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92" r:id="rId4"/>
    <p:sldId id="293" r:id="rId5"/>
    <p:sldId id="291" r:id="rId6"/>
    <p:sldId id="281" r:id="rId7"/>
    <p:sldId id="259" r:id="rId8"/>
    <p:sldId id="283" r:id="rId9"/>
    <p:sldId id="284" r:id="rId10"/>
    <p:sldId id="296" r:id="rId11"/>
    <p:sldId id="297" r:id="rId12"/>
    <p:sldId id="298" r:id="rId13"/>
    <p:sldId id="300" r:id="rId14"/>
    <p:sldId id="301" r:id="rId15"/>
    <p:sldId id="302" r:id="rId16"/>
    <p:sldId id="285" r:id="rId17"/>
    <p:sldId id="286" r:id="rId18"/>
    <p:sldId id="295" r:id="rId19"/>
    <p:sldId id="287" r:id="rId20"/>
    <p:sldId id="288" r:id="rId21"/>
    <p:sldId id="289" r:id="rId22"/>
    <p:sldId id="282" r:id="rId23"/>
    <p:sldId id="294" r:id="rId24"/>
    <p:sldId id="261"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 id="275"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8EC50E-F858-404F-B888-259A6D8EC6D4}" type="datetimeFigureOut">
              <a:rPr lang="en-US" smtClean="0"/>
              <a:t>4/2/2023</a:t>
            </a:fld>
            <a:endParaRPr lang="en-US"/>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FABF8A-CD0B-4CA3-AF59-572BB6B0614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a:p>
        </p:txBody>
      </p:sp>
      <p:sp>
        <p:nvSpPr>
          <p:cNvPr id="4" name="Номер слайда 3"/>
          <p:cNvSpPr>
            <a:spLocks noGrp="1"/>
          </p:cNvSpPr>
          <p:nvPr>
            <p:ph type="sldNum" sz="quarter" idx="10"/>
          </p:nvPr>
        </p:nvSpPr>
        <p:spPr/>
        <p:txBody>
          <a:bodyPr/>
          <a:lstStyle/>
          <a:p>
            <a:fld id="{FFFABF8A-CD0B-4CA3-AF59-572BB6B0614D}"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02.04.2023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www.moh.gov.cy/moh/sgl/sgl.nsf/All/C1CC780B5B3F98E5C2257E0B0043225A"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www.moh.gov.cy/moh/sgl/sgl.nsf/All/C1CC780B5B3F98E5C2257E0B0043225A"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2276872"/>
            <a:ext cx="7992888" cy="492443"/>
          </a:xfrm>
          <a:prstGeom prst="rect">
            <a:avLst/>
          </a:prstGeom>
          <a:noFill/>
        </p:spPr>
        <p:txBody>
          <a:bodyPr wrap="square" rtlCol="0">
            <a:spAutoFit/>
          </a:bodyPr>
          <a:lstStyle/>
          <a:p>
            <a:pPr algn="ctr"/>
            <a:r>
              <a:rPr lang="uk-UA" sz="2600" b="1" dirty="0" smtClean="0">
                <a:solidFill>
                  <a:srgbClr val="000099"/>
                </a:solidFill>
              </a:rPr>
              <a:t>ТЕМА 8. МИТНІ ЛАБОРАТОРІЇ В КРАЇНАХ ЄС </a:t>
            </a:r>
            <a:endParaRPr lang="en-US" sz="2600" b="1" dirty="0">
              <a:solidFill>
                <a:srgbClr val="00009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340768"/>
            <a:ext cx="8712968" cy="3139321"/>
          </a:xfrm>
          <a:prstGeom prst="rect">
            <a:avLst/>
          </a:prstGeom>
        </p:spPr>
        <p:txBody>
          <a:bodyPr wrap="square">
            <a:spAutoFit/>
          </a:bodyPr>
          <a:lstStyle/>
          <a:p>
            <a:pPr indent="457200" algn="just"/>
            <a:r>
              <a:rPr lang="uk-UA" dirty="0" smtClean="0"/>
              <a:t>Методи </a:t>
            </a:r>
            <a:r>
              <a:rPr lang="uk-UA" dirty="0" err="1" smtClean="0"/>
              <a:t>CLEN</a:t>
            </a:r>
            <a:r>
              <a:rPr lang="uk-UA" dirty="0" smtClean="0"/>
              <a:t> спрямовані на те, щоб допомогти митним лабораторіям вирішувати митні проблеми, використовуючи глобальний загальний гармонізований підхід. </a:t>
            </a:r>
          </a:p>
          <a:p>
            <a:pPr indent="457200" algn="just"/>
            <a:endParaRPr lang="uk-UA" dirty="0" smtClean="0"/>
          </a:p>
          <a:p>
            <a:pPr indent="457200" algn="just"/>
            <a:r>
              <a:rPr lang="uk-UA" dirty="0" smtClean="0"/>
              <a:t>Метод </a:t>
            </a:r>
            <a:r>
              <a:rPr lang="uk-UA" dirty="0" err="1" smtClean="0"/>
              <a:t>CLEN</a:t>
            </a:r>
            <a:r>
              <a:rPr lang="uk-UA" dirty="0" smtClean="0"/>
              <a:t> є аналітичною процедурою, яка встановлюється та використовується лабораторіями для митних та акцизних цілей, коли жоден інший офіційний метод не доступний або коли потрібен метод з відомими критеріями ефективності. </a:t>
            </a:r>
          </a:p>
          <a:p>
            <a:pPr indent="457200" algn="just"/>
            <a:endParaRPr lang="uk-UA" dirty="0" smtClean="0"/>
          </a:p>
          <a:p>
            <a:pPr indent="457200" algn="just"/>
            <a:r>
              <a:rPr lang="uk-UA" dirty="0" smtClean="0"/>
              <a:t>Обсяг методу, його опис та експлуатаційні характеристики визначаються в межах заходів </a:t>
            </a:r>
            <a:r>
              <a:rPr lang="uk-UA" dirty="0" err="1" smtClean="0"/>
              <a:t>CLEN</a:t>
            </a:r>
            <a:r>
              <a:rPr lang="uk-UA" dirty="0" smtClean="0"/>
              <a:t>. Потім такий метод ухвалюється </a:t>
            </a:r>
            <a:r>
              <a:rPr lang="uk-UA" dirty="0" err="1" smtClean="0"/>
              <a:t>CLEN</a:t>
            </a:r>
            <a:r>
              <a:rPr lang="uk-UA" dirty="0" smtClean="0"/>
              <a:t> під час пленарного засідання.</a:t>
            </a:r>
          </a:p>
          <a:p>
            <a:pPr indent="457200" algn="just"/>
            <a:endParaRPr lang="uk-UA" dirty="0" smtClean="0"/>
          </a:p>
          <a:p>
            <a:pPr indent="457200" algn="just"/>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16632"/>
            <a:ext cx="8136904" cy="461665"/>
          </a:xfrm>
          <a:prstGeom prst="rect">
            <a:avLst/>
          </a:prstGeom>
          <a:noFill/>
        </p:spPr>
        <p:txBody>
          <a:bodyPr wrap="square" rtlCol="0">
            <a:spAutoFit/>
          </a:bodyPr>
          <a:lstStyle/>
          <a:p>
            <a:pPr algn="ctr"/>
            <a:r>
              <a:rPr lang="uk-UA" sz="2400" b="1" dirty="0" smtClean="0">
                <a:solidFill>
                  <a:srgbClr val="C00000"/>
                </a:solidFill>
              </a:rPr>
              <a:t>ОСНОВНІ МЕТОДИ </a:t>
            </a:r>
            <a:endParaRPr lang="en-US" sz="2400" b="1" dirty="0">
              <a:solidFill>
                <a:srgbClr val="C00000"/>
              </a:solidFill>
            </a:endParaRPr>
          </a:p>
        </p:txBody>
      </p:sp>
      <p:graphicFrame>
        <p:nvGraphicFramePr>
          <p:cNvPr id="3" name="Таблица 2"/>
          <p:cNvGraphicFramePr>
            <a:graphicFrameLocks noGrp="1"/>
          </p:cNvGraphicFramePr>
          <p:nvPr/>
        </p:nvGraphicFramePr>
        <p:xfrm>
          <a:off x="323528" y="620688"/>
          <a:ext cx="8568951" cy="5999160"/>
        </p:xfrm>
        <a:graphic>
          <a:graphicData uri="http://schemas.openxmlformats.org/drawingml/2006/table">
            <a:tbl>
              <a:tblPr/>
              <a:tblGrid>
                <a:gridCol w="682483"/>
                <a:gridCol w="1405749"/>
                <a:gridCol w="6480719"/>
              </a:tblGrid>
              <a:tr h="307820">
                <a:tc>
                  <a:txBody>
                    <a:bodyPr/>
                    <a:lstStyle/>
                    <a:p>
                      <a:pPr marL="12700" marR="0" algn="ctr">
                        <a:lnSpc>
                          <a:spcPts val="915"/>
                        </a:lnSpc>
                        <a:spcBef>
                          <a:spcPts val="0"/>
                        </a:spcBef>
                        <a:spcAft>
                          <a:spcPts val="0"/>
                        </a:spcAft>
                      </a:pPr>
                      <a:endParaRPr lang="uk-UA" sz="1400" b="1" noProof="0" dirty="0" smtClean="0">
                        <a:latin typeface="Times New Roman"/>
                        <a:ea typeface="Times New Roman"/>
                        <a:cs typeface="Times New Roman"/>
                      </a:endParaRPr>
                    </a:p>
                    <a:p>
                      <a:pPr marL="12700" marR="0" algn="ctr">
                        <a:lnSpc>
                          <a:spcPts val="915"/>
                        </a:lnSpc>
                        <a:spcBef>
                          <a:spcPts val="0"/>
                        </a:spcBef>
                        <a:spcAft>
                          <a:spcPts val="0"/>
                        </a:spcAft>
                      </a:pPr>
                      <a:r>
                        <a:rPr lang="uk-UA" sz="1400" b="1" noProof="0" dirty="0" smtClean="0">
                          <a:latin typeface="Times New Roman"/>
                          <a:ea typeface="Times New Roman"/>
                          <a:cs typeface="Times New Roman"/>
                        </a:rPr>
                        <a:t>Код</a:t>
                      </a:r>
                      <a:endParaRPr lang="uk-UA" sz="14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8745" marR="73025" algn="ctr">
                        <a:spcBef>
                          <a:spcPts val="750"/>
                        </a:spcBef>
                        <a:spcAft>
                          <a:spcPts val="0"/>
                        </a:spcAft>
                      </a:pPr>
                      <a:r>
                        <a:rPr lang="uk-UA" sz="1400" b="1" noProof="0" dirty="0" smtClean="0">
                          <a:latin typeface="Times New Roman"/>
                          <a:ea typeface="Times New Roman"/>
                          <a:cs typeface="Times New Roman"/>
                        </a:rPr>
                        <a:t>Повна назва</a:t>
                      </a:r>
                      <a:endParaRPr lang="uk-UA" sz="14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16685" marR="1482090" algn="ctr">
                        <a:spcBef>
                          <a:spcPts val="750"/>
                        </a:spcBef>
                        <a:spcAft>
                          <a:spcPts val="0"/>
                        </a:spcAft>
                      </a:pPr>
                      <a:r>
                        <a:rPr lang="uk-UA" sz="1400" b="1" noProof="0" dirty="0" smtClean="0">
                          <a:latin typeface="Times New Roman"/>
                          <a:ea typeface="Times New Roman"/>
                          <a:cs typeface="Times New Roman"/>
                        </a:rPr>
                        <a:t>Характеристика</a:t>
                      </a:r>
                      <a:endParaRPr lang="uk-UA" sz="14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8093">
                <a:tc>
                  <a:txBody>
                    <a:bodyPr/>
                    <a:lstStyle/>
                    <a:p>
                      <a:pPr marL="12065" marR="0" algn="ctr">
                        <a:lnSpc>
                          <a:spcPts val="1240"/>
                        </a:lnSpc>
                        <a:spcBef>
                          <a:spcPts val="0"/>
                        </a:spcBef>
                        <a:spcAft>
                          <a:spcPts val="0"/>
                        </a:spcAft>
                      </a:pPr>
                      <a:r>
                        <a:rPr lang="uk-UA" sz="1400" noProof="0" smtClean="0">
                          <a:latin typeface="Times New Roman"/>
                          <a:ea typeface="Times New Roman"/>
                          <a:cs typeface="Times New Roman"/>
                        </a:rPr>
                        <a:t>1</a:t>
                      </a:r>
                      <a:endParaRPr lang="uk-UA" sz="14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815" marR="0" algn="ctr">
                        <a:lnSpc>
                          <a:spcPts val="1240"/>
                        </a:lnSpc>
                        <a:spcBef>
                          <a:spcPts val="0"/>
                        </a:spcBef>
                        <a:spcAft>
                          <a:spcPts val="0"/>
                        </a:spcAft>
                      </a:pPr>
                      <a:r>
                        <a:rPr lang="uk-UA" sz="1400" noProof="0" smtClean="0">
                          <a:latin typeface="Times New Roman"/>
                          <a:ea typeface="Times New Roman"/>
                          <a:cs typeface="Times New Roman"/>
                        </a:rPr>
                        <a:t>2</a:t>
                      </a:r>
                      <a:endParaRPr lang="uk-UA" sz="14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algn="ctr">
                        <a:lnSpc>
                          <a:spcPts val="1240"/>
                        </a:lnSpc>
                        <a:spcBef>
                          <a:spcPts val="0"/>
                        </a:spcBef>
                        <a:spcAft>
                          <a:spcPts val="0"/>
                        </a:spcAft>
                      </a:pPr>
                      <a:r>
                        <a:rPr lang="uk-UA" sz="1400" noProof="0" smtClean="0">
                          <a:latin typeface="Times New Roman"/>
                          <a:ea typeface="Times New Roman"/>
                          <a:cs typeface="Times New Roman"/>
                        </a:rPr>
                        <a:t>3</a:t>
                      </a:r>
                      <a:endParaRPr lang="uk-UA" sz="14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1969">
                <a:tc>
                  <a:txBody>
                    <a:bodyPr/>
                    <a:lstStyle/>
                    <a:p>
                      <a:pPr marL="0" marR="0">
                        <a:spcBef>
                          <a:spcPts val="0"/>
                        </a:spcBef>
                        <a:spcAft>
                          <a:spcPts val="0"/>
                        </a:spcAft>
                      </a:pPr>
                      <a:endParaRPr lang="uk-UA" sz="1400" noProof="0" smtClean="0">
                        <a:latin typeface="Times New Roman"/>
                        <a:ea typeface="Times New Roman"/>
                        <a:cs typeface="Times New Roman"/>
                      </a:endParaRPr>
                    </a:p>
                    <a:p>
                      <a:pPr marL="54610" marR="54610" algn="ctr">
                        <a:spcBef>
                          <a:spcPts val="1115"/>
                        </a:spcBef>
                        <a:spcAft>
                          <a:spcPts val="0"/>
                        </a:spcAft>
                      </a:pPr>
                      <a:r>
                        <a:rPr lang="uk-UA" sz="1400" noProof="0" smtClean="0">
                          <a:latin typeface="Times New Roman"/>
                          <a:ea typeface="Times New Roman"/>
                          <a:cs typeface="Times New Roman"/>
                        </a:rPr>
                        <a:t>113</a:t>
                      </a:r>
                      <a:endParaRPr lang="uk-UA" sz="14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uk-UA" sz="1400" noProof="0" dirty="0" smtClean="0">
                        <a:latin typeface="Times New Roman"/>
                        <a:ea typeface="Times New Roman"/>
                        <a:cs typeface="Times New Roman"/>
                      </a:endParaRPr>
                    </a:p>
                    <a:p>
                      <a:pPr marL="118745" marR="74295" algn="ctr">
                        <a:spcBef>
                          <a:spcPts val="0"/>
                        </a:spcBef>
                        <a:spcAft>
                          <a:spcPts val="0"/>
                        </a:spcAft>
                      </a:pPr>
                      <a:r>
                        <a:rPr lang="uk-UA" sz="1400" i="1" spc="-20" noProof="0" dirty="0" smtClean="0">
                          <a:latin typeface="Times New Roman"/>
                          <a:ea typeface="Times New Roman"/>
                          <a:cs typeface="Times New Roman"/>
                        </a:rPr>
                        <a:t>ILIADe-113</a:t>
                      </a:r>
                      <a:r>
                        <a:rPr lang="uk-UA" sz="1400" i="1" spc="-55" noProof="0" dirty="0" smtClean="0">
                          <a:latin typeface="Times New Roman"/>
                          <a:ea typeface="Times New Roman"/>
                          <a:cs typeface="Times New Roman"/>
                        </a:rPr>
                        <a:t> </a:t>
                      </a:r>
                      <a:r>
                        <a:rPr lang="uk-UA" sz="1400" i="1" spc="-15" noProof="0" dirty="0" smtClean="0">
                          <a:latin typeface="Times New Roman"/>
                          <a:ea typeface="Times New Roman"/>
                          <a:cs typeface="Times New Roman"/>
                        </a:rPr>
                        <a:t>SY124</a:t>
                      </a:r>
                      <a:r>
                        <a:rPr lang="uk-UA" sz="1400" i="1" spc="-35" noProof="0" dirty="0" smtClean="0">
                          <a:latin typeface="Times New Roman"/>
                          <a:ea typeface="Times New Roman"/>
                          <a:cs typeface="Times New Roman"/>
                        </a:rPr>
                        <a:t> </a:t>
                      </a:r>
                      <a:r>
                        <a:rPr lang="uk-UA" sz="1400" i="1" spc="-15" noProof="0" dirty="0" smtClean="0">
                          <a:latin typeface="Times New Roman"/>
                          <a:ea typeface="Times New Roman"/>
                          <a:cs typeface="Times New Roman"/>
                        </a:rPr>
                        <a:t>–</a:t>
                      </a:r>
                      <a:endParaRPr lang="uk-UA" sz="1400" noProof="0" dirty="0" smtClean="0">
                        <a:latin typeface="Times New Roman"/>
                        <a:ea typeface="Times New Roman"/>
                        <a:cs typeface="Times New Roman"/>
                      </a:endParaRPr>
                    </a:p>
                    <a:p>
                      <a:pPr marL="84455" marR="74295" algn="ctr">
                        <a:spcBef>
                          <a:spcPts val="0"/>
                        </a:spcBef>
                        <a:spcAft>
                          <a:spcPts val="0"/>
                        </a:spcAft>
                      </a:pPr>
                      <a:r>
                        <a:rPr lang="uk-UA" sz="1400" i="1" noProof="0" dirty="0" err="1" smtClean="0">
                          <a:latin typeface="Times New Roman"/>
                          <a:ea typeface="Times New Roman"/>
                          <a:cs typeface="Times New Roman"/>
                        </a:rPr>
                        <a:t>Mineral</a:t>
                      </a:r>
                      <a:r>
                        <a:rPr lang="uk-UA" sz="1400" i="1" spc="-5" noProof="0" dirty="0" smtClean="0">
                          <a:latin typeface="Times New Roman"/>
                          <a:ea typeface="Times New Roman"/>
                          <a:cs typeface="Times New Roman"/>
                        </a:rPr>
                        <a:t> </a:t>
                      </a:r>
                      <a:r>
                        <a:rPr lang="uk-UA" sz="1400" i="1" noProof="0" dirty="0" err="1" smtClean="0">
                          <a:latin typeface="Times New Roman"/>
                          <a:ea typeface="Times New Roman"/>
                          <a:cs typeface="Times New Roman"/>
                        </a:rPr>
                        <a:t>oils</a:t>
                      </a:r>
                      <a:endParaRPr lang="uk-UA" sz="14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6995" marR="104140" algn="just">
                        <a:spcBef>
                          <a:spcPts val="0"/>
                        </a:spcBef>
                        <a:spcAft>
                          <a:spcPts val="0"/>
                        </a:spcAft>
                      </a:pPr>
                      <a:r>
                        <a:rPr lang="uk-UA" sz="1400" noProof="0" dirty="0" smtClean="0">
                          <a:latin typeface="Times New Roman"/>
                          <a:ea typeface="Times New Roman"/>
                          <a:cs typeface="Times New Roman"/>
                        </a:rPr>
                        <a:t>У</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Рішенні</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Європейського</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Союзу</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2001/574</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від</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13.07.2001</a:t>
                      </a:r>
                      <a:r>
                        <a:rPr lang="uk-UA" sz="1400" spc="5" noProof="0" dirty="0" smtClean="0">
                          <a:latin typeface="Times New Roman"/>
                          <a:ea typeface="Times New Roman"/>
                          <a:cs typeface="Times New Roman"/>
                        </a:rPr>
                        <a:t> </a:t>
                      </a:r>
                      <a:r>
                        <a:rPr lang="uk-UA" sz="1400" spc="-15" noProof="0" dirty="0" smtClean="0">
                          <a:latin typeface="Times New Roman"/>
                          <a:ea typeface="Times New Roman"/>
                          <a:cs typeface="Times New Roman"/>
                        </a:rPr>
                        <a:t>встановлено </a:t>
                      </a:r>
                      <a:r>
                        <a:rPr lang="uk-UA" sz="1400" spc="-10" noProof="0" dirty="0" smtClean="0">
                          <a:latin typeface="Times New Roman"/>
                          <a:ea typeface="Times New Roman"/>
                          <a:cs typeface="Times New Roman"/>
                        </a:rPr>
                        <a:t>загальний податковий маркер для нафтопродуктів та</a:t>
                      </a:r>
                      <a:r>
                        <a:rPr lang="uk-UA" sz="1400" spc="-5" noProof="0" dirty="0" smtClean="0">
                          <a:latin typeface="Times New Roman"/>
                          <a:ea typeface="Times New Roman"/>
                          <a:cs typeface="Times New Roman"/>
                        </a:rPr>
                        <a:t> </a:t>
                      </a:r>
                      <a:r>
                        <a:rPr lang="uk-UA" sz="1400" spc="-30" noProof="0" dirty="0" smtClean="0">
                          <a:latin typeface="Times New Roman"/>
                          <a:ea typeface="Times New Roman"/>
                          <a:cs typeface="Times New Roman"/>
                        </a:rPr>
                        <a:t>керосину. Для правильного функціонування внутрішнього </a:t>
                      </a:r>
                      <a:r>
                        <a:rPr lang="uk-UA" sz="1400" spc="-25" noProof="0" dirty="0" smtClean="0">
                          <a:latin typeface="Times New Roman"/>
                          <a:ea typeface="Times New Roman"/>
                          <a:cs typeface="Times New Roman"/>
                        </a:rPr>
                        <a:t>ринку та,</a:t>
                      </a:r>
                      <a:r>
                        <a:rPr lang="uk-UA" sz="1400" spc="-260" noProof="0" dirty="0" smtClean="0">
                          <a:latin typeface="Times New Roman"/>
                          <a:ea typeface="Times New Roman"/>
                          <a:cs typeface="Times New Roman"/>
                        </a:rPr>
                        <a:t> </a:t>
                      </a:r>
                      <a:r>
                        <a:rPr lang="uk-UA" sz="1400" spc="-25" noProof="0" dirty="0" smtClean="0">
                          <a:latin typeface="Times New Roman"/>
                          <a:ea typeface="Times New Roman"/>
                          <a:cs typeface="Times New Roman"/>
                        </a:rPr>
                        <a:t>зокрема, запобігання ухилянню від сплати податків Директива Ради</a:t>
                      </a:r>
                      <a:r>
                        <a:rPr lang="uk-UA" sz="1400" spc="-260" noProof="0" dirty="0" smtClean="0">
                          <a:latin typeface="Times New Roman"/>
                          <a:ea typeface="Times New Roman"/>
                          <a:cs typeface="Times New Roman"/>
                        </a:rPr>
                        <a:t> </a:t>
                      </a:r>
                      <a:r>
                        <a:rPr lang="uk-UA" sz="1400" spc="-15" noProof="0" dirty="0" smtClean="0">
                          <a:latin typeface="Times New Roman"/>
                          <a:ea typeface="Times New Roman"/>
                          <a:cs typeface="Times New Roman"/>
                        </a:rPr>
                        <a:t>95/60/ЄС</a:t>
                      </a:r>
                      <a:r>
                        <a:rPr lang="uk-UA" sz="1400" spc="-50" noProof="0" dirty="0" smtClean="0">
                          <a:latin typeface="Times New Roman"/>
                          <a:ea typeface="Times New Roman"/>
                          <a:cs typeface="Times New Roman"/>
                        </a:rPr>
                        <a:t> </a:t>
                      </a:r>
                      <a:r>
                        <a:rPr lang="uk-UA" sz="1400" spc="-15" noProof="0" dirty="0" smtClean="0">
                          <a:latin typeface="Times New Roman"/>
                          <a:ea typeface="Times New Roman"/>
                          <a:cs typeface="Times New Roman"/>
                        </a:rPr>
                        <a:t>від</a:t>
                      </a:r>
                      <a:r>
                        <a:rPr lang="uk-UA" sz="1400" spc="-40" noProof="0" dirty="0" smtClean="0">
                          <a:latin typeface="Times New Roman"/>
                          <a:ea typeface="Times New Roman"/>
                          <a:cs typeface="Times New Roman"/>
                        </a:rPr>
                        <a:t> </a:t>
                      </a:r>
                      <a:r>
                        <a:rPr lang="uk-UA" sz="1400" spc="-15" noProof="0" dirty="0" smtClean="0">
                          <a:latin typeface="Times New Roman"/>
                          <a:ea typeface="Times New Roman"/>
                          <a:cs typeface="Times New Roman"/>
                        </a:rPr>
                        <a:t>27.11.1995</a:t>
                      </a:r>
                      <a:r>
                        <a:rPr lang="uk-UA" sz="1400" spc="-45" noProof="0" dirty="0" smtClean="0">
                          <a:latin typeface="Times New Roman"/>
                          <a:ea typeface="Times New Roman"/>
                          <a:cs typeface="Times New Roman"/>
                        </a:rPr>
                        <a:t> </a:t>
                      </a:r>
                      <a:r>
                        <a:rPr lang="uk-UA" sz="1400" spc="-15" noProof="0" dirty="0" smtClean="0">
                          <a:latin typeface="Times New Roman"/>
                          <a:ea typeface="Times New Roman"/>
                          <a:cs typeface="Times New Roman"/>
                        </a:rPr>
                        <a:t>передбачила</a:t>
                      </a:r>
                      <a:r>
                        <a:rPr lang="uk-UA" sz="1400" spc="-40" noProof="0" dirty="0" smtClean="0">
                          <a:latin typeface="Times New Roman"/>
                          <a:ea typeface="Times New Roman"/>
                          <a:cs typeface="Times New Roman"/>
                        </a:rPr>
                        <a:t> </a:t>
                      </a:r>
                      <a:r>
                        <a:rPr lang="uk-UA" sz="1400" spc="-15" noProof="0" dirty="0" smtClean="0">
                          <a:latin typeface="Times New Roman"/>
                          <a:ea typeface="Times New Roman"/>
                          <a:cs typeface="Times New Roman"/>
                        </a:rPr>
                        <a:t>загальну</a:t>
                      </a:r>
                      <a:r>
                        <a:rPr lang="uk-UA" sz="1400" spc="-45" noProof="0" dirty="0" smtClean="0">
                          <a:latin typeface="Times New Roman"/>
                          <a:ea typeface="Times New Roman"/>
                          <a:cs typeface="Times New Roman"/>
                        </a:rPr>
                        <a:t> </a:t>
                      </a:r>
                      <a:r>
                        <a:rPr lang="uk-UA" sz="1400" spc="-15" noProof="0" dirty="0" smtClean="0">
                          <a:latin typeface="Times New Roman"/>
                          <a:ea typeface="Times New Roman"/>
                          <a:cs typeface="Times New Roman"/>
                        </a:rPr>
                        <a:t>систему</a:t>
                      </a:r>
                      <a:r>
                        <a:rPr lang="uk-UA" sz="1400" spc="-50" noProof="0" dirty="0" smtClean="0">
                          <a:latin typeface="Times New Roman"/>
                          <a:ea typeface="Times New Roman"/>
                          <a:cs typeface="Times New Roman"/>
                        </a:rPr>
                        <a:t> </a:t>
                      </a:r>
                      <a:r>
                        <a:rPr lang="uk-UA" sz="1400" spc="-10" noProof="0" dirty="0" smtClean="0">
                          <a:latin typeface="Times New Roman"/>
                          <a:ea typeface="Times New Roman"/>
                          <a:cs typeface="Times New Roman"/>
                        </a:rPr>
                        <a:t>маркування</a:t>
                      </a:r>
                      <a:r>
                        <a:rPr lang="uk-UA" sz="1400" spc="-265" noProof="0" dirty="0" smtClean="0">
                          <a:latin typeface="Times New Roman"/>
                          <a:ea typeface="Times New Roman"/>
                          <a:cs typeface="Times New Roman"/>
                        </a:rPr>
                        <a:t> </a:t>
                      </a:r>
                      <a:r>
                        <a:rPr lang="uk-UA" sz="1400" spc="-5" noProof="0" dirty="0" smtClean="0">
                          <a:latin typeface="Times New Roman"/>
                          <a:ea typeface="Times New Roman"/>
                          <a:cs typeface="Times New Roman"/>
                        </a:rPr>
                        <a:t>для ідентифікації газових масел та керосину, на які поширюється</a:t>
                      </a:r>
                      <a:r>
                        <a:rPr lang="uk-UA" sz="1400" spc="-260" noProof="0" dirty="0" smtClean="0">
                          <a:latin typeface="Times New Roman"/>
                          <a:ea typeface="Times New Roman"/>
                          <a:cs typeface="Times New Roman"/>
                        </a:rPr>
                        <a:t> </a:t>
                      </a:r>
                      <a:r>
                        <a:rPr lang="uk-UA" sz="1400" noProof="0" dirty="0" smtClean="0">
                          <a:latin typeface="Times New Roman"/>
                          <a:ea typeface="Times New Roman"/>
                          <a:cs typeface="Times New Roman"/>
                        </a:rPr>
                        <a:t>знижена ставка акцизу. Це видання містить метод визначення</a:t>
                      </a:r>
                      <a:r>
                        <a:rPr lang="uk-UA" sz="1400" spc="5" noProof="0" dirty="0" smtClean="0">
                          <a:latin typeface="Times New Roman"/>
                          <a:ea typeface="Times New Roman"/>
                          <a:cs typeface="Times New Roman"/>
                        </a:rPr>
                        <a:t> </a:t>
                      </a:r>
                      <a:r>
                        <a:rPr lang="uk-UA" sz="1400" spc="-30" noProof="0" dirty="0" smtClean="0">
                          <a:latin typeface="Times New Roman"/>
                          <a:ea typeface="Times New Roman"/>
                          <a:cs typeface="Times New Roman"/>
                        </a:rPr>
                        <a:t>SY124</a:t>
                      </a:r>
                      <a:r>
                        <a:rPr lang="uk-UA" sz="1400" spc="-40" noProof="0" dirty="0" smtClean="0">
                          <a:latin typeface="Times New Roman"/>
                          <a:ea typeface="Times New Roman"/>
                          <a:cs typeface="Times New Roman"/>
                        </a:rPr>
                        <a:t> </a:t>
                      </a:r>
                      <a:r>
                        <a:rPr lang="uk-UA" sz="1400" spc="-30" noProof="0" dirty="0" smtClean="0">
                          <a:latin typeface="Times New Roman"/>
                          <a:ea typeface="Times New Roman"/>
                          <a:cs typeface="Times New Roman"/>
                        </a:rPr>
                        <a:t>в</a:t>
                      </a:r>
                      <a:r>
                        <a:rPr lang="uk-UA" sz="1400" spc="-40" noProof="0" dirty="0" smtClean="0">
                          <a:latin typeface="Times New Roman"/>
                          <a:ea typeface="Times New Roman"/>
                          <a:cs typeface="Times New Roman"/>
                        </a:rPr>
                        <a:t> </a:t>
                      </a:r>
                      <a:r>
                        <a:rPr lang="uk-UA" sz="1400" spc="-30" noProof="0" dirty="0" err="1" smtClean="0">
                          <a:latin typeface="Times New Roman"/>
                          <a:ea typeface="Times New Roman"/>
                          <a:cs typeface="Times New Roman"/>
                        </a:rPr>
                        <a:t>газойлі</a:t>
                      </a:r>
                      <a:r>
                        <a:rPr lang="uk-UA" sz="1400" spc="-25" noProof="0" dirty="0" smtClean="0">
                          <a:latin typeface="Times New Roman"/>
                          <a:ea typeface="Times New Roman"/>
                          <a:cs typeface="Times New Roman"/>
                        </a:rPr>
                        <a:t> </a:t>
                      </a:r>
                      <a:r>
                        <a:rPr lang="uk-UA" sz="1400" spc="-30" noProof="0" dirty="0" smtClean="0">
                          <a:latin typeface="Times New Roman"/>
                          <a:ea typeface="Times New Roman"/>
                          <a:cs typeface="Times New Roman"/>
                        </a:rPr>
                        <a:t>та</a:t>
                      </a:r>
                      <a:r>
                        <a:rPr lang="uk-UA" sz="1400" spc="-35" noProof="0" dirty="0" smtClean="0">
                          <a:latin typeface="Times New Roman"/>
                          <a:ea typeface="Times New Roman"/>
                          <a:cs typeface="Times New Roman"/>
                        </a:rPr>
                        <a:t> </a:t>
                      </a:r>
                      <a:r>
                        <a:rPr lang="uk-UA" sz="1400" spc="-30" noProof="0" dirty="0" smtClean="0">
                          <a:latin typeface="Times New Roman"/>
                          <a:ea typeface="Times New Roman"/>
                          <a:cs typeface="Times New Roman"/>
                        </a:rPr>
                        <a:t>гасі.</a:t>
                      </a:r>
                      <a:r>
                        <a:rPr lang="uk-UA" sz="1400" spc="-40" noProof="0" dirty="0" smtClean="0">
                          <a:latin typeface="Times New Roman"/>
                          <a:ea typeface="Times New Roman"/>
                          <a:cs typeface="Times New Roman"/>
                        </a:rPr>
                        <a:t> </a:t>
                      </a:r>
                      <a:r>
                        <a:rPr lang="uk-UA" sz="1400" spc="-30" noProof="0" dirty="0" smtClean="0">
                          <a:latin typeface="Times New Roman"/>
                          <a:ea typeface="Times New Roman"/>
                          <a:cs typeface="Times New Roman"/>
                        </a:rPr>
                        <a:t>Вона </a:t>
                      </a:r>
                      <a:r>
                        <a:rPr lang="uk-UA" sz="1400" spc="-25" noProof="0" dirty="0" smtClean="0">
                          <a:latin typeface="Times New Roman"/>
                          <a:ea typeface="Times New Roman"/>
                          <a:cs typeface="Times New Roman"/>
                        </a:rPr>
                        <a:t>повинна</a:t>
                      </a:r>
                      <a:r>
                        <a:rPr lang="uk-UA" sz="1400" spc="-35" noProof="0" dirty="0" smtClean="0">
                          <a:latin typeface="Times New Roman"/>
                          <a:ea typeface="Times New Roman"/>
                          <a:cs typeface="Times New Roman"/>
                        </a:rPr>
                        <a:t> </a:t>
                      </a:r>
                      <a:r>
                        <a:rPr lang="uk-UA" sz="1400" spc="-25" noProof="0" dirty="0" smtClean="0">
                          <a:latin typeface="Times New Roman"/>
                          <a:ea typeface="Times New Roman"/>
                          <a:cs typeface="Times New Roman"/>
                        </a:rPr>
                        <a:t>застосовуватися</a:t>
                      </a:r>
                      <a:r>
                        <a:rPr lang="uk-UA" sz="1400" spc="-35" noProof="0" dirty="0" smtClean="0">
                          <a:latin typeface="Times New Roman"/>
                          <a:ea typeface="Times New Roman"/>
                          <a:cs typeface="Times New Roman"/>
                        </a:rPr>
                        <a:t> </a:t>
                      </a:r>
                      <a:r>
                        <a:rPr lang="uk-UA" sz="1400" spc="-25" noProof="0" dirty="0" smtClean="0">
                          <a:latin typeface="Times New Roman"/>
                          <a:ea typeface="Times New Roman"/>
                          <a:cs typeface="Times New Roman"/>
                        </a:rPr>
                        <a:t>як</a:t>
                      </a:r>
                      <a:r>
                        <a:rPr lang="uk-UA" sz="1400" spc="-35" noProof="0" dirty="0" smtClean="0">
                          <a:latin typeface="Times New Roman"/>
                          <a:ea typeface="Times New Roman"/>
                          <a:cs typeface="Times New Roman"/>
                        </a:rPr>
                        <a:t> </a:t>
                      </a:r>
                      <a:r>
                        <a:rPr lang="uk-UA" sz="1400" spc="-25" noProof="0" dirty="0" smtClean="0">
                          <a:latin typeface="Times New Roman"/>
                          <a:ea typeface="Times New Roman"/>
                          <a:cs typeface="Times New Roman"/>
                        </a:rPr>
                        <a:t>еталонний </a:t>
                      </a:r>
                      <a:r>
                        <a:rPr lang="uk-UA" sz="1400" spc="-15" noProof="0" dirty="0" smtClean="0">
                          <a:latin typeface="Times New Roman"/>
                          <a:ea typeface="Times New Roman"/>
                          <a:cs typeface="Times New Roman"/>
                        </a:rPr>
                        <a:t>спосіб</a:t>
                      </a:r>
                      <a:r>
                        <a:rPr lang="uk-UA" sz="1400" spc="-50" noProof="0" dirty="0" smtClean="0">
                          <a:latin typeface="Times New Roman"/>
                          <a:ea typeface="Times New Roman"/>
                          <a:cs typeface="Times New Roman"/>
                        </a:rPr>
                        <a:t> </a:t>
                      </a:r>
                      <a:r>
                        <a:rPr lang="uk-UA" sz="1400" spc="-15" noProof="0" dirty="0" smtClean="0">
                          <a:latin typeface="Times New Roman"/>
                          <a:ea typeface="Times New Roman"/>
                          <a:cs typeface="Times New Roman"/>
                        </a:rPr>
                        <a:t>спірних</a:t>
                      </a:r>
                      <a:r>
                        <a:rPr lang="uk-UA" sz="1400" spc="-45" noProof="0" dirty="0" smtClean="0">
                          <a:latin typeface="Times New Roman"/>
                          <a:ea typeface="Times New Roman"/>
                          <a:cs typeface="Times New Roman"/>
                        </a:rPr>
                        <a:t> </a:t>
                      </a:r>
                      <a:r>
                        <a:rPr lang="uk-UA" sz="1400" spc="-15" noProof="0" dirty="0" smtClean="0">
                          <a:latin typeface="Times New Roman"/>
                          <a:ea typeface="Times New Roman"/>
                          <a:cs typeface="Times New Roman"/>
                        </a:rPr>
                        <a:t>питань</a:t>
                      </a:r>
                      <a:r>
                        <a:rPr lang="uk-UA" sz="1400" spc="-45" noProof="0" dirty="0" smtClean="0">
                          <a:latin typeface="Times New Roman"/>
                          <a:ea typeface="Times New Roman"/>
                          <a:cs typeface="Times New Roman"/>
                        </a:rPr>
                        <a:t> </a:t>
                      </a:r>
                      <a:r>
                        <a:rPr lang="uk-UA" sz="1400" spc="-15" noProof="0" dirty="0" smtClean="0">
                          <a:latin typeface="Times New Roman"/>
                          <a:ea typeface="Times New Roman"/>
                          <a:cs typeface="Times New Roman"/>
                        </a:rPr>
                        <a:t>для</a:t>
                      </a:r>
                      <a:r>
                        <a:rPr lang="uk-UA" sz="1400" spc="-50" noProof="0" dirty="0" smtClean="0">
                          <a:latin typeface="Times New Roman"/>
                          <a:ea typeface="Times New Roman"/>
                          <a:cs typeface="Times New Roman"/>
                        </a:rPr>
                        <a:t> </a:t>
                      </a:r>
                      <a:r>
                        <a:rPr lang="uk-UA" sz="1400" spc="-15" noProof="0" dirty="0" smtClean="0">
                          <a:latin typeface="Times New Roman"/>
                          <a:ea typeface="Times New Roman"/>
                          <a:cs typeface="Times New Roman"/>
                        </a:rPr>
                        <a:t>перевірки</a:t>
                      </a:r>
                      <a:r>
                        <a:rPr lang="uk-UA" sz="1400" spc="-50" noProof="0" dirty="0" smtClean="0">
                          <a:latin typeface="Times New Roman"/>
                          <a:ea typeface="Times New Roman"/>
                          <a:cs typeface="Times New Roman"/>
                        </a:rPr>
                        <a:t> </a:t>
                      </a:r>
                      <a:r>
                        <a:rPr lang="uk-UA" sz="1400" spc="-15" noProof="0" dirty="0" smtClean="0">
                          <a:latin typeface="Times New Roman"/>
                          <a:ea typeface="Times New Roman"/>
                          <a:cs typeface="Times New Roman"/>
                        </a:rPr>
                        <a:t>маркувальних</a:t>
                      </a:r>
                      <a:r>
                        <a:rPr lang="uk-UA" sz="1400" spc="-45" noProof="0" dirty="0" smtClean="0">
                          <a:latin typeface="Times New Roman"/>
                          <a:ea typeface="Times New Roman"/>
                          <a:cs typeface="Times New Roman"/>
                        </a:rPr>
                        <a:t> </a:t>
                      </a:r>
                      <a:r>
                        <a:rPr lang="uk-UA" sz="1400" spc="-15" noProof="0" dirty="0" err="1" smtClean="0">
                          <a:latin typeface="Times New Roman"/>
                          <a:ea typeface="Times New Roman"/>
                          <a:cs typeface="Times New Roman"/>
                        </a:rPr>
                        <a:t>малонасичених</a:t>
                      </a:r>
                      <a:r>
                        <a:rPr lang="uk-UA" sz="1400" spc="-265" noProof="0" dirty="0" smtClean="0">
                          <a:latin typeface="Times New Roman"/>
                          <a:ea typeface="Times New Roman"/>
                          <a:cs typeface="Times New Roman"/>
                        </a:rPr>
                        <a:t> </a:t>
                      </a:r>
                      <a:r>
                        <a:rPr lang="uk-UA" sz="1400" spc="-30" noProof="0" dirty="0" smtClean="0">
                          <a:latin typeface="Times New Roman"/>
                          <a:ea typeface="Times New Roman"/>
                          <a:cs typeface="Times New Roman"/>
                        </a:rPr>
                        <a:t>мінеральних</a:t>
                      </a:r>
                      <a:r>
                        <a:rPr lang="uk-UA" sz="1400" spc="-60" noProof="0" dirty="0" smtClean="0">
                          <a:latin typeface="Times New Roman"/>
                          <a:ea typeface="Times New Roman"/>
                          <a:cs typeface="Times New Roman"/>
                        </a:rPr>
                        <a:t> </a:t>
                      </a:r>
                      <a:r>
                        <a:rPr lang="uk-UA" sz="1400" spc="-30" noProof="0" dirty="0" smtClean="0">
                          <a:latin typeface="Times New Roman"/>
                          <a:ea typeface="Times New Roman"/>
                          <a:cs typeface="Times New Roman"/>
                        </a:rPr>
                        <a:t>масел</a:t>
                      </a:r>
                      <a:r>
                        <a:rPr lang="uk-UA" sz="1400" spc="-75" noProof="0" dirty="0" smtClean="0">
                          <a:latin typeface="Times New Roman"/>
                          <a:ea typeface="Times New Roman"/>
                          <a:cs typeface="Times New Roman"/>
                        </a:rPr>
                        <a:t> </a:t>
                      </a:r>
                      <a:r>
                        <a:rPr lang="uk-UA" sz="1400" spc="-25" noProof="0" dirty="0" smtClean="0">
                          <a:latin typeface="Times New Roman"/>
                          <a:ea typeface="Times New Roman"/>
                          <a:cs typeface="Times New Roman"/>
                        </a:rPr>
                        <a:t>та</a:t>
                      </a:r>
                      <a:r>
                        <a:rPr lang="uk-UA" sz="1400" spc="-70" noProof="0" dirty="0" smtClean="0">
                          <a:latin typeface="Times New Roman"/>
                          <a:ea typeface="Times New Roman"/>
                          <a:cs typeface="Times New Roman"/>
                        </a:rPr>
                        <a:t> </a:t>
                      </a:r>
                      <a:r>
                        <a:rPr lang="uk-UA" sz="1400" spc="-25" noProof="0" dirty="0" smtClean="0">
                          <a:latin typeface="Times New Roman"/>
                          <a:ea typeface="Times New Roman"/>
                          <a:cs typeface="Times New Roman"/>
                        </a:rPr>
                        <a:t>сумішей</a:t>
                      </a:r>
                      <a:r>
                        <a:rPr lang="uk-UA" sz="1400" spc="-65" noProof="0" dirty="0" smtClean="0">
                          <a:latin typeface="Times New Roman"/>
                          <a:ea typeface="Times New Roman"/>
                          <a:cs typeface="Times New Roman"/>
                        </a:rPr>
                        <a:t> </a:t>
                      </a:r>
                      <a:r>
                        <a:rPr lang="uk-UA" sz="1400" spc="-25" noProof="0" dirty="0" smtClean="0">
                          <a:latin typeface="Times New Roman"/>
                          <a:ea typeface="Times New Roman"/>
                          <a:cs typeface="Times New Roman"/>
                        </a:rPr>
                        <a:t>з</a:t>
                      </a:r>
                      <a:r>
                        <a:rPr lang="uk-UA" sz="1400" spc="-65" noProof="0" dirty="0" smtClean="0">
                          <a:latin typeface="Times New Roman"/>
                          <a:ea typeface="Times New Roman"/>
                          <a:cs typeface="Times New Roman"/>
                        </a:rPr>
                        <a:t> </a:t>
                      </a:r>
                      <a:r>
                        <a:rPr lang="uk-UA" sz="1400" spc="-25" noProof="0" dirty="0" smtClean="0">
                          <a:latin typeface="Times New Roman"/>
                          <a:ea typeface="Times New Roman"/>
                          <a:cs typeface="Times New Roman"/>
                        </a:rPr>
                        <a:t>дизельним</a:t>
                      </a:r>
                      <a:r>
                        <a:rPr lang="uk-UA" sz="1400" spc="-65" noProof="0" dirty="0" smtClean="0">
                          <a:latin typeface="Times New Roman"/>
                          <a:ea typeface="Times New Roman"/>
                          <a:cs typeface="Times New Roman"/>
                        </a:rPr>
                        <a:t> </a:t>
                      </a:r>
                      <a:r>
                        <a:rPr lang="uk-UA" sz="1400" spc="-25" noProof="0" dirty="0" smtClean="0">
                          <a:latin typeface="Times New Roman"/>
                          <a:ea typeface="Times New Roman"/>
                          <a:cs typeface="Times New Roman"/>
                        </a:rPr>
                        <a:t>паливом</a:t>
                      </a:r>
                      <a:endParaRPr lang="uk-UA" sz="14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9309">
                <a:tc>
                  <a:txBody>
                    <a:bodyPr/>
                    <a:lstStyle/>
                    <a:p>
                      <a:pPr marL="0" marR="0">
                        <a:spcBef>
                          <a:spcPts val="0"/>
                        </a:spcBef>
                        <a:spcAft>
                          <a:spcPts val="0"/>
                        </a:spcAft>
                      </a:pPr>
                      <a:endParaRPr lang="uk-UA" sz="1400" noProof="0" smtClean="0">
                        <a:latin typeface="Times New Roman"/>
                        <a:ea typeface="Times New Roman"/>
                        <a:cs typeface="Times New Roman"/>
                      </a:endParaRPr>
                    </a:p>
                    <a:p>
                      <a:pPr marL="54610" marR="54610" algn="ctr">
                        <a:spcBef>
                          <a:spcPts val="5"/>
                        </a:spcBef>
                        <a:spcAft>
                          <a:spcPts val="0"/>
                        </a:spcAft>
                      </a:pPr>
                      <a:r>
                        <a:rPr lang="uk-UA" sz="1400" noProof="0" smtClean="0">
                          <a:latin typeface="Times New Roman"/>
                          <a:ea typeface="Times New Roman"/>
                          <a:cs typeface="Times New Roman"/>
                        </a:rPr>
                        <a:t>122</a:t>
                      </a:r>
                      <a:endParaRPr lang="uk-UA" sz="14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uk-UA" sz="1400" noProof="0" smtClean="0">
                        <a:latin typeface="Times New Roman"/>
                        <a:ea typeface="Times New Roman"/>
                        <a:cs typeface="Times New Roman"/>
                      </a:endParaRPr>
                    </a:p>
                    <a:p>
                      <a:pPr marL="87630" marR="74295" algn="ctr">
                        <a:spcBef>
                          <a:spcPts val="0"/>
                        </a:spcBef>
                        <a:spcAft>
                          <a:spcPts val="0"/>
                        </a:spcAft>
                      </a:pPr>
                      <a:r>
                        <a:rPr lang="uk-UA" sz="1400" i="1" noProof="0" smtClean="0">
                          <a:latin typeface="Times New Roman"/>
                          <a:ea typeface="Times New Roman"/>
                          <a:cs typeface="Times New Roman"/>
                        </a:rPr>
                        <a:t>ILIADe-122</a:t>
                      </a:r>
                      <a:endParaRPr lang="uk-UA" sz="1400" noProof="0" smtClean="0">
                        <a:latin typeface="Times New Roman"/>
                        <a:ea typeface="Times New Roman"/>
                        <a:cs typeface="Times New Roman"/>
                      </a:endParaRPr>
                    </a:p>
                    <a:p>
                      <a:pPr marL="83820" marR="74295" algn="ctr">
                        <a:spcBef>
                          <a:spcPts val="0"/>
                        </a:spcBef>
                        <a:spcAft>
                          <a:spcPts val="0"/>
                        </a:spcAft>
                      </a:pPr>
                      <a:r>
                        <a:rPr lang="uk-UA" sz="1400" i="1" noProof="0" smtClean="0">
                          <a:latin typeface="Times New Roman"/>
                          <a:ea typeface="Times New Roman"/>
                          <a:cs typeface="Times New Roman"/>
                        </a:rPr>
                        <a:t>Sugars</a:t>
                      </a:r>
                      <a:r>
                        <a:rPr lang="uk-UA" sz="1400" i="1" spc="-5" noProof="0" smtClean="0">
                          <a:latin typeface="Times New Roman"/>
                          <a:ea typeface="Times New Roman"/>
                          <a:cs typeface="Times New Roman"/>
                        </a:rPr>
                        <a:t> </a:t>
                      </a:r>
                      <a:r>
                        <a:rPr lang="uk-UA" sz="1400" i="1" noProof="0" smtClean="0">
                          <a:latin typeface="Times New Roman"/>
                          <a:ea typeface="Times New Roman"/>
                          <a:cs typeface="Times New Roman"/>
                        </a:rPr>
                        <a:t>by HPLC</a:t>
                      </a:r>
                      <a:endParaRPr lang="uk-UA" sz="14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6995" marR="100965" algn="just">
                        <a:spcBef>
                          <a:spcPts val="0"/>
                        </a:spcBef>
                        <a:spcAft>
                          <a:spcPts val="0"/>
                        </a:spcAft>
                      </a:pPr>
                      <a:r>
                        <a:rPr lang="uk-UA" sz="1400" spc="-10" noProof="0" dirty="0" smtClean="0">
                          <a:latin typeface="Times New Roman"/>
                          <a:ea typeface="Times New Roman"/>
                          <a:cs typeface="Times New Roman"/>
                        </a:rPr>
                        <a:t>Цей метод </a:t>
                      </a:r>
                      <a:r>
                        <a:rPr lang="uk-UA" sz="1400" spc="-5" noProof="0" dirty="0" smtClean="0">
                          <a:latin typeface="Times New Roman"/>
                          <a:ea typeface="Times New Roman"/>
                          <a:cs typeface="Times New Roman"/>
                        </a:rPr>
                        <a:t>описує визначення вмісту вільних </a:t>
                      </a:r>
                      <a:r>
                        <a:rPr lang="uk-UA" sz="1400" spc="-5" noProof="0" dirty="0" err="1" smtClean="0">
                          <a:latin typeface="Times New Roman"/>
                          <a:ea typeface="Times New Roman"/>
                          <a:cs typeface="Times New Roman"/>
                        </a:rPr>
                        <a:t>цукрів</a:t>
                      </a:r>
                      <a:r>
                        <a:rPr lang="uk-UA" sz="1400" spc="-5" noProof="0" dirty="0" smtClean="0">
                          <a:latin typeface="Times New Roman"/>
                          <a:ea typeface="Times New Roman"/>
                          <a:cs typeface="Times New Roman"/>
                        </a:rPr>
                        <a:t>: фруктози,</a:t>
                      </a:r>
                      <a:r>
                        <a:rPr lang="uk-UA" sz="1400" noProof="0" dirty="0" smtClean="0">
                          <a:latin typeface="Times New Roman"/>
                          <a:ea typeface="Times New Roman"/>
                          <a:cs typeface="Times New Roman"/>
                        </a:rPr>
                        <a:t> </a:t>
                      </a:r>
                      <a:r>
                        <a:rPr lang="uk-UA" sz="1400" spc="-15" noProof="0" dirty="0" smtClean="0">
                          <a:latin typeface="Times New Roman"/>
                          <a:ea typeface="Times New Roman"/>
                          <a:cs typeface="Times New Roman"/>
                        </a:rPr>
                        <a:t>глюкози, сахарози, </a:t>
                      </a:r>
                      <a:r>
                        <a:rPr lang="uk-UA" sz="1400" spc="-10" noProof="0" dirty="0" smtClean="0">
                          <a:latin typeface="Times New Roman"/>
                          <a:ea typeface="Times New Roman"/>
                          <a:cs typeface="Times New Roman"/>
                        </a:rPr>
                        <a:t>мальтози та лактози в харчових продуктах для</a:t>
                      </a:r>
                      <a:r>
                        <a:rPr lang="uk-UA" sz="1400" spc="-260" noProof="0" dirty="0" smtClean="0">
                          <a:latin typeface="Times New Roman"/>
                          <a:ea typeface="Times New Roman"/>
                          <a:cs typeface="Times New Roman"/>
                        </a:rPr>
                        <a:t> </a:t>
                      </a:r>
                      <a:r>
                        <a:rPr lang="uk-UA" sz="1400" spc="-40" noProof="0" dirty="0" smtClean="0">
                          <a:latin typeface="Times New Roman"/>
                          <a:ea typeface="Times New Roman"/>
                          <a:cs typeface="Times New Roman"/>
                        </a:rPr>
                        <a:t>споживання людьми. Він використовується </a:t>
                      </a:r>
                      <a:r>
                        <a:rPr lang="uk-UA" sz="1400" spc="-35" noProof="0" dirty="0" smtClean="0">
                          <a:latin typeface="Times New Roman"/>
                          <a:ea typeface="Times New Roman"/>
                          <a:cs typeface="Times New Roman"/>
                        </a:rPr>
                        <a:t>для реалізації Регламенту</a:t>
                      </a:r>
                      <a:r>
                        <a:rPr lang="uk-UA" sz="1400" spc="-260" noProof="0" dirty="0" smtClean="0">
                          <a:latin typeface="Times New Roman"/>
                          <a:ea typeface="Times New Roman"/>
                          <a:cs typeface="Times New Roman"/>
                        </a:rPr>
                        <a:t> </a:t>
                      </a:r>
                      <a:r>
                        <a:rPr lang="uk-UA" sz="1400" spc="-35" noProof="0" dirty="0" smtClean="0">
                          <a:latin typeface="Times New Roman"/>
                          <a:ea typeface="Times New Roman"/>
                          <a:cs typeface="Times New Roman"/>
                        </a:rPr>
                        <a:t>(ЄС) № 900/2008 </a:t>
                      </a:r>
                      <a:r>
                        <a:rPr lang="uk-UA" sz="1400" spc="-30" noProof="0" dirty="0" smtClean="0">
                          <a:latin typeface="Times New Roman"/>
                          <a:ea typeface="Times New Roman"/>
                          <a:cs typeface="Times New Roman"/>
                        </a:rPr>
                        <a:t>(стаття 2 – розрахунок вмісту сахарози / </a:t>
                      </a:r>
                      <a:r>
                        <a:rPr lang="uk-UA" sz="1400" spc="-30" noProof="0" dirty="0" err="1" smtClean="0">
                          <a:latin typeface="Times New Roman"/>
                          <a:ea typeface="Times New Roman"/>
                          <a:cs typeface="Times New Roman"/>
                        </a:rPr>
                        <a:t>інвертного</a:t>
                      </a:r>
                      <a:r>
                        <a:rPr lang="uk-UA" sz="1400" spc="-260" noProof="0" dirty="0" smtClean="0">
                          <a:latin typeface="Times New Roman"/>
                          <a:ea typeface="Times New Roman"/>
                          <a:cs typeface="Times New Roman"/>
                        </a:rPr>
                        <a:t> </a:t>
                      </a:r>
                      <a:r>
                        <a:rPr lang="uk-UA" sz="1400" noProof="0" dirty="0" smtClean="0">
                          <a:latin typeface="Times New Roman"/>
                          <a:ea typeface="Times New Roman"/>
                          <a:cs typeface="Times New Roman"/>
                        </a:rPr>
                        <a:t>цукру / </a:t>
                      </a:r>
                      <a:r>
                        <a:rPr lang="uk-UA" sz="1400" noProof="0" dirty="0" err="1" smtClean="0">
                          <a:latin typeface="Times New Roman"/>
                          <a:ea typeface="Times New Roman"/>
                          <a:cs typeface="Times New Roman"/>
                        </a:rPr>
                        <a:t>ізоглюкози</a:t>
                      </a:r>
                      <a:r>
                        <a:rPr lang="uk-UA" sz="1400" noProof="0" dirty="0" smtClean="0">
                          <a:latin typeface="Times New Roman"/>
                          <a:ea typeface="Times New Roman"/>
                          <a:cs typeface="Times New Roman"/>
                        </a:rPr>
                        <a:t>) та Регламенту (ЄС) № 904/2008 (стаття 2 –</a:t>
                      </a:r>
                      <a:r>
                        <a:rPr lang="uk-UA" sz="1400" spc="5" noProof="0" dirty="0" smtClean="0">
                          <a:latin typeface="Times New Roman"/>
                          <a:ea typeface="Times New Roman"/>
                          <a:cs typeface="Times New Roman"/>
                        </a:rPr>
                        <a:t> </a:t>
                      </a:r>
                      <a:r>
                        <a:rPr lang="uk-UA" sz="1400" spc="-10" noProof="0" dirty="0" smtClean="0">
                          <a:latin typeface="Times New Roman"/>
                          <a:ea typeface="Times New Roman"/>
                          <a:cs typeface="Times New Roman"/>
                        </a:rPr>
                        <a:t>розрахунок </a:t>
                      </a:r>
                      <a:r>
                        <a:rPr lang="uk-UA" sz="1400" spc="-10" noProof="0" dirty="0" err="1" smtClean="0">
                          <a:latin typeface="Times New Roman"/>
                          <a:ea typeface="Times New Roman"/>
                          <a:cs typeface="Times New Roman"/>
                        </a:rPr>
                        <a:t>цукрів</a:t>
                      </a:r>
                      <a:r>
                        <a:rPr lang="uk-UA" sz="1400" spc="-10" noProof="0" dirty="0" smtClean="0">
                          <a:latin typeface="Times New Roman"/>
                          <a:ea typeface="Times New Roman"/>
                          <a:cs typeface="Times New Roman"/>
                        </a:rPr>
                        <a:t>). Він також </a:t>
                      </a:r>
                      <a:r>
                        <a:rPr lang="uk-UA" sz="1400" spc="-5" noProof="0" dirty="0" smtClean="0">
                          <a:latin typeface="Times New Roman"/>
                          <a:ea typeface="Times New Roman"/>
                          <a:cs typeface="Times New Roman"/>
                        </a:rPr>
                        <a:t>повинен використовуватися для</a:t>
                      </a:r>
                      <a:r>
                        <a:rPr lang="uk-UA" sz="1400" noProof="0" dirty="0" smtClean="0">
                          <a:latin typeface="Times New Roman"/>
                          <a:ea typeface="Times New Roman"/>
                          <a:cs typeface="Times New Roman"/>
                        </a:rPr>
                        <a:t> </a:t>
                      </a:r>
                      <a:r>
                        <a:rPr lang="uk-UA" sz="1400" spc="-40" noProof="0" dirty="0" smtClean="0">
                          <a:latin typeface="Times New Roman"/>
                          <a:ea typeface="Times New Roman"/>
                          <a:cs typeface="Times New Roman"/>
                        </a:rPr>
                        <a:t>аналізу харчових</a:t>
                      </a:r>
                      <a:r>
                        <a:rPr lang="uk-UA" sz="1400" spc="-35" noProof="0" dirty="0" smtClean="0">
                          <a:latin typeface="Times New Roman"/>
                          <a:ea typeface="Times New Roman"/>
                          <a:cs typeface="Times New Roman"/>
                        </a:rPr>
                        <a:t> </a:t>
                      </a:r>
                      <a:r>
                        <a:rPr lang="uk-UA" sz="1400" spc="-40" noProof="0" dirty="0" smtClean="0">
                          <a:latin typeface="Times New Roman"/>
                          <a:ea typeface="Times New Roman"/>
                          <a:cs typeface="Times New Roman"/>
                        </a:rPr>
                        <a:t>продуктів</a:t>
                      </a:r>
                      <a:r>
                        <a:rPr lang="uk-UA" sz="1400" spc="-45" noProof="0" dirty="0" smtClean="0">
                          <a:latin typeface="Times New Roman"/>
                          <a:ea typeface="Times New Roman"/>
                          <a:cs typeface="Times New Roman"/>
                        </a:rPr>
                        <a:t> </a:t>
                      </a:r>
                      <a:r>
                        <a:rPr lang="uk-UA" sz="1400" spc="-35" noProof="0" dirty="0" smtClean="0">
                          <a:latin typeface="Times New Roman"/>
                          <a:ea typeface="Times New Roman"/>
                          <a:cs typeface="Times New Roman"/>
                        </a:rPr>
                        <a:t>для</a:t>
                      </a:r>
                      <a:r>
                        <a:rPr lang="uk-UA" sz="1400" spc="-25" noProof="0" dirty="0" smtClean="0">
                          <a:latin typeface="Times New Roman"/>
                          <a:ea typeface="Times New Roman"/>
                          <a:cs typeface="Times New Roman"/>
                        </a:rPr>
                        <a:t> </a:t>
                      </a:r>
                      <a:r>
                        <a:rPr lang="uk-UA" sz="1400" spc="-35" noProof="0" dirty="0" smtClean="0">
                          <a:latin typeface="Times New Roman"/>
                          <a:ea typeface="Times New Roman"/>
                          <a:cs typeface="Times New Roman"/>
                        </a:rPr>
                        <a:t>визначення</a:t>
                      </a:r>
                      <a:r>
                        <a:rPr lang="uk-UA" sz="1400" spc="-40" noProof="0" dirty="0" smtClean="0">
                          <a:latin typeface="Times New Roman"/>
                          <a:ea typeface="Times New Roman"/>
                          <a:cs typeface="Times New Roman"/>
                        </a:rPr>
                        <a:t> </a:t>
                      </a:r>
                      <a:r>
                        <a:rPr lang="uk-UA" sz="1400" spc="-35" noProof="0" dirty="0" smtClean="0">
                          <a:latin typeface="Times New Roman"/>
                          <a:ea typeface="Times New Roman"/>
                          <a:cs typeface="Times New Roman"/>
                        </a:rPr>
                        <a:t>Тарифної</a:t>
                      </a:r>
                      <a:r>
                        <a:rPr lang="uk-UA" sz="1400" spc="-25" noProof="0" dirty="0" smtClean="0">
                          <a:latin typeface="Times New Roman"/>
                          <a:ea typeface="Times New Roman"/>
                          <a:cs typeface="Times New Roman"/>
                        </a:rPr>
                        <a:t> </a:t>
                      </a:r>
                      <a:r>
                        <a:rPr lang="uk-UA" sz="1400" spc="-35" noProof="0" dirty="0" smtClean="0">
                          <a:latin typeface="Times New Roman"/>
                          <a:ea typeface="Times New Roman"/>
                          <a:cs typeface="Times New Roman"/>
                        </a:rPr>
                        <a:t>класифікації,</a:t>
                      </a:r>
                      <a:r>
                        <a:rPr lang="uk-UA" sz="1400" spc="-20" noProof="0" dirty="0" smtClean="0">
                          <a:latin typeface="Times New Roman"/>
                          <a:ea typeface="Times New Roman"/>
                          <a:cs typeface="Times New Roman"/>
                        </a:rPr>
                        <a:t> </a:t>
                      </a:r>
                      <a:r>
                        <a:rPr lang="uk-UA" sz="1400" spc="-35" noProof="0" dirty="0" smtClean="0">
                          <a:latin typeface="Times New Roman"/>
                          <a:ea typeface="Times New Roman"/>
                          <a:cs typeface="Times New Roman"/>
                        </a:rPr>
                        <a:t>за </a:t>
                      </a:r>
                      <a:r>
                        <a:rPr lang="uk-UA" sz="1400" spc="-40" noProof="0" dirty="0" smtClean="0">
                          <a:latin typeface="Times New Roman"/>
                          <a:ea typeface="Times New Roman"/>
                          <a:cs typeface="Times New Roman"/>
                        </a:rPr>
                        <a:t>винятком</a:t>
                      </a:r>
                      <a:r>
                        <a:rPr lang="uk-UA" sz="1400" spc="-70" noProof="0" dirty="0" smtClean="0">
                          <a:latin typeface="Times New Roman"/>
                          <a:ea typeface="Times New Roman"/>
                          <a:cs typeface="Times New Roman"/>
                        </a:rPr>
                        <a:t> </a:t>
                      </a:r>
                      <a:r>
                        <a:rPr lang="uk-UA" sz="1400" spc="-40" noProof="0" dirty="0" smtClean="0">
                          <a:latin typeface="Times New Roman"/>
                          <a:ea typeface="Times New Roman"/>
                          <a:cs typeface="Times New Roman"/>
                        </a:rPr>
                        <a:t>випадків,</a:t>
                      </a:r>
                      <a:r>
                        <a:rPr lang="uk-UA" sz="1400" spc="-75" noProof="0" dirty="0" smtClean="0">
                          <a:latin typeface="Times New Roman"/>
                          <a:ea typeface="Times New Roman"/>
                          <a:cs typeface="Times New Roman"/>
                        </a:rPr>
                        <a:t> </a:t>
                      </a:r>
                      <a:r>
                        <a:rPr lang="uk-UA" sz="1400" spc="-40" noProof="0" dirty="0" smtClean="0">
                          <a:latin typeface="Times New Roman"/>
                          <a:ea typeface="Times New Roman"/>
                          <a:cs typeface="Times New Roman"/>
                        </a:rPr>
                        <a:t>коли</a:t>
                      </a:r>
                      <a:r>
                        <a:rPr lang="uk-UA" sz="1400" spc="-70" noProof="0" dirty="0" smtClean="0">
                          <a:latin typeface="Times New Roman"/>
                          <a:ea typeface="Times New Roman"/>
                          <a:cs typeface="Times New Roman"/>
                        </a:rPr>
                        <a:t> </a:t>
                      </a:r>
                      <a:r>
                        <a:rPr lang="uk-UA" sz="1400" spc="-40" noProof="0" dirty="0" smtClean="0">
                          <a:latin typeface="Times New Roman"/>
                          <a:ea typeface="Times New Roman"/>
                          <a:cs typeface="Times New Roman"/>
                        </a:rPr>
                        <a:t>застосовуються</a:t>
                      </a:r>
                      <a:r>
                        <a:rPr lang="uk-UA" sz="1400" spc="-80" noProof="0" dirty="0" smtClean="0">
                          <a:latin typeface="Times New Roman"/>
                          <a:ea typeface="Times New Roman"/>
                          <a:cs typeface="Times New Roman"/>
                        </a:rPr>
                        <a:t> </a:t>
                      </a:r>
                      <a:r>
                        <a:rPr lang="uk-UA" sz="1400" spc="-35" noProof="0" dirty="0" smtClean="0">
                          <a:latin typeface="Times New Roman"/>
                          <a:ea typeface="Times New Roman"/>
                          <a:cs typeface="Times New Roman"/>
                        </a:rPr>
                        <a:t>спеціальні</a:t>
                      </a:r>
                      <a:r>
                        <a:rPr lang="uk-UA" sz="1400" spc="-75" noProof="0" dirty="0" smtClean="0">
                          <a:latin typeface="Times New Roman"/>
                          <a:ea typeface="Times New Roman"/>
                          <a:cs typeface="Times New Roman"/>
                        </a:rPr>
                        <a:t> </a:t>
                      </a:r>
                      <a:r>
                        <a:rPr lang="uk-UA" sz="1400" spc="-35" noProof="0" dirty="0" smtClean="0">
                          <a:latin typeface="Times New Roman"/>
                          <a:ea typeface="Times New Roman"/>
                          <a:cs typeface="Times New Roman"/>
                        </a:rPr>
                        <a:t>методи</a:t>
                      </a:r>
                      <a:endParaRPr lang="uk-UA" sz="14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1969">
                <a:tc>
                  <a:txBody>
                    <a:bodyPr/>
                    <a:lstStyle/>
                    <a:p>
                      <a:pPr marL="0" marR="0">
                        <a:spcBef>
                          <a:spcPts val="0"/>
                        </a:spcBef>
                        <a:spcAft>
                          <a:spcPts val="0"/>
                        </a:spcAft>
                      </a:pPr>
                      <a:endParaRPr lang="uk-UA" sz="1400" noProof="0" smtClean="0">
                        <a:latin typeface="Times New Roman"/>
                        <a:ea typeface="Times New Roman"/>
                        <a:cs typeface="Times New Roman"/>
                      </a:endParaRPr>
                    </a:p>
                    <a:p>
                      <a:pPr marL="54610" marR="54610" algn="ctr">
                        <a:spcBef>
                          <a:spcPts val="0"/>
                        </a:spcBef>
                        <a:spcAft>
                          <a:spcPts val="0"/>
                        </a:spcAft>
                      </a:pPr>
                      <a:r>
                        <a:rPr lang="uk-UA" sz="1400" noProof="0" smtClean="0">
                          <a:latin typeface="Times New Roman"/>
                          <a:ea typeface="Times New Roman"/>
                          <a:cs typeface="Times New Roman"/>
                        </a:rPr>
                        <a:t>143</a:t>
                      </a:r>
                      <a:endParaRPr lang="uk-UA" sz="14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uk-UA" sz="1400" noProof="0" smtClean="0">
                        <a:latin typeface="Times New Roman"/>
                        <a:ea typeface="Times New Roman"/>
                        <a:cs typeface="Times New Roman"/>
                      </a:endParaRPr>
                    </a:p>
                    <a:p>
                      <a:pPr marL="115570" marR="74295" algn="ctr">
                        <a:spcBef>
                          <a:spcPts val="0"/>
                        </a:spcBef>
                        <a:spcAft>
                          <a:spcPts val="0"/>
                        </a:spcAft>
                      </a:pPr>
                      <a:r>
                        <a:rPr lang="uk-UA" sz="1400" i="1" noProof="0" smtClean="0">
                          <a:latin typeface="Times New Roman"/>
                          <a:ea typeface="Times New Roman"/>
                          <a:cs typeface="Times New Roman"/>
                        </a:rPr>
                        <a:t>ILIADe-143</a:t>
                      </a:r>
                      <a:endParaRPr lang="uk-UA" sz="1400" noProof="0" smtClean="0">
                        <a:latin typeface="Times New Roman"/>
                        <a:ea typeface="Times New Roman"/>
                        <a:cs typeface="Times New Roman"/>
                      </a:endParaRPr>
                    </a:p>
                    <a:p>
                      <a:pPr marL="118745" marR="128270" algn="ctr">
                        <a:spcBef>
                          <a:spcPts val="0"/>
                        </a:spcBef>
                        <a:spcAft>
                          <a:spcPts val="0"/>
                        </a:spcAft>
                      </a:pPr>
                      <a:r>
                        <a:rPr lang="uk-UA" sz="1400" i="1" spc="-5" noProof="0" smtClean="0">
                          <a:latin typeface="Times New Roman"/>
                          <a:ea typeface="Times New Roman"/>
                          <a:cs typeface="Times New Roman"/>
                        </a:rPr>
                        <a:t>Ethanol</a:t>
                      </a:r>
                      <a:r>
                        <a:rPr lang="uk-UA" sz="1400" i="1" spc="-70" noProof="0" smtClean="0">
                          <a:latin typeface="Times New Roman"/>
                          <a:ea typeface="Times New Roman"/>
                          <a:cs typeface="Times New Roman"/>
                        </a:rPr>
                        <a:t> </a:t>
                      </a:r>
                      <a:r>
                        <a:rPr lang="uk-UA" sz="1400" i="1" spc="-5" noProof="0" smtClean="0">
                          <a:latin typeface="Times New Roman"/>
                          <a:ea typeface="Times New Roman"/>
                          <a:cs typeface="Times New Roman"/>
                        </a:rPr>
                        <a:t>in</a:t>
                      </a:r>
                      <a:r>
                        <a:rPr lang="uk-UA" sz="1400" i="1" spc="-65" noProof="0" smtClean="0">
                          <a:latin typeface="Times New Roman"/>
                          <a:ea typeface="Times New Roman"/>
                          <a:cs typeface="Times New Roman"/>
                        </a:rPr>
                        <a:t> </a:t>
                      </a:r>
                      <a:r>
                        <a:rPr lang="uk-UA" sz="1400" i="1" spc="-5" noProof="0" smtClean="0">
                          <a:latin typeface="Times New Roman"/>
                          <a:ea typeface="Times New Roman"/>
                          <a:cs typeface="Times New Roman"/>
                        </a:rPr>
                        <a:t>Alcohols</a:t>
                      </a:r>
                      <a:r>
                        <a:rPr lang="uk-UA" sz="1400" i="1" spc="-285" noProof="0" smtClean="0">
                          <a:latin typeface="Times New Roman"/>
                          <a:ea typeface="Times New Roman"/>
                          <a:cs typeface="Times New Roman"/>
                        </a:rPr>
                        <a:t> </a:t>
                      </a:r>
                      <a:r>
                        <a:rPr lang="uk-UA" sz="1400" i="1" noProof="0" smtClean="0">
                          <a:latin typeface="Times New Roman"/>
                          <a:ea typeface="Times New Roman"/>
                          <a:cs typeface="Times New Roman"/>
                        </a:rPr>
                        <a:t>by</a:t>
                      </a:r>
                      <a:r>
                        <a:rPr lang="uk-UA" sz="1400" i="1" spc="-55" noProof="0" smtClean="0">
                          <a:latin typeface="Times New Roman"/>
                          <a:ea typeface="Times New Roman"/>
                          <a:cs typeface="Times New Roman"/>
                        </a:rPr>
                        <a:t> </a:t>
                      </a:r>
                      <a:r>
                        <a:rPr lang="uk-UA" sz="1400" i="1" noProof="0" smtClean="0">
                          <a:latin typeface="Times New Roman"/>
                          <a:ea typeface="Times New Roman"/>
                          <a:cs typeface="Times New Roman"/>
                        </a:rPr>
                        <a:t>GC</a:t>
                      </a:r>
                      <a:r>
                        <a:rPr lang="uk-UA" sz="1400" i="1" spc="-40" noProof="0" smtClean="0">
                          <a:latin typeface="Times New Roman"/>
                          <a:ea typeface="Times New Roman"/>
                          <a:cs typeface="Times New Roman"/>
                        </a:rPr>
                        <a:t> </a:t>
                      </a:r>
                      <a:r>
                        <a:rPr lang="uk-UA" sz="1400" i="1" noProof="0" smtClean="0">
                          <a:latin typeface="Times New Roman"/>
                          <a:ea typeface="Times New Roman"/>
                          <a:cs typeface="Times New Roman"/>
                        </a:rPr>
                        <a:t>-</a:t>
                      </a:r>
                      <a:r>
                        <a:rPr lang="uk-UA" sz="1400" i="1" spc="-60" noProof="0" smtClean="0">
                          <a:latin typeface="Times New Roman"/>
                          <a:ea typeface="Times New Roman"/>
                          <a:cs typeface="Times New Roman"/>
                        </a:rPr>
                        <a:t> </a:t>
                      </a:r>
                      <a:r>
                        <a:rPr lang="uk-UA" sz="1400" i="1" noProof="0" smtClean="0">
                          <a:latin typeface="Times New Roman"/>
                          <a:ea typeface="Times New Roman"/>
                          <a:cs typeface="Times New Roman"/>
                        </a:rPr>
                        <a:t>FID</a:t>
                      </a:r>
                      <a:endParaRPr lang="uk-UA" sz="14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6995" marR="104140" algn="just">
                        <a:spcBef>
                          <a:spcPts val="0"/>
                        </a:spcBef>
                        <a:spcAft>
                          <a:spcPts val="0"/>
                        </a:spcAft>
                      </a:pPr>
                      <a:r>
                        <a:rPr lang="uk-UA" sz="1400" noProof="0" dirty="0" smtClean="0">
                          <a:latin typeface="Times New Roman"/>
                          <a:ea typeface="Times New Roman"/>
                          <a:cs typeface="Times New Roman"/>
                        </a:rPr>
                        <a:t>Метод</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підходить</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для</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визначення</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етанолу</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в</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повністю</a:t>
                      </a:r>
                      <a:r>
                        <a:rPr lang="uk-UA" sz="1400" spc="5" noProof="0" dirty="0" smtClean="0">
                          <a:latin typeface="Times New Roman"/>
                          <a:ea typeface="Times New Roman"/>
                          <a:cs typeface="Times New Roman"/>
                        </a:rPr>
                        <a:t> </a:t>
                      </a:r>
                      <a:r>
                        <a:rPr lang="uk-UA" sz="1400" spc="-20" noProof="0" dirty="0" smtClean="0">
                          <a:latin typeface="Times New Roman"/>
                          <a:ea typeface="Times New Roman"/>
                          <a:cs typeface="Times New Roman"/>
                        </a:rPr>
                        <a:t>денатурованому</a:t>
                      </a:r>
                      <a:r>
                        <a:rPr lang="uk-UA" sz="1400" spc="-50" noProof="0" dirty="0" smtClean="0">
                          <a:latin typeface="Times New Roman"/>
                          <a:ea typeface="Times New Roman"/>
                          <a:cs typeface="Times New Roman"/>
                        </a:rPr>
                        <a:t> </a:t>
                      </a:r>
                      <a:r>
                        <a:rPr lang="uk-UA" sz="1400" spc="-20" noProof="0" dirty="0" smtClean="0">
                          <a:latin typeface="Times New Roman"/>
                          <a:ea typeface="Times New Roman"/>
                          <a:cs typeface="Times New Roman"/>
                        </a:rPr>
                        <a:t>спирті</a:t>
                      </a:r>
                      <a:r>
                        <a:rPr lang="uk-UA" sz="1400" spc="-30" noProof="0" dirty="0" smtClean="0">
                          <a:latin typeface="Times New Roman"/>
                          <a:ea typeface="Times New Roman"/>
                          <a:cs typeface="Times New Roman"/>
                        </a:rPr>
                        <a:t> </a:t>
                      </a:r>
                      <a:r>
                        <a:rPr lang="uk-UA" sz="1400" spc="-15" noProof="0" dirty="0" smtClean="0">
                          <a:latin typeface="Times New Roman"/>
                          <a:ea typeface="Times New Roman"/>
                          <a:cs typeface="Times New Roman"/>
                        </a:rPr>
                        <a:t>(</a:t>
                      </a:r>
                      <a:r>
                        <a:rPr lang="uk-UA" sz="1400" spc="-15" noProof="0" dirty="0" err="1" smtClean="0">
                          <a:latin typeface="Times New Roman"/>
                          <a:ea typeface="Times New Roman"/>
                          <a:cs typeface="Times New Roman"/>
                        </a:rPr>
                        <a:t>CDA</a:t>
                      </a:r>
                      <a:r>
                        <a:rPr lang="uk-UA" sz="1400" spc="-15" noProof="0" dirty="0" smtClean="0">
                          <a:latin typeface="Times New Roman"/>
                          <a:ea typeface="Times New Roman"/>
                          <a:cs typeface="Times New Roman"/>
                        </a:rPr>
                        <a:t>),</a:t>
                      </a:r>
                      <a:r>
                        <a:rPr lang="uk-UA" sz="1400" spc="-40" noProof="0" dirty="0" smtClean="0">
                          <a:latin typeface="Times New Roman"/>
                          <a:ea typeface="Times New Roman"/>
                          <a:cs typeface="Times New Roman"/>
                        </a:rPr>
                        <a:t> </a:t>
                      </a:r>
                      <a:r>
                        <a:rPr lang="uk-UA" sz="1400" spc="-15" noProof="0" dirty="0" smtClean="0">
                          <a:latin typeface="Times New Roman"/>
                          <a:ea typeface="Times New Roman"/>
                          <a:cs typeface="Times New Roman"/>
                        </a:rPr>
                        <a:t>необхідному</a:t>
                      </a:r>
                      <a:r>
                        <a:rPr lang="uk-UA" sz="1400" spc="-45" noProof="0" dirty="0" smtClean="0">
                          <a:latin typeface="Times New Roman"/>
                          <a:ea typeface="Times New Roman"/>
                          <a:cs typeface="Times New Roman"/>
                        </a:rPr>
                        <a:t> </a:t>
                      </a:r>
                      <a:r>
                        <a:rPr lang="uk-UA" sz="1400" spc="-15" noProof="0" dirty="0" smtClean="0">
                          <a:latin typeface="Times New Roman"/>
                          <a:ea typeface="Times New Roman"/>
                          <a:cs typeface="Times New Roman"/>
                        </a:rPr>
                        <a:t>для</a:t>
                      </a:r>
                      <a:r>
                        <a:rPr lang="uk-UA" sz="1400" spc="-40" noProof="0" dirty="0" smtClean="0">
                          <a:latin typeface="Times New Roman"/>
                          <a:ea typeface="Times New Roman"/>
                          <a:cs typeface="Times New Roman"/>
                        </a:rPr>
                        <a:t> </a:t>
                      </a:r>
                      <a:r>
                        <a:rPr lang="uk-UA" sz="1400" spc="-15" noProof="0" dirty="0" smtClean="0">
                          <a:latin typeface="Times New Roman"/>
                          <a:ea typeface="Times New Roman"/>
                          <a:cs typeface="Times New Roman"/>
                        </a:rPr>
                        <a:t>розрахунку</a:t>
                      </a:r>
                      <a:r>
                        <a:rPr lang="uk-UA" sz="1400" spc="-45" noProof="0" dirty="0" smtClean="0">
                          <a:latin typeface="Times New Roman"/>
                          <a:ea typeface="Times New Roman"/>
                          <a:cs typeface="Times New Roman"/>
                        </a:rPr>
                        <a:t> </a:t>
                      </a:r>
                      <a:r>
                        <a:rPr lang="uk-UA" sz="1400" spc="-15" noProof="0" dirty="0" smtClean="0">
                          <a:latin typeface="Times New Roman"/>
                          <a:ea typeface="Times New Roman"/>
                          <a:cs typeface="Times New Roman"/>
                        </a:rPr>
                        <a:t>вмісту</a:t>
                      </a:r>
                      <a:r>
                        <a:rPr lang="uk-UA" sz="1400" spc="-265" noProof="0" dirty="0" smtClean="0">
                          <a:latin typeface="Times New Roman"/>
                          <a:ea typeface="Times New Roman"/>
                          <a:cs typeface="Times New Roman"/>
                        </a:rPr>
                        <a:t> </a:t>
                      </a:r>
                      <a:r>
                        <a:rPr lang="uk-UA" sz="1400" spc="-30" noProof="0" dirty="0" smtClean="0">
                          <a:latin typeface="Times New Roman"/>
                          <a:ea typeface="Times New Roman"/>
                          <a:cs typeface="Times New Roman"/>
                        </a:rPr>
                        <a:t>речовин, що денатурують, </a:t>
                      </a:r>
                      <a:r>
                        <a:rPr lang="uk-UA" sz="1400" spc="-25" noProof="0" dirty="0" smtClean="0">
                          <a:latin typeface="Times New Roman"/>
                          <a:ea typeface="Times New Roman"/>
                          <a:cs typeface="Times New Roman"/>
                        </a:rPr>
                        <a:t>як зазначено в Регламенті Комісії (ЄС) №</a:t>
                      </a:r>
                      <a:r>
                        <a:rPr lang="uk-UA" sz="1400" spc="-260" noProof="0" dirty="0" smtClean="0">
                          <a:latin typeface="Times New Roman"/>
                          <a:ea typeface="Times New Roman"/>
                          <a:cs typeface="Times New Roman"/>
                        </a:rPr>
                        <a:t> </a:t>
                      </a:r>
                      <a:r>
                        <a:rPr lang="uk-UA" sz="1400" noProof="0" dirty="0" smtClean="0">
                          <a:latin typeface="Times New Roman"/>
                          <a:ea typeface="Times New Roman"/>
                          <a:cs typeface="Times New Roman"/>
                        </a:rPr>
                        <a:t>3199/93</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від</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22.11.1993,</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зміненому</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Регламентом</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ЄС</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a:t>
                      </a:r>
                      <a:r>
                        <a:rPr lang="uk-UA" sz="1400" noProof="0" dirty="0" err="1" smtClean="0">
                          <a:latin typeface="Times New Roman"/>
                          <a:ea typeface="Times New Roman"/>
                          <a:cs typeface="Times New Roman"/>
                        </a:rPr>
                        <a:t>ЄС</a:t>
                      </a:r>
                      <a:r>
                        <a:rPr lang="uk-UA" sz="1400" noProof="0" dirty="0" smtClean="0">
                          <a:latin typeface="Times New Roman"/>
                          <a:ea typeface="Times New Roman"/>
                          <a:cs typeface="Times New Roman"/>
                        </a:rPr>
                        <a:t>)</a:t>
                      </a:r>
                      <a:r>
                        <a:rPr lang="uk-UA" sz="1400" spc="5" noProof="0" dirty="0" smtClean="0">
                          <a:latin typeface="Times New Roman"/>
                          <a:ea typeface="Times New Roman"/>
                          <a:cs typeface="Times New Roman"/>
                        </a:rPr>
                        <a:t> </a:t>
                      </a:r>
                      <a:r>
                        <a:rPr lang="uk-UA" sz="1400" noProof="0" dirty="0" smtClean="0">
                          <a:latin typeface="Times New Roman"/>
                          <a:ea typeface="Times New Roman"/>
                          <a:cs typeface="Times New Roman"/>
                        </a:rPr>
                        <a:t>№</a:t>
                      </a:r>
                      <a:r>
                        <a:rPr lang="uk-UA" sz="1400" spc="5" noProof="0" dirty="0" smtClean="0">
                          <a:latin typeface="Times New Roman"/>
                          <a:ea typeface="Times New Roman"/>
                          <a:cs typeface="Times New Roman"/>
                        </a:rPr>
                        <a:t> </a:t>
                      </a:r>
                      <a:r>
                        <a:rPr lang="uk-UA" sz="1400" spc="-30" noProof="0" dirty="0" smtClean="0">
                          <a:latin typeface="Times New Roman"/>
                          <a:ea typeface="Times New Roman"/>
                          <a:cs typeface="Times New Roman"/>
                        </a:rPr>
                        <a:t>2017/2236 від 22.06.2017, щодо процедур взаємного </a:t>
                      </a:r>
                      <a:r>
                        <a:rPr lang="uk-UA" sz="1400" spc="-25" noProof="0" dirty="0" smtClean="0">
                          <a:latin typeface="Times New Roman"/>
                          <a:ea typeface="Times New Roman"/>
                          <a:cs typeface="Times New Roman"/>
                        </a:rPr>
                        <a:t>визнання повної</a:t>
                      </a:r>
                      <a:r>
                        <a:rPr lang="uk-UA" sz="1400" spc="-260" noProof="0" dirty="0" smtClean="0">
                          <a:latin typeface="Times New Roman"/>
                          <a:ea typeface="Times New Roman"/>
                          <a:cs typeface="Times New Roman"/>
                        </a:rPr>
                        <a:t> </a:t>
                      </a:r>
                      <a:r>
                        <a:rPr lang="uk-UA" sz="1400" spc="-10" noProof="0" dirty="0" smtClean="0">
                          <a:latin typeface="Times New Roman"/>
                          <a:ea typeface="Times New Roman"/>
                          <a:cs typeface="Times New Roman"/>
                        </a:rPr>
                        <a:t>денатурації </a:t>
                      </a:r>
                      <a:r>
                        <a:rPr lang="uk-UA" sz="1400" spc="-5" noProof="0" dirty="0" smtClean="0">
                          <a:latin typeface="Times New Roman"/>
                          <a:ea typeface="Times New Roman"/>
                          <a:cs typeface="Times New Roman"/>
                        </a:rPr>
                        <a:t>алкоголю (</a:t>
                      </a:r>
                      <a:r>
                        <a:rPr lang="uk-UA" sz="1400" spc="-5" noProof="0" dirty="0" err="1" smtClean="0">
                          <a:latin typeface="Times New Roman"/>
                          <a:ea typeface="Times New Roman"/>
                          <a:cs typeface="Times New Roman"/>
                        </a:rPr>
                        <a:t>CDA</a:t>
                      </a:r>
                      <a:r>
                        <a:rPr lang="uk-UA" sz="1400" spc="-5" noProof="0" dirty="0" smtClean="0">
                          <a:latin typeface="Times New Roman"/>
                          <a:ea typeface="Times New Roman"/>
                          <a:cs typeface="Times New Roman"/>
                        </a:rPr>
                        <a:t>) з метою звільнення від акцизу. Крім</a:t>
                      </a:r>
                      <a:r>
                        <a:rPr lang="uk-UA" sz="1400" spc="-260" noProof="0" dirty="0" smtClean="0">
                          <a:latin typeface="Times New Roman"/>
                          <a:ea typeface="Times New Roman"/>
                          <a:cs typeface="Times New Roman"/>
                        </a:rPr>
                        <a:t> </a:t>
                      </a:r>
                      <a:r>
                        <a:rPr lang="uk-UA" sz="1400" spc="-5" noProof="0" dirty="0" smtClean="0">
                          <a:latin typeface="Times New Roman"/>
                          <a:ea typeface="Times New Roman"/>
                          <a:cs typeface="Times New Roman"/>
                        </a:rPr>
                        <a:t>того, цей метод також підходить для деяких </a:t>
                      </a:r>
                      <a:r>
                        <a:rPr lang="uk-UA" sz="1400" noProof="0" dirty="0" smtClean="0">
                          <a:latin typeface="Times New Roman"/>
                          <a:ea typeface="Times New Roman"/>
                          <a:cs typeface="Times New Roman"/>
                        </a:rPr>
                        <a:t>алкогольних напоїв,</a:t>
                      </a:r>
                      <a:r>
                        <a:rPr lang="uk-UA" sz="1400" spc="-260" noProof="0" dirty="0" smtClean="0">
                          <a:latin typeface="Times New Roman"/>
                          <a:ea typeface="Times New Roman"/>
                          <a:cs typeface="Times New Roman"/>
                        </a:rPr>
                        <a:t> </a:t>
                      </a:r>
                      <a:r>
                        <a:rPr lang="uk-UA" sz="1400" spc="-5" noProof="0" dirty="0" smtClean="0">
                          <a:latin typeface="Times New Roman"/>
                          <a:ea typeface="Times New Roman"/>
                          <a:cs typeface="Times New Roman"/>
                        </a:rPr>
                        <a:t>таких як горілка, ром, </a:t>
                      </a:r>
                      <a:r>
                        <a:rPr lang="uk-UA" sz="1400" noProof="0" dirty="0" smtClean="0">
                          <a:latin typeface="Times New Roman"/>
                          <a:ea typeface="Times New Roman"/>
                          <a:cs typeface="Times New Roman"/>
                        </a:rPr>
                        <a:t>віскі, коньяк, фруктові дистиляти, а також</a:t>
                      </a:r>
                      <a:r>
                        <a:rPr lang="uk-UA" sz="1400" spc="-260" noProof="0" dirty="0" smtClean="0">
                          <a:latin typeface="Times New Roman"/>
                          <a:ea typeface="Times New Roman"/>
                          <a:cs typeface="Times New Roman"/>
                        </a:rPr>
                        <a:t> </a:t>
                      </a:r>
                      <a:r>
                        <a:rPr lang="uk-UA" sz="1400" spc="-20" noProof="0" dirty="0" smtClean="0">
                          <a:latin typeface="Times New Roman"/>
                          <a:ea typeface="Times New Roman"/>
                          <a:cs typeface="Times New Roman"/>
                        </a:rPr>
                        <a:t>шахрайські</a:t>
                      </a:r>
                      <a:r>
                        <a:rPr lang="uk-UA" sz="1400" spc="-40" noProof="0" dirty="0" smtClean="0">
                          <a:latin typeface="Times New Roman"/>
                          <a:ea typeface="Times New Roman"/>
                          <a:cs typeface="Times New Roman"/>
                        </a:rPr>
                        <a:t> </a:t>
                      </a:r>
                      <a:r>
                        <a:rPr lang="uk-UA" sz="1400" spc="-20" noProof="0" dirty="0" smtClean="0">
                          <a:latin typeface="Times New Roman"/>
                          <a:ea typeface="Times New Roman"/>
                          <a:cs typeface="Times New Roman"/>
                        </a:rPr>
                        <a:t>дистиляти,</a:t>
                      </a:r>
                      <a:r>
                        <a:rPr lang="uk-UA" sz="1400" spc="-45" noProof="0" dirty="0" smtClean="0">
                          <a:latin typeface="Times New Roman"/>
                          <a:ea typeface="Times New Roman"/>
                          <a:cs typeface="Times New Roman"/>
                        </a:rPr>
                        <a:t> </a:t>
                      </a:r>
                      <a:r>
                        <a:rPr lang="uk-UA" sz="1400" spc="-20" noProof="0" dirty="0" smtClean="0">
                          <a:latin typeface="Times New Roman"/>
                          <a:ea typeface="Times New Roman"/>
                          <a:cs typeface="Times New Roman"/>
                        </a:rPr>
                        <a:t>що</a:t>
                      </a:r>
                      <a:r>
                        <a:rPr lang="uk-UA" sz="1400" spc="-35" noProof="0" dirty="0" smtClean="0">
                          <a:latin typeface="Times New Roman"/>
                          <a:ea typeface="Times New Roman"/>
                          <a:cs typeface="Times New Roman"/>
                        </a:rPr>
                        <a:t> </a:t>
                      </a:r>
                      <a:r>
                        <a:rPr lang="uk-UA" sz="1400" spc="-20" noProof="0" dirty="0" smtClean="0">
                          <a:latin typeface="Times New Roman"/>
                          <a:ea typeface="Times New Roman"/>
                          <a:cs typeface="Times New Roman"/>
                        </a:rPr>
                        <a:t>містять</a:t>
                      </a:r>
                      <a:r>
                        <a:rPr lang="uk-UA" sz="1400" spc="-40" noProof="0" dirty="0" smtClean="0">
                          <a:latin typeface="Times New Roman"/>
                          <a:ea typeface="Times New Roman"/>
                          <a:cs typeface="Times New Roman"/>
                        </a:rPr>
                        <a:t> </a:t>
                      </a:r>
                      <a:r>
                        <a:rPr lang="uk-UA" sz="1400" spc="-20" noProof="0" dirty="0" smtClean="0">
                          <a:latin typeface="Times New Roman"/>
                          <a:ea typeface="Times New Roman"/>
                          <a:cs typeface="Times New Roman"/>
                        </a:rPr>
                        <a:t>денатуранти.</a:t>
                      </a:r>
                      <a:r>
                        <a:rPr lang="uk-UA" sz="1400" spc="-45" noProof="0" dirty="0" smtClean="0">
                          <a:latin typeface="Times New Roman"/>
                          <a:ea typeface="Times New Roman"/>
                          <a:cs typeface="Times New Roman"/>
                        </a:rPr>
                        <a:t> </a:t>
                      </a:r>
                      <a:r>
                        <a:rPr lang="uk-UA" sz="1400" spc="-15" noProof="0" dirty="0" smtClean="0">
                          <a:latin typeface="Times New Roman"/>
                          <a:ea typeface="Times New Roman"/>
                          <a:cs typeface="Times New Roman"/>
                        </a:rPr>
                        <a:t>Метод</a:t>
                      </a:r>
                      <a:r>
                        <a:rPr lang="uk-UA" sz="1400" spc="-40" noProof="0" dirty="0" smtClean="0">
                          <a:latin typeface="Times New Roman"/>
                          <a:ea typeface="Times New Roman"/>
                          <a:cs typeface="Times New Roman"/>
                        </a:rPr>
                        <a:t> </a:t>
                      </a:r>
                      <a:r>
                        <a:rPr lang="uk-UA" sz="1400" spc="-15" noProof="0" dirty="0" smtClean="0">
                          <a:latin typeface="Times New Roman"/>
                          <a:ea typeface="Times New Roman"/>
                          <a:cs typeface="Times New Roman"/>
                        </a:rPr>
                        <a:t>також</a:t>
                      </a:r>
                      <a:r>
                        <a:rPr lang="uk-UA" sz="1400" spc="-40" noProof="0" dirty="0" smtClean="0">
                          <a:latin typeface="Times New Roman"/>
                          <a:ea typeface="Times New Roman"/>
                          <a:cs typeface="Times New Roman"/>
                        </a:rPr>
                        <a:t> </a:t>
                      </a:r>
                      <a:r>
                        <a:rPr lang="uk-UA" sz="1400" spc="-15" noProof="0" dirty="0" smtClean="0">
                          <a:latin typeface="Times New Roman"/>
                          <a:ea typeface="Times New Roman"/>
                          <a:cs typeface="Times New Roman"/>
                        </a:rPr>
                        <a:t>може </a:t>
                      </a:r>
                      <a:r>
                        <a:rPr lang="uk-UA" sz="1400" spc="-30" noProof="0" dirty="0" smtClean="0">
                          <a:latin typeface="Times New Roman"/>
                          <a:ea typeface="Times New Roman"/>
                          <a:cs typeface="Times New Roman"/>
                        </a:rPr>
                        <a:t>використовуватися для </a:t>
                      </a:r>
                      <a:r>
                        <a:rPr lang="uk-UA" sz="1400" spc="-25" noProof="0" dirty="0" smtClean="0">
                          <a:latin typeface="Times New Roman"/>
                          <a:ea typeface="Times New Roman"/>
                          <a:cs typeface="Times New Roman"/>
                        </a:rPr>
                        <a:t>визначення етилового спирту в комерційних</a:t>
                      </a:r>
                      <a:r>
                        <a:rPr lang="uk-UA" sz="1400" spc="-260" noProof="0" dirty="0" smtClean="0">
                          <a:latin typeface="Times New Roman"/>
                          <a:ea typeface="Times New Roman"/>
                          <a:cs typeface="Times New Roman"/>
                        </a:rPr>
                        <a:t> </a:t>
                      </a:r>
                      <a:r>
                        <a:rPr lang="uk-UA" sz="1400" spc="-30" noProof="0" dirty="0" smtClean="0">
                          <a:latin typeface="Times New Roman"/>
                          <a:ea typeface="Times New Roman"/>
                          <a:cs typeface="Times New Roman"/>
                        </a:rPr>
                        <a:t>сумішах,</a:t>
                      </a:r>
                      <a:r>
                        <a:rPr lang="uk-UA" sz="1400" spc="-60" noProof="0" dirty="0" smtClean="0">
                          <a:latin typeface="Times New Roman"/>
                          <a:ea typeface="Times New Roman"/>
                          <a:cs typeface="Times New Roman"/>
                        </a:rPr>
                        <a:t> </a:t>
                      </a:r>
                      <a:r>
                        <a:rPr lang="uk-UA" sz="1400" spc="-30" noProof="0" dirty="0" smtClean="0">
                          <a:latin typeface="Times New Roman"/>
                          <a:ea typeface="Times New Roman"/>
                          <a:cs typeface="Times New Roman"/>
                        </a:rPr>
                        <a:t>таких</a:t>
                      </a:r>
                      <a:r>
                        <a:rPr lang="uk-UA" sz="1400" spc="-60" noProof="0" dirty="0" smtClean="0">
                          <a:latin typeface="Times New Roman"/>
                          <a:ea typeface="Times New Roman"/>
                          <a:cs typeface="Times New Roman"/>
                        </a:rPr>
                        <a:t> </a:t>
                      </a:r>
                      <a:r>
                        <a:rPr lang="uk-UA" sz="1400" spc="-30" noProof="0" dirty="0" smtClean="0">
                          <a:latin typeface="Times New Roman"/>
                          <a:ea typeface="Times New Roman"/>
                          <a:cs typeface="Times New Roman"/>
                        </a:rPr>
                        <a:t>як</a:t>
                      </a:r>
                      <a:r>
                        <a:rPr lang="uk-UA" sz="1400" spc="-60" noProof="0" dirty="0" smtClean="0">
                          <a:latin typeface="Times New Roman"/>
                          <a:ea typeface="Times New Roman"/>
                          <a:cs typeface="Times New Roman"/>
                        </a:rPr>
                        <a:t> </a:t>
                      </a:r>
                      <a:r>
                        <a:rPr lang="uk-UA" sz="1400" spc="-25" noProof="0" dirty="0" smtClean="0">
                          <a:latin typeface="Times New Roman"/>
                          <a:ea typeface="Times New Roman"/>
                          <a:cs typeface="Times New Roman"/>
                        </a:rPr>
                        <a:t>антифриз</a:t>
                      </a:r>
                      <a:r>
                        <a:rPr lang="uk-UA" sz="1400" spc="-65" noProof="0" dirty="0" smtClean="0">
                          <a:latin typeface="Times New Roman"/>
                          <a:ea typeface="Times New Roman"/>
                          <a:cs typeface="Times New Roman"/>
                        </a:rPr>
                        <a:t> </a:t>
                      </a:r>
                      <a:r>
                        <a:rPr lang="uk-UA" sz="1400" spc="-25" noProof="0" dirty="0" smtClean="0">
                          <a:latin typeface="Times New Roman"/>
                          <a:ea typeface="Times New Roman"/>
                          <a:cs typeface="Times New Roman"/>
                        </a:rPr>
                        <a:t>та</a:t>
                      </a:r>
                      <a:r>
                        <a:rPr lang="uk-UA" sz="1400" spc="-60" noProof="0" dirty="0" smtClean="0">
                          <a:latin typeface="Times New Roman"/>
                          <a:ea typeface="Times New Roman"/>
                          <a:cs typeface="Times New Roman"/>
                        </a:rPr>
                        <a:t> </a:t>
                      </a:r>
                      <a:r>
                        <a:rPr lang="uk-UA" sz="1400" spc="-25" noProof="0" dirty="0" smtClean="0">
                          <a:latin typeface="Times New Roman"/>
                          <a:ea typeface="Times New Roman"/>
                          <a:cs typeface="Times New Roman"/>
                        </a:rPr>
                        <a:t>засоби</a:t>
                      </a:r>
                      <a:r>
                        <a:rPr lang="uk-UA" sz="1400" spc="-60" noProof="0" dirty="0" smtClean="0">
                          <a:latin typeface="Times New Roman"/>
                          <a:ea typeface="Times New Roman"/>
                          <a:cs typeface="Times New Roman"/>
                        </a:rPr>
                        <a:t> </a:t>
                      </a:r>
                      <a:r>
                        <a:rPr lang="uk-UA" sz="1400" spc="-25" noProof="0" dirty="0" smtClean="0">
                          <a:latin typeface="Times New Roman"/>
                          <a:ea typeface="Times New Roman"/>
                          <a:cs typeface="Times New Roman"/>
                        </a:rPr>
                        <a:t>для</a:t>
                      </a:r>
                      <a:r>
                        <a:rPr lang="uk-UA" sz="1400" spc="-65" noProof="0" dirty="0" smtClean="0">
                          <a:latin typeface="Times New Roman"/>
                          <a:ea typeface="Times New Roman"/>
                          <a:cs typeface="Times New Roman"/>
                        </a:rPr>
                        <a:t> </a:t>
                      </a:r>
                      <a:r>
                        <a:rPr lang="uk-UA" sz="1400" spc="-25" noProof="0" dirty="0" smtClean="0">
                          <a:latin typeface="Times New Roman"/>
                          <a:ea typeface="Times New Roman"/>
                          <a:cs typeface="Times New Roman"/>
                        </a:rPr>
                        <a:t>миття</a:t>
                      </a:r>
                      <a:r>
                        <a:rPr lang="uk-UA" sz="1400" spc="-65" noProof="0" dirty="0" smtClean="0">
                          <a:latin typeface="Times New Roman"/>
                          <a:ea typeface="Times New Roman"/>
                          <a:cs typeface="Times New Roman"/>
                        </a:rPr>
                        <a:t> </a:t>
                      </a:r>
                      <a:r>
                        <a:rPr lang="uk-UA" sz="1400" spc="-25" noProof="0" dirty="0" smtClean="0">
                          <a:latin typeface="Times New Roman"/>
                          <a:ea typeface="Times New Roman"/>
                          <a:cs typeface="Times New Roman"/>
                        </a:rPr>
                        <a:t>покрівлі</a:t>
                      </a:r>
                      <a:endParaRPr lang="uk-UA" sz="14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332656"/>
          <a:ext cx="8568952" cy="5449824"/>
        </p:xfrm>
        <a:graphic>
          <a:graphicData uri="http://schemas.openxmlformats.org/drawingml/2006/table">
            <a:tbl>
              <a:tblPr/>
              <a:tblGrid>
                <a:gridCol w="568569"/>
                <a:gridCol w="1591671"/>
                <a:gridCol w="6408712"/>
              </a:tblGrid>
              <a:tr h="1605915">
                <a:tc>
                  <a:txBody>
                    <a:bodyPr/>
                    <a:lstStyle/>
                    <a:p>
                      <a:pPr marL="0" marR="0">
                        <a:spcBef>
                          <a:spcPts val="0"/>
                        </a:spcBef>
                        <a:spcAft>
                          <a:spcPts val="0"/>
                        </a:spcAft>
                      </a:pPr>
                      <a:endParaRPr lang="uk-UA" sz="1600" noProof="0" smtClean="0">
                        <a:latin typeface="Times New Roman"/>
                        <a:ea typeface="Times New Roman"/>
                        <a:cs typeface="Times New Roman"/>
                      </a:endParaRPr>
                    </a:p>
                    <a:p>
                      <a:pPr marL="54610" marR="54610" algn="ctr">
                        <a:spcBef>
                          <a:spcPts val="1100"/>
                        </a:spcBef>
                        <a:spcAft>
                          <a:spcPts val="0"/>
                        </a:spcAft>
                      </a:pPr>
                      <a:r>
                        <a:rPr lang="uk-UA" sz="1600" noProof="0" smtClean="0">
                          <a:latin typeface="Times New Roman"/>
                          <a:ea typeface="Times New Roman"/>
                          <a:cs typeface="Times New Roman"/>
                        </a:rPr>
                        <a:t>179</a:t>
                      </a:r>
                      <a:endParaRPr lang="uk-UA" sz="16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uk-UA" sz="1600" noProof="0" smtClean="0">
                        <a:latin typeface="Times New Roman"/>
                        <a:ea typeface="Times New Roman"/>
                        <a:cs typeface="Times New Roman"/>
                      </a:endParaRPr>
                    </a:p>
                    <a:p>
                      <a:pPr marL="87630" marR="74295" algn="ctr">
                        <a:spcBef>
                          <a:spcPts val="5"/>
                        </a:spcBef>
                        <a:spcAft>
                          <a:spcPts val="0"/>
                        </a:spcAft>
                      </a:pPr>
                      <a:r>
                        <a:rPr lang="uk-UA" sz="1600" i="1" noProof="0" smtClean="0">
                          <a:latin typeface="Times New Roman"/>
                          <a:ea typeface="Times New Roman"/>
                          <a:cs typeface="Times New Roman"/>
                        </a:rPr>
                        <a:t>ILIADe-179</a:t>
                      </a:r>
                      <a:endParaRPr lang="uk-UA" sz="1600" noProof="0" smtClean="0">
                        <a:latin typeface="Times New Roman"/>
                        <a:ea typeface="Times New Roman"/>
                        <a:cs typeface="Times New Roman"/>
                      </a:endParaRPr>
                    </a:p>
                    <a:p>
                      <a:pPr marL="86995" marR="74295" algn="ctr">
                        <a:spcBef>
                          <a:spcPts val="0"/>
                        </a:spcBef>
                        <a:spcAft>
                          <a:spcPts val="0"/>
                        </a:spcAft>
                      </a:pPr>
                      <a:r>
                        <a:rPr lang="uk-UA" sz="1600" i="1" noProof="0" smtClean="0">
                          <a:latin typeface="Times New Roman"/>
                          <a:ea typeface="Times New Roman"/>
                          <a:cs typeface="Times New Roman"/>
                        </a:rPr>
                        <a:t>Total fat content in</a:t>
                      </a:r>
                      <a:r>
                        <a:rPr lang="uk-UA" sz="1600" i="1" spc="-285" noProof="0" smtClean="0">
                          <a:latin typeface="Times New Roman"/>
                          <a:ea typeface="Times New Roman"/>
                          <a:cs typeface="Times New Roman"/>
                        </a:rPr>
                        <a:t> </a:t>
                      </a:r>
                      <a:r>
                        <a:rPr lang="uk-UA" sz="1600" i="1" noProof="0" smtClean="0">
                          <a:latin typeface="Times New Roman"/>
                          <a:ea typeface="Times New Roman"/>
                          <a:cs typeface="Times New Roman"/>
                        </a:rPr>
                        <a:t>food</a:t>
                      </a:r>
                      <a:endParaRPr lang="uk-UA" sz="16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6995" marR="105410" algn="just">
                        <a:spcBef>
                          <a:spcPts val="0"/>
                        </a:spcBef>
                        <a:spcAft>
                          <a:spcPts val="0"/>
                        </a:spcAft>
                      </a:pPr>
                      <a:r>
                        <a:rPr lang="uk-UA" sz="1600" spc="-5" noProof="0" dirty="0" smtClean="0">
                          <a:latin typeface="Times New Roman"/>
                          <a:ea typeface="Times New Roman"/>
                          <a:cs typeface="Times New Roman"/>
                        </a:rPr>
                        <a:t>Значення вмісту </a:t>
                      </a:r>
                      <a:r>
                        <a:rPr lang="uk-UA" sz="1600" noProof="0" dirty="0" smtClean="0">
                          <a:latin typeface="Times New Roman"/>
                          <a:ea typeface="Times New Roman"/>
                          <a:cs typeface="Times New Roman"/>
                        </a:rPr>
                        <a:t>жиру, отриманого за допомогою цього методу,</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використовується</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для</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розрахунку</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вмісту</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молочного</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жиру,</a:t>
                      </a:r>
                      <a:r>
                        <a:rPr lang="uk-UA" sz="1600" spc="-260" noProof="0" dirty="0" smtClean="0">
                          <a:latin typeface="Times New Roman"/>
                          <a:ea typeface="Times New Roman"/>
                          <a:cs typeface="Times New Roman"/>
                        </a:rPr>
                        <a:t> </a:t>
                      </a:r>
                      <a:r>
                        <a:rPr lang="uk-UA" sz="1600" spc="-10" noProof="0" dirty="0" smtClean="0">
                          <a:latin typeface="Times New Roman"/>
                          <a:ea typeface="Times New Roman"/>
                          <a:cs typeface="Times New Roman"/>
                        </a:rPr>
                        <a:t>необхідного </a:t>
                      </a:r>
                      <a:r>
                        <a:rPr lang="uk-UA" sz="1600" spc="-5" noProof="0" dirty="0" smtClean="0">
                          <a:latin typeface="Times New Roman"/>
                          <a:ea typeface="Times New Roman"/>
                          <a:cs typeface="Times New Roman"/>
                        </a:rPr>
                        <a:t>для присвоєння додаткового коду </a:t>
                      </a:r>
                      <a:r>
                        <a:rPr lang="uk-UA" sz="1600" spc="-5" noProof="0" dirty="0" err="1" smtClean="0">
                          <a:latin typeface="Times New Roman"/>
                          <a:ea typeface="Times New Roman"/>
                          <a:cs typeface="Times New Roman"/>
                        </a:rPr>
                        <a:t>Мерсінгу</a:t>
                      </a:r>
                      <a:r>
                        <a:rPr lang="uk-UA" sz="1600" spc="-5" noProof="0" dirty="0" smtClean="0">
                          <a:latin typeface="Times New Roman"/>
                          <a:ea typeface="Times New Roman"/>
                          <a:cs typeface="Times New Roman"/>
                        </a:rPr>
                        <a:t> (метод,</a:t>
                      </a:r>
                      <a:r>
                        <a:rPr lang="uk-UA" sz="1600" noProof="0" dirty="0" smtClean="0">
                          <a:latin typeface="Times New Roman"/>
                          <a:ea typeface="Times New Roman"/>
                          <a:cs typeface="Times New Roman"/>
                        </a:rPr>
                        <a:t> </a:t>
                      </a:r>
                      <a:r>
                        <a:rPr lang="uk-UA" sz="1600" spc="-5" noProof="0" dirty="0" smtClean="0">
                          <a:latin typeface="Times New Roman"/>
                          <a:ea typeface="Times New Roman"/>
                          <a:cs typeface="Times New Roman"/>
                        </a:rPr>
                        <a:t>описаний у Постанові (ЄС) № 900/2008, зміненому </a:t>
                      </a:r>
                      <a:r>
                        <a:rPr lang="uk-UA" sz="1600" noProof="0" dirty="0" smtClean="0">
                          <a:latin typeface="Times New Roman"/>
                          <a:ea typeface="Times New Roman"/>
                          <a:cs typeface="Times New Roman"/>
                        </a:rPr>
                        <a:t>Регламентом</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(ЄС) № 2015/824). Цей метод можна застосувати для аналізу</a:t>
                      </a:r>
                      <a:r>
                        <a:rPr lang="uk-UA" sz="1600" spc="5" noProof="0" dirty="0" smtClean="0">
                          <a:latin typeface="Times New Roman"/>
                          <a:ea typeface="Times New Roman"/>
                          <a:cs typeface="Times New Roman"/>
                        </a:rPr>
                        <a:t> </a:t>
                      </a:r>
                      <a:r>
                        <a:rPr lang="uk-UA" sz="1600" spc="-15" noProof="0" dirty="0" smtClean="0">
                          <a:latin typeface="Times New Roman"/>
                          <a:ea typeface="Times New Roman"/>
                          <a:cs typeface="Times New Roman"/>
                        </a:rPr>
                        <a:t>харчових</a:t>
                      </a:r>
                      <a:r>
                        <a:rPr lang="uk-UA" sz="1600" spc="-4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продуктів,</a:t>
                      </a:r>
                      <a:r>
                        <a:rPr lang="uk-UA" sz="1600" spc="-5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де</a:t>
                      </a:r>
                      <a:r>
                        <a:rPr lang="uk-UA" sz="1600" spc="-45" noProof="0" dirty="0" smtClean="0">
                          <a:latin typeface="Times New Roman"/>
                          <a:ea typeface="Times New Roman"/>
                          <a:cs typeface="Times New Roman"/>
                        </a:rPr>
                        <a:t> </a:t>
                      </a:r>
                      <a:r>
                        <a:rPr lang="uk-UA" sz="1600" spc="-15" noProof="0" dirty="0" smtClean="0">
                          <a:latin typeface="Times New Roman"/>
                          <a:ea typeface="Times New Roman"/>
                          <a:cs typeface="Times New Roman"/>
                        </a:rPr>
                        <a:t>масла</a:t>
                      </a:r>
                      <a:r>
                        <a:rPr lang="uk-UA" sz="1600" spc="-45" noProof="0" dirty="0" smtClean="0">
                          <a:latin typeface="Times New Roman"/>
                          <a:ea typeface="Times New Roman"/>
                          <a:cs typeface="Times New Roman"/>
                        </a:rPr>
                        <a:t> </a:t>
                      </a:r>
                      <a:r>
                        <a:rPr lang="uk-UA" sz="1600" spc="-15" noProof="0" dirty="0" smtClean="0">
                          <a:latin typeface="Times New Roman"/>
                          <a:ea typeface="Times New Roman"/>
                          <a:cs typeface="Times New Roman"/>
                        </a:rPr>
                        <a:t>та</a:t>
                      </a:r>
                      <a:r>
                        <a:rPr lang="uk-UA" sz="1600" spc="-5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жири</a:t>
                      </a:r>
                      <a:r>
                        <a:rPr lang="uk-UA" sz="1600" spc="-5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не</a:t>
                      </a:r>
                      <a:r>
                        <a:rPr lang="uk-UA" sz="1600" spc="-35" noProof="0" dirty="0" smtClean="0">
                          <a:latin typeface="Times New Roman"/>
                          <a:ea typeface="Times New Roman"/>
                          <a:cs typeface="Times New Roman"/>
                        </a:rPr>
                        <a:t> </a:t>
                      </a:r>
                      <a:r>
                        <a:rPr lang="uk-UA" sz="1600" spc="-15" noProof="0" dirty="0" smtClean="0">
                          <a:latin typeface="Times New Roman"/>
                          <a:ea typeface="Times New Roman"/>
                          <a:cs typeface="Times New Roman"/>
                        </a:rPr>
                        <a:t>можуть</a:t>
                      </a:r>
                      <a:r>
                        <a:rPr lang="uk-UA" sz="1600" spc="-45" noProof="0" dirty="0" smtClean="0">
                          <a:latin typeface="Times New Roman"/>
                          <a:ea typeface="Times New Roman"/>
                          <a:cs typeface="Times New Roman"/>
                        </a:rPr>
                        <a:t> </a:t>
                      </a:r>
                      <a:r>
                        <a:rPr lang="uk-UA" sz="1600" spc="-15" noProof="0" dirty="0" smtClean="0">
                          <a:latin typeface="Times New Roman"/>
                          <a:ea typeface="Times New Roman"/>
                          <a:cs typeface="Times New Roman"/>
                        </a:rPr>
                        <a:t>бути</a:t>
                      </a:r>
                      <a:r>
                        <a:rPr lang="uk-UA" sz="1600" spc="-55" noProof="0" dirty="0" smtClean="0">
                          <a:latin typeface="Times New Roman"/>
                          <a:ea typeface="Times New Roman"/>
                          <a:cs typeface="Times New Roman"/>
                        </a:rPr>
                        <a:t> </a:t>
                      </a:r>
                      <a:r>
                        <a:rPr lang="uk-UA" sz="1600" spc="-15" noProof="0" dirty="0" smtClean="0">
                          <a:latin typeface="Times New Roman"/>
                          <a:ea typeface="Times New Roman"/>
                          <a:cs typeface="Times New Roman"/>
                        </a:rPr>
                        <a:t>вилучені</a:t>
                      </a:r>
                      <a:r>
                        <a:rPr lang="uk-UA" sz="1600" spc="-40" noProof="0" dirty="0" smtClean="0">
                          <a:latin typeface="Times New Roman"/>
                          <a:ea typeface="Times New Roman"/>
                          <a:cs typeface="Times New Roman"/>
                        </a:rPr>
                        <a:t> </a:t>
                      </a:r>
                      <a:r>
                        <a:rPr lang="uk-UA" sz="1600" spc="-10" noProof="0" dirty="0" smtClean="0">
                          <a:latin typeface="Times New Roman"/>
                          <a:ea typeface="Times New Roman"/>
                          <a:cs typeface="Times New Roman"/>
                        </a:rPr>
                        <a:t>без</a:t>
                      </a:r>
                      <a:r>
                        <a:rPr lang="uk-UA" sz="1600" spc="-265" noProof="0" dirty="0" smtClean="0">
                          <a:latin typeface="Times New Roman"/>
                          <a:ea typeface="Times New Roman"/>
                          <a:cs typeface="Times New Roman"/>
                        </a:rPr>
                        <a:t> </a:t>
                      </a:r>
                      <a:r>
                        <a:rPr lang="uk-UA" sz="1600" noProof="0" dirty="0" smtClean="0">
                          <a:latin typeface="Times New Roman"/>
                          <a:ea typeface="Times New Roman"/>
                          <a:cs typeface="Times New Roman"/>
                        </a:rPr>
                        <a:t>попереднього</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гідролізу,</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за</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винятком</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випадків</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застосування</a:t>
                      </a:r>
                      <a:r>
                        <a:rPr lang="uk-UA" sz="1600" spc="5" noProof="0" dirty="0" smtClean="0">
                          <a:latin typeface="Times New Roman"/>
                          <a:ea typeface="Times New Roman"/>
                          <a:cs typeface="Times New Roman"/>
                        </a:rPr>
                        <a:t> </a:t>
                      </a:r>
                      <a:r>
                        <a:rPr lang="uk-UA" sz="1600" spc="-30" noProof="0" dirty="0" smtClean="0">
                          <a:latin typeface="Times New Roman"/>
                          <a:ea typeface="Times New Roman"/>
                          <a:cs typeface="Times New Roman"/>
                        </a:rPr>
                        <a:t>специфічних</a:t>
                      </a:r>
                      <a:r>
                        <a:rPr lang="uk-UA" sz="1600" spc="-50" noProof="0" dirty="0" smtClean="0">
                          <a:latin typeface="Times New Roman"/>
                          <a:ea typeface="Times New Roman"/>
                          <a:cs typeface="Times New Roman"/>
                        </a:rPr>
                        <a:t> </a:t>
                      </a:r>
                      <a:r>
                        <a:rPr lang="uk-UA" sz="1600" spc="-30" noProof="0" dirty="0" smtClean="0">
                          <a:latin typeface="Times New Roman"/>
                          <a:ea typeface="Times New Roman"/>
                          <a:cs typeface="Times New Roman"/>
                        </a:rPr>
                        <a:t>методів,</a:t>
                      </a:r>
                      <a:r>
                        <a:rPr lang="uk-UA" sz="1600" spc="-60" noProof="0" dirty="0" smtClean="0">
                          <a:latin typeface="Times New Roman"/>
                          <a:ea typeface="Times New Roman"/>
                          <a:cs typeface="Times New Roman"/>
                        </a:rPr>
                        <a:t> </a:t>
                      </a:r>
                      <a:r>
                        <a:rPr lang="uk-UA" sz="1600" spc="-25" noProof="0" dirty="0" smtClean="0">
                          <a:latin typeface="Times New Roman"/>
                          <a:ea typeface="Times New Roman"/>
                          <a:cs typeface="Times New Roman"/>
                        </a:rPr>
                        <a:t>таких</a:t>
                      </a:r>
                      <a:r>
                        <a:rPr lang="uk-UA" sz="1600" spc="-55" noProof="0" dirty="0" smtClean="0">
                          <a:latin typeface="Times New Roman"/>
                          <a:ea typeface="Times New Roman"/>
                          <a:cs typeface="Times New Roman"/>
                        </a:rPr>
                        <a:t> </a:t>
                      </a:r>
                      <a:r>
                        <a:rPr lang="uk-UA" sz="1600" spc="-25" noProof="0" dirty="0" smtClean="0">
                          <a:latin typeface="Times New Roman"/>
                          <a:ea typeface="Times New Roman"/>
                          <a:cs typeface="Times New Roman"/>
                        </a:rPr>
                        <a:t>як</a:t>
                      </a:r>
                      <a:r>
                        <a:rPr lang="uk-UA" sz="1600" spc="-45" noProof="0" dirty="0" smtClean="0">
                          <a:latin typeface="Times New Roman"/>
                          <a:ea typeface="Times New Roman"/>
                          <a:cs typeface="Times New Roman"/>
                        </a:rPr>
                        <a:t> </a:t>
                      </a:r>
                      <a:r>
                        <a:rPr lang="uk-UA" sz="1600" spc="-25" noProof="0" dirty="0" smtClean="0">
                          <a:latin typeface="Times New Roman"/>
                          <a:ea typeface="Times New Roman"/>
                          <a:cs typeface="Times New Roman"/>
                        </a:rPr>
                        <a:t>молоко,</a:t>
                      </a:r>
                      <a:r>
                        <a:rPr lang="uk-UA" sz="1600" spc="-45" noProof="0" dirty="0" smtClean="0">
                          <a:latin typeface="Times New Roman"/>
                          <a:ea typeface="Times New Roman"/>
                          <a:cs typeface="Times New Roman"/>
                        </a:rPr>
                        <a:t> </a:t>
                      </a:r>
                      <a:r>
                        <a:rPr lang="uk-UA" sz="1600" spc="-25" noProof="0" dirty="0" smtClean="0">
                          <a:latin typeface="Times New Roman"/>
                          <a:ea typeface="Times New Roman"/>
                          <a:cs typeface="Times New Roman"/>
                        </a:rPr>
                        <a:t>масло</a:t>
                      </a:r>
                      <a:r>
                        <a:rPr lang="uk-UA" sz="1600" spc="-60" noProof="0" dirty="0" smtClean="0">
                          <a:latin typeface="Times New Roman"/>
                          <a:ea typeface="Times New Roman"/>
                          <a:cs typeface="Times New Roman"/>
                        </a:rPr>
                        <a:t> </a:t>
                      </a:r>
                      <a:r>
                        <a:rPr lang="uk-UA" sz="1600" spc="-25" noProof="0" dirty="0" smtClean="0">
                          <a:latin typeface="Times New Roman"/>
                          <a:ea typeface="Times New Roman"/>
                          <a:cs typeface="Times New Roman"/>
                        </a:rPr>
                        <a:t>або</a:t>
                      </a:r>
                      <a:r>
                        <a:rPr lang="uk-UA" sz="1600" spc="-45" noProof="0" dirty="0" smtClean="0">
                          <a:latin typeface="Times New Roman"/>
                          <a:ea typeface="Times New Roman"/>
                          <a:cs typeface="Times New Roman"/>
                        </a:rPr>
                        <a:t> </a:t>
                      </a:r>
                      <a:r>
                        <a:rPr lang="uk-UA" sz="1600" spc="-25" noProof="0" dirty="0" smtClean="0">
                          <a:latin typeface="Times New Roman"/>
                          <a:ea typeface="Times New Roman"/>
                          <a:cs typeface="Times New Roman"/>
                        </a:rPr>
                        <a:t>сир.</a:t>
                      </a:r>
                      <a:r>
                        <a:rPr lang="uk-UA" sz="1600" spc="-50" noProof="0" dirty="0" smtClean="0">
                          <a:latin typeface="Times New Roman"/>
                          <a:ea typeface="Times New Roman"/>
                          <a:cs typeface="Times New Roman"/>
                        </a:rPr>
                        <a:t> </a:t>
                      </a:r>
                      <a:r>
                        <a:rPr lang="uk-UA" sz="1600" spc="-25" noProof="0" dirty="0" smtClean="0">
                          <a:latin typeface="Times New Roman"/>
                          <a:ea typeface="Times New Roman"/>
                          <a:cs typeface="Times New Roman"/>
                        </a:rPr>
                        <a:t>Він</a:t>
                      </a:r>
                      <a:r>
                        <a:rPr lang="uk-UA" sz="1600" spc="-50" noProof="0" dirty="0" smtClean="0">
                          <a:latin typeface="Times New Roman"/>
                          <a:ea typeface="Times New Roman"/>
                          <a:cs typeface="Times New Roman"/>
                        </a:rPr>
                        <a:t> </a:t>
                      </a:r>
                      <a:r>
                        <a:rPr lang="uk-UA" sz="1600" spc="-25" noProof="0" dirty="0" smtClean="0">
                          <a:latin typeface="Times New Roman"/>
                          <a:ea typeface="Times New Roman"/>
                          <a:cs typeface="Times New Roman"/>
                        </a:rPr>
                        <a:t>також</a:t>
                      </a:r>
                      <a:r>
                        <a:rPr lang="uk-UA" sz="1600" spc="-50" noProof="0" dirty="0" smtClean="0">
                          <a:latin typeface="Times New Roman"/>
                          <a:ea typeface="Times New Roman"/>
                          <a:cs typeface="Times New Roman"/>
                        </a:rPr>
                        <a:t> </a:t>
                      </a:r>
                      <a:r>
                        <a:rPr lang="uk-UA" sz="1600" spc="-25" noProof="0" dirty="0" smtClean="0">
                          <a:latin typeface="Times New Roman"/>
                          <a:ea typeface="Times New Roman"/>
                          <a:cs typeface="Times New Roman"/>
                        </a:rPr>
                        <a:t>був </a:t>
                      </a:r>
                      <a:r>
                        <a:rPr lang="uk-UA" sz="1600" spc="-30" noProof="0" dirty="0" smtClean="0">
                          <a:latin typeface="Times New Roman"/>
                          <a:ea typeface="Times New Roman"/>
                          <a:cs typeface="Times New Roman"/>
                        </a:rPr>
                        <a:t>випробуваний на харчових </a:t>
                      </a:r>
                      <a:r>
                        <a:rPr lang="uk-UA" sz="1600" spc="-25" noProof="0" dirty="0" smtClean="0">
                          <a:latin typeface="Times New Roman"/>
                          <a:ea typeface="Times New Roman"/>
                          <a:cs typeface="Times New Roman"/>
                        </a:rPr>
                        <a:t>добавках, що містять знежирене молоко,</a:t>
                      </a:r>
                      <a:r>
                        <a:rPr lang="uk-UA" sz="1600" spc="-260" noProof="0" dirty="0" smtClean="0">
                          <a:latin typeface="Times New Roman"/>
                          <a:ea typeface="Times New Roman"/>
                          <a:cs typeface="Times New Roman"/>
                        </a:rPr>
                        <a:t> </a:t>
                      </a:r>
                      <a:r>
                        <a:rPr lang="uk-UA" sz="1600" spc="-30" noProof="0" dirty="0" smtClean="0">
                          <a:latin typeface="Times New Roman"/>
                          <a:ea typeface="Times New Roman"/>
                          <a:cs typeface="Times New Roman"/>
                        </a:rPr>
                        <a:t>згущувачі,</a:t>
                      </a:r>
                      <a:r>
                        <a:rPr lang="uk-UA" sz="1600" spc="-60" noProof="0" dirty="0" smtClean="0">
                          <a:latin typeface="Times New Roman"/>
                          <a:ea typeface="Times New Roman"/>
                          <a:cs typeface="Times New Roman"/>
                        </a:rPr>
                        <a:t> </a:t>
                      </a:r>
                      <a:r>
                        <a:rPr lang="uk-UA" sz="1600" spc="-30" noProof="0" dirty="0" smtClean="0">
                          <a:latin typeface="Times New Roman"/>
                          <a:ea typeface="Times New Roman"/>
                          <a:cs typeface="Times New Roman"/>
                        </a:rPr>
                        <a:t>такі</a:t>
                      </a:r>
                      <a:r>
                        <a:rPr lang="uk-UA" sz="1600" spc="-55" noProof="0" dirty="0" smtClean="0">
                          <a:latin typeface="Times New Roman"/>
                          <a:ea typeface="Times New Roman"/>
                          <a:cs typeface="Times New Roman"/>
                        </a:rPr>
                        <a:t> </a:t>
                      </a:r>
                      <a:r>
                        <a:rPr lang="uk-UA" sz="1600" spc="-30" noProof="0" dirty="0" smtClean="0">
                          <a:latin typeface="Times New Roman"/>
                          <a:ea typeface="Times New Roman"/>
                          <a:cs typeface="Times New Roman"/>
                        </a:rPr>
                        <a:t>як</a:t>
                      </a:r>
                      <a:r>
                        <a:rPr lang="uk-UA" sz="1600" spc="-65" noProof="0" dirty="0" smtClean="0">
                          <a:latin typeface="Times New Roman"/>
                          <a:ea typeface="Times New Roman"/>
                          <a:cs typeface="Times New Roman"/>
                        </a:rPr>
                        <a:t> </a:t>
                      </a:r>
                      <a:r>
                        <a:rPr lang="uk-UA" sz="1600" spc="-30" noProof="0" dirty="0" err="1" smtClean="0">
                          <a:latin typeface="Times New Roman"/>
                          <a:ea typeface="Times New Roman"/>
                          <a:cs typeface="Times New Roman"/>
                        </a:rPr>
                        <a:t>карагенан</a:t>
                      </a:r>
                      <a:r>
                        <a:rPr lang="uk-UA" sz="1600" spc="-30" noProof="0" dirty="0" smtClean="0">
                          <a:latin typeface="Times New Roman"/>
                          <a:ea typeface="Times New Roman"/>
                          <a:cs typeface="Times New Roman"/>
                        </a:rPr>
                        <a:t>,</a:t>
                      </a:r>
                      <a:r>
                        <a:rPr lang="uk-UA" sz="1600" spc="-75" noProof="0" dirty="0" smtClean="0">
                          <a:latin typeface="Times New Roman"/>
                          <a:ea typeface="Times New Roman"/>
                          <a:cs typeface="Times New Roman"/>
                        </a:rPr>
                        <a:t> </a:t>
                      </a:r>
                      <a:r>
                        <a:rPr lang="uk-UA" sz="1600" spc="-25" noProof="0" dirty="0" err="1" smtClean="0">
                          <a:latin typeface="Times New Roman"/>
                          <a:ea typeface="Times New Roman"/>
                          <a:cs typeface="Times New Roman"/>
                        </a:rPr>
                        <a:t>ксантанова</a:t>
                      </a:r>
                      <a:r>
                        <a:rPr lang="uk-UA" sz="1600" spc="-65" noProof="0" dirty="0" smtClean="0">
                          <a:latin typeface="Times New Roman"/>
                          <a:ea typeface="Times New Roman"/>
                          <a:cs typeface="Times New Roman"/>
                        </a:rPr>
                        <a:t> </a:t>
                      </a:r>
                      <a:r>
                        <a:rPr lang="uk-UA" sz="1600" spc="-25" noProof="0" dirty="0" smtClean="0">
                          <a:latin typeface="Times New Roman"/>
                          <a:ea typeface="Times New Roman"/>
                          <a:cs typeface="Times New Roman"/>
                        </a:rPr>
                        <a:t>камедь</a:t>
                      </a:r>
                      <a:r>
                        <a:rPr lang="uk-UA" sz="1600" spc="-60" noProof="0" dirty="0" smtClean="0">
                          <a:latin typeface="Times New Roman"/>
                          <a:ea typeface="Times New Roman"/>
                          <a:cs typeface="Times New Roman"/>
                        </a:rPr>
                        <a:t> </a:t>
                      </a:r>
                      <a:r>
                        <a:rPr lang="uk-UA" sz="1600" spc="-25" noProof="0" dirty="0" smtClean="0">
                          <a:latin typeface="Times New Roman"/>
                          <a:ea typeface="Times New Roman"/>
                          <a:cs typeface="Times New Roman"/>
                        </a:rPr>
                        <a:t>та</a:t>
                      </a:r>
                      <a:r>
                        <a:rPr lang="uk-UA" sz="1600" spc="-55" noProof="0" dirty="0" smtClean="0">
                          <a:latin typeface="Times New Roman"/>
                          <a:ea typeface="Times New Roman"/>
                          <a:cs typeface="Times New Roman"/>
                        </a:rPr>
                        <a:t> </a:t>
                      </a:r>
                      <a:r>
                        <a:rPr lang="uk-UA" sz="1600" spc="-25" noProof="0" dirty="0" smtClean="0">
                          <a:latin typeface="Times New Roman"/>
                          <a:ea typeface="Times New Roman"/>
                          <a:cs typeface="Times New Roman"/>
                        </a:rPr>
                        <a:t>яєчний</a:t>
                      </a:r>
                      <a:r>
                        <a:rPr lang="uk-UA" sz="1600" spc="-75" noProof="0" dirty="0" smtClean="0">
                          <a:latin typeface="Times New Roman"/>
                          <a:ea typeface="Times New Roman"/>
                          <a:cs typeface="Times New Roman"/>
                        </a:rPr>
                        <a:t> </a:t>
                      </a:r>
                      <a:r>
                        <a:rPr lang="uk-UA" sz="1600" spc="-25" noProof="0" dirty="0" smtClean="0">
                          <a:latin typeface="Times New Roman"/>
                          <a:ea typeface="Times New Roman"/>
                          <a:cs typeface="Times New Roman"/>
                        </a:rPr>
                        <a:t>білок</a:t>
                      </a:r>
                      <a:endParaRPr lang="uk-UA" sz="16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885">
                <a:tc>
                  <a:txBody>
                    <a:bodyPr/>
                    <a:lstStyle/>
                    <a:p>
                      <a:pPr marL="0" marR="0">
                        <a:spcBef>
                          <a:spcPts val="0"/>
                        </a:spcBef>
                        <a:spcAft>
                          <a:spcPts val="0"/>
                        </a:spcAft>
                      </a:pPr>
                      <a:endParaRPr lang="uk-UA" sz="1600" noProof="0" smtClean="0">
                        <a:latin typeface="Times New Roman"/>
                        <a:ea typeface="Times New Roman"/>
                        <a:cs typeface="Times New Roman"/>
                      </a:endParaRPr>
                    </a:p>
                    <a:p>
                      <a:pPr marL="41910" marR="64770" algn="ctr">
                        <a:spcBef>
                          <a:spcPts val="1165"/>
                        </a:spcBef>
                        <a:spcAft>
                          <a:spcPts val="0"/>
                        </a:spcAft>
                      </a:pPr>
                      <a:r>
                        <a:rPr lang="uk-UA" sz="1600" noProof="0" smtClean="0">
                          <a:latin typeface="Times New Roman"/>
                          <a:ea typeface="Times New Roman"/>
                          <a:cs typeface="Times New Roman"/>
                        </a:rPr>
                        <a:t>280</a:t>
                      </a:r>
                      <a:endParaRPr lang="uk-UA" sz="16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uk-UA" sz="1600" noProof="0" smtClean="0">
                        <a:latin typeface="Times New Roman"/>
                        <a:ea typeface="Times New Roman"/>
                        <a:cs typeface="Times New Roman"/>
                      </a:endParaRPr>
                    </a:p>
                    <a:p>
                      <a:pPr marL="93980" marR="74295" algn="ctr">
                        <a:lnSpc>
                          <a:spcPts val="1360"/>
                        </a:lnSpc>
                        <a:spcBef>
                          <a:spcPts val="0"/>
                        </a:spcBef>
                        <a:spcAft>
                          <a:spcPts val="0"/>
                        </a:spcAft>
                      </a:pPr>
                      <a:r>
                        <a:rPr lang="uk-UA" sz="1600" i="1" noProof="0" smtClean="0">
                          <a:latin typeface="Times New Roman"/>
                          <a:ea typeface="Times New Roman"/>
                          <a:cs typeface="Times New Roman"/>
                        </a:rPr>
                        <a:t>ILIADe-280</a:t>
                      </a:r>
                      <a:endParaRPr lang="uk-UA" sz="1600" noProof="0" smtClean="0">
                        <a:latin typeface="Times New Roman"/>
                        <a:ea typeface="Times New Roman"/>
                        <a:cs typeface="Times New Roman"/>
                      </a:endParaRPr>
                    </a:p>
                    <a:p>
                      <a:pPr marL="408305" marR="324485" indent="-635" algn="ctr">
                        <a:lnSpc>
                          <a:spcPct val="96000"/>
                        </a:lnSpc>
                        <a:spcBef>
                          <a:spcPts val="20"/>
                        </a:spcBef>
                        <a:spcAft>
                          <a:spcPts val="0"/>
                        </a:spcAft>
                      </a:pPr>
                      <a:r>
                        <a:rPr lang="uk-UA" sz="1600" i="1" noProof="0" smtClean="0">
                          <a:latin typeface="Times New Roman"/>
                          <a:ea typeface="Times New Roman"/>
                          <a:cs typeface="Times New Roman"/>
                        </a:rPr>
                        <a:t>Bitrex in</a:t>
                      </a:r>
                      <a:r>
                        <a:rPr lang="uk-UA" sz="1600" i="1" spc="5" noProof="0" smtClean="0">
                          <a:latin typeface="Times New Roman"/>
                          <a:ea typeface="Times New Roman"/>
                          <a:cs typeface="Times New Roman"/>
                        </a:rPr>
                        <a:t> </a:t>
                      </a:r>
                      <a:r>
                        <a:rPr lang="uk-UA" sz="1600" i="1" noProof="0" smtClean="0">
                          <a:latin typeface="Times New Roman"/>
                          <a:ea typeface="Times New Roman"/>
                          <a:cs typeface="Times New Roman"/>
                        </a:rPr>
                        <a:t>Alcohols</a:t>
                      </a:r>
                      <a:r>
                        <a:rPr lang="uk-UA" sz="1600" i="1" spc="-70" noProof="0" smtClean="0">
                          <a:latin typeface="Times New Roman"/>
                          <a:ea typeface="Times New Roman"/>
                          <a:cs typeface="Times New Roman"/>
                        </a:rPr>
                        <a:t> </a:t>
                      </a:r>
                      <a:r>
                        <a:rPr lang="uk-UA" sz="1600" i="1" noProof="0" smtClean="0">
                          <a:latin typeface="Times New Roman"/>
                          <a:ea typeface="Times New Roman"/>
                          <a:cs typeface="Times New Roman"/>
                        </a:rPr>
                        <a:t>by</a:t>
                      </a:r>
                      <a:r>
                        <a:rPr lang="uk-UA" sz="1600" i="1" spc="-285" noProof="0" smtClean="0">
                          <a:latin typeface="Times New Roman"/>
                          <a:ea typeface="Times New Roman"/>
                          <a:cs typeface="Times New Roman"/>
                        </a:rPr>
                        <a:t> </a:t>
                      </a:r>
                      <a:r>
                        <a:rPr lang="uk-UA" sz="1600" i="1" noProof="0" smtClean="0">
                          <a:latin typeface="Times New Roman"/>
                          <a:ea typeface="Times New Roman"/>
                          <a:cs typeface="Times New Roman"/>
                        </a:rPr>
                        <a:t>HPLC</a:t>
                      </a:r>
                      <a:endParaRPr lang="uk-UA" sz="16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090" marR="59055" algn="just">
                        <a:lnSpc>
                          <a:spcPct val="95000"/>
                        </a:lnSpc>
                        <a:spcBef>
                          <a:spcPts val="0"/>
                        </a:spcBef>
                        <a:spcAft>
                          <a:spcPts val="0"/>
                        </a:spcAft>
                      </a:pPr>
                      <a:r>
                        <a:rPr lang="uk-UA" sz="1600" noProof="0" dirty="0" smtClean="0">
                          <a:latin typeface="Times New Roman"/>
                          <a:ea typeface="Times New Roman"/>
                          <a:cs typeface="Times New Roman"/>
                        </a:rPr>
                        <a:t>Метою цього методу є перевірка виконання законодавчих вимог</a:t>
                      </a:r>
                      <a:r>
                        <a:rPr lang="uk-UA" sz="1600" spc="5" noProof="0" dirty="0" smtClean="0">
                          <a:latin typeface="Times New Roman"/>
                          <a:ea typeface="Times New Roman"/>
                          <a:cs typeface="Times New Roman"/>
                        </a:rPr>
                        <a:t> </a:t>
                      </a:r>
                      <a:r>
                        <a:rPr lang="uk-UA" sz="1600" spc="-5" noProof="0" dirty="0" smtClean="0">
                          <a:latin typeface="Times New Roman"/>
                          <a:ea typeface="Times New Roman"/>
                          <a:cs typeface="Times New Roman"/>
                        </a:rPr>
                        <a:t>щодо</a:t>
                      </a:r>
                      <a:r>
                        <a:rPr lang="uk-UA" sz="1600" spc="20" noProof="0" dirty="0" smtClean="0">
                          <a:latin typeface="Times New Roman"/>
                          <a:ea typeface="Times New Roman"/>
                          <a:cs typeface="Times New Roman"/>
                        </a:rPr>
                        <a:t> </a:t>
                      </a:r>
                      <a:r>
                        <a:rPr lang="uk-UA" sz="1600" spc="-5" noProof="0" dirty="0" smtClean="0">
                          <a:latin typeface="Times New Roman"/>
                          <a:ea typeface="Times New Roman"/>
                          <a:cs typeface="Times New Roman"/>
                        </a:rPr>
                        <a:t>денатурованого</a:t>
                      </a:r>
                      <a:r>
                        <a:rPr lang="uk-UA" sz="1600" spc="25" noProof="0" dirty="0" smtClean="0">
                          <a:latin typeface="Times New Roman"/>
                          <a:ea typeface="Times New Roman"/>
                          <a:cs typeface="Times New Roman"/>
                        </a:rPr>
                        <a:t> </a:t>
                      </a:r>
                      <a:r>
                        <a:rPr lang="uk-UA" sz="1600" spc="-5" noProof="0" dirty="0" smtClean="0">
                          <a:latin typeface="Times New Roman"/>
                          <a:ea typeface="Times New Roman"/>
                          <a:cs typeface="Times New Roman"/>
                        </a:rPr>
                        <a:t>алкоголю,</a:t>
                      </a:r>
                      <a:r>
                        <a:rPr lang="uk-UA" sz="1600" spc="25" noProof="0" dirty="0" smtClean="0">
                          <a:latin typeface="Times New Roman"/>
                          <a:ea typeface="Times New Roman"/>
                          <a:cs typeface="Times New Roman"/>
                        </a:rPr>
                        <a:t> </a:t>
                      </a:r>
                      <a:r>
                        <a:rPr lang="uk-UA" sz="1600" spc="-5" noProof="0" dirty="0" smtClean="0">
                          <a:latin typeface="Times New Roman"/>
                          <a:ea typeface="Times New Roman"/>
                          <a:cs typeface="Times New Roman"/>
                        </a:rPr>
                        <a:t>зокрема,</a:t>
                      </a:r>
                      <a:r>
                        <a:rPr lang="uk-UA" sz="1600" spc="25" noProof="0" dirty="0" smtClean="0">
                          <a:latin typeface="Times New Roman"/>
                          <a:ea typeface="Times New Roman"/>
                          <a:cs typeface="Times New Roman"/>
                        </a:rPr>
                        <a:t> </a:t>
                      </a:r>
                      <a:r>
                        <a:rPr lang="uk-UA" sz="1600" noProof="0" dirty="0" smtClean="0">
                          <a:latin typeface="Times New Roman"/>
                          <a:ea typeface="Times New Roman"/>
                          <a:cs typeface="Times New Roman"/>
                        </a:rPr>
                        <a:t>Регламент</a:t>
                      </a:r>
                      <a:r>
                        <a:rPr lang="uk-UA" sz="1600" spc="25" noProof="0" dirty="0" smtClean="0">
                          <a:latin typeface="Times New Roman"/>
                          <a:ea typeface="Times New Roman"/>
                          <a:cs typeface="Times New Roman"/>
                        </a:rPr>
                        <a:t> </a:t>
                      </a:r>
                      <a:r>
                        <a:rPr lang="uk-UA" sz="1600" noProof="0" dirty="0" smtClean="0">
                          <a:latin typeface="Times New Roman"/>
                          <a:ea typeface="Times New Roman"/>
                          <a:cs typeface="Times New Roman"/>
                        </a:rPr>
                        <a:t>Комісії</a:t>
                      </a:r>
                      <a:r>
                        <a:rPr lang="uk-UA" sz="1600" spc="30" noProof="0" dirty="0" smtClean="0">
                          <a:latin typeface="Times New Roman"/>
                          <a:ea typeface="Times New Roman"/>
                          <a:cs typeface="Times New Roman"/>
                        </a:rPr>
                        <a:t> </a:t>
                      </a:r>
                      <a:r>
                        <a:rPr lang="uk-UA" sz="1600" noProof="0" dirty="0" smtClean="0">
                          <a:latin typeface="Times New Roman"/>
                          <a:ea typeface="Times New Roman"/>
                          <a:cs typeface="Times New Roman"/>
                        </a:rPr>
                        <a:t>(ЄС)</a:t>
                      </a:r>
                    </a:p>
                    <a:p>
                      <a:pPr marL="85090" marR="57785" algn="just">
                        <a:lnSpc>
                          <a:spcPct val="95000"/>
                        </a:lnSpc>
                        <a:spcBef>
                          <a:spcPts val="0"/>
                        </a:spcBef>
                        <a:spcAft>
                          <a:spcPts val="0"/>
                        </a:spcAft>
                      </a:pPr>
                      <a:r>
                        <a:rPr lang="uk-UA" sz="1600" spc="-15" noProof="0" dirty="0" smtClean="0">
                          <a:latin typeface="Times New Roman"/>
                          <a:ea typeface="Times New Roman"/>
                          <a:cs typeface="Times New Roman"/>
                        </a:rPr>
                        <a:t>№ 3199/93</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від</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22.11.1993,</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який</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був</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змінений</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Регламентом</a:t>
                      </a:r>
                      <a:r>
                        <a:rPr lang="uk-UA" sz="1600" spc="-10" noProof="0" dirty="0" smtClean="0">
                          <a:latin typeface="Times New Roman"/>
                          <a:ea typeface="Times New Roman"/>
                          <a:cs typeface="Times New Roman"/>
                        </a:rPr>
                        <a:t> ЄС</a:t>
                      </a:r>
                      <a:r>
                        <a:rPr lang="uk-UA" sz="1600" spc="-5" noProof="0" dirty="0" smtClean="0">
                          <a:latin typeface="Times New Roman"/>
                          <a:ea typeface="Times New Roman"/>
                          <a:cs typeface="Times New Roman"/>
                        </a:rPr>
                        <a:t> </a:t>
                      </a:r>
                      <a:r>
                        <a:rPr lang="uk-UA" sz="1600" spc="-20" noProof="0" dirty="0" smtClean="0">
                          <a:latin typeface="Times New Roman"/>
                          <a:ea typeface="Times New Roman"/>
                          <a:cs typeface="Times New Roman"/>
                        </a:rPr>
                        <a:t>(2017/2236)</a:t>
                      </a:r>
                      <a:r>
                        <a:rPr lang="uk-UA" sz="1600" spc="-30" noProof="0" dirty="0" smtClean="0">
                          <a:latin typeface="Times New Roman"/>
                          <a:ea typeface="Times New Roman"/>
                          <a:cs typeface="Times New Roman"/>
                        </a:rPr>
                        <a:t> </a:t>
                      </a:r>
                      <a:r>
                        <a:rPr lang="uk-UA" sz="1600" spc="-20" noProof="0" dirty="0" smtClean="0">
                          <a:latin typeface="Times New Roman"/>
                          <a:ea typeface="Times New Roman"/>
                          <a:cs typeface="Times New Roman"/>
                        </a:rPr>
                        <a:t>від</a:t>
                      </a:r>
                      <a:r>
                        <a:rPr lang="uk-UA" sz="1600" spc="-45" noProof="0" dirty="0" smtClean="0">
                          <a:latin typeface="Times New Roman"/>
                          <a:ea typeface="Times New Roman"/>
                          <a:cs typeface="Times New Roman"/>
                        </a:rPr>
                        <a:t> </a:t>
                      </a:r>
                      <a:r>
                        <a:rPr lang="uk-UA" sz="1600" spc="-20" noProof="0" dirty="0" smtClean="0">
                          <a:latin typeface="Times New Roman"/>
                          <a:ea typeface="Times New Roman"/>
                          <a:cs typeface="Times New Roman"/>
                        </a:rPr>
                        <a:t>22.06.2017,</a:t>
                      </a:r>
                      <a:r>
                        <a:rPr lang="uk-UA" sz="1600" spc="-25" noProof="0" dirty="0" smtClean="0">
                          <a:latin typeface="Times New Roman"/>
                          <a:ea typeface="Times New Roman"/>
                          <a:cs typeface="Times New Roman"/>
                        </a:rPr>
                        <a:t> </a:t>
                      </a:r>
                      <a:r>
                        <a:rPr lang="uk-UA" sz="1600" spc="-20" noProof="0" dirty="0" smtClean="0">
                          <a:latin typeface="Times New Roman"/>
                          <a:ea typeface="Times New Roman"/>
                          <a:cs typeface="Times New Roman"/>
                        </a:rPr>
                        <a:t>щодо</a:t>
                      </a:r>
                      <a:r>
                        <a:rPr lang="uk-UA" sz="1600" spc="-45" noProof="0" dirty="0" smtClean="0">
                          <a:latin typeface="Times New Roman"/>
                          <a:ea typeface="Times New Roman"/>
                          <a:cs typeface="Times New Roman"/>
                        </a:rPr>
                        <a:t> </a:t>
                      </a:r>
                      <a:r>
                        <a:rPr lang="uk-UA" sz="1600" spc="-20" noProof="0" dirty="0" smtClean="0">
                          <a:latin typeface="Times New Roman"/>
                          <a:ea typeface="Times New Roman"/>
                          <a:cs typeface="Times New Roman"/>
                        </a:rPr>
                        <a:t>процедури</a:t>
                      </a:r>
                      <a:r>
                        <a:rPr lang="uk-UA" sz="1600" spc="-35" noProof="0" dirty="0" smtClean="0">
                          <a:latin typeface="Times New Roman"/>
                          <a:ea typeface="Times New Roman"/>
                          <a:cs typeface="Times New Roman"/>
                        </a:rPr>
                        <a:t> </a:t>
                      </a:r>
                      <a:r>
                        <a:rPr lang="uk-UA" sz="1600" spc="-20" noProof="0" dirty="0" smtClean="0">
                          <a:latin typeface="Times New Roman"/>
                          <a:ea typeface="Times New Roman"/>
                          <a:cs typeface="Times New Roman"/>
                        </a:rPr>
                        <a:t>взаємного</a:t>
                      </a:r>
                      <a:r>
                        <a:rPr lang="uk-UA" sz="1600" spc="-45" noProof="0" dirty="0" smtClean="0">
                          <a:latin typeface="Times New Roman"/>
                          <a:ea typeface="Times New Roman"/>
                          <a:cs typeface="Times New Roman"/>
                        </a:rPr>
                        <a:t> </a:t>
                      </a:r>
                      <a:r>
                        <a:rPr lang="uk-UA" sz="1600" spc="-15" noProof="0" dirty="0" smtClean="0">
                          <a:latin typeface="Times New Roman"/>
                          <a:ea typeface="Times New Roman"/>
                          <a:cs typeface="Times New Roman"/>
                        </a:rPr>
                        <a:t>визнання</a:t>
                      </a:r>
                      <a:r>
                        <a:rPr lang="uk-UA" sz="1600" spc="-5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для</a:t>
                      </a:r>
                      <a:r>
                        <a:rPr lang="uk-UA" sz="1600" spc="-265" noProof="0" dirty="0" smtClean="0">
                          <a:latin typeface="Times New Roman"/>
                          <a:ea typeface="Times New Roman"/>
                          <a:cs typeface="Times New Roman"/>
                        </a:rPr>
                        <a:t> </a:t>
                      </a:r>
                      <a:r>
                        <a:rPr lang="uk-UA" sz="1600" spc="-10" noProof="0" dirty="0" smtClean="0">
                          <a:latin typeface="Times New Roman"/>
                          <a:ea typeface="Times New Roman"/>
                          <a:cs typeface="Times New Roman"/>
                        </a:rPr>
                        <a:t>повної</a:t>
                      </a:r>
                      <a:r>
                        <a:rPr lang="uk-UA" sz="1600" spc="-60" noProof="0" dirty="0" smtClean="0">
                          <a:latin typeface="Times New Roman"/>
                          <a:ea typeface="Times New Roman"/>
                          <a:cs typeface="Times New Roman"/>
                        </a:rPr>
                        <a:t> </a:t>
                      </a:r>
                      <a:r>
                        <a:rPr lang="uk-UA" sz="1600" spc="-10" noProof="0" dirty="0" smtClean="0">
                          <a:latin typeface="Times New Roman"/>
                          <a:ea typeface="Times New Roman"/>
                          <a:cs typeface="Times New Roman"/>
                        </a:rPr>
                        <a:t>денатурації</a:t>
                      </a:r>
                      <a:r>
                        <a:rPr lang="uk-UA" sz="1600" spc="-55" noProof="0" dirty="0" smtClean="0">
                          <a:latin typeface="Times New Roman"/>
                          <a:ea typeface="Times New Roman"/>
                          <a:cs typeface="Times New Roman"/>
                        </a:rPr>
                        <a:t> </a:t>
                      </a:r>
                      <a:r>
                        <a:rPr lang="uk-UA" sz="1600" spc="-5" noProof="0" dirty="0" smtClean="0">
                          <a:latin typeface="Times New Roman"/>
                          <a:ea typeface="Times New Roman"/>
                          <a:cs typeface="Times New Roman"/>
                        </a:rPr>
                        <a:t>алкоголю</a:t>
                      </a:r>
                      <a:r>
                        <a:rPr lang="uk-UA" sz="1600" spc="-55" noProof="0" dirty="0" smtClean="0">
                          <a:latin typeface="Times New Roman"/>
                          <a:ea typeface="Times New Roman"/>
                          <a:cs typeface="Times New Roman"/>
                        </a:rPr>
                        <a:t> </a:t>
                      </a:r>
                      <a:r>
                        <a:rPr lang="uk-UA" sz="1600" spc="-5" noProof="0" dirty="0" smtClean="0">
                          <a:latin typeface="Times New Roman"/>
                          <a:ea typeface="Times New Roman"/>
                          <a:cs typeface="Times New Roman"/>
                        </a:rPr>
                        <a:t>(</a:t>
                      </a:r>
                      <a:r>
                        <a:rPr lang="uk-UA" sz="1600" spc="-5" noProof="0" dirty="0" err="1" smtClean="0">
                          <a:latin typeface="Times New Roman"/>
                          <a:ea typeface="Times New Roman"/>
                          <a:cs typeface="Times New Roman"/>
                        </a:rPr>
                        <a:t>CDA</a:t>
                      </a:r>
                      <a:r>
                        <a:rPr lang="uk-UA" sz="1600" spc="-5" noProof="0" dirty="0" smtClean="0">
                          <a:latin typeface="Times New Roman"/>
                          <a:ea typeface="Times New Roman"/>
                          <a:cs typeface="Times New Roman"/>
                        </a:rPr>
                        <a:t>)</a:t>
                      </a:r>
                      <a:r>
                        <a:rPr lang="uk-UA" sz="1600" spc="-60" noProof="0" dirty="0" smtClean="0">
                          <a:latin typeface="Times New Roman"/>
                          <a:ea typeface="Times New Roman"/>
                          <a:cs typeface="Times New Roman"/>
                        </a:rPr>
                        <a:t> </a:t>
                      </a:r>
                      <a:r>
                        <a:rPr lang="uk-UA" sz="1600" spc="-5" noProof="0" dirty="0" smtClean="0">
                          <a:latin typeface="Times New Roman"/>
                          <a:ea typeface="Times New Roman"/>
                          <a:cs typeface="Times New Roman"/>
                        </a:rPr>
                        <a:t>з</a:t>
                      </a:r>
                      <a:r>
                        <a:rPr lang="uk-UA" sz="1600" spc="-60" noProof="0" dirty="0" smtClean="0">
                          <a:latin typeface="Times New Roman"/>
                          <a:ea typeface="Times New Roman"/>
                          <a:cs typeface="Times New Roman"/>
                        </a:rPr>
                        <a:t> </a:t>
                      </a:r>
                      <a:r>
                        <a:rPr lang="uk-UA" sz="1600" spc="-5" noProof="0" dirty="0" smtClean="0">
                          <a:latin typeface="Times New Roman"/>
                          <a:ea typeface="Times New Roman"/>
                          <a:cs typeface="Times New Roman"/>
                        </a:rPr>
                        <a:t>метою</a:t>
                      </a:r>
                      <a:r>
                        <a:rPr lang="uk-UA" sz="1600" spc="-60" noProof="0" dirty="0" smtClean="0">
                          <a:latin typeface="Times New Roman"/>
                          <a:ea typeface="Times New Roman"/>
                          <a:cs typeface="Times New Roman"/>
                        </a:rPr>
                        <a:t> </a:t>
                      </a:r>
                      <a:r>
                        <a:rPr lang="uk-UA" sz="1600" spc="-5" noProof="0" dirty="0" smtClean="0">
                          <a:latin typeface="Times New Roman"/>
                          <a:ea typeface="Times New Roman"/>
                          <a:cs typeface="Times New Roman"/>
                        </a:rPr>
                        <a:t>звільнення</a:t>
                      </a:r>
                      <a:r>
                        <a:rPr lang="uk-UA" sz="1600" spc="-50" noProof="0" dirty="0" smtClean="0">
                          <a:latin typeface="Times New Roman"/>
                          <a:ea typeface="Times New Roman"/>
                          <a:cs typeface="Times New Roman"/>
                        </a:rPr>
                        <a:t> </a:t>
                      </a:r>
                      <a:r>
                        <a:rPr lang="uk-UA" sz="1600" spc="-5" noProof="0" dirty="0" smtClean="0">
                          <a:latin typeface="Times New Roman"/>
                          <a:ea typeface="Times New Roman"/>
                          <a:cs typeface="Times New Roman"/>
                        </a:rPr>
                        <a:t>від</a:t>
                      </a:r>
                      <a:r>
                        <a:rPr lang="uk-UA" sz="1600" spc="-55" noProof="0" dirty="0" smtClean="0">
                          <a:latin typeface="Times New Roman"/>
                          <a:ea typeface="Times New Roman"/>
                          <a:cs typeface="Times New Roman"/>
                        </a:rPr>
                        <a:t> </a:t>
                      </a:r>
                      <a:r>
                        <a:rPr lang="uk-UA" sz="1600" spc="-5" noProof="0" dirty="0" smtClean="0">
                          <a:latin typeface="Times New Roman"/>
                          <a:ea typeface="Times New Roman"/>
                          <a:cs typeface="Times New Roman"/>
                        </a:rPr>
                        <a:t>акцизу.</a:t>
                      </a:r>
                      <a:r>
                        <a:rPr lang="uk-UA" sz="1600" spc="-265" noProof="0" dirty="0" smtClean="0">
                          <a:latin typeface="Times New Roman"/>
                          <a:ea typeface="Times New Roman"/>
                          <a:cs typeface="Times New Roman"/>
                        </a:rPr>
                        <a:t> </a:t>
                      </a:r>
                      <a:r>
                        <a:rPr lang="uk-UA" sz="1600" noProof="0" dirty="0" smtClean="0">
                          <a:latin typeface="Times New Roman"/>
                          <a:ea typeface="Times New Roman"/>
                          <a:cs typeface="Times New Roman"/>
                        </a:rPr>
                        <a:t>Загальна</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денатурація</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для</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повністю</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денатурованого</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алкоголю</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визначає кількість </a:t>
                      </a:r>
                      <a:r>
                        <a:rPr lang="uk-UA" sz="1600" noProof="0" dirty="0" err="1" smtClean="0">
                          <a:latin typeface="Times New Roman"/>
                          <a:ea typeface="Times New Roman"/>
                          <a:cs typeface="Times New Roman"/>
                        </a:rPr>
                        <a:t>денатуруючих</a:t>
                      </a:r>
                      <a:r>
                        <a:rPr lang="uk-UA" sz="1600" noProof="0" dirty="0" smtClean="0">
                          <a:latin typeface="Times New Roman"/>
                          <a:ea typeface="Times New Roman"/>
                          <a:cs typeface="Times New Roman"/>
                        </a:rPr>
                        <a:t> речовин у літрі (або грамах) на</a:t>
                      </a:r>
                      <a:r>
                        <a:rPr lang="uk-UA" sz="1600" spc="5" noProof="0" dirty="0" smtClean="0">
                          <a:latin typeface="Times New Roman"/>
                          <a:ea typeface="Times New Roman"/>
                          <a:cs typeface="Times New Roman"/>
                        </a:rPr>
                        <a:t> </a:t>
                      </a:r>
                      <a:r>
                        <a:rPr lang="uk-UA" sz="1600" spc="-5" noProof="0" dirty="0" smtClean="0">
                          <a:latin typeface="Times New Roman"/>
                          <a:ea typeface="Times New Roman"/>
                          <a:cs typeface="Times New Roman"/>
                        </a:rPr>
                        <a:t>гектолітр</a:t>
                      </a:r>
                      <a:r>
                        <a:rPr lang="uk-UA" sz="1600" spc="-25" noProof="0" dirty="0" smtClean="0">
                          <a:latin typeface="Times New Roman"/>
                          <a:ea typeface="Times New Roman"/>
                          <a:cs typeface="Times New Roman"/>
                        </a:rPr>
                        <a:t> </a:t>
                      </a:r>
                      <a:r>
                        <a:rPr lang="uk-UA" sz="1600" spc="-5" noProof="0" dirty="0" smtClean="0">
                          <a:latin typeface="Times New Roman"/>
                          <a:ea typeface="Times New Roman"/>
                          <a:cs typeface="Times New Roman"/>
                        </a:rPr>
                        <a:t>абсолютного</a:t>
                      </a:r>
                      <a:r>
                        <a:rPr lang="uk-UA" sz="1600" spc="-25" noProof="0" dirty="0" smtClean="0">
                          <a:latin typeface="Times New Roman"/>
                          <a:ea typeface="Times New Roman"/>
                          <a:cs typeface="Times New Roman"/>
                        </a:rPr>
                        <a:t> </a:t>
                      </a:r>
                      <a:r>
                        <a:rPr lang="uk-UA" sz="1600" spc="-5" noProof="0" dirty="0" smtClean="0">
                          <a:latin typeface="Times New Roman"/>
                          <a:ea typeface="Times New Roman"/>
                          <a:cs typeface="Times New Roman"/>
                        </a:rPr>
                        <a:t>етанолу.</a:t>
                      </a:r>
                      <a:r>
                        <a:rPr lang="uk-UA" sz="1600" spc="-20" noProof="0" dirty="0" smtClean="0">
                          <a:latin typeface="Times New Roman"/>
                          <a:ea typeface="Times New Roman"/>
                          <a:cs typeface="Times New Roman"/>
                        </a:rPr>
                        <a:t> </a:t>
                      </a:r>
                      <a:r>
                        <a:rPr lang="uk-UA" sz="1600" spc="-5" noProof="0" dirty="0" smtClean="0">
                          <a:latin typeface="Times New Roman"/>
                          <a:ea typeface="Times New Roman"/>
                          <a:cs typeface="Times New Roman"/>
                        </a:rPr>
                        <a:t>Відповідно</a:t>
                      </a:r>
                      <a:r>
                        <a:rPr lang="uk-UA" sz="1600" spc="-25" noProof="0" dirty="0" smtClean="0">
                          <a:latin typeface="Times New Roman"/>
                          <a:ea typeface="Times New Roman"/>
                          <a:cs typeface="Times New Roman"/>
                        </a:rPr>
                        <a:t> </a:t>
                      </a:r>
                      <a:r>
                        <a:rPr lang="uk-UA" sz="1600" spc="-5" noProof="0" dirty="0" smtClean="0">
                          <a:latin typeface="Times New Roman"/>
                          <a:ea typeface="Times New Roman"/>
                          <a:cs typeface="Times New Roman"/>
                        </a:rPr>
                        <a:t>до</a:t>
                      </a:r>
                      <a:r>
                        <a:rPr lang="uk-UA" sz="1600" spc="-20" noProof="0" dirty="0" smtClean="0">
                          <a:latin typeface="Times New Roman"/>
                          <a:ea typeface="Times New Roman"/>
                          <a:cs typeface="Times New Roman"/>
                        </a:rPr>
                        <a:t> </a:t>
                      </a:r>
                      <a:r>
                        <a:rPr lang="uk-UA" sz="1600" spc="-5" noProof="0" dirty="0" smtClean="0">
                          <a:latin typeface="Times New Roman"/>
                          <a:ea typeface="Times New Roman"/>
                          <a:cs typeface="Times New Roman"/>
                        </a:rPr>
                        <a:t>Регламенту</a:t>
                      </a:r>
                      <a:r>
                        <a:rPr lang="uk-UA" sz="1600" spc="-25" noProof="0" dirty="0" smtClean="0">
                          <a:latin typeface="Times New Roman"/>
                          <a:ea typeface="Times New Roman"/>
                          <a:cs typeface="Times New Roman"/>
                        </a:rPr>
                        <a:t> </a:t>
                      </a:r>
                      <a:r>
                        <a:rPr lang="uk-UA" sz="1600" spc="-5" noProof="0" dirty="0" smtClean="0">
                          <a:latin typeface="Times New Roman"/>
                          <a:ea typeface="Times New Roman"/>
                          <a:cs typeface="Times New Roman"/>
                        </a:rPr>
                        <a:t>Комісії</a:t>
                      </a:r>
                      <a:r>
                        <a:rPr lang="uk-UA" sz="1600" spc="-260" noProof="0" dirty="0" smtClean="0">
                          <a:latin typeface="Times New Roman"/>
                          <a:ea typeface="Times New Roman"/>
                          <a:cs typeface="Times New Roman"/>
                        </a:rPr>
                        <a:t> </a:t>
                      </a:r>
                      <a:r>
                        <a:rPr lang="uk-UA" sz="1600" spc="-5" noProof="0" dirty="0" smtClean="0">
                          <a:latin typeface="Times New Roman"/>
                          <a:ea typeface="Times New Roman"/>
                          <a:cs typeface="Times New Roman"/>
                        </a:rPr>
                        <a:t>ЄС</a:t>
                      </a:r>
                      <a:r>
                        <a:rPr lang="uk-UA" sz="1600" spc="-60" noProof="0" dirty="0" smtClean="0">
                          <a:latin typeface="Times New Roman"/>
                          <a:ea typeface="Times New Roman"/>
                          <a:cs typeface="Times New Roman"/>
                        </a:rPr>
                        <a:t> </a:t>
                      </a:r>
                      <a:r>
                        <a:rPr lang="uk-UA" sz="1600" spc="-5" noProof="0" dirty="0" smtClean="0">
                          <a:latin typeface="Times New Roman"/>
                          <a:ea typeface="Times New Roman"/>
                          <a:cs typeface="Times New Roman"/>
                        </a:rPr>
                        <a:t>(2017/2236)</a:t>
                      </a:r>
                      <a:r>
                        <a:rPr lang="uk-UA" sz="1600" spc="-55" noProof="0" dirty="0" smtClean="0">
                          <a:latin typeface="Times New Roman"/>
                          <a:ea typeface="Times New Roman"/>
                          <a:cs typeface="Times New Roman"/>
                        </a:rPr>
                        <a:t> </a:t>
                      </a:r>
                      <a:r>
                        <a:rPr lang="uk-UA" sz="1600" spc="-5" noProof="0" dirty="0" smtClean="0">
                          <a:latin typeface="Times New Roman"/>
                          <a:ea typeface="Times New Roman"/>
                          <a:cs typeface="Times New Roman"/>
                        </a:rPr>
                        <a:t>кількість</a:t>
                      </a:r>
                      <a:r>
                        <a:rPr lang="uk-UA" sz="1600" spc="-55" noProof="0" dirty="0" smtClean="0">
                          <a:latin typeface="Times New Roman"/>
                          <a:ea typeface="Times New Roman"/>
                          <a:cs typeface="Times New Roman"/>
                        </a:rPr>
                        <a:t> </a:t>
                      </a:r>
                      <a:r>
                        <a:rPr lang="uk-UA" sz="1600" spc="-5" noProof="0" dirty="0" err="1" smtClean="0">
                          <a:latin typeface="Times New Roman"/>
                          <a:ea typeface="Times New Roman"/>
                          <a:cs typeface="Times New Roman"/>
                        </a:rPr>
                        <a:t>бензоатного</a:t>
                      </a:r>
                      <a:r>
                        <a:rPr lang="uk-UA" sz="1600" spc="-60" noProof="0" dirty="0" smtClean="0">
                          <a:latin typeface="Times New Roman"/>
                          <a:ea typeface="Times New Roman"/>
                          <a:cs typeface="Times New Roman"/>
                        </a:rPr>
                        <a:t> </a:t>
                      </a:r>
                      <a:r>
                        <a:rPr lang="uk-UA" sz="1600" spc="-5" noProof="0" dirty="0" err="1" smtClean="0">
                          <a:latin typeface="Times New Roman"/>
                          <a:ea typeface="Times New Roman"/>
                          <a:cs typeface="Times New Roman"/>
                        </a:rPr>
                        <a:t>денатонію</a:t>
                      </a:r>
                      <a:r>
                        <a:rPr lang="uk-UA" sz="1600" spc="-55" noProof="0" dirty="0" smtClean="0">
                          <a:latin typeface="Times New Roman"/>
                          <a:ea typeface="Times New Roman"/>
                          <a:cs typeface="Times New Roman"/>
                        </a:rPr>
                        <a:t> </a:t>
                      </a:r>
                      <a:r>
                        <a:rPr lang="uk-UA" sz="1600" noProof="0" dirty="0" smtClean="0">
                          <a:latin typeface="Times New Roman"/>
                          <a:ea typeface="Times New Roman"/>
                          <a:cs typeface="Times New Roman"/>
                        </a:rPr>
                        <a:t>(</a:t>
                      </a:r>
                      <a:r>
                        <a:rPr lang="uk-UA" sz="1600" noProof="0" dirty="0" err="1" smtClean="0">
                          <a:latin typeface="Times New Roman"/>
                          <a:ea typeface="Times New Roman"/>
                          <a:cs typeface="Times New Roman"/>
                        </a:rPr>
                        <a:t>БД</a:t>
                      </a:r>
                      <a:r>
                        <a:rPr lang="uk-UA" sz="1600" noProof="0" dirty="0" smtClean="0">
                          <a:latin typeface="Times New Roman"/>
                          <a:ea typeface="Times New Roman"/>
                          <a:cs typeface="Times New Roman"/>
                        </a:rPr>
                        <a:t>),</a:t>
                      </a:r>
                      <a:r>
                        <a:rPr lang="uk-UA" sz="1600" spc="-60" noProof="0" dirty="0" smtClean="0">
                          <a:latin typeface="Times New Roman"/>
                          <a:ea typeface="Times New Roman"/>
                          <a:cs typeface="Times New Roman"/>
                        </a:rPr>
                        <a:t> </a:t>
                      </a:r>
                      <a:r>
                        <a:rPr lang="uk-UA" sz="1600" noProof="0" dirty="0" smtClean="0">
                          <a:latin typeface="Times New Roman"/>
                          <a:ea typeface="Times New Roman"/>
                          <a:cs typeface="Times New Roman"/>
                        </a:rPr>
                        <a:t>доданого</a:t>
                      </a:r>
                      <a:r>
                        <a:rPr lang="uk-UA" sz="1600" spc="-60" noProof="0" dirty="0" smtClean="0">
                          <a:latin typeface="Times New Roman"/>
                          <a:ea typeface="Times New Roman"/>
                          <a:cs typeface="Times New Roman"/>
                        </a:rPr>
                        <a:t> </a:t>
                      </a:r>
                      <a:r>
                        <a:rPr lang="uk-UA" sz="1600" noProof="0" dirty="0" smtClean="0">
                          <a:latin typeface="Times New Roman"/>
                          <a:ea typeface="Times New Roman"/>
                          <a:cs typeface="Times New Roman"/>
                        </a:rPr>
                        <a:t>до</a:t>
                      </a:r>
                      <a:r>
                        <a:rPr lang="uk-UA" sz="1600" spc="-265" noProof="0" dirty="0" smtClean="0">
                          <a:latin typeface="Times New Roman"/>
                          <a:ea typeface="Times New Roman"/>
                          <a:cs typeface="Times New Roman"/>
                        </a:rPr>
                        <a:t> </a:t>
                      </a:r>
                      <a:r>
                        <a:rPr lang="uk-UA" sz="1600" noProof="0" dirty="0" smtClean="0">
                          <a:latin typeface="Times New Roman"/>
                          <a:ea typeface="Times New Roman"/>
                          <a:cs typeface="Times New Roman"/>
                        </a:rPr>
                        <a:t>100 л (1 </a:t>
                      </a:r>
                      <a:r>
                        <a:rPr lang="uk-UA" sz="1600" noProof="0" dirty="0" err="1" smtClean="0">
                          <a:latin typeface="Times New Roman"/>
                          <a:ea typeface="Times New Roman"/>
                          <a:cs typeface="Times New Roman"/>
                        </a:rPr>
                        <a:t>гл</a:t>
                      </a:r>
                      <a:r>
                        <a:rPr lang="uk-UA" sz="1600" noProof="0" dirty="0" smtClean="0">
                          <a:latin typeface="Times New Roman"/>
                          <a:ea typeface="Times New Roman"/>
                          <a:cs typeface="Times New Roman"/>
                        </a:rPr>
                        <a:t>) абсолютного етанолу, становить 1 грам. Цей метод</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підходить для визначення </a:t>
                      </a:r>
                      <a:r>
                        <a:rPr lang="uk-UA" sz="1600" noProof="0" dirty="0" err="1" smtClean="0">
                          <a:latin typeface="Times New Roman"/>
                          <a:ea typeface="Times New Roman"/>
                          <a:cs typeface="Times New Roman"/>
                        </a:rPr>
                        <a:t>денутонію</a:t>
                      </a:r>
                      <a:r>
                        <a:rPr lang="uk-UA" sz="1600" noProof="0" dirty="0" smtClean="0">
                          <a:latin typeface="Times New Roman"/>
                          <a:ea typeface="Times New Roman"/>
                          <a:cs typeface="Times New Roman"/>
                        </a:rPr>
                        <a:t> </a:t>
                      </a:r>
                      <a:r>
                        <a:rPr lang="uk-UA" sz="1600" noProof="0" dirty="0" err="1" smtClean="0">
                          <a:latin typeface="Times New Roman"/>
                          <a:ea typeface="Times New Roman"/>
                          <a:cs typeface="Times New Roman"/>
                        </a:rPr>
                        <a:t>бензоату</a:t>
                      </a:r>
                      <a:r>
                        <a:rPr lang="uk-UA" sz="1600" noProof="0" dirty="0" smtClean="0">
                          <a:latin typeface="Times New Roman"/>
                          <a:ea typeface="Times New Roman"/>
                          <a:cs typeface="Times New Roman"/>
                        </a:rPr>
                        <a:t> в денатурованому</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спирті  </a:t>
                      </a:r>
                      <a:r>
                        <a:rPr lang="uk-UA" sz="1600" spc="215" noProof="0" dirty="0" smtClean="0">
                          <a:latin typeface="Times New Roman"/>
                          <a:ea typeface="Times New Roman"/>
                          <a:cs typeface="Times New Roman"/>
                        </a:rPr>
                        <a:t> </a:t>
                      </a:r>
                      <a:r>
                        <a:rPr lang="uk-UA" sz="1600" noProof="0" dirty="0" smtClean="0">
                          <a:latin typeface="Times New Roman"/>
                          <a:ea typeface="Times New Roman"/>
                          <a:cs typeface="Times New Roman"/>
                        </a:rPr>
                        <a:t>та  </a:t>
                      </a:r>
                      <a:r>
                        <a:rPr lang="uk-UA" sz="1600" spc="205" noProof="0" dirty="0" smtClean="0">
                          <a:latin typeface="Times New Roman"/>
                          <a:ea typeface="Times New Roman"/>
                          <a:cs typeface="Times New Roman"/>
                        </a:rPr>
                        <a:t> </a:t>
                      </a:r>
                      <a:r>
                        <a:rPr lang="uk-UA" sz="1600" noProof="0" dirty="0" smtClean="0">
                          <a:latin typeface="Times New Roman"/>
                          <a:ea typeface="Times New Roman"/>
                          <a:cs typeface="Times New Roman"/>
                        </a:rPr>
                        <a:t>спиртовмісних  </a:t>
                      </a:r>
                      <a:r>
                        <a:rPr lang="uk-UA" sz="1600" spc="205" noProof="0" dirty="0" smtClean="0">
                          <a:latin typeface="Times New Roman"/>
                          <a:ea typeface="Times New Roman"/>
                          <a:cs typeface="Times New Roman"/>
                        </a:rPr>
                        <a:t> </a:t>
                      </a:r>
                      <a:r>
                        <a:rPr lang="uk-UA" sz="1600" noProof="0" dirty="0" smtClean="0">
                          <a:latin typeface="Times New Roman"/>
                          <a:ea typeface="Times New Roman"/>
                          <a:cs typeface="Times New Roman"/>
                        </a:rPr>
                        <a:t>розчинах,  </a:t>
                      </a:r>
                      <a:r>
                        <a:rPr lang="uk-UA" sz="1600" spc="215" noProof="0" dirty="0" smtClean="0">
                          <a:latin typeface="Times New Roman"/>
                          <a:ea typeface="Times New Roman"/>
                          <a:cs typeface="Times New Roman"/>
                        </a:rPr>
                        <a:t> </a:t>
                      </a:r>
                      <a:r>
                        <a:rPr lang="uk-UA" sz="1600" noProof="0" dirty="0" smtClean="0">
                          <a:latin typeface="Times New Roman"/>
                          <a:ea typeface="Times New Roman"/>
                          <a:cs typeface="Times New Roman"/>
                        </a:rPr>
                        <a:t>таких  </a:t>
                      </a:r>
                      <a:r>
                        <a:rPr lang="uk-UA" sz="1600" spc="215" noProof="0" dirty="0" smtClean="0">
                          <a:latin typeface="Times New Roman"/>
                          <a:ea typeface="Times New Roman"/>
                          <a:cs typeface="Times New Roman"/>
                        </a:rPr>
                        <a:t> </a:t>
                      </a:r>
                      <a:r>
                        <a:rPr lang="uk-UA" sz="1600" noProof="0" dirty="0" smtClean="0">
                          <a:latin typeface="Times New Roman"/>
                          <a:ea typeface="Times New Roman"/>
                          <a:cs typeface="Times New Roman"/>
                        </a:rPr>
                        <a:t>як  </a:t>
                      </a:r>
                      <a:r>
                        <a:rPr lang="uk-UA" sz="1600" spc="205" noProof="0" dirty="0" smtClean="0">
                          <a:latin typeface="Times New Roman"/>
                          <a:ea typeface="Times New Roman"/>
                          <a:cs typeface="Times New Roman"/>
                        </a:rPr>
                        <a:t> </a:t>
                      </a:r>
                      <a:r>
                        <a:rPr lang="uk-UA" sz="1600" noProof="0" dirty="0" smtClean="0">
                          <a:latin typeface="Times New Roman"/>
                          <a:ea typeface="Times New Roman"/>
                          <a:cs typeface="Times New Roman"/>
                        </a:rPr>
                        <a:t>спирт  </a:t>
                      </a:r>
                      <a:r>
                        <a:rPr lang="uk-UA" sz="1600" spc="215" noProof="0" dirty="0" smtClean="0">
                          <a:latin typeface="Times New Roman"/>
                          <a:ea typeface="Times New Roman"/>
                          <a:cs typeface="Times New Roman"/>
                        </a:rPr>
                        <a:t> </a:t>
                      </a:r>
                      <a:r>
                        <a:rPr lang="uk-UA" sz="1600" noProof="0" dirty="0" smtClean="0">
                          <a:latin typeface="Times New Roman"/>
                          <a:ea typeface="Times New Roman"/>
                          <a:cs typeface="Times New Roman"/>
                        </a:rPr>
                        <a:t>для </a:t>
                      </a:r>
                      <a:r>
                        <a:rPr lang="uk-UA" sz="1600" spc="-20" noProof="0" dirty="0" smtClean="0">
                          <a:latin typeface="Times New Roman"/>
                          <a:ea typeface="Times New Roman"/>
                          <a:cs typeface="Times New Roman"/>
                        </a:rPr>
                        <a:t>розпалювання</a:t>
                      </a:r>
                      <a:r>
                        <a:rPr lang="uk-UA" sz="1600" spc="-55" noProof="0" dirty="0" smtClean="0">
                          <a:latin typeface="Times New Roman"/>
                          <a:ea typeface="Times New Roman"/>
                          <a:cs typeface="Times New Roman"/>
                        </a:rPr>
                        <a:t> </a:t>
                      </a:r>
                      <a:r>
                        <a:rPr lang="uk-UA" sz="1600" spc="-20" noProof="0" dirty="0" smtClean="0">
                          <a:latin typeface="Times New Roman"/>
                          <a:ea typeface="Times New Roman"/>
                          <a:cs typeface="Times New Roman"/>
                        </a:rPr>
                        <a:t>або</a:t>
                      </a:r>
                      <a:r>
                        <a:rPr lang="uk-UA" sz="1600" spc="-45" noProof="0" dirty="0" smtClean="0">
                          <a:latin typeface="Times New Roman"/>
                          <a:ea typeface="Times New Roman"/>
                          <a:cs typeface="Times New Roman"/>
                        </a:rPr>
                        <a:t> </a:t>
                      </a:r>
                      <a:r>
                        <a:rPr lang="uk-UA" sz="1600" spc="-20" noProof="0" dirty="0" smtClean="0">
                          <a:latin typeface="Times New Roman"/>
                          <a:ea typeface="Times New Roman"/>
                          <a:cs typeface="Times New Roman"/>
                        </a:rPr>
                        <a:t>очисники</a:t>
                      </a:r>
                      <a:r>
                        <a:rPr lang="uk-UA" sz="1600" spc="-45" noProof="0" dirty="0" smtClean="0">
                          <a:latin typeface="Times New Roman"/>
                          <a:ea typeface="Times New Roman"/>
                          <a:cs typeface="Times New Roman"/>
                        </a:rPr>
                        <a:t> </a:t>
                      </a:r>
                      <a:r>
                        <a:rPr lang="uk-UA" sz="1600" spc="-15" noProof="0" dirty="0" smtClean="0">
                          <a:latin typeface="Times New Roman"/>
                          <a:ea typeface="Times New Roman"/>
                          <a:cs typeface="Times New Roman"/>
                        </a:rPr>
                        <a:t>екрану</a:t>
                      </a:r>
                      <a:endParaRPr lang="uk-UA" sz="16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260648"/>
          <a:ext cx="8496944" cy="5383403"/>
        </p:xfrm>
        <a:graphic>
          <a:graphicData uri="http://schemas.openxmlformats.org/drawingml/2006/table">
            <a:tbl>
              <a:tblPr/>
              <a:tblGrid>
                <a:gridCol w="553119"/>
                <a:gridCol w="1535113"/>
                <a:gridCol w="6408712"/>
              </a:tblGrid>
              <a:tr h="2026920">
                <a:tc>
                  <a:txBody>
                    <a:bodyPr/>
                    <a:lstStyle/>
                    <a:p>
                      <a:pPr marL="0" marR="0">
                        <a:spcBef>
                          <a:spcPts val="0"/>
                        </a:spcBef>
                        <a:spcAft>
                          <a:spcPts val="0"/>
                        </a:spcAft>
                      </a:pPr>
                      <a:endParaRPr lang="uk-UA" sz="1600" noProof="0" smtClean="0">
                        <a:latin typeface="Times New Roman"/>
                        <a:ea typeface="Times New Roman"/>
                        <a:cs typeface="Times New Roman"/>
                      </a:endParaRPr>
                    </a:p>
                    <a:p>
                      <a:pPr marL="41910" marR="64770" algn="ctr">
                        <a:spcBef>
                          <a:spcPts val="0"/>
                        </a:spcBef>
                        <a:spcAft>
                          <a:spcPts val="0"/>
                        </a:spcAft>
                      </a:pPr>
                      <a:r>
                        <a:rPr lang="uk-UA" sz="1600" noProof="0" smtClean="0">
                          <a:latin typeface="Times New Roman"/>
                          <a:ea typeface="Times New Roman"/>
                          <a:cs typeface="Times New Roman"/>
                        </a:rPr>
                        <a:t>280</a:t>
                      </a:r>
                      <a:endParaRPr lang="uk-UA" sz="16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uk-UA" sz="1600" noProof="0" dirty="0" smtClean="0">
                        <a:latin typeface="Times New Roman"/>
                        <a:ea typeface="Times New Roman"/>
                        <a:cs typeface="Times New Roman"/>
                      </a:endParaRPr>
                    </a:p>
                    <a:p>
                      <a:pPr marL="0" marR="121920" algn="ctr">
                        <a:lnSpc>
                          <a:spcPts val="1355"/>
                        </a:lnSpc>
                        <a:spcBef>
                          <a:spcPts val="0"/>
                        </a:spcBef>
                        <a:spcAft>
                          <a:spcPts val="0"/>
                        </a:spcAft>
                      </a:pPr>
                      <a:r>
                        <a:rPr lang="uk-UA" sz="1600" i="1" noProof="0" dirty="0" smtClean="0">
                          <a:latin typeface="Times New Roman"/>
                          <a:ea typeface="Times New Roman"/>
                          <a:cs typeface="Times New Roman"/>
                        </a:rPr>
                        <a:t>ILIADe-280</a:t>
                      </a:r>
                      <a:endParaRPr lang="uk-UA" sz="1600" noProof="0" dirty="0" smtClean="0">
                        <a:latin typeface="Times New Roman"/>
                        <a:ea typeface="Times New Roman"/>
                        <a:cs typeface="Times New Roman"/>
                      </a:endParaRPr>
                    </a:p>
                    <a:p>
                      <a:pPr marL="0" marR="370205" indent="-635" algn="ctr">
                        <a:lnSpc>
                          <a:spcPct val="96000"/>
                        </a:lnSpc>
                        <a:spcBef>
                          <a:spcPts val="0"/>
                        </a:spcBef>
                        <a:spcAft>
                          <a:spcPts val="0"/>
                        </a:spcAft>
                      </a:pPr>
                      <a:r>
                        <a:rPr lang="uk-UA" sz="1600" i="1" noProof="0" dirty="0" err="1" smtClean="0">
                          <a:latin typeface="Times New Roman"/>
                          <a:ea typeface="Times New Roman"/>
                          <a:cs typeface="Times New Roman"/>
                        </a:rPr>
                        <a:t>Bitrex</a:t>
                      </a:r>
                      <a:r>
                        <a:rPr lang="uk-UA" sz="1600" i="1" noProof="0" dirty="0" smtClean="0">
                          <a:latin typeface="Times New Roman"/>
                          <a:ea typeface="Times New Roman"/>
                          <a:cs typeface="Times New Roman"/>
                        </a:rPr>
                        <a:t> </a:t>
                      </a:r>
                      <a:r>
                        <a:rPr lang="uk-UA" sz="1600" i="1" noProof="0" dirty="0" err="1" smtClean="0">
                          <a:latin typeface="Times New Roman"/>
                          <a:ea typeface="Times New Roman"/>
                          <a:cs typeface="Times New Roman"/>
                        </a:rPr>
                        <a:t>in</a:t>
                      </a:r>
                      <a:r>
                        <a:rPr lang="uk-UA" sz="1600" i="1" spc="5" noProof="0" dirty="0" smtClean="0">
                          <a:latin typeface="Times New Roman"/>
                          <a:ea typeface="Times New Roman"/>
                          <a:cs typeface="Times New Roman"/>
                        </a:rPr>
                        <a:t> </a:t>
                      </a:r>
                      <a:r>
                        <a:rPr lang="uk-UA" sz="1600" i="1" noProof="0" dirty="0" err="1" smtClean="0">
                          <a:latin typeface="Times New Roman"/>
                          <a:ea typeface="Times New Roman"/>
                          <a:cs typeface="Times New Roman"/>
                        </a:rPr>
                        <a:t>Alcohols</a:t>
                      </a:r>
                      <a:r>
                        <a:rPr lang="uk-UA" sz="1600" i="1" spc="-70" noProof="0" dirty="0" smtClean="0">
                          <a:latin typeface="Times New Roman"/>
                          <a:ea typeface="Times New Roman"/>
                          <a:cs typeface="Times New Roman"/>
                        </a:rPr>
                        <a:t> </a:t>
                      </a:r>
                      <a:r>
                        <a:rPr lang="uk-UA" sz="1600" i="1" noProof="0" dirty="0" err="1" smtClean="0">
                          <a:latin typeface="Times New Roman"/>
                          <a:ea typeface="Times New Roman"/>
                          <a:cs typeface="Times New Roman"/>
                        </a:rPr>
                        <a:t>by</a:t>
                      </a:r>
                      <a:r>
                        <a:rPr lang="uk-UA" sz="1600" i="1" spc="-285" noProof="0" dirty="0" smtClean="0">
                          <a:latin typeface="Times New Roman"/>
                          <a:ea typeface="Times New Roman"/>
                          <a:cs typeface="Times New Roman"/>
                        </a:rPr>
                        <a:t> </a:t>
                      </a:r>
                      <a:r>
                        <a:rPr lang="uk-UA" sz="1600" i="1" noProof="0" dirty="0" err="1" smtClean="0">
                          <a:latin typeface="Times New Roman"/>
                          <a:ea typeface="Times New Roman"/>
                          <a:cs typeface="Times New Roman"/>
                        </a:rPr>
                        <a:t>HPLC</a:t>
                      </a:r>
                      <a:endParaRPr lang="uk-UA" sz="16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6995" marR="60325" algn="just">
                        <a:lnSpc>
                          <a:spcPct val="96000"/>
                        </a:lnSpc>
                        <a:spcBef>
                          <a:spcPts val="0"/>
                        </a:spcBef>
                        <a:spcAft>
                          <a:spcPts val="0"/>
                        </a:spcAft>
                      </a:pPr>
                      <a:r>
                        <a:rPr lang="uk-UA" sz="1600" noProof="0" dirty="0" smtClean="0">
                          <a:latin typeface="Times New Roman"/>
                          <a:ea typeface="Times New Roman"/>
                          <a:cs typeface="Times New Roman"/>
                        </a:rPr>
                        <a:t>Метою цього методу є перевірка виконання законодавчих вимог</a:t>
                      </a:r>
                      <a:r>
                        <a:rPr lang="uk-UA" sz="1600" spc="5" noProof="0" dirty="0" smtClean="0">
                          <a:latin typeface="Times New Roman"/>
                          <a:ea typeface="Times New Roman"/>
                          <a:cs typeface="Times New Roman"/>
                        </a:rPr>
                        <a:t> </a:t>
                      </a:r>
                      <a:r>
                        <a:rPr lang="uk-UA" sz="1600" spc="-5" noProof="0" dirty="0" smtClean="0">
                          <a:latin typeface="Times New Roman"/>
                          <a:ea typeface="Times New Roman"/>
                          <a:cs typeface="Times New Roman"/>
                        </a:rPr>
                        <a:t>щодо</a:t>
                      </a:r>
                      <a:r>
                        <a:rPr lang="uk-UA" sz="1600" spc="35" noProof="0" dirty="0" smtClean="0">
                          <a:latin typeface="Times New Roman"/>
                          <a:ea typeface="Times New Roman"/>
                          <a:cs typeface="Times New Roman"/>
                        </a:rPr>
                        <a:t> </a:t>
                      </a:r>
                      <a:r>
                        <a:rPr lang="uk-UA" sz="1600" spc="-5" noProof="0" dirty="0" smtClean="0">
                          <a:latin typeface="Times New Roman"/>
                          <a:ea typeface="Times New Roman"/>
                          <a:cs typeface="Times New Roman"/>
                        </a:rPr>
                        <a:t>денатурованого</a:t>
                      </a:r>
                      <a:r>
                        <a:rPr lang="uk-UA" sz="1600" spc="40" noProof="0" dirty="0" smtClean="0">
                          <a:latin typeface="Times New Roman"/>
                          <a:ea typeface="Times New Roman"/>
                          <a:cs typeface="Times New Roman"/>
                        </a:rPr>
                        <a:t> </a:t>
                      </a:r>
                      <a:r>
                        <a:rPr lang="uk-UA" sz="1600" noProof="0" dirty="0" smtClean="0">
                          <a:latin typeface="Times New Roman"/>
                          <a:ea typeface="Times New Roman"/>
                          <a:cs typeface="Times New Roman"/>
                        </a:rPr>
                        <a:t>алкоголю,</a:t>
                      </a:r>
                      <a:r>
                        <a:rPr lang="uk-UA" sz="1600" spc="40" noProof="0" dirty="0" smtClean="0">
                          <a:latin typeface="Times New Roman"/>
                          <a:ea typeface="Times New Roman"/>
                          <a:cs typeface="Times New Roman"/>
                        </a:rPr>
                        <a:t> </a:t>
                      </a:r>
                      <a:r>
                        <a:rPr lang="uk-UA" sz="1600" noProof="0" dirty="0" smtClean="0">
                          <a:latin typeface="Times New Roman"/>
                          <a:ea typeface="Times New Roman"/>
                          <a:cs typeface="Times New Roman"/>
                        </a:rPr>
                        <a:t>зокрема,</a:t>
                      </a:r>
                      <a:r>
                        <a:rPr lang="uk-UA" sz="1600" spc="40" noProof="0" dirty="0" smtClean="0">
                          <a:latin typeface="Times New Roman"/>
                          <a:ea typeface="Times New Roman"/>
                          <a:cs typeface="Times New Roman"/>
                        </a:rPr>
                        <a:t> </a:t>
                      </a:r>
                      <a:r>
                        <a:rPr lang="uk-UA" sz="1600" noProof="0" dirty="0" smtClean="0">
                          <a:latin typeface="Times New Roman"/>
                          <a:ea typeface="Times New Roman"/>
                          <a:cs typeface="Times New Roman"/>
                        </a:rPr>
                        <a:t>Регламент</a:t>
                      </a:r>
                      <a:r>
                        <a:rPr lang="uk-UA" sz="1600" spc="40" noProof="0" dirty="0" smtClean="0">
                          <a:latin typeface="Times New Roman"/>
                          <a:ea typeface="Times New Roman"/>
                          <a:cs typeface="Times New Roman"/>
                        </a:rPr>
                        <a:t> </a:t>
                      </a:r>
                      <a:r>
                        <a:rPr lang="uk-UA" sz="1600" noProof="0" dirty="0" smtClean="0">
                          <a:latin typeface="Times New Roman"/>
                          <a:ea typeface="Times New Roman"/>
                          <a:cs typeface="Times New Roman"/>
                        </a:rPr>
                        <a:t>Комісії</a:t>
                      </a:r>
                      <a:r>
                        <a:rPr lang="uk-UA" sz="1600" spc="45" noProof="0" dirty="0" smtClean="0">
                          <a:latin typeface="Times New Roman"/>
                          <a:ea typeface="Times New Roman"/>
                          <a:cs typeface="Times New Roman"/>
                        </a:rPr>
                        <a:t> </a:t>
                      </a:r>
                      <a:r>
                        <a:rPr lang="uk-UA" sz="1600" noProof="0" dirty="0" smtClean="0">
                          <a:latin typeface="Times New Roman"/>
                          <a:ea typeface="Times New Roman"/>
                          <a:cs typeface="Times New Roman"/>
                        </a:rPr>
                        <a:t>(ЄС)</a:t>
                      </a:r>
                    </a:p>
                    <a:p>
                      <a:pPr marL="86995" marR="57785" algn="just">
                        <a:lnSpc>
                          <a:spcPct val="96000"/>
                        </a:lnSpc>
                        <a:spcBef>
                          <a:spcPts val="0"/>
                        </a:spcBef>
                        <a:spcAft>
                          <a:spcPts val="0"/>
                        </a:spcAft>
                      </a:pPr>
                      <a:r>
                        <a:rPr lang="uk-UA" sz="1600" spc="-15" noProof="0" dirty="0" smtClean="0">
                          <a:latin typeface="Times New Roman"/>
                          <a:ea typeface="Times New Roman"/>
                          <a:cs typeface="Times New Roman"/>
                        </a:rPr>
                        <a:t>№ 3199/93</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від</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22.11.1993,</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який</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був</a:t>
                      </a:r>
                      <a:r>
                        <a:rPr lang="uk-UA" sz="1600" spc="-1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змінений</a:t>
                      </a:r>
                      <a:r>
                        <a:rPr lang="uk-UA" sz="1600" spc="-10" noProof="0" dirty="0" smtClean="0">
                          <a:latin typeface="Times New Roman"/>
                          <a:ea typeface="Times New Roman"/>
                          <a:cs typeface="Times New Roman"/>
                        </a:rPr>
                        <a:t> Регламентом</a:t>
                      </a:r>
                      <a:r>
                        <a:rPr lang="uk-UA" sz="1600" spc="-5" noProof="0" dirty="0" smtClean="0">
                          <a:latin typeface="Times New Roman"/>
                          <a:ea typeface="Times New Roman"/>
                          <a:cs typeface="Times New Roman"/>
                        </a:rPr>
                        <a:t> </a:t>
                      </a:r>
                      <a:r>
                        <a:rPr lang="uk-UA" sz="1600" spc="-10" noProof="0" dirty="0" smtClean="0">
                          <a:latin typeface="Times New Roman"/>
                          <a:ea typeface="Times New Roman"/>
                          <a:cs typeface="Times New Roman"/>
                        </a:rPr>
                        <a:t>ЄС</a:t>
                      </a:r>
                      <a:r>
                        <a:rPr lang="uk-UA" sz="1600" spc="-5" noProof="0" dirty="0" smtClean="0">
                          <a:latin typeface="Times New Roman"/>
                          <a:ea typeface="Times New Roman"/>
                          <a:cs typeface="Times New Roman"/>
                        </a:rPr>
                        <a:t> </a:t>
                      </a:r>
                      <a:r>
                        <a:rPr lang="uk-UA" sz="1600" spc="-20" noProof="0" dirty="0" smtClean="0">
                          <a:latin typeface="Times New Roman"/>
                          <a:ea typeface="Times New Roman"/>
                          <a:cs typeface="Times New Roman"/>
                        </a:rPr>
                        <a:t>(2017/2236)</a:t>
                      </a:r>
                      <a:r>
                        <a:rPr lang="uk-UA" sz="1600" spc="-3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від</a:t>
                      </a:r>
                      <a:r>
                        <a:rPr lang="uk-UA" sz="1600" spc="-45" noProof="0" dirty="0" smtClean="0">
                          <a:latin typeface="Times New Roman"/>
                          <a:ea typeface="Times New Roman"/>
                          <a:cs typeface="Times New Roman"/>
                        </a:rPr>
                        <a:t> </a:t>
                      </a:r>
                      <a:r>
                        <a:rPr lang="uk-UA" sz="1600" spc="-15" noProof="0" dirty="0" smtClean="0">
                          <a:latin typeface="Times New Roman"/>
                          <a:ea typeface="Times New Roman"/>
                          <a:cs typeface="Times New Roman"/>
                        </a:rPr>
                        <a:t>22.06.2017,</a:t>
                      </a:r>
                      <a:r>
                        <a:rPr lang="uk-UA" sz="1600" spc="-25" noProof="0" dirty="0" smtClean="0">
                          <a:latin typeface="Times New Roman"/>
                          <a:ea typeface="Times New Roman"/>
                          <a:cs typeface="Times New Roman"/>
                        </a:rPr>
                        <a:t> </a:t>
                      </a:r>
                      <a:r>
                        <a:rPr lang="uk-UA" sz="1600" spc="-15" noProof="0" dirty="0" smtClean="0">
                          <a:latin typeface="Times New Roman"/>
                          <a:ea typeface="Times New Roman"/>
                          <a:cs typeface="Times New Roman"/>
                        </a:rPr>
                        <a:t>щодо</a:t>
                      </a:r>
                      <a:r>
                        <a:rPr lang="uk-UA" sz="1600" spc="-4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процедури</a:t>
                      </a:r>
                      <a:r>
                        <a:rPr lang="uk-UA" sz="1600" spc="-35" noProof="0" dirty="0" smtClean="0">
                          <a:latin typeface="Times New Roman"/>
                          <a:ea typeface="Times New Roman"/>
                          <a:cs typeface="Times New Roman"/>
                        </a:rPr>
                        <a:t> </a:t>
                      </a:r>
                      <a:r>
                        <a:rPr lang="uk-UA" sz="1600" spc="-15" noProof="0" dirty="0" smtClean="0">
                          <a:latin typeface="Times New Roman"/>
                          <a:ea typeface="Times New Roman"/>
                          <a:cs typeface="Times New Roman"/>
                        </a:rPr>
                        <a:t>взаємного</a:t>
                      </a:r>
                      <a:r>
                        <a:rPr lang="uk-UA" sz="1600" spc="-4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визнання</a:t>
                      </a:r>
                      <a:r>
                        <a:rPr lang="uk-UA" sz="1600" spc="-50" noProof="0" dirty="0" smtClean="0">
                          <a:latin typeface="Times New Roman"/>
                          <a:ea typeface="Times New Roman"/>
                          <a:cs typeface="Times New Roman"/>
                        </a:rPr>
                        <a:t> </a:t>
                      </a:r>
                      <a:r>
                        <a:rPr lang="uk-UA" sz="1600" spc="-15" noProof="0" dirty="0" smtClean="0">
                          <a:latin typeface="Times New Roman"/>
                          <a:ea typeface="Times New Roman"/>
                          <a:cs typeface="Times New Roman"/>
                        </a:rPr>
                        <a:t>для</a:t>
                      </a:r>
                      <a:r>
                        <a:rPr lang="uk-UA" sz="1600" spc="-260" noProof="0" dirty="0" smtClean="0">
                          <a:latin typeface="Times New Roman"/>
                          <a:ea typeface="Times New Roman"/>
                          <a:cs typeface="Times New Roman"/>
                        </a:rPr>
                        <a:t> </a:t>
                      </a:r>
                      <a:r>
                        <a:rPr lang="uk-UA" sz="1600" spc="-5" noProof="0" dirty="0" smtClean="0">
                          <a:latin typeface="Times New Roman"/>
                          <a:ea typeface="Times New Roman"/>
                          <a:cs typeface="Times New Roman"/>
                        </a:rPr>
                        <a:t>повної</a:t>
                      </a:r>
                      <a:r>
                        <a:rPr lang="uk-UA" sz="1600" spc="-55" noProof="0" dirty="0" smtClean="0">
                          <a:latin typeface="Times New Roman"/>
                          <a:ea typeface="Times New Roman"/>
                          <a:cs typeface="Times New Roman"/>
                        </a:rPr>
                        <a:t> </a:t>
                      </a:r>
                      <a:r>
                        <a:rPr lang="uk-UA" sz="1600" spc="-5" noProof="0" dirty="0" smtClean="0">
                          <a:latin typeface="Times New Roman"/>
                          <a:ea typeface="Times New Roman"/>
                          <a:cs typeface="Times New Roman"/>
                        </a:rPr>
                        <a:t>денатурації</a:t>
                      </a:r>
                      <a:r>
                        <a:rPr lang="uk-UA" sz="1600" spc="-55" noProof="0" dirty="0" smtClean="0">
                          <a:latin typeface="Times New Roman"/>
                          <a:ea typeface="Times New Roman"/>
                          <a:cs typeface="Times New Roman"/>
                        </a:rPr>
                        <a:t> </a:t>
                      </a:r>
                      <a:r>
                        <a:rPr lang="uk-UA" sz="1600" spc="-5" noProof="0" dirty="0" smtClean="0">
                          <a:latin typeface="Times New Roman"/>
                          <a:ea typeface="Times New Roman"/>
                          <a:cs typeface="Times New Roman"/>
                        </a:rPr>
                        <a:t>алкоголю</a:t>
                      </a:r>
                      <a:r>
                        <a:rPr lang="uk-UA" sz="1600" spc="-60" noProof="0" dirty="0" smtClean="0">
                          <a:latin typeface="Times New Roman"/>
                          <a:ea typeface="Times New Roman"/>
                          <a:cs typeface="Times New Roman"/>
                        </a:rPr>
                        <a:t> </a:t>
                      </a:r>
                      <a:r>
                        <a:rPr lang="uk-UA" sz="1600" spc="-5" noProof="0" dirty="0" smtClean="0">
                          <a:latin typeface="Times New Roman"/>
                          <a:ea typeface="Times New Roman"/>
                          <a:cs typeface="Times New Roman"/>
                        </a:rPr>
                        <a:t>(</a:t>
                      </a:r>
                      <a:r>
                        <a:rPr lang="uk-UA" sz="1600" spc="-5" noProof="0" dirty="0" err="1" smtClean="0">
                          <a:latin typeface="Times New Roman"/>
                          <a:ea typeface="Times New Roman"/>
                          <a:cs typeface="Times New Roman"/>
                        </a:rPr>
                        <a:t>CDA</a:t>
                      </a:r>
                      <a:r>
                        <a:rPr lang="uk-UA" sz="1600" spc="-5" noProof="0" dirty="0" smtClean="0">
                          <a:latin typeface="Times New Roman"/>
                          <a:ea typeface="Times New Roman"/>
                          <a:cs typeface="Times New Roman"/>
                        </a:rPr>
                        <a:t>)</a:t>
                      </a:r>
                      <a:r>
                        <a:rPr lang="uk-UA" sz="1600" spc="-50" noProof="0" dirty="0" smtClean="0">
                          <a:latin typeface="Times New Roman"/>
                          <a:ea typeface="Times New Roman"/>
                          <a:cs typeface="Times New Roman"/>
                        </a:rPr>
                        <a:t> </a:t>
                      </a:r>
                      <a:r>
                        <a:rPr lang="uk-UA" sz="1600" spc="-5" noProof="0" dirty="0" smtClean="0">
                          <a:latin typeface="Times New Roman"/>
                          <a:ea typeface="Times New Roman"/>
                          <a:cs typeface="Times New Roman"/>
                        </a:rPr>
                        <a:t>з</a:t>
                      </a:r>
                      <a:r>
                        <a:rPr lang="uk-UA" sz="1600" spc="-60" noProof="0" dirty="0" smtClean="0">
                          <a:latin typeface="Times New Roman"/>
                          <a:ea typeface="Times New Roman"/>
                          <a:cs typeface="Times New Roman"/>
                        </a:rPr>
                        <a:t> </a:t>
                      </a:r>
                      <a:r>
                        <a:rPr lang="uk-UA" sz="1600" spc="-5" noProof="0" dirty="0" smtClean="0">
                          <a:latin typeface="Times New Roman"/>
                          <a:ea typeface="Times New Roman"/>
                          <a:cs typeface="Times New Roman"/>
                        </a:rPr>
                        <a:t>метою</a:t>
                      </a:r>
                      <a:r>
                        <a:rPr lang="uk-UA" sz="1600" spc="-45" noProof="0" dirty="0" smtClean="0">
                          <a:latin typeface="Times New Roman"/>
                          <a:ea typeface="Times New Roman"/>
                          <a:cs typeface="Times New Roman"/>
                        </a:rPr>
                        <a:t> </a:t>
                      </a:r>
                      <a:r>
                        <a:rPr lang="uk-UA" sz="1600" spc="-5" noProof="0" dirty="0" smtClean="0">
                          <a:latin typeface="Times New Roman"/>
                          <a:ea typeface="Times New Roman"/>
                          <a:cs typeface="Times New Roman"/>
                        </a:rPr>
                        <a:t>звільнення</a:t>
                      </a:r>
                      <a:r>
                        <a:rPr lang="uk-UA" sz="1600" spc="-55" noProof="0" dirty="0" smtClean="0">
                          <a:latin typeface="Times New Roman"/>
                          <a:ea typeface="Times New Roman"/>
                          <a:cs typeface="Times New Roman"/>
                        </a:rPr>
                        <a:t> </a:t>
                      </a:r>
                      <a:r>
                        <a:rPr lang="uk-UA" sz="1600" noProof="0" dirty="0" smtClean="0">
                          <a:latin typeface="Times New Roman"/>
                          <a:ea typeface="Times New Roman"/>
                          <a:cs typeface="Times New Roman"/>
                        </a:rPr>
                        <a:t>від</a:t>
                      </a:r>
                      <a:r>
                        <a:rPr lang="uk-UA" sz="1600" spc="-55" noProof="0" dirty="0" smtClean="0">
                          <a:latin typeface="Times New Roman"/>
                          <a:ea typeface="Times New Roman"/>
                          <a:cs typeface="Times New Roman"/>
                        </a:rPr>
                        <a:t> </a:t>
                      </a:r>
                      <a:r>
                        <a:rPr lang="uk-UA" sz="1600" noProof="0" dirty="0" smtClean="0">
                          <a:latin typeface="Times New Roman"/>
                          <a:ea typeface="Times New Roman"/>
                          <a:cs typeface="Times New Roman"/>
                        </a:rPr>
                        <a:t>акцизу.</a:t>
                      </a:r>
                      <a:r>
                        <a:rPr lang="uk-UA" sz="1600" spc="-260" noProof="0" dirty="0" smtClean="0">
                          <a:latin typeface="Times New Roman"/>
                          <a:ea typeface="Times New Roman"/>
                          <a:cs typeface="Times New Roman"/>
                        </a:rPr>
                        <a:t> </a:t>
                      </a:r>
                      <a:r>
                        <a:rPr lang="uk-UA" sz="1600" noProof="0" dirty="0" smtClean="0">
                          <a:latin typeface="Times New Roman"/>
                          <a:ea typeface="Times New Roman"/>
                          <a:cs typeface="Times New Roman"/>
                        </a:rPr>
                        <a:t>Загальна</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денатурація</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для</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повністю</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денатурованого</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алкоголю</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визначає кількість </a:t>
                      </a:r>
                      <a:r>
                        <a:rPr lang="uk-UA" sz="1600" noProof="0" dirty="0" err="1" smtClean="0">
                          <a:latin typeface="Times New Roman"/>
                          <a:ea typeface="Times New Roman"/>
                          <a:cs typeface="Times New Roman"/>
                        </a:rPr>
                        <a:t>денатуруючих</a:t>
                      </a:r>
                      <a:r>
                        <a:rPr lang="uk-UA" sz="1600" noProof="0" dirty="0" smtClean="0">
                          <a:latin typeface="Times New Roman"/>
                          <a:ea typeface="Times New Roman"/>
                          <a:cs typeface="Times New Roman"/>
                        </a:rPr>
                        <a:t> речовин у літрі (або грамах) на</a:t>
                      </a:r>
                      <a:r>
                        <a:rPr lang="uk-UA" sz="1600" spc="5" noProof="0" dirty="0" smtClean="0">
                          <a:latin typeface="Times New Roman"/>
                          <a:ea typeface="Times New Roman"/>
                          <a:cs typeface="Times New Roman"/>
                        </a:rPr>
                        <a:t> </a:t>
                      </a:r>
                      <a:r>
                        <a:rPr lang="uk-UA" sz="1600" spc="-5" noProof="0" dirty="0" smtClean="0">
                          <a:latin typeface="Times New Roman"/>
                          <a:ea typeface="Times New Roman"/>
                          <a:cs typeface="Times New Roman"/>
                        </a:rPr>
                        <a:t>гектолітр абсолютного етанолу. Відповідно до </a:t>
                      </a:r>
                      <a:r>
                        <a:rPr lang="uk-UA" sz="1600" noProof="0" dirty="0" smtClean="0">
                          <a:latin typeface="Times New Roman"/>
                          <a:ea typeface="Times New Roman"/>
                          <a:cs typeface="Times New Roman"/>
                        </a:rPr>
                        <a:t>Регламенту Комісії</a:t>
                      </a:r>
                      <a:r>
                        <a:rPr lang="uk-UA" sz="1600" spc="-260" noProof="0" dirty="0" smtClean="0">
                          <a:latin typeface="Times New Roman"/>
                          <a:ea typeface="Times New Roman"/>
                          <a:cs typeface="Times New Roman"/>
                        </a:rPr>
                        <a:t> </a:t>
                      </a:r>
                      <a:r>
                        <a:rPr lang="uk-UA" sz="1600" spc="-5" noProof="0" dirty="0" smtClean="0">
                          <a:latin typeface="Times New Roman"/>
                          <a:ea typeface="Times New Roman"/>
                          <a:cs typeface="Times New Roman"/>
                        </a:rPr>
                        <a:t>ЄС</a:t>
                      </a:r>
                      <a:r>
                        <a:rPr lang="uk-UA" sz="1600" spc="-50" noProof="0" dirty="0" smtClean="0">
                          <a:latin typeface="Times New Roman"/>
                          <a:ea typeface="Times New Roman"/>
                          <a:cs typeface="Times New Roman"/>
                        </a:rPr>
                        <a:t> </a:t>
                      </a:r>
                      <a:r>
                        <a:rPr lang="uk-UA" sz="1600" spc="-5" noProof="0" dirty="0" smtClean="0">
                          <a:latin typeface="Times New Roman"/>
                          <a:ea typeface="Times New Roman"/>
                          <a:cs typeface="Times New Roman"/>
                        </a:rPr>
                        <a:t>(2017/2236)</a:t>
                      </a:r>
                      <a:r>
                        <a:rPr lang="uk-UA" sz="1600" spc="-35" noProof="0" dirty="0" smtClean="0">
                          <a:latin typeface="Times New Roman"/>
                          <a:ea typeface="Times New Roman"/>
                          <a:cs typeface="Times New Roman"/>
                        </a:rPr>
                        <a:t> </a:t>
                      </a:r>
                      <a:r>
                        <a:rPr lang="uk-UA" sz="1600" spc="-5" noProof="0" dirty="0" smtClean="0">
                          <a:latin typeface="Times New Roman"/>
                          <a:ea typeface="Times New Roman"/>
                          <a:cs typeface="Times New Roman"/>
                        </a:rPr>
                        <a:t>кількість</a:t>
                      </a:r>
                      <a:r>
                        <a:rPr lang="uk-UA" sz="1600" spc="-30" noProof="0" dirty="0" smtClean="0">
                          <a:latin typeface="Times New Roman"/>
                          <a:ea typeface="Times New Roman"/>
                          <a:cs typeface="Times New Roman"/>
                        </a:rPr>
                        <a:t> </a:t>
                      </a:r>
                      <a:r>
                        <a:rPr lang="uk-UA" sz="1600" spc="-5" noProof="0" dirty="0" err="1" smtClean="0">
                          <a:latin typeface="Times New Roman"/>
                          <a:ea typeface="Times New Roman"/>
                          <a:cs typeface="Times New Roman"/>
                        </a:rPr>
                        <a:t>бензоатного</a:t>
                      </a:r>
                      <a:r>
                        <a:rPr lang="uk-UA" sz="1600" spc="-45" noProof="0" dirty="0" smtClean="0">
                          <a:latin typeface="Times New Roman"/>
                          <a:ea typeface="Times New Roman"/>
                          <a:cs typeface="Times New Roman"/>
                        </a:rPr>
                        <a:t> </a:t>
                      </a:r>
                      <a:r>
                        <a:rPr lang="uk-UA" sz="1600" noProof="0" dirty="0" err="1" smtClean="0">
                          <a:latin typeface="Times New Roman"/>
                          <a:ea typeface="Times New Roman"/>
                          <a:cs typeface="Times New Roman"/>
                        </a:rPr>
                        <a:t>денатонію</a:t>
                      </a:r>
                      <a:r>
                        <a:rPr lang="uk-UA" sz="1600" spc="-40" noProof="0" dirty="0" smtClean="0">
                          <a:latin typeface="Times New Roman"/>
                          <a:ea typeface="Times New Roman"/>
                          <a:cs typeface="Times New Roman"/>
                        </a:rPr>
                        <a:t> </a:t>
                      </a:r>
                      <a:r>
                        <a:rPr lang="uk-UA" sz="1600" noProof="0" dirty="0" smtClean="0">
                          <a:latin typeface="Times New Roman"/>
                          <a:ea typeface="Times New Roman"/>
                          <a:cs typeface="Times New Roman"/>
                        </a:rPr>
                        <a:t>(</a:t>
                      </a:r>
                      <a:r>
                        <a:rPr lang="uk-UA" sz="1600" noProof="0" dirty="0" err="1" smtClean="0">
                          <a:latin typeface="Times New Roman"/>
                          <a:ea typeface="Times New Roman"/>
                          <a:cs typeface="Times New Roman"/>
                        </a:rPr>
                        <a:t>БД</a:t>
                      </a:r>
                      <a:r>
                        <a:rPr lang="uk-UA" sz="1600" noProof="0" dirty="0" smtClean="0">
                          <a:latin typeface="Times New Roman"/>
                          <a:ea typeface="Times New Roman"/>
                          <a:cs typeface="Times New Roman"/>
                        </a:rPr>
                        <a:t>),</a:t>
                      </a:r>
                      <a:r>
                        <a:rPr lang="uk-UA" sz="1600" spc="-40" noProof="0" dirty="0" smtClean="0">
                          <a:latin typeface="Times New Roman"/>
                          <a:ea typeface="Times New Roman"/>
                          <a:cs typeface="Times New Roman"/>
                        </a:rPr>
                        <a:t> </a:t>
                      </a:r>
                      <a:r>
                        <a:rPr lang="uk-UA" sz="1600" noProof="0" dirty="0" smtClean="0">
                          <a:latin typeface="Times New Roman"/>
                          <a:ea typeface="Times New Roman"/>
                          <a:cs typeface="Times New Roman"/>
                        </a:rPr>
                        <a:t>доданого</a:t>
                      </a:r>
                      <a:r>
                        <a:rPr lang="uk-UA" sz="1600" spc="-45" noProof="0" dirty="0" smtClean="0">
                          <a:latin typeface="Times New Roman"/>
                          <a:ea typeface="Times New Roman"/>
                          <a:cs typeface="Times New Roman"/>
                        </a:rPr>
                        <a:t> </a:t>
                      </a:r>
                      <a:r>
                        <a:rPr lang="uk-UA" sz="1600" noProof="0" dirty="0" smtClean="0">
                          <a:latin typeface="Times New Roman"/>
                          <a:ea typeface="Times New Roman"/>
                          <a:cs typeface="Times New Roman"/>
                        </a:rPr>
                        <a:t>до</a:t>
                      </a:r>
                      <a:r>
                        <a:rPr lang="uk-UA" sz="1600" spc="-265" noProof="0" dirty="0" smtClean="0">
                          <a:latin typeface="Times New Roman"/>
                          <a:ea typeface="Times New Roman"/>
                          <a:cs typeface="Times New Roman"/>
                        </a:rPr>
                        <a:t> </a:t>
                      </a:r>
                      <a:r>
                        <a:rPr lang="uk-UA" sz="1600" noProof="0" dirty="0" smtClean="0">
                          <a:latin typeface="Times New Roman"/>
                          <a:ea typeface="Times New Roman"/>
                          <a:cs typeface="Times New Roman"/>
                        </a:rPr>
                        <a:t>100 л (1 </a:t>
                      </a:r>
                      <a:r>
                        <a:rPr lang="uk-UA" sz="1600" noProof="0" dirty="0" err="1" smtClean="0">
                          <a:latin typeface="Times New Roman"/>
                          <a:ea typeface="Times New Roman"/>
                          <a:cs typeface="Times New Roman"/>
                        </a:rPr>
                        <a:t>гл</a:t>
                      </a:r>
                      <a:r>
                        <a:rPr lang="uk-UA" sz="1600" noProof="0" dirty="0" smtClean="0">
                          <a:latin typeface="Times New Roman"/>
                          <a:ea typeface="Times New Roman"/>
                          <a:cs typeface="Times New Roman"/>
                        </a:rPr>
                        <a:t>) абсолютного етанолу, становить 1 грам. Цей метод</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підходить для визначення </a:t>
                      </a:r>
                      <a:r>
                        <a:rPr lang="uk-UA" sz="1600" noProof="0" dirty="0" err="1" smtClean="0">
                          <a:latin typeface="Times New Roman"/>
                          <a:ea typeface="Times New Roman"/>
                          <a:cs typeface="Times New Roman"/>
                        </a:rPr>
                        <a:t>денутонію</a:t>
                      </a:r>
                      <a:r>
                        <a:rPr lang="uk-UA" sz="1600" noProof="0" dirty="0" smtClean="0">
                          <a:latin typeface="Times New Roman"/>
                          <a:ea typeface="Times New Roman"/>
                          <a:cs typeface="Times New Roman"/>
                        </a:rPr>
                        <a:t> </a:t>
                      </a:r>
                      <a:r>
                        <a:rPr lang="uk-UA" sz="1600" noProof="0" dirty="0" err="1" smtClean="0">
                          <a:latin typeface="Times New Roman"/>
                          <a:ea typeface="Times New Roman"/>
                          <a:cs typeface="Times New Roman"/>
                        </a:rPr>
                        <a:t>бензоату</a:t>
                      </a:r>
                      <a:r>
                        <a:rPr lang="uk-UA" sz="1600" noProof="0" dirty="0" smtClean="0">
                          <a:latin typeface="Times New Roman"/>
                          <a:ea typeface="Times New Roman"/>
                          <a:cs typeface="Times New Roman"/>
                        </a:rPr>
                        <a:t> в денатурованому</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спирті  </a:t>
                      </a:r>
                      <a:r>
                        <a:rPr lang="uk-UA" sz="1600" spc="240" noProof="0" dirty="0" smtClean="0">
                          <a:latin typeface="Times New Roman"/>
                          <a:ea typeface="Times New Roman"/>
                          <a:cs typeface="Times New Roman"/>
                        </a:rPr>
                        <a:t> </a:t>
                      </a:r>
                      <a:r>
                        <a:rPr lang="uk-UA" sz="1600" noProof="0" dirty="0" smtClean="0">
                          <a:latin typeface="Times New Roman"/>
                          <a:ea typeface="Times New Roman"/>
                          <a:cs typeface="Times New Roman"/>
                        </a:rPr>
                        <a:t>та  </a:t>
                      </a:r>
                      <a:r>
                        <a:rPr lang="uk-UA" sz="1600" spc="230" noProof="0" dirty="0" smtClean="0">
                          <a:latin typeface="Times New Roman"/>
                          <a:ea typeface="Times New Roman"/>
                          <a:cs typeface="Times New Roman"/>
                        </a:rPr>
                        <a:t> </a:t>
                      </a:r>
                      <a:r>
                        <a:rPr lang="uk-UA" sz="1600" noProof="0" dirty="0" smtClean="0">
                          <a:latin typeface="Times New Roman"/>
                          <a:ea typeface="Times New Roman"/>
                          <a:cs typeface="Times New Roman"/>
                        </a:rPr>
                        <a:t>спиртовмісних  </a:t>
                      </a:r>
                      <a:r>
                        <a:rPr lang="uk-UA" sz="1600" spc="230" noProof="0" dirty="0" smtClean="0">
                          <a:latin typeface="Times New Roman"/>
                          <a:ea typeface="Times New Roman"/>
                          <a:cs typeface="Times New Roman"/>
                        </a:rPr>
                        <a:t> </a:t>
                      </a:r>
                      <a:r>
                        <a:rPr lang="uk-UA" sz="1600" noProof="0" dirty="0" smtClean="0">
                          <a:latin typeface="Times New Roman"/>
                          <a:ea typeface="Times New Roman"/>
                          <a:cs typeface="Times New Roman"/>
                        </a:rPr>
                        <a:t>розчинах,  </a:t>
                      </a:r>
                      <a:r>
                        <a:rPr lang="uk-UA" sz="1600" spc="240" noProof="0" dirty="0" smtClean="0">
                          <a:latin typeface="Times New Roman"/>
                          <a:ea typeface="Times New Roman"/>
                          <a:cs typeface="Times New Roman"/>
                        </a:rPr>
                        <a:t> </a:t>
                      </a:r>
                      <a:r>
                        <a:rPr lang="uk-UA" sz="1600" noProof="0" dirty="0" smtClean="0">
                          <a:latin typeface="Times New Roman"/>
                          <a:ea typeface="Times New Roman"/>
                          <a:cs typeface="Times New Roman"/>
                        </a:rPr>
                        <a:t>таких  </a:t>
                      </a:r>
                      <a:r>
                        <a:rPr lang="uk-UA" sz="1600" spc="240" noProof="0" dirty="0" smtClean="0">
                          <a:latin typeface="Times New Roman"/>
                          <a:ea typeface="Times New Roman"/>
                          <a:cs typeface="Times New Roman"/>
                        </a:rPr>
                        <a:t> </a:t>
                      </a:r>
                      <a:r>
                        <a:rPr lang="uk-UA" sz="1600" noProof="0" dirty="0" smtClean="0">
                          <a:latin typeface="Times New Roman"/>
                          <a:ea typeface="Times New Roman"/>
                          <a:cs typeface="Times New Roman"/>
                        </a:rPr>
                        <a:t>як  </a:t>
                      </a:r>
                      <a:r>
                        <a:rPr lang="uk-UA" sz="1600" spc="230" noProof="0" dirty="0" smtClean="0">
                          <a:latin typeface="Times New Roman"/>
                          <a:ea typeface="Times New Roman"/>
                          <a:cs typeface="Times New Roman"/>
                        </a:rPr>
                        <a:t> </a:t>
                      </a:r>
                      <a:r>
                        <a:rPr lang="uk-UA" sz="1600" noProof="0" dirty="0" smtClean="0">
                          <a:latin typeface="Times New Roman"/>
                          <a:ea typeface="Times New Roman"/>
                          <a:cs typeface="Times New Roman"/>
                        </a:rPr>
                        <a:t>спирт  </a:t>
                      </a:r>
                      <a:r>
                        <a:rPr lang="uk-UA" sz="1600" spc="235" noProof="0" dirty="0" smtClean="0">
                          <a:latin typeface="Times New Roman"/>
                          <a:ea typeface="Times New Roman"/>
                          <a:cs typeface="Times New Roman"/>
                        </a:rPr>
                        <a:t> </a:t>
                      </a:r>
                      <a:r>
                        <a:rPr lang="uk-UA" sz="1600" noProof="0" dirty="0" smtClean="0">
                          <a:latin typeface="Times New Roman"/>
                          <a:ea typeface="Times New Roman"/>
                          <a:cs typeface="Times New Roman"/>
                        </a:rPr>
                        <a:t>для </a:t>
                      </a:r>
                      <a:r>
                        <a:rPr lang="uk-UA" sz="1600" spc="-20" noProof="0" dirty="0" smtClean="0">
                          <a:latin typeface="Times New Roman"/>
                          <a:ea typeface="Times New Roman"/>
                          <a:cs typeface="Times New Roman"/>
                        </a:rPr>
                        <a:t>розпалювання</a:t>
                      </a:r>
                      <a:r>
                        <a:rPr lang="uk-UA" sz="1600" spc="-55" noProof="0" dirty="0" smtClean="0">
                          <a:latin typeface="Times New Roman"/>
                          <a:ea typeface="Times New Roman"/>
                          <a:cs typeface="Times New Roman"/>
                        </a:rPr>
                        <a:t> </a:t>
                      </a:r>
                      <a:r>
                        <a:rPr lang="uk-UA" sz="1600" spc="-20" noProof="0" dirty="0" smtClean="0">
                          <a:latin typeface="Times New Roman"/>
                          <a:ea typeface="Times New Roman"/>
                          <a:cs typeface="Times New Roman"/>
                        </a:rPr>
                        <a:t>або</a:t>
                      </a:r>
                      <a:r>
                        <a:rPr lang="uk-UA" sz="1600" spc="-45" noProof="0" dirty="0" smtClean="0">
                          <a:latin typeface="Times New Roman"/>
                          <a:ea typeface="Times New Roman"/>
                          <a:cs typeface="Times New Roman"/>
                        </a:rPr>
                        <a:t> </a:t>
                      </a:r>
                      <a:r>
                        <a:rPr lang="uk-UA" sz="1600" spc="-20" noProof="0" dirty="0" smtClean="0">
                          <a:latin typeface="Times New Roman"/>
                          <a:ea typeface="Times New Roman"/>
                          <a:cs typeface="Times New Roman"/>
                        </a:rPr>
                        <a:t>очисники</a:t>
                      </a:r>
                      <a:r>
                        <a:rPr lang="uk-UA" sz="1600" spc="-45" noProof="0" dirty="0" smtClean="0">
                          <a:latin typeface="Times New Roman"/>
                          <a:ea typeface="Times New Roman"/>
                          <a:cs typeface="Times New Roman"/>
                        </a:rPr>
                        <a:t> </a:t>
                      </a:r>
                      <a:r>
                        <a:rPr lang="uk-UA" sz="1600" spc="-15" noProof="0" dirty="0" smtClean="0">
                          <a:latin typeface="Times New Roman"/>
                          <a:ea typeface="Times New Roman"/>
                          <a:cs typeface="Times New Roman"/>
                        </a:rPr>
                        <a:t>екрану</a:t>
                      </a:r>
                      <a:endParaRPr lang="uk-UA" sz="16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5770">
                <a:tc>
                  <a:txBody>
                    <a:bodyPr/>
                    <a:lstStyle/>
                    <a:p>
                      <a:pPr marL="0" marR="0">
                        <a:spcBef>
                          <a:spcPts val="0"/>
                        </a:spcBef>
                        <a:spcAft>
                          <a:spcPts val="0"/>
                        </a:spcAft>
                      </a:pPr>
                      <a:endParaRPr lang="uk-UA" sz="1600" noProof="0" smtClean="0">
                        <a:latin typeface="Times New Roman"/>
                        <a:ea typeface="Times New Roman"/>
                        <a:cs typeface="Times New Roman"/>
                      </a:endParaRPr>
                    </a:p>
                    <a:p>
                      <a:pPr marL="41910" marR="64770" algn="ctr">
                        <a:spcBef>
                          <a:spcPts val="5"/>
                        </a:spcBef>
                        <a:spcAft>
                          <a:spcPts val="0"/>
                        </a:spcAft>
                      </a:pPr>
                      <a:r>
                        <a:rPr lang="uk-UA" sz="1600" noProof="0" smtClean="0">
                          <a:latin typeface="Times New Roman"/>
                          <a:ea typeface="Times New Roman"/>
                          <a:cs typeface="Times New Roman"/>
                        </a:rPr>
                        <a:t>403</a:t>
                      </a:r>
                      <a:endParaRPr lang="uk-UA" sz="16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uk-UA" sz="1600" noProof="0" dirty="0" smtClean="0">
                        <a:latin typeface="Times New Roman"/>
                        <a:ea typeface="Times New Roman"/>
                        <a:cs typeface="Times New Roman"/>
                      </a:endParaRPr>
                    </a:p>
                    <a:p>
                      <a:pPr marL="142240" marR="132715" algn="ctr">
                        <a:lnSpc>
                          <a:spcPts val="1355"/>
                        </a:lnSpc>
                        <a:spcBef>
                          <a:spcPts val="875"/>
                        </a:spcBef>
                        <a:spcAft>
                          <a:spcPts val="0"/>
                        </a:spcAft>
                      </a:pPr>
                      <a:r>
                        <a:rPr lang="uk-UA" sz="1600" i="1" noProof="0" dirty="0" smtClean="0">
                          <a:latin typeface="Times New Roman"/>
                          <a:ea typeface="Times New Roman"/>
                          <a:cs typeface="Times New Roman"/>
                        </a:rPr>
                        <a:t>ILIADe-403</a:t>
                      </a:r>
                      <a:r>
                        <a:rPr lang="uk-UA" sz="1600" i="1" spc="-5" noProof="0" dirty="0" smtClean="0">
                          <a:latin typeface="Times New Roman"/>
                          <a:ea typeface="Times New Roman"/>
                          <a:cs typeface="Times New Roman"/>
                        </a:rPr>
                        <a:t> </a:t>
                      </a:r>
                      <a:r>
                        <a:rPr lang="uk-UA" sz="1600" i="1" noProof="0" dirty="0" smtClean="0">
                          <a:latin typeface="Times New Roman"/>
                          <a:ea typeface="Times New Roman"/>
                          <a:cs typeface="Times New Roman"/>
                        </a:rPr>
                        <a:t>GCMS-</a:t>
                      </a:r>
                      <a:endParaRPr lang="uk-UA" sz="1600" noProof="0" dirty="0" smtClean="0">
                        <a:latin typeface="Times New Roman"/>
                        <a:ea typeface="Times New Roman"/>
                        <a:cs typeface="Times New Roman"/>
                      </a:endParaRPr>
                    </a:p>
                    <a:p>
                      <a:pPr marL="142240" marR="131445" algn="ctr">
                        <a:lnSpc>
                          <a:spcPts val="1355"/>
                        </a:lnSpc>
                        <a:spcBef>
                          <a:spcPts val="0"/>
                        </a:spcBef>
                        <a:spcAft>
                          <a:spcPts val="0"/>
                        </a:spcAft>
                      </a:pPr>
                      <a:r>
                        <a:rPr lang="uk-UA" sz="1600" i="1" noProof="0" dirty="0" err="1" smtClean="0">
                          <a:latin typeface="Times New Roman"/>
                          <a:ea typeface="Times New Roman"/>
                          <a:cs typeface="Times New Roman"/>
                        </a:rPr>
                        <a:t>Drugs</a:t>
                      </a:r>
                      <a:r>
                        <a:rPr lang="uk-UA" sz="1600" i="1" noProof="0" dirty="0" smtClean="0">
                          <a:latin typeface="Times New Roman"/>
                          <a:ea typeface="Times New Roman"/>
                          <a:cs typeface="Times New Roman"/>
                        </a:rPr>
                        <a:t>*</a:t>
                      </a:r>
                      <a:endParaRPr lang="uk-UA" sz="16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6995" marR="57150" algn="just">
                        <a:lnSpc>
                          <a:spcPct val="96000"/>
                        </a:lnSpc>
                        <a:spcBef>
                          <a:spcPts val="0"/>
                        </a:spcBef>
                        <a:spcAft>
                          <a:spcPts val="0"/>
                        </a:spcAft>
                      </a:pPr>
                      <a:r>
                        <a:rPr lang="uk-UA" sz="1600" spc="-5" noProof="0" dirty="0" err="1" smtClean="0">
                          <a:latin typeface="Times New Roman"/>
                          <a:ea typeface="Times New Roman"/>
                          <a:cs typeface="Times New Roman"/>
                        </a:rPr>
                        <a:t>Масспектрометрія</a:t>
                      </a:r>
                      <a:r>
                        <a:rPr lang="uk-UA" sz="1600" spc="-65" noProof="0" dirty="0" smtClean="0">
                          <a:latin typeface="Times New Roman"/>
                          <a:ea typeface="Times New Roman"/>
                          <a:cs typeface="Times New Roman"/>
                        </a:rPr>
                        <a:t> </a:t>
                      </a:r>
                      <a:r>
                        <a:rPr lang="uk-UA" sz="1600" noProof="0" dirty="0" smtClean="0">
                          <a:latin typeface="Times New Roman"/>
                          <a:ea typeface="Times New Roman"/>
                          <a:cs typeface="Times New Roman"/>
                        </a:rPr>
                        <a:t>–</a:t>
                      </a:r>
                      <a:r>
                        <a:rPr lang="uk-UA" sz="1600" spc="-60" noProof="0" dirty="0" smtClean="0">
                          <a:latin typeface="Times New Roman"/>
                          <a:ea typeface="Times New Roman"/>
                          <a:cs typeface="Times New Roman"/>
                        </a:rPr>
                        <a:t> </a:t>
                      </a:r>
                      <a:r>
                        <a:rPr lang="uk-UA" sz="1600" noProof="0" dirty="0" smtClean="0">
                          <a:latin typeface="Times New Roman"/>
                          <a:ea typeface="Times New Roman"/>
                          <a:cs typeface="Times New Roman"/>
                        </a:rPr>
                        <a:t>потужна</a:t>
                      </a:r>
                      <a:r>
                        <a:rPr lang="uk-UA" sz="1600" spc="-65" noProof="0" dirty="0" smtClean="0">
                          <a:latin typeface="Times New Roman"/>
                          <a:ea typeface="Times New Roman"/>
                          <a:cs typeface="Times New Roman"/>
                        </a:rPr>
                        <a:t> </a:t>
                      </a:r>
                      <a:r>
                        <a:rPr lang="uk-UA" sz="1600" noProof="0" dirty="0" smtClean="0">
                          <a:latin typeface="Times New Roman"/>
                          <a:ea typeface="Times New Roman"/>
                          <a:cs typeface="Times New Roman"/>
                        </a:rPr>
                        <a:t>та</a:t>
                      </a:r>
                      <a:r>
                        <a:rPr lang="uk-UA" sz="1600" spc="-60" noProof="0" dirty="0" smtClean="0">
                          <a:latin typeface="Times New Roman"/>
                          <a:ea typeface="Times New Roman"/>
                          <a:cs typeface="Times New Roman"/>
                        </a:rPr>
                        <a:t> </a:t>
                      </a:r>
                      <a:r>
                        <a:rPr lang="uk-UA" sz="1600" noProof="0" dirty="0" smtClean="0">
                          <a:latin typeface="Times New Roman"/>
                          <a:ea typeface="Times New Roman"/>
                          <a:cs typeface="Times New Roman"/>
                        </a:rPr>
                        <a:t>гнучка</a:t>
                      </a:r>
                      <a:r>
                        <a:rPr lang="uk-UA" sz="1600" spc="-65" noProof="0" dirty="0" smtClean="0">
                          <a:latin typeface="Times New Roman"/>
                          <a:ea typeface="Times New Roman"/>
                          <a:cs typeface="Times New Roman"/>
                        </a:rPr>
                        <a:t> </a:t>
                      </a:r>
                      <a:r>
                        <a:rPr lang="uk-UA" sz="1600" noProof="0" dirty="0" smtClean="0">
                          <a:latin typeface="Times New Roman"/>
                          <a:ea typeface="Times New Roman"/>
                          <a:cs typeface="Times New Roman"/>
                        </a:rPr>
                        <a:t>спектроскопічна</a:t>
                      </a:r>
                      <a:r>
                        <a:rPr lang="uk-UA" sz="1600" spc="-60" noProof="0" dirty="0" smtClean="0">
                          <a:latin typeface="Times New Roman"/>
                          <a:ea typeface="Times New Roman"/>
                          <a:cs typeface="Times New Roman"/>
                        </a:rPr>
                        <a:t> </a:t>
                      </a:r>
                      <a:r>
                        <a:rPr lang="uk-UA" sz="1600" noProof="0" dirty="0" smtClean="0">
                          <a:latin typeface="Times New Roman"/>
                          <a:ea typeface="Times New Roman"/>
                          <a:cs typeface="Times New Roman"/>
                        </a:rPr>
                        <a:t>методика,</a:t>
                      </a:r>
                      <a:r>
                        <a:rPr lang="uk-UA" sz="1600" spc="-265" noProof="0" dirty="0" smtClean="0">
                          <a:latin typeface="Times New Roman"/>
                          <a:ea typeface="Times New Roman"/>
                          <a:cs typeface="Times New Roman"/>
                        </a:rPr>
                        <a:t> </a:t>
                      </a:r>
                      <a:r>
                        <a:rPr lang="uk-UA" sz="1600" noProof="0" dirty="0" smtClean="0">
                          <a:latin typeface="Times New Roman"/>
                          <a:ea typeface="Times New Roman"/>
                          <a:cs typeface="Times New Roman"/>
                        </a:rPr>
                        <a:t>яка забезпечує основною інформацією, що полегшує визначення</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хімічної</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структури</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органічних</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речовин.</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Але</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потрібно</a:t>
                      </a:r>
                      <a:r>
                        <a:rPr lang="uk-UA" sz="1600" spc="-260" noProof="0" dirty="0" smtClean="0">
                          <a:latin typeface="Times New Roman"/>
                          <a:ea typeface="Times New Roman"/>
                          <a:cs typeface="Times New Roman"/>
                        </a:rPr>
                        <a:t> </a:t>
                      </a:r>
                      <a:r>
                        <a:rPr lang="uk-UA" sz="1600" noProof="0" dirty="0" smtClean="0">
                          <a:latin typeface="Times New Roman"/>
                          <a:ea typeface="Times New Roman"/>
                          <a:cs typeface="Times New Roman"/>
                        </a:rPr>
                        <a:t>враховувати,</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що</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в</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більшості</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випадків</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неможливо</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відрізнити</a:t>
                      </a:r>
                      <a:r>
                        <a:rPr lang="uk-UA" sz="1600" spc="5" noProof="0" dirty="0" smtClean="0">
                          <a:latin typeface="Times New Roman"/>
                          <a:ea typeface="Times New Roman"/>
                          <a:cs typeface="Times New Roman"/>
                        </a:rPr>
                        <a:t> </a:t>
                      </a:r>
                      <a:r>
                        <a:rPr lang="uk-UA" sz="1600" noProof="0" dirty="0" err="1" smtClean="0">
                          <a:latin typeface="Times New Roman"/>
                          <a:ea typeface="Times New Roman"/>
                          <a:cs typeface="Times New Roman"/>
                        </a:rPr>
                        <a:t>реєіосомери</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певної</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сполуки.</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Тому</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необхідно</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підтвердити</a:t>
                      </a:r>
                      <a:r>
                        <a:rPr lang="uk-UA" sz="1600" spc="5" noProof="0" dirty="0" smtClean="0">
                          <a:latin typeface="Times New Roman"/>
                          <a:ea typeface="Times New Roman"/>
                          <a:cs typeface="Times New Roman"/>
                        </a:rPr>
                        <a:t> </a:t>
                      </a:r>
                      <a:r>
                        <a:rPr lang="uk-UA" sz="1600" spc="-5" noProof="0" dirty="0" smtClean="0">
                          <a:latin typeface="Times New Roman"/>
                          <a:ea typeface="Times New Roman"/>
                          <a:cs typeface="Times New Roman"/>
                        </a:rPr>
                        <a:t>підозрілу</a:t>
                      </a:r>
                      <a:r>
                        <a:rPr lang="uk-UA" sz="1600" spc="-60" noProof="0" dirty="0" smtClean="0">
                          <a:latin typeface="Times New Roman"/>
                          <a:ea typeface="Times New Roman"/>
                          <a:cs typeface="Times New Roman"/>
                        </a:rPr>
                        <a:t> </a:t>
                      </a:r>
                      <a:r>
                        <a:rPr lang="uk-UA" sz="1600" spc="-5" noProof="0" dirty="0" smtClean="0">
                          <a:latin typeface="Times New Roman"/>
                          <a:ea typeface="Times New Roman"/>
                          <a:cs typeface="Times New Roman"/>
                        </a:rPr>
                        <a:t>структуру</a:t>
                      </a:r>
                      <a:r>
                        <a:rPr lang="uk-UA" sz="1600" spc="-55" noProof="0" dirty="0" smtClean="0">
                          <a:latin typeface="Times New Roman"/>
                          <a:ea typeface="Times New Roman"/>
                          <a:cs typeface="Times New Roman"/>
                        </a:rPr>
                        <a:t> </a:t>
                      </a:r>
                      <a:r>
                        <a:rPr lang="uk-UA" sz="1600" noProof="0" dirty="0" smtClean="0">
                          <a:latin typeface="Times New Roman"/>
                          <a:ea typeface="Times New Roman"/>
                          <a:cs typeface="Times New Roman"/>
                        </a:rPr>
                        <a:t>невідомої</a:t>
                      </a:r>
                      <a:r>
                        <a:rPr lang="uk-UA" sz="1600" spc="-50" noProof="0" dirty="0" smtClean="0">
                          <a:latin typeface="Times New Roman"/>
                          <a:ea typeface="Times New Roman"/>
                          <a:cs typeface="Times New Roman"/>
                        </a:rPr>
                        <a:t> </a:t>
                      </a:r>
                      <a:r>
                        <a:rPr lang="uk-UA" sz="1600" noProof="0" dirty="0" smtClean="0">
                          <a:latin typeface="Times New Roman"/>
                          <a:ea typeface="Times New Roman"/>
                          <a:cs typeface="Times New Roman"/>
                        </a:rPr>
                        <a:t>сполуки</a:t>
                      </a:r>
                      <a:r>
                        <a:rPr lang="uk-UA" sz="1600" spc="-50" noProof="0" dirty="0" smtClean="0">
                          <a:latin typeface="Times New Roman"/>
                          <a:ea typeface="Times New Roman"/>
                          <a:cs typeface="Times New Roman"/>
                        </a:rPr>
                        <a:t> </a:t>
                      </a:r>
                      <a:r>
                        <a:rPr lang="uk-UA" sz="1600" noProof="0" dirty="0" smtClean="0">
                          <a:latin typeface="Times New Roman"/>
                          <a:ea typeface="Times New Roman"/>
                          <a:cs typeface="Times New Roman"/>
                        </a:rPr>
                        <a:t>за</a:t>
                      </a:r>
                      <a:r>
                        <a:rPr lang="uk-UA" sz="1600" spc="-35" noProof="0" dirty="0" smtClean="0">
                          <a:latin typeface="Times New Roman"/>
                          <a:ea typeface="Times New Roman"/>
                          <a:cs typeface="Times New Roman"/>
                        </a:rPr>
                        <a:t> </a:t>
                      </a:r>
                      <a:r>
                        <a:rPr lang="uk-UA" sz="1600" noProof="0" dirty="0" smtClean="0">
                          <a:latin typeface="Times New Roman"/>
                          <a:ea typeface="Times New Roman"/>
                          <a:cs typeface="Times New Roman"/>
                        </a:rPr>
                        <a:t>допомогою</a:t>
                      </a:r>
                      <a:r>
                        <a:rPr lang="uk-UA" sz="1600" spc="-45" noProof="0" dirty="0" smtClean="0">
                          <a:latin typeface="Times New Roman"/>
                          <a:ea typeface="Times New Roman"/>
                          <a:cs typeface="Times New Roman"/>
                        </a:rPr>
                        <a:t> </a:t>
                      </a:r>
                      <a:r>
                        <a:rPr lang="uk-UA" sz="1600" noProof="0" dirty="0" smtClean="0">
                          <a:latin typeface="Times New Roman"/>
                          <a:ea typeface="Times New Roman"/>
                          <a:cs typeface="Times New Roman"/>
                        </a:rPr>
                        <a:t>незалежного</a:t>
                      </a:r>
                      <a:r>
                        <a:rPr lang="uk-UA" sz="1600" spc="-265" noProof="0" dirty="0" smtClean="0">
                          <a:latin typeface="Times New Roman"/>
                          <a:ea typeface="Times New Roman"/>
                          <a:cs typeface="Times New Roman"/>
                        </a:rPr>
                        <a:t> </a:t>
                      </a:r>
                      <a:r>
                        <a:rPr lang="uk-UA" sz="1600" noProof="0" dirty="0" smtClean="0">
                          <a:latin typeface="Times New Roman"/>
                          <a:ea typeface="Times New Roman"/>
                          <a:cs typeface="Times New Roman"/>
                        </a:rPr>
                        <a:t>другого</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способу</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(наприклад,</a:t>
                      </a:r>
                      <a:r>
                        <a:rPr lang="uk-UA" sz="1600" spc="5" noProof="0" dirty="0" smtClean="0">
                          <a:latin typeface="Times New Roman"/>
                          <a:ea typeface="Times New Roman"/>
                          <a:cs typeface="Times New Roman"/>
                        </a:rPr>
                        <a:t> </a:t>
                      </a:r>
                      <a:r>
                        <a:rPr lang="uk-UA" sz="1600" noProof="0" dirty="0" err="1" smtClean="0">
                          <a:latin typeface="Times New Roman"/>
                          <a:ea typeface="Times New Roman"/>
                          <a:cs typeface="Times New Roman"/>
                        </a:rPr>
                        <a:t>ІR-спектроскопії</a:t>
                      </a:r>
                      <a:r>
                        <a:rPr lang="uk-UA" sz="1600" noProof="0" dirty="0" smtClean="0">
                          <a:latin typeface="Times New Roman"/>
                          <a:ea typeface="Times New Roman"/>
                          <a:cs typeface="Times New Roman"/>
                        </a:rPr>
                        <a:t>,</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NMR-</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спектроскопії).</a:t>
                      </a:r>
                    </a:p>
                    <a:p>
                      <a:pPr marL="86995" marR="59055" algn="just">
                        <a:lnSpc>
                          <a:spcPct val="96000"/>
                        </a:lnSpc>
                        <a:spcBef>
                          <a:spcPts val="0"/>
                        </a:spcBef>
                        <a:spcAft>
                          <a:spcPts val="0"/>
                        </a:spcAft>
                      </a:pPr>
                      <a:r>
                        <a:rPr lang="uk-UA" sz="1600" noProof="0" dirty="0" smtClean="0">
                          <a:latin typeface="Times New Roman"/>
                          <a:ea typeface="Times New Roman"/>
                          <a:cs typeface="Times New Roman"/>
                        </a:rPr>
                        <a:t>Якісний</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аналіз</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чистих</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сполук</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або</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препаратів</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за</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допомогою</a:t>
                      </a:r>
                      <a:r>
                        <a:rPr lang="uk-UA" sz="1600" spc="5" noProof="0" dirty="0" smtClean="0">
                          <a:latin typeface="Times New Roman"/>
                          <a:ea typeface="Times New Roman"/>
                          <a:cs typeface="Times New Roman"/>
                        </a:rPr>
                        <a:t> </a:t>
                      </a:r>
                      <a:r>
                        <a:rPr lang="uk-UA" sz="1600" noProof="0" dirty="0" err="1" smtClean="0">
                          <a:latin typeface="Times New Roman"/>
                          <a:ea typeface="Times New Roman"/>
                          <a:cs typeface="Times New Roman"/>
                        </a:rPr>
                        <a:t>газохроматографії</a:t>
                      </a:r>
                      <a:r>
                        <a:rPr lang="uk-UA" sz="1600" noProof="0" dirty="0" smtClean="0">
                          <a:latin typeface="Times New Roman"/>
                          <a:ea typeface="Times New Roman"/>
                          <a:cs typeface="Times New Roman"/>
                        </a:rPr>
                        <a:t> разом з</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масовим селективним</a:t>
                      </a:r>
                      <a:r>
                        <a:rPr lang="uk-UA" sz="1600" spc="5" noProof="0" dirty="0" smtClean="0">
                          <a:latin typeface="Times New Roman"/>
                          <a:ea typeface="Times New Roman"/>
                          <a:cs typeface="Times New Roman"/>
                        </a:rPr>
                        <a:t> </a:t>
                      </a:r>
                      <a:r>
                        <a:rPr lang="uk-UA" sz="1600" noProof="0" dirty="0" smtClean="0">
                          <a:latin typeface="Times New Roman"/>
                          <a:ea typeface="Times New Roman"/>
                          <a:cs typeface="Times New Roman"/>
                        </a:rPr>
                        <a:t>детектором.</a:t>
                      </a:r>
                      <a:r>
                        <a:rPr lang="uk-UA" sz="1600" spc="10" noProof="0" dirty="0" smtClean="0">
                          <a:latin typeface="Times New Roman"/>
                          <a:ea typeface="Times New Roman"/>
                          <a:cs typeface="Times New Roman"/>
                        </a:rPr>
                        <a:t> </a:t>
                      </a:r>
                      <a:r>
                        <a:rPr lang="uk-UA" sz="1600" noProof="0" dirty="0" smtClean="0">
                          <a:latin typeface="Times New Roman"/>
                          <a:ea typeface="Times New Roman"/>
                          <a:cs typeface="Times New Roman"/>
                        </a:rPr>
                        <a:t>Цей </a:t>
                      </a:r>
                      <a:r>
                        <a:rPr lang="uk-UA" sz="1600" spc="-5" noProof="0" dirty="0" smtClean="0">
                          <a:latin typeface="Times New Roman"/>
                          <a:ea typeface="Times New Roman"/>
                          <a:cs typeface="Times New Roman"/>
                        </a:rPr>
                        <a:t>документ</a:t>
                      </a:r>
                      <a:r>
                        <a:rPr lang="uk-UA" sz="1600" spc="-65" noProof="0" dirty="0" smtClean="0">
                          <a:latin typeface="Times New Roman"/>
                          <a:ea typeface="Times New Roman"/>
                          <a:cs typeface="Times New Roman"/>
                        </a:rPr>
                        <a:t> </a:t>
                      </a:r>
                      <a:r>
                        <a:rPr lang="uk-UA" sz="1600" spc="-5" noProof="0" dirty="0" smtClean="0">
                          <a:latin typeface="Times New Roman"/>
                          <a:ea typeface="Times New Roman"/>
                          <a:cs typeface="Times New Roman"/>
                        </a:rPr>
                        <a:t>містить</a:t>
                      </a:r>
                      <a:r>
                        <a:rPr lang="uk-UA" sz="1600" spc="-50" noProof="0" dirty="0" smtClean="0">
                          <a:latin typeface="Times New Roman"/>
                          <a:ea typeface="Times New Roman"/>
                          <a:cs typeface="Times New Roman"/>
                        </a:rPr>
                        <a:t> </a:t>
                      </a:r>
                      <a:r>
                        <a:rPr lang="uk-UA" sz="1600" spc="-5" noProof="0" dirty="0" smtClean="0">
                          <a:latin typeface="Times New Roman"/>
                          <a:ea typeface="Times New Roman"/>
                          <a:cs typeface="Times New Roman"/>
                        </a:rPr>
                        <a:t>мінімальні</a:t>
                      </a:r>
                      <a:r>
                        <a:rPr lang="uk-UA" sz="1600" spc="-50" noProof="0" dirty="0" smtClean="0">
                          <a:latin typeface="Times New Roman"/>
                          <a:ea typeface="Times New Roman"/>
                          <a:cs typeface="Times New Roman"/>
                        </a:rPr>
                        <a:t> </a:t>
                      </a:r>
                      <a:r>
                        <a:rPr lang="uk-UA" sz="1600" spc="-5" noProof="0" dirty="0" smtClean="0">
                          <a:latin typeface="Times New Roman"/>
                          <a:ea typeface="Times New Roman"/>
                          <a:cs typeface="Times New Roman"/>
                        </a:rPr>
                        <a:t>вимоги</a:t>
                      </a:r>
                      <a:r>
                        <a:rPr lang="uk-UA" sz="1600" spc="-60" noProof="0" dirty="0" smtClean="0">
                          <a:latin typeface="Times New Roman"/>
                          <a:ea typeface="Times New Roman"/>
                          <a:cs typeface="Times New Roman"/>
                        </a:rPr>
                        <a:t> </a:t>
                      </a:r>
                      <a:r>
                        <a:rPr lang="uk-UA" sz="1600" spc="-5" noProof="0" dirty="0" smtClean="0">
                          <a:latin typeface="Times New Roman"/>
                          <a:ea typeface="Times New Roman"/>
                          <a:cs typeface="Times New Roman"/>
                        </a:rPr>
                        <a:t>до</a:t>
                      </a:r>
                      <a:r>
                        <a:rPr lang="uk-UA" sz="1600" spc="-60" noProof="0" dirty="0" smtClean="0">
                          <a:latin typeface="Times New Roman"/>
                          <a:ea typeface="Times New Roman"/>
                          <a:cs typeface="Times New Roman"/>
                        </a:rPr>
                        <a:t> </a:t>
                      </a:r>
                      <a:r>
                        <a:rPr lang="uk-UA" sz="1600" spc="-5" noProof="0" dirty="0" smtClean="0">
                          <a:latin typeface="Times New Roman"/>
                          <a:ea typeface="Times New Roman"/>
                          <a:cs typeface="Times New Roman"/>
                        </a:rPr>
                        <a:t>цієї</a:t>
                      </a:r>
                      <a:r>
                        <a:rPr lang="uk-UA" sz="1600" spc="-55" noProof="0" dirty="0" smtClean="0">
                          <a:latin typeface="Times New Roman"/>
                          <a:ea typeface="Times New Roman"/>
                          <a:cs typeface="Times New Roman"/>
                        </a:rPr>
                        <a:t> </a:t>
                      </a:r>
                      <a:r>
                        <a:rPr lang="uk-UA" sz="1600" spc="-5" noProof="0" dirty="0" smtClean="0">
                          <a:latin typeface="Times New Roman"/>
                          <a:ea typeface="Times New Roman"/>
                          <a:cs typeface="Times New Roman"/>
                        </a:rPr>
                        <a:t>процедури</a:t>
                      </a:r>
                      <a:r>
                        <a:rPr lang="uk-UA" sz="1600" spc="-60" noProof="0" dirty="0" smtClean="0">
                          <a:latin typeface="Times New Roman"/>
                          <a:ea typeface="Times New Roman"/>
                          <a:cs typeface="Times New Roman"/>
                        </a:rPr>
                        <a:t> </a:t>
                      </a:r>
                      <a:r>
                        <a:rPr lang="uk-UA" sz="1600" noProof="0" dirty="0" smtClean="0">
                          <a:latin typeface="Times New Roman"/>
                          <a:ea typeface="Times New Roman"/>
                          <a:cs typeface="Times New Roman"/>
                        </a:rPr>
                        <a:t>аналізу</a:t>
                      </a:r>
                      <a:endParaRPr lang="uk-UA" sz="16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260648"/>
          <a:ext cx="8640959" cy="5710428"/>
        </p:xfrm>
        <a:graphic>
          <a:graphicData uri="http://schemas.openxmlformats.org/drawingml/2006/table">
            <a:tbl>
              <a:tblPr/>
              <a:tblGrid>
                <a:gridCol w="562494"/>
                <a:gridCol w="1597746"/>
                <a:gridCol w="6480719"/>
              </a:tblGrid>
              <a:tr h="2534408">
                <a:tc>
                  <a:txBody>
                    <a:bodyPr/>
                    <a:lstStyle/>
                    <a:p>
                      <a:pPr marL="0" marR="0">
                        <a:spcBef>
                          <a:spcPts val="0"/>
                        </a:spcBef>
                        <a:spcAft>
                          <a:spcPts val="0"/>
                        </a:spcAft>
                      </a:pPr>
                      <a:endParaRPr lang="uk-UA" sz="1500" noProof="0" smtClean="0">
                        <a:latin typeface="Times New Roman"/>
                        <a:ea typeface="Times New Roman"/>
                        <a:cs typeface="Times New Roman"/>
                      </a:endParaRPr>
                    </a:p>
                    <a:p>
                      <a:pPr marL="41910" marR="64770" algn="ctr">
                        <a:spcBef>
                          <a:spcPts val="0"/>
                        </a:spcBef>
                        <a:spcAft>
                          <a:spcPts val="0"/>
                        </a:spcAft>
                      </a:pPr>
                      <a:r>
                        <a:rPr lang="uk-UA" sz="1500" noProof="0" smtClean="0">
                          <a:latin typeface="Times New Roman"/>
                          <a:ea typeface="Times New Roman"/>
                          <a:cs typeface="Times New Roman"/>
                        </a:rPr>
                        <a:t>453</a:t>
                      </a:r>
                      <a:endParaRPr lang="uk-UA" sz="15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uk-UA" sz="1500" noProof="0" smtClean="0">
                        <a:latin typeface="Times New Roman"/>
                        <a:ea typeface="Times New Roman"/>
                        <a:cs typeface="Times New Roman"/>
                      </a:endParaRPr>
                    </a:p>
                    <a:p>
                      <a:pPr marL="142240" marR="130175" algn="ctr">
                        <a:lnSpc>
                          <a:spcPts val="1360"/>
                        </a:lnSpc>
                        <a:spcBef>
                          <a:spcPts val="0"/>
                        </a:spcBef>
                        <a:spcAft>
                          <a:spcPts val="0"/>
                        </a:spcAft>
                      </a:pPr>
                      <a:r>
                        <a:rPr lang="uk-UA" sz="1500" i="1" noProof="0" smtClean="0">
                          <a:latin typeface="Times New Roman"/>
                          <a:ea typeface="Times New Roman"/>
                          <a:cs typeface="Times New Roman"/>
                        </a:rPr>
                        <a:t>ILIADe-453</a:t>
                      </a:r>
                      <a:r>
                        <a:rPr lang="uk-UA" sz="1500" i="1" spc="-5" noProof="0" smtClean="0">
                          <a:latin typeface="Times New Roman"/>
                          <a:ea typeface="Times New Roman"/>
                          <a:cs typeface="Times New Roman"/>
                        </a:rPr>
                        <a:t> </a:t>
                      </a:r>
                      <a:r>
                        <a:rPr lang="uk-UA" sz="1500" i="1" noProof="0" smtClean="0">
                          <a:latin typeface="Times New Roman"/>
                          <a:ea typeface="Times New Roman"/>
                          <a:cs typeface="Times New Roman"/>
                        </a:rPr>
                        <a:t>IPA</a:t>
                      </a:r>
                      <a:endParaRPr lang="uk-UA" sz="1500" noProof="0" smtClean="0">
                        <a:latin typeface="Times New Roman"/>
                        <a:ea typeface="Times New Roman"/>
                        <a:cs typeface="Times New Roman"/>
                      </a:endParaRPr>
                    </a:p>
                    <a:p>
                      <a:pPr marL="294005" marR="280670" indent="-1270" algn="ctr">
                        <a:lnSpc>
                          <a:spcPct val="96000"/>
                        </a:lnSpc>
                        <a:spcBef>
                          <a:spcPts val="20"/>
                        </a:spcBef>
                        <a:spcAft>
                          <a:spcPts val="0"/>
                        </a:spcAft>
                      </a:pPr>
                      <a:r>
                        <a:rPr lang="uk-UA" sz="1500" i="1" noProof="0" smtClean="0">
                          <a:latin typeface="Times New Roman"/>
                          <a:ea typeface="Times New Roman"/>
                          <a:cs typeface="Times New Roman"/>
                        </a:rPr>
                        <a:t>MEK in</a:t>
                      </a:r>
                      <a:r>
                        <a:rPr lang="uk-UA" sz="1500" i="1" spc="5" noProof="0" smtClean="0">
                          <a:latin typeface="Times New Roman"/>
                          <a:ea typeface="Times New Roman"/>
                          <a:cs typeface="Times New Roman"/>
                        </a:rPr>
                        <a:t> </a:t>
                      </a:r>
                      <a:r>
                        <a:rPr lang="uk-UA" sz="1500" i="1" noProof="0" smtClean="0">
                          <a:latin typeface="Times New Roman"/>
                          <a:ea typeface="Times New Roman"/>
                          <a:cs typeface="Times New Roman"/>
                        </a:rPr>
                        <a:t>Alcohols</a:t>
                      </a:r>
                      <a:r>
                        <a:rPr lang="uk-UA" sz="1500" i="1" spc="-45" noProof="0" smtClean="0">
                          <a:latin typeface="Times New Roman"/>
                          <a:ea typeface="Times New Roman"/>
                          <a:cs typeface="Times New Roman"/>
                        </a:rPr>
                        <a:t> </a:t>
                      </a:r>
                      <a:r>
                        <a:rPr lang="uk-UA" sz="1500" i="1" noProof="0" smtClean="0">
                          <a:latin typeface="Times New Roman"/>
                          <a:ea typeface="Times New Roman"/>
                          <a:cs typeface="Times New Roman"/>
                        </a:rPr>
                        <a:t>by</a:t>
                      </a:r>
                      <a:r>
                        <a:rPr lang="uk-UA" sz="1500" i="1" spc="-40" noProof="0" smtClean="0">
                          <a:latin typeface="Times New Roman"/>
                          <a:ea typeface="Times New Roman"/>
                          <a:cs typeface="Times New Roman"/>
                        </a:rPr>
                        <a:t> </a:t>
                      </a:r>
                      <a:r>
                        <a:rPr lang="uk-UA" sz="1500" i="1" noProof="0" smtClean="0">
                          <a:latin typeface="Times New Roman"/>
                          <a:ea typeface="Times New Roman"/>
                          <a:cs typeface="Times New Roman"/>
                        </a:rPr>
                        <a:t>GC</a:t>
                      </a:r>
                      <a:endParaRPr lang="uk-UA" sz="15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6995" marR="59055" algn="just">
                        <a:lnSpc>
                          <a:spcPct val="97000"/>
                        </a:lnSpc>
                        <a:spcBef>
                          <a:spcPts val="0"/>
                        </a:spcBef>
                        <a:spcAft>
                          <a:spcPts val="0"/>
                        </a:spcAft>
                      </a:pPr>
                      <a:r>
                        <a:rPr lang="uk-UA" sz="1500" noProof="0" smtClean="0">
                          <a:latin typeface="Times New Roman"/>
                          <a:ea typeface="Times New Roman"/>
                          <a:cs typeface="Times New Roman"/>
                        </a:rPr>
                        <a:t>Метою цього методу є перевірка виконання законодавчих вимог</a:t>
                      </a:r>
                      <a:r>
                        <a:rPr lang="uk-UA" sz="1500" spc="5" noProof="0" smtClean="0">
                          <a:latin typeface="Times New Roman"/>
                          <a:ea typeface="Times New Roman"/>
                          <a:cs typeface="Times New Roman"/>
                        </a:rPr>
                        <a:t> </a:t>
                      </a:r>
                      <a:r>
                        <a:rPr lang="uk-UA" sz="1500" spc="-10" noProof="0" smtClean="0">
                          <a:latin typeface="Times New Roman"/>
                          <a:ea typeface="Times New Roman"/>
                          <a:cs typeface="Times New Roman"/>
                        </a:rPr>
                        <a:t>щодо</a:t>
                      </a:r>
                      <a:r>
                        <a:rPr lang="uk-UA" sz="1500" spc="55" noProof="0" smtClean="0">
                          <a:latin typeface="Times New Roman"/>
                          <a:ea typeface="Times New Roman"/>
                          <a:cs typeface="Times New Roman"/>
                        </a:rPr>
                        <a:t> </a:t>
                      </a:r>
                      <a:r>
                        <a:rPr lang="uk-UA" sz="1500" spc="-10" noProof="0" smtClean="0">
                          <a:latin typeface="Times New Roman"/>
                          <a:ea typeface="Times New Roman"/>
                          <a:cs typeface="Times New Roman"/>
                        </a:rPr>
                        <a:t>денатурованого</a:t>
                      </a:r>
                      <a:r>
                        <a:rPr lang="uk-UA" sz="1500" spc="60" noProof="0" smtClean="0">
                          <a:latin typeface="Times New Roman"/>
                          <a:ea typeface="Times New Roman"/>
                          <a:cs typeface="Times New Roman"/>
                        </a:rPr>
                        <a:t> </a:t>
                      </a:r>
                      <a:r>
                        <a:rPr lang="uk-UA" sz="1500" spc="-10" noProof="0" smtClean="0">
                          <a:latin typeface="Times New Roman"/>
                          <a:ea typeface="Times New Roman"/>
                          <a:cs typeface="Times New Roman"/>
                        </a:rPr>
                        <a:t>алкоголю,</a:t>
                      </a:r>
                      <a:r>
                        <a:rPr lang="uk-UA" sz="1500" spc="70" noProof="0" smtClean="0">
                          <a:latin typeface="Times New Roman"/>
                          <a:ea typeface="Times New Roman"/>
                          <a:cs typeface="Times New Roman"/>
                        </a:rPr>
                        <a:t> </a:t>
                      </a:r>
                      <a:r>
                        <a:rPr lang="uk-UA" sz="1500" spc="-10" noProof="0" smtClean="0">
                          <a:latin typeface="Times New Roman"/>
                          <a:ea typeface="Times New Roman"/>
                          <a:cs typeface="Times New Roman"/>
                        </a:rPr>
                        <a:t>зокрема</a:t>
                      </a:r>
                      <a:r>
                        <a:rPr lang="uk-UA" sz="1500" spc="60" noProof="0" smtClean="0">
                          <a:latin typeface="Times New Roman"/>
                          <a:ea typeface="Times New Roman"/>
                          <a:cs typeface="Times New Roman"/>
                        </a:rPr>
                        <a:t> </a:t>
                      </a:r>
                      <a:r>
                        <a:rPr lang="uk-UA" sz="1500" spc="-10" noProof="0" smtClean="0">
                          <a:latin typeface="Times New Roman"/>
                          <a:ea typeface="Times New Roman"/>
                          <a:cs typeface="Times New Roman"/>
                        </a:rPr>
                        <a:t>Регламенту</a:t>
                      </a:r>
                      <a:r>
                        <a:rPr lang="uk-UA" sz="1500" spc="65" noProof="0" smtClean="0">
                          <a:latin typeface="Times New Roman"/>
                          <a:ea typeface="Times New Roman"/>
                          <a:cs typeface="Times New Roman"/>
                        </a:rPr>
                        <a:t> </a:t>
                      </a:r>
                      <a:r>
                        <a:rPr lang="uk-UA" sz="1500" spc="-5" noProof="0" smtClean="0">
                          <a:latin typeface="Times New Roman"/>
                          <a:ea typeface="Times New Roman"/>
                          <a:cs typeface="Times New Roman"/>
                        </a:rPr>
                        <a:t>Комісії</a:t>
                      </a:r>
                      <a:r>
                        <a:rPr lang="uk-UA" sz="1500" spc="65" noProof="0" smtClean="0">
                          <a:latin typeface="Times New Roman"/>
                          <a:ea typeface="Times New Roman"/>
                          <a:cs typeface="Times New Roman"/>
                        </a:rPr>
                        <a:t> </a:t>
                      </a:r>
                      <a:r>
                        <a:rPr lang="uk-UA" sz="1500" spc="-5" noProof="0" smtClean="0">
                          <a:latin typeface="Times New Roman"/>
                          <a:ea typeface="Times New Roman"/>
                          <a:cs typeface="Times New Roman"/>
                        </a:rPr>
                        <a:t>(ЄС)</a:t>
                      </a:r>
                      <a:endParaRPr lang="uk-UA" sz="1500" noProof="0" smtClean="0">
                        <a:latin typeface="Times New Roman"/>
                        <a:ea typeface="Times New Roman"/>
                        <a:cs typeface="Times New Roman"/>
                      </a:endParaRPr>
                    </a:p>
                    <a:p>
                      <a:pPr marL="86995" marR="55880" algn="just">
                        <a:lnSpc>
                          <a:spcPct val="96000"/>
                        </a:lnSpc>
                        <a:spcBef>
                          <a:spcPts val="0"/>
                        </a:spcBef>
                        <a:spcAft>
                          <a:spcPts val="0"/>
                        </a:spcAft>
                      </a:pPr>
                      <a:r>
                        <a:rPr lang="uk-UA" sz="1500" spc="-30" noProof="0" smtClean="0">
                          <a:latin typeface="Times New Roman"/>
                          <a:ea typeface="Times New Roman"/>
                          <a:cs typeface="Times New Roman"/>
                        </a:rPr>
                        <a:t>№ 3199/93</a:t>
                      </a:r>
                      <a:r>
                        <a:rPr lang="uk-UA" sz="1500" spc="-25" noProof="0" smtClean="0">
                          <a:latin typeface="Times New Roman"/>
                          <a:ea typeface="Times New Roman"/>
                          <a:cs typeface="Times New Roman"/>
                        </a:rPr>
                        <a:t> </a:t>
                      </a:r>
                      <a:r>
                        <a:rPr lang="uk-UA" sz="1500" spc="-30" noProof="0" smtClean="0">
                          <a:latin typeface="Times New Roman"/>
                          <a:ea typeface="Times New Roman"/>
                          <a:cs typeface="Times New Roman"/>
                        </a:rPr>
                        <a:t>від</a:t>
                      </a:r>
                      <a:r>
                        <a:rPr lang="uk-UA" sz="1500" spc="-25" noProof="0" smtClean="0">
                          <a:latin typeface="Times New Roman"/>
                          <a:ea typeface="Times New Roman"/>
                          <a:cs typeface="Times New Roman"/>
                        </a:rPr>
                        <a:t> </a:t>
                      </a:r>
                      <a:r>
                        <a:rPr lang="uk-UA" sz="1500" spc="-30" noProof="0" smtClean="0">
                          <a:latin typeface="Times New Roman"/>
                          <a:ea typeface="Times New Roman"/>
                          <a:cs typeface="Times New Roman"/>
                        </a:rPr>
                        <a:t>22.11.1993,</a:t>
                      </a:r>
                      <a:r>
                        <a:rPr lang="uk-UA" sz="1500" spc="-25" noProof="0" smtClean="0">
                          <a:latin typeface="Times New Roman"/>
                          <a:ea typeface="Times New Roman"/>
                          <a:cs typeface="Times New Roman"/>
                        </a:rPr>
                        <a:t> який</a:t>
                      </a:r>
                      <a:r>
                        <a:rPr lang="uk-UA" sz="1500" spc="-20" noProof="0" smtClean="0">
                          <a:latin typeface="Times New Roman"/>
                          <a:ea typeface="Times New Roman"/>
                          <a:cs typeface="Times New Roman"/>
                        </a:rPr>
                        <a:t> </a:t>
                      </a:r>
                      <a:r>
                        <a:rPr lang="uk-UA" sz="1500" spc="-25" noProof="0" smtClean="0">
                          <a:latin typeface="Times New Roman"/>
                          <a:ea typeface="Times New Roman"/>
                          <a:cs typeface="Times New Roman"/>
                        </a:rPr>
                        <a:t>був</a:t>
                      </a:r>
                      <a:r>
                        <a:rPr lang="uk-UA" sz="1500" spc="-20" noProof="0" smtClean="0">
                          <a:latin typeface="Times New Roman"/>
                          <a:ea typeface="Times New Roman"/>
                          <a:cs typeface="Times New Roman"/>
                        </a:rPr>
                        <a:t> </a:t>
                      </a:r>
                      <a:r>
                        <a:rPr lang="uk-UA" sz="1500" spc="-25" noProof="0" smtClean="0">
                          <a:latin typeface="Times New Roman"/>
                          <a:ea typeface="Times New Roman"/>
                          <a:cs typeface="Times New Roman"/>
                        </a:rPr>
                        <a:t>змінений</a:t>
                      </a:r>
                      <a:r>
                        <a:rPr lang="uk-UA" sz="1500" spc="-20" noProof="0" smtClean="0">
                          <a:latin typeface="Times New Roman"/>
                          <a:ea typeface="Times New Roman"/>
                          <a:cs typeface="Times New Roman"/>
                        </a:rPr>
                        <a:t> </a:t>
                      </a:r>
                      <a:r>
                        <a:rPr lang="uk-UA" sz="1500" spc="-25" noProof="0" smtClean="0">
                          <a:latin typeface="Times New Roman"/>
                          <a:ea typeface="Times New Roman"/>
                          <a:cs typeface="Times New Roman"/>
                        </a:rPr>
                        <a:t>Регламентом</a:t>
                      </a:r>
                      <a:r>
                        <a:rPr lang="uk-UA" sz="1500" spc="-20" noProof="0" smtClean="0">
                          <a:latin typeface="Times New Roman"/>
                          <a:ea typeface="Times New Roman"/>
                          <a:cs typeface="Times New Roman"/>
                        </a:rPr>
                        <a:t> </a:t>
                      </a:r>
                      <a:r>
                        <a:rPr lang="uk-UA" sz="1500" spc="-25" noProof="0" smtClean="0">
                          <a:latin typeface="Times New Roman"/>
                          <a:ea typeface="Times New Roman"/>
                          <a:cs typeface="Times New Roman"/>
                        </a:rPr>
                        <a:t>ЄС</a:t>
                      </a:r>
                      <a:r>
                        <a:rPr lang="uk-UA" sz="1500" spc="-20" noProof="0" smtClean="0">
                          <a:latin typeface="Times New Roman"/>
                          <a:ea typeface="Times New Roman"/>
                          <a:cs typeface="Times New Roman"/>
                        </a:rPr>
                        <a:t> </a:t>
                      </a:r>
                      <a:r>
                        <a:rPr lang="uk-UA" sz="1500" spc="-15" noProof="0" smtClean="0">
                          <a:latin typeface="Times New Roman"/>
                          <a:ea typeface="Times New Roman"/>
                          <a:cs typeface="Times New Roman"/>
                        </a:rPr>
                        <a:t>(2017/2236)</a:t>
                      </a:r>
                      <a:r>
                        <a:rPr lang="uk-UA" sz="1500" spc="-45" noProof="0" smtClean="0">
                          <a:latin typeface="Times New Roman"/>
                          <a:ea typeface="Times New Roman"/>
                          <a:cs typeface="Times New Roman"/>
                        </a:rPr>
                        <a:t> </a:t>
                      </a:r>
                      <a:r>
                        <a:rPr lang="uk-UA" sz="1500" spc="-15" noProof="0" smtClean="0">
                          <a:latin typeface="Times New Roman"/>
                          <a:ea typeface="Times New Roman"/>
                          <a:cs typeface="Times New Roman"/>
                        </a:rPr>
                        <a:t>від</a:t>
                      </a:r>
                      <a:r>
                        <a:rPr lang="uk-UA" sz="1500" spc="-45" noProof="0" smtClean="0">
                          <a:latin typeface="Times New Roman"/>
                          <a:ea typeface="Times New Roman"/>
                          <a:cs typeface="Times New Roman"/>
                        </a:rPr>
                        <a:t> </a:t>
                      </a:r>
                      <a:r>
                        <a:rPr lang="uk-UA" sz="1500" spc="-15" noProof="0" smtClean="0">
                          <a:latin typeface="Times New Roman"/>
                          <a:ea typeface="Times New Roman"/>
                          <a:cs typeface="Times New Roman"/>
                        </a:rPr>
                        <a:t>22.06.2017,</a:t>
                      </a:r>
                      <a:r>
                        <a:rPr lang="uk-UA" sz="1500" spc="-35" noProof="0" smtClean="0">
                          <a:latin typeface="Times New Roman"/>
                          <a:ea typeface="Times New Roman"/>
                          <a:cs typeface="Times New Roman"/>
                        </a:rPr>
                        <a:t> </a:t>
                      </a:r>
                      <a:r>
                        <a:rPr lang="uk-UA" sz="1500" spc="-15" noProof="0" smtClean="0">
                          <a:latin typeface="Times New Roman"/>
                          <a:ea typeface="Times New Roman"/>
                          <a:cs typeface="Times New Roman"/>
                        </a:rPr>
                        <a:t>щодо</a:t>
                      </a:r>
                      <a:r>
                        <a:rPr lang="uk-UA" sz="1500" spc="-40" noProof="0" smtClean="0">
                          <a:latin typeface="Times New Roman"/>
                          <a:ea typeface="Times New Roman"/>
                          <a:cs typeface="Times New Roman"/>
                        </a:rPr>
                        <a:t> </a:t>
                      </a:r>
                      <a:r>
                        <a:rPr lang="uk-UA" sz="1500" spc="-15" noProof="0" smtClean="0">
                          <a:latin typeface="Times New Roman"/>
                          <a:ea typeface="Times New Roman"/>
                          <a:cs typeface="Times New Roman"/>
                        </a:rPr>
                        <a:t>процедури</a:t>
                      </a:r>
                      <a:r>
                        <a:rPr lang="uk-UA" sz="1500" spc="-50" noProof="0" smtClean="0">
                          <a:latin typeface="Times New Roman"/>
                          <a:ea typeface="Times New Roman"/>
                          <a:cs typeface="Times New Roman"/>
                        </a:rPr>
                        <a:t> </a:t>
                      </a:r>
                      <a:r>
                        <a:rPr lang="uk-UA" sz="1500" spc="-15" noProof="0" smtClean="0">
                          <a:latin typeface="Times New Roman"/>
                          <a:ea typeface="Times New Roman"/>
                          <a:cs typeface="Times New Roman"/>
                        </a:rPr>
                        <a:t>взаємного</a:t>
                      </a:r>
                      <a:r>
                        <a:rPr lang="uk-UA" sz="1500" spc="-50" noProof="0" smtClean="0">
                          <a:latin typeface="Times New Roman"/>
                          <a:ea typeface="Times New Roman"/>
                          <a:cs typeface="Times New Roman"/>
                        </a:rPr>
                        <a:t> </a:t>
                      </a:r>
                      <a:r>
                        <a:rPr lang="uk-UA" sz="1500" spc="-15" noProof="0" smtClean="0">
                          <a:latin typeface="Times New Roman"/>
                          <a:ea typeface="Times New Roman"/>
                          <a:cs typeface="Times New Roman"/>
                        </a:rPr>
                        <a:t>визнання</a:t>
                      </a:r>
                      <a:r>
                        <a:rPr lang="uk-UA" sz="1500" spc="-45" noProof="0" smtClean="0">
                          <a:latin typeface="Times New Roman"/>
                          <a:ea typeface="Times New Roman"/>
                          <a:cs typeface="Times New Roman"/>
                        </a:rPr>
                        <a:t> </a:t>
                      </a:r>
                      <a:r>
                        <a:rPr lang="uk-UA" sz="1500" spc="-15" noProof="0" smtClean="0">
                          <a:latin typeface="Times New Roman"/>
                          <a:ea typeface="Times New Roman"/>
                          <a:cs typeface="Times New Roman"/>
                        </a:rPr>
                        <a:t>для</a:t>
                      </a:r>
                      <a:r>
                        <a:rPr lang="uk-UA" sz="1500" spc="-265" noProof="0" smtClean="0">
                          <a:latin typeface="Times New Roman"/>
                          <a:ea typeface="Times New Roman"/>
                          <a:cs typeface="Times New Roman"/>
                        </a:rPr>
                        <a:t> </a:t>
                      </a:r>
                      <a:r>
                        <a:rPr lang="uk-UA" sz="1500" spc="-10" noProof="0" smtClean="0">
                          <a:latin typeface="Times New Roman"/>
                          <a:ea typeface="Times New Roman"/>
                          <a:cs typeface="Times New Roman"/>
                        </a:rPr>
                        <a:t>повної</a:t>
                      </a:r>
                      <a:r>
                        <a:rPr lang="uk-UA" sz="1500" spc="-30" noProof="0" smtClean="0">
                          <a:latin typeface="Times New Roman"/>
                          <a:ea typeface="Times New Roman"/>
                          <a:cs typeface="Times New Roman"/>
                        </a:rPr>
                        <a:t> </a:t>
                      </a:r>
                      <a:r>
                        <a:rPr lang="uk-UA" sz="1500" spc="-10" noProof="0" smtClean="0">
                          <a:latin typeface="Times New Roman"/>
                          <a:ea typeface="Times New Roman"/>
                          <a:cs typeface="Times New Roman"/>
                        </a:rPr>
                        <a:t>денатурації</a:t>
                      </a:r>
                      <a:r>
                        <a:rPr lang="uk-UA" sz="1500" spc="-30" noProof="0" smtClean="0">
                          <a:latin typeface="Times New Roman"/>
                          <a:ea typeface="Times New Roman"/>
                          <a:cs typeface="Times New Roman"/>
                        </a:rPr>
                        <a:t> </a:t>
                      </a:r>
                      <a:r>
                        <a:rPr lang="uk-UA" sz="1500" spc="-10" noProof="0" smtClean="0">
                          <a:latin typeface="Times New Roman"/>
                          <a:ea typeface="Times New Roman"/>
                          <a:cs typeface="Times New Roman"/>
                        </a:rPr>
                        <a:t>алкоголю</a:t>
                      </a:r>
                      <a:r>
                        <a:rPr lang="uk-UA" sz="1500" spc="-35" noProof="0" smtClean="0">
                          <a:latin typeface="Times New Roman"/>
                          <a:ea typeface="Times New Roman"/>
                          <a:cs typeface="Times New Roman"/>
                        </a:rPr>
                        <a:t> </a:t>
                      </a:r>
                      <a:r>
                        <a:rPr lang="uk-UA" sz="1500" spc="-10" noProof="0" smtClean="0">
                          <a:latin typeface="Times New Roman"/>
                          <a:ea typeface="Times New Roman"/>
                          <a:cs typeface="Times New Roman"/>
                        </a:rPr>
                        <a:t>(CDA)</a:t>
                      </a:r>
                      <a:r>
                        <a:rPr lang="uk-UA" sz="1500" spc="-20" noProof="0" smtClean="0">
                          <a:latin typeface="Times New Roman"/>
                          <a:ea typeface="Times New Roman"/>
                          <a:cs typeface="Times New Roman"/>
                        </a:rPr>
                        <a:t> </a:t>
                      </a:r>
                      <a:r>
                        <a:rPr lang="uk-UA" sz="1500" spc="-5" noProof="0" smtClean="0">
                          <a:latin typeface="Times New Roman"/>
                          <a:ea typeface="Times New Roman"/>
                          <a:cs typeface="Times New Roman"/>
                        </a:rPr>
                        <a:t>з</a:t>
                      </a:r>
                      <a:r>
                        <a:rPr lang="uk-UA" sz="1500" spc="-30" noProof="0" smtClean="0">
                          <a:latin typeface="Times New Roman"/>
                          <a:ea typeface="Times New Roman"/>
                          <a:cs typeface="Times New Roman"/>
                        </a:rPr>
                        <a:t> </a:t>
                      </a:r>
                      <a:r>
                        <a:rPr lang="uk-UA" sz="1500" spc="-5" noProof="0" smtClean="0">
                          <a:latin typeface="Times New Roman"/>
                          <a:ea typeface="Times New Roman"/>
                          <a:cs typeface="Times New Roman"/>
                        </a:rPr>
                        <a:t>метою</a:t>
                      </a:r>
                      <a:r>
                        <a:rPr lang="uk-UA" sz="1500" spc="-25" noProof="0" smtClean="0">
                          <a:latin typeface="Times New Roman"/>
                          <a:ea typeface="Times New Roman"/>
                          <a:cs typeface="Times New Roman"/>
                        </a:rPr>
                        <a:t> </a:t>
                      </a:r>
                      <a:r>
                        <a:rPr lang="uk-UA" sz="1500" spc="-5" noProof="0" smtClean="0">
                          <a:latin typeface="Times New Roman"/>
                          <a:ea typeface="Times New Roman"/>
                          <a:cs typeface="Times New Roman"/>
                        </a:rPr>
                        <a:t>звільнення</a:t>
                      </a:r>
                      <a:r>
                        <a:rPr lang="uk-UA" sz="1500" spc="-30" noProof="0" smtClean="0">
                          <a:latin typeface="Times New Roman"/>
                          <a:ea typeface="Times New Roman"/>
                          <a:cs typeface="Times New Roman"/>
                        </a:rPr>
                        <a:t> </a:t>
                      </a:r>
                      <a:r>
                        <a:rPr lang="uk-UA" sz="1500" spc="-5" noProof="0" smtClean="0">
                          <a:latin typeface="Times New Roman"/>
                          <a:ea typeface="Times New Roman"/>
                          <a:cs typeface="Times New Roman"/>
                        </a:rPr>
                        <a:t>від</a:t>
                      </a:r>
                      <a:r>
                        <a:rPr lang="uk-UA" sz="1500" spc="-30" noProof="0" smtClean="0">
                          <a:latin typeface="Times New Roman"/>
                          <a:ea typeface="Times New Roman"/>
                          <a:cs typeface="Times New Roman"/>
                        </a:rPr>
                        <a:t> </a:t>
                      </a:r>
                      <a:r>
                        <a:rPr lang="uk-UA" sz="1500" spc="-5" noProof="0" smtClean="0">
                          <a:latin typeface="Times New Roman"/>
                          <a:ea typeface="Times New Roman"/>
                          <a:cs typeface="Times New Roman"/>
                        </a:rPr>
                        <a:t>акцизу.</a:t>
                      </a:r>
                      <a:r>
                        <a:rPr lang="uk-UA" sz="1500" spc="-265" noProof="0" smtClean="0">
                          <a:latin typeface="Times New Roman"/>
                          <a:ea typeface="Times New Roman"/>
                          <a:cs typeface="Times New Roman"/>
                        </a:rPr>
                        <a:t> </a:t>
                      </a:r>
                      <a:r>
                        <a:rPr lang="uk-UA" sz="1500" noProof="0" smtClean="0">
                          <a:latin typeface="Times New Roman"/>
                          <a:ea typeface="Times New Roman"/>
                          <a:cs typeface="Times New Roman"/>
                        </a:rPr>
                        <a:t>Загальна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денатурація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для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повністю</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денатурованого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алкоголю</a:t>
                      </a:r>
                      <a:r>
                        <a:rPr lang="uk-UA" sz="1500" spc="5" noProof="0" smtClean="0">
                          <a:latin typeface="Times New Roman"/>
                          <a:ea typeface="Times New Roman"/>
                          <a:cs typeface="Times New Roman"/>
                        </a:rPr>
                        <a:t> </a:t>
                      </a:r>
                      <a:r>
                        <a:rPr lang="uk-UA" sz="1500" spc="-5" noProof="0" smtClean="0">
                          <a:latin typeface="Times New Roman"/>
                          <a:ea typeface="Times New Roman"/>
                          <a:cs typeface="Times New Roman"/>
                        </a:rPr>
                        <a:t>визначає </a:t>
                      </a:r>
                      <a:r>
                        <a:rPr lang="uk-UA" sz="1500" noProof="0" smtClean="0">
                          <a:latin typeface="Times New Roman"/>
                          <a:ea typeface="Times New Roman"/>
                          <a:cs typeface="Times New Roman"/>
                        </a:rPr>
                        <a:t>кількість денатуруючих речовин у літрі (або грамах) на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гектолітр</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абсолютного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етанолу.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Відповідно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затвердженого</a:t>
                      </a:r>
                      <a:r>
                        <a:rPr lang="uk-UA" sz="1500" spc="5" noProof="0" smtClean="0">
                          <a:latin typeface="Times New Roman"/>
                          <a:ea typeface="Times New Roman"/>
                          <a:cs typeface="Times New Roman"/>
                        </a:rPr>
                        <a:t> </a:t>
                      </a:r>
                      <a:r>
                        <a:rPr lang="uk-UA" sz="1500" spc="-5" noProof="0" smtClean="0">
                          <a:latin typeface="Times New Roman"/>
                          <a:ea typeface="Times New Roman"/>
                          <a:cs typeface="Times New Roman"/>
                        </a:rPr>
                        <a:t>Регламенту</a:t>
                      </a:r>
                      <a:r>
                        <a:rPr lang="uk-UA" sz="1500" spc="-20" noProof="0" smtClean="0">
                          <a:latin typeface="Times New Roman"/>
                          <a:ea typeface="Times New Roman"/>
                          <a:cs typeface="Times New Roman"/>
                        </a:rPr>
                        <a:t> </a:t>
                      </a:r>
                      <a:r>
                        <a:rPr lang="uk-UA" sz="1500" spc="-5" noProof="0" smtClean="0">
                          <a:latin typeface="Times New Roman"/>
                          <a:ea typeface="Times New Roman"/>
                          <a:cs typeface="Times New Roman"/>
                        </a:rPr>
                        <a:t>Комісії</a:t>
                      </a:r>
                      <a:r>
                        <a:rPr lang="uk-UA" sz="1500" spc="-15" noProof="0" smtClean="0">
                          <a:latin typeface="Times New Roman"/>
                          <a:ea typeface="Times New Roman"/>
                          <a:cs typeface="Times New Roman"/>
                        </a:rPr>
                        <a:t> </a:t>
                      </a:r>
                      <a:r>
                        <a:rPr lang="uk-UA" sz="1500" spc="-5" noProof="0" smtClean="0">
                          <a:latin typeface="Times New Roman"/>
                          <a:ea typeface="Times New Roman"/>
                          <a:cs typeface="Times New Roman"/>
                        </a:rPr>
                        <a:t>ЄС</a:t>
                      </a:r>
                      <a:r>
                        <a:rPr lang="uk-UA" sz="1500" spc="-25" noProof="0" smtClean="0">
                          <a:latin typeface="Times New Roman"/>
                          <a:ea typeface="Times New Roman"/>
                          <a:cs typeface="Times New Roman"/>
                        </a:rPr>
                        <a:t> </a:t>
                      </a:r>
                      <a:r>
                        <a:rPr lang="uk-UA" sz="1500" noProof="0" smtClean="0">
                          <a:latin typeface="Times New Roman"/>
                          <a:ea typeface="Times New Roman"/>
                          <a:cs typeface="Times New Roman"/>
                        </a:rPr>
                        <a:t>(2017/2236)</a:t>
                      </a:r>
                      <a:r>
                        <a:rPr lang="uk-UA" sz="1500" spc="-10" noProof="0" smtClean="0">
                          <a:latin typeface="Times New Roman"/>
                          <a:ea typeface="Times New Roman"/>
                          <a:cs typeface="Times New Roman"/>
                        </a:rPr>
                        <a:t> </a:t>
                      </a:r>
                      <a:r>
                        <a:rPr lang="uk-UA" sz="1500" noProof="0" smtClean="0">
                          <a:latin typeface="Times New Roman"/>
                          <a:ea typeface="Times New Roman"/>
                          <a:cs typeface="Times New Roman"/>
                        </a:rPr>
                        <a:t>обсяг</a:t>
                      </a:r>
                      <a:r>
                        <a:rPr lang="uk-UA" sz="1500" spc="-10" noProof="0" smtClean="0">
                          <a:latin typeface="Times New Roman"/>
                          <a:ea typeface="Times New Roman"/>
                          <a:cs typeface="Times New Roman"/>
                        </a:rPr>
                        <a:t> </a:t>
                      </a:r>
                      <a:r>
                        <a:rPr lang="uk-UA" sz="1500" noProof="0" smtClean="0">
                          <a:latin typeface="Times New Roman"/>
                          <a:ea typeface="Times New Roman"/>
                          <a:cs typeface="Times New Roman"/>
                        </a:rPr>
                        <a:t>ІПС</a:t>
                      </a:r>
                      <a:r>
                        <a:rPr lang="uk-UA" sz="1500" spc="-15" noProof="0" smtClean="0">
                          <a:latin typeface="Times New Roman"/>
                          <a:ea typeface="Times New Roman"/>
                          <a:cs typeface="Times New Roman"/>
                        </a:rPr>
                        <a:t> </a:t>
                      </a:r>
                      <a:r>
                        <a:rPr lang="uk-UA" sz="1500" noProof="0" smtClean="0">
                          <a:latin typeface="Times New Roman"/>
                          <a:ea typeface="Times New Roman"/>
                          <a:cs typeface="Times New Roman"/>
                        </a:rPr>
                        <a:t>та</a:t>
                      </a:r>
                      <a:r>
                        <a:rPr lang="uk-UA" sz="1500" spc="-15" noProof="0" smtClean="0">
                          <a:latin typeface="Times New Roman"/>
                          <a:ea typeface="Times New Roman"/>
                          <a:cs typeface="Times New Roman"/>
                        </a:rPr>
                        <a:t> </a:t>
                      </a:r>
                      <a:r>
                        <a:rPr lang="uk-UA" sz="1500" noProof="0" smtClean="0">
                          <a:latin typeface="Times New Roman"/>
                          <a:ea typeface="Times New Roman"/>
                          <a:cs typeface="Times New Roman"/>
                        </a:rPr>
                        <a:t>МЕК,</a:t>
                      </a:r>
                      <a:r>
                        <a:rPr lang="uk-UA" sz="1500" spc="-20" noProof="0" smtClean="0">
                          <a:latin typeface="Times New Roman"/>
                          <a:ea typeface="Times New Roman"/>
                          <a:cs typeface="Times New Roman"/>
                        </a:rPr>
                        <a:t> </a:t>
                      </a:r>
                      <a:r>
                        <a:rPr lang="uk-UA" sz="1500" noProof="0" smtClean="0">
                          <a:latin typeface="Times New Roman"/>
                          <a:ea typeface="Times New Roman"/>
                          <a:cs typeface="Times New Roman"/>
                        </a:rPr>
                        <a:t>доданих</a:t>
                      </a:r>
                      <a:r>
                        <a:rPr lang="uk-UA" sz="1500" spc="-20" noProof="0" smtClean="0">
                          <a:latin typeface="Times New Roman"/>
                          <a:ea typeface="Times New Roman"/>
                          <a:cs typeface="Times New Roman"/>
                        </a:rPr>
                        <a:t> </a:t>
                      </a:r>
                      <a:r>
                        <a:rPr lang="uk-UA" sz="1500" noProof="0" smtClean="0">
                          <a:latin typeface="Times New Roman"/>
                          <a:ea typeface="Times New Roman"/>
                          <a:cs typeface="Times New Roman"/>
                        </a:rPr>
                        <a:t>до</a:t>
                      </a:r>
                      <a:r>
                        <a:rPr lang="uk-UA" sz="1500" spc="-265" noProof="0" smtClean="0">
                          <a:latin typeface="Times New Roman"/>
                          <a:ea typeface="Times New Roman"/>
                          <a:cs typeface="Times New Roman"/>
                        </a:rPr>
                        <a:t> </a:t>
                      </a:r>
                      <a:r>
                        <a:rPr lang="uk-UA" sz="1500" spc="-30" noProof="0" smtClean="0">
                          <a:latin typeface="Times New Roman"/>
                          <a:ea typeface="Times New Roman"/>
                          <a:cs typeface="Times New Roman"/>
                        </a:rPr>
                        <a:t>100</a:t>
                      </a:r>
                      <a:r>
                        <a:rPr lang="uk-UA" sz="1500" spc="-50" noProof="0" smtClean="0">
                          <a:latin typeface="Times New Roman"/>
                          <a:ea typeface="Times New Roman"/>
                          <a:cs typeface="Times New Roman"/>
                        </a:rPr>
                        <a:t> </a:t>
                      </a:r>
                      <a:r>
                        <a:rPr lang="uk-UA" sz="1500" spc="-30" noProof="0" smtClean="0">
                          <a:latin typeface="Times New Roman"/>
                          <a:ea typeface="Times New Roman"/>
                          <a:cs typeface="Times New Roman"/>
                        </a:rPr>
                        <a:t>л</a:t>
                      </a:r>
                      <a:r>
                        <a:rPr lang="uk-UA" sz="1500" spc="-60" noProof="0" smtClean="0">
                          <a:latin typeface="Times New Roman"/>
                          <a:ea typeface="Times New Roman"/>
                          <a:cs typeface="Times New Roman"/>
                        </a:rPr>
                        <a:t> </a:t>
                      </a:r>
                      <a:r>
                        <a:rPr lang="uk-UA" sz="1500" spc="-25" noProof="0" smtClean="0">
                          <a:latin typeface="Times New Roman"/>
                          <a:ea typeface="Times New Roman"/>
                          <a:cs typeface="Times New Roman"/>
                        </a:rPr>
                        <a:t>(1</a:t>
                      </a:r>
                      <a:r>
                        <a:rPr lang="uk-UA" sz="1500" spc="-60" noProof="0" smtClean="0">
                          <a:latin typeface="Times New Roman"/>
                          <a:ea typeface="Times New Roman"/>
                          <a:cs typeface="Times New Roman"/>
                        </a:rPr>
                        <a:t> </a:t>
                      </a:r>
                      <a:r>
                        <a:rPr lang="uk-UA" sz="1500" spc="-25" noProof="0" smtClean="0">
                          <a:latin typeface="Times New Roman"/>
                          <a:ea typeface="Times New Roman"/>
                          <a:cs typeface="Times New Roman"/>
                        </a:rPr>
                        <a:t>гл)</a:t>
                      </a:r>
                      <a:r>
                        <a:rPr lang="uk-UA" sz="1500" spc="-45" noProof="0" smtClean="0">
                          <a:latin typeface="Times New Roman"/>
                          <a:ea typeface="Times New Roman"/>
                          <a:cs typeface="Times New Roman"/>
                        </a:rPr>
                        <a:t> </a:t>
                      </a:r>
                      <a:r>
                        <a:rPr lang="uk-UA" sz="1500" spc="-25" noProof="0" smtClean="0">
                          <a:latin typeface="Times New Roman"/>
                          <a:ea typeface="Times New Roman"/>
                          <a:cs typeface="Times New Roman"/>
                        </a:rPr>
                        <a:t>абсолютного</a:t>
                      </a:r>
                      <a:r>
                        <a:rPr lang="uk-UA" sz="1500" spc="-60" noProof="0" smtClean="0">
                          <a:latin typeface="Times New Roman"/>
                          <a:ea typeface="Times New Roman"/>
                          <a:cs typeface="Times New Roman"/>
                        </a:rPr>
                        <a:t> </a:t>
                      </a:r>
                      <a:r>
                        <a:rPr lang="uk-UA" sz="1500" spc="-25" noProof="0" smtClean="0">
                          <a:latin typeface="Times New Roman"/>
                          <a:ea typeface="Times New Roman"/>
                          <a:cs typeface="Times New Roman"/>
                        </a:rPr>
                        <a:t>етанолу,</a:t>
                      </a:r>
                      <a:r>
                        <a:rPr lang="uk-UA" sz="1500" spc="-50" noProof="0" smtClean="0">
                          <a:latin typeface="Times New Roman"/>
                          <a:ea typeface="Times New Roman"/>
                          <a:cs typeface="Times New Roman"/>
                        </a:rPr>
                        <a:t> </a:t>
                      </a:r>
                      <a:r>
                        <a:rPr lang="uk-UA" sz="1500" spc="-25" noProof="0" smtClean="0">
                          <a:latin typeface="Times New Roman"/>
                          <a:ea typeface="Times New Roman"/>
                          <a:cs typeface="Times New Roman"/>
                        </a:rPr>
                        <a:t>становить</a:t>
                      </a:r>
                      <a:r>
                        <a:rPr lang="uk-UA" sz="1500" spc="-60" noProof="0" smtClean="0">
                          <a:latin typeface="Times New Roman"/>
                          <a:ea typeface="Times New Roman"/>
                          <a:cs typeface="Times New Roman"/>
                        </a:rPr>
                        <a:t> </a:t>
                      </a:r>
                      <a:r>
                        <a:rPr lang="uk-UA" sz="1500" spc="-25" noProof="0" smtClean="0">
                          <a:latin typeface="Times New Roman"/>
                          <a:ea typeface="Times New Roman"/>
                          <a:cs typeface="Times New Roman"/>
                        </a:rPr>
                        <a:t>1</a:t>
                      </a:r>
                      <a:r>
                        <a:rPr lang="uk-UA" sz="1500" spc="-50" noProof="0" smtClean="0">
                          <a:latin typeface="Times New Roman"/>
                          <a:ea typeface="Times New Roman"/>
                          <a:cs typeface="Times New Roman"/>
                        </a:rPr>
                        <a:t> </a:t>
                      </a:r>
                      <a:r>
                        <a:rPr lang="uk-UA" sz="1500" spc="-25" noProof="0" smtClean="0">
                          <a:latin typeface="Times New Roman"/>
                          <a:ea typeface="Times New Roman"/>
                          <a:cs typeface="Times New Roman"/>
                        </a:rPr>
                        <a:t>л.</a:t>
                      </a:r>
                      <a:r>
                        <a:rPr lang="uk-UA" sz="1500" spc="-40" noProof="0" smtClean="0">
                          <a:latin typeface="Times New Roman"/>
                          <a:ea typeface="Times New Roman"/>
                          <a:cs typeface="Times New Roman"/>
                        </a:rPr>
                        <a:t> </a:t>
                      </a:r>
                      <a:r>
                        <a:rPr lang="uk-UA" sz="1500" spc="-25" noProof="0" smtClean="0">
                          <a:latin typeface="Times New Roman"/>
                          <a:ea typeface="Times New Roman"/>
                          <a:cs typeface="Times New Roman"/>
                        </a:rPr>
                        <a:t>Цей</a:t>
                      </a:r>
                      <a:r>
                        <a:rPr lang="uk-UA" sz="1500" spc="-50" noProof="0" smtClean="0">
                          <a:latin typeface="Times New Roman"/>
                          <a:ea typeface="Times New Roman"/>
                          <a:cs typeface="Times New Roman"/>
                        </a:rPr>
                        <a:t> </a:t>
                      </a:r>
                      <a:r>
                        <a:rPr lang="uk-UA" sz="1500" spc="-25" noProof="0" smtClean="0">
                          <a:latin typeface="Times New Roman"/>
                          <a:ea typeface="Times New Roman"/>
                          <a:cs typeface="Times New Roman"/>
                        </a:rPr>
                        <a:t>метод</a:t>
                      </a:r>
                      <a:r>
                        <a:rPr lang="uk-UA" sz="1500" spc="-50" noProof="0" smtClean="0">
                          <a:latin typeface="Times New Roman"/>
                          <a:ea typeface="Times New Roman"/>
                          <a:cs typeface="Times New Roman"/>
                        </a:rPr>
                        <a:t> </a:t>
                      </a:r>
                      <a:r>
                        <a:rPr lang="uk-UA" sz="1500" spc="-25" noProof="0" smtClean="0">
                          <a:latin typeface="Times New Roman"/>
                          <a:ea typeface="Times New Roman"/>
                          <a:cs typeface="Times New Roman"/>
                        </a:rPr>
                        <a:t>підходить</a:t>
                      </a:r>
                      <a:r>
                        <a:rPr lang="uk-UA" sz="1500" spc="-260" noProof="0" smtClean="0">
                          <a:latin typeface="Times New Roman"/>
                          <a:ea typeface="Times New Roman"/>
                          <a:cs typeface="Times New Roman"/>
                        </a:rPr>
                        <a:t> </a:t>
                      </a:r>
                      <a:r>
                        <a:rPr lang="uk-UA" sz="1500" noProof="0" smtClean="0">
                          <a:latin typeface="Times New Roman"/>
                          <a:ea typeface="Times New Roman"/>
                          <a:cs typeface="Times New Roman"/>
                        </a:rPr>
                        <a:t>для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визначення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ізопропілового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спирту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(ІПС)</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та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метилового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етилкетону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(МЕК)</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денатурованому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спирті</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та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спиртовмісних</a:t>
                      </a:r>
                      <a:r>
                        <a:rPr lang="uk-UA" sz="1500" spc="-260" noProof="0" smtClean="0">
                          <a:latin typeface="Times New Roman"/>
                          <a:ea typeface="Times New Roman"/>
                          <a:cs typeface="Times New Roman"/>
                        </a:rPr>
                        <a:t> </a:t>
                      </a:r>
                      <a:r>
                        <a:rPr lang="uk-UA" sz="1500" noProof="0" smtClean="0">
                          <a:latin typeface="Times New Roman"/>
                          <a:ea typeface="Times New Roman"/>
                          <a:cs typeface="Times New Roman"/>
                        </a:rPr>
                        <a:t>розчинах</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або</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напоях</a:t>
                      </a:r>
                      <a:r>
                        <a:rPr lang="uk-UA" sz="1500" spc="-40" noProof="0" smtClean="0">
                          <a:latin typeface="Times New Roman"/>
                          <a:ea typeface="Times New Roman"/>
                          <a:cs typeface="Times New Roman"/>
                        </a:rPr>
                        <a:t> </a:t>
                      </a:r>
                      <a:r>
                        <a:rPr lang="uk-UA" sz="1500" noProof="0" smtClean="0">
                          <a:latin typeface="Times New Roman"/>
                          <a:ea typeface="Times New Roman"/>
                          <a:cs typeface="Times New Roman"/>
                        </a:rPr>
                        <a:t>з</a:t>
                      </a:r>
                      <a:r>
                        <a:rPr lang="uk-UA" sz="1500" spc="-40" noProof="0" smtClean="0">
                          <a:latin typeface="Times New Roman"/>
                          <a:ea typeface="Times New Roman"/>
                          <a:cs typeface="Times New Roman"/>
                        </a:rPr>
                        <a:t> </a:t>
                      </a:r>
                      <a:r>
                        <a:rPr lang="uk-UA" sz="1500" noProof="0" smtClean="0">
                          <a:latin typeface="Times New Roman"/>
                          <a:ea typeface="Times New Roman"/>
                          <a:cs typeface="Times New Roman"/>
                        </a:rPr>
                        <a:t>вмістом</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аналітів</a:t>
                      </a:r>
                      <a:r>
                        <a:rPr lang="uk-UA" sz="1500" spc="-25" noProof="0" smtClean="0">
                          <a:latin typeface="Times New Roman"/>
                          <a:ea typeface="Times New Roman"/>
                          <a:cs typeface="Times New Roman"/>
                        </a:rPr>
                        <a:t> </a:t>
                      </a:r>
                      <a:r>
                        <a:rPr lang="uk-UA" sz="1500" noProof="0" smtClean="0">
                          <a:latin typeface="Times New Roman"/>
                          <a:ea typeface="Times New Roman"/>
                          <a:cs typeface="Times New Roman"/>
                        </a:rPr>
                        <a:t>у</a:t>
                      </a:r>
                      <a:r>
                        <a:rPr lang="uk-UA" sz="1500" spc="-55" noProof="0" smtClean="0">
                          <a:latin typeface="Times New Roman"/>
                          <a:ea typeface="Times New Roman"/>
                          <a:cs typeface="Times New Roman"/>
                        </a:rPr>
                        <a:t> </a:t>
                      </a:r>
                      <a:r>
                        <a:rPr lang="uk-UA" sz="1500" noProof="0" smtClean="0">
                          <a:latin typeface="Times New Roman"/>
                          <a:ea typeface="Times New Roman"/>
                          <a:cs typeface="Times New Roman"/>
                        </a:rPr>
                        <a:t>діапазоні</a:t>
                      </a:r>
                      <a:r>
                        <a:rPr lang="uk-UA" sz="1500" spc="-35" noProof="0" smtClean="0">
                          <a:latin typeface="Times New Roman"/>
                          <a:ea typeface="Times New Roman"/>
                          <a:cs typeface="Times New Roman"/>
                        </a:rPr>
                        <a:t> </a:t>
                      </a:r>
                      <a:r>
                        <a:rPr lang="uk-UA" sz="1500" noProof="0" smtClean="0">
                          <a:latin typeface="Times New Roman"/>
                          <a:ea typeface="Times New Roman"/>
                          <a:cs typeface="Times New Roman"/>
                        </a:rPr>
                        <a:t>від</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0,1</a:t>
                      </a:r>
                      <a:r>
                        <a:rPr lang="uk-UA" sz="1500" spc="-40" noProof="0" smtClean="0">
                          <a:latin typeface="Times New Roman"/>
                          <a:ea typeface="Times New Roman"/>
                          <a:cs typeface="Times New Roman"/>
                        </a:rPr>
                        <a:t> </a:t>
                      </a:r>
                      <a:r>
                        <a:rPr lang="uk-UA" sz="1500" noProof="0" smtClean="0">
                          <a:latin typeface="Times New Roman"/>
                          <a:ea typeface="Times New Roman"/>
                          <a:cs typeface="Times New Roman"/>
                        </a:rPr>
                        <a:t>до</a:t>
                      </a:r>
                      <a:r>
                        <a:rPr lang="uk-UA" sz="1500" spc="-40" noProof="0" smtClean="0">
                          <a:latin typeface="Times New Roman"/>
                          <a:ea typeface="Times New Roman"/>
                          <a:cs typeface="Times New Roman"/>
                        </a:rPr>
                        <a:t> </a:t>
                      </a:r>
                      <a:r>
                        <a:rPr lang="uk-UA" sz="1500" noProof="0" smtClean="0">
                          <a:latin typeface="Times New Roman"/>
                          <a:ea typeface="Times New Roman"/>
                          <a:cs typeface="Times New Roman"/>
                        </a:rPr>
                        <a:t>5</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л</a:t>
                      </a:r>
                      <a:r>
                        <a:rPr lang="uk-UA" sz="1500" spc="-35" noProof="0" smtClean="0">
                          <a:latin typeface="Times New Roman"/>
                          <a:ea typeface="Times New Roman"/>
                          <a:cs typeface="Times New Roman"/>
                        </a:rPr>
                        <a:t> </a:t>
                      </a:r>
                      <a:r>
                        <a:rPr lang="uk-UA" sz="1500" noProof="0" smtClean="0">
                          <a:latin typeface="Times New Roman"/>
                          <a:ea typeface="Times New Roman"/>
                          <a:cs typeface="Times New Roman"/>
                        </a:rPr>
                        <a:t>на</a:t>
                      </a:r>
                      <a:r>
                        <a:rPr lang="uk-UA" sz="1500" spc="-265" noProof="0" smtClean="0">
                          <a:latin typeface="Times New Roman"/>
                          <a:ea typeface="Times New Roman"/>
                          <a:cs typeface="Times New Roman"/>
                        </a:rPr>
                        <a:t> </a:t>
                      </a:r>
                      <a:r>
                        <a:rPr lang="uk-UA" sz="1500" spc="-30" noProof="0" smtClean="0">
                          <a:latin typeface="Times New Roman"/>
                          <a:ea typeface="Times New Roman"/>
                          <a:cs typeface="Times New Roman"/>
                        </a:rPr>
                        <a:t>абсолютний спирт етиловий, використовуючи газову </a:t>
                      </a:r>
                      <a:r>
                        <a:rPr lang="uk-UA" sz="1500" spc="-25" noProof="0" smtClean="0">
                          <a:latin typeface="Times New Roman"/>
                          <a:ea typeface="Times New Roman"/>
                          <a:cs typeface="Times New Roman"/>
                        </a:rPr>
                        <a:t>хроматографію-</a:t>
                      </a:r>
                      <a:r>
                        <a:rPr lang="uk-UA" sz="1500" spc="-260" noProof="0" smtClean="0">
                          <a:latin typeface="Times New Roman"/>
                          <a:ea typeface="Times New Roman"/>
                          <a:cs typeface="Times New Roman"/>
                        </a:rPr>
                        <a:t> </a:t>
                      </a:r>
                      <a:r>
                        <a:rPr lang="uk-UA" sz="1500" spc="-5" noProof="0" smtClean="0">
                          <a:latin typeface="Times New Roman"/>
                          <a:ea typeface="Times New Roman"/>
                          <a:cs typeface="Times New Roman"/>
                        </a:rPr>
                        <a:t>детектор іонізації полум’я. Така сама аналогічна процедура </a:t>
                      </a:r>
                      <a:r>
                        <a:rPr lang="uk-UA" sz="1500" noProof="0" smtClean="0">
                          <a:latin typeface="Times New Roman"/>
                          <a:ea typeface="Times New Roman"/>
                          <a:cs typeface="Times New Roman"/>
                        </a:rPr>
                        <a:t>може</a:t>
                      </a:r>
                      <a:r>
                        <a:rPr lang="uk-UA" sz="1500" spc="5" noProof="0" smtClean="0">
                          <a:latin typeface="Times New Roman"/>
                          <a:ea typeface="Times New Roman"/>
                          <a:cs typeface="Times New Roman"/>
                        </a:rPr>
                        <a:t> </a:t>
                      </a:r>
                      <a:r>
                        <a:rPr lang="uk-UA" sz="1500" spc="-15" noProof="0" smtClean="0">
                          <a:latin typeface="Times New Roman"/>
                          <a:ea typeface="Times New Roman"/>
                          <a:cs typeface="Times New Roman"/>
                        </a:rPr>
                        <a:t>бути</a:t>
                      </a:r>
                      <a:r>
                        <a:rPr lang="uk-UA" sz="1500" spc="-55" noProof="0" smtClean="0">
                          <a:latin typeface="Times New Roman"/>
                          <a:ea typeface="Times New Roman"/>
                          <a:cs typeface="Times New Roman"/>
                        </a:rPr>
                        <a:t> </a:t>
                      </a:r>
                      <a:r>
                        <a:rPr lang="uk-UA" sz="1500" spc="-15" noProof="0" smtClean="0">
                          <a:latin typeface="Times New Roman"/>
                          <a:ea typeface="Times New Roman"/>
                          <a:cs typeface="Times New Roman"/>
                        </a:rPr>
                        <a:t>використана</a:t>
                      </a:r>
                      <a:r>
                        <a:rPr lang="uk-UA" sz="1500" spc="-45" noProof="0" smtClean="0">
                          <a:latin typeface="Times New Roman"/>
                          <a:ea typeface="Times New Roman"/>
                          <a:cs typeface="Times New Roman"/>
                        </a:rPr>
                        <a:t> </a:t>
                      </a:r>
                      <a:r>
                        <a:rPr lang="uk-UA" sz="1500" spc="-15" noProof="0" smtClean="0">
                          <a:latin typeface="Times New Roman"/>
                          <a:ea typeface="Times New Roman"/>
                          <a:cs typeface="Times New Roman"/>
                        </a:rPr>
                        <a:t>для</a:t>
                      </a:r>
                      <a:r>
                        <a:rPr lang="uk-UA" sz="1500" spc="-50" noProof="0" smtClean="0">
                          <a:latin typeface="Times New Roman"/>
                          <a:ea typeface="Times New Roman"/>
                          <a:cs typeface="Times New Roman"/>
                        </a:rPr>
                        <a:t> </a:t>
                      </a:r>
                      <a:r>
                        <a:rPr lang="uk-UA" sz="1500" spc="-15" noProof="0" smtClean="0">
                          <a:latin typeface="Times New Roman"/>
                          <a:ea typeface="Times New Roman"/>
                          <a:cs typeface="Times New Roman"/>
                        </a:rPr>
                        <a:t>інших</a:t>
                      </a:r>
                      <a:r>
                        <a:rPr lang="uk-UA" sz="1500" spc="-55" noProof="0" smtClean="0">
                          <a:latin typeface="Times New Roman"/>
                          <a:ea typeface="Times New Roman"/>
                          <a:cs typeface="Times New Roman"/>
                        </a:rPr>
                        <a:t> </a:t>
                      </a:r>
                      <a:r>
                        <a:rPr lang="uk-UA" sz="1500" spc="-15" noProof="0" smtClean="0">
                          <a:latin typeface="Times New Roman"/>
                          <a:ea typeface="Times New Roman"/>
                          <a:cs typeface="Times New Roman"/>
                        </a:rPr>
                        <a:t>композицій</a:t>
                      </a:r>
                      <a:r>
                        <a:rPr lang="uk-UA" sz="1500" spc="-50" noProof="0" smtClean="0">
                          <a:latin typeface="Times New Roman"/>
                          <a:ea typeface="Times New Roman"/>
                          <a:cs typeface="Times New Roman"/>
                        </a:rPr>
                        <a:t> </a:t>
                      </a:r>
                      <a:r>
                        <a:rPr lang="uk-UA" sz="1500" spc="-10" noProof="0" smtClean="0">
                          <a:latin typeface="Times New Roman"/>
                          <a:ea typeface="Times New Roman"/>
                          <a:cs typeface="Times New Roman"/>
                        </a:rPr>
                        <a:t>летких</a:t>
                      </a:r>
                      <a:r>
                        <a:rPr lang="uk-UA" sz="1500" spc="-50" noProof="0" smtClean="0">
                          <a:latin typeface="Times New Roman"/>
                          <a:ea typeface="Times New Roman"/>
                          <a:cs typeface="Times New Roman"/>
                        </a:rPr>
                        <a:t> </a:t>
                      </a:r>
                      <a:r>
                        <a:rPr lang="uk-UA" sz="1500" spc="-10" noProof="0" smtClean="0">
                          <a:latin typeface="Times New Roman"/>
                          <a:ea typeface="Times New Roman"/>
                          <a:cs typeface="Times New Roman"/>
                        </a:rPr>
                        <a:t>денатурантів,</a:t>
                      </a:r>
                      <a:r>
                        <a:rPr lang="uk-UA" sz="1500" spc="-40" noProof="0" smtClean="0">
                          <a:latin typeface="Times New Roman"/>
                          <a:ea typeface="Times New Roman"/>
                          <a:cs typeface="Times New Roman"/>
                        </a:rPr>
                        <a:t> </a:t>
                      </a:r>
                      <a:r>
                        <a:rPr lang="uk-UA" sz="1500" spc="-10" noProof="0" smtClean="0">
                          <a:latin typeface="Times New Roman"/>
                          <a:ea typeface="Times New Roman"/>
                          <a:cs typeface="Times New Roman"/>
                        </a:rPr>
                        <a:t>тобто</a:t>
                      </a:r>
                      <a:r>
                        <a:rPr lang="uk-UA" sz="1500" spc="-265" noProof="0" smtClean="0">
                          <a:latin typeface="Times New Roman"/>
                          <a:ea typeface="Times New Roman"/>
                          <a:cs typeface="Times New Roman"/>
                        </a:rPr>
                        <a:t> </a:t>
                      </a:r>
                      <a:r>
                        <a:rPr lang="uk-UA" sz="1500" noProof="0" smtClean="0">
                          <a:latin typeface="Times New Roman"/>
                          <a:ea typeface="Times New Roman"/>
                          <a:cs typeface="Times New Roman"/>
                        </a:rPr>
                        <a:t>метанолу,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ацетону,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трет-бутилового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спирту,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етилацетату,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метилізопропілкетону,    </a:t>
                      </a:r>
                      <a:r>
                        <a:rPr lang="uk-UA" sz="1500" spc="155" noProof="0" smtClean="0">
                          <a:latin typeface="Times New Roman"/>
                          <a:ea typeface="Times New Roman"/>
                          <a:cs typeface="Times New Roman"/>
                        </a:rPr>
                        <a:t> </a:t>
                      </a:r>
                      <a:r>
                        <a:rPr lang="uk-UA" sz="1500" noProof="0" smtClean="0">
                          <a:latin typeface="Times New Roman"/>
                          <a:ea typeface="Times New Roman"/>
                          <a:cs typeface="Times New Roman"/>
                        </a:rPr>
                        <a:t>метилізобутилкетону,    </a:t>
                      </a:r>
                      <a:r>
                        <a:rPr lang="uk-UA" sz="1500" spc="165" noProof="0" smtClean="0">
                          <a:latin typeface="Times New Roman"/>
                          <a:ea typeface="Times New Roman"/>
                          <a:cs typeface="Times New Roman"/>
                        </a:rPr>
                        <a:t> </a:t>
                      </a:r>
                      <a:r>
                        <a:rPr lang="uk-UA" sz="1500" noProof="0" smtClean="0">
                          <a:latin typeface="Times New Roman"/>
                          <a:ea typeface="Times New Roman"/>
                          <a:cs typeface="Times New Roman"/>
                        </a:rPr>
                        <a:t>толуолу    </a:t>
                      </a:r>
                      <a:r>
                        <a:rPr lang="uk-UA" sz="1500" spc="155" noProof="0" smtClean="0">
                          <a:latin typeface="Times New Roman"/>
                          <a:ea typeface="Times New Roman"/>
                          <a:cs typeface="Times New Roman"/>
                        </a:rPr>
                        <a:t> </a:t>
                      </a:r>
                      <a:r>
                        <a:rPr lang="uk-UA" sz="1500" noProof="0" smtClean="0">
                          <a:latin typeface="Times New Roman"/>
                          <a:ea typeface="Times New Roman"/>
                          <a:cs typeface="Times New Roman"/>
                        </a:rPr>
                        <a:t>або </a:t>
                      </a:r>
                      <a:r>
                        <a:rPr lang="uk-UA" sz="1500" spc="-30" noProof="0" smtClean="0">
                          <a:latin typeface="Times New Roman"/>
                          <a:ea typeface="Times New Roman"/>
                          <a:cs typeface="Times New Roman"/>
                        </a:rPr>
                        <a:t>етилсекамілкетону</a:t>
                      </a:r>
                      <a:r>
                        <a:rPr lang="uk-UA" sz="1500" spc="-75" noProof="0" smtClean="0">
                          <a:latin typeface="Times New Roman"/>
                          <a:ea typeface="Times New Roman"/>
                          <a:cs typeface="Times New Roman"/>
                        </a:rPr>
                        <a:t> </a:t>
                      </a:r>
                      <a:r>
                        <a:rPr lang="uk-UA" sz="1500" spc="-25" noProof="0" smtClean="0">
                          <a:latin typeface="Times New Roman"/>
                          <a:ea typeface="Times New Roman"/>
                          <a:cs typeface="Times New Roman"/>
                        </a:rPr>
                        <a:t>C8H16O</a:t>
                      </a:r>
                      <a:endParaRPr lang="uk-UA" sz="15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9592">
                <a:tc>
                  <a:txBody>
                    <a:bodyPr/>
                    <a:lstStyle/>
                    <a:p>
                      <a:pPr marL="0" marR="0">
                        <a:spcBef>
                          <a:spcPts val="0"/>
                        </a:spcBef>
                        <a:spcAft>
                          <a:spcPts val="0"/>
                        </a:spcAft>
                      </a:pPr>
                      <a:endParaRPr lang="uk-UA" sz="1500" noProof="0" smtClean="0">
                        <a:latin typeface="Times New Roman"/>
                        <a:ea typeface="Times New Roman"/>
                        <a:cs typeface="Times New Roman"/>
                      </a:endParaRPr>
                    </a:p>
                    <a:p>
                      <a:pPr marL="41910" marR="64770" algn="ctr">
                        <a:spcBef>
                          <a:spcPts val="5"/>
                        </a:spcBef>
                        <a:spcAft>
                          <a:spcPts val="0"/>
                        </a:spcAft>
                      </a:pPr>
                      <a:r>
                        <a:rPr lang="uk-UA" sz="1500" noProof="0" smtClean="0">
                          <a:latin typeface="Times New Roman"/>
                          <a:ea typeface="Times New Roman"/>
                          <a:cs typeface="Times New Roman"/>
                        </a:rPr>
                        <a:t>553</a:t>
                      </a:r>
                      <a:endParaRPr lang="uk-UA" sz="15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uk-UA" sz="1500" noProof="0" smtClean="0">
                        <a:latin typeface="Times New Roman"/>
                        <a:ea typeface="Times New Roman"/>
                        <a:cs typeface="Times New Roman"/>
                      </a:endParaRPr>
                    </a:p>
                    <a:p>
                      <a:pPr marL="142240" marR="127635" algn="ctr">
                        <a:lnSpc>
                          <a:spcPts val="1360"/>
                        </a:lnSpc>
                        <a:spcBef>
                          <a:spcPts val="0"/>
                        </a:spcBef>
                        <a:spcAft>
                          <a:spcPts val="0"/>
                        </a:spcAft>
                      </a:pPr>
                      <a:r>
                        <a:rPr lang="uk-UA" sz="1500" i="1" noProof="0" smtClean="0">
                          <a:latin typeface="Times New Roman"/>
                          <a:ea typeface="Times New Roman"/>
                          <a:cs typeface="Times New Roman"/>
                        </a:rPr>
                        <a:t>ILIADe-553</a:t>
                      </a:r>
                      <a:r>
                        <a:rPr lang="uk-UA" sz="1500" i="1" spc="-5" noProof="0" smtClean="0">
                          <a:latin typeface="Times New Roman"/>
                          <a:ea typeface="Times New Roman"/>
                          <a:cs typeface="Times New Roman"/>
                        </a:rPr>
                        <a:t> </a:t>
                      </a:r>
                      <a:r>
                        <a:rPr lang="uk-UA" sz="1500" i="1" noProof="0" smtClean="0">
                          <a:latin typeface="Times New Roman"/>
                          <a:ea typeface="Times New Roman"/>
                          <a:cs typeface="Times New Roman"/>
                        </a:rPr>
                        <a:t>NMR-</a:t>
                      </a:r>
                      <a:endParaRPr lang="uk-UA" sz="1500" noProof="0" smtClean="0">
                        <a:latin typeface="Times New Roman"/>
                        <a:ea typeface="Times New Roman"/>
                        <a:cs typeface="Times New Roman"/>
                      </a:endParaRPr>
                    </a:p>
                    <a:p>
                      <a:pPr marL="142240" marR="131445" algn="ctr">
                        <a:lnSpc>
                          <a:spcPts val="1360"/>
                        </a:lnSpc>
                        <a:spcBef>
                          <a:spcPts val="0"/>
                        </a:spcBef>
                        <a:spcAft>
                          <a:spcPts val="0"/>
                        </a:spcAft>
                      </a:pPr>
                      <a:r>
                        <a:rPr lang="uk-UA" sz="1500" i="1" noProof="0" smtClean="0">
                          <a:latin typeface="Times New Roman"/>
                          <a:ea typeface="Times New Roman"/>
                          <a:cs typeface="Times New Roman"/>
                        </a:rPr>
                        <a:t>Drugs*</a:t>
                      </a:r>
                      <a:endParaRPr lang="uk-UA" sz="15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6995" marR="57785" algn="just">
                        <a:lnSpc>
                          <a:spcPct val="96000"/>
                        </a:lnSpc>
                        <a:spcBef>
                          <a:spcPts val="0"/>
                        </a:spcBef>
                        <a:spcAft>
                          <a:spcPts val="0"/>
                        </a:spcAft>
                      </a:pPr>
                      <a:r>
                        <a:rPr lang="uk-UA" sz="1500" noProof="0" dirty="0" smtClean="0">
                          <a:latin typeface="Times New Roman"/>
                          <a:ea typeface="Times New Roman"/>
                          <a:cs typeface="Times New Roman"/>
                        </a:rPr>
                        <a:t>Ядерний</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магнітний</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резонанс</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a:t>
                      </a:r>
                      <a:r>
                        <a:rPr lang="uk-UA" sz="1500" noProof="0" dirty="0" err="1" smtClean="0">
                          <a:latin typeface="Times New Roman"/>
                          <a:ea typeface="Times New Roman"/>
                          <a:cs typeface="Times New Roman"/>
                        </a:rPr>
                        <a:t>NMR</a:t>
                      </a:r>
                      <a:r>
                        <a:rPr lang="uk-UA" sz="1500" noProof="0" dirty="0" smtClean="0">
                          <a:latin typeface="Times New Roman"/>
                          <a:ea typeface="Times New Roman"/>
                          <a:cs typeface="Times New Roman"/>
                        </a:rPr>
                        <a:t>)</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потужна</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та</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гнучка</a:t>
                      </a:r>
                      <a:r>
                        <a:rPr lang="uk-UA" sz="1500" spc="5" noProof="0" dirty="0" smtClean="0">
                          <a:latin typeface="Times New Roman"/>
                          <a:ea typeface="Times New Roman"/>
                          <a:cs typeface="Times New Roman"/>
                        </a:rPr>
                        <a:t> </a:t>
                      </a:r>
                      <a:r>
                        <a:rPr lang="uk-UA" sz="1500" spc="-10" noProof="0" dirty="0" smtClean="0">
                          <a:latin typeface="Times New Roman"/>
                          <a:ea typeface="Times New Roman"/>
                          <a:cs typeface="Times New Roman"/>
                        </a:rPr>
                        <a:t>спектроскопічна методика, що </a:t>
                      </a:r>
                      <a:r>
                        <a:rPr lang="uk-UA" sz="1500" spc="-5" noProof="0" dirty="0" smtClean="0">
                          <a:latin typeface="Times New Roman"/>
                          <a:ea typeface="Times New Roman"/>
                          <a:cs typeface="Times New Roman"/>
                        </a:rPr>
                        <a:t>забезпечує ключовою інформацією,</a:t>
                      </a:r>
                      <a:r>
                        <a:rPr lang="uk-UA" sz="1500" spc="-265" noProof="0" dirty="0" smtClean="0">
                          <a:latin typeface="Times New Roman"/>
                          <a:ea typeface="Times New Roman"/>
                          <a:cs typeface="Times New Roman"/>
                        </a:rPr>
                        <a:t> </a:t>
                      </a:r>
                      <a:r>
                        <a:rPr lang="uk-UA" sz="1500" spc="-5" noProof="0" dirty="0" smtClean="0">
                          <a:latin typeface="Times New Roman"/>
                          <a:ea typeface="Times New Roman"/>
                          <a:cs typeface="Times New Roman"/>
                        </a:rPr>
                        <a:t>що полегшує </a:t>
                      </a:r>
                      <a:r>
                        <a:rPr lang="uk-UA" sz="1500" noProof="0" dirty="0" smtClean="0">
                          <a:latin typeface="Times New Roman"/>
                          <a:ea typeface="Times New Roman"/>
                          <a:cs typeface="Times New Roman"/>
                        </a:rPr>
                        <a:t>визначення хімічної структури органічних речовин.</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Цей</a:t>
                      </a:r>
                      <a:r>
                        <a:rPr lang="uk-UA" sz="1500" spc="-20" noProof="0" dirty="0" smtClean="0">
                          <a:latin typeface="Times New Roman"/>
                          <a:ea typeface="Times New Roman"/>
                          <a:cs typeface="Times New Roman"/>
                        </a:rPr>
                        <a:t> </a:t>
                      </a:r>
                      <a:r>
                        <a:rPr lang="uk-UA" sz="1500" noProof="0" dirty="0" smtClean="0">
                          <a:latin typeface="Times New Roman"/>
                          <a:ea typeface="Times New Roman"/>
                          <a:cs typeface="Times New Roman"/>
                        </a:rPr>
                        <a:t>метод</a:t>
                      </a:r>
                      <a:r>
                        <a:rPr lang="uk-UA" sz="1500" spc="-15" noProof="0" dirty="0" smtClean="0">
                          <a:latin typeface="Times New Roman"/>
                          <a:ea typeface="Times New Roman"/>
                          <a:cs typeface="Times New Roman"/>
                        </a:rPr>
                        <a:t> </a:t>
                      </a:r>
                      <a:r>
                        <a:rPr lang="uk-UA" sz="1500" noProof="0" dirty="0" smtClean="0">
                          <a:latin typeface="Times New Roman"/>
                          <a:ea typeface="Times New Roman"/>
                          <a:cs typeface="Times New Roman"/>
                        </a:rPr>
                        <a:t>підходить</a:t>
                      </a:r>
                      <a:r>
                        <a:rPr lang="uk-UA" sz="1500" spc="-30" noProof="0" dirty="0" smtClean="0">
                          <a:latin typeface="Times New Roman"/>
                          <a:ea typeface="Times New Roman"/>
                          <a:cs typeface="Times New Roman"/>
                        </a:rPr>
                        <a:t> </a:t>
                      </a:r>
                      <a:r>
                        <a:rPr lang="uk-UA" sz="1500" noProof="0" dirty="0" smtClean="0">
                          <a:latin typeface="Times New Roman"/>
                          <a:ea typeface="Times New Roman"/>
                          <a:cs typeface="Times New Roman"/>
                        </a:rPr>
                        <a:t>для</a:t>
                      </a:r>
                      <a:r>
                        <a:rPr lang="uk-UA" sz="1500" spc="-15" noProof="0" dirty="0" smtClean="0">
                          <a:latin typeface="Times New Roman"/>
                          <a:ea typeface="Times New Roman"/>
                          <a:cs typeface="Times New Roman"/>
                        </a:rPr>
                        <a:t> </a:t>
                      </a:r>
                      <a:r>
                        <a:rPr lang="uk-UA" sz="1500" noProof="0" dirty="0" smtClean="0">
                          <a:latin typeface="Times New Roman"/>
                          <a:ea typeface="Times New Roman"/>
                          <a:cs typeface="Times New Roman"/>
                        </a:rPr>
                        <a:t>реєстрації</a:t>
                      </a:r>
                      <a:r>
                        <a:rPr lang="uk-UA" sz="1500" spc="-25" noProof="0" dirty="0" smtClean="0">
                          <a:latin typeface="Times New Roman"/>
                          <a:ea typeface="Times New Roman"/>
                          <a:cs typeface="Times New Roman"/>
                        </a:rPr>
                        <a:t> </a:t>
                      </a:r>
                      <a:r>
                        <a:rPr lang="uk-UA" sz="1500" noProof="0" dirty="0" smtClean="0">
                          <a:latin typeface="Times New Roman"/>
                          <a:ea typeface="Times New Roman"/>
                          <a:cs typeface="Times New Roman"/>
                        </a:rPr>
                        <a:t>спектрів</a:t>
                      </a:r>
                      <a:r>
                        <a:rPr lang="uk-UA" sz="1500" spc="-20" noProof="0" dirty="0" smtClean="0">
                          <a:latin typeface="Times New Roman"/>
                          <a:ea typeface="Times New Roman"/>
                          <a:cs typeface="Times New Roman"/>
                        </a:rPr>
                        <a:t> </a:t>
                      </a:r>
                      <a:r>
                        <a:rPr lang="uk-UA" sz="1500" noProof="0" dirty="0" smtClean="0">
                          <a:latin typeface="Times New Roman"/>
                          <a:ea typeface="Times New Roman"/>
                          <a:cs typeface="Times New Roman"/>
                        </a:rPr>
                        <a:t>NMR1Н</a:t>
                      </a:r>
                      <a:r>
                        <a:rPr lang="uk-UA" sz="1500" spc="-30" noProof="0" dirty="0" smtClean="0">
                          <a:latin typeface="Times New Roman"/>
                          <a:ea typeface="Times New Roman"/>
                          <a:cs typeface="Times New Roman"/>
                        </a:rPr>
                        <a:t> </a:t>
                      </a:r>
                      <a:r>
                        <a:rPr lang="uk-UA" sz="1500" noProof="0" dirty="0" smtClean="0">
                          <a:latin typeface="Times New Roman"/>
                          <a:ea typeface="Times New Roman"/>
                          <a:cs typeface="Times New Roman"/>
                        </a:rPr>
                        <a:t>та</a:t>
                      </a:r>
                      <a:r>
                        <a:rPr lang="uk-UA" sz="1500" spc="-15" noProof="0" dirty="0" smtClean="0">
                          <a:latin typeface="Times New Roman"/>
                          <a:ea typeface="Times New Roman"/>
                          <a:cs typeface="Times New Roman"/>
                        </a:rPr>
                        <a:t> </a:t>
                      </a:r>
                      <a:r>
                        <a:rPr lang="uk-UA" sz="1500" noProof="0" dirty="0" smtClean="0">
                          <a:latin typeface="Times New Roman"/>
                          <a:ea typeface="Times New Roman"/>
                          <a:cs typeface="Times New Roman"/>
                        </a:rPr>
                        <a:t>13С</a:t>
                      </a:r>
                      <a:r>
                        <a:rPr lang="uk-UA" sz="1500" spc="-30" noProof="0" dirty="0" smtClean="0">
                          <a:latin typeface="Times New Roman"/>
                          <a:ea typeface="Times New Roman"/>
                          <a:cs typeface="Times New Roman"/>
                        </a:rPr>
                        <a:t> </a:t>
                      </a:r>
                      <a:r>
                        <a:rPr lang="uk-UA" sz="1500" noProof="0" dirty="0" smtClean="0">
                          <a:latin typeface="Times New Roman"/>
                          <a:ea typeface="Times New Roman"/>
                          <a:cs typeface="Times New Roman"/>
                        </a:rPr>
                        <a:t>після</a:t>
                      </a:r>
                      <a:r>
                        <a:rPr lang="uk-UA" sz="1500" spc="-265" noProof="0" dirty="0" smtClean="0">
                          <a:latin typeface="Times New Roman"/>
                          <a:ea typeface="Times New Roman"/>
                          <a:cs typeface="Times New Roman"/>
                        </a:rPr>
                        <a:t> </a:t>
                      </a:r>
                      <a:r>
                        <a:rPr lang="uk-UA" sz="1500" noProof="0" dirty="0" smtClean="0">
                          <a:latin typeface="Times New Roman"/>
                          <a:ea typeface="Times New Roman"/>
                          <a:cs typeface="Times New Roman"/>
                        </a:rPr>
                        <a:t>одержання</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невідомої</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речовини</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у</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відповідному</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розчиннику.</a:t>
                      </a:r>
                      <a:r>
                        <a:rPr lang="uk-UA" sz="1500" spc="-260" noProof="0" dirty="0" smtClean="0">
                          <a:latin typeface="Times New Roman"/>
                          <a:ea typeface="Times New Roman"/>
                          <a:cs typeface="Times New Roman"/>
                        </a:rPr>
                        <a:t> </a:t>
                      </a:r>
                      <a:r>
                        <a:rPr lang="uk-UA" sz="1500" noProof="0" dirty="0" smtClean="0">
                          <a:latin typeface="Times New Roman"/>
                          <a:ea typeface="Times New Roman"/>
                          <a:cs typeface="Times New Roman"/>
                        </a:rPr>
                        <a:t>Залежно</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від</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наявності</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спектроскопічних</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приладів</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додаткові</a:t>
                      </a:r>
                      <a:r>
                        <a:rPr lang="uk-UA" sz="1500" spc="5" noProof="0" dirty="0" smtClean="0">
                          <a:latin typeface="Times New Roman"/>
                          <a:ea typeface="Times New Roman"/>
                          <a:cs typeface="Times New Roman"/>
                        </a:rPr>
                        <a:t> </a:t>
                      </a:r>
                      <a:r>
                        <a:rPr lang="uk-UA" sz="1500" spc="-20" noProof="0" dirty="0" smtClean="0">
                          <a:latin typeface="Times New Roman"/>
                          <a:ea typeface="Times New Roman"/>
                          <a:cs typeface="Times New Roman"/>
                        </a:rPr>
                        <a:t>дослідження</a:t>
                      </a:r>
                      <a:r>
                        <a:rPr lang="uk-UA" sz="1500" spc="-45" noProof="0" dirty="0" smtClean="0">
                          <a:latin typeface="Times New Roman"/>
                          <a:ea typeface="Times New Roman"/>
                          <a:cs typeface="Times New Roman"/>
                        </a:rPr>
                        <a:t> </a:t>
                      </a:r>
                      <a:r>
                        <a:rPr lang="uk-UA" sz="1500" spc="-20" noProof="0" dirty="0" err="1" smtClean="0">
                          <a:latin typeface="Times New Roman"/>
                          <a:ea typeface="Times New Roman"/>
                          <a:cs typeface="Times New Roman"/>
                        </a:rPr>
                        <a:t>NMR</a:t>
                      </a:r>
                      <a:r>
                        <a:rPr lang="uk-UA" sz="1500" spc="-40" noProof="0" dirty="0" smtClean="0">
                          <a:latin typeface="Times New Roman"/>
                          <a:ea typeface="Times New Roman"/>
                          <a:cs typeface="Times New Roman"/>
                        </a:rPr>
                        <a:t> </a:t>
                      </a:r>
                      <a:r>
                        <a:rPr lang="uk-UA" sz="1500" spc="-20" noProof="0" dirty="0" smtClean="0">
                          <a:latin typeface="Times New Roman"/>
                          <a:ea typeface="Times New Roman"/>
                          <a:cs typeface="Times New Roman"/>
                        </a:rPr>
                        <a:t>можуть</a:t>
                      </a:r>
                      <a:r>
                        <a:rPr lang="uk-UA" sz="1500" spc="-30" noProof="0" dirty="0" smtClean="0">
                          <a:latin typeface="Times New Roman"/>
                          <a:ea typeface="Times New Roman"/>
                          <a:cs typeface="Times New Roman"/>
                        </a:rPr>
                        <a:t> </a:t>
                      </a:r>
                      <a:r>
                        <a:rPr lang="uk-UA" sz="1500" spc="-15" noProof="0" dirty="0" smtClean="0">
                          <a:latin typeface="Times New Roman"/>
                          <a:ea typeface="Times New Roman"/>
                          <a:cs typeface="Times New Roman"/>
                        </a:rPr>
                        <a:t>бути</a:t>
                      </a:r>
                      <a:r>
                        <a:rPr lang="uk-UA" sz="1500" spc="-25" noProof="0" dirty="0" smtClean="0">
                          <a:latin typeface="Times New Roman"/>
                          <a:ea typeface="Times New Roman"/>
                          <a:cs typeface="Times New Roman"/>
                        </a:rPr>
                        <a:t> </a:t>
                      </a:r>
                      <a:r>
                        <a:rPr lang="uk-UA" sz="1500" spc="-15" noProof="0" dirty="0" smtClean="0">
                          <a:latin typeface="Times New Roman"/>
                          <a:ea typeface="Times New Roman"/>
                          <a:cs typeface="Times New Roman"/>
                        </a:rPr>
                        <a:t>виконані</a:t>
                      </a:r>
                      <a:r>
                        <a:rPr lang="uk-UA" sz="1500" spc="-35" noProof="0" dirty="0" smtClean="0">
                          <a:latin typeface="Times New Roman"/>
                          <a:ea typeface="Times New Roman"/>
                          <a:cs typeface="Times New Roman"/>
                        </a:rPr>
                        <a:t> </a:t>
                      </a:r>
                      <a:r>
                        <a:rPr lang="uk-UA" sz="1500" spc="-15" noProof="0" dirty="0" smtClean="0">
                          <a:latin typeface="Times New Roman"/>
                          <a:ea typeface="Times New Roman"/>
                          <a:cs typeface="Times New Roman"/>
                        </a:rPr>
                        <a:t>на</a:t>
                      </a:r>
                      <a:r>
                        <a:rPr lang="uk-UA" sz="1500" spc="-35" noProof="0" dirty="0" smtClean="0">
                          <a:latin typeface="Times New Roman"/>
                          <a:ea typeface="Times New Roman"/>
                          <a:cs typeface="Times New Roman"/>
                        </a:rPr>
                        <a:t> </a:t>
                      </a:r>
                      <a:r>
                        <a:rPr lang="uk-UA" sz="1500" spc="-15" noProof="0" dirty="0" smtClean="0">
                          <a:latin typeface="Times New Roman"/>
                          <a:ea typeface="Times New Roman"/>
                          <a:cs typeface="Times New Roman"/>
                        </a:rPr>
                        <a:t>тому</a:t>
                      </a:r>
                      <a:r>
                        <a:rPr lang="uk-UA" sz="1500" spc="-50" noProof="0" dirty="0" smtClean="0">
                          <a:latin typeface="Times New Roman"/>
                          <a:ea typeface="Times New Roman"/>
                          <a:cs typeface="Times New Roman"/>
                        </a:rPr>
                        <a:t> </a:t>
                      </a:r>
                      <a:r>
                        <a:rPr lang="uk-UA" sz="1500" spc="-15" noProof="0" dirty="0" smtClean="0">
                          <a:latin typeface="Times New Roman"/>
                          <a:ea typeface="Times New Roman"/>
                          <a:cs typeface="Times New Roman"/>
                        </a:rPr>
                        <a:t>самому</a:t>
                      </a:r>
                      <a:r>
                        <a:rPr lang="uk-UA" sz="1500" spc="-50" noProof="0" dirty="0" smtClean="0">
                          <a:latin typeface="Times New Roman"/>
                          <a:ea typeface="Times New Roman"/>
                          <a:cs typeface="Times New Roman"/>
                        </a:rPr>
                        <a:t> </a:t>
                      </a:r>
                      <a:r>
                        <a:rPr lang="uk-UA" sz="1500" spc="-15" noProof="0" dirty="0" smtClean="0">
                          <a:latin typeface="Times New Roman"/>
                          <a:ea typeface="Times New Roman"/>
                          <a:cs typeface="Times New Roman"/>
                        </a:rPr>
                        <a:t>препараті,</a:t>
                      </a:r>
                      <a:r>
                        <a:rPr lang="uk-UA" sz="1500" spc="-265" noProof="0" dirty="0" smtClean="0">
                          <a:latin typeface="Times New Roman"/>
                          <a:ea typeface="Times New Roman"/>
                          <a:cs typeface="Times New Roman"/>
                        </a:rPr>
                        <a:t> </a:t>
                      </a:r>
                      <a:r>
                        <a:rPr lang="uk-UA" sz="1500" noProof="0" dirty="0" smtClean="0">
                          <a:latin typeface="Times New Roman"/>
                          <a:ea typeface="Times New Roman"/>
                          <a:cs typeface="Times New Roman"/>
                        </a:rPr>
                        <a:t>що</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забезпечує</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додаткову</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інформацію</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для</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з’ясування</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хімічної</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структури. Вони можуть містити 2-мірний </a:t>
                      </a:r>
                      <a:r>
                        <a:rPr lang="uk-UA" sz="1500" noProof="0" dirty="0" err="1" smtClean="0">
                          <a:latin typeface="Times New Roman"/>
                          <a:ea typeface="Times New Roman"/>
                          <a:cs typeface="Times New Roman"/>
                        </a:rPr>
                        <a:t>NMR</a:t>
                      </a:r>
                      <a:r>
                        <a:rPr lang="uk-UA" sz="1500" noProof="0" dirty="0" smtClean="0">
                          <a:latin typeface="Times New Roman"/>
                          <a:ea typeface="Times New Roman"/>
                          <a:cs typeface="Times New Roman"/>
                        </a:rPr>
                        <a:t> і спектри інших</a:t>
                      </a:r>
                      <a:r>
                        <a:rPr lang="uk-UA" sz="1500" spc="5" noProof="0" dirty="0" smtClean="0">
                          <a:latin typeface="Times New Roman"/>
                          <a:ea typeface="Times New Roman"/>
                          <a:cs typeface="Times New Roman"/>
                        </a:rPr>
                        <a:t> </a:t>
                      </a:r>
                      <a:r>
                        <a:rPr lang="uk-UA" sz="1500" spc="-5" noProof="0" dirty="0" smtClean="0">
                          <a:latin typeface="Times New Roman"/>
                          <a:ea typeface="Times New Roman"/>
                          <a:cs typeface="Times New Roman"/>
                        </a:rPr>
                        <a:t>ядер</a:t>
                      </a:r>
                      <a:r>
                        <a:rPr lang="uk-UA" sz="1500" spc="-65" noProof="0" dirty="0" smtClean="0">
                          <a:latin typeface="Times New Roman"/>
                          <a:ea typeface="Times New Roman"/>
                          <a:cs typeface="Times New Roman"/>
                        </a:rPr>
                        <a:t> </a:t>
                      </a:r>
                      <a:r>
                        <a:rPr lang="uk-UA" sz="1500" spc="-5" noProof="0" dirty="0" smtClean="0">
                          <a:latin typeface="Times New Roman"/>
                          <a:ea typeface="Times New Roman"/>
                          <a:cs typeface="Times New Roman"/>
                        </a:rPr>
                        <a:t>(15N,</a:t>
                      </a:r>
                      <a:r>
                        <a:rPr lang="uk-UA" sz="1500" spc="-55" noProof="0" dirty="0" smtClean="0">
                          <a:latin typeface="Times New Roman"/>
                          <a:ea typeface="Times New Roman"/>
                          <a:cs typeface="Times New Roman"/>
                        </a:rPr>
                        <a:t> </a:t>
                      </a:r>
                      <a:r>
                        <a:rPr lang="uk-UA" sz="1500" spc="-5" noProof="0" dirty="0" smtClean="0">
                          <a:latin typeface="Times New Roman"/>
                          <a:ea typeface="Times New Roman"/>
                          <a:cs typeface="Times New Roman"/>
                        </a:rPr>
                        <a:t>19F</a:t>
                      </a:r>
                      <a:r>
                        <a:rPr lang="uk-UA" sz="1500" spc="-60" noProof="0" dirty="0" smtClean="0">
                          <a:latin typeface="Times New Roman"/>
                          <a:ea typeface="Times New Roman"/>
                          <a:cs typeface="Times New Roman"/>
                        </a:rPr>
                        <a:t> </a:t>
                      </a:r>
                      <a:r>
                        <a:rPr lang="uk-UA" sz="1500" spc="-5" noProof="0" dirty="0" smtClean="0">
                          <a:latin typeface="Times New Roman"/>
                          <a:ea typeface="Times New Roman"/>
                          <a:cs typeface="Times New Roman"/>
                        </a:rPr>
                        <a:t>...).</a:t>
                      </a:r>
                      <a:r>
                        <a:rPr lang="uk-UA" sz="1500" spc="-60" noProof="0" dirty="0" smtClean="0">
                          <a:latin typeface="Times New Roman"/>
                          <a:ea typeface="Times New Roman"/>
                          <a:cs typeface="Times New Roman"/>
                        </a:rPr>
                        <a:t> </a:t>
                      </a:r>
                      <a:r>
                        <a:rPr lang="uk-UA" sz="1500" noProof="0" dirty="0" smtClean="0">
                          <a:latin typeface="Times New Roman"/>
                          <a:ea typeface="Times New Roman"/>
                          <a:cs typeface="Times New Roman"/>
                        </a:rPr>
                        <a:t>У</a:t>
                      </a:r>
                      <a:r>
                        <a:rPr lang="uk-UA" sz="1500" spc="-60" noProof="0" dirty="0" smtClean="0">
                          <a:latin typeface="Times New Roman"/>
                          <a:ea typeface="Times New Roman"/>
                          <a:cs typeface="Times New Roman"/>
                        </a:rPr>
                        <a:t> </a:t>
                      </a:r>
                      <a:r>
                        <a:rPr lang="uk-UA" sz="1500" noProof="0" dirty="0" smtClean="0">
                          <a:latin typeface="Times New Roman"/>
                          <a:ea typeface="Times New Roman"/>
                          <a:cs typeface="Times New Roman"/>
                        </a:rPr>
                        <a:t>цьому</a:t>
                      </a:r>
                      <a:r>
                        <a:rPr lang="uk-UA" sz="1500" spc="-60" noProof="0" dirty="0" smtClean="0">
                          <a:latin typeface="Times New Roman"/>
                          <a:ea typeface="Times New Roman"/>
                          <a:cs typeface="Times New Roman"/>
                        </a:rPr>
                        <a:t> </a:t>
                      </a:r>
                      <a:r>
                        <a:rPr lang="uk-UA" sz="1500" noProof="0" dirty="0" smtClean="0">
                          <a:latin typeface="Times New Roman"/>
                          <a:ea typeface="Times New Roman"/>
                          <a:cs typeface="Times New Roman"/>
                        </a:rPr>
                        <a:t>документі</a:t>
                      </a:r>
                      <a:r>
                        <a:rPr lang="uk-UA" sz="1500" spc="-55" noProof="0" dirty="0" smtClean="0">
                          <a:latin typeface="Times New Roman"/>
                          <a:ea typeface="Times New Roman"/>
                          <a:cs typeface="Times New Roman"/>
                        </a:rPr>
                        <a:t> </a:t>
                      </a:r>
                      <a:r>
                        <a:rPr lang="uk-UA" sz="1500" noProof="0" dirty="0" smtClean="0">
                          <a:latin typeface="Times New Roman"/>
                          <a:ea typeface="Times New Roman"/>
                          <a:cs typeface="Times New Roman"/>
                        </a:rPr>
                        <a:t>містяться</a:t>
                      </a:r>
                      <a:r>
                        <a:rPr lang="uk-UA" sz="1500" spc="-60" noProof="0" dirty="0" smtClean="0">
                          <a:latin typeface="Times New Roman"/>
                          <a:ea typeface="Times New Roman"/>
                          <a:cs typeface="Times New Roman"/>
                        </a:rPr>
                        <a:t> </a:t>
                      </a:r>
                      <a:r>
                        <a:rPr lang="uk-UA" sz="1500" noProof="0" dirty="0" smtClean="0">
                          <a:latin typeface="Times New Roman"/>
                          <a:ea typeface="Times New Roman"/>
                          <a:cs typeface="Times New Roman"/>
                        </a:rPr>
                        <a:t>мінімальні</a:t>
                      </a:r>
                      <a:r>
                        <a:rPr lang="uk-UA" sz="1500" spc="-50" noProof="0" dirty="0" smtClean="0">
                          <a:latin typeface="Times New Roman"/>
                          <a:ea typeface="Times New Roman"/>
                          <a:cs typeface="Times New Roman"/>
                        </a:rPr>
                        <a:t> </a:t>
                      </a:r>
                      <a:r>
                        <a:rPr lang="uk-UA" sz="1500" noProof="0" dirty="0" smtClean="0">
                          <a:latin typeface="Times New Roman"/>
                          <a:ea typeface="Times New Roman"/>
                          <a:cs typeface="Times New Roman"/>
                        </a:rPr>
                        <a:t>вимоги </a:t>
                      </a:r>
                      <a:r>
                        <a:rPr lang="uk-UA" sz="1500" spc="-15" noProof="0" dirty="0" smtClean="0">
                          <a:latin typeface="Times New Roman"/>
                          <a:ea typeface="Times New Roman"/>
                          <a:cs typeface="Times New Roman"/>
                        </a:rPr>
                        <a:t>до</a:t>
                      </a:r>
                      <a:r>
                        <a:rPr lang="uk-UA" sz="1500" spc="-55" noProof="0" dirty="0" smtClean="0">
                          <a:latin typeface="Times New Roman"/>
                          <a:ea typeface="Times New Roman"/>
                          <a:cs typeface="Times New Roman"/>
                        </a:rPr>
                        <a:t> </a:t>
                      </a:r>
                      <a:r>
                        <a:rPr lang="uk-UA" sz="1500" spc="-15" noProof="0" dirty="0" smtClean="0">
                          <a:latin typeface="Times New Roman"/>
                          <a:ea typeface="Times New Roman"/>
                          <a:cs typeface="Times New Roman"/>
                        </a:rPr>
                        <a:t>1Н</a:t>
                      </a:r>
                      <a:r>
                        <a:rPr lang="uk-UA" sz="1500" spc="-40" noProof="0" dirty="0" smtClean="0">
                          <a:latin typeface="Times New Roman"/>
                          <a:ea typeface="Times New Roman"/>
                          <a:cs typeface="Times New Roman"/>
                        </a:rPr>
                        <a:t> </a:t>
                      </a:r>
                      <a:r>
                        <a:rPr lang="uk-UA" sz="1500" spc="-10" noProof="0" dirty="0" err="1" smtClean="0">
                          <a:latin typeface="Times New Roman"/>
                          <a:ea typeface="Times New Roman"/>
                          <a:cs typeface="Times New Roman"/>
                        </a:rPr>
                        <a:t>NMR</a:t>
                      </a:r>
                      <a:r>
                        <a:rPr lang="uk-UA" sz="1500" spc="-60" noProof="0" dirty="0" smtClean="0">
                          <a:latin typeface="Times New Roman"/>
                          <a:ea typeface="Times New Roman"/>
                          <a:cs typeface="Times New Roman"/>
                        </a:rPr>
                        <a:t> </a:t>
                      </a:r>
                      <a:r>
                        <a:rPr lang="uk-UA" sz="1500" spc="-10" noProof="0" dirty="0" smtClean="0">
                          <a:latin typeface="Times New Roman"/>
                          <a:ea typeface="Times New Roman"/>
                          <a:cs typeface="Times New Roman"/>
                        </a:rPr>
                        <a:t>і</a:t>
                      </a:r>
                      <a:r>
                        <a:rPr lang="uk-UA" sz="1500" spc="-35" noProof="0" dirty="0" smtClean="0">
                          <a:latin typeface="Times New Roman"/>
                          <a:ea typeface="Times New Roman"/>
                          <a:cs typeface="Times New Roman"/>
                        </a:rPr>
                        <a:t> </a:t>
                      </a:r>
                      <a:r>
                        <a:rPr lang="uk-UA" sz="1500" spc="-10" noProof="0" dirty="0" smtClean="0">
                          <a:latin typeface="Times New Roman"/>
                          <a:ea typeface="Times New Roman"/>
                          <a:cs typeface="Times New Roman"/>
                        </a:rPr>
                        <a:t>13C</a:t>
                      </a:r>
                      <a:r>
                        <a:rPr lang="uk-UA" sz="1500" spc="-45" noProof="0" dirty="0" smtClean="0">
                          <a:latin typeface="Times New Roman"/>
                          <a:ea typeface="Times New Roman"/>
                          <a:cs typeface="Times New Roman"/>
                        </a:rPr>
                        <a:t> </a:t>
                      </a:r>
                      <a:r>
                        <a:rPr lang="uk-UA" sz="1500" spc="-10" noProof="0" dirty="0" err="1" smtClean="0">
                          <a:latin typeface="Times New Roman"/>
                          <a:ea typeface="Times New Roman"/>
                          <a:cs typeface="Times New Roman"/>
                        </a:rPr>
                        <a:t>NMR</a:t>
                      </a:r>
                      <a:endParaRPr lang="uk-UA" sz="15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79512" y="260648"/>
          <a:ext cx="8640960" cy="5943600"/>
        </p:xfrm>
        <a:graphic>
          <a:graphicData uri="http://schemas.openxmlformats.org/drawingml/2006/table">
            <a:tbl>
              <a:tblPr/>
              <a:tblGrid>
                <a:gridCol w="558792"/>
                <a:gridCol w="1313416"/>
                <a:gridCol w="6768752"/>
              </a:tblGrid>
              <a:tr h="3146708">
                <a:tc>
                  <a:txBody>
                    <a:bodyPr/>
                    <a:lstStyle/>
                    <a:p>
                      <a:pPr marL="0" marR="0">
                        <a:spcBef>
                          <a:spcPts val="0"/>
                        </a:spcBef>
                        <a:spcAft>
                          <a:spcPts val="0"/>
                        </a:spcAft>
                      </a:pPr>
                      <a:endParaRPr lang="uk-UA" sz="1500" noProof="0" smtClean="0">
                        <a:latin typeface="Times New Roman"/>
                        <a:ea typeface="Times New Roman"/>
                        <a:cs typeface="Times New Roman"/>
                      </a:endParaRPr>
                    </a:p>
                    <a:p>
                      <a:pPr marL="54610" marR="51435" algn="ctr">
                        <a:spcBef>
                          <a:spcPts val="940"/>
                        </a:spcBef>
                        <a:spcAft>
                          <a:spcPts val="0"/>
                        </a:spcAft>
                      </a:pPr>
                      <a:r>
                        <a:rPr lang="uk-UA" sz="1500" noProof="0" smtClean="0">
                          <a:latin typeface="Times New Roman"/>
                          <a:ea typeface="Times New Roman"/>
                          <a:cs typeface="Times New Roman"/>
                        </a:rPr>
                        <a:t>554</a:t>
                      </a:r>
                      <a:endParaRPr lang="uk-UA" sz="15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uk-UA" sz="1500" noProof="0" smtClean="0">
                        <a:latin typeface="Times New Roman"/>
                        <a:ea typeface="Times New Roman"/>
                        <a:cs typeface="Times New Roman"/>
                      </a:endParaRPr>
                    </a:p>
                    <a:p>
                      <a:pPr marL="148590" marR="134620" algn="ctr">
                        <a:spcBef>
                          <a:spcPts val="0"/>
                        </a:spcBef>
                        <a:spcAft>
                          <a:spcPts val="0"/>
                        </a:spcAft>
                      </a:pPr>
                      <a:r>
                        <a:rPr lang="uk-UA" sz="1500" i="1" noProof="0" smtClean="0">
                          <a:latin typeface="Times New Roman"/>
                          <a:ea typeface="Times New Roman"/>
                          <a:cs typeface="Times New Roman"/>
                        </a:rPr>
                        <a:t>ILIADe-554</a:t>
                      </a:r>
                      <a:r>
                        <a:rPr lang="uk-UA" sz="1500" i="1" spc="-10" noProof="0" smtClean="0">
                          <a:latin typeface="Times New Roman"/>
                          <a:ea typeface="Times New Roman"/>
                          <a:cs typeface="Times New Roman"/>
                        </a:rPr>
                        <a:t> </a:t>
                      </a:r>
                      <a:r>
                        <a:rPr lang="uk-UA" sz="1500" i="1" noProof="0" smtClean="0">
                          <a:latin typeface="Times New Roman"/>
                          <a:ea typeface="Times New Roman"/>
                          <a:cs typeface="Times New Roman"/>
                        </a:rPr>
                        <a:t>HRMS-</a:t>
                      </a:r>
                      <a:endParaRPr lang="uk-UA" sz="1500" noProof="0" smtClean="0">
                        <a:latin typeface="Times New Roman"/>
                        <a:ea typeface="Times New Roman"/>
                        <a:cs typeface="Times New Roman"/>
                      </a:endParaRPr>
                    </a:p>
                    <a:p>
                      <a:pPr marL="143510" marR="134620" algn="ctr">
                        <a:spcBef>
                          <a:spcPts val="135"/>
                        </a:spcBef>
                        <a:spcAft>
                          <a:spcPts val="0"/>
                        </a:spcAft>
                      </a:pPr>
                      <a:r>
                        <a:rPr lang="uk-UA" sz="1500" i="1" noProof="0" smtClean="0">
                          <a:latin typeface="Times New Roman"/>
                          <a:ea typeface="Times New Roman"/>
                          <a:cs typeface="Times New Roman"/>
                        </a:rPr>
                        <a:t>Drugs*</a:t>
                      </a:r>
                      <a:endParaRPr lang="uk-UA" sz="15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8265" marR="116840" algn="just">
                        <a:spcBef>
                          <a:spcPts val="0"/>
                        </a:spcBef>
                        <a:spcAft>
                          <a:spcPts val="0"/>
                        </a:spcAft>
                      </a:pPr>
                      <a:r>
                        <a:rPr lang="uk-UA" sz="1500" noProof="0" smtClean="0">
                          <a:latin typeface="Times New Roman"/>
                          <a:ea typeface="Times New Roman"/>
                          <a:cs typeface="Times New Roman"/>
                        </a:rPr>
                        <a:t>Масспектроскопія методом електророзпилення (ESI) з високим</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рівнем</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роздільної</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здатності</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(TOF)</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потужна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та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гнучка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спектроскопічна методика, яка забезпечує отримання інформації</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щодо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молекулярної</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маси,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елементарного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складу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(вихідної</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формули)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та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молекулярної</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структури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сполуки.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Точна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масспектрометрія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(TOF</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MS)</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використовується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для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визначення</a:t>
                      </a:r>
                      <a:r>
                        <a:rPr lang="uk-UA" sz="1500" spc="-260" noProof="0" smtClean="0">
                          <a:latin typeface="Times New Roman"/>
                          <a:ea typeface="Times New Roman"/>
                          <a:cs typeface="Times New Roman"/>
                        </a:rPr>
                        <a:t> </a:t>
                      </a:r>
                      <a:r>
                        <a:rPr lang="uk-UA" sz="1500" noProof="0" smtClean="0">
                          <a:latin typeface="Times New Roman"/>
                          <a:ea typeface="Times New Roman"/>
                          <a:cs typeface="Times New Roman"/>
                        </a:rPr>
                        <a:t>точної молекулярної маси та елементарного складу відомих або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невідомих молекул. Експерименти з тандемної масспектрометрії</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(TOF</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MS/MS)</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використовуються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для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визначення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структури</a:t>
                      </a:r>
                      <a:r>
                        <a:rPr lang="uk-UA" sz="1500" spc="-260" noProof="0" smtClean="0">
                          <a:latin typeface="Times New Roman"/>
                          <a:ea typeface="Times New Roman"/>
                          <a:cs typeface="Times New Roman"/>
                        </a:rPr>
                        <a:t> </a:t>
                      </a:r>
                      <a:r>
                        <a:rPr lang="uk-UA" sz="1500" noProof="0" smtClean="0">
                          <a:latin typeface="Times New Roman"/>
                          <a:ea typeface="Times New Roman"/>
                          <a:cs typeface="Times New Roman"/>
                        </a:rPr>
                        <a:t>невідомих</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молекул.</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Метою</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цього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документа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є</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встановлення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стандартної процедури використання метода масспектрометрії с</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високою</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роздільною</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здатністю</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за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часом</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польоту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електророзпилення для характеристики невідомих речовин. Це</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дозволить</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іншим</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лабораторіям</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довіряти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даним,</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знаючи,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що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інструмент працює відповідно. Кожна лабораторія повинна мати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свої</a:t>
                      </a:r>
                      <a:r>
                        <a:rPr lang="uk-UA" sz="1500" spc="-55" noProof="0" smtClean="0">
                          <a:latin typeface="Times New Roman"/>
                          <a:ea typeface="Times New Roman"/>
                          <a:cs typeface="Times New Roman"/>
                        </a:rPr>
                        <a:t> </a:t>
                      </a:r>
                      <a:r>
                        <a:rPr lang="uk-UA" sz="1500" noProof="0" smtClean="0">
                          <a:latin typeface="Times New Roman"/>
                          <a:ea typeface="Times New Roman"/>
                          <a:cs typeface="Times New Roman"/>
                        </a:rPr>
                        <a:t>власні</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мінімальні</a:t>
                      </a:r>
                      <a:r>
                        <a:rPr lang="uk-UA" sz="1500" spc="-55" noProof="0" smtClean="0">
                          <a:latin typeface="Times New Roman"/>
                          <a:ea typeface="Times New Roman"/>
                          <a:cs typeface="Times New Roman"/>
                        </a:rPr>
                        <a:t> </a:t>
                      </a:r>
                      <a:r>
                        <a:rPr lang="uk-UA" sz="1500" noProof="0" smtClean="0">
                          <a:latin typeface="Times New Roman"/>
                          <a:ea typeface="Times New Roman"/>
                          <a:cs typeface="Times New Roman"/>
                        </a:rPr>
                        <a:t>критерії</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ефективності</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(MRPC),</a:t>
                      </a:r>
                      <a:r>
                        <a:rPr lang="uk-UA" sz="1500" spc="-55" noProof="0" smtClean="0">
                          <a:latin typeface="Times New Roman"/>
                          <a:ea typeface="Times New Roman"/>
                          <a:cs typeface="Times New Roman"/>
                        </a:rPr>
                        <a:t> </a:t>
                      </a:r>
                      <a:r>
                        <a:rPr lang="uk-UA" sz="1500" noProof="0" smtClean="0">
                          <a:latin typeface="Times New Roman"/>
                          <a:ea typeface="Times New Roman"/>
                          <a:cs typeface="Times New Roman"/>
                        </a:rPr>
                        <a:t>встановлені</a:t>
                      </a:r>
                      <a:r>
                        <a:rPr lang="uk-UA" sz="1500" spc="-265" noProof="0" smtClean="0">
                          <a:latin typeface="Times New Roman"/>
                          <a:ea typeface="Times New Roman"/>
                          <a:cs typeface="Times New Roman"/>
                        </a:rPr>
                        <a:t> </a:t>
                      </a:r>
                      <a:r>
                        <a:rPr lang="uk-UA" sz="1500" noProof="0" smtClean="0">
                          <a:latin typeface="Times New Roman"/>
                          <a:ea typeface="Times New Roman"/>
                          <a:cs typeface="Times New Roman"/>
                        </a:rPr>
                        <a:t>перед</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тим,</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як</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проводити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аналіз.</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Ця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процедура</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підходить</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для</a:t>
                      </a:r>
                      <a:r>
                        <a:rPr lang="uk-UA" sz="1500" spc="-260" noProof="0" smtClean="0">
                          <a:latin typeface="Times New Roman"/>
                          <a:ea typeface="Times New Roman"/>
                          <a:cs typeface="Times New Roman"/>
                        </a:rPr>
                        <a:t> </a:t>
                      </a:r>
                      <a:r>
                        <a:rPr lang="uk-UA" sz="1500" noProof="0" smtClean="0">
                          <a:latin typeface="Times New Roman"/>
                          <a:ea typeface="Times New Roman"/>
                          <a:cs typeface="Times New Roman"/>
                        </a:rPr>
                        <a:t>тюнінгу та калібрування, перевірки мінімальних характеристик</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приладу,</a:t>
                      </a:r>
                      <a:r>
                        <a:rPr lang="uk-UA" sz="1500" spc="-45" noProof="0" smtClean="0">
                          <a:latin typeface="Times New Roman"/>
                          <a:ea typeface="Times New Roman"/>
                          <a:cs typeface="Times New Roman"/>
                        </a:rPr>
                        <a:t> </a:t>
                      </a:r>
                      <a:r>
                        <a:rPr lang="uk-UA" sz="1500" noProof="0" smtClean="0">
                          <a:latin typeface="Times New Roman"/>
                          <a:ea typeface="Times New Roman"/>
                          <a:cs typeface="Times New Roman"/>
                        </a:rPr>
                        <a:t>створення</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експерименту</a:t>
                      </a:r>
                      <a:r>
                        <a:rPr lang="uk-UA" sz="1500" spc="-55" noProof="0" smtClean="0">
                          <a:latin typeface="Times New Roman"/>
                          <a:ea typeface="Times New Roman"/>
                          <a:cs typeface="Times New Roman"/>
                        </a:rPr>
                        <a:t> </a:t>
                      </a:r>
                      <a:r>
                        <a:rPr lang="uk-UA" sz="1500" noProof="0" smtClean="0">
                          <a:latin typeface="Times New Roman"/>
                          <a:ea typeface="Times New Roman"/>
                          <a:cs typeface="Times New Roman"/>
                        </a:rPr>
                        <a:t>та</a:t>
                      </a:r>
                      <a:r>
                        <a:rPr lang="uk-UA" sz="1500" spc="-35" noProof="0" smtClean="0">
                          <a:latin typeface="Times New Roman"/>
                          <a:ea typeface="Times New Roman"/>
                          <a:cs typeface="Times New Roman"/>
                        </a:rPr>
                        <a:t> </a:t>
                      </a:r>
                      <a:r>
                        <a:rPr lang="uk-UA" sz="1500" noProof="0" smtClean="0">
                          <a:latin typeface="Times New Roman"/>
                          <a:ea typeface="Times New Roman"/>
                          <a:cs typeface="Times New Roman"/>
                        </a:rPr>
                        <a:t>реєстрації</a:t>
                      </a:r>
                      <a:r>
                        <a:rPr lang="uk-UA" sz="1500" spc="-40" noProof="0" smtClean="0">
                          <a:latin typeface="Times New Roman"/>
                          <a:ea typeface="Times New Roman"/>
                          <a:cs typeface="Times New Roman"/>
                        </a:rPr>
                        <a:t> </a:t>
                      </a:r>
                      <a:r>
                        <a:rPr lang="uk-UA" sz="1500" noProof="0" smtClean="0">
                          <a:latin typeface="Times New Roman"/>
                          <a:ea typeface="Times New Roman"/>
                          <a:cs typeface="Times New Roman"/>
                        </a:rPr>
                        <a:t>спектрів</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МС</a:t>
                      </a:r>
                      <a:r>
                        <a:rPr lang="uk-UA" sz="1500" spc="-50" noProof="0" smtClean="0">
                          <a:latin typeface="Times New Roman"/>
                          <a:ea typeface="Times New Roman"/>
                          <a:cs typeface="Times New Roman"/>
                        </a:rPr>
                        <a:t> </a:t>
                      </a:r>
                      <a:r>
                        <a:rPr lang="uk-UA" sz="1500" noProof="0" smtClean="0">
                          <a:latin typeface="Times New Roman"/>
                          <a:ea typeface="Times New Roman"/>
                          <a:cs typeface="Times New Roman"/>
                        </a:rPr>
                        <a:t>після</a:t>
                      </a:r>
                      <a:r>
                        <a:rPr lang="uk-UA" sz="1500" spc="-260" noProof="0" smtClean="0">
                          <a:latin typeface="Times New Roman"/>
                          <a:ea typeface="Times New Roman"/>
                          <a:cs typeface="Times New Roman"/>
                        </a:rPr>
                        <a:t> </a:t>
                      </a:r>
                      <a:r>
                        <a:rPr lang="uk-UA" sz="1500" noProof="0" smtClean="0">
                          <a:latin typeface="Times New Roman"/>
                          <a:ea typeface="Times New Roman"/>
                          <a:cs typeface="Times New Roman"/>
                        </a:rPr>
                        <a:t>підготовки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невідомої</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речовини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відповідному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розчиннику.</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Залежно</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від</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речовини</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можуть</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знадобитися</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додаткові</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експерименти з фрагментації MS/MS на тому самому препараті,</a:t>
                      </a:r>
                      <a:r>
                        <a:rPr lang="uk-UA" sz="1500" spc="5" noProof="0" smtClean="0">
                          <a:latin typeface="Times New Roman"/>
                          <a:ea typeface="Times New Roman"/>
                          <a:cs typeface="Times New Roman"/>
                        </a:rPr>
                        <a:t> </a:t>
                      </a:r>
                      <a:r>
                        <a:rPr lang="uk-UA" sz="1500" noProof="0" smtClean="0">
                          <a:latin typeface="Times New Roman"/>
                          <a:ea typeface="Times New Roman"/>
                          <a:cs typeface="Times New Roman"/>
                        </a:rPr>
                        <a:t>що</a:t>
                      </a:r>
                      <a:r>
                        <a:rPr lang="uk-UA" sz="1500" spc="20" noProof="0" smtClean="0">
                          <a:latin typeface="Times New Roman"/>
                          <a:ea typeface="Times New Roman"/>
                          <a:cs typeface="Times New Roman"/>
                        </a:rPr>
                        <a:t> </a:t>
                      </a:r>
                      <a:r>
                        <a:rPr lang="uk-UA" sz="1500" noProof="0" smtClean="0">
                          <a:latin typeface="Times New Roman"/>
                          <a:ea typeface="Times New Roman"/>
                          <a:cs typeface="Times New Roman"/>
                        </a:rPr>
                        <a:t>забезпечує</a:t>
                      </a:r>
                      <a:r>
                        <a:rPr lang="uk-UA" sz="1500" spc="20" noProof="0" smtClean="0">
                          <a:latin typeface="Times New Roman"/>
                          <a:ea typeface="Times New Roman"/>
                          <a:cs typeface="Times New Roman"/>
                        </a:rPr>
                        <a:t> </a:t>
                      </a:r>
                      <a:r>
                        <a:rPr lang="uk-UA" sz="1500" noProof="0" smtClean="0">
                          <a:latin typeface="Times New Roman"/>
                          <a:ea typeface="Times New Roman"/>
                          <a:cs typeface="Times New Roman"/>
                        </a:rPr>
                        <a:t>комплементарну</a:t>
                      </a:r>
                      <a:r>
                        <a:rPr lang="uk-UA" sz="1500" spc="10" noProof="0" smtClean="0">
                          <a:latin typeface="Times New Roman"/>
                          <a:ea typeface="Times New Roman"/>
                          <a:cs typeface="Times New Roman"/>
                        </a:rPr>
                        <a:t> </a:t>
                      </a:r>
                      <a:r>
                        <a:rPr lang="uk-UA" sz="1500" noProof="0" smtClean="0">
                          <a:latin typeface="Times New Roman"/>
                          <a:ea typeface="Times New Roman"/>
                          <a:cs typeface="Times New Roman"/>
                        </a:rPr>
                        <a:t>інформацію</a:t>
                      </a:r>
                      <a:r>
                        <a:rPr lang="uk-UA" sz="1500" spc="25" noProof="0" smtClean="0">
                          <a:latin typeface="Times New Roman"/>
                          <a:ea typeface="Times New Roman"/>
                          <a:cs typeface="Times New Roman"/>
                        </a:rPr>
                        <a:t> </a:t>
                      </a:r>
                      <a:r>
                        <a:rPr lang="uk-UA" sz="1500" noProof="0" smtClean="0">
                          <a:latin typeface="Times New Roman"/>
                          <a:ea typeface="Times New Roman"/>
                          <a:cs typeface="Times New Roman"/>
                        </a:rPr>
                        <a:t>для</a:t>
                      </a:r>
                      <a:r>
                        <a:rPr lang="uk-UA" sz="1500" spc="15" noProof="0" smtClean="0">
                          <a:latin typeface="Times New Roman"/>
                          <a:ea typeface="Times New Roman"/>
                          <a:cs typeface="Times New Roman"/>
                        </a:rPr>
                        <a:t> </a:t>
                      </a:r>
                      <a:r>
                        <a:rPr lang="uk-UA" sz="1500" noProof="0" smtClean="0">
                          <a:latin typeface="Times New Roman"/>
                          <a:ea typeface="Times New Roman"/>
                          <a:cs typeface="Times New Roman"/>
                        </a:rPr>
                        <a:t>хімічних</a:t>
                      </a:r>
                      <a:r>
                        <a:rPr lang="uk-UA" sz="1500" spc="25" noProof="0" smtClean="0">
                          <a:latin typeface="Times New Roman"/>
                          <a:ea typeface="Times New Roman"/>
                          <a:cs typeface="Times New Roman"/>
                        </a:rPr>
                        <a:t> </a:t>
                      </a:r>
                      <a:r>
                        <a:rPr lang="uk-UA" sz="1500" noProof="0" smtClean="0">
                          <a:latin typeface="Times New Roman"/>
                          <a:ea typeface="Times New Roman"/>
                          <a:cs typeface="Times New Roman"/>
                        </a:rPr>
                        <a:t>груп</a:t>
                      </a:r>
                      <a:r>
                        <a:rPr lang="uk-UA" sz="1500" spc="20" noProof="0" smtClean="0">
                          <a:latin typeface="Times New Roman"/>
                          <a:ea typeface="Times New Roman"/>
                          <a:cs typeface="Times New Roman"/>
                        </a:rPr>
                        <a:t> </a:t>
                      </a:r>
                      <a:r>
                        <a:rPr lang="uk-UA" sz="1500" noProof="0" smtClean="0">
                          <a:latin typeface="Times New Roman"/>
                          <a:ea typeface="Times New Roman"/>
                          <a:cs typeface="Times New Roman"/>
                        </a:rPr>
                        <a:t>та </a:t>
                      </a:r>
                      <a:r>
                        <a:rPr lang="uk-UA" sz="1500" spc="-5" noProof="0" smtClean="0">
                          <a:latin typeface="Times New Roman"/>
                          <a:ea typeface="Times New Roman"/>
                          <a:cs typeface="Times New Roman"/>
                        </a:rPr>
                        <a:t>субструктур,</a:t>
                      </a:r>
                      <a:r>
                        <a:rPr lang="uk-UA" sz="1500" spc="-60" noProof="0" smtClean="0">
                          <a:latin typeface="Times New Roman"/>
                          <a:ea typeface="Times New Roman"/>
                          <a:cs typeface="Times New Roman"/>
                        </a:rPr>
                        <a:t> </a:t>
                      </a:r>
                      <a:r>
                        <a:rPr lang="uk-UA" sz="1500" spc="-5" noProof="0" smtClean="0">
                          <a:latin typeface="Times New Roman"/>
                          <a:ea typeface="Times New Roman"/>
                          <a:cs typeface="Times New Roman"/>
                        </a:rPr>
                        <a:t>присутніх</a:t>
                      </a:r>
                      <a:r>
                        <a:rPr lang="uk-UA" sz="1500" spc="-60" noProof="0" smtClean="0">
                          <a:latin typeface="Times New Roman"/>
                          <a:ea typeface="Times New Roman"/>
                          <a:cs typeface="Times New Roman"/>
                        </a:rPr>
                        <a:t> </a:t>
                      </a:r>
                      <a:r>
                        <a:rPr lang="uk-UA" sz="1500" spc="-5" noProof="0" smtClean="0">
                          <a:latin typeface="Times New Roman"/>
                          <a:ea typeface="Times New Roman"/>
                          <a:cs typeface="Times New Roman"/>
                        </a:rPr>
                        <a:t>у</a:t>
                      </a:r>
                      <a:r>
                        <a:rPr lang="uk-UA" sz="1500" spc="-55" noProof="0" smtClean="0">
                          <a:latin typeface="Times New Roman"/>
                          <a:ea typeface="Times New Roman"/>
                          <a:cs typeface="Times New Roman"/>
                        </a:rPr>
                        <a:t> </a:t>
                      </a:r>
                      <a:r>
                        <a:rPr lang="uk-UA" sz="1500" spc="-5" noProof="0" smtClean="0">
                          <a:latin typeface="Times New Roman"/>
                          <a:ea typeface="Times New Roman"/>
                          <a:cs typeface="Times New Roman"/>
                        </a:rPr>
                        <a:t>молекулі</a:t>
                      </a:r>
                      <a:endParaRPr lang="uk-UA" sz="15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7291">
                <a:tc>
                  <a:txBody>
                    <a:bodyPr/>
                    <a:lstStyle/>
                    <a:p>
                      <a:pPr marL="0" marR="0">
                        <a:spcBef>
                          <a:spcPts val="0"/>
                        </a:spcBef>
                        <a:spcAft>
                          <a:spcPts val="0"/>
                        </a:spcAft>
                      </a:pPr>
                      <a:endParaRPr lang="uk-UA" sz="1500" noProof="0" smtClean="0">
                        <a:latin typeface="Times New Roman"/>
                        <a:ea typeface="Times New Roman"/>
                        <a:cs typeface="Times New Roman"/>
                      </a:endParaRPr>
                    </a:p>
                    <a:p>
                      <a:pPr marL="54610" marR="51435" algn="ctr">
                        <a:spcBef>
                          <a:spcPts val="0"/>
                        </a:spcBef>
                        <a:spcAft>
                          <a:spcPts val="0"/>
                        </a:spcAft>
                      </a:pPr>
                      <a:r>
                        <a:rPr lang="uk-UA" sz="1500" noProof="0" smtClean="0">
                          <a:latin typeface="Times New Roman"/>
                          <a:ea typeface="Times New Roman"/>
                          <a:cs typeface="Times New Roman"/>
                        </a:rPr>
                        <a:t>556</a:t>
                      </a:r>
                      <a:endParaRPr lang="uk-UA" sz="15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uk-UA" sz="1500" noProof="0" smtClean="0">
                        <a:latin typeface="Times New Roman"/>
                        <a:ea typeface="Times New Roman"/>
                        <a:cs typeface="Times New Roman"/>
                      </a:endParaRPr>
                    </a:p>
                    <a:p>
                      <a:pPr marL="148590" marR="69215" algn="ctr">
                        <a:spcBef>
                          <a:spcPts val="0"/>
                        </a:spcBef>
                        <a:spcAft>
                          <a:spcPts val="0"/>
                        </a:spcAft>
                      </a:pPr>
                      <a:r>
                        <a:rPr lang="uk-UA" sz="1500" i="1" noProof="0" smtClean="0">
                          <a:latin typeface="Times New Roman"/>
                          <a:ea typeface="Times New Roman"/>
                          <a:cs typeface="Times New Roman"/>
                        </a:rPr>
                        <a:t>ILIADe-556</a:t>
                      </a:r>
                      <a:r>
                        <a:rPr lang="uk-UA" sz="1500" i="1" spc="-5" noProof="0" smtClean="0">
                          <a:latin typeface="Times New Roman"/>
                          <a:ea typeface="Times New Roman"/>
                          <a:cs typeface="Times New Roman"/>
                        </a:rPr>
                        <a:t> </a:t>
                      </a:r>
                      <a:r>
                        <a:rPr lang="uk-UA" sz="1500" i="1" noProof="0" smtClean="0">
                          <a:latin typeface="Times New Roman"/>
                          <a:ea typeface="Times New Roman"/>
                          <a:cs typeface="Times New Roman"/>
                        </a:rPr>
                        <a:t>FTIR-</a:t>
                      </a:r>
                      <a:endParaRPr lang="uk-UA" sz="1500" noProof="0" smtClean="0">
                        <a:latin typeface="Times New Roman"/>
                        <a:ea typeface="Times New Roman"/>
                        <a:cs typeface="Times New Roman"/>
                      </a:endParaRPr>
                    </a:p>
                    <a:p>
                      <a:pPr marL="148590" marR="66675" algn="ctr">
                        <a:spcBef>
                          <a:spcPts val="135"/>
                        </a:spcBef>
                        <a:spcAft>
                          <a:spcPts val="0"/>
                        </a:spcAft>
                      </a:pPr>
                      <a:r>
                        <a:rPr lang="uk-UA" sz="1500" i="1" noProof="0" smtClean="0">
                          <a:latin typeface="Times New Roman"/>
                          <a:ea typeface="Times New Roman"/>
                          <a:cs typeface="Times New Roman"/>
                        </a:rPr>
                        <a:t>Drugs</a:t>
                      </a:r>
                      <a:endParaRPr lang="uk-UA" sz="1500" noProof="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8265" marR="121920" algn="just">
                        <a:spcBef>
                          <a:spcPts val="0"/>
                        </a:spcBef>
                        <a:spcAft>
                          <a:spcPts val="0"/>
                        </a:spcAft>
                      </a:pPr>
                      <a:r>
                        <a:rPr lang="uk-UA" sz="1500" noProof="0" dirty="0" smtClean="0">
                          <a:latin typeface="Times New Roman"/>
                          <a:ea typeface="Times New Roman"/>
                          <a:cs typeface="Times New Roman"/>
                        </a:rPr>
                        <a:t>Метод може бути використаний для ідентифікації речовин, таких</a:t>
                      </a:r>
                      <a:r>
                        <a:rPr lang="uk-UA" sz="1500" spc="-260" noProof="0" dirty="0" smtClean="0">
                          <a:latin typeface="Times New Roman"/>
                          <a:ea typeface="Times New Roman"/>
                          <a:cs typeface="Times New Roman"/>
                        </a:rPr>
                        <a:t> </a:t>
                      </a:r>
                      <a:r>
                        <a:rPr lang="uk-UA" sz="1500" noProof="0" dirty="0" smtClean="0">
                          <a:latin typeface="Times New Roman"/>
                          <a:ea typeface="Times New Roman"/>
                          <a:cs typeface="Times New Roman"/>
                        </a:rPr>
                        <a:t>як</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наркотики,</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ліки,</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нові</a:t>
                      </a:r>
                      <a:r>
                        <a:rPr lang="uk-UA" sz="1500" spc="5" noProof="0" dirty="0" smtClean="0">
                          <a:latin typeface="Times New Roman"/>
                          <a:ea typeface="Times New Roman"/>
                          <a:cs typeface="Times New Roman"/>
                        </a:rPr>
                        <a:t> </a:t>
                      </a:r>
                      <a:r>
                        <a:rPr lang="uk-UA" sz="1500" noProof="0" dirty="0" err="1" smtClean="0">
                          <a:latin typeface="Times New Roman"/>
                          <a:ea typeface="Times New Roman"/>
                          <a:cs typeface="Times New Roman"/>
                        </a:rPr>
                        <a:t>психоактивні</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речовини,</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хімікати,</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пестициди. Метод особливо застосовується для чистих речовин.</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Для</a:t>
                      </a:r>
                      <a:r>
                        <a:rPr lang="uk-UA" sz="1500" spc="-25" noProof="0" dirty="0" smtClean="0">
                          <a:latin typeface="Times New Roman"/>
                          <a:ea typeface="Times New Roman"/>
                          <a:cs typeface="Times New Roman"/>
                        </a:rPr>
                        <a:t> </a:t>
                      </a:r>
                      <a:r>
                        <a:rPr lang="uk-UA" sz="1500" noProof="0" dirty="0" smtClean="0">
                          <a:latin typeface="Times New Roman"/>
                          <a:ea typeface="Times New Roman"/>
                          <a:cs typeface="Times New Roman"/>
                        </a:rPr>
                        <a:t>щонайбільше</a:t>
                      </a:r>
                      <a:r>
                        <a:rPr lang="uk-UA" sz="1500" spc="-20" noProof="0" dirty="0" smtClean="0">
                          <a:latin typeface="Times New Roman"/>
                          <a:ea typeface="Times New Roman"/>
                          <a:cs typeface="Times New Roman"/>
                        </a:rPr>
                        <a:t> </a:t>
                      </a:r>
                      <a:r>
                        <a:rPr lang="uk-UA" sz="1500" noProof="0" dirty="0" smtClean="0">
                          <a:latin typeface="Times New Roman"/>
                          <a:ea typeface="Times New Roman"/>
                          <a:cs typeface="Times New Roman"/>
                        </a:rPr>
                        <a:t>трьох</a:t>
                      </a:r>
                      <a:r>
                        <a:rPr lang="uk-UA" sz="1500" spc="-30" noProof="0" dirty="0" smtClean="0">
                          <a:latin typeface="Times New Roman"/>
                          <a:ea typeface="Times New Roman"/>
                          <a:cs typeface="Times New Roman"/>
                        </a:rPr>
                        <a:t> </a:t>
                      </a:r>
                      <a:r>
                        <a:rPr lang="uk-UA" sz="1500" noProof="0" dirty="0" smtClean="0">
                          <a:latin typeface="Times New Roman"/>
                          <a:ea typeface="Times New Roman"/>
                          <a:cs typeface="Times New Roman"/>
                        </a:rPr>
                        <a:t>компонентів</a:t>
                      </a:r>
                      <a:r>
                        <a:rPr lang="uk-UA" sz="1500" spc="-30" noProof="0" dirty="0" smtClean="0">
                          <a:latin typeface="Times New Roman"/>
                          <a:ea typeface="Times New Roman"/>
                          <a:cs typeface="Times New Roman"/>
                        </a:rPr>
                        <a:t> </a:t>
                      </a:r>
                      <a:r>
                        <a:rPr lang="uk-UA" sz="1500" noProof="0" dirty="0" smtClean="0">
                          <a:latin typeface="Times New Roman"/>
                          <a:ea typeface="Times New Roman"/>
                          <a:cs typeface="Times New Roman"/>
                        </a:rPr>
                        <a:t>процедура</a:t>
                      </a:r>
                      <a:r>
                        <a:rPr lang="uk-UA" sz="1500" spc="-25" noProof="0" dirty="0" smtClean="0">
                          <a:latin typeface="Times New Roman"/>
                          <a:ea typeface="Times New Roman"/>
                          <a:cs typeface="Times New Roman"/>
                        </a:rPr>
                        <a:t> </a:t>
                      </a:r>
                      <a:r>
                        <a:rPr lang="uk-UA" sz="1500" noProof="0" dirty="0" smtClean="0">
                          <a:latin typeface="Times New Roman"/>
                          <a:ea typeface="Times New Roman"/>
                          <a:cs typeface="Times New Roman"/>
                        </a:rPr>
                        <a:t>також</a:t>
                      </a:r>
                      <a:r>
                        <a:rPr lang="uk-UA" sz="1500" spc="-20" noProof="0" dirty="0" smtClean="0">
                          <a:latin typeface="Times New Roman"/>
                          <a:ea typeface="Times New Roman"/>
                          <a:cs typeface="Times New Roman"/>
                        </a:rPr>
                        <a:t> </a:t>
                      </a:r>
                      <a:r>
                        <a:rPr lang="uk-UA" sz="1500" noProof="0" dirty="0" smtClean="0">
                          <a:latin typeface="Times New Roman"/>
                          <a:ea typeface="Times New Roman"/>
                          <a:cs typeface="Times New Roman"/>
                        </a:rPr>
                        <a:t>може</a:t>
                      </a:r>
                      <a:r>
                        <a:rPr lang="uk-UA" sz="1500" spc="-20" noProof="0" dirty="0" smtClean="0">
                          <a:latin typeface="Times New Roman"/>
                          <a:ea typeface="Times New Roman"/>
                          <a:cs typeface="Times New Roman"/>
                        </a:rPr>
                        <a:t> </a:t>
                      </a:r>
                      <a:r>
                        <a:rPr lang="uk-UA" sz="1500" noProof="0" dirty="0" smtClean="0">
                          <a:latin typeface="Times New Roman"/>
                          <a:ea typeface="Times New Roman"/>
                          <a:cs typeface="Times New Roman"/>
                        </a:rPr>
                        <a:t>бути</a:t>
                      </a:r>
                      <a:r>
                        <a:rPr lang="uk-UA" sz="1500" spc="-265" noProof="0" dirty="0" smtClean="0">
                          <a:latin typeface="Times New Roman"/>
                          <a:ea typeface="Times New Roman"/>
                          <a:cs typeface="Times New Roman"/>
                        </a:rPr>
                        <a:t> </a:t>
                      </a:r>
                      <a:r>
                        <a:rPr lang="uk-UA" sz="1500" spc="-5" noProof="0" dirty="0" smtClean="0">
                          <a:latin typeface="Times New Roman"/>
                          <a:ea typeface="Times New Roman"/>
                          <a:cs typeface="Times New Roman"/>
                        </a:rPr>
                        <a:t>застосована,</a:t>
                      </a:r>
                      <a:r>
                        <a:rPr lang="uk-UA" sz="1500" spc="-60" noProof="0" dirty="0" smtClean="0">
                          <a:latin typeface="Times New Roman"/>
                          <a:ea typeface="Times New Roman"/>
                          <a:cs typeface="Times New Roman"/>
                        </a:rPr>
                        <a:t> </a:t>
                      </a:r>
                      <a:r>
                        <a:rPr lang="uk-UA" sz="1500" spc="-5" noProof="0" dirty="0" smtClean="0">
                          <a:latin typeface="Times New Roman"/>
                          <a:ea typeface="Times New Roman"/>
                          <a:cs typeface="Times New Roman"/>
                        </a:rPr>
                        <a:t>коли</a:t>
                      </a:r>
                      <a:r>
                        <a:rPr lang="uk-UA" sz="1500" spc="-65" noProof="0" dirty="0" smtClean="0">
                          <a:latin typeface="Times New Roman"/>
                          <a:ea typeface="Times New Roman"/>
                          <a:cs typeface="Times New Roman"/>
                        </a:rPr>
                        <a:t> </a:t>
                      </a:r>
                      <a:r>
                        <a:rPr lang="uk-UA" sz="1500" spc="-5" noProof="0" dirty="0" smtClean="0">
                          <a:latin typeface="Times New Roman"/>
                          <a:ea typeface="Times New Roman"/>
                          <a:cs typeface="Times New Roman"/>
                        </a:rPr>
                        <a:t>програмне</a:t>
                      </a:r>
                      <a:r>
                        <a:rPr lang="uk-UA" sz="1500" spc="-60" noProof="0" dirty="0" smtClean="0">
                          <a:latin typeface="Times New Roman"/>
                          <a:ea typeface="Times New Roman"/>
                          <a:cs typeface="Times New Roman"/>
                        </a:rPr>
                        <a:t> </a:t>
                      </a:r>
                      <a:r>
                        <a:rPr lang="uk-UA" sz="1500" noProof="0" dirty="0" smtClean="0">
                          <a:latin typeface="Times New Roman"/>
                          <a:ea typeface="Times New Roman"/>
                          <a:cs typeface="Times New Roman"/>
                        </a:rPr>
                        <a:t>забезпечення</a:t>
                      </a:r>
                      <a:r>
                        <a:rPr lang="uk-UA" sz="1500" spc="-65" noProof="0" dirty="0" smtClean="0">
                          <a:latin typeface="Times New Roman"/>
                          <a:ea typeface="Times New Roman"/>
                          <a:cs typeface="Times New Roman"/>
                        </a:rPr>
                        <a:t> </a:t>
                      </a:r>
                      <a:r>
                        <a:rPr lang="uk-UA" sz="1500" noProof="0" dirty="0" smtClean="0">
                          <a:latin typeface="Times New Roman"/>
                          <a:ea typeface="Times New Roman"/>
                          <a:cs typeface="Times New Roman"/>
                        </a:rPr>
                        <a:t>може</a:t>
                      </a:r>
                      <a:r>
                        <a:rPr lang="uk-UA" sz="1500" spc="-60" noProof="0" dirty="0" smtClean="0">
                          <a:latin typeface="Times New Roman"/>
                          <a:ea typeface="Times New Roman"/>
                          <a:cs typeface="Times New Roman"/>
                        </a:rPr>
                        <a:t> </a:t>
                      </a:r>
                      <a:r>
                        <a:rPr lang="uk-UA" sz="1500" noProof="0" dirty="0" smtClean="0">
                          <a:latin typeface="Times New Roman"/>
                          <a:ea typeface="Times New Roman"/>
                          <a:cs typeface="Times New Roman"/>
                        </a:rPr>
                        <a:t>віднімати</a:t>
                      </a:r>
                      <a:r>
                        <a:rPr lang="uk-UA" sz="1500" spc="-60" noProof="0" dirty="0" smtClean="0">
                          <a:latin typeface="Times New Roman"/>
                          <a:ea typeface="Times New Roman"/>
                          <a:cs typeface="Times New Roman"/>
                        </a:rPr>
                        <a:t> </a:t>
                      </a:r>
                      <a:r>
                        <a:rPr lang="uk-UA" sz="1500" noProof="0" dirty="0" smtClean="0">
                          <a:latin typeface="Times New Roman"/>
                          <a:ea typeface="Times New Roman"/>
                          <a:cs typeface="Times New Roman"/>
                        </a:rPr>
                        <a:t>спектр. Для</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більш</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складних</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препаратів</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і</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при</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низьких</a:t>
                      </a:r>
                      <a:r>
                        <a:rPr lang="uk-UA" sz="1500" spc="5" noProof="0" dirty="0" smtClean="0">
                          <a:latin typeface="Times New Roman"/>
                          <a:ea typeface="Times New Roman"/>
                          <a:cs typeface="Times New Roman"/>
                        </a:rPr>
                        <a:t> </a:t>
                      </a:r>
                      <a:r>
                        <a:rPr lang="uk-UA" sz="1500" noProof="0" dirty="0" smtClean="0">
                          <a:latin typeface="Times New Roman"/>
                          <a:ea typeface="Times New Roman"/>
                          <a:cs typeface="Times New Roman"/>
                        </a:rPr>
                        <a:t>концентраціях,</a:t>
                      </a:r>
                      <a:r>
                        <a:rPr lang="uk-UA" sz="1500" spc="-260" noProof="0" dirty="0" smtClean="0">
                          <a:latin typeface="Times New Roman"/>
                          <a:ea typeface="Times New Roman"/>
                          <a:cs typeface="Times New Roman"/>
                        </a:rPr>
                        <a:t> </a:t>
                      </a:r>
                      <a:r>
                        <a:rPr lang="uk-UA" sz="1500" noProof="0" dirty="0" smtClean="0">
                          <a:latin typeface="Times New Roman"/>
                          <a:ea typeface="Times New Roman"/>
                          <a:cs typeface="Times New Roman"/>
                        </a:rPr>
                        <a:t>наприклад</a:t>
                      </a:r>
                      <a:r>
                        <a:rPr lang="uk-UA" sz="1500" spc="-40" noProof="0" dirty="0" smtClean="0">
                          <a:latin typeface="Times New Roman"/>
                          <a:ea typeface="Times New Roman"/>
                          <a:cs typeface="Times New Roman"/>
                        </a:rPr>
                        <a:t> </a:t>
                      </a:r>
                      <a:r>
                        <a:rPr lang="uk-UA" sz="1500" noProof="0" dirty="0" smtClean="0">
                          <a:latin typeface="Times New Roman"/>
                          <a:ea typeface="Times New Roman"/>
                          <a:cs typeface="Times New Roman"/>
                        </a:rPr>
                        <a:t>білки</a:t>
                      </a:r>
                      <a:r>
                        <a:rPr lang="uk-UA" sz="1500" spc="-45" noProof="0" dirty="0" smtClean="0">
                          <a:latin typeface="Times New Roman"/>
                          <a:ea typeface="Times New Roman"/>
                          <a:cs typeface="Times New Roman"/>
                        </a:rPr>
                        <a:t> </a:t>
                      </a:r>
                      <a:r>
                        <a:rPr lang="uk-UA" sz="1500" noProof="0" dirty="0" smtClean="0">
                          <a:latin typeface="Times New Roman"/>
                          <a:ea typeface="Times New Roman"/>
                          <a:cs typeface="Times New Roman"/>
                        </a:rPr>
                        <a:t>на</a:t>
                      </a:r>
                      <a:r>
                        <a:rPr lang="uk-UA" sz="1500" spc="-35" noProof="0" dirty="0" smtClean="0">
                          <a:latin typeface="Times New Roman"/>
                          <a:ea typeface="Times New Roman"/>
                          <a:cs typeface="Times New Roman"/>
                        </a:rPr>
                        <a:t> </a:t>
                      </a:r>
                      <a:r>
                        <a:rPr lang="uk-UA" sz="1500" noProof="0" dirty="0" smtClean="0">
                          <a:latin typeface="Times New Roman"/>
                          <a:ea typeface="Times New Roman"/>
                          <a:cs typeface="Times New Roman"/>
                        </a:rPr>
                        <a:t>манітолі,</a:t>
                      </a:r>
                      <a:r>
                        <a:rPr lang="uk-UA" sz="1500" spc="-40" noProof="0" dirty="0" smtClean="0">
                          <a:latin typeface="Times New Roman"/>
                          <a:ea typeface="Times New Roman"/>
                          <a:cs typeface="Times New Roman"/>
                        </a:rPr>
                        <a:t> </a:t>
                      </a:r>
                      <a:r>
                        <a:rPr lang="uk-UA" sz="1500" noProof="0" dirty="0" smtClean="0">
                          <a:latin typeface="Times New Roman"/>
                          <a:ea typeface="Times New Roman"/>
                          <a:cs typeface="Times New Roman"/>
                        </a:rPr>
                        <a:t>процедура</a:t>
                      </a:r>
                      <a:r>
                        <a:rPr lang="uk-UA" sz="1500" spc="-40" noProof="0" dirty="0" smtClean="0">
                          <a:latin typeface="Times New Roman"/>
                          <a:ea typeface="Times New Roman"/>
                          <a:cs typeface="Times New Roman"/>
                        </a:rPr>
                        <a:t> </a:t>
                      </a:r>
                      <a:r>
                        <a:rPr lang="uk-UA" sz="1500" noProof="0" dirty="0" smtClean="0">
                          <a:latin typeface="Times New Roman"/>
                          <a:ea typeface="Times New Roman"/>
                          <a:cs typeface="Times New Roman"/>
                        </a:rPr>
                        <a:t>не</a:t>
                      </a:r>
                      <a:r>
                        <a:rPr lang="uk-UA" sz="1500" spc="-35" noProof="0" dirty="0" smtClean="0">
                          <a:latin typeface="Times New Roman"/>
                          <a:ea typeface="Times New Roman"/>
                          <a:cs typeface="Times New Roman"/>
                        </a:rPr>
                        <a:t> </a:t>
                      </a:r>
                      <a:r>
                        <a:rPr lang="uk-UA" sz="1500" noProof="0" dirty="0" smtClean="0">
                          <a:latin typeface="Times New Roman"/>
                          <a:ea typeface="Times New Roman"/>
                          <a:cs typeface="Times New Roman"/>
                        </a:rPr>
                        <a:t>підходить</a:t>
                      </a:r>
                      <a:endParaRPr lang="uk-UA" sz="1500" noProof="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352928" cy="5632311"/>
          </a:xfrm>
          <a:prstGeom prst="rect">
            <a:avLst/>
          </a:prstGeom>
          <a:noFill/>
        </p:spPr>
        <p:txBody>
          <a:bodyPr wrap="square" rtlCol="0">
            <a:spAutoFit/>
          </a:bodyPr>
          <a:lstStyle/>
          <a:p>
            <a:pPr indent="457200"/>
            <a:r>
              <a:rPr lang="uk-UA" b="1" smtClean="0">
                <a:solidFill>
                  <a:srgbClr val="C00000"/>
                </a:solidFill>
              </a:rPr>
              <a:t>3. Співпраця між лабораторіями</a:t>
            </a:r>
          </a:p>
          <a:p>
            <a:pPr indent="457200"/>
            <a:endParaRPr lang="uk-UA" b="1" smtClean="0">
              <a:solidFill>
                <a:srgbClr val="C00000"/>
              </a:solidFill>
            </a:endParaRPr>
          </a:p>
          <a:p>
            <a:pPr indent="457200" algn="just"/>
            <a:r>
              <a:rPr lang="uk-UA" b="1" smtClean="0">
                <a:solidFill>
                  <a:srgbClr val="C00000"/>
                </a:solidFill>
              </a:rPr>
              <a:t>Робота </a:t>
            </a:r>
            <a:r>
              <a:rPr lang="uk-UA" b="1" smtClean="0">
                <a:solidFill>
                  <a:srgbClr val="C00000"/>
                </a:solidFill>
              </a:rPr>
              <a:t>над розробкою загальної політики якості для всіх митних </a:t>
            </a:r>
            <a:r>
              <a:rPr lang="uk-UA" b="1" smtClean="0">
                <a:solidFill>
                  <a:srgbClr val="C00000"/>
                </a:solidFill>
              </a:rPr>
              <a:t>лабораторій</a:t>
            </a:r>
            <a:r>
              <a:rPr lang="uk-UA" b="1" smtClean="0">
                <a:solidFill>
                  <a:srgbClr val="C00000"/>
                </a:solidFill>
              </a:rPr>
              <a:t>, щоб забезпечити однакову інтерпретацію нових стандартів та створити основу для взаємної прийнятності цих випробувань без необхідності подальшого повторного випробування </a:t>
            </a:r>
            <a:r>
              <a:rPr lang="uk-UA" b="1" smtClean="0">
                <a:solidFill>
                  <a:srgbClr val="C00000"/>
                </a:solidFill>
              </a:rPr>
              <a:t>продукції</a:t>
            </a:r>
            <a:r>
              <a:rPr lang="uk-UA" b="1" smtClean="0">
                <a:solidFill>
                  <a:srgbClr val="C00000"/>
                </a:solidFill>
              </a:rPr>
              <a:t>. та </a:t>
            </a:r>
            <a:r>
              <a:rPr lang="uk-UA" b="1" smtClean="0">
                <a:solidFill>
                  <a:srgbClr val="C00000"/>
                </a:solidFill>
              </a:rPr>
              <a:t>предмети</a:t>
            </a:r>
            <a:r>
              <a:rPr lang="uk-UA" b="1" smtClean="0">
                <a:solidFill>
                  <a:srgbClr val="C00000"/>
                </a:solidFill>
              </a:rPr>
              <a:t>, коли вони продаються на міжнародному </a:t>
            </a:r>
            <a:r>
              <a:rPr lang="uk-UA" b="1" smtClean="0">
                <a:solidFill>
                  <a:srgbClr val="C00000"/>
                </a:solidFill>
              </a:rPr>
              <a:t>рівні.</a:t>
            </a:r>
            <a:endParaRPr lang="uk-UA" b="1" smtClean="0">
              <a:solidFill>
                <a:srgbClr val="C00000"/>
              </a:solidFill>
            </a:endParaRPr>
          </a:p>
          <a:p>
            <a:pPr indent="457200" algn="just"/>
            <a:endParaRPr lang="uk-UA" b="1" smtClean="0">
              <a:solidFill>
                <a:srgbClr val="C00000"/>
              </a:solidFill>
            </a:endParaRPr>
          </a:p>
          <a:p>
            <a:pPr indent="457200" algn="just"/>
            <a:r>
              <a:rPr lang="uk-UA" b="1" smtClean="0">
                <a:solidFill>
                  <a:srgbClr val="C00000"/>
                </a:solidFill>
              </a:rPr>
              <a:t>Участь у програмах перевірки кваліфікації є для кожної лабораторії важливим засобом оцінки власної діяльності та методів </a:t>
            </a:r>
            <a:r>
              <a:rPr lang="uk-UA" b="1" smtClean="0">
                <a:solidFill>
                  <a:srgbClr val="C00000"/>
                </a:solidFill>
              </a:rPr>
              <a:t>роботи</a:t>
            </a:r>
            <a:r>
              <a:rPr lang="uk-UA" b="1" smtClean="0">
                <a:solidFill>
                  <a:srgbClr val="C00000"/>
                </a:solidFill>
              </a:rPr>
              <a:t>, а також підтвердження </a:t>
            </a:r>
            <a:r>
              <a:rPr lang="uk-UA" b="1" smtClean="0">
                <a:solidFill>
                  <a:srgbClr val="C00000"/>
                </a:solidFill>
              </a:rPr>
              <a:t>того</a:t>
            </a:r>
            <a:r>
              <a:rPr lang="uk-UA" b="1" smtClean="0">
                <a:solidFill>
                  <a:srgbClr val="C00000"/>
                </a:solidFill>
              </a:rPr>
              <a:t>, що результати можна порівняти з результатами інших </a:t>
            </a:r>
            <a:r>
              <a:rPr lang="uk-UA" b="1" smtClean="0">
                <a:solidFill>
                  <a:srgbClr val="C00000"/>
                </a:solidFill>
              </a:rPr>
              <a:t>лабораторій</a:t>
            </a:r>
            <a:r>
              <a:rPr lang="uk-UA" b="1" smtClean="0">
                <a:solidFill>
                  <a:srgbClr val="C00000"/>
                </a:solidFill>
              </a:rPr>
              <a:t>. Також важливо отримати </a:t>
            </a:r>
            <a:r>
              <a:rPr lang="uk-UA" b="1" smtClean="0">
                <a:solidFill>
                  <a:srgbClr val="C00000"/>
                </a:solidFill>
              </a:rPr>
              <a:t>акредитацію.</a:t>
            </a:r>
            <a:endParaRPr lang="uk-UA" b="1" smtClean="0">
              <a:solidFill>
                <a:srgbClr val="C00000"/>
              </a:solidFill>
            </a:endParaRPr>
          </a:p>
          <a:p>
            <a:pPr indent="457200" algn="just"/>
            <a:endParaRPr lang="uk-UA" b="1" smtClean="0">
              <a:solidFill>
                <a:srgbClr val="C00000"/>
              </a:solidFill>
            </a:endParaRPr>
          </a:p>
          <a:p>
            <a:pPr indent="457200" algn="just"/>
            <a:r>
              <a:rPr lang="uk-UA" b="1" smtClean="0">
                <a:solidFill>
                  <a:srgbClr val="C00000"/>
                </a:solidFill>
              </a:rPr>
              <a:t>Ця дія також охоплює стратегічні обговорення з метою розширення </a:t>
            </a:r>
            <a:r>
              <a:rPr lang="uk-UA" b="1" smtClean="0">
                <a:solidFill>
                  <a:srgbClr val="C00000"/>
                </a:solidFill>
              </a:rPr>
              <a:t>співробітництва</a:t>
            </a:r>
            <a:r>
              <a:rPr lang="uk-UA" b="1" smtClean="0">
                <a:solidFill>
                  <a:srgbClr val="C00000"/>
                </a:solidFill>
              </a:rPr>
              <a:t>. Він досліджує нові </a:t>
            </a:r>
            <a:r>
              <a:rPr lang="uk-UA" b="1" smtClean="0">
                <a:solidFill>
                  <a:srgbClr val="C00000"/>
                </a:solidFill>
              </a:rPr>
              <a:t>способи</a:t>
            </a:r>
            <a:r>
              <a:rPr lang="uk-UA" b="1" smtClean="0">
                <a:solidFill>
                  <a:srgbClr val="C00000"/>
                </a:solidFill>
              </a:rPr>
              <a:t>, віртуальні та </a:t>
            </a:r>
            <a:r>
              <a:rPr lang="uk-UA" b="1" smtClean="0">
                <a:solidFill>
                  <a:srgbClr val="C00000"/>
                </a:solidFill>
              </a:rPr>
              <a:t>фізичні</a:t>
            </a:r>
            <a:r>
              <a:rPr lang="uk-UA" b="1" smtClean="0">
                <a:solidFill>
                  <a:srgbClr val="C00000"/>
                </a:solidFill>
              </a:rPr>
              <a:t>, щоб швидко реагувати на непередбачені </a:t>
            </a:r>
            <a:r>
              <a:rPr lang="uk-UA" b="1" smtClean="0">
                <a:solidFill>
                  <a:srgbClr val="C00000"/>
                </a:solidFill>
              </a:rPr>
              <a:t>ситуації</a:t>
            </a:r>
            <a:r>
              <a:rPr lang="uk-UA" b="1" smtClean="0">
                <a:solidFill>
                  <a:srgbClr val="C00000"/>
                </a:solidFill>
              </a:rPr>
              <a:t>, розподіляти робоче навантаження та повною мірою використати весь потенціал та досвід європейських митних лабораторій як </a:t>
            </a:r>
            <a:r>
              <a:rPr lang="uk-UA" b="1" smtClean="0">
                <a:solidFill>
                  <a:srgbClr val="C00000"/>
                </a:solidFill>
              </a:rPr>
              <a:t>мережі</a:t>
            </a:r>
            <a:r>
              <a:rPr lang="uk-UA" b="1" smtClean="0">
                <a:solidFill>
                  <a:srgbClr val="C00000"/>
                </a:solidFill>
              </a:rPr>
              <a:t>, зокрема у дуже складних методах та спеціалізованих </a:t>
            </a:r>
            <a:r>
              <a:rPr lang="uk-UA" b="1" smtClean="0">
                <a:solidFill>
                  <a:srgbClr val="C00000"/>
                </a:solidFill>
              </a:rPr>
              <a:t>галузях</a:t>
            </a:r>
            <a:r>
              <a:rPr lang="uk-UA" b="1" smtClean="0">
                <a:solidFill>
                  <a:srgbClr val="C00000"/>
                </a:solidFill>
              </a:rPr>
              <a:t>. Цей напрямок також пов'язаний з методологією відбору </a:t>
            </a:r>
            <a:r>
              <a:rPr lang="uk-UA" b="1" smtClean="0">
                <a:solidFill>
                  <a:srgbClr val="C00000"/>
                </a:solidFill>
              </a:rPr>
              <a:t>проб</a:t>
            </a:r>
            <a:r>
              <a:rPr lang="uk-UA" b="1" smtClean="0">
                <a:solidFill>
                  <a:srgbClr val="C00000"/>
                </a:solidFill>
              </a:rPr>
              <a:t>, оскільки якість проб дуже важлива для подальшої лабораторної </a:t>
            </a:r>
            <a:r>
              <a:rPr lang="uk-UA" b="1" smtClean="0">
                <a:solidFill>
                  <a:srgbClr val="C00000"/>
                </a:solidFill>
              </a:rPr>
              <a:t>експертизи.</a:t>
            </a:r>
            <a:endParaRPr lang="uk-UA" b="1">
              <a:solidFill>
                <a:srgbClr val="C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908720"/>
            <a:ext cx="8424936" cy="3693319"/>
          </a:xfrm>
          <a:prstGeom prst="rect">
            <a:avLst/>
          </a:prstGeom>
        </p:spPr>
        <p:txBody>
          <a:bodyPr wrap="square">
            <a:spAutoFit/>
          </a:bodyPr>
          <a:lstStyle/>
          <a:p>
            <a:pPr indent="457200" algn="just"/>
            <a:r>
              <a:rPr lang="uk-UA" b="1" smtClean="0">
                <a:solidFill>
                  <a:srgbClr val="C00000"/>
                </a:solidFill>
              </a:rPr>
              <a:t>Посібник</a:t>
            </a:r>
            <a:r>
              <a:rPr lang="uk-UA" b="1" smtClean="0">
                <a:solidFill>
                  <a:srgbClr val="C00000"/>
                </a:solidFill>
              </a:rPr>
              <a:t> із відбору проб для митних та податкових органів </a:t>
            </a:r>
            <a:r>
              <a:rPr lang="uk-UA" b="1" smtClean="0">
                <a:solidFill>
                  <a:srgbClr val="C00000"/>
                </a:solidFill>
              </a:rPr>
              <a:t>(Samancta</a:t>
            </a:r>
            <a:r>
              <a:rPr lang="uk-UA" b="1" smtClean="0">
                <a:solidFill>
                  <a:srgbClr val="C00000"/>
                </a:solidFill>
              </a:rPr>
              <a:t>) є </a:t>
            </a:r>
            <a:r>
              <a:rPr lang="uk-UA" b="1" smtClean="0">
                <a:solidFill>
                  <a:srgbClr val="C00000"/>
                </a:solidFill>
              </a:rPr>
              <a:t>інтернет-додатком</a:t>
            </a:r>
            <a:r>
              <a:rPr lang="uk-UA" b="1" smtClean="0">
                <a:solidFill>
                  <a:srgbClr val="C00000"/>
                </a:solidFill>
              </a:rPr>
              <a:t>, призначеним для оперативного використання митними та податковими службовцями при відборі </a:t>
            </a:r>
            <a:r>
              <a:rPr lang="uk-UA" b="1" smtClean="0">
                <a:solidFill>
                  <a:srgbClr val="C00000"/>
                </a:solidFill>
              </a:rPr>
              <a:t>проб.</a:t>
            </a:r>
            <a:endParaRPr lang="uk-UA" b="1" smtClean="0">
              <a:solidFill>
                <a:srgbClr val="C00000"/>
              </a:solidFill>
            </a:endParaRPr>
          </a:p>
          <a:p>
            <a:pPr indent="457200" algn="just"/>
            <a:endParaRPr lang="uk-UA" b="1" smtClean="0">
              <a:solidFill>
                <a:srgbClr val="C00000"/>
              </a:solidFill>
            </a:endParaRPr>
          </a:p>
          <a:p>
            <a:pPr indent="457200" algn="just"/>
            <a:r>
              <a:rPr lang="uk-UA" b="1" smtClean="0">
                <a:solidFill>
                  <a:srgbClr val="C00000"/>
                </a:solidFill>
              </a:rPr>
              <a:t>Додаток складається з двох взаємозалежних </a:t>
            </a:r>
            <a:r>
              <a:rPr lang="uk-UA" b="1" smtClean="0">
                <a:solidFill>
                  <a:srgbClr val="C00000"/>
                </a:solidFill>
              </a:rPr>
              <a:t>розділів</a:t>
            </a:r>
            <a:r>
              <a:rPr lang="uk-UA" b="1" smtClean="0">
                <a:solidFill>
                  <a:srgbClr val="C00000"/>
                </a:solidFill>
              </a:rPr>
              <a:t>: загальної частини та пробних карток для відбору проб конкретних </a:t>
            </a:r>
            <a:r>
              <a:rPr lang="uk-UA" b="1" smtClean="0">
                <a:solidFill>
                  <a:srgbClr val="C00000"/>
                </a:solidFill>
              </a:rPr>
              <a:t>товарів</a:t>
            </a:r>
            <a:r>
              <a:rPr lang="uk-UA" b="1" smtClean="0">
                <a:solidFill>
                  <a:srgbClr val="C00000"/>
                </a:solidFill>
              </a:rPr>
              <a:t>. Крім </a:t>
            </a:r>
            <a:r>
              <a:rPr lang="uk-UA" b="1" smtClean="0">
                <a:solidFill>
                  <a:srgbClr val="C00000"/>
                </a:solidFill>
              </a:rPr>
              <a:t>того</a:t>
            </a:r>
            <a:r>
              <a:rPr lang="uk-UA" b="1" smtClean="0">
                <a:solidFill>
                  <a:srgbClr val="C00000"/>
                </a:solidFill>
              </a:rPr>
              <a:t>, ця програма містить глосарій екзотичних назв з тарифною класифікацією місцевих товарів та </a:t>
            </a:r>
            <a:r>
              <a:rPr lang="uk-UA" b="1" smtClean="0">
                <a:solidFill>
                  <a:srgbClr val="C00000"/>
                </a:solidFill>
              </a:rPr>
              <a:t>частиною</a:t>
            </a:r>
            <a:r>
              <a:rPr lang="uk-UA" b="1" smtClean="0">
                <a:solidFill>
                  <a:srgbClr val="C00000"/>
                </a:solidFill>
              </a:rPr>
              <a:t>, присвяченою </a:t>
            </a:r>
            <a:r>
              <a:rPr lang="uk-UA" b="1" smtClean="0">
                <a:solidFill>
                  <a:srgbClr val="C00000"/>
                </a:solidFill>
              </a:rPr>
              <a:t>навчанню.</a:t>
            </a:r>
            <a:endParaRPr lang="uk-UA" b="1" smtClean="0">
              <a:solidFill>
                <a:srgbClr val="C00000"/>
              </a:solidFill>
            </a:endParaRPr>
          </a:p>
          <a:p>
            <a:pPr indent="457200" algn="just"/>
            <a:endParaRPr lang="uk-UA" b="1" smtClean="0">
              <a:solidFill>
                <a:srgbClr val="C00000"/>
              </a:solidFill>
            </a:endParaRPr>
          </a:p>
          <a:p>
            <a:pPr indent="457200" algn="just"/>
            <a:r>
              <a:rPr lang="uk-UA" b="1" smtClean="0">
                <a:solidFill>
                  <a:srgbClr val="C00000"/>
                </a:solidFill>
              </a:rPr>
              <a:t>Детальна інформація про відборі проб конкретних товарів міститься в так званих картках процедури відбору </a:t>
            </a:r>
            <a:r>
              <a:rPr lang="uk-UA" b="1" smtClean="0">
                <a:solidFill>
                  <a:srgbClr val="C00000"/>
                </a:solidFill>
              </a:rPr>
              <a:t>проб</a:t>
            </a:r>
            <a:r>
              <a:rPr lang="uk-UA" b="1" smtClean="0">
                <a:solidFill>
                  <a:srgbClr val="C00000"/>
                </a:solidFill>
              </a:rPr>
              <a:t>. Samancta </a:t>
            </a:r>
            <a:r>
              <a:rPr lang="uk-UA" b="1" smtClean="0">
                <a:solidFill>
                  <a:srgbClr val="C00000"/>
                </a:solidFill>
              </a:rPr>
              <a:t>розробляється</a:t>
            </a:r>
            <a:r>
              <a:rPr lang="uk-UA" b="1" smtClean="0">
                <a:solidFill>
                  <a:srgbClr val="C00000"/>
                </a:solidFill>
              </a:rPr>
              <a:t>, щоб надати узгоджений набір інструкцій щодо відбору проб для співробітників у всіх </a:t>
            </a:r>
            <a:r>
              <a:rPr lang="uk-UA" b="1" smtClean="0">
                <a:solidFill>
                  <a:srgbClr val="C00000"/>
                </a:solidFill>
              </a:rPr>
              <a:t>державах-членах.</a:t>
            </a:r>
            <a:endParaRPr lang="uk-UA" b="1">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133.png"/>
          <p:cNvPicPr/>
          <p:nvPr/>
        </p:nvPicPr>
        <p:blipFill>
          <a:blip r:embed="rId2" cstate="print"/>
          <a:stretch>
            <a:fillRect/>
          </a:stretch>
        </p:blipFill>
        <p:spPr>
          <a:xfrm>
            <a:off x="395536" y="1124744"/>
            <a:ext cx="8568952" cy="4824536"/>
          </a:xfrm>
          <a:prstGeom prst="rect">
            <a:avLst/>
          </a:prstGeom>
        </p:spPr>
      </p:pic>
      <p:sp>
        <p:nvSpPr>
          <p:cNvPr id="4" name="Прямоугольник 3"/>
          <p:cNvSpPr/>
          <p:nvPr/>
        </p:nvSpPr>
        <p:spPr>
          <a:xfrm>
            <a:off x="1331640" y="188640"/>
            <a:ext cx="4572000" cy="461665"/>
          </a:xfrm>
          <a:prstGeom prst="rect">
            <a:avLst/>
          </a:prstGeom>
        </p:spPr>
        <p:txBody>
          <a:bodyPr>
            <a:spAutoFit/>
          </a:bodyPr>
          <a:lstStyle/>
          <a:p>
            <a:pPr algn="ctr"/>
            <a:r>
              <a:rPr lang="ru-RU" sz="2400" b="1" dirty="0" smtClean="0">
                <a:solidFill>
                  <a:srgbClr val="C00000"/>
                </a:solidFill>
              </a:rPr>
              <a:t>Структура </a:t>
            </a:r>
            <a:r>
              <a:rPr lang="ru-RU" sz="2400" b="1" dirty="0" err="1" smtClean="0">
                <a:solidFill>
                  <a:srgbClr val="C00000"/>
                </a:solidFill>
              </a:rPr>
              <a:t>Samancta</a:t>
            </a:r>
            <a:r>
              <a:rPr lang="ru-RU" sz="2400" b="1" dirty="0" smtClean="0">
                <a:solidFill>
                  <a:srgbClr val="C00000"/>
                </a:solidFill>
              </a:rPr>
              <a:t> </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124744"/>
            <a:ext cx="8424936" cy="2585323"/>
          </a:xfrm>
          <a:prstGeom prst="rect">
            <a:avLst/>
          </a:prstGeom>
          <a:noFill/>
        </p:spPr>
        <p:txBody>
          <a:bodyPr wrap="square" rtlCol="0">
            <a:spAutoFit/>
          </a:bodyPr>
          <a:lstStyle/>
          <a:p>
            <a:pPr indent="457200"/>
            <a:r>
              <a:rPr lang="uk-UA" b="1" smtClean="0">
                <a:solidFill>
                  <a:srgbClr val="C00000"/>
                </a:solidFill>
              </a:rPr>
              <a:t>4. Комунікація і стратегія</a:t>
            </a:r>
          </a:p>
          <a:p>
            <a:pPr indent="457200"/>
            <a:endParaRPr lang="uk-UA" b="1" smtClean="0">
              <a:solidFill>
                <a:srgbClr val="C00000"/>
              </a:solidFill>
            </a:endParaRPr>
          </a:p>
          <a:p>
            <a:pPr indent="457200" algn="just"/>
            <a:r>
              <a:rPr lang="uk-UA" b="1" smtClean="0">
                <a:solidFill>
                  <a:srgbClr val="C00000"/>
                </a:solidFill>
              </a:rPr>
              <a:t>Комплекс </a:t>
            </a:r>
            <a:r>
              <a:rPr lang="uk-UA" b="1" smtClean="0">
                <a:solidFill>
                  <a:srgbClr val="C00000"/>
                </a:solidFill>
              </a:rPr>
              <a:t>заходів</a:t>
            </a:r>
            <a:r>
              <a:rPr lang="uk-UA" b="1" smtClean="0">
                <a:solidFill>
                  <a:srgbClr val="C00000"/>
                </a:solidFill>
              </a:rPr>
              <a:t>, присвячених науково-технічному спілкуванню та обміну між окремими митними </a:t>
            </a:r>
            <a:r>
              <a:rPr lang="uk-UA" b="1" smtClean="0">
                <a:solidFill>
                  <a:srgbClr val="C00000"/>
                </a:solidFill>
              </a:rPr>
              <a:t>лабораторіями</a:t>
            </a:r>
            <a:r>
              <a:rPr lang="uk-UA" b="1" smtClean="0">
                <a:solidFill>
                  <a:srgbClr val="C00000"/>
                </a:solidFill>
              </a:rPr>
              <a:t>, а також між CLEN та іншими інституційними </a:t>
            </a:r>
            <a:r>
              <a:rPr lang="uk-UA" b="1" smtClean="0">
                <a:solidFill>
                  <a:srgbClr val="C00000"/>
                </a:solidFill>
              </a:rPr>
              <a:t>партнерами</a:t>
            </a:r>
            <a:r>
              <a:rPr lang="uk-UA" b="1" smtClean="0">
                <a:solidFill>
                  <a:srgbClr val="C00000"/>
                </a:solidFill>
              </a:rPr>
              <a:t>, такими як служби Європейської </a:t>
            </a:r>
            <a:r>
              <a:rPr lang="uk-UA" b="1" smtClean="0">
                <a:solidFill>
                  <a:srgbClr val="C00000"/>
                </a:solidFill>
              </a:rPr>
              <a:t>комісії</a:t>
            </a:r>
            <a:r>
              <a:rPr lang="uk-UA" b="1" smtClean="0">
                <a:solidFill>
                  <a:srgbClr val="C00000"/>
                </a:solidFill>
              </a:rPr>
              <a:t>, митні адміністрації та митні лабораторії </a:t>
            </a:r>
            <a:r>
              <a:rPr lang="uk-UA" b="1" smtClean="0">
                <a:solidFill>
                  <a:srgbClr val="C00000"/>
                </a:solidFill>
              </a:rPr>
              <a:t>країн</a:t>
            </a:r>
            <a:r>
              <a:rPr lang="uk-UA" b="1" smtClean="0">
                <a:solidFill>
                  <a:srgbClr val="C00000"/>
                </a:solidFill>
              </a:rPr>
              <a:t>, що не входять до </a:t>
            </a:r>
            <a:r>
              <a:rPr lang="uk-UA" b="1" smtClean="0">
                <a:solidFill>
                  <a:srgbClr val="C00000"/>
                </a:solidFill>
              </a:rPr>
              <a:t>ЄС.</a:t>
            </a:r>
            <a:endParaRPr lang="uk-UA" b="1" smtClean="0">
              <a:solidFill>
                <a:srgbClr val="C00000"/>
              </a:solidFill>
            </a:endParaRPr>
          </a:p>
          <a:p>
            <a:pPr indent="457200" algn="just"/>
            <a:endParaRPr lang="uk-UA" b="1" smtClean="0">
              <a:solidFill>
                <a:srgbClr val="C00000"/>
              </a:solidFill>
            </a:endParaRPr>
          </a:p>
          <a:p>
            <a:pPr indent="457200" algn="just"/>
            <a:r>
              <a:rPr lang="uk-UA" b="1" smtClean="0">
                <a:solidFill>
                  <a:srgbClr val="C00000"/>
                </a:solidFill>
              </a:rPr>
              <a:t>Основним видом діяльності є семінар європейських митних </a:t>
            </a:r>
            <a:r>
              <a:rPr lang="uk-UA" b="1" smtClean="0">
                <a:solidFill>
                  <a:srgbClr val="C00000"/>
                </a:solidFill>
              </a:rPr>
              <a:t>служб</a:t>
            </a:r>
            <a:r>
              <a:rPr lang="uk-UA" b="1" smtClean="0">
                <a:solidFill>
                  <a:srgbClr val="C00000"/>
                </a:solidFill>
              </a:rPr>
              <a:t>, який проводиться кожні 3 </a:t>
            </a:r>
            <a:r>
              <a:rPr lang="uk-UA" b="1" smtClean="0">
                <a:solidFill>
                  <a:srgbClr val="C00000"/>
                </a:solidFill>
              </a:rPr>
              <a:t>роки</a:t>
            </a:r>
            <a:r>
              <a:rPr lang="uk-UA" b="1" smtClean="0">
                <a:solidFill>
                  <a:srgbClr val="C00000"/>
                </a:solidFill>
              </a:rPr>
              <a:t>.</a:t>
            </a:r>
            <a:endParaRPr lang="uk-UA" b="1">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332656"/>
            <a:ext cx="8568952" cy="1477328"/>
          </a:xfrm>
          <a:prstGeom prst="rect">
            <a:avLst/>
          </a:prstGeom>
        </p:spPr>
        <p:txBody>
          <a:bodyPr wrap="square">
            <a:spAutoFit/>
          </a:bodyPr>
          <a:lstStyle/>
          <a:p>
            <a:pPr indent="457200" algn="just"/>
            <a:r>
              <a:rPr lang="uk-UA" b="1" dirty="0" smtClean="0">
                <a:solidFill>
                  <a:srgbClr val="000099"/>
                </a:solidFill>
              </a:rPr>
              <a:t>Важливим нормативним елементом регламентування принципів проведення митних експертиз є Регламент № 1294/2013 відомий як Митниця 2020 (</a:t>
            </a:r>
            <a:r>
              <a:rPr lang="uk-UA" b="1" dirty="0" err="1" smtClean="0">
                <a:solidFill>
                  <a:srgbClr val="000099"/>
                </a:solidFill>
              </a:rPr>
              <a:t>Customs</a:t>
            </a:r>
            <a:r>
              <a:rPr lang="uk-UA" b="1" dirty="0" smtClean="0">
                <a:solidFill>
                  <a:srgbClr val="000099"/>
                </a:solidFill>
              </a:rPr>
              <a:t> 2020) – це програма співпраці з Європейським Союзом, яка надає національним митним адміністраціям можливість створювати та обмінюватися інформацією та досвідом, у тому числі і для проведення митних експертиз </a:t>
            </a:r>
            <a:endParaRPr lang="en-US" b="1" dirty="0">
              <a:solidFill>
                <a:srgbClr val="000099"/>
              </a:solidFill>
            </a:endParaRPr>
          </a:p>
        </p:txBody>
      </p:sp>
      <p:sp>
        <p:nvSpPr>
          <p:cNvPr id="8" name="Прямоугольник 7"/>
          <p:cNvSpPr/>
          <p:nvPr/>
        </p:nvSpPr>
        <p:spPr>
          <a:xfrm>
            <a:off x="467544" y="2276872"/>
            <a:ext cx="8280920" cy="646331"/>
          </a:xfrm>
          <a:prstGeom prst="rect">
            <a:avLst/>
          </a:prstGeom>
        </p:spPr>
        <p:txBody>
          <a:bodyPr wrap="square">
            <a:spAutoFit/>
          </a:bodyPr>
          <a:lstStyle/>
          <a:p>
            <a:pPr algn="just"/>
            <a:r>
              <a:rPr lang="uk-UA" b="1" smtClean="0"/>
              <a:t>Базовою нормою, </a:t>
            </a:r>
            <a:r>
              <a:rPr lang="uk-UA" b="1" smtClean="0"/>
              <a:t>яка визначає принципи та завдання проведення митних </a:t>
            </a:r>
            <a:r>
              <a:rPr lang="uk-UA" b="1" smtClean="0"/>
              <a:t>експертиз</a:t>
            </a:r>
            <a:r>
              <a:rPr lang="uk-UA" b="1" smtClean="0"/>
              <a:t>, є </a:t>
            </a:r>
            <a:r>
              <a:rPr lang="uk-UA" b="1" smtClean="0"/>
              <a:t>ст</a:t>
            </a:r>
            <a:r>
              <a:rPr lang="uk-UA" b="1" smtClean="0"/>
              <a:t>. 134 Митного кодексу </a:t>
            </a:r>
            <a:r>
              <a:rPr lang="uk-UA" b="1" smtClean="0"/>
              <a:t>Євросоюзу.</a:t>
            </a:r>
            <a:endParaRPr lang="uk-UA"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260648"/>
            <a:ext cx="8064896" cy="5909310"/>
          </a:xfrm>
          <a:prstGeom prst="rect">
            <a:avLst/>
          </a:prstGeom>
          <a:noFill/>
        </p:spPr>
        <p:txBody>
          <a:bodyPr wrap="square" rtlCol="0">
            <a:spAutoFit/>
          </a:bodyPr>
          <a:lstStyle/>
          <a:p>
            <a:pPr indent="457200"/>
            <a:r>
              <a:rPr lang="uk-UA" b="1" smtClean="0">
                <a:solidFill>
                  <a:srgbClr val="C00000"/>
                </a:solidFill>
              </a:rPr>
              <a:t>5. Наукова експертиза </a:t>
            </a:r>
          </a:p>
          <a:p>
            <a:endParaRPr lang="uk-UA" b="1" smtClean="0">
              <a:solidFill>
                <a:srgbClr val="C00000"/>
              </a:solidFill>
            </a:endParaRPr>
          </a:p>
          <a:p>
            <a:pPr indent="457200" algn="just"/>
            <a:r>
              <a:rPr lang="uk-UA" b="1" smtClean="0">
                <a:solidFill>
                  <a:srgbClr val="C00000"/>
                </a:solidFill>
              </a:rPr>
              <a:t>Цей напрямок CLEN присвячений експертизі в конкретних </a:t>
            </a:r>
            <a:r>
              <a:rPr lang="uk-UA" b="1" smtClean="0">
                <a:solidFill>
                  <a:srgbClr val="C00000"/>
                </a:solidFill>
              </a:rPr>
              <a:t>областях</a:t>
            </a:r>
            <a:endParaRPr lang="uk-UA" b="1" smtClean="0">
              <a:solidFill>
                <a:srgbClr val="C00000"/>
              </a:solidFill>
            </a:endParaRPr>
          </a:p>
          <a:p>
            <a:pPr indent="457200" algn="just"/>
            <a:endParaRPr lang="uk-UA" b="1" smtClean="0">
              <a:solidFill>
                <a:srgbClr val="C00000"/>
              </a:solidFill>
            </a:endParaRPr>
          </a:p>
          <a:p>
            <a:pPr indent="457200" algn="just"/>
            <a:r>
              <a:rPr lang="uk-UA" b="1" smtClean="0">
                <a:solidFill>
                  <a:srgbClr val="C00000"/>
                </a:solidFill>
              </a:rPr>
              <a:t>Початкові заходи включали семінар з молекулярної біології та інших </a:t>
            </a:r>
            <a:r>
              <a:rPr lang="uk-UA" b="1" smtClean="0">
                <a:solidFill>
                  <a:srgbClr val="C00000"/>
                </a:solidFill>
              </a:rPr>
              <a:t>методів</a:t>
            </a:r>
            <a:r>
              <a:rPr lang="uk-UA" b="1" smtClean="0">
                <a:solidFill>
                  <a:srgbClr val="C00000"/>
                </a:solidFill>
              </a:rPr>
              <a:t>, що використовуються для забезпечення дотримання ЄСП або контролю за харчовими </a:t>
            </a:r>
            <a:r>
              <a:rPr lang="uk-UA" b="1" smtClean="0">
                <a:solidFill>
                  <a:srgbClr val="C00000"/>
                </a:solidFill>
              </a:rPr>
              <a:t>продуктами</a:t>
            </a:r>
            <a:r>
              <a:rPr lang="uk-UA" b="1" smtClean="0">
                <a:solidFill>
                  <a:srgbClr val="C00000"/>
                </a:solidFill>
              </a:rPr>
              <a:t>, а також для захисту видів СІТЕС та </a:t>
            </a:r>
            <a:r>
              <a:rPr lang="uk-UA" b="1" smtClean="0">
                <a:solidFill>
                  <a:srgbClr val="C00000"/>
                </a:solidFill>
              </a:rPr>
              <a:t>деревини</a:t>
            </a:r>
            <a:r>
              <a:rPr lang="uk-UA" b="1" smtClean="0">
                <a:solidFill>
                  <a:srgbClr val="C00000"/>
                </a:solidFill>
              </a:rPr>
              <a:t>, робочу групу з текстилю та </a:t>
            </a:r>
            <a:r>
              <a:rPr lang="uk-UA" b="1" smtClean="0">
                <a:solidFill>
                  <a:srgbClr val="C00000"/>
                </a:solidFill>
              </a:rPr>
              <a:t>взуття</a:t>
            </a:r>
            <a:r>
              <a:rPr lang="uk-UA" b="1" smtClean="0">
                <a:solidFill>
                  <a:srgbClr val="C00000"/>
                </a:solidFill>
              </a:rPr>
              <a:t>, що вивчає визначення сировини та </a:t>
            </a:r>
            <a:r>
              <a:rPr lang="uk-UA" b="1" smtClean="0">
                <a:solidFill>
                  <a:srgbClr val="C00000"/>
                </a:solidFill>
              </a:rPr>
              <a:t>матеріалів</a:t>
            </a:r>
            <a:r>
              <a:rPr lang="uk-UA" b="1" smtClean="0">
                <a:solidFill>
                  <a:srgbClr val="C00000"/>
                </a:solidFill>
              </a:rPr>
              <a:t>. позиція та класифікація </a:t>
            </a:r>
            <a:r>
              <a:rPr lang="uk-UA" b="1" smtClean="0">
                <a:solidFill>
                  <a:srgbClr val="C00000"/>
                </a:solidFill>
              </a:rPr>
              <a:t>тарифів</a:t>
            </a:r>
            <a:r>
              <a:rPr lang="uk-UA" b="1" smtClean="0">
                <a:solidFill>
                  <a:srgbClr val="C00000"/>
                </a:solidFill>
              </a:rPr>
              <a:t>, а інший по </a:t>
            </a:r>
            <a:r>
              <a:rPr lang="uk-UA" b="1" smtClean="0">
                <a:solidFill>
                  <a:srgbClr val="C00000"/>
                </a:solidFill>
              </a:rPr>
              <a:t>тютюну</a:t>
            </a:r>
            <a:r>
              <a:rPr lang="uk-UA" b="1" smtClean="0">
                <a:solidFill>
                  <a:srgbClr val="C00000"/>
                </a:solidFill>
              </a:rPr>
              <a:t>, що розглядає параметри та </a:t>
            </a:r>
            <a:r>
              <a:rPr lang="uk-UA" b="1" smtClean="0">
                <a:solidFill>
                  <a:srgbClr val="C00000"/>
                </a:solidFill>
              </a:rPr>
              <a:t>методи</a:t>
            </a:r>
            <a:r>
              <a:rPr lang="uk-UA" b="1" smtClean="0">
                <a:solidFill>
                  <a:srgbClr val="C00000"/>
                </a:solidFill>
              </a:rPr>
              <a:t>, пов'язані з контролем тютюну та тютюнових виробів для акцизів та </a:t>
            </a:r>
            <a:r>
              <a:rPr lang="uk-UA" b="1" smtClean="0">
                <a:solidFill>
                  <a:srgbClr val="C00000"/>
                </a:solidFill>
              </a:rPr>
              <a:t>класифікації.</a:t>
            </a:r>
            <a:endParaRPr lang="uk-UA" b="1" smtClean="0">
              <a:solidFill>
                <a:srgbClr val="C00000"/>
              </a:solidFill>
            </a:endParaRPr>
          </a:p>
          <a:p>
            <a:pPr indent="457200" algn="just"/>
            <a:endParaRPr lang="uk-UA" b="1" smtClean="0">
              <a:solidFill>
                <a:srgbClr val="C00000"/>
              </a:solidFill>
            </a:endParaRPr>
          </a:p>
          <a:p>
            <a:pPr indent="457200" algn="just"/>
            <a:r>
              <a:rPr lang="uk-UA" b="1" smtClean="0">
                <a:solidFill>
                  <a:srgbClr val="C00000"/>
                </a:solidFill>
              </a:rPr>
              <a:t>Пізніші заходи включали семінари та робочі групи з таких </a:t>
            </a:r>
            <a:r>
              <a:rPr lang="uk-UA" b="1" smtClean="0">
                <a:solidFill>
                  <a:srgbClr val="C00000"/>
                </a:solidFill>
              </a:rPr>
              <a:t>тем</a:t>
            </a:r>
            <a:r>
              <a:rPr lang="uk-UA" b="1" smtClean="0">
                <a:solidFill>
                  <a:srgbClr val="C00000"/>
                </a:solidFill>
              </a:rPr>
              <a:t>, як дизайнерські наркотики </a:t>
            </a:r>
            <a:r>
              <a:rPr lang="uk-UA" b="1" smtClean="0">
                <a:solidFill>
                  <a:srgbClr val="C00000"/>
                </a:solidFill>
              </a:rPr>
              <a:t>(</a:t>
            </a:r>
            <a:r>
              <a:rPr lang="uk-UA" b="1" smtClean="0">
                <a:solidFill>
                  <a:srgbClr val="C00000"/>
                </a:solidFill>
              </a:rPr>
              <a:t>нові психоактивні </a:t>
            </a:r>
            <a:r>
              <a:rPr lang="uk-UA" b="1" smtClean="0">
                <a:solidFill>
                  <a:srgbClr val="C00000"/>
                </a:solidFill>
              </a:rPr>
              <a:t>речовини</a:t>
            </a:r>
            <a:r>
              <a:rPr lang="uk-UA" b="1" smtClean="0">
                <a:solidFill>
                  <a:srgbClr val="C00000"/>
                </a:solidFill>
              </a:rPr>
              <a:t>), рослини та рослинні </a:t>
            </a:r>
            <a:r>
              <a:rPr lang="uk-UA" b="1" smtClean="0">
                <a:solidFill>
                  <a:srgbClr val="C00000"/>
                </a:solidFill>
              </a:rPr>
              <a:t>продукти</a:t>
            </a:r>
            <a:r>
              <a:rPr lang="uk-UA" b="1" smtClean="0">
                <a:solidFill>
                  <a:srgbClr val="C00000"/>
                </a:solidFill>
              </a:rPr>
              <a:t>, а також технології митного </a:t>
            </a:r>
            <a:r>
              <a:rPr lang="uk-UA" b="1" smtClean="0">
                <a:solidFill>
                  <a:srgbClr val="C00000"/>
                </a:solidFill>
              </a:rPr>
              <a:t>контролю</a:t>
            </a:r>
            <a:r>
              <a:rPr lang="uk-UA" b="1" smtClean="0">
                <a:solidFill>
                  <a:srgbClr val="C00000"/>
                </a:solidFill>
              </a:rPr>
              <a:t>, а також розробку концепції виїзду на місця з мобільними лабораторіями та переносним обладнанням </a:t>
            </a:r>
            <a:r>
              <a:rPr lang="uk-UA" b="1" smtClean="0">
                <a:solidFill>
                  <a:srgbClr val="C00000"/>
                </a:solidFill>
              </a:rPr>
              <a:t>там</a:t>
            </a:r>
            <a:r>
              <a:rPr lang="uk-UA" b="1" smtClean="0">
                <a:solidFill>
                  <a:srgbClr val="C00000"/>
                </a:solidFill>
              </a:rPr>
              <a:t>, де знаходяться зразки . В рамках цієї акції також організуються навчальні заняття за спеціалізованими </a:t>
            </a:r>
            <a:r>
              <a:rPr lang="uk-UA" b="1" smtClean="0">
                <a:solidFill>
                  <a:srgbClr val="C00000"/>
                </a:solidFill>
              </a:rPr>
              <a:t>методами</a:t>
            </a:r>
            <a:r>
              <a:rPr lang="uk-UA" b="1" smtClean="0">
                <a:solidFill>
                  <a:srgbClr val="C00000"/>
                </a:solidFill>
              </a:rPr>
              <a:t>, такими як останній метод </a:t>
            </a:r>
            <a:r>
              <a:rPr lang="uk-UA" b="1" smtClean="0">
                <a:solidFill>
                  <a:srgbClr val="C00000"/>
                </a:solidFill>
              </a:rPr>
              <a:t>LSC</a:t>
            </a:r>
            <a:r>
              <a:rPr lang="uk-UA" b="1" smtClean="0">
                <a:solidFill>
                  <a:srgbClr val="C00000"/>
                </a:solidFill>
              </a:rPr>
              <a:t>, щоб забезпечити кращу ідентифікацію та кількісну оцінку продуктів на біологічній основі в контрольованих </a:t>
            </a:r>
            <a:r>
              <a:rPr lang="uk-UA" b="1" smtClean="0">
                <a:solidFill>
                  <a:srgbClr val="C00000"/>
                </a:solidFill>
              </a:rPr>
              <a:t>зразках</a:t>
            </a:r>
            <a:r>
              <a:rPr lang="uk-UA" b="1" smtClean="0">
                <a:solidFill>
                  <a:srgbClr val="C00000"/>
                </a:solidFill>
              </a:rPr>
              <a:t>, що є важливим кроком на шляху до митного </a:t>
            </a:r>
            <a:r>
              <a:rPr lang="uk-UA" b="1" smtClean="0">
                <a:solidFill>
                  <a:srgbClr val="C00000"/>
                </a:solidFill>
              </a:rPr>
              <a:t>контролю</a:t>
            </a:r>
            <a:endParaRPr lang="uk-UA" b="1">
              <a:solidFill>
                <a:srgbClr val="C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8496944" cy="4801314"/>
          </a:xfrm>
          <a:prstGeom prst="rect">
            <a:avLst/>
          </a:prstGeom>
          <a:noFill/>
        </p:spPr>
        <p:txBody>
          <a:bodyPr wrap="square" rtlCol="0">
            <a:spAutoFit/>
          </a:bodyPr>
          <a:lstStyle/>
          <a:p>
            <a:pPr indent="457200"/>
            <a:r>
              <a:rPr lang="uk-UA" b="1" dirty="0" smtClean="0">
                <a:solidFill>
                  <a:srgbClr val="C00000"/>
                </a:solidFill>
                <a:latin typeface="Calibri" pitchFamily="34" charset="0"/>
                <a:cs typeface="Calibri" pitchFamily="34" charset="0"/>
              </a:rPr>
              <a:t>6. Є</a:t>
            </a:r>
            <a:r>
              <a:rPr lang="uk-UA" b="1" dirty="0" smtClean="0">
                <a:solidFill>
                  <a:srgbClr val="C00000"/>
                </a:solidFill>
                <a:latin typeface="Calibri" pitchFamily="34" charset="0"/>
                <a:ea typeface="Calibri" pitchFamily="34" charset="0"/>
                <a:cs typeface="Calibri" pitchFamily="34" charset="0"/>
              </a:rPr>
              <a:t>вропейський митний довідник </a:t>
            </a:r>
            <a:r>
              <a:rPr lang="uk-UA" b="1" dirty="0" err="1" smtClean="0">
                <a:solidFill>
                  <a:srgbClr val="C00000"/>
                </a:solidFill>
                <a:latin typeface="Calibri" pitchFamily="34" charset="0"/>
                <a:ea typeface="Calibri" pitchFamily="34" charset="0"/>
                <a:cs typeface="Calibri" pitchFamily="34" charset="0"/>
              </a:rPr>
              <a:t>імічних</a:t>
            </a:r>
            <a:r>
              <a:rPr lang="uk-UA" b="1" dirty="0" smtClean="0">
                <a:solidFill>
                  <a:srgbClr val="C00000"/>
                </a:solidFill>
                <a:latin typeface="Calibri" pitchFamily="34" charset="0"/>
                <a:ea typeface="Calibri" pitchFamily="34" charset="0"/>
                <a:cs typeface="Calibri" pitchFamily="34" charset="0"/>
              </a:rPr>
              <a:t> речовин</a:t>
            </a:r>
          </a:p>
          <a:p>
            <a:pPr indent="457200"/>
            <a:endParaRPr lang="uk-UA" b="1" dirty="0" smtClean="0">
              <a:solidFill>
                <a:srgbClr val="C00000"/>
              </a:solidFill>
              <a:latin typeface="Calibri" pitchFamily="34" charset="0"/>
              <a:cs typeface="Calibri" pitchFamily="34" charset="0"/>
            </a:endParaRPr>
          </a:p>
          <a:p>
            <a:pPr indent="457200" algn="just"/>
            <a:r>
              <a:rPr lang="uk-UA" b="1" dirty="0" smtClean="0">
                <a:solidFill>
                  <a:srgbClr val="C00000"/>
                </a:solidFill>
                <a:latin typeface="Calibri" pitchFamily="34" charset="0"/>
                <a:cs typeface="Calibri" pitchFamily="34" charset="0"/>
              </a:rPr>
              <a:t>Являє собою інформаційний інструмент з хімічних речовин, спеціально призначений для працівників митниці та суб'єктів економічної діяльності, які беруть участь у митних деклараціях.</a:t>
            </a:r>
          </a:p>
          <a:p>
            <a:pPr indent="457200" algn="just"/>
            <a:endParaRPr lang="uk-UA" b="1" dirty="0" smtClean="0">
              <a:solidFill>
                <a:srgbClr val="C00000"/>
              </a:solidFill>
              <a:latin typeface="Calibri" pitchFamily="34" charset="0"/>
              <a:cs typeface="Calibri" pitchFamily="34" charset="0"/>
            </a:endParaRPr>
          </a:p>
          <a:p>
            <a:pPr indent="457200" algn="just"/>
            <a:r>
              <a:rPr lang="uk-UA" b="1" dirty="0" smtClean="0">
                <a:solidFill>
                  <a:srgbClr val="C00000"/>
                </a:solidFill>
                <a:latin typeface="Calibri" pitchFamily="34" charset="0"/>
                <a:cs typeface="Calibri" pitchFamily="34" charset="0"/>
              </a:rPr>
              <a:t>Це один із перших конкретних результатів співпраці між Європейською комісією та державами-членами ЄС у митній сфері (перша публікація у 1974 р.). </a:t>
            </a:r>
            <a:r>
              <a:rPr lang="uk-UA" b="1" dirty="0" err="1" smtClean="0">
                <a:solidFill>
                  <a:srgbClr val="C00000"/>
                </a:solidFill>
                <a:latin typeface="Calibri" pitchFamily="34" charset="0"/>
                <a:cs typeface="Calibri" pitchFamily="34" charset="0"/>
              </a:rPr>
              <a:t>ECICS</a:t>
            </a:r>
            <a:r>
              <a:rPr lang="uk-UA" b="1" dirty="0" smtClean="0">
                <a:solidFill>
                  <a:srgbClr val="C00000"/>
                </a:solidFill>
                <a:latin typeface="Calibri" pitchFamily="34" charset="0"/>
                <a:cs typeface="Calibri" pitchFamily="34" charset="0"/>
              </a:rPr>
              <a:t> є єдиною у світі базою даних, що забезпечує надійні класифікації у митній номенклатурі хімічних речовин.</a:t>
            </a:r>
          </a:p>
          <a:p>
            <a:pPr indent="457200" algn="just"/>
            <a:endParaRPr lang="uk-UA" b="1" dirty="0" smtClean="0">
              <a:solidFill>
                <a:srgbClr val="C00000"/>
              </a:solidFill>
              <a:latin typeface="Calibri" pitchFamily="34" charset="0"/>
              <a:cs typeface="Calibri" pitchFamily="34" charset="0"/>
            </a:endParaRPr>
          </a:p>
          <a:p>
            <a:pPr indent="457200" algn="just"/>
            <a:r>
              <a:rPr lang="uk-UA" b="1" dirty="0" smtClean="0">
                <a:solidFill>
                  <a:srgbClr val="C00000"/>
                </a:solidFill>
                <a:latin typeface="Calibri" pitchFamily="34" charset="0"/>
                <a:cs typeface="Calibri" pitchFamily="34" charset="0"/>
              </a:rPr>
              <a:t>Він доступний в Інтернеті і зараз містить понад 43 000 затверджених класифікацій.</a:t>
            </a:r>
          </a:p>
          <a:p>
            <a:pPr indent="457200" algn="just"/>
            <a:endParaRPr lang="uk-UA" b="1" dirty="0" smtClean="0">
              <a:solidFill>
                <a:srgbClr val="C00000"/>
              </a:solidFill>
              <a:latin typeface="Calibri" pitchFamily="34" charset="0"/>
              <a:cs typeface="Calibri" pitchFamily="34" charset="0"/>
            </a:endParaRPr>
          </a:p>
          <a:p>
            <a:pPr indent="457200" algn="just"/>
            <a:r>
              <a:rPr lang="uk-UA" b="1" dirty="0" smtClean="0">
                <a:solidFill>
                  <a:srgbClr val="C00000"/>
                </a:solidFill>
                <a:latin typeface="Calibri" pitchFamily="34" charset="0"/>
                <a:cs typeface="Calibri" pitchFamily="34" charset="0"/>
              </a:rPr>
              <a:t>Хоча спочатку він був присвячений тарифній класифікації, тепер він надає всю інформацію, необхідну для швидкого та ефективного контролю та безпечного поводження з хімічними речовинами митними службовцями.</a:t>
            </a:r>
            <a:endParaRPr lang="uk-UA" b="1" dirty="0">
              <a:solidFill>
                <a:srgbClr val="C00000"/>
              </a:solidFill>
              <a:latin typeface="Calibri" pitchFamily="34" charset="0"/>
              <a:cs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899592" y="569005"/>
            <a:ext cx="777686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150" algn="ctr"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Структура </a:t>
            </a:r>
            <a:r>
              <a:rPr kumimoji="0" lang="uk-UA"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діяльності європейських митних лабораторій за  товарною номенклатурою</a:t>
            </a:r>
            <a:endParaRPr kumimoji="0" lang="uk-UA" b="1" i="0" u="none" strike="noStrike" cap="none" normalizeH="0" baseline="0" dirty="0" smtClean="0">
              <a:ln>
                <a:noFill/>
              </a:ln>
              <a:solidFill>
                <a:srgbClr val="000099"/>
              </a:solidFill>
              <a:effectLst/>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683568" y="1484784"/>
          <a:ext cx="7805861" cy="4079294"/>
        </p:xfrm>
        <a:graphic>
          <a:graphicData uri="http://schemas.openxmlformats.org/drawingml/2006/table">
            <a:tbl>
              <a:tblPr/>
              <a:tblGrid>
                <a:gridCol w="5279262"/>
                <a:gridCol w="2526599"/>
              </a:tblGrid>
              <a:tr h="554867">
                <a:tc>
                  <a:txBody>
                    <a:bodyPr/>
                    <a:lstStyle/>
                    <a:p>
                      <a:pPr marL="0" marR="0" algn="ctr">
                        <a:lnSpc>
                          <a:spcPct val="100000"/>
                        </a:lnSpc>
                        <a:spcBef>
                          <a:spcPts val="10"/>
                        </a:spcBef>
                        <a:spcAft>
                          <a:spcPts val="0"/>
                        </a:spcAft>
                      </a:pPr>
                      <a:endParaRPr lang="uk-UA" sz="1600" b="1" dirty="0">
                        <a:solidFill>
                          <a:srgbClr val="000099"/>
                        </a:solidFill>
                        <a:latin typeface="Calibri" pitchFamily="34" charset="0"/>
                        <a:ea typeface="Times New Roman"/>
                        <a:cs typeface="Calibri" pitchFamily="34" charset="0"/>
                      </a:endParaRPr>
                    </a:p>
                    <a:p>
                      <a:pPr marL="207010" marR="0"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Тип</a:t>
                      </a:r>
                      <a:r>
                        <a:rPr lang="uk-UA" sz="1600" b="1" spc="-1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зразків,</a:t>
                      </a:r>
                      <a:r>
                        <a:rPr lang="uk-UA" sz="1600" b="1" spc="-1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проаналізованих</a:t>
                      </a:r>
                      <a:r>
                        <a:rPr lang="uk-UA" sz="1600" b="1" spc="-1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митними</a:t>
                      </a:r>
                      <a:r>
                        <a:rPr lang="uk-UA" sz="1600" b="1" spc="-1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лабораторіями</a:t>
                      </a:r>
                      <a:r>
                        <a:rPr lang="uk-UA" sz="1600" b="1" spc="-1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ЄС</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9865" marR="164465"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Відсоток</a:t>
                      </a:r>
                      <a:endParaRPr lang="en-US" sz="1600" b="1" dirty="0">
                        <a:solidFill>
                          <a:srgbClr val="000099"/>
                        </a:solidFill>
                        <a:latin typeface="Calibri" pitchFamily="34" charset="0"/>
                        <a:ea typeface="Times New Roman"/>
                        <a:cs typeface="Calibri" pitchFamily="34" charset="0"/>
                      </a:endParaRPr>
                    </a:p>
                    <a:p>
                      <a:pPr marL="191770" marR="164465" algn="ctr">
                        <a:lnSpc>
                          <a:spcPct val="100000"/>
                        </a:lnSpc>
                        <a:spcBef>
                          <a:spcPts val="20"/>
                        </a:spcBef>
                        <a:spcAft>
                          <a:spcPts val="0"/>
                        </a:spcAft>
                      </a:pPr>
                      <a:r>
                        <a:rPr lang="uk-UA" sz="1600" b="1" dirty="0">
                          <a:solidFill>
                            <a:srgbClr val="000099"/>
                          </a:solidFill>
                          <a:latin typeface="Calibri" pitchFamily="34" charset="0"/>
                          <a:ea typeface="Times New Roman"/>
                          <a:cs typeface="Calibri" pitchFamily="34" charset="0"/>
                        </a:rPr>
                        <a:t>проаналізованих</a:t>
                      </a:r>
                      <a:r>
                        <a:rPr lang="uk-UA" sz="1600" b="1" spc="-28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зразків</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237">
                <a:tc>
                  <a:txBody>
                    <a:bodyPr/>
                    <a:lstStyle/>
                    <a:p>
                      <a:pPr marL="0" marR="0"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Харчові</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продукти</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та</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напої</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(продукти</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тваринного</a:t>
                      </a:r>
                      <a:r>
                        <a:rPr lang="uk-UA" sz="1600" b="1" spc="-1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і</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рослинного походження</a:t>
                      </a:r>
                      <a:r>
                        <a:rPr lang="uk-UA" sz="1600" b="1" spc="-1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і</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готові</a:t>
                      </a:r>
                      <a:r>
                        <a:rPr lang="uk-UA" sz="1600" b="1" spc="-2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харчові</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продукти)</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a:solidFill>
                            <a:srgbClr val="000099"/>
                          </a:solidFill>
                          <a:latin typeface="Calibri" pitchFamily="34" charset="0"/>
                          <a:ea typeface="Times New Roman"/>
                          <a:cs typeface="Calibri" pitchFamily="34" charset="0"/>
                        </a:rPr>
                        <a:t>28,8</a:t>
                      </a:r>
                      <a:endParaRPr lang="en-US" sz="1600" b="1">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138">
                <a:tc>
                  <a:txBody>
                    <a:bodyPr/>
                    <a:lstStyle/>
                    <a:p>
                      <a:pPr marL="0" marR="0"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Мінеральні</a:t>
                      </a:r>
                      <a:r>
                        <a:rPr lang="uk-UA" sz="1600" b="1" spc="-1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масла</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a:solidFill>
                            <a:srgbClr val="000099"/>
                          </a:solidFill>
                          <a:latin typeface="Calibri" pitchFamily="34" charset="0"/>
                          <a:ea typeface="Times New Roman"/>
                          <a:cs typeface="Calibri" pitchFamily="34" charset="0"/>
                        </a:rPr>
                        <a:t>22,2</a:t>
                      </a:r>
                      <a:endParaRPr lang="en-US" sz="1600" b="1">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710">
                <a:tc>
                  <a:txBody>
                    <a:bodyPr/>
                    <a:lstStyle/>
                    <a:p>
                      <a:pPr marL="0" marR="0"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Наркотичні</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та</a:t>
                      </a:r>
                      <a:r>
                        <a:rPr lang="uk-UA" sz="1600" b="1" spc="-1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психотропні</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речовини</a:t>
                      </a:r>
                      <a:r>
                        <a:rPr lang="uk-UA" sz="1600" b="1" spc="-1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a:t>
                      </a:r>
                      <a:r>
                        <a:rPr lang="uk-UA" sz="1600" b="1" spc="-2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хімічні</a:t>
                      </a:r>
                      <a:r>
                        <a:rPr lang="uk-UA" sz="1600" b="1" spc="-2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прекурсори</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a:solidFill>
                            <a:srgbClr val="000099"/>
                          </a:solidFill>
                          <a:latin typeface="Calibri" pitchFamily="34" charset="0"/>
                          <a:ea typeface="Times New Roman"/>
                          <a:cs typeface="Calibri" pitchFamily="34" charset="0"/>
                        </a:rPr>
                        <a:t>18,7</a:t>
                      </a:r>
                      <a:endParaRPr lang="en-US" sz="1600" b="1">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710">
                <a:tc>
                  <a:txBody>
                    <a:bodyPr/>
                    <a:lstStyle/>
                    <a:p>
                      <a:pPr marL="0" marR="0"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Тканини/взуття/шкіра</a:t>
                      </a:r>
                      <a:r>
                        <a:rPr lang="uk-UA" sz="1600" b="1" spc="-2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та</a:t>
                      </a:r>
                      <a:r>
                        <a:rPr lang="uk-UA" sz="1600" b="1" spc="-2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хутро</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8,2</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710">
                <a:tc>
                  <a:txBody>
                    <a:bodyPr/>
                    <a:lstStyle/>
                    <a:p>
                      <a:pPr marL="0" marR="0"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Хімічна</a:t>
                      </a:r>
                      <a:r>
                        <a:rPr lang="uk-UA" sz="1600" b="1" spc="-2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або</a:t>
                      </a:r>
                      <a:r>
                        <a:rPr lang="uk-UA" sz="1600" b="1" spc="-15"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промислова</a:t>
                      </a:r>
                      <a:r>
                        <a:rPr lang="uk-UA" sz="1600" b="1" spc="-20" dirty="0">
                          <a:solidFill>
                            <a:srgbClr val="000099"/>
                          </a:solidFill>
                          <a:latin typeface="Calibri" pitchFamily="34" charset="0"/>
                          <a:ea typeface="Times New Roman"/>
                          <a:cs typeface="Calibri" pitchFamily="34" charset="0"/>
                        </a:rPr>
                        <a:t> </a:t>
                      </a:r>
                      <a:r>
                        <a:rPr lang="uk-UA" sz="1600" b="1" dirty="0">
                          <a:solidFill>
                            <a:srgbClr val="000099"/>
                          </a:solidFill>
                          <a:latin typeface="Calibri" pitchFamily="34" charset="0"/>
                          <a:ea typeface="Times New Roman"/>
                          <a:cs typeface="Calibri" pitchFamily="34" charset="0"/>
                        </a:rPr>
                        <a:t>продукція</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6,1</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138">
                <a:tc>
                  <a:txBody>
                    <a:bodyPr/>
                    <a:lstStyle/>
                    <a:p>
                      <a:pPr marL="0" marR="0" algn="ctr">
                        <a:lnSpc>
                          <a:spcPct val="100000"/>
                        </a:lnSpc>
                        <a:spcBef>
                          <a:spcPts val="0"/>
                        </a:spcBef>
                        <a:spcAft>
                          <a:spcPts val="0"/>
                        </a:spcAft>
                      </a:pPr>
                      <a:r>
                        <a:rPr lang="uk-UA" sz="1600" b="1">
                          <a:solidFill>
                            <a:srgbClr val="000099"/>
                          </a:solidFill>
                          <a:latin typeface="Calibri" pitchFamily="34" charset="0"/>
                          <a:ea typeface="Times New Roman"/>
                          <a:cs typeface="Calibri" pitchFamily="34" charset="0"/>
                        </a:rPr>
                        <a:t>Руди</a:t>
                      </a:r>
                      <a:r>
                        <a:rPr lang="uk-UA" sz="1600" b="1" spc="-5">
                          <a:solidFill>
                            <a:srgbClr val="000099"/>
                          </a:solidFill>
                          <a:latin typeface="Calibri" pitchFamily="34" charset="0"/>
                          <a:ea typeface="Times New Roman"/>
                          <a:cs typeface="Calibri" pitchFamily="34" charset="0"/>
                        </a:rPr>
                        <a:t> </a:t>
                      </a:r>
                      <a:r>
                        <a:rPr lang="uk-UA" sz="1600" b="1">
                          <a:solidFill>
                            <a:srgbClr val="000099"/>
                          </a:solidFill>
                          <a:latin typeface="Calibri" pitchFamily="34" charset="0"/>
                          <a:ea typeface="Times New Roman"/>
                          <a:cs typeface="Calibri" pitchFamily="34" charset="0"/>
                        </a:rPr>
                        <a:t>і</a:t>
                      </a:r>
                      <a:r>
                        <a:rPr lang="uk-UA" sz="1600" b="1" spc="-5">
                          <a:solidFill>
                            <a:srgbClr val="000099"/>
                          </a:solidFill>
                          <a:latin typeface="Calibri" pitchFamily="34" charset="0"/>
                          <a:ea typeface="Times New Roman"/>
                          <a:cs typeface="Calibri" pitchFamily="34" charset="0"/>
                        </a:rPr>
                        <a:t> </a:t>
                      </a:r>
                      <a:r>
                        <a:rPr lang="uk-UA" sz="1600" b="1">
                          <a:solidFill>
                            <a:srgbClr val="000099"/>
                          </a:solidFill>
                          <a:latin typeface="Calibri" pitchFamily="34" charset="0"/>
                          <a:ea typeface="Times New Roman"/>
                          <a:cs typeface="Calibri" pitchFamily="34" charset="0"/>
                        </a:rPr>
                        <a:t>неблагородні</a:t>
                      </a:r>
                      <a:r>
                        <a:rPr lang="uk-UA" sz="1600" b="1" spc="-5">
                          <a:solidFill>
                            <a:srgbClr val="000099"/>
                          </a:solidFill>
                          <a:latin typeface="Calibri" pitchFamily="34" charset="0"/>
                          <a:ea typeface="Times New Roman"/>
                          <a:cs typeface="Calibri" pitchFamily="34" charset="0"/>
                        </a:rPr>
                        <a:t> </a:t>
                      </a:r>
                      <a:r>
                        <a:rPr lang="uk-UA" sz="1600" b="1">
                          <a:solidFill>
                            <a:srgbClr val="000099"/>
                          </a:solidFill>
                          <a:latin typeface="Calibri" pitchFamily="34" charset="0"/>
                          <a:ea typeface="Times New Roman"/>
                          <a:cs typeface="Calibri" pitchFamily="34" charset="0"/>
                        </a:rPr>
                        <a:t>метали</a:t>
                      </a:r>
                      <a:endParaRPr lang="en-US" sz="1600" b="1">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2,7</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710">
                <a:tc>
                  <a:txBody>
                    <a:bodyPr/>
                    <a:lstStyle/>
                    <a:p>
                      <a:pPr marL="0" marR="0" algn="ctr">
                        <a:lnSpc>
                          <a:spcPct val="100000"/>
                        </a:lnSpc>
                        <a:spcBef>
                          <a:spcPts val="0"/>
                        </a:spcBef>
                        <a:spcAft>
                          <a:spcPts val="0"/>
                        </a:spcAft>
                      </a:pPr>
                      <a:r>
                        <a:rPr lang="uk-UA" sz="1600" b="1">
                          <a:solidFill>
                            <a:srgbClr val="000099"/>
                          </a:solidFill>
                          <a:latin typeface="Calibri" pitchFamily="34" charset="0"/>
                          <a:ea typeface="Times New Roman"/>
                          <a:cs typeface="Calibri" pitchFamily="34" charset="0"/>
                        </a:rPr>
                        <a:t>Визначення</a:t>
                      </a:r>
                      <a:r>
                        <a:rPr lang="uk-UA" sz="1600" b="1" spc="-15">
                          <a:solidFill>
                            <a:srgbClr val="000099"/>
                          </a:solidFill>
                          <a:latin typeface="Calibri" pitchFamily="34" charset="0"/>
                          <a:ea typeface="Times New Roman"/>
                          <a:cs typeface="Calibri" pitchFamily="34" charset="0"/>
                        </a:rPr>
                        <a:t> </a:t>
                      </a:r>
                      <a:r>
                        <a:rPr lang="uk-UA" sz="1600" b="1">
                          <a:solidFill>
                            <a:srgbClr val="000099"/>
                          </a:solidFill>
                          <a:latin typeface="Calibri" pitchFamily="34" charset="0"/>
                          <a:ea typeface="Times New Roman"/>
                          <a:cs typeface="Calibri" pitchFamily="34" charset="0"/>
                        </a:rPr>
                        <a:t>деталей</a:t>
                      </a:r>
                      <a:r>
                        <a:rPr lang="uk-UA" sz="1600" b="1" spc="-10">
                          <a:solidFill>
                            <a:srgbClr val="000099"/>
                          </a:solidFill>
                          <a:latin typeface="Calibri" pitchFamily="34" charset="0"/>
                          <a:ea typeface="Times New Roman"/>
                          <a:cs typeface="Calibri" pitchFamily="34" charset="0"/>
                        </a:rPr>
                        <a:t> </a:t>
                      </a:r>
                      <a:r>
                        <a:rPr lang="uk-UA" sz="1600" b="1">
                          <a:solidFill>
                            <a:srgbClr val="000099"/>
                          </a:solidFill>
                          <a:latin typeface="Calibri" pitchFamily="34" charset="0"/>
                          <a:ea typeface="Times New Roman"/>
                          <a:cs typeface="Calibri" pitchFamily="34" charset="0"/>
                        </a:rPr>
                        <a:t>розробки</a:t>
                      </a:r>
                      <a:endParaRPr lang="en-US" sz="1600" b="1">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2,7</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710">
                <a:tc>
                  <a:txBody>
                    <a:bodyPr/>
                    <a:lstStyle/>
                    <a:p>
                      <a:pPr marL="0" marR="0" algn="ctr">
                        <a:lnSpc>
                          <a:spcPct val="100000"/>
                        </a:lnSpc>
                        <a:spcBef>
                          <a:spcPts val="0"/>
                        </a:spcBef>
                        <a:spcAft>
                          <a:spcPts val="0"/>
                        </a:spcAft>
                      </a:pPr>
                      <a:r>
                        <a:rPr lang="uk-UA" sz="1600" b="1">
                          <a:solidFill>
                            <a:srgbClr val="000099"/>
                          </a:solidFill>
                          <a:latin typeface="Calibri" pitchFamily="34" charset="0"/>
                          <a:ea typeface="Times New Roman"/>
                          <a:cs typeface="Calibri" pitchFamily="34" charset="0"/>
                        </a:rPr>
                        <a:t>Кераміка</a:t>
                      </a:r>
                      <a:r>
                        <a:rPr lang="uk-UA" sz="1600" b="1" spc="-10">
                          <a:solidFill>
                            <a:srgbClr val="000099"/>
                          </a:solidFill>
                          <a:latin typeface="Calibri" pitchFamily="34" charset="0"/>
                          <a:ea typeface="Times New Roman"/>
                          <a:cs typeface="Calibri" pitchFamily="34" charset="0"/>
                        </a:rPr>
                        <a:t> </a:t>
                      </a:r>
                      <a:r>
                        <a:rPr lang="uk-UA" sz="1600" b="1">
                          <a:solidFill>
                            <a:srgbClr val="000099"/>
                          </a:solidFill>
                          <a:latin typeface="Calibri" pitchFamily="34" charset="0"/>
                          <a:ea typeface="Times New Roman"/>
                          <a:cs typeface="Calibri" pitchFamily="34" charset="0"/>
                        </a:rPr>
                        <a:t>і</a:t>
                      </a:r>
                      <a:r>
                        <a:rPr lang="uk-UA" sz="1600" b="1" spc="-5">
                          <a:solidFill>
                            <a:srgbClr val="000099"/>
                          </a:solidFill>
                          <a:latin typeface="Calibri" pitchFamily="34" charset="0"/>
                          <a:ea typeface="Times New Roman"/>
                          <a:cs typeface="Calibri" pitchFamily="34" charset="0"/>
                        </a:rPr>
                        <a:t> </a:t>
                      </a:r>
                      <a:r>
                        <a:rPr lang="uk-UA" sz="1600" b="1">
                          <a:solidFill>
                            <a:srgbClr val="000099"/>
                          </a:solidFill>
                          <a:latin typeface="Calibri" pitchFamily="34" charset="0"/>
                          <a:ea typeface="Times New Roman"/>
                          <a:cs typeface="Calibri" pitchFamily="34" charset="0"/>
                        </a:rPr>
                        <a:t>скло</a:t>
                      </a:r>
                      <a:endParaRPr lang="en-US" sz="1600" b="1">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2,6</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710">
                <a:tc>
                  <a:txBody>
                    <a:bodyPr/>
                    <a:lstStyle/>
                    <a:p>
                      <a:pPr marL="0" marR="0" algn="ctr">
                        <a:lnSpc>
                          <a:spcPct val="100000"/>
                        </a:lnSpc>
                        <a:spcBef>
                          <a:spcPts val="0"/>
                        </a:spcBef>
                        <a:spcAft>
                          <a:spcPts val="0"/>
                        </a:spcAft>
                      </a:pPr>
                      <a:r>
                        <a:rPr lang="uk-UA" sz="1600" b="1">
                          <a:solidFill>
                            <a:srgbClr val="000099"/>
                          </a:solidFill>
                          <a:latin typeface="Calibri" pitchFamily="34" charset="0"/>
                          <a:ea typeface="Times New Roman"/>
                          <a:cs typeface="Calibri" pitchFamily="34" charset="0"/>
                        </a:rPr>
                        <a:t>Пластик/гума</a:t>
                      </a:r>
                      <a:endParaRPr lang="en-US" sz="1600" b="1">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2,0</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138">
                <a:tc>
                  <a:txBody>
                    <a:bodyPr/>
                    <a:lstStyle/>
                    <a:p>
                      <a:pPr marL="0" marR="0" algn="ctr">
                        <a:lnSpc>
                          <a:spcPct val="100000"/>
                        </a:lnSpc>
                        <a:spcBef>
                          <a:spcPts val="0"/>
                        </a:spcBef>
                        <a:spcAft>
                          <a:spcPts val="0"/>
                        </a:spcAft>
                      </a:pPr>
                      <a:r>
                        <a:rPr lang="uk-UA" sz="1600" b="1">
                          <a:solidFill>
                            <a:srgbClr val="000099"/>
                          </a:solidFill>
                          <a:latin typeface="Calibri" pitchFamily="34" charset="0"/>
                          <a:ea typeface="Times New Roman"/>
                          <a:cs typeface="Calibri" pitchFamily="34" charset="0"/>
                        </a:rPr>
                        <a:t>Тютюнові</a:t>
                      </a:r>
                      <a:r>
                        <a:rPr lang="uk-UA" sz="1600" b="1" spc="-5">
                          <a:solidFill>
                            <a:srgbClr val="000099"/>
                          </a:solidFill>
                          <a:latin typeface="Calibri" pitchFamily="34" charset="0"/>
                          <a:ea typeface="Times New Roman"/>
                          <a:cs typeface="Calibri" pitchFamily="34" charset="0"/>
                        </a:rPr>
                        <a:t> </a:t>
                      </a:r>
                      <a:r>
                        <a:rPr lang="uk-UA" sz="1600" b="1">
                          <a:solidFill>
                            <a:srgbClr val="000099"/>
                          </a:solidFill>
                          <a:latin typeface="Calibri" pitchFamily="34" charset="0"/>
                          <a:ea typeface="Times New Roman"/>
                          <a:cs typeface="Calibri" pitchFamily="34" charset="0"/>
                        </a:rPr>
                        <a:t>вироби</a:t>
                      </a:r>
                      <a:endParaRPr lang="en-US" sz="1600" b="1">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1,8</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710">
                <a:tc>
                  <a:txBody>
                    <a:bodyPr/>
                    <a:lstStyle/>
                    <a:p>
                      <a:pPr marL="0" marR="0" algn="ctr">
                        <a:lnSpc>
                          <a:spcPct val="100000"/>
                        </a:lnSpc>
                        <a:spcBef>
                          <a:spcPts val="0"/>
                        </a:spcBef>
                        <a:spcAft>
                          <a:spcPts val="0"/>
                        </a:spcAft>
                      </a:pPr>
                      <a:r>
                        <a:rPr lang="uk-UA" sz="1600" b="1">
                          <a:solidFill>
                            <a:srgbClr val="000099"/>
                          </a:solidFill>
                          <a:latin typeface="Calibri" pitchFamily="34" charset="0"/>
                          <a:ea typeface="Times New Roman"/>
                          <a:cs typeface="Calibri" pitchFamily="34" charset="0"/>
                        </a:rPr>
                        <a:t>Дерево/папір</a:t>
                      </a:r>
                      <a:endParaRPr lang="en-US" sz="1600" b="1">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1,0</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710">
                <a:tc>
                  <a:txBody>
                    <a:bodyPr/>
                    <a:lstStyle/>
                    <a:p>
                      <a:pPr marL="0" marR="0" algn="ctr">
                        <a:lnSpc>
                          <a:spcPct val="100000"/>
                        </a:lnSpc>
                        <a:spcBef>
                          <a:spcPts val="0"/>
                        </a:spcBef>
                        <a:spcAft>
                          <a:spcPts val="0"/>
                        </a:spcAft>
                      </a:pPr>
                      <a:r>
                        <a:rPr lang="uk-UA" sz="1600" b="1">
                          <a:solidFill>
                            <a:srgbClr val="000099"/>
                          </a:solidFill>
                          <a:latin typeface="Calibri" pitchFamily="34" charset="0"/>
                          <a:ea typeface="Times New Roman"/>
                          <a:cs typeface="Calibri" pitchFamily="34" charset="0"/>
                        </a:rPr>
                        <a:t>Інші</a:t>
                      </a:r>
                      <a:r>
                        <a:rPr lang="uk-UA" sz="1600" b="1" spc="-10">
                          <a:solidFill>
                            <a:srgbClr val="000099"/>
                          </a:solidFill>
                          <a:latin typeface="Calibri" pitchFamily="34" charset="0"/>
                          <a:ea typeface="Times New Roman"/>
                          <a:cs typeface="Calibri" pitchFamily="34" charset="0"/>
                        </a:rPr>
                        <a:t> </a:t>
                      </a:r>
                      <a:r>
                        <a:rPr lang="uk-UA" sz="1600" b="1">
                          <a:solidFill>
                            <a:srgbClr val="000099"/>
                          </a:solidFill>
                          <a:latin typeface="Calibri" pitchFamily="34" charset="0"/>
                          <a:ea typeface="Times New Roman"/>
                          <a:cs typeface="Calibri" pitchFamily="34" charset="0"/>
                        </a:rPr>
                        <a:t>типи</a:t>
                      </a:r>
                      <a:r>
                        <a:rPr lang="uk-UA" sz="1600" b="1" spc="-15">
                          <a:solidFill>
                            <a:srgbClr val="000099"/>
                          </a:solidFill>
                          <a:latin typeface="Calibri" pitchFamily="34" charset="0"/>
                          <a:ea typeface="Times New Roman"/>
                          <a:cs typeface="Calibri" pitchFamily="34" charset="0"/>
                        </a:rPr>
                        <a:t> </a:t>
                      </a:r>
                      <a:r>
                        <a:rPr lang="uk-UA" sz="1600" b="1">
                          <a:solidFill>
                            <a:srgbClr val="000099"/>
                          </a:solidFill>
                          <a:latin typeface="Calibri" pitchFamily="34" charset="0"/>
                          <a:ea typeface="Times New Roman"/>
                          <a:cs typeface="Calibri" pitchFamily="34" charset="0"/>
                        </a:rPr>
                        <a:t>зразків</a:t>
                      </a:r>
                      <a:endParaRPr lang="en-US" sz="1600" b="1">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64465" algn="ctr">
                        <a:lnSpc>
                          <a:spcPct val="100000"/>
                        </a:lnSpc>
                        <a:spcBef>
                          <a:spcPts val="0"/>
                        </a:spcBef>
                        <a:spcAft>
                          <a:spcPts val="0"/>
                        </a:spcAft>
                      </a:pPr>
                      <a:r>
                        <a:rPr lang="uk-UA" sz="1600" b="1" dirty="0">
                          <a:solidFill>
                            <a:srgbClr val="000099"/>
                          </a:solidFill>
                          <a:latin typeface="Calibri" pitchFamily="34" charset="0"/>
                          <a:ea typeface="Times New Roman"/>
                          <a:cs typeface="Calibri" pitchFamily="34" charset="0"/>
                        </a:rPr>
                        <a:t>3,2</a:t>
                      </a:r>
                      <a:endParaRPr lang="en-US" sz="1600" b="1" dirty="0">
                        <a:solidFill>
                          <a:srgbClr val="000099"/>
                        </a:solidFill>
                        <a:latin typeface="Calibri" pitchFamily="34" charset="0"/>
                        <a:ea typeface="Times New Roman"/>
                        <a:cs typeface="Calibri"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424936" cy="5078313"/>
          </a:xfrm>
          <a:prstGeom prst="rect">
            <a:avLst/>
          </a:prstGeom>
        </p:spPr>
        <p:txBody>
          <a:bodyPr wrap="square">
            <a:spAutoFit/>
          </a:bodyPr>
          <a:lstStyle/>
          <a:p>
            <a:pPr indent="457200" algn="just"/>
            <a:r>
              <a:rPr lang="uk-UA" b="1" dirty="0" smtClean="0"/>
              <a:t>Також у ЄС діє Науковий комітет та експертні групи, який несе відповідальність за загальну координацію, необхідну для узгодженості процесу підготовки наукових висновків, що стосуються встановлення процедур роботи та гармонізації методів роботи. </a:t>
            </a:r>
          </a:p>
          <a:p>
            <a:pPr indent="457200" algn="just"/>
            <a:endParaRPr lang="uk-UA" b="1" dirty="0" smtClean="0"/>
          </a:p>
          <a:p>
            <a:pPr indent="457200" algn="just"/>
            <a:r>
              <a:rPr lang="uk-UA" b="1" dirty="0" smtClean="0"/>
              <a:t>Він готує наукові висновки з питань, які належать або до компетенції декількох експертних груп, або ж з питань, що не входять до компетенції жодної з них. </a:t>
            </a:r>
          </a:p>
          <a:p>
            <a:pPr indent="457200" algn="just"/>
            <a:r>
              <a:rPr lang="uk-UA" b="1" dirty="0" smtClean="0"/>
              <a:t> </a:t>
            </a:r>
          </a:p>
          <a:p>
            <a:pPr indent="457200" algn="just"/>
            <a:endParaRPr lang="uk-UA" b="1" dirty="0" smtClean="0"/>
          </a:p>
          <a:p>
            <a:pPr indent="457200" algn="just"/>
            <a:r>
              <a:rPr lang="uk-UA" b="1" dirty="0" smtClean="0"/>
              <a:t>На сьогодні функціонують такі експертні такі групи: група щодо харчових добавок, ароматизаторів, допоміжних технологічних елементів і матеріалів, які контактують з продуктами харчування; група щодо добавок і продуктів або речовин, які використовуються у кормах; група з питань здоров’я рослин, </a:t>
            </a:r>
            <a:r>
              <a:rPr lang="uk-UA" b="1" dirty="0" err="1" smtClean="0"/>
              <a:t>фітофармацевтичних</a:t>
            </a:r>
            <a:r>
              <a:rPr lang="uk-UA" b="1" dirty="0" smtClean="0"/>
              <a:t> продуктів та їх відходів; група з генетично модифікованих організмів; група з дієтичних продуктів, харчуванню та алергічних реакцій; група щодо біологічних ризиків; група щодо забруднюючих домішок у харчовому ланцюгу; група щодо здоров’я та добробуту тварин.</a:t>
            </a:r>
            <a:endParaRPr lang="uk-UA"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332656"/>
            <a:ext cx="8064896" cy="461665"/>
          </a:xfrm>
          <a:prstGeom prst="rect">
            <a:avLst/>
          </a:prstGeom>
          <a:noFill/>
        </p:spPr>
        <p:txBody>
          <a:bodyPr wrap="square" rtlCol="0">
            <a:spAutoFit/>
          </a:bodyPr>
          <a:lstStyle/>
          <a:p>
            <a:pPr algn="ctr"/>
            <a:r>
              <a:rPr lang="uk-UA" sz="2400" b="1" dirty="0" smtClean="0">
                <a:solidFill>
                  <a:srgbClr val="C00000"/>
                </a:solidFill>
              </a:rPr>
              <a:t>ХОРВАТІЯ</a:t>
            </a:r>
            <a:endParaRPr lang="en-US" sz="2400" b="1" dirty="0">
              <a:solidFill>
                <a:srgbClr val="C00000"/>
              </a:solidFill>
            </a:endParaRPr>
          </a:p>
        </p:txBody>
      </p:sp>
      <p:sp>
        <p:nvSpPr>
          <p:cNvPr id="20481" name="Rectangle 1"/>
          <p:cNvSpPr>
            <a:spLocks noChangeArrowheads="1"/>
          </p:cNvSpPr>
          <p:nvPr/>
        </p:nvSpPr>
        <p:spPr bwMode="auto">
          <a:xfrm>
            <a:off x="251520" y="1124744"/>
            <a:ext cx="828092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Митна лабораторія виступає як один із структурних підрозділів центрального апарату митного управління Міністерства фінансів. Митна лабораторія ділиться на чотири відділи: відділ сільського господарства і харчових продуктів; відділ алкогольних та безалкогольних напоїв; відділ нафтопродуктів та вуглеводнів та департамент промислової продукції.</a:t>
            </a:r>
            <a:endParaRPr kumimoji="0" lang="uk-UA" b="1" i="0" u="none" strike="noStrike" cap="none" normalizeH="0" baseline="0" dirty="0" smtClean="0">
              <a:ln>
                <a:noFill/>
              </a:ln>
              <a:solidFill>
                <a:schemeClr val="tx1"/>
              </a:solidFill>
              <a:effectLst/>
              <a:latin typeface="Calibri" pitchFamily="34" charset="0"/>
              <a:cs typeface="Calibri" pitchFamily="34" charset="0"/>
            </a:endParaRPr>
          </a:p>
        </p:txBody>
      </p:sp>
      <p:sp>
        <p:nvSpPr>
          <p:cNvPr id="20482" name="Rectangle 2"/>
          <p:cNvSpPr>
            <a:spLocks noChangeArrowheads="1"/>
          </p:cNvSpPr>
          <p:nvPr/>
        </p:nvSpPr>
        <p:spPr bwMode="auto">
          <a:xfrm>
            <a:off x="179512" y="2492896"/>
            <a:ext cx="8640960" cy="3275009"/>
          </a:xfrm>
          <a:prstGeom prst="rect">
            <a:avLst/>
          </a:prstGeom>
          <a:noFill/>
          <a:ln w="9525">
            <a:noFill/>
            <a:miter lim="800000"/>
            <a:headEnd/>
            <a:tailEnd/>
          </a:ln>
          <a:effectLst/>
        </p:spPr>
        <p:txBody>
          <a:bodyPr vert="horz" wrap="square" lIns="253920" tIns="596712" rIns="317400"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Основним видом діяльності митної лабораторії є тестування широкого асортименту товарів, а саме: сільськогосподарських і харчових продуктів, вина, спирту, нафтопродуктів, пластмаси, а також різних промислових товарів з метою розрахунку сум</a:t>
            </a: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r>
            <a:br>
              <a:rPr kumimoji="0" lang="uk-UA"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br>
            <a:endParaRPr kumimoji="0" lang="en-US" b="1" i="0" u="none" strike="noStrike" cap="none" normalizeH="0" baseline="0" dirty="0" smtClean="0">
              <a:ln>
                <a:noFill/>
              </a:ln>
              <a:solidFill>
                <a:schemeClr val="tx1"/>
              </a:solidFill>
              <a:effectLst/>
              <a:latin typeface="Calibri" pitchFamily="34"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митних та акцизних платежів. Дослідження проводяться згідно з правовими нормами (правилами ЄС), нормами та іншими встановленими методами. Митна лабораторія акредитована відповідно до </a:t>
            </a:r>
            <a:r>
              <a:rPr kumimoji="0" lang="uk-UA" b="1"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ISO</a:t>
            </a:r>
            <a:r>
              <a:rPr kumimoji="0" lang="uk-UA"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 </a:t>
            </a:r>
            <a:r>
              <a:rPr kumimoji="0" lang="uk-UA" b="1"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IEC</a:t>
            </a:r>
            <a:r>
              <a:rPr kumimoji="0" lang="uk-UA"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17025:2007. </a:t>
            </a:r>
            <a:endParaRPr kumimoji="0" lang="uk-UA" b="1"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79512" y="194157"/>
            <a:ext cx="8712968"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rPr>
              <a:t>Порядок проведення експертного дослідження полягає в такому:</a:t>
            </a:r>
            <a:endParaRPr kumimoji="0" lang="en-US" b="1" i="0" u="none" strike="noStrike" cap="none" normalizeH="0" baseline="0" dirty="0" smtClean="0">
              <a:ln>
                <a:noFill/>
              </a:ln>
              <a:solidFill>
                <a:srgbClr val="C00000"/>
              </a:solidFill>
              <a:effectLst/>
              <a:latin typeface="Calibri" pitchFamily="34"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rPr>
              <a:t>а) імпортер отримує протокол досліджень митної лабораторії (перший тест). Якщо митна лабораторія не використовує необхідний для проведення аналізу спеціальний метод випробувань, цей метод випробування застосовують в іншій лабораторії (комплексне дослідження). При цьому документ з результатами аналізу роботи іншої лабораторії повинен містити інформацію про таку лабораторію;</a:t>
            </a:r>
            <a:endParaRPr kumimoji="0" lang="en-US" b="1" i="0" u="none" strike="noStrike" cap="none" normalizeH="0" baseline="0" dirty="0" smtClean="0">
              <a:ln>
                <a:noFill/>
              </a:ln>
              <a:solidFill>
                <a:srgbClr val="C00000"/>
              </a:solidFill>
              <a:effectLst/>
              <a:latin typeface="Calibri" pitchFamily="34"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rPr>
              <a:t>б) якщо суб’єкт зовнішньоекономічної діяльності не задоволений отриманими аналітичними результатами, він може звернутися до митного управління щодо проведення повторного тесту;</a:t>
            </a:r>
            <a:endParaRPr kumimoji="0" lang="en-US" b="1" i="0" u="none" strike="noStrike" cap="none" normalizeH="0" baseline="0" dirty="0" smtClean="0">
              <a:ln>
                <a:noFill/>
              </a:ln>
              <a:solidFill>
                <a:srgbClr val="C00000"/>
              </a:solidFill>
              <a:effectLst/>
              <a:latin typeface="Calibri" pitchFamily="34"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rPr>
              <a:t>в) митне управління забезпечує суб’єкта зовнішньоекономічної діяльності інформацією про лабораторії, де можна було б провести повторний тест. Повторний тест не може бути виконаний в тій самій лабораторії, що й перший тест. Повторний тест оплачує суб’єкт зовнішньоекономічної діяльності;</a:t>
            </a:r>
            <a:endParaRPr kumimoji="0" lang="en-US" b="1" i="0" u="none" strike="noStrike" cap="none" normalizeH="0" baseline="0" dirty="0" smtClean="0">
              <a:ln>
                <a:noFill/>
              </a:ln>
              <a:solidFill>
                <a:srgbClr val="C00000"/>
              </a:solidFill>
              <a:effectLst/>
              <a:latin typeface="Calibri" pitchFamily="34"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rPr>
              <a:t>г) співробітники митної лабораторії можуть брати участь як спостерігачі у другому випробуванні в іншій лабораторії;</a:t>
            </a:r>
            <a:endParaRPr kumimoji="0" lang="en-US" b="1" i="0" u="none" strike="noStrike" cap="none" normalizeH="0" baseline="0" dirty="0" smtClean="0">
              <a:ln>
                <a:noFill/>
              </a:ln>
              <a:solidFill>
                <a:srgbClr val="C00000"/>
              </a:solidFill>
              <a:effectLst/>
              <a:latin typeface="Calibri" pitchFamily="34"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Calibri" pitchFamily="34" charset="0"/>
                <a:ea typeface="Times New Roman" pitchFamily="18" charset="0"/>
                <a:cs typeface="Calibri" pitchFamily="34" charset="0"/>
              </a:rPr>
              <a:t>д) якщо результати першого та другого тестів відрізняються, результат другого тесту є остаточним.</a:t>
            </a:r>
            <a:endParaRPr kumimoji="0" lang="uk-UA" b="1" i="0" u="none" strike="noStrike" cap="none" normalizeH="0" baseline="0" dirty="0" smtClean="0">
              <a:ln>
                <a:noFill/>
              </a:ln>
              <a:solidFill>
                <a:srgbClr val="C00000"/>
              </a:solidFill>
              <a:effectLst/>
              <a:latin typeface="Calibri" pitchFamily="34" charset="0"/>
              <a:cs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67544" y="1124744"/>
          <a:ext cx="8352928" cy="4538484"/>
        </p:xfrm>
        <a:graphic>
          <a:graphicData uri="http://schemas.openxmlformats.org/drawingml/2006/table">
            <a:tbl>
              <a:tblPr/>
              <a:tblGrid>
                <a:gridCol w="8352928"/>
              </a:tblGrid>
              <a:tr h="425144">
                <a:tc>
                  <a:txBody>
                    <a:bodyPr/>
                    <a:lstStyle/>
                    <a:p>
                      <a:pPr marL="156845" marR="0">
                        <a:lnSpc>
                          <a:spcPct val="150000"/>
                        </a:lnSpc>
                        <a:spcBef>
                          <a:spcPts val="430"/>
                        </a:spcBef>
                        <a:spcAft>
                          <a:spcPts val="0"/>
                        </a:spcAft>
                      </a:pPr>
                      <a:r>
                        <a:rPr lang="uk-UA" sz="1600" b="1" dirty="0">
                          <a:latin typeface="Arial" pitchFamily="34" charset="0"/>
                          <a:ea typeface="Times New Roman"/>
                          <a:cs typeface="Arial" pitchFamily="34" charset="0"/>
                        </a:rPr>
                        <a:t>Етап</a:t>
                      </a:r>
                      <a:r>
                        <a:rPr lang="uk-UA" sz="1600" b="1" spc="-25" dirty="0">
                          <a:latin typeface="Arial" pitchFamily="34" charset="0"/>
                          <a:ea typeface="Times New Roman"/>
                          <a:cs typeface="Arial" pitchFamily="34" charset="0"/>
                        </a:rPr>
                        <a:t> </a:t>
                      </a:r>
                      <a:r>
                        <a:rPr lang="uk-UA" sz="1600" b="1" dirty="0">
                          <a:latin typeface="Arial" pitchFamily="34" charset="0"/>
                          <a:ea typeface="Times New Roman"/>
                          <a:cs typeface="Arial" pitchFamily="34" charset="0"/>
                        </a:rPr>
                        <a:t>1.</a:t>
                      </a:r>
                      <a:r>
                        <a:rPr lang="uk-UA" sz="1600" b="1" spc="-10"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Прийняття</a:t>
                      </a:r>
                      <a:r>
                        <a:rPr lang="uk-UA" sz="1600" spc="-20"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рішення</a:t>
                      </a:r>
                      <a:r>
                        <a:rPr lang="uk-UA" sz="1600" spc="-25"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про</a:t>
                      </a:r>
                      <a:r>
                        <a:rPr lang="uk-UA" sz="1600" spc="-20"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призначення</a:t>
                      </a:r>
                      <a:r>
                        <a:rPr lang="uk-UA" sz="1600" spc="-15"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експертизи</a:t>
                      </a:r>
                      <a:endParaRPr lang="en-US" sz="1600" dirty="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538457">
                <a:tc>
                  <a:txBody>
                    <a:bodyPr/>
                    <a:lstStyle/>
                    <a:p>
                      <a:pPr marL="135255" marR="0">
                        <a:lnSpc>
                          <a:spcPct val="150000"/>
                        </a:lnSpc>
                        <a:spcBef>
                          <a:spcPts val="0"/>
                        </a:spcBef>
                        <a:spcAft>
                          <a:spcPts val="0"/>
                        </a:spcAft>
                      </a:pPr>
                      <a:r>
                        <a:rPr lang="uk-UA" sz="1600" b="1">
                          <a:latin typeface="Arial" pitchFamily="34" charset="0"/>
                          <a:ea typeface="Times New Roman"/>
                          <a:cs typeface="Arial" pitchFamily="34" charset="0"/>
                        </a:rPr>
                        <a:t>Етап</a:t>
                      </a:r>
                      <a:r>
                        <a:rPr lang="uk-UA" sz="1600" b="1" spc="165">
                          <a:latin typeface="Arial" pitchFamily="34" charset="0"/>
                          <a:ea typeface="Times New Roman"/>
                          <a:cs typeface="Arial" pitchFamily="34" charset="0"/>
                        </a:rPr>
                        <a:t> </a:t>
                      </a:r>
                      <a:r>
                        <a:rPr lang="uk-UA" sz="1600" b="1">
                          <a:latin typeface="Arial" pitchFamily="34" charset="0"/>
                          <a:ea typeface="Times New Roman"/>
                          <a:cs typeface="Arial" pitchFamily="34" charset="0"/>
                        </a:rPr>
                        <a:t>2.</a:t>
                      </a:r>
                      <a:r>
                        <a:rPr lang="uk-UA" sz="1600" b="1" spc="170">
                          <a:latin typeface="Arial" pitchFamily="34" charset="0"/>
                          <a:ea typeface="Times New Roman"/>
                          <a:cs typeface="Arial" pitchFamily="34" charset="0"/>
                        </a:rPr>
                        <a:t> </a:t>
                      </a:r>
                      <a:r>
                        <a:rPr lang="uk-UA" sz="1600">
                          <a:latin typeface="Arial" pitchFamily="34" charset="0"/>
                          <a:ea typeface="Times New Roman"/>
                          <a:cs typeface="Arial" pitchFamily="34" charset="0"/>
                        </a:rPr>
                        <a:t>Відібрання</a:t>
                      </a:r>
                      <a:r>
                        <a:rPr lang="uk-UA" sz="1600" spc="185">
                          <a:latin typeface="Arial" pitchFamily="34" charset="0"/>
                          <a:ea typeface="Times New Roman"/>
                          <a:cs typeface="Arial" pitchFamily="34" charset="0"/>
                        </a:rPr>
                        <a:t> </a:t>
                      </a:r>
                      <a:r>
                        <a:rPr lang="uk-UA" sz="1600">
                          <a:latin typeface="Arial" pitchFamily="34" charset="0"/>
                          <a:ea typeface="Times New Roman"/>
                          <a:cs typeface="Arial" pitchFamily="34" charset="0"/>
                        </a:rPr>
                        <a:t>зразків</a:t>
                      </a:r>
                      <a:r>
                        <a:rPr lang="uk-UA" sz="1600" spc="170">
                          <a:latin typeface="Arial" pitchFamily="34" charset="0"/>
                          <a:ea typeface="Times New Roman"/>
                          <a:cs typeface="Arial" pitchFamily="34" charset="0"/>
                        </a:rPr>
                        <a:t> </a:t>
                      </a:r>
                      <a:r>
                        <a:rPr lang="uk-UA" sz="1600">
                          <a:latin typeface="Arial" pitchFamily="34" charset="0"/>
                          <a:ea typeface="Times New Roman"/>
                          <a:cs typeface="Arial" pitchFamily="34" charset="0"/>
                        </a:rPr>
                        <a:t>(проб)</a:t>
                      </a:r>
                      <a:r>
                        <a:rPr lang="uk-UA" sz="1600" spc="185">
                          <a:latin typeface="Arial" pitchFamily="34" charset="0"/>
                          <a:ea typeface="Times New Roman"/>
                          <a:cs typeface="Arial" pitchFamily="34" charset="0"/>
                        </a:rPr>
                        <a:t> </a:t>
                      </a:r>
                      <a:r>
                        <a:rPr lang="uk-UA" sz="1600">
                          <a:latin typeface="Arial" pitchFamily="34" charset="0"/>
                          <a:ea typeface="Times New Roman"/>
                          <a:cs typeface="Arial" pitchFamily="34" charset="0"/>
                        </a:rPr>
                        <a:t>з</a:t>
                      </a:r>
                      <a:r>
                        <a:rPr lang="uk-UA" sz="1600" spc="170">
                          <a:latin typeface="Arial" pitchFamily="34" charset="0"/>
                          <a:ea typeface="Times New Roman"/>
                          <a:cs typeface="Arial" pitchFamily="34" charset="0"/>
                        </a:rPr>
                        <a:t> </a:t>
                      </a:r>
                      <a:r>
                        <a:rPr lang="uk-UA" sz="1600">
                          <a:latin typeface="Arial" pitchFamily="34" charset="0"/>
                          <a:ea typeface="Times New Roman"/>
                          <a:cs typeface="Arial" pitchFamily="34" charset="0"/>
                        </a:rPr>
                        <a:t>метою</a:t>
                      </a:r>
                      <a:r>
                        <a:rPr lang="uk-UA" sz="1600" spc="180">
                          <a:latin typeface="Arial" pitchFamily="34" charset="0"/>
                          <a:ea typeface="Times New Roman"/>
                          <a:cs typeface="Arial" pitchFamily="34" charset="0"/>
                        </a:rPr>
                        <a:t> </a:t>
                      </a:r>
                      <a:r>
                        <a:rPr lang="uk-UA" sz="1600">
                          <a:latin typeface="Arial" pitchFamily="34" charset="0"/>
                          <a:ea typeface="Times New Roman"/>
                          <a:cs typeface="Arial" pitchFamily="34" charset="0"/>
                        </a:rPr>
                        <a:t>дослідження:</a:t>
                      </a:r>
                      <a:r>
                        <a:rPr lang="uk-UA" sz="1600" spc="185">
                          <a:latin typeface="Arial" pitchFamily="34" charset="0"/>
                          <a:ea typeface="Times New Roman"/>
                          <a:cs typeface="Arial" pitchFamily="34" charset="0"/>
                        </a:rPr>
                        <a:t> </a:t>
                      </a:r>
                      <a:r>
                        <a:rPr lang="uk-UA" sz="1600">
                          <a:latin typeface="Arial" pitchFamily="34" charset="0"/>
                          <a:ea typeface="Times New Roman"/>
                          <a:cs typeface="Arial" pitchFamily="34" charset="0"/>
                        </a:rPr>
                        <a:t>для</a:t>
                      </a:r>
                      <a:r>
                        <a:rPr lang="uk-UA" sz="1600" spc="175">
                          <a:latin typeface="Arial" pitchFamily="34" charset="0"/>
                          <a:ea typeface="Times New Roman"/>
                          <a:cs typeface="Arial" pitchFamily="34" charset="0"/>
                        </a:rPr>
                        <a:t> </a:t>
                      </a:r>
                      <a:r>
                        <a:rPr lang="uk-UA" sz="1600">
                          <a:latin typeface="Arial" pitchFamily="34" charset="0"/>
                          <a:ea typeface="Times New Roman"/>
                          <a:cs typeface="Arial" pitchFamily="34" charset="0"/>
                        </a:rPr>
                        <a:t>основного</a:t>
                      </a:r>
                      <a:r>
                        <a:rPr lang="uk-UA" sz="1600" spc="165">
                          <a:latin typeface="Arial" pitchFamily="34" charset="0"/>
                          <a:ea typeface="Times New Roman"/>
                          <a:cs typeface="Arial" pitchFamily="34" charset="0"/>
                        </a:rPr>
                        <a:t> </a:t>
                      </a:r>
                      <a:r>
                        <a:rPr lang="uk-UA" sz="1600">
                          <a:latin typeface="Arial" pitchFamily="34" charset="0"/>
                          <a:ea typeface="Times New Roman"/>
                          <a:cs typeface="Arial" pitchFamily="34" charset="0"/>
                        </a:rPr>
                        <a:t>та</a:t>
                      </a:r>
                      <a:r>
                        <a:rPr lang="uk-UA" sz="1600" spc="-310">
                          <a:latin typeface="Arial" pitchFamily="34" charset="0"/>
                          <a:ea typeface="Times New Roman"/>
                          <a:cs typeface="Arial" pitchFamily="34" charset="0"/>
                        </a:rPr>
                        <a:t> </a:t>
                      </a:r>
                      <a:r>
                        <a:rPr lang="uk-UA" sz="1600">
                          <a:latin typeface="Arial" pitchFamily="34" charset="0"/>
                          <a:ea typeface="Times New Roman"/>
                          <a:cs typeface="Arial" pitchFamily="34" charset="0"/>
                        </a:rPr>
                        <a:t>повторного</a:t>
                      </a:r>
                      <a:r>
                        <a:rPr lang="uk-UA" sz="1600" spc="-10">
                          <a:latin typeface="Arial" pitchFamily="34" charset="0"/>
                          <a:ea typeface="Times New Roman"/>
                          <a:cs typeface="Arial" pitchFamily="34" charset="0"/>
                        </a:rPr>
                        <a:t> </a:t>
                      </a:r>
                      <a:r>
                        <a:rPr lang="uk-UA" sz="1600">
                          <a:latin typeface="Arial" pitchFamily="34" charset="0"/>
                          <a:ea typeface="Times New Roman"/>
                          <a:cs typeface="Arial" pitchFamily="34" charset="0"/>
                        </a:rPr>
                        <a:t>тестування</a:t>
                      </a:r>
                      <a:endParaRPr lang="en-US" sz="16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674608">
                <a:tc>
                  <a:txBody>
                    <a:bodyPr/>
                    <a:lstStyle/>
                    <a:p>
                      <a:pPr marL="135255" marR="0">
                        <a:lnSpc>
                          <a:spcPct val="150000"/>
                        </a:lnSpc>
                        <a:spcBef>
                          <a:spcPts val="310"/>
                        </a:spcBef>
                        <a:spcAft>
                          <a:spcPts val="0"/>
                        </a:spcAft>
                      </a:pPr>
                      <a:r>
                        <a:rPr lang="uk-UA" sz="1600" b="1">
                          <a:latin typeface="Arial" pitchFamily="34" charset="0"/>
                          <a:ea typeface="Times New Roman"/>
                          <a:cs typeface="Arial" pitchFamily="34" charset="0"/>
                        </a:rPr>
                        <a:t>Етап</a:t>
                      </a:r>
                      <a:r>
                        <a:rPr lang="uk-UA" sz="1600" b="1" spc="-20">
                          <a:latin typeface="Arial" pitchFamily="34" charset="0"/>
                          <a:ea typeface="Times New Roman"/>
                          <a:cs typeface="Arial" pitchFamily="34" charset="0"/>
                        </a:rPr>
                        <a:t> </a:t>
                      </a:r>
                      <a:r>
                        <a:rPr lang="uk-UA" sz="1600" b="1">
                          <a:latin typeface="Arial" pitchFamily="34" charset="0"/>
                          <a:ea typeface="Times New Roman"/>
                          <a:cs typeface="Arial" pitchFamily="34" charset="0"/>
                        </a:rPr>
                        <a:t>3.</a:t>
                      </a:r>
                      <a:r>
                        <a:rPr lang="uk-UA" sz="1600" b="1" spc="-10">
                          <a:latin typeface="Arial" pitchFamily="34" charset="0"/>
                          <a:ea typeface="Times New Roman"/>
                          <a:cs typeface="Arial" pitchFamily="34" charset="0"/>
                        </a:rPr>
                        <a:t> </a:t>
                      </a:r>
                      <a:r>
                        <a:rPr lang="uk-UA" sz="1600">
                          <a:latin typeface="Arial" pitchFamily="34" charset="0"/>
                          <a:ea typeface="Times New Roman"/>
                          <a:cs typeface="Arial" pitchFamily="34" charset="0"/>
                        </a:rPr>
                        <a:t>Визначення</a:t>
                      </a:r>
                      <a:r>
                        <a:rPr lang="uk-UA" sz="1600" spc="-20">
                          <a:latin typeface="Arial" pitchFamily="34" charset="0"/>
                          <a:ea typeface="Times New Roman"/>
                          <a:cs typeface="Arial" pitchFamily="34" charset="0"/>
                        </a:rPr>
                        <a:t> </a:t>
                      </a:r>
                      <a:r>
                        <a:rPr lang="uk-UA" sz="1600">
                          <a:latin typeface="Arial" pitchFamily="34" charset="0"/>
                          <a:ea typeface="Times New Roman"/>
                          <a:cs typeface="Arial" pitchFamily="34" charset="0"/>
                        </a:rPr>
                        <a:t>суб’єкта</a:t>
                      </a:r>
                      <a:r>
                        <a:rPr lang="uk-UA" sz="1600" spc="-20">
                          <a:latin typeface="Arial" pitchFamily="34" charset="0"/>
                          <a:ea typeface="Times New Roman"/>
                          <a:cs typeface="Arial" pitchFamily="34" charset="0"/>
                        </a:rPr>
                        <a:t> </a:t>
                      </a:r>
                      <a:r>
                        <a:rPr lang="uk-UA" sz="1600">
                          <a:latin typeface="Arial" pitchFamily="34" charset="0"/>
                          <a:ea typeface="Times New Roman"/>
                          <a:cs typeface="Arial" pitchFamily="34" charset="0"/>
                        </a:rPr>
                        <a:t>провадження експертного</a:t>
                      </a:r>
                      <a:r>
                        <a:rPr lang="uk-UA" sz="1600" spc="-20">
                          <a:latin typeface="Arial" pitchFamily="34" charset="0"/>
                          <a:ea typeface="Times New Roman"/>
                          <a:cs typeface="Arial" pitchFamily="34" charset="0"/>
                        </a:rPr>
                        <a:t> </a:t>
                      </a:r>
                      <a:r>
                        <a:rPr lang="uk-UA" sz="1600">
                          <a:latin typeface="Arial" pitchFamily="34" charset="0"/>
                          <a:ea typeface="Times New Roman"/>
                          <a:cs typeface="Arial" pitchFamily="34" charset="0"/>
                        </a:rPr>
                        <a:t>дослідження</a:t>
                      </a:r>
                      <a:endParaRPr lang="en-US" sz="16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340818">
                <a:tc>
                  <a:txBody>
                    <a:bodyPr/>
                    <a:lstStyle/>
                    <a:p>
                      <a:pPr marL="135255" marR="0">
                        <a:lnSpc>
                          <a:spcPct val="150000"/>
                        </a:lnSpc>
                        <a:spcBef>
                          <a:spcPts val="175"/>
                        </a:spcBef>
                        <a:spcAft>
                          <a:spcPts val="0"/>
                        </a:spcAft>
                      </a:pPr>
                      <a:r>
                        <a:rPr lang="uk-UA" sz="1600" b="1">
                          <a:latin typeface="Arial" pitchFamily="34" charset="0"/>
                          <a:ea typeface="Times New Roman"/>
                          <a:cs typeface="Arial" pitchFamily="34" charset="0"/>
                        </a:rPr>
                        <a:t>Етап</a:t>
                      </a:r>
                      <a:r>
                        <a:rPr lang="uk-UA" sz="1600" b="1" spc="-20">
                          <a:latin typeface="Arial" pitchFamily="34" charset="0"/>
                          <a:ea typeface="Times New Roman"/>
                          <a:cs typeface="Arial" pitchFamily="34" charset="0"/>
                        </a:rPr>
                        <a:t> </a:t>
                      </a:r>
                      <a:r>
                        <a:rPr lang="uk-UA" sz="1600" b="1">
                          <a:latin typeface="Arial" pitchFamily="34" charset="0"/>
                          <a:ea typeface="Times New Roman"/>
                          <a:cs typeface="Arial" pitchFamily="34" charset="0"/>
                        </a:rPr>
                        <a:t>4.</a:t>
                      </a:r>
                      <a:r>
                        <a:rPr lang="uk-UA" sz="1600" b="1" spc="-5">
                          <a:latin typeface="Arial" pitchFamily="34" charset="0"/>
                          <a:ea typeface="Times New Roman"/>
                          <a:cs typeface="Arial" pitchFamily="34" charset="0"/>
                        </a:rPr>
                        <a:t> </a:t>
                      </a:r>
                      <a:r>
                        <a:rPr lang="uk-UA" sz="1600">
                          <a:latin typeface="Arial" pitchFamily="34" charset="0"/>
                          <a:ea typeface="Times New Roman"/>
                          <a:cs typeface="Arial" pitchFamily="34" charset="0"/>
                        </a:rPr>
                        <a:t>Проведення</a:t>
                      </a:r>
                      <a:r>
                        <a:rPr lang="uk-UA" sz="1600" spc="-15">
                          <a:latin typeface="Arial" pitchFamily="34" charset="0"/>
                          <a:ea typeface="Times New Roman"/>
                          <a:cs typeface="Arial" pitchFamily="34" charset="0"/>
                        </a:rPr>
                        <a:t> </a:t>
                      </a:r>
                      <a:r>
                        <a:rPr lang="uk-UA" sz="1600">
                          <a:latin typeface="Arial" pitchFamily="34" charset="0"/>
                          <a:ea typeface="Times New Roman"/>
                          <a:cs typeface="Arial" pitchFamily="34" charset="0"/>
                        </a:rPr>
                        <a:t>дослідження</a:t>
                      </a:r>
                      <a:endParaRPr lang="en-US" sz="16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775448">
                <a:tc>
                  <a:txBody>
                    <a:bodyPr/>
                    <a:lstStyle/>
                    <a:p>
                      <a:pPr marL="135255" marR="0">
                        <a:lnSpc>
                          <a:spcPct val="150000"/>
                        </a:lnSpc>
                        <a:spcBef>
                          <a:spcPts val="0"/>
                        </a:spcBef>
                        <a:spcAft>
                          <a:spcPts val="0"/>
                        </a:spcAft>
                      </a:pPr>
                      <a:r>
                        <a:rPr lang="uk-UA" sz="1600" b="1">
                          <a:latin typeface="Arial" pitchFamily="34" charset="0"/>
                          <a:ea typeface="Times New Roman"/>
                          <a:cs typeface="Arial" pitchFamily="34" charset="0"/>
                        </a:rPr>
                        <a:t>Етап</a:t>
                      </a:r>
                      <a:r>
                        <a:rPr lang="uk-UA" sz="1600" b="1" spc="245">
                          <a:latin typeface="Arial" pitchFamily="34" charset="0"/>
                          <a:ea typeface="Times New Roman"/>
                          <a:cs typeface="Arial" pitchFamily="34" charset="0"/>
                        </a:rPr>
                        <a:t> </a:t>
                      </a:r>
                      <a:r>
                        <a:rPr lang="uk-UA" sz="1600" b="1">
                          <a:latin typeface="Arial" pitchFamily="34" charset="0"/>
                          <a:ea typeface="Times New Roman"/>
                          <a:cs typeface="Arial" pitchFamily="34" charset="0"/>
                        </a:rPr>
                        <a:t>5.</a:t>
                      </a:r>
                      <a:r>
                        <a:rPr lang="uk-UA" sz="1600" b="1" spc="240">
                          <a:latin typeface="Arial" pitchFamily="34" charset="0"/>
                          <a:ea typeface="Times New Roman"/>
                          <a:cs typeface="Arial" pitchFamily="34" charset="0"/>
                        </a:rPr>
                        <a:t> </a:t>
                      </a:r>
                      <a:r>
                        <a:rPr lang="uk-UA" sz="1600">
                          <a:latin typeface="Arial" pitchFamily="34" charset="0"/>
                          <a:ea typeface="Times New Roman"/>
                          <a:cs typeface="Arial" pitchFamily="34" charset="0"/>
                        </a:rPr>
                        <a:t>Отримання</a:t>
                      </a:r>
                      <a:r>
                        <a:rPr lang="uk-UA" sz="1600" spc="260">
                          <a:latin typeface="Arial" pitchFamily="34" charset="0"/>
                          <a:ea typeface="Times New Roman"/>
                          <a:cs typeface="Arial" pitchFamily="34" charset="0"/>
                        </a:rPr>
                        <a:t> </a:t>
                      </a:r>
                      <a:r>
                        <a:rPr lang="uk-UA" sz="1600">
                          <a:latin typeface="Arial" pitchFamily="34" charset="0"/>
                          <a:ea typeface="Times New Roman"/>
                          <a:cs typeface="Arial" pitchFamily="34" charset="0"/>
                        </a:rPr>
                        <a:t>результату</a:t>
                      </a:r>
                      <a:r>
                        <a:rPr lang="uk-UA" sz="1600" spc="225">
                          <a:latin typeface="Arial" pitchFamily="34" charset="0"/>
                          <a:ea typeface="Times New Roman"/>
                          <a:cs typeface="Arial" pitchFamily="34" charset="0"/>
                        </a:rPr>
                        <a:t> </a:t>
                      </a:r>
                      <a:r>
                        <a:rPr lang="uk-UA" sz="1600">
                          <a:latin typeface="Arial" pitchFamily="34" charset="0"/>
                          <a:ea typeface="Times New Roman"/>
                          <a:cs typeface="Arial" pitchFamily="34" charset="0"/>
                        </a:rPr>
                        <a:t>експертного</a:t>
                      </a:r>
                      <a:r>
                        <a:rPr lang="uk-UA" sz="1600" spc="240">
                          <a:latin typeface="Arial" pitchFamily="34" charset="0"/>
                          <a:ea typeface="Times New Roman"/>
                          <a:cs typeface="Arial" pitchFamily="34" charset="0"/>
                        </a:rPr>
                        <a:t> </a:t>
                      </a:r>
                      <a:r>
                        <a:rPr lang="uk-UA" sz="1600">
                          <a:latin typeface="Arial" pitchFamily="34" charset="0"/>
                          <a:ea typeface="Times New Roman"/>
                          <a:cs typeface="Arial" pitchFamily="34" charset="0"/>
                        </a:rPr>
                        <a:t>дослідження</a:t>
                      </a:r>
                      <a:r>
                        <a:rPr lang="uk-UA" sz="1600" spc="240">
                          <a:latin typeface="Arial" pitchFamily="34" charset="0"/>
                          <a:ea typeface="Times New Roman"/>
                          <a:cs typeface="Arial" pitchFamily="34" charset="0"/>
                        </a:rPr>
                        <a:t> </a:t>
                      </a:r>
                      <a:r>
                        <a:rPr lang="uk-UA" sz="1600">
                          <a:latin typeface="Arial" pitchFamily="34" charset="0"/>
                          <a:ea typeface="Times New Roman"/>
                          <a:cs typeface="Arial" pitchFamily="34" charset="0"/>
                        </a:rPr>
                        <a:t>(протокол</a:t>
                      </a:r>
                      <a:r>
                        <a:rPr lang="uk-UA" sz="1600" spc="255">
                          <a:latin typeface="Arial" pitchFamily="34" charset="0"/>
                          <a:ea typeface="Times New Roman"/>
                          <a:cs typeface="Arial" pitchFamily="34" charset="0"/>
                        </a:rPr>
                        <a:t> </a:t>
                      </a:r>
                      <a:r>
                        <a:rPr lang="uk-UA" sz="1600">
                          <a:latin typeface="Arial" pitchFamily="34" charset="0"/>
                          <a:ea typeface="Times New Roman"/>
                          <a:cs typeface="Arial" pitchFamily="34" charset="0"/>
                        </a:rPr>
                        <a:t>досліджень</a:t>
                      </a:r>
                      <a:endParaRPr lang="en-US" sz="1600">
                        <a:latin typeface="Arial" pitchFamily="34" charset="0"/>
                        <a:ea typeface="Times New Roman"/>
                        <a:cs typeface="Arial" pitchFamily="34" charset="0"/>
                      </a:endParaRPr>
                    </a:p>
                    <a:p>
                      <a:pPr marL="135255" marR="0">
                        <a:lnSpc>
                          <a:spcPct val="150000"/>
                        </a:lnSpc>
                        <a:spcBef>
                          <a:spcPts val="0"/>
                        </a:spcBef>
                        <a:spcAft>
                          <a:spcPts val="0"/>
                        </a:spcAft>
                      </a:pPr>
                      <a:r>
                        <a:rPr lang="uk-UA" sz="1600">
                          <a:latin typeface="Arial" pitchFamily="34" charset="0"/>
                          <a:ea typeface="Times New Roman"/>
                          <a:cs typeface="Arial" pitchFamily="34" charset="0"/>
                        </a:rPr>
                        <a:t>митної</a:t>
                      </a:r>
                      <a:r>
                        <a:rPr lang="uk-UA" sz="1600" spc="-25">
                          <a:latin typeface="Arial" pitchFamily="34" charset="0"/>
                          <a:ea typeface="Times New Roman"/>
                          <a:cs typeface="Arial" pitchFamily="34" charset="0"/>
                        </a:rPr>
                        <a:t> </a:t>
                      </a:r>
                      <a:r>
                        <a:rPr lang="uk-UA" sz="1600">
                          <a:latin typeface="Arial" pitchFamily="34" charset="0"/>
                          <a:ea typeface="Times New Roman"/>
                          <a:cs typeface="Arial" pitchFamily="34" charset="0"/>
                        </a:rPr>
                        <a:t>лабораторії)</a:t>
                      </a:r>
                      <a:endParaRPr lang="en-US" sz="16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775448">
                <a:tc>
                  <a:txBody>
                    <a:bodyPr/>
                    <a:lstStyle/>
                    <a:p>
                      <a:pPr marL="135255" marR="0">
                        <a:lnSpc>
                          <a:spcPct val="150000"/>
                        </a:lnSpc>
                        <a:spcBef>
                          <a:spcPts val="0"/>
                        </a:spcBef>
                        <a:spcAft>
                          <a:spcPts val="0"/>
                        </a:spcAft>
                        <a:tabLst>
                          <a:tab pos="723265" algn="l"/>
                          <a:tab pos="1073785" algn="l"/>
                          <a:tab pos="2144395" algn="l"/>
                          <a:tab pos="3173095" algn="l"/>
                          <a:tab pos="4288790" algn="l"/>
                          <a:tab pos="4705350" algn="l"/>
                          <a:tab pos="5377180" algn="l"/>
                        </a:tabLst>
                      </a:pPr>
                      <a:r>
                        <a:rPr lang="uk-UA" sz="1600" b="1" dirty="0">
                          <a:latin typeface="Arial" pitchFamily="34" charset="0"/>
                          <a:ea typeface="Times New Roman"/>
                          <a:cs typeface="Arial" pitchFamily="34" charset="0"/>
                        </a:rPr>
                        <a:t>Етап	6.	</a:t>
                      </a:r>
                      <a:r>
                        <a:rPr lang="uk-UA" sz="1600" dirty="0" smtClean="0">
                          <a:latin typeface="Arial" pitchFamily="34" charset="0"/>
                          <a:ea typeface="Times New Roman"/>
                          <a:cs typeface="Arial" pitchFamily="34" charset="0"/>
                        </a:rPr>
                        <a:t>Проведення</a:t>
                      </a:r>
                      <a:r>
                        <a:rPr lang="uk-UA" sz="1600" baseline="0" dirty="0" smtClean="0">
                          <a:latin typeface="Arial" pitchFamily="34" charset="0"/>
                          <a:ea typeface="Times New Roman"/>
                          <a:cs typeface="Arial" pitchFamily="34" charset="0"/>
                        </a:rPr>
                        <a:t> </a:t>
                      </a:r>
                      <a:r>
                        <a:rPr lang="uk-UA" sz="1600" dirty="0" smtClean="0">
                          <a:latin typeface="Arial" pitchFamily="34" charset="0"/>
                          <a:ea typeface="Times New Roman"/>
                          <a:cs typeface="Arial" pitchFamily="34" charset="0"/>
                        </a:rPr>
                        <a:t>повторного</a:t>
                      </a:r>
                      <a:r>
                        <a:rPr lang="uk-UA" sz="1600" baseline="0" dirty="0" smtClean="0">
                          <a:latin typeface="Arial" pitchFamily="34" charset="0"/>
                          <a:ea typeface="Times New Roman"/>
                          <a:cs typeface="Arial" pitchFamily="34" charset="0"/>
                        </a:rPr>
                        <a:t> </a:t>
                      </a:r>
                      <a:r>
                        <a:rPr lang="uk-UA" sz="1600" dirty="0" smtClean="0">
                          <a:latin typeface="Arial" pitchFamily="34" charset="0"/>
                          <a:ea typeface="Times New Roman"/>
                          <a:cs typeface="Arial" pitchFamily="34" charset="0"/>
                        </a:rPr>
                        <a:t>дослідження (за</a:t>
                      </a:r>
                      <a:r>
                        <a:rPr lang="uk-UA" sz="1600" baseline="0" dirty="0" smtClean="0">
                          <a:latin typeface="Arial" pitchFamily="34" charset="0"/>
                          <a:ea typeface="Times New Roman"/>
                          <a:cs typeface="Arial" pitchFamily="34" charset="0"/>
                        </a:rPr>
                        <a:t> </a:t>
                      </a:r>
                      <a:r>
                        <a:rPr lang="uk-UA" sz="1600" dirty="0" smtClean="0">
                          <a:latin typeface="Arial" pitchFamily="34" charset="0"/>
                          <a:ea typeface="Times New Roman"/>
                          <a:cs typeface="Arial" pitchFamily="34" charset="0"/>
                        </a:rPr>
                        <a:t>кошти</a:t>
                      </a:r>
                      <a:r>
                        <a:rPr lang="uk-UA" sz="1600" baseline="0" dirty="0" smtClean="0">
                          <a:latin typeface="Arial" pitchFamily="34" charset="0"/>
                          <a:ea typeface="Times New Roman"/>
                          <a:cs typeface="Arial" pitchFamily="34" charset="0"/>
                        </a:rPr>
                        <a:t> </a:t>
                      </a:r>
                      <a:r>
                        <a:rPr lang="uk-UA" sz="1600" dirty="0" smtClean="0">
                          <a:latin typeface="Arial" pitchFamily="34" charset="0"/>
                          <a:ea typeface="Times New Roman"/>
                          <a:cs typeface="Arial" pitchFamily="34" charset="0"/>
                        </a:rPr>
                        <a:t>суб’єкта </a:t>
                      </a:r>
                      <a:r>
                        <a:rPr lang="uk-UA" sz="1600" dirty="0" err="1" smtClean="0">
                          <a:latin typeface="Arial" pitchFamily="34" charset="0"/>
                          <a:ea typeface="Times New Roman"/>
                          <a:cs typeface="Arial" pitchFamily="34" charset="0"/>
                        </a:rPr>
                        <a:t>ЗЕД</a:t>
                      </a:r>
                      <a:r>
                        <a:rPr lang="uk-UA" sz="1600" baseline="0" dirty="0" smtClean="0">
                          <a:latin typeface="Arial" pitchFamily="34" charset="0"/>
                          <a:ea typeface="Times New Roman"/>
                          <a:cs typeface="Arial" pitchFamily="34" charset="0"/>
                        </a:rPr>
                        <a:t>)</a:t>
                      </a:r>
                      <a:endParaRPr lang="en-US" sz="1600" dirty="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790556">
                <a:tc>
                  <a:txBody>
                    <a:bodyPr/>
                    <a:lstStyle/>
                    <a:p>
                      <a:pPr marL="135255" marR="63500">
                        <a:lnSpc>
                          <a:spcPct val="150000"/>
                        </a:lnSpc>
                        <a:spcBef>
                          <a:spcPts val="0"/>
                        </a:spcBef>
                        <a:spcAft>
                          <a:spcPts val="0"/>
                        </a:spcAft>
                      </a:pPr>
                      <a:r>
                        <a:rPr lang="uk-UA" sz="1600" b="1" dirty="0">
                          <a:latin typeface="Arial" pitchFamily="34" charset="0"/>
                          <a:ea typeface="Times New Roman"/>
                          <a:cs typeface="Arial" pitchFamily="34" charset="0"/>
                        </a:rPr>
                        <a:t>Етап</a:t>
                      </a:r>
                      <a:r>
                        <a:rPr lang="uk-UA" sz="1600" b="1" spc="230" dirty="0">
                          <a:latin typeface="Arial" pitchFamily="34" charset="0"/>
                          <a:ea typeface="Times New Roman"/>
                          <a:cs typeface="Arial" pitchFamily="34" charset="0"/>
                        </a:rPr>
                        <a:t> </a:t>
                      </a:r>
                      <a:r>
                        <a:rPr lang="uk-UA" sz="1600" b="1" dirty="0">
                          <a:latin typeface="Arial" pitchFamily="34" charset="0"/>
                          <a:ea typeface="Times New Roman"/>
                          <a:cs typeface="Arial" pitchFamily="34" charset="0"/>
                        </a:rPr>
                        <a:t>7.</a:t>
                      </a:r>
                      <a:r>
                        <a:rPr lang="uk-UA" sz="1600" b="1" spc="245"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Отримання</a:t>
                      </a:r>
                      <a:r>
                        <a:rPr lang="uk-UA" sz="1600" spc="255"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результату</a:t>
                      </a:r>
                      <a:r>
                        <a:rPr lang="uk-UA" sz="1600" spc="220"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повторного</a:t>
                      </a:r>
                      <a:r>
                        <a:rPr lang="uk-UA" sz="1600" spc="230"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експертного</a:t>
                      </a:r>
                      <a:r>
                        <a:rPr lang="uk-UA" sz="1600" spc="245"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дослідження</a:t>
                      </a:r>
                      <a:r>
                        <a:rPr lang="uk-UA" sz="1600" spc="235"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(протокол</a:t>
                      </a:r>
                      <a:r>
                        <a:rPr lang="uk-UA" sz="1600" spc="-310"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повторного</a:t>
                      </a:r>
                      <a:r>
                        <a:rPr lang="uk-UA" sz="1600" spc="-10"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дослідження</a:t>
                      </a:r>
                      <a:r>
                        <a:rPr lang="uk-UA" sz="1600" spc="-5"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митної</a:t>
                      </a:r>
                      <a:r>
                        <a:rPr lang="uk-UA" sz="1600" spc="-5" dirty="0">
                          <a:latin typeface="Arial" pitchFamily="34" charset="0"/>
                          <a:ea typeface="Times New Roman"/>
                          <a:cs typeface="Arial" pitchFamily="34" charset="0"/>
                        </a:rPr>
                        <a:t> </a:t>
                      </a:r>
                      <a:r>
                        <a:rPr lang="uk-UA" sz="1600" dirty="0">
                          <a:latin typeface="Arial" pitchFamily="34" charset="0"/>
                          <a:ea typeface="Times New Roman"/>
                          <a:cs typeface="Arial" pitchFamily="34" charset="0"/>
                        </a:rPr>
                        <a:t>лабораторії)</a:t>
                      </a:r>
                      <a:endParaRPr lang="en-US" sz="1600" dirty="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bl>
          </a:graphicData>
        </a:graphic>
      </p:graphicFrame>
      <p:sp>
        <p:nvSpPr>
          <p:cNvPr id="18433" name="Rectangle 1"/>
          <p:cNvSpPr>
            <a:spLocks noChangeArrowheads="1"/>
          </p:cNvSpPr>
          <p:nvPr/>
        </p:nvSpPr>
        <p:spPr bwMode="auto">
          <a:xfrm>
            <a:off x="251520" y="171600"/>
            <a:ext cx="842493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ctr" defTabSz="914400" rtl="0" eaLnBrk="1" fontAlgn="base" latinLnBrk="0" hangingPunct="1">
              <a:lnSpc>
                <a:spcPct val="100000"/>
              </a:lnSpc>
              <a:spcBef>
                <a:spcPct val="0"/>
              </a:spcBef>
              <a:spcAft>
                <a:spcPct val="0"/>
              </a:spcAft>
              <a:buClrTx/>
              <a:buSzTx/>
              <a:buFontTx/>
              <a:buNone/>
              <a:tabLst>
                <a:tab pos="723900" algn="l"/>
                <a:tab pos="1073150" algn="l"/>
                <a:tab pos="2144713" algn="l"/>
                <a:tab pos="3173413" algn="l"/>
                <a:tab pos="4289425" algn="l"/>
                <a:tab pos="4705350" algn="l"/>
                <a:tab pos="5376863" algn="l"/>
              </a:tabLst>
            </a:pPr>
            <a:r>
              <a:rPr kumimoji="0" lang="uk-UA"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Етапи проведення експертиз проб (зразків) товарів у митній лабораторії Хорватії</a:t>
            </a:r>
            <a:endParaRPr kumimoji="0" lang="en-US" b="1" i="0" u="none" strike="noStrike" cap="none" normalizeH="0" baseline="0" dirty="0" smtClean="0">
              <a:ln>
                <a:noFill/>
              </a:ln>
              <a:solidFill>
                <a:schemeClr val="tx1"/>
              </a:solidFill>
              <a:effectLst/>
              <a:latin typeface="Calibri" pitchFamily="34" charset="0"/>
              <a:cs typeface="Calibri" pitchFamily="34" charset="0"/>
            </a:endParaRPr>
          </a:p>
          <a:p>
            <a:pPr marL="0" marR="0" lvl="0" indent="358775" algn="ctr" defTabSz="914400" rtl="0" eaLnBrk="0" fontAlgn="base" latinLnBrk="0" hangingPunct="0">
              <a:lnSpc>
                <a:spcPct val="100000"/>
              </a:lnSpc>
              <a:spcBef>
                <a:spcPct val="0"/>
              </a:spcBef>
              <a:spcAft>
                <a:spcPct val="0"/>
              </a:spcAft>
              <a:buClrTx/>
              <a:buSzTx/>
              <a:buFontTx/>
              <a:buNone/>
              <a:tabLst>
                <a:tab pos="723900" algn="l"/>
                <a:tab pos="1073150" algn="l"/>
                <a:tab pos="2144713" algn="l"/>
                <a:tab pos="3173413" algn="l"/>
                <a:tab pos="4289425" algn="l"/>
                <a:tab pos="4705350" algn="l"/>
                <a:tab pos="5376863" algn="l"/>
              </a:tabLst>
            </a:pPr>
            <a:endParaRPr kumimoji="0" lang="en-US" b="1"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60648"/>
            <a:ext cx="8208912" cy="461665"/>
          </a:xfrm>
          <a:prstGeom prst="rect">
            <a:avLst/>
          </a:prstGeom>
          <a:noFill/>
        </p:spPr>
        <p:txBody>
          <a:bodyPr wrap="square" rtlCol="0">
            <a:spAutoFit/>
          </a:bodyPr>
          <a:lstStyle/>
          <a:p>
            <a:pPr algn="ctr"/>
            <a:r>
              <a:rPr lang="uk-UA" sz="2400" b="1" dirty="0" smtClean="0">
                <a:solidFill>
                  <a:srgbClr val="C00000"/>
                </a:solidFill>
              </a:rPr>
              <a:t>КІПР</a:t>
            </a:r>
            <a:endParaRPr lang="en-US" sz="2400" b="1" dirty="0">
              <a:solidFill>
                <a:srgbClr val="C00000"/>
              </a:solidFill>
            </a:endParaRPr>
          </a:p>
        </p:txBody>
      </p:sp>
      <p:sp>
        <p:nvSpPr>
          <p:cNvPr id="17409" name="Rectangle 1"/>
          <p:cNvSpPr>
            <a:spLocks noChangeArrowheads="1"/>
          </p:cNvSpPr>
          <p:nvPr/>
        </p:nvSpPr>
        <p:spPr bwMode="auto">
          <a:xfrm>
            <a:off x="323528" y="919754"/>
            <a:ext cx="835292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Існує окрема Державна митна лабораторія (</a:t>
            </a:r>
            <a:r>
              <a:rPr kumimoji="0" lang="uk-U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Official</a:t>
            </a:r>
            <a:r>
              <a:rPr kumimoji="0" lang="uk-U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Government</a:t>
            </a:r>
            <a:r>
              <a:rPr kumimoji="0" lang="uk-U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hlinkClick r:id="rId2"/>
              </a:rPr>
              <a:t>Laboratory</a:t>
            </a:r>
            <a:r>
              <a:rPr kumimoji="0" lang="uk-U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Митна лабораторія поділяється на п’ять секторів: якість та безпека харчових продуктів; вода та навколишнє середовище; контроль за наркотиками; навколишнє середовище та охорона здоров’я; визначення автентичності та географічного походження продукції.</a:t>
            </a: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Дослідження в основному здійснюється за рахунок коштів Європейського Союзу і національних ресурсів, зокрема науково-дослідного фонду Міністерства охорони здоров’я.</a:t>
            </a:r>
            <a:endParaRPr kumimoji="0" lang="uk-UA"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79512" y="260648"/>
            <a:ext cx="8748464"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Зразки для експертного дослідження відбираються одночасно у кількості трьох примірників (два з яких додаткові). Перший використовується для першого випробування, інші два зберігаються в митниці для використання в разі знищення першого зразка або у разі, якщо суб’єкт зовнішньоекономічної діяльності заперечує результати першого випробування.</a:t>
            </a:r>
            <a:endParaRPr kumimoji="0" lang="uk-UA" b="1" i="0" u="none" strike="noStrike" cap="none" normalizeH="0" baseline="0" dirty="0" smtClean="0">
              <a:ln>
                <a:noFill/>
              </a:ln>
              <a:solidFill>
                <a:schemeClr val="tx1"/>
              </a:solidFill>
              <a:effectLst/>
              <a:latin typeface="Arial" pitchFamily="34" charset="0"/>
              <a:cs typeface="Arial" pitchFamily="34" charset="0"/>
            </a:endParaRPr>
          </a:p>
        </p:txBody>
      </p:sp>
      <p:sp>
        <p:nvSpPr>
          <p:cNvPr id="16386" name="Rectangle 2"/>
          <p:cNvSpPr>
            <a:spLocks noChangeArrowheads="1"/>
          </p:cNvSpPr>
          <p:nvPr/>
        </p:nvSpPr>
        <p:spPr bwMode="auto">
          <a:xfrm>
            <a:off x="251520" y="4293096"/>
            <a:ext cx="864096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lang="uk-UA" b="1" dirty="0" smtClean="0">
                <a:solidFill>
                  <a:srgbClr val="C00000"/>
                </a:solidFill>
                <a:latin typeface="Arial" pitchFamily="34" charset="0"/>
                <a:ea typeface="Times New Roman" pitchFamily="18" charset="0"/>
                <a:cs typeface="Arial" pitchFamily="34" charset="0"/>
              </a:rPr>
              <a:t>О</a:t>
            </a: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собливістю кіпріотської побудови процедури проведення експертного дослідження є наявність дворівневої та </a:t>
            </a:r>
            <a:r>
              <a:rPr kumimoji="0" lang="uk-UA" b="1" i="0" u="none" strike="noStrike" cap="none" normalizeH="0" baseline="0" dirty="0" err="1" smtClean="0">
                <a:ln>
                  <a:noFill/>
                </a:ln>
                <a:solidFill>
                  <a:srgbClr val="C00000"/>
                </a:solidFill>
                <a:effectLst/>
                <a:latin typeface="Arial" pitchFamily="34" charset="0"/>
                <a:ea typeface="Times New Roman" pitchFamily="18" charset="0"/>
                <a:cs typeface="Arial" pitchFamily="34" charset="0"/>
              </a:rPr>
              <a:t>двосуб’єктної</a:t>
            </a: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 структури: </a:t>
            </a:r>
            <a:r>
              <a:rPr kumimoji="0" lang="uk-UA" b="1" i="0" u="none" strike="noStrike" cap="none" normalizeH="0" baseline="0" dirty="0" err="1" smtClean="0">
                <a:ln>
                  <a:noFill/>
                </a:ln>
                <a:solidFill>
                  <a:srgbClr val="C00000"/>
                </a:solidFill>
                <a:effectLst/>
                <a:latin typeface="Arial" pitchFamily="34" charset="0"/>
                <a:ea typeface="Times New Roman" pitchFamily="18" charset="0"/>
                <a:cs typeface="Arial" pitchFamily="34" charset="0"/>
                <a:hlinkClick r:id="rId2"/>
              </a:rPr>
              <a:t>Official</a:t>
            </a: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hlinkClick r:id="rId2"/>
              </a:rPr>
              <a:t> </a:t>
            </a:r>
            <a:r>
              <a:rPr kumimoji="0" lang="uk-UA" b="1" i="0" u="none" strike="noStrike" cap="none" normalizeH="0" baseline="0" dirty="0" err="1" smtClean="0">
                <a:ln>
                  <a:noFill/>
                </a:ln>
                <a:solidFill>
                  <a:srgbClr val="C00000"/>
                </a:solidFill>
                <a:effectLst/>
                <a:latin typeface="Arial" pitchFamily="34" charset="0"/>
                <a:ea typeface="Times New Roman" pitchFamily="18" charset="0"/>
                <a:cs typeface="Arial" pitchFamily="34" charset="0"/>
                <a:hlinkClick r:id="rId2"/>
              </a:rPr>
              <a:t>Government</a:t>
            </a: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 </a:t>
            </a:r>
            <a:r>
              <a:rPr kumimoji="0" lang="uk-UA" b="1" i="0" u="none" strike="noStrike" cap="none" normalizeH="0" baseline="0" dirty="0" err="1" smtClean="0">
                <a:ln>
                  <a:noFill/>
                </a:ln>
                <a:solidFill>
                  <a:srgbClr val="C00000"/>
                </a:solidFill>
                <a:effectLst/>
                <a:latin typeface="Arial" pitchFamily="34" charset="0"/>
                <a:ea typeface="Times New Roman" pitchFamily="18" charset="0"/>
                <a:cs typeface="Arial" pitchFamily="34" charset="0"/>
                <a:hlinkClick r:id="rId2"/>
              </a:rPr>
              <a:t>Laboratory</a:t>
            </a: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 та </a:t>
            </a:r>
            <a:r>
              <a:rPr kumimoji="0" lang="uk-UA" b="1" i="0" u="none" strike="noStrike" cap="none" normalizeH="0" baseline="0" dirty="0" err="1" smtClean="0">
                <a:ln>
                  <a:noFill/>
                </a:ln>
                <a:solidFill>
                  <a:srgbClr val="C00000"/>
                </a:solidFill>
                <a:effectLst/>
                <a:latin typeface="Arial" pitchFamily="34" charset="0"/>
                <a:ea typeface="Times New Roman" pitchFamily="18" charset="0"/>
                <a:cs typeface="Arial" pitchFamily="34" charset="0"/>
                <a:hlinkClick r:id="rId2"/>
              </a:rPr>
              <a:t>National</a:t>
            </a: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hlinkClick r:id="rId2"/>
              </a:rPr>
              <a:t> </a:t>
            </a:r>
            <a:r>
              <a:rPr kumimoji="0" lang="uk-UA" b="1" i="0" u="none" strike="noStrike" cap="none" normalizeH="0" baseline="0" dirty="0" err="1" smtClean="0">
                <a:ln>
                  <a:noFill/>
                </a:ln>
                <a:solidFill>
                  <a:srgbClr val="C00000"/>
                </a:solidFill>
                <a:effectLst/>
                <a:latin typeface="Arial" pitchFamily="34" charset="0"/>
                <a:ea typeface="Times New Roman" pitchFamily="18" charset="0"/>
                <a:cs typeface="Arial" pitchFamily="34" charset="0"/>
                <a:hlinkClick r:id="rId2"/>
              </a:rPr>
              <a:t>Reference</a:t>
            </a: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hlinkClick r:id="rId2"/>
              </a:rPr>
              <a:t> </a:t>
            </a:r>
            <a:r>
              <a:rPr kumimoji="0" lang="uk-UA" b="1" i="0" u="none" strike="noStrike" cap="none" normalizeH="0" baseline="0" dirty="0" err="1" smtClean="0">
                <a:ln>
                  <a:noFill/>
                </a:ln>
                <a:solidFill>
                  <a:srgbClr val="C00000"/>
                </a:solidFill>
                <a:effectLst/>
                <a:latin typeface="Arial" pitchFamily="34" charset="0"/>
                <a:ea typeface="Times New Roman" pitchFamily="18" charset="0"/>
                <a:cs typeface="Arial" pitchFamily="34" charset="0"/>
                <a:hlinkClick r:id="rId2"/>
              </a:rPr>
              <a:t>Laboratory</a:t>
            </a: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 (остання виступає суб’єктом проведення експертних досліджень у разі призначення повторних експертиз).</a:t>
            </a:r>
            <a:endParaRPr kumimoji="0" lang="uk-UA" b="1" i="0" u="none" strike="noStrike" cap="none" normalizeH="0" baseline="0" dirty="0" smtClean="0">
              <a:ln>
                <a:noFill/>
              </a:ln>
              <a:solidFill>
                <a:srgbClr val="C00000"/>
              </a:solidFill>
              <a:effectLst/>
              <a:latin typeface="Arial" pitchFamily="34" charset="0"/>
              <a:cs typeface="Arial" pitchFamily="34" charset="0"/>
            </a:endParaRPr>
          </a:p>
        </p:txBody>
      </p:sp>
      <p:sp>
        <p:nvSpPr>
          <p:cNvPr id="4" name="Прямоугольник 3"/>
          <p:cNvSpPr/>
          <p:nvPr/>
        </p:nvSpPr>
        <p:spPr>
          <a:xfrm>
            <a:off x="251520" y="2348880"/>
            <a:ext cx="8496944" cy="1477328"/>
          </a:xfrm>
          <a:prstGeom prst="rect">
            <a:avLst/>
          </a:prstGeom>
        </p:spPr>
        <p:txBody>
          <a:bodyPr wrap="square">
            <a:spAutoFit/>
          </a:bodyPr>
          <a:lstStyle/>
          <a:p>
            <a:pPr indent="457200" algn="just"/>
            <a:r>
              <a:rPr lang="uk-UA" b="1" dirty="0" smtClean="0"/>
              <a:t>У разі незгоди з результатами першого тесту суб’єкт зовнішньоекономічної діяльності має право клопотати про призначення другого тесту. Другий зразок надсилається до </a:t>
            </a:r>
            <a:r>
              <a:rPr lang="uk-UA" b="1" dirty="0" err="1" smtClean="0">
                <a:hlinkClick r:id="rId2"/>
              </a:rPr>
              <a:t>National</a:t>
            </a:r>
            <a:r>
              <a:rPr lang="uk-UA" b="1" dirty="0" smtClean="0">
                <a:hlinkClick r:id="rId2"/>
              </a:rPr>
              <a:t> </a:t>
            </a:r>
            <a:r>
              <a:rPr lang="uk-UA" b="1" dirty="0" err="1" smtClean="0">
                <a:hlinkClick r:id="rId2"/>
              </a:rPr>
              <a:t>Reference</a:t>
            </a:r>
            <a:r>
              <a:rPr lang="uk-UA" b="1" dirty="0" smtClean="0">
                <a:hlinkClick r:id="rId2"/>
              </a:rPr>
              <a:t> </a:t>
            </a:r>
            <a:r>
              <a:rPr lang="uk-UA" b="1" dirty="0" err="1" smtClean="0">
                <a:hlinkClick r:id="rId2"/>
              </a:rPr>
              <a:t>Laboratory</a:t>
            </a:r>
            <a:r>
              <a:rPr lang="uk-UA" b="1" dirty="0" smtClean="0">
                <a:hlinkClick r:id="rId2"/>
              </a:rPr>
              <a:t> </a:t>
            </a:r>
            <a:r>
              <a:rPr lang="uk-UA" b="1" dirty="0" smtClean="0"/>
              <a:t>i для другого випробування, після чого митниця інформує суб’єкта зовнішньоекономічної діяльності листом про результати другого випробування та остаточне рішення </a:t>
            </a:r>
            <a:endParaRPr lang="en-U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424936" cy="461665"/>
          </a:xfrm>
          <a:prstGeom prst="rect">
            <a:avLst/>
          </a:prstGeom>
          <a:noFill/>
        </p:spPr>
        <p:txBody>
          <a:bodyPr wrap="square" rtlCol="0">
            <a:spAutoFit/>
          </a:bodyPr>
          <a:lstStyle/>
          <a:p>
            <a:pPr algn="ctr"/>
            <a:r>
              <a:rPr lang="uk-UA" sz="2400" b="1" dirty="0" smtClean="0">
                <a:solidFill>
                  <a:srgbClr val="C00000"/>
                </a:solidFill>
              </a:rPr>
              <a:t>ЕСТОНІЯ </a:t>
            </a:r>
            <a:endParaRPr lang="en-US" sz="2400" b="1" dirty="0">
              <a:solidFill>
                <a:srgbClr val="C00000"/>
              </a:solidFill>
            </a:endParaRPr>
          </a:p>
        </p:txBody>
      </p:sp>
      <p:sp>
        <p:nvSpPr>
          <p:cNvPr id="3" name="Прямоугольник 2"/>
          <p:cNvSpPr/>
          <p:nvPr/>
        </p:nvSpPr>
        <p:spPr>
          <a:xfrm>
            <a:off x="323528" y="1052736"/>
            <a:ext cx="8568952" cy="923330"/>
          </a:xfrm>
          <a:prstGeom prst="rect">
            <a:avLst/>
          </a:prstGeom>
        </p:spPr>
        <p:txBody>
          <a:bodyPr wrap="square">
            <a:spAutoFit/>
          </a:bodyPr>
          <a:lstStyle/>
          <a:p>
            <a:pPr indent="457200" algn="just"/>
            <a:r>
              <a:rPr lang="uk-UA" b="1" dirty="0" smtClean="0"/>
              <a:t>В Естонії відсутня окрема митна лабораторія. Експертні дослідження проводить Бюро митних послуг – </a:t>
            </a:r>
            <a:r>
              <a:rPr lang="uk-UA" b="1" dirty="0" err="1" smtClean="0"/>
              <a:t>Eesti</a:t>
            </a:r>
            <a:r>
              <a:rPr lang="uk-UA" b="1" dirty="0" smtClean="0"/>
              <a:t> </a:t>
            </a:r>
            <a:r>
              <a:rPr lang="uk-UA" b="1" dirty="0" err="1" smtClean="0"/>
              <a:t>Keskkonnauuringute</a:t>
            </a:r>
            <a:r>
              <a:rPr lang="uk-UA" b="1" dirty="0" smtClean="0"/>
              <a:t> </a:t>
            </a:r>
            <a:r>
              <a:rPr lang="uk-UA" b="1" dirty="0" err="1" smtClean="0"/>
              <a:t>Keskus</a:t>
            </a:r>
            <a:r>
              <a:rPr lang="uk-UA" b="1" dirty="0" smtClean="0"/>
              <a:t> </a:t>
            </a:r>
            <a:r>
              <a:rPr lang="uk-UA" b="1" dirty="0" err="1" smtClean="0"/>
              <a:t>Estonian</a:t>
            </a:r>
            <a:r>
              <a:rPr lang="uk-UA" b="1" dirty="0" smtClean="0"/>
              <a:t> </a:t>
            </a:r>
            <a:r>
              <a:rPr lang="uk-UA" b="1" dirty="0" err="1" smtClean="0"/>
              <a:t>Environmental</a:t>
            </a:r>
            <a:r>
              <a:rPr lang="uk-UA" b="1" dirty="0" smtClean="0"/>
              <a:t> </a:t>
            </a:r>
            <a:r>
              <a:rPr lang="uk-UA" b="1" dirty="0" err="1" smtClean="0"/>
              <a:t>Research</a:t>
            </a:r>
            <a:r>
              <a:rPr lang="uk-UA" b="1" dirty="0" smtClean="0"/>
              <a:t> </a:t>
            </a:r>
            <a:r>
              <a:rPr lang="uk-UA" b="1" dirty="0" err="1" smtClean="0"/>
              <a:t>Centre</a:t>
            </a:r>
            <a:r>
              <a:rPr lang="uk-UA" b="1" dirty="0" smtClean="0"/>
              <a:t> (</a:t>
            </a:r>
            <a:r>
              <a:rPr lang="uk-UA" b="1" dirty="0" err="1" smtClean="0"/>
              <a:t>EKUK</a:t>
            </a:r>
            <a:r>
              <a:rPr lang="uk-UA" b="1" dirty="0" smtClean="0"/>
              <a:t>)</a:t>
            </a:r>
            <a:endParaRPr lang="en-US" b="1" dirty="0"/>
          </a:p>
        </p:txBody>
      </p:sp>
      <p:sp>
        <p:nvSpPr>
          <p:cNvPr id="15361" name="Rectangle 1"/>
          <p:cNvSpPr>
            <a:spLocks noChangeArrowheads="1"/>
          </p:cNvSpPr>
          <p:nvPr/>
        </p:nvSpPr>
        <p:spPr bwMode="auto">
          <a:xfrm>
            <a:off x="323528" y="1944416"/>
            <a:ext cx="8568952" cy="4475338"/>
          </a:xfrm>
          <a:prstGeom prst="rect">
            <a:avLst/>
          </a:prstGeom>
          <a:noFill/>
          <a:ln w="9525">
            <a:noFill/>
            <a:miter lim="800000"/>
            <a:headEnd/>
            <a:tailEnd/>
          </a:ln>
          <a:effectLst/>
        </p:spPr>
        <p:txBody>
          <a:bodyPr vert="horz" wrap="square" lIns="253920" tIns="596712" rIns="317400"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1187450" algn="l"/>
              </a:tabLst>
            </a:pPr>
            <a:r>
              <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На Бюро митних послуг покладено виконання таких обов’язків:</a:t>
            </a:r>
            <a:endParaRPr kumimoji="0" lang="en-US" sz="1600" b="1" i="0" u="none" strike="noStrike" cap="none" normalizeH="0" baseline="0" dirty="0" smtClean="0">
              <a:ln>
                <a:noFill/>
              </a:ln>
              <a:solidFill>
                <a:srgbClr val="C00000"/>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1187450" algn="l"/>
              </a:tabLst>
            </a:pPr>
            <a:endPar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1187450" algn="l"/>
              </a:tabLst>
            </a:pPr>
            <a:r>
              <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організація всіх хімічних і фізичних лабораторних аналізів, необхідних для Податкового й Митного управління, і вивчення об’єктів у межах митного лабораторного комплексного обслуговування;</a:t>
            </a:r>
            <a:endParaRPr kumimoji="0" lang="en-US" sz="1600" b="1" i="0" u="none" strike="noStrike" cap="none" normalizeH="0" baseline="0" dirty="0" smtClean="0">
              <a:ln>
                <a:noFill/>
              </a:ln>
              <a:solidFill>
                <a:srgbClr val="C00000"/>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1187450" algn="l"/>
              </a:tabLst>
            </a:pPr>
            <a:endPar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1187450" algn="l"/>
              </a:tabLst>
            </a:pPr>
            <a:r>
              <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аналіз товарів, що належать до Естонської товарної номенклатури (</a:t>
            </a:r>
            <a:r>
              <a:rPr kumimoji="0" lang="uk-UA" sz="1600" b="1" i="0" u="none" strike="noStrike" cap="none" normalizeH="0" baseline="0" dirty="0" err="1" smtClean="0">
                <a:ln>
                  <a:noFill/>
                </a:ln>
                <a:solidFill>
                  <a:srgbClr val="C00000"/>
                </a:solidFill>
                <a:effectLst/>
                <a:latin typeface="Arial" pitchFamily="34" charset="0"/>
                <a:ea typeface="Times New Roman" pitchFamily="18" charset="0"/>
                <a:cs typeface="Arial" pitchFamily="34" charset="0"/>
              </a:rPr>
              <a:t>EKN</a:t>
            </a:r>
            <a:r>
              <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 перевірка відповідності комерційної номенклатури, присвоєної продуктам;</a:t>
            </a:r>
            <a:endParaRPr kumimoji="0" lang="en-US" sz="1600" b="1" i="0" u="none" strike="noStrike" cap="none" normalizeH="0" baseline="0" dirty="0" smtClean="0">
              <a:ln>
                <a:noFill/>
              </a:ln>
              <a:solidFill>
                <a:srgbClr val="C00000"/>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1187450" algn="l"/>
              </a:tabLst>
            </a:pPr>
            <a:endPar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1187450" algn="l"/>
              </a:tabLst>
            </a:pPr>
            <a:r>
              <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визначення вимог до якості продукції;</a:t>
            </a:r>
            <a:endParaRPr kumimoji="0" lang="en-US" sz="1600" b="1" i="0" u="none" strike="noStrike" cap="none" normalizeH="0" baseline="0" dirty="0" smtClean="0">
              <a:ln>
                <a:noFill/>
              </a:ln>
              <a:solidFill>
                <a:srgbClr val="C00000"/>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1187450" algn="l"/>
              </a:tabLst>
            </a:pPr>
            <a:endPar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1187450" algn="l"/>
              </a:tabLst>
            </a:pPr>
            <a:r>
              <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контроль споживчих товарів, таких як іграшки, текстиль, косметика, свічки, предмети домашнього вжитку, кухонне начиння тощо;</a:t>
            </a:r>
          </a:p>
          <a:p>
            <a:pPr marL="0" marR="0" lvl="0" indent="358775" algn="just" defTabSz="914400" rtl="0" eaLnBrk="0" fontAlgn="base" latinLnBrk="0" hangingPunct="0">
              <a:lnSpc>
                <a:spcPct val="100000"/>
              </a:lnSpc>
              <a:spcBef>
                <a:spcPct val="0"/>
              </a:spcBef>
              <a:spcAft>
                <a:spcPct val="0"/>
              </a:spcAft>
              <a:buClrTx/>
              <a:buSzTx/>
              <a:buFontTx/>
              <a:buNone/>
              <a:tabLst>
                <a:tab pos="1187450" algn="l"/>
              </a:tabLst>
            </a:pPr>
            <a:endPar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187450" algn="l"/>
              </a:tabLst>
            </a:pPr>
            <a:r>
              <a:rPr kumimoji="0" lang="uk-UA" sz="16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контроль вмісту кадмію, хрому і нікелю в товарах</a:t>
            </a:r>
            <a:r>
              <a:rPr kumimoji="0" lang="en-US" sz="1600" b="1" i="0" u="none" strike="noStrike" cap="none" normalizeH="0" baseline="0" dirty="0" smtClean="0">
                <a:ln>
                  <a:noFill/>
                </a:ln>
                <a:solidFill>
                  <a:srgbClr val="C00000"/>
                </a:solidFill>
                <a:effectLst/>
                <a:latin typeface="Arial" pitchFamily="34" charset="0"/>
                <a:cs typeface="Arial"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79512" y="404664"/>
            <a:ext cx="871296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76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Митні лабораторії ЄС координуються Європейською мережею митних лабораторій (</a:t>
            </a:r>
            <a:r>
              <a:rPr kumimoji="0" lang="uk-UA" b="1" i="0" u="none" strike="noStrike" cap="none" normalizeH="0" baseline="0" dirty="0" err="1" smtClean="0">
                <a:ln>
                  <a:noFill/>
                </a:ln>
                <a:solidFill>
                  <a:srgbClr val="000099"/>
                </a:solidFill>
                <a:effectLst/>
                <a:latin typeface="Calibri" pitchFamily="34" charset="0"/>
                <a:ea typeface="Calibri" pitchFamily="34" charset="0"/>
                <a:cs typeface="Calibri" pitchFamily="34" charset="0"/>
              </a:rPr>
              <a:t>CLEN</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 Група європейських митних лабораторій). На сьогодні </a:t>
            </a:r>
            <a:r>
              <a:rPr kumimoji="0" lang="uk-UA" b="1" i="0" u="none" strike="noStrike" cap="none" normalizeH="0" baseline="0" dirty="0" err="1" smtClean="0">
                <a:ln>
                  <a:noFill/>
                </a:ln>
                <a:solidFill>
                  <a:srgbClr val="000099"/>
                </a:solidFill>
                <a:effectLst/>
                <a:latin typeface="Calibri" pitchFamily="34" charset="0"/>
                <a:ea typeface="Calibri" pitchFamily="34" charset="0"/>
                <a:cs typeface="Calibri" pitchFamily="34" charset="0"/>
              </a:rPr>
              <a:t>CLEN</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 налічує 89 лабораторій і 10 мобільних лабораторій.</a:t>
            </a:r>
            <a:endParaRPr kumimoji="0" lang="uk-UA" b="1" i="0" u="none" strike="noStrike" cap="none" normalizeH="0" baseline="0" dirty="0" smtClean="0">
              <a:ln>
                <a:noFill/>
              </a:ln>
              <a:solidFill>
                <a:srgbClr val="000099"/>
              </a:solidFill>
              <a:effectLst/>
              <a:latin typeface="Calibri" pitchFamily="34" charset="0"/>
              <a:cs typeface="Calibri" pitchFamily="34" charset="0"/>
            </a:endParaRPr>
          </a:p>
        </p:txBody>
      </p:sp>
      <p:sp>
        <p:nvSpPr>
          <p:cNvPr id="3" name="Rectangle 4"/>
          <p:cNvSpPr>
            <a:spLocks noChangeArrowheads="1"/>
          </p:cNvSpPr>
          <p:nvPr/>
        </p:nvSpPr>
        <p:spPr bwMode="auto">
          <a:xfrm>
            <a:off x="395536" y="2060848"/>
            <a:ext cx="8533456"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47675" algn="just" fontAlgn="base">
              <a:spcBef>
                <a:spcPct val="0"/>
              </a:spcBef>
              <a:spcAft>
                <a:spcPct val="0"/>
              </a:spcAft>
            </a:pPr>
            <a:r>
              <a:rPr kumimoji="0" lang="uk-UA" b="1" i="0" u="none" strike="noStrike" cap="none" normalizeH="0" baseline="0" dirty="0" err="1" smtClean="0">
                <a:ln>
                  <a:noFill/>
                </a:ln>
                <a:solidFill>
                  <a:srgbClr val="000099"/>
                </a:solidFill>
                <a:effectLst/>
                <a:latin typeface="Calibri" pitchFamily="34" charset="0"/>
                <a:ea typeface="Calibri" pitchFamily="34" charset="0"/>
                <a:cs typeface="Calibri" pitchFamily="34" charset="0"/>
              </a:rPr>
              <a:t>Customs</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 </a:t>
            </a:r>
            <a:r>
              <a:rPr kumimoji="0" lang="uk-UA" b="1" i="0" u="none" strike="noStrike" cap="none" normalizeH="0" baseline="0" dirty="0" err="1" smtClean="0">
                <a:ln>
                  <a:noFill/>
                </a:ln>
                <a:solidFill>
                  <a:srgbClr val="000099"/>
                </a:solidFill>
                <a:effectLst/>
                <a:latin typeface="Calibri" pitchFamily="34" charset="0"/>
                <a:ea typeface="Calibri" pitchFamily="34" charset="0"/>
                <a:cs typeface="Calibri" pitchFamily="34" charset="0"/>
              </a:rPr>
              <a:t>Laboratories</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 </a:t>
            </a:r>
            <a:r>
              <a:rPr kumimoji="0" lang="uk-UA" b="1" i="0" u="none" strike="noStrike" cap="none" normalizeH="0" baseline="0" dirty="0" err="1" smtClean="0">
                <a:ln>
                  <a:noFill/>
                </a:ln>
                <a:solidFill>
                  <a:srgbClr val="000099"/>
                </a:solidFill>
                <a:effectLst/>
                <a:latin typeface="Calibri" pitchFamily="34" charset="0"/>
                <a:ea typeface="Calibri" pitchFamily="34" charset="0"/>
                <a:cs typeface="Calibri" pitchFamily="34" charset="0"/>
              </a:rPr>
              <a:t>European</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 </a:t>
            </a:r>
            <a:r>
              <a:rPr kumimoji="0" lang="uk-UA" b="1" i="0" u="none" strike="noStrike" cap="none" normalizeH="0" baseline="0" dirty="0" err="1" smtClean="0">
                <a:ln>
                  <a:noFill/>
                </a:ln>
                <a:solidFill>
                  <a:srgbClr val="000099"/>
                </a:solidFill>
                <a:effectLst/>
                <a:latin typeface="Calibri" pitchFamily="34" charset="0"/>
                <a:ea typeface="Calibri" pitchFamily="34" charset="0"/>
                <a:cs typeface="Calibri" pitchFamily="34" charset="0"/>
              </a:rPr>
              <a:t>Network</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 (іноді називають по іншому </a:t>
            </a:r>
            <a:r>
              <a:rPr lang="en-US" b="1" dirty="0" smtClean="0">
                <a:solidFill>
                  <a:srgbClr val="C00000"/>
                </a:solidFill>
              </a:rPr>
              <a:t>The Group of European Customs Laboratories (</a:t>
            </a:r>
            <a:r>
              <a:rPr lang="en-US" b="1" dirty="0" err="1" smtClean="0">
                <a:solidFill>
                  <a:srgbClr val="C00000"/>
                </a:solidFill>
              </a:rPr>
              <a:t>GCL</a:t>
            </a:r>
            <a:r>
              <a:rPr lang="en-US" b="1" dirty="0" smtClean="0">
                <a:solidFill>
                  <a:srgbClr val="C00000"/>
                </a:solidFill>
              </a:rPr>
              <a:t>)</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a:t>
            </a:r>
            <a:r>
              <a:rPr kumimoji="0" lang="uk-UA" b="1" i="0" u="none" strike="noStrike" cap="none" normalizeH="0" dirty="0" smtClean="0">
                <a:ln>
                  <a:noFill/>
                </a:ln>
                <a:solidFill>
                  <a:srgbClr val="000099"/>
                </a:solidFill>
                <a:effectLst/>
                <a:latin typeface="Calibri" pitchFamily="34" charset="0"/>
                <a:ea typeface="Calibri" pitchFamily="34" charset="0"/>
                <a:cs typeface="Calibri" pitchFamily="34" charset="0"/>
              </a:rPr>
              <a:t> </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організаційно співпрацює із Всесвітньою митною організацією, і фактично є організаційною структурою для координації діяльності митних лабораторій держав-членів Європейського Союзу (ЄС) (у формі оперативних нарад Meeting-Minutes</a:t>
            </a:r>
            <a:endParaRPr kumimoji="0" lang="en-US" b="1" i="0" u="none" strike="noStrike" cap="none" normalizeH="0" baseline="0" dirty="0" smtClean="0">
              <a:ln>
                <a:noFill/>
              </a:ln>
              <a:solidFill>
                <a:srgbClr val="000099"/>
              </a:solidFill>
              <a:effectLst/>
              <a:latin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Основним досягненням </a:t>
            </a:r>
            <a:r>
              <a:rPr kumimoji="0" lang="uk-UA" b="1" i="0" u="none" strike="noStrike" cap="none" normalizeH="0" baseline="0" dirty="0" err="1" smtClean="0">
                <a:ln>
                  <a:noFill/>
                </a:ln>
                <a:solidFill>
                  <a:srgbClr val="000099"/>
                </a:solidFill>
                <a:effectLst/>
                <a:latin typeface="Calibri" pitchFamily="34" charset="0"/>
                <a:ea typeface="Calibri" pitchFamily="34" charset="0"/>
                <a:cs typeface="Calibri" pitchFamily="34" charset="0"/>
              </a:rPr>
              <a:t>CLEN</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 вважається створення Спільної політики якості на основі міжнародного стандарту </a:t>
            </a:r>
            <a:r>
              <a:rPr kumimoji="0" lang="uk-UA" b="1" i="0" u="none" strike="noStrike" cap="none" normalizeH="0" baseline="0" dirty="0" err="1" smtClean="0">
                <a:ln>
                  <a:noFill/>
                </a:ln>
                <a:solidFill>
                  <a:srgbClr val="000099"/>
                </a:solidFill>
                <a:effectLst/>
                <a:latin typeface="Calibri" pitchFamily="34" charset="0"/>
                <a:ea typeface="Calibri" pitchFamily="34" charset="0"/>
                <a:cs typeface="Calibri" pitchFamily="34" charset="0"/>
              </a:rPr>
              <a:t>ISO</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 17025, а також уніфікації методів дослідження товарів і відбору проб (зразків) товарів для митних експертиз.</a:t>
            </a:r>
            <a:endParaRPr kumimoji="0" lang="uk-UA" b="1" i="0" u="none" strike="noStrike" cap="none" normalizeH="0" baseline="0" dirty="0" smtClean="0">
              <a:ln>
                <a:noFill/>
              </a:ln>
              <a:solidFill>
                <a:srgbClr val="000099"/>
              </a:solidFill>
              <a:effectLst/>
              <a:latin typeface="Calibri" pitchFamily="34" charset="0"/>
              <a:cs typeface="Calibri"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9512" y="260648"/>
            <a:ext cx="8136904" cy="461665"/>
          </a:xfrm>
          <a:prstGeom prst="rect">
            <a:avLst/>
          </a:prstGeom>
          <a:noFill/>
        </p:spPr>
        <p:txBody>
          <a:bodyPr wrap="square" rtlCol="0">
            <a:spAutoFit/>
          </a:bodyPr>
          <a:lstStyle/>
          <a:p>
            <a:pPr algn="ctr"/>
            <a:r>
              <a:rPr lang="uk-UA" sz="2400" b="1" dirty="0" smtClean="0">
                <a:solidFill>
                  <a:srgbClr val="C00000"/>
                </a:solidFill>
              </a:rPr>
              <a:t>ПОЛЬЩА </a:t>
            </a:r>
            <a:endParaRPr lang="en-US" sz="2400" b="1" dirty="0">
              <a:solidFill>
                <a:srgbClr val="C00000"/>
              </a:solidFill>
            </a:endParaRPr>
          </a:p>
        </p:txBody>
      </p:sp>
      <p:sp>
        <p:nvSpPr>
          <p:cNvPr id="14340" name="Rectangle 4"/>
          <p:cNvSpPr>
            <a:spLocks noChangeArrowheads="1"/>
          </p:cNvSpPr>
          <p:nvPr/>
        </p:nvSpPr>
        <p:spPr bwMode="auto">
          <a:xfrm>
            <a:off x="323528" y="1052736"/>
            <a:ext cx="856895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l" defTabSz="914400" rtl="0" eaLnBrk="1" fontAlgn="base" latinLnBrk="0" hangingPunct="1">
              <a:lnSpc>
                <a:spcPct val="100000"/>
              </a:lnSpc>
              <a:spcBef>
                <a:spcPct val="0"/>
              </a:spcBef>
              <a:spcAft>
                <a:spcPct val="0"/>
              </a:spcAft>
              <a:buClrTx/>
              <a:buSzTx/>
              <a:buFontTx/>
              <a:buNone/>
              <a:tabLst>
                <a:tab pos="1277938" algn="l"/>
              </a:tabLst>
            </a:pPr>
            <a:r>
              <a:rPr kumimoji="0" lang="uk-U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Для підготовки плану відбору проб необхідно здійснити такі заходи: </a:t>
            </a:r>
          </a:p>
          <a:p>
            <a:pPr marL="0" marR="0" lvl="0" indent="358775" algn="l" defTabSz="914400" rtl="0" eaLnBrk="1" fontAlgn="base" latinLnBrk="0" hangingPunct="1">
              <a:lnSpc>
                <a:spcPct val="100000"/>
              </a:lnSpc>
              <a:spcBef>
                <a:spcPct val="0"/>
              </a:spcBef>
              <a:spcAft>
                <a:spcPct val="0"/>
              </a:spcAft>
              <a:buClrTx/>
              <a:buSzTx/>
              <a:buFontTx/>
              <a:buNone/>
              <a:tabLst>
                <a:tab pos="1277938" algn="l"/>
              </a:tabLst>
            </a:pPr>
            <a:endParaRPr kumimoji="0" lang="uk-U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58775" algn="l" defTabSz="914400" rtl="0" eaLnBrk="1" fontAlgn="base" latinLnBrk="0" hangingPunct="1">
              <a:lnSpc>
                <a:spcPct val="100000"/>
              </a:lnSpc>
              <a:spcBef>
                <a:spcPct val="0"/>
              </a:spcBef>
              <a:spcAft>
                <a:spcPct val="0"/>
              </a:spcAft>
              <a:buClrTx/>
              <a:buSzTx/>
              <a:buFontTx/>
              <a:buNone/>
              <a:tabLst>
                <a:tab pos="1277938" algn="l"/>
              </a:tabLst>
            </a:pPr>
            <a:r>
              <a:rPr kumimoji="0" lang="uk-U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перевірити наявну інформацію про товар</a:t>
            </a:r>
          </a:p>
          <a:p>
            <a:pPr marL="0" marR="0" lvl="0" indent="358775" algn="l" defTabSz="914400" rtl="0" eaLnBrk="1" fontAlgn="base" latinLnBrk="0" hangingPunct="1">
              <a:lnSpc>
                <a:spcPct val="100000"/>
              </a:lnSpc>
              <a:spcBef>
                <a:spcPct val="0"/>
              </a:spcBef>
              <a:spcAft>
                <a:spcPct val="0"/>
              </a:spcAft>
              <a:buClrTx/>
              <a:buSzTx/>
              <a:buFontTx/>
              <a:buNone/>
              <a:tabLst>
                <a:tab pos="1277938" algn="l"/>
              </a:tabLst>
            </a:pPr>
            <a:endParaRPr kumimoji="0" lang="uk-U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58775" algn="l" defTabSz="914400" rtl="0" eaLnBrk="1" fontAlgn="base" latinLnBrk="0" hangingPunct="1">
              <a:lnSpc>
                <a:spcPct val="100000"/>
              </a:lnSpc>
              <a:spcBef>
                <a:spcPct val="0"/>
              </a:spcBef>
              <a:spcAft>
                <a:spcPct val="0"/>
              </a:spcAft>
              <a:buClrTx/>
              <a:buSzTx/>
              <a:buFontTx/>
              <a:buNone/>
              <a:tabLst>
                <a:tab pos="1277938" algn="l"/>
              </a:tabLst>
            </a:pPr>
            <a:r>
              <a:rPr kumimoji="0" lang="uk-U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ознайомитися із ситуацією, яка стосується вибірки, включаючи підготовлену раніше інформацію щодо безпеки праці</a:t>
            </a:r>
          </a:p>
          <a:p>
            <a:pPr marL="0" marR="0" lvl="0" indent="358775" algn="l" defTabSz="914400" rtl="0" eaLnBrk="1" fontAlgn="base" latinLnBrk="0" hangingPunct="1">
              <a:lnSpc>
                <a:spcPct val="100000"/>
              </a:lnSpc>
              <a:spcBef>
                <a:spcPct val="0"/>
              </a:spcBef>
              <a:spcAft>
                <a:spcPct val="0"/>
              </a:spcAft>
              <a:buClrTx/>
              <a:buSzTx/>
              <a:buFontTx/>
              <a:buNone/>
              <a:tabLst>
                <a:tab pos="1277938" algn="l"/>
              </a:tabLst>
            </a:pPr>
            <a:endParaRPr kumimoji="0" lang="uk-U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58775" algn="l" defTabSz="914400" rtl="0" eaLnBrk="1" fontAlgn="base" latinLnBrk="0" hangingPunct="1">
              <a:lnSpc>
                <a:spcPct val="100000"/>
              </a:lnSpc>
              <a:spcBef>
                <a:spcPct val="0"/>
              </a:spcBef>
              <a:spcAft>
                <a:spcPct val="0"/>
              </a:spcAft>
              <a:buClrTx/>
              <a:buSzTx/>
              <a:buFontTx/>
              <a:buNone/>
              <a:tabLst>
                <a:tab pos="1277938" algn="l"/>
              </a:tabLst>
            </a:pPr>
            <a:r>
              <a:rPr kumimoji="0" lang="uk-U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підготувати необхідні інструменти для відбору зразків та контейнерів для зразків</a:t>
            </a:r>
          </a:p>
          <a:p>
            <a:pPr marL="0" marR="0" lvl="0" indent="358775" algn="l" defTabSz="914400" rtl="0" eaLnBrk="1" fontAlgn="base" latinLnBrk="0" hangingPunct="1">
              <a:lnSpc>
                <a:spcPct val="100000"/>
              </a:lnSpc>
              <a:spcBef>
                <a:spcPct val="0"/>
              </a:spcBef>
              <a:spcAft>
                <a:spcPct val="0"/>
              </a:spcAft>
              <a:buClrTx/>
              <a:buSzTx/>
              <a:buFontTx/>
              <a:buNone/>
              <a:tabLst>
                <a:tab pos="1277938" algn="l"/>
              </a:tabLst>
            </a:pPr>
            <a:endParaRPr kumimoji="0" lang="uk-U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58775" algn="l" defTabSz="914400" rtl="0" eaLnBrk="1" fontAlgn="base" latinLnBrk="0" hangingPunct="1">
              <a:lnSpc>
                <a:spcPct val="100000"/>
              </a:lnSpc>
              <a:spcBef>
                <a:spcPct val="0"/>
              </a:spcBef>
              <a:spcAft>
                <a:spcPct val="0"/>
              </a:spcAft>
              <a:buClrTx/>
              <a:buSzTx/>
              <a:buFontTx/>
              <a:buNone/>
              <a:tabLst>
                <a:tab pos="1277938" algn="l"/>
              </a:tabLst>
            </a:pPr>
            <a:r>
              <a:rPr kumimoji="0" lang="uk-U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перевірити будь-які конкретні положення або рекомендації щодо вибірки відповідних товарів.</a:t>
            </a:r>
            <a:endParaRPr kumimoji="0" lang="uk-UA" sz="1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83568" y="1772816"/>
          <a:ext cx="7776864" cy="3291840"/>
        </p:xfrm>
        <a:graphic>
          <a:graphicData uri="http://schemas.openxmlformats.org/drawingml/2006/table">
            <a:tbl>
              <a:tblPr/>
              <a:tblGrid>
                <a:gridCol w="7776864"/>
              </a:tblGrid>
              <a:tr h="305368">
                <a:tc>
                  <a:txBody>
                    <a:bodyPr/>
                    <a:lstStyle/>
                    <a:p>
                      <a:pPr marL="156845" marR="0">
                        <a:lnSpc>
                          <a:spcPct val="150000"/>
                        </a:lnSpc>
                        <a:spcBef>
                          <a:spcPts val="0"/>
                        </a:spcBef>
                        <a:spcAft>
                          <a:spcPts val="0"/>
                        </a:spcAft>
                      </a:pPr>
                      <a:r>
                        <a:rPr lang="uk-UA" sz="1600" b="1">
                          <a:latin typeface="Times New Roman"/>
                          <a:ea typeface="Times New Roman"/>
                          <a:cs typeface="Times New Roman"/>
                        </a:rPr>
                        <a:t>Етап</a:t>
                      </a:r>
                      <a:r>
                        <a:rPr lang="uk-UA" sz="1600" b="1" spc="-15">
                          <a:latin typeface="Times New Roman"/>
                          <a:ea typeface="Times New Roman"/>
                          <a:cs typeface="Times New Roman"/>
                        </a:rPr>
                        <a:t> </a:t>
                      </a:r>
                      <a:r>
                        <a:rPr lang="uk-UA" sz="1600" b="1">
                          <a:latin typeface="Times New Roman"/>
                          <a:ea typeface="Times New Roman"/>
                          <a:cs typeface="Times New Roman"/>
                        </a:rPr>
                        <a:t>1.</a:t>
                      </a:r>
                      <a:r>
                        <a:rPr lang="uk-UA" sz="1600" b="1" spc="-5">
                          <a:latin typeface="Times New Roman"/>
                          <a:ea typeface="Times New Roman"/>
                          <a:cs typeface="Times New Roman"/>
                        </a:rPr>
                        <a:t> </a:t>
                      </a:r>
                      <a:r>
                        <a:rPr lang="uk-UA" sz="1600">
                          <a:latin typeface="Times New Roman"/>
                          <a:ea typeface="Times New Roman"/>
                          <a:cs typeface="Times New Roman"/>
                        </a:rPr>
                        <a:t>Прийняття</a:t>
                      </a:r>
                      <a:r>
                        <a:rPr lang="uk-UA" sz="1600" spc="-15">
                          <a:latin typeface="Times New Roman"/>
                          <a:ea typeface="Times New Roman"/>
                          <a:cs typeface="Times New Roman"/>
                        </a:rPr>
                        <a:t> </a:t>
                      </a:r>
                      <a:r>
                        <a:rPr lang="uk-UA" sz="1600">
                          <a:latin typeface="Times New Roman"/>
                          <a:ea typeface="Times New Roman"/>
                          <a:cs typeface="Times New Roman"/>
                        </a:rPr>
                        <a:t>рішення</a:t>
                      </a:r>
                      <a:r>
                        <a:rPr lang="uk-UA" sz="1600" spc="-15">
                          <a:latin typeface="Times New Roman"/>
                          <a:ea typeface="Times New Roman"/>
                          <a:cs typeface="Times New Roman"/>
                        </a:rPr>
                        <a:t> </a:t>
                      </a:r>
                      <a:r>
                        <a:rPr lang="uk-UA" sz="1600">
                          <a:latin typeface="Times New Roman"/>
                          <a:ea typeface="Times New Roman"/>
                          <a:cs typeface="Times New Roman"/>
                        </a:rPr>
                        <a:t>про</a:t>
                      </a:r>
                      <a:r>
                        <a:rPr lang="uk-UA" sz="1600" spc="-15">
                          <a:latin typeface="Times New Roman"/>
                          <a:ea typeface="Times New Roman"/>
                          <a:cs typeface="Times New Roman"/>
                        </a:rPr>
                        <a:t> </a:t>
                      </a:r>
                      <a:r>
                        <a:rPr lang="uk-UA" sz="1600">
                          <a:latin typeface="Times New Roman"/>
                          <a:ea typeface="Times New Roman"/>
                          <a:cs typeface="Times New Roman"/>
                        </a:rPr>
                        <a:t>відібрання</a:t>
                      </a:r>
                      <a:r>
                        <a:rPr lang="uk-UA" sz="1600" spc="-15">
                          <a:latin typeface="Times New Roman"/>
                          <a:ea typeface="Times New Roman"/>
                          <a:cs typeface="Times New Roman"/>
                        </a:rPr>
                        <a:t> </a:t>
                      </a:r>
                      <a:r>
                        <a:rPr lang="uk-UA" sz="1600">
                          <a:latin typeface="Times New Roman"/>
                          <a:ea typeface="Times New Roman"/>
                          <a:cs typeface="Times New Roman"/>
                        </a:rPr>
                        <a:t>проб</a:t>
                      </a:r>
                      <a:r>
                        <a:rPr lang="uk-UA" sz="1600" spc="-15">
                          <a:latin typeface="Times New Roman"/>
                          <a:ea typeface="Times New Roman"/>
                          <a:cs typeface="Times New Roman"/>
                        </a:rPr>
                        <a:t> </a:t>
                      </a:r>
                      <a:r>
                        <a:rPr lang="uk-UA" sz="1600">
                          <a:latin typeface="Times New Roman"/>
                          <a:ea typeface="Times New Roman"/>
                          <a:cs typeface="Times New Roman"/>
                        </a:rPr>
                        <a:t>(зразків)</a:t>
                      </a:r>
                      <a:r>
                        <a:rPr lang="uk-UA" sz="1600" spc="-15">
                          <a:latin typeface="Times New Roman"/>
                          <a:ea typeface="Times New Roman"/>
                          <a:cs typeface="Times New Roman"/>
                        </a:rPr>
                        <a:t> </a:t>
                      </a:r>
                      <a:r>
                        <a:rPr lang="uk-UA" sz="1600">
                          <a:latin typeface="Times New Roman"/>
                          <a:ea typeface="Times New Roman"/>
                          <a:cs typeface="Times New Roman"/>
                        </a:rPr>
                        <a:t>товарів</a:t>
                      </a:r>
                      <a:endParaRPr lang="en-US" sz="16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300951">
                <a:tc>
                  <a:txBody>
                    <a:bodyPr/>
                    <a:lstStyle/>
                    <a:p>
                      <a:pPr marL="135255" marR="0">
                        <a:lnSpc>
                          <a:spcPct val="150000"/>
                        </a:lnSpc>
                        <a:spcBef>
                          <a:spcPts val="0"/>
                        </a:spcBef>
                        <a:spcAft>
                          <a:spcPts val="0"/>
                        </a:spcAft>
                      </a:pPr>
                      <a:r>
                        <a:rPr lang="uk-UA" sz="1600" b="1">
                          <a:latin typeface="Times New Roman"/>
                          <a:ea typeface="Times New Roman"/>
                          <a:cs typeface="Times New Roman"/>
                        </a:rPr>
                        <a:t>Етап</a:t>
                      </a:r>
                      <a:r>
                        <a:rPr lang="uk-UA" sz="1600" b="1" spc="-20">
                          <a:latin typeface="Times New Roman"/>
                          <a:ea typeface="Times New Roman"/>
                          <a:cs typeface="Times New Roman"/>
                        </a:rPr>
                        <a:t> </a:t>
                      </a:r>
                      <a:r>
                        <a:rPr lang="uk-UA" sz="1600" b="1">
                          <a:latin typeface="Times New Roman"/>
                          <a:ea typeface="Times New Roman"/>
                          <a:cs typeface="Times New Roman"/>
                        </a:rPr>
                        <a:t>2.</a:t>
                      </a:r>
                      <a:r>
                        <a:rPr lang="uk-UA" sz="1600" b="1" spc="-10">
                          <a:latin typeface="Times New Roman"/>
                          <a:ea typeface="Times New Roman"/>
                          <a:cs typeface="Times New Roman"/>
                        </a:rPr>
                        <a:t> </a:t>
                      </a:r>
                      <a:r>
                        <a:rPr lang="uk-UA" sz="1600">
                          <a:latin typeface="Times New Roman"/>
                          <a:ea typeface="Times New Roman"/>
                          <a:cs typeface="Times New Roman"/>
                        </a:rPr>
                        <a:t>Визначення</a:t>
                      </a:r>
                      <a:r>
                        <a:rPr lang="uk-UA" sz="1600" spc="-15">
                          <a:latin typeface="Times New Roman"/>
                          <a:ea typeface="Times New Roman"/>
                          <a:cs typeface="Times New Roman"/>
                        </a:rPr>
                        <a:t> </a:t>
                      </a:r>
                      <a:r>
                        <a:rPr lang="uk-UA" sz="1600">
                          <a:latin typeface="Times New Roman"/>
                          <a:ea typeface="Times New Roman"/>
                          <a:cs typeface="Times New Roman"/>
                        </a:rPr>
                        <a:t>плану</a:t>
                      </a:r>
                      <a:r>
                        <a:rPr lang="uk-UA" sz="1600" spc="-35">
                          <a:latin typeface="Times New Roman"/>
                          <a:ea typeface="Times New Roman"/>
                          <a:cs typeface="Times New Roman"/>
                        </a:rPr>
                        <a:t> </a:t>
                      </a:r>
                      <a:r>
                        <a:rPr lang="uk-UA" sz="1600">
                          <a:latin typeface="Times New Roman"/>
                          <a:ea typeface="Times New Roman"/>
                          <a:cs typeface="Times New Roman"/>
                        </a:rPr>
                        <a:t>відібрання</a:t>
                      </a:r>
                      <a:r>
                        <a:rPr lang="uk-UA" sz="1600" spc="-20">
                          <a:latin typeface="Times New Roman"/>
                          <a:ea typeface="Times New Roman"/>
                          <a:cs typeface="Times New Roman"/>
                        </a:rPr>
                        <a:t> </a:t>
                      </a:r>
                      <a:r>
                        <a:rPr lang="uk-UA" sz="1600">
                          <a:latin typeface="Times New Roman"/>
                          <a:ea typeface="Times New Roman"/>
                          <a:cs typeface="Times New Roman"/>
                        </a:rPr>
                        <a:t>проб (зразків)</a:t>
                      </a:r>
                      <a:r>
                        <a:rPr lang="uk-UA" sz="1600" spc="-20">
                          <a:latin typeface="Times New Roman"/>
                          <a:ea typeface="Times New Roman"/>
                          <a:cs typeface="Times New Roman"/>
                        </a:rPr>
                        <a:t> </a:t>
                      </a:r>
                      <a:r>
                        <a:rPr lang="uk-UA" sz="1600">
                          <a:latin typeface="Times New Roman"/>
                          <a:ea typeface="Times New Roman"/>
                          <a:cs typeface="Times New Roman"/>
                        </a:rPr>
                        <a:t>товарів</a:t>
                      </a:r>
                      <a:endParaRPr lang="en-US" sz="16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397483">
                <a:tc>
                  <a:txBody>
                    <a:bodyPr/>
                    <a:lstStyle/>
                    <a:p>
                      <a:pPr marL="135255" marR="0">
                        <a:lnSpc>
                          <a:spcPct val="150000"/>
                        </a:lnSpc>
                        <a:spcBef>
                          <a:spcPts val="0"/>
                        </a:spcBef>
                        <a:spcAft>
                          <a:spcPts val="0"/>
                        </a:spcAft>
                      </a:pPr>
                      <a:r>
                        <a:rPr lang="uk-UA" sz="1600" b="1">
                          <a:latin typeface="Times New Roman"/>
                          <a:ea typeface="Times New Roman"/>
                          <a:cs typeface="Times New Roman"/>
                        </a:rPr>
                        <a:t>Етап</a:t>
                      </a:r>
                      <a:r>
                        <a:rPr lang="uk-UA" sz="1600" b="1" spc="160">
                          <a:latin typeface="Times New Roman"/>
                          <a:ea typeface="Times New Roman"/>
                          <a:cs typeface="Times New Roman"/>
                        </a:rPr>
                        <a:t> </a:t>
                      </a:r>
                      <a:r>
                        <a:rPr lang="uk-UA" sz="1600" b="1">
                          <a:latin typeface="Times New Roman"/>
                          <a:ea typeface="Times New Roman"/>
                          <a:cs typeface="Times New Roman"/>
                        </a:rPr>
                        <a:t>3.</a:t>
                      </a:r>
                      <a:r>
                        <a:rPr lang="uk-UA" sz="1600" b="1" spc="175">
                          <a:latin typeface="Times New Roman"/>
                          <a:ea typeface="Times New Roman"/>
                          <a:cs typeface="Times New Roman"/>
                        </a:rPr>
                        <a:t> </a:t>
                      </a:r>
                      <a:r>
                        <a:rPr lang="uk-UA" sz="1600">
                          <a:latin typeface="Times New Roman"/>
                          <a:ea typeface="Times New Roman"/>
                          <a:cs typeface="Times New Roman"/>
                        </a:rPr>
                        <a:t>Отримання</a:t>
                      </a:r>
                      <a:r>
                        <a:rPr lang="uk-UA" sz="1600" spc="170">
                          <a:latin typeface="Times New Roman"/>
                          <a:ea typeface="Times New Roman"/>
                          <a:cs typeface="Times New Roman"/>
                        </a:rPr>
                        <a:t> </a:t>
                      </a:r>
                      <a:r>
                        <a:rPr lang="uk-UA" sz="1600">
                          <a:latin typeface="Times New Roman"/>
                          <a:ea typeface="Times New Roman"/>
                          <a:cs typeface="Times New Roman"/>
                        </a:rPr>
                        <a:t>всієї</a:t>
                      </a:r>
                      <a:r>
                        <a:rPr lang="uk-UA" sz="1600" spc="160">
                          <a:latin typeface="Times New Roman"/>
                          <a:ea typeface="Times New Roman"/>
                          <a:cs typeface="Times New Roman"/>
                        </a:rPr>
                        <a:t> </a:t>
                      </a:r>
                      <a:r>
                        <a:rPr lang="uk-UA" sz="1600">
                          <a:latin typeface="Times New Roman"/>
                          <a:ea typeface="Times New Roman"/>
                          <a:cs typeface="Times New Roman"/>
                        </a:rPr>
                        <a:t>можливої</a:t>
                      </a:r>
                      <a:r>
                        <a:rPr lang="uk-UA" sz="1600" spc="165">
                          <a:latin typeface="Times New Roman"/>
                          <a:ea typeface="Times New Roman"/>
                          <a:cs typeface="Times New Roman"/>
                        </a:rPr>
                        <a:t> </a:t>
                      </a:r>
                      <a:r>
                        <a:rPr lang="uk-UA" sz="1600">
                          <a:latin typeface="Times New Roman"/>
                          <a:ea typeface="Times New Roman"/>
                          <a:cs typeface="Times New Roman"/>
                        </a:rPr>
                        <a:t>інформації</a:t>
                      </a:r>
                      <a:r>
                        <a:rPr lang="uk-UA" sz="1600" spc="170">
                          <a:latin typeface="Times New Roman"/>
                          <a:ea typeface="Times New Roman"/>
                          <a:cs typeface="Times New Roman"/>
                        </a:rPr>
                        <a:t> </a:t>
                      </a:r>
                      <a:r>
                        <a:rPr lang="uk-UA" sz="1600">
                          <a:latin typeface="Times New Roman"/>
                          <a:ea typeface="Times New Roman"/>
                          <a:cs typeface="Times New Roman"/>
                        </a:rPr>
                        <a:t>щодо</a:t>
                      </a:r>
                      <a:r>
                        <a:rPr lang="uk-UA" sz="1600" spc="175">
                          <a:latin typeface="Times New Roman"/>
                          <a:ea typeface="Times New Roman"/>
                          <a:cs typeface="Times New Roman"/>
                        </a:rPr>
                        <a:t> </a:t>
                      </a:r>
                      <a:r>
                        <a:rPr lang="uk-UA" sz="1600">
                          <a:latin typeface="Times New Roman"/>
                          <a:ea typeface="Times New Roman"/>
                          <a:cs typeface="Times New Roman"/>
                        </a:rPr>
                        <a:t>товарів,</a:t>
                      </a:r>
                      <a:r>
                        <a:rPr lang="uk-UA" sz="1600" spc="165">
                          <a:latin typeface="Times New Roman"/>
                          <a:ea typeface="Times New Roman"/>
                          <a:cs typeface="Times New Roman"/>
                        </a:rPr>
                        <a:t> </a:t>
                      </a:r>
                      <a:r>
                        <a:rPr lang="uk-UA" sz="1600">
                          <a:latin typeface="Times New Roman"/>
                          <a:ea typeface="Times New Roman"/>
                          <a:cs typeface="Times New Roman"/>
                        </a:rPr>
                        <a:t>зразки</a:t>
                      </a:r>
                      <a:r>
                        <a:rPr lang="uk-UA" sz="1600" spc="170">
                          <a:latin typeface="Times New Roman"/>
                          <a:ea typeface="Times New Roman"/>
                          <a:cs typeface="Times New Roman"/>
                        </a:rPr>
                        <a:t> </a:t>
                      </a:r>
                      <a:r>
                        <a:rPr lang="uk-UA" sz="1600">
                          <a:latin typeface="Times New Roman"/>
                          <a:ea typeface="Times New Roman"/>
                          <a:cs typeface="Times New Roman"/>
                        </a:rPr>
                        <a:t>(проби)</a:t>
                      </a:r>
                      <a:r>
                        <a:rPr lang="uk-UA" sz="1600" spc="165">
                          <a:latin typeface="Times New Roman"/>
                          <a:ea typeface="Times New Roman"/>
                          <a:cs typeface="Times New Roman"/>
                        </a:rPr>
                        <a:t> </a:t>
                      </a:r>
                      <a:r>
                        <a:rPr lang="uk-UA" sz="1600">
                          <a:latin typeface="Times New Roman"/>
                          <a:ea typeface="Times New Roman"/>
                          <a:cs typeface="Times New Roman"/>
                        </a:rPr>
                        <a:t>яких</a:t>
                      </a:r>
                      <a:r>
                        <a:rPr lang="uk-UA" sz="1600" spc="-310">
                          <a:latin typeface="Times New Roman"/>
                          <a:ea typeface="Times New Roman"/>
                          <a:cs typeface="Times New Roman"/>
                        </a:rPr>
                        <a:t> </a:t>
                      </a:r>
                      <a:r>
                        <a:rPr lang="uk-UA" sz="1600">
                          <a:latin typeface="Times New Roman"/>
                          <a:ea typeface="Times New Roman"/>
                          <a:cs typeface="Times New Roman"/>
                        </a:rPr>
                        <a:t>будуть відбиратися</a:t>
                      </a:r>
                      <a:endParaRPr lang="en-US" sz="16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280762">
                <a:tc>
                  <a:txBody>
                    <a:bodyPr/>
                    <a:lstStyle/>
                    <a:p>
                      <a:pPr marL="135255" marR="0">
                        <a:lnSpc>
                          <a:spcPct val="150000"/>
                        </a:lnSpc>
                        <a:spcBef>
                          <a:spcPts val="0"/>
                        </a:spcBef>
                        <a:spcAft>
                          <a:spcPts val="0"/>
                        </a:spcAft>
                      </a:pPr>
                      <a:r>
                        <a:rPr lang="uk-UA" sz="1600" b="1" spc="-5">
                          <a:latin typeface="Times New Roman"/>
                          <a:ea typeface="Times New Roman"/>
                          <a:cs typeface="Times New Roman"/>
                        </a:rPr>
                        <a:t>Етап</a:t>
                      </a:r>
                      <a:r>
                        <a:rPr lang="uk-UA" sz="1600" b="1" spc="-80">
                          <a:latin typeface="Times New Roman"/>
                          <a:ea typeface="Times New Roman"/>
                          <a:cs typeface="Times New Roman"/>
                        </a:rPr>
                        <a:t> </a:t>
                      </a:r>
                      <a:r>
                        <a:rPr lang="uk-UA" sz="1600" b="1" spc="-5">
                          <a:latin typeface="Times New Roman"/>
                          <a:ea typeface="Times New Roman"/>
                          <a:cs typeface="Times New Roman"/>
                        </a:rPr>
                        <a:t>4.</a:t>
                      </a:r>
                      <a:r>
                        <a:rPr lang="uk-UA" sz="1600" b="1" spc="-70">
                          <a:latin typeface="Times New Roman"/>
                          <a:ea typeface="Times New Roman"/>
                          <a:cs typeface="Times New Roman"/>
                        </a:rPr>
                        <a:t> </a:t>
                      </a:r>
                      <a:r>
                        <a:rPr lang="uk-UA" sz="1600" spc="-5">
                          <a:latin typeface="Times New Roman"/>
                          <a:ea typeface="Times New Roman"/>
                          <a:cs typeface="Times New Roman"/>
                        </a:rPr>
                        <a:t>Визначення</a:t>
                      </a:r>
                      <a:r>
                        <a:rPr lang="uk-UA" sz="1600" spc="-60">
                          <a:latin typeface="Times New Roman"/>
                          <a:ea typeface="Times New Roman"/>
                          <a:cs typeface="Times New Roman"/>
                        </a:rPr>
                        <a:t> </a:t>
                      </a:r>
                      <a:r>
                        <a:rPr lang="uk-UA" sz="1600" spc="-5">
                          <a:latin typeface="Times New Roman"/>
                          <a:ea typeface="Times New Roman"/>
                          <a:cs typeface="Times New Roman"/>
                        </a:rPr>
                        <a:t>всіх</a:t>
                      </a:r>
                      <a:r>
                        <a:rPr lang="uk-UA" sz="1600" spc="-70">
                          <a:latin typeface="Times New Roman"/>
                          <a:ea typeface="Times New Roman"/>
                          <a:cs typeface="Times New Roman"/>
                        </a:rPr>
                        <a:t> </a:t>
                      </a:r>
                      <a:r>
                        <a:rPr lang="uk-UA" sz="1600" spc="-5">
                          <a:latin typeface="Times New Roman"/>
                          <a:ea typeface="Times New Roman"/>
                          <a:cs typeface="Times New Roman"/>
                        </a:rPr>
                        <a:t>обставин,</a:t>
                      </a:r>
                      <a:r>
                        <a:rPr lang="uk-UA" sz="1600" spc="-70">
                          <a:latin typeface="Times New Roman"/>
                          <a:ea typeface="Times New Roman"/>
                          <a:cs typeface="Times New Roman"/>
                        </a:rPr>
                        <a:t> </a:t>
                      </a:r>
                      <a:r>
                        <a:rPr lang="uk-UA" sz="1600" spc="-5">
                          <a:latin typeface="Times New Roman"/>
                          <a:ea typeface="Times New Roman"/>
                          <a:cs typeface="Times New Roman"/>
                        </a:rPr>
                        <a:t>пов’язаних</a:t>
                      </a:r>
                      <a:r>
                        <a:rPr lang="uk-UA" sz="1600" spc="-70">
                          <a:latin typeface="Times New Roman"/>
                          <a:ea typeface="Times New Roman"/>
                          <a:cs typeface="Times New Roman"/>
                        </a:rPr>
                        <a:t> </a:t>
                      </a:r>
                      <a:r>
                        <a:rPr lang="uk-UA" sz="1600">
                          <a:latin typeface="Times New Roman"/>
                          <a:ea typeface="Times New Roman"/>
                          <a:cs typeface="Times New Roman"/>
                        </a:rPr>
                        <a:t>з</a:t>
                      </a:r>
                      <a:r>
                        <a:rPr lang="uk-UA" sz="1600" spc="-75">
                          <a:latin typeface="Times New Roman"/>
                          <a:ea typeface="Times New Roman"/>
                          <a:cs typeface="Times New Roman"/>
                        </a:rPr>
                        <a:t> </a:t>
                      </a:r>
                      <a:r>
                        <a:rPr lang="uk-UA" sz="1600">
                          <a:latin typeface="Times New Roman"/>
                          <a:ea typeface="Times New Roman"/>
                          <a:cs typeface="Times New Roman"/>
                        </a:rPr>
                        <a:t>відібранням</a:t>
                      </a:r>
                      <a:r>
                        <a:rPr lang="uk-UA" sz="1600" spc="-75">
                          <a:latin typeface="Times New Roman"/>
                          <a:ea typeface="Times New Roman"/>
                          <a:cs typeface="Times New Roman"/>
                        </a:rPr>
                        <a:t> </a:t>
                      </a:r>
                      <a:r>
                        <a:rPr lang="uk-UA" sz="1600">
                          <a:latin typeface="Times New Roman"/>
                          <a:ea typeface="Times New Roman"/>
                          <a:cs typeface="Times New Roman"/>
                        </a:rPr>
                        <a:t>проб</a:t>
                      </a:r>
                      <a:r>
                        <a:rPr lang="uk-UA" sz="1600" spc="-60">
                          <a:latin typeface="Times New Roman"/>
                          <a:ea typeface="Times New Roman"/>
                          <a:cs typeface="Times New Roman"/>
                        </a:rPr>
                        <a:t> </a:t>
                      </a:r>
                      <a:r>
                        <a:rPr lang="uk-UA" sz="1600">
                          <a:latin typeface="Times New Roman"/>
                          <a:ea typeface="Times New Roman"/>
                          <a:cs typeface="Times New Roman"/>
                        </a:rPr>
                        <a:t>(зразків)</a:t>
                      </a:r>
                      <a:r>
                        <a:rPr lang="uk-UA" sz="1600" spc="-70">
                          <a:latin typeface="Times New Roman"/>
                          <a:ea typeface="Times New Roman"/>
                          <a:cs typeface="Times New Roman"/>
                        </a:rPr>
                        <a:t> </a:t>
                      </a:r>
                      <a:r>
                        <a:rPr lang="uk-UA" sz="1600">
                          <a:latin typeface="Times New Roman"/>
                          <a:ea typeface="Times New Roman"/>
                          <a:cs typeface="Times New Roman"/>
                        </a:rPr>
                        <a:t>товарів</a:t>
                      </a:r>
                      <a:endParaRPr lang="en-US" sz="16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379817">
                <a:tc>
                  <a:txBody>
                    <a:bodyPr/>
                    <a:lstStyle/>
                    <a:p>
                      <a:pPr marL="135255" marR="0">
                        <a:lnSpc>
                          <a:spcPct val="150000"/>
                        </a:lnSpc>
                        <a:spcBef>
                          <a:spcPts val="0"/>
                        </a:spcBef>
                        <a:spcAft>
                          <a:spcPts val="0"/>
                        </a:spcAft>
                      </a:pPr>
                      <a:r>
                        <a:rPr lang="uk-UA" sz="1600" b="1">
                          <a:latin typeface="Times New Roman"/>
                          <a:ea typeface="Times New Roman"/>
                          <a:cs typeface="Times New Roman"/>
                        </a:rPr>
                        <a:t>Етап</a:t>
                      </a:r>
                      <a:r>
                        <a:rPr lang="uk-UA" sz="1600" b="1" spc="215">
                          <a:latin typeface="Times New Roman"/>
                          <a:ea typeface="Times New Roman"/>
                          <a:cs typeface="Times New Roman"/>
                        </a:rPr>
                        <a:t> </a:t>
                      </a:r>
                      <a:r>
                        <a:rPr lang="uk-UA" sz="1600" b="1">
                          <a:latin typeface="Times New Roman"/>
                          <a:ea typeface="Times New Roman"/>
                          <a:cs typeface="Times New Roman"/>
                        </a:rPr>
                        <a:t>5.</a:t>
                      </a:r>
                      <a:r>
                        <a:rPr lang="uk-UA" sz="1600" b="1" spc="230">
                          <a:latin typeface="Times New Roman"/>
                          <a:ea typeface="Times New Roman"/>
                          <a:cs typeface="Times New Roman"/>
                        </a:rPr>
                        <a:t> </a:t>
                      </a:r>
                      <a:r>
                        <a:rPr lang="uk-UA" sz="1600">
                          <a:latin typeface="Times New Roman"/>
                          <a:ea typeface="Times New Roman"/>
                          <a:cs typeface="Times New Roman"/>
                        </a:rPr>
                        <a:t>Перевірка</a:t>
                      </a:r>
                      <a:r>
                        <a:rPr lang="uk-UA" sz="1600" spc="235">
                          <a:latin typeface="Times New Roman"/>
                          <a:ea typeface="Times New Roman"/>
                          <a:cs typeface="Times New Roman"/>
                        </a:rPr>
                        <a:t> </a:t>
                      </a:r>
                      <a:r>
                        <a:rPr lang="uk-UA" sz="1600">
                          <a:latin typeface="Times New Roman"/>
                          <a:ea typeface="Times New Roman"/>
                          <a:cs typeface="Times New Roman"/>
                        </a:rPr>
                        <a:t>на</a:t>
                      </a:r>
                      <a:r>
                        <a:rPr lang="uk-UA" sz="1600" spc="220">
                          <a:latin typeface="Times New Roman"/>
                          <a:ea typeface="Times New Roman"/>
                          <a:cs typeface="Times New Roman"/>
                        </a:rPr>
                        <a:t> </a:t>
                      </a:r>
                      <a:r>
                        <a:rPr lang="uk-UA" sz="1600">
                          <a:latin typeface="Times New Roman"/>
                          <a:ea typeface="Times New Roman"/>
                          <a:cs typeface="Times New Roman"/>
                        </a:rPr>
                        <a:t>дотримання</a:t>
                      </a:r>
                      <a:r>
                        <a:rPr lang="uk-UA" sz="1600" spc="230">
                          <a:latin typeface="Times New Roman"/>
                          <a:ea typeface="Times New Roman"/>
                          <a:cs typeface="Times New Roman"/>
                        </a:rPr>
                        <a:t> </a:t>
                      </a:r>
                      <a:r>
                        <a:rPr lang="uk-UA" sz="1600">
                          <a:latin typeface="Times New Roman"/>
                          <a:ea typeface="Times New Roman"/>
                          <a:cs typeface="Times New Roman"/>
                        </a:rPr>
                        <a:t>правил</a:t>
                      </a:r>
                      <a:r>
                        <a:rPr lang="uk-UA" sz="1600" spc="235">
                          <a:latin typeface="Times New Roman"/>
                          <a:ea typeface="Times New Roman"/>
                          <a:cs typeface="Times New Roman"/>
                        </a:rPr>
                        <a:t> </a:t>
                      </a:r>
                      <a:r>
                        <a:rPr lang="uk-UA" sz="1600">
                          <a:latin typeface="Times New Roman"/>
                          <a:ea typeface="Times New Roman"/>
                          <a:cs typeface="Times New Roman"/>
                        </a:rPr>
                        <a:t>та</a:t>
                      </a:r>
                      <a:r>
                        <a:rPr lang="uk-UA" sz="1600" spc="225">
                          <a:latin typeface="Times New Roman"/>
                          <a:ea typeface="Times New Roman"/>
                          <a:cs typeface="Times New Roman"/>
                        </a:rPr>
                        <a:t> </a:t>
                      </a:r>
                      <a:r>
                        <a:rPr lang="uk-UA" sz="1600">
                          <a:latin typeface="Times New Roman"/>
                          <a:ea typeface="Times New Roman"/>
                          <a:cs typeface="Times New Roman"/>
                        </a:rPr>
                        <a:t>рекомендацій</a:t>
                      </a:r>
                      <a:r>
                        <a:rPr lang="uk-UA" sz="1600" spc="225">
                          <a:latin typeface="Times New Roman"/>
                          <a:ea typeface="Times New Roman"/>
                          <a:cs typeface="Times New Roman"/>
                        </a:rPr>
                        <a:t> </a:t>
                      </a:r>
                      <a:r>
                        <a:rPr lang="uk-UA" sz="1600">
                          <a:latin typeface="Times New Roman"/>
                          <a:ea typeface="Times New Roman"/>
                          <a:cs typeface="Times New Roman"/>
                        </a:rPr>
                        <a:t>щодо</a:t>
                      </a:r>
                      <a:r>
                        <a:rPr lang="uk-UA" sz="1600" spc="225">
                          <a:latin typeface="Times New Roman"/>
                          <a:ea typeface="Times New Roman"/>
                          <a:cs typeface="Times New Roman"/>
                        </a:rPr>
                        <a:t> </a:t>
                      </a:r>
                      <a:r>
                        <a:rPr lang="uk-UA" sz="1600">
                          <a:latin typeface="Times New Roman"/>
                          <a:ea typeface="Times New Roman"/>
                          <a:cs typeface="Times New Roman"/>
                        </a:rPr>
                        <a:t>відбору</a:t>
                      </a:r>
                      <a:r>
                        <a:rPr lang="uk-UA" sz="1600" spc="200">
                          <a:latin typeface="Times New Roman"/>
                          <a:ea typeface="Times New Roman"/>
                          <a:cs typeface="Times New Roman"/>
                        </a:rPr>
                        <a:t> </a:t>
                      </a:r>
                      <a:r>
                        <a:rPr lang="uk-UA" sz="1600">
                          <a:latin typeface="Times New Roman"/>
                          <a:ea typeface="Times New Roman"/>
                          <a:cs typeface="Times New Roman"/>
                        </a:rPr>
                        <a:t>зразків</a:t>
                      </a:r>
                      <a:r>
                        <a:rPr lang="uk-UA" sz="1600" spc="-310">
                          <a:latin typeface="Times New Roman"/>
                          <a:ea typeface="Times New Roman"/>
                          <a:cs typeface="Times New Roman"/>
                        </a:rPr>
                        <a:t> </a:t>
                      </a:r>
                      <a:r>
                        <a:rPr lang="uk-UA" sz="1600">
                          <a:latin typeface="Times New Roman"/>
                          <a:ea typeface="Times New Roman"/>
                          <a:cs typeface="Times New Roman"/>
                        </a:rPr>
                        <a:t>даних</a:t>
                      </a:r>
                      <a:r>
                        <a:rPr lang="uk-UA" sz="1600" spc="-10">
                          <a:latin typeface="Times New Roman"/>
                          <a:ea typeface="Times New Roman"/>
                          <a:cs typeface="Times New Roman"/>
                        </a:rPr>
                        <a:t> </a:t>
                      </a:r>
                      <a:r>
                        <a:rPr lang="uk-UA" sz="1600">
                          <a:latin typeface="Times New Roman"/>
                          <a:ea typeface="Times New Roman"/>
                          <a:cs typeface="Times New Roman"/>
                        </a:rPr>
                        <a:t>товарів</a:t>
                      </a:r>
                      <a:endParaRPr lang="en-US" sz="16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314201">
                <a:tc>
                  <a:txBody>
                    <a:bodyPr/>
                    <a:lstStyle/>
                    <a:p>
                      <a:pPr marL="135255" marR="0">
                        <a:lnSpc>
                          <a:spcPct val="150000"/>
                        </a:lnSpc>
                        <a:spcBef>
                          <a:spcPts val="0"/>
                        </a:spcBef>
                        <a:spcAft>
                          <a:spcPts val="0"/>
                        </a:spcAft>
                      </a:pPr>
                      <a:r>
                        <a:rPr lang="uk-UA" sz="1600" b="1">
                          <a:latin typeface="Times New Roman"/>
                          <a:ea typeface="Times New Roman"/>
                          <a:cs typeface="Times New Roman"/>
                        </a:rPr>
                        <a:t>Етап</a:t>
                      </a:r>
                      <a:r>
                        <a:rPr lang="uk-UA" sz="1600" b="1" spc="-15">
                          <a:latin typeface="Times New Roman"/>
                          <a:ea typeface="Times New Roman"/>
                          <a:cs typeface="Times New Roman"/>
                        </a:rPr>
                        <a:t> </a:t>
                      </a:r>
                      <a:r>
                        <a:rPr lang="uk-UA" sz="1600" b="1">
                          <a:latin typeface="Times New Roman"/>
                          <a:ea typeface="Times New Roman"/>
                          <a:cs typeface="Times New Roman"/>
                        </a:rPr>
                        <a:t>6.</a:t>
                      </a:r>
                      <a:r>
                        <a:rPr lang="uk-UA" sz="1600" b="1" spc="-5">
                          <a:latin typeface="Times New Roman"/>
                          <a:ea typeface="Times New Roman"/>
                          <a:cs typeface="Times New Roman"/>
                        </a:rPr>
                        <a:t> </a:t>
                      </a:r>
                      <a:r>
                        <a:rPr lang="uk-UA" sz="1600">
                          <a:latin typeface="Times New Roman"/>
                          <a:ea typeface="Times New Roman"/>
                          <a:cs typeface="Times New Roman"/>
                        </a:rPr>
                        <a:t>Підготовка</a:t>
                      </a:r>
                      <a:r>
                        <a:rPr lang="uk-UA" sz="1600" spc="-15">
                          <a:latin typeface="Times New Roman"/>
                          <a:ea typeface="Times New Roman"/>
                          <a:cs typeface="Times New Roman"/>
                        </a:rPr>
                        <a:t> </a:t>
                      </a:r>
                      <a:r>
                        <a:rPr lang="uk-UA" sz="1600">
                          <a:latin typeface="Times New Roman"/>
                          <a:ea typeface="Times New Roman"/>
                          <a:cs typeface="Times New Roman"/>
                        </a:rPr>
                        <a:t>інструментів</a:t>
                      </a:r>
                      <a:r>
                        <a:rPr lang="uk-UA" sz="1600" spc="-15">
                          <a:latin typeface="Times New Roman"/>
                          <a:ea typeface="Times New Roman"/>
                          <a:cs typeface="Times New Roman"/>
                        </a:rPr>
                        <a:t> </a:t>
                      </a:r>
                      <a:r>
                        <a:rPr lang="uk-UA" sz="1600">
                          <a:latin typeface="Times New Roman"/>
                          <a:ea typeface="Times New Roman"/>
                          <a:cs typeface="Times New Roman"/>
                        </a:rPr>
                        <a:t>для</a:t>
                      </a:r>
                      <a:r>
                        <a:rPr lang="uk-UA" sz="1600" spc="-10">
                          <a:latin typeface="Times New Roman"/>
                          <a:ea typeface="Times New Roman"/>
                          <a:cs typeface="Times New Roman"/>
                        </a:rPr>
                        <a:t> </a:t>
                      </a:r>
                      <a:r>
                        <a:rPr lang="uk-UA" sz="1600">
                          <a:latin typeface="Times New Roman"/>
                          <a:ea typeface="Times New Roman"/>
                          <a:cs typeface="Times New Roman"/>
                        </a:rPr>
                        <a:t>відбору</a:t>
                      </a:r>
                      <a:r>
                        <a:rPr lang="uk-UA" sz="1600" spc="-30">
                          <a:latin typeface="Times New Roman"/>
                          <a:ea typeface="Times New Roman"/>
                          <a:cs typeface="Times New Roman"/>
                        </a:rPr>
                        <a:t> </a:t>
                      </a:r>
                      <a:r>
                        <a:rPr lang="uk-UA" sz="1600">
                          <a:latin typeface="Times New Roman"/>
                          <a:ea typeface="Times New Roman"/>
                          <a:cs typeface="Times New Roman"/>
                        </a:rPr>
                        <a:t>зразків</a:t>
                      </a:r>
                      <a:r>
                        <a:rPr lang="uk-UA" sz="1600" spc="-15">
                          <a:latin typeface="Times New Roman"/>
                          <a:ea typeface="Times New Roman"/>
                          <a:cs typeface="Times New Roman"/>
                        </a:rPr>
                        <a:t> </a:t>
                      </a:r>
                      <a:r>
                        <a:rPr lang="uk-UA" sz="1600">
                          <a:latin typeface="Times New Roman"/>
                          <a:ea typeface="Times New Roman"/>
                          <a:cs typeface="Times New Roman"/>
                        </a:rPr>
                        <a:t>та</a:t>
                      </a:r>
                      <a:r>
                        <a:rPr lang="uk-UA" sz="1600" spc="-15">
                          <a:latin typeface="Times New Roman"/>
                          <a:ea typeface="Times New Roman"/>
                          <a:cs typeface="Times New Roman"/>
                        </a:rPr>
                        <a:t> </a:t>
                      </a:r>
                      <a:r>
                        <a:rPr lang="uk-UA" sz="1600">
                          <a:latin typeface="Times New Roman"/>
                          <a:ea typeface="Times New Roman"/>
                          <a:cs typeface="Times New Roman"/>
                        </a:rPr>
                        <a:t>контейнерів</a:t>
                      </a:r>
                      <a:r>
                        <a:rPr lang="uk-UA" sz="1600" spc="15">
                          <a:latin typeface="Times New Roman"/>
                          <a:ea typeface="Times New Roman"/>
                          <a:cs typeface="Times New Roman"/>
                        </a:rPr>
                        <a:t> </a:t>
                      </a:r>
                      <a:r>
                        <a:rPr lang="uk-UA" sz="1600">
                          <a:latin typeface="Times New Roman"/>
                          <a:ea typeface="Times New Roman"/>
                          <a:cs typeface="Times New Roman"/>
                        </a:rPr>
                        <a:t>для</a:t>
                      </a:r>
                      <a:r>
                        <a:rPr lang="uk-UA" sz="1600" spc="-10">
                          <a:latin typeface="Times New Roman"/>
                          <a:ea typeface="Times New Roman"/>
                          <a:cs typeface="Times New Roman"/>
                        </a:rPr>
                        <a:t> </a:t>
                      </a:r>
                      <a:r>
                        <a:rPr lang="uk-UA" sz="1600">
                          <a:latin typeface="Times New Roman"/>
                          <a:ea typeface="Times New Roman"/>
                          <a:cs typeface="Times New Roman"/>
                        </a:rPr>
                        <a:t>зразків</a:t>
                      </a:r>
                      <a:endParaRPr lang="en-US" sz="16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305999">
                <a:tc>
                  <a:txBody>
                    <a:bodyPr/>
                    <a:lstStyle/>
                    <a:p>
                      <a:pPr marL="135255" marR="0">
                        <a:lnSpc>
                          <a:spcPct val="150000"/>
                        </a:lnSpc>
                        <a:spcBef>
                          <a:spcPts val="0"/>
                        </a:spcBef>
                        <a:spcAft>
                          <a:spcPts val="0"/>
                        </a:spcAft>
                      </a:pPr>
                      <a:r>
                        <a:rPr lang="uk-UA" sz="1600" b="1" dirty="0">
                          <a:latin typeface="Times New Roman"/>
                          <a:ea typeface="Times New Roman"/>
                          <a:cs typeface="Times New Roman"/>
                        </a:rPr>
                        <a:t>Етап</a:t>
                      </a:r>
                      <a:r>
                        <a:rPr lang="uk-UA" sz="1600" b="1" spc="-20" dirty="0">
                          <a:latin typeface="Times New Roman"/>
                          <a:ea typeface="Times New Roman"/>
                          <a:cs typeface="Times New Roman"/>
                        </a:rPr>
                        <a:t> </a:t>
                      </a:r>
                      <a:r>
                        <a:rPr lang="uk-UA" sz="1600" b="1" dirty="0">
                          <a:latin typeface="Times New Roman"/>
                          <a:ea typeface="Times New Roman"/>
                          <a:cs typeface="Times New Roman"/>
                        </a:rPr>
                        <a:t>7.</a:t>
                      </a:r>
                      <a:r>
                        <a:rPr lang="uk-UA" sz="1600" b="1" spc="-5" dirty="0">
                          <a:latin typeface="Times New Roman"/>
                          <a:ea typeface="Times New Roman"/>
                          <a:cs typeface="Times New Roman"/>
                        </a:rPr>
                        <a:t> </a:t>
                      </a:r>
                      <a:r>
                        <a:rPr lang="uk-UA" sz="1600" dirty="0" err="1">
                          <a:latin typeface="Times New Roman"/>
                          <a:ea typeface="Times New Roman"/>
                          <a:cs typeface="Times New Roman"/>
                        </a:rPr>
                        <a:t>Фотофіксація</a:t>
                      </a:r>
                      <a:endParaRPr lang="en-US" sz="16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bl>
          </a:graphicData>
        </a:graphic>
      </p:graphicFrame>
      <p:sp>
        <p:nvSpPr>
          <p:cNvPr id="13313" name="Rectangle 1"/>
          <p:cNvSpPr>
            <a:spLocks noChangeArrowheads="1"/>
          </p:cNvSpPr>
          <p:nvPr/>
        </p:nvSpPr>
        <p:spPr bwMode="auto">
          <a:xfrm>
            <a:off x="395536" y="113849"/>
            <a:ext cx="7812360" cy="1336017"/>
          </a:xfrm>
          <a:prstGeom prst="rect">
            <a:avLst/>
          </a:prstGeom>
          <a:noFill/>
          <a:ln w="9525">
            <a:noFill/>
            <a:miter lim="800000"/>
            <a:headEnd/>
            <a:tailEnd/>
          </a:ln>
          <a:effectLst/>
        </p:spPr>
        <p:txBody>
          <a:bodyPr vert="horz" wrap="square" lIns="253920" tIns="596712" rIns="317400" bIns="177744" numCol="1" anchor="ctr" anchorCtr="0" compatLnSpc="1">
            <a:prstTxWarp prst="textNoShape">
              <a:avLst/>
            </a:prstTxWarp>
            <a:spAutoFit/>
          </a:bodyPr>
          <a:lstStyle/>
          <a:p>
            <a:pPr marL="0" marR="0" lvl="0" indent="358775"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ea typeface="Times New Roman" pitchFamily="18" charset="0"/>
                <a:cs typeface="Arial" pitchFamily="34" charset="0"/>
              </a:rPr>
              <a:t>Схема процедури здійснення відбору проб (зразків) товарів для досліджень у митній лабораторії Республіки Польща</a:t>
            </a:r>
            <a:endParaRPr kumimoji="0" lang="en-US" b="1"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476672"/>
            <a:ext cx="8568952" cy="461665"/>
          </a:xfrm>
          <a:prstGeom prst="rect">
            <a:avLst/>
          </a:prstGeom>
          <a:noFill/>
        </p:spPr>
        <p:txBody>
          <a:bodyPr wrap="square" rtlCol="0">
            <a:spAutoFit/>
          </a:bodyPr>
          <a:lstStyle/>
          <a:p>
            <a:pPr algn="ctr"/>
            <a:r>
              <a:rPr lang="uk-UA" sz="2400" b="1" dirty="0" smtClean="0">
                <a:solidFill>
                  <a:srgbClr val="C00000"/>
                </a:solidFill>
              </a:rPr>
              <a:t>НІДЕРЛАНДИ </a:t>
            </a:r>
            <a:endParaRPr lang="en-US" sz="2400" b="1" dirty="0">
              <a:solidFill>
                <a:srgbClr val="C00000"/>
              </a:solidFill>
            </a:endParaRPr>
          </a:p>
        </p:txBody>
      </p:sp>
      <p:sp>
        <p:nvSpPr>
          <p:cNvPr id="3" name="Прямоугольник 2"/>
          <p:cNvSpPr/>
          <p:nvPr/>
        </p:nvSpPr>
        <p:spPr>
          <a:xfrm>
            <a:off x="323528" y="1052736"/>
            <a:ext cx="8496944" cy="1477328"/>
          </a:xfrm>
          <a:prstGeom prst="rect">
            <a:avLst/>
          </a:prstGeom>
        </p:spPr>
        <p:txBody>
          <a:bodyPr wrap="square">
            <a:spAutoFit/>
          </a:bodyPr>
          <a:lstStyle/>
          <a:p>
            <a:pPr algn="just"/>
            <a:r>
              <a:rPr lang="uk-UA" b="1" dirty="0" smtClean="0"/>
              <a:t>Провадження митних експертиз покладено на спеціальну установу – </a:t>
            </a:r>
            <a:r>
              <a:rPr lang="uk-UA" b="1" dirty="0" err="1" smtClean="0"/>
              <a:t>Belastingdienst</a:t>
            </a:r>
            <a:r>
              <a:rPr lang="uk-UA" b="1" dirty="0" smtClean="0"/>
              <a:t> </a:t>
            </a:r>
            <a:r>
              <a:rPr lang="uk-UA" b="1" dirty="0" err="1" smtClean="0"/>
              <a:t>Douane</a:t>
            </a:r>
            <a:r>
              <a:rPr lang="uk-UA" b="1" dirty="0" smtClean="0"/>
              <a:t> </a:t>
            </a:r>
            <a:r>
              <a:rPr lang="uk-UA" b="1" dirty="0" err="1" smtClean="0"/>
              <a:t>Laboratorium</a:t>
            </a:r>
            <a:r>
              <a:rPr lang="uk-UA" b="1" dirty="0" smtClean="0"/>
              <a:t>. </a:t>
            </a:r>
            <a:r>
              <a:rPr lang="uk-UA" b="1" dirty="0" smtClean="0"/>
              <a:t>Митниця має право взяти зразки для перевірки декларації або для детального вивчення товару. Зацікавлена сторона може подати заявку на відбір зразків для встановлення тарифної класифікації, митної вартості або митного статусу.</a:t>
            </a:r>
            <a:endParaRPr lang="en-US" b="1" dirty="0"/>
          </a:p>
        </p:txBody>
      </p:sp>
      <p:sp>
        <p:nvSpPr>
          <p:cNvPr id="12289" name="Rectangle 1"/>
          <p:cNvSpPr>
            <a:spLocks noChangeArrowheads="1"/>
          </p:cNvSpPr>
          <p:nvPr/>
        </p:nvSpPr>
        <p:spPr bwMode="auto">
          <a:xfrm>
            <a:off x="251520" y="2852936"/>
            <a:ext cx="842493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noFill/>
                </a:ln>
                <a:solidFill>
                  <a:srgbClr val="C00000"/>
                </a:solidFill>
                <a:effectLst/>
                <a:latin typeface="Arial" pitchFamily="34" charset="0"/>
                <a:ea typeface="Times New Roman" pitchFamily="18" charset="0"/>
                <a:cs typeface="Arial" pitchFamily="34" charset="0"/>
              </a:rPr>
              <a:t>Результати роботи Митної лабораторії мають рекомендаційний характер, а митниця визначає, чи слідувати цим висновкам. Здебільшого митниця поділяє позицію митної лабораторії. Результати дослідження вказують на використовувані методи аналізу, що дозволяє у процесі оскарження порівняти використані методи аналізу з результатами аналізу зацікавленої сторони.</a:t>
            </a:r>
            <a:endParaRPr kumimoji="0" lang="uk-UA" b="1" i="0" u="none" strike="noStrike" cap="none" normalizeH="0" baseline="0" smtClean="0">
              <a:ln>
                <a:noFill/>
              </a:ln>
              <a:solidFill>
                <a:srgbClr val="C00000"/>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424936" cy="461665"/>
          </a:xfrm>
          <a:prstGeom prst="rect">
            <a:avLst/>
          </a:prstGeom>
          <a:noFill/>
        </p:spPr>
        <p:txBody>
          <a:bodyPr wrap="square" rtlCol="0">
            <a:spAutoFit/>
          </a:bodyPr>
          <a:lstStyle/>
          <a:p>
            <a:pPr algn="ctr"/>
            <a:r>
              <a:rPr lang="uk-UA" sz="2400" b="1" dirty="0" smtClean="0">
                <a:solidFill>
                  <a:srgbClr val="C00000"/>
                </a:solidFill>
              </a:rPr>
              <a:t>ТУРЕЧЧИНА </a:t>
            </a:r>
            <a:endParaRPr lang="en-US" sz="2400" b="1" dirty="0">
              <a:solidFill>
                <a:srgbClr val="C00000"/>
              </a:solidFill>
            </a:endParaRPr>
          </a:p>
        </p:txBody>
      </p:sp>
      <p:sp>
        <p:nvSpPr>
          <p:cNvPr id="3" name="Прямоугольник 2"/>
          <p:cNvSpPr/>
          <p:nvPr/>
        </p:nvSpPr>
        <p:spPr>
          <a:xfrm>
            <a:off x="323528" y="1052736"/>
            <a:ext cx="8424936" cy="1754326"/>
          </a:xfrm>
          <a:prstGeom prst="rect">
            <a:avLst/>
          </a:prstGeom>
        </p:spPr>
        <p:txBody>
          <a:bodyPr wrap="square">
            <a:spAutoFit/>
          </a:bodyPr>
          <a:lstStyle/>
          <a:p>
            <a:pPr indent="457200" algn="just"/>
            <a:r>
              <a:rPr lang="uk-UA" dirty="0" smtClean="0"/>
              <a:t>Основним </a:t>
            </a:r>
            <a:r>
              <a:rPr lang="uk-UA" dirty="0" smtClean="0"/>
              <a:t>обов’язком митних лабораторій є визначення класу імпортованих товарів у межах турецького митного тарифу та уточнення позицій митного тарифу імпортованих товарів. </a:t>
            </a:r>
            <a:endParaRPr lang="uk-UA" dirty="0" smtClean="0"/>
          </a:p>
          <a:p>
            <a:pPr indent="457200" algn="just"/>
            <a:endParaRPr lang="uk-UA" dirty="0" smtClean="0"/>
          </a:p>
          <a:p>
            <a:pPr indent="457200" algn="just"/>
            <a:r>
              <a:rPr lang="uk-UA" dirty="0" smtClean="0"/>
              <a:t>Метою </a:t>
            </a:r>
            <a:r>
              <a:rPr lang="uk-UA" dirty="0" smtClean="0"/>
              <a:t>лабораторного аналізу є визначення вмісту імпортованих товарів та підтвердження відповідності змісту вимогам турецького законодавства </a:t>
            </a:r>
            <a:endParaRPr lang="en-US" dirty="0"/>
          </a:p>
        </p:txBody>
      </p:sp>
      <p:sp>
        <p:nvSpPr>
          <p:cNvPr id="4" name="Прямоугольник 3"/>
          <p:cNvSpPr/>
          <p:nvPr/>
        </p:nvSpPr>
        <p:spPr>
          <a:xfrm>
            <a:off x="539552" y="3140968"/>
            <a:ext cx="8208912" cy="2308324"/>
          </a:xfrm>
          <a:prstGeom prst="rect">
            <a:avLst/>
          </a:prstGeom>
        </p:spPr>
        <p:txBody>
          <a:bodyPr wrap="square">
            <a:spAutoFit/>
          </a:bodyPr>
          <a:lstStyle/>
          <a:p>
            <a:pPr indent="457200" algn="just"/>
            <a:r>
              <a:rPr lang="uk-UA" b="1" dirty="0" smtClean="0"/>
              <a:t>У Туреччині ці класифікації впроваджуються митними органами через систему тарифів під назвою «Статистичні положення митного тарифу» (</a:t>
            </a:r>
            <a:r>
              <a:rPr lang="uk-UA" b="1" dirty="0" err="1" smtClean="0"/>
              <a:t>GTIP</a:t>
            </a:r>
            <a:r>
              <a:rPr lang="uk-UA" b="1" dirty="0" smtClean="0"/>
              <a:t>), яка є зміненою формою стандартної системи тарифів Світової митної організації – «Гармонізованої системи» (</a:t>
            </a:r>
            <a:r>
              <a:rPr lang="uk-UA" b="1" dirty="0" err="1" smtClean="0"/>
              <a:t>HS</a:t>
            </a:r>
            <a:r>
              <a:rPr lang="uk-UA" b="1" dirty="0" smtClean="0"/>
              <a:t>). </a:t>
            </a:r>
            <a:endParaRPr lang="uk-UA" b="1" dirty="0" smtClean="0"/>
          </a:p>
          <a:p>
            <a:pPr indent="457200" algn="just"/>
            <a:endParaRPr lang="uk-UA" b="1" dirty="0" smtClean="0"/>
          </a:p>
          <a:p>
            <a:pPr indent="457200" algn="just"/>
            <a:r>
              <a:rPr lang="uk-UA" b="1" dirty="0" smtClean="0"/>
              <a:t>У </a:t>
            </a:r>
            <a:r>
              <a:rPr lang="uk-UA" b="1" dirty="0" err="1" smtClean="0"/>
              <a:t>GTIP</a:t>
            </a:r>
            <a:r>
              <a:rPr lang="uk-UA" b="1" dirty="0" smtClean="0"/>
              <a:t> використовується дванадцятизначне кодування для ідентифікації та класифікації імпортованих та експортованих товарів з метою складання статистики торгівлі та визначення митного тарифу.</a:t>
            </a:r>
            <a:endParaRPr lang="en-US" b="1" dirty="0"/>
          </a:p>
        </p:txBody>
      </p:sp>
      <p:sp>
        <p:nvSpPr>
          <p:cNvPr id="11265" name="Rectangle 1"/>
          <p:cNvSpPr>
            <a:spLocks noChangeArrowheads="1"/>
          </p:cNvSpPr>
          <p:nvPr/>
        </p:nvSpPr>
        <p:spPr bwMode="auto">
          <a:xfrm>
            <a:off x="323528" y="5777190"/>
            <a:ext cx="864096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Висновки митної лабораторії вважаються обов’язковими.</a:t>
            </a:r>
            <a:endParaRPr kumimoji="0" lang="uk-UA"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352928" cy="461665"/>
          </a:xfrm>
          <a:prstGeom prst="rect">
            <a:avLst/>
          </a:prstGeom>
          <a:noFill/>
        </p:spPr>
        <p:txBody>
          <a:bodyPr wrap="square" rtlCol="0">
            <a:spAutoFit/>
          </a:bodyPr>
          <a:lstStyle/>
          <a:p>
            <a:pPr algn="ctr"/>
            <a:r>
              <a:rPr lang="uk-UA" sz="2400" b="1" dirty="0" smtClean="0">
                <a:solidFill>
                  <a:srgbClr val="C00000"/>
                </a:solidFill>
              </a:rPr>
              <a:t>РУМУНІЯ </a:t>
            </a:r>
            <a:endParaRPr lang="en-US" sz="2400" b="1" dirty="0">
              <a:solidFill>
                <a:srgbClr val="C00000"/>
              </a:solidFill>
            </a:endParaRPr>
          </a:p>
        </p:txBody>
      </p:sp>
      <p:sp>
        <p:nvSpPr>
          <p:cNvPr id="3" name="Прямоугольник 2"/>
          <p:cNvSpPr/>
          <p:nvPr/>
        </p:nvSpPr>
        <p:spPr>
          <a:xfrm>
            <a:off x="395536" y="980728"/>
            <a:ext cx="8496944" cy="646331"/>
          </a:xfrm>
          <a:prstGeom prst="rect">
            <a:avLst/>
          </a:prstGeom>
        </p:spPr>
        <p:txBody>
          <a:bodyPr wrap="square">
            <a:spAutoFit/>
          </a:bodyPr>
          <a:lstStyle/>
          <a:p>
            <a:r>
              <a:rPr lang="uk-UA" b="1" dirty="0" smtClean="0"/>
              <a:t>Існує окрема </a:t>
            </a:r>
            <a:r>
              <a:rPr lang="uk-UA" b="1" dirty="0" smtClean="0"/>
              <a:t>митна лабораторія (</a:t>
            </a:r>
            <a:r>
              <a:rPr lang="uk-UA" b="1" dirty="0" err="1" smtClean="0"/>
              <a:t>Central</a:t>
            </a:r>
            <a:r>
              <a:rPr lang="uk-UA" b="1" dirty="0" smtClean="0"/>
              <a:t> </a:t>
            </a:r>
            <a:r>
              <a:rPr lang="uk-UA" b="1" dirty="0" err="1" smtClean="0"/>
              <a:t>Customs</a:t>
            </a:r>
            <a:r>
              <a:rPr lang="uk-UA" b="1" dirty="0" smtClean="0"/>
              <a:t> </a:t>
            </a:r>
            <a:r>
              <a:rPr lang="uk-UA" b="1" dirty="0" err="1" smtClean="0"/>
              <a:t>Laboratory</a:t>
            </a:r>
            <a:r>
              <a:rPr lang="uk-UA" b="1" dirty="0" smtClean="0"/>
              <a:t> </a:t>
            </a:r>
            <a:r>
              <a:rPr lang="uk-UA" b="1" dirty="0" err="1" smtClean="0"/>
              <a:t>National</a:t>
            </a:r>
            <a:r>
              <a:rPr lang="uk-UA" b="1" dirty="0" smtClean="0"/>
              <a:t> </a:t>
            </a:r>
            <a:r>
              <a:rPr lang="uk-UA" b="1" dirty="0" err="1" smtClean="0"/>
              <a:t>Agency</a:t>
            </a:r>
            <a:r>
              <a:rPr lang="uk-UA" b="1" dirty="0" smtClean="0"/>
              <a:t> </a:t>
            </a:r>
            <a:r>
              <a:rPr lang="uk-UA" b="1" dirty="0" err="1" smtClean="0"/>
              <a:t>for</a:t>
            </a:r>
            <a:r>
              <a:rPr lang="uk-UA" b="1" dirty="0" smtClean="0"/>
              <a:t> </a:t>
            </a:r>
            <a:r>
              <a:rPr lang="uk-UA" b="1" dirty="0" err="1" smtClean="0"/>
              <a:t>Fiscal</a:t>
            </a:r>
            <a:r>
              <a:rPr lang="uk-UA" b="1" dirty="0" smtClean="0"/>
              <a:t> </a:t>
            </a:r>
            <a:r>
              <a:rPr lang="uk-UA" b="1" dirty="0" err="1" smtClean="0"/>
              <a:t>Administration</a:t>
            </a:r>
            <a:r>
              <a:rPr lang="uk-UA" b="1" dirty="0" smtClean="0"/>
              <a:t> </a:t>
            </a:r>
            <a:r>
              <a:rPr lang="uk-UA" b="1" dirty="0" err="1" smtClean="0"/>
              <a:t>General</a:t>
            </a:r>
            <a:r>
              <a:rPr lang="uk-UA" b="1" dirty="0" smtClean="0"/>
              <a:t> </a:t>
            </a:r>
            <a:r>
              <a:rPr lang="uk-UA" b="1" dirty="0" err="1" smtClean="0"/>
              <a:t>Directorate</a:t>
            </a:r>
            <a:r>
              <a:rPr lang="uk-UA" b="1" dirty="0" smtClean="0"/>
              <a:t> </a:t>
            </a:r>
            <a:r>
              <a:rPr lang="uk-UA" b="1" dirty="0" err="1" smtClean="0"/>
              <a:t>of</a:t>
            </a:r>
            <a:r>
              <a:rPr lang="uk-UA" b="1" dirty="0" smtClean="0"/>
              <a:t> </a:t>
            </a:r>
            <a:r>
              <a:rPr lang="uk-UA" b="1" dirty="0" err="1" smtClean="0"/>
              <a:t>Customs</a:t>
            </a:r>
            <a:r>
              <a:rPr lang="uk-UA" b="1" dirty="0" smtClean="0"/>
              <a:t>). </a:t>
            </a:r>
            <a:endParaRPr lang="en-US" b="1" dirty="0"/>
          </a:p>
        </p:txBody>
      </p:sp>
      <p:sp>
        <p:nvSpPr>
          <p:cNvPr id="10241" name="Rectangle 1"/>
          <p:cNvSpPr>
            <a:spLocks noChangeArrowheads="1"/>
          </p:cNvSpPr>
          <p:nvPr/>
        </p:nvSpPr>
        <p:spPr bwMode="auto">
          <a:xfrm>
            <a:off x="323528" y="1916832"/>
            <a:ext cx="856895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Митна лабораторія проводить дослідження на основі аналітичних методів, які доводяться до громадськості, але існують і такі, що не публікуються. </a:t>
            </a:r>
          </a:p>
          <a:p>
            <a:pPr marL="0" marR="0" lvl="0" indent="358775" algn="just" defTabSz="914400" rtl="0" eaLnBrk="1" fontAlgn="base" latinLnBrk="0" hangingPunct="1">
              <a:lnSpc>
                <a:spcPct val="100000"/>
              </a:lnSpc>
              <a:spcBef>
                <a:spcPct val="0"/>
              </a:spcBef>
              <a:spcAft>
                <a:spcPct val="0"/>
              </a:spcAft>
              <a:buClrTx/>
              <a:buSzTx/>
              <a:buFontTx/>
              <a:buNone/>
              <a:tabLst/>
            </a:pPr>
            <a:endParaRPr lang="uk-UA" b="1" dirty="0" smtClean="0">
              <a:solidFill>
                <a:srgbClr val="C00000"/>
              </a:solidFill>
              <a:latin typeface="Arial" pitchFamily="34" charset="0"/>
              <a:ea typeface="Times New Roman" pitchFamily="18" charset="0"/>
              <a:cs typeface="Arial" pitchFamily="34" charset="0"/>
            </a:endParaRPr>
          </a:p>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Аналітичні методи та їхні посилання (правові положення) описуються у протоколі випробувань.</a:t>
            </a:r>
          </a:p>
          <a:p>
            <a:pPr marL="0" marR="0" lvl="0" indent="358775" algn="just" defTabSz="914400" rtl="0" eaLnBrk="1" fontAlgn="base" latinLnBrk="0" hangingPunct="1">
              <a:lnSpc>
                <a:spcPct val="100000"/>
              </a:lnSpc>
              <a:spcBef>
                <a:spcPct val="0"/>
              </a:spcBef>
              <a:spcAft>
                <a:spcPct val="0"/>
              </a:spcAft>
              <a:buClrTx/>
              <a:buSzTx/>
              <a:buFontTx/>
              <a:buNone/>
              <a:tabLst/>
            </a:pPr>
            <a:endParaRPr lang="uk-UA" b="1" dirty="0" smtClean="0">
              <a:solidFill>
                <a:srgbClr val="C00000"/>
              </a:solidFill>
              <a:latin typeface="Arial" pitchFamily="34" charset="0"/>
              <a:cs typeface="Arial" pitchFamily="34" charset="0"/>
            </a:endParaRPr>
          </a:p>
          <a:p>
            <a:pPr marL="0" marR="0" lvl="0" indent="358775" algn="just"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C00000"/>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Право проводити випробування для митних цілей належить лише митним лабораторіям, інформація про які є публічною.</a:t>
            </a:r>
            <a:endParaRPr kumimoji="0" lang="uk-UA"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136904" cy="461665"/>
          </a:xfrm>
          <a:prstGeom prst="rect">
            <a:avLst/>
          </a:prstGeom>
          <a:noFill/>
        </p:spPr>
        <p:txBody>
          <a:bodyPr wrap="square" rtlCol="0">
            <a:spAutoFit/>
          </a:bodyPr>
          <a:lstStyle/>
          <a:p>
            <a:pPr algn="ctr"/>
            <a:r>
              <a:rPr lang="uk-UA" sz="2400" b="1" dirty="0" smtClean="0">
                <a:solidFill>
                  <a:srgbClr val="C00000"/>
                </a:solidFill>
              </a:rPr>
              <a:t>МОЛДОВА</a:t>
            </a:r>
            <a:endParaRPr lang="en-US" sz="2400" b="1" dirty="0">
              <a:solidFill>
                <a:srgbClr val="C00000"/>
              </a:solidFill>
            </a:endParaRPr>
          </a:p>
        </p:txBody>
      </p:sp>
      <p:sp>
        <p:nvSpPr>
          <p:cNvPr id="3" name="Прямоугольник 2"/>
          <p:cNvSpPr/>
          <p:nvPr/>
        </p:nvSpPr>
        <p:spPr>
          <a:xfrm>
            <a:off x="323528" y="836712"/>
            <a:ext cx="8496944" cy="2031325"/>
          </a:xfrm>
          <a:prstGeom prst="rect">
            <a:avLst/>
          </a:prstGeom>
        </p:spPr>
        <p:txBody>
          <a:bodyPr wrap="square">
            <a:spAutoFit/>
          </a:bodyPr>
          <a:lstStyle/>
          <a:p>
            <a:pPr algn="just"/>
            <a:r>
              <a:rPr lang="uk-UA" dirty="0" smtClean="0"/>
              <a:t>Провадження митних експертиз покладено на спеціальну установу – Митну лабораторію. Експертиза може здійснюватися за ініціативи митного органу, а також декларанта чи іншої особи. Рішення про проведення експертизи ухвалює посадова особа митного органу в межах своїх повноважень. </a:t>
            </a:r>
            <a:endParaRPr lang="uk-UA" dirty="0" smtClean="0"/>
          </a:p>
          <a:p>
            <a:pPr algn="just"/>
            <a:endParaRPr lang="uk-UA" dirty="0" smtClean="0"/>
          </a:p>
          <a:p>
            <a:pPr algn="just"/>
            <a:r>
              <a:rPr lang="uk-UA" dirty="0" smtClean="0"/>
              <a:t>Експертиза </a:t>
            </a:r>
            <a:r>
              <a:rPr lang="uk-UA" dirty="0" smtClean="0"/>
              <a:t>здійснюється фахівцями Митної лабораторії або інших експертних установ, або експертами, призначеними митними органами.</a:t>
            </a:r>
            <a:endParaRPr lang="en-US" dirty="0"/>
          </a:p>
        </p:txBody>
      </p:sp>
      <p:sp>
        <p:nvSpPr>
          <p:cNvPr id="9217" name="Rectangle 1"/>
          <p:cNvSpPr>
            <a:spLocks noChangeArrowheads="1"/>
          </p:cNvSpPr>
          <p:nvPr/>
        </p:nvSpPr>
        <p:spPr bwMode="auto">
          <a:xfrm>
            <a:off x="251520" y="3368026"/>
            <a:ext cx="864096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Експертне дослідження складається з таких кроків: етап підготовки (містить візуалізацію експертом та вибірку зразків); аналітичний етап (дослідження об’єкта); синтетичний етап (порівняльне дослідження); оцінювання результатів та формулювання висновку. </a:t>
            </a:r>
          </a:p>
          <a:p>
            <a:pPr marL="0" marR="0" lvl="0" indent="358775" algn="just" defTabSz="914400" rtl="0" eaLnBrk="1" fontAlgn="base" latinLnBrk="0" hangingPunct="1">
              <a:lnSpc>
                <a:spcPct val="100000"/>
              </a:lnSpc>
              <a:spcBef>
                <a:spcPct val="0"/>
              </a:spcBef>
              <a:spcAft>
                <a:spcPct val="0"/>
              </a:spcAft>
              <a:buClrTx/>
              <a:buSzTx/>
              <a:buFontTx/>
              <a:buNone/>
              <a:tabLst/>
            </a:pPr>
            <a:endParaRPr lang="uk-UA" b="1" dirty="0" smtClean="0">
              <a:solidFill>
                <a:srgbClr val="C00000"/>
              </a:solidFill>
              <a:latin typeface="Arial" pitchFamily="34" charset="0"/>
              <a:ea typeface="Times New Roman" pitchFamily="18" charset="0"/>
              <a:cs typeface="Arial" pitchFamily="34" charset="0"/>
            </a:endParaRPr>
          </a:p>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Власник товару та представники, уповноважені ним, мають право ознайомитися з результатами експертизи.</a:t>
            </a:r>
            <a:endParaRPr kumimoji="0" lang="uk-UA"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208912" cy="461665"/>
          </a:xfrm>
          <a:prstGeom prst="rect">
            <a:avLst/>
          </a:prstGeom>
          <a:noFill/>
        </p:spPr>
        <p:txBody>
          <a:bodyPr wrap="square" rtlCol="0">
            <a:spAutoFit/>
          </a:bodyPr>
          <a:lstStyle/>
          <a:p>
            <a:pPr algn="ctr"/>
            <a:r>
              <a:rPr lang="uk-UA" sz="2400" b="1" dirty="0" smtClean="0">
                <a:solidFill>
                  <a:srgbClr val="C00000"/>
                </a:solidFill>
              </a:rPr>
              <a:t>ІСПАНІЯ  </a:t>
            </a:r>
            <a:endParaRPr lang="en-US" sz="2400" b="1" dirty="0">
              <a:solidFill>
                <a:srgbClr val="C00000"/>
              </a:solidFill>
            </a:endParaRPr>
          </a:p>
        </p:txBody>
      </p:sp>
      <p:sp>
        <p:nvSpPr>
          <p:cNvPr id="3" name="Прямоугольник 2"/>
          <p:cNvSpPr/>
          <p:nvPr/>
        </p:nvSpPr>
        <p:spPr>
          <a:xfrm>
            <a:off x="467544" y="980728"/>
            <a:ext cx="8496944" cy="923330"/>
          </a:xfrm>
          <a:prstGeom prst="rect">
            <a:avLst/>
          </a:prstGeom>
        </p:spPr>
        <p:txBody>
          <a:bodyPr wrap="square">
            <a:spAutoFit/>
          </a:bodyPr>
          <a:lstStyle/>
          <a:p>
            <a:pPr indent="457200" algn="just"/>
            <a:r>
              <a:rPr lang="uk-UA" b="1" dirty="0" smtClean="0"/>
              <a:t>В Іспанії існує окрема державна установа – Митна лабораторія (Каталонії, Валенсії та Центральна (у Мадриді)). Митна лабораторія розробляє пропозиції щодо класифікації товарів, які надає для потреб митниці </a:t>
            </a:r>
            <a:endParaRPr lang="en-US" b="1" dirty="0"/>
          </a:p>
        </p:txBody>
      </p:sp>
      <p:sp>
        <p:nvSpPr>
          <p:cNvPr id="8193" name="Rectangle 1"/>
          <p:cNvSpPr>
            <a:spLocks noChangeArrowheads="1"/>
          </p:cNvSpPr>
          <p:nvPr/>
        </p:nvSpPr>
        <p:spPr bwMode="auto">
          <a:xfrm>
            <a:off x="323528" y="2016423"/>
            <a:ext cx="8280920" cy="4475338"/>
          </a:xfrm>
          <a:prstGeom prst="rect">
            <a:avLst/>
          </a:prstGeom>
          <a:noFill/>
          <a:ln w="9525">
            <a:noFill/>
            <a:miter lim="800000"/>
            <a:headEnd/>
            <a:tailEnd/>
          </a:ln>
          <a:effectLst/>
        </p:spPr>
        <p:txBody>
          <a:bodyPr vert="horz" wrap="square" lIns="253920" tIns="596712" rIns="317400"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1187450" algn="l"/>
              </a:tabLst>
            </a:pPr>
            <a:r>
              <a:rPr kumimoji="0" lang="uk-U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Також на Митну лабораторію покладено виконання таких завдань:</a:t>
            </a:r>
            <a:endParaRPr lang="uk-UA" sz="1600" dirty="0" smtClean="0">
              <a:latin typeface="Arial" pitchFamily="34" charset="0"/>
              <a:cs typeface="Arial" pitchFamily="34" charset="0"/>
            </a:endParaRPr>
          </a:p>
          <a:p>
            <a:pPr marL="0" marR="0" lvl="0" indent="358775" algn="just" defTabSz="914400" rtl="0" eaLnBrk="1" fontAlgn="base" latinLnBrk="0" hangingPunct="1">
              <a:lnSpc>
                <a:spcPct val="100000"/>
              </a:lnSpc>
              <a:spcBef>
                <a:spcPct val="0"/>
              </a:spcBef>
              <a:spcAft>
                <a:spcPct val="0"/>
              </a:spcAft>
              <a:buClrTx/>
              <a:buSzTx/>
              <a:buFontTx/>
              <a:buNone/>
              <a:tabLst>
                <a:tab pos="1187450" algn="l"/>
              </a:tabLst>
            </a:pPr>
            <a:endParaRPr kumimoji="0" lang="uk-U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58775" algn="just" defTabSz="914400" rtl="0" eaLnBrk="1" fontAlgn="base" latinLnBrk="0" hangingPunct="1">
              <a:lnSpc>
                <a:spcPct val="100000"/>
              </a:lnSpc>
              <a:spcBef>
                <a:spcPct val="0"/>
              </a:spcBef>
              <a:spcAft>
                <a:spcPct val="0"/>
              </a:spcAft>
              <a:buClrTx/>
              <a:buSzTx/>
              <a:buFontTx/>
              <a:buNone/>
              <a:tabLst>
                <a:tab pos="1187450" algn="l"/>
              </a:tabLst>
            </a:pPr>
            <a:r>
              <a:rPr kumimoji="0" lang="uk-U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проведення фізико-хімічних аналізів, пов’язаних з контрольними діями служб Департаменту митних і спеціальних податків, і випуск відповідних аналітичних звітів;</a:t>
            </a:r>
            <a:endParaRPr lang="uk-UA" sz="1600" dirty="0" smtClean="0">
              <a:latin typeface="Arial" pitchFamily="34" charset="0"/>
              <a:cs typeface="Arial" pitchFamily="34" charset="0"/>
            </a:endParaRPr>
          </a:p>
          <a:p>
            <a:pPr marL="0" marR="0" lvl="0" indent="358775" algn="just" defTabSz="914400" rtl="0" eaLnBrk="1" fontAlgn="base" latinLnBrk="0" hangingPunct="1">
              <a:lnSpc>
                <a:spcPct val="100000"/>
              </a:lnSpc>
              <a:spcBef>
                <a:spcPct val="0"/>
              </a:spcBef>
              <a:spcAft>
                <a:spcPct val="0"/>
              </a:spcAft>
              <a:buClrTx/>
              <a:buSzTx/>
              <a:buFontTx/>
              <a:buNone/>
              <a:tabLst>
                <a:tab pos="1187450" algn="l"/>
              </a:tabLst>
            </a:pPr>
            <a:endParaRPr kumimoji="0" lang="uk-U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58775" algn="just" defTabSz="914400" rtl="0" eaLnBrk="1" fontAlgn="base" latinLnBrk="0" hangingPunct="1">
              <a:lnSpc>
                <a:spcPct val="100000"/>
              </a:lnSpc>
              <a:spcBef>
                <a:spcPct val="0"/>
              </a:spcBef>
              <a:spcAft>
                <a:spcPct val="0"/>
              </a:spcAft>
              <a:buClrTx/>
              <a:buSzTx/>
              <a:buFontTx/>
              <a:buNone/>
              <a:tabLst>
                <a:tab pos="1187450" algn="l"/>
              </a:tabLst>
            </a:pPr>
            <a:r>
              <a:rPr kumimoji="0" lang="uk-U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виконання хіміко-технологічних досліджень, пов’язаних з товарами і виробничими процесами, регульованими правилами зовнішньої торгівлі, спільної сільськогосподарської політики (</a:t>
            </a:r>
            <a:r>
              <a:rPr kumimoji="0" lang="uk-UA"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CAP</a:t>
            </a:r>
            <a:r>
              <a:rPr kumimoji="0" lang="uk-U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або спеціальними податками;</a:t>
            </a:r>
            <a:endParaRPr lang="uk-UA" sz="1600" dirty="0" smtClean="0">
              <a:latin typeface="Arial" pitchFamily="34" charset="0"/>
              <a:cs typeface="Arial" pitchFamily="34" charset="0"/>
            </a:endParaRPr>
          </a:p>
          <a:p>
            <a:pPr marL="0" marR="0" lvl="0" indent="358775" algn="just" defTabSz="914400" rtl="0" eaLnBrk="1" fontAlgn="base" latinLnBrk="0" hangingPunct="1">
              <a:lnSpc>
                <a:spcPct val="100000"/>
              </a:lnSpc>
              <a:spcBef>
                <a:spcPct val="0"/>
              </a:spcBef>
              <a:spcAft>
                <a:spcPct val="0"/>
              </a:spcAft>
              <a:buClrTx/>
              <a:buSzTx/>
              <a:buFontTx/>
              <a:buNone/>
              <a:tabLst>
                <a:tab pos="1187450" algn="l"/>
              </a:tabLst>
            </a:pPr>
            <a:endParaRPr kumimoji="0" lang="uk-U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58775" algn="just" defTabSz="914400" rtl="0" eaLnBrk="1" fontAlgn="base" latinLnBrk="0" hangingPunct="1">
              <a:lnSpc>
                <a:spcPct val="100000"/>
              </a:lnSpc>
              <a:spcBef>
                <a:spcPct val="0"/>
              </a:spcBef>
              <a:spcAft>
                <a:spcPct val="0"/>
              </a:spcAft>
              <a:buClrTx/>
              <a:buSzTx/>
              <a:buFontTx/>
              <a:buNone/>
              <a:tabLst>
                <a:tab pos="1187450" algn="l"/>
              </a:tabLst>
            </a:pPr>
            <a:r>
              <a:rPr kumimoji="0" lang="uk-U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участь у робочих групах і комітетах Європейського Союзу з питань хіміко-технологічного типу, пов’язаних з митними лабораторіями;</a:t>
            </a:r>
            <a:endParaRPr lang="uk-UA" sz="1600" dirty="0" smtClean="0">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187450" algn="l"/>
              </a:tabLst>
            </a:pPr>
            <a:endParaRPr kumimoji="0" lang="uk-U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187450" algn="l"/>
              </a:tabLst>
            </a:pPr>
            <a:r>
              <a:rPr kumimoji="0" lang="uk-UA"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реалізація хіміко-технологічних досліджень із контролю небезпечних хімічних речовин, прекурсорів лікарських засобів та інших продуктів.</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568952" cy="461665"/>
          </a:xfrm>
          <a:prstGeom prst="rect">
            <a:avLst/>
          </a:prstGeom>
          <a:noFill/>
        </p:spPr>
        <p:txBody>
          <a:bodyPr wrap="square" rtlCol="0">
            <a:spAutoFit/>
          </a:bodyPr>
          <a:lstStyle/>
          <a:p>
            <a:pPr algn="ctr"/>
            <a:r>
              <a:rPr lang="uk-UA" sz="2400" b="1" dirty="0" smtClean="0">
                <a:solidFill>
                  <a:srgbClr val="C00000"/>
                </a:solidFill>
              </a:rPr>
              <a:t>ШВЕЙЦАРІЯ </a:t>
            </a:r>
            <a:endParaRPr lang="en-US" sz="2400" b="1" dirty="0">
              <a:solidFill>
                <a:srgbClr val="C00000"/>
              </a:solidFill>
            </a:endParaRPr>
          </a:p>
        </p:txBody>
      </p:sp>
      <p:graphicFrame>
        <p:nvGraphicFramePr>
          <p:cNvPr id="3" name="Таблица 2"/>
          <p:cNvGraphicFramePr>
            <a:graphicFrameLocks noGrp="1"/>
          </p:cNvGraphicFramePr>
          <p:nvPr/>
        </p:nvGraphicFramePr>
        <p:xfrm>
          <a:off x="683568" y="764704"/>
          <a:ext cx="7848872" cy="5490468"/>
        </p:xfrm>
        <a:graphic>
          <a:graphicData uri="http://schemas.openxmlformats.org/drawingml/2006/table">
            <a:tbl>
              <a:tblPr/>
              <a:tblGrid>
                <a:gridCol w="7848872"/>
              </a:tblGrid>
              <a:tr h="293532">
                <a:tc>
                  <a:txBody>
                    <a:bodyPr/>
                    <a:lstStyle/>
                    <a:p>
                      <a:pPr marL="0" marR="0">
                        <a:lnSpc>
                          <a:spcPct val="150000"/>
                        </a:lnSpc>
                        <a:spcBef>
                          <a:spcPts val="0"/>
                        </a:spcBef>
                        <a:spcAft>
                          <a:spcPts val="0"/>
                        </a:spcAft>
                      </a:pPr>
                      <a:r>
                        <a:rPr lang="uk-UA" sz="1500" b="1" spc="-30">
                          <a:latin typeface="Arial" pitchFamily="34" charset="0"/>
                          <a:ea typeface="Times New Roman"/>
                          <a:cs typeface="Arial" pitchFamily="34" charset="0"/>
                        </a:rPr>
                        <a:t>Етап</a:t>
                      </a:r>
                      <a:r>
                        <a:rPr lang="uk-UA" sz="1500" b="1" spc="-65">
                          <a:latin typeface="Arial" pitchFamily="34" charset="0"/>
                          <a:ea typeface="Times New Roman"/>
                          <a:cs typeface="Arial" pitchFamily="34" charset="0"/>
                        </a:rPr>
                        <a:t> </a:t>
                      </a:r>
                      <a:r>
                        <a:rPr lang="uk-UA" sz="1500" b="1" spc="-30">
                          <a:latin typeface="Arial" pitchFamily="34" charset="0"/>
                          <a:ea typeface="Times New Roman"/>
                          <a:cs typeface="Arial" pitchFamily="34" charset="0"/>
                        </a:rPr>
                        <a:t>1.</a:t>
                      </a:r>
                      <a:r>
                        <a:rPr lang="uk-UA" sz="1500" b="1" spc="-65">
                          <a:latin typeface="Arial" pitchFamily="34" charset="0"/>
                          <a:ea typeface="Times New Roman"/>
                          <a:cs typeface="Arial" pitchFamily="34" charset="0"/>
                        </a:rPr>
                        <a:t> </a:t>
                      </a:r>
                      <a:r>
                        <a:rPr lang="uk-UA" sz="1500" spc="-30">
                          <a:latin typeface="Arial" pitchFamily="34" charset="0"/>
                          <a:ea typeface="Times New Roman"/>
                          <a:cs typeface="Arial" pitchFamily="34" charset="0"/>
                        </a:rPr>
                        <a:t>Прийняття</a:t>
                      </a:r>
                      <a:r>
                        <a:rPr lang="uk-UA" sz="1500" spc="-60">
                          <a:latin typeface="Arial" pitchFamily="34" charset="0"/>
                          <a:ea typeface="Times New Roman"/>
                          <a:cs typeface="Arial" pitchFamily="34" charset="0"/>
                        </a:rPr>
                        <a:t> </a:t>
                      </a:r>
                      <a:r>
                        <a:rPr lang="uk-UA" sz="1500" spc="-30">
                          <a:latin typeface="Arial" pitchFamily="34" charset="0"/>
                          <a:ea typeface="Times New Roman"/>
                          <a:cs typeface="Arial" pitchFamily="34" charset="0"/>
                        </a:rPr>
                        <a:t>рішення</a:t>
                      </a:r>
                      <a:r>
                        <a:rPr lang="uk-UA" sz="1500" spc="-55">
                          <a:latin typeface="Arial" pitchFamily="34" charset="0"/>
                          <a:ea typeface="Times New Roman"/>
                          <a:cs typeface="Arial" pitchFamily="34" charset="0"/>
                        </a:rPr>
                        <a:t> </a:t>
                      </a:r>
                      <a:r>
                        <a:rPr lang="uk-UA" sz="1500" spc="-25">
                          <a:latin typeface="Arial" pitchFamily="34" charset="0"/>
                          <a:ea typeface="Times New Roman"/>
                          <a:cs typeface="Arial" pitchFamily="34" charset="0"/>
                        </a:rPr>
                        <a:t>про</a:t>
                      </a:r>
                      <a:r>
                        <a:rPr lang="uk-UA" sz="1500" spc="-65">
                          <a:latin typeface="Arial" pitchFamily="34" charset="0"/>
                          <a:ea typeface="Times New Roman"/>
                          <a:cs typeface="Arial" pitchFamily="34" charset="0"/>
                        </a:rPr>
                        <a:t> </a:t>
                      </a:r>
                      <a:r>
                        <a:rPr lang="uk-UA" sz="1500" spc="-25">
                          <a:latin typeface="Arial" pitchFamily="34" charset="0"/>
                          <a:ea typeface="Times New Roman"/>
                          <a:cs typeface="Arial" pitchFamily="34" charset="0"/>
                        </a:rPr>
                        <a:t>призначення</a:t>
                      </a:r>
                      <a:r>
                        <a:rPr lang="uk-UA" sz="1500" spc="-60">
                          <a:latin typeface="Arial" pitchFamily="34" charset="0"/>
                          <a:ea typeface="Times New Roman"/>
                          <a:cs typeface="Arial" pitchFamily="34" charset="0"/>
                        </a:rPr>
                        <a:t> </a:t>
                      </a:r>
                      <a:r>
                        <a:rPr lang="uk-UA" sz="1500" spc="-25">
                          <a:latin typeface="Arial" pitchFamily="34" charset="0"/>
                          <a:ea typeface="Times New Roman"/>
                          <a:cs typeface="Arial" pitchFamily="34" charset="0"/>
                        </a:rPr>
                        <a:t>експертизи</a:t>
                      </a:r>
                      <a:r>
                        <a:rPr lang="uk-UA" sz="1500" spc="-60">
                          <a:latin typeface="Arial" pitchFamily="34" charset="0"/>
                          <a:ea typeface="Times New Roman"/>
                          <a:cs typeface="Arial" pitchFamily="34" charset="0"/>
                        </a:rPr>
                        <a:t> </a:t>
                      </a:r>
                      <a:r>
                        <a:rPr lang="uk-UA" sz="1500" spc="-25">
                          <a:latin typeface="Arial" pitchFamily="34" charset="0"/>
                          <a:ea typeface="Times New Roman"/>
                          <a:cs typeface="Arial" pitchFamily="34" charset="0"/>
                        </a:rPr>
                        <a:t>з</a:t>
                      </a:r>
                      <a:r>
                        <a:rPr lang="uk-UA" sz="1500" spc="-55">
                          <a:latin typeface="Arial" pitchFamily="34" charset="0"/>
                          <a:ea typeface="Times New Roman"/>
                          <a:cs typeface="Arial" pitchFamily="34" charset="0"/>
                        </a:rPr>
                        <a:t> </a:t>
                      </a:r>
                      <a:r>
                        <a:rPr lang="uk-UA" sz="1500" spc="-25">
                          <a:latin typeface="Arial" pitchFamily="34" charset="0"/>
                          <a:ea typeface="Times New Roman"/>
                          <a:cs typeface="Arial" pitchFamily="34" charset="0"/>
                        </a:rPr>
                        <a:t>боку</a:t>
                      </a:r>
                      <a:r>
                        <a:rPr lang="uk-UA" sz="1500" spc="-90">
                          <a:latin typeface="Arial" pitchFamily="34" charset="0"/>
                          <a:ea typeface="Times New Roman"/>
                          <a:cs typeface="Arial" pitchFamily="34" charset="0"/>
                        </a:rPr>
                        <a:t> </a:t>
                      </a:r>
                      <a:r>
                        <a:rPr lang="uk-UA" sz="1500" spc="-25">
                          <a:latin typeface="Arial" pitchFamily="34" charset="0"/>
                          <a:ea typeface="Times New Roman"/>
                          <a:cs typeface="Arial" pitchFamily="34" charset="0"/>
                        </a:rPr>
                        <a:t>митної</a:t>
                      </a:r>
                      <a:r>
                        <a:rPr lang="uk-UA" sz="1500" spc="-65">
                          <a:latin typeface="Arial" pitchFamily="34" charset="0"/>
                          <a:ea typeface="Times New Roman"/>
                          <a:cs typeface="Arial" pitchFamily="34" charset="0"/>
                        </a:rPr>
                        <a:t> </a:t>
                      </a:r>
                      <a:r>
                        <a:rPr lang="uk-UA" sz="1500" spc="-25">
                          <a:latin typeface="Arial" pitchFamily="34" charset="0"/>
                          <a:ea typeface="Times New Roman"/>
                          <a:cs typeface="Arial" pitchFamily="34" charset="0"/>
                        </a:rPr>
                        <a:t>служби</a:t>
                      </a:r>
                      <a:endParaRPr lang="en-US" sz="15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404001">
                <a:tc>
                  <a:txBody>
                    <a:bodyPr/>
                    <a:lstStyle/>
                    <a:p>
                      <a:pPr marL="0" marR="0">
                        <a:lnSpc>
                          <a:spcPct val="150000"/>
                        </a:lnSpc>
                        <a:spcBef>
                          <a:spcPts val="0"/>
                        </a:spcBef>
                        <a:spcAft>
                          <a:spcPts val="0"/>
                        </a:spcAft>
                      </a:pPr>
                      <a:r>
                        <a:rPr lang="uk-UA" sz="1500" b="1" spc="-10">
                          <a:latin typeface="Arial" pitchFamily="34" charset="0"/>
                          <a:ea typeface="Times New Roman"/>
                          <a:cs typeface="Arial" pitchFamily="34" charset="0"/>
                        </a:rPr>
                        <a:t>Етап</a:t>
                      </a:r>
                      <a:r>
                        <a:rPr lang="uk-UA" sz="1500" b="1" spc="-60">
                          <a:latin typeface="Arial" pitchFamily="34" charset="0"/>
                          <a:ea typeface="Times New Roman"/>
                          <a:cs typeface="Arial" pitchFamily="34" charset="0"/>
                        </a:rPr>
                        <a:t> </a:t>
                      </a:r>
                      <a:r>
                        <a:rPr lang="uk-UA" sz="1500" b="1" spc="-10">
                          <a:latin typeface="Arial" pitchFamily="34" charset="0"/>
                          <a:ea typeface="Times New Roman"/>
                          <a:cs typeface="Arial" pitchFamily="34" charset="0"/>
                        </a:rPr>
                        <a:t>2.</a:t>
                      </a:r>
                      <a:r>
                        <a:rPr lang="uk-UA" sz="1500" b="1" spc="-5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Митна</a:t>
                      </a:r>
                      <a:r>
                        <a:rPr lang="uk-UA" sz="1500" spc="-55">
                          <a:latin typeface="Arial" pitchFamily="34" charset="0"/>
                          <a:ea typeface="Times New Roman"/>
                          <a:cs typeface="Arial" pitchFamily="34" charset="0"/>
                        </a:rPr>
                        <a:t> </a:t>
                      </a:r>
                      <a:r>
                        <a:rPr lang="uk-UA" sz="1500" spc="-10">
                          <a:latin typeface="Arial" pitchFamily="34" charset="0"/>
                          <a:ea typeface="Times New Roman"/>
                          <a:cs typeface="Arial" pitchFamily="34" charset="0"/>
                        </a:rPr>
                        <a:t>служба</a:t>
                      </a:r>
                      <a:r>
                        <a:rPr lang="uk-UA" sz="1500" spc="-5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надсилає</a:t>
                      </a:r>
                      <a:r>
                        <a:rPr lang="uk-UA" sz="1500" spc="-70">
                          <a:latin typeface="Arial" pitchFamily="34" charset="0"/>
                          <a:ea typeface="Times New Roman"/>
                          <a:cs typeface="Arial" pitchFamily="34" charset="0"/>
                        </a:rPr>
                        <a:t> </a:t>
                      </a:r>
                      <a:r>
                        <a:rPr lang="uk-UA" sz="1500" spc="-10">
                          <a:latin typeface="Arial" pitchFamily="34" charset="0"/>
                          <a:ea typeface="Times New Roman"/>
                          <a:cs typeface="Arial" pitchFamily="34" charset="0"/>
                        </a:rPr>
                        <a:t>зразки</a:t>
                      </a:r>
                      <a:r>
                        <a:rPr lang="uk-UA" sz="1500" spc="-60">
                          <a:latin typeface="Arial" pitchFamily="34" charset="0"/>
                          <a:ea typeface="Times New Roman"/>
                          <a:cs typeface="Arial" pitchFamily="34" charset="0"/>
                        </a:rPr>
                        <a:t> </a:t>
                      </a:r>
                      <a:r>
                        <a:rPr lang="uk-UA" sz="1500" spc="-10">
                          <a:latin typeface="Arial" pitchFamily="34" charset="0"/>
                          <a:ea typeface="Times New Roman"/>
                          <a:cs typeface="Arial" pitchFamily="34" charset="0"/>
                        </a:rPr>
                        <a:t>до</a:t>
                      </a:r>
                      <a:r>
                        <a:rPr lang="uk-UA" sz="1500" spc="-5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митної</a:t>
                      </a:r>
                      <a:r>
                        <a:rPr lang="uk-UA" sz="1500" spc="-6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лабораторії.</a:t>
                      </a:r>
                      <a:r>
                        <a:rPr lang="uk-UA" sz="1500" spc="-6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Два</a:t>
                      </a:r>
                      <a:r>
                        <a:rPr lang="uk-UA" sz="1500" spc="-5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зразки</a:t>
                      </a:r>
                      <a:r>
                        <a:rPr lang="uk-UA" sz="1500" spc="-5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повинні</a:t>
                      </a:r>
                      <a:r>
                        <a:rPr lang="uk-UA" sz="1500" spc="-65">
                          <a:latin typeface="Arial" pitchFamily="34" charset="0"/>
                          <a:ea typeface="Times New Roman"/>
                          <a:cs typeface="Arial" pitchFamily="34" charset="0"/>
                        </a:rPr>
                        <a:t> </a:t>
                      </a:r>
                      <a:r>
                        <a:rPr lang="uk-UA" sz="1500" spc="-5">
                          <a:latin typeface="Arial" pitchFamily="34" charset="0"/>
                          <a:ea typeface="Times New Roman"/>
                          <a:cs typeface="Arial" pitchFamily="34" charset="0"/>
                        </a:rPr>
                        <a:t>бути</a:t>
                      </a:r>
                      <a:r>
                        <a:rPr lang="uk-UA" sz="1500" spc="-310">
                          <a:latin typeface="Arial" pitchFamily="34" charset="0"/>
                          <a:ea typeface="Times New Roman"/>
                          <a:cs typeface="Arial" pitchFamily="34" charset="0"/>
                        </a:rPr>
                        <a:t> </a:t>
                      </a:r>
                      <a:r>
                        <a:rPr lang="uk-UA" sz="1500" spc="-30">
                          <a:latin typeface="Arial" pitchFamily="34" charset="0"/>
                          <a:ea typeface="Times New Roman"/>
                          <a:cs typeface="Arial" pitchFamily="34" charset="0"/>
                        </a:rPr>
                        <a:t>відібрані</a:t>
                      </a:r>
                      <a:r>
                        <a:rPr lang="uk-UA" sz="1500" spc="-50">
                          <a:latin typeface="Arial" pitchFamily="34" charset="0"/>
                          <a:ea typeface="Times New Roman"/>
                          <a:cs typeface="Arial" pitchFamily="34" charset="0"/>
                        </a:rPr>
                        <a:t> </a:t>
                      </a:r>
                      <a:r>
                        <a:rPr lang="uk-UA" sz="1500" spc="-30">
                          <a:latin typeface="Arial" pitchFamily="34" charset="0"/>
                          <a:ea typeface="Times New Roman"/>
                          <a:cs typeface="Arial" pitchFamily="34" charset="0"/>
                        </a:rPr>
                        <a:t>одночасно</a:t>
                      </a:r>
                      <a:r>
                        <a:rPr lang="uk-UA" sz="1500" spc="-65">
                          <a:latin typeface="Arial" pitchFamily="34" charset="0"/>
                          <a:ea typeface="Times New Roman"/>
                          <a:cs typeface="Arial" pitchFamily="34" charset="0"/>
                        </a:rPr>
                        <a:t> </a:t>
                      </a:r>
                      <a:r>
                        <a:rPr lang="uk-UA" sz="1500" spc="-30">
                          <a:latin typeface="Arial" pitchFamily="34" charset="0"/>
                          <a:ea typeface="Times New Roman"/>
                          <a:cs typeface="Arial" pitchFamily="34" charset="0"/>
                        </a:rPr>
                        <a:t>і</a:t>
                      </a:r>
                      <a:r>
                        <a:rPr lang="uk-UA" sz="1500" spc="-65">
                          <a:latin typeface="Arial" pitchFamily="34" charset="0"/>
                          <a:ea typeface="Times New Roman"/>
                          <a:cs typeface="Arial" pitchFamily="34" charset="0"/>
                        </a:rPr>
                        <a:t> </a:t>
                      </a:r>
                      <a:r>
                        <a:rPr lang="uk-UA" sz="1500" spc="-30">
                          <a:latin typeface="Arial" pitchFamily="34" charset="0"/>
                          <a:ea typeface="Times New Roman"/>
                          <a:cs typeface="Arial" pitchFamily="34" charset="0"/>
                        </a:rPr>
                        <a:t>відправлені</a:t>
                      </a:r>
                      <a:r>
                        <a:rPr lang="uk-UA" sz="1500" spc="-65">
                          <a:latin typeface="Arial" pitchFamily="34" charset="0"/>
                          <a:ea typeface="Times New Roman"/>
                          <a:cs typeface="Arial" pitchFamily="34" charset="0"/>
                        </a:rPr>
                        <a:t> </a:t>
                      </a:r>
                      <a:r>
                        <a:rPr lang="uk-UA" sz="1500" spc="-25">
                          <a:latin typeface="Arial" pitchFamily="34" charset="0"/>
                          <a:ea typeface="Times New Roman"/>
                          <a:cs typeface="Arial" pitchFamily="34" charset="0"/>
                        </a:rPr>
                        <a:t>до</a:t>
                      </a:r>
                      <a:r>
                        <a:rPr lang="uk-UA" sz="1500" spc="-65">
                          <a:latin typeface="Arial" pitchFamily="34" charset="0"/>
                          <a:ea typeface="Times New Roman"/>
                          <a:cs typeface="Arial" pitchFamily="34" charset="0"/>
                        </a:rPr>
                        <a:t> </a:t>
                      </a:r>
                      <a:r>
                        <a:rPr lang="uk-UA" sz="1500" spc="-25">
                          <a:latin typeface="Arial" pitchFamily="34" charset="0"/>
                          <a:ea typeface="Times New Roman"/>
                          <a:cs typeface="Arial" pitchFamily="34" charset="0"/>
                        </a:rPr>
                        <a:t>митної</a:t>
                      </a:r>
                      <a:r>
                        <a:rPr lang="uk-UA" sz="1500" spc="-50">
                          <a:latin typeface="Arial" pitchFamily="34" charset="0"/>
                          <a:ea typeface="Times New Roman"/>
                          <a:cs typeface="Arial" pitchFamily="34" charset="0"/>
                        </a:rPr>
                        <a:t> </a:t>
                      </a:r>
                      <a:r>
                        <a:rPr lang="uk-UA" sz="1500" spc="-25">
                          <a:latin typeface="Arial" pitchFamily="34" charset="0"/>
                          <a:ea typeface="Times New Roman"/>
                          <a:cs typeface="Arial" pitchFamily="34" charset="0"/>
                        </a:rPr>
                        <a:t>лабораторії</a:t>
                      </a:r>
                      <a:endParaRPr lang="en-US" sz="15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409051">
                <a:tc>
                  <a:txBody>
                    <a:bodyPr/>
                    <a:lstStyle/>
                    <a:p>
                      <a:pPr marL="0" marR="0">
                        <a:lnSpc>
                          <a:spcPct val="150000"/>
                        </a:lnSpc>
                        <a:spcBef>
                          <a:spcPts val="0"/>
                        </a:spcBef>
                        <a:spcAft>
                          <a:spcPts val="0"/>
                        </a:spcAft>
                      </a:pPr>
                      <a:r>
                        <a:rPr lang="uk-UA" sz="1500" b="1" spc="-5">
                          <a:latin typeface="Arial" pitchFamily="34" charset="0"/>
                          <a:ea typeface="Times New Roman"/>
                          <a:cs typeface="Arial" pitchFamily="34" charset="0"/>
                        </a:rPr>
                        <a:t>Етап</a:t>
                      </a:r>
                      <a:r>
                        <a:rPr lang="uk-UA" sz="1500" b="1">
                          <a:latin typeface="Arial" pitchFamily="34" charset="0"/>
                          <a:ea typeface="Times New Roman"/>
                          <a:cs typeface="Arial" pitchFamily="34" charset="0"/>
                        </a:rPr>
                        <a:t> </a:t>
                      </a:r>
                      <a:r>
                        <a:rPr lang="uk-UA" sz="1500" b="1" spc="-5">
                          <a:latin typeface="Arial" pitchFamily="34" charset="0"/>
                          <a:ea typeface="Times New Roman"/>
                          <a:cs typeface="Arial" pitchFamily="34" charset="0"/>
                        </a:rPr>
                        <a:t>3.</a:t>
                      </a:r>
                      <a:r>
                        <a:rPr lang="uk-UA" sz="1500" b="1" spc="5">
                          <a:latin typeface="Arial" pitchFamily="34" charset="0"/>
                          <a:ea typeface="Times New Roman"/>
                          <a:cs typeface="Arial" pitchFamily="34" charset="0"/>
                        </a:rPr>
                        <a:t> </a:t>
                      </a:r>
                      <a:r>
                        <a:rPr lang="uk-UA" sz="1500" spc="-5">
                          <a:latin typeface="Arial" pitchFamily="34" charset="0"/>
                          <a:ea typeface="Times New Roman"/>
                          <a:cs typeface="Arial" pitchFamily="34" charset="0"/>
                        </a:rPr>
                        <a:t>Митна</a:t>
                      </a:r>
                      <a:r>
                        <a:rPr lang="uk-UA" sz="1500">
                          <a:latin typeface="Arial" pitchFamily="34" charset="0"/>
                          <a:ea typeface="Times New Roman"/>
                          <a:cs typeface="Arial" pitchFamily="34" charset="0"/>
                        </a:rPr>
                        <a:t> </a:t>
                      </a:r>
                      <a:r>
                        <a:rPr lang="uk-UA" sz="1500" spc="-5">
                          <a:latin typeface="Arial" pitchFamily="34" charset="0"/>
                          <a:ea typeface="Times New Roman"/>
                          <a:cs typeface="Arial" pitchFamily="34" charset="0"/>
                        </a:rPr>
                        <a:t>лабораторія проводить </a:t>
                      </a:r>
                      <a:r>
                        <a:rPr lang="uk-UA" sz="1500">
                          <a:latin typeface="Arial" pitchFamily="34" charset="0"/>
                          <a:ea typeface="Times New Roman"/>
                          <a:cs typeface="Arial" pitchFamily="34" charset="0"/>
                        </a:rPr>
                        <a:t>перший</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тест, перевіряє класифікацію</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та</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подає</a:t>
                      </a:r>
                      <a:r>
                        <a:rPr lang="uk-UA" sz="1500" spc="-310">
                          <a:latin typeface="Arial" pitchFamily="34" charset="0"/>
                          <a:ea typeface="Times New Roman"/>
                          <a:cs typeface="Arial" pitchFamily="34" charset="0"/>
                        </a:rPr>
                        <a:t> </a:t>
                      </a:r>
                      <a:r>
                        <a:rPr lang="uk-UA" sz="1500">
                          <a:latin typeface="Arial" pitchFamily="34" charset="0"/>
                          <a:ea typeface="Times New Roman"/>
                          <a:cs typeface="Arial" pitchFamily="34" charset="0"/>
                        </a:rPr>
                        <a:t>свій</a:t>
                      </a:r>
                      <a:r>
                        <a:rPr lang="uk-UA" sz="1500" spc="-55">
                          <a:latin typeface="Arial" pitchFamily="34" charset="0"/>
                          <a:ea typeface="Times New Roman"/>
                          <a:cs typeface="Arial" pitchFamily="34" charset="0"/>
                        </a:rPr>
                        <a:t> </a:t>
                      </a:r>
                      <a:r>
                        <a:rPr lang="uk-UA" sz="1500">
                          <a:latin typeface="Arial" pitchFamily="34" charset="0"/>
                          <a:ea typeface="Times New Roman"/>
                          <a:cs typeface="Arial" pitchFamily="34" charset="0"/>
                        </a:rPr>
                        <a:t>висновок</a:t>
                      </a:r>
                      <a:r>
                        <a:rPr lang="uk-UA" sz="1500" spc="-75">
                          <a:latin typeface="Arial" pitchFamily="34" charset="0"/>
                          <a:ea typeface="Times New Roman"/>
                          <a:cs typeface="Arial" pitchFamily="34" charset="0"/>
                        </a:rPr>
                        <a:t> </a:t>
                      </a:r>
                      <a:r>
                        <a:rPr lang="uk-UA" sz="1500">
                          <a:latin typeface="Arial" pitchFamily="34" charset="0"/>
                          <a:ea typeface="Times New Roman"/>
                          <a:cs typeface="Arial" pitchFamily="34" charset="0"/>
                        </a:rPr>
                        <a:t>до</a:t>
                      </a:r>
                      <a:r>
                        <a:rPr lang="uk-UA" sz="1500" spc="-60">
                          <a:latin typeface="Arial" pitchFamily="34" charset="0"/>
                          <a:ea typeface="Times New Roman"/>
                          <a:cs typeface="Arial" pitchFamily="34" charset="0"/>
                        </a:rPr>
                        <a:t> </a:t>
                      </a:r>
                      <a:r>
                        <a:rPr lang="uk-UA" sz="1500">
                          <a:latin typeface="Arial" pitchFamily="34" charset="0"/>
                          <a:ea typeface="Times New Roman"/>
                          <a:cs typeface="Arial" pitchFamily="34" charset="0"/>
                        </a:rPr>
                        <a:t>митниці</a:t>
                      </a:r>
                      <a:endParaRPr lang="en-US" sz="15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405264">
                <a:tc>
                  <a:txBody>
                    <a:bodyPr/>
                    <a:lstStyle/>
                    <a:p>
                      <a:pPr marL="0" marR="0">
                        <a:lnSpc>
                          <a:spcPct val="150000"/>
                        </a:lnSpc>
                        <a:spcBef>
                          <a:spcPts val="0"/>
                        </a:spcBef>
                        <a:spcAft>
                          <a:spcPts val="0"/>
                        </a:spcAft>
                      </a:pPr>
                      <a:r>
                        <a:rPr lang="uk-UA" sz="1500" b="1">
                          <a:latin typeface="Arial" pitchFamily="34" charset="0"/>
                          <a:ea typeface="Times New Roman"/>
                          <a:cs typeface="Arial" pitchFamily="34" charset="0"/>
                        </a:rPr>
                        <a:t>Етап</a:t>
                      </a:r>
                      <a:r>
                        <a:rPr lang="uk-UA" sz="1500" b="1" spc="-30">
                          <a:latin typeface="Arial" pitchFamily="34" charset="0"/>
                          <a:ea typeface="Times New Roman"/>
                          <a:cs typeface="Arial" pitchFamily="34" charset="0"/>
                        </a:rPr>
                        <a:t> </a:t>
                      </a:r>
                      <a:r>
                        <a:rPr lang="uk-UA" sz="1500" b="1">
                          <a:latin typeface="Arial" pitchFamily="34" charset="0"/>
                          <a:ea typeface="Times New Roman"/>
                          <a:cs typeface="Arial" pitchFamily="34" charset="0"/>
                        </a:rPr>
                        <a:t>4.</a:t>
                      </a:r>
                      <a:r>
                        <a:rPr lang="uk-UA" sz="1500" b="1" spc="-25">
                          <a:latin typeface="Arial" pitchFamily="34" charset="0"/>
                          <a:ea typeface="Times New Roman"/>
                          <a:cs typeface="Arial" pitchFamily="34" charset="0"/>
                        </a:rPr>
                        <a:t> </a:t>
                      </a:r>
                      <a:r>
                        <a:rPr lang="uk-UA" sz="1500">
                          <a:latin typeface="Arial" pitchFamily="34" charset="0"/>
                          <a:ea typeface="Times New Roman"/>
                          <a:cs typeface="Arial" pitchFamily="34" charset="0"/>
                        </a:rPr>
                        <a:t>Митна</a:t>
                      </a:r>
                      <a:r>
                        <a:rPr lang="uk-UA" sz="1500" spc="-30">
                          <a:latin typeface="Arial" pitchFamily="34" charset="0"/>
                          <a:ea typeface="Times New Roman"/>
                          <a:cs typeface="Arial" pitchFamily="34" charset="0"/>
                        </a:rPr>
                        <a:t> </a:t>
                      </a:r>
                      <a:r>
                        <a:rPr lang="uk-UA" sz="1500">
                          <a:latin typeface="Arial" pitchFamily="34" charset="0"/>
                          <a:ea typeface="Times New Roman"/>
                          <a:cs typeface="Arial" pitchFamily="34" charset="0"/>
                        </a:rPr>
                        <a:t>служба</a:t>
                      </a:r>
                      <a:r>
                        <a:rPr lang="uk-UA" sz="1500" spc="-35">
                          <a:latin typeface="Arial" pitchFamily="34" charset="0"/>
                          <a:ea typeface="Times New Roman"/>
                          <a:cs typeface="Arial" pitchFamily="34" charset="0"/>
                        </a:rPr>
                        <a:t> </a:t>
                      </a:r>
                      <a:r>
                        <a:rPr lang="uk-UA" sz="1500">
                          <a:latin typeface="Arial" pitchFamily="34" charset="0"/>
                          <a:ea typeface="Times New Roman"/>
                          <a:cs typeface="Arial" pitchFamily="34" charset="0"/>
                        </a:rPr>
                        <a:t>після</a:t>
                      </a:r>
                      <a:r>
                        <a:rPr lang="uk-UA" sz="1500" spc="-25">
                          <a:latin typeface="Arial" pitchFamily="34" charset="0"/>
                          <a:ea typeface="Times New Roman"/>
                          <a:cs typeface="Arial" pitchFamily="34" charset="0"/>
                        </a:rPr>
                        <a:t> </a:t>
                      </a:r>
                      <a:r>
                        <a:rPr lang="uk-UA" sz="1500">
                          <a:latin typeface="Arial" pitchFamily="34" charset="0"/>
                          <a:ea typeface="Times New Roman"/>
                          <a:cs typeface="Arial" pitchFamily="34" charset="0"/>
                        </a:rPr>
                        <a:t>отримання</a:t>
                      </a:r>
                      <a:r>
                        <a:rPr lang="uk-UA" sz="1500" spc="-35">
                          <a:latin typeface="Arial" pitchFamily="34" charset="0"/>
                          <a:ea typeface="Times New Roman"/>
                          <a:cs typeface="Arial" pitchFamily="34" charset="0"/>
                        </a:rPr>
                        <a:t> </a:t>
                      </a:r>
                      <a:r>
                        <a:rPr lang="uk-UA" sz="1500">
                          <a:latin typeface="Arial" pitchFamily="34" charset="0"/>
                          <a:ea typeface="Times New Roman"/>
                          <a:cs typeface="Arial" pitchFamily="34" charset="0"/>
                        </a:rPr>
                        <a:t>звіту</a:t>
                      </a:r>
                      <a:r>
                        <a:rPr lang="uk-UA" sz="1500" spc="-45">
                          <a:latin typeface="Arial" pitchFamily="34" charset="0"/>
                          <a:ea typeface="Times New Roman"/>
                          <a:cs typeface="Arial" pitchFamily="34" charset="0"/>
                        </a:rPr>
                        <a:t> </a:t>
                      </a:r>
                      <a:r>
                        <a:rPr lang="uk-UA" sz="1500">
                          <a:latin typeface="Arial" pitchFamily="34" charset="0"/>
                          <a:ea typeface="Times New Roman"/>
                          <a:cs typeface="Arial" pitchFamily="34" charset="0"/>
                        </a:rPr>
                        <a:t>лабораторії</a:t>
                      </a:r>
                      <a:r>
                        <a:rPr lang="uk-UA" sz="1500" spc="-25">
                          <a:latin typeface="Arial" pitchFamily="34" charset="0"/>
                          <a:ea typeface="Times New Roman"/>
                          <a:cs typeface="Arial" pitchFamily="34" charset="0"/>
                        </a:rPr>
                        <a:t> </a:t>
                      </a:r>
                      <a:r>
                        <a:rPr lang="uk-UA" sz="1500">
                          <a:latin typeface="Arial" pitchFamily="34" charset="0"/>
                          <a:ea typeface="Times New Roman"/>
                          <a:cs typeface="Arial" pitchFamily="34" charset="0"/>
                        </a:rPr>
                        <a:t>приймає</a:t>
                      </a:r>
                      <a:r>
                        <a:rPr lang="uk-UA" sz="1500" spc="-35">
                          <a:latin typeface="Arial" pitchFamily="34" charset="0"/>
                          <a:ea typeface="Times New Roman"/>
                          <a:cs typeface="Arial" pitchFamily="34" charset="0"/>
                        </a:rPr>
                        <a:t> </a:t>
                      </a:r>
                      <a:r>
                        <a:rPr lang="uk-UA" sz="1500">
                          <a:latin typeface="Arial" pitchFamily="34" charset="0"/>
                          <a:ea typeface="Times New Roman"/>
                          <a:cs typeface="Arial" pitchFamily="34" charset="0"/>
                        </a:rPr>
                        <a:t>рішення</a:t>
                      </a:r>
                      <a:r>
                        <a:rPr lang="uk-UA" sz="1500" spc="-35">
                          <a:latin typeface="Arial" pitchFamily="34" charset="0"/>
                          <a:ea typeface="Times New Roman"/>
                          <a:cs typeface="Arial" pitchFamily="34" charset="0"/>
                        </a:rPr>
                        <a:t> </a:t>
                      </a:r>
                      <a:r>
                        <a:rPr lang="uk-UA" sz="1500">
                          <a:latin typeface="Arial" pitchFamily="34" charset="0"/>
                          <a:ea typeface="Times New Roman"/>
                          <a:cs typeface="Arial" pitchFamily="34" charset="0"/>
                        </a:rPr>
                        <a:t>про</a:t>
                      </a:r>
                      <a:r>
                        <a:rPr lang="uk-UA" sz="1500" spc="-25">
                          <a:latin typeface="Arial" pitchFamily="34" charset="0"/>
                          <a:ea typeface="Times New Roman"/>
                          <a:cs typeface="Arial" pitchFamily="34" charset="0"/>
                        </a:rPr>
                        <a:t> </a:t>
                      </a:r>
                      <a:r>
                        <a:rPr lang="uk-UA" sz="1500">
                          <a:latin typeface="Arial" pitchFamily="34" charset="0"/>
                          <a:ea typeface="Times New Roman"/>
                          <a:cs typeface="Arial" pitchFamily="34" charset="0"/>
                        </a:rPr>
                        <a:t>те,</a:t>
                      </a:r>
                      <a:r>
                        <a:rPr lang="uk-UA" sz="1500" spc="-20">
                          <a:latin typeface="Arial" pitchFamily="34" charset="0"/>
                          <a:ea typeface="Times New Roman"/>
                          <a:cs typeface="Arial" pitchFamily="34" charset="0"/>
                        </a:rPr>
                        <a:t> </a:t>
                      </a:r>
                      <a:r>
                        <a:rPr lang="uk-UA" sz="1500">
                          <a:latin typeface="Arial" pitchFamily="34" charset="0"/>
                          <a:ea typeface="Times New Roman"/>
                          <a:cs typeface="Arial" pitchFamily="34" charset="0"/>
                        </a:rPr>
                        <a:t>чи</a:t>
                      </a:r>
                      <a:r>
                        <a:rPr lang="uk-UA" sz="1500" spc="-310">
                          <a:latin typeface="Arial" pitchFamily="34" charset="0"/>
                          <a:ea typeface="Times New Roman"/>
                          <a:cs typeface="Arial" pitchFamily="34" charset="0"/>
                        </a:rPr>
                        <a:t> </a:t>
                      </a:r>
                      <a:r>
                        <a:rPr lang="uk-UA" sz="1500" spc="-30">
                          <a:latin typeface="Arial" pitchFamily="34" charset="0"/>
                          <a:ea typeface="Times New Roman"/>
                          <a:cs typeface="Arial" pitchFamily="34" charset="0"/>
                        </a:rPr>
                        <a:t>класифікація</a:t>
                      </a:r>
                      <a:r>
                        <a:rPr lang="uk-UA" sz="1500" spc="-60">
                          <a:latin typeface="Arial" pitchFamily="34" charset="0"/>
                          <a:ea typeface="Times New Roman"/>
                          <a:cs typeface="Arial" pitchFamily="34" charset="0"/>
                        </a:rPr>
                        <a:t> </a:t>
                      </a:r>
                      <a:r>
                        <a:rPr lang="uk-UA" sz="1500" spc="-30">
                          <a:latin typeface="Arial" pitchFamily="34" charset="0"/>
                          <a:ea typeface="Times New Roman"/>
                          <a:cs typeface="Arial" pitchFamily="34" charset="0"/>
                        </a:rPr>
                        <a:t>правильна,</a:t>
                      </a:r>
                      <a:r>
                        <a:rPr lang="uk-UA" sz="1500" spc="-55">
                          <a:latin typeface="Arial" pitchFamily="34" charset="0"/>
                          <a:ea typeface="Times New Roman"/>
                          <a:cs typeface="Arial" pitchFamily="34" charset="0"/>
                        </a:rPr>
                        <a:t> </a:t>
                      </a:r>
                      <a:r>
                        <a:rPr lang="uk-UA" sz="1500" spc="-30">
                          <a:latin typeface="Arial" pitchFamily="34" charset="0"/>
                          <a:ea typeface="Times New Roman"/>
                          <a:cs typeface="Arial" pitchFamily="34" charset="0"/>
                        </a:rPr>
                        <a:t>та</a:t>
                      </a:r>
                      <a:r>
                        <a:rPr lang="uk-UA" sz="1500" spc="-65">
                          <a:latin typeface="Arial" pitchFamily="34" charset="0"/>
                          <a:ea typeface="Times New Roman"/>
                          <a:cs typeface="Arial" pitchFamily="34" charset="0"/>
                        </a:rPr>
                        <a:t> </a:t>
                      </a:r>
                      <a:r>
                        <a:rPr lang="uk-UA" sz="1500" spc="-30">
                          <a:latin typeface="Arial" pitchFamily="34" charset="0"/>
                          <a:ea typeface="Times New Roman"/>
                          <a:cs typeface="Arial" pitchFamily="34" charset="0"/>
                        </a:rPr>
                        <a:t>повідомляє</a:t>
                      </a:r>
                      <a:r>
                        <a:rPr lang="uk-UA" sz="1500" spc="-70">
                          <a:latin typeface="Arial" pitchFamily="34" charset="0"/>
                          <a:ea typeface="Times New Roman"/>
                          <a:cs typeface="Arial" pitchFamily="34" charset="0"/>
                        </a:rPr>
                        <a:t> </a:t>
                      </a:r>
                      <a:r>
                        <a:rPr lang="uk-UA" sz="1500" spc="-25">
                          <a:latin typeface="Arial" pitchFamily="34" charset="0"/>
                          <a:ea typeface="Times New Roman"/>
                          <a:cs typeface="Arial" pitchFamily="34" charset="0"/>
                        </a:rPr>
                        <a:t>про</a:t>
                      </a:r>
                      <a:r>
                        <a:rPr lang="uk-UA" sz="1500" spc="-65">
                          <a:latin typeface="Arial" pitchFamily="34" charset="0"/>
                          <a:ea typeface="Times New Roman"/>
                          <a:cs typeface="Arial" pitchFamily="34" charset="0"/>
                        </a:rPr>
                        <a:t> </a:t>
                      </a:r>
                      <a:r>
                        <a:rPr lang="uk-UA" sz="1500" spc="-25">
                          <a:latin typeface="Arial" pitchFamily="34" charset="0"/>
                          <a:ea typeface="Times New Roman"/>
                          <a:cs typeface="Arial" pitchFamily="34" charset="0"/>
                        </a:rPr>
                        <a:t>це</a:t>
                      </a:r>
                      <a:r>
                        <a:rPr lang="uk-UA" sz="1500" spc="-65">
                          <a:latin typeface="Arial" pitchFamily="34" charset="0"/>
                          <a:ea typeface="Times New Roman"/>
                          <a:cs typeface="Arial" pitchFamily="34" charset="0"/>
                        </a:rPr>
                        <a:t> </a:t>
                      </a:r>
                      <a:r>
                        <a:rPr lang="uk-UA" sz="1500" spc="-25">
                          <a:latin typeface="Arial" pitchFamily="34" charset="0"/>
                          <a:ea typeface="Times New Roman"/>
                          <a:cs typeface="Arial" pitchFamily="34" charset="0"/>
                        </a:rPr>
                        <a:t>суб’єкта</a:t>
                      </a:r>
                      <a:r>
                        <a:rPr lang="uk-UA" sz="1500" spc="-50">
                          <a:latin typeface="Arial" pitchFamily="34" charset="0"/>
                          <a:ea typeface="Times New Roman"/>
                          <a:cs typeface="Arial" pitchFamily="34" charset="0"/>
                        </a:rPr>
                        <a:t> </a:t>
                      </a:r>
                      <a:r>
                        <a:rPr lang="uk-UA" sz="1500" spc="-25">
                          <a:latin typeface="Arial" pitchFamily="34" charset="0"/>
                          <a:ea typeface="Times New Roman"/>
                          <a:cs typeface="Arial" pitchFamily="34" charset="0"/>
                        </a:rPr>
                        <a:t>ЗЕД</a:t>
                      </a:r>
                      <a:endParaRPr lang="en-US" sz="15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404001">
                <a:tc>
                  <a:txBody>
                    <a:bodyPr/>
                    <a:lstStyle/>
                    <a:p>
                      <a:pPr marL="0" marR="0">
                        <a:lnSpc>
                          <a:spcPct val="150000"/>
                        </a:lnSpc>
                        <a:spcBef>
                          <a:spcPts val="0"/>
                        </a:spcBef>
                        <a:spcAft>
                          <a:spcPts val="0"/>
                        </a:spcAft>
                      </a:pPr>
                      <a:r>
                        <a:rPr lang="uk-UA" sz="1500" b="1" spc="-20">
                          <a:latin typeface="Arial" pitchFamily="34" charset="0"/>
                          <a:ea typeface="Times New Roman"/>
                          <a:cs typeface="Arial" pitchFamily="34" charset="0"/>
                        </a:rPr>
                        <a:t>Етап</a:t>
                      </a:r>
                      <a:r>
                        <a:rPr lang="uk-UA" sz="1500" b="1" spc="-45">
                          <a:latin typeface="Arial" pitchFamily="34" charset="0"/>
                          <a:ea typeface="Times New Roman"/>
                          <a:cs typeface="Arial" pitchFamily="34" charset="0"/>
                        </a:rPr>
                        <a:t> </a:t>
                      </a:r>
                      <a:r>
                        <a:rPr lang="uk-UA" sz="1500" b="1" spc="-20">
                          <a:latin typeface="Arial" pitchFamily="34" charset="0"/>
                          <a:ea typeface="Times New Roman"/>
                          <a:cs typeface="Arial" pitchFamily="34" charset="0"/>
                        </a:rPr>
                        <a:t>5.</a:t>
                      </a:r>
                      <a:r>
                        <a:rPr lang="uk-UA" sz="1500" b="1" spc="-30">
                          <a:latin typeface="Arial" pitchFamily="34" charset="0"/>
                          <a:ea typeface="Times New Roman"/>
                          <a:cs typeface="Arial" pitchFamily="34" charset="0"/>
                        </a:rPr>
                        <a:t> </a:t>
                      </a:r>
                      <a:r>
                        <a:rPr lang="uk-UA" sz="1500" spc="-20">
                          <a:latin typeface="Arial" pitchFamily="34" charset="0"/>
                          <a:ea typeface="Times New Roman"/>
                          <a:cs typeface="Arial" pitchFamily="34" charset="0"/>
                        </a:rPr>
                        <a:t>Суб’єкт</a:t>
                      </a:r>
                      <a:r>
                        <a:rPr lang="uk-UA" sz="1500" spc="-35">
                          <a:latin typeface="Arial" pitchFamily="34" charset="0"/>
                          <a:ea typeface="Times New Roman"/>
                          <a:cs typeface="Arial" pitchFamily="34" charset="0"/>
                        </a:rPr>
                        <a:t> </a:t>
                      </a:r>
                      <a:r>
                        <a:rPr lang="uk-UA" sz="1500" spc="-20">
                          <a:latin typeface="Arial" pitchFamily="34" charset="0"/>
                          <a:ea typeface="Times New Roman"/>
                          <a:cs typeface="Arial" pitchFamily="34" charset="0"/>
                        </a:rPr>
                        <a:t>ЗЕД</a:t>
                      </a:r>
                      <a:r>
                        <a:rPr lang="uk-UA" sz="1500" spc="-30">
                          <a:latin typeface="Arial" pitchFamily="34" charset="0"/>
                          <a:ea typeface="Times New Roman"/>
                          <a:cs typeface="Arial" pitchFamily="34" charset="0"/>
                        </a:rPr>
                        <a:t> </a:t>
                      </a:r>
                      <a:r>
                        <a:rPr lang="uk-UA" sz="1500" spc="-20">
                          <a:latin typeface="Arial" pitchFamily="34" charset="0"/>
                          <a:ea typeface="Times New Roman"/>
                          <a:cs typeface="Arial" pitchFamily="34" charset="0"/>
                        </a:rPr>
                        <a:t>надсилає</a:t>
                      </a:r>
                      <a:r>
                        <a:rPr lang="uk-UA" sz="1500" spc="-40">
                          <a:latin typeface="Arial" pitchFamily="34" charset="0"/>
                          <a:ea typeface="Times New Roman"/>
                          <a:cs typeface="Arial" pitchFamily="34" charset="0"/>
                        </a:rPr>
                        <a:t> </a:t>
                      </a:r>
                      <a:r>
                        <a:rPr lang="uk-UA" sz="1500" spc="-20">
                          <a:latin typeface="Arial" pitchFamily="34" charset="0"/>
                          <a:ea typeface="Times New Roman"/>
                          <a:cs typeface="Arial" pitchFamily="34" charset="0"/>
                        </a:rPr>
                        <a:t>скаргу</a:t>
                      </a:r>
                      <a:r>
                        <a:rPr lang="uk-UA" sz="1500" spc="-55">
                          <a:latin typeface="Arial" pitchFamily="34" charset="0"/>
                          <a:ea typeface="Times New Roman"/>
                          <a:cs typeface="Arial" pitchFamily="34" charset="0"/>
                        </a:rPr>
                        <a:t> </a:t>
                      </a:r>
                      <a:r>
                        <a:rPr lang="uk-UA" sz="1500" spc="-20">
                          <a:latin typeface="Arial" pitchFamily="34" charset="0"/>
                          <a:ea typeface="Times New Roman"/>
                          <a:cs typeface="Arial" pitchFamily="34" charset="0"/>
                        </a:rPr>
                        <a:t>на</a:t>
                      </a:r>
                      <a:r>
                        <a:rPr lang="uk-UA" sz="1500" spc="-40">
                          <a:latin typeface="Arial" pitchFamily="34" charset="0"/>
                          <a:ea typeface="Times New Roman"/>
                          <a:cs typeface="Arial" pitchFamily="34" charset="0"/>
                        </a:rPr>
                        <a:t> </a:t>
                      </a:r>
                      <a:r>
                        <a:rPr lang="uk-UA" sz="1500" spc="-20">
                          <a:latin typeface="Arial" pitchFamily="34" charset="0"/>
                          <a:ea typeface="Times New Roman"/>
                          <a:cs typeface="Arial" pitchFamily="34" charset="0"/>
                        </a:rPr>
                        <a:t>рішення,</a:t>
                      </a:r>
                      <a:r>
                        <a:rPr lang="uk-UA" sz="1500" spc="-45">
                          <a:latin typeface="Arial" pitchFamily="34" charset="0"/>
                          <a:ea typeface="Times New Roman"/>
                          <a:cs typeface="Arial" pitchFamily="34" charset="0"/>
                        </a:rPr>
                        <a:t> </a:t>
                      </a:r>
                      <a:r>
                        <a:rPr lang="uk-UA" sz="1500" spc="-20">
                          <a:latin typeface="Arial" pitchFamily="34" charset="0"/>
                          <a:ea typeface="Times New Roman"/>
                          <a:cs typeface="Arial" pitchFamily="34" charset="0"/>
                        </a:rPr>
                        <a:t>якщо</a:t>
                      </a:r>
                      <a:r>
                        <a:rPr lang="uk-UA" sz="1500" spc="-35">
                          <a:latin typeface="Arial" pitchFamily="34" charset="0"/>
                          <a:ea typeface="Times New Roman"/>
                          <a:cs typeface="Arial" pitchFamily="34" charset="0"/>
                        </a:rPr>
                        <a:t> </a:t>
                      </a:r>
                      <a:r>
                        <a:rPr lang="uk-UA" sz="1500" spc="-20">
                          <a:latin typeface="Arial" pitchFamily="34" charset="0"/>
                          <a:ea typeface="Times New Roman"/>
                          <a:cs typeface="Arial" pitchFamily="34" charset="0"/>
                        </a:rPr>
                        <a:t>він</a:t>
                      </a:r>
                      <a:r>
                        <a:rPr lang="uk-UA" sz="1500" spc="-45">
                          <a:latin typeface="Arial" pitchFamily="34" charset="0"/>
                          <a:ea typeface="Times New Roman"/>
                          <a:cs typeface="Arial" pitchFamily="34" charset="0"/>
                        </a:rPr>
                        <a:t> </a:t>
                      </a:r>
                      <a:r>
                        <a:rPr lang="uk-UA" sz="1500" spc="-20">
                          <a:latin typeface="Arial" pitchFamily="34" charset="0"/>
                          <a:ea typeface="Times New Roman"/>
                          <a:cs typeface="Arial" pitchFamily="34" charset="0"/>
                        </a:rPr>
                        <a:t>не</a:t>
                      </a:r>
                      <a:r>
                        <a:rPr lang="uk-UA" sz="1500" spc="-35">
                          <a:latin typeface="Arial" pitchFamily="34" charset="0"/>
                          <a:ea typeface="Times New Roman"/>
                          <a:cs typeface="Arial" pitchFamily="34" charset="0"/>
                        </a:rPr>
                        <a:t> </a:t>
                      </a:r>
                      <a:r>
                        <a:rPr lang="uk-UA" sz="1500" spc="-20">
                          <a:latin typeface="Arial" pitchFamily="34" charset="0"/>
                          <a:ea typeface="Times New Roman"/>
                          <a:cs typeface="Arial" pitchFamily="34" charset="0"/>
                        </a:rPr>
                        <a:t>погоджується</a:t>
                      </a:r>
                      <a:r>
                        <a:rPr lang="uk-UA" sz="1500" spc="-40">
                          <a:latin typeface="Arial" pitchFamily="34" charset="0"/>
                          <a:ea typeface="Times New Roman"/>
                          <a:cs typeface="Arial" pitchFamily="34" charset="0"/>
                        </a:rPr>
                        <a:t> </a:t>
                      </a:r>
                      <a:r>
                        <a:rPr lang="uk-UA" sz="1500" spc="-20">
                          <a:latin typeface="Arial" pitchFamily="34" charset="0"/>
                          <a:ea typeface="Times New Roman"/>
                          <a:cs typeface="Arial" pitchFamily="34" charset="0"/>
                        </a:rPr>
                        <a:t>з</a:t>
                      </a:r>
                      <a:r>
                        <a:rPr lang="uk-UA" sz="1500" spc="-35">
                          <a:latin typeface="Arial" pitchFamily="34" charset="0"/>
                          <a:ea typeface="Times New Roman"/>
                          <a:cs typeface="Arial" pitchFamily="34" charset="0"/>
                        </a:rPr>
                        <a:t> </a:t>
                      </a:r>
                      <a:r>
                        <a:rPr lang="uk-UA" sz="1500" spc="-20">
                          <a:latin typeface="Arial" pitchFamily="34" charset="0"/>
                          <a:ea typeface="Times New Roman"/>
                          <a:cs typeface="Arial" pitchFamily="34" charset="0"/>
                        </a:rPr>
                        <a:t>рішенням</a:t>
                      </a:r>
                      <a:r>
                        <a:rPr lang="uk-UA" sz="1500" spc="-310">
                          <a:latin typeface="Arial" pitchFamily="34" charset="0"/>
                          <a:ea typeface="Times New Roman"/>
                          <a:cs typeface="Arial" pitchFamily="34" charset="0"/>
                        </a:rPr>
                        <a:t> </a:t>
                      </a:r>
                      <a:r>
                        <a:rPr lang="uk-UA" sz="1500">
                          <a:latin typeface="Arial" pitchFamily="34" charset="0"/>
                          <a:ea typeface="Times New Roman"/>
                          <a:cs typeface="Arial" pitchFamily="34" charset="0"/>
                        </a:rPr>
                        <a:t>митного</a:t>
                      </a:r>
                      <a:r>
                        <a:rPr lang="uk-UA" sz="1500" spc="-70">
                          <a:latin typeface="Arial" pitchFamily="34" charset="0"/>
                          <a:ea typeface="Times New Roman"/>
                          <a:cs typeface="Arial" pitchFamily="34" charset="0"/>
                        </a:rPr>
                        <a:t> </a:t>
                      </a:r>
                      <a:r>
                        <a:rPr lang="uk-UA" sz="1500">
                          <a:latin typeface="Arial" pitchFamily="34" charset="0"/>
                          <a:ea typeface="Times New Roman"/>
                          <a:cs typeface="Arial" pitchFamily="34" charset="0"/>
                        </a:rPr>
                        <a:t>органу</a:t>
                      </a:r>
                      <a:endParaRPr lang="en-US" sz="15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202632">
                <a:tc>
                  <a:txBody>
                    <a:bodyPr/>
                    <a:lstStyle/>
                    <a:p>
                      <a:pPr marL="0" marR="0">
                        <a:lnSpc>
                          <a:spcPct val="150000"/>
                        </a:lnSpc>
                        <a:spcBef>
                          <a:spcPts val="0"/>
                        </a:spcBef>
                        <a:spcAft>
                          <a:spcPts val="0"/>
                        </a:spcAft>
                      </a:pPr>
                      <a:r>
                        <a:rPr lang="uk-UA" sz="1500" b="1" spc="-30">
                          <a:latin typeface="Arial" pitchFamily="34" charset="0"/>
                          <a:ea typeface="Times New Roman"/>
                          <a:cs typeface="Arial" pitchFamily="34" charset="0"/>
                        </a:rPr>
                        <a:t>Етап</a:t>
                      </a:r>
                      <a:r>
                        <a:rPr lang="uk-UA" sz="1500" b="1" spc="-65">
                          <a:latin typeface="Arial" pitchFamily="34" charset="0"/>
                          <a:ea typeface="Times New Roman"/>
                          <a:cs typeface="Arial" pitchFamily="34" charset="0"/>
                        </a:rPr>
                        <a:t> </a:t>
                      </a:r>
                      <a:r>
                        <a:rPr lang="uk-UA" sz="1500" b="1" spc="-30">
                          <a:latin typeface="Arial" pitchFamily="34" charset="0"/>
                          <a:ea typeface="Times New Roman"/>
                          <a:cs typeface="Arial" pitchFamily="34" charset="0"/>
                        </a:rPr>
                        <a:t>6.</a:t>
                      </a:r>
                      <a:r>
                        <a:rPr lang="uk-UA" sz="1500" b="1" spc="-60">
                          <a:latin typeface="Arial" pitchFamily="34" charset="0"/>
                          <a:ea typeface="Times New Roman"/>
                          <a:cs typeface="Arial" pitchFamily="34" charset="0"/>
                        </a:rPr>
                        <a:t> </a:t>
                      </a:r>
                      <a:r>
                        <a:rPr lang="uk-UA" sz="1500" spc="-30">
                          <a:latin typeface="Arial" pitchFamily="34" charset="0"/>
                          <a:ea typeface="Times New Roman"/>
                          <a:cs typeface="Arial" pitchFamily="34" charset="0"/>
                        </a:rPr>
                        <a:t>Призначення</a:t>
                      </a:r>
                      <a:r>
                        <a:rPr lang="uk-UA" sz="1500" spc="-55">
                          <a:latin typeface="Arial" pitchFamily="34" charset="0"/>
                          <a:ea typeface="Times New Roman"/>
                          <a:cs typeface="Arial" pitchFamily="34" charset="0"/>
                        </a:rPr>
                        <a:t> </a:t>
                      </a:r>
                      <a:r>
                        <a:rPr lang="uk-UA" sz="1500" spc="-30">
                          <a:latin typeface="Arial" pitchFamily="34" charset="0"/>
                          <a:ea typeface="Times New Roman"/>
                          <a:cs typeface="Arial" pitchFamily="34" charset="0"/>
                        </a:rPr>
                        <a:t>повторної</a:t>
                      </a:r>
                      <a:r>
                        <a:rPr lang="uk-UA" sz="1500" spc="-60">
                          <a:latin typeface="Arial" pitchFamily="34" charset="0"/>
                          <a:ea typeface="Times New Roman"/>
                          <a:cs typeface="Arial" pitchFamily="34" charset="0"/>
                        </a:rPr>
                        <a:t> </a:t>
                      </a:r>
                      <a:r>
                        <a:rPr lang="uk-UA" sz="1500" spc="-25">
                          <a:latin typeface="Arial" pitchFamily="34" charset="0"/>
                          <a:ea typeface="Times New Roman"/>
                          <a:cs typeface="Arial" pitchFamily="34" charset="0"/>
                        </a:rPr>
                        <a:t>експертизи</a:t>
                      </a:r>
                      <a:endParaRPr lang="en-US" sz="15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860018">
                <a:tc>
                  <a:txBody>
                    <a:bodyPr/>
                    <a:lstStyle/>
                    <a:p>
                      <a:pPr marL="0" marR="121920" algn="just">
                        <a:lnSpc>
                          <a:spcPct val="150000"/>
                        </a:lnSpc>
                        <a:spcBef>
                          <a:spcPts val="0"/>
                        </a:spcBef>
                        <a:spcAft>
                          <a:spcPts val="0"/>
                        </a:spcAft>
                      </a:pPr>
                      <a:r>
                        <a:rPr lang="uk-UA" sz="1500" b="1">
                          <a:latin typeface="Arial" pitchFamily="34" charset="0"/>
                          <a:ea typeface="Times New Roman"/>
                          <a:cs typeface="Arial" pitchFamily="34" charset="0"/>
                        </a:rPr>
                        <a:t>Етап 7. </a:t>
                      </a:r>
                      <a:r>
                        <a:rPr lang="uk-UA" sz="1500">
                          <a:latin typeface="Arial" pitchFamily="34" charset="0"/>
                          <a:ea typeface="Times New Roman"/>
                          <a:cs typeface="Arial" pitchFamily="34" charset="0"/>
                        </a:rPr>
                        <a:t>Митна лабораторія оцінює справу, вирішує, чи доцільно проводити другий</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тест.</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У</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разі</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подання</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скарги</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митна</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лабораторія</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перевіряє</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її</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доводи</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та</a:t>
                      </a:r>
                      <a:r>
                        <a:rPr lang="uk-UA" sz="1500" spc="5">
                          <a:latin typeface="Arial" pitchFamily="34" charset="0"/>
                          <a:ea typeface="Times New Roman"/>
                          <a:cs typeface="Arial" pitchFamily="34" charset="0"/>
                        </a:rPr>
                        <a:t> </a:t>
                      </a:r>
                      <a:r>
                        <a:rPr lang="uk-UA" sz="1500">
                          <a:latin typeface="Arial" pitchFamily="34" charset="0"/>
                          <a:ea typeface="Times New Roman"/>
                          <a:cs typeface="Arial" pitchFamily="34" charset="0"/>
                        </a:rPr>
                        <a:t>порядок</a:t>
                      </a:r>
                      <a:r>
                        <a:rPr lang="uk-UA" sz="1500" spc="-310">
                          <a:latin typeface="Arial" pitchFamily="34" charset="0"/>
                          <a:ea typeface="Times New Roman"/>
                          <a:cs typeface="Arial" pitchFamily="34" charset="0"/>
                        </a:rPr>
                        <a:t> </a:t>
                      </a:r>
                      <a:r>
                        <a:rPr lang="uk-UA" sz="1500" spc="-15">
                          <a:latin typeface="Arial" pitchFamily="34" charset="0"/>
                          <a:ea typeface="Times New Roman"/>
                          <a:cs typeface="Arial" pitchFamily="34" charset="0"/>
                        </a:rPr>
                        <a:t>виконання</a:t>
                      </a:r>
                      <a:r>
                        <a:rPr lang="uk-UA" sz="1500" spc="-6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першого</a:t>
                      </a:r>
                      <a:r>
                        <a:rPr lang="uk-UA" sz="1500" spc="-70">
                          <a:latin typeface="Arial" pitchFamily="34" charset="0"/>
                          <a:ea typeface="Times New Roman"/>
                          <a:cs typeface="Arial" pitchFamily="34" charset="0"/>
                        </a:rPr>
                        <a:t> </a:t>
                      </a:r>
                      <a:r>
                        <a:rPr lang="uk-UA" sz="1500" spc="-10">
                          <a:latin typeface="Arial" pitchFamily="34" charset="0"/>
                          <a:ea typeface="Times New Roman"/>
                          <a:cs typeface="Arial" pitchFamily="34" charset="0"/>
                        </a:rPr>
                        <a:t>випробування,</a:t>
                      </a:r>
                      <a:r>
                        <a:rPr lang="uk-UA" sz="1500" spc="-6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проводить</a:t>
                      </a:r>
                      <a:r>
                        <a:rPr lang="uk-UA" sz="1500" spc="-60">
                          <a:latin typeface="Arial" pitchFamily="34" charset="0"/>
                          <a:ea typeface="Times New Roman"/>
                          <a:cs typeface="Arial" pitchFamily="34" charset="0"/>
                        </a:rPr>
                        <a:t> </a:t>
                      </a:r>
                      <a:r>
                        <a:rPr lang="uk-UA" sz="1500" spc="-10">
                          <a:latin typeface="Arial" pitchFamily="34" charset="0"/>
                          <a:ea typeface="Times New Roman"/>
                          <a:cs typeface="Arial" pitchFamily="34" charset="0"/>
                        </a:rPr>
                        <a:t>другий</a:t>
                      </a:r>
                      <a:r>
                        <a:rPr lang="uk-UA" sz="1500" spc="-55">
                          <a:latin typeface="Arial" pitchFamily="34" charset="0"/>
                          <a:ea typeface="Times New Roman"/>
                          <a:cs typeface="Arial" pitchFamily="34" charset="0"/>
                        </a:rPr>
                        <a:t> </a:t>
                      </a:r>
                      <a:r>
                        <a:rPr lang="uk-UA" sz="1500" spc="-10">
                          <a:latin typeface="Arial" pitchFamily="34" charset="0"/>
                          <a:ea typeface="Times New Roman"/>
                          <a:cs typeface="Arial" pitchFamily="34" charset="0"/>
                        </a:rPr>
                        <a:t>тест,</a:t>
                      </a:r>
                      <a:r>
                        <a:rPr lang="uk-UA" sz="1500" spc="-70">
                          <a:latin typeface="Arial" pitchFamily="34" charset="0"/>
                          <a:ea typeface="Times New Roman"/>
                          <a:cs typeface="Arial" pitchFamily="34" charset="0"/>
                        </a:rPr>
                        <a:t> </a:t>
                      </a:r>
                      <a:r>
                        <a:rPr lang="uk-UA" sz="1500" spc="-10">
                          <a:latin typeface="Arial" pitchFamily="34" charset="0"/>
                          <a:ea typeface="Times New Roman"/>
                          <a:cs typeface="Arial" pitchFamily="34" charset="0"/>
                        </a:rPr>
                        <a:t>якщо</a:t>
                      </a:r>
                      <a:r>
                        <a:rPr lang="uk-UA" sz="1500" spc="-5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перше</a:t>
                      </a:r>
                      <a:r>
                        <a:rPr lang="uk-UA" sz="1500" spc="-5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випробування</a:t>
                      </a:r>
                      <a:endParaRPr lang="en-US" sz="1500">
                        <a:latin typeface="Arial" pitchFamily="34" charset="0"/>
                        <a:ea typeface="Times New Roman"/>
                        <a:cs typeface="Arial" pitchFamily="34" charset="0"/>
                      </a:endParaRPr>
                    </a:p>
                    <a:p>
                      <a:pPr marL="0" marR="123190" algn="just">
                        <a:lnSpc>
                          <a:spcPct val="150000"/>
                        </a:lnSpc>
                        <a:spcBef>
                          <a:spcPts val="0"/>
                        </a:spcBef>
                        <a:spcAft>
                          <a:spcPts val="0"/>
                        </a:spcAft>
                      </a:pPr>
                      <a:r>
                        <a:rPr lang="uk-UA" sz="1500">
                          <a:latin typeface="Arial" pitchFamily="34" charset="0"/>
                          <a:ea typeface="Times New Roman"/>
                          <a:cs typeface="Arial" pitchFamily="34" charset="0"/>
                        </a:rPr>
                        <a:t>виявилося</a:t>
                      </a:r>
                      <a:r>
                        <a:rPr lang="uk-UA" sz="1500" spc="-65">
                          <a:latin typeface="Arial" pitchFamily="34" charset="0"/>
                          <a:ea typeface="Times New Roman"/>
                          <a:cs typeface="Arial" pitchFamily="34" charset="0"/>
                        </a:rPr>
                        <a:t> </a:t>
                      </a:r>
                      <a:r>
                        <a:rPr lang="uk-UA" sz="1500">
                          <a:latin typeface="Arial" pitchFamily="34" charset="0"/>
                          <a:ea typeface="Times New Roman"/>
                          <a:cs typeface="Arial" pitchFamily="34" charset="0"/>
                        </a:rPr>
                        <a:t>помилковим</a:t>
                      </a:r>
                      <a:r>
                        <a:rPr lang="uk-UA" sz="1500" spc="-65">
                          <a:latin typeface="Arial" pitchFamily="34" charset="0"/>
                          <a:ea typeface="Times New Roman"/>
                          <a:cs typeface="Arial" pitchFamily="34" charset="0"/>
                        </a:rPr>
                        <a:t> </a:t>
                      </a:r>
                      <a:r>
                        <a:rPr lang="uk-UA" sz="1500">
                          <a:latin typeface="Arial" pitchFamily="34" charset="0"/>
                          <a:ea typeface="Times New Roman"/>
                          <a:cs typeface="Arial" pitchFamily="34" charset="0"/>
                        </a:rPr>
                        <a:t>або</a:t>
                      </a:r>
                      <a:r>
                        <a:rPr lang="uk-UA" sz="1500" spc="-65">
                          <a:latin typeface="Arial" pitchFamily="34" charset="0"/>
                          <a:ea typeface="Times New Roman"/>
                          <a:cs typeface="Arial" pitchFamily="34" charset="0"/>
                        </a:rPr>
                        <a:t> </a:t>
                      </a:r>
                      <a:r>
                        <a:rPr lang="uk-UA" sz="1500">
                          <a:latin typeface="Arial" pitchFamily="34" charset="0"/>
                          <a:ea typeface="Times New Roman"/>
                          <a:cs typeface="Arial" pitchFamily="34" charset="0"/>
                        </a:rPr>
                        <a:t>з’являється</a:t>
                      </a:r>
                      <a:r>
                        <a:rPr lang="uk-UA" sz="1500" spc="-60">
                          <a:latin typeface="Arial" pitchFamily="34" charset="0"/>
                          <a:ea typeface="Times New Roman"/>
                          <a:cs typeface="Arial" pitchFamily="34" charset="0"/>
                        </a:rPr>
                        <a:t> </a:t>
                      </a:r>
                      <a:r>
                        <a:rPr lang="uk-UA" sz="1500">
                          <a:latin typeface="Arial" pitchFamily="34" charset="0"/>
                          <a:ea typeface="Times New Roman"/>
                          <a:cs typeface="Arial" pitchFamily="34" charset="0"/>
                        </a:rPr>
                        <a:t>додаткова</a:t>
                      </a:r>
                      <a:r>
                        <a:rPr lang="uk-UA" sz="1500" spc="-60">
                          <a:latin typeface="Arial" pitchFamily="34" charset="0"/>
                          <a:ea typeface="Times New Roman"/>
                          <a:cs typeface="Arial" pitchFamily="34" charset="0"/>
                        </a:rPr>
                        <a:t> </a:t>
                      </a:r>
                      <a:r>
                        <a:rPr lang="uk-UA" sz="1500">
                          <a:latin typeface="Arial" pitchFamily="34" charset="0"/>
                          <a:ea typeface="Times New Roman"/>
                          <a:cs typeface="Arial" pitchFamily="34" charset="0"/>
                        </a:rPr>
                        <a:t>інформація,</a:t>
                      </a:r>
                      <a:r>
                        <a:rPr lang="uk-UA" sz="1500" spc="-75">
                          <a:latin typeface="Arial" pitchFamily="34" charset="0"/>
                          <a:ea typeface="Times New Roman"/>
                          <a:cs typeface="Arial" pitchFamily="34" charset="0"/>
                        </a:rPr>
                        <a:t> </a:t>
                      </a:r>
                      <a:r>
                        <a:rPr lang="uk-UA" sz="1500">
                          <a:latin typeface="Arial" pitchFamily="34" charset="0"/>
                          <a:ea typeface="Times New Roman"/>
                          <a:cs typeface="Arial" pitchFamily="34" charset="0"/>
                        </a:rPr>
                        <a:t>яка</a:t>
                      </a:r>
                      <a:r>
                        <a:rPr lang="uk-UA" sz="1500" spc="-70">
                          <a:latin typeface="Arial" pitchFamily="34" charset="0"/>
                          <a:ea typeface="Times New Roman"/>
                          <a:cs typeface="Arial" pitchFamily="34" charset="0"/>
                        </a:rPr>
                        <a:t> </a:t>
                      </a:r>
                      <a:r>
                        <a:rPr lang="uk-UA" sz="1500">
                          <a:latin typeface="Arial" pitchFamily="34" charset="0"/>
                          <a:ea typeface="Times New Roman"/>
                          <a:cs typeface="Arial" pitchFamily="34" charset="0"/>
                        </a:rPr>
                        <a:t>не</a:t>
                      </a:r>
                      <a:r>
                        <a:rPr lang="uk-UA" sz="1500" spc="-65">
                          <a:latin typeface="Arial" pitchFamily="34" charset="0"/>
                          <a:ea typeface="Times New Roman"/>
                          <a:cs typeface="Arial" pitchFamily="34" charset="0"/>
                        </a:rPr>
                        <a:t> </a:t>
                      </a:r>
                      <a:r>
                        <a:rPr lang="uk-UA" sz="1500">
                          <a:latin typeface="Arial" pitchFamily="34" charset="0"/>
                          <a:ea typeface="Times New Roman"/>
                          <a:cs typeface="Arial" pitchFamily="34" charset="0"/>
                        </a:rPr>
                        <a:t>була</a:t>
                      </a:r>
                      <a:r>
                        <a:rPr lang="uk-UA" sz="1500" spc="-60">
                          <a:latin typeface="Arial" pitchFamily="34" charset="0"/>
                          <a:ea typeface="Times New Roman"/>
                          <a:cs typeface="Arial" pitchFamily="34" charset="0"/>
                        </a:rPr>
                        <a:t> </a:t>
                      </a:r>
                      <a:r>
                        <a:rPr lang="uk-UA" sz="1500">
                          <a:latin typeface="Arial" pitchFamily="34" charset="0"/>
                          <a:ea typeface="Times New Roman"/>
                          <a:cs typeface="Arial" pitchFamily="34" charset="0"/>
                        </a:rPr>
                        <a:t>відома</a:t>
                      </a:r>
                      <a:r>
                        <a:rPr lang="uk-UA" sz="1500" spc="-75">
                          <a:latin typeface="Arial" pitchFamily="34" charset="0"/>
                          <a:ea typeface="Times New Roman"/>
                          <a:cs typeface="Arial" pitchFamily="34" charset="0"/>
                        </a:rPr>
                        <a:t> </a:t>
                      </a:r>
                      <a:r>
                        <a:rPr lang="uk-UA" sz="1500">
                          <a:latin typeface="Arial" pitchFamily="34" charset="0"/>
                          <a:ea typeface="Times New Roman"/>
                          <a:cs typeface="Arial" pitchFamily="34" charset="0"/>
                        </a:rPr>
                        <a:t>під</a:t>
                      </a:r>
                      <a:r>
                        <a:rPr lang="uk-UA" sz="1500" spc="-310">
                          <a:latin typeface="Arial" pitchFamily="34" charset="0"/>
                          <a:ea typeface="Times New Roman"/>
                          <a:cs typeface="Arial" pitchFamily="34" charset="0"/>
                        </a:rPr>
                        <a:t> </a:t>
                      </a:r>
                      <a:r>
                        <a:rPr lang="uk-UA" sz="1500" spc="-10">
                          <a:latin typeface="Arial" pitchFamily="34" charset="0"/>
                          <a:ea typeface="Times New Roman"/>
                          <a:cs typeface="Arial" pitchFamily="34" charset="0"/>
                        </a:rPr>
                        <a:t>час</a:t>
                      </a:r>
                      <a:r>
                        <a:rPr lang="uk-UA" sz="1500" spc="-75">
                          <a:latin typeface="Arial" pitchFamily="34" charset="0"/>
                          <a:ea typeface="Times New Roman"/>
                          <a:cs typeface="Arial" pitchFamily="34" charset="0"/>
                        </a:rPr>
                        <a:t> </a:t>
                      </a:r>
                      <a:r>
                        <a:rPr lang="uk-UA" sz="1500" spc="-10">
                          <a:latin typeface="Arial" pitchFamily="34" charset="0"/>
                          <a:ea typeface="Times New Roman"/>
                          <a:cs typeface="Arial" pitchFamily="34" charset="0"/>
                        </a:rPr>
                        <a:t>першого</a:t>
                      </a:r>
                      <a:r>
                        <a:rPr lang="uk-UA" sz="1500" spc="-60">
                          <a:latin typeface="Arial" pitchFamily="34" charset="0"/>
                          <a:ea typeface="Times New Roman"/>
                          <a:cs typeface="Arial" pitchFamily="34" charset="0"/>
                        </a:rPr>
                        <a:t> </a:t>
                      </a:r>
                      <a:r>
                        <a:rPr lang="uk-UA" sz="1500" spc="-10">
                          <a:latin typeface="Arial" pitchFamily="34" charset="0"/>
                          <a:ea typeface="Times New Roman"/>
                          <a:cs typeface="Arial" pitchFamily="34" charset="0"/>
                        </a:rPr>
                        <a:t>випробування</a:t>
                      </a:r>
                      <a:r>
                        <a:rPr lang="uk-UA" sz="1500" spc="-60">
                          <a:latin typeface="Arial" pitchFamily="34" charset="0"/>
                          <a:ea typeface="Times New Roman"/>
                          <a:cs typeface="Arial" pitchFamily="34" charset="0"/>
                        </a:rPr>
                        <a:t> </a:t>
                      </a:r>
                      <a:r>
                        <a:rPr lang="uk-UA" sz="1500" spc="-10">
                          <a:latin typeface="Arial" pitchFamily="34" charset="0"/>
                          <a:ea typeface="Times New Roman"/>
                          <a:cs typeface="Arial" pitchFamily="34" charset="0"/>
                        </a:rPr>
                        <a:t>і</a:t>
                      </a:r>
                      <a:r>
                        <a:rPr lang="uk-UA" sz="1500" spc="-60">
                          <a:latin typeface="Arial" pitchFamily="34" charset="0"/>
                          <a:ea typeface="Times New Roman"/>
                          <a:cs typeface="Arial" pitchFamily="34" charset="0"/>
                        </a:rPr>
                        <a:t> </a:t>
                      </a:r>
                      <a:r>
                        <a:rPr lang="uk-UA" sz="1500" spc="-10">
                          <a:latin typeface="Arial" pitchFamily="34" charset="0"/>
                          <a:ea typeface="Times New Roman"/>
                          <a:cs typeface="Arial" pitchFamily="34" charset="0"/>
                        </a:rPr>
                        <a:t>яка</a:t>
                      </a:r>
                      <a:r>
                        <a:rPr lang="uk-UA" sz="1500" spc="-60">
                          <a:latin typeface="Arial" pitchFamily="34" charset="0"/>
                          <a:ea typeface="Times New Roman"/>
                          <a:cs typeface="Arial" pitchFamily="34" charset="0"/>
                        </a:rPr>
                        <a:t> </a:t>
                      </a:r>
                      <a:r>
                        <a:rPr lang="uk-UA" sz="1500" spc="-5">
                          <a:latin typeface="Arial" pitchFamily="34" charset="0"/>
                          <a:ea typeface="Times New Roman"/>
                          <a:cs typeface="Arial" pitchFamily="34" charset="0"/>
                        </a:rPr>
                        <a:t>може</a:t>
                      </a:r>
                      <a:r>
                        <a:rPr lang="uk-UA" sz="1500" spc="-65">
                          <a:latin typeface="Arial" pitchFamily="34" charset="0"/>
                          <a:ea typeface="Times New Roman"/>
                          <a:cs typeface="Arial" pitchFamily="34" charset="0"/>
                        </a:rPr>
                        <a:t> </a:t>
                      </a:r>
                      <a:r>
                        <a:rPr lang="uk-UA" sz="1500" spc="-5">
                          <a:latin typeface="Arial" pitchFamily="34" charset="0"/>
                          <a:ea typeface="Times New Roman"/>
                          <a:cs typeface="Arial" pitchFamily="34" charset="0"/>
                        </a:rPr>
                        <a:t>вплинути</a:t>
                      </a:r>
                      <a:r>
                        <a:rPr lang="uk-UA" sz="1500" spc="-55">
                          <a:latin typeface="Arial" pitchFamily="34" charset="0"/>
                          <a:ea typeface="Times New Roman"/>
                          <a:cs typeface="Arial" pitchFamily="34" charset="0"/>
                        </a:rPr>
                        <a:t> </a:t>
                      </a:r>
                      <a:r>
                        <a:rPr lang="uk-UA" sz="1500" spc="-5">
                          <a:latin typeface="Arial" pitchFamily="34" charset="0"/>
                          <a:ea typeface="Times New Roman"/>
                          <a:cs typeface="Arial" pitchFamily="34" charset="0"/>
                        </a:rPr>
                        <a:t>на</a:t>
                      </a:r>
                      <a:r>
                        <a:rPr lang="uk-UA" sz="1500" spc="-60">
                          <a:latin typeface="Arial" pitchFamily="34" charset="0"/>
                          <a:ea typeface="Times New Roman"/>
                          <a:cs typeface="Arial" pitchFamily="34" charset="0"/>
                        </a:rPr>
                        <a:t> </a:t>
                      </a:r>
                      <a:r>
                        <a:rPr lang="uk-UA" sz="1500" spc="-5">
                          <a:latin typeface="Arial" pitchFamily="34" charset="0"/>
                          <a:ea typeface="Times New Roman"/>
                          <a:cs typeface="Arial" pitchFamily="34" charset="0"/>
                        </a:rPr>
                        <a:t>результат</a:t>
                      </a:r>
                      <a:r>
                        <a:rPr lang="uk-UA" sz="1500" spc="-80">
                          <a:latin typeface="Arial" pitchFamily="34" charset="0"/>
                          <a:ea typeface="Times New Roman"/>
                          <a:cs typeface="Arial" pitchFamily="34" charset="0"/>
                        </a:rPr>
                        <a:t> </a:t>
                      </a:r>
                      <a:r>
                        <a:rPr lang="uk-UA" sz="1500" spc="-5">
                          <a:latin typeface="Arial" pitchFamily="34" charset="0"/>
                          <a:ea typeface="Times New Roman"/>
                          <a:cs typeface="Arial" pitchFamily="34" charset="0"/>
                        </a:rPr>
                        <a:t>першого</a:t>
                      </a:r>
                      <a:r>
                        <a:rPr lang="uk-UA" sz="1500" spc="-60">
                          <a:latin typeface="Arial" pitchFamily="34" charset="0"/>
                          <a:ea typeface="Times New Roman"/>
                          <a:cs typeface="Arial" pitchFamily="34" charset="0"/>
                        </a:rPr>
                        <a:t> </a:t>
                      </a:r>
                      <a:r>
                        <a:rPr lang="uk-UA" sz="1500" spc="-5">
                          <a:latin typeface="Arial" pitchFamily="34" charset="0"/>
                          <a:ea typeface="Times New Roman"/>
                          <a:cs typeface="Arial" pitchFamily="34" charset="0"/>
                        </a:rPr>
                        <a:t>тесту</a:t>
                      </a:r>
                      <a:endParaRPr lang="en-US" sz="150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r h="405895">
                <a:tc>
                  <a:txBody>
                    <a:bodyPr/>
                    <a:lstStyle/>
                    <a:p>
                      <a:pPr marL="0" marR="0">
                        <a:lnSpc>
                          <a:spcPct val="150000"/>
                        </a:lnSpc>
                        <a:spcBef>
                          <a:spcPts val="0"/>
                        </a:spcBef>
                        <a:spcAft>
                          <a:spcPts val="0"/>
                        </a:spcAft>
                      </a:pPr>
                      <a:r>
                        <a:rPr lang="uk-UA" sz="1500" b="1" spc="-5" dirty="0">
                          <a:latin typeface="Arial" pitchFamily="34" charset="0"/>
                          <a:ea typeface="Times New Roman"/>
                          <a:cs typeface="Arial" pitchFamily="34" charset="0"/>
                        </a:rPr>
                        <a:t>Етап</a:t>
                      </a:r>
                      <a:r>
                        <a:rPr lang="uk-UA" sz="1500" b="1" spc="-55" dirty="0">
                          <a:latin typeface="Arial" pitchFamily="34" charset="0"/>
                          <a:ea typeface="Times New Roman"/>
                          <a:cs typeface="Arial" pitchFamily="34" charset="0"/>
                        </a:rPr>
                        <a:t> </a:t>
                      </a:r>
                      <a:r>
                        <a:rPr lang="uk-UA" sz="1500" b="1" spc="-5" dirty="0">
                          <a:latin typeface="Arial" pitchFamily="34" charset="0"/>
                          <a:ea typeface="Times New Roman"/>
                          <a:cs typeface="Arial" pitchFamily="34" charset="0"/>
                        </a:rPr>
                        <a:t>8.</a:t>
                      </a:r>
                      <a:r>
                        <a:rPr lang="uk-UA" sz="1500" b="1" spc="-45" dirty="0">
                          <a:latin typeface="Arial" pitchFamily="34" charset="0"/>
                          <a:ea typeface="Times New Roman"/>
                          <a:cs typeface="Arial" pitchFamily="34" charset="0"/>
                        </a:rPr>
                        <a:t> </a:t>
                      </a:r>
                      <a:r>
                        <a:rPr lang="uk-UA" sz="1500" spc="-5" dirty="0">
                          <a:latin typeface="Arial" pitchFamily="34" charset="0"/>
                          <a:ea typeface="Times New Roman"/>
                          <a:cs typeface="Arial" pitchFamily="34" charset="0"/>
                        </a:rPr>
                        <a:t>Підготовка</a:t>
                      </a:r>
                      <a:r>
                        <a:rPr lang="uk-UA" sz="1500" spc="-45" dirty="0">
                          <a:latin typeface="Arial" pitchFamily="34" charset="0"/>
                          <a:ea typeface="Times New Roman"/>
                          <a:cs typeface="Arial" pitchFamily="34" charset="0"/>
                        </a:rPr>
                        <a:t> </a:t>
                      </a:r>
                      <a:r>
                        <a:rPr lang="uk-UA" sz="1500" spc="-5" dirty="0">
                          <a:latin typeface="Arial" pitchFamily="34" charset="0"/>
                          <a:ea typeface="Times New Roman"/>
                          <a:cs typeface="Arial" pitchFamily="34" charset="0"/>
                        </a:rPr>
                        <a:t>висновку</a:t>
                      </a:r>
                      <a:r>
                        <a:rPr lang="uk-UA" sz="1500" spc="-60" dirty="0">
                          <a:latin typeface="Arial" pitchFamily="34" charset="0"/>
                          <a:ea typeface="Times New Roman"/>
                          <a:cs typeface="Arial" pitchFamily="34" charset="0"/>
                        </a:rPr>
                        <a:t> </a:t>
                      </a:r>
                      <a:r>
                        <a:rPr lang="uk-UA" sz="1500" spc="-5" dirty="0">
                          <a:latin typeface="Arial" pitchFamily="34" charset="0"/>
                          <a:ea typeface="Times New Roman"/>
                          <a:cs typeface="Arial" pitchFamily="34" charset="0"/>
                        </a:rPr>
                        <a:t>митної</a:t>
                      </a:r>
                      <a:r>
                        <a:rPr lang="uk-UA" sz="1500" spc="-55" dirty="0">
                          <a:latin typeface="Arial" pitchFamily="34" charset="0"/>
                          <a:ea typeface="Times New Roman"/>
                          <a:cs typeface="Arial" pitchFamily="34" charset="0"/>
                        </a:rPr>
                        <a:t> </a:t>
                      </a:r>
                      <a:r>
                        <a:rPr lang="uk-UA" sz="1500" spc="-5" dirty="0">
                          <a:latin typeface="Arial" pitchFamily="34" charset="0"/>
                          <a:ea typeface="Times New Roman"/>
                          <a:cs typeface="Arial" pitchFamily="34" charset="0"/>
                        </a:rPr>
                        <a:t>лабораторії</a:t>
                      </a:r>
                      <a:r>
                        <a:rPr lang="uk-UA" sz="1500" spc="-55" dirty="0">
                          <a:latin typeface="Arial" pitchFamily="34" charset="0"/>
                          <a:ea typeface="Times New Roman"/>
                          <a:cs typeface="Arial" pitchFamily="34" charset="0"/>
                        </a:rPr>
                        <a:t> </a:t>
                      </a:r>
                      <a:r>
                        <a:rPr lang="uk-UA" sz="1500" spc="-5" dirty="0">
                          <a:latin typeface="Arial" pitchFamily="34" charset="0"/>
                          <a:ea typeface="Times New Roman"/>
                          <a:cs typeface="Arial" pitchFamily="34" charset="0"/>
                        </a:rPr>
                        <a:t>та</a:t>
                      </a:r>
                      <a:r>
                        <a:rPr lang="uk-UA" sz="1500" spc="-50" dirty="0">
                          <a:latin typeface="Arial" pitchFamily="34" charset="0"/>
                          <a:ea typeface="Times New Roman"/>
                          <a:cs typeface="Arial" pitchFamily="34" charset="0"/>
                        </a:rPr>
                        <a:t> </a:t>
                      </a:r>
                      <a:r>
                        <a:rPr lang="uk-UA" sz="1500" spc="-5" dirty="0">
                          <a:latin typeface="Arial" pitchFamily="34" charset="0"/>
                          <a:ea typeface="Times New Roman"/>
                          <a:cs typeface="Arial" pitchFamily="34" charset="0"/>
                        </a:rPr>
                        <a:t>переговорів</a:t>
                      </a:r>
                      <a:r>
                        <a:rPr lang="uk-UA" sz="1500" spc="-55" dirty="0">
                          <a:latin typeface="Arial" pitchFamily="34" charset="0"/>
                          <a:ea typeface="Times New Roman"/>
                          <a:cs typeface="Arial" pitchFamily="34" charset="0"/>
                        </a:rPr>
                        <a:t> </a:t>
                      </a:r>
                      <a:r>
                        <a:rPr lang="uk-UA" sz="1500" dirty="0">
                          <a:latin typeface="Arial" pitchFamily="34" charset="0"/>
                          <a:ea typeface="Times New Roman"/>
                          <a:cs typeface="Arial" pitchFamily="34" charset="0"/>
                        </a:rPr>
                        <a:t>і</a:t>
                      </a:r>
                      <a:r>
                        <a:rPr lang="uk-UA" sz="1500" spc="-55" dirty="0">
                          <a:latin typeface="Arial" pitchFamily="34" charset="0"/>
                          <a:ea typeface="Times New Roman"/>
                          <a:cs typeface="Arial" pitchFamily="34" charset="0"/>
                        </a:rPr>
                        <a:t> </a:t>
                      </a:r>
                      <a:r>
                        <a:rPr lang="uk-UA" sz="1500" dirty="0">
                          <a:latin typeface="Arial" pitchFamily="34" charset="0"/>
                          <a:ea typeface="Times New Roman"/>
                          <a:cs typeface="Arial" pitchFamily="34" charset="0"/>
                        </a:rPr>
                        <a:t>повідомлення</a:t>
                      </a:r>
                      <a:r>
                        <a:rPr lang="uk-UA" sz="1500" spc="-50" dirty="0">
                          <a:latin typeface="Arial" pitchFamily="34" charset="0"/>
                          <a:ea typeface="Times New Roman"/>
                          <a:cs typeface="Arial" pitchFamily="34" charset="0"/>
                        </a:rPr>
                        <a:t> </a:t>
                      </a:r>
                      <a:r>
                        <a:rPr lang="uk-UA" sz="1500" dirty="0">
                          <a:latin typeface="Arial" pitchFamily="34" charset="0"/>
                          <a:ea typeface="Times New Roman"/>
                          <a:cs typeface="Arial" pitchFamily="34" charset="0"/>
                        </a:rPr>
                        <a:t>про</a:t>
                      </a:r>
                      <a:r>
                        <a:rPr lang="uk-UA" sz="1500" spc="-55" dirty="0">
                          <a:latin typeface="Arial" pitchFamily="34" charset="0"/>
                          <a:ea typeface="Times New Roman"/>
                          <a:cs typeface="Arial" pitchFamily="34" charset="0"/>
                        </a:rPr>
                        <a:t> </a:t>
                      </a:r>
                      <a:r>
                        <a:rPr lang="uk-UA" sz="1500" dirty="0">
                          <a:latin typeface="Arial" pitchFamily="34" charset="0"/>
                          <a:ea typeface="Times New Roman"/>
                          <a:cs typeface="Arial" pitchFamily="34" charset="0"/>
                        </a:rPr>
                        <a:t>це</a:t>
                      </a:r>
                      <a:r>
                        <a:rPr lang="uk-UA" sz="1500" spc="-310" dirty="0">
                          <a:latin typeface="Arial" pitchFamily="34" charset="0"/>
                          <a:ea typeface="Times New Roman"/>
                          <a:cs typeface="Arial" pitchFamily="34" charset="0"/>
                        </a:rPr>
                        <a:t> </a:t>
                      </a:r>
                      <a:r>
                        <a:rPr lang="uk-UA" sz="1500" dirty="0">
                          <a:latin typeface="Arial" pitchFamily="34" charset="0"/>
                          <a:ea typeface="Times New Roman"/>
                          <a:cs typeface="Arial" pitchFamily="34" charset="0"/>
                        </a:rPr>
                        <a:t>рішення</a:t>
                      </a:r>
                      <a:r>
                        <a:rPr lang="uk-UA" sz="1500" spc="-65" dirty="0">
                          <a:latin typeface="Arial" pitchFamily="34" charset="0"/>
                          <a:ea typeface="Times New Roman"/>
                          <a:cs typeface="Arial" pitchFamily="34" charset="0"/>
                        </a:rPr>
                        <a:t> </a:t>
                      </a:r>
                      <a:r>
                        <a:rPr lang="uk-UA" sz="1500" dirty="0">
                          <a:latin typeface="Arial" pitchFamily="34" charset="0"/>
                          <a:ea typeface="Times New Roman"/>
                          <a:cs typeface="Arial" pitchFamily="34" charset="0"/>
                        </a:rPr>
                        <a:t>суб’єкту</a:t>
                      </a:r>
                      <a:r>
                        <a:rPr lang="uk-UA" sz="1500" spc="-95" dirty="0">
                          <a:latin typeface="Arial" pitchFamily="34" charset="0"/>
                          <a:ea typeface="Times New Roman"/>
                          <a:cs typeface="Arial" pitchFamily="34" charset="0"/>
                        </a:rPr>
                        <a:t> </a:t>
                      </a:r>
                      <a:r>
                        <a:rPr lang="uk-UA" sz="1500" dirty="0" err="1">
                          <a:latin typeface="Arial" pitchFamily="34" charset="0"/>
                          <a:ea typeface="Times New Roman"/>
                          <a:cs typeface="Arial" pitchFamily="34" charset="0"/>
                        </a:rPr>
                        <a:t>ЗЕД</a:t>
                      </a:r>
                      <a:endParaRPr lang="en-US" sz="1500" dirty="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424936" cy="461665"/>
          </a:xfrm>
          <a:prstGeom prst="rect">
            <a:avLst/>
          </a:prstGeom>
          <a:noFill/>
        </p:spPr>
        <p:txBody>
          <a:bodyPr wrap="square" rtlCol="0">
            <a:spAutoFit/>
          </a:bodyPr>
          <a:lstStyle/>
          <a:p>
            <a:pPr algn="ctr"/>
            <a:r>
              <a:rPr lang="uk-UA" sz="2400" b="1" dirty="0" smtClean="0">
                <a:solidFill>
                  <a:srgbClr val="C00000"/>
                </a:solidFill>
              </a:rPr>
              <a:t>КАНАДА </a:t>
            </a:r>
            <a:endParaRPr lang="en-US" sz="2400" b="1" dirty="0">
              <a:solidFill>
                <a:srgbClr val="C00000"/>
              </a:solidFill>
            </a:endParaRPr>
          </a:p>
        </p:txBody>
      </p:sp>
      <p:sp>
        <p:nvSpPr>
          <p:cNvPr id="6379" name="Rectangle 235"/>
          <p:cNvSpPr>
            <a:spLocks noChangeArrowheads="1"/>
          </p:cNvSpPr>
          <p:nvPr/>
        </p:nvSpPr>
        <p:spPr bwMode="auto">
          <a:xfrm>
            <a:off x="467544" y="1268760"/>
            <a:ext cx="82089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pPr>
            <a:r>
              <a:rPr kumimoji="0" lang="uk-UA"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Канаді законодавчо передбачено два окремі процеси проведення експертизи. </a:t>
            </a:r>
            <a:endParaRPr kumimoji="0" lang="uk-UA"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324" name="Прямоугольник 323"/>
          <p:cNvSpPr/>
          <p:nvPr/>
        </p:nvSpPr>
        <p:spPr>
          <a:xfrm>
            <a:off x="467544" y="1988840"/>
            <a:ext cx="8424936" cy="3416320"/>
          </a:xfrm>
          <a:prstGeom prst="rect">
            <a:avLst/>
          </a:prstGeom>
        </p:spPr>
        <p:txBody>
          <a:bodyPr wrap="square">
            <a:spAutoFit/>
          </a:bodyPr>
          <a:lstStyle/>
          <a:p>
            <a:pPr indent="457200" algn="just"/>
            <a:r>
              <a:rPr lang="uk-UA" dirty="0" smtClean="0"/>
              <a:t>Імпортер може запитувати прийняття рішення до ввезення товару. Це називається запитом «Попереднє рішення». Два зразки (А і Б): перший – для негайного аналізу; другий – для потенційного «другого» тесту, можуть бути взяті одночасно. </a:t>
            </a:r>
          </a:p>
          <a:p>
            <a:pPr indent="457200" algn="just"/>
            <a:r>
              <a:rPr lang="uk-UA" dirty="0" smtClean="0"/>
              <a:t>Рішення про класифікацію першого зразка може бути доступним через 3–6 місяців після відбору зразків, тому для забезпечення цілісності другого зразка, зокрема для швидкопсувних та нестійких продуктів або тих, що мають обмежений термін зберігання, повинен бути застосований відповідний протокол збереження. В іншому разі відбір проб здійснюється також після пост-митного аудиту імпортованих товарів. </a:t>
            </a:r>
          </a:p>
          <a:p>
            <a:pPr indent="457200" algn="just"/>
            <a:r>
              <a:rPr lang="uk-UA" dirty="0" smtClean="0"/>
              <a:t>Аудит може відбуватися від 3 до 24 місяців після ввезення, а рішення про класифікацію, як правило, здійснюється через 3–6 місяців після аналізу зразка. </a:t>
            </a: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60648"/>
            <a:ext cx="8208912" cy="461665"/>
          </a:xfrm>
          <a:prstGeom prst="rect">
            <a:avLst/>
          </a:prstGeom>
          <a:noFill/>
        </p:spPr>
        <p:txBody>
          <a:bodyPr wrap="square" rtlCol="0">
            <a:spAutoFit/>
          </a:bodyPr>
          <a:lstStyle/>
          <a:p>
            <a:pPr algn="ctr"/>
            <a:r>
              <a:rPr lang="uk-UA" sz="2400" b="1" dirty="0" smtClean="0">
                <a:solidFill>
                  <a:srgbClr val="C00000"/>
                </a:solidFill>
              </a:rPr>
              <a:t>ВИМОГИ ДО МИТНИХ ЛАБОРАТОРІЙ </a:t>
            </a:r>
            <a:endParaRPr lang="en-US" sz="2400" b="1" dirty="0">
              <a:solidFill>
                <a:srgbClr val="C00000"/>
              </a:solidFill>
            </a:endParaRPr>
          </a:p>
        </p:txBody>
      </p:sp>
      <p:sp>
        <p:nvSpPr>
          <p:cNvPr id="3" name="Прямоугольник 2"/>
          <p:cNvSpPr/>
          <p:nvPr/>
        </p:nvSpPr>
        <p:spPr>
          <a:xfrm>
            <a:off x="323528" y="836712"/>
            <a:ext cx="8640960" cy="1754326"/>
          </a:xfrm>
          <a:prstGeom prst="rect">
            <a:avLst/>
          </a:prstGeom>
        </p:spPr>
        <p:txBody>
          <a:bodyPr wrap="square">
            <a:spAutoFit/>
          </a:bodyPr>
          <a:lstStyle/>
          <a:p>
            <a:pPr algn="just"/>
            <a:r>
              <a:rPr lang="uk-UA" b="1" dirty="0" smtClean="0"/>
              <a:t>Повинна мати у своєму розпорядженні керівний і технічний персонал, який має повноваження й ресурси, необхідні для виконання своїх обов’язків, включаючи впровадження, підтримання та покращення системи менеджменту, і виявлення випадків відступів від системи менеджменту або процедур проведення випробувань та/або калібрування, а також для ініціювання дій щодо попередження або зменшення таких відступів;</a:t>
            </a:r>
            <a:endParaRPr lang="uk-UA" b="1" dirty="0"/>
          </a:p>
        </p:txBody>
      </p:sp>
      <p:sp>
        <p:nvSpPr>
          <p:cNvPr id="4" name="Прямоугольник 3"/>
          <p:cNvSpPr/>
          <p:nvPr/>
        </p:nvSpPr>
        <p:spPr>
          <a:xfrm>
            <a:off x="467544" y="2564904"/>
            <a:ext cx="8496944" cy="1200329"/>
          </a:xfrm>
          <a:prstGeom prst="rect">
            <a:avLst/>
          </a:prstGeom>
        </p:spPr>
        <p:txBody>
          <a:bodyPr wrap="square">
            <a:spAutoFit/>
          </a:bodyPr>
          <a:lstStyle/>
          <a:p>
            <a:pPr algn="just"/>
            <a:r>
              <a:rPr lang="uk-UA" b="1" dirty="0" smtClean="0"/>
              <a:t>Повинна мати у своєму розпорядженні засоби, що забезпечують свободу керівництва і співробітників від будь-якого неналежного внутрішнього й зовнішнього комерційного, фінансового або іншого тиску і впливу, який можуть мати негативний вплив на якість їх роботи;</a:t>
            </a:r>
            <a:endParaRPr lang="uk-UA" b="1" dirty="0"/>
          </a:p>
        </p:txBody>
      </p:sp>
      <p:sp>
        <p:nvSpPr>
          <p:cNvPr id="5" name="Прямоугольник 4"/>
          <p:cNvSpPr/>
          <p:nvPr/>
        </p:nvSpPr>
        <p:spPr>
          <a:xfrm>
            <a:off x="395536" y="3861048"/>
            <a:ext cx="8496944" cy="923330"/>
          </a:xfrm>
          <a:prstGeom prst="rect">
            <a:avLst/>
          </a:prstGeom>
        </p:spPr>
        <p:txBody>
          <a:bodyPr wrap="square">
            <a:spAutoFit/>
          </a:bodyPr>
          <a:lstStyle/>
          <a:p>
            <a:pPr algn="just"/>
            <a:r>
              <a:rPr lang="uk-UA" b="1" dirty="0" smtClean="0"/>
              <a:t>В</a:t>
            </a:r>
            <a:r>
              <a:rPr lang="uk-UA" b="1" dirty="0" smtClean="0"/>
              <a:t>изначати політику та процедури, що дозволяють забезпечити </a:t>
            </a:r>
            <a:r>
              <a:rPr lang="uk-UA" b="1" dirty="0" err="1" smtClean="0"/>
              <a:t>конфіденціальність</a:t>
            </a:r>
            <a:r>
              <a:rPr lang="uk-UA" b="1" dirty="0" smtClean="0"/>
              <a:t> інформації та прав власності її замовників, включаючи процедури захисту електронного зберігання і передачі результатів; </a:t>
            </a:r>
            <a:endParaRPr lang="uk-UA" b="1" dirty="0"/>
          </a:p>
        </p:txBody>
      </p:sp>
      <p:sp>
        <p:nvSpPr>
          <p:cNvPr id="6" name="Прямоугольник 5"/>
          <p:cNvSpPr/>
          <p:nvPr/>
        </p:nvSpPr>
        <p:spPr>
          <a:xfrm>
            <a:off x="323528" y="4797152"/>
            <a:ext cx="8389440" cy="1754326"/>
          </a:xfrm>
          <a:prstGeom prst="rect">
            <a:avLst/>
          </a:prstGeom>
        </p:spPr>
        <p:txBody>
          <a:bodyPr wrap="square">
            <a:spAutoFit/>
          </a:bodyPr>
          <a:lstStyle/>
          <a:p>
            <a:pPr algn="just"/>
            <a:r>
              <a:rPr lang="uk-UA" b="1" dirty="0" smtClean="0"/>
              <a:t>В</a:t>
            </a:r>
            <a:r>
              <a:rPr lang="uk-UA" b="1" dirty="0" smtClean="0"/>
              <a:t>изначати політику та процедури, що дозволяють:</a:t>
            </a:r>
          </a:p>
          <a:p>
            <a:pPr algn="just"/>
            <a:r>
              <a:rPr lang="uk-UA" b="1" dirty="0" smtClean="0"/>
              <a:t>уникнути залучення в діяльність, яка знизила б довіру до її ком</a:t>
            </a:r>
            <a:r>
              <a:rPr lang="uk-UA" b="1" dirty="0" err="1" smtClean="0"/>
              <a:t>петентності</a:t>
            </a:r>
            <a:r>
              <a:rPr lang="uk-UA" b="1" dirty="0" smtClean="0"/>
              <a:t>, неупередженості її суджень або чесності;</a:t>
            </a:r>
          </a:p>
          <a:p>
            <a:pPr algn="just"/>
            <a:r>
              <a:rPr lang="uk-UA" b="1" dirty="0" smtClean="0"/>
              <a:t>визначати організаційну та управлінську структуру лабораторії, її місце у вищої організації і взаємозв’язку між менеджментом якості, </a:t>
            </a:r>
            <a:r>
              <a:rPr lang="uk-UA" b="1" dirty="0" err="1" smtClean="0"/>
              <a:t>тех</a:t>
            </a:r>
            <a:r>
              <a:rPr lang="uk-UA" b="1" dirty="0" smtClean="0"/>
              <a:t>нічною діяльністю і допоміжними службами. </a:t>
            </a:r>
            <a:endParaRPr lang="uk-UA"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8496944" cy="369332"/>
          </a:xfrm>
          <a:prstGeom prst="rect">
            <a:avLst/>
          </a:prstGeom>
          <a:noFill/>
        </p:spPr>
        <p:txBody>
          <a:bodyPr wrap="square" rtlCol="0">
            <a:spAutoFit/>
          </a:bodyPr>
          <a:lstStyle/>
          <a:p>
            <a:pPr algn="ctr"/>
            <a:r>
              <a:rPr lang="uk-UA" b="1" dirty="0" smtClean="0">
                <a:solidFill>
                  <a:srgbClr val="C00000"/>
                </a:solidFill>
              </a:rPr>
              <a:t>Основні задачі митних лабораторій в ЄС</a:t>
            </a:r>
            <a:endParaRPr lang="en-US" b="1" dirty="0">
              <a:solidFill>
                <a:srgbClr val="C00000"/>
              </a:solidFill>
            </a:endParaRPr>
          </a:p>
        </p:txBody>
      </p:sp>
      <p:sp>
        <p:nvSpPr>
          <p:cNvPr id="3" name="Прямоугольник 2"/>
          <p:cNvSpPr/>
          <p:nvPr/>
        </p:nvSpPr>
        <p:spPr>
          <a:xfrm>
            <a:off x="323528" y="980728"/>
            <a:ext cx="8496944" cy="1754326"/>
          </a:xfrm>
          <a:prstGeom prst="rect">
            <a:avLst/>
          </a:prstGeom>
        </p:spPr>
        <p:txBody>
          <a:bodyPr wrap="square">
            <a:spAutoFit/>
          </a:bodyPr>
          <a:lstStyle/>
          <a:p>
            <a:pPr indent="457200" algn="just"/>
            <a:r>
              <a:rPr lang="uk-UA" b="1" i="1" dirty="0" smtClean="0"/>
              <a:t>Забезпечення здоров’я та захист споживачів. </a:t>
            </a:r>
            <a:r>
              <a:rPr lang="uk-UA" b="1" dirty="0" smtClean="0"/>
              <a:t>Митні лабораторії ЄС беруть участь у вирішенні низки потенційних загроз для європейського добробуту, таких як торгівля незаконними наркотиками (незалежно від того, чи вони перевозяться людьми або у вантажах) і торгівля контрафактними (і потенційно небезпечними) товарами, наприклад підробленими фармацевтичними продуктами та новими </a:t>
            </a:r>
            <a:r>
              <a:rPr lang="uk-UA" b="1" dirty="0" err="1" smtClean="0"/>
              <a:t>психоактивними</a:t>
            </a:r>
            <a:r>
              <a:rPr lang="uk-UA" b="1" dirty="0" smtClean="0"/>
              <a:t> речовинами. </a:t>
            </a:r>
            <a:endParaRPr lang="en-US" b="1" dirty="0"/>
          </a:p>
        </p:txBody>
      </p:sp>
      <p:sp>
        <p:nvSpPr>
          <p:cNvPr id="48129" name="Rectangle 1"/>
          <p:cNvSpPr>
            <a:spLocks noChangeArrowheads="1"/>
          </p:cNvSpPr>
          <p:nvPr/>
        </p:nvSpPr>
        <p:spPr bwMode="auto">
          <a:xfrm>
            <a:off x="251520" y="3068960"/>
            <a:ext cx="8568952"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tabLst>
                <a:tab pos="1277938" algn="l"/>
              </a:tabLst>
            </a:pPr>
            <a:r>
              <a:rPr kumimoji="0" lang="uk-UA" b="1"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Захист навколишнього середовища. </a:t>
            </a:r>
            <a:r>
              <a:rPr kumimoji="0" lang="uk-UA"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Цей напрям є відносно недавнім доповненням до сфер діяльності митних лабораторій ЄС, однак важливим. Отже, митниці все частіше закликають надавати суспільству інтегровані послуги та діяти як</a:t>
            </a:r>
            <a:r>
              <a:rPr kumimoji="0" lang="uk-UA" b="1" i="0" u="none" strike="noStrike" cap="none" normalizeH="0" dirty="0" smtClean="0">
                <a:ln>
                  <a:noFill/>
                </a:ln>
                <a:solidFill>
                  <a:schemeClr val="tx1"/>
                </a:solidFill>
                <a:effectLst/>
                <a:latin typeface="Calibri" pitchFamily="34" charset="0"/>
                <a:ea typeface="Times New Roman" pitchFamily="18" charset="0"/>
                <a:cs typeface="Calibri" pitchFamily="34" charset="0"/>
              </a:rPr>
              <a:t> </a:t>
            </a:r>
            <a:r>
              <a:rPr kumimoji="0" lang="uk-UA"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«єдине вікно», що охоплює не тільки традиційні фіскальні заходи, але також ряд інших функцій, включаючи екологічний захист. </a:t>
            </a:r>
            <a:endParaRPr kumimoji="0" lang="uk-UA" b="1"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827584" y="533291"/>
            <a:ext cx="694826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7675" algn="ctr"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99"/>
                </a:solidFill>
                <a:effectLst/>
                <a:latin typeface="Calibri" pitchFamily="34" charset="0"/>
                <a:ea typeface="Times New Roman" pitchFamily="18" charset="0"/>
                <a:cs typeface="Calibri" pitchFamily="34" charset="0"/>
              </a:rPr>
              <a:t>Напрями </a:t>
            </a:r>
            <a:r>
              <a:rPr kumimoji="0" lang="uk-UA" b="1" i="0" u="none" strike="noStrike" cap="none" normalizeH="0" baseline="0" dirty="0" smtClean="0">
                <a:ln>
                  <a:noFill/>
                </a:ln>
                <a:solidFill>
                  <a:srgbClr val="000099"/>
                </a:solidFill>
                <a:effectLst/>
                <a:latin typeface="Calibri" pitchFamily="34" charset="0"/>
                <a:ea typeface="Times New Roman" pitchFamily="18" charset="0"/>
                <a:cs typeface="Calibri" pitchFamily="34" charset="0"/>
              </a:rPr>
              <a:t>роботи митних лабораторій в країнах ЄС</a:t>
            </a:r>
            <a:endParaRPr kumimoji="0" lang="uk-UA" b="1" i="0" u="none" strike="noStrike" cap="none" normalizeH="0" baseline="0" dirty="0" smtClean="0">
              <a:ln>
                <a:noFill/>
              </a:ln>
              <a:solidFill>
                <a:srgbClr val="000099"/>
              </a:solidFill>
              <a:effectLst/>
              <a:latin typeface="Calibri" pitchFamily="34" charset="0"/>
              <a:cs typeface="Calibri" pitchFamily="34" charset="0"/>
            </a:endParaRPr>
          </a:p>
        </p:txBody>
      </p:sp>
      <p:graphicFrame>
        <p:nvGraphicFramePr>
          <p:cNvPr id="6" name="Таблица 5"/>
          <p:cNvGraphicFramePr>
            <a:graphicFrameLocks noGrp="1"/>
          </p:cNvGraphicFramePr>
          <p:nvPr/>
        </p:nvGraphicFramePr>
        <p:xfrm>
          <a:off x="611560" y="1268762"/>
          <a:ext cx="8280920" cy="3594308"/>
        </p:xfrm>
        <a:graphic>
          <a:graphicData uri="http://schemas.openxmlformats.org/drawingml/2006/table">
            <a:tbl>
              <a:tblPr/>
              <a:tblGrid>
                <a:gridCol w="6058964"/>
                <a:gridCol w="2221956"/>
              </a:tblGrid>
              <a:tr h="486088">
                <a:tc>
                  <a:txBody>
                    <a:bodyPr/>
                    <a:lstStyle/>
                    <a:p>
                      <a:pPr marL="0" marR="0" algn="ctr">
                        <a:spcBef>
                          <a:spcPts val="0"/>
                        </a:spcBef>
                        <a:spcAft>
                          <a:spcPts val="0"/>
                        </a:spcAft>
                      </a:pPr>
                      <a:r>
                        <a:rPr lang="uk-UA" sz="1800" b="1" dirty="0">
                          <a:solidFill>
                            <a:srgbClr val="C00000"/>
                          </a:solidFill>
                          <a:latin typeface="Times New Roman"/>
                          <a:ea typeface="Times New Roman"/>
                          <a:cs typeface="Times New Roman"/>
                        </a:rPr>
                        <a:t>Питання діяльності </a:t>
                      </a:r>
                      <a:endParaRPr lang="en-US" sz="1800" b="1" dirty="0">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uk-UA" sz="1800" b="1">
                          <a:solidFill>
                            <a:srgbClr val="C00000"/>
                          </a:solidFill>
                          <a:latin typeface="Times New Roman"/>
                          <a:ea typeface="Times New Roman"/>
                          <a:cs typeface="Times New Roman"/>
                        </a:rPr>
                        <a:t>Питома вага </a:t>
                      </a:r>
                      <a:endParaRPr lang="en-US" sz="1800" b="1">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88">
                <a:tc>
                  <a:txBody>
                    <a:bodyPr/>
                    <a:lstStyle/>
                    <a:p>
                      <a:pPr marL="0" marR="0" algn="just">
                        <a:spcBef>
                          <a:spcPts val="0"/>
                        </a:spcBef>
                        <a:spcAft>
                          <a:spcPts val="0"/>
                        </a:spcAft>
                      </a:pPr>
                      <a:r>
                        <a:rPr lang="uk-UA" sz="1800" b="1" dirty="0">
                          <a:solidFill>
                            <a:srgbClr val="C00000"/>
                          </a:solidFill>
                          <a:latin typeface="Times New Roman"/>
                          <a:ea typeface="Calibri"/>
                          <a:cs typeface="Times New Roman"/>
                        </a:rPr>
                        <a:t>Акцизи, оподаткування енергії та інші податки</a:t>
                      </a:r>
                      <a:endParaRPr lang="en-US" sz="1800" b="1" dirty="0">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uk-UA" sz="1800" b="1">
                          <a:solidFill>
                            <a:srgbClr val="C00000"/>
                          </a:solidFill>
                          <a:latin typeface="Times New Roman"/>
                          <a:ea typeface="Times New Roman"/>
                          <a:cs typeface="Times New Roman"/>
                        </a:rPr>
                        <a:t>32</a:t>
                      </a:r>
                      <a:endParaRPr lang="en-US" sz="1800" b="1">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88">
                <a:tc>
                  <a:txBody>
                    <a:bodyPr/>
                    <a:lstStyle/>
                    <a:p>
                      <a:pPr marL="0" marR="0" algn="just">
                        <a:spcBef>
                          <a:spcPts val="0"/>
                        </a:spcBef>
                        <a:spcAft>
                          <a:spcPts val="0"/>
                        </a:spcAft>
                      </a:pPr>
                      <a:r>
                        <a:rPr lang="uk-UA" sz="1800" b="1" dirty="0">
                          <a:solidFill>
                            <a:srgbClr val="C00000"/>
                          </a:solidFill>
                          <a:latin typeface="Times New Roman"/>
                          <a:ea typeface="Calibri"/>
                          <a:cs typeface="Times New Roman"/>
                        </a:rPr>
                        <a:t>Митна тарифна номенклатура</a:t>
                      </a:r>
                      <a:endParaRPr lang="en-US" sz="1800" b="1" dirty="0">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uk-UA" sz="1800" b="1" dirty="0">
                          <a:solidFill>
                            <a:srgbClr val="C00000"/>
                          </a:solidFill>
                          <a:latin typeface="Times New Roman"/>
                          <a:ea typeface="Times New Roman"/>
                          <a:cs typeface="Times New Roman"/>
                        </a:rPr>
                        <a:t>30</a:t>
                      </a:r>
                      <a:endParaRPr lang="en-US" sz="1800" b="1" dirty="0">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7780">
                <a:tc>
                  <a:txBody>
                    <a:bodyPr/>
                    <a:lstStyle/>
                    <a:p>
                      <a:pPr marL="0" marR="0" algn="just">
                        <a:spcBef>
                          <a:spcPts val="0"/>
                        </a:spcBef>
                        <a:spcAft>
                          <a:spcPts val="0"/>
                        </a:spcAft>
                      </a:pPr>
                      <a:r>
                        <a:rPr lang="uk-UA" sz="1800" b="1" dirty="0">
                          <a:solidFill>
                            <a:srgbClr val="C00000"/>
                          </a:solidFill>
                          <a:latin typeface="Times New Roman"/>
                          <a:ea typeface="Calibri"/>
                          <a:cs typeface="Times New Roman"/>
                        </a:rPr>
                        <a:t>Якість продукції, виявлення шахрайства і здоров’я споживачів</a:t>
                      </a:r>
                      <a:endParaRPr lang="en-US" sz="1800" b="1" dirty="0">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uk-UA" sz="1800" b="1" dirty="0">
                          <a:solidFill>
                            <a:srgbClr val="C00000"/>
                          </a:solidFill>
                          <a:latin typeface="Times New Roman"/>
                          <a:ea typeface="Times New Roman"/>
                          <a:cs typeface="Times New Roman"/>
                        </a:rPr>
                        <a:t>9</a:t>
                      </a:r>
                      <a:endParaRPr lang="en-US" sz="1800" b="1" dirty="0">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88">
                <a:tc>
                  <a:txBody>
                    <a:bodyPr/>
                    <a:lstStyle/>
                    <a:p>
                      <a:pPr marL="0" marR="0" algn="just">
                        <a:spcBef>
                          <a:spcPts val="0"/>
                        </a:spcBef>
                        <a:spcAft>
                          <a:spcPts val="0"/>
                        </a:spcAft>
                      </a:pPr>
                      <a:r>
                        <a:rPr lang="uk-UA" sz="1800" b="1">
                          <a:solidFill>
                            <a:srgbClr val="C00000"/>
                          </a:solidFill>
                          <a:latin typeface="Times New Roman"/>
                          <a:ea typeface="Calibri"/>
                          <a:cs typeface="Times New Roman"/>
                        </a:rPr>
                        <a:t>Загальна сільськогосподарська політика</a:t>
                      </a:r>
                      <a:endParaRPr lang="en-US" sz="1800" b="1">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uk-UA" sz="1800" b="1" dirty="0">
                          <a:solidFill>
                            <a:srgbClr val="C00000"/>
                          </a:solidFill>
                          <a:latin typeface="Times New Roman"/>
                          <a:ea typeface="Times New Roman"/>
                          <a:cs typeface="Times New Roman"/>
                        </a:rPr>
                        <a:t>7</a:t>
                      </a:r>
                      <a:endParaRPr lang="en-US" sz="1800" b="1" dirty="0">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88">
                <a:tc>
                  <a:txBody>
                    <a:bodyPr/>
                    <a:lstStyle/>
                    <a:p>
                      <a:pPr marL="0" marR="0" algn="just">
                        <a:spcBef>
                          <a:spcPts val="0"/>
                        </a:spcBef>
                        <a:spcAft>
                          <a:spcPts val="0"/>
                        </a:spcAft>
                      </a:pPr>
                      <a:r>
                        <a:rPr lang="uk-UA" sz="1800" b="1">
                          <a:solidFill>
                            <a:srgbClr val="C00000"/>
                          </a:solidFill>
                          <a:latin typeface="Times New Roman"/>
                          <a:ea typeface="Calibri"/>
                          <a:cs typeface="Times New Roman"/>
                        </a:rPr>
                        <a:t>Наркотичні та психотропні речовини</a:t>
                      </a:r>
                      <a:endParaRPr lang="en-US" sz="1800" b="1">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uk-UA" sz="1800" b="1" dirty="0">
                          <a:solidFill>
                            <a:srgbClr val="C00000"/>
                          </a:solidFill>
                          <a:latin typeface="Times New Roman"/>
                          <a:ea typeface="Times New Roman"/>
                          <a:cs typeface="Times New Roman"/>
                        </a:rPr>
                        <a:t>12</a:t>
                      </a:r>
                      <a:endParaRPr lang="en-US" sz="1800" b="1" dirty="0">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088">
                <a:tc>
                  <a:txBody>
                    <a:bodyPr/>
                    <a:lstStyle/>
                    <a:p>
                      <a:pPr marL="0" marR="0" algn="just">
                        <a:spcBef>
                          <a:spcPts val="0"/>
                        </a:spcBef>
                        <a:spcAft>
                          <a:spcPts val="0"/>
                        </a:spcAft>
                      </a:pPr>
                      <a:r>
                        <a:rPr lang="uk-UA" sz="1800" b="1" dirty="0">
                          <a:solidFill>
                            <a:srgbClr val="C00000"/>
                          </a:solidFill>
                          <a:latin typeface="Times New Roman"/>
                          <a:ea typeface="Calibri"/>
                          <a:cs typeface="Times New Roman"/>
                        </a:rPr>
                        <a:t>Інше (навколишнє середовище, судова експертиза тощо)</a:t>
                      </a:r>
                      <a:endParaRPr lang="en-US" sz="1800" b="1" dirty="0">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uk-UA" sz="1800" b="1" dirty="0">
                          <a:solidFill>
                            <a:srgbClr val="C00000"/>
                          </a:solidFill>
                          <a:latin typeface="Times New Roman"/>
                          <a:ea typeface="Times New Roman"/>
                          <a:cs typeface="Times New Roman"/>
                        </a:rPr>
                        <a:t>10</a:t>
                      </a:r>
                      <a:endParaRPr lang="en-US" sz="1800" b="1" dirty="0">
                        <a:solidFill>
                          <a:srgbClr val="C00000"/>
                        </a:solidFill>
                        <a:latin typeface="Calibri"/>
                        <a:ea typeface="Calibri"/>
                        <a:cs typeface="Times New Roman"/>
                      </a:endParaRPr>
                    </a:p>
                  </a:txBody>
                  <a:tcPr marL="66738" marR="66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79512" y="173832"/>
            <a:ext cx="867645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76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За рік мережа європейських митних лабораторій здійснює дослідження в середньому понад 460 000 зразків, з яких майже 220 000 пов’язані з завданнями митних служб і акцизним оподаткуванням. Аналіз зразків становить близько 75% усіх робіт, що виконуються митними лабораторіями.</a:t>
            </a:r>
            <a:endParaRPr kumimoji="0" lang="uk-UA" b="1" i="0" u="none" strike="noStrike" cap="none" normalizeH="0" baseline="0" dirty="0" smtClean="0">
              <a:ln>
                <a:noFill/>
              </a:ln>
              <a:solidFill>
                <a:srgbClr val="000099"/>
              </a:solidFill>
              <a:effectLst/>
              <a:latin typeface="Calibri" pitchFamily="34" charset="0"/>
              <a:cs typeface="Calibri" pitchFamily="34" charset="0"/>
            </a:endParaRPr>
          </a:p>
        </p:txBody>
      </p:sp>
      <p:sp>
        <p:nvSpPr>
          <p:cNvPr id="22530" name="Rectangle 2"/>
          <p:cNvSpPr>
            <a:spLocks noChangeArrowheads="1"/>
          </p:cNvSpPr>
          <p:nvPr/>
        </p:nvSpPr>
        <p:spPr bwMode="auto">
          <a:xfrm>
            <a:off x="251520" y="1634317"/>
            <a:ext cx="871296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7675"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rgbClr val="C00000"/>
                </a:solidFill>
                <a:effectLst/>
                <a:latin typeface="Calibri" pitchFamily="34" charset="0"/>
                <a:ea typeface="Calibri" pitchFamily="34" charset="0"/>
                <a:cs typeface="Calibri" pitchFamily="34" charset="0"/>
              </a:rPr>
              <a:t>Діяльність </a:t>
            </a:r>
            <a:r>
              <a:rPr kumimoji="0" lang="uk-UA" b="1" i="0" u="none" strike="noStrike" cap="none" normalizeH="0" baseline="0" dirty="0" err="1" smtClean="0">
                <a:ln>
                  <a:noFill/>
                </a:ln>
                <a:solidFill>
                  <a:srgbClr val="C00000"/>
                </a:solidFill>
                <a:effectLst/>
                <a:latin typeface="Calibri" pitchFamily="34" charset="0"/>
                <a:ea typeface="Calibri" pitchFamily="34" charset="0"/>
                <a:cs typeface="Calibri" pitchFamily="34" charset="0"/>
              </a:rPr>
              <a:t>CLEN</a:t>
            </a:r>
            <a:r>
              <a:rPr kumimoji="0" lang="uk-UA" b="1" i="0" u="none" strike="noStrike" cap="none" normalizeH="0" baseline="0" dirty="0" smtClean="0">
                <a:ln>
                  <a:noFill/>
                </a:ln>
                <a:solidFill>
                  <a:srgbClr val="C00000"/>
                </a:solidFill>
                <a:effectLst/>
                <a:latin typeface="Calibri" pitchFamily="34" charset="0"/>
                <a:ea typeface="Calibri" pitchFamily="34" charset="0"/>
                <a:cs typeface="Calibri" pitchFamily="34" charset="0"/>
              </a:rPr>
              <a:t> організована у шести експертних напрямках: </a:t>
            </a:r>
            <a:endParaRPr kumimoji="0" lang="en-US" b="1" i="0" u="none" strike="noStrike" cap="none" normalizeH="0" baseline="0" dirty="0" smtClean="0">
              <a:ln>
                <a:noFill/>
              </a:ln>
              <a:solidFill>
                <a:srgbClr val="C00000"/>
              </a:solidFill>
              <a:effectLst/>
              <a:latin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база даних методів проведення експертних досліджень (є спільним каталогом аналітичних методів спочатку розроблена Італійським митним агентством і нині організована Європейською комісією); </a:t>
            </a:r>
            <a:endParaRPr kumimoji="0" lang="en-US" b="1" i="0" u="none" strike="noStrike" cap="none" normalizeH="0" baseline="0" dirty="0" smtClean="0">
              <a:ln>
                <a:noFill/>
              </a:ln>
              <a:solidFill>
                <a:srgbClr val="000099"/>
              </a:solidFill>
              <a:effectLst/>
              <a:latin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перевірки узгодженості між показниками та методами проведення експертних досліджень; </a:t>
            </a:r>
            <a:endParaRPr kumimoji="0" lang="en-US" b="1" i="0" u="none" strike="noStrike" cap="none" normalizeH="0" baseline="0" dirty="0" smtClean="0">
              <a:ln>
                <a:noFill/>
              </a:ln>
              <a:solidFill>
                <a:srgbClr val="000099"/>
              </a:solidFill>
              <a:effectLst/>
              <a:latin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налагодження мережі співпраці між експертними установами; </a:t>
            </a:r>
            <a:endParaRPr kumimoji="0" lang="en-US" b="1" i="0" u="none" strike="noStrike" cap="none" normalizeH="0" baseline="0" dirty="0" smtClean="0">
              <a:ln>
                <a:noFill/>
              </a:ln>
              <a:solidFill>
                <a:srgbClr val="000099"/>
              </a:solidFill>
              <a:effectLst/>
              <a:latin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зв’язок та стратегія; </a:t>
            </a:r>
            <a:endParaRPr kumimoji="0" lang="en-US" b="1" i="0" u="none" strike="noStrike" cap="none" normalizeH="0" baseline="0" dirty="0" smtClean="0">
              <a:ln>
                <a:noFill/>
              </a:ln>
              <a:solidFill>
                <a:srgbClr val="000099"/>
              </a:solidFill>
              <a:effectLst/>
              <a:latin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наукова експертиза; </a:t>
            </a:r>
            <a:endParaRPr kumimoji="0" lang="en-US" b="1" i="0" u="none" strike="noStrike" cap="none" normalizeH="0" baseline="0" dirty="0" smtClean="0">
              <a:ln>
                <a:noFill/>
              </a:ln>
              <a:solidFill>
                <a:srgbClr val="000099"/>
              </a:solidFill>
              <a:effectLst/>
              <a:latin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endPar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endParaRPr>
          </a:p>
          <a:p>
            <a:pPr marL="0" marR="0" lvl="0" indent="447675" algn="just" defTabSz="914400" rtl="0" eaLnBrk="0" fontAlgn="base" latinLnBrk="0" hangingPunct="0">
              <a:lnSpc>
                <a:spcPct val="100000"/>
              </a:lnSpc>
              <a:spcBef>
                <a:spcPct val="0"/>
              </a:spcBef>
              <a:spcAft>
                <a:spcPct val="0"/>
              </a:spcAft>
              <a:buClrTx/>
              <a:buSzTx/>
              <a:buFontTx/>
              <a:buNone/>
              <a:tabLst/>
            </a:pPr>
            <a:r>
              <a:rPr lang="uk-UA" b="1" dirty="0" smtClean="0">
                <a:solidFill>
                  <a:srgbClr val="000099"/>
                </a:solidFill>
                <a:latin typeface="Calibri" pitchFamily="34" charset="0"/>
                <a:ea typeface="Calibri" pitchFamily="34" charset="0"/>
                <a:cs typeface="Calibri" pitchFamily="34" charset="0"/>
              </a:rPr>
              <a:t>є</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вропейський</a:t>
            </a:r>
            <a:r>
              <a:rPr kumimoji="0" lang="uk-UA" b="1" i="0" u="none" strike="noStrike" cap="none" normalizeH="0" dirty="0" smtClean="0">
                <a:ln>
                  <a:noFill/>
                </a:ln>
                <a:solidFill>
                  <a:srgbClr val="000099"/>
                </a:solidFill>
                <a:effectLst/>
                <a:latin typeface="Calibri" pitchFamily="34" charset="0"/>
                <a:ea typeface="Calibri" pitchFamily="34" charset="0"/>
                <a:cs typeface="Calibri" pitchFamily="34" charset="0"/>
              </a:rPr>
              <a:t> митний довідник </a:t>
            </a:r>
            <a:r>
              <a:rPr kumimoji="0" lang="uk-UA" b="1" i="0" u="none" strike="noStrike" cap="none" normalizeH="0" baseline="0" dirty="0" smtClean="0">
                <a:ln>
                  <a:noFill/>
                </a:ln>
                <a:solidFill>
                  <a:srgbClr val="000099"/>
                </a:solidFill>
                <a:effectLst/>
                <a:latin typeface="Calibri" pitchFamily="34" charset="0"/>
                <a:ea typeface="Calibri" pitchFamily="34" charset="0"/>
                <a:cs typeface="Calibri" pitchFamily="34" charset="0"/>
              </a:rPr>
              <a:t>хімічних речовин.</a:t>
            </a:r>
            <a:endParaRPr kumimoji="0" lang="uk-UA" b="1" i="0" u="none" strike="noStrike" cap="none" normalizeH="0" baseline="0" dirty="0" smtClean="0">
              <a:ln>
                <a:noFill/>
              </a:ln>
              <a:solidFill>
                <a:srgbClr val="000099"/>
              </a:solidFill>
              <a:effectLst/>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340768"/>
            <a:ext cx="8208912" cy="3139321"/>
          </a:xfrm>
          <a:prstGeom prst="rect">
            <a:avLst/>
          </a:prstGeom>
        </p:spPr>
        <p:txBody>
          <a:bodyPr wrap="square">
            <a:spAutoFit/>
          </a:bodyPr>
          <a:lstStyle/>
          <a:p>
            <a:pPr indent="457200" algn="just"/>
            <a:r>
              <a:rPr lang="uk-UA" b="1" smtClean="0">
                <a:solidFill>
                  <a:srgbClr val="C00000"/>
                </a:solidFill>
              </a:rPr>
              <a:t>1</a:t>
            </a:r>
            <a:r>
              <a:rPr lang="uk-UA" b="1" smtClean="0">
                <a:solidFill>
                  <a:srgbClr val="C00000"/>
                </a:solidFill>
              </a:rPr>
              <a:t>. Міжлабораторний перелік аналітичних визначень </a:t>
            </a:r>
            <a:r>
              <a:rPr lang="uk-UA" b="1" smtClean="0">
                <a:solidFill>
                  <a:srgbClr val="C00000"/>
                </a:solidFill>
              </a:rPr>
              <a:t>(ILIADe</a:t>
            </a:r>
            <a:r>
              <a:rPr lang="uk-UA" b="1" smtClean="0">
                <a:solidFill>
                  <a:srgbClr val="C00000"/>
                </a:solidFill>
              </a:rPr>
              <a:t>) є загальним каталогом аналітичних </a:t>
            </a:r>
            <a:r>
              <a:rPr lang="uk-UA" b="1" smtClean="0">
                <a:solidFill>
                  <a:srgbClr val="C00000"/>
                </a:solidFill>
              </a:rPr>
              <a:t>методів</a:t>
            </a:r>
            <a:r>
              <a:rPr lang="uk-UA" b="1" smtClean="0">
                <a:solidFill>
                  <a:srgbClr val="C00000"/>
                </a:solidFill>
              </a:rPr>
              <a:t>, спочатку розроблений Італійським митним управлінням і в даний час розміщений Європейською </a:t>
            </a:r>
            <a:r>
              <a:rPr lang="uk-UA" b="1" smtClean="0">
                <a:solidFill>
                  <a:srgbClr val="C00000"/>
                </a:solidFill>
              </a:rPr>
              <a:t>комісією</a:t>
            </a:r>
            <a:r>
              <a:rPr lang="uk-UA" b="1" smtClean="0">
                <a:solidFill>
                  <a:srgbClr val="C00000"/>
                </a:solidFill>
              </a:rPr>
              <a:t>. Його основна мета – надати всім митним лабораторіям ЄС актуальну добірку аналітичних </a:t>
            </a:r>
            <a:r>
              <a:rPr lang="uk-UA" b="1" smtClean="0">
                <a:solidFill>
                  <a:srgbClr val="C00000"/>
                </a:solidFill>
              </a:rPr>
              <a:t>методів</a:t>
            </a:r>
            <a:r>
              <a:rPr lang="uk-UA" b="1" smtClean="0">
                <a:solidFill>
                  <a:srgbClr val="C00000"/>
                </a:solidFill>
              </a:rPr>
              <a:t>, що використовуються для митних </a:t>
            </a:r>
            <a:r>
              <a:rPr lang="uk-UA" b="1" smtClean="0">
                <a:solidFill>
                  <a:srgbClr val="C00000"/>
                </a:solidFill>
              </a:rPr>
              <a:t>цілей</a:t>
            </a:r>
            <a:r>
              <a:rPr lang="uk-UA" b="1" smtClean="0">
                <a:solidFill>
                  <a:srgbClr val="C00000"/>
                </a:solidFill>
              </a:rPr>
              <a:t>, а також контролю автентичності та </a:t>
            </a:r>
            <a:r>
              <a:rPr lang="uk-UA" b="1" smtClean="0">
                <a:solidFill>
                  <a:srgbClr val="C00000"/>
                </a:solidFill>
              </a:rPr>
              <a:t>якості</a:t>
            </a:r>
            <a:r>
              <a:rPr lang="uk-UA" b="1" smtClean="0">
                <a:solidFill>
                  <a:srgbClr val="C00000"/>
                </a:solidFill>
              </a:rPr>
              <a:t>, захисту здоров'я споживачів та контролю навколишнього </a:t>
            </a:r>
            <a:r>
              <a:rPr lang="uk-UA" b="1" smtClean="0">
                <a:solidFill>
                  <a:srgbClr val="C00000"/>
                </a:solidFill>
              </a:rPr>
              <a:t>середовища.</a:t>
            </a:r>
            <a:endParaRPr lang="uk-UA" b="1" smtClean="0">
              <a:solidFill>
                <a:srgbClr val="C00000"/>
              </a:solidFill>
            </a:endParaRPr>
          </a:p>
          <a:p>
            <a:pPr indent="457200" algn="just"/>
            <a:endParaRPr lang="uk-UA" b="1" smtClean="0">
              <a:solidFill>
                <a:srgbClr val="C00000"/>
              </a:solidFill>
            </a:endParaRPr>
          </a:p>
          <a:p>
            <a:pPr indent="457200" algn="just"/>
            <a:r>
              <a:rPr lang="uk-UA" b="1" smtClean="0">
                <a:solidFill>
                  <a:srgbClr val="C00000"/>
                </a:solidFill>
              </a:rPr>
              <a:t>База даних містить понад 500 </a:t>
            </a:r>
            <a:r>
              <a:rPr lang="uk-UA" b="1" smtClean="0">
                <a:solidFill>
                  <a:srgbClr val="C00000"/>
                </a:solidFill>
              </a:rPr>
              <a:t>методів</a:t>
            </a:r>
            <a:r>
              <a:rPr lang="uk-UA" b="1" smtClean="0">
                <a:solidFill>
                  <a:srgbClr val="C00000"/>
                </a:solidFill>
              </a:rPr>
              <a:t>, офіційних аналітичних </a:t>
            </a:r>
            <a:r>
              <a:rPr lang="uk-UA" b="1" smtClean="0">
                <a:solidFill>
                  <a:srgbClr val="C00000"/>
                </a:solidFill>
              </a:rPr>
              <a:t>методів</a:t>
            </a:r>
            <a:r>
              <a:rPr lang="uk-UA" b="1" smtClean="0">
                <a:solidFill>
                  <a:srgbClr val="C00000"/>
                </a:solidFill>
              </a:rPr>
              <a:t>, міжнародних стандартів та власних розроблених </a:t>
            </a:r>
            <a:r>
              <a:rPr lang="uk-UA" b="1" smtClean="0">
                <a:solidFill>
                  <a:srgbClr val="C00000"/>
                </a:solidFill>
              </a:rPr>
              <a:t>методів</a:t>
            </a:r>
            <a:r>
              <a:rPr lang="uk-UA" b="1" smtClean="0">
                <a:solidFill>
                  <a:srgbClr val="C00000"/>
                </a:solidFill>
              </a:rPr>
              <a:t>. Вміст бази даних ILIADe обговорюється та перевіряється спеціальною робочою </a:t>
            </a:r>
            <a:r>
              <a:rPr lang="uk-UA" b="1" smtClean="0">
                <a:solidFill>
                  <a:srgbClr val="C00000"/>
                </a:solidFill>
              </a:rPr>
              <a:t>групою.</a:t>
            </a:r>
            <a:endParaRPr lang="uk-UA" b="1">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484784"/>
            <a:ext cx="8352928" cy="2862322"/>
          </a:xfrm>
          <a:prstGeom prst="rect">
            <a:avLst/>
          </a:prstGeom>
        </p:spPr>
        <p:txBody>
          <a:bodyPr wrap="square">
            <a:spAutoFit/>
          </a:bodyPr>
          <a:lstStyle/>
          <a:p>
            <a:pPr indent="457200" algn="just"/>
            <a:r>
              <a:rPr lang="uk-UA" b="1" smtClean="0">
                <a:solidFill>
                  <a:srgbClr val="C00000"/>
                </a:solidFill>
              </a:rPr>
              <a:t>2</a:t>
            </a:r>
            <a:r>
              <a:rPr lang="uk-UA" b="1" smtClean="0">
                <a:solidFill>
                  <a:srgbClr val="C00000"/>
                </a:solidFill>
              </a:rPr>
              <a:t>. Основною метою CLEN є забезпечення однакового застосування контролю товарів у Європейському Союзі шляхом гармонізації та валідації </a:t>
            </a:r>
            <a:r>
              <a:rPr lang="uk-UA" b="1" smtClean="0">
                <a:solidFill>
                  <a:srgbClr val="C00000"/>
                </a:solidFill>
              </a:rPr>
              <a:t>методів.</a:t>
            </a:r>
            <a:endParaRPr lang="uk-UA" b="1" smtClean="0">
              <a:solidFill>
                <a:srgbClr val="C00000"/>
              </a:solidFill>
            </a:endParaRPr>
          </a:p>
          <a:p>
            <a:pPr indent="457200" algn="just"/>
            <a:endParaRPr lang="uk-UA" b="1" smtClean="0">
              <a:solidFill>
                <a:srgbClr val="C00000"/>
              </a:solidFill>
            </a:endParaRPr>
          </a:p>
          <a:p>
            <a:pPr indent="457200" algn="just"/>
            <a:r>
              <a:rPr lang="uk-UA" b="1" smtClean="0">
                <a:solidFill>
                  <a:srgbClr val="C00000"/>
                </a:solidFill>
              </a:rPr>
              <a:t>Використовуються </a:t>
            </a:r>
            <a:r>
              <a:rPr lang="uk-UA" b="1" smtClean="0">
                <a:solidFill>
                  <a:srgbClr val="C00000"/>
                </a:solidFill>
              </a:rPr>
              <a:t>лабораторіями</a:t>
            </a:r>
            <a:r>
              <a:rPr lang="uk-UA" b="1" smtClean="0">
                <a:solidFill>
                  <a:srgbClr val="C00000"/>
                </a:solidFill>
              </a:rPr>
              <a:t>, переважно для тарифної </a:t>
            </a:r>
            <a:r>
              <a:rPr lang="uk-UA" b="1" smtClean="0">
                <a:solidFill>
                  <a:srgbClr val="C00000"/>
                </a:solidFill>
              </a:rPr>
              <a:t>класифікації</a:t>
            </a:r>
            <a:r>
              <a:rPr lang="uk-UA" b="1" smtClean="0">
                <a:solidFill>
                  <a:srgbClr val="C00000"/>
                </a:solidFill>
              </a:rPr>
              <a:t>, і навіть організації перевірки </a:t>
            </a:r>
            <a:r>
              <a:rPr lang="uk-UA" b="1" smtClean="0">
                <a:solidFill>
                  <a:srgbClr val="C00000"/>
                </a:solidFill>
              </a:rPr>
              <a:t>кваліфікації.</a:t>
            </a:r>
            <a:endParaRPr lang="uk-UA" b="1" smtClean="0">
              <a:solidFill>
                <a:srgbClr val="C00000"/>
              </a:solidFill>
            </a:endParaRPr>
          </a:p>
          <a:p>
            <a:pPr indent="457200" algn="just"/>
            <a:endParaRPr lang="uk-UA" b="1" smtClean="0">
              <a:solidFill>
                <a:srgbClr val="C00000"/>
              </a:solidFill>
            </a:endParaRPr>
          </a:p>
          <a:p>
            <a:pPr indent="457200" algn="just"/>
            <a:r>
              <a:rPr lang="uk-UA" b="1" smtClean="0">
                <a:solidFill>
                  <a:srgbClr val="C00000"/>
                </a:solidFill>
              </a:rPr>
              <a:t>Ці дослідження спеціально розроблені для митних цілей і охоплюють всі види </a:t>
            </a:r>
            <a:r>
              <a:rPr lang="uk-UA" b="1" smtClean="0">
                <a:solidFill>
                  <a:srgbClr val="C00000"/>
                </a:solidFill>
              </a:rPr>
              <a:t>товарів</a:t>
            </a:r>
            <a:r>
              <a:rPr lang="uk-UA" b="1" smtClean="0">
                <a:solidFill>
                  <a:srgbClr val="C00000"/>
                </a:solidFill>
              </a:rPr>
              <a:t>, таких як </a:t>
            </a:r>
            <a:r>
              <a:rPr lang="uk-UA" b="1" smtClean="0">
                <a:solidFill>
                  <a:srgbClr val="C00000"/>
                </a:solidFill>
              </a:rPr>
              <a:t>цукор</a:t>
            </a:r>
            <a:r>
              <a:rPr lang="uk-UA" b="1" smtClean="0">
                <a:solidFill>
                  <a:srgbClr val="C00000"/>
                </a:solidFill>
              </a:rPr>
              <a:t>, горіхи і </a:t>
            </a:r>
            <a:r>
              <a:rPr lang="uk-UA" b="1" smtClean="0">
                <a:solidFill>
                  <a:srgbClr val="C00000"/>
                </a:solidFill>
              </a:rPr>
              <a:t>насіння</a:t>
            </a:r>
            <a:r>
              <a:rPr lang="uk-UA" b="1" smtClean="0">
                <a:solidFill>
                  <a:srgbClr val="C00000"/>
                </a:solidFill>
              </a:rPr>
              <a:t>, </a:t>
            </a:r>
            <a:r>
              <a:rPr lang="uk-UA" b="1" smtClean="0">
                <a:solidFill>
                  <a:srgbClr val="C00000"/>
                </a:solidFill>
              </a:rPr>
              <a:t>продукти</a:t>
            </a:r>
            <a:r>
              <a:rPr lang="uk-UA" b="1" smtClean="0">
                <a:solidFill>
                  <a:srgbClr val="C00000"/>
                </a:solidFill>
              </a:rPr>
              <a:t>, що вимагають визначення додаткового коду </a:t>
            </a:r>
            <a:r>
              <a:rPr lang="uk-UA" b="1" smtClean="0">
                <a:solidFill>
                  <a:srgbClr val="C00000"/>
                </a:solidFill>
              </a:rPr>
              <a:t>(</a:t>
            </a:r>
            <a:r>
              <a:rPr lang="uk-UA" b="1" smtClean="0">
                <a:solidFill>
                  <a:srgbClr val="C00000"/>
                </a:solidFill>
              </a:rPr>
              <a:t>таблиця </a:t>
            </a:r>
            <a:r>
              <a:rPr lang="uk-UA" b="1" smtClean="0">
                <a:solidFill>
                  <a:srgbClr val="C00000"/>
                </a:solidFill>
              </a:rPr>
              <a:t>Мерсінга</a:t>
            </a:r>
            <a:r>
              <a:rPr lang="uk-UA" b="1" smtClean="0">
                <a:solidFill>
                  <a:srgbClr val="C00000"/>
                </a:solidFill>
              </a:rPr>
              <a:t>), корми для тварин і корми для домашніх </a:t>
            </a:r>
            <a:r>
              <a:rPr lang="uk-UA" b="1" smtClean="0">
                <a:solidFill>
                  <a:srgbClr val="C00000"/>
                </a:solidFill>
              </a:rPr>
              <a:t>тварин</a:t>
            </a:r>
            <a:r>
              <a:rPr lang="uk-UA" b="1" smtClean="0">
                <a:solidFill>
                  <a:srgbClr val="C00000"/>
                </a:solidFill>
              </a:rPr>
              <a:t>, </a:t>
            </a:r>
            <a:r>
              <a:rPr lang="uk-UA" b="1" smtClean="0">
                <a:solidFill>
                  <a:srgbClr val="C00000"/>
                </a:solidFill>
              </a:rPr>
              <a:t>тютюн</a:t>
            </a:r>
            <a:r>
              <a:rPr lang="uk-UA" b="1" smtClean="0">
                <a:solidFill>
                  <a:srgbClr val="C00000"/>
                </a:solidFill>
              </a:rPr>
              <a:t>, спиртні </a:t>
            </a:r>
            <a:r>
              <a:rPr lang="uk-UA" b="1" smtClean="0">
                <a:solidFill>
                  <a:srgbClr val="C00000"/>
                </a:solidFill>
              </a:rPr>
              <a:t>напої</a:t>
            </a:r>
            <a:r>
              <a:rPr lang="uk-UA" b="1" smtClean="0">
                <a:solidFill>
                  <a:srgbClr val="C00000"/>
                </a:solidFill>
              </a:rPr>
              <a:t>, мінеральні </a:t>
            </a:r>
            <a:r>
              <a:rPr lang="uk-UA" b="1" smtClean="0">
                <a:solidFill>
                  <a:srgbClr val="C00000"/>
                </a:solidFill>
              </a:rPr>
              <a:t>олії</a:t>
            </a:r>
            <a:r>
              <a:rPr lang="uk-UA" b="1" smtClean="0">
                <a:solidFill>
                  <a:srgbClr val="C00000"/>
                </a:solidFill>
              </a:rPr>
              <a:t>. , текстиль та </a:t>
            </a:r>
            <a:r>
              <a:rPr lang="uk-UA" b="1" smtClean="0">
                <a:solidFill>
                  <a:srgbClr val="C00000"/>
                </a:solidFill>
              </a:rPr>
              <a:t>кераміка.</a:t>
            </a:r>
            <a:endParaRPr lang="uk-UA" b="1">
              <a:solidFill>
                <a:srgbClr val="C0000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4644</Words>
  <Application>Microsoft Office PowerPoint</Application>
  <PresentationFormat>Экран (4:3)</PresentationFormat>
  <Paragraphs>322</Paragraphs>
  <Slides>38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Victoria</dc:creator>
  <cp:lastModifiedBy>Victoria</cp:lastModifiedBy>
  <cp:revision>62</cp:revision>
  <dcterms:created xsi:type="dcterms:W3CDTF">2023-04-02T05:59:11Z</dcterms:created>
  <dcterms:modified xsi:type="dcterms:W3CDTF">2023-04-02T08:38:36Z</dcterms:modified>
</cp:coreProperties>
</file>