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84" r:id="rId10"/>
    <p:sldId id="265" r:id="rId11"/>
    <p:sldId id="264" r:id="rId12"/>
    <p:sldId id="266" r:id="rId13"/>
    <p:sldId id="267" r:id="rId14"/>
    <p:sldId id="268" r:id="rId15"/>
    <p:sldId id="269" r:id="rId16"/>
    <p:sldId id="270" r:id="rId17"/>
    <p:sldId id="277" r:id="rId18"/>
    <p:sldId id="273" r:id="rId19"/>
    <p:sldId id="271" r:id="rId20"/>
    <p:sldId id="274" r:id="rId21"/>
    <p:sldId id="275" r:id="rId22"/>
    <p:sldId id="276" r:id="rId23"/>
    <p:sldId id="279" r:id="rId24"/>
    <p:sldId id="280" r:id="rId25"/>
    <p:sldId id="272" r:id="rId26"/>
    <p:sldId id="278" r:id="rId27"/>
    <p:sldId id="281" r:id="rId28"/>
    <p:sldId id="282" r:id="rId29"/>
    <p:sldId id="283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302" r:id="rId43"/>
    <p:sldId id="303" r:id="rId44"/>
    <p:sldId id="304" r:id="rId45"/>
    <p:sldId id="305" r:id="rId46"/>
    <p:sldId id="306" r:id="rId47"/>
    <p:sldId id="307" r:id="rId48"/>
    <p:sldId id="308" r:id="rId49"/>
    <p:sldId id="309" r:id="rId50"/>
    <p:sldId id="310" r:id="rId51"/>
    <p:sldId id="297" r:id="rId52"/>
    <p:sldId id="312" r:id="rId53"/>
    <p:sldId id="298" r:id="rId54"/>
    <p:sldId id="329" r:id="rId55"/>
    <p:sldId id="313" r:id="rId56"/>
    <p:sldId id="314" r:id="rId57"/>
    <p:sldId id="317" r:id="rId58"/>
    <p:sldId id="315" r:id="rId59"/>
    <p:sldId id="316" r:id="rId60"/>
    <p:sldId id="318" r:id="rId61"/>
    <p:sldId id="327" r:id="rId62"/>
    <p:sldId id="301" r:id="rId63"/>
    <p:sldId id="323" r:id="rId64"/>
    <p:sldId id="319" r:id="rId65"/>
    <p:sldId id="320" r:id="rId66"/>
    <p:sldId id="321" r:id="rId67"/>
    <p:sldId id="322" r:id="rId68"/>
    <p:sldId id="324" r:id="rId69"/>
    <p:sldId id="325" r:id="rId70"/>
    <p:sldId id="326" r:id="rId71"/>
    <p:sldId id="328" r:id="rId7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85329A-839F-4851-AAC4-82B66F9819C5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F062ED-4D25-4CAD-901F-E0696436F8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164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6C34-8E77-4F95-B7F4-50A5305DB0B4}" type="datetime1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684D3-51FA-4B75-98F4-59567940312A}" type="datetime1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8D177-2070-40B6-8935-8F3B9ACCA65F}" type="datetime1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8444B-CCF9-4359-90B4-03A462467820}" type="datetime1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305FB-3F55-46D3-ADA7-4B429BDF59E3}" type="datetime1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7CCA-AD76-4073-8F4B-8D2308D19AB1}" type="datetime1">
              <a:rPr lang="en-US" smtClean="0"/>
              <a:t>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98726-338F-4496-BEDB-3FCBD110BABA}" type="datetime1">
              <a:rPr lang="en-US" smtClean="0"/>
              <a:t>2/11/2020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BB07C-CDB6-47B4-AE91-42F90DF67DAC}" type="datetime1">
              <a:rPr lang="en-US" smtClean="0"/>
              <a:t>2/11/2020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23202-E45C-4C4F-B89A-6CA7D62D9A42}" type="datetime1">
              <a:rPr lang="en-US" smtClean="0"/>
              <a:t>2/11/2020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9673-44A0-4A2A-8501-7C9CF5CB431D}" type="datetime1">
              <a:rPr lang="en-US" smtClean="0"/>
              <a:t>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55485-DEF7-4203-BF6D-55EBFBF3D8A8}" type="datetime1">
              <a:rPr lang="en-US" smtClean="0"/>
              <a:t>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3FEDC6-945B-4519-B31A-AD59325D02C7}" type="datetime1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AF%D0%BF%D0%BE%D0%BD%D1%81%D0%BA%D0%B8%D0%B9_%D1%8F%D0%B7%D1%8B%D0%BA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92762"/>
          </a:xfrm>
        </p:spPr>
        <p:txBody>
          <a:bodyPr>
            <a:normAutofit fontScale="90000"/>
          </a:bodyPr>
          <a:lstStyle/>
          <a:p>
            <a:r>
              <a:rPr lang="uk-UA" sz="5400" b="1" dirty="0">
                <a:solidFill>
                  <a:srgbClr val="FF0000"/>
                </a:solidFill>
              </a:rPr>
              <a:t>Тема 2. Концепція і методологічний апарат </a:t>
            </a:r>
            <a:r>
              <a:rPr lang="ru-RU" sz="5400" dirty="0">
                <a:solidFill>
                  <a:srgbClr val="FF0000"/>
                </a:solidFill>
              </a:rPr>
              <a:t/>
            </a:r>
            <a:br>
              <a:rPr lang="ru-RU" sz="5400" dirty="0">
                <a:solidFill>
                  <a:srgbClr val="FF0000"/>
                </a:solidFill>
              </a:rPr>
            </a:br>
            <a:r>
              <a:rPr lang="uk-UA" sz="5400" b="1" dirty="0">
                <a:solidFill>
                  <a:srgbClr val="FF0000"/>
                </a:solidFill>
              </a:rPr>
              <a:t>інтегрованої </a:t>
            </a:r>
            <a:r>
              <a:rPr lang="uk-UA" sz="5400" b="1" dirty="0" smtClean="0">
                <a:solidFill>
                  <a:srgbClr val="FF0000"/>
                </a:solidFill>
              </a:rPr>
              <a:t>логістики</a:t>
            </a:r>
            <a:br>
              <a:rPr lang="uk-UA" sz="5400" b="1" dirty="0" smtClean="0">
                <a:solidFill>
                  <a:srgbClr val="FF000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uk-UA" sz="4000" dirty="0" smtClean="0"/>
              <a:t>1</a:t>
            </a:r>
            <a:r>
              <a:rPr lang="uk-UA" sz="4000" dirty="0"/>
              <a:t>. Засади сучасної концепції </a:t>
            </a:r>
            <a:r>
              <a:rPr lang="uk-UA" sz="4000" dirty="0" smtClean="0"/>
              <a:t>логістики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uk-UA" sz="4000" dirty="0" smtClean="0"/>
              <a:t>2</a:t>
            </a:r>
            <a:r>
              <a:rPr lang="uk-UA" sz="4000" dirty="0"/>
              <a:t>. Системний підхід як методологічна база </a:t>
            </a:r>
            <a:r>
              <a:rPr lang="uk-UA" sz="4000" dirty="0" smtClean="0"/>
              <a:t>логістики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uk-UA" sz="4000" dirty="0" smtClean="0"/>
              <a:t>3</a:t>
            </a:r>
            <a:r>
              <a:rPr lang="uk-UA" sz="4000" dirty="0"/>
              <a:t>. Логістичні канали, ланцюги, мережі й ланки</a:t>
            </a:r>
            <a:endParaRPr lang="ru-RU" sz="40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chemeClr val="bg1"/>
                </a:solidFill>
              </a:rPr>
              <a:pPr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49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>
            <a:normAutofit fontScale="90000"/>
          </a:bodyPr>
          <a:lstStyle/>
          <a:p>
            <a:pPr>
              <a:lnSpc>
                <a:spcPts val="4800"/>
              </a:lnSpc>
            </a:pPr>
            <a:r>
              <a:rPr lang="uk-UA" dirty="0" smtClean="0"/>
              <a:t/>
            </a:r>
            <a:br>
              <a:rPr lang="uk-UA" dirty="0" smtClean="0"/>
            </a:br>
            <a:r>
              <a:rPr lang="uk-UA" sz="4000" b="1" dirty="0" smtClean="0">
                <a:solidFill>
                  <a:srgbClr val="FF0000"/>
                </a:solidFill>
              </a:rPr>
              <a:t>Запитання</a:t>
            </a:r>
            <a:r>
              <a:rPr lang="uk-UA" sz="4000" b="1" dirty="0">
                <a:solidFill>
                  <a:srgbClr val="FF0000"/>
                </a:solidFill>
              </a:rPr>
              <a:t/>
            </a:r>
            <a:br>
              <a:rPr lang="uk-UA" sz="4000" b="1" dirty="0">
                <a:solidFill>
                  <a:srgbClr val="FF0000"/>
                </a:solidFill>
              </a:rPr>
            </a:br>
            <a:r>
              <a:rPr lang="uk-UA" sz="4000" b="1" dirty="0">
                <a:solidFill>
                  <a:srgbClr val="FF0000"/>
                </a:solidFill>
              </a:rPr>
              <a:t> </a:t>
            </a:r>
            <a:r>
              <a:rPr lang="uk-UA" sz="4000" b="1" i="1" u="sng" dirty="0">
                <a:solidFill>
                  <a:srgbClr val="FF0000"/>
                </a:solidFill>
              </a:rPr>
              <a:t>встановіть відповідність</a:t>
            </a:r>
            <a:r>
              <a:rPr lang="ru-RU" sz="4000" i="1" u="sng" dirty="0"/>
              <a:t/>
            </a:r>
            <a:br>
              <a:rPr lang="ru-RU" sz="4000" i="1" u="sng" dirty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28600" y="1219200"/>
            <a:ext cx="2133600" cy="5410200"/>
          </a:xfrm>
          <a:ln>
            <a:solidFill>
              <a:schemeClr val="tx1"/>
            </a:solidFill>
          </a:ln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sz="3200" b="1" i="1" dirty="0" smtClean="0"/>
              <a:t>1)Комплексність</a:t>
            </a:r>
          </a:p>
          <a:p>
            <a:pPr marL="0" indent="0">
              <a:buNone/>
            </a:pPr>
            <a:r>
              <a:rPr lang="uk-UA" sz="3200" b="1" i="1" dirty="0" smtClean="0"/>
              <a:t> </a:t>
            </a:r>
          </a:p>
          <a:p>
            <a:pPr marL="0" indent="0">
              <a:buNone/>
            </a:pPr>
            <a:endParaRPr lang="uk-UA" sz="3200" b="1" i="1" dirty="0" smtClean="0"/>
          </a:p>
          <a:p>
            <a:pPr marL="0" indent="0">
              <a:buNone/>
            </a:pPr>
            <a:r>
              <a:rPr lang="uk-UA" sz="3200" b="1" i="1" dirty="0" smtClean="0"/>
              <a:t>2)Науковість </a:t>
            </a:r>
          </a:p>
          <a:p>
            <a:pPr marL="0" indent="0">
              <a:buNone/>
            </a:pPr>
            <a:endParaRPr lang="uk-UA" sz="3200" b="1" i="1" dirty="0"/>
          </a:p>
          <a:p>
            <a:pPr marL="0" indent="0">
              <a:buNone/>
            </a:pPr>
            <a:endParaRPr lang="uk-UA" sz="3200" b="1" i="1" dirty="0" smtClean="0"/>
          </a:p>
          <a:p>
            <a:pPr marL="0" indent="0">
              <a:buNone/>
            </a:pPr>
            <a:r>
              <a:rPr lang="uk-UA" sz="3200" b="1" i="1" dirty="0" smtClean="0"/>
              <a:t>3)Конкретність</a:t>
            </a:r>
          </a:p>
          <a:p>
            <a:pPr marL="0" indent="0">
              <a:buNone/>
            </a:pPr>
            <a:endParaRPr lang="uk-UA" sz="3400" b="1" i="1" dirty="0" smtClean="0"/>
          </a:p>
          <a:p>
            <a:pPr marL="0" indent="0">
              <a:buNone/>
            </a:pPr>
            <a:endParaRPr lang="uk-UA" sz="3200" b="1" i="1" dirty="0" smtClean="0"/>
          </a:p>
          <a:p>
            <a:pPr marL="0" indent="0">
              <a:buNone/>
            </a:pPr>
            <a:r>
              <a:rPr lang="uk-UA" sz="3200" b="1" i="1" dirty="0" smtClean="0"/>
              <a:t> 4)</a:t>
            </a:r>
            <a:r>
              <a:rPr lang="uk-UA" sz="3200" b="1" i="1" dirty="0" err="1"/>
              <a:t>К</a:t>
            </a:r>
            <a:r>
              <a:rPr lang="uk-UA" sz="3200" b="1" i="1" dirty="0" err="1" smtClean="0"/>
              <a:t>онструктив‐</a:t>
            </a:r>
            <a:endParaRPr lang="uk-UA" sz="3200" b="1" i="1" dirty="0" smtClean="0"/>
          </a:p>
          <a:p>
            <a:pPr marL="0" indent="0">
              <a:buNone/>
            </a:pPr>
            <a:r>
              <a:rPr lang="uk-UA" sz="3200" b="1" i="1" dirty="0" err="1"/>
              <a:t>н</a:t>
            </a:r>
            <a:r>
              <a:rPr lang="uk-UA" sz="3200" b="1" i="1" dirty="0" err="1" smtClean="0"/>
              <a:t>ість</a:t>
            </a:r>
            <a:endParaRPr lang="uk-UA" sz="3200" b="1" i="1" dirty="0" smtClean="0"/>
          </a:p>
          <a:p>
            <a:pPr marL="0" indent="0">
              <a:buNone/>
            </a:pPr>
            <a:endParaRPr lang="uk-UA" sz="3200" b="1" i="1" dirty="0" smtClean="0"/>
          </a:p>
          <a:p>
            <a:pPr marL="0" indent="0">
              <a:buNone/>
            </a:pPr>
            <a:r>
              <a:rPr lang="uk-UA" sz="3200" b="1" i="1" dirty="0" smtClean="0"/>
              <a:t> </a:t>
            </a:r>
          </a:p>
          <a:p>
            <a:pPr marL="0" indent="0">
              <a:buNone/>
            </a:pPr>
            <a:r>
              <a:rPr lang="uk-UA" sz="3200" b="1" i="1" dirty="0" smtClean="0"/>
              <a:t>5)Надійність</a:t>
            </a:r>
          </a:p>
          <a:p>
            <a:pPr marL="0" indent="0">
              <a:buNone/>
            </a:pPr>
            <a:endParaRPr lang="uk-UA" sz="3200" b="1" i="1" dirty="0" smtClean="0"/>
          </a:p>
          <a:p>
            <a:pPr marL="0" indent="0">
              <a:buNone/>
            </a:pPr>
            <a:r>
              <a:rPr lang="uk-UA" sz="3200" b="1" i="1" dirty="0" smtClean="0"/>
              <a:t> </a:t>
            </a:r>
          </a:p>
          <a:p>
            <a:pPr marL="0" indent="0">
              <a:buNone/>
            </a:pPr>
            <a:r>
              <a:rPr lang="uk-UA" sz="3200" b="1" i="1" dirty="0" smtClean="0"/>
              <a:t>6) Варіантність</a:t>
            </a:r>
            <a:r>
              <a:rPr lang="uk-UA" i="1" dirty="0"/>
              <a:t>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438400" y="1143000"/>
            <a:ext cx="6553200" cy="5562600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ts val="3360"/>
              </a:lnSpc>
              <a:spcBef>
                <a:spcPts val="0"/>
              </a:spcBef>
              <a:buNone/>
            </a:pPr>
            <a:r>
              <a:rPr lang="uk-UA" dirty="0" smtClean="0">
                <a:solidFill>
                  <a:srgbClr val="7030A0"/>
                </a:solidFill>
              </a:rPr>
              <a:t>А)</a:t>
            </a:r>
            <a:r>
              <a:rPr lang="uk-UA" dirty="0">
                <a:solidFill>
                  <a:srgbClr val="7030A0"/>
                </a:solidFill>
              </a:rPr>
              <a:t> визнання за кваліфікованими кадрами статусу найважливішого ресурсу логістичних структур фірми</a:t>
            </a:r>
            <a:r>
              <a:rPr lang="uk-UA" dirty="0" smtClean="0">
                <a:solidFill>
                  <a:srgbClr val="7030A0"/>
                </a:solidFill>
              </a:rPr>
              <a:t>.</a:t>
            </a:r>
          </a:p>
          <a:p>
            <a:pPr marL="0" indent="0">
              <a:lnSpc>
                <a:spcPts val="3360"/>
              </a:lnSpc>
              <a:spcBef>
                <a:spcPts val="0"/>
              </a:spcBef>
              <a:buNone/>
            </a:pPr>
            <a:r>
              <a:rPr lang="uk-UA" dirty="0" smtClean="0">
                <a:solidFill>
                  <a:schemeClr val="accent5">
                    <a:lumMod val="50000"/>
                  </a:schemeClr>
                </a:solidFill>
              </a:rPr>
              <a:t>Б)</a:t>
            </a:r>
            <a:r>
              <a:rPr lang="uk-UA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uk-UA" dirty="0" smtClean="0">
                <a:solidFill>
                  <a:schemeClr val="accent5">
                    <a:lumMod val="50000"/>
                  </a:schemeClr>
                </a:solidFill>
              </a:rPr>
              <a:t>Здійснення </a:t>
            </a:r>
            <a:r>
              <a:rPr lang="uk-UA" dirty="0">
                <a:solidFill>
                  <a:schemeClr val="accent5">
                    <a:lumMod val="50000"/>
                  </a:schemeClr>
                </a:solidFill>
              </a:rPr>
              <a:t>руху з найменшими витратами усіх видів </a:t>
            </a:r>
            <a:r>
              <a:rPr lang="uk-UA" dirty="0" smtClean="0">
                <a:solidFill>
                  <a:schemeClr val="accent5">
                    <a:lumMod val="50000"/>
                  </a:schemeClr>
                </a:solidFill>
              </a:rPr>
              <a:t>ресурсів.</a:t>
            </a:r>
          </a:p>
          <a:p>
            <a:pPr marL="0" indent="0">
              <a:lnSpc>
                <a:spcPts val="3360"/>
              </a:lnSpc>
              <a:spcBef>
                <a:spcPts val="0"/>
              </a:spcBef>
              <a:buNone/>
            </a:pPr>
            <a:r>
              <a:rPr lang="uk-UA" dirty="0" smtClean="0">
                <a:solidFill>
                  <a:schemeClr val="accent6">
                    <a:lumMod val="50000"/>
                  </a:schemeClr>
                </a:solidFill>
              </a:rPr>
              <a:t>В)</a:t>
            </a:r>
            <a:r>
              <a:rPr lang="uk-UA" dirty="0">
                <a:solidFill>
                  <a:schemeClr val="accent6">
                    <a:lumMod val="50000"/>
                  </a:schemeClr>
                </a:solidFill>
              </a:rPr>
              <a:t> формування усіх видів забезпечення 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</a:rPr>
              <a:t>для </a:t>
            </a:r>
            <a:r>
              <a:rPr lang="uk-UA" dirty="0">
                <a:solidFill>
                  <a:schemeClr val="accent6">
                    <a:lumMod val="50000"/>
                  </a:schemeClr>
                </a:solidFill>
              </a:rPr>
              <a:t>здійснення руху потоків у конкретних 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</a:rPr>
              <a:t>умовах.</a:t>
            </a:r>
          </a:p>
          <a:p>
            <a:pPr marL="0" indent="0">
              <a:lnSpc>
                <a:spcPts val="3360"/>
              </a:lnSpc>
              <a:spcBef>
                <a:spcPts val="0"/>
              </a:spcBef>
              <a:buNone/>
            </a:pPr>
            <a:r>
              <a:rPr lang="uk-UA" dirty="0" smtClean="0">
                <a:solidFill>
                  <a:schemeClr val="tx2">
                    <a:lumMod val="75000"/>
                  </a:schemeClr>
                </a:solidFill>
              </a:rPr>
              <a:t>Г)</a:t>
            </a:r>
            <a:r>
              <a:rPr lang="uk-UA" dirty="0">
                <a:solidFill>
                  <a:schemeClr val="tx2">
                    <a:lumMod val="75000"/>
                  </a:schemeClr>
                </a:solidFill>
              </a:rPr>
              <a:t> можливість </a:t>
            </a:r>
            <a:r>
              <a:rPr lang="uk-UA" dirty="0" smtClean="0">
                <a:solidFill>
                  <a:schemeClr val="tx2">
                    <a:lumMod val="75000"/>
                  </a:schemeClr>
                </a:solidFill>
              </a:rPr>
              <a:t>гнучкого </a:t>
            </a:r>
            <a:r>
              <a:rPr lang="uk-UA" dirty="0">
                <a:solidFill>
                  <a:schemeClr val="tx2">
                    <a:lumMod val="75000"/>
                  </a:schemeClr>
                </a:solidFill>
              </a:rPr>
              <a:t>реагування фірми на коливання попиту </a:t>
            </a:r>
            <a:endParaRPr lang="uk-UA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ts val="3360"/>
              </a:lnSpc>
              <a:spcBef>
                <a:spcPts val="0"/>
              </a:spcBef>
              <a:buNone/>
            </a:pPr>
            <a:r>
              <a:rPr lang="uk-UA" dirty="0" smtClean="0">
                <a:solidFill>
                  <a:srgbClr val="00B050"/>
                </a:solidFill>
              </a:rPr>
              <a:t>Д) </a:t>
            </a:r>
            <a:r>
              <a:rPr lang="uk-UA" dirty="0">
                <a:solidFill>
                  <a:srgbClr val="00B050"/>
                </a:solidFill>
              </a:rPr>
              <a:t>забезпечення безвідмовності й безпеки </a:t>
            </a:r>
            <a:r>
              <a:rPr lang="uk-UA" dirty="0" smtClean="0">
                <a:solidFill>
                  <a:srgbClr val="00B050"/>
                </a:solidFill>
              </a:rPr>
              <a:t>руху</a:t>
            </a:r>
          </a:p>
          <a:p>
            <a:pPr marL="0" indent="0">
              <a:lnSpc>
                <a:spcPts val="3360"/>
              </a:lnSpc>
              <a:spcBef>
                <a:spcPts val="0"/>
              </a:spcBef>
              <a:buNone/>
            </a:pPr>
            <a:r>
              <a:rPr lang="uk-UA" dirty="0" smtClean="0">
                <a:solidFill>
                  <a:schemeClr val="bg2">
                    <a:lumMod val="25000"/>
                  </a:schemeClr>
                </a:solidFill>
              </a:rPr>
              <a:t>Ж)</a:t>
            </a:r>
            <a:r>
              <a:rPr lang="uk-UA" dirty="0">
                <a:solidFill>
                  <a:schemeClr val="bg2">
                    <a:lumMod val="25000"/>
                  </a:schemeClr>
                </a:solidFill>
              </a:rPr>
              <a:t> диспетчеризація потоку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09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1" dirty="0">
                <a:solidFill>
                  <a:srgbClr val="FF0000"/>
                </a:solidFill>
              </a:rPr>
              <a:t>Окремі положення  концепції логістики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4000" dirty="0" smtClean="0"/>
              <a:t>облік </a:t>
            </a:r>
            <a:r>
              <a:rPr lang="uk-UA" sz="4000" dirty="0"/>
              <a:t>логістичних витрат протягом усього логістичного ланцюгу;</a:t>
            </a:r>
            <a:endParaRPr lang="ru-RU" sz="4000" dirty="0"/>
          </a:p>
          <a:p>
            <a:r>
              <a:rPr lang="uk-UA" sz="4000" dirty="0" smtClean="0"/>
              <a:t>гуманізація </a:t>
            </a:r>
            <a:r>
              <a:rPr lang="uk-UA" sz="4000" dirty="0"/>
              <a:t>технологічних процесів, створення сучасних умов праці;</a:t>
            </a:r>
            <a:endParaRPr lang="ru-RU" sz="4000" dirty="0"/>
          </a:p>
          <a:p>
            <a:r>
              <a:rPr lang="uk-UA" sz="4000" dirty="0" smtClean="0"/>
              <a:t>розвиток </a:t>
            </a:r>
            <a:r>
              <a:rPr lang="uk-UA" sz="4000" dirty="0"/>
              <a:t>логістичного сервісу.</a:t>
            </a:r>
            <a:endParaRPr lang="ru-RU" sz="40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19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b="1" dirty="0" smtClean="0">
                <a:solidFill>
                  <a:srgbClr val="FF0000"/>
                </a:solidFill>
              </a:rPr>
              <a:t>Облік </a:t>
            </a:r>
            <a:r>
              <a:rPr lang="uk-UA" b="1" dirty="0">
                <a:solidFill>
                  <a:srgbClr val="FF0000"/>
                </a:solidFill>
              </a:rPr>
              <a:t>логістичних витрат протягом усього логістичного </a:t>
            </a:r>
            <a:r>
              <a:rPr lang="uk-UA" b="1" dirty="0" smtClean="0">
                <a:solidFill>
                  <a:srgbClr val="FF0000"/>
                </a:solidFill>
              </a:rPr>
              <a:t>ланцюгу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k-UA" dirty="0"/>
              <a:t>Одна з основних задач логістики </a:t>
            </a:r>
            <a:r>
              <a:rPr lang="uk-UA" b="1" i="1" dirty="0"/>
              <a:t>— управління </a:t>
            </a:r>
            <a:r>
              <a:rPr lang="uk-UA" dirty="0"/>
              <a:t>витратами по доведенню матеріального потоку </a:t>
            </a:r>
            <a:r>
              <a:rPr lang="uk-UA" b="1" i="1" dirty="0"/>
              <a:t>від первинного джерела сировини до кінцевого споживача</a:t>
            </a:r>
            <a:r>
              <a:rPr lang="uk-UA" dirty="0"/>
              <a:t>. Однак керувати витратами можливо лише в тому випадку, якщо їх можна точно вимірювати. Тому </a:t>
            </a:r>
            <a:r>
              <a:rPr lang="uk-UA" b="1" i="1" dirty="0"/>
              <a:t>системи обліку витрат виробництва </a:t>
            </a:r>
            <a:r>
              <a:rPr lang="uk-UA" b="1" i="1" dirty="0" smtClean="0"/>
              <a:t>та логістичних </a:t>
            </a:r>
            <a:r>
              <a:rPr lang="uk-UA" b="1" i="1" dirty="0"/>
              <a:t>процесів повинні виділяти витрати, що виникають у процесі реалізації функцій логістики</a:t>
            </a:r>
            <a:r>
              <a:rPr lang="uk-UA" dirty="0"/>
              <a:t>, </a:t>
            </a:r>
            <a:r>
              <a:rPr lang="uk-UA" u="sng" dirty="0"/>
              <a:t>формувати інформацію </a:t>
            </a:r>
            <a:r>
              <a:rPr lang="uk-UA" dirty="0"/>
              <a:t>про найбільш значимі витрати, а також про характер їхньої взаємодії. При дотриманні названої умови з'являється можливість використовувати </a:t>
            </a:r>
            <a:r>
              <a:rPr lang="uk-UA" i="1" dirty="0"/>
              <a:t>важливий критерій оптимального варіанта системи </a:t>
            </a:r>
            <a:r>
              <a:rPr lang="uk-UA" b="1" i="1" dirty="0" smtClean="0">
                <a:solidFill>
                  <a:srgbClr val="FF0000"/>
                </a:solidFill>
              </a:rPr>
              <a:t>— МІНІМУМ СУКУПНИХ ВИТРАТ ПРОТЯГОМ УСЬОГО ЛОГІСТИЧНОГО ЛАНЦЮГА ( 1-ШЕ ПОЛОЖЕННЯ).</a:t>
            </a:r>
            <a:endParaRPr lang="ru-RU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169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r>
              <a:rPr lang="uk-UA" sz="4000" b="1" i="1" dirty="0" smtClean="0">
                <a:solidFill>
                  <a:srgbClr val="FF0000"/>
                </a:solidFill>
              </a:rPr>
              <a:t>Гуманізація </a:t>
            </a:r>
            <a:r>
              <a:rPr lang="uk-UA" sz="4000" b="1" i="1" dirty="0">
                <a:solidFill>
                  <a:srgbClr val="FF0000"/>
                </a:solidFill>
              </a:rPr>
              <a:t>технологічних </a:t>
            </a:r>
            <a:r>
              <a:rPr lang="uk-UA" sz="4000" b="1" i="1" dirty="0" smtClean="0">
                <a:solidFill>
                  <a:srgbClr val="FF0000"/>
                </a:solidFill>
              </a:rPr>
              <a:t>процесів</a:t>
            </a:r>
            <a:br>
              <a:rPr lang="uk-UA" sz="4000" b="1" i="1" dirty="0" smtClean="0">
                <a:solidFill>
                  <a:srgbClr val="FF0000"/>
                </a:solidFill>
              </a:rPr>
            </a:br>
            <a:r>
              <a:rPr lang="uk-UA" sz="4000" b="1" i="1" dirty="0" smtClean="0">
                <a:solidFill>
                  <a:srgbClr val="FF0000"/>
                </a:solidFill>
              </a:rPr>
              <a:t> (</a:t>
            </a:r>
            <a:r>
              <a:rPr lang="uk-UA" sz="4000" b="1" i="1" dirty="0">
                <a:solidFill>
                  <a:srgbClr val="FF0000"/>
                </a:solidFill>
              </a:rPr>
              <a:t>2-ге положення).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05400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Одним із значимих елементів логістичних систем є кадри, тобто спеціально навчений персонал, здатний з необхідним ступенем відповідальності виконувати свої функції</a:t>
            </a:r>
            <a:r>
              <a:rPr lang="uk-UA" b="1" i="1" dirty="0"/>
              <a:t>. При цьому повинні адекватно удосконалюватися умови праці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Інакше </a:t>
            </a:r>
            <a:r>
              <a:rPr lang="uk-UA" dirty="0"/>
              <a:t>кажучи, </a:t>
            </a:r>
            <a:r>
              <a:rPr lang="uk-UA" b="1" i="1" dirty="0"/>
              <a:t>якщо немає сучасних умов праці і перспектив кар'єри</a:t>
            </a:r>
            <a:r>
              <a:rPr lang="uk-UA" dirty="0"/>
              <a:t>, </a:t>
            </a:r>
            <a:r>
              <a:rPr lang="uk-UA" dirty="0" smtClean="0"/>
              <a:t>то </a:t>
            </a:r>
            <a:r>
              <a:rPr lang="uk-UA" b="1" i="1" dirty="0"/>
              <a:t>немає</a:t>
            </a:r>
            <a:r>
              <a:rPr lang="uk-UA" dirty="0"/>
              <a:t> і дисциплінованого, дієздатного, </a:t>
            </a:r>
            <a:r>
              <a:rPr lang="uk-UA" b="1" i="1" dirty="0"/>
              <a:t>кваліфікованого персоналу</a:t>
            </a:r>
            <a:r>
              <a:rPr lang="uk-UA" dirty="0"/>
              <a:t>, а виходить, елемент "кадри" у логістичної системі буде так називаним "вузьким місцем".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76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i="1" dirty="0" smtClean="0"/>
              <a:t/>
            </a:r>
            <a:br>
              <a:rPr lang="uk-UA" i="1" dirty="0" smtClean="0"/>
            </a:br>
            <a:r>
              <a:rPr lang="uk-UA" b="1" i="1" dirty="0" smtClean="0">
                <a:solidFill>
                  <a:srgbClr val="FF0000"/>
                </a:solidFill>
              </a:rPr>
              <a:t>Розвиток </a:t>
            </a:r>
            <a:r>
              <a:rPr lang="uk-UA" b="1" i="1" dirty="0">
                <a:solidFill>
                  <a:srgbClr val="FF0000"/>
                </a:solidFill>
              </a:rPr>
              <a:t>логістичного </a:t>
            </a:r>
            <a:r>
              <a:rPr lang="uk-UA" b="1" i="1" dirty="0" smtClean="0">
                <a:solidFill>
                  <a:srgbClr val="FF0000"/>
                </a:solidFill>
              </a:rPr>
              <a:t>сервісу</a:t>
            </a:r>
            <a:br>
              <a:rPr lang="uk-UA" b="1" i="1" dirty="0" smtClean="0">
                <a:solidFill>
                  <a:srgbClr val="FF0000"/>
                </a:solidFill>
              </a:rPr>
            </a:br>
            <a:r>
              <a:rPr lang="uk-UA" b="1" i="1" dirty="0" smtClean="0">
                <a:solidFill>
                  <a:srgbClr val="FF0000"/>
                </a:solidFill>
              </a:rPr>
              <a:t> </a:t>
            </a:r>
            <a:r>
              <a:rPr lang="uk-UA" b="1" i="1" dirty="0">
                <a:solidFill>
                  <a:srgbClr val="FF0000"/>
                </a:solidFill>
              </a:rPr>
              <a:t>(3-тє положення</a:t>
            </a:r>
            <a:r>
              <a:rPr lang="uk-UA" b="1" i="1" dirty="0" smtClean="0">
                <a:solidFill>
                  <a:srgbClr val="FF0000"/>
                </a:solidFill>
              </a:rPr>
              <a:t>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/>
              <a:t>Нішу на ринку можна зайняти:</a:t>
            </a:r>
            <a:endParaRPr lang="ru-RU" dirty="0"/>
          </a:p>
          <a:p>
            <a:r>
              <a:rPr lang="uk-UA" dirty="0" smtClean="0"/>
              <a:t>підвищуючи </a:t>
            </a:r>
            <a:r>
              <a:rPr lang="uk-UA" dirty="0"/>
              <a:t>якість товару;</a:t>
            </a:r>
            <a:endParaRPr lang="ru-RU" dirty="0"/>
          </a:p>
          <a:p>
            <a:r>
              <a:rPr lang="uk-UA" dirty="0" smtClean="0"/>
              <a:t>випускаючи </a:t>
            </a:r>
            <a:r>
              <a:rPr lang="uk-UA" dirty="0"/>
              <a:t>новий товар;</a:t>
            </a:r>
            <a:endParaRPr lang="ru-RU" dirty="0"/>
          </a:p>
          <a:p>
            <a:r>
              <a:rPr lang="uk-UA" dirty="0" smtClean="0"/>
              <a:t>підвищуючи </a:t>
            </a:r>
            <a:r>
              <a:rPr lang="uk-UA" dirty="0"/>
              <a:t>рівень логістичного сервісу.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Застосування перших двох стратегій об'єктивно обмежено необхідністю великих капітальних вкладень. </a:t>
            </a:r>
            <a:r>
              <a:rPr lang="uk-UA" b="1" dirty="0">
                <a:solidFill>
                  <a:srgbClr val="FF0000"/>
                </a:solidFill>
              </a:rPr>
              <a:t>Третій шлях набагато дешевше. Тому усе більше число підприємців звертається до логістичному сервісу,  як до засобу підвищення </a:t>
            </a:r>
            <a:r>
              <a:rPr lang="uk-UA" b="1" dirty="0" err="1" smtClean="0">
                <a:solidFill>
                  <a:srgbClr val="FF0000"/>
                </a:solidFill>
              </a:rPr>
              <a:t>конкурентноспроможності</a:t>
            </a:r>
            <a:r>
              <a:rPr lang="uk-UA" b="1" dirty="0" smtClean="0">
                <a:solidFill>
                  <a:srgbClr val="FF0000"/>
                </a:solidFill>
              </a:rPr>
              <a:t>.</a:t>
            </a:r>
            <a:endParaRPr lang="ru-RU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62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5714201"/>
              </p:ext>
            </p:extLst>
          </p:nvPr>
        </p:nvGraphicFramePr>
        <p:xfrm>
          <a:off x="152401" y="914400"/>
          <a:ext cx="8789436" cy="58647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6387"/>
                <a:gridCol w="1558204"/>
                <a:gridCol w="6754845"/>
              </a:tblGrid>
              <a:tr h="114300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№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Логістична концепція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Реалізація логістичної концепції в логістичних системах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21794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1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Система точно, в термін (</a:t>
                      </a:r>
                      <a:r>
                        <a:rPr lang="uk-UA" sz="2400" dirty="0" err="1">
                          <a:effectLst/>
                        </a:rPr>
                        <a:t>Just</a:t>
                      </a:r>
                      <a:r>
                        <a:rPr lang="uk-UA" sz="2400" dirty="0">
                          <a:effectLst/>
                        </a:rPr>
                        <a:t> </a:t>
                      </a:r>
                      <a:r>
                        <a:rPr lang="uk-UA" sz="2400" dirty="0" err="1">
                          <a:effectLst/>
                        </a:rPr>
                        <a:t>in</a:t>
                      </a:r>
                      <a:r>
                        <a:rPr lang="uk-UA" sz="2400" dirty="0">
                          <a:effectLst/>
                        </a:rPr>
                        <a:t> </a:t>
                      </a:r>
                      <a:r>
                        <a:rPr lang="uk-UA" sz="2400" dirty="0" err="1">
                          <a:effectLst/>
                        </a:rPr>
                        <a:t>Time</a:t>
                      </a:r>
                      <a:r>
                        <a:rPr lang="uk-UA" sz="2400" dirty="0">
                          <a:effectLst/>
                        </a:rPr>
                        <a:t>)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система виробництва і постачання деталей, комплектних </a:t>
                      </a:r>
                      <a:r>
                        <a:rPr lang="uk-UA" sz="2400" dirty="0" smtClean="0">
                          <a:effectLst/>
                        </a:rPr>
                        <a:t>виробів </a:t>
                      </a:r>
                      <a:r>
                        <a:rPr lang="uk-UA" sz="2400" dirty="0">
                          <a:effectLst/>
                        </a:rPr>
                        <a:t>до місця споживання в необхідній кількості та </a:t>
                      </a:r>
                      <a:r>
                        <a:rPr lang="uk-UA" sz="2400" dirty="0" smtClean="0">
                          <a:effectLst/>
                        </a:rPr>
                        <a:t>необхідний </a:t>
                      </a:r>
                      <a:r>
                        <a:rPr lang="uk-UA" sz="2400" dirty="0">
                          <a:effectLst/>
                        </a:rPr>
                        <a:t>час. Система забезпечує пристосування виробництва до змін, обумовлених </a:t>
                      </a:r>
                      <a:r>
                        <a:rPr lang="uk-UA" sz="2400" dirty="0" err="1">
                          <a:effectLst/>
                        </a:rPr>
                        <a:t>„порушеннями</a:t>
                      </a:r>
                      <a:r>
                        <a:rPr lang="uk-UA" sz="2400" dirty="0">
                          <a:effectLst/>
                        </a:rPr>
                        <a:t>” в технологічних лініях, а в разі її використання в масштабі всього підприємства  за </a:t>
                      </a:r>
                      <a:r>
                        <a:rPr lang="uk-UA" sz="2400" dirty="0" err="1">
                          <a:effectLst/>
                        </a:rPr>
                        <a:t>безпечується</a:t>
                      </a:r>
                      <a:r>
                        <a:rPr lang="uk-UA" sz="2400" dirty="0">
                          <a:effectLst/>
                        </a:rPr>
                        <a:t> ритмічність випуску готової продукції, різко </a:t>
                      </a:r>
                      <a:r>
                        <a:rPr lang="uk-UA" sz="2400" dirty="0" smtClean="0">
                          <a:effectLst/>
                        </a:rPr>
                        <a:t>скорочуються </a:t>
                      </a:r>
                      <a:r>
                        <a:rPr lang="uk-UA" sz="2400" dirty="0">
                          <a:effectLst/>
                        </a:rPr>
                        <a:t>виробничі й товарні запаси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-35767" y="0"/>
            <a:ext cx="89776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Реалізація основних логістичних концепцій у логістичних системах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39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онцепція “точно у строк”(just-in-time, JIT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331200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20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8871192"/>
              </p:ext>
            </p:extLst>
          </p:nvPr>
        </p:nvGraphicFramePr>
        <p:xfrm>
          <a:off x="457200" y="533400"/>
          <a:ext cx="8229600" cy="58673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6044"/>
                <a:gridCol w="1775948"/>
                <a:gridCol w="6007608"/>
              </a:tblGrid>
              <a:tr h="5867399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b="0" dirty="0">
                          <a:effectLst/>
                        </a:rPr>
                        <a:t>Система </a:t>
                      </a:r>
                      <a:r>
                        <a:rPr lang="en-US" sz="2000" b="0" dirty="0">
                          <a:effectLst/>
                        </a:rPr>
                        <a:t>KANBAN</a:t>
                      </a:r>
                      <a:r>
                        <a:rPr lang="ru-RU" sz="2000" b="0" dirty="0">
                          <a:effectLst/>
                        </a:rPr>
                        <a:t> (</a:t>
                      </a:r>
                      <a:r>
                        <a:rPr lang="ru-RU" sz="2000" b="0" u="sng" dirty="0">
                          <a:effectLst/>
                          <a:hlinkClick r:id="rId2" tooltip="Японский язык"/>
                        </a:rPr>
                        <a:t>яп.</a:t>
                      </a:r>
                      <a:r>
                        <a:rPr lang="ru-RU" sz="2000" b="0" dirty="0">
                          <a:effectLst/>
                        </a:rPr>
                        <a:t> </a:t>
                      </a:r>
                      <a:r>
                        <a:rPr lang="en-US" sz="2000" b="0" dirty="0">
                          <a:effectLst/>
                        </a:rPr>
                        <a:t>ン</a:t>
                      </a:r>
                      <a:r>
                        <a:rPr lang="ru-RU" sz="2000" b="0" dirty="0">
                          <a:effectLst/>
                        </a:rPr>
                        <a:t> </a:t>
                      </a:r>
                      <a:r>
                        <a:rPr lang="ru-RU" sz="2000" b="0" dirty="0" err="1">
                          <a:effectLst/>
                        </a:rPr>
                        <a:t>камбан</a:t>
                      </a:r>
                      <a:r>
                        <a:rPr lang="ru-RU" sz="2000" b="0" dirty="0">
                          <a:effectLst/>
                        </a:rPr>
                        <a:t> </a:t>
                      </a:r>
                      <a:r>
                        <a:rPr lang="uk-UA" sz="2000" b="0" dirty="0">
                          <a:effectLst/>
                        </a:rPr>
                        <a:t>–</a:t>
                      </a:r>
                      <a:r>
                        <a:rPr lang="ru-RU" sz="2000" b="0" dirty="0">
                          <a:effectLst/>
                        </a:rPr>
                        <a:t> «</a:t>
                      </a:r>
                      <a:r>
                        <a:rPr lang="ru-RU" sz="2000" b="0" dirty="0" err="1">
                          <a:effectLst/>
                        </a:rPr>
                        <a:t>Рекламний</a:t>
                      </a:r>
                      <a:r>
                        <a:rPr lang="ru-RU" sz="2000" b="0" dirty="0">
                          <a:effectLst/>
                        </a:rPr>
                        <a:t> щит, </a:t>
                      </a:r>
                      <a:r>
                        <a:rPr lang="ru-RU" sz="2000" b="0" dirty="0" err="1">
                          <a:effectLst/>
                        </a:rPr>
                        <a:t>вивіска</a:t>
                      </a:r>
                      <a:r>
                        <a:rPr lang="ru-RU" sz="2000" b="0" dirty="0">
                          <a:effectLst/>
                        </a:rPr>
                        <a:t>»</a:t>
                      </a:r>
                      <a:r>
                        <a:rPr lang="uk-UA" sz="2000" b="0" dirty="0">
                          <a:effectLst/>
                        </a:rPr>
                        <a:t>,</a:t>
                      </a:r>
                      <a:r>
                        <a:rPr lang="ru-RU" sz="2000" b="0" dirty="0">
                          <a:effectLst/>
                        </a:rPr>
                        <a:t> у </a:t>
                      </a:r>
                      <a:r>
                        <a:rPr lang="ru-RU" sz="2000" b="0" dirty="0" err="1">
                          <a:effectLst/>
                        </a:rPr>
                        <a:t>фінансовому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середовищі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устоявся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варіант</a:t>
                      </a:r>
                      <a:r>
                        <a:rPr lang="ru-RU" sz="2000" b="0" dirty="0">
                          <a:effectLst/>
                        </a:rPr>
                        <a:t> з </a:t>
                      </a:r>
                      <a:r>
                        <a:rPr lang="ru-RU" sz="2000" b="0" dirty="0" err="1">
                          <a:effectLst/>
                        </a:rPr>
                        <a:t>помилковою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транскрипцією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латинсько</a:t>
                      </a:r>
                      <a:r>
                        <a:rPr lang="uk-UA" sz="2000" b="0" dirty="0" err="1">
                          <a:effectLst/>
                        </a:rPr>
                        <a:t>го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 smtClean="0">
                          <a:effectLst/>
                        </a:rPr>
                        <a:t>запис</a:t>
                      </a:r>
                      <a:r>
                        <a:rPr lang="uk-UA" sz="2000" b="0" dirty="0">
                          <a:effectLst/>
                        </a:rPr>
                        <a:t>у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японського</a:t>
                      </a:r>
                      <a:r>
                        <a:rPr lang="ru-RU" sz="2000" b="0" dirty="0">
                          <a:effectLst/>
                        </a:rPr>
                        <a:t> слова </a:t>
                      </a:r>
                      <a:r>
                        <a:rPr lang="ru-RU" sz="2000" b="0" dirty="0" err="1">
                          <a:effectLst/>
                        </a:rPr>
                        <a:t>kanban</a:t>
                      </a:r>
                      <a:r>
                        <a:rPr lang="ru-RU" sz="2000" b="0" dirty="0">
                          <a:effectLst/>
                        </a:rPr>
                        <a:t>)</a:t>
                      </a:r>
                      <a:endParaRPr lang="ru-RU" sz="20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b="0" dirty="0">
                          <a:effectLst/>
                        </a:rPr>
                        <a:t>система організації виробництва та матеріально-технічного забезпечення, що дозволяє повніше реалізувати принцип «точно в термін» належить до класу систем, що тягнуть. </a:t>
                      </a:r>
                      <a:r>
                        <a:rPr lang="uk-UA" sz="2000" b="0" dirty="0" smtClean="0">
                          <a:effectLst/>
                        </a:rPr>
                        <a:t>Розроблена </a:t>
                      </a:r>
                      <a:r>
                        <a:rPr lang="uk-UA" sz="2000" b="0" dirty="0">
                          <a:effectLst/>
                        </a:rPr>
                        <a:t>та практично вперше реалізована фірмою </a:t>
                      </a:r>
                      <a:r>
                        <a:rPr lang="uk-UA" sz="2000" b="0" dirty="0" err="1">
                          <a:effectLst/>
                        </a:rPr>
                        <a:t>„Тойота</a:t>
                      </a:r>
                      <a:r>
                        <a:rPr lang="uk-UA" sz="2000" b="0" dirty="0">
                          <a:effectLst/>
                        </a:rPr>
                        <a:t>” в кінці 60-х на початку 70-х рр. Зараз широко використовується як в оновленому вигляді, так і в комбінації з іншими </a:t>
                      </a:r>
                      <a:r>
                        <a:rPr lang="uk-UA" sz="2000" b="0" dirty="0" err="1">
                          <a:effectLst/>
                        </a:rPr>
                        <a:t>сис-темами</a:t>
                      </a:r>
                      <a:r>
                        <a:rPr lang="uk-UA" sz="2000" b="0" dirty="0">
                          <a:effectLst/>
                        </a:rPr>
                        <a:t> організації виробництва (МРП, </a:t>
                      </a:r>
                      <a:r>
                        <a:rPr lang="uk-UA" sz="2000" b="0" dirty="0" err="1">
                          <a:effectLst/>
                        </a:rPr>
                        <a:t>МРП</a:t>
                      </a:r>
                      <a:r>
                        <a:rPr lang="uk-UA" sz="2000" b="0" dirty="0">
                          <a:effectLst/>
                        </a:rPr>
                        <a:t>-2). За цією </a:t>
                      </a:r>
                      <a:r>
                        <a:rPr lang="uk-UA" sz="2000" b="0" dirty="0" smtClean="0">
                          <a:effectLst/>
                        </a:rPr>
                        <a:t>системою </a:t>
                      </a:r>
                      <a:r>
                        <a:rPr lang="uk-UA" sz="2000" b="0" dirty="0">
                          <a:effectLst/>
                        </a:rPr>
                        <a:t>цех-виготовлювач не має  закінченого плану-графіка, а твердо керується конкретним замовленням цеху-споживача, оптимізуючи в межах цього замовлення свою роботу. </a:t>
                      </a:r>
                      <a:r>
                        <a:rPr lang="uk-UA" sz="2000" b="0" dirty="0" smtClean="0">
                          <a:effectLst/>
                        </a:rPr>
                        <a:t>Система </a:t>
                      </a:r>
                      <a:r>
                        <a:rPr lang="uk-UA" sz="2000" b="0" dirty="0">
                          <a:effectLst/>
                        </a:rPr>
                        <a:t>означає застосування методів управління якістю продукції, тісну співпрацю з постачальником та допомогу йому, що дає значний економічний ефект</a:t>
                      </a:r>
                      <a:endParaRPr lang="ru-RU" sz="20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5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Принцип действ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76" y="152400"/>
            <a:ext cx="8748992" cy="655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08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4383721"/>
              </p:ext>
            </p:extLst>
          </p:nvPr>
        </p:nvGraphicFramePr>
        <p:xfrm>
          <a:off x="152400" y="304800"/>
          <a:ext cx="8763000" cy="6400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7200"/>
                <a:gridCol w="1652411"/>
                <a:gridCol w="6653389"/>
              </a:tblGrid>
              <a:tr h="341376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Система </a:t>
                      </a:r>
                      <a:r>
                        <a:rPr lang="en-US" sz="2400" dirty="0" smtClean="0">
                          <a:effectLst/>
                        </a:rPr>
                        <a:t>PRM</a:t>
                      </a:r>
                      <a:r>
                        <a:rPr lang="uk-UA" sz="2400" dirty="0" smtClean="0">
                          <a:effectLst/>
                        </a:rPr>
                        <a:t> </a:t>
                      </a:r>
                      <a:r>
                        <a:rPr lang="uk-UA" sz="2400" dirty="0">
                          <a:effectLst/>
                        </a:rPr>
                        <a:t>(</a:t>
                      </a:r>
                      <a:r>
                        <a:rPr lang="uk-UA" sz="2400" dirty="0" err="1">
                          <a:effectLst/>
                        </a:rPr>
                        <a:t>Physical</a:t>
                      </a:r>
                      <a:r>
                        <a:rPr lang="uk-UA" sz="2400" dirty="0">
                          <a:effectLst/>
                        </a:rPr>
                        <a:t> </a:t>
                      </a:r>
                      <a:r>
                        <a:rPr lang="uk-UA" sz="2400" dirty="0" err="1" smtClean="0">
                          <a:effectLst/>
                        </a:rPr>
                        <a:t>Resource</a:t>
                      </a:r>
                      <a:r>
                        <a:rPr lang="uk-UA" sz="2400" dirty="0" smtClean="0">
                          <a:effectLst/>
                        </a:rPr>
                        <a:t> </a:t>
                      </a:r>
                      <a:r>
                        <a:rPr lang="uk-UA" sz="2400" dirty="0" err="1">
                          <a:effectLst/>
                        </a:rPr>
                        <a:t>Manаge-ment</a:t>
                      </a:r>
                      <a:r>
                        <a:rPr lang="uk-UA" sz="2400" dirty="0">
                          <a:effectLst/>
                        </a:rPr>
                        <a:t>)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система управління технічним обслуговуванням основних фондів на основі інтегрованого підходу до їх різноманітних елементів, включаючи </a:t>
                      </a:r>
                      <a:r>
                        <a:rPr lang="uk-UA" sz="2400" dirty="0" err="1">
                          <a:effectLst/>
                        </a:rPr>
                        <a:t>збірання</a:t>
                      </a:r>
                      <a:r>
                        <a:rPr lang="uk-UA" sz="2400" dirty="0">
                          <a:effectLst/>
                        </a:rPr>
                        <a:t> та опрацювання інформації, видання рекомендацій щодо ремонтних робіт, контроль за </a:t>
                      </a:r>
                      <a:r>
                        <a:rPr lang="uk-UA" sz="2400" dirty="0" err="1">
                          <a:effectLst/>
                        </a:rPr>
                        <a:t>за</a:t>
                      </a:r>
                      <a:r>
                        <a:rPr lang="uk-UA" sz="2400" dirty="0">
                          <a:effectLst/>
                        </a:rPr>
                        <a:t> </a:t>
                      </a:r>
                      <a:r>
                        <a:rPr lang="uk-UA" sz="2400" dirty="0" err="1">
                          <a:effectLst/>
                        </a:rPr>
                        <a:t>безпеченням</a:t>
                      </a:r>
                      <a:r>
                        <a:rPr lang="uk-UA" sz="2400" dirty="0">
                          <a:effectLst/>
                        </a:rPr>
                        <a:t> запасними частинами тощо.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8704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Система </a:t>
                      </a:r>
                      <a:r>
                        <a:rPr lang="en-US" sz="2400" dirty="0" smtClean="0">
                          <a:effectLst/>
                        </a:rPr>
                        <a:t>SRP</a:t>
                      </a:r>
                      <a:r>
                        <a:rPr lang="uk-UA" sz="2400" dirty="0" smtClean="0">
                          <a:effectLst/>
                        </a:rPr>
                        <a:t> </a:t>
                      </a:r>
                      <a:r>
                        <a:rPr lang="uk-UA" sz="2400" dirty="0">
                          <a:effectLst/>
                        </a:rPr>
                        <a:t>(</a:t>
                      </a:r>
                      <a:r>
                        <a:rPr lang="uk-UA" sz="2400" dirty="0" err="1">
                          <a:effectLst/>
                        </a:rPr>
                        <a:t>Service</a:t>
                      </a:r>
                      <a:r>
                        <a:rPr lang="uk-UA" sz="2400" dirty="0">
                          <a:effectLst/>
                        </a:rPr>
                        <a:t> Require-ments </a:t>
                      </a:r>
                      <a:r>
                        <a:rPr lang="uk-UA" sz="2400" dirty="0" err="1" smtClean="0">
                          <a:effectLst/>
                        </a:rPr>
                        <a:t>Plannining</a:t>
                      </a:r>
                      <a:r>
                        <a:rPr lang="uk-UA" sz="2400" dirty="0">
                          <a:effectLst/>
                        </a:rPr>
                        <a:t>)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це автоматизована система управління технічним </a:t>
                      </a:r>
                      <a:r>
                        <a:rPr lang="uk-UA" sz="2400" dirty="0" smtClean="0">
                          <a:effectLst/>
                        </a:rPr>
                        <a:t>обладнанням</a:t>
                      </a:r>
                      <a:r>
                        <a:rPr lang="uk-UA" sz="2400" dirty="0">
                          <a:effectLst/>
                        </a:rPr>
                        <a:t>, яка забезпечує оптимізацію профілактики та </a:t>
                      </a:r>
                      <a:r>
                        <a:rPr lang="uk-UA" sz="2400" dirty="0" smtClean="0">
                          <a:effectLst/>
                        </a:rPr>
                        <a:t>ремонтного </a:t>
                      </a:r>
                      <a:r>
                        <a:rPr lang="uk-UA" sz="2400" dirty="0">
                          <a:effectLst/>
                        </a:rPr>
                        <a:t>обслуговування, скорочення запасів допоміжних </a:t>
                      </a:r>
                      <a:r>
                        <a:rPr lang="uk-UA" sz="2400" dirty="0" smtClean="0">
                          <a:effectLst/>
                        </a:rPr>
                        <a:t>матеріалів</a:t>
                      </a:r>
                      <a:r>
                        <a:rPr lang="uk-UA" sz="2400" dirty="0">
                          <a:effectLst/>
                        </a:rPr>
                        <a:t>, запасних частин, зростання продуктивності обладнання за рахунок скорочення аварійних простоїв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49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/>
            </a:r>
            <a:br>
              <a:rPr lang="uk-UA" b="1" dirty="0"/>
            </a:br>
            <a:r>
              <a:rPr lang="uk-UA" b="1" dirty="0" smtClean="0"/>
              <a:t>1</a:t>
            </a:r>
            <a:r>
              <a:rPr lang="uk-UA" b="1" dirty="0"/>
              <a:t>. Засади сучасної концепції логістики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Концепція логістики </a:t>
            </a:r>
            <a:r>
              <a:rPr lang="uk-UA" dirty="0"/>
              <a:t>базується на системі поглядів щодо  </a:t>
            </a:r>
            <a:r>
              <a:rPr lang="uk-UA" b="1" i="1" dirty="0" smtClean="0"/>
              <a:t>удосконалення </a:t>
            </a:r>
            <a:r>
              <a:rPr lang="uk-UA" b="1" i="1" dirty="0"/>
              <a:t>господарської діяльності за рахунок раціоналізації матеріальних </a:t>
            </a:r>
            <a:r>
              <a:rPr lang="uk-UA" b="1" i="1" dirty="0" smtClean="0"/>
              <a:t>потоків. </a:t>
            </a:r>
          </a:p>
          <a:p>
            <a:r>
              <a:rPr lang="uk-UA" b="1" dirty="0" smtClean="0"/>
              <a:t>ВИХІДНИМ ПРИНЦИПОМ КОНЦЕПЦІЇ </a:t>
            </a:r>
            <a:r>
              <a:rPr lang="uk-UA" dirty="0" smtClean="0"/>
              <a:t>логістики </a:t>
            </a:r>
            <a:r>
              <a:rPr lang="uk-UA" dirty="0"/>
              <a:t>є </a:t>
            </a:r>
            <a:r>
              <a:rPr lang="uk-UA" b="1" dirty="0" smtClean="0">
                <a:solidFill>
                  <a:srgbClr val="FF0000"/>
                </a:solidFill>
              </a:rPr>
              <a:t>ПРИНЦИП СИСТЕМНОСТІ</a:t>
            </a:r>
            <a:r>
              <a:rPr lang="uk-UA" dirty="0" smtClean="0"/>
              <a:t>, </a:t>
            </a:r>
            <a:r>
              <a:rPr lang="uk-UA" dirty="0"/>
              <a:t>згідно з яким </a:t>
            </a:r>
            <a:r>
              <a:rPr lang="uk-UA" b="1" i="1" dirty="0"/>
              <a:t>процеси</a:t>
            </a:r>
            <a:r>
              <a:rPr lang="uk-UA" dirty="0"/>
              <a:t> матеріально-технічного забезпечення, виробництва та збуту, транспортування та зберігання запасів, </a:t>
            </a:r>
            <a:r>
              <a:rPr lang="uk-UA" dirty="0" err="1" smtClean="0"/>
              <a:t>вантажоперероблення</a:t>
            </a:r>
            <a:r>
              <a:rPr lang="uk-UA" dirty="0" smtClean="0"/>
              <a:t> </a:t>
            </a:r>
            <a:r>
              <a:rPr lang="uk-UA" dirty="0"/>
              <a:t>та складування   здійснюються інтегровано в межах </a:t>
            </a:r>
            <a:r>
              <a:rPr lang="uk-UA" dirty="0" smtClean="0"/>
              <a:t>відповідних </a:t>
            </a:r>
            <a:r>
              <a:rPr lang="uk-UA" dirty="0"/>
              <a:t>підсистем, які </a:t>
            </a:r>
            <a:r>
              <a:rPr lang="uk-UA" b="1" i="1" dirty="0"/>
              <a:t>утворюють у  своїй сукупності цілісну логістичну систему.</a:t>
            </a:r>
            <a:endParaRPr lang="ru-RU" b="1" i="1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37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4773325"/>
              </p:ext>
            </p:extLst>
          </p:nvPr>
        </p:nvGraphicFramePr>
        <p:xfrm>
          <a:off x="457200" y="457200"/>
          <a:ext cx="8229600" cy="59961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6044"/>
                <a:gridCol w="1775948"/>
                <a:gridCol w="6007608"/>
              </a:tblGrid>
              <a:tr h="352887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Система </a:t>
                      </a:r>
                      <a:r>
                        <a:rPr lang="en-US" sz="2000" dirty="0" smtClean="0">
                          <a:effectLst/>
                        </a:rPr>
                        <a:t>MRP</a:t>
                      </a:r>
                      <a:r>
                        <a:rPr lang="uk-UA" sz="2000" dirty="0" smtClean="0">
                          <a:effectLst/>
                        </a:rPr>
                        <a:t>  </a:t>
                      </a:r>
                      <a:r>
                        <a:rPr lang="uk-UA" sz="2000" dirty="0">
                          <a:effectLst/>
                        </a:rPr>
                        <a:t>(</a:t>
                      </a:r>
                      <a:r>
                        <a:rPr lang="uk-UA" sz="2000" dirty="0" err="1">
                          <a:effectLst/>
                        </a:rPr>
                        <a:t>Material</a:t>
                      </a:r>
                      <a:r>
                        <a:rPr lang="uk-UA" sz="2000" dirty="0">
                          <a:effectLst/>
                        </a:rPr>
                        <a:t> </a:t>
                      </a:r>
                      <a:r>
                        <a:rPr lang="uk-UA" sz="2000" dirty="0" err="1" smtClean="0">
                          <a:effectLst/>
                        </a:rPr>
                        <a:t>Requirements</a:t>
                      </a:r>
                      <a:r>
                        <a:rPr lang="uk-UA" sz="2000" dirty="0" smtClean="0">
                          <a:effectLst/>
                        </a:rPr>
                        <a:t> </a:t>
                      </a:r>
                      <a:r>
                        <a:rPr lang="uk-UA" sz="2000" dirty="0" err="1" smtClean="0">
                          <a:effectLst/>
                        </a:rPr>
                        <a:t>Planning</a:t>
                      </a:r>
                      <a:r>
                        <a:rPr lang="uk-UA" sz="2000" dirty="0">
                          <a:effectLst/>
                        </a:rPr>
                        <a:t>)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система організації виробництва,яка належить до класу систем, що «штовхають». Система МРП-1 була розроблена в 60-х рр. ЇЇ створення було засновано на використанні обчислювальної техніки, коли виникла можливість за допомогою досконалих обчислювальних комплексів узгоджувати та оперативно корегувати плани і дії постачальницьких, виробничих та збутових ланок  фірми, ураховуючи постійні зміни в реальному масштабі часу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38522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Система </a:t>
                      </a:r>
                      <a:r>
                        <a:rPr lang="en-US" sz="2000" dirty="0" smtClean="0">
                          <a:effectLst/>
                        </a:rPr>
                        <a:t>MRP</a:t>
                      </a:r>
                      <a:r>
                        <a:rPr lang="uk-UA" sz="2000" dirty="0" smtClean="0">
                          <a:effectLst/>
                        </a:rPr>
                        <a:t>-2 </a:t>
                      </a:r>
                      <a:r>
                        <a:rPr lang="uk-UA" sz="2000" dirty="0">
                          <a:effectLst/>
                        </a:rPr>
                        <a:t>(</a:t>
                      </a:r>
                      <a:r>
                        <a:rPr lang="uk-UA" sz="2000" dirty="0" err="1">
                          <a:effectLst/>
                        </a:rPr>
                        <a:t>Manufacturing</a:t>
                      </a:r>
                      <a:r>
                        <a:rPr lang="uk-UA" sz="2000" dirty="0">
                          <a:effectLst/>
                        </a:rPr>
                        <a:t> </a:t>
                      </a:r>
                      <a:r>
                        <a:rPr lang="uk-UA" sz="2000" dirty="0" err="1">
                          <a:effectLst/>
                        </a:rPr>
                        <a:t>Resourus</a:t>
                      </a:r>
                      <a:r>
                        <a:rPr lang="uk-UA" sz="2000" dirty="0">
                          <a:effectLst/>
                        </a:rPr>
                        <a:t> </a:t>
                      </a:r>
                      <a:r>
                        <a:rPr lang="uk-UA" sz="2000" dirty="0" err="1">
                          <a:effectLst/>
                        </a:rPr>
                        <a:t>Planning</a:t>
                      </a:r>
                      <a:r>
                        <a:rPr lang="uk-UA" sz="2000" dirty="0">
                          <a:effectLst/>
                        </a:rPr>
                        <a:t>)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система організації виробництва й матеріально-технічного </a:t>
                      </a:r>
                      <a:r>
                        <a:rPr lang="uk-UA" sz="2000" dirty="0" smtClean="0">
                          <a:effectLst/>
                        </a:rPr>
                        <a:t>забезпечення</a:t>
                      </a:r>
                      <a:r>
                        <a:rPr lang="uk-UA" sz="2000" dirty="0">
                          <a:effectLst/>
                        </a:rPr>
                        <a:t>, що відрізняється від системи МРП гнучкістю </a:t>
                      </a:r>
                      <a:r>
                        <a:rPr lang="uk-UA" sz="2000" dirty="0" smtClean="0">
                          <a:effectLst/>
                        </a:rPr>
                        <a:t>управління </a:t>
                      </a:r>
                      <a:r>
                        <a:rPr lang="uk-UA" sz="2000" dirty="0">
                          <a:effectLst/>
                        </a:rPr>
                        <a:t>і змістом функцій. Вона містить у собі ряд нових функцій: автоматизоване проектування, управління </a:t>
                      </a:r>
                      <a:r>
                        <a:rPr lang="uk-UA" sz="2000" dirty="0" err="1">
                          <a:effectLst/>
                        </a:rPr>
                        <a:t>техніч-ними</a:t>
                      </a:r>
                      <a:r>
                        <a:rPr lang="uk-UA" sz="2000" dirty="0">
                          <a:effectLst/>
                        </a:rPr>
                        <a:t> процесами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79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Концепция «Планирование потребностей/ресурсов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843688" cy="6567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4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Принцип действ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748992" cy="655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53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1380603"/>
              </p:ext>
            </p:extLst>
          </p:nvPr>
        </p:nvGraphicFramePr>
        <p:xfrm>
          <a:off x="457200" y="685800"/>
          <a:ext cx="8229600" cy="56387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6044"/>
                <a:gridCol w="1775948"/>
                <a:gridCol w="6007608"/>
              </a:tblGrid>
              <a:tr h="5638799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Система </a:t>
                      </a:r>
                      <a:r>
                        <a:rPr lang="en-US" sz="2000" dirty="0" smtClean="0">
                          <a:effectLst/>
                        </a:rPr>
                        <a:t>LP</a:t>
                      </a:r>
                      <a:r>
                        <a:rPr lang="uk-UA" sz="2000" dirty="0" smtClean="0">
                          <a:effectLst/>
                        </a:rPr>
                        <a:t> </a:t>
                      </a:r>
                      <a:r>
                        <a:rPr lang="uk-UA" sz="2000" dirty="0">
                          <a:effectLst/>
                        </a:rPr>
                        <a:t>(</a:t>
                      </a:r>
                      <a:r>
                        <a:rPr lang="uk-UA" sz="2000" dirty="0" err="1" smtClean="0">
                          <a:effectLst/>
                        </a:rPr>
                        <a:t>Lean</a:t>
                      </a:r>
                      <a:r>
                        <a:rPr lang="uk-UA" sz="2000" dirty="0" smtClean="0">
                          <a:effectLst/>
                        </a:rPr>
                        <a:t> </a:t>
                      </a:r>
                      <a:r>
                        <a:rPr lang="uk-UA" sz="2000" dirty="0" err="1">
                          <a:effectLst/>
                        </a:rPr>
                        <a:t>Production</a:t>
                      </a:r>
                      <a:r>
                        <a:rPr lang="uk-UA" sz="2000" dirty="0">
                          <a:effectLst/>
                        </a:rPr>
                        <a:t>)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є розвитком концепції «точно в термін» та включає елементи </a:t>
                      </a:r>
                      <a:r>
                        <a:rPr lang="uk-UA" sz="2000" dirty="0" err="1">
                          <a:effectLst/>
                        </a:rPr>
                        <a:t>Канбан</a:t>
                      </a:r>
                      <a:r>
                        <a:rPr lang="uk-UA" sz="2000" dirty="0">
                          <a:effectLst/>
                        </a:rPr>
                        <a:t> та </a:t>
                      </a:r>
                      <a:r>
                        <a:rPr lang="en-US" sz="2000" dirty="0" smtClean="0">
                          <a:effectLst/>
                        </a:rPr>
                        <a:t>MRP</a:t>
                      </a:r>
                      <a:r>
                        <a:rPr lang="uk-UA" sz="2000" dirty="0" smtClean="0">
                          <a:effectLst/>
                        </a:rPr>
                        <a:t> </a:t>
                      </a:r>
                      <a:r>
                        <a:rPr lang="uk-UA" sz="2000" dirty="0">
                          <a:effectLst/>
                        </a:rPr>
                        <a:t>має назву «ощадливе виробництво».  Таку назву ця концепція організації виробництва має тому, що використовує менше ресурсів, запасів, часу порівняно з </a:t>
                      </a:r>
                      <a:r>
                        <a:rPr lang="uk-UA" sz="2000" dirty="0" smtClean="0">
                          <a:effectLst/>
                        </a:rPr>
                        <a:t>традиційним</a:t>
                      </a:r>
                      <a:r>
                        <a:rPr lang="uk-UA" sz="2000" dirty="0">
                          <a:effectLst/>
                        </a:rPr>
                        <a:t>, так званим, широким виробничим процесом</a:t>
                      </a:r>
                      <a:r>
                        <a:rPr lang="uk-UA" sz="2000" dirty="0" smtClean="0">
                          <a:effectLst/>
                        </a:rPr>
                        <a:t>.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</a:rPr>
                        <a:t> Основними </a:t>
                      </a:r>
                      <a:r>
                        <a:rPr lang="uk-UA" sz="2000" dirty="0">
                          <a:effectLst/>
                        </a:rPr>
                        <a:t>принципами цієї концепції є</a:t>
                      </a:r>
                      <a:r>
                        <a:rPr lang="uk-UA" sz="2000" dirty="0" smtClean="0">
                          <a:effectLst/>
                        </a:rPr>
                        <a:t>: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</a:rPr>
                        <a:t> </a:t>
                      </a:r>
                      <a:r>
                        <a:rPr lang="uk-UA" sz="2000" dirty="0">
                          <a:effectLst/>
                        </a:rPr>
                        <a:t>досягнення високої </a:t>
                      </a:r>
                      <a:r>
                        <a:rPr lang="uk-UA" sz="2000" dirty="0" smtClean="0">
                          <a:effectLst/>
                        </a:rPr>
                        <a:t>якості </a:t>
                      </a:r>
                      <a:r>
                        <a:rPr lang="uk-UA" sz="2000" dirty="0">
                          <a:effectLst/>
                        </a:rPr>
                        <a:t>продукції</a:t>
                      </a:r>
                      <a:r>
                        <a:rPr lang="uk-UA" sz="2000" dirty="0" smtClean="0">
                          <a:effectLst/>
                        </a:rPr>
                        <a:t>;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</a:rPr>
                        <a:t> </a:t>
                      </a:r>
                      <a:r>
                        <a:rPr lang="uk-UA" sz="2000" dirty="0">
                          <a:effectLst/>
                        </a:rPr>
                        <a:t>зменшення розміру партій виробів та часу </a:t>
                      </a:r>
                      <a:r>
                        <a:rPr lang="uk-UA" sz="2000" dirty="0" smtClean="0">
                          <a:effectLst/>
                        </a:rPr>
                        <a:t>виробництва;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</a:rPr>
                        <a:t> </a:t>
                      </a:r>
                      <a:r>
                        <a:rPr lang="uk-UA" sz="2000" dirty="0">
                          <a:effectLst/>
                        </a:rPr>
                        <a:t>забезпечення низького рівня запасів</a:t>
                      </a:r>
                      <a:r>
                        <a:rPr lang="uk-UA" sz="2000" dirty="0" smtClean="0">
                          <a:effectLst/>
                        </a:rPr>
                        <a:t>;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</a:rPr>
                        <a:t> підготовка </a:t>
                      </a:r>
                      <a:r>
                        <a:rPr lang="uk-UA" sz="2000" dirty="0">
                          <a:effectLst/>
                        </a:rPr>
                        <a:t>висококваліфікованого персоналу</a:t>
                      </a:r>
                      <a:r>
                        <a:rPr lang="uk-UA" sz="2000" dirty="0" smtClean="0">
                          <a:effectLst/>
                        </a:rPr>
                        <a:t>;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</a:rPr>
                        <a:t> </a:t>
                      </a:r>
                      <a:r>
                        <a:rPr lang="uk-UA" sz="2000" dirty="0">
                          <a:effectLst/>
                        </a:rPr>
                        <a:t>використання гнучкого </a:t>
                      </a:r>
                      <a:r>
                        <a:rPr lang="uk-UA" sz="2000" dirty="0" smtClean="0">
                          <a:effectLst/>
                        </a:rPr>
                        <a:t>обладнання </a:t>
                      </a:r>
                      <a:r>
                        <a:rPr lang="uk-UA" sz="2000" dirty="0">
                          <a:effectLst/>
                        </a:rPr>
                        <a:t>та коротких термінів його переналагоджування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42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ОСНОВНІ ВИДИ ВТРА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579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23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9076917"/>
              </p:ext>
            </p:extLst>
          </p:nvPr>
        </p:nvGraphicFramePr>
        <p:xfrm>
          <a:off x="457200" y="457200"/>
          <a:ext cx="8229600" cy="6019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6044"/>
                <a:gridCol w="1775948"/>
                <a:gridCol w="6007608"/>
              </a:tblGrid>
              <a:tr h="4542002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Система </a:t>
                      </a:r>
                      <a:r>
                        <a:rPr lang="en-US" sz="2000" dirty="0" smtClean="0">
                          <a:effectLst/>
                        </a:rPr>
                        <a:t>DRP</a:t>
                      </a:r>
                      <a:r>
                        <a:rPr lang="uk-UA" sz="2000" dirty="0" smtClean="0">
                          <a:effectLst/>
                        </a:rPr>
                        <a:t> </a:t>
                      </a:r>
                      <a:r>
                        <a:rPr lang="uk-UA" sz="2000" dirty="0">
                          <a:effectLst/>
                        </a:rPr>
                        <a:t>(</a:t>
                      </a:r>
                      <a:r>
                        <a:rPr lang="uk-UA" sz="2000" dirty="0" err="1">
                          <a:effectLst/>
                        </a:rPr>
                        <a:t>Distribution</a:t>
                      </a:r>
                      <a:r>
                        <a:rPr lang="uk-UA" sz="2000" dirty="0">
                          <a:effectLst/>
                        </a:rPr>
                        <a:t> </a:t>
                      </a:r>
                      <a:r>
                        <a:rPr lang="uk-UA" sz="2000" dirty="0" err="1" smtClean="0">
                          <a:effectLst/>
                        </a:rPr>
                        <a:t>Requirement</a:t>
                      </a:r>
                      <a:r>
                        <a:rPr lang="uk-UA" sz="2000" dirty="0" smtClean="0">
                          <a:effectLst/>
                        </a:rPr>
                        <a:t> </a:t>
                      </a:r>
                      <a:r>
                        <a:rPr lang="uk-UA" sz="2000" dirty="0" err="1" smtClean="0">
                          <a:effectLst/>
                        </a:rPr>
                        <a:t>Planning</a:t>
                      </a:r>
                      <a:r>
                        <a:rPr lang="uk-UA" sz="2000" dirty="0">
                          <a:effectLst/>
                        </a:rPr>
                        <a:t>)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система управління розподілом продукції, належить до класу систем, що «штовхають», виконує важливі функції контролю за станом запасів, формування зв`язків виробництва, </a:t>
                      </a:r>
                      <a:r>
                        <a:rPr lang="uk-UA" sz="2000" dirty="0" smtClean="0">
                          <a:effectLst/>
                        </a:rPr>
                        <a:t>постачання </a:t>
                      </a:r>
                      <a:r>
                        <a:rPr lang="uk-UA" sz="2000" dirty="0">
                          <a:effectLst/>
                        </a:rPr>
                        <a:t>та збуту. Система ДРП може бути основою </a:t>
                      </a:r>
                      <a:r>
                        <a:rPr lang="uk-UA" sz="2000" dirty="0" smtClean="0">
                          <a:effectLst/>
                        </a:rPr>
                        <a:t>інтегрованого </a:t>
                      </a:r>
                      <a:r>
                        <a:rPr lang="uk-UA" sz="2000" dirty="0">
                          <a:effectLst/>
                        </a:rPr>
                        <a:t>планування логістичних маркетингових функцій, </a:t>
                      </a:r>
                      <a:r>
                        <a:rPr lang="uk-UA" sz="2000" dirty="0" smtClean="0">
                          <a:effectLst/>
                        </a:rPr>
                        <a:t>дозволяє </a:t>
                      </a:r>
                      <a:r>
                        <a:rPr lang="uk-UA" sz="2000" dirty="0">
                          <a:effectLst/>
                        </a:rPr>
                        <a:t>прогнозувати ринкову кон`юнктуру, оптимізувати </a:t>
                      </a:r>
                      <a:r>
                        <a:rPr lang="uk-UA" sz="2000" dirty="0" smtClean="0">
                          <a:effectLst/>
                        </a:rPr>
                        <a:t>логістичні </a:t>
                      </a:r>
                      <a:r>
                        <a:rPr lang="uk-UA" sz="2000" dirty="0">
                          <a:effectLst/>
                        </a:rPr>
                        <a:t>витрати, планувати поставки й запаси на різних рівнях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7779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Модифікована система </a:t>
                      </a:r>
                      <a:r>
                        <a:rPr lang="en-US" sz="2000" dirty="0" smtClean="0">
                          <a:effectLst/>
                        </a:rPr>
                        <a:t>DRP</a:t>
                      </a:r>
                      <a:r>
                        <a:rPr lang="uk-UA" sz="2000" dirty="0" smtClean="0">
                          <a:effectLst/>
                        </a:rPr>
                        <a:t>, DRP II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є розширеним варіантом </a:t>
                      </a:r>
                      <a:r>
                        <a:rPr lang="en-US" sz="2000" dirty="0" smtClean="0">
                          <a:effectLst/>
                        </a:rPr>
                        <a:t>DRP</a:t>
                      </a:r>
                      <a:r>
                        <a:rPr lang="uk-UA" sz="2000" dirty="0" smtClean="0">
                          <a:effectLst/>
                        </a:rPr>
                        <a:t> </a:t>
                      </a:r>
                      <a:r>
                        <a:rPr lang="uk-UA" sz="2000" dirty="0">
                          <a:effectLst/>
                        </a:rPr>
                        <a:t>як її  друге покоління. У цій системі прогнозування може бути не тільки </a:t>
                      </a:r>
                      <a:r>
                        <a:rPr lang="uk-UA" sz="2000" dirty="0" smtClean="0">
                          <a:effectLst/>
                        </a:rPr>
                        <a:t>короткотерміновим</a:t>
                      </a:r>
                      <a:r>
                        <a:rPr lang="uk-UA" sz="2000" dirty="0">
                          <a:effectLst/>
                        </a:rPr>
                        <a:t>, а і </a:t>
                      </a:r>
                      <a:r>
                        <a:rPr lang="uk-UA" sz="2000" dirty="0" err="1">
                          <a:effectLst/>
                        </a:rPr>
                        <a:t>середньотерміновим</a:t>
                      </a:r>
                      <a:r>
                        <a:rPr lang="uk-UA" sz="2000" dirty="0">
                          <a:effectLst/>
                        </a:rPr>
                        <a:t> та довготерміновим.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7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1. Система планування розподілу продукції DR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488219" cy="636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46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4513277"/>
              </p:ext>
            </p:extLst>
          </p:nvPr>
        </p:nvGraphicFramePr>
        <p:xfrm>
          <a:off x="457200" y="609600"/>
          <a:ext cx="8229600" cy="59657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6044"/>
                <a:gridCol w="1775948"/>
                <a:gridCol w="6007608"/>
              </a:tblGrid>
              <a:tr h="2308151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Система </a:t>
                      </a:r>
                      <a:r>
                        <a:rPr lang="en-US" sz="2000" dirty="0" smtClean="0">
                          <a:effectLst/>
                        </a:rPr>
                        <a:t>LRP</a:t>
                      </a:r>
                      <a:r>
                        <a:rPr lang="uk-UA" sz="2000" dirty="0" smtClean="0">
                          <a:effectLst/>
                        </a:rPr>
                        <a:t> </a:t>
                      </a:r>
                      <a:r>
                        <a:rPr lang="uk-UA" sz="2000" dirty="0">
                          <a:effectLst/>
                        </a:rPr>
                        <a:t>(</a:t>
                      </a:r>
                      <a:r>
                        <a:rPr lang="uk-UA" sz="2000" dirty="0" err="1">
                          <a:effectLst/>
                        </a:rPr>
                        <a:t>Logistic</a:t>
                      </a:r>
                      <a:r>
                        <a:rPr lang="uk-UA" sz="2000" dirty="0">
                          <a:effectLst/>
                        </a:rPr>
                        <a:t> </a:t>
                      </a:r>
                      <a:r>
                        <a:rPr lang="uk-UA" sz="2000" dirty="0" err="1" smtClean="0">
                          <a:effectLst/>
                        </a:rPr>
                        <a:t>Requirement</a:t>
                      </a:r>
                      <a:r>
                        <a:rPr lang="uk-UA" sz="2000" dirty="0" smtClean="0">
                          <a:effectLst/>
                        </a:rPr>
                        <a:t> </a:t>
                      </a:r>
                      <a:r>
                        <a:rPr lang="uk-UA" sz="2000" dirty="0" err="1">
                          <a:effectLst/>
                        </a:rPr>
                        <a:t>Planning</a:t>
                      </a:r>
                      <a:r>
                        <a:rPr lang="uk-UA" sz="2000" dirty="0">
                          <a:effectLst/>
                        </a:rPr>
                        <a:t>)  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уособлює сучасні досягнення в логістиці, забезпечує </a:t>
                      </a:r>
                      <a:r>
                        <a:rPr lang="uk-UA" sz="2000" dirty="0" smtClean="0">
                          <a:effectLst/>
                        </a:rPr>
                        <a:t>інтегрований </a:t>
                      </a:r>
                      <a:r>
                        <a:rPr lang="uk-UA" sz="2000" dirty="0">
                          <a:effectLst/>
                        </a:rPr>
                        <a:t>підхід до: управління виробничими та товарними </a:t>
                      </a:r>
                      <a:r>
                        <a:rPr lang="uk-UA" sz="2000" dirty="0" smtClean="0">
                          <a:effectLst/>
                        </a:rPr>
                        <a:t>запасами</a:t>
                      </a:r>
                      <a:r>
                        <a:rPr lang="uk-UA" sz="2000" dirty="0">
                          <a:effectLst/>
                        </a:rPr>
                        <a:t>, незавершеним виробництвом; прогнозування попиту на продукцію підприємства; визначення оптимального складу логістичних ланцюгів тощо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83049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</a:rPr>
                        <a:t>11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Система </a:t>
                      </a:r>
                      <a:r>
                        <a:rPr lang="en-US" sz="2000" dirty="0" smtClean="0">
                          <a:effectLst/>
                        </a:rPr>
                        <a:t>OPT</a:t>
                      </a:r>
                      <a:r>
                        <a:rPr lang="uk-UA" sz="2000" dirty="0" smtClean="0">
                          <a:effectLst/>
                        </a:rPr>
                        <a:t> </a:t>
                      </a:r>
                      <a:r>
                        <a:rPr lang="uk-UA" sz="2000" dirty="0">
                          <a:effectLst/>
                        </a:rPr>
                        <a:t>(</a:t>
                      </a:r>
                      <a:r>
                        <a:rPr lang="uk-UA" sz="2000" dirty="0" err="1">
                          <a:effectLst/>
                        </a:rPr>
                        <a:t>Optimised</a:t>
                      </a:r>
                      <a:r>
                        <a:rPr lang="uk-UA" sz="2000" dirty="0">
                          <a:effectLst/>
                        </a:rPr>
                        <a:t> Pro-</a:t>
                      </a:r>
                      <a:r>
                        <a:rPr lang="uk-UA" sz="2000" dirty="0" err="1">
                          <a:effectLst/>
                        </a:rPr>
                        <a:t>duction</a:t>
                      </a:r>
                      <a:r>
                        <a:rPr lang="uk-UA" sz="2000" dirty="0">
                          <a:effectLst/>
                        </a:rPr>
                        <a:t> </a:t>
                      </a:r>
                      <a:r>
                        <a:rPr lang="uk-UA" sz="2000" dirty="0" err="1" smtClean="0">
                          <a:effectLst/>
                        </a:rPr>
                        <a:t>Technology</a:t>
                      </a:r>
                      <a:r>
                        <a:rPr lang="uk-UA" sz="2000" dirty="0">
                          <a:effectLst/>
                        </a:rPr>
                        <a:t>)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система організації виробництва та постачання. Розроблена ізраїльськими та американськими спеціалістами на початку 80-х рр. та належить до класу, що «тягне». Ця система </a:t>
                      </a:r>
                      <a:r>
                        <a:rPr lang="uk-UA" sz="2000" dirty="0" smtClean="0">
                          <a:effectLst/>
                        </a:rPr>
                        <a:t>вважається комп`ютеризованим </a:t>
                      </a:r>
                      <a:r>
                        <a:rPr lang="uk-UA" sz="2000" dirty="0">
                          <a:effectLst/>
                        </a:rPr>
                        <a:t>варіантом </a:t>
                      </a:r>
                      <a:r>
                        <a:rPr lang="en-US" sz="2000" dirty="0">
                          <a:effectLst/>
                        </a:rPr>
                        <a:t>KANBAN</a:t>
                      </a:r>
                      <a:r>
                        <a:rPr lang="uk-UA" sz="2000" dirty="0">
                          <a:effectLst/>
                        </a:rPr>
                        <a:t>. На відміну від останньої,  система ОРП унеможливлює появу «вузьких місць», її основний принцип – визначення критичних ресурсів, якими можуть бути запаси сировини і матеріалів, машини й обладнання, технологічні процеси та персонал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31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4574549"/>
              </p:ext>
            </p:extLst>
          </p:nvPr>
        </p:nvGraphicFramePr>
        <p:xfrm>
          <a:off x="457200" y="838201"/>
          <a:ext cx="8229600" cy="2743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6044"/>
                <a:gridCol w="1775948"/>
                <a:gridCol w="6007608"/>
              </a:tblGrid>
              <a:tr h="274320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</a:rPr>
                        <a:t>12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Система </a:t>
                      </a:r>
                      <a:r>
                        <a:rPr lang="en-US" sz="2000" dirty="0" smtClean="0">
                          <a:effectLst/>
                        </a:rPr>
                        <a:t>CALS</a:t>
                      </a:r>
                      <a:r>
                        <a:rPr lang="uk-UA" sz="2000" dirty="0" smtClean="0">
                          <a:effectLst/>
                        </a:rPr>
                        <a:t> </a:t>
                      </a:r>
                      <a:r>
                        <a:rPr lang="uk-UA" sz="2000" dirty="0">
                          <a:effectLst/>
                        </a:rPr>
                        <a:t>(</a:t>
                      </a:r>
                      <a:r>
                        <a:rPr lang="uk-UA" sz="2000" dirty="0" err="1">
                          <a:effectLst/>
                        </a:rPr>
                        <a:t>Computer</a:t>
                      </a:r>
                      <a:r>
                        <a:rPr lang="uk-UA" sz="2000" dirty="0">
                          <a:effectLst/>
                        </a:rPr>
                        <a:t> – </a:t>
                      </a:r>
                      <a:r>
                        <a:rPr lang="uk-UA" sz="2000" dirty="0" err="1" smtClean="0">
                          <a:effectLst/>
                        </a:rPr>
                        <a:t>aided</a:t>
                      </a:r>
                      <a:r>
                        <a:rPr lang="uk-UA" sz="2000" dirty="0" smtClean="0">
                          <a:effectLst/>
                        </a:rPr>
                        <a:t> </a:t>
                      </a:r>
                      <a:r>
                        <a:rPr lang="uk-UA" sz="2000" dirty="0" err="1">
                          <a:effectLst/>
                        </a:rPr>
                        <a:t>Acquisition</a:t>
                      </a:r>
                      <a:r>
                        <a:rPr lang="uk-UA" sz="2000" dirty="0">
                          <a:effectLst/>
                        </a:rPr>
                        <a:t> &amp; </a:t>
                      </a:r>
                      <a:r>
                        <a:rPr lang="uk-UA" sz="2000" dirty="0" err="1">
                          <a:effectLst/>
                        </a:rPr>
                        <a:t>Logistic</a:t>
                      </a:r>
                      <a:r>
                        <a:rPr lang="uk-UA" sz="2000" dirty="0">
                          <a:effectLst/>
                        </a:rPr>
                        <a:t> </a:t>
                      </a:r>
                      <a:r>
                        <a:rPr lang="uk-UA" sz="2000" dirty="0" err="1">
                          <a:effectLst/>
                        </a:rPr>
                        <a:t>Suppot</a:t>
                      </a:r>
                      <a:r>
                        <a:rPr lang="uk-UA" sz="2000" dirty="0">
                          <a:effectLst/>
                        </a:rPr>
                        <a:t>)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автоматизована система управління науковими </a:t>
                      </a:r>
                      <a:r>
                        <a:rPr lang="uk-UA" sz="2000" dirty="0" smtClean="0">
                          <a:effectLst/>
                        </a:rPr>
                        <a:t>дослідженнями </a:t>
                      </a:r>
                      <a:r>
                        <a:rPr lang="uk-UA" sz="2000" dirty="0">
                          <a:effectLst/>
                        </a:rPr>
                        <a:t>та розробленнями в галузі створення військової техніки, організації виробництва, технічного обслуговування, забезпечення запасними частинами та  контролю за ними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20510"/>
              </p:ext>
            </p:extLst>
          </p:nvPr>
        </p:nvGraphicFramePr>
        <p:xfrm>
          <a:off x="457200" y="3533997"/>
          <a:ext cx="8229600" cy="24858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6044"/>
                <a:gridCol w="1775948"/>
                <a:gridCol w="6007608"/>
              </a:tblGrid>
              <a:tr h="2485803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</a:rPr>
                        <a:t>13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Концепція </a:t>
                      </a:r>
                      <a:r>
                        <a:rPr lang="uk-UA" sz="2000" dirty="0" smtClean="0">
                          <a:effectLst/>
                        </a:rPr>
                        <a:t>загального </a:t>
                      </a:r>
                      <a:r>
                        <a:rPr lang="uk-UA" sz="2000" dirty="0" err="1" smtClean="0">
                          <a:effectLst/>
                        </a:rPr>
                        <a:t>управлінння</a:t>
                      </a:r>
                      <a:r>
                        <a:rPr lang="uk-UA" sz="2000" dirty="0" smtClean="0">
                          <a:effectLst/>
                        </a:rPr>
                        <a:t> </a:t>
                      </a:r>
                      <a:r>
                        <a:rPr lang="uk-UA" sz="2000" dirty="0">
                          <a:effectLst/>
                        </a:rPr>
                        <a:t>якістю (</a:t>
                      </a:r>
                      <a:r>
                        <a:rPr lang="en-US" sz="2000" dirty="0">
                          <a:effectLst/>
                        </a:rPr>
                        <a:t>TQM</a:t>
                      </a:r>
                      <a:r>
                        <a:rPr lang="uk-UA" sz="2000" dirty="0">
                          <a:effectLst/>
                        </a:rPr>
                        <a:t>)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управлінський підхід, що концентрує увагу на завданнях підвищення якості та заснований на участі в рішенні цього завдання всіх членів фірми (організації) на всіх стадіях виробництва та просування продукції (послуг)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1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cf.ppt-online.org/files/slide/z/ZzaNO9cRC8flxKn3r7MgoXD1ebjspm40S6qAL5/slide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8647259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69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sz="4000" b="1" dirty="0" smtClean="0"/>
              <a:t>Концепція </a:t>
            </a:r>
            <a:r>
              <a:rPr lang="uk-UA" sz="4000" b="1" dirty="0"/>
              <a:t>логістики також базується на </a:t>
            </a:r>
            <a:r>
              <a:rPr lang="uk-UA" sz="4000" b="1" dirty="0">
                <a:solidFill>
                  <a:srgbClr val="FF0000"/>
                </a:solidFill>
              </a:rPr>
              <a:t>таких положеннях </a:t>
            </a:r>
            <a:r>
              <a:rPr lang="uk-UA" sz="4000" b="1" dirty="0" smtClean="0">
                <a:solidFill>
                  <a:srgbClr val="FF0000"/>
                </a:solidFill>
              </a:rPr>
              <a:t>логістики</a:t>
            </a:r>
            <a:r>
              <a:rPr lang="uk-UA" sz="4000" b="1" dirty="0"/>
              <a:t>, як: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b="1" i="1" dirty="0">
                <a:solidFill>
                  <a:srgbClr val="FF0000"/>
                </a:solidFill>
              </a:rPr>
              <a:t>Комплексність:</a:t>
            </a:r>
            <a:endParaRPr lang="ru-RU" b="1" dirty="0">
              <a:solidFill>
                <a:srgbClr val="FF0000"/>
              </a:solidFill>
            </a:endParaRPr>
          </a:p>
          <a:p>
            <a:r>
              <a:rPr lang="uk-UA" dirty="0" smtClean="0"/>
              <a:t>формування </a:t>
            </a:r>
            <a:r>
              <a:rPr lang="uk-UA" dirty="0"/>
              <a:t>усіх видів забезпечення (розвиток інфраструктури) для здійснення руху потоків у конкретних умовах;</a:t>
            </a:r>
            <a:endParaRPr lang="ru-RU" dirty="0"/>
          </a:p>
          <a:p>
            <a:r>
              <a:rPr lang="uk-UA" dirty="0" smtClean="0"/>
              <a:t>координація </a:t>
            </a:r>
            <a:r>
              <a:rPr lang="uk-UA" dirty="0"/>
              <a:t>дій безпосередніх і опосередкованих учасників руху ресурсів і продуктів;</a:t>
            </a:r>
            <a:endParaRPr lang="ru-RU" dirty="0"/>
          </a:p>
          <a:p>
            <a:r>
              <a:rPr lang="uk-UA" dirty="0" smtClean="0"/>
              <a:t>здійснення </a:t>
            </a:r>
            <a:r>
              <a:rPr lang="uk-UA" dirty="0"/>
              <a:t>централізованого контролю виконання задач, що стоять перед логістичними структурами фірм;</a:t>
            </a:r>
            <a:endParaRPr lang="ru-RU" dirty="0"/>
          </a:p>
          <a:p>
            <a:r>
              <a:rPr lang="uk-UA" dirty="0" smtClean="0"/>
              <a:t>прагнення </a:t>
            </a:r>
            <a:r>
              <a:rPr lang="uk-UA" dirty="0"/>
              <a:t>фірм до тісного співробітництва із зовнішніми партнерами по товарному ланцюжку і встановленню міцних зв'язків між різними підрозділами фірм у рамках внутрішньої діяльності.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34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Встановіть </a:t>
            </a:r>
            <a:r>
              <a:rPr lang="uk-UA" dirty="0" smtClean="0">
                <a:solidFill>
                  <a:srgbClr val="FF0000"/>
                </a:solidFill>
              </a:rPr>
              <a:t>відповідність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28194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dirty="0"/>
              <a:t>) TQM</a:t>
            </a:r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2</a:t>
            </a:r>
            <a:r>
              <a:rPr lang="en-US" dirty="0"/>
              <a:t>) LP</a:t>
            </a:r>
            <a:endParaRPr lang="ru-RU" dirty="0"/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3</a:t>
            </a:r>
            <a:r>
              <a:rPr lang="en-US" dirty="0"/>
              <a:t>) JIT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05200" y="1600200"/>
            <a:ext cx="5181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 smtClean="0"/>
              <a:t>А) система </a:t>
            </a:r>
            <a:r>
              <a:rPr lang="uk-UA" dirty="0"/>
              <a:t>виробництва і постачання деталей, комплектних виробів до місця споживання в необхідній кількості та необхідний час. </a:t>
            </a:r>
            <a:endParaRPr lang="en-US" dirty="0" smtClean="0"/>
          </a:p>
          <a:p>
            <a:pPr marL="0" indent="0">
              <a:buNone/>
            </a:pPr>
            <a:r>
              <a:rPr lang="uk-UA" dirty="0" smtClean="0"/>
              <a:t>Б) управлінський </a:t>
            </a:r>
            <a:r>
              <a:rPr lang="uk-UA" dirty="0"/>
              <a:t>підхід, що концентрує увагу на завданнях підвищення якості </a:t>
            </a:r>
            <a:endParaRPr lang="en-US" dirty="0" smtClean="0"/>
          </a:p>
          <a:p>
            <a:pPr marL="0" indent="0">
              <a:buNone/>
            </a:pPr>
            <a:r>
              <a:rPr lang="uk-UA" dirty="0" smtClean="0"/>
              <a:t>В) ця </a:t>
            </a:r>
            <a:r>
              <a:rPr lang="uk-UA" dirty="0"/>
              <a:t>концепція організації виробництва </a:t>
            </a:r>
            <a:r>
              <a:rPr lang="uk-UA" dirty="0" smtClean="0"/>
              <a:t>використовує </a:t>
            </a:r>
            <a:r>
              <a:rPr lang="uk-UA" dirty="0"/>
              <a:t>менше ресурсів, запасів, часу порівняно з </a:t>
            </a:r>
            <a:r>
              <a:rPr lang="uk-UA" dirty="0" smtClean="0"/>
              <a:t>традиційним</a:t>
            </a:r>
            <a:r>
              <a:rPr lang="uk-UA" dirty="0"/>
              <a:t>, так званим, широким виробничим процесом. 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62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2. Системний підхід як методологічна база логістики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85000" lnSpcReduction="20000"/>
          </a:bodyPr>
          <a:lstStyle/>
          <a:p>
            <a:r>
              <a:rPr lang="uk-UA" i="1" dirty="0"/>
              <a:t>Системний підхід</a:t>
            </a:r>
            <a:r>
              <a:rPr lang="uk-UA" dirty="0"/>
              <a:t> — це напрямок методології наукового пізнання, в основі якого лежить </a:t>
            </a:r>
            <a:r>
              <a:rPr lang="uk-UA" b="1" dirty="0">
                <a:solidFill>
                  <a:srgbClr val="FF0000"/>
                </a:solidFill>
              </a:rPr>
              <a:t>розгляд об'єктів як систем,</a:t>
            </a:r>
            <a:r>
              <a:rPr lang="uk-UA" dirty="0"/>
              <a:t> що дозволяє досліджувати властивості і відносини в об'єктах, що важко спостерігаються. </a:t>
            </a:r>
            <a:endParaRPr lang="uk-UA" dirty="0" smtClean="0"/>
          </a:p>
          <a:p>
            <a:r>
              <a:rPr lang="uk-UA" i="1" dirty="0" smtClean="0"/>
              <a:t>Системний </a:t>
            </a:r>
            <a:r>
              <a:rPr lang="uk-UA" i="1" dirty="0"/>
              <a:t>підхід означає</a:t>
            </a:r>
            <a:r>
              <a:rPr lang="uk-UA" dirty="0"/>
              <a:t>, що </a:t>
            </a:r>
            <a:r>
              <a:rPr lang="uk-UA" b="1" dirty="0">
                <a:solidFill>
                  <a:srgbClr val="FF0000"/>
                </a:solidFill>
              </a:rPr>
              <a:t>кожна система є інтегрованим цілим </a:t>
            </a:r>
            <a:r>
              <a:rPr lang="uk-UA" dirty="0"/>
              <a:t>навіть тоді, коли вона складається з окремих, роз'єднаних підсистем. </a:t>
            </a:r>
            <a:endParaRPr lang="uk-UA" dirty="0" smtClean="0"/>
          </a:p>
          <a:p>
            <a:r>
              <a:rPr lang="uk-UA" i="1" dirty="0" smtClean="0"/>
              <a:t>Системний </a:t>
            </a:r>
            <a:r>
              <a:rPr lang="uk-UA" i="1" dirty="0"/>
              <a:t>підхід дозволяє </a:t>
            </a:r>
            <a:r>
              <a:rPr lang="uk-UA" dirty="0"/>
              <a:t>побачити досліджуваний об'єкт як </a:t>
            </a:r>
            <a:r>
              <a:rPr lang="uk-UA" b="1" dirty="0">
                <a:solidFill>
                  <a:srgbClr val="FF0000"/>
                </a:solidFill>
              </a:rPr>
              <a:t>комплекс взаємозалежних підсистем, об'єднаних загальної ціллю</a:t>
            </a:r>
            <a:r>
              <a:rPr lang="uk-UA" dirty="0"/>
              <a:t>, розкрити його </a:t>
            </a:r>
            <a:r>
              <a:rPr lang="uk-UA" b="1" dirty="0">
                <a:solidFill>
                  <a:srgbClr val="00B050"/>
                </a:solidFill>
              </a:rPr>
              <a:t>інтегративні властивості</a:t>
            </a:r>
            <a:r>
              <a:rPr lang="uk-UA" dirty="0"/>
              <a:t>, внутрішні і зовнішні зв'язки.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98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/>
          </a:bodyPr>
          <a:lstStyle/>
          <a:p>
            <a:r>
              <a:rPr lang="uk-UA" sz="4400" i="1" dirty="0"/>
              <a:t>Системний логістичний аналіз</a:t>
            </a:r>
            <a:r>
              <a:rPr lang="uk-UA" sz="4400" dirty="0"/>
              <a:t> - це сукупність методів і засобів </a:t>
            </a:r>
            <a:r>
              <a:rPr lang="uk-UA" sz="4400" dirty="0" smtClean="0"/>
              <a:t>розробки, </a:t>
            </a:r>
            <a:r>
              <a:rPr lang="uk-UA" sz="4400" dirty="0"/>
              <a:t>прийняття й </a:t>
            </a:r>
            <a:r>
              <a:rPr lang="uk-UA" sz="4400" dirty="0" smtClean="0"/>
              <a:t>обґрунтуванні </a:t>
            </a:r>
            <a:r>
              <a:rPr lang="uk-UA" sz="4400" dirty="0"/>
              <a:t>рішень при дослідженні, створенні й керуванні логістичними системами.</a:t>
            </a:r>
            <a:endParaRPr lang="ru-RU" sz="4400" dirty="0"/>
          </a:p>
          <a:p>
            <a:endParaRPr lang="ru-RU" sz="44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23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marL="0" indent="0">
              <a:buNone/>
            </a:pPr>
            <a:r>
              <a:rPr lang="uk-UA" sz="3600" b="1" i="1" dirty="0">
                <a:solidFill>
                  <a:srgbClr val="FF0000"/>
                </a:solidFill>
              </a:rPr>
              <a:t>Принципи системного підходу:</a:t>
            </a:r>
            <a:endParaRPr lang="ru-RU" sz="3600" b="1" dirty="0">
              <a:solidFill>
                <a:srgbClr val="FF0000"/>
              </a:solidFill>
            </a:endParaRPr>
          </a:p>
          <a:p>
            <a:r>
              <a:rPr lang="uk-UA" dirty="0" smtClean="0"/>
              <a:t>послідовне </a:t>
            </a:r>
            <a:r>
              <a:rPr lang="uk-UA" dirty="0"/>
              <a:t>просування по етапах створення логістичної системи;</a:t>
            </a:r>
            <a:endParaRPr lang="ru-RU" dirty="0"/>
          </a:p>
          <a:p>
            <a:r>
              <a:rPr lang="uk-UA" dirty="0" smtClean="0"/>
              <a:t>узгодження </a:t>
            </a:r>
            <a:r>
              <a:rPr lang="uk-UA" dirty="0"/>
              <a:t>інформаційних, ресурсних і інших характеристик проектованої логістичної системи;</a:t>
            </a:r>
            <a:endParaRPr lang="ru-RU" dirty="0"/>
          </a:p>
          <a:p>
            <a:r>
              <a:rPr lang="uk-UA" dirty="0" smtClean="0"/>
              <a:t>відсутність </a:t>
            </a:r>
            <a:r>
              <a:rPr lang="uk-UA" dirty="0"/>
              <a:t>конфліктів між цілями окремих елементів системи й цілями всієї системи.</a:t>
            </a:r>
            <a:endParaRPr lang="ru-RU" dirty="0"/>
          </a:p>
          <a:p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0829486"/>
              </p:ext>
            </p:extLst>
          </p:nvPr>
        </p:nvGraphicFramePr>
        <p:xfrm>
          <a:off x="533400" y="1102042"/>
          <a:ext cx="8305799" cy="51585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0600"/>
                <a:gridCol w="3276600"/>
                <a:gridCol w="4038599"/>
              </a:tblGrid>
              <a:tr h="87915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№ </a:t>
                      </a:r>
                      <a:r>
                        <a:rPr lang="uk-UA" sz="1800" dirty="0" smtClean="0">
                          <a:effectLst/>
                        </a:rPr>
                        <a:t>етапу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08" marR="682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Класичний підхід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08" marR="6820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Системний підхід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08" marR="68208" marT="0" marB="0" anchor="ctr"/>
                </a:tc>
              </a:tr>
              <a:tr h="623384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08" marR="6820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Визначають цілі </a:t>
                      </a:r>
                      <a:r>
                        <a:rPr lang="uk-UA" sz="1800" dirty="0" err="1">
                          <a:effectLst/>
                        </a:rPr>
                        <a:t>функціо-нування</a:t>
                      </a:r>
                      <a:r>
                        <a:rPr lang="uk-UA" sz="1800" dirty="0">
                          <a:effectLst/>
                        </a:rPr>
                        <a:t> окремих підсистем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08" marR="6820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Визначають і формулюють цілі функ-ціонування системи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08" marR="68208" marT="0" marB="0"/>
                </a:tc>
              </a:tr>
              <a:tr h="124676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08" marR="6820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Аналізують інформація, </a:t>
                      </a:r>
                      <a:r>
                        <a:rPr lang="uk-UA" sz="1800" dirty="0" err="1">
                          <a:effectLst/>
                        </a:rPr>
                        <a:t>необ-хідну</a:t>
                      </a:r>
                      <a:r>
                        <a:rPr lang="uk-UA" sz="1800" dirty="0">
                          <a:effectLst/>
                        </a:rPr>
                        <a:t> для формування </a:t>
                      </a:r>
                      <a:r>
                        <a:rPr lang="uk-UA" sz="1800" dirty="0" smtClean="0">
                          <a:effectLst/>
                        </a:rPr>
                        <a:t>окремих </a:t>
                      </a:r>
                      <a:r>
                        <a:rPr lang="uk-UA" sz="1800" dirty="0">
                          <a:effectLst/>
                        </a:rPr>
                        <a:t>підсистем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08" marR="6820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На підставі аналізу мети </a:t>
                      </a:r>
                      <a:r>
                        <a:rPr lang="uk-UA" sz="1800" dirty="0" err="1">
                          <a:effectLst/>
                        </a:rPr>
                        <a:t>функціо-нування</a:t>
                      </a:r>
                      <a:r>
                        <a:rPr lang="uk-UA" sz="1800" dirty="0">
                          <a:effectLst/>
                        </a:rPr>
                        <a:t> системи й обмежень зовні-нього середовища визначають </a:t>
                      </a:r>
                      <a:r>
                        <a:rPr lang="uk-UA" sz="1800" dirty="0" smtClean="0">
                          <a:effectLst/>
                        </a:rPr>
                        <a:t>вимоги</a:t>
                      </a:r>
                      <a:r>
                        <a:rPr lang="uk-UA" sz="1800" dirty="0">
                          <a:effectLst/>
                        </a:rPr>
                        <a:t>, які має задовольняти система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08" marR="68208" marT="0" marB="0"/>
                </a:tc>
              </a:tr>
              <a:tr h="935074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08" marR="6820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Формують підсистеми, що в сукупності утворять робочу систему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08" marR="6820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На основі вимог (2-й етап) </a:t>
                      </a:r>
                      <a:r>
                        <a:rPr lang="uk-UA" sz="1800" dirty="0" smtClean="0">
                          <a:effectLst/>
                        </a:rPr>
                        <a:t>формують</a:t>
                      </a:r>
                      <a:r>
                        <a:rPr lang="uk-UA" sz="1800" dirty="0">
                          <a:effectLst/>
                        </a:rPr>
                        <a:t>, орієнтовно, деякі підсистеми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08" marR="68208" marT="0" marB="0"/>
                </a:tc>
              </a:tr>
              <a:tr h="124676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4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08" marR="6820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Х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08" marR="6820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Синтез системи: аналіз різних </a:t>
                      </a:r>
                      <a:r>
                        <a:rPr lang="uk-UA" sz="1800" dirty="0" smtClean="0">
                          <a:effectLst/>
                        </a:rPr>
                        <a:t>варіантів </a:t>
                      </a:r>
                      <a:r>
                        <a:rPr lang="uk-UA" sz="1800" dirty="0">
                          <a:effectLst/>
                        </a:rPr>
                        <a:t>і вибір підсистем, організація їх у єдину систему. У цьому разі </a:t>
                      </a:r>
                      <a:r>
                        <a:rPr lang="uk-UA" sz="1800" dirty="0" smtClean="0">
                          <a:effectLst/>
                        </a:rPr>
                        <a:t>використовують </a:t>
                      </a:r>
                      <a:r>
                        <a:rPr lang="uk-UA" sz="1800" dirty="0">
                          <a:effectLst/>
                        </a:rPr>
                        <a:t>певні критерії вибору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08" marR="68208" marT="0" marB="0"/>
                </a:tc>
              </a:tr>
            </a:tbl>
          </a:graphicData>
        </a:graphic>
      </p:graphicFrame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838200" y="117158"/>
            <a:ext cx="8001000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Відмінності класичного та системного підходів у процесі  формування логістичних систем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76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Встановіть відповідність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04800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b="1" i="1" dirty="0" smtClean="0"/>
              <a:t>1)Класичний </a:t>
            </a:r>
            <a:r>
              <a:rPr lang="uk-UA" b="1" i="1" dirty="0"/>
              <a:t>підхід </a:t>
            </a:r>
            <a:endParaRPr lang="uk-UA" b="1" i="1" dirty="0" smtClean="0"/>
          </a:p>
          <a:p>
            <a:endParaRPr lang="uk-UA" b="1" i="1" dirty="0"/>
          </a:p>
          <a:p>
            <a:endParaRPr lang="uk-UA" b="1" i="1" dirty="0" smtClean="0"/>
          </a:p>
          <a:p>
            <a:endParaRPr lang="uk-UA" b="1" i="1" dirty="0" smtClean="0"/>
          </a:p>
          <a:p>
            <a:endParaRPr lang="uk-UA" b="1" i="1" dirty="0" smtClean="0"/>
          </a:p>
          <a:p>
            <a:pPr marL="0" indent="0">
              <a:buNone/>
            </a:pPr>
            <a:endParaRPr lang="uk-UA" b="1" i="1" dirty="0" smtClean="0"/>
          </a:p>
          <a:p>
            <a:pPr marL="0" indent="0">
              <a:buNone/>
            </a:pPr>
            <a:r>
              <a:rPr lang="uk-UA" b="1" i="1" dirty="0" smtClean="0"/>
              <a:t>2)Системний </a:t>
            </a:r>
            <a:r>
              <a:rPr lang="uk-UA" b="1" i="1" dirty="0"/>
              <a:t>підхід</a:t>
            </a:r>
            <a:r>
              <a:rPr lang="uk-UA" b="1" dirty="0"/>
              <a:t> </a:t>
            </a:r>
            <a:endParaRPr lang="uk-UA" b="1" dirty="0" smtClean="0"/>
          </a:p>
          <a:p>
            <a:endParaRPr lang="uk-UA" b="1" dirty="0"/>
          </a:p>
          <a:p>
            <a:endParaRPr lang="uk-UA" b="1" dirty="0" smtClean="0"/>
          </a:p>
          <a:p>
            <a:endParaRPr lang="uk-UA" b="1" dirty="0"/>
          </a:p>
          <a:p>
            <a:pPr marL="0" indent="0">
              <a:buNone/>
            </a:pPr>
            <a:r>
              <a:rPr lang="uk-UA" b="1" dirty="0" smtClean="0"/>
              <a:t>3)Системний аналіз</a:t>
            </a:r>
            <a:endParaRPr lang="ru-RU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0" y="1600200"/>
            <a:ext cx="525780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b="1" dirty="0" smtClean="0"/>
              <a:t>А) є </a:t>
            </a:r>
            <a:r>
              <a:rPr lang="uk-UA" b="1" dirty="0"/>
              <a:t>систематизація, об'єднання предметів або знань про них шляхом встановлення істотних зв'язків між ними. При такому синтезі потрібна далекоглядність, уміння зв'язувати близькі цілі з далекими, технічні й економічні перспективи з екологічними і соціальними</a:t>
            </a:r>
            <a:r>
              <a:rPr lang="uk-UA" b="1" dirty="0" smtClean="0"/>
              <a:t>.</a:t>
            </a:r>
          </a:p>
          <a:p>
            <a:pPr marL="0" indent="0">
              <a:buNone/>
            </a:pPr>
            <a:r>
              <a:rPr lang="uk-UA" b="1" dirty="0" smtClean="0"/>
              <a:t>Б) це </a:t>
            </a:r>
            <a:r>
              <a:rPr lang="uk-UA" b="1" dirty="0"/>
              <a:t>сукупність методів і засобів </a:t>
            </a:r>
            <a:r>
              <a:rPr lang="uk-UA" b="1" dirty="0" smtClean="0"/>
              <a:t>розробки, </a:t>
            </a:r>
            <a:r>
              <a:rPr lang="uk-UA" b="1" dirty="0"/>
              <a:t>прийняття й </a:t>
            </a:r>
            <a:r>
              <a:rPr lang="uk-UA" b="1" dirty="0" err="1"/>
              <a:t>обгрунтування</a:t>
            </a:r>
            <a:r>
              <a:rPr lang="uk-UA" b="1" dirty="0"/>
              <a:t> рішень при дослідженні, створенні й керуванні логістичними системами</a:t>
            </a:r>
            <a:r>
              <a:rPr lang="uk-UA" b="1" dirty="0" smtClean="0"/>
              <a:t>.</a:t>
            </a:r>
            <a:r>
              <a:rPr lang="uk-UA" b="1" i="1" dirty="0"/>
              <a:t> </a:t>
            </a:r>
            <a:endParaRPr lang="uk-UA" b="1" i="1" dirty="0" smtClean="0"/>
          </a:p>
          <a:p>
            <a:pPr marL="0" indent="0">
              <a:buNone/>
            </a:pPr>
            <a:r>
              <a:rPr lang="uk-UA" b="1" i="1" dirty="0" smtClean="0"/>
              <a:t>В) означає </a:t>
            </a:r>
            <a:r>
              <a:rPr lang="uk-UA" b="1" i="1" dirty="0"/>
              <a:t>перехід від часткового до загального</a:t>
            </a:r>
            <a:r>
              <a:rPr lang="uk-UA" b="1" dirty="0"/>
              <a:t> (індукція). Формування системи відбувається шляхом злиття її компонентів, розроблювальних окремо</a:t>
            </a:r>
            <a:r>
              <a:rPr lang="uk-UA" b="1" i="1" dirty="0"/>
              <a:t>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53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3. Логістичні канали, ланцюги, мережі й ланки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uk-UA" dirty="0"/>
              <a:t>До основних понять логістики належать поняття логістичних каналів, ланцюгів, мереж, ланок та </a:t>
            </a:r>
            <a:r>
              <a:rPr lang="uk-UA" b="1" dirty="0"/>
              <a:t> </a:t>
            </a:r>
            <a:r>
              <a:rPr lang="uk-UA" dirty="0"/>
              <a:t>логістичних систем. </a:t>
            </a:r>
          </a:p>
          <a:p>
            <a:r>
              <a:rPr lang="uk-UA" i="1" dirty="0" smtClean="0"/>
              <a:t>логістичний </a:t>
            </a:r>
            <a:r>
              <a:rPr lang="uk-UA" i="1" dirty="0"/>
              <a:t>ланцюг</a:t>
            </a:r>
            <a:r>
              <a:rPr lang="uk-UA" b="1" dirty="0"/>
              <a:t> </a:t>
            </a:r>
            <a:r>
              <a:rPr lang="uk-UA" dirty="0"/>
              <a:t>– сукупність елементів логістичної системи лінійно упорядкована за рухом  логістичних потоків з метою аналізу або синтезу визначеної сукупності процедур;</a:t>
            </a:r>
            <a:endParaRPr lang="ru-RU" dirty="0"/>
          </a:p>
          <a:p>
            <a:r>
              <a:rPr lang="uk-UA" i="1" dirty="0"/>
              <a:t>логістичний канал</a:t>
            </a:r>
            <a:r>
              <a:rPr lang="uk-UA" b="1" dirty="0"/>
              <a:t> </a:t>
            </a:r>
            <a:r>
              <a:rPr lang="uk-UA" dirty="0"/>
              <a:t>– сукупність суб'єктів, підприємств і організацій, частково упорядкована для доведення потоку від виробника до його споживачів; </a:t>
            </a:r>
            <a:endParaRPr lang="ru-RU" dirty="0"/>
          </a:p>
          <a:p>
            <a:r>
              <a:rPr lang="uk-UA" i="1" dirty="0"/>
              <a:t>логістична мережа</a:t>
            </a:r>
            <a:r>
              <a:rPr lang="uk-UA" dirty="0"/>
              <a:t> – сукупність елементів логістичної системи, пов’язаних  матеріальними, сервісними  і супутніми їм інформаційними та фінансовими потоками;</a:t>
            </a:r>
            <a:endParaRPr lang="ru-RU" dirty="0"/>
          </a:p>
          <a:p>
            <a:r>
              <a:rPr lang="uk-UA" i="1" dirty="0"/>
              <a:t>логістична ланка</a:t>
            </a:r>
            <a:r>
              <a:rPr lang="uk-UA" dirty="0"/>
              <a:t> становить собою окремий випадок уявлення суб'єкта логістики у складі певного логістичної ланцюга;</a:t>
            </a:r>
            <a:endParaRPr lang="ru-RU" dirty="0"/>
          </a:p>
          <a:p>
            <a:r>
              <a:rPr lang="uk-UA" i="1" dirty="0" smtClean="0"/>
              <a:t>логістична </a:t>
            </a:r>
            <a:r>
              <a:rPr lang="uk-UA" i="1" dirty="0"/>
              <a:t>система </a:t>
            </a:r>
            <a:r>
              <a:rPr lang="uk-UA" dirty="0"/>
              <a:t>– це адаптивна система зі зворотним зв'язком, яка складається з декількох підсистем, має розвинуті зв'язки із зовнішнім середовищем та виконує ті або інші логістичні </a:t>
            </a:r>
            <a:r>
              <a:rPr lang="uk-UA" dirty="0" smtClean="0"/>
              <a:t>функції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29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400" b="1" i="1" dirty="0"/>
              <a:t>логістичний канал</a:t>
            </a:r>
            <a:r>
              <a:rPr lang="uk-UA" sz="2400" b="1" dirty="0"/>
              <a:t> – сукупність суб'єктів, підприємств і організацій, частково упорядкована для доведення потоку від виробника до його </a:t>
            </a:r>
            <a:r>
              <a:rPr lang="uk-UA" sz="2400" b="1" dirty="0" smtClean="0"/>
              <a:t>споживачів 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76399"/>
            <a:ext cx="8146026" cy="431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12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000" b="1" i="1" dirty="0"/>
              <a:t>логістичний ланцюг</a:t>
            </a:r>
            <a:r>
              <a:rPr lang="uk-UA" sz="2000" b="1" dirty="0"/>
              <a:t> – сукупність елементів логістичної системи лінійно упорядкована за рухом  логістичних потоків з метою аналізу або синтезу визначеної сукупності </a:t>
            </a:r>
            <a:r>
              <a:rPr lang="uk-UA" sz="2000" b="1" dirty="0" smtClean="0"/>
              <a:t>процедур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3"/>
          <a:stretch/>
        </p:blipFill>
        <p:spPr bwMode="auto">
          <a:xfrm>
            <a:off x="533400" y="1520104"/>
            <a:ext cx="8153400" cy="5018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1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</p:spPr>
        <p:txBody>
          <a:bodyPr/>
          <a:lstStyle/>
          <a:p>
            <a:pPr marL="342900" lvl="0" indent="-342900">
              <a:spcBef>
                <a:spcPct val="20000"/>
              </a:spcBef>
            </a:pPr>
            <a:r>
              <a:rPr lang="uk-UA" sz="2000" b="1" i="1" dirty="0" smtClean="0">
                <a:solidFill>
                  <a:prstClr val="black"/>
                </a:solidFill>
                <a:ea typeface="+mn-ea"/>
                <a:cs typeface="+mn-cs"/>
              </a:rPr>
              <a:t>ЛОГІСТИЧНА МЕРЕЖА</a:t>
            </a:r>
            <a:r>
              <a:rPr lang="uk-UA" sz="2000" b="1" dirty="0" smtClean="0">
                <a:solidFill>
                  <a:prstClr val="black"/>
                </a:solidFill>
                <a:ea typeface="+mn-ea"/>
                <a:cs typeface="+mn-cs"/>
              </a:rPr>
              <a:t> – </a:t>
            </a:r>
            <a:r>
              <a:rPr lang="uk-UA" sz="2000" b="1" dirty="0">
                <a:solidFill>
                  <a:prstClr val="black"/>
                </a:solidFill>
                <a:ea typeface="+mn-ea"/>
                <a:cs typeface="+mn-cs"/>
              </a:rPr>
              <a:t>сукупність елементів логістичної системи, пов’язаних  матеріальними, сервісними  і супутніми їм інформаційними та фінансовими </a:t>
            </a:r>
            <a:r>
              <a:rPr lang="uk-UA" sz="2000" b="1" dirty="0" smtClean="0">
                <a:solidFill>
                  <a:prstClr val="black"/>
                </a:solidFill>
                <a:ea typeface="+mn-ea"/>
                <a:cs typeface="+mn-cs"/>
              </a:rPr>
              <a:t>потоками</a:t>
            </a:r>
            <a:endParaRPr lang="ru-RU" sz="2000" b="1" dirty="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31" y="1600200"/>
            <a:ext cx="8718429" cy="3657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23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pPr algn="l"/>
            <a:r>
              <a:rPr lang="uk-UA" i="1" dirty="0" smtClean="0"/>
              <a:t/>
            </a:r>
            <a:br>
              <a:rPr lang="uk-UA" i="1" dirty="0" smtClean="0"/>
            </a:br>
            <a:r>
              <a:rPr lang="uk-UA" b="1" i="1" dirty="0" smtClean="0">
                <a:solidFill>
                  <a:srgbClr val="FF0000"/>
                </a:solidFill>
              </a:rPr>
              <a:t>Науковість</a:t>
            </a:r>
            <a:r>
              <a:rPr lang="uk-UA" b="1" i="1" dirty="0">
                <a:solidFill>
                  <a:srgbClr val="FF0000"/>
                </a:solidFill>
              </a:rPr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181600"/>
          </a:xfrm>
        </p:spPr>
        <p:txBody>
          <a:bodyPr/>
          <a:lstStyle/>
          <a:p>
            <a:r>
              <a:rPr lang="uk-UA" sz="3600" dirty="0" smtClean="0"/>
              <a:t>посилення </a:t>
            </a:r>
            <a:r>
              <a:rPr lang="uk-UA" sz="3600" dirty="0"/>
              <a:t>розрахункового початку на всіх стадіях управління потоком від планування до аналізу, виконання докладних розрахунків усіх параметрів траєкторії руху потоку;</a:t>
            </a:r>
            <a:endParaRPr lang="ru-RU" sz="3600" dirty="0"/>
          </a:p>
          <a:p>
            <a:r>
              <a:rPr lang="uk-UA" sz="3600" dirty="0" smtClean="0"/>
              <a:t>визнання </a:t>
            </a:r>
            <a:r>
              <a:rPr lang="uk-UA" sz="3600" dirty="0"/>
              <a:t>за кваліфікованими кадрами статусу найважливішого ресурсу логістичних структур фірми.</a:t>
            </a:r>
            <a:endParaRPr lang="ru-RU" sz="36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0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582" y="274638"/>
            <a:ext cx="8830042" cy="792162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uk-UA" sz="2200" i="1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uk-UA" sz="2200" i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uk-UA" sz="2200" i="1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uk-UA" sz="2200" i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uk-UA" sz="2200" b="1" i="1" dirty="0" smtClean="0">
                <a:solidFill>
                  <a:prstClr val="black"/>
                </a:solidFill>
                <a:ea typeface="+mn-ea"/>
                <a:cs typeface="+mn-cs"/>
              </a:rPr>
              <a:t>ЛОГІСТИЧНА СИСТЕМА </a:t>
            </a:r>
            <a:r>
              <a:rPr lang="uk-UA" sz="2200" b="1" dirty="0" smtClean="0">
                <a:solidFill>
                  <a:prstClr val="black"/>
                </a:solidFill>
                <a:ea typeface="+mn-ea"/>
                <a:cs typeface="+mn-cs"/>
              </a:rPr>
              <a:t>– </a:t>
            </a:r>
            <a:r>
              <a:rPr lang="uk-UA" sz="2200" b="1" dirty="0">
                <a:solidFill>
                  <a:prstClr val="black"/>
                </a:solidFill>
                <a:ea typeface="+mn-ea"/>
                <a:cs typeface="+mn-cs"/>
              </a:rPr>
              <a:t>це адаптивна система зі зворотним зв'язком, яка складається з декількох підсистем, має розвинуті зв'язки із зовнішнім середовищем та виконує ті або інші логістичні функції</a:t>
            </a:r>
            <a:r>
              <a:rPr lang="ru-RU" sz="2200" b="1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200" b="1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37266"/>
            <a:ext cx="8229600" cy="4888898"/>
          </a:xfrm>
        </p:spPr>
        <p:txBody>
          <a:bodyPr/>
          <a:lstStyle/>
          <a:p>
            <a:endParaRPr lang="ru-RU" dirty="0"/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 bwMode="auto">
          <a:xfrm>
            <a:off x="83395" y="1225793"/>
            <a:ext cx="9144000" cy="5413375"/>
            <a:chOff x="4764" y="3619"/>
            <a:chExt cx="7456" cy="4247"/>
          </a:xfrm>
        </p:grpSpPr>
        <p:sp>
          <p:nvSpPr>
            <p:cNvPr id="5" name="AutoShape 5"/>
            <p:cNvSpPr>
              <a:spLocks noChangeAspect="1" noChangeArrowheads="1"/>
            </p:cNvSpPr>
            <p:nvPr/>
          </p:nvSpPr>
          <p:spPr bwMode="auto">
            <a:xfrm>
              <a:off x="4764" y="3619"/>
              <a:ext cx="7456" cy="4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6572" y="4077"/>
              <a:ext cx="3780" cy="1440"/>
            </a:xfrm>
            <a:prstGeom prst="rect">
              <a:avLst/>
            </a:prstGeom>
            <a:solidFill>
              <a:srgbClr val="FFFFFF"/>
            </a:solidFill>
            <a:ln w="317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7" name="AutoShape 7"/>
            <p:cNvSpPr>
              <a:spLocks noChangeArrowheads="1"/>
            </p:cNvSpPr>
            <p:nvPr/>
          </p:nvSpPr>
          <p:spPr bwMode="auto">
            <a:xfrm rot="5400000">
              <a:off x="10195" y="5764"/>
              <a:ext cx="2160" cy="1845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8" name="AutoShape 8"/>
            <p:cNvSpPr>
              <a:spLocks noChangeArrowheads="1"/>
            </p:cNvSpPr>
            <p:nvPr/>
          </p:nvSpPr>
          <p:spPr bwMode="auto">
            <a:xfrm rot="16200000">
              <a:off x="6797" y="3762"/>
              <a:ext cx="1800" cy="5850"/>
            </a:xfrm>
            <a:prstGeom prst="can">
              <a:avLst>
                <a:gd name="adj" fmla="val 25188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4862" y="4077"/>
              <a:ext cx="900" cy="1080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rIns="18000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pPr algn="ctr"/>
              <a:endParaRPr lang="uk-UA" sz="1200">
                <a:latin typeface="Times New Roman" pitchFamily="18" charset="0"/>
              </a:endParaRPr>
            </a:p>
            <a:p>
              <a:pPr algn="ctr"/>
              <a:r>
                <a:rPr lang="uk-UA" sz="1200">
                  <a:latin typeface="Times New Roman" pitchFamily="18" charset="0"/>
                </a:rPr>
                <a:t>Постачальники ресурсів, товарів і послуг  </a:t>
              </a:r>
              <a:endParaRPr lang="ru-RU"/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6572" y="4077"/>
              <a:ext cx="3780" cy="2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uk-UA" sz="1200" i="1">
                  <a:latin typeface="Times New Roman" pitchFamily="18" charset="0"/>
                </a:rPr>
                <a:t>Логістичні процеси підприємства </a:t>
              </a:r>
              <a:endParaRPr lang="ru-RU"/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>
              <a:off x="11162" y="4077"/>
              <a:ext cx="900" cy="810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pPr algn="ctr"/>
              <a:endParaRPr lang="uk-UA" sz="1200">
                <a:latin typeface="Times New Roman" pitchFamily="18" charset="0"/>
              </a:endParaRPr>
            </a:p>
            <a:p>
              <a:pPr algn="ctr"/>
              <a:r>
                <a:rPr lang="uk-UA" sz="1200">
                  <a:latin typeface="Times New Roman" pitchFamily="18" charset="0"/>
                </a:rPr>
                <a:t>Клієнти споживачі продукції і послуг</a:t>
              </a:r>
              <a:endParaRPr lang="ru-RU"/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6572" y="4347"/>
              <a:ext cx="1260" cy="2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uk-UA" sz="1200">
                  <a:latin typeface="Times New Roman" pitchFamily="18" charset="0"/>
                </a:rPr>
                <a:t>Постачання</a:t>
              </a:r>
              <a:endParaRPr lang="ru-RU"/>
            </a:p>
          </p:txBody>
        </p:sp>
        <p:sp>
          <p:nvSpPr>
            <p:cNvPr id="13" name="Rectangle 13"/>
            <p:cNvSpPr>
              <a:spLocks noChangeArrowheads="1"/>
            </p:cNvSpPr>
            <p:nvPr/>
          </p:nvSpPr>
          <p:spPr bwMode="auto">
            <a:xfrm>
              <a:off x="7832" y="4347"/>
              <a:ext cx="1260" cy="2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uk-UA" sz="1200">
                  <a:latin typeface="Times New Roman" pitchFamily="18" charset="0"/>
                </a:rPr>
                <a:t>Виробництво</a:t>
              </a:r>
              <a:endParaRPr lang="ru-RU"/>
            </a:p>
          </p:txBody>
        </p:sp>
        <p:sp>
          <p:nvSpPr>
            <p:cNvPr id="14" name="Rectangle 14"/>
            <p:cNvSpPr>
              <a:spLocks noChangeArrowheads="1"/>
            </p:cNvSpPr>
            <p:nvPr/>
          </p:nvSpPr>
          <p:spPr bwMode="auto">
            <a:xfrm>
              <a:off x="9092" y="4347"/>
              <a:ext cx="1260" cy="2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uk-UA" sz="1200">
                  <a:latin typeface="Times New Roman" pitchFamily="18" charset="0"/>
                </a:rPr>
                <a:t>Збут</a:t>
              </a:r>
              <a:endParaRPr lang="ru-RU"/>
            </a:p>
          </p:txBody>
        </p:sp>
        <p:sp>
          <p:nvSpPr>
            <p:cNvPr id="15" name="Rectangle 15"/>
            <p:cNvSpPr>
              <a:spLocks noChangeArrowheads="1"/>
            </p:cNvSpPr>
            <p:nvPr/>
          </p:nvSpPr>
          <p:spPr bwMode="auto">
            <a:xfrm>
              <a:off x="6572" y="4617"/>
              <a:ext cx="1260" cy="112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uk-UA" sz="1100" dirty="0">
                  <a:latin typeface="Times New Roman" pitchFamily="18" charset="0"/>
                </a:rPr>
                <a:t>Закупівля, транспортування, управління запасами, складування, повернення тари та відходів</a:t>
              </a:r>
              <a:endParaRPr lang="ru-RU" sz="1100" dirty="0">
                <a:latin typeface="Times New Roman" pitchFamily="18" charset="0"/>
              </a:endParaRPr>
            </a:p>
          </p:txBody>
        </p:sp>
        <p:sp>
          <p:nvSpPr>
            <p:cNvPr id="16" name="Rectangle 16"/>
            <p:cNvSpPr>
              <a:spLocks noChangeArrowheads="1"/>
            </p:cNvSpPr>
            <p:nvPr/>
          </p:nvSpPr>
          <p:spPr bwMode="auto">
            <a:xfrm>
              <a:off x="7832" y="4617"/>
              <a:ext cx="1260" cy="112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uk-UA" sz="1200" dirty="0">
                  <a:latin typeface="Times New Roman" pitchFamily="18" charset="0"/>
                </a:rPr>
                <a:t>Організація виробництва, транспортування, узгодження, підтримка стандартів якості</a:t>
              </a:r>
              <a:endParaRPr lang="ru-RU" dirty="0"/>
            </a:p>
          </p:txBody>
        </p:sp>
        <p:sp>
          <p:nvSpPr>
            <p:cNvPr id="17" name="Rectangle 17"/>
            <p:cNvSpPr>
              <a:spLocks noChangeArrowheads="1"/>
            </p:cNvSpPr>
            <p:nvPr/>
          </p:nvSpPr>
          <p:spPr bwMode="auto">
            <a:xfrm>
              <a:off x="9092" y="4617"/>
              <a:ext cx="1260" cy="112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uk-UA" sz="1100" dirty="0">
                  <a:latin typeface="Times New Roman" pitchFamily="18" charset="0"/>
                </a:rPr>
                <a:t>Управління замовленнями, транспортування, управління запасами, складування, повернення відходів</a:t>
              </a:r>
              <a:endParaRPr lang="ru-RU" sz="1100" dirty="0"/>
            </a:p>
          </p:txBody>
        </p:sp>
        <p:sp>
          <p:nvSpPr>
            <p:cNvPr id="18" name="Rectangle 18"/>
            <p:cNvSpPr>
              <a:spLocks noChangeArrowheads="1"/>
            </p:cNvSpPr>
            <p:nvPr/>
          </p:nvSpPr>
          <p:spPr bwMode="auto">
            <a:xfrm>
              <a:off x="5131" y="3717"/>
              <a:ext cx="6031" cy="27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uk-UA" sz="1400" b="1" i="1">
                  <a:latin typeface="Times New Roman" pitchFamily="18" charset="0"/>
                </a:rPr>
                <a:t>Логістична система  </a:t>
              </a:r>
              <a:endParaRPr lang="ru-RU"/>
            </a:p>
          </p:txBody>
        </p:sp>
        <p:sp>
          <p:nvSpPr>
            <p:cNvPr id="19" name="Rectangle 19"/>
            <p:cNvSpPr>
              <a:spLocks noChangeArrowheads="1"/>
            </p:cNvSpPr>
            <p:nvPr/>
          </p:nvSpPr>
          <p:spPr bwMode="auto">
            <a:xfrm>
              <a:off x="6572" y="5877"/>
              <a:ext cx="3420" cy="1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0" bIns="0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uk-UA" sz="1200" i="1">
                  <a:latin typeface="Times New Roman" pitchFamily="18" charset="0"/>
                </a:rPr>
                <a:t>Інтегрований потік </a:t>
              </a:r>
              <a:endParaRPr lang="ru-RU"/>
            </a:p>
          </p:txBody>
        </p:sp>
        <p:sp>
          <p:nvSpPr>
            <p:cNvPr id="20" name="AutoShape 20"/>
            <p:cNvSpPr>
              <a:spLocks noChangeArrowheads="1"/>
            </p:cNvSpPr>
            <p:nvPr/>
          </p:nvSpPr>
          <p:spPr bwMode="auto">
            <a:xfrm>
              <a:off x="4952" y="6057"/>
              <a:ext cx="5580" cy="360"/>
            </a:xfrm>
            <a:prstGeom prst="rightArrow">
              <a:avLst>
                <a:gd name="adj1" fmla="val 50000"/>
                <a:gd name="adj2" fmla="val 3875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tIns="10800" bIns="10800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uk-UA" sz="1200" i="1">
                  <a:latin typeface="Times New Roman" pitchFamily="18" charset="0"/>
                </a:rPr>
                <a:t>Сервісний </a:t>
              </a:r>
              <a:r>
                <a:rPr lang="uk-UA" sz="1200">
                  <a:latin typeface="Times New Roman" pitchFamily="18" charset="0"/>
                </a:rPr>
                <a:t> потік</a:t>
              </a:r>
            </a:p>
            <a:p>
              <a:endParaRPr lang="ru-RU"/>
            </a:p>
          </p:txBody>
        </p:sp>
        <p:sp>
          <p:nvSpPr>
            <p:cNvPr id="21" name="AutoShape 21"/>
            <p:cNvSpPr>
              <a:spLocks noChangeArrowheads="1"/>
            </p:cNvSpPr>
            <p:nvPr/>
          </p:nvSpPr>
          <p:spPr bwMode="auto">
            <a:xfrm>
              <a:off x="4952" y="7137"/>
              <a:ext cx="5580" cy="360"/>
            </a:xfrm>
            <a:prstGeom prst="leftRightArrow">
              <a:avLst>
                <a:gd name="adj1" fmla="val 50000"/>
                <a:gd name="adj2" fmla="val 384558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tIns="10800" bIns="10800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pPr lvl="1" algn="ctr"/>
              <a:r>
                <a:rPr lang="uk-UA" sz="1200">
                  <a:latin typeface="Times New Roman" pitchFamily="18" charset="0"/>
                </a:rPr>
                <a:t>Фінансовий потік</a:t>
              </a:r>
              <a:endParaRPr lang="ru-RU"/>
            </a:p>
          </p:txBody>
        </p:sp>
        <p:sp>
          <p:nvSpPr>
            <p:cNvPr id="22" name="AutoShape 22"/>
            <p:cNvSpPr>
              <a:spLocks noChangeArrowheads="1"/>
            </p:cNvSpPr>
            <p:nvPr/>
          </p:nvSpPr>
          <p:spPr bwMode="auto">
            <a:xfrm>
              <a:off x="4952" y="6777"/>
              <a:ext cx="5580" cy="360"/>
            </a:xfrm>
            <a:prstGeom prst="leftRightArrow">
              <a:avLst>
                <a:gd name="adj1" fmla="val 50000"/>
                <a:gd name="adj2" fmla="val 384558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tIns="10800" bIns="10800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uk-UA" sz="1200">
                  <a:latin typeface="Times New Roman" pitchFamily="18" charset="0"/>
                </a:rPr>
                <a:t>Інформаційний потік</a:t>
              </a:r>
            </a:p>
            <a:p>
              <a:endParaRPr lang="ru-RU"/>
            </a:p>
          </p:txBody>
        </p:sp>
        <p:sp>
          <p:nvSpPr>
            <p:cNvPr id="23" name="AutoShape 23"/>
            <p:cNvSpPr>
              <a:spLocks noChangeArrowheads="1"/>
            </p:cNvSpPr>
            <p:nvPr/>
          </p:nvSpPr>
          <p:spPr bwMode="auto">
            <a:xfrm>
              <a:off x="4952" y="6417"/>
              <a:ext cx="5580" cy="360"/>
            </a:xfrm>
            <a:prstGeom prst="leftRightArrow">
              <a:avLst>
                <a:gd name="adj1" fmla="val 50000"/>
                <a:gd name="adj2" fmla="val 384558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tIns="10800" bIns="10800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uk-UA" sz="1200">
                  <a:latin typeface="Times New Roman" pitchFamily="18" charset="0"/>
                </a:rPr>
                <a:t>Матеріальний потік</a:t>
              </a:r>
            </a:p>
            <a:p>
              <a:endParaRPr lang="ru-RU"/>
            </a:p>
          </p:txBody>
        </p:sp>
        <p:sp>
          <p:nvSpPr>
            <p:cNvPr id="24" name="Rectangle 24"/>
            <p:cNvSpPr>
              <a:spLocks noChangeArrowheads="1"/>
            </p:cNvSpPr>
            <p:nvPr/>
          </p:nvSpPr>
          <p:spPr bwMode="auto">
            <a:xfrm>
              <a:off x="10802" y="6327"/>
              <a:ext cx="90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uk-UA" sz="1200" b="1">
                  <a:latin typeface="Times New Roman" pitchFamily="18" charset="0"/>
                </a:rPr>
                <a:t>Задоволення потреб споживачів з максимальним ефектом</a:t>
              </a:r>
              <a:endParaRPr lang="ru-RU"/>
            </a:p>
          </p:txBody>
        </p:sp>
        <p:sp>
          <p:nvSpPr>
            <p:cNvPr id="25" name="Line 25"/>
            <p:cNvSpPr>
              <a:spLocks noChangeShapeType="1"/>
            </p:cNvSpPr>
            <p:nvPr/>
          </p:nvSpPr>
          <p:spPr bwMode="auto">
            <a:xfrm>
              <a:off x="6212" y="3627"/>
              <a:ext cx="4500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26" name="Line 26"/>
            <p:cNvSpPr>
              <a:spLocks noChangeShapeType="1"/>
            </p:cNvSpPr>
            <p:nvPr/>
          </p:nvSpPr>
          <p:spPr bwMode="auto">
            <a:xfrm>
              <a:off x="6212" y="3627"/>
              <a:ext cx="1" cy="423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27" name="Line 27"/>
            <p:cNvSpPr>
              <a:spLocks noChangeShapeType="1"/>
            </p:cNvSpPr>
            <p:nvPr/>
          </p:nvSpPr>
          <p:spPr bwMode="auto">
            <a:xfrm>
              <a:off x="10712" y="3627"/>
              <a:ext cx="1" cy="423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28" name="Line 28"/>
            <p:cNvSpPr>
              <a:spLocks noChangeShapeType="1"/>
            </p:cNvSpPr>
            <p:nvPr/>
          </p:nvSpPr>
          <p:spPr bwMode="auto">
            <a:xfrm>
              <a:off x="6212" y="7857"/>
              <a:ext cx="4500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29" name="AutoShape 29"/>
            <p:cNvSpPr>
              <a:spLocks noChangeArrowheads="1"/>
            </p:cNvSpPr>
            <p:nvPr/>
          </p:nvSpPr>
          <p:spPr bwMode="auto">
            <a:xfrm>
              <a:off x="5762" y="4437"/>
              <a:ext cx="810" cy="90"/>
            </a:xfrm>
            <a:prstGeom prst="rightArrow">
              <a:avLst>
                <a:gd name="adj1" fmla="val 50000"/>
                <a:gd name="adj2" fmla="val 225000"/>
              </a:avLst>
            </a:prstGeom>
            <a:solidFill>
              <a:srgbClr val="33333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30" name="AutoShape 30"/>
            <p:cNvSpPr>
              <a:spLocks noChangeArrowheads="1"/>
            </p:cNvSpPr>
            <p:nvPr/>
          </p:nvSpPr>
          <p:spPr bwMode="auto">
            <a:xfrm>
              <a:off x="10352" y="4437"/>
              <a:ext cx="810" cy="90"/>
            </a:xfrm>
            <a:prstGeom prst="rightArrow">
              <a:avLst>
                <a:gd name="adj1" fmla="val 50000"/>
                <a:gd name="adj2" fmla="val 225000"/>
              </a:avLst>
            </a:prstGeom>
            <a:solidFill>
              <a:srgbClr val="33333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</p:grp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35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Властивості л</a:t>
            </a:r>
            <a:r>
              <a:rPr lang="uk-UA" b="1" dirty="0" smtClean="0">
                <a:solidFill>
                  <a:srgbClr val="FF0000"/>
                </a:solidFill>
              </a:rPr>
              <a:t>огістичних систем (9)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125538"/>
            <a:ext cx="8507412" cy="5399087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uk-UA" sz="4000" b="1" i="1" dirty="0" smtClean="0"/>
              <a:t>1) складність</a:t>
            </a:r>
            <a:r>
              <a:rPr lang="uk-UA" sz="4000" b="1" i="1" dirty="0"/>
              <a:t>:</a:t>
            </a:r>
            <a:r>
              <a:rPr lang="uk-UA" sz="4000" dirty="0"/>
              <a:t> наявність великої кількості елементів (ланок); складний характер взаємодії між окремими елементами; складність функцій, виконуваних системою; наявність складно організованого управління; вплив на систему великої кількості факторів зовнішнього середовища; </a:t>
            </a:r>
            <a:endParaRPr lang="ru-RU" sz="40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69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pPr marL="0" indent="0">
              <a:buNone/>
            </a:pPr>
            <a:r>
              <a:rPr lang="uk-UA" sz="4000" b="1" i="1" dirty="0" smtClean="0"/>
              <a:t>2) ієрархічність</a:t>
            </a:r>
            <a:r>
              <a:rPr lang="uk-UA" sz="4000" b="1" dirty="0"/>
              <a:t>:</a:t>
            </a:r>
            <a:r>
              <a:rPr lang="uk-UA" sz="4000" dirty="0"/>
              <a:t> підпорядкованість елементів нижчого рівня (порядку, рангу) елементам вищого рівня лінійного чи функціонального логістичного управління;</a:t>
            </a:r>
            <a:endParaRPr lang="ru-RU" sz="40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01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pPr marL="0" indent="0">
              <a:buNone/>
            </a:pPr>
            <a:r>
              <a:rPr lang="uk-UA" sz="4000" b="1" i="1" dirty="0" smtClean="0"/>
              <a:t>3) цілісність</a:t>
            </a:r>
            <a:r>
              <a:rPr lang="uk-UA" sz="4000" b="1" dirty="0"/>
              <a:t>:</a:t>
            </a:r>
            <a:r>
              <a:rPr lang="uk-UA" sz="4000" dirty="0"/>
              <a:t> властивість системи виконувати задану цільову функцію, яка реалізується тільки логістичною системою в цілому, а не окремими її ланками або підсистемами. </a:t>
            </a:r>
            <a:endParaRPr lang="ru-RU" sz="40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2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marL="0" indent="0">
              <a:buNone/>
            </a:pPr>
            <a:r>
              <a:rPr lang="uk-UA" sz="4000" b="1" i="1" dirty="0" smtClean="0"/>
              <a:t>4) структурованість</a:t>
            </a:r>
            <a:r>
              <a:rPr lang="uk-UA" sz="4000" b="1" dirty="0"/>
              <a:t>:</a:t>
            </a:r>
            <a:r>
              <a:rPr lang="uk-UA" sz="4000" dirty="0"/>
              <a:t> передбачає наявність певної організаційної структури логістичної системи, яка складається із взаємопов’язаних об’єктів і суб’єктів управління, що реалізує задану мету;</a:t>
            </a:r>
            <a:endParaRPr lang="ru-RU" sz="40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67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pPr marL="0" indent="0">
              <a:buNone/>
            </a:pPr>
            <a:r>
              <a:rPr lang="uk-UA" sz="4000" b="1" i="1" dirty="0" smtClean="0"/>
              <a:t>5) рухливість</a:t>
            </a:r>
            <a:r>
              <a:rPr lang="uk-UA" sz="4000" b="1" dirty="0"/>
              <a:t>:</a:t>
            </a:r>
            <a:r>
              <a:rPr lang="uk-UA" sz="4000" dirty="0"/>
              <a:t> мінливість параметрів елементів логістичної системи під впливом зовнішнього середовища, а також рішень, прийнятих учасниками логістичного ланцюга;</a:t>
            </a:r>
            <a:endParaRPr lang="ru-RU" sz="40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42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marL="0" indent="0">
              <a:buNone/>
            </a:pPr>
            <a:r>
              <a:rPr lang="uk-UA" sz="4400" b="1" i="1" dirty="0" smtClean="0"/>
              <a:t>6) унікальність</a:t>
            </a:r>
            <a:r>
              <a:rPr lang="uk-UA" sz="4400" b="1" dirty="0" smtClean="0"/>
              <a:t>:</a:t>
            </a:r>
            <a:r>
              <a:rPr lang="uk-UA" sz="4400" dirty="0" smtClean="0"/>
              <a:t> </a:t>
            </a:r>
            <a:r>
              <a:rPr lang="uk-UA" sz="4400" dirty="0"/>
              <a:t>непередбачуваність і невизначеність поведінки в конкретних умовах і під впливом зовнішнього середовища;</a:t>
            </a:r>
            <a:endParaRPr lang="ru-RU" sz="44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28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 marL="0" indent="0">
              <a:buNone/>
            </a:pPr>
            <a:r>
              <a:rPr lang="uk-UA" sz="4400" b="1" i="1" dirty="0" smtClean="0"/>
              <a:t>7) адаптивність</a:t>
            </a:r>
            <a:r>
              <a:rPr lang="uk-UA" sz="4400" b="1" dirty="0"/>
              <a:t>:</a:t>
            </a:r>
            <a:r>
              <a:rPr lang="uk-UA" sz="4400" dirty="0"/>
              <a:t> здатність логістичної системи змінювати свою структуру і вибирати варіанти поведінки відповідно до нових цілей і під впливом зовнішнього середовища;</a:t>
            </a:r>
            <a:endParaRPr lang="ru-RU" sz="44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01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marL="0" indent="0">
              <a:buNone/>
            </a:pPr>
            <a:r>
              <a:rPr lang="uk-UA" sz="4400" b="1" i="1" dirty="0" smtClean="0"/>
              <a:t>8) </a:t>
            </a:r>
            <a:r>
              <a:rPr lang="uk-UA" sz="4400" b="1" i="1" dirty="0" err="1" smtClean="0"/>
              <a:t>інтеграційність</a:t>
            </a:r>
            <a:r>
              <a:rPr lang="uk-UA" sz="4400" i="1" dirty="0"/>
              <a:t>:</a:t>
            </a:r>
            <a:r>
              <a:rPr lang="uk-UA" sz="4400" dirty="0"/>
              <a:t> логістична система володіє інтеграційними властивостями, які не притаманні ні одному із елементів окремо;</a:t>
            </a:r>
            <a:r>
              <a:rPr lang="uk-UA" sz="4400" i="1" dirty="0"/>
              <a:t> </a:t>
            </a:r>
            <a:endParaRPr lang="ru-RU" sz="44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50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 marL="0" indent="0">
              <a:buNone/>
            </a:pPr>
            <a:r>
              <a:rPr lang="uk-UA" sz="4800" b="1" i="1" dirty="0" smtClean="0"/>
              <a:t>9) організаційність</a:t>
            </a:r>
            <a:r>
              <a:rPr lang="uk-UA" sz="4800" dirty="0"/>
              <a:t>: зв’язки між елементами логістичної системи визначеним чином упорядковані, тобто логістична система має організацію. </a:t>
            </a:r>
            <a:endParaRPr lang="ru-RU" sz="48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20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pPr algn="l"/>
            <a:r>
              <a:rPr lang="uk-UA" i="1" dirty="0" smtClean="0"/>
              <a:t/>
            </a:r>
            <a:br>
              <a:rPr lang="uk-UA" i="1" dirty="0" smtClean="0"/>
            </a:br>
            <a:r>
              <a:rPr lang="uk-UA" b="1" i="1" dirty="0" smtClean="0">
                <a:solidFill>
                  <a:srgbClr val="FF0000"/>
                </a:solidFill>
              </a:rPr>
              <a:t>Конкретність</a:t>
            </a:r>
            <a:r>
              <a:rPr lang="uk-UA" b="1" i="1" dirty="0">
                <a:solidFill>
                  <a:srgbClr val="FF0000"/>
                </a:solidFill>
              </a:rPr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/>
          </a:bodyPr>
          <a:lstStyle/>
          <a:p>
            <a:r>
              <a:rPr lang="uk-UA" dirty="0"/>
              <a:t> </a:t>
            </a:r>
            <a:r>
              <a:rPr lang="uk-UA" dirty="0" smtClean="0"/>
              <a:t>чітке </a:t>
            </a:r>
            <a:r>
              <a:rPr lang="uk-UA" dirty="0"/>
              <a:t>визначення конкретного результату як мети переміщення </a:t>
            </a:r>
            <a:r>
              <a:rPr lang="uk-UA" dirty="0" smtClean="0"/>
              <a:t>потоку </a:t>
            </a:r>
            <a:r>
              <a:rPr lang="uk-UA" dirty="0"/>
              <a:t>відповідно до технічних, економічних і інших вимог;</a:t>
            </a:r>
            <a:endParaRPr lang="ru-RU" dirty="0"/>
          </a:p>
          <a:p>
            <a:r>
              <a:rPr lang="uk-UA" dirty="0" smtClean="0"/>
              <a:t>здійснення </a:t>
            </a:r>
            <a:r>
              <a:rPr lang="uk-UA" dirty="0"/>
              <a:t>руху з найменшими витратами усіх видів ресурсів;</a:t>
            </a:r>
            <a:endParaRPr lang="ru-RU" dirty="0"/>
          </a:p>
          <a:p>
            <a:r>
              <a:rPr lang="uk-UA" dirty="0" smtClean="0"/>
              <a:t>керівництво </a:t>
            </a:r>
            <a:r>
              <a:rPr lang="uk-UA" dirty="0"/>
              <a:t>логістикою з боку обліково-калькуляційних підрозділів або структурних органів, результати роботи яких виміряються отриманим прибутком.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65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50</a:t>
            </a:fld>
            <a:endParaRPr lang="en-US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042777"/>
              </p:ext>
            </p:extLst>
          </p:nvPr>
        </p:nvGraphicFramePr>
        <p:xfrm>
          <a:off x="152400" y="573943"/>
          <a:ext cx="8839200" cy="60833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7350"/>
                <a:gridCol w="7181850"/>
              </a:tblGrid>
              <a:tr h="457032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Властивість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399" marR="5439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Сутність властивості 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399" marR="54399" marT="0" marB="0"/>
                </a:tc>
              </a:tr>
              <a:tr h="457032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А)Цілісність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399" marR="54399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effectLst/>
                        </a:rPr>
                        <a:t>1)унікальність і непередбачуваність системи в конкретних умовах і під впливом значної групи факторів зовнішнього середовища, обумовлена ресурсними можливостями учасників і обмеженнями, установлюваними зовнішнім середовищем</a:t>
                      </a:r>
                      <a:endParaRPr lang="ru-RU" sz="16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399" marR="54399" marT="0" marB="0"/>
                </a:tc>
              </a:tr>
              <a:tr h="45703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effectLst/>
                        </a:rPr>
                        <a:t>Б)</a:t>
                      </a:r>
                      <a:r>
                        <a:rPr lang="uk-UA" sz="1600" dirty="0" err="1" smtClean="0">
                          <a:effectLst/>
                        </a:rPr>
                        <a:t>Інтегративність</a:t>
                      </a:r>
                      <a:endParaRPr lang="ru-RU" sz="16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399" marR="54399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effectLst/>
                        </a:rPr>
                        <a:t>2)мінливість елементів і параметрів системи під впливом факторів зовнішнього середовища і за рішенням учасників</a:t>
                      </a:r>
                      <a:endParaRPr lang="ru-RU" sz="16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399" marR="54399" marT="0" marB="0"/>
                </a:tc>
              </a:tr>
              <a:tr h="93093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effectLst/>
                        </a:rPr>
                        <a:t>В)Адаптивність</a:t>
                      </a:r>
                      <a:endParaRPr lang="ru-RU" sz="16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399" marR="5439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3)система </a:t>
                      </a:r>
                      <a:r>
                        <a:rPr lang="uk-UA" sz="1600" dirty="0">
                          <a:effectLst/>
                        </a:rPr>
                        <a:t>як упорядкована сукупність елементів із </a:t>
                      </a:r>
                      <a:r>
                        <a:rPr lang="uk-UA" sz="1600" dirty="0" smtClean="0">
                          <a:effectLst/>
                        </a:rPr>
                        <a:t>визначеними </a:t>
                      </a:r>
                      <a:r>
                        <a:rPr lang="uk-UA" sz="1600" dirty="0">
                          <a:effectLst/>
                        </a:rPr>
                        <a:t>зв'язками має  особливі системні властивості, не притаманні окремим елементам, що дозволяє досягти синергетичного ефекту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399" marR="54399" marT="0" marB="0"/>
                </a:tc>
              </a:tr>
              <a:tr h="306217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Г)Організація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399" marR="54399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effectLst/>
                        </a:rPr>
                        <a:t>4)ЛС – цілісна сукупність елементів, що взаємодіють один з одним</a:t>
                      </a:r>
                      <a:endParaRPr lang="ru-RU" sz="16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399" marR="54399" marT="0" marB="0"/>
                </a:tc>
              </a:tr>
              <a:tr h="457032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Д)Рухливість </a:t>
                      </a:r>
                      <a:r>
                        <a:rPr lang="uk-UA" sz="1600" dirty="0">
                          <a:effectLst/>
                        </a:rPr>
                        <a:t>системи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399" marR="54399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effectLst/>
                        </a:rPr>
                        <a:t>5)здатність змінювати свою структуру і вибирати варіанти поводження, згідно з новими цілями системи і під впливом зовнішнього середовища. Здатність протистояти руйнівним тенденціям за рахунок створення резервів і пошуку компромісів. Прагнення до саморозвитку і самовдосконалення шляхом свідомого вибору оптимального варіанта функціонування</a:t>
                      </a:r>
                      <a:endParaRPr lang="ru-RU" sz="16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399" marR="54399" marT="0" marB="0"/>
                </a:tc>
              </a:tr>
              <a:tr h="116788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Ж)Гранична </a:t>
                      </a:r>
                      <a:r>
                        <a:rPr lang="uk-UA" sz="1600" dirty="0">
                          <a:effectLst/>
                        </a:rPr>
                        <a:t>можливість розв’язання задач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399" marR="54399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effectLst/>
                        </a:rPr>
                        <a:t>6)визначена упорядкованість зв'язків між елементами системи</a:t>
                      </a:r>
                      <a:endParaRPr lang="ru-RU" sz="16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4399" marR="54399" marT="0" marB="0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143000" y="187688"/>
            <a:ext cx="701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 smtClean="0"/>
              <a:t>ВСТАНОВІТЬ ВІДПОВІДНІСТЬ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10267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bIns="91440" anchor="b"/>
          <a:lstStyle/>
          <a:p>
            <a:r>
              <a:rPr lang="ru-RU"/>
              <a:t>Структура логістичної системи</a:t>
            </a:r>
          </a:p>
        </p:txBody>
      </p:sp>
      <p:sp>
        <p:nvSpPr>
          <p:cNvPr id="63508" name="Номер слайда 21"/>
          <p:cNvSpPr txBox="1">
            <a:spLocks noGrp="1"/>
          </p:cNvSpPr>
          <p:nvPr/>
        </p:nvSpPr>
        <p:spPr>
          <a:xfrm>
            <a:off x="146050" y="6210300"/>
            <a:ext cx="457200" cy="457200"/>
          </a:xfrm>
          <a:prstGeom prst="ellipse">
            <a:avLst/>
          </a:prstGeom>
          <a:noFill/>
        </p:spPr>
        <p:txBody>
          <a:bodyPr wrap="none" lIns="0" tIns="0" rIns="0" bIns="0" anchor="ctr" anchorCtr="1"/>
          <a:lstStyle/>
          <a:p>
            <a:pPr algn="ctr">
              <a:defRPr/>
            </a:pPr>
            <a:fld id="{F48C7A9A-488D-4FAD-8851-FD19FC503A97}" type="slidenum">
              <a:rPr lang="ru-RU" sz="1400">
                <a:solidFill>
                  <a:srgbClr val="FFFFFF"/>
                </a:solidFill>
                <a:latin typeface="+mj-lt"/>
                <a:ea typeface="+mj-ea"/>
                <a:cs typeface="+mj-cs"/>
              </a:rPr>
              <a:pPr algn="ctr">
                <a:defRPr/>
              </a:pPr>
              <a:t>51</a:t>
            </a:fld>
            <a:endParaRPr lang="ru-RU" sz="14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3491" name="Rectangle 4"/>
          <p:cNvSpPr>
            <a:spLocks noChangeArrowheads="1"/>
          </p:cNvSpPr>
          <p:nvPr/>
        </p:nvSpPr>
        <p:spPr bwMode="auto">
          <a:xfrm>
            <a:off x="1692275" y="1376363"/>
            <a:ext cx="6192838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sz="280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Логістична система</a:t>
            </a:r>
          </a:p>
        </p:txBody>
      </p:sp>
      <p:sp>
        <p:nvSpPr>
          <p:cNvPr id="63492" name="Rectangle 6"/>
          <p:cNvSpPr>
            <a:spLocks noChangeArrowheads="1"/>
          </p:cNvSpPr>
          <p:nvPr/>
        </p:nvSpPr>
        <p:spPr bwMode="auto">
          <a:xfrm>
            <a:off x="684213" y="2493963"/>
            <a:ext cx="3455987" cy="11509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sz="240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Функціональний</a:t>
            </a:r>
          </a:p>
          <a:p>
            <a:pPr algn="ctr"/>
            <a:r>
              <a:rPr lang="ru-RU" sz="240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комплекс</a:t>
            </a:r>
          </a:p>
        </p:txBody>
      </p:sp>
      <p:sp>
        <p:nvSpPr>
          <p:cNvPr id="63493" name="Rectangle 7"/>
          <p:cNvSpPr>
            <a:spLocks noChangeArrowheads="1"/>
          </p:cNvSpPr>
          <p:nvPr/>
        </p:nvSpPr>
        <p:spPr bwMode="auto">
          <a:xfrm>
            <a:off x="5076825" y="2493963"/>
            <a:ext cx="3455988" cy="11509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sz="240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Забезпечуючий</a:t>
            </a:r>
          </a:p>
          <a:p>
            <a:pPr algn="ctr"/>
            <a:r>
              <a:rPr lang="ru-RU" sz="240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комплекс</a:t>
            </a:r>
          </a:p>
        </p:txBody>
      </p:sp>
      <p:sp>
        <p:nvSpPr>
          <p:cNvPr id="63494" name="Rectangle 8"/>
          <p:cNvSpPr>
            <a:spLocks noChangeArrowheads="1"/>
          </p:cNvSpPr>
          <p:nvPr/>
        </p:nvSpPr>
        <p:spPr bwMode="auto">
          <a:xfrm>
            <a:off x="1079500" y="4135438"/>
            <a:ext cx="914400" cy="914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sz="240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ЛЛС</a:t>
            </a:r>
          </a:p>
        </p:txBody>
      </p:sp>
      <p:sp>
        <p:nvSpPr>
          <p:cNvPr id="63495" name="Rectangle 9"/>
          <p:cNvSpPr>
            <a:spLocks noChangeArrowheads="1"/>
          </p:cNvSpPr>
          <p:nvPr/>
        </p:nvSpPr>
        <p:spPr bwMode="auto">
          <a:xfrm>
            <a:off x="3167063" y="4135438"/>
            <a:ext cx="914400" cy="914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sz="240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ЛЛС</a:t>
            </a:r>
          </a:p>
        </p:txBody>
      </p:sp>
      <p:sp>
        <p:nvSpPr>
          <p:cNvPr id="63496" name="Rectangle 10"/>
          <p:cNvSpPr>
            <a:spLocks noChangeArrowheads="1"/>
          </p:cNvSpPr>
          <p:nvPr/>
        </p:nvSpPr>
        <p:spPr bwMode="auto">
          <a:xfrm>
            <a:off x="6826250" y="4135438"/>
            <a:ext cx="914400" cy="914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sz="240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ЛЛС</a:t>
            </a:r>
          </a:p>
        </p:txBody>
      </p:sp>
      <p:sp>
        <p:nvSpPr>
          <p:cNvPr id="63497" name="Rectangle 12"/>
          <p:cNvSpPr>
            <a:spLocks noChangeArrowheads="1"/>
          </p:cNvSpPr>
          <p:nvPr/>
        </p:nvSpPr>
        <p:spPr bwMode="auto">
          <a:xfrm>
            <a:off x="4989513" y="4135438"/>
            <a:ext cx="914400" cy="914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sz="240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ЛЛС</a:t>
            </a:r>
          </a:p>
        </p:txBody>
      </p:sp>
      <p:sp>
        <p:nvSpPr>
          <p:cNvPr id="63498" name="Oval 13"/>
          <p:cNvSpPr>
            <a:spLocks noChangeArrowheads="1"/>
          </p:cNvSpPr>
          <p:nvPr/>
        </p:nvSpPr>
        <p:spPr bwMode="auto">
          <a:xfrm>
            <a:off x="755650" y="5684838"/>
            <a:ext cx="1152525" cy="611187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ЕЛС</a:t>
            </a:r>
          </a:p>
        </p:txBody>
      </p:sp>
      <p:sp>
        <p:nvSpPr>
          <p:cNvPr id="63499" name="Oval 14"/>
          <p:cNvSpPr>
            <a:spLocks noChangeArrowheads="1"/>
          </p:cNvSpPr>
          <p:nvPr/>
        </p:nvSpPr>
        <p:spPr bwMode="auto">
          <a:xfrm>
            <a:off x="2519363" y="5684838"/>
            <a:ext cx="1152525" cy="611187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ЕЛС</a:t>
            </a:r>
          </a:p>
        </p:txBody>
      </p:sp>
      <p:sp>
        <p:nvSpPr>
          <p:cNvPr id="63500" name="Oval 15"/>
          <p:cNvSpPr>
            <a:spLocks noChangeArrowheads="1"/>
          </p:cNvSpPr>
          <p:nvPr/>
        </p:nvSpPr>
        <p:spPr bwMode="auto">
          <a:xfrm>
            <a:off x="4535488" y="5684838"/>
            <a:ext cx="1152525" cy="611187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ЕЛС</a:t>
            </a:r>
          </a:p>
        </p:txBody>
      </p:sp>
      <p:sp>
        <p:nvSpPr>
          <p:cNvPr id="63501" name="Oval 16"/>
          <p:cNvSpPr>
            <a:spLocks noChangeArrowheads="1"/>
          </p:cNvSpPr>
          <p:nvPr/>
        </p:nvSpPr>
        <p:spPr bwMode="auto">
          <a:xfrm>
            <a:off x="6515100" y="5684838"/>
            <a:ext cx="1152525" cy="611187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ЕЛС</a:t>
            </a:r>
          </a:p>
        </p:txBody>
      </p:sp>
      <p:sp>
        <p:nvSpPr>
          <p:cNvPr id="208933" name="Text Box 17"/>
          <p:cNvSpPr txBox="1">
            <a:spLocks noChangeArrowheads="1"/>
          </p:cNvSpPr>
          <p:nvPr/>
        </p:nvSpPr>
        <p:spPr bwMode="auto">
          <a:xfrm>
            <a:off x="142875" y="2060575"/>
            <a:ext cx="2520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i="1">
                <a:latin typeface="Tahoma" pitchFamily="34" charset="0"/>
                <a:cs typeface="Arial" pitchFamily="34" charset="0"/>
              </a:rPr>
              <a:t>Підсистеми</a:t>
            </a:r>
          </a:p>
        </p:txBody>
      </p:sp>
      <p:sp>
        <p:nvSpPr>
          <p:cNvPr id="208934" name="Text Box 18"/>
          <p:cNvSpPr txBox="1">
            <a:spLocks noChangeArrowheads="1"/>
          </p:cNvSpPr>
          <p:nvPr/>
        </p:nvSpPr>
        <p:spPr bwMode="auto">
          <a:xfrm>
            <a:off x="142875" y="3752850"/>
            <a:ext cx="23034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i="1">
                <a:latin typeface="Tahoma" pitchFamily="34" charset="0"/>
                <a:cs typeface="Arial" pitchFamily="34" charset="0"/>
              </a:rPr>
              <a:t>Ланки</a:t>
            </a:r>
          </a:p>
        </p:txBody>
      </p:sp>
      <p:sp>
        <p:nvSpPr>
          <p:cNvPr id="208935" name="Text Box 19"/>
          <p:cNvSpPr txBox="1">
            <a:spLocks noChangeArrowheads="1"/>
          </p:cNvSpPr>
          <p:nvPr/>
        </p:nvSpPr>
        <p:spPr bwMode="auto">
          <a:xfrm>
            <a:off x="179388" y="5192713"/>
            <a:ext cx="23034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i="1">
                <a:latin typeface="Tahoma" pitchFamily="34" charset="0"/>
                <a:cs typeface="Arial" pitchFamily="34" charset="0"/>
              </a:rPr>
              <a:t>Элементи</a:t>
            </a:r>
          </a:p>
        </p:txBody>
      </p:sp>
      <p:sp>
        <p:nvSpPr>
          <p:cNvPr id="208936" name="Line 20"/>
          <p:cNvSpPr>
            <a:spLocks noChangeShapeType="1"/>
          </p:cNvSpPr>
          <p:nvPr/>
        </p:nvSpPr>
        <p:spPr bwMode="auto">
          <a:xfrm>
            <a:off x="1655763" y="2276475"/>
            <a:ext cx="67691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8937" name="Line 21"/>
          <p:cNvSpPr>
            <a:spLocks noChangeShapeType="1"/>
          </p:cNvSpPr>
          <p:nvPr/>
        </p:nvSpPr>
        <p:spPr bwMode="auto">
          <a:xfrm>
            <a:off x="1619250" y="3897313"/>
            <a:ext cx="67691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8938" name="Line 22"/>
          <p:cNvSpPr>
            <a:spLocks noChangeShapeType="1"/>
          </p:cNvSpPr>
          <p:nvPr/>
        </p:nvSpPr>
        <p:spPr bwMode="auto">
          <a:xfrm>
            <a:off x="1655763" y="5373688"/>
            <a:ext cx="67691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08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Заголовок 3"/>
          <p:cNvSpPr>
            <a:spLocks noGrp="1"/>
          </p:cNvSpPr>
          <p:nvPr>
            <p:ph type="title" idx="4294967295"/>
          </p:nvPr>
        </p:nvSpPr>
        <p:spPr>
          <a:xfrm>
            <a:off x="468313" y="273050"/>
            <a:ext cx="8218487" cy="1143000"/>
          </a:xfrm>
        </p:spPr>
        <p:txBody>
          <a:bodyPr bIns="91440" anchor="b"/>
          <a:lstStyle/>
          <a:p>
            <a:r>
              <a:rPr lang="ru-RU"/>
              <a:t>Комплекс підсистем ЛС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half" idx="4294967295"/>
          </p:nvPr>
        </p:nvSpPr>
        <p:spPr>
          <a:xfrm>
            <a:off x="4716463" y="1484313"/>
            <a:ext cx="3952875" cy="431800"/>
          </a:xfrm>
          <a:ln w="12700" cap="sq" algn="ctr"/>
        </p:spPr>
        <p:txBody>
          <a:bodyPr anchor="b">
            <a:noAutofit/>
          </a:bodyPr>
          <a:lstStyle/>
          <a:p>
            <a:pPr marL="0" indent="0" algn="ctr">
              <a:buFontTx/>
              <a:buNone/>
            </a:pPr>
            <a:r>
              <a:rPr lang="ru-RU" sz="2900" b="1">
                <a:solidFill>
                  <a:schemeClr val="accent1"/>
                </a:solidFill>
              </a:rPr>
              <a:t>ЗАБЕЗПЕЧУЮЧИЙ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half" idx="4294967295"/>
          </p:nvPr>
        </p:nvSpPr>
        <p:spPr>
          <a:xfrm>
            <a:off x="503548" y="2247900"/>
            <a:ext cx="3948466" cy="3886200"/>
          </a:xfrm>
          <a:blipFill>
            <a:blip r:embed="rId2">
              <a:duotone>
                <a:schemeClr val="accent1">
                  <a:tint val="30000"/>
                  <a:satMod val="300000"/>
                </a:schemeClr>
                <a:schemeClr val="accent1">
                  <a:tint val="40000"/>
                  <a:satMod val="200000"/>
                </a:schemeClr>
              </a:duotone>
            </a:blip>
            <a:tile tx="0" ty="0" sx="70000" sy="70000" flip="none" algn="ctr"/>
          </a:blipFill>
          <a:ln>
            <a:solidFill>
              <a:schemeClr val="accent1">
                <a:shade val="60000"/>
                <a:satMod val="110000"/>
              </a:schemeClr>
            </a:solidFill>
            <a:miter lim="800000"/>
            <a:headEnd/>
            <a:tailEnd/>
          </a:ln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273050" indent="-27305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sz="1800" b="1"/>
              <a:t>Підсистема управління закупівлями </a:t>
            </a:r>
          </a:p>
          <a:p>
            <a:pPr>
              <a:spcBef>
                <a:spcPct val="0"/>
              </a:spcBef>
            </a:pPr>
            <a:r>
              <a:rPr lang="ru-RU" sz="1800" b="1"/>
              <a:t>Підсистема управління розподілом </a:t>
            </a:r>
          </a:p>
          <a:p>
            <a:pPr>
              <a:spcBef>
                <a:spcPct val="0"/>
              </a:spcBef>
            </a:pPr>
            <a:r>
              <a:rPr lang="ru-RU" sz="1800" b="1"/>
              <a:t>Підсистема підтримки виробничих процесів </a:t>
            </a:r>
          </a:p>
          <a:p>
            <a:pPr>
              <a:spcBef>
                <a:spcPct val="0"/>
              </a:spcBef>
            </a:pPr>
            <a:r>
              <a:rPr lang="ru-RU" sz="1800" b="1"/>
              <a:t>Підсистема управління логістичним сервісом </a:t>
            </a:r>
          </a:p>
          <a:p>
            <a:pPr>
              <a:spcBef>
                <a:spcPct val="0"/>
              </a:spcBef>
            </a:pPr>
            <a:r>
              <a:rPr lang="ru-RU" sz="1800" b="1"/>
              <a:t>Підсистема управління складуванням і вантажопереробкою </a:t>
            </a:r>
          </a:p>
          <a:p>
            <a:pPr>
              <a:spcBef>
                <a:spcPct val="0"/>
              </a:spcBef>
            </a:pPr>
            <a:r>
              <a:rPr lang="ru-RU" sz="1800" b="1"/>
              <a:t>Підсистема управління транспортуванням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sz="half" idx="4294967295"/>
          </p:nvPr>
        </p:nvSpPr>
        <p:spPr>
          <a:xfrm>
            <a:off x="4738334" y="2247900"/>
            <a:ext cx="3948466" cy="3886200"/>
          </a:xfrm>
          <a:blipFill>
            <a:blip r:embed="rId2">
              <a:duotone>
                <a:schemeClr val="dk1">
                  <a:tint val="30000"/>
                  <a:satMod val="300000"/>
                </a:schemeClr>
                <a:schemeClr val="dk1">
                  <a:tint val="40000"/>
                  <a:satMod val="200000"/>
                </a:schemeClr>
              </a:duotone>
            </a:blip>
            <a:tile tx="0" ty="0" sx="70000" sy="70000" flip="none" algn="ctr"/>
          </a:blipFill>
          <a:ln>
            <a:solidFill>
              <a:schemeClr val="dk1">
                <a:shade val="60000"/>
                <a:satMod val="110000"/>
              </a:schemeClr>
            </a:solidFill>
            <a:miter lim="800000"/>
            <a:headEnd/>
            <a:tailEnd/>
          </a:ln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>
            <a:lvl1pPr marL="273050" indent="-27305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sz="2400" dirty="0" err="1"/>
              <a:t>Організаційно-економічне</a:t>
            </a:r>
            <a:r>
              <a:rPr lang="ru-RU" sz="2400" dirty="0"/>
              <a:t> </a:t>
            </a:r>
            <a:r>
              <a:rPr lang="ru-RU" sz="2400" dirty="0" err="1"/>
              <a:t>забезпечення</a:t>
            </a:r>
            <a:r>
              <a:rPr lang="ru-RU" sz="2400" dirty="0"/>
              <a:t> </a:t>
            </a:r>
          </a:p>
          <a:p>
            <a:pPr>
              <a:spcBef>
                <a:spcPct val="0"/>
              </a:spcBef>
            </a:pPr>
            <a:r>
              <a:rPr lang="ru-RU" sz="2400" dirty="0" err="1"/>
              <a:t>П</a:t>
            </a:r>
            <a:r>
              <a:rPr lang="ru-RU" sz="2400" dirty="0" err="1" smtClean="0"/>
              <a:t>равове</a:t>
            </a:r>
            <a:r>
              <a:rPr lang="ru-RU" sz="2400" dirty="0" smtClean="0"/>
              <a:t> </a:t>
            </a:r>
            <a:r>
              <a:rPr lang="ru-RU" sz="2400" dirty="0" err="1"/>
              <a:t>забезпечення</a:t>
            </a:r>
            <a:r>
              <a:rPr lang="ru-RU" sz="2400" dirty="0"/>
              <a:t> </a:t>
            </a:r>
          </a:p>
          <a:p>
            <a:pPr>
              <a:spcBef>
                <a:spcPct val="0"/>
              </a:spcBef>
            </a:pPr>
            <a:r>
              <a:rPr lang="ru-RU" sz="2400" dirty="0" err="1"/>
              <a:t>Інформаційне</a:t>
            </a:r>
            <a:r>
              <a:rPr lang="ru-RU" sz="2400" dirty="0"/>
              <a:t> </a:t>
            </a:r>
            <a:r>
              <a:rPr lang="ru-RU" sz="2400" dirty="0" err="1"/>
              <a:t>забезпечення</a:t>
            </a:r>
            <a:r>
              <a:rPr lang="ru-RU" sz="2400" dirty="0"/>
              <a:t> і комплекс </a:t>
            </a:r>
            <a:r>
              <a:rPr lang="ru-RU" sz="2400" dirty="0" err="1"/>
              <a:t>технічних</a:t>
            </a:r>
            <a:r>
              <a:rPr lang="ru-RU" sz="2400" dirty="0"/>
              <a:t> </a:t>
            </a:r>
            <a:r>
              <a:rPr lang="ru-RU" sz="2400" dirty="0" err="1"/>
              <a:t>засобів</a:t>
            </a:r>
            <a:r>
              <a:rPr lang="ru-RU" sz="2400" dirty="0"/>
              <a:t> </a:t>
            </a:r>
          </a:p>
          <a:p>
            <a:pPr>
              <a:spcBef>
                <a:spcPct val="0"/>
              </a:spcBef>
            </a:pPr>
            <a:r>
              <a:rPr lang="ru-RU" sz="2400" dirty="0" err="1"/>
              <a:t>Кадрове</a:t>
            </a:r>
            <a:r>
              <a:rPr lang="ru-RU" sz="2400" dirty="0"/>
              <a:t> </a:t>
            </a:r>
            <a:r>
              <a:rPr lang="ru-RU" sz="2400" dirty="0" err="1"/>
              <a:t>забезпечення</a:t>
            </a:r>
            <a:r>
              <a:rPr lang="ru-RU" sz="2400" dirty="0"/>
              <a:t> </a:t>
            </a:r>
          </a:p>
          <a:p>
            <a:pPr>
              <a:spcBef>
                <a:spcPct val="0"/>
              </a:spcBef>
            </a:pPr>
            <a:r>
              <a:rPr lang="ru-RU" sz="2400" dirty="0" err="1"/>
              <a:t>Екологічне</a:t>
            </a:r>
            <a:r>
              <a:rPr lang="ru-RU" sz="2400" dirty="0"/>
              <a:t> і </a:t>
            </a:r>
            <a:r>
              <a:rPr lang="ru-RU" sz="2400" dirty="0" err="1"/>
              <a:t>ергономічне</a:t>
            </a:r>
            <a:r>
              <a:rPr lang="ru-RU" sz="2400" dirty="0"/>
              <a:t> </a:t>
            </a:r>
            <a:r>
              <a:rPr lang="ru-RU" sz="2400" dirty="0" err="1"/>
              <a:t>забезпечення</a:t>
            </a:r>
            <a:endParaRPr lang="ru-RU" sz="2400" dirty="0"/>
          </a:p>
        </p:txBody>
      </p:sp>
      <p:sp>
        <p:nvSpPr>
          <p:cNvPr id="9" name="Text Box 8"/>
          <p:cNvSpPr txBox="1">
            <a:spLocks noGrp="1" noChangeArrowheads="1"/>
          </p:cNvSpPr>
          <p:nvPr>
            <p:ph type="body" idx="4294967295"/>
          </p:nvPr>
        </p:nvSpPr>
        <p:spPr>
          <a:xfrm>
            <a:off x="250825" y="1412875"/>
            <a:ext cx="4194175" cy="549275"/>
          </a:xfrm>
          <a:ln cap="sq" algn="ctr"/>
        </p:spPr>
        <p:txBody>
          <a:bodyPr anchor="b">
            <a:spAutoFit/>
          </a:bodyPr>
          <a:lstStyle/>
          <a:p>
            <a:pPr marL="0" indent="0" algn="ctr">
              <a:spcBef>
                <a:spcPct val="50000"/>
              </a:spcBef>
              <a:buFontTx/>
              <a:buNone/>
            </a:pPr>
            <a:r>
              <a:rPr lang="ru-RU" sz="3000" b="1" dirty="0" smtClean="0">
                <a:solidFill>
                  <a:schemeClr val="accent1"/>
                </a:solidFill>
              </a:rPr>
              <a:t>ФУНКЦІОНАЛЬНИЙ</a:t>
            </a:r>
            <a:endParaRPr lang="ru-RU" sz="3000" b="1" dirty="0">
              <a:solidFill>
                <a:schemeClr val="accent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87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bIns="91440" anchor="b"/>
          <a:lstStyle/>
          <a:p>
            <a:r>
              <a:rPr lang="ru-RU" sz="4000" dirty="0"/>
              <a:t>Пример логистической системы</a:t>
            </a:r>
          </a:p>
        </p:txBody>
      </p:sp>
      <p:sp>
        <p:nvSpPr>
          <p:cNvPr id="64562" name="Номер слайда 51"/>
          <p:cNvSpPr txBox="1">
            <a:spLocks noGrp="1"/>
          </p:cNvSpPr>
          <p:nvPr/>
        </p:nvSpPr>
        <p:spPr>
          <a:xfrm>
            <a:off x="146050" y="6210300"/>
            <a:ext cx="457200" cy="457200"/>
          </a:xfrm>
          <a:prstGeom prst="ellipse">
            <a:avLst/>
          </a:prstGeom>
          <a:noFill/>
        </p:spPr>
        <p:txBody>
          <a:bodyPr wrap="none" lIns="0" tIns="0" rIns="0" bIns="0" anchor="ctr" anchorCtr="1"/>
          <a:lstStyle/>
          <a:p>
            <a:pPr algn="ctr">
              <a:defRPr/>
            </a:pPr>
            <a:fld id="{14C4C57F-4BBA-48A4-867C-3B57D68622F2}" type="slidenum">
              <a:rPr lang="ru-RU" sz="1400">
                <a:solidFill>
                  <a:srgbClr val="FFFFFF"/>
                </a:solidFill>
                <a:latin typeface="+mj-lt"/>
                <a:ea typeface="+mj-ea"/>
                <a:cs typeface="+mj-cs"/>
              </a:rPr>
              <a:pPr algn="ctr">
                <a:defRPr/>
              </a:pPr>
              <a:t>53</a:t>
            </a:fld>
            <a:endParaRPr lang="ru-RU" sz="14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4515" name="Rectangle 4"/>
          <p:cNvSpPr>
            <a:spLocks noChangeArrowheads="1"/>
          </p:cNvSpPr>
          <p:nvPr/>
        </p:nvSpPr>
        <p:spPr bwMode="auto">
          <a:xfrm>
            <a:off x="576263" y="1520825"/>
            <a:ext cx="1800225" cy="2524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/>
              <a:t>Поставщик МР</a:t>
            </a:r>
          </a:p>
        </p:txBody>
      </p:sp>
      <p:sp>
        <p:nvSpPr>
          <p:cNvPr id="64516" name="Oval 5"/>
          <p:cNvSpPr>
            <a:spLocks noChangeArrowheads="1"/>
          </p:cNvSpPr>
          <p:nvPr/>
        </p:nvSpPr>
        <p:spPr bwMode="auto">
          <a:xfrm>
            <a:off x="899691" y="1989138"/>
            <a:ext cx="1079500" cy="360362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dirty="0"/>
              <a:t>Перевозчик 1</a:t>
            </a:r>
          </a:p>
        </p:txBody>
      </p:sp>
      <p:sp>
        <p:nvSpPr>
          <p:cNvPr id="64517" name="Rectangle 7"/>
          <p:cNvSpPr>
            <a:spLocks noChangeArrowheads="1"/>
          </p:cNvSpPr>
          <p:nvPr/>
        </p:nvSpPr>
        <p:spPr bwMode="auto">
          <a:xfrm>
            <a:off x="2663825" y="2349500"/>
            <a:ext cx="1655763" cy="6842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dirty="0"/>
              <a:t>Распределит.</a:t>
            </a:r>
          </a:p>
          <a:p>
            <a:pPr algn="ctr">
              <a:defRPr/>
            </a:pPr>
            <a:r>
              <a:rPr lang="ru-RU" dirty="0"/>
              <a:t>Склад ГП</a:t>
            </a:r>
          </a:p>
        </p:txBody>
      </p:sp>
      <p:sp>
        <p:nvSpPr>
          <p:cNvPr id="64518" name="Rectangle 8"/>
          <p:cNvSpPr>
            <a:spLocks noChangeArrowheads="1"/>
          </p:cNvSpPr>
          <p:nvPr/>
        </p:nvSpPr>
        <p:spPr bwMode="auto">
          <a:xfrm>
            <a:off x="5867400" y="2384425"/>
            <a:ext cx="1655763" cy="6842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/>
              <a:t>Распределит.</a:t>
            </a:r>
          </a:p>
          <a:p>
            <a:pPr algn="ctr">
              <a:defRPr/>
            </a:pPr>
            <a:r>
              <a:rPr lang="ru-RU"/>
              <a:t>Склад ГП</a:t>
            </a:r>
          </a:p>
        </p:txBody>
      </p:sp>
      <p:sp>
        <p:nvSpPr>
          <p:cNvPr id="64519" name="Rectangle 9"/>
          <p:cNvSpPr>
            <a:spLocks noChangeArrowheads="1"/>
          </p:cNvSpPr>
          <p:nvPr/>
        </p:nvSpPr>
        <p:spPr bwMode="auto">
          <a:xfrm>
            <a:off x="539750" y="2600325"/>
            <a:ext cx="1655763" cy="6842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dirty="0" err="1"/>
              <a:t>Произв-во</a:t>
            </a:r>
            <a:r>
              <a:rPr lang="ru-RU" dirty="0"/>
              <a:t> </a:t>
            </a:r>
            <a:r>
              <a:rPr lang="en-US" dirty="0"/>
              <a:t>PL</a:t>
            </a:r>
            <a:endParaRPr lang="ru-RU" dirty="0"/>
          </a:p>
        </p:txBody>
      </p:sp>
      <p:sp>
        <p:nvSpPr>
          <p:cNvPr id="64520" name="Rectangle 10"/>
          <p:cNvSpPr>
            <a:spLocks noChangeArrowheads="1"/>
          </p:cNvSpPr>
          <p:nvPr/>
        </p:nvSpPr>
        <p:spPr bwMode="auto">
          <a:xfrm>
            <a:off x="5327650" y="4041775"/>
            <a:ext cx="1655763" cy="6842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/>
              <a:t>Произв-во </a:t>
            </a:r>
            <a:r>
              <a:rPr lang="en-US"/>
              <a:t>RU</a:t>
            </a:r>
            <a:endParaRPr lang="ru-RU"/>
          </a:p>
        </p:txBody>
      </p:sp>
      <p:sp>
        <p:nvSpPr>
          <p:cNvPr id="64521" name="Rectangle 11"/>
          <p:cNvSpPr>
            <a:spLocks noChangeArrowheads="1"/>
          </p:cNvSpPr>
          <p:nvPr/>
        </p:nvSpPr>
        <p:spPr bwMode="auto">
          <a:xfrm>
            <a:off x="576263" y="3752850"/>
            <a:ext cx="1655762" cy="6842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/>
              <a:t>Произв-во </a:t>
            </a:r>
            <a:r>
              <a:rPr lang="en-US"/>
              <a:t>DEM</a:t>
            </a:r>
            <a:endParaRPr lang="ru-RU"/>
          </a:p>
        </p:txBody>
      </p:sp>
      <p:sp>
        <p:nvSpPr>
          <p:cNvPr id="64522" name="Oval 13"/>
          <p:cNvSpPr>
            <a:spLocks noChangeArrowheads="1"/>
          </p:cNvSpPr>
          <p:nvPr/>
        </p:nvSpPr>
        <p:spPr bwMode="auto">
          <a:xfrm>
            <a:off x="720304" y="4689475"/>
            <a:ext cx="1079500" cy="360363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/>
              <a:t>Перевозчик 2</a:t>
            </a:r>
          </a:p>
        </p:txBody>
      </p:sp>
      <p:sp>
        <p:nvSpPr>
          <p:cNvPr id="64523" name="Oval 14"/>
          <p:cNvSpPr>
            <a:spLocks noChangeArrowheads="1"/>
          </p:cNvSpPr>
          <p:nvPr/>
        </p:nvSpPr>
        <p:spPr bwMode="auto">
          <a:xfrm>
            <a:off x="2915816" y="3465513"/>
            <a:ext cx="1079500" cy="360362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/>
              <a:t>Перевозчик 3</a:t>
            </a:r>
          </a:p>
        </p:txBody>
      </p:sp>
      <p:sp>
        <p:nvSpPr>
          <p:cNvPr id="64524" name="Oval 15"/>
          <p:cNvSpPr>
            <a:spLocks noChangeArrowheads="1"/>
          </p:cNvSpPr>
          <p:nvPr/>
        </p:nvSpPr>
        <p:spPr bwMode="auto">
          <a:xfrm>
            <a:off x="5616575" y="3429000"/>
            <a:ext cx="1079500" cy="360363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/>
              <a:t>Перевозчик 4</a:t>
            </a:r>
          </a:p>
        </p:txBody>
      </p:sp>
      <p:sp>
        <p:nvSpPr>
          <p:cNvPr id="64525" name="Rectangle 16"/>
          <p:cNvSpPr>
            <a:spLocks noChangeArrowheads="1"/>
          </p:cNvSpPr>
          <p:nvPr/>
        </p:nvSpPr>
        <p:spPr bwMode="auto">
          <a:xfrm>
            <a:off x="7127875" y="5373688"/>
            <a:ext cx="1727200" cy="6111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/>
              <a:t>Представители</a:t>
            </a:r>
          </a:p>
        </p:txBody>
      </p:sp>
      <p:sp>
        <p:nvSpPr>
          <p:cNvPr id="64526" name="Rectangle 17"/>
          <p:cNvSpPr>
            <a:spLocks noChangeArrowheads="1"/>
          </p:cNvSpPr>
          <p:nvPr/>
        </p:nvSpPr>
        <p:spPr bwMode="auto">
          <a:xfrm>
            <a:off x="395288" y="5445125"/>
            <a:ext cx="1800225" cy="2524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dirty="0"/>
              <a:t>Поставщик МР</a:t>
            </a:r>
          </a:p>
        </p:txBody>
      </p:sp>
      <p:sp>
        <p:nvSpPr>
          <p:cNvPr id="64527" name="Rectangle 18"/>
          <p:cNvSpPr>
            <a:spLocks noChangeArrowheads="1"/>
          </p:cNvSpPr>
          <p:nvPr/>
        </p:nvSpPr>
        <p:spPr bwMode="auto">
          <a:xfrm>
            <a:off x="3563938" y="1376363"/>
            <a:ext cx="2844800" cy="7572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/>
              <a:t>Отдел планирования</a:t>
            </a:r>
          </a:p>
        </p:txBody>
      </p:sp>
      <p:sp>
        <p:nvSpPr>
          <p:cNvPr id="64528" name="Rectangle 19"/>
          <p:cNvSpPr>
            <a:spLocks noChangeArrowheads="1"/>
          </p:cNvSpPr>
          <p:nvPr/>
        </p:nvSpPr>
        <p:spPr bwMode="auto">
          <a:xfrm>
            <a:off x="2879725" y="4508500"/>
            <a:ext cx="1908175" cy="6492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/>
              <a:t>Транспортный</a:t>
            </a:r>
          </a:p>
          <a:p>
            <a:pPr algn="ctr">
              <a:defRPr/>
            </a:pPr>
            <a:r>
              <a:rPr lang="ru-RU"/>
              <a:t>отдел</a:t>
            </a:r>
          </a:p>
        </p:txBody>
      </p:sp>
      <p:sp>
        <p:nvSpPr>
          <p:cNvPr id="64529" name="Rectangle 21"/>
          <p:cNvSpPr>
            <a:spLocks noChangeArrowheads="1"/>
          </p:cNvSpPr>
          <p:nvPr/>
        </p:nvSpPr>
        <p:spPr bwMode="auto">
          <a:xfrm>
            <a:off x="7632700" y="3789363"/>
            <a:ext cx="1296988" cy="6492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dirty="0"/>
              <a:t>Почта</a:t>
            </a:r>
          </a:p>
          <a:p>
            <a:pPr algn="ctr">
              <a:defRPr/>
            </a:pPr>
            <a:r>
              <a:rPr lang="ru-RU" dirty="0" smtClean="0"/>
              <a:t>Украины</a:t>
            </a:r>
            <a:endParaRPr lang="ru-RU" dirty="0"/>
          </a:p>
        </p:txBody>
      </p:sp>
      <p:sp>
        <p:nvSpPr>
          <p:cNvPr id="64530" name="Rectangle 22"/>
          <p:cNvSpPr>
            <a:spLocks noChangeArrowheads="1"/>
          </p:cNvSpPr>
          <p:nvPr/>
        </p:nvSpPr>
        <p:spPr bwMode="auto">
          <a:xfrm>
            <a:off x="7092950" y="1412875"/>
            <a:ext cx="1871663" cy="7207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/>
              <a:t>Отдел внутр.</a:t>
            </a:r>
          </a:p>
          <a:p>
            <a:pPr algn="ctr">
              <a:defRPr/>
            </a:pPr>
            <a:r>
              <a:rPr lang="ru-RU"/>
              <a:t>перевозок</a:t>
            </a:r>
          </a:p>
        </p:txBody>
      </p:sp>
      <p:sp>
        <p:nvSpPr>
          <p:cNvPr id="209972" name="Line 24"/>
          <p:cNvSpPr>
            <a:spLocks noChangeShapeType="1"/>
          </p:cNvSpPr>
          <p:nvPr/>
        </p:nvSpPr>
        <p:spPr bwMode="auto">
          <a:xfrm flipV="1">
            <a:off x="1223963" y="5049838"/>
            <a:ext cx="0" cy="3952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9973" name="Line 25"/>
          <p:cNvSpPr>
            <a:spLocks noChangeShapeType="1"/>
          </p:cNvSpPr>
          <p:nvPr/>
        </p:nvSpPr>
        <p:spPr bwMode="auto">
          <a:xfrm flipV="1">
            <a:off x="1187450" y="4437063"/>
            <a:ext cx="0" cy="2524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9974" name="Line 26"/>
          <p:cNvSpPr>
            <a:spLocks noChangeShapeType="1"/>
          </p:cNvSpPr>
          <p:nvPr/>
        </p:nvSpPr>
        <p:spPr bwMode="auto">
          <a:xfrm>
            <a:off x="1368425" y="1808163"/>
            <a:ext cx="0" cy="1444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9975" name="Line 27"/>
          <p:cNvSpPr>
            <a:spLocks noChangeShapeType="1"/>
          </p:cNvSpPr>
          <p:nvPr/>
        </p:nvSpPr>
        <p:spPr bwMode="auto">
          <a:xfrm>
            <a:off x="1403350" y="2384425"/>
            <a:ext cx="0" cy="1809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9976" name="Line 28"/>
          <p:cNvSpPr>
            <a:spLocks noChangeShapeType="1"/>
          </p:cNvSpPr>
          <p:nvPr/>
        </p:nvSpPr>
        <p:spPr bwMode="auto">
          <a:xfrm>
            <a:off x="2159000" y="2924175"/>
            <a:ext cx="1008063" cy="541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9977" name="Line 29"/>
          <p:cNvSpPr>
            <a:spLocks noChangeShapeType="1"/>
          </p:cNvSpPr>
          <p:nvPr/>
        </p:nvSpPr>
        <p:spPr bwMode="auto">
          <a:xfrm flipV="1">
            <a:off x="2232025" y="3824288"/>
            <a:ext cx="755650" cy="396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9978" name="Line 31"/>
          <p:cNvSpPr>
            <a:spLocks noChangeShapeType="1"/>
          </p:cNvSpPr>
          <p:nvPr/>
        </p:nvSpPr>
        <p:spPr bwMode="auto">
          <a:xfrm flipV="1">
            <a:off x="3492500" y="3033713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9979" name="Line 33"/>
          <p:cNvSpPr>
            <a:spLocks noChangeShapeType="1"/>
          </p:cNvSpPr>
          <p:nvPr/>
        </p:nvSpPr>
        <p:spPr bwMode="auto">
          <a:xfrm flipV="1">
            <a:off x="6156325" y="3789363"/>
            <a:ext cx="0" cy="2524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9980" name="Line 34"/>
          <p:cNvSpPr>
            <a:spLocks noChangeShapeType="1"/>
          </p:cNvSpPr>
          <p:nvPr/>
        </p:nvSpPr>
        <p:spPr bwMode="auto">
          <a:xfrm flipV="1">
            <a:off x="6156325" y="3068638"/>
            <a:ext cx="0" cy="3238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4540" name="Oval 35"/>
          <p:cNvSpPr>
            <a:spLocks noChangeArrowheads="1"/>
          </p:cNvSpPr>
          <p:nvPr/>
        </p:nvSpPr>
        <p:spPr bwMode="auto">
          <a:xfrm>
            <a:off x="4572000" y="2457450"/>
            <a:ext cx="1079500" cy="360363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/>
              <a:t>Перевозчик 3</a:t>
            </a:r>
          </a:p>
        </p:txBody>
      </p:sp>
      <p:sp>
        <p:nvSpPr>
          <p:cNvPr id="209984" name="Line 36"/>
          <p:cNvSpPr>
            <a:spLocks noChangeShapeType="1"/>
          </p:cNvSpPr>
          <p:nvPr/>
        </p:nvSpPr>
        <p:spPr bwMode="auto">
          <a:xfrm flipV="1">
            <a:off x="4319588" y="2636838"/>
            <a:ext cx="252412" cy="365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9985" name="Line 37"/>
          <p:cNvSpPr>
            <a:spLocks noChangeShapeType="1"/>
          </p:cNvSpPr>
          <p:nvPr/>
        </p:nvSpPr>
        <p:spPr bwMode="auto">
          <a:xfrm>
            <a:off x="5651500" y="2673350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9986" name="Line 38"/>
          <p:cNvSpPr>
            <a:spLocks noChangeShapeType="1"/>
          </p:cNvSpPr>
          <p:nvPr/>
        </p:nvSpPr>
        <p:spPr bwMode="auto">
          <a:xfrm>
            <a:off x="7524750" y="2744788"/>
            <a:ext cx="827088" cy="10080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9987" name="Line 39"/>
          <p:cNvSpPr>
            <a:spLocks noChangeShapeType="1"/>
          </p:cNvSpPr>
          <p:nvPr/>
        </p:nvSpPr>
        <p:spPr bwMode="auto">
          <a:xfrm>
            <a:off x="7308850" y="3105150"/>
            <a:ext cx="34925" cy="2232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9988" name="Line 41"/>
          <p:cNvSpPr>
            <a:spLocks noChangeShapeType="1"/>
          </p:cNvSpPr>
          <p:nvPr/>
        </p:nvSpPr>
        <p:spPr bwMode="auto">
          <a:xfrm>
            <a:off x="2411413" y="1628775"/>
            <a:ext cx="1152525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9989" name="Line 43"/>
          <p:cNvSpPr>
            <a:spLocks noChangeShapeType="1"/>
          </p:cNvSpPr>
          <p:nvPr/>
        </p:nvSpPr>
        <p:spPr bwMode="auto">
          <a:xfrm flipV="1">
            <a:off x="3419475" y="2133600"/>
            <a:ext cx="504825" cy="2159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9990" name="Freeform 44"/>
          <p:cNvSpPr>
            <a:spLocks/>
          </p:cNvSpPr>
          <p:nvPr/>
        </p:nvSpPr>
        <p:spPr bwMode="auto">
          <a:xfrm>
            <a:off x="2241550" y="1774825"/>
            <a:ext cx="1322388" cy="2027238"/>
          </a:xfrm>
          <a:custGeom>
            <a:avLst/>
            <a:gdLst>
              <a:gd name="T0" fmla="*/ 0 w 833"/>
              <a:gd name="T1" fmla="*/ 2147483647 h 1277"/>
              <a:gd name="T2" fmla="*/ 2147483647 w 833"/>
              <a:gd name="T3" fmla="*/ 2147483647 h 1277"/>
              <a:gd name="T4" fmla="*/ 2147483647 w 833"/>
              <a:gd name="T5" fmla="*/ 2147483647 h 1277"/>
              <a:gd name="T6" fmla="*/ 2147483647 w 833"/>
              <a:gd name="T7" fmla="*/ 0 h 1277"/>
              <a:gd name="T8" fmla="*/ 0 60000 65536"/>
              <a:gd name="T9" fmla="*/ 0 60000 65536"/>
              <a:gd name="T10" fmla="*/ 0 60000 65536"/>
              <a:gd name="T11" fmla="*/ 0 60000 65536"/>
              <a:gd name="T12" fmla="*/ 0 w 833"/>
              <a:gd name="T13" fmla="*/ 0 h 1277"/>
              <a:gd name="T14" fmla="*/ 833 w 833"/>
              <a:gd name="T15" fmla="*/ 1277 h 127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33" h="1277">
                <a:moveTo>
                  <a:pt x="0" y="1277"/>
                </a:moveTo>
                <a:lnTo>
                  <a:pt x="147" y="1277"/>
                </a:lnTo>
                <a:lnTo>
                  <a:pt x="133" y="20"/>
                </a:lnTo>
                <a:lnTo>
                  <a:pt x="833" y="0"/>
                </a:lnTo>
              </a:path>
            </a:pathLst>
          </a:custGeom>
          <a:noFill/>
          <a:ln w="3810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9991" name="Line 45"/>
          <p:cNvSpPr>
            <a:spLocks noChangeShapeType="1"/>
          </p:cNvSpPr>
          <p:nvPr/>
        </p:nvSpPr>
        <p:spPr bwMode="auto">
          <a:xfrm>
            <a:off x="6119813" y="2133600"/>
            <a:ext cx="576262" cy="2159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9992" name="Line 46"/>
          <p:cNvSpPr>
            <a:spLocks noChangeShapeType="1"/>
          </p:cNvSpPr>
          <p:nvPr/>
        </p:nvSpPr>
        <p:spPr bwMode="auto">
          <a:xfrm flipV="1">
            <a:off x="6408738" y="1736725"/>
            <a:ext cx="684212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9993" name="Line 47"/>
          <p:cNvSpPr>
            <a:spLocks noChangeShapeType="1"/>
          </p:cNvSpPr>
          <p:nvPr/>
        </p:nvSpPr>
        <p:spPr bwMode="auto">
          <a:xfrm>
            <a:off x="8316913" y="2168525"/>
            <a:ext cx="71437" cy="1584325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9994" name="Line 48"/>
          <p:cNvSpPr>
            <a:spLocks noChangeShapeType="1"/>
          </p:cNvSpPr>
          <p:nvPr/>
        </p:nvSpPr>
        <p:spPr bwMode="auto">
          <a:xfrm flipH="1">
            <a:off x="2159000" y="2924175"/>
            <a:ext cx="288925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9995" name="Line 49"/>
          <p:cNvSpPr>
            <a:spLocks noChangeShapeType="1"/>
          </p:cNvSpPr>
          <p:nvPr/>
        </p:nvSpPr>
        <p:spPr bwMode="auto">
          <a:xfrm flipV="1">
            <a:off x="3671888" y="3860800"/>
            <a:ext cx="0" cy="6477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9996" name="Line 50"/>
          <p:cNvSpPr>
            <a:spLocks noChangeShapeType="1"/>
          </p:cNvSpPr>
          <p:nvPr/>
        </p:nvSpPr>
        <p:spPr bwMode="auto">
          <a:xfrm flipV="1">
            <a:off x="4140200" y="2781300"/>
            <a:ext cx="792163" cy="1692275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9997" name="Line 51"/>
          <p:cNvSpPr>
            <a:spLocks noChangeShapeType="1"/>
          </p:cNvSpPr>
          <p:nvPr/>
        </p:nvSpPr>
        <p:spPr bwMode="auto">
          <a:xfrm flipV="1">
            <a:off x="4140200" y="3716338"/>
            <a:ext cx="1368425" cy="720725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9998" name="Line 52"/>
          <p:cNvSpPr>
            <a:spLocks noChangeShapeType="1"/>
          </p:cNvSpPr>
          <p:nvPr/>
        </p:nvSpPr>
        <p:spPr bwMode="auto">
          <a:xfrm flipH="1">
            <a:off x="1763713" y="4833938"/>
            <a:ext cx="1081087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9999" name="Freeform 53"/>
          <p:cNvSpPr>
            <a:spLocks/>
          </p:cNvSpPr>
          <p:nvPr/>
        </p:nvSpPr>
        <p:spPr bwMode="auto">
          <a:xfrm>
            <a:off x="4502150" y="2170113"/>
            <a:ext cx="806450" cy="2155825"/>
          </a:xfrm>
          <a:custGeom>
            <a:avLst/>
            <a:gdLst>
              <a:gd name="T0" fmla="*/ 2147483647 w 508"/>
              <a:gd name="T1" fmla="*/ 2147483647 h 1358"/>
              <a:gd name="T2" fmla="*/ 2147483647 w 508"/>
              <a:gd name="T3" fmla="*/ 2147483647 h 1358"/>
              <a:gd name="T4" fmla="*/ 0 w 508"/>
              <a:gd name="T5" fmla="*/ 0 h 1358"/>
              <a:gd name="T6" fmla="*/ 0 60000 65536"/>
              <a:gd name="T7" fmla="*/ 0 60000 65536"/>
              <a:gd name="T8" fmla="*/ 0 60000 65536"/>
              <a:gd name="T9" fmla="*/ 0 w 508"/>
              <a:gd name="T10" fmla="*/ 0 h 1358"/>
              <a:gd name="T11" fmla="*/ 508 w 508"/>
              <a:gd name="T12" fmla="*/ 1358 h 1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08" h="1358">
                <a:moveTo>
                  <a:pt x="508" y="1358"/>
                </a:moveTo>
                <a:lnTo>
                  <a:pt x="9" y="1358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0000" name="Line 54"/>
          <p:cNvSpPr>
            <a:spLocks noChangeShapeType="1"/>
          </p:cNvSpPr>
          <p:nvPr/>
        </p:nvSpPr>
        <p:spPr bwMode="auto">
          <a:xfrm>
            <a:off x="8351838" y="4473575"/>
            <a:ext cx="0" cy="9001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0001" name="Line 55"/>
          <p:cNvSpPr>
            <a:spLocks noChangeShapeType="1"/>
          </p:cNvSpPr>
          <p:nvPr/>
        </p:nvSpPr>
        <p:spPr bwMode="auto">
          <a:xfrm>
            <a:off x="863600" y="6165850"/>
            <a:ext cx="9731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0002" name="Line 57"/>
          <p:cNvSpPr>
            <a:spLocks noChangeShapeType="1"/>
          </p:cNvSpPr>
          <p:nvPr/>
        </p:nvSpPr>
        <p:spPr bwMode="auto">
          <a:xfrm>
            <a:off x="863600" y="6597650"/>
            <a:ext cx="936625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0003" name="Text Box 58"/>
          <p:cNvSpPr txBox="1">
            <a:spLocks noChangeArrowheads="1"/>
          </p:cNvSpPr>
          <p:nvPr/>
        </p:nvSpPr>
        <p:spPr bwMode="auto">
          <a:xfrm>
            <a:off x="2087563" y="5984875"/>
            <a:ext cx="3276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>
                <a:latin typeface="Tahoma" pitchFamily="34" charset="0"/>
                <a:cs typeface="Arial" pitchFamily="34" charset="0"/>
              </a:rPr>
              <a:t>Материальный поток</a:t>
            </a:r>
          </a:p>
        </p:txBody>
      </p:sp>
      <p:sp>
        <p:nvSpPr>
          <p:cNvPr id="210004" name="Text Box 59"/>
          <p:cNvSpPr txBox="1">
            <a:spLocks noChangeArrowheads="1"/>
          </p:cNvSpPr>
          <p:nvPr/>
        </p:nvSpPr>
        <p:spPr bwMode="auto">
          <a:xfrm>
            <a:off x="2087563" y="6345238"/>
            <a:ext cx="3276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>
                <a:latin typeface="Tahoma" pitchFamily="34" charset="0"/>
                <a:cs typeface="Arial" pitchFamily="34" charset="0"/>
              </a:rPr>
              <a:t>Поток информации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85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Принципи</a:t>
            </a:r>
            <a:r>
              <a:rPr lang="ru-RU" dirty="0" smtClean="0"/>
              <a:t> лог</a:t>
            </a:r>
            <a:r>
              <a:rPr lang="uk-UA" dirty="0" err="1" smtClean="0"/>
              <a:t>істичних</a:t>
            </a:r>
            <a:r>
              <a:rPr lang="uk-UA" dirty="0" smtClean="0"/>
              <a:t> систем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fontAlgn="t"/>
            <a:r>
              <a:rPr lang="uk-UA" b="1" dirty="0">
                <a:solidFill>
                  <a:srgbClr val="FF0000"/>
                </a:solidFill>
              </a:rPr>
              <a:t>А)Оптимальність</a:t>
            </a:r>
            <a:endParaRPr lang="uk-UA" dirty="0">
              <a:solidFill>
                <a:srgbClr val="FF0000"/>
              </a:solidFill>
            </a:endParaRPr>
          </a:p>
          <a:p>
            <a:pPr algn="ctr" fontAlgn="t"/>
            <a:r>
              <a:rPr lang="uk-UA" b="1" dirty="0">
                <a:solidFill>
                  <a:srgbClr val="FF0000"/>
                </a:solidFill>
              </a:rPr>
              <a:t>Б)</a:t>
            </a:r>
            <a:r>
              <a:rPr lang="uk-UA" b="1" dirty="0" err="1">
                <a:solidFill>
                  <a:srgbClr val="FF0000"/>
                </a:solidFill>
              </a:rPr>
              <a:t>Емерджентність</a:t>
            </a:r>
            <a:endParaRPr lang="uk-UA" dirty="0">
              <a:solidFill>
                <a:srgbClr val="FF0000"/>
              </a:solidFill>
            </a:endParaRPr>
          </a:p>
          <a:p>
            <a:pPr algn="ctr"/>
            <a:r>
              <a:rPr lang="uk-UA" b="1" dirty="0">
                <a:solidFill>
                  <a:srgbClr val="FF0000"/>
                </a:solidFill>
              </a:rPr>
              <a:t>В)Принцип формалізації</a:t>
            </a:r>
            <a:endParaRPr lang="uk-UA" dirty="0">
              <a:solidFill>
                <a:srgbClr val="FF0000"/>
              </a:solidFill>
            </a:endParaRPr>
          </a:p>
          <a:p>
            <a:pPr algn="ctr" fontAlgn="t"/>
            <a:r>
              <a:rPr lang="uk-UA" b="1" dirty="0">
                <a:solidFill>
                  <a:srgbClr val="FF0000"/>
                </a:solidFill>
              </a:rPr>
              <a:t>Г)Системність</a:t>
            </a:r>
            <a:endParaRPr lang="uk-UA" dirty="0">
              <a:solidFill>
                <a:srgbClr val="FF0000"/>
              </a:solidFill>
            </a:endParaRPr>
          </a:p>
          <a:p>
            <a:pPr algn="ctr" fontAlgn="t"/>
            <a:r>
              <a:rPr lang="uk-UA" b="1" dirty="0">
                <a:solidFill>
                  <a:srgbClr val="FF0000"/>
                </a:solidFill>
              </a:rPr>
              <a:t>Д)Принцип ієрархії</a:t>
            </a:r>
            <a:endParaRPr lang="uk-UA" dirty="0">
              <a:solidFill>
                <a:srgbClr val="FF0000"/>
              </a:solidFill>
            </a:endParaRPr>
          </a:p>
          <a:p>
            <a:pPr algn="ctr" fontAlgn="t"/>
            <a:r>
              <a:rPr lang="uk-UA" b="1" dirty="0">
                <a:solidFill>
                  <a:srgbClr val="FF0000"/>
                </a:solidFill>
              </a:rPr>
              <a:t>Ж)Принцип інтеграції</a:t>
            </a:r>
            <a:endParaRPr lang="uk-UA" dirty="0">
              <a:solidFill>
                <a:srgbClr val="FF0000"/>
              </a:solidFill>
            </a:endParaRPr>
          </a:p>
          <a:p>
            <a:pPr algn="ctr"/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02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55</a:t>
            </a:fld>
            <a:endParaRPr lang="en-US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0645576"/>
              </p:ext>
            </p:extLst>
          </p:nvPr>
        </p:nvGraphicFramePr>
        <p:xfrm>
          <a:off x="381000" y="381000"/>
          <a:ext cx="7848600" cy="5715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48600"/>
              </a:tblGrid>
              <a:tr h="571500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3200" smtClean="0">
                          <a:solidFill>
                            <a:srgbClr val="FFFF00"/>
                          </a:solidFill>
                          <a:effectLst/>
                        </a:rPr>
                        <a:t>Оптимальність</a:t>
                      </a:r>
                      <a:endParaRPr lang="ru-RU" sz="3200" smtClean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3200" smtClean="0">
                          <a:effectLst/>
                        </a:rPr>
                        <a:t>характерною </a:t>
                      </a:r>
                      <a:r>
                        <a:rPr lang="uk-UA" sz="3200" dirty="0">
                          <a:effectLst/>
                        </a:rPr>
                        <a:t>рисою розвитку логістичної системи будь-якого об'єкта є вибір найбільш прийнятного варіанта логістичної системи. Завдання полягає не в тому, щоб знайти вирішення краще за наявне, а в тому, щоб </a:t>
                      </a:r>
                      <a:r>
                        <a:rPr lang="uk-UA" sz="3200" dirty="0">
                          <a:solidFill>
                            <a:schemeClr val="bg1"/>
                          </a:solidFill>
                          <a:effectLst/>
                        </a:rPr>
                        <a:t>знайти</a:t>
                      </a:r>
                      <a:r>
                        <a:rPr lang="uk-UA" sz="3200" dirty="0">
                          <a:solidFill>
                            <a:srgbClr val="FFC000"/>
                          </a:solidFill>
                          <a:effectLst/>
                        </a:rPr>
                        <a:t> </a:t>
                      </a:r>
                      <a:r>
                        <a:rPr lang="uk-UA" sz="3200" u="sng" dirty="0">
                          <a:solidFill>
                            <a:srgbClr val="FFC000"/>
                          </a:solidFill>
                          <a:effectLst/>
                        </a:rPr>
                        <a:t>найкраще вирішення з усіх можливих</a:t>
                      </a:r>
                      <a:endParaRPr lang="ru-RU" sz="3200" u="sng" dirty="0">
                        <a:solidFill>
                          <a:srgbClr val="FFC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25" marR="4562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685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56</a:t>
            </a:fld>
            <a:endParaRPr lang="en-US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8999833"/>
              </p:ext>
            </p:extLst>
          </p:nvPr>
        </p:nvGraphicFramePr>
        <p:xfrm>
          <a:off x="457200" y="304800"/>
          <a:ext cx="8382000" cy="5791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82000"/>
              </a:tblGrid>
              <a:tr h="579120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4400" dirty="0" err="1" smtClean="0">
                          <a:solidFill>
                            <a:srgbClr val="FFFF00"/>
                          </a:solidFill>
                          <a:effectLst/>
                        </a:rPr>
                        <a:t>Емерджентність</a:t>
                      </a:r>
                      <a:endParaRPr lang="ru-RU" sz="4400" dirty="0" smtClean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4400" dirty="0" smtClean="0">
                          <a:effectLst/>
                        </a:rPr>
                        <a:t>властивість </a:t>
                      </a:r>
                      <a:r>
                        <a:rPr lang="uk-UA" sz="4400" dirty="0">
                          <a:effectLst/>
                        </a:rPr>
                        <a:t>системи виконувати задану цільову функцію, реалізована тільки логістичної системою </a:t>
                      </a:r>
                      <a:r>
                        <a:rPr lang="uk-UA" sz="4400" u="sng" dirty="0">
                          <a:solidFill>
                            <a:srgbClr val="FFC000"/>
                          </a:solidFill>
                          <a:effectLst/>
                        </a:rPr>
                        <a:t>в цілому</a:t>
                      </a:r>
                      <a:r>
                        <a:rPr lang="uk-UA" sz="4400" dirty="0">
                          <a:effectLst/>
                        </a:rPr>
                        <a:t>, а не окремими її елементами</a:t>
                      </a:r>
                      <a:endParaRPr lang="ru-RU" sz="4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25" marR="4562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130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57</a:t>
            </a:fld>
            <a:endParaRPr lang="en-US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6328883"/>
              </p:ext>
            </p:extLst>
          </p:nvPr>
        </p:nvGraphicFramePr>
        <p:xfrm>
          <a:off x="457200" y="457200"/>
          <a:ext cx="8305800" cy="5791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05800"/>
              </a:tblGrid>
              <a:tr h="579120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3200" dirty="0" smtClean="0">
                          <a:solidFill>
                            <a:srgbClr val="FFFF00"/>
                          </a:solidFill>
                          <a:effectLst/>
                        </a:rPr>
                        <a:t>Системність</a:t>
                      </a:r>
                      <a:endParaRPr lang="ru-RU" sz="3200" dirty="0" smtClean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3200" dirty="0" smtClean="0">
                          <a:effectLst/>
                        </a:rPr>
                        <a:t>передбачає </a:t>
                      </a:r>
                      <a:r>
                        <a:rPr lang="uk-UA" sz="3200" dirty="0">
                          <a:effectLst/>
                        </a:rPr>
                        <a:t>дослідження об'єкта, з одного боку, як єдиного цілого, а з іншого – як частини більшої системи, у якій аналізований об'єкт перебуває з іншими системами у визначених відносинах. Таким чином, принцип </a:t>
                      </a:r>
                      <a:r>
                        <a:rPr lang="uk-UA" sz="3200" dirty="0" smtClean="0">
                          <a:effectLst/>
                        </a:rPr>
                        <a:t>системності </a:t>
                      </a:r>
                      <a:r>
                        <a:rPr lang="uk-UA" sz="3200" u="sng" dirty="0">
                          <a:solidFill>
                            <a:srgbClr val="FFC000"/>
                          </a:solidFill>
                          <a:effectLst/>
                        </a:rPr>
                        <a:t>охоплює всі сторони об'єкта і предмета в просторі та часі</a:t>
                      </a:r>
                      <a:endParaRPr lang="ru-RU" sz="3200" u="sng" dirty="0">
                        <a:solidFill>
                          <a:srgbClr val="FFC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25" marR="4562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3755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58</a:t>
            </a:fld>
            <a:endParaRPr lang="en-US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8789180"/>
              </p:ext>
            </p:extLst>
          </p:nvPr>
        </p:nvGraphicFramePr>
        <p:xfrm>
          <a:off x="457200" y="457200"/>
          <a:ext cx="8305800" cy="61447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05800"/>
              </a:tblGrid>
              <a:tr h="586740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dirty="0" smtClean="0">
                          <a:solidFill>
                            <a:srgbClr val="FFFF00"/>
                          </a:solidFill>
                          <a:effectLst/>
                        </a:rPr>
                        <a:t>Принцип ієрархії</a:t>
                      </a:r>
                      <a:endParaRPr lang="ru-RU" sz="2800" dirty="0" smtClean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 smtClean="0">
                          <a:effectLst/>
                        </a:rPr>
                        <a:t>необхідність </a:t>
                      </a:r>
                      <a:r>
                        <a:rPr lang="uk-UA" sz="2800" dirty="0">
                          <a:effectLst/>
                        </a:rPr>
                        <a:t>ієрархічної побудови логістичних </a:t>
                      </a:r>
                      <a:r>
                        <a:rPr lang="uk-UA" sz="2800" dirty="0" smtClean="0">
                          <a:effectLst/>
                        </a:rPr>
                        <a:t>систем </a:t>
                      </a:r>
                      <a:r>
                        <a:rPr lang="uk-UA" sz="2800" dirty="0">
                          <a:effectLst/>
                        </a:rPr>
                        <a:t>обумовлена тим, що управління в них пов'язане з переробленням і використанням великих масивів інформації, причому на нижчих рівнях </a:t>
                      </a:r>
                      <a:r>
                        <a:rPr lang="uk-UA" sz="2800" dirty="0" smtClean="0">
                          <a:effectLst/>
                        </a:rPr>
                        <a:t>використовується </a:t>
                      </a:r>
                      <a:r>
                        <a:rPr lang="uk-UA" sz="2800" dirty="0">
                          <a:effectLst/>
                        </a:rPr>
                        <a:t>більш детальна і конкретна інформація, що охоплює лише окремі аспекти функціонування логістичної системи, а на більш </a:t>
                      </a:r>
                      <a:r>
                        <a:rPr lang="uk-UA" sz="2800" u="sng" dirty="0">
                          <a:solidFill>
                            <a:srgbClr val="FFC000"/>
                          </a:solidFill>
                          <a:effectLst/>
                        </a:rPr>
                        <a:t>високі рівні надходить узагальнена інформація, що характеризує умови функціонування всієї логістичної системи</a:t>
                      </a:r>
                      <a:r>
                        <a:rPr lang="uk-UA" sz="2800" dirty="0">
                          <a:effectLst/>
                        </a:rPr>
                        <a:t>, і ухвалюються рішення щодо логістичної системи в цілому </a:t>
                      </a:r>
                      <a:endParaRPr lang="ru-RU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25" marR="4562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184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59</a:t>
            </a:fld>
            <a:endParaRPr lang="en-US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731245"/>
              </p:ext>
            </p:extLst>
          </p:nvPr>
        </p:nvGraphicFramePr>
        <p:xfrm>
          <a:off x="457200" y="326326"/>
          <a:ext cx="8153400" cy="5943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53400"/>
              </a:tblGrid>
              <a:tr h="594360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3600" dirty="0" smtClean="0">
                          <a:solidFill>
                            <a:srgbClr val="FFFF00"/>
                          </a:solidFill>
                          <a:effectLst/>
                        </a:rPr>
                        <a:t>Принцип інтеграції</a:t>
                      </a:r>
                      <a:endParaRPr lang="ru-RU" sz="3600" dirty="0" smtClean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3600" dirty="0" smtClean="0">
                          <a:effectLst/>
                        </a:rPr>
                        <a:t>спрямований </a:t>
                      </a:r>
                      <a:r>
                        <a:rPr lang="uk-UA" sz="3600" dirty="0">
                          <a:effectLst/>
                        </a:rPr>
                        <a:t>на вивчення інтегративних властивостей і закономірностей у логістичних системах. Інтегративні властивості визначаються в результаті </a:t>
                      </a:r>
                      <a:r>
                        <a:rPr lang="uk-UA" sz="3600" u="sng" dirty="0">
                          <a:solidFill>
                            <a:srgbClr val="FFC000"/>
                          </a:solidFill>
                          <a:effectLst/>
                        </a:rPr>
                        <a:t>поєднання елементів</a:t>
                      </a:r>
                      <a:r>
                        <a:rPr lang="uk-UA" sz="3600" dirty="0">
                          <a:effectLst/>
                        </a:rPr>
                        <a:t> до цілого, функцій у часі й просторі </a:t>
                      </a:r>
                      <a:endParaRPr lang="ru-RU" sz="3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25" marR="4562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89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marL="0" indent="0">
              <a:buNone/>
            </a:pPr>
            <a:r>
              <a:rPr lang="uk-UA" sz="3600" b="1" i="1" dirty="0">
                <a:solidFill>
                  <a:srgbClr val="FF0000"/>
                </a:solidFill>
              </a:rPr>
              <a:t>Конструктивність:</a:t>
            </a:r>
            <a:endParaRPr lang="ru-RU" sz="3600" b="1" dirty="0">
              <a:solidFill>
                <a:srgbClr val="FF0000"/>
              </a:solidFill>
            </a:endParaRPr>
          </a:p>
          <a:p>
            <a:r>
              <a:rPr lang="uk-UA" sz="3600" dirty="0" smtClean="0"/>
              <a:t>диспетчеризація </a:t>
            </a:r>
            <a:r>
              <a:rPr lang="uk-UA" sz="3600" dirty="0"/>
              <a:t>потоку, безперервне відстеження переміщення і зміни кожного об'єкта потоку й оперативне коректування його руху; </a:t>
            </a:r>
            <a:endParaRPr lang="uk-UA" sz="3600" dirty="0" smtClean="0"/>
          </a:p>
          <a:p>
            <a:r>
              <a:rPr lang="uk-UA" sz="3600" dirty="0" smtClean="0"/>
              <a:t>ретельне </a:t>
            </a:r>
            <a:r>
              <a:rPr lang="uk-UA" sz="3600" dirty="0"/>
              <a:t>виявлення деталей усіх операцій матеріально-технічного забезпечення й транспортування товарів.</a:t>
            </a:r>
            <a:endParaRPr lang="ru-RU" sz="3600" dirty="0"/>
          </a:p>
          <a:p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98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60</a:t>
            </a:fld>
            <a:endParaRPr lang="en-US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1931156"/>
              </p:ext>
            </p:extLst>
          </p:nvPr>
        </p:nvGraphicFramePr>
        <p:xfrm>
          <a:off x="457200" y="457200"/>
          <a:ext cx="8229600" cy="6096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29600"/>
              </a:tblGrid>
              <a:tr h="609600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4400" dirty="0" smtClean="0">
                          <a:solidFill>
                            <a:srgbClr val="FFFF00"/>
                          </a:solidFill>
                          <a:effectLst/>
                        </a:rPr>
                        <a:t>Принцип формалізації</a:t>
                      </a:r>
                      <a:endParaRPr lang="ru-RU" sz="4400" dirty="0" smtClean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4400" dirty="0" smtClean="0">
                          <a:effectLst/>
                        </a:rPr>
                        <a:t>спрямований </a:t>
                      </a:r>
                      <a:r>
                        <a:rPr lang="uk-UA" sz="4400" dirty="0">
                          <a:effectLst/>
                        </a:rPr>
                        <a:t>на одержання </a:t>
                      </a:r>
                      <a:r>
                        <a:rPr lang="uk-UA" sz="4400" u="sng" dirty="0">
                          <a:solidFill>
                            <a:srgbClr val="FFC000"/>
                          </a:solidFill>
                          <a:effectLst/>
                        </a:rPr>
                        <a:t>кількісних і комплексних характеристик </a:t>
                      </a:r>
                      <a:r>
                        <a:rPr lang="uk-UA" sz="4400" dirty="0">
                          <a:effectLst/>
                        </a:rPr>
                        <a:t>логістичної системи</a:t>
                      </a:r>
                      <a:endParaRPr lang="ru-RU" sz="4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25" marR="4562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876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6743066"/>
              </p:ext>
            </p:extLst>
          </p:nvPr>
        </p:nvGraphicFramePr>
        <p:xfrm>
          <a:off x="152400" y="228602"/>
          <a:ext cx="8915400" cy="65490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77946"/>
                <a:gridCol w="7337454"/>
              </a:tblGrid>
              <a:tr h="412457">
                <a:tc grid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800" dirty="0" smtClean="0">
                          <a:solidFill>
                            <a:schemeClr val="tx1"/>
                          </a:solidFill>
                          <a:effectLst/>
                        </a:rPr>
                        <a:t>Встановіть відповідність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25" marR="4562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68741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 smtClean="0">
                          <a:effectLst/>
                        </a:rPr>
                        <a:t>А)Оптимальність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25" marR="45625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500" dirty="0" smtClean="0">
                          <a:effectLst/>
                        </a:rPr>
                        <a:t>1)необхідність ієрархічної побудови логістичних систем обумовлена тим, що управління в них пов'язане з переробленням і використанням великих масивів інформації, причому на нижчих рівнях використовується більш детальна і конкретна інформація, що охоплює лише окремі аспекти функціонування логістичної системи, а на більш високі рівні надходить узагальнена інформація, що характеризує умови функціонування всієї логістичної системи, і ухвалюються рішення щодо логістичної системи в цілому </a:t>
                      </a:r>
                      <a:endParaRPr lang="ru-RU" sz="15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25" marR="45625" marT="0" marB="0"/>
                </a:tc>
              </a:tr>
              <a:tr h="281771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 smtClean="0">
                          <a:effectLst/>
                        </a:rPr>
                        <a:t>Б)</a:t>
                      </a:r>
                      <a:r>
                        <a:rPr lang="uk-UA" sz="1500" dirty="0" err="1" smtClean="0">
                          <a:effectLst/>
                        </a:rPr>
                        <a:t>Емерджентність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25" marR="45625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500" dirty="0" smtClean="0">
                          <a:effectLst/>
                        </a:rPr>
                        <a:t>2)спрямований на одержання кількісних і комплексних характеристик логістичної системи</a:t>
                      </a:r>
                      <a:endParaRPr lang="ru-RU" sz="15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25" marR="45625" marT="0" marB="0"/>
                </a:tc>
              </a:tr>
              <a:tr h="85928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500" dirty="0" smtClean="0">
                          <a:effectLst/>
                        </a:rPr>
                        <a:t>В)Принцип формалізації</a:t>
                      </a:r>
                      <a:endParaRPr lang="ru-RU" sz="15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25" marR="45625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500" dirty="0" smtClean="0">
                          <a:effectLst/>
                        </a:rPr>
                        <a:t>3)характерною рисою розвитку логістичної системи будь-якого об'єкта є вибір найбільш прийнятного варіанта логістичної системи. Завдання полягає не в тому, щоб знайти вирішення краще за наявне, а в тому, щоб знайти найкраще вирішення з усіх можливих</a:t>
                      </a:r>
                      <a:endParaRPr lang="ru-RU" sz="15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25" marR="45625" marT="0" marB="0"/>
                </a:tc>
              </a:tr>
              <a:tr h="1278937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 smtClean="0">
                          <a:effectLst/>
                        </a:rPr>
                        <a:t>Г)Системність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25" marR="456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 smtClean="0">
                          <a:effectLst/>
                        </a:rPr>
                        <a:t>4)передбачає </a:t>
                      </a:r>
                      <a:r>
                        <a:rPr lang="uk-UA" sz="1500" dirty="0">
                          <a:effectLst/>
                        </a:rPr>
                        <a:t>дослідження об'єкта, з одного боку, як єдиного цілого, а з іншого – як частини більшої системи, у якій аналізований об'єкт перебуває з іншими системами у визначених відносинах. Таким чином, принцип </a:t>
                      </a:r>
                      <a:r>
                        <a:rPr lang="uk-UA" sz="1500" dirty="0" smtClean="0">
                          <a:effectLst/>
                        </a:rPr>
                        <a:t>системності </a:t>
                      </a:r>
                      <a:r>
                        <a:rPr lang="uk-UA" sz="1500" dirty="0">
                          <a:effectLst/>
                        </a:rPr>
                        <a:t>охоплює всі сторони об'єкта і предмета в просторі та часі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25" marR="45625" marT="0" marB="0"/>
                </a:tc>
              </a:tr>
              <a:tr h="783348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 smtClean="0">
                          <a:effectLst/>
                        </a:rPr>
                        <a:t>Д)Принцип </a:t>
                      </a:r>
                      <a:r>
                        <a:rPr lang="uk-UA" sz="1500" dirty="0">
                          <a:effectLst/>
                        </a:rPr>
                        <a:t>ієрархії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25" marR="45625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500" dirty="0" smtClean="0">
                          <a:effectLst/>
                        </a:rPr>
                        <a:t>5)властивість системи виконувати задану цільову функцію, реалізована тільки логістичної системою в цілому, а не окремими її елементами</a:t>
                      </a:r>
                      <a:endParaRPr lang="ru-RU" sz="15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25" marR="45625" marT="0" marB="0"/>
                </a:tc>
              </a:tr>
              <a:tr h="920828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 smtClean="0">
                          <a:effectLst/>
                        </a:rPr>
                        <a:t>Ж)Принцип </a:t>
                      </a:r>
                      <a:r>
                        <a:rPr lang="uk-UA" sz="1500" dirty="0">
                          <a:effectLst/>
                        </a:rPr>
                        <a:t>інтеграції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25" marR="456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 smtClean="0">
                          <a:effectLst/>
                        </a:rPr>
                        <a:t>6)спрямований </a:t>
                      </a:r>
                      <a:r>
                        <a:rPr lang="uk-UA" sz="1500" dirty="0">
                          <a:effectLst/>
                        </a:rPr>
                        <a:t>на вивчення інтегративних властивостей і закономірностей у логістичних системах. Інтегративні властивості визначаються в результаті поєднання елементів до цілого, функцій у часі й просторі 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5625" marR="45625" marT="0" marB="0"/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90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Встановіть відповідність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2667000" cy="4525963"/>
          </a:xfrm>
          <a:ln>
            <a:solidFill>
              <a:schemeClr val="tx1"/>
            </a:solidFill>
          </a:ln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b="1" i="1" dirty="0" smtClean="0"/>
              <a:t>1)логістична </a:t>
            </a:r>
            <a:r>
              <a:rPr lang="uk-UA" b="1" i="1" dirty="0"/>
              <a:t>ланка</a:t>
            </a:r>
            <a:r>
              <a:rPr lang="uk-UA" b="1" dirty="0"/>
              <a:t> </a:t>
            </a:r>
            <a:endParaRPr lang="uk-UA" b="1" dirty="0" smtClean="0"/>
          </a:p>
          <a:p>
            <a:pPr marL="0" indent="0">
              <a:buNone/>
            </a:pPr>
            <a:endParaRPr lang="uk-UA" b="1" dirty="0" smtClean="0"/>
          </a:p>
          <a:p>
            <a:pPr marL="0" indent="0">
              <a:buNone/>
            </a:pPr>
            <a:r>
              <a:rPr lang="uk-UA" b="1" i="1" dirty="0" smtClean="0"/>
              <a:t>2)логістичний канал</a:t>
            </a:r>
          </a:p>
          <a:p>
            <a:pPr marL="0" indent="0">
              <a:buNone/>
            </a:pPr>
            <a:endParaRPr lang="uk-UA" b="1" i="1" dirty="0" smtClean="0"/>
          </a:p>
          <a:p>
            <a:pPr marL="0" indent="0">
              <a:buNone/>
            </a:pPr>
            <a:r>
              <a:rPr lang="uk-UA" b="1" i="1" dirty="0" smtClean="0"/>
              <a:t>3)логістична </a:t>
            </a:r>
            <a:r>
              <a:rPr lang="uk-UA" b="1" i="1" dirty="0"/>
              <a:t>система </a:t>
            </a:r>
            <a:endParaRPr lang="uk-UA" b="1" i="1" dirty="0" smtClean="0"/>
          </a:p>
          <a:p>
            <a:pPr marL="0" indent="0">
              <a:buNone/>
            </a:pPr>
            <a:endParaRPr lang="uk-UA" b="1" i="1" dirty="0" smtClean="0"/>
          </a:p>
          <a:p>
            <a:pPr marL="0" indent="0">
              <a:buNone/>
            </a:pPr>
            <a:r>
              <a:rPr lang="uk-UA" b="1" dirty="0" smtClean="0"/>
              <a:t>4)</a:t>
            </a:r>
            <a:r>
              <a:rPr lang="uk-UA" b="1" i="1" dirty="0" smtClean="0"/>
              <a:t>логістична </a:t>
            </a:r>
            <a:r>
              <a:rPr lang="uk-UA" b="1" i="1" dirty="0"/>
              <a:t>мережа</a:t>
            </a:r>
            <a:r>
              <a:rPr lang="uk-UA" b="1" dirty="0"/>
              <a:t> </a:t>
            </a:r>
            <a:endParaRPr lang="uk-UA" b="1" dirty="0" smtClean="0"/>
          </a:p>
          <a:p>
            <a:pPr marL="0" indent="0">
              <a:buNone/>
            </a:pPr>
            <a:endParaRPr lang="uk-UA" b="1" dirty="0" smtClean="0"/>
          </a:p>
          <a:p>
            <a:pPr marL="0" indent="0">
              <a:buNone/>
            </a:pPr>
            <a:r>
              <a:rPr lang="uk-UA" b="1" i="1" dirty="0" smtClean="0"/>
              <a:t>5) логістичний </a:t>
            </a:r>
            <a:r>
              <a:rPr lang="uk-UA" b="1" i="1" dirty="0"/>
              <a:t>ланцюг</a:t>
            </a:r>
            <a:r>
              <a:rPr lang="uk-UA" b="1" dirty="0"/>
              <a:t> </a:t>
            </a:r>
            <a:endParaRPr lang="ru-RU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352800" y="1600200"/>
            <a:ext cx="5334000" cy="4525963"/>
          </a:xfrm>
          <a:ln>
            <a:solidFill>
              <a:schemeClr val="tx1"/>
            </a:solidFill>
          </a:ln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b="1" dirty="0" smtClean="0"/>
              <a:t>А)– </a:t>
            </a:r>
            <a:r>
              <a:rPr lang="uk-UA" b="1" dirty="0"/>
              <a:t>сукупність елементів логістичної системи лінійно упорядкована за рухом  логістичних потоків з метою аналізу або синтезу визначеної сукупності процедур;</a:t>
            </a:r>
            <a:endParaRPr lang="ru-RU" b="1" dirty="0"/>
          </a:p>
          <a:p>
            <a:pPr marL="0" indent="0">
              <a:buNone/>
            </a:pPr>
            <a:r>
              <a:rPr lang="uk-UA" b="1" dirty="0" smtClean="0"/>
              <a:t>Б)– </a:t>
            </a:r>
            <a:r>
              <a:rPr lang="uk-UA" b="1" dirty="0"/>
              <a:t>сукупність суб'єктів, підприємств і організацій, частково упорядкована для доведення потоку від виробника до його споживачів; </a:t>
            </a:r>
            <a:endParaRPr lang="ru-RU" b="1" dirty="0"/>
          </a:p>
          <a:p>
            <a:pPr marL="0" indent="0">
              <a:buNone/>
            </a:pPr>
            <a:r>
              <a:rPr lang="uk-UA" b="1" dirty="0" smtClean="0"/>
              <a:t>В)– </a:t>
            </a:r>
            <a:r>
              <a:rPr lang="uk-UA" b="1" dirty="0"/>
              <a:t>сукупність елементів логістичної системи, пов’язаних  матеріальними, сервісними  і супутніми їм інформаційними та фінансовими потоками;</a:t>
            </a:r>
            <a:endParaRPr lang="ru-RU" b="1" dirty="0"/>
          </a:p>
          <a:p>
            <a:pPr marL="0" indent="0">
              <a:buNone/>
            </a:pPr>
            <a:r>
              <a:rPr lang="uk-UA" b="1" dirty="0" smtClean="0"/>
              <a:t>Г)становить </a:t>
            </a:r>
            <a:r>
              <a:rPr lang="uk-UA" b="1" dirty="0"/>
              <a:t>собою окремий випадок уявлення суб'єкта логістики у складі певного </a:t>
            </a:r>
            <a:r>
              <a:rPr lang="uk-UA" b="1" dirty="0" smtClean="0"/>
              <a:t>логістичного ланцюга</a:t>
            </a:r>
            <a:r>
              <a:rPr lang="uk-UA" b="1" dirty="0"/>
              <a:t>;</a:t>
            </a:r>
            <a:endParaRPr lang="ru-RU" b="1" dirty="0"/>
          </a:p>
          <a:p>
            <a:pPr marL="0" indent="0">
              <a:buNone/>
            </a:pPr>
            <a:r>
              <a:rPr lang="uk-UA" b="1" dirty="0" smtClean="0"/>
              <a:t>Д)– </a:t>
            </a:r>
            <a:r>
              <a:rPr lang="uk-UA" b="1" dirty="0"/>
              <a:t>це адаптивна система зі зворотним зв'язком, яка складається з декількох підсистем, має розвинуті зв'язки із зовнішнім середовищем та виконує ті або інші логістичні функції</a:t>
            </a:r>
            <a:endParaRPr lang="ru-RU" b="1" dirty="0"/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32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63</a:t>
            </a:fld>
            <a:endParaRPr lang="en-US"/>
          </a:p>
        </p:txBody>
      </p:sp>
      <p:sp>
        <p:nvSpPr>
          <p:cNvPr id="3" name="Прямоугольник 2"/>
          <p:cNvSpPr/>
          <p:nvPr/>
        </p:nvSpPr>
        <p:spPr>
          <a:xfrm>
            <a:off x="838200" y="228600"/>
            <a:ext cx="777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/>
              <a:t>Класифікація логістичних систем </a:t>
            </a:r>
            <a:endParaRPr lang="ru-RU" sz="3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9074676"/>
              </p:ext>
            </p:extLst>
          </p:nvPr>
        </p:nvGraphicFramePr>
        <p:xfrm>
          <a:off x="457200" y="1131332"/>
          <a:ext cx="8229600" cy="540475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8229600"/>
              </a:tblGrid>
              <a:tr h="2186069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4400" dirty="0">
                          <a:effectLst/>
                          <a:latin typeface="+mj-lt"/>
                        </a:rPr>
                        <a:t>1.Рівень ЛС / інституціональний поділ</a:t>
                      </a:r>
                      <a:endParaRPr lang="ru-RU" sz="44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1023" marR="61023" marT="0" marB="0"/>
                </a:tc>
              </a:tr>
              <a:tr h="3007199">
                <a:tc>
                  <a:txBody>
                    <a:bodyPr/>
                    <a:lstStyle/>
                    <a:p>
                      <a:pPr marL="742950" lvl="1" indent="-285750" algn="ctr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4400" dirty="0" err="1" smtClean="0">
                          <a:effectLst/>
                          <a:latin typeface="+mj-lt"/>
                        </a:rPr>
                        <a:t>Мікрологістичні</a:t>
                      </a:r>
                      <a:r>
                        <a:rPr lang="uk-UA" sz="4400" dirty="0" smtClean="0">
                          <a:effectLst/>
                          <a:latin typeface="+mj-lt"/>
                        </a:rPr>
                        <a:t> </a:t>
                      </a:r>
                    </a:p>
                    <a:p>
                      <a:pPr marL="742950" lvl="1" indent="-285750" algn="ctr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4400" dirty="0" err="1" smtClean="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Макрологістичні</a:t>
                      </a:r>
                      <a:endParaRPr lang="uk-UA" sz="4400" dirty="0" smtClean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marL="742950" lvl="1" indent="-285750" algn="ctr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4400" dirty="0" smtClean="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4400" dirty="0" err="1" smtClean="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Мезологістичні</a:t>
                      </a:r>
                      <a:endParaRPr lang="uk-UA" sz="4400" dirty="0" smtClean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marL="742950" lvl="1" indent="-285750" algn="ctr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uk-UA" sz="4400" baseline="0" dirty="0" smtClean="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4400" baseline="0" dirty="0" err="1" smtClean="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Металогістичні</a:t>
                      </a:r>
                      <a:endParaRPr lang="ru-RU" sz="44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1023" marR="6102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984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64</a:t>
            </a:fld>
            <a:endParaRPr lang="en-US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753806"/>
              </p:ext>
            </p:extLst>
          </p:nvPr>
        </p:nvGraphicFramePr>
        <p:xfrm>
          <a:off x="457200" y="1600200"/>
          <a:ext cx="8229600" cy="44196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093664"/>
                <a:gridCol w="2225828"/>
                <a:gridCol w="2270957"/>
                <a:gridCol w="1639151"/>
              </a:tblGrid>
              <a:tr h="1330768">
                <a:tc gridSpan="4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3200" dirty="0" smtClean="0">
                          <a:effectLst/>
                        </a:rPr>
                        <a:t>1.</a:t>
                      </a:r>
                      <a:r>
                        <a:rPr lang="uk-UA" sz="3200" baseline="0" dirty="0" smtClean="0">
                          <a:effectLst/>
                        </a:rPr>
                        <a:t> </a:t>
                      </a:r>
                      <a:r>
                        <a:rPr lang="uk-UA" sz="3200" dirty="0" smtClean="0">
                          <a:effectLst/>
                        </a:rPr>
                        <a:t>За </a:t>
                      </a:r>
                      <a:r>
                        <a:rPr lang="uk-UA" sz="3200" dirty="0">
                          <a:effectLst/>
                        </a:rPr>
                        <a:t>об’єктом  управління</a:t>
                      </a:r>
                      <a:endParaRPr lang="ru-RU" sz="3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023" marR="6102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88832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3200" dirty="0" err="1">
                          <a:effectLst/>
                        </a:rPr>
                        <a:t>промис-лових</a:t>
                      </a:r>
                      <a:r>
                        <a:rPr lang="uk-UA" sz="3200" dirty="0">
                          <a:effectLst/>
                        </a:rPr>
                        <a:t> </a:t>
                      </a:r>
                      <a:r>
                        <a:rPr lang="uk-UA" sz="3200" dirty="0" err="1">
                          <a:effectLst/>
                        </a:rPr>
                        <a:t>підпри-ємств</a:t>
                      </a:r>
                      <a:endParaRPr lang="ru-RU" sz="3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023" marR="61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3200" dirty="0" err="1">
                          <a:effectLst/>
                        </a:rPr>
                        <a:t>торгівель-них</a:t>
                      </a:r>
                      <a:r>
                        <a:rPr lang="uk-UA" sz="3200" dirty="0">
                          <a:effectLst/>
                        </a:rPr>
                        <a:t> </a:t>
                      </a:r>
                      <a:r>
                        <a:rPr lang="uk-UA" sz="3200" dirty="0" err="1">
                          <a:effectLst/>
                        </a:rPr>
                        <a:t>під-приємств</a:t>
                      </a:r>
                      <a:endParaRPr lang="ru-RU" sz="3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023" marR="61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3200" dirty="0">
                          <a:effectLst/>
                        </a:rPr>
                        <a:t>сервісних компаній</a:t>
                      </a:r>
                      <a:endParaRPr lang="ru-RU" sz="3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023" marR="61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3200" dirty="0">
                          <a:effectLst/>
                        </a:rPr>
                        <a:t>змішані</a:t>
                      </a:r>
                      <a:endParaRPr lang="ru-RU" sz="3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023" marR="61023" marT="0" marB="0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33400" y="381000"/>
            <a:ext cx="8229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/>
              <a:t>Класифікація </a:t>
            </a:r>
            <a:r>
              <a:rPr lang="uk-UA" sz="3200" b="1" dirty="0" err="1" smtClean="0"/>
              <a:t>мікрологістичних</a:t>
            </a:r>
            <a:r>
              <a:rPr lang="uk-UA" sz="3200" b="1" dirty="0" smtClean="0"/>
              <a:t> </a:t>
            </a:r>
            <a:r>
              <a:rPr lang="uk-UA" sz="3200" b="1" dirty="0"/>
              <a:t>систем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4315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7273207"/>
              </p:ext>
            </p:extLst>
          </p:nvPr>
        </p:nvGraphicFramePr>
        <p:xfrm>
          <a:off x="457200" y="838200"/>
          <a:ext cx="8229599" cy="54102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745526"/>
                <a:gridCol w="696276"/>
                <a:gridCol w="696276"/>
                <a:gridCol w="696276"/>
                <a:gridCol w="833275"/>
                <a:gridCol w="696276"/>
                <a:gridCol w="751076"/>
                <a:gridCol w="684995"/>
                <a:gridCol w="1429623"/>
              </a:tblGrid>
              <a:tr h="1260867">
                <a:tc gridSpan="9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4000" dirty="0" smtClean="0">
                          <a:effectLst/>
                        </a:rPr>
                        <a:t>2</a:t>
                      </a:r>
                      <a:r>
                        <a:rPr lang="uk-UA" sz="4000" dirty="0">
                          <a:effectLst/>
                        </a:rPr>
                        <a:t>. За сектором </a:t>
                      </a:r>
                      <a:r>
                        <a:rPr lang="uk-UA" sz="4000" dirty="0" smtClean="0">
                          <a:effectLst/>
                        </a:rPr>
                        <a:t>бізнесу</a:t>
                      </a:r>
                      <a:endParaRPr lang="ru-RU" sz="4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023" marR="6102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9333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4000" dirty="0" err="1">
                          <a:effectLst/>
                        </a:rPr>
                        <a:t>галу-зеві</a:t>
                      </a:r>
                      <a:endParaRPr lang="ru-RU" sz="4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023" marR="610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4400" dirty="0">
                          <a:solidFill>
                            <a:srgbClr val="FFFF00"/>
                          </a:solidFill>
                          <a:effectLst/>
                        </a:rPr>
                        <a:t>B 2 </a:t>
                      </a:r>
                      <a:r>
                        <a:rPr lang="uk-UA" sz="4400" dirty="0" err="1">
                          <a:solidFill>
                            <a:srgbClr val="FFFF00"/>
                          </a:solidFill>
                          <a:effectLst/>
                        </a:rPr>
                        <a:t>B</a:t>
                      </a:r>
                      <a:endParaRPr lang="ru-RU" sz="44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023" marR="61023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uk-UA" sz="4400" dirty="0">
                          <a:solidFill>
                            <a:srgbClr val="FFFF00"/>
                          </a:solidFill>
                          <a:effectLst/>
                        </a:rPr>
                        <a:t>B 2 </a:t>
                      </a:r>
                      <a:r>
                        <a:rPr lang="en-US" sz="4400" dirty="0">
                          <a:solidFill>
                            <a:srgbClr val="FFFF00"/>
                          </a:solidFill>
                          <a:effectLst/>
                        </a:rPr>
                        <a:t>C</a:t>
                      </a:r>
                      <a:endParaRPr lang="ru-RU" sz="44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023" marR="61023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en-US" sz="4400" dirty="0">
                          <a:solidFill>
                            <a:srgbClr val="FFFF00"/>
                          </a:solidFill>
                          <a:effectLst/>
                        </a:rPr>
                        <a:t>C</a:t>
                      </a:r>
                      <a:r>
                        <a:rPr lang="uk-UA" sz="4400" dirty="0">
                          <a:solidFill>
                            <a:srgbClr val="FFFF00"/>
                          </a:solidFill>
                          <a:effectLst/>
                        </a:rPr>
                        <a:t> 2 </a:t>
                      </a:r>
                      <a:r>
                        <a:rPr lang="en-US" sz="4400" dirty="0">
                          <a:solidFill>
                            <a:srgbClr val="FFFF00"/>
                          </a:solidFill>
                          <a:effectLst/>
                        </a:rPr>
                        <a:t>C</a:t>
                      </a:r>
                      <a:endParaRPr lang="ru-RU" sz="44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023" marR="61023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uk-UA" sz="4400" dirty="0">
                          <a:effectLst/>
                        </a:rPr>
                        <a:t>B 2 </a:t>
                      </a:r>
                      <a:r>
                        <a:rPr lang="en-US" sz="4400" dirty="0">
                          <a:effectLst/>
                        </a:rPr>
                        <a:t>G</a:t>
                      </a:r>
                      <a:endParaRPr lang="ru-RU" sz="4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023" marR="61023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uk-UA" sz="4400" dirty="0">
                          <a:effectLst/>
                        </a:rPr>
                        <a:t>B 2 </a:t>
                      </a:r>
                      <a:r>
                        <a:rPr lang="en-US" sz="4400" dirty="0">
                          <a:effectLst/>
                        </a:rPr>
                        <a:t>A</a:t>
                      </a:r>
                      <a:endParaRPr lang="ru-RU" sz="4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023" marR="61023" marT="0" marB="0" vert="vert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400" dirty="0">
                          <a:effectLst/>
                        </a:rPr>
                        <a:t>A 2 B</a:t>
                      </a:r>
                      <a:endParaRPr lang="ru-RU" sz="4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023" marR="61023" marT="0" marB="0" vert="vert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400" dirty="0">
                          <a:effectLst/>
                        </a:rPr>
                        <a:t>G 2 B</a:t>
                      </a:r>
                      <a:endParaRPr lang="ru-RU" sz="4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023" marR="61023" marT="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4000" dirty="0" err="1">
                          <a:effectLst/>
                        </a:rPr>
                        <a:t>вірту-альні</a:t>
                      </a:r>
                      <a:endParaRPr lang="ru-RU" sz="4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023" marR="6102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599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1765353"/>
              </p:ext>
            </p:extLst>
          </p:nvPr>
        </p:nvGraphicFramePr>
        <p:xfrm>
          <a:off x="457200" y="304800"/>
          <a:ext cx="8229600" cy="62484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789941"/>
                <a:gridCol w="3991859"/>
                <a:gridCol w="1447800"/>
              </a:tblGrid>
              <a:tr h="976948">
                <a:tc gridSpan="3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3200" dirty="0" smtClean="0">
                          <a:effectLst/>
                        </a:rPr>
                        <a:t>3</a:t>
                      </a:r>
                      <a:r>
                        <a:rPr lang="uk-UA" sz="3200" dirty="0">
                          <a:effectLst/>
                        </a:rPr>
                        <a:t>. Щодо підприємства</a:t>
                      </a:r>
                      <a:endParaRPr lang="ru-RU" sz="3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023" marR="6102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71452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solidFill>
                            <a:srgbClr val="FFFF00"/>
                          </a:solidFill>
                          <a:effectLst/>
                        </a:rPr>
                        <a:t>Внутрішні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b="1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Внутрівиробничі логістичні системи</a:t>
                      </a:r>
                      <a:r>
                        <a:rPr lang="uk-UA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оптимізують управління матеріальними потоками в </a:t>
                      </a:r>
                      <a:r>
                        <a:rPr lang="uk-UA" sz="1600" b="1" u="sng" kern="1200" dirty="0" smtClean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межах технологічного циклу виробництва продукції</a:t>
                      </a:r>
                      <a:r>
                        <a:rPr lang="uk-UA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uk-UA" sz="1600" b="1" i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Критеріями оптимізації </a:t>
                      </a:r>
                      <a:r>
                        <a:rPr lang="uk-UA" sz="1600" b="1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функціонування</a:t>
                      </a:r>
                      <a:r>
                        <a:rPr lang="uk-UA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внутрівиробничих логістичних систем є </a:t>
                      </a:r>
                      <a:r>
                        <a:rPr lang="uk-UA" sz="16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мінімальна собівартість продукції і мінімальна тривалість виробничого періоду </a:t>
                      </a:r>
                      <a:r>
                        <a:rPr lang="uk-UA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 забезпеченні заданого рівня якості готової продукції.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023" marR="61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solidFill>
                            <a:srgbClr val="FFFF00"/>
                          </a:solidFill>
                          <a:effectLst/>
                        </a:rPr>
                        <a:t>Зовнішні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Зовнішні логістичні системи</a:t>
                      </a:r>
                      <a:r>
                        <a:rPr lang="uk-UA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вирішують задачі, зв'язані з управлінням і оптимізацією матеріальних і супутніх потоків від їхніх джерел до пунктів призначення </a:t>
                      </a:r>
                      <a:r>
                        <a:rPr lang="uk-UA" sz="1600" b="1" u="sng" kern="1200" dirty="0" smtClean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поза виробничим технологічним циклом</a:t>
                      </a:r>
                      <a:r>
                        <a:rPr lang="uk-UA" sz="16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uk-UA" sz="1600" b="1" i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Основними задачами</a:t>
                      </a:r>
                      <a:r>
                        <a:rPr lang="uk-UA" sz="16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зовнішніх логістичних систем є </a:t>
                      </a:r>
                      <a:r>
                        <a:rPr lang="uk-UA" sz="1600" b="1" kern="1200" dirty="0" smtClean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раціональна організація руху </a:t>
                      </a:r>
                      <a:r>
                        <a:rPr lang="uk-UA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матеріальних ресурсів і готової продукції в </a:t>
                      </a:r>
                      <a:r>
                        <a:rPr lang="uk-UA" sz="1600" b="1" kern="1200" dirty="0" smtClean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товаропровідних мережах</a:t>
                      </a:r>
                      <a:r>
                        <a:rPr lang="uk-UA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  <a:r>
                        <a:rPr lang="uk-UA" sz="1600" b="1" kern="1200" dirty="0" smtClean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оптимізація загальних витрат</a:t>
                      </a:r>
                      <a:r>
                        <a:rPr lang="uk-UA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і витрат зв'язаних з логістичними операціями окремих ланок логістичної системи; </a:t>
                      </a:r>
                      <a:r>
                        <a:rPr lang="uk-UA" sz="1600" b="1" u="sng" kern="1200" dirty="0" smtClean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скорочення часу доставки матеріальних ресурсів і готовій продукції </a:t>
                      </a:r>
                      <a:r>
                        <a:rPr lang="uk-UA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 часу виконання замовлень споживачів.</a:t>
                      </a:r>
                      <a:endParaRPr lang="ru-RU" sz="16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023" marR="61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err="1" smtClean="0">
                          <a:solidFill>
                            <a:srgbClr val="FFFF00"/>
                          </a:solidFill>
                          <a:effectLst/>
                        </a:rPr>
                        <a:t>Інтегровані=</a:t>
                      </a:r>
                      <a:endParaRPr lang="uk-UA" sz="1800" dirty="0" smtClean="0">
                        <a:solidFill>
                          <a:srgbClr val="FFFF00"/>
                        </a:solidFill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 smtClean="0">
                          <a:solidFill>
                            <a:srgbClr val="FFFF00"/>
                          </a:solidFill>
                          <a:effectLst/>
                        </a:rPr>
                        <a:t>Внутрішні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 smtClean="0">
                          <a:solidFill>
                            <a:srgbClr val="FFFF00"/>
                          </a:solidFill>
                          <a:effectLst/>
                        </a:rPr>
                        <a:t>Зовнішні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023" marR="6102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304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" y="381000"/>
            <a:ext cx="8229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/>
              <a:t>Класифікація </a:t>
            </a:r>
            <a:r>
              <a:rPr lang="uk-UA" sz="2800" b="1" dirty="0" err="1" smtClean="0"/>
              <a:t>макрологістичних</a:t>
            </a:r>
            <a:r>
              <a:rPr lang="uk-UA" sz="2800" b="1" dirty="0" smtClean="0"/>
              <a:t> </a:t>
            </a:r>
            <a:r>
              <a:rPr lang="uk-UA" sz="2800" b="1" dirty="0"/>
              <a:t>систем </a:t>
            </a:r>
            <a:endParaRPr lang="ru-RU" sz="2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3296352"/>
              </p:ext>
            </p:extLst>
          </p:nvPr>
        </p:nvGraphicFramePr>
        <p:xfrm>
          <a:off x="457200" y="1447800"/>
          <a:ext cx="8229599" cy="513885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859168"/>
                <a:gridCol w="1319437"/>
                <a:gridCol w="742565"/>
                <a:gridCol w="1491271"/>
                <a:gridCol w="895988"/>
                <a:gridCol w="1196696"/>
                <a:gridCol w="711883"/>
                <a:gridCol w="1012591"/>
              </a:tblGrid>
              <a:tr h="1130884">
                <a:tc gridSpan="8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3600" dirty="0" smtClean="0">
                          <a:effectLst/>
                        </a:rPr>
                        <a:t>1</a:t>
                      </a:r>
                      <a:r>
                        <a:rPr lang="uk-UA" sz="3600" dirty="0">
                          <a:effectLst/>
                        </a:rPr>
                        <a:t>. </a:t>
                      </a:r>
                      <a:r>
                        <a:rPr lang="uk-UA" sz="3600" dirty="0" err="1">
                          <a:effectLst/>
                        </a:rPr>
                        <a:t>Адміністративно-теріторіальна</a:t>
                      </a:r>
                      <a:r>
                        <a:rPr lang="uk-UA" sz="3600" dirty="0">
                          <a:effectLst/>
                        </a:rPr>
                        <a:t> ознака</a:t>
                      </a:r>
                      <a:endParaRPr lang="ru-RU" sz="3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22116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600" dirty="0" smtClean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600" dirty="0" smtClean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uk-UA" sz="3600" dirty="0" smtClean="0">
                          <a:effectLst/>
                        </a:rPr>
                        <a:t>Районні</a:t>
                      </a:r>
                      <a:endParaRPr lang="ru-RU" sz="3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600" dirty="0" smtClean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600" dirty="0" smtClean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600" dirty="0" smtClean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uk-UA" sz="3600" dirty="0" smtClean="0">
                          <a:effectLst/>
                        </a:rPr>
                        <a:t>Регіональні</a:t>
                      </a:r>
                      <a:endParaRPr lang="ru-RU" sz="3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600" dirty="0" smtClean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600" dirty="0" smtClean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uk-UA" sz="3600" dirty="0" smtClean="0">
                          <a:effectLst/>
                        </a:rPr>
                        <a:t>Міські</a:t>
                      </a:r>
                      <a:endParaRPr lang="ru-RU" sz="3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600" dirty="0" smtClean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600" dirty="0" smtClean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600" dirty="0" smtClean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600" dirty="0" smtClean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600" dirty="0" smtClean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uk-UA" sz="3600" dirty="0" smtClean="0">
                          <a:effectLst/>
                        </a:rPr>
                        <a:t>Міжрегіональні</a:t>
                      </a:r>
                      <a:endParaRPr lang="ru-RU" sz="3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600" dirty="0" smtClean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600" dirty="0" smtClean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uk-UA" sz="3600" dirty="0" smtClean="0">
                          <a:effectLst/>
                        </a:rPr>
                        <a:t>Обласні</a:t>
                      </a:r>
                      <a:endParaRPr lang="ru-RU" sz="3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600" dirty="0" smtClean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600" dirty="0" smtClean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600" dirty="0" smtClean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600" dirty="0" smtClean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uk-UA" sz="3600" dirty="0" smtClean="0">
                          <a:effectLst/>
                        </a:rPr>
                        <a:t>Республіканські</a:t>
                      </a:r>
                      <a:endParaRPr lang="ru-RU" sz="3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600" dirty="0" smtClean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600" dirty="0" smtClean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uk-UA" sz="3600" dirty="0" smtClean="0">
                          <a:effectLst/>
                        </a:rPr>
                        <a:t>Федеральні</a:t>
                      </a:r>
                      <a:endParaRPr lang="ru-RU" sz="3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600" dirty="0" smtClean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600" dirty="0" smtClean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600" dirty="0" smtClean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uk-UA" sz="3600" dirty="0" smtClean="0">
                          <a:effectLst/>
                        </a:rPr>
                        <a:t>Міжнародні</a:t>
                      </a:r>
                      <a:endParaRPr lang="ru-RU" sz="3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559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4265094"/>
              </p:ext>
            </p:extLst>
          </p:nvPr>
        </p:nvGraphicFramePr>
        <p:xfrm>
          <a:off x="457200" y="762000"/>
          <a:ext cx="8229600" cy="51816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589459"/>
                <a:gridCol w="1693788"/>
                <a:gridCol w="1472860"/>
                <a:gridCol w="1644693"/>
                <a:gridCol w="1828800"/>
              </a:tblGrid>
              <a:tr h="1609817">
                <a:tc gridSpan="5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3600" dirty="0" smtClean="0">
                          <a:effectLst/>
                        </a:rPr>
                        <a:t>2</a:t>
                      </a:r>
                      <a:r>
                        <a:rPr lang="uk-UA" sz="3600" dirty="0">
                          <a:effectLst/>
                        </a:rPr>
                        <a:t>. Об’єктно-функціональна ознака</a:t>
                      </a:r>
                      <a:endParaRPr lang="ru-RU" sz="3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71783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3600">
                          <a:effectLst/>
                        </a:rPr>
                        <a:t>галу-зеві</a:t>
                      </a:r>
                      <a:endParaRPr lang="ru-RU" sz="3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3600">
                          <a:effectLst/>
                        </a:rPr>
                        <a:t>відомчі</a:t>
                      </a:r>
                      <a:endParaRPr lang="ru-RU" sz="3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3600">
                          <a:effectLst/>
                        </a:rPr>
                        <a:t>війсь-кові</a:t>
                      </a:r>
                      <a:endParaRPr lang="ru-RU" sz="3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3600">
                          <a:effectLst/>
                        </a:rPr>
                        <a:t>транс-портні</a:t>
                      </a:r>
                      <a:endParaRPr lang="ru-RU" sz="3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3600" dirty="0" err="1">
                          <a:effectLst/>
                        </a:rPr>
                        <a:t>інфор-маційні</a:t>
                      </a:r>
                      <a:endParaRPr lang="ru-RU" sz="3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518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3625124"/>
              </p:ext>
            </p:extLst>
          </p:nvPr>
        </p:nvGraphicFramePr>
        <p:xfrm>
          <a:off x="457200" y="914400"/>
          <a:ext cx="8229600" cy="57454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835253"/>
                <a:gridCol w="2755473"/>
                <a:gridCol w="2638874"/>
              </a:tblGrid>
              <a:tr h="990600">
                <a:tc gridSpan="3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4400" dirty="0" smtClean="0">
                          <a:effectLst/>
                        </a:rPr>
                        <a:t>За </a:t>
                      </a:r>
                      <a:r>
                        <a:rPr lang="uk-UA" sz="4400" dirty="0">
                          <a:effectLst/>
                        </a:rPr>
                        <a:t>зв’язками</a:t>
                      </a:r>
                      <a:endParaRPr lang="ru-RU" sz="4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1885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4400" dirty="0" smtClean="0">
                          <a:effectLst/>
                        </a:rPr>
                        <a:t>Прямі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 цих логістичних системах матеріальний потік проходить безпосередньо від виробника продукції до її споживача,    минаючи посередників.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4400" dirty="0" err="1" smtClean="0">
                          <a:effectLst/>
                        </a:rPr>
                        <a:t>Ешелоно-вані</a:t>
                      </a:r>
                      <a:endParaRPr lang="uk-UA" sz="4400" dirty="0" smtClean="0">
                        <a:effectLst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 таких системах на шляху матеріального потоку є хоча б один посередник.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4400" dirty="0" smtClean="0">
                          <a:effectLst/>
                        </a:rPr>
                        <a:t>Змішані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Тут рух матеріального потоку від виробника продукції до її споживача може здійснюватися як прямо, так і через посередників.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33400" y="381000"/>
            <a:ext cx="8229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/>
              <a:t>Класифікація </a:t>
            </a:r>
            <a:r>
              <a:rPr lang="uk-UA" sz="2800" b="1" dirty="0" err="1" smtClean="0"/>
              <a:t>мезологістичних</a:t>
            </a:r>
            <a:r>
              <a:rPr lang="uk-UA" sz="2800" b="1" dirty="0" smtClean="0"/>
              <a:t> </a:t>
            </a:r>
            <a:r>
              <a:rPr lang="uk-UA" sz="2800" b="1" dirty="0"/>
              <a:t>систем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1830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sz="3600" b="1" i="1" dirty="0">
                <a:solidFill>
                  <a:srgbClr val="FF0000"/>
                </a:solidFill>
              </a:rPr>
              <a:t>Надійність:</a:t>
            </a:r>
            <a:endParaRPr lang="ru-RU" sz="3600" b="1" dirty="0">
              <a:solidFill>
                <a:srgbClr val="FF0000"/>
              </a:solidFill>
            </a:endParaRPr>
          </a:p>
          <a:p>
            <a:r>
              <a:rPr lang="uk-UA" sz="3600" dirty="0" smtClean="0"/>
              <a:t>забезпечення </a:t>
            </a:r>
            <a:r>
              <a:rPr lang="uk-UA" sz="3600" dirty="0"/>
              <a:t>безвідмовності й безпеки руху, резервування комунікацій і технічних засобів для зміни в разі потреби траєкторії руху потоку;</a:t>
            </a:r>
            <a:endParaRPr lang="ru-RU" sz="3600" dirty="0"/>
          </a:p>
          <a:p>
            <a:r>
              <a:rPr lang="uk-UA" sz="3600" dirty="0" smtClean="0"/>
              <a:t>широке </a:t>
            </a:r>
            <a:r>
              <a:rPr lang="uk-UA" sz="3600" dirty="0"/>
              <a:t>використання сучасних технічних засобів переміщення і управління рухом; високі швидкості і якість надходження інформації й технології її обробки.</a:t>
            </a:r>
            <a:endParaRPr lang="ru-RU" sz="3600" dirty="0"/>
          </a:p>
          <a:p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68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622473" y="6397914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70</a:t>
            </a:fld>
            <a:endParaRPr lang="en-US"/>
          </a:p>
        </p:txBody>
      </p:sp>
      <p:sp>
        <p:nvSpPr>
          <p:cNvPr id="3" name="Прямоугольник 2"/>
          <p:cNvSpPr/>
          <p:nvPr/>
        </p:nvSpPr>
        <p:spPr>
          <a:xfrm>
            <a:off x="602673" y="422564"/>
            <a:ext cx="8229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/>
              <a:t>Класифікація </a:t>
            </a:r>
            <a:r>
              <a:rPr lang="uk-UA" sz="2800" b="1" dirty="0" err="1" smtClean="0"/>
              <a:t>металогістичних</a:t>
            </a:r>
            <a:r>
              <a:rPr lang="uk-UA" sz="2800" b="1" dirty="0" smtClean="0"/>
              <a:t> </a:t>
            </a:r>
            <a:r>
              <a:rPr lang="uk-UA" sz="2800" b="1" dirty="0"/>
              <a:t>систем </a:t>
            </a:r>
            <a:endParaRPr lang="ru-RU" sz="2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3071179"/>
              </p:ext>
            </p:extLst>
          </p:nvPr>
        </p:nvGraphicFramePr>
        <p:xfrm>
          <a:off x="526473" y="1143000"/>
          <a:ext cx="8229600" cy="507076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319492"/>
                <a:gridCol w="3910108"/>
              </a:tblGrid>
              <a:tr h="2535382">
                <a:tc grid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4400" dirty="0">
                          <a:effectLst/>
                        </a:rPr>
                        <a:t>За організацією просування матеріального потоку</a:t>
                      </a:r>
                      <a:endParaRPr lang="ru-RU" sz="4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023" marR="6102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35382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4400" dirty="0" err="1">
                          <a:effectLst/>
                        </a:rPr>
                        <a:t>Штовхальні</a:t>
                      </a:r>
                      <a:endParaRPr lang="ru-RU" sz="4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023" marR="61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4400" dirty="0" smtClean="0">
                          <a:effectLst/>
                        </a:rPr>
                        <a:t>Тягнучі</a:t>
                      </a:r>
                      <a:endParaRPr lang="ru-RU" sz="4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023" marR="6102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651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71</a:t>
            </a:fld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26" t="17659" r="5851" b="26983"/>
          <a:stretch/>
        </p:blipFill>
        <p:spPr bwMode="auto">
          <a:xfrm>
            <a:off x="533400" y="691102"/>
            <a:ext cx="8382000" cy="5938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2673" y="167882"/>
            <a:ext cx="8229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Яка це логістична система?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6298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 marL="0" indent="0">
              <a:buNone/>
            </a:pPr>
            <a:r>
              <a:rPr lang="uk-UA" sz="3600" b="1" i="1" dirty="0">
                <a:solidFill>
                  <a:srgbClr val="FF0000"/>
                </a:solidFill>
              </a:rPr>
              <a:t>Варіантність:</a:t>
            </a:r>
            <a:endParaRPr lang="ru-RU" sz="3600" b="1" dirty="0">
              <a:solidFill>
                <a:srgbClr val="FF0000"/>
              </a:solidFill>
            </a:endParaRPr>
          </a:p>
          <a:p>
            <a:r>
              <a:rPr lang="uk-UA" sz="3600" dirty="0" smtClean="0"/>
              <a:t>можливість </a:t>
            </a:r>
            <a:r>
              <a:rPr lang="uk-UA" sz="3600" dirty="0"/>
              <a:t>гнучкого реагування фірми на коливання попиту й інші впливи зовнішнього середовища;</a:t>
            </a:r>
            <a:endParaRPr lang="ru-RU" sz="3600" dirty="0"/>
          </a:p>
          <a:p>
            <a:r>
              <a:rPr lang="uk-UA" sz="3600" dirty="0" smtClean="0"/>
              <a:t>цілеспрямоване </a:t>
            </a:r>
            <a:r>
              <a:rPr lang="uk-UA" sz="3600" dirty="0"/>
              <a:t>створення резервних потужностей, завантаження яких здійснюється відповідно до попередньо розроблених резервних планів фірми.</a:t>
            </a:r>
            <a:endParaRPr lang="ru-RU" sz="3600" dirty="0"/>
          </a:p>
          <a:p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67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59362"/>
          </a:xfrm>
        </p:spPr>
        <p:txBody>
          <a:bodyPr>
            <a:normAutofit fontScale="90000"/>
          </a:bodyPr>
          <a:lstStyle/>
          <a:p>
            <a:r>
              <a:rPr lang="uk-UA" b="1" u="sng" dirty="0" smtClean="0">
                <a:solidFill>
                  <a:srgbClr val="FF0000"/>
                </a:solidFill>
              </a:rPr>
              <a:t>Доповніть визначення</a:t>
            </a:r>
            <a:r>
              <a:rPr lang="uk-UA" b="1" dirty="0" smtClean="0">
                <a:solidFill>
                  <a:srgbClr val="FF0000"/>
                </a:solidFill>
              </a:rPr>
              <a:t/>
            </a:r>
            <a:br>
              <a:rPr lang="uk-UA" b="1" dirty="0" smtClean="0">
                <a:solidFill>
                  <a:srgbClr val="FF0000"/>
                </a:solidFill>
              </a:rPr>
            </a:br>
            <a:r>
              <a:rPr lang="uk-UA" b="1" dirty="0" smtClean="0">
                <a:solidFill>
                  <a:srgbClr val="FF0000"/>
                </a:solidFill>
              </a:rPr>
              <a:t/>
            </a:r>
            <a:br>
              <a:rPr lang="uk-UA" b="1" dirty="0" smtClean="0">
                <a:solidFill>
                  <a:srgbClr val="FF0000"/>
                </a:solidFill>
              </a:rPr>
            </a:br>
            <a:r>
              <a:rPr lang="uk-UA" b="1" dirty="0" smtClean="0">
                <a:solidFill>
                  <a:srgbClr val="FF0000"/>
                </a:solidFill>
              </a:rPr>
              <a:t>Концепція </a:t>
            </a:r>
            <a:r>
              <a:rPr lang="uk-UA" b="1" dirty="0">
                <a:solidFill>
                  <a:srgbClr val="FF0000"/>
                </a:solidFill>
              </a:rPr>
              <a:t>логістики </a:t>
            </a:r>
            <a:r>
              <a:rPr lang="uk-UA" dirty="0"/>
              <a:t>базується на системі поглядів щодо </a:t>
            </a:r>
            <a:r>
              <a:rPr lang="uk-UA" dirty="0" smtClean="0"/>
              <a:t>……………………….     </a:t>
            </a:r>
            <a:r>
              <a:rPr lang="uk-UA" b="1" i="1" dirty="0" smtClean="0"/>
              <a:t>господарської </a:t>
            </a:r>
            <a:r>
              <a:rPr lang="uk-UA" b="1" i="1" dirty="0"/>
              <a:t>діяльності за </a:t>
            </a:r>
            <a:r>
              <a:rPr lang="uk-UA" b="1" i="1" dirty="0" smtClean="0"/>
              <a:t>рахунок  …………………..    ………………. </a:t>
            </a:r>
            <a:r>
              <a:rPr lang="uk-UA" b="1" i="1" dirty="0"/>
              <a:t>потоків. </a:t>
            </a:r>
            <a:br>
              <a:rPr lang="uk-UA" b="1" i="1" dirty="0"/>
            </a:b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46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1297</TotalTime>
  <Words>3453</Words>
  <Application>Microsoft Office PowerPoint</Application>
  <PresentationFormat>Экран (4:3)</PresentationFormat>
  <Paragraphs>480</Paragraphs>
  <Slides>71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71</vt:i4>
      </vt:variant>
    </vt:vector>
  </HeadingPairs>
  <TitlesOfParts>
    <vt:vector size="72" baseType="lpstr">
      <vt:lpstr>Office Theme</vt:lpstr>
      <vt:lpstr>Тема 2. Концепція і методологічний апарат  інтегрованої логістики  1. Засади сучасної концепції логістики 2. Системний підхід як методологічна база логістики 3. Логістичні канали, ланцюги, мережі й ланки</vt:lpstr>
      <vt:lpstr> 1. Засади сучасної концепції логістики </vt:lpstr>
      <vt:lpstr> Концепція логістики також базується на таких положеннях логістики, як: </vt:lpstr>
      <vt:lpstr> Науковість: </vt:lpstr>
      <vt:lpstr> Конкретність: </vt:lpstr>
      <vt:lpstr>Презентация PowerPoint</vt:lpstr>
      <vt:lpstr>Презентация PowerPoint</vt:lpstr>
      <vt:lpstr>Презентация PowerPoint</vt:lpstr>
      <vt:lpstr>Доповніть визначення  Концепція логістики базується на системі поглядів щодо ……………………….     господарської діяльності за рахунок  …………………..    ………………. потоків.  </vt:lpstr>
      <vt:lpstr> Запитання  встановіть відповідність </vt:lpstr>
      <vt:lpstr>Окремі положення  концепції логістики</vt:lpstr>
      <vt:lpstr> Облік логістичних витрат протягом усього логістичного ланцюгу </vt:lpstr>
      <vt:lpstr>Гуманізація технологічних процесів  (2-ге положення).</vt:lpstr>
      <vt:lpstr> Розвиток логістичного сервісу  (3-тє положення)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Встановіть відповідність</vt:lpstr>
      <vt:lpstr>2. Системний підхід як методологічна база логістики</vt:lpstr>
      <vt:lpstr>Презентация PowerPoint</vt:lpstr>
      <vt:lpstr>Презентация PowerPoint</vt:lpstr>
      <vt:lpstr>Презентация PowerPoint</vt:lpstr>
      <vt:lpstr>Встановіть відповідність</vt:lpstr>
      <vt:lpstr>3. Логістичні канали, ланцюги, мережі й ланки</vt:lpstr>
      <vt:lpstr>логістичний канал – сукупність суб'єктів, підприємств і організацій, частково упорядкована для доведення потоку від виробника до його споживачів </vt:lpstr>
      <vt:lpstr>логістичний ланцюг – сукупність елементів логістичної системи лінійно упорядкована за рухом  логістичних потоків з метою аналізу або синтезу визначеної сукупності процедур</vt:lpstr>
      <vt:lpstr>ЛОГІСТИЧНА МЕРЕЖА – сукупність елементів логістичної системи, пов’язаних  матеріальними, сервісними  і супутніми їм інформаційними та фінансовими потоками</vt:lpstr>
      <vt:lpstr>  ЛОГІСТИЧНА СИСТЕМА – це адаптивна система зі зворотним зв'язком, яка складається з декількох підсистем, має розвинуті зв'язки із зовнішнім середовищем та виконує ті або інші логістичні функції </vt:lpstr>
      <vt:lpstr>Властивості логістичних систем (9)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логістичної системи</vt:lpstr>
      <vt:lpstr>Комплекс підсистем ЛС</vt:lpstr>
      <vt:lpstr>Пример логистической системы</vt:lpstr>
      <vt:lpstr>Принципи логістичних систем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Встановіть відповідність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2. Концепція і методологічний апарат  інтегрованої логістики </dc:title>
  <dc:creator>admin</dc:creator>
  <cp:lastModifiedBy>user</cp:lastModifiedBy>
  <cp:revision>116</cp:revision>
  <dcterms:created xsi:type="dcterms:W3CDTF">2006-08-16T00:00:00Z</dcterms:created>
  <dcterms:modified xsi:type="dcterms:W3CDTF">2020-02-11T20:25:07Z</dcterms:modified>
</cp:coreProperties>
</file>