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7" r:id="rId18"/>
    <p:sldId id="273" r:id="rId19"/>
    <p:sldId id="271" r:id="rId20"/>
    <p:sldId id="274" r:id="rId21"/>
    <p:sldId id="275" r:id="rId22"/>
    <p:sldId id="276" r:id="rId23"/>
    <p:sldId id="279" r:id="rId24"/>
    <p:sldId id="280" r:id="rId25"/>
    <p:sldId id="272" r:id="rId26"/>
    <p:sldId id="278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297" r:id="rId52"/>
    <p:sldId id="312" r:id="rId53"/>
    <p:sldId id="298" r:id="rId54"/>
    <p:sldId id="329" r:id="rId55"/>
    <p:sldId id="313" r:id="rId56"/>
    <p:sldId id="314" r:id="rId57"/>
    <p:sldId id="317" r:id="rId58"/>
    <p:sldId id="315" r:id="rId59"/>
    <p:sldId id="316" r:id="rId60"/>
    <p:sldId id="318" r:id="rId61"/>
    <p:sldId id="327" r:id="rId62"/>
    <p:sldId id="301" r:id="rId63"/>
    <p:sldId id="323" r:id="rId64"/>
    <p:sldId id="319" r:id="rId65"/>
    <p:sldId id="320" r:id="rId66"/>
    <p:sldId id="321" r:id="rId67"/>
    <p:sldId id="322" r:id="rId68"/>
    <p:sldId id="324" r:id="rId69"/>
    <p:sldId id="325" r:id="rId70"/>
    <p:sldId id="326" r:id="rId71"/>
    <p:sldId id="328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5329A-839F-4851-AAC4-82B66F9819C5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062ED-4D25-4CAD-901F-E0696436F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6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6C34-8E77-4F95-B7F4-50A5305DB0B4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84D3-51FA-4B75-98F4-59567940312A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D177-2070-40B6-8935-8F3B9ACCA65F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444B-CCF9-4359-90B4-03A462467820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05FB-3F55-46D3-ADA7-4B429BDF59E3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7CCA-AD76-4073-8F4B-8D2308D19AB1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8726-338F-4496-BEDB-3FCBD110BABA}" type="datetime1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B07C-CDB6-47B4-AE91-42F90DF67DAC}" type="datetime1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3202-E45C-4C4F-B89A-6CA7D62D9A42}" type="datetime1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673-44A0-4A2A-8501-7C9CF5CB431D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5485-DEF7-4203-BF6D-55EBFBF3D8A8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FEDC6-945B-4519-B31A-AD59325D02C7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F%D0%BF%D0%BE%D0%BD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 fontScale="90000"/>
          </a:bodyPr>
          <a:lstStyle/>
          <a:p>
            <a:r>
              <a:rPr lang="uk-UA" sz="5400" b="1" dirty="0">
                <a:solidFill>
                  <a:srgbClr val="FF0000"/>
                </a:solidFill>
              </a:rPr>
              <a:t>Тема 2. Концепція і методологічний апарат 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uk-UA" sz="5400" b="1" dirty="0">
                <a:solidFill>
                  <a:srgbClr val="FF0000"/>
                </a:solidFill>
              </a:rPr>
              <a:t>інтегрованої </a:t>
            </a:r>
            <a:r>
              <a:rPr lang="uk-UA" sz="5400" b="1" dirty="0" smtClean="0">
                <a:solidFill>
                  <a:srgbClr val="FF0000"/>
                </a:solidFill>
              </a:rPr>
              <a:t>логістики</a:t>
            </a:r>
            <a:br>
              <a:rPr lang="uk-UA" sz="5400" b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uk-UA" sz="4000" dirty="0" smtClean="0"/>
              <a:t>1</a:t>
            </a:r>
            <a:r>
              <a:rPr lang="uk-UA" sz="4000" dirty="0"/>
              <a:t>. Засади сучасної концепції </a:t>
            </a:r>
            <a:r>
              <a:rPr lang="uk-UA" sz="4000" dirty="0" smtClean="0"/>
              <a:t>логістики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uk-UA" sz="4000" dirty="0" smtClean="0"/>
              <a:t>2</a:t>
            </a:r>
            <a:r>
              <a:rPr lang="uk-UA" sz="4000" dirty="0"/>
              <a:t>. Системний підхід як методологічна база </a:t>
            </a:r>
            <a:r>
              <a:rPr lang="uk-UA" sz="4000" dirty="0" smtClean="0"/>
              <a:t>логістики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uk-UA" sz="4000" dirty="0" smtClean="0"/>
              <a:t>3</a:t>
            </a:r>
            <a:r>
              <a:rPr lang="uk-UA" sz="4000" dirty="0"/>
              <a:t>. Логістичні канали, ланцюги, мережі й ланки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 smtClean="0">
                <a:solidFill>
                  <a:srgbClr val="FF0000"/>
                </a:solidFill>
              </a:rPr>
              <a:t>Запитання</a:t>
            </a:r>
            <a:r>
              <a:rPr lang="uk-UA" sz="4000" b="1" dirty="0">
                <a:solidFill>
                  <a:srgbClr val="FF0000"/>
                </a:solidFill>
              </a:rPr>
              <a:t/>
            </a:r>
            <a:br>
              <a:rPr lang="uk-UA" sz="4000" b="1" dirty="0">
                <a:solidFill>
                  <a:srgbClr val="FF0000"/>
                </a:solidFill>
              </a:rPr>
            </a:b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sz="4000" b="1" i="1" u="sng" dirty="0">
                <a:solidFill>
                  <a:srgbClr val="FF0000"/>
                </a:solidFill>
              </a:rPr>
              <a:t>встановіть відповідність</a:t>
            </a:r>
            <a:r>
              <a:rPr lang="ru-RU" sz="4000" i="1" u="sng" dirty="0"/>
              <a:t/>
            </a:r>
            <a:br>
              <a:rPr lang="ru-RU" sz="4000" i="1" u="sng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2133600" cy="5410200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3200" b="1" i="1" dirty="0" smtClean="0"/>
              <a:t>1)Комплексність</a:t>
            </a:r>
          </a:p>
          <a:p>
            <a:pPr marL="0" indent="0">
              <a:buNone/>
            </a:pPr>
            <a:r>
              <a:rPr lang="uk-UA" sz="3200" b="1" i="1" dirty="0" smtClean="0"/>
              <a:t> </a:t>
            </a:r>
          </a:p>
          <a:p>
            <a:pPr marL="0" indent="0">
              <a:buNone/>
            </a:pPr>
            <a:endParaRPr lang="uk-UA" sz="3200" b="1" i="1" dirty="0" smtClean="0"/>
          </a:p>
          <a:p>
            <a:pPr marL="0" indent="0">
              <a:buNone/>
            </a:pPr>
            <a:r>
              <a:rPr lang="uk-UA" sz="3200" b="1" i="1" dirty="0" smtClean="0"/>
              <a:t>2)Науковість </a:t>
            </a:r>
          </a:p>
          <a:p>
            <a:pPr marL="0" indent="0">
              <a:buNone/>
            </a:pPr>
            <a:endParaRPr lang="uk-UA" sz="3200" b="1" i="1" dirty="0"/>
          </a:p>
          <a:p>
            <a:pPr marL="0" indent="0">
              <a:buNone/>
            </a:pPr>
            <a:endParaRPr lang="uk-UA" sz="3200" b="1" i="1" dirty="0" smtClean="0"/>
          </a:p>
          <a:p>
            <a:pPr marL="0" indent="0">
              <a:buNone/>
            </a:pPr>
            <a:r>
              <a:rPr lang="uk-UA" sz="3200" b="1" i="1" dirty="0" smtClean="0"/>
              <a:t>3)Конкретність</a:t>
            </a:r>
          </a:p>
          <a:p>
            <a:pPr marL="0" indent="0">
              <a:buNone/>
            </a:pPr>
            <a:endParaRPr lang="uk-UA" sz="3400" b="1" i="1" dirty="0" smtClean="0"/>
          </a:p>
          <a:p>
            <a:pPr marL="0" indent="0">
              <a:buNone/>
            </a:pPr>
            <a:endParaRPr lang="uk-UA" sz="3200" b="1" i="1" dirty="0" smtClean="0"/>
          </a:p>
          <a:p>
            <a:pPr marL="0" indent="0">
              <a:buNone/>
            </a:pPr>
            <a:r>
              <a:rPr lang="uk-UA" sz="3200" b="1" i="1" dirty="0" smtClean="0"/>
              <a:t> 4)</a:t>
            </a:r>
            <a:r>
              <a:rPr lang="uk-UA" sz="3200" b="1" i="1" dirty="0" err="1"/>
              <a:t>К</a:t>
            </a:r>
            <a:r>
              <a:rPr lang="uk-UA" sz="3200" b="1" i="1" dirty="0" err="1" smtClean="0"/>
              <a:t>онструктив‐</a:t>
            </a:r>
            <a:endParaRPr lang="uk-UA" sz="3200" b="1" i="1" dirty="0" smtClean="0"/>
          </a:p>
          <a:p>
            <a:pPr marL="0" indent="0">
              <a:buNone/>
            </a:pPr>
            <a:r>
              <a:rPr lang="uk-UA" sz="3200" b="1" i="1" dirty="0" err="1"/>
              <a:t>н</a:t>
            </a:r>
            <a:r>
              <a:rPr lang="uk-UA" sz="3200" b="1" i="1" dirty="0" err="1" smtClean="0"/>
              <a:t>ість</a:t>
            </a:r>
            <a:endParaRPr lang="uk-UA" sz="3200" b="1" i="1" dirty="0" smtClean="0"/>
          </a:p>
          <a:p>
            <a:pPr marL="0" indent="0">
              <a:buNone/>
            </a:pPr>
            <a:endParaRPr lang="uk-UA" sz="3200" b="1" i="1" dirty="0" smtClean="0"/>
          </a:p>
          <a:p>
            <a:pPr marL="0" indent="0">
              <a:buNone/>
            </a:pPr>
            <a:r>
              <a:rPr lang="uk-UA" sz="3200" b="1" i="1" dirty="0" smtClean="0"/>
              <a:t> </a:t>
            </a:r>
          </a:p>
          <a:p>
            <a:pPr marL="0" indent="0">
              <a:buNone/>
            </a:pPr>
            <a:r>
              <a:rPr lang="uk-UA" sz="3200" b="1" i="1" dirty="0" smtClean="0"/>
              <a:t>5)Надійність</a:t>
            </a:r>
          </a:p>
          <a:p>
            <a:pPr marL="0" indent="0">
              <a:buNone/>
            </a:pPr>
            <a:endParaRPr lang="uk-UA" sz="3200" b="1" i="1" dirty="0" smtClean="0"/>
          </a:p>
          <a:p>
            <a:pPr marL="0" indent="0">
              <a:buNone/>
            </a:pPr>
            <a:r>
              <a:rPr lang="uk-UA" sz="3200" b="1" i="1" dirty="0" smtClean="0"/>
              <a:t> </a:t>
            </a:r>
          </a:p>
          <a:p>
            <a:pPr marL="0" indent="0">
              <a:buNone/>
            </a:pPr>
            <a:r>
              <a:rPr lang="uk-UA" sz="3200" b="1" i="1" dirty="0" smtClean="0"/>
              <a:t>6) Варіантність</a:t>
            </a:r>
            <a:r>
              <a:rPr lang="uk-UA" i="1" dirty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38400" y="1143000"/>
            <a:ext cx="6553200" cy="5562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rgbClr val="7030A0"/>
                </a:solidFill>
              </a:rPr>
              <a:t>А)</a:t>
            </a:r>
            <a:r>
              <a:rPr lang="uk-UA" dirty="0">
                <a:solidFill>
                  <a:srgbClr val="7030A0"/>
                </a:solidFill>
              </a:rPr>
              <a:t> визнання за кваліфікованими кадрами статусу найважливішого ресурсу логістичних структур фірми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Б)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Здійснення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руху з найменшими витратами усіх видів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ресурсів.</a:t>
            </a: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В)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формування усіх видів забезпечення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здійснення руху потоків у конкретних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умовах.</a:t>
            </a: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Г)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можливість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гнучкого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реагування фірми на коливання попиту </a:t>
            </a:r>
            <a:endParaRPr 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rgbClr val="00B050"/>
                </a:solidFill>
              </a:rPr>
              <a:t>Д) </a:t>
            </a:r>
            <a:r>
              <a:rPr lang="uk-UA" dirty="0">
                <a:solidFill>
                  <a:srgbClr val="00B050"/>
                </a:solidFill>
              </a:rPr>
              <a:t>забезпечення безвідмовності й безпеки </a:t>
            </a:r>
            <a:r>
              <a:rPr lang="uk-UA" dirty="0" smtClean="0">
                <a:solidFill>
                  <a:srgbClr val="00B050"/>
                </a:solidFill>
              </a:rPr>
              <a:t>руху</a:t>
            </a:r>
          </a:p>
          <a:p>
            <a:pPr marL="0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Ж)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 диспетчеризація потоку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Окремі положення  концепції логістики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 smtClean="0"/>
              <a:t>облік </a:t>
            </a:r>
            <a:r>
              <a:rPr lang="uk-UA" sz="4000" dirty="0"/>
              <a:t>логістичних витрат протягом усього логістичного ланцюгу;</a:t>
            </a:r>
            <a:endParaRPr lang="ru-RU" sz="4000" dirty="0"/>
          </a:p>
          <a:p>
            <a:r>
              <a:rPr lang="uk-UA" sz="4000" dirty="0" smtClean="0"/>
              <a:t>гуманізація </a:t>
            </a:r>
            <a:r>
              <a:rPr lang="uk-UA" sz="4000" dirty="0"/>
              <a:t>технологічних процесів, створення сучасних умов праці;</a:t>
            </a:r>
            <a:endParaRPr lang="ru-RU" sz="4000" dirty="0"/>
          </a:p>
          <a:p>
            <a:r>
              <a:rPr lang="uk-UA" sz="4000" dirty="0" smtClean="0"/>
              <a:t>розвиток </a:t>
            </a:r>
            <a:r>
              <a:rPr lang="uk-UA" sz="4000" dirty="0"/>
              <a:t>логістичного сервісу.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</a:rPr>
              <a:t>Облік </a:t>
            </a:r>
            <a:r>
              <a:rPr lang="uk-UA" b="1" dirty="0">
                <a:solidFill>
                  <a:srgbClr val="FF0000"/>
                </a:solidFill>
              </a:rPr>
              <a:t>логістичних витрат протягом усього логістичного </a:t>
            </a:r>
            <a:r>
              <a:rPr lang="uk-UA" b="1" dirty="0" smtClean="0">
                <a:solidFill>
                  <a:srgbClr val="FF0000"/>
                </a:solidFill>
              </a:rPr>
              <a:t>ланцюгу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Одна з основних задач логістики </a:t>
            </a:r>
            <a:r>
              <a:rPr lang="uk-UA" b="1" i="1" dirty="0"/>
              <a:t>— управління </a:t>
            </a:r>
            <a:r>
              <a:rPr lang="uk-UA" dirty="0"/>
              <a:t>витратами по доведенню матеріального потоку </a:t>
            </a:r>
            <a:r>
              <a:rPr lang="uk-UA" b="1" i="1" dirty="0"/>
              <a:t>від первинного джерела сировини до кінцевого споживача</a:t>
            </a:r>
            <a:r>
              <a:rPr lang="uk-UA" dirty="0"/>
              <a:t>. Однак керувати витратами можливо лише в тому випадку, якщо їх можна точно вимірювати. Тому </a:t>
            </a:r>
            <a:r>
              <a:rPr lang="uk-UA" b="1" i="1" dirty="0"/>
              <a:t>системи обліку витрат виробництва </a:t>
            </a:r>
            <a:r>
              <a:rPr lang="uk-UA" b="1" i="1" dirty="0" smtClean="0"/>
              <a:t>та логістичних </a:t>
            </a:r>
            <a:r>
              <a:rPr lang="uk-UA" b="1" i="1" dirty="0"/>
              <a:t>процесів повинні виділяти витрати, що виникають у процесі реалізації функцій логістики</a:t>
            </a:r>
            <a:r>
              <a:rPr lang="uk-UA" dirty="0"/>
              <a:t>, </a:t>
            </a:r>
            <a:r>
              <a:rPr lang="uk-UA" u="sng" dirty="0"/>
              <a:t>формувати інформацію </a:t>
            </a:r>
            <a:r>
              <a:rPr lang="uk-UA" dirty="0"/>
              <a:t>про найбільш значимі витрати, а також про характер їхньої взаємодії. При дотриманні названої умови з'являється можливість використовувати </a:t>
            </a:r>
            <a:r>
              <a:rPr lang="uk-UA" i="1" dirty="0"/>
              <a:t>важливий критерій оптимального варіанта системи </a:t>
            </a:r>
            <a:r>
              <a:rPr lang="uk-UA" b="1" i="1" dirty="0" smtClean="0">
                <a:solidFill>
                  <a:srgbClr val="FF0000"/>
                </a:solidFill>
              </a:rPr>
              <a:t>— МІНІМУМ СУКУПНИХ ВИТРАТ ПРОТЯГОМ УСЬОГО ЛОГІСТИЧНОГО ЛАНЦЮГА ( 1-ШЕ ПОЛОЖЕННЯ).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</a:rPr>
              <a:t>Гуманізація </a:t>
            </a:r>
            <a:r>
              <a:rPr lang="uk-UA" sz="4000" b="1" i="1" dirty="0">
                <a:solidFill>
                  <a:srgbClr val="FF0000"/>
                </a:solidFill>
              </a:rPr>
              <a:t>технологічних </a:t>
            </a:r>
            <a:r>
              <a:rPr lang="uk-UA" sz="4000" b="1" i="1" dirty="0" smtClean="0">
                <a:solidFill>
                  <a:srgbClr val="FF0000"/>
                </a:solidFill>
              </a:rPr>
              <a:t>процесів</a:t>
            </a:r>
            <a:br>
              <a:rPr lang="uk-UA" sz="4000" b="1" i="1" dirty="0" smtClean="0">
                <a:solidFill>
                  <a:srgbClr val="FF0000"/>
                </a:solidFill>
              </a:rPr>
            </a:br>
            <a:r>
              <a:rPr lang="uk-UA" sz="4000" b="1" i="1" dirty="0" smtClean="0">
                <a:solidFill>
                  <a:srgbClr val="FF0000"/>
                </a:solidFill>
              </a:rPr>
              <a:t> (</a:t>
            </a:r>
            <a:r>
              <a:rPr lang="uk-UA" sz="4000" b="1" i="1" dirty="0">
                <a:solidFill>
                  <a:srgbClr val="FF0000"/>
                </a:solidFill>
              </a:rPr>
              <a:t>2-ге положення).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Одним із значимих елементів логістичних систем є кадри, тобто спеціально навчений персонал, здатний з необхідним ступенем відповідальності виконувати свої функції</a:t>
            </a:r>
            <a:r>
              <a:rPr lang="uk-UA" b="1" i="1" dirty="0"/>
              <a:t>. При цьому повинні адекватно удосконалюватися умови праці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Інакше </a:t>
            </a:r>
            <a:r>
              <a:rPr lang="uk-UA" dirty="0"/>
              <a:t>кажучи, </a:t>
            </a:r>
            <a:r>
              <a:rPr lang="uk-UA" b="1" i="1" dirty="0"/>
              <a:t>якщо немає сучасних умов праці і перспектив кар'єри</a:t>
            </a:r>
            <a:r>
              <a:rPr lang="uk-UA" dirty="0"/>
              <a:t>, </a:t>
            </a:r>
            <a:r>
              <a:rPr lang="uk-UA" dirty="0" smtClean="0"/>
              <a:t>то </a:t>
            </a:r>
            <a:r>
              <a:rPr lang="uk-UA" b="1" i="1" dirty="0"/>
              <a:t>немає</a:t>
            </a:r>
            <a:r>
              <a:rPr lang="uk-UA" dirty="0"/>
              <a:t> і дисциплінованого, дієздатного, </a:t>
            </a:r>
            <a:r>
              <a:rPr lang="uk-UA" b="1" i="1" dirty="0"/>
              <a:t>кваліфікованого персоналу</a:t>
            </a:r>
            <a:r>
              <a:rPr lang="uk-UA" dirty="0"/>
              <a:t>, а виходить, елемент "кадри" у логістичної системі буде так називаним "вузьким місцем".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b="1" i="1" dirty="0" smtClean="0">
                <a:solidFill>
                  <a:srgbClr val="FF0000"/>
                </a:solidFill>
              </a:rPr>
              <a:t>Розвиток </a:t>
            </a:r>
            <a:r>
              <a:rPr lang="uk-UA" b="1" i="1" dirty="0">
                <a:solidFill>
                  <a:srgbClr val="FF0000"/>
                </a:solidFill>
              </a:rPr>
              <a:t>логістичного </a:t>
            </a:r>
            <a:r>
              <a:rPr lang="uk-UA" b="1" i="1" dirty="0" smtClean="0">
                <a:solidFill>
                  <a:srgbClr val="FF0000"/>
                </a:solidFill>
              </a:rPr>
              <a:t>сервісу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>
                <a:solidFill>
                  <a:srgbClr val="FF0000"/>
                </a:solidFill>
              </a:rPr>
              <a:t>(3-тє положення</a:t>
            </a:r>
            <a:r>
              <a:rPr lang="uk-UA" b="1" i="1" dirty="0" smtClean="0">
                <a:solidFill>
                  <a:srgbClr val="FF0000"/>
                </a:solidFill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Нішу на ринку можна зайняти:</a:t>
            </a:r>
            <a:endParaRPr lang="ru-RU" dirty="0"/>
          </a:p>
          <a:p>
            <a:r>
              <a:rPr lang="uk-UA" dirty="0" smtClean="0"/>
              <a:t>підвищуючи </a:t>
            </a:r>
            <a:r>
              <a:rPr lang="uk-UA" dirty="0"/>
              <a:t>якість товару;</a:t>
            </a:r>
            <a:endParaRPr lang="ru-RU" dirty="0"/>
          </a:p>
          <a:p>
            <a:r>
              <a:rPr lang="uk-UA" dirty="0" smtClean="0"/>
              <a:t>випускаючи </a:t>
            </a:r>
            <a:r>
              <a:rPr lang="uk-UA" dirty="0"/>
              <a:t>новий товар;</a:t>
            </a:r>
            <a:endParaRPr lang="ru-RU" dirty="0"/>
          </a:p>
          <a:p>
            <a:r>
              <a:rPr lang="uk-UA" dirty="0" smtClean="0"/>
              <a:t>підвищуючи </a:t>
            </a:r>
            <a:r>
              <a:rPr lang="uk-UA" dirty="0"/>
              <a:t>рівень логістичного сервісу.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Застосування перших двох стратегій об'єктивно обмежено необхідністю великих капітальних вкладень. </a:t>
            </a:r>
            <a:r>
              <a:rPr lang="uk-UA" b="1" dirty="0">
                <a:solidFill>
                  <a:srgbClr val="FF0000"/>
                </a:solidFill>
              </a:rPr>
              <a:t>Третій шлях набагато дешевше. Тому усе більше число підприємців звертається до логістичному сервісу,  як до засобу підвищення </a:t>
            </a:r>
            <a:r>
              <a:rPr lang="uk-UA" b="1" dirty="0" err="1" smtClean="0">
                <a:solidFill>
                  <a:srgbClr val="FF0000"/>
                </a:solidFill>
              </a:rPr>
              <a:t>конкурентноспроможності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14201"/>
              </p:ext>
            </p:extLst>
          </p:nvPr>
        </p:nvGraphicFramePr>
        <p:xfrm>
          <a:off x="152401" y="914400"/>
          <a:ext cx="8789436" cy="5864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387"/>
                <a:gridCol w="1558204"/>
                <a:gridCol w="6754845"/>
              </a:tblGrid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№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Логістична концепція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Реалізація логістичної концепції в логістичних системах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179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Система точно, в термін (</a:t>
                      </a:r>
                      <a:r>
                        <a:rPr lang="uk-UA" sz="2400" dirty="0" err="1">
                          <a:effectLst/>
                        </a:rPr>
                        <a:t>Just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in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Time</a:t>
                      </a:r>
                      <a:r>
                        <a:rPr lang="uk-UA" sz="2400" dirty="0">
                          <a:effectLst/>
                        </a:rPr>
                        <a:t>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система виробництва і постачання деталей, комплектних </a:t>
                      </a:r>
                      <a:r>
                        <a:rPr lang="uk-UA" sz="2400" dirty="0" smtClean="0">
                          <a:effectLst/>
                        </a:rPr>
                        <a:t>виробів </a:t>
                      </a:r>
                      <a:r>
                        <a:rPr lang="uk-UA" sz="2400" dirty="0">
                          <a:effectLst/>
                        </a:rPr>
                        <a:t>до місця споживання в необхідній кількості та </a:t>
                      </a:r>
                      <a:r>
                        <a:rPr lang="uk-UA" sz="2400" dirty="0" smtClean="0">
                          <a:effectLst/>
                        </a:rPr>
                        <a:t>необхідний </a:t>
                      </a:r>
                      <a:r>
                        <a:rPr lang="uk-UA" sz="2400" dirty="0">
                          <a:effectLst/>
                        </a:rPr>
                        <a:t>час. Система забезпечує пристосування виробництва до змін, обумовлених </a:t>
                      </a:r>
                      <a:r>
                        <a:rPr lang="uk-UA" sz="2400" dirty="0" err="1">
                          <a:effectLst/>
                        </a:rPr>
                        <a:t>„порушеннями</a:t>
                      </a:r>
                      <a:r>
                        <a:rPr lang="uk-UA" sz="2400" dirty="0">
                          <a:effectLst/>
                        </a:rPr>
                        <a:t>” в технологічних лініях, а в разі її використання в масштабі всього підприємства  за </a:t>
                      </a:r>
                      <a:r>
                        <a:rPr lang="uk-UA" sz="2400" dirty="0" err="1">
                          <a:effectLst/>
                        </a:rPr>
                        <a:t>безпечується</a:t>
                      </a:r>
                      <a:r>
                        <a:rPr lang="uk-UA" sz="2400" dirty="0">
                          <a:effectLst/>
                        </a:rPr>
                        <a:t> ритмічність випуску готової продукції, різко </a:t>
                      </a:r>
                      <a:r>
                        <a:rPr lang="uk-UA" sz="2400" dirty="0" smtClean="0">
                          <a:effectLst/>
                        </a:rPr>
                        <a:t>скорочуються </a:t>
                      </a:r>
                      <a:r>
                        <a:rPr lang="uk-UA" sz="2400" dirty="0">
                          <a:effectLst/>
                        </a:rPr>
                        <a:t>виробничі й товарні запаси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5767" y="0"/>
            <a:ext cx="89776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Реалізація основних логістичних концепцій у логістичних системах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нцепція “точно у строк”(just-in-time, JI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71192"/>
              </p:ext>
            </p:extLst>
          </p:nvPr>
        </p:nvGraphicFramePr>
        <p:xfrm>
          <a:off x="457200" y="533400"/>
          <a:ext cx="8229600" cy="5867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44"/>
                <a:gridCol w="1775948"/>
                <a:gridCol w="6007608"/>
              </a:tblGrid>
              <a:tr h="58673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Система </a:t>
                      </a:r>
                      <a:r>
                        <a:rPr lang="en-US" sz="2000" b="0" dirty="0">
                          <a:effectLst/>
                        </a:rPr>
                        <a:t>KANBAN</a:t>
                      </a:r>
                      <a:r>
                        <a:rPr lang="ru-RU" sz="2000" b="0" dirty="0">
                          <a:effectLst/>
                        </a:rPr>
                        <a:t> (</a:t>
                      </a:r>
                      <a:r>
                        <a:rPr lang="ru-RU" sz="2000" b="0" u="sng" dirty="0">
                          <a:effectLst/>
                          <a:hlinkClick r:id="rId2" tooltip="Японский язык"/>
                        </a:rPr>
                        <a:t>яп.</a:t>
                      </a:r>
                      <a:r>
                        <a:rPr lang="ru-RU" sz="2000" b="0" dirty="0">
                          <a:effectLst/>
                        </a:rPr>
                        <a:t> </a:t>
                      </a:r>
                      <a:r>
                        <a:rPr lang="en-US" sz="2000" b="0" dirty="0">
                          <a:effectLst/>
                        </a:rPr>
                        <a:t>ン</a:t>
                      </a:r>
                      <a:r>
                        <a:rPr lang="ru-RU" sz="2000" b="0" dirty="0">
                          <a:effectLst/>
                        </a:rPr>
                        <a:t> </a:t>
                      </a:r>
                      <a:r>
                        <a:rPr lang="ru-RU" sz="2000" b="0" dirty="0" err="1">
                          <a:effectLst/>
                        </a:rPr>
                        <a:t>камбан</a:t>
                      </a:r>
                      <a:r>
                        <a:rPr lang="ru-RU" sz="2000" b="0" dirty="0">
                          <a:effectLst/>
                        </a:rPr>
                        <a:t> </a:t>
                      </a:r>
                      <a:r>
                        <a:rPr lang="uk-UA" sz="2000" b="0" dirty="0">
                          <a:effectLst/>
                        </a:rPr>
                        <a:t>–</a:t>
                      </a:r>
                      <a:r>
                        <a:rPr lang="ru-RU" sz="2000" b="0" dirty="0">
                          <a:effectLst/>
                        </a:rPr>
                        <a:t> «</a:t>
                      </a:r>
                      <a:r>
                        <a:rPr lang="ru-RU" sz="2000" b="0" dirty="0" err="1">
                          <a:effectLst/>
                        </a:rPr>
                        <a:t>Рекламний</a:t>
                      </a:r>
                      <a:r>
                        <a:rPr lang="ru-RU" sz="2000" b="0" dirty="0">
                          <a:effectLst/>
                        </a:rPr>
                        <a:t> щит, </a:t>
                      </a:r>
                      <a:r>
                        <a:rPr lang="ru-RU" sz="2000" b="0" dirty="0" err="1">
                          <a:effectLst/>
                        </a:rPr>
                        <a:t>вивіска</a:t>
                      </a:r>
                      <a:r>
                        <a:rPr lang="ru-RU" sz="2000" b="0" dirty="0">
                          <a:effectLst/>
                        </a:rPr>
                        <a:t>»</a:t>
                      </a:r>
                      <a:r>
                        <a:rPr lang="uk-UA" sz="2000" b="0" dirty="0">
                          <a:effectLst/>
                        </a:rPr>
                        <a:t>,</a:t>
                      </a:r>
                      <a:r>
                        <a:rPr lang="ru-RU" sz="2000" b="0" dirty="0">
                          <a:effectLst/>
                        </a:rPr>
                        <a:t> у </a:t>
                      </a:r>
                      <a:r>
                        <a:rPr lang="ru-RU" sz="2000" b="0" dirty="0" err="1">
                          <a:effectLst/>
                        </a:rPr>
                        <a:t>фінансовому</a:t>
                      </a:r>
                      <a:r>
                        <a:rPr lang="ru-RU" sz="2000" b="0" dirty="0">
                          <a:effectLst/>
                        </a:rPr>
                        <a:t> </a:t>
                      </a:r>
                      <a:r>
                        <a:rPr lang="ru-RU" sz="2000" b="0" dirty="0" err="1">
                          <a:effectLst/>
                        </a:rPr>
                        <a:t>середовищі</a:t>
                      </a:r>
                      <a:r>
                        <a:rPr lang="ru-RU" sz="2000" b="0" dirty="0">
                          <a:effectLst/>
                        </a:rPr>
                        <a:t> </a:t>
                      </a:r>
                      <a:r>
                        <a:rPr lang="ru-RU" sz="2000" b="0" dirty="0" err="1">
                          <a:effectLst/>
                        </a:rPr>
                        <a:t>устоявся</a:t>
                      </a:r>
                      <a:r>
                        <a:rPr lang="ru-RU" sz="2000" b="0" dirty="0">
                          <a:effectLst/>
                        </a:rPr>
                        <a:t> </a:t>
                      </a:r>
                      <a:r>
                        <a:rPr lang="ru-RU" sz="2000" b="0" dirty="0" err="1">
                          <a:effectLst/>
                        </a:rPr>
                        <a:t>варіант</a:t>
                      </a:r>
                      <a:r>
                        <a:rPr lang="ru-RU" sz="2000" b="0" dirty="0">
                          <a:effectLst/>
                        </a:rPr>
                        <a:t> з </a:t>
                      </a:r>
                      <a:r>
                        <a:rPr lang="ru-RU" sz="2000" b="0" dirty="0" err="1">
                          <a:effectLst/>
                        </a:rPr>
                        <a:t>помилковою</a:t>
                      </a:r>
                      <a:r>
                        <a:rPr lang="ru-RU" sz="2000" b="0" dirty="0">
                          <a:effectLst/>
                        </a:rPr>
                        <a:t> </a:t>
                      </a:r>
                      <a:r>
                        <a:rPr lang="ru-RU" sz="2000" b="0" dirty="0" err="1">
                          <a:effectLst/>
                        </a:rPr>
                        <a:t>транскрипцією</a:t>
                      </a:r>
                      <a:r>
                        <a:rPr lang="ru-RU" sz="2000" b="0" dirty="0">
                          <a:effectLst/>
                        </a:rPr>
                        <a:t> </a:t>
                      </a:r>
                      <a:r>
                        <a:rPr lang="ru-RU" sz="2000" b="0" dirty="0" err="1">
                          <a:effectLst/>
                        </a:rPr>
                        <a:t>латинсько</a:t>
                      </a:r>
                      <a:r>
                        <a:rPr lang="uk-UA" sz="2000" b="0" dirty="0" err="1">
                          <a:effectLst/>
                        </a:rPr>
                        <a:t>го</a:t>
                      </a:r>
                      <a:r>
                        <a:rPr lang="ru-RU" sz="2000" b="0" dirty="0">
                          <a:effectLst/>
                        </a:rPr>
                        <a:t> </a:t>
                      </a:r>
                      <a:r>
                        <a:rPr lang="ru-RU" sz="2000" b="0" dirty="0" err="1" smtClean="0">
                          <a:effectLst/>
                        </a:rPr>
                        <a:t>запис</a:t>
                      </a:r>
                      <a:r>
                        <a:rPr lang="uk-UA" sz="2000" b="0" dirty="0">
                          <a:effectLst/>
                        </a:rPr>
                        <a:t>у</a:t>
                      </a:r>
                      <a:r>
                        <a:rPr lang="ru-RU" sz="2000" b="0" dirty="0">
                          <a:effectLst/>
                        </a:rPr>
                        <a:t> </a:t>
                      </a:r>
                      <a:r>
                        <a:rPr lang="ru-RU" sz="2000" b="0" dirty="0" err="1">
                          <a:effectLst/>
                        </a:rPr>
                        <a:t>японського</a:t>
                      </a:r>
                      <a:r>
                        <a:rPr lang="ru-RU" sz="2000" b="0" dirty="0">
                          <a:effectLst/>
                        </a:rPr>
                        <a:t> слова </a:t>
                      </a:r>
                      <a:r>
                        <a:rPr lang="ru-RU" sz="2000" b="0" dirty="0" err="1">
                          <a:effectLst/>
                        </a:rPr>
                        <a:t>kanban</a:t>
                      </a:r>
                      <a:r>
                        <a:rPr lang="ru-RU" sz="2000" b="0" dirty="0">
                          <a:effectLst/>
                        </a:rPr>
                        <a:t>)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система організації виробництва та матеріально-технічного забезпечення, що дозволяє повніше реалізувати принцип «точно в термін» належить до класу систем, що тягнуть. </a:t>
                      </a:r>
                      <a:r>
                        <a:rPr lang="uk-UA" sz="2000" b="0" dirty="0" smtClean="0">
                          <a:effectLst/>
                        </a:rPr>
                        <a:t>Розроблена </a:t>
                      </a:r>
                      <a:r>
                        <a:rPr lang="uk-UA" sz="2000" b="0" dirty="0">
                          <a:effectLst/>
                        </a:rPr>
                        <a:t>та практично вперше реалізована фірмою </a:t>
                      </a:r>
                      <a:r>
                        <a:rPr lang="uk-UA" sz="2000" b="0" dirty="0" err="1">
                          <a:effectLst/>
                        </a:rPr>
                        <a:t>„Тойота</a:t>
                      </a:r>
                      <a:r>
                        <a:rPr lang="uk-UA" sz="2000" b="0" dirty="0">
                          <a:effectLst/>
                        </a:rPr>
                        <a:t>” в кінці 60-х на початку 70-х рр. Зараз широко використовується як в оновленому вигляді, так і в комбінації з іншими </a:t>
                      </a:r>
                      <a:r>
                        <a:rPr lang="uk-UA" sz="2000" b="0" dirty="0" err="1">
                          <a:effectLst/>
                        </a:rPr>
                        <a:t>сис-темами</a:t>
                      </a:r>
                      <a:r>
                        <a:rPr lang="uk-UA" sz="2000" b="0" dirty="0">
                          <a:effectLst/>
                        </a:rPr>
                        <a:t> організації виробництва (МРП, </a:t>
                      </a:r>
                      <a:r>
                        <a:rPr lang="uk-UA" sz="2000" b="0" dirty="0" err="1">
                          <a:effectLst/>
                        </a:rPr>
                        <a:t>МРП</a:t>
                      </a:r>
                      <a:r>
                        <a:rPr lang="uk-UA" sz="2000" b="0" dirty="0">
                          <a:effectLst/>
                        </a:rPr>
                        <a:t>-2). За цією </a:t>
                      </a:r>
                      <a:r>
                        <a:rPr lang="uk-UA" sz="2000" b="0" dirty="0" smtClean="0">
                          <a:effectLst/>
                        </a:rPr>
                        <a:t>системою </a:t>
                      </a:r>
                      <a:r>
                        <a:rPr lang="uk-UA" sz="2000" b="0" dirty="0">
                          <a:effectLst/>
                        </a:rPr>
                        <a:t>цех-виготовлювач не має  закінченого плану-графіка, а твердо керується конкретним замовленням цеху-споживача, оптимізуючи в межах цього замовлення свою роботу. </a:t>
                      </a:r>
                      <a:r>
                        <a:rPr lang="uk-UA" sz="2000" b="0" dirty="0" smtClean="0">
                          <a:effectLst/>
                        </a:rPr>
                        <a:t>Система </a:t>
                      </a:r>
                      <a:r>
                        <a:rPr lang="uk-UA" sz="2000" b="0" dirty="0">
                          <a:effectLst/>
                        </a:rPr>
                        <a:t>означає застосування методів управління якістю продукції, тісну співпрацю з постачальником та допомогу йому, що дає значний економічний ефект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инцип действ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6" y="152400"/>
            <a:ext cx="874899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83721"/>
              </p:ext>
            </p:extLst>
          </p:nvPr>
        </p:nvGraphicFramePr>
        <p:xfrm>
          <a:off x="152400" y="304800"/>
          <a:ext cx="8763000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"/>
                <a:gridCol w="1652411"/>
                <a:gridCol w="6653389"/>
              </a:tblGrid>
              <a:tr h="341376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Система </a:t>
                      </a:r>
                      <a:r>
                        <a:rPr lang="en-US" sz="2400" dirty="0" smtClean="0">
                          <a:effectLst/>
                        </a:rPr>
                        <a:t>PRM</a:t>
                      </a:r>
                      <a:r>
                        <a:rPr lang="uk-UA" sz="2400" dirty="0" smtClean="0">
                          <a:effectLst/>
                        </a:rPr>
                        <a:t> </a:t>
                      </a:r>
                      <a:r>
                        <a:rPr lang="uk-UA" sz="2400" dirty="0">
                          <a:effectLst/>
                        </a:rPr>
                        <a:t>(</a:t>
                      </a:r>
                      <a:r>
                        <a:rPr lang="uk-UA" sz="2400" dirty="0" err="1">
                          <a:effectLst/>
                        </a:rPr>
                        <a:t>Physical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 smtClean="0">
                          <a:effectLst/>
                        </a:rPr>
                        <a:t>Resource</a:t>
                      </a:r>
                      <a:r>
                        <a:rPr lang="uk-UA" sz="2400" dirty="0" smtClean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Manаge-ment</a:t>
                      </a:r>
                      <a:r>
                        <a:rPr lang="uk-UA" sz="2400" dirty="0">
                          <a:effectLst/>
                        </a:rPr>
                        <a:t>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система управління технічним обслуговуванням основних фондів на основі інтегрованого підходу до їх різноманітних елементів, включаючи </a:t>
                      </a:r>
                      <a:r>
                        <a:rPr lang="uk-UA" sz="2400" dirty="0" err="1">
                          <a:effectLst/>
                        </a:rPr>
                        <a:t>збірання</a:t>
                      </a:r>
                      <a:r>
                        <a:rPr lang="uk-UA" sz="2400" dirty="0">
                          <a:effectLst/>
                        </a:rPr>
                        <a:t> та опрацювання інформації, видання рекомендацій щодо ремонтних робіт, контроль за </a:t>
                      </a:r>
                      <a:r>
                        <a:rPr lang="uk-UA" sz="2400" dirty="0" err="1">
                          <a:effectLst/>
                        </a:rPr>
                        <a:t>за</a:t>
                      </a:r>
                      <a:r>
                        <a:rPr lang="uk-UA" sz="2400" dirty="0">
                          <a:effectLst/>
                        </a:rPr>
                        <a:t> </a:t>
                      </a:r>
                      <a:r>
                        <a:rPr lang="uk-UA" sz="2400" dirty="0" err="1">
                          <a:effectLst/>
                        </a:rPr>
                        <a:t>безпеченням</a:t>
                      </a:r>
                      <a:r>
                        <a:rPr lang="uk-UA" sz="2400" dirty="0">
                          <a:effectLst/>
                        </a:rPr>
                        <a:t> запасними частинами тощо.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70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Система </a:t>
                      </a:r>
                      <a:r>
                        <a:rPr lang="en-US" sz="2400" dirty="0" smtClean="0">
                          <a:effectLst/>
                        </a:rPr>
                        <a:t>SRP</a:t>
                      </a:r>
                      <a:r>
                        <a:rPr lang="uk-UA" sz="2400" dirty="0" smtClean="0">
                          <a:effectLst/>
                        </a:rPr>
                        <a:t> </a:t>
                      </a:r>
                      <a:r>
                        <a:rPr lang="uk-UA" sz="2400" dirty="0">
                          <a:effectLst/>
                        </a:rPr>
                        <a:t>(</a:t>
                      </a:r>
                      <a:r>
                        <a:rPr lang="uk-UA" sz="2400" dirty="0" err="1">
                          <a:effectLst/>
                        </a:rPr>
                        <a:t>Service</a:t>
                      </a:r>
                      <a:r>
                        <a:rPr lang="uk-UA" sz="2400" dirty="0">
                          <a:effectLst/>
                        </a:rPr>
                        <a:t> Require-ments </a:t>
                      </a:r>
                      <a:r>
                        <a:rPr lang="uk-UA" sz="2400" dirty="0" err="1" smtClean="0">
                          <a:effectLst/>
                        </a:rPr>
                        <a:t>Plannining</a:t>
                      </a:r>
                      <a:r>
                        <a:rPr lang="uk-UA" sz="2400" dirty="0">
                          <a:effectLst/>
                        </a:rPr>
                        <a:t>)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це автоматизована система управління технічним </a:t>
                      </a:r>
                      <a:r>
                        <a:rPr lang="uk-UA" sz="2400" dirty="0" smtClean="0">
                          <a:effectLst/>
                        </a:rPr>
                        <a:t>обладнанням</a:t>
                      </a:r>
                      <a:r>
                        <a:rPr lang="uk-UA" sz="2400" dirty="0">
                          <a:effectLst/>
                        </a:rPr>
                        <a:t>, яка забезпечує оптимізацію профілактики та </a:t>
                      </a:r>
                      <a:r>
                        <a:rPr lang="uk-UA" sz="2400" dirty="0" smtClean="0">
                          <a:effectLst/>
                        </a:rPr>
                        <a:t>ремонтного </a:t>
                      </a:r>
                      <a:r>
                        <a:rPr lang="uk-UA" sz="2400" dirty="0">
                          <a:effectLst/>
                        </a:rPr>
                        <a:t>обслуговування, скорочення запасів допоміжних </a:t>
                      </a:r>
                      <a:r>
                        <a:rPr lang="uk-UA" sz="2400" dirty="0" smtClean="0">
                          <a:effectLst/>
                        </a:rPr>
                        <a:t>матеріалів</a:t>
                      </a:r>
                      <a:r>
                        <a:rPr lang="uk-UA" sz="2400" dirty="0">
                          <a:effectLst/>
                        </a:rPr>
                        <a:t>, запасних частин, зростання продуктивності обладнання за рахунок скорочення аварійних простоїв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1</a:t>
            </a:r>
            <a:r>
              <a:rPr lang="uk-UA" b="1" dirty="0"/>
              <a:t>. Засади сучасної концепції логістики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Концепція логістики </a:t>
            </a:r>
            <a:r>
              <a:rPr lang="uk-UA" dirty="0"/>
              <a:t>базується на системі поглядів щодо  </a:t>
            </a:r>
            <a:r>
              <a:rPr lang="uk-UA" b="1" i="1" dirty="0" smtClean="0"/>
              <a:t>удосконалення </a:t>
            </a:r>
            <a:r>
              <a:rPr lang="uk-UA" b="1" i="1" dirty="0"/>
              <a:t>господарської діяльності за рахунок раціоналізації матеріальних </a:t>
            </a:r>
            <a:r>
              <a:rPr lang="uk-UA" b="1" i="1" dirty="0" smtClean="0"/>
              <a:t>потоків. </a:t>
            </a:r>
          </a:p>
          <a:p>
            <a:r>
              <a:rPr lang="uk-UA" b="1" dirty="0" smtClean="0"/>
              <a:t>ВИХІДНИМ ПРИНЦИПОМ КОНЦЕПЦІЇ </a:t>
            </a:r>
            <a:r>
              <a:rPr lang="uk-UA" dirty="0" smtClean="0"/>
              <a:t>логістики </a:t>
            </a:r>
            <a:r>
              <a:rPr lang="uk-UA" dirty="0"/>
              <a:t>є </a:t>
            </a:r>
            <a:r>
              <a:rPr lang="uk-UA" b="1" dirty="0" smtClean="0">
                <a:solidFill>
                  <a:srgbClr val="FF0000"/>
                </a:solidFill>
              </a:rPr>
              <a:t>ПРИНЦИП СИСТЕМНОСТІ</a:t>
            </a:r>
            <a:r>
              <a:rPr lang="uk-UA" dirty="0" smtClean="0"/>
              <a:t>, </a:t>
            </a:r>
            <a:r>
              <a:rPr lang="uk-UA" dirty="0"/>
              <a:t>згідно з яким </a:t>
            </a:r>
            <a:r>
              <a:rPr lang="uk-UA" b="1" i="1" dirty="0"/>
              <a:t>процеси</a:t>
            </a:r>
            <a:r>
              <a:rPr lang="uk-UA" dirty="0"/>
              <a:t> матеріально-технічного забезпечення, виробництва та збуту, транспортування та зберігання запасів, </a:t>
            </a:r>
            <a:r>
              <a:rPr lang="uk-UA" dirty="0" err="1" smtClean="0"/>
              <a:t>вантажоперероблення</a:t>
            </a:r>
            <a:r>
              <a:rPr lang="uk-UA" dirty="0" smtClean="0"/>
              <a:t> </a:t>
            </a:r>
            <a:r>
              <a:rPr lang="uk-UA" dirty="0"/>
              <a:t>та складування   здійснюються інтегровано в межах </a:t>
            </a:r>
            <a:r>
              <a:rPr lang="uk-UA" dirty="0" smtClean="0"/>
              <a:t>відповідних </a:t>
            </a:r>
            <a:r>
              <a:rPr lang="uk-UA" dirty="0"/>
              <a:t>підсистем, які </a:t>
            </a:r>
            <a:r>
              <a:rPr lang="uk-UA" b="1" i="1" dirty="0"/>
              <a:t>утворюють у  своїй сукупності цілісну логістичну систему.</a:t>
            </a:r>
            <a:endParaRPr lang="ru-RU" b="1" i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773325"/>
              </p:ext>
            </p:extLst>
          </p:nvPr>
        </p:nvGraphicFramePr>
        <p:xfrm>
          <a:off x="457200" y="457200"/>
          <a:ext cx="8229600" cy="5996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44"/>
                <a:gridCol w="1775948"/>
                <a:gridCol w="6007608"/>
              </a:tblGrid>
              <a:tr h="352887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Система </a:t>
                      </a:r>
                      <a:r>
                        <a:rPr lang="en-US" sz="2000" dirty="0" smtClean="0">
                          <a:effectLst/>
                        </a:rPr>
                        <a:t>MRP</a:t>
                      </a:r>
                      <a:r>
                        <a:rPr lang="uk-UA" sz="2000" dirty="0" smtClean="0">
                          <a:effectLst/>
                        </a:rPr>
                        <a:t>  </a:t>
                      </a:r>
                      <a:r>
                        <a:rPr lang="uk-UA" sz="2000" dirty="0">
                          <a:effectLst/>
                        </a:rPr>
                        <a:t>(</a:t>
                      </a:r>
                      <a:r>
                        <a:rPr lang="uk-UA" sz="2000" dirty="0" err="1">
                          <a:effectLst/>
                        </a:rPr>
                        <a:t>Material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 smtClean="0">
                          <a:effectLst/>
                        </a:rPr>
                        <a:t>Requirements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 err="1" smtClean="0">
                          <a:effectLst/>
                        </a:rPr>
                        <a:t>Planning</a:t>
                      </a:r>
                      <a:r>
                        <a:rPr lang="uk-UA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система організації виробництва,яка належить до класу систем, що «штовхають». Система МРП-1 була розроблена в 60-х рр. ЇЇ створення було засновано на використанні обчислювальної техніки, коли виникла можливість за допомогою досконалих обчислювальних комплексів узгоджувати та оперативно корегувати плани і дії постачальницьких, виробничих та збутових ланок  фірми, ураховуючи постійні зміни в реальному масштабі часу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85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Система </a:t>
                      </a:r>
                      <a:r>
                        <a:rPr lang="en-US" sz="2000" dirty="0" smtClean="0">
                          <a:effectLst/>
                        </a:rPr>
                        <a:t>MRP</a:t>
                      </a:r>
                      <a:r>
                        <a:rPr lang="uk-UA" sz="2000" dirty="0" smtClean="0">
                          <a:effectLst/>
                        </a:rPr>
                        <a:t>-2 </a:t>
                      </a:r>
                      <a:r>
                        <a:rPr lang="uk-UA" sz="2000" dirty="0">
                          <a:effectLst/>
                        </a:rPr>
                        <a:t>(</a:t>
                      </a:r>
                      <a:r>
                        <a:rPr lang="uk-UA" sz="2000" dirty="0" err="1">
                          <a:effectLst/>
                        </a:rPr>
                        <a:t>Manufacturing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Resourus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Planning</a:t>
                      </a:r>
                      <a:r>
                        <a:rPr lang="uk-UA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система організації виробництва й матеріально-технічного </a:t>
                      </a:r>
                      <a:r>
                        <a:rPr lang="uk-UA" sz="2000" dirty="0" smtClean="0">
                          <a:effectLst/>
                        </a:rPr>
                        <a:t>забезпечення</a:t>
                      </a:r>
                      <a:r>
                        <a:rPr lang="uk-UA" sz="2000" dirty="0">
                          <a:effectLst/>
                        </a:rPr>
                        <a:t>, що відрізняється від системи МРП гнучкістю </a:t>
                      </a:r>
                      <a:r>
                        <a:rPr lang="uk-UA" sz="2000" dirty="0" smtClean="0">
                          <a:effectLst/>
                        </a:rPr>
                        <a:t>управління </a:t>
                      </a:r>
                      <a:r>
                        <a:rPr lang="uk-UA" sz="2000" dirty="0">
                          <a:effectLst/>
                        </a:rPr>
                        <a:t>і змістом функцій. Вона містить у собі ряд нових функцій: автоматизоване проектування, управління </a:t>
                      </a:r>
                      <a:r>
                        <a:rPr lang="uk-UA" sz="2000" dirty="0" err="1">
                          <a:effectLst/>
                        </a:rPr>
                        <a:t>техніч-ними</a:t>
                      </a:r>
                      <a:r>
                        <a:rPr lang="uk-UA" sz="2000" dirty="0">
                          <a:effectLst/>
                        </a:rPr>
                        <a:t> процесами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нцепция «Планирование потребностей/ресурсо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3688" cy="6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инцип действ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4899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80603"/>
              </p:ext>
            </p:extLst>
          </p:nvPr>
        </p:nvGraphicFramePr>
        <p:xfrm>
          <a:off x="457200" y="685800"/>
          <a:ext cx="8229600" cy="5638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44"/>
                <a:gridCol w="1775948"/>
                <a:gridCol w="6007608"/>
              </a:tblGrid>
              <a:tr h="56387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Система </a:t>
                      </a:r>
                      <a:r>
                        <a:rPr lang="en-US" sz="2000" dirty="0" smtClean="0">
                          <a:effectLst/>
                        </a:rPr>
                        <a:t>LP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(</a:t>
                      </a:r>
                      <a:r>
                        <a:rPr lang="uk-UA" sz="2000" dirty="0" err="1" smtClean="0">
                          <a:effectLst/>
                        </a:rPr>
                        <a:t>Lean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Production</a:t>
                      </a:r>
                      <a:r>
                        <a:rPr lang="uk-UA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є розвитком концепції «точно в термін» та включає елементи </a:t>
                      </a:r>
                      <a:r>
                        <a:rPr lang="uk-UA" sz="2000" dirty="0" err="1">
                          <a:effectLst/>
                        </a:rPr>
                        <a:t>Канбан</a:t>
                      </a:r>
                      <a:r>
                        <a:rPr lang="uk-UA" sz="2000" dirty="0">
                          <a:effectLst/>
                        </a:rPr>
                        <a:t> та </a:t>
                      </a:r>
                      <a:r>
                        <a:rPr lang="en-US" sz="2000" dirty="0" smtClean="0">
                          <a:effectLst/>
                        </a:rPr>
                        <a:t>MRP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має назву «ощадливе виробництво».  Таку назву ця концепція організації виробництва має тому, що використовує менше ресурсів, запасів, часу порівняно з </a:t>
                      </a:r>
                      <a:r>
                        <a:rPr lang="uk-UA" sz="2000" dirty="0" smtClean="0">
                          <a:effectLst/>
                        </a:rPr>
                        <a:t>традиційним</a:t>
                      </a:r>
                      <a:r>
                        <a:rPr lang="uk-UA" sz="2000" dirty="0">
                          <a:effectLst/>
                        </a:rPr>
                        <a:t>, так званим, широким виробничим процесом</a:t>
                      </a:r>
                      <a:r>
                        <a:rPr lang="uk-UA" sz="20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 Основними </a:t>
                      </a:r>
                      <a:r>
                        <a:rPr lang="uk-UA" sz="2000" dirty="0">
                          <a:effectLst/>
                        </a:rPr>
                        <a:t>принципами цієї концепції є</a:t>
                      </a:r>
                      <a:r>
                        <a:rPr lang="uk-UA" sz="2000" dirty="0" smtClean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досягнення високої </a:t>
                      </a:r>
                      <a:r>
                        <a:rPr lang="uk-UA" sz="2000" dirty="0" smtClean="0">
                          <a:effectLst/>
                        </a:rPr>
                        <a:t>якості </a:t>
                      </a:r>
                      <a:r>
                        <a:rPr lang="uk-UA" sz="2000" dirty="0">
                          <a:effectLst/>
                        </a:rPr>
                        <a:t>продукції</a:t>
                      </a:r>
                      <a:r>
                        <a:rPr lang="uk-UA" sz="2000" dirty="0" smtClean="0"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зменшення розміру партій виробів та часу </a:t>
                      </a:r>
                      <a:r>
                        <a:rPr lang="uk-UA" sz="2000" dirty="0" smtClean="0">
                          <a:effectLst/>
                        </a:rPr>
                        <a:t>виробництва;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забезпечення низького рівня запасів</a:t>
                      </a:r>
                      <a:r>
                        <a:rPr lang="uk-UA" sz="2000" dirty="0" smtClean="0"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 підготовка </a:t>
                      </a:r>
                      <a:r>
                        <a:rPr lang="uk-UA" sz="2000" dirty="0">
                          <a:effectLst/>
                        </a:rPr>
                        <a:t>висококваліфікованого персоналу</a:t>
                      </a:r>
                      <a:r>
                        <a:rPr lang="uk-UA" sz="2000" dirty="0" smtClean="0">
                          <a:effectLst/>
                        </a:rPr>
                        <a:t>;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використання гнучкого </a:t>
                      </a:r>
                      <a:r>
                        <a:rPr lang="uk-UA" sz="2000" dirty="0" smtClean="0">
                          <a:effectLst/>
                        </a:rPr>
                        <a:t>обладнання </a:t>
                      </a:r>
                      <a:r>
                        <a:rPr lang="uk-UA" sz="2000" dirty="0">
                          <a:effectLst/>
                        </a:rPr>
                        <a:t>та коротких термінів його переналагоджування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СНОВНІ ВИДИ ВТР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076917"/>
              </p:ext>
            </p:extLst>
          </p:nvPr>
        </p:nvGraphicFramePr>
        <p:xfrm>
          <a:off x="457200" y="457200"/>
          <a:ext cx="8229600" cy="601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44"/>
                <a:gridCol w="1775948"/>
                <a:gridCol w="6007608"/>
              </a:tblGrid>
              <a:tr h="454200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Система </a:t>
                      </a:r>
                      <a:r>
                        <a:rPr lang="en-US" sz="2000" dirty="0" smtClean="0">
                          <a:effectLst/>
                        </a:rPr>
                        <a:t>DRP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(</a:t>
                      </a:r>
                      <a:r>
                        <a:rPr lang="uk-UA" sz="2000" dirty="0" err="1">
                          <a:effectLst/>
                        </a:rPr>
                        <a:t>Distribution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 smtClean="0">
                          <a:effectLst/>
                        </a:rPr>
                        <a:t>Requirement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 err="1" smtClean="0">
                          <a:effectLst/>
                        </a:rPr>
                        <a:t>Planning</a:t>
                      </a:r>
                      <a:r>
                        <a:rPr lang="uk-UA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система управління розподілом продукції, належить до класу систем, що «штовхають», виконує важливі функції контролю за станом запасів, формування зв`язків виробництва, </a:t>
                      </a:r>
                      <a:r>
                        <a:rPr lang="uk-UA" sz="2000" dirty="0" smtClean="0">
                          <a:effectLst/>
                        </a:rPr>
                        <a:t>постачання </a:t>
                      </a:r>
                      <a:r>
                        <a:rPr lang="uk-UA" sz="2000" dirty="0">
                          <a:effectLst/>
                        </a:rPr>
                        <a:t>та збуту. Система ДРП може бути основою </a:t>
                      </a:r>
                      <a:r>
                        <a:rPr lang="uk-UA" sz="2000" dirty="0" smtClean="0">
                          <a:effectLst/>
                        </a:rPr>
                        <a:t>інтегрованого </a:t>
                      </a:r>
                      <a:r>
                        <a:rPr lang="uk-UA" sz="2000" dirty="0">
                          <a:effectLst/>
                        </a:rPr>
                        <a:t>планування логістичних маркетингових функцій, </a:t>
                      </a:r>
                      <a:r>
                        <a:rPr lang="uk-UA" sz="2000" dirty="0" smtClean="0">
                          <a:effectLst/>
                        </a:rPr>
                        <a:t>дозволяє </a:t>
                      </a:r>
                      <a:r>
                        <a:rPr lang="uk-UA" sz="2000" dirty="0">
                          <a:effectLst/>
                        </a:rPr>
                        <a:t>прогнозувати ринкову кон`юнктуру, оптимізувати </a:t>
                      </a:r>
                      <a:r>
                        <a:rPr lang="uk-UA" sz="2000" dirty="0" smtClean="0">
                          <a:effectLst/>
                        </a:rPr>
                        <a:t>логістичні </a:t>
                      </a:r>
                      <a:r>
                        <a:rPr lang="uk-UA" sz="2000" dirty="0">
                          <a:effectLst/>
                        </a:rPr>
                        <a:t>витрати, планувати поставки й запаси на різних рівнях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77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Модифікована система </a:t>
                      </a:r>
                      <a:r>
                        <a:rPr lang="en-US" sz="2000" dirty="0" smtClean="0">
                          <a:effectLst/>
                        </a:rPr>
                        <a:t>DRP</a:t>
                      </a:r>
                      <a:r>
                        <a:rPr lang="uk-UA" sz="2000" dirty="0" smtClean="0">
                          <a:effectLst/>
                        </a:rPr>
                        <a:t>, DRP II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є розширеним варіантом </a:t>
                      </a:r>
                      <a:r>
                        <a:rPr lang="en-US" sz="2000" dirty="0" smtClean="0">
                          <a:effectLst/>
                        </a:rPr>
                        <a:t>DRP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як її  друге покоління. У цій системі прогнозування може бути не тільки </a:t>
                      </a:r>
                      <a:r>
                        <a:rPr lang="uk-UA" sz="2000" dirty="0" smtClean="0">
                          <a:effectLst/>
                        </a:rPr>
                        <a:t>короткотерміновим</a:t>
                      </a:r>
                      <a:r>
                        <a:rPr lang="uk-UA" sz="2000" dirty="0">
                          <a:effectLst/>
                        </a:rPr>
                        <a:t>, а і </a:t>
                      </a:r>
                      <a:r>
                        <a:rPr lang="uk-UA" sz="2000" dirty="0" err="1">
                          <a:effectLst/>
                        </a:rPr>
                        <a:t>середньотерміновим</a:t>
                      </a:r>
                      <a:r>
                        <a:rPr lang="uk-UA" sz="2000" dirty="0">
                          <a:effectLst/>
                        </a:rPr>
                        <a:t> та довготерміновим.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. Система планування розподілу продукції D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88219" cy="63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513277"/>
              </p:ext>
            </p:extLst>
          </p:nvPr>
        </p:nvGraphicFramePr>
        <p:xfrm>
          <a:off x="457200" y="609600"/>
          <a:ext cx="8229600" cy="5965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44"/>
                <a:gridCol w="1775948"/>
                <a:gridCol w="6007608"/>
              </a:tblGrid>
              <a:tr h="230815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Система </a:t>
                      </a:r>
                      <a:r>
                        <a:rPr lang="en-US" sz="2000" dirty="0" smtClean="0">
                          <a:effectLst/>
                        </a:rPr>
                        <a:t>LRP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(</a:t>
                      </a:r>
                      <a:r>
                        <a:rPr lang="uk-UA" sz="2000" dirty="0" err="1">
                          <a:effectLst/>
                        </a:rPr>
                        <a:t>Logistic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 smtClean="0">
                          <a:effectLst/>
                        </a:rPr>
                        <a:t>Requirement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Planning</a:t>
                      </a:r>
                      <a:r>
                        <a:rPr lang="uk-UA" sz="2000" dirty="0">
                          <a:effectLst/>
                        </a:rPr>
                        <a:t>) 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уособлює сучасні досягнення в логістиці, забезпечує </a:t>
                      </a:r>
                      <a:r>
                        <a:rPr lang="uk-UA" sz="2000" dirty="0" smtClean="0">
                          <a:effectLst/>
                        </a:rPr>
                        <a:t>інтегрований </a:t>
                      </a:r>
                      <a:r>
                        <a:rPr lang="uk-UA" sz="2000" dirty="0">
                          <a:effectLst/>
                        </a:rPr>
                        <a:t>підхід до: управління виробничими та товарними </a:t>
                      </a:r>
                      <a:r>
                        <a:rPr lang="uk-UA" sz="2000" dirty="0" smtClean="0">
                          <a:effectLst/>
                        </a:rPr>
                        <a:t>запасами</a:t>
                      </a:r>
                      <a:r>
                        <a:rPr lang="uk-UA" sz="2000" dirty="0">
                          <a:effectLst/>
                        </a:rPr>
                        <a:t>, незавершеним виробництвом; прогнозування попиту на продукцію підприємства; визначення оптимального складу логістичних ланцюгів тощо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30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11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Система </a:t>
                      </a:r>
                      <a:r>
                        <a:rPr lang="en-US" sz="2000" dirty="0" smtClean="0">
                          <a:effectLst/>
                        </a:rPr>
                        <a:t>OPT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(</a:t>
                      </a:r>
                      <a:r>
                        <a:rPr lang="uk-UA" sz="2000" dirty="0" err="1">
                          <a:effectLst/>
                        </a:rPr>
                        <a:t>Optimised</a:t>
                      </a:r>
                      <a:r>
                        <a:rPr lang="uk-UA" sz="2000" dirty="0">
                          <a:effectLst/>
                        </a:rPr>
                        <a:t> Pro-</a:t>
                      </a:r>
                      <a:r>
                        <a:rPr lang="uk-UA" sz="2000" dirty="0" err="1">
                          <a:effectLst/>
                        </a:rPr>
                        <a:t>duction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 smtClean="0">
                          <a:effectLst/>
                        </a:rPr>
                        <a:t>Technology</a:t>
                      </a:r>
                      <a:r>
                        <a:rPr lang="uk-UA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система організації виробництва та постачання. Розроблена ізраїльськими та американськими спеціалістами на початку 80-х рр. та належить до класу, що «тягне». Ця система </a:t>
                      </a:r>
                      <a:r>
                        <a:rPr lang="uk-UA" sz="2000" dirty="0" smtClean="0">
                          <a:effectLst/>
                        </a:rPr>
                        <a:t>вважається комп`ютеризованим </a:t>
                      </a:r>
                      <a:r>
                        <a:rPr lang="uk-UA" sz="2000" dirty="0">
                          <a:effectLst/>
                        </a:rPr>
                        <a:t>варіантом </a:t>
                      </a:r>
                      <a:r>
                        <a:rPr lang="en-US" sz="2000" dirty="0">
                          <a:effectLst/>
                        </a:rPr>
                        <a:t>KANBAN</a:t>
                      </a:r>
                      <a:r>
                        <a:rPr lang="uk-UA" sz="2000" dirty="0">
                          <a:effectLst/>
                        </a:rPr>
                        <a:t>. На відміну від останньої,  система ОРП унеможливлює появу «вузьких місць», її основний принцип – визначення критичних ресурсів, якими можуть бути запаси сировини і матеріалів, машини й обладнання, технологічні процеси та персонал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74549"/>
              </p:ext>
            </p:extLst>
          </p:nvPr>
        </p:nvGraphicFramePr>
        <p:xfrm>
          <a:off x="457200" y="838201"/>
          <a:ext cx="822960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44"/>
                <a:gridCol w="1775948"/>
                <a:gridCol w="6007608"/>
              </a:tblGrid>
              <a:tr h="27432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Система </a:t>
                      </a:r>
                      <a:r>
                        <a:rPr lang="en-US" sz="2000" dirty="0" smtClean="0">
                          <a:effectLst/>
                        </a:rPr>
                        <a:t>CALS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(</a:t>
                      </a:r>
                      <a:r>
                        <a:rPr lang="uk-UA" sz="2000" dirty="0" err="1">
                          <a:effectLst/>
                        </a:rPr>
                        <a:t>Computer</a:t>
                      </a:r>
                      <a:r>
                        <a:rPr lang="uk-UA" sz="2000" dirty="0">
                          <a:effectLst/>
                        </a:rPr>
                        <a:t> – </a:t>
                      </a:r>
                      <a:r>
                        <a:rPr lang="uk-UA" sz="2000" dirty="0" err="1" smtClean="0">
                          <a:effectLst/>
                        </a:rPr>
                        <a:t>aided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Acquisition</a:t>
                      </a:r>
                      <a:r>
                        <a:rPr lang="uk-UA" sz="2000" dirty="0">
                          <a:effectLst/>
                        </a:rPr>
                        <a:t> &amp; </a:t>
                      </a:r>
                      <a:r>
                        <a:rPr lang="uk-UA" sz="2000" dirty="0" err="1">
                          <a:effectLst/>
                        </a:rPr>
                        <a:t>Logistic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r>
                        <a:rPr lang="uk-UA" sz="2000" dirty="0" err="1">
                          <a:effectLst/>
                        </a:rPr>
                        <a:t>Suppot</a:t>
                      </a:r>
                      <a:r>
                        <a:rPr lang="uk-UA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автоматизована система управління науковими </a:t>
                      </a:r>
                      <a:r>
                        <a:rPr lang="uk-UA" sz="2000" dirty="0" smtClean="0">
                          <a:effectLst/>
                        </a:rPr>
                        <a:t>дослідженнями </a:t>
                      </a:r>
                      <a:r>
                        <a:rPr lang="uk-UA" sz="2000" dirty="0">
                          <a:effectLst/>
                        </a:rPr>
                        <a:t>та розробленнями в галузі створення військової техніки, організації виробництва, технічного обслуговування, забезпечення запасними частинами та  контролю за ними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0510"/>
              </p:ext>
            </p:extLst>
          </p:nvPr>
        </p:nvGraphicFramePr>
        <p:xfrm>
          <a:off x="457200" y="3533997"/>
          <a:ext cx="8229600" cy="2485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44"/>
                <a:gridCol w="1775948"/>
                <a:gridCol w="6007608"/>
              </a:tblGrid>
              <a:tr h="248580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13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</a:t>
                      </a:r>
                      <a:r>
                        <a:rPr lang="uk-UA" sz="2000" dirty="0" smtClean="0">
                          <a:effectLst/>
                        </a:rPr>
                        <a:t>загального </a:t>
                      </a:r>
                      <a:r>
                        <a:rPr lang="uk-UA" sz="2000" dirty="0" err="1" smtClean="0">
                          <a:effectLst/>
                        </a:rPr>
                        <a:t>управлінння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якістю (</a:t>
                      </a:r>
                      <a:r>
                        <a:rPr lang="en-US" sz="2000" dirty="0">
                          <a:effectLst/>
                        </a:rPr>
                        <a:t>TQM</a:t>
                      </a:r>
                      <a:r>
                        <a:rPr lang="uk-UA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управлінський підхід, що концентрує увагу на завданнях підвищення якості та заснований на участі в рішенні цього завдання всіх членів фірми (організації) на всіх стадіях виробництва та просування продукції (послуг)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.ppt-online.org/files/slide/z/ZzaNO9cRC8flxKn3r7MgoXD1ebjspm40S6qAL5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4725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 smtClean="0"/>
              <a:t>Концепція </a:t>
            </a:r>
            <a:r>
              <a:rPr lang="uk-UA" sz="4000" b="1" dirty="0"/>
              <a:t>логістики також базується на </a:t>
            </a:r>
            <a:r>
              <a:rPr lang="uk-UA" sz="4000" b="1" dirty="0">
                <a:solidFill>
                  <a:srgbClr val="FF0000"/>
                </a:solidFill>
              </a:rPr>
              <a:t>таких положеннях </a:t>
            </a:r>
            <a:r>
              <a:rPr lang="uk-UA" sz="4000" b="1" dirty="0" smtClean="0">
                <a:solidFill>
                  <a:srgbClr val="FF0000"/>
                </a:solidFill>
              </a:rPr>
              <a:t>логістики</a:t>
            </a:r>
            <a:r>
              <a:rPr lang="uk-UA" sz="4000" b="1" dirty="0"/>
              <a:t>, як: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rgbClr val="FF0000"/>
                </a:solidFill>
              </a:rPr>
              <a:t>Комплексність: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uk-UA" dirty="0" smtClean="0"/>
              <a:t>формування </a:t>
            </a:r>
            <a:r>
              <a:rPr lang="uk-UA" dirty="0"/>
              <a:t>усіх видів забезпечення (розвиток інфраструктури) для здійснення руху потоків у конкретних умовах;</a:t>
            </a:r>
            <a:endParaRPr lang="ru-RU" dirty="0"/>
          </a:p>
          <a:p>
            <a:r>
              <a:rPr lang="uk-UA" dirty="0" smtClean="0"/>
              <a:t>координація </a:t>
            </a:r>
            <a:r>
              <a:rPr lang="uk-UA" dirty="0"/>
              <a:t>дій безпосередніх і опосередкованих учасників руху ресурсів і продуктів;</a:t>
            </a:r>
            <a:endParaRPr lang="ru-RU" dirty="0"/>
          </a:p>
          <a:p>
            <a:r>
              <a:rPr lang="uk-UA" dirty="0" smtClean="0"/>
              <a:t>здійснення </a:t>
            </a:r>
            <a:r>
              <a:rPr lang="uk-UA" dirty="0"/>
              <a:t>централізованого контролю виконання задач, що стоять перед логістичними структурами фірм;</a:t>
            </a:r>
            <a:endParaRPr lang="ru-RU" dirty="0"/>
          </a:p>
          <a:p>
            <a:r>
              <a:rPr lang="uk-UA" dirty="0" smtClean="0"/>
              <a:t>прагнення </a:t>
            </a:r>
            <a:r>
              <a:rPr lang="uk-UA" dirty="0"/>
              <a:t>фірм до тісного співробітництва із зовнішніми партнерами по товарному ланцюжку і встановленню міцних зв'язків між різними підрозділами фірм у рамках внутрішньої діяльності.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Встановіть </a:t>
            </a:r>
            <a:r>
              <a:rPr lang="uk-UA" dirty="0" smtClean="0">
                <a:solidFill>
                  <a:srgbClr val="FF0000"/>
                </a:solidFill>
              </a:rPr>
              <a:t>відповідність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) TQM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) LP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) JIT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А) система </a:t>
            </a:r>
            <a:r>
              <a:rPr lang="uk-UA" dirty="0"/>
              <a:t>виробництва і постачання деталей, комплектних виробів до місця споживання в необхідній кількості та необхідний час. 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Б) управлінський </a:t>
            </a:r>
            <a:r>
              <a:rPr lang="uk-UA" dirty="0"/>
              <a:t>підхід, що концентрує увагу на завданнях підвищення якості 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В) ця </a:t>
            </a:r>
            <a:r>
              <a:rPr lang="uk-UA" dirty="0"/>
              <a:t>концепція організації виробництва </a:t>
            </a:r>
            <a:r>
              <a:rPr lang="uk-UA" dirty="0" smtClean="0"/>
              <a:t>використовує </a:t>
            </a:r>
            <a:r>
              <a:rPr lang="uk-UA" dirty="0"/>
              <a:t>менше ресурсів, запасів, часу порівняно з </a:t>
            </a:r>
            <a:r>
              <a:rPr lang="uk-UA" dirty="0" smtClean="0"/>
              <a:t>традиційним</a:t>
            </a:r>
            <a:r>
              <a:rPr lang="uk-UA" dirty="0"/>
              <a:t>, так званим, широким виробничим процесом.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2. Системний підхід як методологічна база логістики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/>
              <a:t>Системний підхід</a:t>
            </a:r>
            <a:r>
              <a:rPr lang="uk-UA" dirty="0"/>
              <a:t> — це напрямок методології наукового пізнання, в основі якого лежить </a:t>
            </a:r>
            <a:r>
              <a:rPr lang="uk-UA" b="1" dirty="0">
                <a:solidFill>
                  <a:srgbClr val="FF0000"/>
                </a:solidFill>
              </a:rPr>
              <a:t>розгляд об'єктів як систем,</a:t>
            </a:r>
            <a:r>
              <a:rPr lang="uk-UA" dirty="0"/>
              <a:t> що дозволяє досліджувати властивості і відносини в об'єктах, що важко спостерігаються. </a:t>
            </a:r>
            <a:endParaRPr lang="uk-UA" dirty="0" smtClean="0"/>
          </a:p>
          <a:p>
            <a:r>
              <a:rPr lang="uk-UA" i="1" dirty="0" smtClean="0"/>
              <a:t>Системний </a:t>
            </a:r>
            <a:r>
              <a:rPr lang="uk-UA" i="1" dirty="0"/>
              <a:t>підхід означає</a:t>
            </a:r>
            <a:r>
              <a:rPr lang="uk-UA" dirty="0"/>
              <a:t>, що </a:t>
            </a:r>
            <a:r>
              <a:rPr lang="uk-UA" b="1" dirty="0">
                <a:solidFill>
                  <a:srgbClr val="FF0000"/>
                </a:solidFill>
              </a:rPr>
              <a:t>кожна система є інтегрованим цілим </a:t>
            </a:r>
            <a:r>
              <a:rPr lang="uk-UA" dirty="0"/>
              <a:t>навіть тоді, коли вона складається з окремих, роз'єднаних підсистем. </a:t>
            </a:r>
            <a:endParaRPr lang="uk-UA" dirty="0" smtClean="0"/>
          </a:p>
          <a:p>
            <a:r>
              <a:rPr lang="uk-UA" i="1" dirty="0" smtClean="0"/>
              <a:t>Системний </a:t>
            </a:r>
            <a:r>
              <a:rPr lang="uk-UA" i="1" dirty="0"/>
              <a:t>підхід дозволяє </a:t>
            </a:r>
            <a:r>
              <a:rPr lang="uk-UA" dirty="0"/>
              <a:t>побачити досліджуваний об'єкт як </a:t>
            </a:r>
            <a:r>
              <a:rPr lang="uk-UA" b="1" dirty="0">
                <a:solidFill>
                  <a:srgbClr val="FF0000"/>
                </a:solidFill>
              </a:rPr>
              <a:t>комплекс взаємозалежних підсистем, об'єднаних загальної ціллю</a:t>
            </a:r>
            <a:r>
              <a:rPr lang="uk-UA" dirty="0"/>
              <a:t>, розкрити його </a:t>
            </a:r>
            <a:r>
              <a:rPr lang="uk-UA" b="1" dirty="0">
                <a:solidFill>
                  <a:srgbClr val="00B050"/>
                </a:solidFill>
              </a:rPr>
              <a:t>інтегративні властивості</a:t>
            </a:r>
            <a:r>
              <a:rPr lang="uk-UA" dirty="0"/>
              <a:t>, внутрішні і зовнішні зв'язки.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uk-UA" sz="4400" i="1" dirty="0"/>
              <a:t>Системний логістичний аналіз</a:t>
            </a:r>
            <a:r>
              <a:rPr lang="uk-UA" sz="4400" dirty="0"/>
              <a:t> - це сукупність методів і засобів </a:t>
            </a:r>
            <a:r>
              <a:rPr lang="uk-UA" sz="4400" dirty="0" smtClean="0"/>
              <a:t>розробки, </a:t>
            </a:r>
            <a:r>
              <a:rPr lang="uk-UA" sz="4400" dirty="0"/>
              <a:t>прийняття й </a:t>
            </a:r>
            <a:r>
              <a:rPr lang="uk-UA" sz="4400" dirty="0" smtClean="0"/>
              <a:t>обґрунтуванні </a:t>
            </a:r>
            <a:r>
              <a:rPr lang="uk-UA" sz="4400" dirty="0"/>
              <a:t>рішень при дослідженні, створенні й керуванні логістичними системами.</a:t>
            </a:r>
            <a:endParaRPr lang="ru-RU" sz="4400" dirty="0"/>
          </a:p>
          <a:p>
            <a:endParaRPr lang="ru-RU" sz="4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uk-UA" sz="3600" b="1" i="1" dirty="0">
                <a:solidFill>
                  <a:srgbClr val="FF0000"/>
                </a:solidFill>
              </a:rPr>
              <a:t>Принципи системного підходу: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uk-UA" dirty="0" smtClean="0"/>
              <a:t>послідовне </a:t>
            </a:r>
            <a:r>
              <a:rPr lang="uk-UA" dirty="0"/>
              <a:t>просування по етапах створення логістичної системи;</a:t>
            </a:r>
            <a:endParaRPr lang="ru-RU" dirty="0"/>
          </a:p>
          <a:p>
            <a:r>
              <a:rPr lang="uk-UA" dirty="0" smtClean="0"/>
              <a:t>узгодження </a:t>
            </a:r>
            <a:r>
              <a:rPr lang="uk-UA" dirty="0"/>
              <a:t>інформаційних, ресурсних і інших характеристик проектованої логістичної системи;</a:t>
            </a:r>
            <a:endParaRPr lang="ru-RU" dirty="0"/>
          </a:p>
          <a:p>
            <a:r>
              <a:rPr lang="uk-UA" dirty="0" smtClean="0"/>
              <a:t>відсутність </a:t>
            </a:r>
            <a:r>
              <a:rPr lang="uk-UA" dirty="0"/>
              <a:t>конфліктів між цілями окремих елементів системи й цілями всієї системи.</a:t>
            </a: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29486"/>
              </p:ext>
            </p:extLst>
          </p:nvPr>
        </p:nvGraphicFramePr>
        <p:xfrm>
          <a:off x="533400" y="1102042"/>
          <a:ext cx="8305799" cy="5158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/>
                <a:gridCol w="3276600"/>
                <a:gridCol w="4038599"/>
              </a:tblGrid>
              <a:tr h="8791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№ </a:t>
                      </a:r>
                      <a:r>
                        <a:rPr lang="uk-UA" sz="1800" dirty="0" smtClean="0">
                          <a:effectLst/>
                        </a:rPr>
                        <a:t>етапу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Класичний підхід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Системний підхід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 anchor="ctr"/>
                </a:tc>
              </a:tr>
              <a:tr h="6233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Визначають цілі </a:t>
                      </a:r>
                      <a:r>
                        <a:rPr lang="uk-UA" sz="1800" dirty="0" err="1">
                          <a:effectLst/>
                        </a:rPr>
                        <a:t>функціо-нування</a:t>
                      </a:r>
                      <a:r>
                        <a:rPr lang="uk-UA" sz="1800" dirty="0">
                          <a:effectLst/>
                        </a:rPr>
                        <a:t> окремих підсистем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Визначають і формулюють цілі функ-ціонування системи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/>
                </a:tc>
              </a:tr>
              <a:tr h="12467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Аналізують інформація, </a:t>
                      </a:r>
                      <a:r>
                        <a:rPr lang="uk-UA" sz="1800" dirty="0" err="1">
                          <a:effectLst/>
                        </a:rPr>
                        <a:t>необ-хідну</a:t>
                      </a:r>
                      <a:r>
                        <a:rPr lang="uk-UA" sz="1800" dirty="0">
                          <a:effectLst/>
                        </a:rPr>
                        <a:t> для формування </a:t>
                      </a:r>
                      <a:r>
                        <a:rPr lang="uk-UA" sz="1800" dirty="0" smtClean="0">
                          <a:effectLst/>
                        </a:rPr>
                        <a:t>окремих </a:t>
                      </a:r>
                      <a:r>
                        <a:rPr lang="uk-UA" sz="1800" dirty="0">
                          <a:effectLst/>
                        </a:rPr>
                        <a:t>підсистем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 підставі аналізу мети </a:t>
                      </a:r>
                      <a:r>
                        <a:rPr lang="uk-UA" sz="1800" dirty="0" err="1">
                          <a:effectLst/>
                        </a:rPr>
                        <a:t>функціо-нування</a:t>
                      </a:r>
                      <a:r>
                        <a:rPr lang="uk-UA" sz="1800" dirty="0">
                          <a:effectLst/>
                        </a:rPr>
                        <a:t> системи й обмежень зовні-нього середовища визначають </a:t>
                      </a:r>
                      <a:r>
                        <a:rPr lang="uk-UA" sz="1800" dirty="0" smtClean="0">
                          <a:effectLst/>
                        </a:rPr>
                        <a:t>вимоги</a:t>
                      </a:r>
                      <a:r>
                        <a:rPr lang="uk-UA" sz="1800" dirty="0">
                          <a:effectLst/>
                        </a:rPr>
                        <a:t>, які має задовольняти система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/>
                </a:tc>
              </a:tr>
              <a:tr h="93507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Формують підсистеми, що в сукупності утворять робочу систему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 основі вимог (2-й етап) </a:t>
                      </a:r>
                      <a:r>
                        <a:rPr lang="uk-UA" sz="1800" dirty="0" smtClean="0">
                          <a:effectLst/>
                        </a:rPr>
                        <a:t>формують</a:t>
                      </a:r>
                      <a:r>
                        <a:rPr lang="uk-UA" sz="1800" dirty="0">
                          <a:effectLst/>
                        </a:rPr>
                        <a:t>, орієнтовно, деякі підсистеми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/>
                </a:tc>
              </a:tr>
              <a:tr h="12467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Х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Синтез системи: аналіз різних </a:t>
                      </a:r>
                      <a:r>
                        <a:rPr lang="uk-UA" sz="1800" dirty="0" smtClean="0">
                          <a:effectLst/>
                        </a:rPr>
                        <a:t>варіантів </a:t>
                      </a:r>
                      <a:r>
                        <a:rPr lang="uk-UA" sz="1800" dirty="0">
                          <a:effectLst/>
                        </a:rPr>
                        <a:t>і вибір підсистем, організація їх у єдину систему. У цьому разі </a:t>
                      </a:r>
                      <a:r>
                        <a:rPr lang="uk-UA" sz="1800" dirty="0" smtClean="0">
                          <a:effectLst/>
                        </a:rPr>
                        <a:t>використовують </a:t>
                      </a:r>
                      <a:r>
                        <a:rPr lang="uk-UA" sz="1800" dirty="0">
                          <a:effectLst/>
                        </a:rPr>
                        <a:t>певні критерії вибору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08" marR="68208" marT="0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17158"/>
            <a:ext cx="80010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Відмінності класичного та системного підходів у процесі  формування логістичних систем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Встановіть відповідність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i="1" dirty="0" smtClean="0"/>
              <a:t>1)Класичний </a:t>
            </a:r>
            <a:r>
              <a:rPr lang="uk-UA" b="1" i="1" dirty="0"/>
              <a:t>підхід </a:t>
            </a:r>
            <a:endParaRPr lang="uk-UA" b="1" i="1" dirty="0" smtClean="0"/>
          </a:p>
          <a:p>
            <a:endParaRPr lang="uk-UA" b="1" i="1" dirty="0"/>
          </a:p>
          <a:p>
            <a:endParaRPr lang="uk-UA" b="1" i="1" dirty="0" smtClean="0"/>
          </a:p>
          <a:p>
            <a:endParaRPr lang="uk-UA" b="1" i="1" dirty="0" smtClean="0"/>
          </a:p>
          <a:p>
            <a:endParaRPr lang="uk-UA" b="1" i="1" dirty="0" smtClean="0"/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r>
              <a:rPr lang="uk-UA" b="1" i="1" dirty="0" smtClean="0"/>
              <a:t>2)Системний </a:t>
            </a:r>
            <a:r>
              <a:rPr lang="uk-UA" b="1" i="1" dirty="0"/>
              <a:t>підхід</a:t>
            </a:r>
            <a:r>
              <a:rPr lang="uk-UA" b="1" dirty="0"/>
              <a:t> </a:t>
            </a:r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3)Системний аналіз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0" y="1600200"/>
            <a:ext cx="5257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А) є </a:t>
            </a:r>
            <a:r>
              <a:rPr lang="uk-UA" b="1" dirty="0"/>
              <a:t>систематизація, об'єднання предметів або знань про них шляхом встановлення істотних зв'язків між ними. При такому синтезі потрібна далекоглядність, уміння зв'язувати близькі цілі з далекими, технічні й економічні перспективи з екологічними і соціальними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uk-UA" b="1" dirty="0" smtClean="0"/>
              <a:t>Б) це </a:t>
            </a:r>
            <a:r>
              <a:rPr lang="uk-UA" b="1" dirty="0"/>
              <a:t>сукупність методів і засобів </a:t>
            </a:r>
            <a:r>
              <a:rPr lang="uk-UA" b="1" dirty="0" smtClean="0"/>
              <a:t>розробки, </a:t>
            </a:r>
            <a:r>
              <a:rPr lang="uk-UA" b="1" dirty="0"/>
              <a:t>прийняття й </a:t>
            </a:r>
            <a:r>
              <a:rPr lang="uk-UA" b="1" dirty="0" err="1"/>
              <a:t>обгрунтування</a:t>
            </a:r>
            <a:r>
              <a:rPr lang="uk-UA" b="1" dirty="0"/>
              <a:t> рішень при дослідженні, створенні й керуванні логістичними системами</a:t>
            </a:r>
            <a:r>
              <a:rPr lang="uk-UA" b="1" dirty="0" smtClean="0"/>
              <a:t>.</a:t>
            </a:r>
            <a:r>
              <a:rPr lang="uk-UA" b="1" i="1" dirty="0"/>
              <a:t> </a:t>
            </a:r>
            <a:endParaRPr lang="uk-UA" b="1" i="1" dirty="0" smtClean="0"/>
          </a:p>
          <a:p>
            <a:pPr marL="0" indent="0">
              <a:buNone/>
            </a:pPr>
            <a:r>
              <a:rPr lang="uk-UA" b="1" i="1" dirty="0" smtClean="0"/>
              <a:t>В) означає </a:t>
            </a:r>
            <a:r>
              <a:rPr lang="uk-UA" b="1" i="1" dirty="0"/>
              <a:t>перехід від часткового до загального</a:t>
            </a:r>
            <a:r>
              <a:rPr lang="uk-UA" b="1" dirty="0"/>
              <a:t> (індукція). Формування системи відбувається шляхом злиття її компонентів, розроблювальних окремо</a:t>
            </a:r>
            <a:r>
              <a:rPr lang="uk-UA" b="1" i="1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3. Логістичні канали, ланцюги, мережі й ланки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До основних понять логістики належать поняття логістичних каналів, ланцюгів, мереж, ланок та </a:t>
            </a:r>
            <a:r>
              <a:rPr lang="uk-UA" b="1" dirty="0"/>
              <a:t> </a:t>
            </a:r>
            <a:r>
              <a:rPr lang="uk-UA" dirty="0"/>
              <a:t>логістичних систем. </a:t>
            </a:r>
          </a:p>
          <a:p>
            <a:r>
              <a:rPr lang="uk-UA" i="1" dirty="0" smtClean="0"/>
              <a:t>логістичний </a:t>
            </a:r>
            <a:r>
              <a:rPr lang="uk-UA" i="1" dirty="0"/>
              <a:t>ланцюг</a:t>
            </a:r>
            <a:r>
              <a:rPr lang="uk-UA" b="1" dirty="0"/>
              <a:t> </a:t>
            </a:r>
            <a:r>
              <a:rPr lang="uk-UA" dirty="0"/>
              <a:t>– сукупність елементів логістичної системи лінійно упорядкована за рухом  логістичних потоків з метою аналізу або синтезу визначеної сукупності процедур;</a:t>
            </a:r>
            <a:endParaRPr lang="ru-RU" dirty="0"/>
          </a:p>
          <a:p>
            <a:r>
              <a:rPr lang="uk-UA" i="1" dirty="0"/>
              <a:t>логістичний канал</a:t>
            </a:r>
            <a:r>
              <a:rPr lang="uk-UA" b="1" dirty="0"/>
              <a:t> </a:t>
            </a:r>
            <a:r>
              <a:rPr lang="uk-UA" dirty="0"/>
              <a:t>– сукупність суб'єктів, підприємств і організацій, частково упорядкована для доведення потоку від виробника до його споживачів; </a:t>
            </a:r>
            <a:endParaRPr lang="ru-RU" dirty="0"/>
          </a:p>
          <a:p>
            <a:r>
              <a:rPr lang="uk-UA" i="1" dirty="0"/>
              <a:t>логістична мережа</a:t>
            </a:r>
            <a:r>
              <a:rPr lang="uk-UA" dirty="0"/>
              <a:t> – сукупність елементів логістичної системи, пов’язаних  матеріальними, сервісними  і супутніми їм інформаційними та фінансовими потоками;</a:t>
            </a:r>
            <a:endParaRPr lang="ru-RU" dirty="0"/>
          </a:p>
          <a:p>
            <a:r>
              <a:rPr lang="uk-UA" i="1" dirty="0"/>
              <a:t>логістична ланка</a:t>
            </a:r>
            <a:r>
              <a:rPr lang="uk-UA" dirty="0"/>
              <a:t> становить собою окремий випадок уявлення суб'єкта логістики у складі певного логістичної ланцюга;</a:t>
            </a:r>
            <a:endParaRPr lang="ru-RU" dirty="0"/>
          </a:p>
          <a:p>
            <a:r>
              <a:rPr lang="uk-UA" i="1" dirty="0" smtClean="0"/>
              <a:t>логістична </a:t>
            </a:r>
            <a:r>
              <a:rPr lang="uk-UA" i="1" dirty="0"/>
              <a:t>система </a:t>
            </a:r>
            <a:r>
              <a:rPr lang="uk-UA" dirty="0"/>
              <a:t>– це адаптивна система зі зворотним зв'язком, яка складається з декількох підсистем, має розвинуті зв'язки із зовнішнім середовищем та виконує ті або інші логістичні </a:t>
            </a:r>
            <a:r>
              <a:rPr lang="uk-UA" dirty="0" smtClean="0"/>
              <a:t>функції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i="1" dirty="0"/>
              <a:t>логістичний канал</a:t>
            </a:r>
            <a:r>
              <a:rPr lang="uk-UA" sz="2400" b="1" dirty="0"/>
              <a:t> – сукупність суб'єктів, підприємств і організацій, частково упорядкована для доведення потоку від виробника до його </a:t>
            </a:r>
            <a:r>
              <a:rPr lang="uk-UA" sz="2400" b="1" dirty="0" smtClean="0"/>
              <a:t>споживачів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399"/>
            <a:ext cx="8146026" cy="431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i="1" dirty="0"/>
              <a:t>логістичний ланцюг</a:t>
            </a:r>
            <a:r>
              <a:rPr lang="uk-UA" sz="2000" b="1" dirty="0"/>
              <a:t> – сукупність елементів логістичної системи лінійно упорядкована за рухом  логістичних потоків з метою аналізу або синтезу визначеної сукупності </a:t>
            </a:r>
            <a:r>
              <a:rPr lang="uk-UA" sz="2000" b="1" dirty="0" smtClean="0"/>
              <a:t>процедур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3"/>
          <a:stretch/>
        </p:blipFill>
        <p:spPr bwMode="auto">
          <a:xfrm>
            <a:off x="533400" y="1520104"/>
            <a:ext cx="8153400" cy="501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uk-UA" sz="2000" b="1" i="1" dirty="0" smtClean="0">
                <a:solidFill>
                  <a:prstClr val="black"/>
                </a:solidFill>
                <a:ea typeface="+mn-ea"/>
                <a:cs typeface="+mn-cs"/>
              </a:rPr>
              <a:t>ЛОГІСТИЧНА МЕРЕЖА</a:t>
            </a:r>
            <a:r>
              <a:rPr lang="uk-UA" sz="2000" b="1" dirty="0" smtClean="0">
                <a:solidFill>
                  <a:prstClr val="black"/>
                </a:solidFill>
                <a:ea typeface="+mn-ea"/>
                <a:cs typeface="+mn-cs"/>
              </a:rPr>
              <a:t> – </a:t>
            </a:r>
            <a:r>
              <a:rPr lang="uk-UA" sz="2000" b="1" dirty="0">
                <a:solidFill>
                  <a:prstClr val="black"/>
                </a:solidFill>
                <a:ea typeface="+mn-ea"/>
                <a:cs typeface="+mn-cs"/>
              </a:rPr>
              <a:t>сукупність елементів логістичної системи, пов’язаних  матеріальними, сервісними  і супутніми їм інформаційними та фінансовими </a:t>
            </a:r>
            <a:r>
              <a:rPr lang="uk-UA" sz="2000" b="1" dirty="0" smtClean="0">
                <a:solidFill>
                  <a:prstClr val="black"/>
                </a:solidFill>
                <a:ea typeface="+mn-ea"/>
                <a:cs typeface="+mn-cs"/>
              </a:rPr>
              <a:t>потоками</a:t>
            </a:r>
            <a:endParaRPr lang="ru-RU" sz="20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1" y="1600200"/>
            <a:ext cx="8718429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b="1" i="1" dirty="0" smtClean="0">
                <a:solidFill>
                  <a:srgbClr val="FF0000"/>
                </a:solidFill>
              </a:rPr>
              <a:t>Науковість</a:t>
            </a:r>
            <a:r>
              <a:rPr lang="uk-UA" b="1" i="1" dirty="0">
                <a:solidFill>
                  <a:srgbClr val="FF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r>
              <a:rPr lang="uk-UA" sz="3600" dirty="0" smtClean="0"/>
              <a:t>посилення </a:t>
            </a:r>
            <a:r>
              <a:rPr lang="uk-UA" sz="3600" dirty="0"/>
              <a:t>розрахункового початку на всіх стадіях управління потоком від планування до аналізу, виконання докладних розрахунків усіх параметрів траєкторії руху потоку;</a:t>
            </a:r>
            <a:endParaRPr lang="ru-RU" sz="3600" dirty="0"/>
          </a:p>
          <a:p>
            <a:r>
              <a:rPr lang="uk-UA" sz="3600" dirty="0" smtClean="0"/>
              <a:t>визнання </a:t>
            </a:r>
            <a:r>
              <a:rPr lang="uk-UA" sz="3600" dirty="0"/>
              <a:t>за кваліфікованими кадрами статусу найважливішого ресурсу логістичних структур фірми.</a:t>
            </a:r>
            <a:endParaRPr lang="ru-RU" sz="3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82" y="274638"/>
            <a:ext cx="8830042" cy="79216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2200" i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uk-UA" sz="2200" i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uk-UA" sz="2200" i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uk-UA" sz="2200" i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uk-UA" sz="2200" b="1" i="1" dirty="0" smtClean="0">
                <a:solidFill>
                  <a:prstClr val="black"/>
                </a:solidFill>
                <a:ea typeface="+mn-ea"/>
                <a:cs typeface="+mn-cs"/>
              </a:rPr>
              <a:t>ЛОГІСТИЧНА СИСТЕМА </a:t>
            </a:r>
            <a:r>
              <a:rPr lang="uk-UA" sz="2200" b="1" dirty="0" smtClean="0">
                <a:solidFill>
                  <a:prstClr val="black"/>
                </a:solidFill>
                <a:ea typeface="+mn-ea"/>
                <a:cs typeface="+mn-cs"/>
              </a:rPr>
              <a:t>– </a:t>
            </a:r>
            <a:r>
              <a:rPr lang="uk-UA" sz="2200" b="1" dirty="0">
                <a:solidFill>
                  <a:prstClr val="black"/>
                </a:solidFill>
                <a:ea typeface="+mn-ea"/>
                <a:cs typeface="+mn-cs"/>
              </a:rPr>
              <a:t>це адаптивна система зі зворотним зв'язком, яка складається з декількох підсистем, має розвинуті зв'язки із зовнішнім середовищем та виконує ті або інші логістичні функції</a:t>
            </a: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7266"/>
            <a:ext cx="8229600" cy="4888898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83395" y="1225793"/>
            <a:ext cx="9144000" cy="5413375"/>
            <a:chOff x="4764" y="3619"/>
            <a:chExt cx="7456" cy="4247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4764" y="3619"/>
              <a:ext cx="7456" cy="4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572" y="4077"/>
              <a:ext cx="3780" cy="144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5400000">
              <a:off x="10195" y="5764"/>
              <a:ext cx="2160" cy="184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16200000">
              <a:off x="6797" y="3762"/>
              <a:ext cx="1800" cy="5850"/>
            </a:xfrm>
            <a:prstGeom prst="can">
              <a:avLst>
                <a:gd name="adj" fmla="val 25188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862" y="4077"/>
              <a:ext cx="900" cy="10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rIns="180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uk-UA" sz="1200">
                <a:latin typeface="Times New Roman" pitchFamily="18" charset="0"/>
              </a:endParaRPr>
            </a:p>
            <a:p>
              <a:pPr algn="ctr"/>
              <a:r>
                <a:rPr lang="uk-UA" sz="1200">
                  <a:latin typeface="Times New Roman" pitchFamily="18" charset="0"/>
                </a:rPr>
                <a:t>Постачальники ресурсів, товарів і послуг  </a:t>
              </a:r>
              <a:endParaRPr lang="ru-RU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572" y="4077"/>
              <a:ext cx="378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200" i="1">
                  <a:latin typeface="Times New Roman" pitchFamily="18" charset="0"/>
                </a:rPr>
                <a:t>Логістичні процеси підприємства </a:t>
              </a:r>
              <a:endParaRPr lang="ru-RU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1162" y="4077"/>
              <a:ext cx="900" cy="8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endParaRPr lang="uk-UA" sz="1200">
                <a:latin typeface="Times New Roman" pitchFamily="18" charset="0"/>
              </a:endParaRPr>
            </a:p>
            <a:p>
              <a:pPr algn="ctr"/>
              <a:r>
                <a:rPr lang="uk-UA" sz="1200">
                  <a:latin typeface="Times New Roman" pitchFamily="18" charset="0"/>
                </a:rPr>
                <a:t>Клієнти споживачі продукції і послуг</a:t>
              </a:r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572" y="4347"/>
              <a:ext cx="12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200">
                  <a:latin typeface="Times New Roman" pitchFamily="18" charset="0"/>
                </a:rPr>
                <a:t>Постачання</a:t>
              </a:r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832" y="4347"/>
              <a:ext cx="12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200">
                  <a:latin typeface="Times New Roman" pitchFamily="18" charset="0"/>
                </a:rPr>
                <a:t>Виробництво</a:t>
              </a:r>
              <a:endParaRPr lang="ru-RU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9092" y="4347"/>
              <a:ext cx="12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200">
                  <a:latin typeface="Times New Roman" pitchFamily="18" charset="0"/>
                </a:rPr>
                <a:t>Збут</a:t>
              </a:r>
              <a:endParaRPr lang="ru-RU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6572" y="4617"/>
              <a:ext cx="1260" cy="1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100" dirty="0">
                  <a:latin typeface="Times New Roman" pitchFamily="18" charset="0"/>
                </a:rPr>
                <a:t>Закупівля, транспортування, управління запасами, складування, повернення тари та відходів</a:t>
              </a:r>
              <a:endParaRPr lang="ru-RU" sz="1100" dirty="0">
                <a:latin typeface="Times New Roman" pitchFamily="18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7832" y="4617"/>
              <a:ext cx="1260" cy="1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200" dirty="0">
                  <a:latin typeface="Times New Roman" pitchFamily="18" charset="0"/>
                </a:rPr>
                <a:t>Організація виробництва, транспортування, узгодження, підтримка стандартів якості</a:t>
              </a:r>
              <a:endParaRPr lang="ru-RU" dirty="0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9092" y="4617"/>
              <a:ext cx="1260" cy="1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100" dirty="0">
                  <a:latin typeface="Times New Roman" pitchFamily="18" charset="0"/>
                </a:rPr>
                <a:t>Управління замовленнями, транспортування, управління запасами, складування, повернення відходів</a:t>
              </a:r>
              <a:endParaRPr lang="ru-RU" sz="1100" dirty="0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131" y="3717"/>
              <a:ext cx="6031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400" b="1" i="1">
                  <a:latin typeface="Times New Roman" pitchFamily="18" charset="0"/>
                </a:rPr>
                <a:t>Логістична система  </a:t>
              </a:r>
              <a:endParaRPr lang="ru-RU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6572" y="5877"/>
              <a:ext cx="3420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200" i="1">
                  <a:latin typeface="Times New Roman" pitchFamily="18" charset="0"/>
                </a:rPr>
                <a:t>Інтегрований потік </a:t>
              </a:r>
              <a:endParaRPr lang="ru-RU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4952" y="6057"/>
              <a:ext cx="5580" cy="360"/>
            </a:xfrm>
            <a:prstGeom prst="rightArrow">
              <a:avLst>
                <a:gd name="adj1" fmla="val 50000"/>
                <a:gd name="adj2" fmla="val 387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200" i="1">
                  <a:latin typeface="Times New Roman" pitchFamily="18" charset="0"/>
                </a:rPr>
                <a:t>Сервісний </a:t>
              </a:r>
              <a:r>
                <a:rPr lang="uk-UA" sz="1200">
                  <a:latin typeface="Times New Roman" pitchFamily="18" charset="0"/>
                </a:rPr>
                <a:t> потік</a:t>
              </a:r>
            </a:p>
            <a:p>
              <a:endParaRPr lang="ru-RU"/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4952" y="7137"/>
              <a:ext cx="5580" cy="360"/>
            </a:xfrm>
            <a:prstGeom prst="leftRightArrow">
              <a:avLst>
                <a:gd name="adj1" fmla="val 50000"/>
                <a:gd name="adj2" fmla="val 3845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uk-UA" sz="1200">
                  <a:latin typeface="Times New Roman" pitchFamily="18" charset="0"/>
                </a:rPr>
                <a:t>Фінансовий потік</a:t>
              </a:r>
              <a:endParaRPr lang="ru-RU"/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4952" y="6777"/>
              <a:ext cx="5580" cy="360"/>
            </a:xfrm>
            <a:prstGeom prst="leftRightArrow">
              <a:avLst>
                <a:gd name="adj1" fmla="val 50000"/>
                <a:gd name="adj2" fmla="val 3845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200">
                  <a:latin typeface="Times New Roman" pitchFamily="18" charset="0"/>
                </a:rPr>
                <a:t>Інформаційний потік</a:t>
              </a:r>
            </a:p>
            <a:p>
              <a:endParaRPr lang="ru-RU"/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952" y="6417"/>
              <a:ext cx="5580" cy="360"/>
            </a:xfrm>
            <a:prstGeom prst="leftRightArrow">
              <a:avLst>
                <a:gd name="adj1" fmla="val 50000"/>
                <a:gd name="adj2" fmla="val 3845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0800" bIns="1080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200">
                  <a:latin typeface="Times New Roman" pitchFamily="18" charset="0"/>
                </a:rPr>
                <a:t>Матеріальний потік</a:t>
              </a:r>
            </a:p>
            <a:p>
              <a:endParaRPr lang="ru-RU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0802" y="6327"/>
              <a:ext cx="90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200" b="1">
                  <a:latin typeface="Times New Roman" pitchFamily="18" charset="0"/>
                </a:rPr>
                <a:t>Задоволення потреб споживачів з максимальним ефектом</a:t>
              </a:r>
              <a:endParaRPr lang="ru-RU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6212" y="3627"/>
              <a:ext cx="450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6212" y="3627"/>
              <a:ext cx="1" cy="4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0712" y="3627"/>
              <a:ext cx="1" cy="42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212" y="7857"/>
              <a:ext cx="450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5762" y="4437"/>
              <a:ext cx="810" cy="90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10352" y="4437"/>
              <a:ext cx="810" cy="90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rgbClr val="3333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Властивості л</a:t>
            </a:r>
            <a:r>
              <a:rPr lang="uk-UA" b="1" dirty="0" smtClean="0">
                <a:solidFill>
                  <a:srgbClr val="FF0000"/>
                </a:solidFill>
              </a:rPr>
              <a:t>огістичних систем (9)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507412" cy="539908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sz="4000" b="1" i="1" dirty="0" smtClean="0"/>
              <a:t>1) складність</a:t>
            </a:r>
            <a:r>
              <a:rPr lang="uk-UA" sz="4000" b="1" i="1" dirty="0"/>
              <a:t>:</a:t>
            </a:r>
            <a:r>
              <a:rPr lang="uk-UA" sz="4000" dirty="0"/>
              <a:t> наявність великої кількості елементів (ланок); складний характер взаємодії між окремими елементами; складність функцій, виконуваних системою; наявність складно організованого управління; вплив на систему великої кількості факторів зовнішнього середовища; 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uk-UA" sz="4000" b="1" i="1" dirty="0" smtClean="0"/>
              <a:t>2) ієрархічність</a:t>
            </a:r>
            <a:r>
              <a:rPr lang="uk-UA" sz="4000" b="1" dirty="0"/>
              <a:t>:</a:t>
            </a:r>
            <a:r>
              <a:rPr lang="uk-UA" sz="4000" dirty="0"/>
              <a:t> підпорядкованість елементів нижчого рівня (порядку, рангу) елементам вищого рівня лінійного чи функціонального логістичного управління;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uk-UA" sz="4000" b="1" i="1" dirty="0" smtClean="0"/>
              <a:t>3) цілісність</a:t>
            </a:r>
            <a:r>
              <a:rPr lang="uk-UA" sz="4000" b="1" dirty="0"/>
              <a:t>:</a:t>
            </a:r>
            <a:r>
              <a:rPr lang="uk-UA" sz="4000" dirty="0"/>
              <a:t> властивість системи виконувати задану цільову функцію, яка реалізується тільки логістичною системою в цілому, а не окремими її ланками або підсистемами. 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uk-UA" sz="4000" b="1" i="1" dirty="0" smtClean="0"/>
              <a:t>4) структурованість</a:t>
            </a:r>
            <a:r>
              <a:rPr lang="uk-UA" sz="4000" b="1" dirty="0"/>
              <a:t>:</a:t>
            </a:r>
            <a:r>
              <a:rPr lang="uk-UA" sz="4000" dirty="0"/>
              <a:t> передбачає наявність певної організаційної структури логістичної системи, яка складається із взаємопов’язаних об’єктів і суб’єктів управління, що реалізує задану мету;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uk-UA" sz="4000" b="1" i="1" dirty="0" smtClean="0"/>
              <a:t>5) рухливість</a:t>
            </a:r>
            <a:r>
              <a:rPr lang="uk-UA" sz="4000" b="1" dirty="0"/>
              <a:t>:</a:t>
            </a:r>
            <a:r>
              <a:rPr lang="uk-UA" sz="4000" dirty="0"/>
              <a:t> мінливість параметрів елементів логістичної системи під впливом зовнішнього середовища, а також рішень, прийнятих учасниками логістичного ланцюга;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uk-UA" sz="4400" b="1" i="1" dirty="0" smtClean="0"/>
              <a:t>6) унікальність</a:t>
            </a:r>
            <a:r>
              <a:rPr lang="uk-UA" sz="4400" b="1" dirty="0" smtClean="0"/>
              <a:t>:</a:t>
            </a:r>
            <a:r>
              <a:rPr lang="uk-UA" sz="4400" dirty="0" smtClean="0"/>
              <a:t> </a:t>
            </a:r>
            <a:r>
              <a:rPr lang="uk-UA" sz="4400" dirty="0"/>
              <a:t>непередбачуваність і невизначеність поведінки в конкретних умовах і під впливом зовнішнього середовища;</a:t>
            </a:r>
            <a:endParaRPr lang="ru-RU" sz="4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uk-UA" sz="4400" b="1" i="1" dirty="0" smtClean="0"/>
              <a:t>7) адаптивність</a:t>
            </a:r>
            <a:r>
              <a:rPr lang="uk-UA" sz="4400" b="1" dirty="0"/>
              <a:t>:</a:t>
            </a:r>
            <a:r>
              <a:rPr lang="uk-UA" sz="4400" dirty="0"/>
              <a:t> здатність логістичної системи змінювати свою структуру і вибирати варіанти поведінки відповідно до нових цілей і під впливом зовнішнього середовища;</a:t>
            </a:r>
            <a:endParaRPr lang="ru-RU" sz="4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uk-UA" sz="4400" b="1" i="1" dirty="0" smtClean="0"/>
              <a:t>8) </a:t>
            </a:r>
            <a:r>
              <a:rPr lang="uk-UA" sz="4400" b="1" i="1" dirty="0" err="1" smtClean="0"/>
              <a:t>інтеграційність</a:t>
            </a:r>
            <a:r>
              <a:rPr lang="uk-UA" sz="4400" i="1" dirty="0"/>
              <a:t>:</a:t>
            </a:r>
            <a:r>
              <a:rPr lang="uk-UA" sz="4400" dirty="0"/>
              <a:t> логістична система володіє інтеграційними властивостями, які не притаманні ні одному із елементів окремо;</a:t>
            </a:r>
            <a:r>
              <a:rPr lang="uk-UA" sz="4400" i="1" dirty="0"/>
              <a:t> </a:t>
            </a:r>
            <a:endParaRPr lang="ru-RU" sz="4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uk-UA" sz="4800" b="1" i="1" dirty="0" smtClean="0"/>
              <a:t>9) організаційність</a:t>
            </a:r>
            <a:r>
              <a:rPr lang="uk-UA" sz="4800" dirty="0"/>
              <a:t>: зв’язки між елементами логістичної системи визначеним чином упорядковані, тобто логістична система має організацію. </a:t>
            </a:r>
            <a:endParaRPr lang="ru-RU" sz="4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b="1" i="1" dirty="0" smtClean="0">
                <a:solidFill>
                  <a:srgbClr val="FF0000"/>
                </a:solidFill>
              </a:rPr>
              <a:t>Конкретність</a:t>
            </a:r>
            <a:r>
              <a:rPr lang="uk-UA" b="1" i="1" dirty="0">
                <a:solidFill>
                  <a:srgbClr val="FF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dirty="0" smtClean="0"/>
              <a:t>чітке </a:t>
            </a:r>
            <a:r>
              <a:rPr lang="uk-UA" dirty="0"/>
              <a:t>визначення конкретного результату як мети переміщення </a:t>
            </a:r>
            <a:r>
              <a:rPr lang="uk-UA" dirty="0" smtClean="0"/>
              <a:t>потоку </a:t>
            </a:r>
            <a:r>
              <a:rPr lang="uk-UA" dirty="0"/>
              <a:t>відповідно до технічних, економічних і інших вимог;</a:t>
            </a:r>
            <a:endParaRPr lang="ru-RU" dirty="0"/>
          </a:p>
          <a:p>
            <a:r>
              <a:rPr lang="uk-UA" dirty="0" smtClean="0"/>
              <a:t>здійснення </a:t>
            </a:r>
            <a:r>
              <a:rPr lang="uk-UA" dirty="0"/>
              <a:t>руху з найменшими витратами усіх видів ресурсів;</a:t>
            </a:r>
            <a:endParaRPr lang="ru-RU" dirty="0"/>
          </a:p>
          <a:p>
            <a:r>
              <a:rPr lang="uk-UA" dirty="0" smtClean="0"/>
              <a:t>керівництво </a:t>
            </a:r>
            <a:r>
              <a:rPr lang="uk-UA" dirty="0"/>
              <a:t>логістикою з боку обліково-калькуляційних підрозділів або структурних органів, результати роботи яких виміряються отриманим прибутком.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42777"/>
              </p:ext>
            </p:extLst>
          </p:nvPr>
        </p:nvGraphicFramePr>
        <p:xfrm>
          <a:off x="152400" y="573943"/>
          <a:ext cx="8839200" cy="6083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7350"/>
                <a:gridCol w="7181850"/>
              </a:tblGrid>
              <a:tr h="4570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Властивість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Сутність властивості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</a:tr>
              <a:tr h="45703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А)Цілісність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1)унікальність і непередбачуваність системи в конкретних умовах і під впливом значної групи факторів зовнішнього середовища, обумовлена ресурсними можливостями учасників і обмеженнями, установлюваними зовнішнім середовищем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</a:tr>
              <a:tr h="457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Б)</a:t>
                      </a:r>
                      <a:r>
                        <a:rPr lang="uk-UA" sz="1600" dirty="0" err="1" smtClean="0">
                          <a:effectLst/>
                        </a:rPr>
                        <a:t>Інтегративність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2)мінливість елементів і параметрів системи під впливом факторів зовнішнього середовища і за рішенням учасників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</a:tr>
              <a:tr h="93093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В)Адаптивність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3)система </a:t>
                      </a:r>
                      <a:r>
                        <a:rPr lang="uk-UA" sz="1600" dirty="0">
                          <a:effectLst/>
                        </a:rPr>
                        <a:t>як упорядкована сукупність елементів із </a:t>
                      </a:r>
                      <a:r>
                        <a:rPr lang="uk-UA" sz="1600" dirty="0" smtClean="0">
                          <a:effectLst/>
                        </a:rPr>
                        <a:t>визначеними </a:t>
                      </a:r>
                      <a:r>
                        <a:rPr lang="uk-UA" sz="1600" dirty="0">
                          <a:effectLst/>
                        </a:rPr>
                        <a:t>зв'язками має  особливі системні властивості, не притаманні окремим елементам, що дозволяє досягти синергетичного ефекту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</a:tr>
              <a:tr h="30621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Г)Організація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4)ЛС – цілісна сукупність елементів, що взаємодіють один з одним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</a:tr>
              <a:tr h="45703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Д)Рухливість </a:t>
                      </a:r>
                      <a:r>
                        <a:rPr lang="uk-UA" sz="1600" dirty="0">
                          <a:effectLst/>
                        </a:rPr>
                        <a:t>системи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5)здатність змінювати свою структуру і вибирати варіанти поводження, згідно з новими цілями системи і під впливом зовнішнього середовища. Здатність протистояти руйнівним тенденціям за рахунок створення резервів і пошуку компромісів. Прагнення до саморозвитку і самовдосконалення шляхом свідомого вибору оптимального варіанта функціонування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</a:tr>
              <a:tr h="116788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Ж)Гранична </a:t>
                      </a:r>
                      <a:r>
                        <a:rPr lang="uk-UA" sz="1600" dirty="0">
                          <a:effectLst/>
                        </a:rPr>
                        <a:t>можливість розв’язання задач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</a:rPr>
                        <a:t>6)визначена упорядкованість зв'язків між елементами системи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399" marR="54399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3000" y="187688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ВСТАНОВІТЬ ВІДПОВІДНІСТЬ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026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bIns="91440" anchor="b"/>
          <a:lstStyle/>
          <a:p>
            <a:r>
              <a:rPr lang="ru-RU"/>
              <a:t>Структура логістичної системи</a:t>
            </a:r>
          </a:p>
        </p:txBody>
      </p:sp>
      <p:sp>
        <p:nvSpPr>
          <p:cNvPr id="63508" name="Номер слайда 21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/>
          <a:lstStyle/>
          <a:p>
            <a:pPr algn="ctr">
              <a:defRPr/>
            </a:pPr>
            <a:fld id="{F48C7A9A-488D-4FAD-8851-FD19FC503A9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51</a:t>
            </a:fld>
            <a:endParaRPr lang="ru-RU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1692275" y="1376363"/>
            <a:ext cx="6192838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8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Логістична система</a:t>
            </a:r>
          </a:p>
        </p:txBody>
      </p:sp>
      <p:sp>
        <p:nvSpPr>
          <p:cNvPr id="63492" name="Rectangle 6"/>
          <p:cNvSpPr>
            <a:spLocks noChangeArrowheads="1"/>
          </p:cNvSpPr>
          <p:nvPr/>
        </p:nvSpPr>
        <p:spPr bwMode="auto">
          <a:xfrm>
            <a:off x="684213" y="2493963"/>
            <a:ext cx="3455987" cy="1150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Функціональний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комплекс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5076825" y="2493963"/>
            <a:ext cx="3455988" cy="1150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Забезпечуючий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комплекс</a:t>
            </a:r>
          </a:p>
        </p:txBody>
      </p: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1079500" y="4135438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ЛЛС</a:t>
            </a:r>
          </a:p>
        </p:txBody>
      </p:sp>
      <p:sp>
        <p:nvSpPr>
          <p:cNvPr id="63495" name="Rectangle 9"/>
          <p:cNvSpPr>
            <a:spLocks noChangeArrowheads="1"/>
          </p:cNvSpPr>
          <p:nvPr/>
        </p:nvSpPr>
        <p:spPr bwMode="auto">
          <a:xfrm>
            <a:off x="3167063" y="4135438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ЛЛС</a:t>
            </a:r>
          </a:p>
        </p:txBody>
      </p:sp>
      <p:sp>
        <p:nvSpPr>
          <p:cNvPr id="63496" name="Rectangle 10"/>
          <p:cNvSpPr>
            <a:spLocks noChangeArrowheads="1"/>
          </p:cNvSpPr>
          <p:nvPr/>
        </p:nvSpPr>
        <p:spPr bwMode="auto">
          <a:xfrm>
            <a:off x="6826250" y="4135438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ЛЛС</a:t>
            </a:r>
          </a:p>
        </p:txBody>
      </p:sp>
      <p:sp>
        <p:nvSpPr>
          <p:cNvPr id="63497" name="Rectangle 12"/>
          <p:cNvSpPr>
            <a:spLocks noChangeArrowheads="1"/>
          </p:cNvSpPr>
          <p:nvPr/>
        </p:nvSpPr>
        <p:spPr bwMode="auto">
          <a:xfrm>
            <a:off x="4989513" y="4135438"/>
            <a:ext cx="9144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ЛЛС</a:t>
            </a:r>
          </a:p>
        </p:txBody>
      </p:sp>
      <p:sp>
        <p:nvSpPr>
          <p:cNvPr id="63498" name="Oval 13"/>
          <p:cNvSpPr>
            <a:spLocks noChangeArrowheads="1"/>
          </p:cNvSpPr>
          <p:nvPr/>
        </p:nvSpPr>
        <p:spPr bwMode="auto">
          <a:xfrm>
            <a:off x="755650" y="5684838"/>
            <a:ext cx="1152525" cy="6111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ЕЛС</a:t>
            </a:r>
          </a:p>
        </p:txBody>
      </p:sp>
      <p:sp>
        <p:nvSpPr>
          <p:cNvPr id="63499" name="Oval 14"/>
          <p:cNvSpPr>
            <a:spLocks noChangeArrowheads="1"/>
          </p:cNvSpPr>
          <p:nvPr/>
        </p:nvSpPr>
        <p:spPr bwMode="auto">
          <a:xfrm>
            <a:off x="2519363" y="5684838"/>
            <a:ext cx="1152525" cy="6111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ЕЛС</a:t>
            </a:r>
          </a:p>
        </p:txBody>
      </p:sp>
      <p:sp>
        <p:nvSpPr>
          <p:cNvPr id="63500" name="Oval 15"/>
          <p:cNvSpPr>
            <a:spLocks noChangeArrowheads="1"/>
          </p:cNvSpPr>
          <p:nvPr/>
        </p:nvSpPr>
        <p:spPr bwMode="auto">
          <a:xfrm>
            <a:off x="4535488" y="5684838"/>
            <a:ext cx="1152525" cy="6111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ЕЛС</a:t>
            </a:r>
          </a:p>
        </p:txBody>
      </p:sp>
      <p:sp>
        <p:nvSpPr>
          <p:cNvPr id="63501" name="Oval 16"/>
          <p:cNvSpPr>
            <a:spLocks noChangeArrowheads="1"/>
          </p:cNvSpPr>
          <p:nvPr/>
        </p:nvSpPr>
        <p:spPr bwMode="auto">
          <a:xfrm>
            <a:off x="6515100" y="5684838"/>
            <a:ext cx="1152525" cy="6111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>
                <a:solidFill>
                  <a:srgbClr val="000000"/>
                </a:solidFill>
                <a:latin typeface="Trebuchet MS" pitchFamily="34" charset="0"/>
                <a:cs typeface="Arial" pitchFamily="34" charset="0"/>
              </a:rPr>
              <a:t>ЕЛС</a:t>
            </a:r>
          </a:p>
        </p:txBody>
      </p:sp>
      <p:sp>
        <p:nvSpPr>
          <p:cNvPr id="208933" name="Text Box 17"/>
          <p:cNvSpPr txBox="1">
            <a:spLocks noChangeArrowheads="1"/>
          </p:cNvSpPr>
          <p:nvPr/>
        </p:nvSpPr>
        <p:spPr bwMode="auto">
          <a:xfrm>
            <a:off x="142875" y="2060575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i="1">
                <a:latin typeface="Tahoma" pitchFamily="34" charset="0"/>
                <a:cs typeface="Arial" pitchFamily="34" charset="0"/>
              </a:rPr>
              <a:t>Підсистеми</a:t>
            </a:r>
          </a:p>
        </p:txBody>
      </p:sp>
      <p:sp>
        <p:nvSpPr>
          <p:cNvPr id="208934" name="Text Box 18"/>
          <p:cNvSpPr txBox="1">
            <a:spLocks noChangeArrowheads="1"/>
          </p:cNvSpPr>
          <p:nvPr/>
        </p:nvSpPr>
        <p:spPr bwMode="auto">
          <a:xfrm>
            <a:off x="142875" y="3752850"/>
            <a:ext cx="2303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i="1">
                <a:latin typeface="Tahoma" pitchFamily="34" charset="0"/>
                <a:cs typeface="Arial" pitchFamily="34" charset="0"/>
              </a:rPr>
              <a:t>Ланки</a:t>
            </a:r>
          </a:p>
        </p:txBody>
      </p:sp>
      <p:sp>
        <p:nvSpPr>
          <p:cNvPr id="208935" name="Text Box 19"/>
          <p:cNvSpPr txBox="1">
            <a:spLocks noChangeArrowheads="1"/>
          </p:cNvSpPr>
          <p:nvPr/>
        </p:nvSpPr>
        <p:spPr bwMode="auto">
          <a:xfrm>
            <a:off x="179388" y="5192713"/>
            <a:ext cx="230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i="1">
                <a:latin typeface="Tahoma" pitchFamily="34" charset="0"/>
                <a:cs typeface="Arial" pitchFamily="34" charset="0"/>
              </a:rPr>
              <a:t>Элементи</a:t>
            </a:r>
          </a:p>
        </p:txBody>
      </p:sp>
      <p:sp>
        <p:nvSpPr>
          <p:cNvPr id="208936" name="Line 20"/>
          <p:cNvSpPr>
            <a:spLocks noChangeShapeType="1"/>
          </p:cNvSpPr>
          <p:nvPr/>
        </p:nvSpPr>
        <p:spPr bwMode="auto">
          <a:xfrm>
            <a:off x="1655763" y="2276475"/>
            <a:ext cx="67691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937" name="Line 21"/>
          <p:cNvSpPr>
            <a:spLocks noChangeShapeType="1"/>
          </p:cNvSpPr>
          <p:nvPr/>
        </p:nvSpPr>
        <p:spPr bwMode="auto">
          <a:xfrm>
            <a:off x="1619250" y="3897313"/>
            <a:ext cx="67691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938" name="Line 22"/>
          <p:cNvSpPr>
            <a:spLocks noChangeShapeType="1"/>
          </p:cNvSpPr>
          <p:nvPr/>
        </p:nvSpPr>
        <p:spPr bwMode="auto">
          <a:xfrm>
            <a:off x="1655763" y="5373688"/>
            <a:ext cx="67691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8313" y="273050"/>
            <a:ext cx="8218487" cy="1143000"/>
          </a:xfrm>
        </p:spPr>
        <p:txBody>
          <a:bodyPr bIns="91440" anchor="b"/>
          <a:lstStyle/>
          <a:p>
            <a:r>
              <a:rPr lang="ru-RU"/>
              <a:t>Комплекс підсистем ЛС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716463" y="1484313"/>
            <a:ext cx="3952875" cy="431800"/>
          </a:xfrm>
          <a:ln w="12700" cap="sq" algn="ctr"/>
        </p:spPr>
        <p:txBody>
          <a:bodyPr anchor="b">
            <a:noAutofit/>
          </a:bodyPr>
          <a:lstStyle/>
          <a:p>
            <a:pPr marL="0" indent="0" algn="ctr">
              <a:buFontTx/>
              <a:buNone/>
            </a:pPr>
            <a:r>
              <a:rPr lang="ru-RU" sz="2900" b="1">
                <a:solidFill>
                  <a:schemeClr val="accent1"/>
                </a:solidFill>
              </a:rPr>
              <a:t>ЗАБЕЗПЕЧУЮЧИЙ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03548" y="2247900"/>
            <a:ext cx="3948466" cy="3886200"/>
          </a:xfrm>
          <a:blipFill>
            <a:blip r:embed="rId2">
              <a:duotone>
                <a:schemeClr val="accent1">
                  <a:tint val="30000"/>
                  <a:satMod val="300000"/>
                </a:schemeClr>
                <a:schemeClr val="accent1">
                  <a:tint val="40000"/>
                  <a:satMod val="200000"/>
                </a:schemeClr>
              </a:duotone>
            </a:blip>
            <a:tile tx="0" ty="0" sx="70000" sy="70000" flip="none" algn="ctr"/>
          </a:blipFill>
          <a:ln>
            <a:solidFill>
              <a:schemeClr val="accent1">
                <a:shade val="60000"/>
                <a:satMod val="110000"/>
              </a:schemeClr>
            </a:solidFill>
            <a:miter lim="800000"/>
            <a:headEnd/>
            <a:tailEnd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800" b="1"/>
              <a:t>Підсистема управління закупівлями </a:t>
            </a:r>
          </a:p>
          <a:p>
            <a:pPr>
              <a:spcBef>
                <a:spcPct val="0"/>
              </a:spcBef>
            </a:pPr>
            <a:r>
              <a:rPr lang="ru-RU" sz="1800" b="1"/>
              <a:t>Підсистема управління розподілом </a:t>
            </a:r>
          </a:p>
          <a:p>
            <a:pPr>
              <a:spcBef>
                <a:spcPct val="0"/>
              </a:spcBef>
            </a:pPr>
            <a:r>
              <a:rPr lang="ru-RU" sz="1800" b="1"/>
              <a:t>Підсистема підтримки виробничих процесів </a:t>
            </a:r>
          </a:p>
          <a:p>
            <a:pPr>
              <a:spcBef>
                <a:spcPct val="0"/>
              </a:spcBef>
            </a:pPr>
            <a:r>
              <a:rPr lang="ru-RU" sz="1800" b="1"/>
              <a:t>Підсистема управління логістичним сервісом </a:t>
            </a:r>
          </a:p>
          <a:p>
            <a:pPr>
              <a:spcBef>
                <a:spcPct val="0"/>
              </a:spcBef>
            </a:pPr>
            <a:r>
              <a:rPr lang="ru-RU" sz="1800" b="1"/>
              <a:t>Підсистема управління складуванням і вантажопереробкою </a:t>
            </a:r>
          </a:p>
          <a:p>
            <a:pPr>
              <a:spcBef>
                <a:spcPct val="0"/>
              </a:spcBef>
            </a:pPr>
            <a:r>
              <a:rPr lang="ru-RU" sz="1800" b="1"/>
              <a:t>Підсистема управління транспортуванням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738334" y="2247900"/>
            <a:ext cx="3948466" cy="3886200"/>
          </a:xfrm>
          <a:blipFill>
            <a:blip r:embed="rId2">
              <a:duotone>
                <a:schemeClr val="dk1">
                  <a:tint val="30000"/>
                  <a:satMod val="300000"/>
                </a:schemeClr>
                <a:schemeClr val="dk1">
                  <a:tint val="40000"/>
                  <a:satMod val="200000"/>
                </a:schemeClr>
              </a:duotone>
            </a:blip>
            <a:tile tx="0" ty="0" sx="70000" sy="70000" flip="none" algn="ctr"/>
          </a:blipFill>
          <a:ln>
            <a:solidFill>
              <a:schemeClr val="dk1">
                <a:shade val="60000"/>
                <a:satMod val="110000"/>
              </a:schemeClr>
            </a:solidFill>
            <a:miter lim="800000"/>
            <a:headEnd/>
            <a:tailEnd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273050" indent="-2730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sz="2400" dirty="0" err="1"/>
              <a:t>Організаційно-економічне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</a:p>
          <a:p>
            <a:pPr>
              <a:spcBef>
                <a:spcPct val="0"/>
              </a:spcBef>
            </a:pPr>
            <a:r>
              <a:rPr lang="ru-RU" sz="2400" dirty="0" err="1"/>
              <a:t>П</a:t>
            </a:r>
            <a:r>
              <a:rPr lang="ru-RU" sz="2400" dirty="0" err="1" smtClean="0"/>
              <a:t>равове</a:t>
            </a:r>
            <a:r>
              <a:rPr lang="ru-RU" sz="2400" dirty="0" smtClean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</a:p>
          <a:p>
            <a:pPr>
              <a:spcBef>
                <a:spcPct val="0"/>
              </a:spcBef>
            </a:pPr>
            <a:r>
              <a:rPr lang="ru-RU" sz="2400" dirty="0" err="1"/>
              <a:t>Інформаційне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і комплекс </a:t>
            </a:r>
            <a:r>
              <a:rPr lang="ru-RU" sz="2400" dirty="0" err="1"/>
              <a:t>технічних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</a:p>
          <a:p>
            <a:pPr>
              <a:spcBef>
                <a:spcPct val="0"/>
              </a:spcBef>
            </a:pPr>
            <a:r>
              <a:rPr lang="ru-RU" sz="2400" dirty="0" err="1"/>
              <a:t>Кадрове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</a:p>
          <a:p>
            <a:pPr>
              <a:spcBef>
                <a:spcPct val="0"/>
              </a:spcBef>
            </a:pPr>
            <a:r>
              <a:rPr lang="ru-RU" sz="2400" dirty="0" err="1"/>
              <a:t>Екологічне</a:t>
            </a:r>
            <a:r>
              <a:rPr lang="ru-RU" sz="2400" dirty="0"/>
              <a:t> і </a:t>
            </a:r>
            <a:r>
              <a:rPr lang="ru-RU" sz="2400" dirty="0" err="1"/>
              <a:t>ергономічне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endParaRPr lang="ru-RU" sz="2400" dirty="0"/>
          </a:p>
        </p:txBody>
      </p:sp>
      <p:sp>
        <p:nvSpPr>
          <p:cNvPr id="9" name="Text Box 8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4194175" cy="549275"/>
          </a:xfrm>
          <a:ln cap="sq" algn="ctr"/>
        </p:spPr>
        <p:txBody>
          <a:bodyPr anchor="b">
            <a:spAutoFit/>
          </a:bodyPr>
          <a:lstStyle/>
          <a:p>
            <a:pPr marL="0" indent="0" algn="ctr">
              <a:spcBef>
                <a:spcPct val="50000"/>
              </a:spcBef>
              <a:buFontTx/>
              <a:buNone/>
            </a:pPr>
            <a:r>
              <a:rPr lang="ru-RU" sz="3000" b="1" dirty="0" smtClean="0">
                <a:solidFill>
                  <a:schemeClr val="accent1"/>
                </a:solidFill>
              </a:rPr>
              <a:t>ФУНКЦІОНАЛЬНИЙ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bIns="91440" anchor="b"/>
          <a:lstStyle/>
          <a:p>
            <a:r>
              <a:rPr lang="ru-RU" sz="4000" dirty="0"/>
              <a:t>Пример логистической системы</a:t>
            </a:r>
          </a:p>
        </p:txBody>
      </p:sp>
      <p:sp>
        <p:nvSpPr>
          <p:cNvPr id="64562" name="Номер слайда 51"/>
          <p:cNvSpPr txBox="1">
            <a:spLocks noGrp="1"/>
          </p:cNvSpPr>
          <p:nvPr/>
        </p:nvSpPr>
        <p:spPr>
          <a:xfrm>
            <a:off x="146050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/>
          <a:lstStyle/>
          <a:p>
            <a:pPr algn="ctr">
              <a:defRPr/>
            </a:pPr>
            <a:fld id="{14C4C57F-4BBA-48A4-867C-3B57D68622F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53</a:t>
            </a:fld>
            <a:endParaRPr lang="ru-RU" sz="1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76263" y="1520825"/>
            <a:ext cx="1800225" cy="252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/>
              <a:t>Поставщик МР</a:t>
            </a: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899691" y="1989138"/>
            <a:ext cx="1079500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dirty="0"/>
              <a:t>Перевозчик 1</a:t>
            </a:r>
          </a:p>
        </p:txBody>
      </p:sp>
      <p:sp>
        <p:nvSpPr>
          <p:cNvPr id="64517" name="Rectangle 7"/>
          <p:cNvSpPr>
            <a:spLocks noChangeArrowheads="1"/>
          </p:cNvSpPr>
          <p:nvPr/>
        </p:nvSpPr>
        <p:spPr bwMode="auto">
          <a:xfrm>
            <a:off x="2663825" y="2349500"/>
            <a:ext cx="1655763" cy="684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/>
              <a:t>Распределит.</a:t>
            </a:r>
          </a:p>
          <a:p>
            <a:pPr algn="ctr">
              <a:defRPr/>
            </a:pPr>
            <a:r>
              <a:rPr lang="ru-RU" dirty="0"/>
              <a:t>Склад ГП</a:t>
            </a:r>
          </a:p>
        </p:txBody>
      </p:sp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5867400" y="2384425"/>
            <a:ext cx="1655763" cy="684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/>
              <a:t>Распределит.</a:t>
            </a:r>
          </a:p>
          <a:p>
            <a:pPr algn="ctr">
              <a:defRPr/>
            </a:pPr>
            <a:r>
              <a:rPr lang="ru-RU"/>
              <a:t>Склад ГП</a:t>
            </a:r>
          </a:p>
        </p:txBody>
      </p:sp>
      <p:sp>
        <p:nvSpPr>
          <p:cNvPr id="64519" name="Rectangle 9"/>
          <p:cNvSpPr>
            <a:spLocks noChangeArrowheads="1"/>
          </p:cNvSpPr>
          <p:nvPr/>
        </p:nvSpPr>
        <p:spPr bwMode="auto">
          <a:xfrm>
            <a:off x="539750" y="2600325"/>
            <a:ext cx="1655763" cy="684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 err="1"/>
              <a:t>Произв-во</a:t>
            </a:r>
            <a:r>
              <a:rPr lang="ru-RU" dirty="0"/>
              <a:t> </a:t>
            </a:r>
            <a:r>
              <a:rPr lang="en-US" dirty="0"/>
              <a:t>PL</a:t>
            </a:r>
            <a:endParaRPr lang="ru-RU" dirty="0"/>
          </a:p>
        </p:txBody>
      </p:sp>
      <p:sp>
        <p:nvSpPr>
          <p:cNvPr id="64520" name="Rectangle 10"/>
          <p:cNvSpPr>
            <a:spLocks noChangeArrowheads="1"/>
          </p:cNvSpPr>
          <p:nvPr/>
        </p:nvSpPr>
        <p:spPr bwMode="auto">
          <a:xfrm>
            <a:off x="5327650" y="4041775"/>
            <a:ext cx="1655763" cy="684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/>
              <a:t>Произв-во </a:t>
            </a:r>
            <a:r>
              <a:rPr lang="en-US"/>
              <a:t>RU</a:t>
            </a:r>
            <a:endParaRPr lang="ru-RU"/>
          </a:p>
        </p:txBody>
      </p:sp>
      <p:sp>
        <p:nvSpPr>
          <p:cNvPr id="64521" name="Rectangle 11"/>
          <p:cNvSpPr>
            <a:spLocks noChangeArrowheads="1"/>
          </p:cNvSpPr>
          <p:nvPr/>
        </p:nvSpPr>
        <p:spPr bwMode="auto">
          <a:xfrm>
            <a:off x="576263" y="3752850"/>
            <a:ext cx="1655762" cy="684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/>
              <a:t>Произв-во </a:t>
            </a:r>
            <a:r>
              <a:rPr lang="en-US"/>
              <a:t>DEM</a:t>
            </a:r>
            <a:endParaRPr lang="ru-RU"/>
          </a:p>
        </p:txBody>
      </p:sp>
      <p:sp>
        <p:nvSpPr>
          <p:cNvPr id="64522" name="Oval 13"/>
          <p:cNvSpPr>
            <a:spLocks noChangeArrowheads="1"/>
          </p:cNvSpPr>
          <p:nvPr/>
        </p:nvSpPr>
        <p:spPr bwMode="auto">
          <a:xfrm>
            <a:off x="720304" y="4689475"/>
            <a:ext cx="1079500" cy="3603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/>
              <a:t>Перевозчик 2</a:t>
            </a:r>
          </a:p>
        </p:txBody>
      </p:sp>
      <p:sp>
        <p:nvSpPr>
          <p:cNvPr id="64523" name="Oval 14"/>
          <p:cNvSpPr>
            <a:spLocks noChangeArrowheads="1"/>
          </p:cNvSpPr>
          <p:nvPr/>
        </p:nvSpPr>
        <p:spPr bwMode="auto">
          <a:xfrm>
            <a:off x="2915816" y="3465513"/>
            <a:ext cx="1079500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/>
              <a:t>Перевозчик 3</a:t>
            </a:r>
          </a:p>
        </p:txBody>
      </p:sp>
      <p:sp>
        <p:nvSpPr>
          <p:cNvPr id="64524" name="Oval 15"/>
          <p:cNvSpPr>
            <a:spLocks noChangeArrowheads="1"/>
          </p:cNvSpPr>
          <p:nvPr/>
        </p:nvSpPr>
        <p:spPr bwMode="auto">
          <a:xfrm>
            <a:off x="5616575" y="3429000"/>
            <a:ext cx="1079500" cy="3603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/>
              <a:t>Перевозчик 4</a:t>
            </a:r>
          </a:p>
        </p:txBody>
      </p:sp>
      <p:sp>
        <p:nvSpPr>
          <p:cNvPr id="64525" name="Rectangle 16"/>
          <p:cNvSpPr>
            <a:spLocks noChangeArrowheads="1"/>
          </p:cNvSpPr>
          <p:nvPr/>
        </p:nvSpPr>
        <p:spPr bwMode="auto">
          <a:xfrm>
            <a:off x="7127875" y="5373688"/>
            <a:ext cx="1727200" cy="611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/>
              <a:t>Представители</a:t>
            </a:r>
          </a:p>
        </p:txBody>
      </p:sp>
      <p:sp>
        <p:nvSpPr>
          <p:cNvPr id="64526" name="Rectangle 17"/>
          <p:cNvSpPr>
            <a:spLocks noChangeArrowheads="1"/>
          </p:cNvSpPr>
          <p:nvPr/>
        </p:nvSpPr>
        <p:spPr bwMode="auto">
          <a:xfrm>
            <a:off x="395288" y="5445125"/>
            <a:ext cx="1800225" cy="252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/>
              <a:t>Поставщик МР</a:t>
            </a:r>
          </a:p>
        </p:txBody>
      </p:sp>
      <p:sp>
        <p:nvSpPr>
          <p:cNvPr id="64527" name="Rectangle 18"/>
          <p:cNvSpPr>
            <a:spLocks noChangeArrowheads="1"/>
          </p:cNvSpPr>
          <p:nvPr/>
        </p:nvSpPr>
        <p:spPr bwMode="auto">
          <a:xfrm>
            <a:off x="3563938" y="1376363"/>
            <a:ext cx="2844800" cy="757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/>
              <a:t>Отдел планирования</a:t>
            </a:r>
          </a:p>
        </p:txBody>
      </p:sp>
      <p:sp>
        <p:nvSpPr>
          <p:cNvPr id="64528" name="Rectangle 19"/>
          <p:cNvSpPr>
            <a:spLocks noChangeArrowheads="1"/>
          </p:cNvSpPr>
          <p:nvPr/>
        </p:nvSpPr>
        <p:spPr bwMode="auto">
          <a:xfrm>
            <a:off x="2879725" y="4508500"/>
            <a:ext cx="1908175" cy="649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/>
              <a:t>Транспортный</a:t>
            </a:r>
          </a:p>
          <a:p>
            <a:pPr algn="ctr">
              <a:defRPr/>
            </a:pPr>
            <a:r>
              <a:rPr lang="ru-RU"/>
              <a:t>отдел</a:t>
            </a:r>
          </a:p>
        </p:txBody>
      </p:sp>
      <p:sp>
        <p:nvSpPr>
          <p:cNvPr id="64529" name="Rectangle 21"/>
          <p:cNvSpPr>
            <a:spLocks noChangeArrowheads="1"/>
          </p:cNvSpPr>
          <p:nvPr/>
        </p:nvSpPr>
        <p:spPr bwMode="auto">
          <a:xfrm>
            <a:off x="7632700" y="3789363"/>
            <a:ext cx="1296988" cy="649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/>
              <a:t>Почта</a:t>
            </a:r>
          </a:p>
          <a:p>
            <a:pPr algn="ctr">
              <a:defRPr/>
            </a:pPr>
            <a:r>
              <a:rPr lang="ru-RU" dirty="0" smtClean="0"/>
              <a:t>Украины</a:t>
            </a:r>
            <a:endParaRPr lang="ru-RU" dirty="0"/>
          </a:p>
        </p:txBody>
      </p:sp>
      <p:sp>
        <p:nvSpPr>
          <p:cNvPr id="64530" name="Rectangle 22"/>
          <p:cNvSpPr>
            <a:spLocks noChangeArrowheads="1"/>
          </p:cNvSpPr>
          <p:nvPr/>
        </p:nvSpPr>
        <p:spPr bwMode="auto">
          <a:xfrm>
            <a:off x="7092950" y="1412875"/>
            <a:ext cx="1871663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/>
              <a:t>Отдел внутр.</a:t>
            </a:r>
          </a:p>
          <a:p>
            <a:pPr algn="ctr">
              <a:defRPr/>
            </a:pPr>
            <a:r>
              <a:rPr lang="ru-RU"/>
              <a:t>перевозок</a:t>
            </a:r>
          </a:p>
        </p:txBody>
      </p:sp>
      <p:sp>
        <p:nvSpPr>
          <p:cNvPr id="209972" name="Line 24"/>
          <p:cNvSpPr>
            <a:spLocks noChangeShapeType="1"/>
          </p:cNvSpPr>
          <p:nvPr/>
        </p:nvSpPr>
        <p:spPr bwMode="auto">
          <a:xfrm flipV="1">
            <a:off x="1223963" y="5049838"/>
            <a:ext cx="0" cy="39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73" name="Line 25"/>
          <p:cNvSpPr>
            <a:spLocks noChangeShapeType="1"/>
          </p:cNvSpPr>
          <p:nvPr/>
        </p:nvSpPr>
        <p:spPr bwMode="auto">
          <a:xfrm flipV="1">
            <a:off x="1187450" y="4437063"/>
            <a:ext cx="0" cy="252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74" name="Line 26"/>
          <p:cNvSpPr>
            <a:spLocks noChangeShapeType="1"/>
          </p:cNvSpPr>
          <p:nvPr/>
        </p:nvSpPr>
        <p:spPr bwMode="auto">
          <a:xfrm>
            <a:off x="1368425" y="180816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75" name="Line 27"/>
          <p:cNvSpPr>
            <a:spLocks noChangeShapeType="1"/>
          </p:cNvSpPr>
          <p:nvPr/>
        </p:nvSpPr>
        <p:spPr bwMode="auto">
          <a:xfrm>
            <a:off x="1403350" y="2384425"/>
            <a:ext cx="0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76" name="Line 28"/>
          <p:cNvSpPr>
            <a:spLocks noChangeShapeType="1"/>
          </p:cNvSpPr>
          <p:nvPr/>
        </p:nvSpPr>
        <p:spPr bwMode="auto">
          <a:xfrm>
            <a:off x="2159000" y="2924175"/>
            <a:ext cx="1008063" cy="541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77" name="Line 29"/>
          <p:cNvSpPr>
            <a:spLocks noChangeShapeType="1"/>
          </p:cNvSpPr>
          <p:nvPr/>
        </p:nvSpPr>
        <p:spPr bwMode="auto">
          <a:xfrm flipV="1">
            <a:off x="2232025" y="3824288"/>
            <a:ext cx="75565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78" name="Line 31"/>
          <p:cNvSpPr>
            <a:spLocks noChangeShapeType="1"/>
          </p:cNvSpPr>
          <p:nvPr/>
        </p:nvSpPr>
        <p:spPr bwMode="auto">
          <a:xfrm flipV="1">
            <a:off x="3492500" y="3033713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79" name="Line 33"/>
          <p:cNvSpPr>
            <a:spLocks noChangeShapeType="1"/>
          </p:cNvSpPr>
          <p:nvPr/>
        </p:nvSpPr>
        <p:spPr bwMode="auto">
          <a:xfrm flipV="1">
            <a:off x="6156325" y="3789363"/>
            <a:ext cx="0" cy="252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80" name="Line 34"/>
          <p:cNvSpPr>
            <a:spLocks noChangeShapeType="1"/>
          </p:cNvSpPr>
          <p:nvPr/>
        </p:nvSpPr>
        <p:spPr bwMode="auto">
          <a:xfrm flipV="1">
            <a:off x="6156325" y="3068638"/>
            <a:ext cx="0" cy="323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40" name="Oval 35"/>
          <p:cNvSpPr>
            <a:spLocks noChangeArrowheads="1"/>
          </p:cNvSpPr>
          <p:nvPr/>
        </p:nvSpPr>
        <p:spPr bwMode="auto">
          <a:xfrm>
            <a:off x="4572000" y="2457450"/>
            <a:ext cx="1079500" cy="36036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/>
              <a:t>Перевозчик 3</a:t>
            </a:r>
          </a:p>
        </p:txBody>
      </p:sp>
      <p:sp>
        <p:nvSpPr>
          <p:cNvPr id="209984" name="Line 36"/>
          <p:cNvSpPr>
            <a:spLocks noChangeShapeType="1"/>
          </p:cNvSpPr>
          <p:nvPr/>
        </p:nvSpPr>
        <p:spPr bwMode="auto">
          <a:xfrm flipV="1">
            <a:off x="4319588" y="2636838"/>
            <a:ext cx="252412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85" name="Line 37"/>
          <p:cNvSpPr>
            <a:spLocks noChangeShapeType="1"/>
          </p:cNvSpPr>
          <p:nvPr/>
        </p:nvSpPr>
        <p:spPr bwMode="auto">
          <a:xfrm>
            <a:off x="5651500" y="267335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86" name="Line 38"/>
          <p:cNvSpPr>
            <a:spLocks noChangeShapeType="1"/>
          </p:cNvSpPr>
          <p:nvPr/>
        </p:nvSpPr>
        <p:spPr bwMode="auto">
          <a:xfrm>
            <a:off x="7524750" y="2744788"/>
            <a:ext cx="827088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87" name="Line 39"/>
          <p:cNvSpPr>
            <a:spLocks noChangeShapeType="1"/>
          </p:cNvSpPr>
          <p:nvPr/>
        </p:nvSpPr>
        <p:spPr bwMode="auto">
          <a:xfrm>
            <a:off x="7308850" y="3105150"/>
            <a:ext cx="34925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88" name="Line 41"/>
          <p:cNvSpPr>
            <a:spLocks noChangeShapeType="1"/>
          </p:cNvSpPr>
          <p:nvPr/>
        </p:nvSpPr>
        <p:spPr bwMode="auto">
          <a:xfrm>
            <a:off x="2411413" y="1628775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89" name="Line 43"/>
          <p:cNvSpPr>
            <a:spLocks noChangeShapeType="1"/>
          </p:cNvSpPr>
          <p:nvPr/>
        </p:nvSpPr>
        <p:spPr bwMode="auto">
          <a:xfrm flipV="1">
            <a:off x="3419475" y="2133600"/>
            <a:ext cx="504825" cy="2159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90" name="Freeform 44"/>
          <p:cNvSpPr>
            <a:spLocks/>
          </p:cNvSpPr>
          <p:nvPr/>
        </p:nvSpPr>
        <p:spPr bwMode="auto">
          <a:xfrm>
            <a:off x="2241550" y="1774825"/>
            <a:ext cx="1322388" cy="2027238"/>
          </a:xfrm>
          <a:custGeom>
            <a:avLst/>
            <a:gdLst>
              <a:gd name="T0" fmla="*/ 0 w 833"/>
              <a:gd name="T1" fmla="*/ 2147483647 h 1277"/>
              <a:gd name="T2" fmla="*/ 2147483647 w 833"/>
              <a:gd name="T3" fmla="*/ 2147483647 h 1277"/>
              <a:gd name="T4" fmla="*/ 2147483647 w 833"/>
              <a:gd name="T5" fmla="*/ 2147483647 h 1277"/>
              <a:gd name="T6" fmla="*/ 2147483647 w 833"/>
              <a:gd name="T7" fmla="*/ 0 h 1277"/>
              <a:gd name="T8" fmla="*/ 0 60000 65536"/>
              <a:gd name="T9" fmla="*/ 0 60000 65536"/>
              <a:gd name="T10" fmla="*/ 0 60000 65536"/>
              <a:gd name="T11" fmla="*/ 0 60000 65536"/>
              <a:gd name="T12" fmla="*/ 0 w 833"/>
              <a:gd name="T13" fmla="*/ 0 h 1277"/>
              <a:gd name="T14" fmla="*/ 833 w 833"/>
              <a:gd name="T15" fmla="*/ 1277 h 12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3" h="1277">
                <a:moveTo>
                  <a:pt x="0" y="1277"/>
                </a:moveTo>
                <a:lnTo>
                  <a:pt x="147" y="1277"/>
                </a:lnTo>
                <a:lnTo>
                  <a:pt x="133" y="20"/>
                </a:lnTo>
                <a:lnTo>
                  <a:pt x="833" y="0"/>
                </a:ln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91" name="Line 45"/>
          <p:cNvSpPr>
            <a:spLocks noChangeShapeType="1"/>
          </p:cNvSpPr>
          <p:nvPr/>
        </p:nvSpPr>
        <p:spPr bwMode="auto">
          <a:xfrm>
            <a:off x="6119813" y="2133600"/>
            <a:ext cx="576262" cy="2159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92" name="Line 46"/>
          <p:cNvSpPr>
            <a:spLocks noChangeShapeType="1"/>
          </p:cNvSpPr>
          <p:nvPr/>
        </p:nvSpPr>
        <p:spPr bwMode="auto">
          <a:xfrm flipV="1">
            <a:off x="6408738" y="1736725"/>
            <a:ext cx="68421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93" name="Line 47"/>
          <p:cNvSpPr>
            <a:spLocks noChangeShapeType="1"/>
          </p:cNvSpPr>
          <p:nvPr/>
        </p:nvSpPr>
        <p:spPr bwMode="auto">
          <a:xfrm>
            <a:off x="8316913" y="2168525"/>
            <a:ext cx="71437" cy="15843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94" name="Line 48"/>
          <p:cNvSpPr>
            <a:spLocks noChangeShapeType="1"/>
          </p:cNvSpPr>
          <p:nvPr/>
        </p:nvSpPr>
        <p:spPr bwMode="auto">
          <a:xfrm flipH="1">
            <a:off x="2159000" y="2924175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95" name="Line 49"/>
          <p:cNvSpPr>
            <a:spLocks noChangeShapeType="1"/>
          </p:cNvSpPr>
          <p:nvPr/>
        </p:nvSpPr>
        <p:spPr bwMode="auto">
          <a:xfrm flipV="1">
            <a:off x="3671888" y="38608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96" name="Line 50"/>
          <p:cNvSpPr>
            <a:spLocks noChangeShapeType="1"/>
          </p:cNvSpPr>
          <p:nvPr/>
        </p:nvSpPr>
        <p:spPr bwMode="auto">
          <a:xfrm flipV="1">
            <a:off x="4140200" y="2781300"/>
            <a:ext cx="792163" cy="16922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97" name="Line 51"/>
          <p:cNvSpPr>
            <a:spLocks noChangeShapeType="1"/>
          </p:cNvSpPr>
          <p:nvPr/>
        </p:nvSpPr>
        <p:spPr bwMode="auto">
          <a:xfrm flipV="1">
            <a:off x="4140200" y="3716338"/>
            <a:ext cx="1368425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98" name="Line 52"/>
          <p:cNvSpPr>
            <a:spLocks noChangeShapeType="1"/>
          </p:cNvSpPr>
          <p:nvPr/>
        </p:nvSpPr>
        <p:spPr bwMode="auto">
          <a:xfrm flipH="1">
            <a:off x="1763713" y="4833938"/>
            <a:ext cx="10810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99" name="Freeform 53"/>
          <p:cNvSpPr>
            <a:spLocks/>
          </p:cNvSpPr>
          <p:nvPr/>
        </p:nvSpPr>
        <p:spPr bwMode="auto">
          <a:xfrm>
            <a:off x="4502150" y="2170113"/>
            <a:ext cx="806450" cy="2155825"/>
          </a:xfrm>
          <a:custGeom>
            <a:avLst/>
            <a:gdLst>
              <a:gd name="T0" fmla="*/ 2147483647 w 508"/>
              <a:gd name="T1" fmla="*/ 2147483647 h 1358"/>
              <a:gd name="T2" fmla="*/ 2147483647 w 508"/>
              <a:gd name="T3" fmla="*/ 2147483647 h 1358"/>
              <a:gd name="T4" fmla="*/ 0 w 508"/>
              <a:gd name="T5" fmla="*/ 0 h 1358"/>
              <a:gd name="T6" fmla="*/ 0 60000 65536"/>
              <a:gd name="T7" fmla="*/ 0 60000 65536"/>
              <a:gd name="T8" fmla="*/ 0 60000 65536"/>
              <a:gd name="T9" fmla="*/ 0 w 508"/>
              <a:gd name="T10" fmla="*/ 0 h 1358"/>
              <a:gd name="T11" fmla="*/ 508 w 508"/>
              <a:gd name="T12" fmla="*/ 1358 h 13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1358">
                <a:moveTo>
                  <a:pt x="508" y="1358"/>
                </a:moveTo>
                <a:lnTo>
                  <a:pt x="9" y="135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000" name="Line 54"/>
          <p:cNvSpPr>
            <a:spLocks noChangeShapeType="1"/>
          </p:cNvSpPr>
          <p:nvPr/>
        </p:nvSpPr>
        <p:spPr bwMode="auto">
          <a:xfrm>
            <a:off x="8351838" y="4473575"/>
            <a:ext cx="0" cy="900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001" name="Line 55"/>
          <p:cNvSpPr>
            <a:spLocks noChangeShapeType="1"/>
          </p:cNvSpPr>
          <p:nvPr/>
        </p:nvSpPr>
        <p:spPr bwMode="auto">
          <a:xfrm>
            <a:off x="863600" y="6165850"/>
            <a:ext cx="973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002" name="Line 57"/>
          <p:cNvSpPr>
            <a:spLocks noChangeShapeType="1"/>
          </p:cNvSpPr>
          <p:nvPr/>
        </p:nvSpPr>
        <p:spPr bwMode="auto">
          <a:xfrm>
            <a:off x="863600" y="659765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003" name="Text Box 58"/>
          <p:cNvSpPr txBox="1">
            <a:spLocks noChangeArrowheads="1"/>
          </p:cNvSpPr>
          <p:nvPr/>
        </p:nvSpPr>
        <p:spPr bwMode="auto">
          <a:xfrm>
            <a:off x="2087563" y="5984875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  <a:cs typeface="Arial" pitchFamily="34" charset="0"/>
              </a:rPr>
              <a:t>Материальный поток</a:t>
            </a:r>
          </a:p>
        </p:txBody>
      </p:sp>
      <p:sp>
        <p:nvSpPr>
          <p:cNvPr id="210004" name="Text Box 59"/>
          <p:cNvSpPr txBox="1">
            <a:spLocks noChangeArrowheads="1"/>
          </p:cNvSpPr>
          <p:nvPr/>
        </p:nvSpPr>
        <p:spPr bwMode="auto">
          <a:xfrm>
            <a:off x="2087563" y="6345238"/>
            <a:ext cx="327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  <a:cs typeface="Arial" pitchFamily="34" charset="0"/>
              </a:rPr>
              <a:t>Поток информации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Принципи</a:t>
            </a:r>
            <a:r>
              <a:rPr lang="ru-RU" dirty="0" smtClean="0"/>
              <a:t> лог</a:t>
            </a:r>
            <a:r>
              <a:rPr lang="uk-UA" dirty="0" err="1" smtClean="0"/>
              <a:t>істичних</a:t>
            </a:r>
            <a:r>
              <a:rPr lang="uk-UA" dirty="0" smtClean="0"/>
              <a:t> систем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t"/>
            <a:r>
              <a:rPr lang="uk-UA" b="1" dirty="0">
                <a:solidFill>
                  <a:srgbClr val="FF0000"/>
                </a:solidFill>
              </a:rPr>
              <a:t>А)Оптимальність</a:t>
            </a:r>
            <a:endParaRPr lang="uk-UA" dirty="0">
              <a:solidFill>
                <a:srgbClr val="FF0000"/>
              </a:solidFill>
            </a:endParaRPr>
          </a:p>
          <a:p>
            <a:pPr algn="ctr" fontAlgn="t"/>
            <a:r>
              <a:rPr lang="uk-UA" b="1" dirty="0">
                <a:solidFill>
                  <a:srgbClr val="FF0000"/>
                </a:solidFill>
              </a:rPr>
              <a:t>Б)</a:t>
            </a:r>
            <a:r>
              <a:rPr lang="uk-UA" b="1" dirty="0" err="1">
                <a:solidFill>
                  <a:srgbClr val="FF0000"/>
                </a:solidFill>
              </a:rPr>
              <a:t>Емерджентність</a:t>
            </a:r>
            <a:endParaRPr lang="uk-UA" dirty="0">
              <a:solidFill>
                <a:srgbClr val="FF0000"/>
              </a:solidFill>
            </a:endParaRPr>
          </a:p>
          <a:p>
            <a:pPr algn="ctr"/>
            <a:r>
              <a:rPr lang="uk-UA" b="1" dirty="0">
                <a:solidFill>
                  <a:srgbClr val="FF0000"/>
                </a:solidFill>
              </a:rPr>
              <a:t>В)Принцип формалізації</a:t>
            </a:r>
            <a:endParaRPr lang="uk-UA" dirty="0">
              <a:solidFill>
                <a:srgbClr val="FF0000"/>
              </a:solidFill>
            </a:endParaRPr>
          </a:p>
          <a:p>
            <a:pPr algn="ctr" fontAlgn="t"/>
            <a:r>
              <a:rPr lang="uk-UA" b="1" dirty="0">
                <a:solidFill>
                  <a:srgbClr val="FF0000"/>
                </a:solidFill>
              </a:rPr>
              <a:t>Г)Системність</a:t>
            </a:r>
            <a:endParaRPr lang="uk-UA" dirty="0">
              <a:solidFill>
                <a:srgbClr val="FF0000"/>
              </a:solidFill>
            </a:endParaRPr>
          </a:p>
          <a:p>
            <a:pPr algn="ctr" fontAlgn="t"/>
            <a:r>
              <a:rPr lang="uk-UA" b="1" dirty="0">
                <a:solidFill>
                  <a:srgbClr val="FF0000"/>
                </a:solidFill>
              </a:rPr>
              <a:t>Д)Принцип ієрархії</a:t>
            </a:r>
            <a:endParaRPr lang="uk-UA" dirty="0">
              <a:solidFill>
                <a:srgbClr val="FF0000"/>
              </a:solidFill>
            </a:endParaRPr>
          </a:p>
          <a:p>
            <a:pPr algn="ctr" fontAlgn="t"/>
            <a:r>
              <a:rPr lang="uk-UA" b="1" dirty="0">
                <a:solidFill>
                  <a:srgbClr val="FF0000"/>
                </a:solidFill>
              </a:rPr>
              <a:t>Ж)Принцип інтеграції</a:t>
            </a:r>
            <a:endParaRPr lang="uk-UA" dirty="0">
              <a:solidFill>
                <a:srgbClr val="FF0000"/>
              </a:solidFill>
            </a:endParaRPr>
          </a:p>
          <a:p>
            <a:pPr algn="ctr"/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2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645576"/>
              </p:ext>
            </p:extLst>
          </p:nvPr>
        </p:nvGraphicFramePr>
        <p:xfrm>
          <a:off x="381000" y="381000"/>
          <a:ext cx="7848600" cy="571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600"/>
              </a:tblGrid>
              <a:tr h="5715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smtClean="0">
                          <a:solidFill>
                            <a:srgbClr val="FFFF00"/>
                          </a:solidFill>
                          <a:effectLst/>
                        </a:rPr>
                        <a:t>Оптимальність</a:t>
                      </a:r>
                      <a:endParaRPr lang="ru-RU" sz="3200" smtClean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200" smtClean="0">
                          <a:effectLst/>
                        </a:rPr>
                        <a:t>характерною </a:t>
                      </a:r>
                      <a:r>
                        <a:rPr lang="uk-UA" sz="3200" dirty="0">
                          <a:effectLst/>
                        </a:rPr>
                        <a:t>рисою розвитку логістичної системи будь-якого об'єкта є вибір найбільш прийнятного варіанта логістичної системи. Завдання полягає не в тому, щоб знайти вирішення краще за наявне, а в тому, щоб </a:t>
                      </a:r>
                      <a:r>
                        <a:rPr lang="uk-UA" sz="3200" dirty="0">
                          <a:solidFill>
                            <a:schemeClr val="bg1"/>
                          </a:solidFill>
                          <a:effectLst/>
                        </a:rPr>
                        <a:t>знайти</a:t>
                      </a:r>
                      <a:r>
                        <a:rPr lang="uk-UA" sz="32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uk-UA" sz="3200" u="sng" dirty="0">
                          <a:solidFill>
                            <a:srgbClr val="FFC000"/>
                          </a:solidFill>
                          <a:effectLst/>
                        </a:rPr>
                        <a:t>найкраще вирішення з усіх можливих</a:t>
                      </a:r>
                      <a:endParaRPr lang="ru-RU" sz="3200" u="sng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8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99833"/>
              </p:ext>
            </p:extLst>
          </p:nvPr>
        </p:nvGraphicFramePr>
        <p:xfrm>
          <a:off x="457200" y="304800"/>
          <a:ext cx="8382000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0"/>
              </a:tblGrid>
              <a:tr h="57912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400" dirty="0" err="1" smtClean="0">
                          <a:solidFill>
                            <a:srgbClr val="FFFF00"/>
                          </a:solidFill>
                          <a:effectLst/>
                        </a:rPr>
                        <a:t>Емерджентність</a:t>
                      </a:r>
                      <a:endParaRPr lang="ru-RU" sz="4400" dirty="0" smtClean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400" dirty="0" smtClean="0">
                          <a:effectLst/>
                        </a:rPr>
                        <a:t>властивість </a:t>
                      </a:r>
                      <a:r>
                        <a:rPr lang="uk-UA" sz="4400" dirty="0">
                          <a:effectLst/>
                        </a:rPr>
                        <a:t>системи виконувати задану цільову функцію, реалізована тільки логістичної системою </a:t>
                      </a:r>
                      <a:r>
                        <a:rPr lang="uk-UA" sz="4400" u="sng" dirty="0">
                          <a:solidFill>
                            <a:srgbClr val="FFC000"/>
                          </a:solidFill>
                          <a:effectLst/>
                        </a:rPr>
                        <a:t>в цілому</a:t>
                      </a:r>
                      <a:r>
                        <a:rPr lang="uk-UA" sz="4400" dirty="0">
                          <a:effectLst/>
                        </a:rPr>
                        <a:t>, а не окремими її елементами</a:t>
                      </a:r>
                      <a:endParaRPr lang="ru-RU" sz="4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3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28883"/>
              </p:ext>
            </p:extLst>
          </p:nvPr>
        </p:nvGraphicFramePr>
        <p:xfrm>
          <a:off x="457200" y="457200"/>
          <a:ext cx="8305800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800"/>
              </a:tblGrid>
              <a:tr h="57912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>
                          <a:solidFill>
                            <a:srgbClr val="FFFF00"/>
                          </a:solidFill>
                          <a:effectLst/>
                        </a:rPr>
                        <a:t>Системність</a:t>
                      </a:r>
                      <a:endParaRPr lang="ru-RU" sz="3200" dirty="0" smtClean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effectLst/>
                        </a:rPr>
                        <a:t>передбачає </a:t>
                      </a:r>
                      <a:r>
                        <a:rPr lang="uk-UA" sz="3200" dirty="0">
                          <a:effectLst/>
                        </a:rPr>
                        <a:t>дослідження об'єкта, з одного боку, як єдиного цілого, а з іншого – як частини більшої системи, у якій аналізований об'єкт перебуває з іншими системами у визначених відносинах. Таким чином, принцип </a:t>
                      </a:r>
                      <a:r>
                        <a:rPr lang="uk-UA" sz="3200" dirty="0" smtClean="0">
                          <a:effectLst/>
                        </a:rPr>
                        <a:t>системності </a:t>
                      </a:r>
                      <a:r>
                        <a:rPr lang="uk-UA" sz="3200" u="sng" dirty="0">
                          <a:solidFill>
                            <a:srgbClr val="FFC000"/>
                          </a:solidFill>
                          <a:effectLst/>
                        </a:rPr>
                        <a:t>охоплює всі сторони об'єкта і предмета в просторі та часі</a:t>
                      </a:r>
                      <a:endParaRPr lang="ru-RU" sz="3200" u="sng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7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789180"/>
              </p:ext>
            </p:extLst>
          </p:nvPr>
        </p:nvGraphicFramePr>
        <p:xfrm>
          <a:off x="457200" y="457200"/>
          <a:ext cx="8305800" cy="6144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800"/>
              </a:tblGrid>
              <a:tr h="58674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>
                          <a:solidFill>
                            <a:srgbClr val="FFFF00"/>
                          </a:solidFill>
                          <a:effectLst/>
                        </a:rPr>
                        <a:t>Принцип ієрархії</a:t>
                      </a:r>
                      <a:endParaRPr lang="ru-RU" sz="2800" dirty="0" smtClean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effectLst/>
                        </a:rPr>
                        <a:t>необхідність </a:t>
                      </a:r>
                      <a:r>
                        <a:rPr lang="uk-UA" sz="2800" dirty="0">
                          <a:effectLst/>
                        </a:rPr>
                        <a:t>ієрархічної побудови логістичних </a:t>
                      </a:r>
                      <a:r>
                        <a:rPr lang="uk-UA" sz="2800" dirty="0" smtClean="0">
                          <a:effectLst/>
                        </a:rPr>
                        <a:t>систем </a:t>
                      </a:r>
                      <a:r>
                        <a:rPr lang="uk-UA" sz="2800" dirty="0">
                          <a:effectLst/>
                        </a:rPr>
                        <a:t>обумовлена тим, що управління в них пов'язане з переробленням і використанням великих масивів інформації, причому на нижчих рівнях </a:t>
                      </a:r>
                      <a:r>
                        <a:rPr lang="uk-UA" sz="2800" dirty="0" smtClean="0">
                          <a:effectLst/>
                        </a:rPr>
                        <a:t>використовується </a:t>
                      </a:r>
                      <a:r>
                        <a:rPr lang="uk-UA" sz="2800" dirty="0">
                          <a:effectLst/>
                        </a:rPr>
                        <a:t>більш детальна і конкретна інформація, що охоплює лише окремі аспекти функціонування логістичної системи, а на більш </a:t>
                      </a:r>
                      <a:r>
                        <a:rPr lang="uk-UA" sz="2800" u="sng" dirty="0">
                          <a:solidFill>
                            <a:srgbClr val="FFC000"/>
                          </a:solidFill>
                          <a:effectLst/>
                        </a:rPr>
                        <a:t>високі рівні надходить узагальнена інформація, що характеризує умови функціонування всієї логістичної системи</a:t>
                      </a:r>
                      <a:r>
                        <a:rPr lang="uk-UA" sz="2800" dirty="0">
                          <a:effectLst/>
                        </a:rPr>
                        <a:t>, і ухвалюються рішення щодо логістичної системи в цілому 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8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31245"/>
              </p:ext>
            </p:extLst>
          </p:nvPr>
        </p:nvGraphicFramePr>
        <p:xfrm>
          <a:off x="457200" y="326326"/>
          <a:ext cx="8153400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3400"/>
              </a:tblGrid>
              <a:tr h="59436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dirty="0" smtClean="0">
                          <a:solidFill>
                            <a:srgbClr val="FFFF00"/>
                          </a:solidFill>
                          <a:effectLst/>
                        </a:rPr>
                        <a:t>Принцип інтеграції</a:t>
                      </a:r>
                      <a:endParaRPr lang="ru-RU" sz="3600" dirty="0" smtClean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</a:rPr>
                        <a:t>спрямований </a:t>
                      </a:r>
                      <a:r>
                        <a:rPr lang="uk-UA" sz="3600" dirty="0">
                          <a:effectLst/>
                        </a:rPr>
                        <a:t>на вивчення інтегративних властивостей і закономірностей у логістичних системах. Інтегративні властивості визначаються в результаті </a:t>
                      </a:r>
                      <a:r>
                        <a:rPr lang="uk-UA" sz="3600" u="sng" dirty="0">
                          <a:solidFill>
                            <a:srgbClr val="FFC000"/>
                          </a:solidFill>
                          <a:effectLst/>
                        </a:rPr>
                        <a:t>поєднання елементів</a:t>
                      </a:r>
                      <a:r>
                        <a:rPr lang="uk-UA" sz="3600" dirty="0">
                          <a:effectLst/>
                        </a:rPr>
                        <a:t> до цілого, функцій у часі й просторі 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uk-UA" sz="3600" b="1" i="1" dirty="0">
                <a:solidFill>
                  <a:srgbClr val="FF0000"/>
                </a:solidFill>
              </a:rPr>
              <a:t>Конструктивність: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uk-UA" sz="3600" dirty="0" smtClean="0"/>
              <a:t>диспетчеризація </a:t>
            </a:r>
            <a:r>
              <a:rPr lang="uk-UA" sz="3600" dirty="0"/>
              <a:t>потоку, безперервне відстеження переміщення і зміни кожного об'єкта потоку й оперативне коректування його руху; </a:t>
            </a:r>
            <a:endParaRPr lang="uk-UA" sz="3600" dirty="0" smtClean="0"/>
          </a:p>
          <a:p>
            <a:r>
              <a:rPr lang="uk-UA" sz="3600" dirty="0" smtClean="0"/>
              <a:t>ретельне </a:t>
            </a:r>
            <a:r>
              <a:rPr lang="uk-UA" sz="3600" dirty="0"/>
              <a:t>виявлення деталей усіх операцій матеріально-технічного забезпечення й транспортування товарів.</a:t>
            </a:r>
            <a:endParaRPr lang="ru-RU" sz="3600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31156"/>
              </p:ext>
            </p:extLst>
          </p:nvPr>
        </p:nvGraphicFramePr>
        <p:xfrm>
          <a:off x="457200" y="457200"/>
          <a:ext cx="8229600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6096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400" dirty="0" smtClean="0">
                          <a:solidFill>
                            <a:srgbClr val="FFFF00"/>
                          </a:solidFill>
                          <a:effectLst/>
                        </a:rPr>
                        <a:t>Принцип формалізації</a:t>
                      </a:r>
                      <a:endParaRPr lang="ru-RU" sz="4400" dirty="0" smtClean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400" dirty="0" smtClean="0">
                          <a:effectLst/>
                        </a:rPr>
                        <a:t>спрямований </a:t>
                      </a:r>
                      <a:r>
                        <a:rPr lang="uk-UA" sz="4400" dirty="0">
                          <a:effectLst/>
                        </a:rPr>
                        <a:t>на одержання </a:t>
                      </a:r>
                      <a:r>
                        <a:rPr lang="uk-UA" sz="4400" u="sng" dirty="0">
                          <a:solidFill>
                            <a:srgbClr val="FFC000"/>
                          </a:solidFill>
                          <a:effectLst/>
                        </a:rPr>
                        <a:t>кількісних і комплексних характеристик </a:t>
                      </a:r>
                      <a:r>
                        <a:rPr lang="uk-UA" sz="4400" dirty="0">
                          <a:effectLst/>
                        </a:rPr>
                        <a:t>логістичної системи</a:t>
                      </a:r>
                      <a:endParaRPr lang="ru-RU" sz="4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7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43066"/>
              </p:ext>
            </p:extLst>
          </p:nvPr>
        </p:nvGraphicFramePr>
        <p:xfrm>
          <a:off x="152400" y="228602"/>
          <a:ext cx="8915400" cy="6549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946"/>
                <a:gridCol w="7337454"/>
              </a:tblGrid>
              <a:tr h="412457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chemeClr val="tx1"/>
                          </a:solidFill>
                          <a:effectLst/>
                        </a:rPr>
                        <a:t>Встановіть відповідність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874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А)Оптимальність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dirty="0" smtClean="0">
                          <a:effectLst/>
                        </a:rPr>
                        <a:t>1)необхідність ієрархічної побудови логістичних систем обумовлена тим, що управління в них пов'язане з переробленням і використанням великих масивів інформації, причому на нижчих рівнях використовується більш детальна і конкретна інформація, що охоплює лише окремі аспекти функціонування логістичної системи, а на більш високі рівні надходить узагальнена інформація, що характеризує умови функціонування всієї логістичної системи, і ухвалюються рішення щодо логістичної системи в цілому </a:t>
                      </a:r>
                      <a:endParaRPr lang="ru-RU" sz="15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  <a:tr h="28177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Б)</a:t>
                      </a:r>
                      <a:r>
                        <a:rPr lang="uk-UA" sz="1500" dirty="0" err="1" smtClean="0">
                          <a:effectLst/>
                        </a:rPr>
                        <a:t>Емерджентність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dirty="0" smtClean="0">
                          <a:effectLst/>
                        </a:rPr>
                        <a:t>2)спрямований на одержання кількісних і комплексних характеристик логістичної системи</a:t>
                      </a:r>
                      <a:endParaRPr lang="ru-RU" sz="15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  <a:tr h="8592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dirty="0" smtClean="0">
                          <a:effectLst/>
                        </a:rPr>
                        <a:t>В)Принцип формалізації</a:t>
                      </a:r>
                      <a:endParaRPr lang="ru-RU" sz="15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dirty="0" smtClean="0">
                          <a:effectLst/>
                        </a:rPr>
                        <a:t>3)характерною рисою розвитку логістичної системи будь-якого об'єкта є вибір найбільш прийнятного варіанта логістичної системи. Завдання полягає не в тому, щоб знайти вирішення краще за наявне, а в тому, щоб знайти найкраще вирішення з усіх можливих</a:t>
                      </a:r>
                      <a:endParaRPr lang="ru-RU" sz="15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  <a:tr h="127893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Г)Системність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4)передбачає </a:t>
                      </a:r>
                      <a:r>
                        <a:rPr lang="uk-UA" sz="1500" dirty="0">
                          <a:effectLst/>
                        </a:rPr>
                        <a:t>дослідження об'єкта, з одного боку, як єдиного цілого, а з іншого – як частини більшої системи, у якій аналізований об'єкт перебуває з іншими системами у визначених відносинах. Таким чином, принцип </a:t>
                      </a:r>
                      <a:r>
                        <a:rPr lang="uk-UA" sz="1500" dirty="0" smtClean="0">
                          <a:effectLst/>
                        </a:rPr>
                        <a:t>системності </a:t>
                      </a:r>
                      <a:r>
                        <a:rPr lang="uk-UA" sz="1500" dirty="0">
                          <a:effectLst/>
                        </a:rPr>
                        <a:t>охоплює всі сторони об'єкта і предмета в просторі та часі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  <a:tr h="78334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Д)Принцип </a:t>
                      </a:r>
                      <a:r>
                        <a:rPr lang="uk-UA" sz="1500" dirty="0">
                          <a:effectLst/>
                        </a:rPr>
                        <a:t>ієрархії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500" dirty="0" smtClean="0">
                          <a:effectLst/>
                        </a:rPr>
                        <a:t>5)властивість системи виконувати задану цільову функцію, реалізована тільки логістичної системою в цілому, а не окремими її елементами</a:t>
                      </a:r>
                      <a:endParaRPr lang="ru-RU" sz="15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  <a:tr h="9208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Ж)Принцип </a:t>
                      </a:r>
                      <a:r>
                        <a:rPr lang="uk-UA" sz="1500" dirty="0">
                          <a:effectLst/>
                        </a:rPr>
                        <a:t>інтеграції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</a:rPr>
                        <a:t>6)спрямований </a:t>
                      </a:r>
                      <a:r>
                        <a:rPr lang="uk-UA" sz="1500" dirty="0">
                          <a:effectLst/>
                        </a:rPr>
                        <a:t>на вивчення інтегративних властивостей і закономірностей у логістичних системах. Інтегративні властивості визначаються в результаті поєднання елементів до цілого, функцій у часі й просторі 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Встановіть відповідність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67000" cy="4525963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i="1" dirty="0" smtClean="0"/>
              <a:t>1)логістична </a:t>
            </a:r>
            <a:r>
              <a:rPr lang="uk-UA" b="1" i="1" dirty="0"/>
              <a:t>ланка</a:t>
            </a:r>
            <a:r>
              <a:rPr lang="uk-UA" b="1" dirty="0"/>
              <a:t> </a:t>
            </a:r>
            <a:endParaRPr lang="uk-UA" b="1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i="1" dirty="0" smtClean="0"/>
              <a:t>2)логістичний канал</a:t>
            </a:r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r>
              <a:rPr lang="uk-UA" b="1" i="1" dirty="0" smtClean="0"/>
              <a:t>3)логістична </a:t>
            </a:r>
            <a:r>
              <a:rPr lang="uk-UA" b="1" i="1" dirty="0"/>
              <a:t>система </a:t>
            </a:r>
            <a:endParaRPr lang="uk-UA" b="1" i="1" dirty="0" smtClean="0"/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r>
              <a:rPr lang="uk-UA" b="1" dirty="0" smtClean="0"/>
              <a:t>4)</a:t>
            </a:r>
            <a:r>
              <a:rPr lang="uk-UA" b="1" i="1" dirty="0" smtClean="0"/>
              <a:t>логістична </a:t>
            </a:r>
            <a:r>
              <a:rPr lang="uk-UA" b="1" i="1" dirty="0"/>
              <a:t>мережа</a:t>
            </a:r>
            <a:r>
              <a:rPr lang="uk-UA" b="1" dirty="0"/>
              <a:t> </a:t>
            </a:r>
            <a:endParaRPr lang="uk-UA" b="1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i="1" dirty="0" smtClean="0"/>
              <a:t>5) логістичний </a:t>
            </a:r>
            <a:r>
              <a:rPr lang="uk-UA" b="1" i="1" dirty="0"/>
              <a:t>ланцюг</a:t>
            </a:r>
            <a:r>
              <a:rPr lang="uk-UA" b="1" dirty="0"/>
              <a:t> 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2800" y="1600200"/>
            <a:ext cx="5334000" cy="4525963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А)– </a:t>
            </a:r>
            <a:r>
              <a:rPr lang="uk-UA" b="1" dirty="0"/>
              <a:t>сукупність елементів логістичної системи лінійно упорядкована за рухом  логістичних потоків з метою аналізу або синтезу визначеної сукупності процедур;</a:t>
            </a: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Б)– </a:t>
            </a:r>
            <a:r>
              <a:rPr lang="uk-UA" b="1" dirty="0"/>
              <a:t>сукупність суб'єктів, підприємств і організацій, частково упорядкована для доведення потоку від виробника до його споживачів; </a:t>
            </a: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В)– </a:t>
            </a:r>
            <a:r>
              <a:rPr lang="uk-UA" b="1" dirty="0"/>
              <a:t>сукупність елементів логістичної системи, пов’язаних  матеріальними, сервісними  і супутніми їм інформаційними та фінансовими потоками;</a:t>
            </a: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Г)становить </a:t>
            </a:r>
            <a:r>
              <a:rPr lang="uk-UA" b="1" dirty="0"/>
              <a:t>собою окремий випадок уявлення суб'єкта логістики у складі певного </a:t>
            </a:r>
            <a:r>
              <a:rPr lang="uk-UA" b="1" dirty="0" smtClean="0"/>
              <a:t>логістичного ланцюга</a:t>
            </a:r>
            <a:r>
              <a:rPr lang="uk-UA" b="1" dirty="0"/>
              <a:t>;</a:t>
            </a: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Д)– </a:t>
            </a:r>
            <a:r>
              <a:rPr lang="uk-UA" b="1" dirty="0"/>
              <a:t>це адаптивна система зі зворотним зв'язком, яка складається з декількох підсистем, має розвинуті зв'язки із зовнішнім середовищем та виконує ті або інші логістичні функції</a:t>
            </a:r>
            <a:endParaRPr lang="ru-RU" b="1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286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/>
              <a:t>Класифікація логістичних систем 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74676"/>
              </p:ext>
            </p:extLst>
          </p:nvPr>
        </p:nvGraphicFramePr>
        <p:xfrm>
          <a:off x="457200" y="1131332"/>
          <a:ext cx="8229600" cy="54047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29600"/>
              </a:tblGrid>
              <a:tr h="218606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400" dirty="0">
                          <a:effectLst/>
                          <a:latin typeface="+mj-lt"/>
                        </a:rPr>
                        <a:t>1.Рівень ЛС / інституціональний поділ</a:t>
                      </a:r>
                      <a:endParaRPr lang="ru-RU" sz="4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</a:tr>
              <a:tr h="3007199">
                <a:tc>
                  <a:txBody>
                    <a:bodyPr/>
                    <a:lstStyle/>
                    <a:p>
                      <a:pPr marL="742950" lvl="1" indent="-28575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4400" dirty="0" err="1" smtClean="0">
                          <a:effectLst/>
                          <a:latin typeface="+mj-lt"/>
                        </a:rPr>
                        <a:t>Мікрологістичні</a:t>
                      </a:r>
                      <a:r>
                        <a:rPr lang="uk-UA" sz="440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742950" lvl="1" indent="-28575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44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Макрологістичні</a:t>
                      </a:r>
                      <a:endParaRPr lang="uk-UA" sz="4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4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44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Мезологістичні</a:t>
                      </a:r>
                      <a:endParaRPr lang="uk-UA" sz="4400" dirty="0" smtClean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742950" lvl="1" indent="-28575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44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4400" baseline="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Металогістичні</a:t>
                      </a:r>
                      <a:endParaRPr lang="ru-RU" sz="4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8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53806"/>
              </p:ext>
            </p:extLst>
          </p:nvPr>
        </p:nvGraphicFramePr>
        <p:xfrm>
          <a:off x="457200" y="1600200"/>
          <a:ext cx="8229600" cy="4419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93664"/>
                <a:gridCol w="2225828"/>
                <a:gridCol w="2270957"/>
                <a:gridCol w="1639151"/>
              </a:tblGrid>
              <a:tr h="1330768"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effectLst/>
                        </a:rPr>
                        <a:t>1.</a:t>
                      </a:r>
                      <a:r>
                        <a:rPr lang="uk-UA" sz="3200" baseline="0" dirty="0" smtClean="0">
                          <a:effectLst/>
                        </a:rPr>
                        <a:t> </a:t>
                      </a:r>
                      <a:r>
                        <a:rPr lang="uk-UA" sz="3200" dirty="0" smtClean="0">
                          <a:effectLst/>
                        </a:rPr>
                        <a:t>За </a:t>
                      </a:r>
                      <a:r>
                        <a:rPr lang="uk-UA" sz="3200" dirty="0">
                          <a:effectLst/>
                        </a:rPr>
                        <a:t>об’єктом  управління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88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err="1">
                          <a:effectLst/>
                        </a:rPr>
                        <a:t>промис-лових</a:t>
                      </a:r>
                      <a:r>
                        <a:rPr lang="uk-UA" sz="3200" dirty="0">
                          <a:effectLst/>
                        </a:rPr>
                        <a:t> </a:t>
                      </a:r>
                      <a:r>
                        <a:rPr lang="uk-UA" sz="3200" dirty="0" err="1">
                          <a:effectLst/>
                        </a:rPr>
                        <a:t>підпри-ємств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err="1">
                          <a:effectLst/>
                        </a:rPr>
                        <a:t>торгівель-них</a:t>
                      </a:r>
                      <a:r>
                        <a:rPr lang="uk-UA" sz="3200" dirty="0">
                          <a:effectLst/>
                        </a:rPr>
                        <a:t> </a:t>
                      </a:r>
                      <a:r>
                        <a:rPr lang="uk-UA" sz="3200" dirty="0" err="1">
                          <a:effectLst/>
                        </a:rPr>
                        <a:t>під-приємств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сервісних компаній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</a:rPr>
                        <a:t>змішані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3400" y="3810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Класифікація </a:t>
            </a:r>
            <a:r>
              <a:rPr lang="uk-UA" sz="3200" b="1" dirty="0" err="1" smtClean="0"/>
              <a:t>мікрологістичних</a:t>
            </a:r>
            <a:r>
              <a:rPr lang="uk-UA" sz="3200" b="1" dirty="0" smtClean="0"/>
              <a:t> </a:t>
            </a:r>
            <a:r>
              <a:rPr lang="uk-UA" sz="3200" b="1" dirty="0"/>
              <a:t>систем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431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273207"/>
              </p:ext>
            </p:extLst>
          </p:nvPr>
        </p:nvGraphicFramePr>
        <p:xfrm>
          <a:off x="457200" y="838200"/>
          <a:ext cx="8229599" cy="5410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45526"/>
                <a:gridCol w="696276"/>
                <a:gridCol w="696276"/>
                <a:gridCol w="696276"/>
                <a:gridCol w="833275"/>
                <a:gridCol w="696276"/>
                <a:gridCol w="751076"/>
                <a:gridCol w="684995"/>
                <a:gridCol w="1429623"/>
              </a:tblGrid>
              <a:tr h="1260867">
                <a:tc gridSpan="9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 smtClean="0">
                          <a:effectLst/>
                        </a:rPr>
                        <a:t>2</a:t>
                      </a:r>
                      <a:r>
                        <a:rPr lang="uk-UA" sz="4000" dirty="0">
                          <a:effectLst/>
                        </a:rPr>
                        <a:t>. За сектором </a:t>
                      </a:r>
                      <a:r>
                        <a:rPr lang="uk-UA" sz="4000" dirty="0" smtClean="0">
                          <a:effectLst/>
                        </a:rPr>
                        <a:t>бізнесу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93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 err="1">
                          <a:effectLst/>
                        </a:rPr>
                        <a:t>галу-зеві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400" dirty="0">
                          <a:solidFill>
                            <a:srgbClr val="FFFF00"/>
                          </a:solidFill>
                          <a:effectLst/>
                        </a:rPr>
                        <a:t>B 2 </a:t>
                      </a:r>
                      <a:r>
                        <a:rPr lang="uk-UA" sz="4400" dirty="0" err="1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ru-RU" sz="4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4400" dirty="0">
                          <a:solidFill>
                            <a:srgbClr val="FFFF00"/>
                          </a:solidFill>
                          <a:effectLst/>
                        </a:rPr>
                        <a:t>B 2 </a:t>
                      </a: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ru-RU" sz="4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r>
                        <a:rPr lang="uk-UA" sz="4400" dirty="0">
                          <a:solidFill>
                            <a:srgbClr val="FFFF00"/>
                          </a:solidFill>
                          <a:effectLst/>
                        </a:rPr>
                        <a:t> 2 </a:t>
                      </a: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ru-RU" sz="4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4400" dirty="0">
                          <a:effectLst/>
                        </a:rPr>
                        <a:t>B 2 </a:t>
                      </a:r>
                      <a:r>
                        <a:rPr lang="en-US" sz="4400" dirty="0">
                          <a:effectLst/>
                        </a:rPr>
                        <a:t>G</a:t>
                      </a:r>
                      <a:endParaRPr lang="ru-RU" sz="4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4400" dirty="0">
                          <a:effectLst/>
                        </a:rPr>
                        <a:t>B 2 </a:t>
                      </a:r>
                      <a:r>
                        <a:rPr lang="en-US" sz="4400" dirty="0">
                          <a:effectLst/>
                        </a:rPr>
                        <a:t>A</a:t>
                      </a:r>
                      <a:endParaRPr lang="ru-RU" sz="4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</a:rPr>
                        <a:t>A 2 B</a:t>
                      </a:r>
                      <a:endParaRPr lang="ru-RU" sz="4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</a:rPr>
                        <a:t>G 2 B</a:t>
                      </a:r>
                      <a:endParaRPr lang="ru-RU" sz="4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000" dirty="0" err="1">
                          <a:effectLst/>
                        </a:rPr>
                        <a:t>вірту-альні</a:t>
                      </a:r>
                      <a:endParaRPr lang="ru-RU" sz="4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65353"/>
              </p:ext>
            </p:extLst>
          </p:nvPr>
        </p:nvGraphicFramePr>
        <p:xfrm>
          <a:off x="457200" y="304800"/>
          <a:ext cx="8229600" cy="624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9941"/>
                <a:gridCol w="3991859"/>
                <a:gridCol w="1447800"/>
              </a:tblGrid>
              <a:tr h="976948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 smtClean="0">
                          <a:effectLst/>
                        </a:rPr>
                        <a:t>3</a:t>
                      </a:r>
                      <a:r>
                        <a:rPr lang="uk-UA" sz="3200" dirty="0">
                          <a:effectLst/>
                        </a:rPr>
                        <a:t>. Щодо підприємства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145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FFFF00"/>
                          </a:solidFill>
                          <a:effectLst/>
                        </a:rPr>
                        <a:t>Внутрішні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Внутрівиробничі логістичні системи</a:t>
                      </a:r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оптимізують управління матеріальними потоками в </a:t>
                      </a:r>
                      <a:r>
                        <a:rPr lang="uk-UA" sz="1600" b="1" u="sng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межах технологічного циклу виробництва продукції</a:t>
                      </a:r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6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Критеріями оптимізації </a:t>
                      </a:r>
                      <a:r>
                        <a:rPr lang="uk-UA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функціонування</a:t>
                      </a:r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внутрівиробничих логістичних систем є </a:t>
                      </a:r>
                      <a:r>
                        <a:rPr lang="uk-UA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мінімальна собівартість продукції і мінімальна тривалість виробничого періоду </a:t>
                      </a:r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забезпеченні заданого рівня якості готової продукції.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FFFF00"/>
                          </a:solidFill>
                          <a:effectLst/>
                        </a:rPr>
                        <a:t>Зовнішні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Зовнішні логістичні системи</a:t>
                      </a:r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вирішують задачі, зв'язані з управлінням і оптимізацією матеріальних і супутніх потоків від їхніх джерел до пунктів призначення </a:t>
                      </a:r>
                      <a:r>
                        <a:rPr lang="uk-UA" sz="1600" b="1" u="sng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поза виробничим технологічним циклом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6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Основними задачами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зовнішніх логістичних систем є </a:t>
                      </a:r>
                      <a:r>
                        <a:rPr lang="uk-UA" sz="1600" b="1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раціональна організація руху </a:t>
                      </a:r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матеріальних ресурсів і готової продукції в </a:t>
                      </a:r>
                      <a:r>
                        <a:rPr lang="uk-UA" sz="1600" b="1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товаропровідних мережах</a:t>
                      </a:r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uk-UA" sz="1600" b="1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оптимізація загальних витрат</a:t>
                      </a:r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витрат зв'язаних з логістичними операціями окремих ланок логістичної системи; </a:t>
                      </a:r>
                      <a:r>
                        <a:rPr lang="uk-UA" sz="1600" b="1" u="sng" kern="12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скорочення часу доставки матеріальних ресурсів і готовій продукції </a:t>
                      </a:r>
                      <a:r>
                        <a:rPr lang="uk-UA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 часу виконання замовлень споживачів.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Інтегровані=</a:t>
                      </a:r>
                      <a:endParaRPr lang="uk-UA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FFFF00"/>
                          </a:solidFill>
                          <a:effectLst/>
                        </a:rPr>
                        <a:t>Внутрішні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FFFF00"/>
                          </a:solidFill>
                          <a:effectLst/>
                        </a:rPr>
                        <a:t>Зовнішні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0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381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Класифікація </a:t>
            </a:r>
            <a:r>
              <a:rPr lang="uk-UA" sz="2800" b="1" dirty="0" err="1" smtClean="0"/>
              <a:t>макрологістичних</a:t>
            </a:r>
            <a:r>
              <a:rPr lang="uk-UA" sz="2800" b="1" dirty="0" smtClean="0"/>
              <a:t> </a:t>
            </a:r>
            <a:r>
              <a:rPr lang="uk-UA" sz="2800" b="1" dirty="0"/>
              <a:t>систем 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296352"/>
              </p:ext>
            </p:extLst>
          </p:nvPr>
        </p:nvGraphicFramePr>
        <p:xfrm>
          <a:off x="457200" y="1447800"/>
          <a:ext cx="8229599" cy="51388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9168"/>
                <a:gridCol w="1319437"/>
                <a:gridCol w="742565"/>
                <a:gridCol w="1491271"/>
                <a:gridCol w="895988"/>
                <a:gridCol w="1196696"/>
                <a:gridCol w="711883"/>
                <a:gridCol w="1012591"/>
              </a:tblGrid>
              <a:tr h="1130884">
                <a:tc gridSpan="8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</a:rPr>
                        <a:t>1</a:t>
                      </a:r>
                      <a:r>
                        <a:rPr lang="uk-UA" sz="3600" dirty="0">
                          <a:effectLst/>
                        </a:rPr>
                        <a:t>. </a:t>
                      </a:r>
                      <a:r>
                        <a:rPr lang="uk-UA" sz="3600" dirty="0" err="1">
                          <a:effectLst/>
                        </a:rPr>
                        <a:t>Адміністративно-теріторіальна</a:t>
                      </a:r>
                      <a:r>
                        <a:rPr lang="uk-UA" sz="3600" dirty="0">
                          <a:effectLst/>
                        </a:rPr>
                        <a:t> ознака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21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</a:rPr>
                        <a:t>Районні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</a:rPr>
                        <a:t>Регіональні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</a:rPr>
                        <a:t>Міські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</a:rPr>
                        <a:t>Міжрегіональні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</a:rPr>
                        <a:t>Обласні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</a:rPr>
                        <a:t>Республіканські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</a:rPr>
                        <a:t>Федеральні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uk-UA" sz="3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</a:rPr>
                        <a:t>Міжнародні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5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65094"/>
              </p:ext>
            </p:extLst>
          </p:nvPr>
        </p:nvGraphicFramePr>
        <p:xfrm>
          <a:off x="457200" y="762000"/>
          <a:ext cx="8229600" cy="5181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9459"/>
                <a:gridCol w="1693788"/>
                <a:gridCol w="1472860"/>
                <a:gridCol w="1644693"/>
                <a:gridCol w="1828800"/>
              </a:tblGrid>
              <a:tr h="1609817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smtClean="0">
                          <a:effectLst/>
                        </a:rPr>
                        <a:t>2</a:t>
                      </a:r>
                      <a:r>
                        <a:rPr lang="uk-UA" sz="3600" dirty="0">
                          <a:effectLst/>
                        </a:rPr>
                        <a:t>. Об’єктно-функціональна ознака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78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600">
                          <a:effectLst/>
                        </a:rPr>
                        <a:t>галу-зеві</a:t>
                      </a:r>
                      <a:endParaRPr lang="ru-RU" sz="3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600">
                          <a:effectLst/>
                        </a:rPr>
                        <a:t>відомчі</a:t>
                      </a:r>
                      <a:endParaRPr lang="ru-RU" sz="3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600">
                          <a:effectLst/>
                        </a:rPr>
                        <a:t>війсь-кові</a:t>
                      </a:r>
                      <a:endParaRPr lang="ru-RU" sz="3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600">
                          <a:effectLst/>
                        </a:rPr>
                        <a:t>транс-портні</a:t>
                      </a:r>
                      <a:endParaRPr lang="ru-RU" sz="3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 err="1">
                          <a:effectLst/>
                        </a:rPr>
                        <a:t>інфор-маційні</a:t>
                      </a:r>
                      <a:endParaRPr lang="ru-RU" sz="3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25124"/>
              </p:ext>
            </p:extLst>
          </p:nvPr>
        </p:nvGraphicFramePr>
        <p:xfrm>
          <a:off x="457200" y="914400"/>
          <a:ext cx="8229600" cy="5745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35253"/>
                <a:gridCol w="2755473"/>
                <a:gridCol w="2638874"/>
              </a:tblGrid>
              <a:tr h="9906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400" dirty="0" smtClean="0">
                          <a:effectLst/>
                        </a:rPr>
                        <a:t>За </a:t>
                      </a:r>
                      <a:r>
                        <a:rPr lang="uk-UA" sz="4400" dirty="0">
                          <a:effectLst/>
                        </a:rPr>
                        <a:t>зв’язками</a:t>
                      </a:r>
                      <a:endParaRPr lang="ru-RU" sz="4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88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400" dirty="0" smtClean="0">
                          <a:effectLst/>
                        </a:rPr>
                        <a:t>Прямі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цих логістичних системах матеріальний потік проходить безпосередньо від виробника продукції до її споживача,    минаючи посередників.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400" dirty="0" err="1" smtClean="0">
                          <a:effectLst/>
                        </a:rPr>
                        <a:t>Ешелоно-вані</a:t>
                      </a:r>
                      <a:endParaRPr lang="uk-UA" sz="4400" dirty="0" smtClean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таких системах на шляху матеріального потоку є хоча б один посередник.</a:t>
                      </a:r>
                      <a:endParaRPr lang="ru-RU" sz="2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400" dirty="0" smtClean="0">
                          <a:effectLst/>
                        </a:rPr>
                        <a:t>Змішані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Тут рух матеріального потоку від виробника продукції до її споживача може здійснюватися як прямо, так і через посередників.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3400" y="381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Класифікація </a:t>
            </a:r>
            <a:r>
              <a:rPr lang="uk-UA" sz="2800" b="1" dirty="0" err="1" smtClean="0"/>
              <a:t>мезологістичних</a:t>
            </a:r>
            <a:r>
              <a:rPr lang="uk-UA" sz="2800" b="1" dirty="0" smtClean="0"/>
              <a:t> </a:t>
            </a:r>
            <a:r>
              <a:rPr lang="uk-UA" sz="2800" b="1" dirty="0"/>
              <a:t>систем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83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3600" b="1" i="1" dirty="0">
                <a:solidFill>
                  <a:srgbClr val="FF0000"/>
                </a:solidFill>
              </a:rPr>
              <a:t>Надійність: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uk-UA" sz="3600" dirty="0" smtClean="0"/>
              <a:t>забезпечення </a:t>
            </a:r>
            <a:r>
              <a:rPr lang="uk-UA" sz="3600" dirty="0"/>
              <a:t>безвідмовності й безпеки руху, резервування комунікацій і технічних засобів для зміни в разі потреби траєкторії руху потоку;</a:t>
            </a:r>
            <a:endParaRPr lang="ru-RU" sz="3600" dirty="0"/>
          </a:p>
          <a:p>
            <a:r>
              <a:rPr lang="uk-UA" sz="3600" dirty="0" smtClean="0"/>
              <a:t>широке </a:t>
            </a:r>
            <a:r>
              <a:rPr lang="uk-UA" sz="3600" dirty="0"/>
              <a:t>використання сучасних технічних засобів переміщення і управління рухом; високі швидкості і якість надходження інформації й технології її обробки.</a:t>
            </a:r>
            <a:endParaRPr lang="ru-RU" sz="3600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22473" y="639791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602673" y="42256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Класифікація </a:t>
            </a:r>
            <a:r>
              <a:rPr lang="uk-UA" sz="2800" b="1" dirty="0" err="1" smtClean="0"/>
              <a:t>металогістичних</a:t>
            </a:r>
            <a:r>
              <a:rPr lang="uk-UA" sz="2800" b="1" dirty="0" smtClean="0"/>
              <a:t> </a:t>
            </a:r>
            <a:r>
              <a:rPr lang="uk-UA" sz="2800" b="1" dirty="0"/>
              <a:t>систем 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71179"/>
              </p:ext>
            </p:extLst>
          </p:nvPr>
        </p:nvGraphicFramePr>
        <p:xfrm>
          <a:off x="526473" y="1143000"/>
          <a:ext cx="8229600" cy="50707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19492"/>
                <a:gridCol w="3910108"/>
              </a:tblGrid>
              <a:tr h="2535382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400" dirty="0">
                          <a:effectLst/>
                        </a:rPr>
                        <a:t>За організацією просування матеріального потоку</a:t>
                      </a:r>
                      <a:endParaRPr lang="ru-RU" sz="4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538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400" dirty="0" err="1">
                          <a:effectLst/>
                        </a:rPr>
                        <a:t>Штовхальні</a:t>
                      </a:r>
                      <a:endParaRPr lang="ru-RU" sz="4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4400" dirty="0" smtClean="0">
                          <a:effectLst/>
                        </a:rPr>
                        <a:t>Тягнучі</a:t>
                      </a:r>
                      <a:endParaRPr lang="ru-RU" sz="4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23" marR="61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5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17659" r="5851" b="26983"/>
          <a:stretch/>
        </p:blipFill>
        <p:spPr bwMode="auto">
          <a:xfrm>
            <a:off x="533400" y="691102"/>
            <a:ext cx="8382000" cy="593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2673" y="167882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Яка це логістична система?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629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uk-UA" sz="3600" b="1" i="1" dirty="0">
                <a:solidFill>
                  <a:srgbClr val="FF0000"/>
                </a:solidFill>
              </a:rPr>
              <a:t>Варіантність: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uk-UA" sz="3600" dirty="0" smtClean="0"/>
              <a:t>можливість </a:t>
            </a:r>
            <a:r>
              <a:rPr lang="uk-UA" sz="3600" dirty="0"/>
              <a:t>гнучкого реагування фірми на коливання попиту й інші впливи зовнішнього середовища;</a:t>
            </a:r>
            <a:endParaRPr lang="ru-RU" sz="3600" dirty="0"/>
          </a:p>
          <a:p>
            <a:r>
              <a:rPr lang="uk-UA" sz="3600" dirty="0" smtClean="0"/>
              <a:t>цілеспрямоване </a:t>
            </a:r>
            <a:r>
              <a:rPr lang="uk-UA" sz="3600" dirty="0"/>
              <a:t>створення резервних потужностей, завантаження яких здійснюється відповідно до попередньо розроблених резервних планів фірми.</a:t>
            </a:r>
            <a:endParaRPr lang="ru-RU" sz="3600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rgbClr val="FF0000"/>
                </a:solidFill>
              </a:rPr>
              <a:t>Доповніть визначення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Концепція </a:t>
            </a:r>
            <a:r>
              <a:rPr lang="uk-UA" b="1" dirty="0">
                <a:solidFill>
                  <a:srgbClr val="FF0000"/>
                </a:solidFill>
              </a:rPr>
              <a:t>логістики </a:t>
            </a:r>
            <a:r>
              <a:rPr lang="uk-UA" dirty="0"/>
              <a:t>базується на системі поглядів щодо </a:t>
            </a:r>
            <a:r>
              <a:rPr lang="uk-UA" dirty="0" smtClean="0"/>
              <a:t>……………………….     </a:t>
            </a:r>
            <a:r>
              <a:rPr lang="uk-UA" b="1" i="1" dirty="0" smtClean="0"/>
              <a:t>господарської </a:t>
            </a:r>
            <a:r>
              <a:rPr lang="uk-UA" b="1" i="1" dirty="0"/>
              <a:t>діяльності за </a:t>
            </a:r>
            <a:r>
              <a:rPr lang="uk-UA" b="1" i="1" dirty="0" smtClean="0"/>
              <a:t>рахунок  …………………..    ………………. </a:t>
            </a:r>
            <a:r>
              <a:rPr lang="uk-UA" b="1" i="1" dirty="0"/>
              <a:t>потоків. </a:t>
            </a:r>
            <a:br>
              <a:rPr lang="uk-UA" b="1" i="1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3453</Words>
  <Application>Microsoft Office PowerPoint</Application>
  <PresentationFormat>Экран (4:3)</PresentationFormat>
  <Paragraphs>480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Office Theme</vt:lpstr>
      <vt:lpstr>Тема 2. Концепція і методологічний апарат  інтегрованої логістики  1. Засади сучасної концепції логістики 2. Системний підхід як методологічна база логістики 3. Логістичні канали, ланцюги, мережі й ланки</vt:lpstr>
      <vt:lpstr> 1. Засади сучасної концепції логістики </vt:lpstr>
      <vt:lpstr> Концепція логістики також базується на таких положеннях логістики, як: </vt:lpstr>
      <vt:lpstr> Науковість: </vt:lpstr>
      <vt:lpstr> Конкретність: </vt:lpstr>
      <vt:lpstr>Презентация PowerPoint</vt:lpstr>
      <vt:lpstr>Презентация PowerPoint</vt:lpstr>
      <vt:lpstr>Презентация PowerPoint</vt:lpstr>
      <vt:lpstr>Доповніть визначення  Концепція логістики базується на системі поглядів щодо ……………………….     господарської діяльності за рахунок  …………………..    ………………. потоків.  </vt:lpstr>
      <vt:lpstr> Запитання  встановіть відповідність </vt:lpstr>
      <vt:lpstr>Окремі положення  концепції логістики</vt:lpstr>
      <vt:lpstr> Облік логістичних витрат протягом усього логістичного ланцюгу </vt:lpstr>
      <vt:lpstr>Гуманізація технологічних процесів  (2-ге положення).</vt:lpstr>
      <vt:lpstr> Розвиток логістичного сервісу  (3-тє положення)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Встановіть відповідність</vt:lpstr>
      <vt:lpstr>2. Системний підхід як методологічна база логістики</vt:lpstr>
      <vt:lpstr>Презентация PowerPoint</vt:lpstr>
      <vt:lpstr>Презентация PowerPoint</vt:lpstr>
      <vt:lpstr>Презентация PowerPoint</vt:lpstr>
      <vt:lpstr>Встановіть відповідність</vt:lpstr>
      <vt:lpstr>3. Логістичні канали, ланцюги, мережі й ланки</vt:lpstr>
      <vt:lpstr>логістичний канал – сукупність суб'єктів, підприємств і організацій, частково упорядкована для доведення потоку від виробника до його споживачів </vt:lpstr>
      <vt:lpstr>логістичний ланцюг – сукупність елементів логістичної системи лінійно упорядкована за рухом  логістичних потоків з метою аналізу або синтезу визначеної сукупності процедур</vt:lpstr>
      <vt:lpstr>ЛОГІСТИЧНА МЕРЕЖА – сукупність елементів логістичної системи, пов’язаних  матеріальними, сервісними  і супутніми їм інформаційними та фінансовими потоками</vt:lpstr>
      <vt:lpstr>  ЛОГІСТИЧНА СИСТЕМА – це адаптивна система зі зворотним зв'язком, яка складається з декількох підсистем, має розвинуті зв'язки із зовнішнім середовищем та виконує ті або інші логістичні функції </vt:lpstr>
      <vt:lpstr>Властивості логістичних систем (9)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логістичної системи</vt:lpstr>
      <vt:lpstr>Комплекс підсистем ЛС</vt:lpstr>
      <vt:lpstr>Пример логистической системы</vt:lpstr>
      <vt:lpstr>Принципи логістичних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Встановіть відповідність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Концепція і методологічний апарат  інтегрованої логістики </dc:title>
  <dc:creator>admin</dc:creator>
  <cp:lastModifiedBy>user</cp:lastModifiedBy>
  <cp:revision>116</cp:revision>
  <dcterms:created xsi:type="dcterms:W3CDTF">2006-08-16T00:00:00Z</dcterms:created>
  <dcterms:modified xsi:type="dcterms:W3CDTF">2020-02-11T20:25:07Z</dcterms:modified>
</cp:coreProperties>
</file>