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7" r:id="rId3"/>
    <p:sldId id="293" r:id="rId4"/>
    <p:sldId id="262" r:id="rId5"/>
    <p:sldId id="266" r:id="rId6"/>
    <p:sldId id="271" r:id="rId7"/>
    <p:sldId id="272" r:id="rId8"/>
    <p:sldId id="288" r:id="rId9"/>
    <p:sldId id="289" r:id="rId10"/>
    <p:sldId id="290" r:id="rId11"/>
    <p:sldId id="291" r:id="rId12"/>
    <p:sldId id="282" r:id="rId13"/>
    <p:sldId id="283" r:id="rId14"/>
    <p:sldId id="278" r:id="rId15"/>
    <p:sldId id="284" r:id="rId16"/>
    <p:sldId id="281" r:id="rId17"/>
    <p:sldId id="270" r:id="rId18"/>
    <p:sldId id="285" r:id="rId19"/>
    <p:sldId id="294" r:id="rId20"/>
    <p:sldId id="295" r:id="rId21"/>
    <p:sldId id="296" r:id="rId22"/>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62" d="100"/>
          <a:sy n="62" d="100"/>
        </p:scale>
        <p:origin x="8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47EFB4-5D4B-48A9-ABAE-E8DBE72224E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23A700AA-2A25-4E2C-8479-83CBB40AF3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8E4531F8-78D4-412D-8880-614FD9CFE6D1}"/>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5" name="Нижний колонтитул 4">
            <a:extLst>
              <a:ext uri="{FF2B5EF4-FFF2-40B4-BE49-F238E27FC236}">
                <a16:creationId xmlns:a16="http://schemas.microsoft.com/office/drawing/2014/main" id="{CC8C48A9-CA5C-40EB-AA20-539E7329E4DB}"/>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A0585109-A166-4B17-B3B4-50321F482551}"/>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57797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665A05-98C6-4838-9FFE-19AB6606EAD2}"/>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FD684C9E-F543-49F6-A014-1F370E85D16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B209E4BC-4C8B-4F05-BA56-E1F62F8E3939}"/>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5" name="Нижний колонтитул 4">
            <a:extLst>
              <a:ext uri="{FF2B5EF4-FFF2-40B4-BE49-F238E27FC236}">
                <a16:creationId xmlns:a16="http://schemas.microsoft.com/office/drawing/2014/main" id="{2D349764-4F76-49FC-8BDB-6BD6AF712CBB}"/>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F56A8065-EAC2-4F99-A6D7-AABA85DEE5E9}"/>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309526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AF04171-48ED-4633-A3D1-1E0E6C45C7C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51F7BCE0-3D19-45B2-B47D-4D73A50B357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0FF58BD8-1F40-4053-BC12-DD68007A8BB4}"/>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5" name="Нижний колонтитул 4">
            <a:extLst>
              <a:ext uri="{FF2B5EF4-FFF2-40B4-BE49-F238E27FC236}">
                <a16:creationId xmlns:a16="http://schemas.microsoft.com/office/drawing/2014/main" id="{5CB9FD53-6697-44DE-9533-F92C6BE3C673}"/>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0C2C4A2-68DD-47A2-8DBB-37F920D0A2CB}"/>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37319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894CA7-C670-4E1B-8DE9-9ED7281A7CC2}"/>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F972E63-1185-487C-98AE-60AC1C9C0BA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64374710-FDF8-4611-BA4D-4F3A0441079D}"/>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5" name="Нижний колонтитул 4">
            <a:extLst>
              <a:ext uri="{FF2B5EF4-FFF2-40B4-BE49-F238E27FC236}">
                <a16:creationId xmlns:a16="http://schemas.microsoft.com/office/drawing/2014/main" id="{520AFD2B-3F81-4244-BDC6-F512BB202775}"/>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A4C40661-E23D-4FB6-A5CE-8443D82949EF}"/>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1016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EAC7B-CDBD-4EB8-B5AE-DEB2E1D1116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70566E0F-3B63-49F0-9D8C-0C6A79B9DA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DA63870-8E40-45ED-ABDA-E446D19B921B}"/>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5" name="Нижний колонтитул 4">
            <a:extLst>
              <a:ext uri="{FF2B5EF4-FFF2-40B4-BE49-F238E27FC236}">
                <a16:creationId xmlns:a16="http://schemas.microsoft.com/office/drawing/2014/main" id="{AEAB53B0-826B-4930-B5EB-26C9ADD63721}"/>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1E8B9D62-2530-4A7C-B688-4250458A2CB5}"/>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24555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88EF49-12C3-4B7B-AF5C-763F38A701E9}"/>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409314BF-7A96-41A7-A27A-83F82F9D38D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A29F2BA0-8B5D-4191-ABF4-6CFCAFE95DD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82C5BFC1-A07F-4876-AE89-F9D4053D89C6}"/>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6" name="Нижний колонтитул 5">
            <a:extLst>
              <a:ext uri="{FF2B5EF4-FFF2-40B4-BE49-F238E27FC236}">
                <a16:creationId xmlns:a16="http://schemas.microsoft.com/office/drawing/2014/main" id="{C0F31C95-9FBB-4243-8D19-10521F25D19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B6D1C812-A538-41A3-B5EA-5EAD985726D4}"/>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149871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5DC6EB-B4A9-4F94-B8FF-2FBDAE752E2C}"/>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BB1BFDDC-AC6C-4353-9172-C66CDB7C9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7E7DCD0-309A-404B-9358-5799399A42B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476CF2B9-B623-4B52-96EA-B0D81BDDD3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541A9AF-E9D5-4673-9C2E-8924EC4E72C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49D18D48-17BF-480F-A696-A1B39B046E4B}"/>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8" name="Нижний колонтитул 7">
            <a:extLst>
              <a:ext uri="{FF2B5EF4-FFF2-40B4-BE49-F238E27FC236}">
                <a16:creationId xmlns:a16="http://schemas.microsoft.com/office/drawing/2014/main" id="{17600C7C-6404-443E-A34B-962EC7F7B8D4}"/>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CAB311E9-2AA1-40ED-BFE7-113854D000AA}"/>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301646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74DA43-73B9-45FC-9FE6-7983C240920A}"/>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64CC336F-9E8B-4773-AA09-3558C25DF72B}"/>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4" name="Нижний колонтитул 3">
            <a:extLst>
              <a:ext uri="{FF2B5EF4-FFF2-40B4-BE49-F238E27FC236}">
                <a16:creationId xmlns:a16="http://schemas.microsoft.com/office/drawing/2014/main" id="{2FD21C25-13C1-4182-9887-420D6BE119C7}"/>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1F96FAEE-65C1-4ADF-AE16-734EB8193410}"/>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18624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DCFAF26-EE94-40FF-858D-C904D0F84EFE}"/>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3" name="Нижний колонтитул 2">
            <a:extLst>
              <a:ext uri="{FF2B5EF4-FFF2-40B4-BE49-F238E27FC236}">
                <a16:creationId xmlns:a16="http://schemas.microsoft.com/office/drawing/2014/main" id="{0795DDB9-C7A5-4C65-B0DE-E13341D9025F}"/>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957FC900-246A-471D-9F8D-78856F271E06}"/>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22899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5C09EA-D7F6-4B75-8E60-3616A05BAFF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EDCB7D60-8358-470A-A6FF-761803425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44D8998E-C843-4EE9-9CB9-DD4EB9AF6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12A92D1-A51F-4BD9-9E49-FE9EF53D4B92}"/>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6" name="Нижний колонтитул 5">
            <a:extLst>
              <a:ext uri="{FF2B5EF4-FFF2-40B4-BE49-F238E27FC236}">
                <a16:creationId xmlns:a16="http://schemas.microsoft.com/office/drawing/2014/main" id="{5611F2BB-583E-40A0-9CF0-DCC50551C07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CA8D2E68-E5C4-44CD-9353-AF208B666ACD}"/>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29822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56ACBA-6021-46C0-8B3D-2623F3DF1B7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0FAF731B-57B7-4581-9044-4BEFB911A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1CCEA1C2-3993-447E-88DE-DABE9980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FCB0E57-3C23-4765-8BB2-76E5B575B6FD}"/>
              </a:ext>
            </a:extLst>
          </p:cNvPr>
          <p:cNvSpPr>
            <a:spLocks noGrp="1"/>
          </p:cNvSpPr>
          <p:nvPr>
            <p:ph type="dt" sz="half" idx="10"/>
          </p:nvPr>
        </p:nvSpPr>
        <p:spPr/>
        <p:txBody>
          <a:bodyPr/>
          <a:lstStyle/>
          <a:p>
            <a:fld id="{54EE6092-B1AD-4B51-A0A1-824B9E01A78F}" type="datetimeFigureOut">
              <a:rPr lang="ru-UA" smtClean="0"/>
              <a:t>02/26/2025</a:t>
            </a:fld>
            <a:endParaRPr lang="ru-UA"/>
          </a:p>
        </p:txBody>
      </p:sp>
      <p:sp>
        <p:nvSpPr>
          <p:cNvPr id="6" name="Нижний колонтитул 5">
            <a:extLst>
              <a:ext uri="{FF2B5EF4-FFF2-40B4-BE49-F238E27FC236}">
                <a16:creationId xmlns:a16="http://schemas.microsoft.com/office/drawing/2014/main" id="{E2AE60B9-958D-48DC-B666-FD5E558824FA}"/>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70F87B90-3AAB-446C-9BF1-28226D3E4BAB}"/>
              </a:ext>
            </a:extLst>
          </p:cNvPr>
          <p:cNvSpPr>
            <a:spLocks noGrp="1"/>
          </p:cNvSpPr>
          <p:nvPr>
            <p:ph type="sldNum" sz="quarter" idx="12"/>
          </p:nvPr>
        </p:nvSpPr>
        <p:spPr/>
        <p:txBody>
          <a:bodyPr/>
          <a:lstStyle/>
          <a:p>
            <a:fld id="{996A97F4-346D-4421-B51F-2CF55AB0ABE2}" type="slidenum">
              <a:rPr lang="ru-UA" smtClean="0"/>
              <a:t>‹№›</a:t>
            </a:fld>
            <a:endParaRPr lang="ru-UA"/>
          </a:p>
        </p:txBody>
      </p:sp>
    </p:spTree>
    <p:extLst>
      <p:ext uri="{BB962C8B-B14F-4D97-AF65-F5344CB8AC3E}">
        <p14:creationId xmlns:p14="http://schemas.microsoft.com/office/powerpoint/2010/main" val="343240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A0627C-B91E-4A0A-B268-C501A21D27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147B458C-84D6-4BA7-A32F-A7DA18166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C203B2D1-081E-407E-8FA1-318A95901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E6092-B1AD-4B51-A0A1-824B9E01A78F}" type="datetimeFigureOut">
              <a:rPr lang="ru-UA" smtClean="0"/>
              <a:t>02/26/2025</a:t>
            </a:fld>
            <a:endParaRPr lang="ru-UA"/>
          </a:p>
        </p:txBody>
      </p:sp>
      <p:sp>
        <p:nvSpPr>
          <p:cNvPr id="5" name="Нижний колонтитул 4">
            <a:extLst>
              <a:ext uri="{FF2B5EF4-FFF2-40B4-BE49-F238E27FC236}">
                <a16:creationId xmlns:a16="http://schemas.microsoft.com/office/drawing/2014/main" id="{2A4A3962-34C3-4578-B565-736B07DE5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1F3C303A-2C7C-459E-8B44-5E8F0CB9B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A97F4-346D-4421-B51F-2CF55AB0ABE2}" type="slidenum">
              <a:rPr lang="ru-UA" smtClean="0"/>
              <a:t>‹№›</a:t>
            </a:fld>
            <a:endParaRPr lang="ru-UA"/>
          </a:p>
        </p:txBody>
      </p:sp>
    </p:spTree>
    <p:extLst>
      <p:ext uri="{BB962C8B-B14F-4D97-AF65-F5344CB8AC3E}">
        <p14:creationId xmlns:p14="http://schemas.microsoft.com/office/powerpoint/2010/main" val="2837785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550012F-A1B6-4946-8A55-73AE9A206295}"/>
              </a:ext>
            </a:extLst>
          </p:cNvPr>
          <p:cNvSpPr/>
          <p:nvPr/>
        </p:nvSpPr>
        <p:spPr>
          <a:xfrm>
            <a:off x="1488039" y="1188836"/>
            <a:ext cx="9051533" cy="3785652"/>
          </a:xfrm>
          <a:prstGeom prst="rect">
            <a:avLst/>
          </a:prstGeom>
        </p:spPr>
        <p:txBody>
          <a:bodyPr wrap="square">
            <a:spAutoFit/>
          </a:bodyPr>
          <a:lstStyle/>
          <a:p>
            <a:pPr algn="ctr" defTabSz="914400"/>
            <a:r>
              <a:rPr lang="ru-RU"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Тема 4.</a:t>
            </a:r>
          </a:p>
          <a:p>
            <a:pPr algn="ctr" defTabSz="914400"/>
            <a:endParaRPr lang="ru-RU"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defTabSz="914400"/>
            <a:r>
              <a:rPr lang="ru-RU"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МИТНА ВАРТІСТЬ </a:t>
            </a:r>
          </a:p>
          <a:p>
            <a:pPr algn="ctr" defTabSz="914400"/>
            <a:r>
              <a:rPr lang="ru-RU"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ТОВАРІВ ТА МЕТОДИ </a:t>
            </a:r>
          </a:p>
          <a:p>
            <a:pPr algn="ctr" defTabSz="914400"/>
            <a:r>
              <a:rPr lang="ru-RU"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ЇЇ ВИЗНАЧЕННЯ</a:t>
            </a:r>
          </a:p>
        </p:txBody>
      </p:sp>
    </p:spTree>
    <p:extLst>
      <p:ext uri="{BB962C8B-B14F-4D97-AF65-F5344CB8AC3E}">
        <p14:creationId xmlns:p14="http://schemas.microsoft.com/office/powerpoint/2010/main" val="137292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D162108-41D3-4719-81F8-3348CC9397FC}"/>
              </a:ext>
            </a:extLst>
          </p:cNvPr>
          <p:cNvPicPr>
            <a:picLocks noChangeAspect="1"/>
          </p:cNvPicPr>
          <p:nvPr/>
        </p:nvPicPr>
        <p:blipFill rotWithShape="1">
          <a:blip r:embed="rId2"/>
          <a:srcRect l="28485" t="31919" r="28031" b="24939"/>
          <a:stretch/>
        </p:blipFill>
        <p:spPr>
          <a:xfrm>
            <a:off x="1807909" y="672931"/>
            <a:ext cx="9140642" cy="5101146"/>
          </a:xfrm>
          <a:prstGeom prst="rect">
            <a:avLst/>
          </a:prstGeom>
        </p:spPr>
      </p:pic>
    </p:spTree>
    <p:extLst>
      <p:ext uri="{BB962C8B-B14F-4D97-AF65-F5344CB8AC3E}">
        <p14:creationId xmlns:p14="http://schemas.microsoft.com/office/powerpoint/2010/main" val="244800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119149F-5919-4DFC-8B22-F93F21D13CD2}"/>
              </a:ext>
            </a:extLst>
          </p:cNvPr>
          <p:cNvPicPr>
            <a:picLocks noChangeAspect="1"/>
          </p:cNvPicPr>
          <p:nvPr/>
        </p:nvPicPr>
        <p:blipFill rotWithShape="1">
          <a:blip r:embed="rId2"/>
          <a:srcRect l="28106" t="31650" r="26363" b="19670"/>
          <a:stretch/>
        </p:blipFill>
        <p:spPr>
          <a:xfrm>
            <a:off x="1711036" y="561407"/>
            <a:ext cx="8769928" cy="5274314"/>
          </a:xfrm>
          <a:prstGeom prst="rect">
            <a:avLst/>
          </a:prstGeom>
        </p:spPr>
      </p:pic>
    </p:spTree>
    <p:extLst>
      <p:ext uri="{BB962C8B-B14F-4D97-AF65-F5344CB8AC3E}">
        <p14:creationId xmlns:p14="http://schemas.microsoft.com/office/powerpoint/2010/main" val="300569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515155" y="1625178"/>
            <a:ext cx="0" cy="3918390"/>
          </a:xfrm>
          <a:prstGeom prst="line">
            <a:avLst/>
          </a:prstGeom>
        </p:spPr>
        <p:style>
          <a:lnRef idx="3">
            <a:schemeClr val="dk1"/>
          </a:lnRef>
          <a:fillRef idx="0">
            <a:schemeClr val="dk1"/>
          </a:fillRef>
          <a:effectRef idx="2">
            <a:schemeClr val="dk1"/>
          </a:effectRef>
          <a:fontRef idx="minor">
            <a:schemeClr val="tx1"/>
          </a:fontRef>
        </p:style>
      </p:cxnSp>
      <p:grpSp>
        <p:nvGrpSpPr>
          <p:cNvPr id="20" name="Группа 19"/>
          <p:cNvGrpSpPr/>
          <p:nvPr/>
        </p:nvGrpSpPr>
        <p:grpSpPr>
          <a:xfrm>
            <a:off x="397099" y="934627"/>
            <a:ext cx="11397802" cy="5162939"/>
            <a:chOff x="397099" y="934627"/>
            <a:chExt cx="11397802" cy="5162939"/>
          </a:xfrm>
          <a:noFill/>
        </p:grpSpPr>
        <p:sp>
          <p:nvSpPr>
            <p:cNvPr id="4" name="Прямоугольник 3"/>
            <p:cNvSpPr/>
            <p:nvPr/>
          </p:nvSpPr>
          <p:spPr>
            <a:xfrm>
              <a:off x="397099" y="934627"/>
              <a:ext cx="11397802" cy="707886"/>
            </a:xfrm>
            <a:prstGeom prst="rect">
              <a:avLst/>
            </a:prstGeom>
            <a:grpFill/>
            <a:ln>
              <a:solidFill>
                <a:schemeClr val="tx1"/>
              </a:solidFill>
            </a:ln>
          </p:spPr>
          <p:txBody>
            <a:bodyPr wrap="square">
              <a:spAutoFit/>
            </a:bodyPr>
            <a:lstStyle/>
            <a:p>
              <a:pPr algn="ctr"/>
              <a:r>
                <a:rPr lang="uk-UA" sz="2000">
                  <a:latin typeface="Times New Roman" panose="02020603050405020304" pitchFamily="18" charset="0"/>
                  <a:cs typeface="Times New Roman" panose="02020603050405020304" pitchFamily="18" charset="0"/>
                </a:rPr>
                <a:t>Застереження щодо умов застосування методів визначення митної вартості товарів за ціною договору щодо ідентичних товарів та за ціною договору щодо подібних (аналогічних) товарів</a:t>
              </a:r>
              <a:endParaRPr lang="uk-UA" sz="2000" b="0" i="0">
                <a:effectLst/>
                <a:latin typeface="Times New Roman" panose="02020603050405020304" pitchFamily="18" charset="0"/>
                <a:cs typeface="Times New Roman" panose="02020603050405020304" pitchFamily="18" charset="0"/>
              </a:endParaRPr>
            </a:p>
          </p:txBody>
        </p:sp>
        <p:grpSp>
          <p:nvGrpSpPr>
            <p:cNvPr id="19" name="Группа 18"/>
            <p:cNvGrpSpPr/>
            <p:nvPr/>
          </p:nvGrpSpPr>
          <p:grpSpPr>
            <a:xfrm>
              <a:off x="768437" y="2087540"/>
              <a:ext cx="10745276" cy="4010026"/>
              <a:chOff x="768437" y="2087540"/>
              <a:chExt cx="10745276" cy="4010026"/>
            </a:xfrm>
            <a:grpFill/>
          </p:grpSpPr>
          <p:sp>
            <p:nvSpPr>
              <p:cNvPr id="5" name="Прямоугольник 4"/>
              <p:cNvSpPr/>
              <p:nvPr/>
            </p:nvSpPr>
            <p:spPr>
              <a:xfrm>
                <a:off x="768437" y="4989570"/>
                <a:ext cx="10745276" cy="1107996"/>
              </a:xfrm>
              <a:prstGeom prst="rect">
                <a:avLst/>
              </a:prstGeom>
              <a:grpFill/>
              <a:ln>
                <a:solidFill>
                  <a:schemeClr val="tx1"/>
                </a:solidFill>
              </a:ln>
            </p:spPr>
            <p:txBody>
              <a:bodyPr wrap="square">
                <a:spAutoFit/>
              </a:bodyPr>
              <a:lstStyle/>
              <a:p>
                <a:r>
                  <a:rPr lang="uk-UA" sz="2200">
                    <a:solidFill>
                      <a:srgbClr val="000000"/>
                    </a:solidFill>
                    <a:latin typeface="Times New Roman" panose="02020603050405020304" pitchFamily="18" charset="0"/>
                    <a:cs typeface="Times New Roman" panose="02020603050405020304" pitchFamily="18" charset="0"/>
                  </a:rPr>
                  <a:t>3. Товари не вважаються ідентичними чи подібними (аналогічними) оцінюваним, якщо їх проектування, дослідно-конструкторські роботи, художнє оформлення, дизайн, ескізи, креслення, а також інші аналогічні роботи виконані в Україні.</a:t>
                </a:r>
                <a:endParaRPr lang="uk-UA" sz="220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68437" y="2087540"/>
                <a:ext cx="10745276" cy="769441"/>
              </a:xfrm>
              <a:prstGeom prst="rect">
                <a:avLst/>
              </a:prstGeom>
              <a:grpFill/>
              <a:ln>
                <a:solidFill>
                  <a:schemeClr val="tx1"/>
                </a:solidFill>
              </a:ln>
            </p:spPr>
            <p:txBody>
              <a:bodyPr wrap="square">
                <a:spAutoFit/>
              </a:bodyPr>
              <a:lstStyle/>
              <a:p>
                <a:r>
                  <a:rPr lang="uk-UA" sz="2200">
                    <a:solidFill>
                      <a:srgbClr val="000000"/>
                    </a:solidFill>
                    <a:latin typeface="Times New Roman" panose="02020603050405020304" pitchFamily="18" charset="0"/>
                    <a:cs typeface="Times New Roman" panose="02020603050405020304" pitchFamily="18" charset="0"/>
                  </a:rPr>
                  <a:t>1. Товари не вважаються ідентичними або подібними (аналогічними) оцінюваним, якщо вони не вироблені в тій же країні, що і товари, які оцінюються. </a:t>
                </a:r>
                <a:endParaRPr lang="uk-UA" sz="220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68437" y="3391628"/>
                <a:ext cx="10745276" cy="1107996"/>
              </a:xfrm>
              <a:prstGeom prst="rect">
                <a:avLst/>
              </a:prstGeom>
              <a:grpFill/>
              <a:ln>
                <a:solidFill>
                  <a:schemeClr val="tx1"/>
                </a:solidFill>
              </a:ln>
            </p:spPr>
            <p:txBody>
              <a:bodyPr wrap="square">
                <a:spAutoFit/>
              </a:bodyPr>
              <a:lstStyle/>
              <a:p>
                <a:r>
                  <a:rPr lang="uk-UA" sz="2200">
                    <a:solidFill>
                      <a:srgbClr val="000000"/>
                    </a:solidFill>
                    <a:latin typeface="Times New Roman" panose="02020603050405020304" pitchFamily="18" charset="0"/>
                    <a:cs typeface="Times New Roman" panose="02020603050405020304" pitchFamily="18" charset="0"/>
                  </a:rPr>
                  <a:t>2. Товари, виготовлені не виробником оцінюваних товарів, а іншою особою, беруться до уваги лише у разі, якщо немає ні ідентичних, ні подібних (аналогічних) товарів, виготовлених особою - виробником товарів, що оцінюються.</a:t>
                </a:r>
                <a:endParaRPr lang="uk-UA" sz="2200">
                  <a:latin typeface="Times New Roman" panose="02020603050405020304" pitchFamily="18" charset="0"/>
                  <a:cs typeface="Times New Roman" panose="02020603050405020304" pitchFamily="18" charset="0"/>
                </a:endParaRPr>
              </a:p>
            </p:txBody>
          </p:sp>
        </p:grpSp>
        <p:cxnSp>
          <p:nvCxnSpPr>
            <p:cNvPr id="16" name="Прямая со стрелкой 15"/>
            <p:cNvCxnSpPr>
              <a:endCxn id="6" idx="1"/>
            </p:cNvCxnSpPr>
            <p:nvPr/>
          </p:nvCxnSpPr>
          <p:spPr>
            <a:xfrm>
              <a:off x="540913" y="2472260"/>
              <a:ext cx="227524" cy="1"/>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a:off x="528034" y="3945625"/>
              <a:ext cx="227524" cy="1"/>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a:off x="540913" y="5543567"/>
              <a:ext cx="227524" cy="1"/>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5368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428234" y="1672418"/>
            <a:ext cx="7049037" cy="1015663"/>
          </a:xfrm>
          <a:prstGeom prst="rect">
            <a:avLst/>
          </a:prstGeom>
          <a:noFill/>
          <a:ln>
            <a:solidFill>
              <a:schemeClr val="tx1"/>
            </a:solidFill>
          </a:ln>
        </p:spPr>
        <p:txBody>
          <a:bodyPr wrap="square">
            <a:spAutoFit/>
          </a:bodyPr>
          <a:lstStyle/>
          <a:p>
            <a:pPr algn="ctr"/>
            <a:r>
              <a:rPr lang="uk-UA" sz="2000">
                <a:solidFill>
                  <a:srgbClr val="000000"/>
                </a:solidFill>
                <a:latin typeface="Times New Roman" panose="02020603050405020304" pitchFamily="18" charset="0"/>
                <a:cs typeface="Times New Roman" panose="02020603050405020304" pitchFamily="18" charset="0"/>
              </a:rPr>
              <a:t>1. Для визначення митної вартості товарів на основі додавання вартості за основу береться надана виробником товарів, що оцінюються, яка повинна складатися із сум: </a:t>
            </a:r>
            <a:endParaRPr lang="uk-UA" sz="2000"/>
          </a:p>
        </p:txBody>
      </p:sp>
      <p:sp>
        <p:nvSpPr>
          <p:cNvPr id="30" name="Прямоугольник 29"/>
          <p:cNvSpPr/>
          <p:nvPr/>
        </p:nvSpPr>
        <p:spPr>
          <a:xfrm>
            <a:off x="682593" y="2966727"/>
            <a:ext cx="6537102" cy="646331"/>
          </a:xfrm>
          <a:prstGeom prst="rect">
            <a:avLst/>
          </a:prstGeom>
          <a:noFill/>
          <a:ln>
            <a:solidFill>
              <a:schemeClr val="tx1"/>
            </a:solidFill>
          </a:ln>
        </p:spPr>
        <p:txBody>
          <a:bodyPr wrap="square">
            <a:spAutoFit/>
          </a:bodyPr>
          <a:lstStyle/>
          <a:p>
            <a:r>
              <a:rPr lang="uk-UA">
                <a:solidFill>
                  <a:srgbClr val="000000"/>
                </a:solidFill>
                <a:latin typeface="Times New Roman" panose="02020603050405020304" pitchFamily="18" charset="0"/>
                <a:cs typeface="Times New Roman" panose="02020603050405020304" pitchFamily="18" charset="0"/>
              </a:rPr>
              <a:t>1) вартості матеріалів та витрат, понесених виробником при виробництві оцінюваних товарів. </a:t>
            </a:r>
            <a:endParaRPr lang="uk-UA"/>
          </a:p>
        </p:txBody>
      </p:sp>
      <p:sp>
        <p:nvSpPr>
          <p:cNvPr id="31" name="Прямоугольник 30"/>
          <p:cNvSpPr/>
          <p:nvPr/>
        </p:nvSpPr>
        <p:spPr>
          <a:xfrm>
            <a:off x="682593" y="3687944"/>
            <a:ext cx="6537102" cy="1200329"/>
          </a:xfrm>
          <a:prstGeom prst="rect">
            <a:avLst/>
          </a:prstGeom>
          <a:noFill/>
          <a:ln>
            <a:solidFill>
              <a:schemeClr val="tx1"/>
            </a:solidFill>
          </a:ln>
        </p:spPr>
        <p:txBody>
          <a:bodyPr wrap="square">
            <a:spAutoFit/>
          </a:bodyPr>
          <a:lstStyle/>
          <a:p>
            <a:r>
              <a:rPr lang="uk-UA">
                <a:solidFill>
                  <a:srgbClr val="000000"/>
                </a:solidFill>
                <a:latin typeface="Times New Roman" panose="02020603050405020304" pitchFamily="18" charset="0"/>
                <a:cs typeface="Times New Roman" panose="02020603050405020304" pitchFamily="18" charset="0"/>
              </a:rPr>
              <a:t>2) обсягу прибутку та загальних витрат, що дорівнює сумі, яка звичайно відображається при продажу товарів того ж класу або виду, що й оцінювані товари, які виготовляються виробниками у країні експорту для експорту в Україну; </a:t>
            </a:r>
            <a:endParaRPr lang="uk-UA"/>
          </a:p>
        </p:txBody>
      </p:sp>
      <p:sp>
        <p:nvSpPr>
          <p:cNvPr id="32" name="Прямоугольник 31"/>
          <p:cNvSpPr/>
          <p:nvPr/>
        </p:nvSpPr>
        <p:spPr>
          <a:xfrm>
            <a:off x="682593" y="4963159"/>
            <a:ext cx="6537102" cy="1477328"/>
          </a:xfrm>
          <a:prstGeom prst="rect">
            <a:avLst/>
          </a:prstGeom>
          <a:noFill/>
          <a:ln>
            <a:solidFill>
              <a:schemeClr val="tx1"/>
            </a:solidFill>
          </a:ln>
        </p:spPr>
        <p:txBody>
          <a:bodyPr wrap="square">
            <a:spAutoFit/>
          </a:bodyPr>
          <a:lstStyle/>
          <a:p>
            <a:r>
              <a:rPr lang="uk-UA">
                <a:solidFill>
                  <a:srgbClr val="000000"/>
                </a:solidFill>
                <a:latin typeface="Times New Roman" panose="02020603050405020304" pitchFamily="18" charset="0"/>
                <a:cs typeface="Times New Roman" panose="02020603050405020304" pitchFamily="18" charset="0"/>
              </a:rPr>
              <a:t>3) загальних витрат при продажу в Україну з країни вивезення товарів того ж класу або виду, тобто витрат на завантаження, розвантаження та обробку оцінюваних товарів, їх транспортування до аеропорту, порту або іншого місця ввезення на митну територію України, витрат на страхування цих товарів.</a:t>
            </a:r>
            <a:endParaRPr lang="uk-UA">
              <a:latin typeface="Times New Roman" panose="02020603050405020304" pitchFamily="18" charset="0"/>
              <a:cs typeface="Times New Roman" panose="02020603050405020304" pitchFamily="18" charset="0"/>
            </a:endParaRPr>
          </a:p>
        </p:txBody>
      </p:sp>
      <p:sp>
        <p:nvSpPr>
          <p:cNvPr id="34" name="Стрелка вниз 33"/>
          <p:cNvSpPr/>
          <p:nvPr/>
        </p:nvSpPr>
        <p:spPr>
          <a:xfrm>
            <a:off x="5011196" y="1282845"/>
            <a:ext cx="306410" cy="34773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p:cNvCxnSpPr/>
          <p:nvPr/>
        </p:nvCxnSpPr>
        <p:spPr>
          <a:xfrm>
            <a:off x="514092" y="2688081"/>
            <a:ext cx="0" cy="3286828"/>
          </a:xfrm>
          <a:prstGeom prst="line">
            <a:avLst/>
          </a:prstGeom>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a:off x="505508" y="3289892"/>
            <a:ext cx="158841" cy="0"/>
          </a:xfrm>
          <a:prstGeom prst="line">
            <a:avLst/>
          </a:prstGeom>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p:cNvCxnSpPr/>
          <p:nvPr/>
        </p:nvCxnSpPr>
        <p:spPr>
          <a:xfrm>
            <a:off x="526972" y="4266872"/>
            <a:ext cx="158841" cy="0"/>
          </a:xfrm>
          <a:prstGeom prst="line">
            <a:avLst/>
          </a:prstGeom>
        </p:spPr>
        <p:style>
          <a:lnRef idx="1">
            <a:schemeClr val="dk1"/>
          </a:lnRef>
          <a:fillRef idx="0">
            <a:schemeClr val="dk1"/>
          </a:fillRef>
          <a:effectRef idx="0">
            <a:schemeClr val="dk1"/>
          </a:effectRef>
          <a:fontRef idx="minor">
            <a:schemeClr val="tx1"/>
          </a:fontRef>
        </p:style>
      </p:cxnSp>
      <p:cxnSp>
        <p:nvCxnSpPr>
          <p:cNvPr id="42" name="Прямая соединительная линия 41"/>
          <p:cNvCxnSpPr/>
          <p:nvPr/>
        </p:nvCxnSpPr>
        <p:spPr>
          <a:xfrm>
            <a:off x="505507" y="5974909"/>
            <a:ext cx="158841" cy="0"/>
          </a:xfrm>
          <a:prstGeom prst="line">
            <a:avLst/>
          </a:prstGeom>
        </p:spPr>
        <p:style>
          <a:lnRef idx="1">
            <a:schemeClr val="dk1"/>
          </a:lnRef>
          <a:fillRef idx="0">
            <a:schemeClr val="dk1"/>
          </a:fillRef>
          <a:effectRef idx="0">
            <a:schemeClr val="dk1"/>
          </a:effectRef>
          <a:fontRef idx="minor">
            <a:schemeClr val="tx1"/>
          </a:fontRef>
        </p:style>
      </p:cxnSp>
      <p:sp>
        <p:nvSpPr>
          <p:cNvPr id="43" name="Прямоугольник 42"/>
          <p:cNvSpPr/>
          <p:nvPr/>
        </p:nvSpPr>
        <p:spPr>
          <a:xfrm>
            <a:off x="7890554" y="1672418"/>
            <a:ext cx="3672441" cy="2862322"/>
          </a:xfrm>
          <a:prstGeom prst="rect">
            <a:avLst/>
          </a:prstGeom>
          <a:noFill/>
          <a:ln>
            <a:solidFill>
              <a:schemeClr val="tx1"/>
            </a:solidFill>
          </a:ln>
        </p:spPr>
        <p:txBody>
          <a:bodyPr wrap="square">
            <a:spAutoFit/>
          </a:bodyPr>
          <a:lstStyle/>
          <a:p>
            <a:r>
              <a:rPr lang="uk-UA" sz="2000">
                <a:solidFill>
                  <a:srgbClr val="000000"/>
                </a:solidFill>
                <a:latin typeface="Times New Roman" panose="02020603050405020304" pitchFamily="18" charset="0"/>
                <a:cs typeface="Times New Roman" panose="02020603050405020304" pitchFamily="18" charset="0"/>
              </a:rPr>
              <a:t>2. Посадова особа органу доходів і зборів не може вимагати або примушувати будь-яку особу, яка не є резидентом, надавати для вивчення або дозволяти доступ до будь-якого рахунка чи інших записів для цілей визначення обчисленої вартості. </a:t>
            </a:r>
            <a:endParaRPr lang="uk-UA" sz="20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350C277-398C-496A-AAAA-A6AD71900E13}"/>
              </a:ext>
            </a:extLst>
          </p:cNvPr>
          <p:cNvSpPr txBox="1"/>
          <p:nvPr/>
        </p:nvSpPr>
        <p:spPr>
          <a:xfrm>
            <a:off x="3434107" y="417513"/>
            <a:ext cx="659042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a:ln>
                  <a:noFill/>
                </a:ln>
                <a:solidFill>
                  <a:prstClr val="black"/>
                </a:solidFill>
                <a:effectLst/>
                <a:uLnTx/>
                <a:uFillTx/>
                <a:latin typeface="Times New Roman" panose="02020603050405020304" pitchFamily="18" charset="0"/>
                <a:ea typeface="+mn-ea"/>
                <a:cs typeface="Times New Roman" panose="02020603050405020304" pitchFamily="18" charset="0"/>
              </a:rPr>
              <a:t>Метод визначення митної вартості товарів на основі додавання вартості (обчислена вартість)</a:t>
            </a:r>
          </a:p>
        </p:txBody>
      </p:sp>
      <p:sp>
        <p:nvSpPr>
          <p:cNvPr id="14" name="Стрелка вниз 33">
            <a:extLst>
              <a:ext uri="{FF2B5EF4-FFF2-40B4-BE49-F238E27FC236}">
                <a16:creationId xmlns:a16="http://schemas.microsoft.com/office/drawing/2014/main" id="{4BE9835D-501F-4281-9B41-7C3B2B2A8FA3}"/>
              </a:ext>
            </a:extLst>
          </p:cNvPr>
          <p:cNvSpPr/>
          <p:nvPr/>
        </p:nvSpPr>
        <p:spPr>
          <a:xfrm>
            <a:off x="8728728" y="1282845"/>
            <a:ext cx="306410" cy="34773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0380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09183"/>
            <a:ext cx="4997003" cy="523220"/>
          </a:xfrm>
          <a:prstGeom prst="rect">
            <a:avLst/>
          </a:prstGeom>
        </p:spPr>
        <p:txBody>
          <a:bodyPr wrap="square">
            <a:spAutoFit/>
          </a:bodyPr>
          <a:lstStyle/>
          <a:p>
            <a:pPr algn="ctr"/>
            <a:endPar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6" name="TextBox 5"/>
          <p:cNvSpPr txBox="1"/>
          <p:nvPr/>
        </p:nvSpPr>
        <p:spPr>
          <a:xfrm>
            <a:off x="277402" y="327219"/>
            <a:ext cx="11404315" cy="553998"/>
          </a:xfrm>
          <a:prstGeom prst="rect">
            <a:avLst/>
          </a:prstGeom>
          <a:noFill/>
        </p:spPr>
        <p:txBody>
          <a:bodyPr wrap="square" rtlCol="0">
            <a:spAutoFit/>
          </a:bodyPr>
          <a:lstStyle/>
          <a:p>
            <a:pPr algn="ctr"/>
            <a:r>
              <a:rPr lang="uk-UA" sz="1500" b="1" dirty="0">
                <a:latin typeface="Times New Roman" panose="02020603050405020304" pitchFamily="18" charset="0"/>
                <a:cs typeface="Times New Roman" panose="02020603050405020304" pitchFamily="18" charset="0"/>
              </a:rPr>
              <a:t>При визначенні митної вартості до ціни, що була фактично сплачена або підлягає сплаті за оцінювані товари, додаються такі витрати (складові митної вартості), якщо вони не включалися до ціни, що була фактично сплачена або підлягає сплаті: </a:t>
            </a:r>
            <a:endParaRPr lang="uk-UA" sz="1500" b="1" dirty="0"/>
          </a:p>
        </p:txBody>
      </p:sp>
      <p:sp>
        <p:nvSpPr>
          <p:cNvPr id="11" name="TextBox 10">
            <a:extLst>
              <a:ext uri="{FF2B5EF4-FFF2-40B4-BE49-F238E27FC236}">
                <a16:creationId xmlns:a16="http://schemas.microsoft.com/office/drawing/2014/main" id="{820C9A09-E929-4697-A2EE-9ACE0F8C2FC9}"/>
              </a:ext>
            </a:extLst>
          </p:cNvPr>
          <p:cNvSpPr txBox="1"/>
          <p:nvPr/>
        </p:nvSpPr>
        <p:spPr>
          <a:xfrm>
            <a:off x="480060" y="2469484"/>
            <a:ext cx="2714985" cy="2862322"/>
          </a:xfrm>
          <a:prstGeom prst="rect">
            <a:avLst/>
          </a:prstGeom>
          <a:noFill/>
        </p:spPr>
        <p:txBody>
          <a:bodyPr wrap="square">
            <a:spAutoFit/>
          </a:bodyPr>
          <a:lstStyle/>
          <a:p>
            <a:r>
              <a:rPr lang="uk-UA">
                <a:latin typeface="Times New Roman" panose="02020603050405020304" pitchFamily="18" charset="0"/>
                <a:cs typeface="Times New Roman" panose="02020603050405020304" pitchFamily="18" charset="0"/>
              </a:rPr>
              <a:t>Митною вартістю товарів, які ввозяться на митну територію України відповідно до митного режиму імпорту, є ціна, що була фактично сплачена або підлягає сплаті за товари, якщо вони продаються на експорт в Україну</a:t>
            </a:r>
          </a:p>
        </p:txBody>
      </p:sp>
      <p:sp>
        <p:nvSpPr>
          <p:cNvPr id="12" name="TextBox 11">
            <a:extLst>
              <a:ext uri="{FF2B5EF4-FFF2-40B4-BE49-F238E27FC236}">
                <a16:creationId xmlns:a16="http://schemas.microsoft.com/office/drawing/2014/main" id="{107C5574-BF1C-4BB2-B601-7478199EC515}"/>
              </a:ext>
            </a:extLst>
          </p:cNvPr>
          <p:cNvSpPr txBox="1"/>
          <p:nvPr/>
        </p:nvSpPr>
        <p:spPr>
          <a:xfrm>
            <a:off x="3337399" y="948690"/>
            <a:ext cx="8001275" cy="5909310"/>
          </a:xfrm>
          <a:prstGeom prst="rect">
            <a:avLst/>
          </a:prstGeom>
          <a:noFill/>
        </p:spPr>
        <p:txBody>
          <a:bodyPr wrap="square">
            <a:spAutoFit/>
          </a:bodyPr>
          <a:lstStyle/>
          <a:p>
            <a:r>
              <a:rPr lang="uk-UA" sz="1400" dirty="0">
                <a:latin typeface="Times New Roman" panose="02020603050405020304" pitchFamily="18" charset="0"/>
                <a:cs typeface="Times New Roman" panose="02020603050405020304" pitchFamily="18" charset="0"/>
              </a:rPr>
              <a:t>1) витрати, понесені покупцем: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а) комісійні та брокерська винагорода;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б) вартість ящиків тари (контейнерів);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в) вартість упаковки або вартість пакувальних матеріалів та робіт, пов'язаних із пакуванням;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2) належним чином розподілена вартість нижчезазначених товарів та послуг, якщо вони поставляються прямо чи опосередковано покупцем безоплатно або за зниженими цінами для використання у зв'язку з виробництвом та </a:t>
            </a:r>
            <a:r>
              <a:rPr lang="uk-UA" sz="1400" dirty="0" err="1">
                <a:latin typeface="Times New Roman" panose="02020603050405020304" pitchFamily="18" charset="0"/>
                <a:cs typeface="Times New Roman" panose="02020603050405020304" pitchFamily="18" charset="0"/>
              </a:rPr>
              <a:t>продажем</a:t>
            </a:r>
            <a:r>
              <a:rPr lang="uk-UA" sz="1400" dirty="0">
                <a:latin typeface="Times New Roman" panose="02020603050405020304" pitchFamily="18" charset="0"/>
                <a:cs typeface="Times New Roman" panose="02020603050405020304" pitchFamily="18" charset="0"/>
              </a:rPr>
              <a:t> на експорт в Україну оцінюваних товарів, якщо така вартість не включена до ціни, що була фактично сплачена або підлягає сплаті: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а) сировини, матеріалів, деталей, напівфабрикатів, комплектувальних виробів тощо, які увійшли до складу оцінюваних товарів;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б) інструментів, штампів, шаблонів та аналогічних предметів, використаних у процесі виробництва оцінюваних товарів;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в) матеріалів, витрачених у процесі виробництва оцінюваних товарів (мастильні матеріали, паливо тощо);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г) інженерних та дослідно-конструкторських робіт, дизайну, художнього оформлення, ескізів та креслень, виконаних за межами України і безпосередньо необхідних для виробництва оцінюваних товарів;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3) роялті та інші ліцензійні платежі.</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4) відповідна частина виручки від будь-якого подальшого перепродажу товарів, що оцінюються, їх використання або розпорядження ними на митній території України, яка прямо чи опосередковано йде на користь продавця;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5) витрати на транспортування оцінюваних товарів до аеропорту, порту або іншого місця ввезення на митну територію України;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6) витрати на навантаження, вивантаження та обробку оцінюваних товарів, пов'язані з їх транспортуванням до аеропорту, порту або іншого місця ввезення на митну територію України; </a:t>
            </a:r>
            <a:br>
              <a:rPr lang="uk-UA" sz="1400" dirty="0">
                <a:latin typeface="Times New Roman" panose="02020603050405020304" pitchFamily="18" charset="0"/>
                <a:cs typeface="Times New Roman" panose="02020603050405020304" pitchFamily="18" charset="0"/>
              </a:rPr>
            </a:br>
            <a:r>
              <a:rPr lang="uk-UA" sz="1400" dirty="0">
                <a:latin typeface="Times New Roman" panose="02020603050405020304" pitchFamily="18" charset="0"/>
                <a:cs typeface="Times New Roman" panose="02020603050405020304" pitchFamily="18" charset="0"/>
              </a:rPr>
              <a:t>7) витрати на страхування цих товарів.</a:t>
            </a:r>
          </a:p>
        </p:txBody>
      </p:sp>
    </p:spTree>
    <p:extLst>
      <p:ext uri="{BB962C8B-B14F-4D97-AF65-F5344CB8AC3E}">
        <p14:creationId xmlns:p14="http://schemas.microsoft.com/office/powerpoint/2010/main" val="72258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2064642" y="1484739"/>
            <a:ext cx="7624413" cy="4297405"/>
          </a:xfrm>
          <a:prstGeom prst="rect">
            <a:avLst/>
          </a:prstGeom>
        </p:spPr>
      </p:pic>
      <p:sp>
        <p:nvSpPr>
          <p:cNvPr id="6" name="Прямоугольник 5"/>
          <p:cNvSpPr/>
          <p:nvPr/>
        </p:nvSpPr>
        <p:spPr>
          <a:xfrm>
            <a:off x="231821" y="562148"/>
            <a:ext cx="11610365" cy="707886"/>
          </a:xfrm>
          <a:prstGeom prst="rect">
            <a:avLst/>
          </a:prstGeom>
          <a:noFill/>
          <a:ln>
            <a:solidFill>
              <a:schemeClr val="tx1"/>
            </a:solidFill>
          </a:ln>
        </p:spPr>
        <p:txBody>
          <a:bodyPr wrap="square">
            <a:spAutoFit/>
          </a:bodyPr>
          <a:lstStyle/>
          <a:p>
            <a:pPr algn="ctr"/>
            <a:r>
              <a:rPr lang="uk-UA" sz="2000" b="1" dirty="0">
                <a:solidFill>
                  <a:srgbClr val="000000"/>
                </a:solidFill>
                <a:latin typeface="Times New Roman" panose="02020603050405020304" pitchFamily="18" charset="0"/>
                <a:cs typeface="Times New Roman" panose="02020603050405020304" pitchFamily="18" charset="0"/>
              </a:rPr>
              <a:t>Порядок застосування резервного методу </a:t>
            </a:r>
          </a:p>
          <a:p>
            <a:pPr algn="ctr"/>
            <a:r>
              <a:rPr lang="uk-UA" sz="2000" b="1" dirty="0">
                <a:solidFill>
                  <a:srgbClr val="000000"/>
                </a:solidFill>
                <a:latin typeface="Times New Roman" panose="02020603050405020304" pitchFamily="18" charset="0"/>
                <a:cs typeface="Times New Roman" panose="02020603050405020304" pitchFamily="18" charset="0"/>
              </a:rPr>
              <a:t>визначення митної вартості товарів</a:t>
            </a: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29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8251" y="1860179"/>
            <a:ext cx="3805778" cy="1477328"/>
          </a:xfrm>
          <a:prstGeom prst="rect">
            <a:avLst/>
          </a:prstGeom>
          <a:noFill/>
          <a:ln>
            <a:solidFill>
              <a:schemeClr val="tx1"/>
            </a:solidFill>
          </a:ln>
        </p:spPr>
        <p:txBody>
          <a:bodyPr wrap="square" rtlCol="0">
            <a:spAutoFit/>
          </a:bodyPr>
          <a:lstStyle/>
          <a:p>
            <a:pPr algn="ctr"/>
            <a:r>
              <a:rPr lang="uk-UA" dirty="0">
                <a:latin typeface="Times New Roman" panose="02020603050405020304" pitchFamily="18" charset="0"/>
                <a:cs typeface="Times New Roman" panose="02020603050405020304" pitchFamily="18" charset="0"/>
              </a:rPr>
              <a:t>Для визначення, чи є товари подібними (аналогічними), враховуються якість товарів, наявність торгової марки та репутація цих товарів на ринку. </a:t>
            </a:r>
          </a:p>
        </p:txBody>
      </p:sp>
      <p:sp>
        <p:nvSpPr>
          <p:cNvPr id="5" name="Прямоугольник 4"/>
          <p:cNvSpPr/>
          <p:nvPr/>
        </p:nvSpPr>
        <p:spPr>
          <a:xfrm>
            <a:off x="1808251" y="3527763"/>
            <a:ext cx="3805778" cy="2031325"/>
          </a:xfrm>
          <a:prstGeom prst="rect">
            <a:avLst/>
          </a:prstGeom>
          <a:noFill/>
          <a:ln>
            <a:solidFill>
              <a:schemeClr val="tx1"/>
            </a:solidFill>
          </a:ln>
        </p:spPr>
        <p:txBody>
          <a:bodyPr wrap="square">
            <a:spAutoFit/>
          </a:bodyPr>
          <a:lstStyle/>
          <a:p>
            <a:pPr algn="ctr"/>
            <a:r>
              <a:rPr lang="uk-UA">
                <a:solidFill>
                  <a:srgbClr val="000000"/>
                </a:solidFill>
                <a:latin typeface="Times New Roman" panose="02020603050405020304" pitchFamily="18" charset="0"/>
                <a:cs typeface="Times New Roman" panose="02020603050405020304" pitchFamily="18" charset="0"/>
              </a:rPr>
              <a:t>Ціна договору щодо подібних (аналогічних) товарів береться за основу для визначення митної вартості товарів, якщо ці товари ввезено приблизно в тій же кількості і на тих же комерційних рівнях, що й оцінювані товари.</a:t>
            </a:r>
            <a:endParaRPr lang="uk-UA">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815582" y="3520494"/>
            <a:ext cx="3893497" cy="2031325"/>
          </a:xfrm>
          <a:prstGeom prst="rect">
            <a:avLst/>
          </a:prstGeom>
          <a:noFill/>
          <a:ln>
            <a:solidFill>
              <a:schemeClr val="tx1"/>
            </a:solidFill>
          </a:ln>
        </p:spPr>
        <p:txBody>
          <a:bodyPr wrap="square">
            <a:spAutoFit/>
          </a:bodyPr>
          <a:lstStyle/>
          <a:p>
            <a:pPr algn="ctr"/>
            <a:r>
              <a:rPr lang="uk-UA">
                <a:solidFill>
                  <a:srgbClr val="2A2928"/>
                </a:solidFill>
                <a:latin typeface="Times New Roman" panose="02020603050405020304" pitchFamily="18" charset="0"/>
                <a:cs typeface="Times New Roman" panose="02020603050405020304" pitchFamily="18" charset="0"/>
              </a:rPr>
              <a:t>У разі якщо для цілей застосування цього методу виявляється більш як одна вартість договору щодо подібних (аналогічних) товарів, для визначення митної вартості оцінюваних товарів використовується найменша така вартість.</a:t>
            </a:r>
            <a:endParaRPr lang="uk-UA">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815581" y="752183"/>
            <a:ext cx="3893497" cy="2585323"/>
          </a:xfrm>
          <a:prstGeom prst="rect">
            <a:avLst/>
          </a:prstGeom>
          <a:noFill/>
          <a:ln>
            <a:solidFill>
              <a:schemeClr val="tx1"/>
            </a:solidFill>
          </a:ln>
        </p:spPr>
        <p:txBody>
          <a:bodyPr wrap="square">
            <a:spAutoFit/>
          </a:bodyPr>
          <a:lstStyle/>
          <a:p>
            <a:pPr algn="ctr"/>
            <a:r>
              <a:rPr lang="uk-UA" dirty="0">
                <a:solidFill>
                  <a:srgbClr val="000000"/>
                </a:solidFill>
                <a:latin typeface="Times New Roman" panose="02020603050405020304" pitchFamily="18" charset="0"/>
                <a:cs typeface="Times New Roman" panose="02020603050405020304" pitchFamily="18" charset="0"/>
              </a:rPr>
              <a:t>У разі якщо кошти та витрати, включаються у вартість операції, здійснюється коригування для врахування значної різниці у таких коштах і витратах між оцінюваними товарами та відповідними подібними (аналогічними) товарами, що зумовлено різницею у відстанях і способах транспортування.</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81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92769" y="198377"/>
            <a:ext cx="8738354" cy="584775"/>
          </a:xfrm>
          <a:prstGeom prst="rect">
            <a:avLst/>
          </a:prstGeom>
          <a:noFill/>
        </p:spPr>
        <p:txBody>
          <a:bodyPr wrap="none">
            <a:spAutoFit/>
          </a:bodyPr>
          <a:lstStyle/>
          <a:p>
            <a:r>
              <a:rPr lang="uk-UA" sz="2800" b="1" i="1">
                <a:latin typeface="Times New Roman" panose="02020603050405020304" pitchFamily="18" charset="0"/>
                <a:cs typeface="Times New Roman" panose="02020603050405020304" pitchFamily="18" charset="0"/>
              </a:rPr>
              <a:t>Умови </a:t>
            </a:r>
            <a:r>
              <a:rPr lang="uk-UA" sz="3200" b="1" i="1">
                <a:latin typeface="Times New Roman" panose="02020603050405020304" pitchFamily="18" charset="0"/>
                <a:cs typeface="Times New Roman" panose="02020603050405020304" pitchFamily="18" charset="0"/>
              </a:rPr>
              <a:t>подання</a:t>
            </a:r>
            <a:r>
              <a:rPr lang="uk-UA" sz="2800" b="1" i="1">
                <a:latin typeface="Times New Roman" panose="02020603050405020304" pitchFamily="18" charset="0"/>
                <a:cs typeface="Times New Roman" panose="02020603050405020304" pitchFamily="18" charset="0"/>
              </a:rPr>
              <a:t> декларації митної вартості товарів</a:t>
            </a:r>
          </a:p>
        </p:txBody>
      </p:sp>
      <p:sp>
        <p:nvSpPr>
          <p:cNvPr id="5" name="Прямоугольник 4"/>
          <p:cNvSpPr/>
          <p:nvPr/>
        </p:nvSpPr>
        <p:spPr>
          <a:xfrm>
            <a:off x="563895" y="1017431"/>
            <a:ext cx="461665" cy="5344732"/>
          </a:xfrm>
          <a:prstGeom prst="rect">
            <a:avLst/>
          </a:prstGeom>
          <a:noFill/>
          <a:ln>
            <a:solidFill>
              <a:schemeClr val="tx1"/>
            </a:solidFill>
          </a:ln>
        </p:spPr>
        <p:txBody>
          <a:bodyPr vert="vert270" wrap="square" anchor="ctr">
            <a:spAutoFit/>
          </a:bodyPr>
          <a:lstStyle/>
          <a:p>
            <a:pPr algn="ctr"/>
            <a:r>
              <a:rPr lang="ru-RU" b="1" dirty="0">
                <a:latin typeface="Times New Roman" panose="02020603050405020304" pitchFamily="18" charset="0"/>
                <a:cs typeface="Times New Roman" panose="02020603050405020304" pitchFamily="18" charset="0"/>
              </a:rPr>
              <a:t>ДЕКЛАРАЦІЯ МИТНОЇ ВАРТОСТІ</a:t>
            </a:r>
          </a:p>
        </p:txBody>
      </p:sp>
      <p:sp>
        <p:nvSpPr>
          <p:cNvPr id="6" name="Прямоугольник 5"/>
          <p:cNvSpPr/>
          <p:nvPr/>
        </p:nvSpPr>
        <p:spPr>
          <a:xfrm>
            <a:off x="5348984" y="841260"/>
            <a:ext cx="6096000" cy="2246769"/>
          </a:xfrm>
          <a:prstGeom prst="rect">
            <a:avLst/>
          </a:prstGeom>
          <a:noFill/>
          <a:ln>
            <a:solidFill>
              <a:schemeClr val="tx1"/>
            </a:solidFill>
          </a:ln>
        </p:spPr>
        <p:txBody>
          <a:bodyPr>
            <a:spAutoFit/>
          </a:bodyPr>
          <a:lstStyle/>
          <a:p>
            <a:r>
              <a:rPr lang="en-US" sz="2000" dirty="0">
                <a:latin typeface="Times New Roman" panose="02020603050405020304" pitchFamily="18" charset="0"/>
                <a:cs typeface="Times New Roman" panose="02020603050405020304" pitchFamily="18" charset="0"/>
              </a:rPr>
              <a:t>1)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ціни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фактично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сплачена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підлягає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сплаті</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оцінювані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додаються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витрати</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вони не </a:t>
            </a:r>
            <a:r>
              <a:rPr lang="ru-RU" sz="2000" dirty="0" err="1">
                <a:latin typeface="Times New Roman" panose="02020603050405020304" pitchFamily="18" charset="0"/>
                <a:cs typeface="Times New Roman" panose="02020603050405020304" pitchFamily="18" charset="0"/>
              </a:rPr>
              <a:t>включалися</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ціни</a:t>
            </a:r>
            <a:r>
              <a:rPr lang="ru-RU"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2)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ціни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фактично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сплачена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підлягає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сплаті</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оцінювані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виділено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здійсненні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після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ввезення</a:t>
            </a:r>
            <a:r>
              <a:rPr lang="ru-RU"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3)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покупець</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продавець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пов'язані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собою. </a:t>
            </a:r>
          </a:p>
        </p:txBody>
      </p:sp>
      <p:sp>
        <p:nvSpPr>
          <p:cNvPr id="7" name="Прямоугольник 6"/>
          <p:cNvSpPr/>
          <p:nvPr/>
        </p:nvSpPr>
        <p:spPr>
          <a:xfrm>
            <a:off x="1682839" y="3503207"/>
            <a:ext cx="6096000" cy="830997"/>
          </a:xfrm>
          <a:prstGeom prst="rect">
            <a:avLst/>
          </a:prstGeom>
          <a:noFill/>
          <a:ln>
            <a:solidFill>
              <a:schemeClr val="tx1"/>
            </a:solidFill>
          </a:ln>
        </p:spPr>
        <p:txBody>
          <a:bodyPr>
            <a:spAutoFit/>
          </a:bodyPr>
          <a:lstStyle/>
          <a:p>
            <a:pPr algn="ctr"/>
            <a:r>
              <a:rPr lang="ru-RU" sz="2400" dirty="0">
                <a:latin typeface="Times New Roman" panose="02020603050405020304" pitchFamily="18" charset="0"/>
                <a:cs typeface="Times New Roman" panose="02020603050405020304" pitchFamily="18" charset="0"/>
              </a:rPr>
              <a:t>За </a:t>
            </a:r>
            <a:r>
              <a:rPr lang="ru-RU" sz="2400" dirty="0" err="1">
                <a:latin typeface="Times New Roman" panose="02020603050405020304" pitchFamily="18" charset="0"/>
                <a:cs typeface="Times New Roman" panose="02020603050405020304" pitchFamily="18" charset="0"/>
              </a:rPr>
              <a:t>інших</a:t>
            </a:r>
            <a:r>
              <a:rPr lang="ru-RU" sz="2400" dirty="0">
                <a:latin typeface="Times New Roman" panose="02020603050405020304" pitchFamily="18" charset="0"/>
                <a:cs typeface="Times New Roman" panose="02020603050405020304" pitchFamily="18" charset="0"/>
              </a:rPr>
              <a:t> умов </a:t>
            </a:r>
            <a:r>
              <a:rPr lang="ru-RU" sz="2400" dirty="0" err="1">
                <a:latin typeface="Times New Roman" panose="02020603050405020304" pitchFamily="18" charset="0"/>
                <a:cs typeface="Times New Roman" panose="02020603050405020304" pitchFamily="18" charset="0"/>
              </a:rPr>
              <a:t>декларація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подається</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власним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бажанням</a:t>
            </a:r>
            <a:r>
              <a:rPr lang="ru-RU" sz="2400" dirty="0">
                <a:latin typeface="Times New Roman" panose="02020603050405020304" pitchFamily="18" charset="0"/>
                <a:cs typeface="Times New Roman" panose="02020603050405020304" pitchFamily="18" charset="0"/>
              </a:rPr>
              <a:t> декларанта</a:t>
            </a:r>
          </a:p>
        </p:txBody>
      </p:sp>
      <p:sp>
        <p:nvSpPr>
          <p:cNvPr id="8" name="Прямоугольник 7"/>
          <p:cNvSpPr/>
          <p:nvPr/>
        </p:nvSpPr>
        <p:spPr>
          <a:xfrm>
            <a:off x="2273072" y="5188237"/>
            <a:ext cx="5902819" cy="1200329"/>
          </a:xfrm>
          <a:prstGeom prst="rect">
            <a:avLst/>
          </a:prstGeom>
          <a:noFill/>
          <a:ln>
            <a:solidFill>
              <a:schemeClr val="tx1"/>
            </a:solidFill>
          </a:ln>
        </p:spPr>
        <p:txBody>
          <a:bodyPr wrap="square">
            <a:spAutoFit/>
          </a:bodyPr>
          <a:lstStyle/>
          <a:p>
            <a:pPr algn="ctr"/>
            <a:r>
              <a:rPr lang="ru-RU" sz="2400" dirty="0" err="1">
                <a:latin typeface="Times New Roman" panose="02020603050405020304" pitchFamily="18" charset="0"/>
                <a:cs typeface="Times New Roman" panose="02020603050405020304" pitchFamily="18" charset="0"/>
              </a:rPr>
              <a:t>Декларація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митної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вартості</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подається</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разі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декларування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партій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товарів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митна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вартість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перевищує</a:t>
            </a:r>
            <a:r>
              <a:rPr lang="ru-RU" sz="2400" dirty="0">
                <a:latin typeface="Times New Roman" panose="02020603050405020304" pitchFamily="18" charset="0"/>
                <a:cs typeface="Times New Roman" panose="02020603050405020304" pitchFamily="18" charset="0"/>
              </a:rPr>
              <a:t> 5000 </a:t>
            </a:r>
            <a:r>
              <a:rPr lang="ru-RU" sz="2400" dirty="0" err="1">
                <a:latin typeface="Times New Roman" panose="02020603050405020304" pitchFamily="18" charset="0"/>
                <a:cs typeface="Times New Roman" panose="02020603050405020304" pitchFamily="18" charset="0"/>
              </a:rPr>
              <a:t>євро</a:t>
            </a:r>
            <a:r>
              <a:rPr lang="ru-RU" sz="2400" dirty="0">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2273073" y="1279896"/>
            <a:ext cx="2264723" cy="461665"/>
          </a:xfrm>
          <a:prstGeom prst="rect">
            <a:avLst/>
          </a:prstGeom>
          <a:noFill/>
          <a:ln>
            <a:solidFill>
              <a:schemeClr val="tx1"/>
            </a:solidFill>
          </a:ln>
        </p:spPr>
        <p:txBody>
          <a:bodyPr wrap="none">
            <a:spAutoFit/>
          </a:bodyPr>
          <a:lstStyle/>
          <a:p>
            <a:r>
              <a:rPr lang="ru-RU" sz="2400" dirty="0" err="1">
                <a:latin typeface="Times New Roman" panose="02020603050405020304" pitchFamily="18" charset="0"/>
                <a:cs typeface="Times New Roman" panose="02020603050405020304" pitchFamily="18" charset="0"/>
              </a:rPr>
              <a:t>Умови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подання</a:t>
            </a:r>
            <a:r>
              <a:rPr lang="ru-RU" sz="2400" dirty="0">
                <a:latin typeface="Times New Roman" panose="02020603050405020304" pitchFamily="18" charset="0"/>
                <a:cs typeface="Times New Roman" panose="02020603050405020304" pitchFamily="18" charset="0"/>
              </a:rPr>
              <a:t> </a:t>
            </a:r>
          </a:p>
        </p:txBody>
      </p:sp>
      <p:sp>
        <p:nvSpPr>
          <p:cNvPr id="10" name="Стрелка вправо 9"/>
          <p:cNvSpPr/>
          <p:nvPr/>
        </p:nvSpPr>
        <p:spPr>
          <a:xfrm>
            <a:off x="1025559" y="5872766"/>
            <a:ext cx="1247513" cy="20049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084261" y="1734347"/>
            <a:ext cx="174094" cy="17688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1025560" y="1441967"/>
            <a:ext cx="1247513" cy="13752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4537797" y="1447939"/>
            <a:ext cx="811228" cy="13154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817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2378" y="401272"/>
            <a:ext cx="10912698" cy="954107"/>
          </a:xfrm>
          <a:prstGeom prst="rect">
            <a:avLst/>
          </a:prstGeom>
          <a:noFill/>
          <a:ln>
            <a:solidFill>
              <a:schemeClr val="tx1"/>
            </a:solidFill>
          </a:ln>
        </p:spPr>
        <p:txBody>
          <a:bodyPr wrap="square">
            <a:spAutoFit/>
          </a:bodyPr>
          <a:lstStyle/>
          <a:p>
            <a:pPr algn="ctr"/>
            <a:r>
              <a:rPr lang="uk-UA" sz="2800">
                <a:latin typeface="Times New Roman" panose="02020603050405020304" pitchFamily="18" charset="0"/>
                <a:cs typeface="Times New Roman" panose="02020603050405020304" pitchFamily="18" charset="0"/>
              </a:rPr>
              <a:t>Порядок визначення митної вартості товарів при різних митних режимах</a:t>
            </a:r>
          </a:p>
        </p:txBody>
      </p:sp>
      <p:sp>
        <p:nvSpPr>
          <p:cNvPr id="6" name="TextBox 5"/>
          <p:cNvSpPr txBox="1"/>
          <p:nvPr/>
        </p:nvSpPr>
        <p:spPr>
          <a:xfrm>
            <a:off x="229673" y="2093840"/>
            <a:ext cx="4108361" cy="1569660"/>
          </a:xfrm>
          <a:prstGeom prst="rect">
            <a:avLst/>
          </a:prstGeom>
          <a:noFill/>
          <a:ln>
            <a:solidFill>
              <a:schemeClr val="tx1"/>
            </a:solidFill>
          </a:ln>
        </p:spPr>
        <p:txBody>
          <a:bodyPr wrap="square" rtlCol="0">
            <a:spAutoFit/>
          </a:bodyPr>
          <a:lstStyle/>
          <a:p>
            <a:pPr algn="ctr"/>
            <a:r>
              <a:rPr lang="uk-UA" sz="2400" dirty="0">
                <a:latin typeface="Times New Roman" panose="02020603050405020304" pitchFamily="18" charset="0"/>
                <a:cs typeface="Times New Roman" panose="02020603050405020304" pitchFamily="18" charset="0"/>
              </a:rPr>
              <a:t>Митний режим імпорту та інші митні режими, що передбачать митне оподаткування </a:t>
            </a:r>
            <a:endParaRPr lang="ru-RU"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9673" y="4401960"/>
            <a:ext cx="4007477" cy="1107996"/>
          </a:xfrm>
          <a:prstGeom prst="rect">
            <a:avLst/>
          </a:prstGeom>
          <a:noFill/>
          <a:ln>
            <a:solidFill>
              <a:schemeClr val="tx1"/>
            </a:solidFill>
          </a:ln>
        </p:spPr>
        <p:txBody>
          <a:bodyPr wrap="square" rtlCol="0">
            <a:spAutoFit/>
          </a:bodyPr>
          <a:lstStyle/>
          <a:p>
            <a:pPr algn="ctr"/>
            <a:r>
              <a:rPr lang="uk-UA" sz="2200" dirty="0">
                <a:latin typeface="Times New Roman" panose="02020603050405020304" pitchFamily="18" charset="0"/>
                <a:cs typeface="Times New Roman" panose="02020603050405020304" pitchFamily="18" charset="0"/>
              </a:rPr>
              <a:t>Використання одного із 6 методів визначення митної вартості</a:t>
            </a:r>
            <a:endParaRPr lang="ru-RU"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64268" y="2093840"/>
            <a:ext cx="3418269" cy="1569660"/>
          </a:xfrm>
          <a:prstGeom prst="rect">
            <a:avLst/>
          </a:prstGeom>
          <a:noFill/>
          <a:ln>
            <a:solidFill>
              <a:schemeClr val="tx1"/>
            </a:solidFill>
          </a:ln>
        </p:spPr>
        <p:txBody>
          <a:bodyPr wrap="square" rtlCol="0">
            <a:spAutoFit/>
          </a:bodyPr>
          <a:lstStyle/>
          <a:p>
            <a:pPr algn="ctr"/>
            <a:endParaRPr lang="uk-UA" sz="2400" dirty="0">
              <a:latin typeface="Times New Roman" panose="02020603050405020304" pitchFamily="18" charset="0"/>
              <a:cs typeface="Times New Roman" panose="02020603050405020304" pitchFamily="18" charset="0"/>
            </a:endParaRPr>
          </a:p>
          <a:p>
            <a:pPr algn="ctr"/>
            <a:r>
              <a:rPr lang="uk-UA" sz="2400" dirty="0">
                <a:latin typeface="Times New Roman" panose="02020603050405020304" pitchFamily="18" charset="0"/>
                <a:cs typeface="Times New Roman" panose="02020603050405020304" pitchFamily="18" charset="0"/>
              </a:rPr>
              <a:t>Митні режими</a:t>
            </a:r>
          </a:p>
          <a:p>
            <a:pPr algn="ctr"/>
            <a:endParaRPr lang="uk-UA" sz="2400" dirty="0">
              <a:latin typeface="Times New Roman" panose="02020603050405020304" pitchFamily="18" charset="0"/>
              <a:cs typeface="Times New Roman" panose="02020603050405020304" pitchFamily="18" charset="0"/>
            </a:endParaRPr>
          </a:p>
          <a:p>
            <a:pPr algn="ctr"/>
            <a:r>
              <a:rPr lang="uk-UA"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99905" y="4078531"/>
            <a:ext cx="1663521" cy="430887"/>
          </a:xfrm>
          <a:prstGeom prst="rect">
            <a:avLst/>
          </a:prstGeom>
          <a:noFill/>
          <a:ln>
            <a:solidFill>
              <a:schemeClr val="tx1"/>
            </a:solidFill>
          </a:ln>
        </p:spPr>
        <p:txBody>
          <a:bodyPr wrap="square" rtlCol="0">
            <a:spAutoFit/>
          </a:bodyPr>
          <a:lstStyle/>
          <a:p>
            <a:pPr algn="ctr"/>
            <a:r>
              <a:rPr lang="uk-UA" sz="2200" dirty="0">
                <a:latin typeface="Times New Roman" panose="02020603050405020304" pitchFamily="18" charset="0"/>
                <a:cs typeface="Times New Roman" panose="02020603050405020304" pitchFamily="18" charset="0"/>
              </a:rPr>
              <a:t>Транзит</a:t>
            </a:r>
            <a:endParaRPr lang="ru-RU" sz="2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626181" y="4077246"/>
            <a:ext cx="2255949" cy="1107996"/>
          </a:xfrm>
          <a:prstGeom prst="rect">
            <a:avLst/>
          </a:prstGeom>
          <a:noFill/>
          <a:ln>
            <a:solidFill>
              <a:schemeClr val="tx1"/>
            </a:solidFill>
          </a:ln>
        </p:spPr>
        <p:txBody>
          <a:bodyPr wrap="square" rtlCol="0">
            <a:spAutoFit/>
          </a:bodyPr>
          <a:lstStyle/>
          <a:p>
            <a:pPr algn="ctr"/>
            <a:r>
              <a:rPr lang="uk-UA" sz="2200" dirty="0">
                <a:latin typeface="Times New Roman" panose="02020603050405020304" pitchFamily="18" charset="0"/>
                <a:cs typeface="Times New Roman" panose="02020603050405020304" pitchFamily="18" charset="0"/>
              </a:rPr>
              <a:t>Не передбачають сплату митних платежів</a:t>
            </a:r>
            <a:endParaRPr lang="ru-RU" sz="2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008771" y="2093840"/>
            <a:ext cx="2994338" cy="1569660"/>
          </a:xfrm>
          <a:prstGeom prst="rect">
            <a:avLst/>
          </a:prstGeom>
          <a:noFill/>
          <a:ln>
            <a:solidFill>
              <a:schemeClr val="tx1"/>
            </a:solidFill>
          </a:ln>
        </p:spPr>
        <p:txBody>
          <a:bodyPr wrap="square" rtlCol="0">
            <a:spAutoFit/>
          </a:bodyPr>
          <a:lstStyle/>
          <a:p>
            <a:pPr algn="ctr"/>
            <a:r>
              <a:rPr lang="uk-UA" sz="2400" dirty="0">
                <a:latin typeface="Times New Roman" panose="02020603050405020304" pitchFamily="18" charset="0"/>
                <a:cs typeface="Times New Roman" panose="02020603050405020304" pitchFamily="18" charset="0"/>
              </a:rPr>
              <a:t>Товари, що вивозяться за межі митної території України </a:t>
            </a:r>
            <a:endParaRPr lang="ru-RU"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840310" y="5994559"/>
            <a:ext cx="6634766" cy="769441"/>
          </a:xfrm>
          <a:prstGeom prst="rect">
            <a:avLst/>
          </a:prstGeom>
          <a:noFill/>
          <a:ln>
            <a:solidFill>
              <a:schemeClr val="tx1"/>
            </a:solidFill>
          </a:ln>
        </p:spPr>
        <p:txBody>
          <a:bodyPr wrap="square" rtlCol="0">
            <a:spAutoFit/>
          </a:bodyPr>
          <a:lstStyle/>
          <a:p>
            <a:pPr algn="ctr"/>
            <a:r>
              <a:rPr lang="uk-UA" sz="2200" dirty="0">
                <a:latin typeface="Times New Roman" panose="02020603050405020304" pitchFamily="18" charset="0"/>
                <a:cs typeface="Times New Roman" panose="02020603050405020304" pitchFamily="18" charset="0"/>
              </a:rPr>
              <a:t>Митною вартістю виступає ціна товару, що представлена в рахунку-проформі, рахунку-фактурі</a:t>
            </a:r>
            <a:endParaRPr lang="ru-RU" sz="2200" dirty="0">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2032714" y="3671022"/>
            <a:ext cx="669702" cy="7384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2032714" y="1355379"/>
            <a:ext cx="669702" cy="73846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263426" y="1355378"/>
            <a:ext cx="669702" cy="73846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10171089" y="1355377"/>
            <a:ext cx="669702" cy="73846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331854" y="3663500"/>
            <a:ext cx="206061" cy="41374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7569827" y="3663500"/>
            <a:ext cx="206061" cy="41374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p:cNvSpPr/>
          <p:nvPr/>
        </p:nvSpPr>
        <p:spPr>
          <a:xfrm>
            <a:off x="5241701" y="4509418"/>
            <a:ext cx="437882" cy="14851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7569827" y="5185242"/>
            <a:ext cx="299165" cy="80931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a:off x="10250242" y="3658143"/>
            <a:ext cx="434930" cy="233641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4261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10108" y="298240"/>
            <a:ext cx="10268754" cy="830997"/>
          </a:xfrm>
          <a:prstGeom prst="rect">
            <a:avLst/>
          </a:prstGeom>
          <a:noFill/>
          <a:ln>
            <a:solidFill>
              <a:schemeClr val="tx1"/>
            </a:solidFill>
          </a:ln>
        </p:spPr>
        <p:txBody>
          <a:bodyPr wrap="square">
            <a:spAutoFit/>
          </a:bodyPr>
          <a:lstStyle/>
          <a:p>
            <a:pPr algn="ctr"/>
            <a:r>
              <a:rPr lang="uk-UA" sz="2400" b="1">
                <a:latin typeface="Times New Roman" panose="02020603050405020304" pitchFamily="18" charset="0"/>
                <a:cs typeface="Times New Roman" panose="02020603050405020304" pitchFamily="18" charset="0"/>
              </a:rPr>
              <a:t>Сектори впливу та наслідки для національної економіки України від маніпулювання митною вартістю товарів</a:t>
            </a:r>
          </a:p>
        </p:txBody>
      </p:sp>
      <p:graphicFrame>
        <p:nvGraphicFramePr>
          <p:cNvPr id="6" name="Таблица 5"/>
          <p:cNvGraphicFramePr>
            <a:graphicFrameLocks noGrp="1"/>
          </p:cNvGraphicFramePr>
          <p:nvPr>
            <p:extLst>
              <p:ext uri="{D42A27DB-BD31-4B8C-83A1-F6EECF244321}">
                <p14:modId xmlns:p14="http://schemas.microsoft.com/office/powerpoint/2010/main" val="2817223418"/>
              </p:ext>
            </p:extLst>
          </p:nvPr>
        </p:nvGraphicFramePr>
        <p:xfrm>
          <a:off x="801384" y="1422531"/>
          <a:ext cx="10818978" cy="4919818"/>
        </p:xfrm>
        <a:graphic>
          <a:graphicData uri="http://schemas.openxmlformats.org/drawingml/2006/table">
            <a:tbl>
              <a:tblPr firstRow="1" firstCol="1" bandRow="1">
                <a:tableStyleId>{5940675A-B579-460E-94D1-54222C63F5DA}</a:tableStyleId>
              </a:tblPr>
              <a:tblGrid>
                <a:gridCol w="1623317">
                  <a:extLst>
                    <a:ext uri="{9D8B030D-6E8A-4147-A177-3AD203B41FA5}">
                      <a16:colId xmlns:a16="http://schemas.microsoft.com/office/drawing/2014/main" val="20000"/>
                    </a:ext>
                  </a:extLst>
                </a:gridCol>
                <a:gridCol w="1541357">
                  <a:extLst>
                    <a:ext uri="{9D8B030D-6E8A-4147-A177-3AD203B41FA5}">
                      <a16:colId xmlns:a16="http://schemas.microsoft.com/office/drawing/2014/main" val="20001"/>
                    </a:ext>
                  </a:extLst>
                </a:gridCol>
                <a:gridCol w="7654304">
                  <a:extLst>
                    <a:ext uri="{9D8B030D-6E8A-4147-A177-3AD203B41FA5}">
                      <a16:colId xmlns:a16="http://schemas.microsoft.com/office/drawing/2014/main" val="20002"/>
                    </a:ext>
                  </a:extLst>
                </a:gridCol>
              </a:tblGrid>
              <a:tr h="649180">
                <a:tc>
                  <a:txBody>
                    <a:bodyPr/>
                    <a:lstStyle/>
                    <a:p>
                      <a:pPr algn="ct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Форма</a:t>
                      </a:r>
                      <a:r>
                        <a:rPr lang="ru-RU" sz="1600" dirty="0">
                          <a:effectLst/>
                          <a:latin typeface="Times New Roman" panose="02020603050405020304" pitchFamily="18" charset="0"/>
                          <a:cs typeface="Times New Roman" panose="02020603050405020304" pitchFamily="18" charset="0"/>
                        </a:rPr>
                        <a:t> </a:t>
                      </a:r>
                      <a:r>
                        <a:rPr lang="uk-UA" sz="1600" noProof="0" dirty="0">
                          <a:effectLst/>
                          <a:latin typeface="Times New Roman" panose="02020603050405020304" pitchFamily="18" charset="0"/>
                          <a:cs typeface="Times New Roman" panose="02020603050405020304" pitchFamily="18" charset="0"/>
                        </a:rPr>
                        <a:t>маніпуляції </a:t>
                      </a:r>
                    </a:p>
                    <a:p>
                      <a:pPr algn="ct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з митною вартістю товарів</a:t>
                      </a:r>
                      <a:endParaRPr lang="uk-UA"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gn="ctr">
                        <a:lnSpc>
                          <a:spcPct val="107000"/>
                        </a:lnSpc>
                        <a:spcAft>
                          <a:spcPts val="0"/>
                        </a:spcAft>
                      </a:pPr>
                      <a:r>
                        <a:rPr lang="ru-RU" sz="1600" dirty="0">
                          <a:effectLst/>
                          <a:latin typeface="Times New Roman" panose="02020603050405020304" pitchFamily="18" charset="0"/>
                          <a:cs typeface="Times New Roman" panose="02020603050405020304" pitchFamily="18" charset="0"/>
                        </a:rPr>
                        <a:t>Сектор </a:t>
                      </a:r>
                    </a:p>
                    <a:p>
                      <a:pPr algn="ct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впливу</a:t>
                      </a:r>
                      <a:endParaRPr lang="uk-UA"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gn="ct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Наслідки від маніпулювання митною вартістю</a:t>
                      </a:r>
                      <a:endParaRPr lang="uk-UA"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0"/>
                  </a:ext>
                </a:extLst>
              </a:tr>
              <a:tr h="382564">
                <a:tc rowSpan="5">
                  <a:txBody>
                    <a:bodyPr/>
                    <a:lstStyle/>
                    <a:p>
                      <a:pPr algn="ct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Завищення вартості імпорту</a:t>
                      </a:r>
                      <a:endParaRPr lang="uk-UA"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rowSpan="2">
                  <a:txBody>
                    <a:bodyPr/>
                    <a:lstStyle/>
                    <a:p>
                      <a:pPr algn="ctr">
                        <a:lnSpc>
                          <a:spcPct val="107000"/>
                        </a:lnSpc>
                        <a:spcAft>
                          <a:spcPts val="0"/>
                        </a:spcAft>
                      </a:pPr>
                      <a:r>
                        <a:rPr lang="uk-UA" sz="1600" noProof="0">
                          <a:effectLst/>
                          <a:latin typeface="Times New Roman" panose="02020603050405020304" pitchFamily="18" charset="0"/>
                          <a:cs typeface="Times New Roman" panose="02020603050405020304" pitchFamily="18" charset="0"/>
                        </a:rPr>
                        <a:t>Фіскальний сектор</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Формування схем мінімізації податку на прибуток</a:t>
                      </a:r>
                      <a:endParaRPr lang="uk-UA"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1"/>
                  </a:ext>
                </a:extLst>
              </a:tr>
              <a:tr h="729251">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Механізм надання окремим підприємствам статусу формально збиткових з подальшими претензіями на підтримку збоку державного сектору</a:t>
                      </a:r>
                      <a:endParaRPr lang="uk-UA"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2"/>
                  </a:ext>
                </a:extLst>
              </a:tr>
              <a:tr h="382564">
                <a:tc vMerge="1">
                  <a:txBody>
                    <a:bodyPr/>
                    <a:lstStyle/>
                    <a:p>
                      <a:endParaRPr lang="ru-RU"/>
                    </a:p>
                  </a:txBody>
                  <a:tcPr/>
                </a:tc>
                <a:tc rowSpan="3">
                  <a:txBody>
                    <a:bodyPr/>
                    <a:lstStyle/>
                    <a:p>
                      <a:pPr algn="ctr">
                        <a:lnSpc>
                          <a:spcPct val="107000"/>
                        </a:lnSpc>
                        <a:spcAft>
                          <a:spcPts val="0"/>
                        </a:spcAft>
                      </a:pPr>
                      <a:r>
                        <a:rPr lang="uk-UA" sz="1600" noProof="0">
                          <a:effectLst/>
                          <a:latin typeface="Times New Roman" panose="02020603050405020304" pitchFamily="18" charset="0"/>
                          <a:cs typeface="Times New Roman" panose="02020603050405020304" pitchFamily="18" charset="0"/>
                        </a:rPr>
                        <a:t>Бізнес середовище</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nSpc>
                          <a:spcPct val="107000"/>
                        </a:lnSpc>
                        <a:spcAft>
                          <a:spcPts val="0"/>
                        </a:spcAft>
                      </a:pPr>
                      <a:r>
                        <a:rPr lang="uk-UA" sz="1600" noProof="0">
                          <a:effectLst/>
                          <a:latin typeface="Times New Roman" panose="02020603050405020304" pitchFamily="18" charset="0"/>
                          <a:cs typeface="Times New Roman" panose="02020603050405020304" pitchFamily="18" charset="0"/>
                        </a:rPr>
                        <a:t>Зменшення реальної прибутковості бізнесу</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3"/>
                  </a:ext>
                </a:extLst>
              </a:tr>
              <a:tr h="382564">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uk-UA" sz="1600" noProof="0">
                          <a:effectLst/>
                          <a:latin typeface="Times New Roman" panose="02020603050405020304" pitchFamily="18" charset="0"/>
                          <a:cs typeface="Times New Roman" panose="02020603050405020304" pitchFamily="18" charset="0"/>
                        </a:rPr>
                        <a:t>Створення додаткового тиску на цінову політику</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4"/>
                  </a:ext>
                </a:extLst>
              </a:tr>
              <a:tr h="427813">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Підвищення попиту на іноземну валюту з боку підприємств</a:t>
                      </a:r>
                    </a:p>
                  </a:txBody>
                  <a:tcPr marL="59411" marR="59411" marT="0" marB="0" anchor="ctr"/>
                </a:tc>
                <a:extLst>
                  <a:ext uri="{0D108BD9-81ED-4DB2-BD59-A6C34878D82A}">
                    <a16:rowId xmlns:a16="http://schemas.microsoft.com/office/drawing/2014/main" val="10005"/>
                  </a:ext>
                </a:extLst>
              </a:tr>
              <a:tr h="382564">
                <a:tc rowSpan="4">
                  <a:txBody>
                    <a:bodyPr/>
                    <a:lstStyle/>
                    <a:p>
                      <a:pPr algn="ctr">
                        <a:lnSpc>
                          <a:spcPct val="107000"/>
                        </a:lnSpc>
                        <a:spcAft>
                          <a:spcPts val="0"/>
                        </a:spcAft>
                      </a:pPr>
                      <a:r>
                        <a:rPr lang="uk-UA" sz="1600" noProof="0">
                          <a:effectLst/>
                          <a:latin typeface="Times New Roman" panose="02020603050405020304" pitchFamily="18" charset="0"/>
                          <a:cs typeface="Times New Roman" panose="02020603050405020304" pitchFamily="18" charset="0"/>
                        </a:rPr>
                        <a:t>Заниження вартості імпорту</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rowSpan="2">
                  <a:txBody>
                    <a:bodyPr/>
                    <a:lstStyle/>
                    <a:p>
                      <a:pPr algn="ctr">
                        <a:lnSpc>
                          <a:spcPct val="107000"/>
                        </a:lnSpc>
                        <a:spcAft>
                          <a:spcPts val="0"/>
                        </a:spcAft>
                      </a:pPr>
                      <a:r>
                        <a:rPr lang="uk-UA" sz="1600" noProof="0">
                          <a:effectLst/>
                          <a:latin typeface="Times New Roman" panose="02020603050405020304" pitchFamily="18" charset="0"/>
                          <a:cs typeface="Times New Roman" panose="02020603050405020304" pitchFamily="18" charset="0"/>
                        </a:rPr>
                        <a:t>Фіскальний сектор</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Створення додаткового тиску на виконання державного бюджету</a:t>
                      </a:r>
                      <a:endParaRPr lang="uk-UA"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6"/>
                  </a:ext>
                </a:extLst>
              </a:tr>
              <a:tr h="382564">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uk-UA" sz="1600" noProof="0">
                          <a:effectLst/>
                          <a:latin typeface="Times New Roman" panose="02020603050405020304" pitchFamily="18" charset="0"/>
                          <a:cs typeface="Times New Roman" panose="02020603050405020304" pitchFamily="18" charset="0"/>
                        </a:rPr>
                        <a:t>Формування схем з мінімізації податку на прибуток</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7"/>
                  </a:ext>
                </a:extLst>
              </a:tr>
              <a:tr h="237299">
                <a:tc vMerge="1">
                  <a:txBody>
                    <a:bodyPr/>
                    <a:lstStyle/>
                    <a:p>
                      <a:endParaRPr lang="ru-RU"/>
                    </a:p>
                  </a:txBody>
                  <a:tcPr/>
                </a:tc>
                <a:tc rowSpan="2">
                  <a:txBody>
                    <a:bodyPr/>
                    <a:lstStyle/>
                    <a:p>
                      <a:pPr algn="ctr">
                        <a:lnSpc>
                          <a:spcPct val="107000"/>
                        </a:lnSpc>
                        <a:spcAft>
                          <a:spcPts val="0"/>
                        </a:spcAft>
                      </a:pPr>
                      <a:r>
                        <a:rPr lang="uk-UA" sz="1600" noProof="0">
                          <a:effectLst/>
                          <a:latin typeface="Times New Roman" panose="02020603050405020304" pitchFamily="18" charset="0"/>
                          <a:cs typeface="Times New Roman" panose="02020603050405020304" pitchFamily="18" charset="0"/>
                        </a:rPr>
                        <a:t>Бізнес середовище</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nSpc>
                          <a:spcPct val="107000"/>
                        </a:lnSpc>
                        <a:spcAft>
                          <a:spcPts val="0"/>
                        </a:spcAft>
                      </a:pPr>
                      <a:r>
                        <a:rPr lang="uk-UA" sz="1600" noProof="0">
                          <a:effectLst/>
                          <a:latin typeface="Times New Roman" panose="02020603050405020304" pitchFamily="18" charset="0"/>
                          <a:cs typeface="Times New Roman" panose="02020603050405020304" pitchFamily="18" charset="0"/>
                        </a:rPr>
                        <a:t>Поглиблення корупційних схем</a:t>
                      </a:r>
                      <a:endParaRPr lang="uk-UA" sz="16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8"/>
                  </a:ext>
                </a:extLst>
              </a:tr>
              <a:tr h="580505">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uk-UA" sz="1600" noProof="0" dirty="0">
                          <a:effectLst/>
                          <a:latin typeface="Times New Roman" panose="02020603050405020304" pitchFamily="18" charset="0"/>
                          <a:cs typeface="Times New Roman" panose="02020603050405020304" pitchFamily="18" charset="0"/>
                        </a:rPr>
                        <a:t>Значний тиск з боку «сірого» імпорту на окремі галузі національної економіки</a:t>
                      </a:r>
                      <a:endParaRPr lang="uk-UA"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8943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C94ED9-3930-44B6-8E73-04A451299AD5}"/>
              </a:ext>
            </a:extLst>
          </p:cNvPr>
          <p:cNvSpPr txBox="1"/>
          <p:nvPr/>
        </p:nvSpPr>
        <p:spPr>
          <a:xfrm>
            <a:off x="976045" y="797510"/>
            <a:ext cx="10592656" cy="5262979"/>
          </a:xfrm>
          <a:prstGeom prst="rect">
            <a:avLst/>
          </a:prstGeom>
          <a:noFill/>
        </p:spPr>
        <p:txBody>
          <a:bodyPr wrap="square">
            <a:spAutoFit/>
          </a:bodyPr>
          <a:lstStyle/>
          <a:p>
            <a:r>
              <a:rPr lang="uk-UA" sz="2400" b="1" dirty="0">
                <a:latin typeface="Times New Roman" panose="02020603050405020304" pitchFamily="18" charset="0"/>
                <a:cs typeface="Times New Roman" panose="02020603050405020304" pitchFamily="18" charset="0"/>
              </a:rPr>
              <a:t>Митна вартість</a:t>
            </a:r>
            <a:r>
              <a:rPr lang="uk-UA" sz="2400" dirty="0">
                <a:latin typeface="Times New Roman" panose="02020603050405020304" pitchFamily="18" charset="0"/>
                <a:cs typeface="Times New Roman" panose="02020603050405020304" pitchFamily="18" charset="0"/>
              </a:rPr>
              <a:t> – це вартість товару, що використовується для нарахування митних платежів (мита, ПДВ, акцизу).</a:t>
            </a:r>
          </a:p>
          <a:p>
            <a:endParaRPr lang="uk-UA" sz="2400" b="1"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Роль митної вартості в митному адмініструванні:</a:t>
            </a:r>
          </a:p>
          <a:p>
            <a:pPr marL="342900" indent="-342900">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Є основою для розрахунку митних платежів.</a:t>
            </a:r>
          </a:p>
          <a:p>
            <a:pPr marL="342900" indent="-342900">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Впливає на статистику зовнішньої торгівлі.</a:t>
            </a:r>
          </a:p>
          <a:p>
            <a:pPr marL="342900" indent="-342900">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Використовується для митного контролю та аналізу ризиків.</a:t>
            </a:r>
          </a:p>
          <a:p>
            <a:pPr marL="342900" indent="-342900">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Запобігає заниженню вартості товарів для ухилення від сплати мит.</a:t>
            </a:r>
          </a:p>
          <a:p>
            <a:endParaRPr lang="uk-UA" sz="2400" b="1"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Основні нормативно-правові акти</a:t>
            </a:r>
          </a:p>
          <a:p>
            <a:pPr marL="342900" indent="-342900">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Митний кодекс України (ст. 52–65).</a:t>
            </a:r>
          </a:p>
          <a:p>
            <a:pPr marL="342900" indent="-342900">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Угода СОТ про застосування статті </a:t>
            </a:r>
            <a:r>
              <a:rPr lang="en-GB" sz="2400" dirty="0">
                <a:latin typeface="Times New Roman" panose="02020603050405020304" pitchFamily="18" charset="0"/>
                <a:cs typeface="Times New Roman" panose="02020603050405020304" pitchFamily="18" charset="0"/>
              </a:rPr>
              <a:t>VII </a:t>
            </a:r>
            <a:r>
              <a:rPr lang="uk-UA" sz="2400" dirty="0">
                <a:latin typeface="Times New Roman" panose="02020603050405020304" pitchFamily="18" charset="0"/>
                <a:cs typeface="Times New Roman" panose="02020603050405020304" pitchFamily="18" charset="0"/>
              </a:rPr>
              <a:t>ГАТТ 1994 (основа для методів визначення митної вартості).</a:t>
            </a:r>
          </a:p>
          <a:p>
            <a:pPr marL="342900" indent="-342900">
              <a:buFont typeface="Arial" panose="020B0604020202020204" pitchFamily="34" charset="0"/>
              <a:buChar char="•"/>
            </a:pPr>
            <a:r>
              <a:rPr lang="uk-UA" sz="2400" dirty="0">
                <a:latin typeface="Times New Roman" panose="02020603050405020304" pitchFamily="18" charset="0"/>
                <a:cs typeface="Times New Roman" panose="02020603050405020304" pitchFamily="18" charset="0"/>
              </a:rPr>
              <a:t>Регламенти ЄС та національні акти щодо визначення митної вартості.</a:t>
            </a:r>
          </a:p>
        </p:txBody>
      </p:sp>
    </p:spTree>
    <p:extLst>
      <p:ext uri="{BB962C8B-B14F-4D97-AF65-F5344CB8AC3E}">
        <p14:creationId xmlns:p14="http://schemas.microsoft.com/office/powerpoint/2010/main" val="1104442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4514247" y="295878"/>
            <a:ext cx="7460837" cy="6426894"/>
          </a:xfrm>
          <a:prstGeom prst="rect">
            <a:avLst/>
          </a:prstGeom>
        </p:spPr>
      </p:pic>
      <p:sp>
        <p:nvSpPr>
          <p:cNvPr id="5" name="Прямоугольник 4"/>
          <p:cNvSpPr/>
          <p:nvPr/>
        </p:nvSpPr>
        <p:spPr>
          <a:xfrm>
            <a:off x="584888" y="1965057"/>
            <a:ext cx="2867230" cy="3108543"/>
          </a:xfrm>
          <a:prstGeom prst="rect">
            <a:avLst/>
          </a:prstGeom>
          <a:noFill/>
          <a:ln>
            <a:solidFill>
              <a:schemeClr val="tx1"/>
            </a:solidFill>
          </a:ln>
        </p:spPr>
        <p:txBody>
          <a:bodyPr wrap="square">
            <a:spAutoFit/>
          </a:bodyPr>
          <a:lstStyle/>
          <a:p>
            <a:pPr algn="ctr"/>
            <a:r>
              <a:rPr lang="uk-UA" sz="2800">
                <a:latin typeface="Times New Roman" panose="02020603050405020304" pitchFamily="18" charset="0"/>
                <a:cs typeface="Times New Roman" panose="02020603050405020304" pitchFamily="18" charset="0"/>
              </a:rPr>
              <a:t>Контроль митної вартості у системі державного регулювання економіки України</a:t>
            </a:r>
          </a:p>
        </p:txBody>
      </p:sp>
    </p:spTree>
    <p:extLst>
      <p:ext uri="{BB962C8B-B14F-4D97-AF65-F5344CB8AC3E}">
        <p14:creationId xmlns:p14="http://schemas.microsoft.com/office/powerpoint/2010/main" val="73013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647111" y="150757"/>
            <a:ext cx="6636109" cy="6556486"/>
          </a:xfrm>
          <a:prstGeom prst="rect">
            <a:avLst/>
          </a:prstGeom>
        </p:spPr>
      </p:pic>
      <p:sp>
        <p:nvSpPr>
          <p:cNvPr id="7" name="TextBox 6">
            <a:extLst>
              <a:ext uri="{FF2B5EF4-FFF2-40B4-BE49-F238E27FC236}">
                <a16:creationId xmlns:a16="http://schemas.microsoft.com/office/drawing/2014/main" id="{9C9B9EAE-AD02-4834-8A75-1068920F2CAC}"/>
              </a:ext>
            </a:extLst>
          </p:cNvPr>
          <p:cNvSpPr txBox="1"/>
          <p:nvPr/>
        </p:nvSpPr>
        <p:spPr>
          <a:xfrm>
            <a:off x="8126858" y="1909364"/>
            <a:ext cx="2621762" cy="2246769"/>
          </a:xfrm>
          <a:prstGeom prst="rect">
            <a:avLst/>
          </a:prstGeom>
          <a:noFill/>
        </p:spPr>
        <p:txBody>
          <a:bodyPr wrap="square">
            <a:spAutoFit/>
          </a:bodyPr>
          <a:lstStyle/>
          <a:p>
            <a:pPr algn="ctr"/>
            <a:r>
              <a:rPr lang="uk-UA" sz="2800">
                <a:latin typeface="Times New Roman" panose="02020603050405020304" pitchFamily="18" charset="0"/>
                <a:cs typeface="Times New Roman" panose="02020603050405020304" pitchFamily="18" charset="0"/>
              </a:rPr>
              <a:t>Алгоритм реалізації контролю </a:t>
            </a:r>
          </a:p>
          <a:p>
            <a:pPr algn="ctr"/>
            <a:r>
              <a:rPr lang="uk-UA" sz="2800">
                <a:latin typeface="Times New Roman" panose="02020603050405020304" pitchFamily="18" charset="0"/>
                <a:cs typeface="Times New Roman" panose="02020603050405020304" pitchFamily="18" charset="0"/>
              </a:rPr>
              <a:t>митної вартості товару</a:t>
            </a:r>
          </a:p>
        </p:txBody>
      </p:sp>
    </p:spTree>
    <p:extLst>
      <p:ext uri="{BB962C8B-B14F-4D97-AF65-F5344CB8AC3E}">
        <p14:creationId xmlns:p14="http://schemas.microsoft.com/office/powerpoint/2010/main" val="187161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321EF1-0D8D-409A-9886-64E861029057}"/>
              </a:ext>
            </a:extLst>
          </p:cNvPr>
          <p:cNvSpPr txBox="1"/>
          <p:nvPr/>
        </p:nvSpPr>
        <p:spPr>
          <a:xfrm>
            <a:off x="862883" y="172358"/>
            <a:ext cx="10406130" cy="369332"/>
          </a:xfrm>
          <a:prstGeom prst="rect">
            <a:avLst/>
          </a:prstGeom>
          <a:solidFill>
            <a:srgbClr val="4472C4">
              <a:lumMod val="20000"/>
              <a:lumOff val="8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ЕВОЛЮЦІЯ ПОНЯТТЯ МИТНОЇ ВАРТОСТІ </a:t>
            </a:r>
          </a:p>
        </p:txBody>
      </p:sp>
      <p:sp>
        <p:nvSpPr>
          <p:cNvPr id="3" name="TextBox 2">
            <a:extLst>
              <a:ext uri="{FF2B5EF4-FFF2-40B4-BE49-F238E27FC236}">
                <a16:creationId xmlns:a16="http://schemas.microsoft.com/office/drawing/2014/main" id="{BA530517-3E29-4D4B-AE83-EBC32EFE25F3}"/>
              </a:ext>
            </a:extLst>
          </p:cNvPr>
          <p:cNvSpPr txBox="1"/>
          <p:nvPr/>
        </p:nvSpPr>
        <p:spPr>
          <a:xfrm>
            <a:off x="862882" y="712163"/>
            <a:ext cx="10406131" cy="584775"/>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Відповідно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до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Конвенції</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про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створення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уніфікованої</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методології</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визначення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митної</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вартості</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товарів</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(Брюссель, 1950 р.)</a:t>
            </a:r>
          </a:p>
        </p:txBody>
      </p:sp>
      <p:sp>
        <p:nvSpPr>
          <p:cNvPr id="4" name="Прямоугольник 3">
            <a:extLst>
              <a:ext uri="{FF2B5EF4-FFF2-40B4-BE49-F238E27FC236}">
                <a16:creationId xmlns:a16="http://schemas.microsoft.com/office/drawing/2014/main" id="{AF506B42-5BDA-4442-9119-8761B3CA684C}"/>
              </a:ext>
            </a:extLst>
          </p:cNvPr>
          <p:cNvSpPr/>
          <p:nvPr/>
        </p:nvSpPr>
        <p:spPr>
          <a:xfrm>
            <a:off x="1056065" y="1522604"/>
            <a:ext cx="9929613" cy="830997"/>
          </a:xfrm>
          <a:prstGeom prst="rect">
            <a:avLst/>
          </a:prstGeom>
          <a:no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вартість</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нормальна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ціна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товару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тобто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ціна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що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укладається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між</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взаємонезалежними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продавцем</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і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покупцем</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за умов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повної</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конкуренції</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відкритого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ринку),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визначена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на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умовах</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CIF </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у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місці</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перетинання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митного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кордону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країни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імпортера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товару.</a:t>
            </a:r>
          </a:p>
        </p:txBody>
      </p:sp>
      <p:sp>
        <p:nvSpPr>
          <p:cNvPr id="5" name="Прямоугольник 4">
            <a:extLst>
              <a:ext uri="{FF2B5EF4-FFF2-40B4-BE49-F238E27FC236}">
                <a16:creationId xmlns:a16="http://schemas.microsoft.com/office/drawing/2014/main" id="{60E615BC-0B53-4B34-9315-34564FD68FCC}"/>
              </a:ext>
            </a:extLst>
          </p:cNvPr>
          <p:cNvSpPr/>
          <p:nvPr/>
        </p:nvSpPr>
        <p:spPr>
          <a:xfrm>
            <a:off x="862883" y="2422814"/>
            <a:ext cx="10406129" cy="584775"/>
          </a:xfrm>
          <a:prstGeom prst="rect">
            <a:avLst/>
          </a:prstGeom>
          <a:no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У межах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Токійського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раунду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багатосторонніх</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торговельних</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переговорів</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під</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егідою</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ГАТТ у 1979 р.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було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підписано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Угоду про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застосування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статті</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VIIГАТТ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Оцінка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товарів</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для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митних</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цілей</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6" name="Прямоугольник 5">
            <a:extLst>
              <a:ext uri="{FF2B5EF4-FFF2-40B4-BE49-F238E27FC236}">
                <a16:creationId xmlns:a16="http://schemas.microsoft.com/office/drawing/2014/main" id="{1C3A5F20-85BA-4326-82D7-1E96B6D928C9}"/>
              </a:ext>
            </a:extLst>
          </p:cNvPr>
          <p:cNvSpPr/>
          <p:nvPr/>
        </p:nvSpPr>
        <p:spPr>
          <a:xfrm>
            <a:off x="1056063" y="3247459"/>
            <a:ext cx="9929613" cy="584775"/>
          </a:xfrm>
          <a:prstGeom prst="rect">
            <a:avLst/>
          </a:prstGeom>
          <a:noFill/>
          <a:ln>
            <a:solidFill>
              <a:sysClr val="windowText" lastClr="00000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вартість</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товару –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ціна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яку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фактично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сплачено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або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яка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підлягає</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сплаті</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за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при продажу з метою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експорту</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до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країни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імпорту</a:t>
            </a:r>
            <a:endPar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2C371E0-4A56-42C5-A6C8-32B51746BD03}"/>
              </a:ext>
            </a:extLst>
          </p:cNvPr>
          <p:cNvSpPr/>
          <p:nvPr/>
        </p:nvSpPr>
        <p:spPr>
          <a:xfrm>
            <a:off x="862882" y="3899508"/>
            <a:ext cx="10406130" cy="338554"/>
          </a:xfrm>
          <a:prstGeom prst="rect">
            <a:avLst/>
          </a:prstGeom>
          <a:no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Відповідно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до Угоди про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застосування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статті</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VII ГАТТ 1994 року</a:t>
            </a:r>
          </a:p>
        </p:txBody>
      </p:sp>
      <p:sp>
        <p:nvSpPr>
          <p:cNvPr id="8" name="Прямоугольник 7">
            <a:extLst>
              <a:ext uri="{FF2B5EF4-FFF2-40B4-BE49-F238E27FC236}">
                <a16:creationId xmlns:a16="http://schemas.microsoft.com/office/drawing/2014/main" id="{30351AD2-BDBE-4D52-8829-7936CB521F00}"/>
              </a:ext>
            </a:extLst>
          </p:cNvPr>
          <p:cNvSpPr/>
          <p:nvPr/>
        </p:nvSpPr>
        <p:spPr>
          <a:xfrm>
            <a:off x="1043184" y="4454672"/>
            <a:ext cx="9955372" cy="830997"/>
          </a:xfrm>
          <a:prstGeom prst="rect">
            <a:avLst/>
          </a:prstGeom>
          <a:no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вартість</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імпортних</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товарів</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є контрактною,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тобто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фактично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сплаченою</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ціною</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або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такою,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що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підлягає</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сплаті</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за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якщо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вони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продаються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на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експорт</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до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країни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імпорту</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Причому</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в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Угоді</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вартість</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імпортних</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товарів</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означає</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вартість</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товарів</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для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цілей</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стягнення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адвалерних</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на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імпортні</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cxnSp>
        <p:nvCxnSpPr>
          <p:cNvPr id="9" name="Прямая соединительная линия 8">
            <a:extLst>
              <a:ext uri="{FF2B5EF4-FFF2-40B4-BE49-F238E27FC236}">
                <a16:creationId xmlns:a16="http://schemas.microsoft.com/office/drawing/2014/main" id="{D49964C5-3C10-457E-8BB5-EED0F5F6B142}"/>
              </a:ext>
            </a:extLst>
          </p:cNvPr>
          <p:cNvCxnSpPr>
            <a:stCxn id="2" idx="1"/>
          </p:cNvCxnSpPr>
          <p:nvPr/>
        </p:nvCxnSpPr>
        <p:spPr>
          <a:xfrm flipH="1">
            <a:off x="437881" y="357024"/>
            <a:ext cx="425002" cy="0"/>
          </a:xfrm>
          <a:prstGeom prst="line">
            <a:avLst/>
          </a:prstGeom>
          <a:noFill/>
          <a:ln w="6350" cap="flat" cmpd="sng" algn="ctr">
            <a:solidFill>
              <a:sysClr val="windowText" lastClr="000000"/>
            </a:solidFill>
            <a:prstDash val="solid"/>
            <a:miter lim="800000"/>
          </a:ln>
          <a:effectLst/>
        </p:spPr>
      </p:cxnSp>
      <p:cxnSp>
        <p:nvCxnSpPr>
          <p:cNvPr id="10" name="Прямая соединительная линия 9">
            <a:extLst>
              <a:ext uri="{FF2B5EF4-FFF2-40B4-BE49-F238E27FC236}">
                <a16:creationId xmlns:a16="http://schemas.microsoft.com/office/drawing/2014/main" id="{2D5249DF-2FDB-4604-8661-52CE8B7B13FB}"/>
              </a:ext>
            </a:extLst>
          </p:cNvPr>
          <p:cNvCxnSpPr/>
          <p:nvPr/>
        </p:nvCxnSpPr>
        <p:spPr>
          <a:xfrm>
            <a:off x="437881" y="357024"/>
            <a:ext cx="0" cy="596013"/>
          </a:xfrm>
          <a:prstGeom prst="line">
            <a:avLst/>
          </a:prstGeom>
          <a:noFill/>
          <a:ln w="6350" cap="flat" cmpd="sng" algn="ctr">
            <a:solidFill>
              <a:sysClr val="windowText" lastClr="000000"/>
            </a:solidFill>
            <a:prstDash val="solid"/>
            <a:miter lim="800000"/>
          </a:ln>
          <a:effectLst/>
        </p:spPr>
      </p:cxnSp>
      <p:cxnSp>
        <p:nvCxnSpPr>
          <p:cNvPr id="11" name="Прямая со стрелкой 10">
            <a:extLst>
              <a:ext uri="{FF2B5EF4-FFF2-40B4-BE49-F238E27FC236}">
                <a16:creationId xmlns:a16="http://schemas.microsoft.com/office/drawing/2014/main" id="{D9D860EE-AB12-4580-91DB-14ED36B0196D}"/>
              </a:ext>
            </a:extLst>
          </p:cNvPr>
          <p:cNvCxnSpPr/>
          <p:nvPr/>
        </p:nvCxnSpPr>
        <p:spPr>
          <a:xfrm>
            <a:off x="437881" y="961890"/>
            <a:ext cx="425001" cy="1"/>
          </a:xfrm>
          <a:prstGeom prst="straightConnector1">
            <a:avLst/>
          </a:prstGeom>
          <a:noFill/>
          <a:ln w="6350" cap="flat" cmpd="sng" algn="ctr">
            <a:solidFill>
              <a:sysClr val="windowText" lastClr="000000"/>
            </a:solidFill>
            <a:prstDash val="solid"/>
            <a:miter lim="800000"/>
            <a:tailEnd type="triangle"/>
          </a:ln>
          <a:effectLst/>
        </p:spPr>
      </p:cxnSp>
      <p:sp>
        <p:nvSpPr>
          <p:cNvPr id="12" name="Стрелка вниз 34">
            <a:extLst>
              <a:ext uri="{FF2B5EF4-FFF2-40B4-BE49-F238E27FC236}">
                <a16:creationId xmlns:a16="http://schemas.microsoft.com/office/drawing/2014/main" id="{A6A388CF-9845-4999-879B-40AA5111FB68}"/>
              </a:ext>
            </a:extLst>
          </p:cNvPr>
          <p:cNvSpPr/>
          <p:nvPr/>
        </p:nvSpPr>
        <p:spPr>
          <a:xfrm>
            <a:off x="5254571" y="1297072"/>
            <a:ext cx="334851" cy="209332"/>
          </a:xfrm>
          <a:prstGeom prst="downArrow">
            <a:avLst/>
          </a:prstGeom>
          <a:solidFill>
            <a:srgbClr val="5B9BD5">
              <a:lumMod val="60000"/>
              <a:lumOff val="4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600" b="0" i="0" u="none" strike="noStrike" kern="0" cap="none" spc="0" normalizeH="0" baseline="0" noProof="0">
              <a:ln>
                <a:noFill/>
              </a:ln>
              <a:solidFill>
                <a:prstClr val="black"/>
              </a:solidFill>
              <a:effectLst/>
              <a:uLnTx/>
              <a:uFillTx/>
              <a:latin typeface="Calibri"/>
              <a:ea typeface="+mn-ea"/>
              <a:cs typeface="+mn-cs"/>
            </a:endParaRPr>
          </a:p>
        </p:txBody>
      </p:sp>
      <p:cxnSp>
        <p:nvCxnSpPr>
          <p:cNvPr id="13" name="Прямая соединительная линия 12">
            <a:extLst>
              <a:ext uri="{FF2B5EF4-FFF2-40B4-BE49-F238E27FC236}">
                <a16:creationId xmlns:a16="http://schemas.microsoft.com/office/drawing/2014/main" id="{2466BF32-ADE9-4C7C-8EB8-6F24A5CAF28B}"/>
              </a:ext>
            </a:extLst>
          </p:cNvPr>
          <p:cNvCxnSpPr/>
          <p:nvPr/>
        </p:nvCxnSpPr>
        <p:spPr>
          <a:xfrm>
            <a:off x="437881" y="1092528"/>
            <a:ext cx="0" cy="1477701"/>
          </a:xfrm>
          <a:prstGeom prst="line">
            <a:avLst/>
          </a:prstGeom>
          <a:noFill/>
          <a:ln w="6350" cap="flat" cmpd="sng" algn="ctr">
            <a:solidFill>
              <a:sysClr val="windowText" lastClr="000000"/>
            </a:solidFill>
            <a:prstDash val="solid"/>
            <a:miter lim="800000"/>
          </a:ln>
          <a:effectLst/>
        </p:spPr>
      </p:cxnSp>
      <p:cxnSp>
        <p:nvCxnSpPr>
          <p:cNvPr id="14" name="Прямая со стрелкой 13">
            <a:extLst>
              <a:ext uri="{FF2B5EF4-FFF2-40B4-BE49-F238E27FC236}">
                <a16:creationId xmlns:a16="http://schemas.microsoft.com/office/drawing/2014/main" id="{E9BC8679-6E79-4A90-B59B-41F0BA7F0B91}"/>
              </a:ext>
            </a:extLst>
          </p:cNvPr>
          <p:cNvCxnSpPr/>
          <p:nvPr/>
        </p:nvCxnSpPr>
        <p:spPr>
          <a:xfrm>
            <a:off x="437881" y="4017269"/>
            <a:ext cx="425001" cy="0"/>
          </a:xfrm>
          <a:prstGeom prst="straightConnector1">
            <a:avLst/>
          </a:prstGeom>
          <a:noFill/>
          <a:ln w="6350" cap="flat" cmpd="sng" algn="ctr">
            <a:solidFill>
              <a:sysClr val="windowText" lastClr="000000"/>
            </a:solidFill>
            <a:prstDash val="solid"/>
            <a:miter lim="800000"/>
            <a:tailEnd type="triangle"/>
          </a:ln>
          <a:effectLst/>
        </p:spPr>
      </p:cxnSp>
      <p:sp>
        <p:nvSpPr>
          <p:cNvPr id="15" name="Прямоугольник 14">
            <a:extLst>
              <a:ext uri="{FF2B5EF4-FFF2-40B4-BE49-F238E27FC236}">
                <a16:creationId xmlns:a16="http://schemas.microsoft.com/office/drawing/2014/main" id="{C05E2EB9-88AD-4EEB-83EF-B667D2AC73E9}"/>
              </a:ext>
            </a:extLst>
          </p:cNvPr>
          <p:cNvSpPr/>
          <p:nvPr/>
        </p:nvSpPr>
        <p:spPr>
          <a:xfrm>
            <a:off x="862882" y="5354018"/>
            <a:ext cx="10406130" cy="338554"/>
          </a:xfrm>
          <a:prstGeom prst="rect">
            <a:avLst/>
          </a:prstGeom>
          <a:no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Відповідно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до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Митного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кодексу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України</a:t>
            </a:r>
            <a:endPar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DEB82C14-F8B4-4C11-975B-62BE5F355CF6}"/>
              </a:ext>
            </a:extLst>
          </p:cNvPr>
          <p:cNvSpPr/>
          <p:nvPr/>
        </p:nvSpPr>
        <p:spPr>
          <a:xfrm>
            <a:off x="796341" y="5904130"/>
            <a:ext cx="10449059" cy="830997"/>
          </a:xfrm>
          <a:prstGeom prst="rect">
            <a:avLst/>
          </a:prstGeom>
          <a:no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вартість</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товарів</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це</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заявлена декларантом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або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визначена</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митним</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органом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вартість</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товарів</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що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переміщуються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через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митний</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кордон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України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яка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обчислюється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на момент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перетинання</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товарами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митного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кордону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України</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відповідно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до </a:t>
            </a:r>
            <a:r>
              <a:rPr kumimoji="0" lang="ru-RU"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Митного</a:t>
            </a:r>
            <a:r>
              <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кодексу.</a:t>
            </a:r>
          </a:p>
        </p:txBody>
      </p:sp>
      <p:sp>
        <p:nvSpPr>
          <p:cNvPr id="17" name="Стрелка вниз 49">
            <a:extLst>
              <a:ext uri="{FF2B5EF4-FFF2-40B4-BE49-F238E27FC236}">
                <a16:creationId xmlns:a16="http://schemas.microsoft.com/office/drawing/2014/main" id="{CF4A8294-D2AF-4FD1-97FF-809B3E16676A}"/>
              </a:ext>
            </a:extLst>
          </p:cNvPr>
          <p:cNvSpPr/>
          <p:nvPr/>
        </p:nvSpPr>
        <p:spPr>
          <a:xfrm>
            <a:off x="5254571" y="3018876"/>
            <a:ext cx="334851" cy="209332"/>
          </a:xfrm>
          <a:prstGeom prst="downArrow">
            <a:avLst/>
          </a:prstGeom>
          <a:solidFill>
            <a:srgbClr val="5B9BD5">
              <a:lumMod val="60000"/>
              <a:lumOff val="4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600" b="0" i="0" u="none" strike="noStrike" kern="0" cap="none" spc="0" normalizeH="0" baseline="0" noProof="0">
              <a:ln>
                <a:noFill/>
              </a:ln>
              <a:solidFill>
                <a:prstClr val="black"/>
              </a:solidFill>
              <a:effectLst/>
              <a:uLnTx/>
              <a:uFillTx/>
              <a:latin typeface="Calibri"/>
              <a:ea typeface="+mn-ea"/>
              <a:cs typeface="+mn-cs"/>
            </a:endParaRPr>
          </a:p>
        </p:txBody>
      </p:sp>
      <p:sp>
        <p:nvSpPr>
          <p:cNvPr id="18" name="Стрелка вниз 50">
            <a:extLst>
              <a:ext uri="{FF2B5EF4-FFF2-40B4-BE49-F238E27FC236}">
                <a16:creationId xmlns:a16="http://schemas.microsoft.com/office/drawing/2014/main" id="{E57B0861-8BFD-40B5-8312-892B466C998C}"/>
              </a:ext>
            </a:extLst>
          </p:cNvPr>
          <p:cNvSpPr/>
          <p:nvPr/>
        </p:nvSpPr>
        <p:spPr>
          <a:xfrm>
            <a:off x="5254570" y="4238800"/>
            <a:ext cx="334851" cy="209332"/>
          </a:xfrm>
          <a:prstGeom prst="downArrow">
            <a:avLst/>
          </a:prstGeom>
          <a:solidFill>
            <a:srgbClr val="5B9BD5">
              <a:lumMod val="60000"/>
              <a:lumOff val="4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600" b="0" i="0" u="none" strike="noStrike" kern="0" cap="none" spc="0" normalizeH="0" baseline="0" noProof="0">
              <a:ln>
                <a:noFill/>
              </a:ln>
              <a:solidFill>
                <a:prstClr val="black"/>
              </a:solidFill>
              <a:effectLst/>
              <a:uLnTx/>
              <a:uFillTx/>
              <a:latin typeface="Calibri"/>
              <a:ea typeface="+mn-ea"/>
              <a:cs typeface="+mn-cs"/>
            </a:endParaRPr>
          </a:p>
        </p:txBody>
      </p:sp>
      <p:sp>
        <p:nvSpPr>
          <p:cNvPr id="19" name="Стрелка вниз 51">
            <a:extLst>
              <a:ext uri="{FF2B5EF4-FFF2-40B4-BE49-F238E27FC236}">
                <a16:creationId xmlns:a16="http://schemas.microsoft.com/office/drawing/2014/main" id="{F4D8B43D-9139-407D-826E-C900269399BF}"/>
              </a:ext>
            </a:extLst>
          </p:cNvPr>
          <p:cNvSpPr/>
          <p:nvPr/>
        </p:nvSpPr>
        <p:spPr>
          <a:xfrm>
            <a:off x="5254569" y="5692572"/>
            <a:ext cx="334851" cy="209332"/>
          </a:xfrm>
          <a:prstGeom prst="downArrow">
            <a:avLst/>
          </a:prstGeom>
          <a:solidFill>
            <a:srgbClr val="5B9BD5">
              <a:lumMod val="60000"/>
              <a:lumOff val="40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600" b="0" i="0" u="none" strike="noStrike" kern="0" cap="none" spc="0" normalizeH="0" baseline="0" noProof="0">
              <a:ln>
                <a:noFill/>
              </a:ln>
              <a:solidFill>
                <a:prstClr val="black"/>
              </a:solidFill>
              <a:effectLst/>
              <a:uLnTx/>
              <a:uFillTx/>
              <a:latin typeface="Calibri"/>
              <a:ea typeface="+mn-ea"/>
              <a:cs typeface="+mn-cs"/>
            </a:endParaRPr>
          </a:p>
        </p:txBody>
      </p:sp>
      <p:cxnSp>
        <p:nvCxnSpPr>
          <p:cNvPr id="20" name="Прямая со стрелкой 19">
            <a:extLst>
              <a:ext uri="{FF2B5EF4-FFF2-40B4-BE49-F238E27FC236}">
                <a16:creationId xmlns:a16="http://schemas.microsoft.com/office/drawing/2014/main" id="{5D50E28A-A391-40B1-9B4E-772C33F1A0E6}"/>
              </a:ext>
            </a:extLst>
          </p:cNvPr>
          <p:cNvCxnSpPr/>
          <p:nvPr/>
        </p:nvCxnSpPr>
        <p:spPr>
          <a:xfrm>
            <a:off x="442172" y="2570229"/>
            <a:ext cx="425001" cy="1"/>
          </a:xfrm>
          <a:prstGeom prst="straightConnector1">
            <a:avLst/>
          </a:prstGeom>
          <a:noFill/>
          <a:ln w="6350" cap="flat" cmpd="sng" algn="ctr">
            <a:solidFill>
              <a:sysClr val="windowText" lastClr="000000"/>
            </a:solidFill>
            <a:prstDash val="solid"/>
            <a:miter lim="800000"/>
            <a:tailEnd type="triangle"/>
          </a:ln>
          <a:effectLst/>
        </p:spPr>
      </p:cxnSp>
      <p:cxnSp>
        <p:nvCxnSpPr>
          <p:cNvPr id="21" name="Прямая соединительная линия 20">
            <a:extLst>
              <a:ext uri="{FF2B5EF4-FFF2-40B4-BE49-F238E27FC236}">
                <a16:creationId xmlns:a16="http://schemas.microsoft.com/office/drawing/2014/main" id="{FB27AF3B-D941-4BB3-BBFB-CBB048F98FD1}"/>
              </a:ext>
            </a:extLst>
          </p:cNvPr>
          <p:cNvCxnSpPr/>
          <p:nvPr/>
        </p:nvCxnSpPr>
        <p:spPr>
          <a:xfrm>
            <a:off x="437881" y="1092528"/>
            <a:ext cx="425001" cy="0"/>
          </a:xfrm>
          <a:prstGeom prst="line">
            <a:avLst/>
          </a:prstGeom>
          <a:noFill/>
          <a:ln w="6350" cap="flat" cmpd="sng" algn="ctr">
            <a:solidFill>
              <a:sysClr val="windowText" lastClr="000000"/>
            </a:solidFill>
            <a:prstDash val="solid"/>
            <a:miter lim="800000"/>
          </a:ln>
          <a:effectLst/>
        </p:spPr>
      </p:cxnSp>
      <p:cxnSp>
        <p:nvCxnSpPr>
          <p:cNvPr id="22" name="Прямая соединительная линия 21">
            <a:extLst>
              <a:ext uri="{FF2B5EF4-FFF2-40B4-BE49-F238E27FC236}">
                <a16:creationId xmlns:a16="http://schemas.microsoft.com/office/drawing/2014/main" id="{A7CAD9A7-AA4A-46F6-9E3E-7FA0D40932BE}"/>
              </a:ext>
            </a:extLst>
          </p:cNvPr>
          <p:cNvCxnSpPr/>
          <p:nvPr/>
        </p:nvCxnSpPr>
        <p:spPr>
          <a:xfrm flipH="1">
            <a:off x="437880" y="2715201"/>
            <a:ext cx="1" cy="1302068"/>
          </a:xfrm>
          <a:prstGeom prst="line">
            <a:avLst/>
          </a:prstGeom>
          <a:noFill/>
          <a:ln w="6350" cap="flat" cmpd="sng" algn="ctr">
            <a:solidFill>
              <a:sysClr val="windowText" lastClr="000000"/>
            </a:solidFill>
            <a:prstDash val="solid"/>
            <a:miter lim="800000"/>
          </a:ln>
          <a:effectLst/>
        </p:spPr>
      </p:cxnSp>
      <p:cxnSp>
        <p:nvCxnSpPr>
          <p:cNvPr id="23" name="Прямая соединительная линия 22">
            <a:extLst>
              <a:ext uri="{FF2B5EF4-FFF2-40B4-BE49-F238E27FC236}">
                <a16:creationId xmlns:a16="http://schemas.microsoft.com/office/drawing/2014/main" id="{DD4A54C6-B037-4F6B-87DC-1249E4EA8D2C}"/>
              </a:ext>
            </a:extLst>
          </p:cNvPr>
          <p:cNvCxnSpPr/>
          <p:nvPr/>
        </p:nvCxnSpPr>
        <p:spPr>
          <a:xfrm>
            <a:off x="437880" y="2715201"/>
            <a:ext cx="425001" cy="0"/>
          </a:xfrm>
          <a:prstGeom prst="line">
            <a:avLst/>
          </a:prstGeom>
          <a:noFill/>
          <a:ln w="6350" cap="flat" cmpd="sng" algn="ctr">
            <a:solidFill>
              <a:sysClr val="windowText" lastClr="000000"/>
            </a:solidFill>
            <a:prstDash val="solid"/>
            <a:miter lim="800000"/>
          </a:ln>
          <a:effectLst/>
        </p:spPr>
      </p:cxnSp>
      <p:cxnSp>
        <p:nvCxnSpPr>
          <p:cNvPr id="24" name="Прямая соединительная линия 23">
            <a:extLst>
              <a:ext uri="{FF2B5EF4-FFF2-40B4-BE49-F238E27FC236}">
                <a16:creationId xmlns:a16="http://schemas.microsoft.com/office/drawing/2014/main" id="{27BBB814-B5BE-492A-B4CB-CCA9F7D8F7CF}"/>
              </a:ext>
            </a:extLst>
          </p:cNvPr>
          <p:cNvCxnSpPr/>
          <p:nvPr/>
        </p:nvCxnSpPr>
        <p:spPr>
          <a:xfrm>
            <a:off x="437879" y="4120301"/>
            <a:ext cx="425001" cy="0"/>
          </a:xfrm>
          <a:prstGeom prst="line">
            <a:avLst/>
          </a:prstGeom>
          <a:noFill/>
          <a:ln w="6350" cap="flat" cmpd="sng" algn="ctr">
            <a:solidFill>
              <a:sysClr val="windowText" lastClr="000000"/>
            </a:solidFill>
            <a:prstDash val="solid"/>
            <a:miter lim="800000"/>
          </a:ln>
          <a:effectLst/>
        </p:spPr>
      </p:cxnSp>
      <p:cxnSp>
        <p:nvCxnSpPr>
          <p:cNvPr id="25" name="Прямая соединительная линия 24">
            <a:extLst>
              <a:ext uri="{FF2B5EF4-FFF2-40B4-BE49-F238E27FC236}">
                <a16:creationId xmlns:a16="http://schemas.microsoft.com/office/drawing/2014/main" id="{52E9154D-BDE4-4B66-B0B0-2666AE5D4076}"/>
              </a:ext>
            </a:extLst>
          </p:cNvPr>
          <p:cNvCxnSpPr/>
          <p:nvPr/>
        </p:nvCxnSpPr>
        <p:spPr>
          <a:xfrm>
            <a:off x="437875" y="4120300"/>
            <a:ext cx="4" cy="1411849"/>
          </a:xfrm>
          <a:prstGeom prst="line">
            <a:avLst/>
          </a:prstGeom>
          <a:noFill/>
          <a:ln w="6350" cap="flat" cmpd="sng" algn="ctr">
            <a:solidFill>
              <a:sysClr val="windowText" lastClr="000000"/>
            </a:solidFill>
            <a:prstDash val="solid"/>
            <a:miter lim="800000"/>
          </a:ln>
          <a:effectLst/>
        </p:spPr>
      </p:cxnSp>
      <p:cxnSp>
        <p:nvCxnSpPr>
          <p:cNvPr id="26" name="Прямая со стрелкой 25">
            <a:extLst>
              <a:ext uri="{FF2B5EF4-FFF2-40B4-BE49-F238E27FC236}">
                <a16:creationId xmlns:a16="http://schemas.microsoft.com/office/drawing/2014/main" id="{C575F82E-6155-4076-A1F0-A7599D552692}"/>
              </a:ext>
            </a:extLst>
          </p:cNvPr>
          <p:cNvCxnSpPr/>
          <p:nvPr/>
        </p:nvCxnSpPr>
        <p:spPr>
          <a:xfrm>
            <a:off x="437878" y="5523295"/>
            <a:ext cx="425001" cy="0"/>
          </a:xfrm>
          <a:prstGeom prst="straightConnector1">
            <a:avLst/>
          </a:prstGeom>
          <a:noFill/>
          <a:ln w="635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343870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86323" y="874455"/>
            <a:ext cx="800219" cy="4725101"/>
          </a:xfrm>
          <a:prstGeom prst="rect">
            <a:avLst/>
          </a:prstGeom>
          <a:noFill/>
          <a:ln>
            <a:solidFill>
              <a:schemeClr val="tx1"/>
            </a:solidFill>
          </a:ln>
        </p:spPr>
        <p:txBody>
          <a:bodyPr vert="vert270" wrap="square" anchor="ctr">
            <a:spAutoFit/>
          </a:bodyPr>
          <a:lstStyle/>
          <a:p>
            <a:pPr algn="ctr"/>
            <a:r>
              <a:rPr lang="ru-RU" sz="2000" dirty="0">
                <a:latin typeface="Times New Roman" panose="02020603050405020304" pitchFamily="18" charset="0"/>
                <a:cs typeface="Times New Roman" panose="02020603050405020304" pitchFamily="18" charset="0"/>
              </a:rPr>
              <a:t>КЛАСИФІКАЦІЯ ОЗНАК </a:t>
            </a:r>
          </a:p>
          <a:p>
            <a:pPr algn="ctr"/>
            <a:r>
              <a:rPr lang="ru-RU" sz="2000" dirty="0">
                <a:latin typeface="Times New Roman" panose="02020603050405020304" pitchFamily="18" charset="0"/>
                <a:cs typeface="Times New Roman" panose="02020603050405020304" pitchFamily="18" charset="0"/>
              </a:rPr>
              <a:t>МИТНОЇ ВАРТОСТІ ТОВАРІВ </a:t>
            </a:r>
          </a:p>
        </p:txBody>
      </p:sp>
      <p:sp>
        <p:nvSpPr>
          <p:cNvPr id="8" name="Прямоугольник 7"/>
          <p:cNvSpPr/>
          <p:nvPr/>
        </p:nvSpPr>
        <p:spPr>
          <a:xfrm>
            <a:off x="3517219" y="874455"/>
            <a:ext cx="6520632" cy="2554545"/>
          </a:xfrm>
          <a:prstGeom prst="rect">
            <a:avLst/>
          </a:prstGeom>
          <a:noFill/>
          <a:ln>
            <a:solidFill>
              <a:schemeClr val="tx1"/>
            </a:solidFill>
          </a:ln>
        </p:spPr>
        <p:txBody>
          <a:bodyPr wrap="square">
            <a:spAutoFit/>
          </a:bodyPr>
          <a:lstStyle/>
          <a:p>
            <a:r>
              <a:rPr lang="uk-UA" sz="2000" dirty="0">
                <a:latin typeface="Times New Roman" panose="02020603050405020304" pitchFamily="18" charset="0"/>
                <a:cs typeface="Times New Roman" panose="02020603050405020304" pitchFamily="18" charset="0"/>
              </a:rPr>
              <a:t>Митна вартість виступає вартісним показником, який використовується в митних цілях: </a:t>
            </a:r>
          </a:p>
          <a:p>
            <a:pPr marL="457200" indent="-457200">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ведення митної статистики; </a:t>
            </a:r>
          </a:p>
          <a:p>
            <a:pPr marL="457200" indent="-457200">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основа нарахування мита і митних платежів; </a:t>
            </a:r>
          </a:p>
          <a:p>
            <a:pPr marL="457200" indent="-457200">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основа нарахування митних платежів в межах преференційного режиму; </a:t>
            </a:r>
          </a:p>
          <a:p>
            <a:pPr marL="457200" indent="-457200">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визначення розміру адміністративних штрафів за вчинення порушень митних правил</a:t>
            </a:r>
          </a:p>
        </p:txBody>
      </p:sp>
      <p:sp>
        <p:nvSpPr>
          <p:cNvPr id="9" name="Прямоугольник 8"/>
          <p:cNvSpPr/>
          <p:nvPr/>
        </p:nvSpPr>
        <p:spPr>
          <a:xfrm>
            <a:off x="3517220" y="3713637"/>
            <a:ext cx="6520632" cy="707886"/>
          </a:xfrm>
          <a:prstGeom prst="rect">
            <a:avLst/>
          </a:prstGeom>
          <a:noFill/>
          <a:ln>
            <a:solidFill>
              <a:schemeClr val="tx1"/>
            </a:solidFill>
          </a:ln>
        </p:spPr>
        <p:txBody>
          <a:bodyPr wrap="square">
            <a:spAutoFit/>
          </a:bodyPr>
          <a:lstStyle/>
          <a:p>
            <a:pPr algn="ctr"/>
            <a:r>
              <a:rPr lang="uk-UA" sz="2000">
                <a:latin typeface="Times New Roman" panose="02020603050405020304" pitchFamily="18" charset="0"/>
                <a:cs typeface="Times New Roman" panose="02020603050405020304" pitchFamily="18" charset="0"/>
              </a:rPr>
              <a:t>Митна вартість виступає важливою категорією реалізації фіскальної і регулюючої функції митного тарифу</a:t>
            </a:r>
          </a:p>
        </p:txBody>
      </p:sp>
      <p:sp>
        <p:nvSpPr>
          <p:cNvPr id="10" name="Прямоугольник 9"/>
          <p:cNvSpPr/>
          <p:nvPr/>
        </p:nvSpPr>
        <p:spPr>
          <a:xfrm>
            <a:off x="3517219" y="4583893"/>
            <a:ext cx="6520632" cy="1015663"/>
          </a:xfrm>
          <a:prstGeom prst="rect">
            <a:avLst/>
          </a:prstGeom>
          <a:noFill/>
          <a:ln>
            <a:solidFill>
              <a:schemeClr val="tx1"/>
            </a:solidFill>
          </a:ln>
        </p:spPr>
        <p:txBody>
          <a:bodyPr wrap="square">
            <a:spAutoFit/>
          </a:bodyPr>
          <a:lstStyle/>
          <a:p>
            <a:pPr algn="ctr"/>
            <a:r>
              <a:rPr lang="uk-UA" sz="2000">
                <a:latin typeface="Times New Roman" panose="02020603050405020304" pitchFamily="18" charset="0"/>
                <a:cs typeface="Times New Roman" panose="02020603050405020304" pitchFamily="18" charset="0"/>
              </a:rPr>
              <a:t>Митна вартість виступає умовною характеристикою товару і інших предметів, внаслідок використання існуючих методів митної оцінки</a:t>
            </a:r>
          </a:p>
        </p:txBody>
      </p:sp>
    </p:spTree>
    <p:extLst>
      <p:ext uri="{BB962C8B-B14F-4D97-AF65-F5344CB8AC3E}">
        <p14:creationId xmlns:p14="http://schemas.microsoft.com/office/powerpoint/2010/main" val="393090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52090" y="470635"/>
            <a:ext cx="7911102" cy="707886"/>
          </a:xfrm>
          <a:prstGeom prst="rect">
            <a:avLst/>
          </a:prstGeom>
        </p:spPr>
        <p:txBody>
          <a:bodyPr wrap="square">
            <a:spAutoFit/>
          </a:bodyPr>
          <a:lstStyle/>
          <a:p>
            <a:pPr algn="ctr"/>
            <a:r>
              <a:rPr lang="uk-UA" sz="2000" b="0" i="0">
                <a:solidFill>
                  <a:srgbClr val="000000"/>
                </a:solidFill>
                <a:effectLst/>
                <a:latin typeface="Times New Roman" panose="02020603050405020304" pitchFamily="18" charset="0"/>
                <a:cs typeface="Times New Roman" panose="02020603050405020304" pitchFamily="18" charset="0"/>
              </a:rPr>
              <a:t>Заявлення митної вартості товарів здійснюється декларантом або уповноваженою ним особою під час декларування товарів</a:t>
            </a:r>
            <a:endParaRPr lang="uk-UA" sz="200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65074" y="2612906"/>
            <a:ext cx="4417345" cy="3293209"/>
          </a:xfrm>
          <a:prstGeom prst="rect">
            <a:avLst/>
          </a:prstGeom>
          <a:ln>
            <a:solidFill>
              <a:schemeClr val="tx1"/>
            </a:solidFill>
          </a:ln>
        </p:spPr>
        <p:txBody>
          <a:bodyPr wrap="square">
            <a:spAutoFit/>
          </a:bodyPr>
          <a:lstStyle/>
          <a:p>
            <a:pPr algn="ctr"/>
            <a:r>
              <a:rPr lang="uk-UA" sz="1600" b="0" i="0">
                <a:solidFill>
                  <a:srgbClr val="000000"/>
                </a:solidFill>
                <a:effectLst/>
                <a:latin typeface="Times New Roman" panose="02020603050405020304" pitchFamily="18" charset="0"/>
                <a:cs typeface="Times New Roman" panose="02020603050405020304" pitchFamily="18" charset="0"/>
              </a:rPr>
              <a:t>1) заявляти митну вартість, визначену ними самостійно, у тому числі за результатами консультацій з органом доходів і зборів; </a:t>
            </a:r>
            <a:br>
              <a:rPr lang="uk-UA" sz="1600">
                <a:latin typeface="Times New Roman" panose="02020603050405020304" pitchFamily="18" charset="0"/>
                <a:cs typeface="Times New Roman" panose="02020603050405020304" pitchFamily="18" charset="0"/>
              </a:rPr>
            </a:br>
            <a:br>
              <a:rPr lang="uk-UA" sz="1600">
                <a:latin typeface="Times New Roman" panose="02020603050405020304" pitchFamily="18" charset="0"/>
                <a:cs typeface="Times New Roman" panose="02020603050405020304" pitchFamily="18" charset="0"/>
              </a:rPr>
            </a:br>
            <a:r>
              <a:rPr lang="uk-UA" sz="1600" b="0" i="0">
                <a:solidFill>
                  <a:srgbClr val="000000"/>
                </a:solidFill>
                <a:effectLst/>
                <a:latin typeface="Times New Roman" panose="02020603050405020304" pitchFamily="18" charset="0"/>
                <a:cs typeface="Times New Roman" panose="02020603050405020304" pitchFamily="18" charset="0"/>
              </a:rPr>
              <a:t>2) подавати органу доходів і зборів достовірні відомості про визначення митної вартості, які повинні базуватися на об'єктивних, документально підтверджених даних, що піддаються обчисленню; </a:t>
            </a:r>
            <a:br>
              <a:rPr lang="uk-UA" sz="1600">
                <a:latin typeface="Times New Roman" panose="02020603050405020304" pitchFamily="18" charset="0"/>
                <a:cs typeface="Times New Roman" panose="02020603050405020304" pitchFamily="18" charset="0"/>
              </a:rPr>
            </a:br>
            <a:br>
              <a:rPr lang="uk-UA" sz="1600">
                <a:latin typeface="Times New Roman" panose="02020603050405020304" pitchFamily="18" charset="0"/>
                <a:cs typeface="Times New Roman" panose="02020603050405020304" pitchFamily="18" charset="0"/>
              </a:rPr>
            </a:br>
            <a:r>
              <a:rPr lang="uk-UA" sz="1600" b="0" i="0">
                <a:solidFill>
                  <a:srgbClr val="000000"/>
                </a:solidFill>
                <a:effectLst/>
                <a:latin typeface="Times New Roman" panose="02020603050405020304" pitchFamily="18" charset="0"/>
                <a:cs typeface="Times New Roman" panose="02020603050405020304" pitchFamily="18" charset="0"/>
              </a:rPr>
              <a:t>3) нести всі додаткові витрати, пов'язані з коригуванням митної вартості або наданням органу доходів і зборів додаткової інформації.</a:t>
            </a:r>
            <a:endParaRPr lang="uk-UA" sz="160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147573" y="2330207"/>
            <a:ext cx="6801271" cy="4478149"/>
          </a:xfrm>
          <a:prstGeom prst="rect">
            <a:avLst/>
          </a:prstGeom>
          <a:ln>
            <a:solidFill>
              <a:schemeClr val="tx1"/>
            </a:solidFill>
          </a:ln>
        </p:spPr>
        <p:txBody>
          <a:bodyPr wrap="square">
            <a:spAutoFit/>
          </a:bodyPr>
          <a:lstStyle/>
          <a:p>
            <a:r>
              <a:rPr lang="uk-UA" sz="1500" b="0" i="0" dirty="0">
                <a:solidFill>
                  <a:srgbClr val="000000"/>
                </a:solidFill>
                <a:effectLst/>
                <a:latin typeface="Times New Roman" panose="02020603050405020304" pitchFamily="18" charset="0"/>
                <a:cs typeface="Times New Roman" panose="02020603050405020304" pitchFamily="18" charset="0"/>
              </a:rPr>
              <a:t>1) надавати митному органу (за наявності) додаткові відомості у разі потреби уточнення інформації; </a:t>
            </a:r>
            <a:br>
              <a:rPr lang="uk-UA" sz="1500" dirty="0">
                <a:latin typeface="Times New Roman" panose="02020603050405020304" pitchFamily="18" charset="0"/>
                <a:cs typeface="Times New Roman" panose="02020603050405020304" pitchFamily="18" charset="0"/>
              </a:rPr>
            </a:br>
            <a:r>
              <a:rPr lang="uk-UA" sz="1500" b="0" i="0" dirty="0">
                <a:solidFill>
                  <a:srgbClr val="000000"/>
                </a:solidFill>
                <a:effectLst/>
                <a:latin typeface="Times New Roman" panose="02020603050405020304" pitchFamily="18" charset="0"/>
                <a:cs typeface="Times New Roman" panose="02020603050405020304" pitchFamily="18" charset="0"/>
              </a:rPr>
              <a:t>2) проводити цінову експертизу договору (контракту) шляхом залучення експертів за власні кошти; </a:t>
            </a:r>
            <a:br>
              <a:rPr lang="uk-UA" sz="1500" dirty="0">
                <a:latin typeface="Times New Roman" panose="02020603050405020304" pitchFamily="18" charset="0"/>
                <a:cs typeface="Times New Roman" panose="02020603050405020304" pitchFamily="18" charset="0"/>
              </a:rPr>
            </a:br>
            <a:r>
              <a:rPr lang="uk-UA" sz="1500" b="0" i="0" dirty="0">
                <a:solidFill>
                  <a:srgbClr val="000000"/>
                </a:solidFill>
                <a:effectLst/>
                <a:latin typeface="Times New Roman" panose="02020603050405020304" pitchFamily="18" charset="0"/>
                <a:cs typeface="Times New Roman" panose="02020603050405020304" pitchFamily="18" charset="0"/>
              </a:rPr>
              <a:t>3) оскаржувати рішення органу доходів і зборів щодо коригування митної вартості оцінюваних товарів та бездіяльність органу доходів і зборів щодо неприйняття протягом строків, для завершення митного оформлення, рішення про визнання митної вартості оцінюваних товарів; </a:t>
            </a:r>
            <a:br>
              <a:rPr lang="uk-UA" sz="1500" dirty="0">
                <a:latin typeface="Times New Roman" panose="02020603050405020304" pitchFamily="18" charset="0"/>
                <a:cs typeface="Times New Roman" panose="02020603050405020304" pitchFamily="18" charset="0"/>
              </a:rPr>
            </a:br>
            <a:r>
              <a:rPr lang="uk-UA" sz="1500" b="0" i="0" dirty="0">
                <a:solidFill>
                  <a:srgbClr val="000000"/>
                </a:solidFill>
                <a:effectLst/>
                <a:latin typeface="Times New Roman" panose="02020603050405020304" pitchFamily="18" charset="0"/>
                <a:cs typeface="Times New Roman" panose="02020603050405020304" pitchFamily="18" charset="0"/>
              </a:rPr>
              <a:t>4) приймати самостійне рішення про необхідність коригування митної вартості після випуску товарів; </a:t>
            </a:r>
            <a:br>
              <a:rPr lang="uk-UA" sz="1500" dirty="0">
                <a:latin typeface="Times New Roman" panose="02020603050405020304" pitchFamily="18" charset="0"/>
                <a:cs typeface="Times New Roman" panose="02020603050405020304" pitchFamily="18" charset="0"/>
              </a:rPr>
            </a:br>
            <a:r>
              <a:rPr lang="uk-UA" sz="1500" b="0" i="0" dirty="0">
                <a:solidFill>
                  <a:srgbClr val="000000"/>
                </a:solidFill>
                <a:effectLst/>
                <a:latin typeface="Times New Roman" panose="02020603050405020304" pitchFamily="18" charset="0"/>
                <a:cs typeface="Times New Roman" panose="02020603050405020304" pitchFamily="18" charset="0"/>
              </a:rPr>
              <a:t>5) отримувати від органу доходів і зборів інформацію щодо підстав, з яких орган доходів і зборів вважає, що взаємозв'язок продавця і покупця вплинув на ціну, що була фактично сплачена або підлягає сплаті за оцінювані товари; </a:t>
            </a:r>
            <a:br>
              <a:rPr lang="uk-UA" sz="1500" dirty="0">
                <a:latin typeface="Times New Roman" panose="02020603050405020304" pitchFamily="18" charset="0"/>
                <a:cs typeface="Times New Roman" panose="02020603050405020304" pitchFamily="18" charset="0"/>
              </a:rPr>
            </a:br>
            <a:r>
              <a:rPr lang="uk-UA" sz="1500" b="0" i="0" dirty="0">
                <a:solidFill>
                  <a:srgbClr val="000000"/>
                </a:solidFill>
                <a:effectLst/>
                <a:latin typeface="Times New Roman" panose="02020603050405020304" pitchFamily="18" charset="0"/>
                <a:cs typeface="Times New Roman" panose="02020603050405020304" pitchFamily="18" charset="0"/>
              </a:rPr>
              <a:t>6) вимагати від органу доходів і зборів надання письмової інформації про причини, за яких заявлена ними митна вартість не може бути визнана; </a:t>
            </a:r>
            <a:br>
              <a:rPr lang="uk-UA" sz="1500" dirty="0">
                <a:latin typeface="Times New Roman" panose="02020603050405020304" pitchFamily="18" charset="0"/>
                <a:cs typeface="Times New Roman" panose="02020603050405020304" pitchFamily="18" charset="0"/>
              </a:rPr>
            </a:br>
            <a:r>
              <a:rPr lang="uk-UA" sz="1500" b="0" i="0" dirty="0">
                <a:solidFill>
                  <a:srgbClr val="000000"/>
                </a:solidFill>
                <a:effectLst/>
                <a:latin typeface="Times New Roman" panose="02020603050405020304" pitchFamily="18" charset="0"/>
                <a:cs typeface="Times New Roman" panose="02020603050405020304" pitchFamily="18" charset="0"/>
              </a:rPr>
              <a:t>7) вимагати від органу доходів і зборів надання письмової інформації щодо порядку і методу визначення митної вартості, застосованих при коригуванні заявленої митної вартості, а також щодо підстав для здійснення такого коригування.</a:t>
            </a:r>
            <a:endParaRPr lang="uk-UA" sz="15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147573" y="1454664"/>
            <a:ext cx="6801271" cy="707886"/>
          </a:xfrm>
          <a:prstGeom prst="rect">
            <a:avLst/>
          </a:prstGeom>
          <a:noFill/>
          <a:ln>
            <a:solidFill>
              <a:schemeClr val="tx1"/>
            </a:solidFill>
          </a:ln>
        </p:spPr>
        <p:txBody>
          <a:bodyPr wrap="square">
            <a:spAutoFit/>
          </a:bodyPr>
          <a:lstStyle/>
          <a:p>
            <a:pPr algn="ctr"/>
            <a:r>
              <a:rPr lang="uk-UA" sz="2000" b="1" i="0">
                <a:solidFill>
                  <a:srgbClr val="2A2928"/>
                </a:solidFill>
                <a:effectLst/>
                <a:latin typeface="Times New Roman" panose="02020603050405020304" pitchFamily="18" charset="0"/>
                <a:cs typeface="Times New Roman" panose="02020603050405020304" pitchFamily="18" charset="0"/>
              </a:rPr>
              <a:t>Декларант або уповноважена ним особа, які заявляють митну вартість товару, мають </a:t>
            </a:r>
            <a:r>
              <a:rPr lang="uk-UA" sz="2000" b="1" i="0" u="sng">
                <a:solidFill>
                  <a:srgbClr val="2A2928"/>
                </a:solidFill>
                <a:effectLst/>
                <a:latin typeface="Times New Roman" panose="02020603050405020304" pitchFamily="18" charset="0"/>
                <a:cs typeface="Times New Roman" panose="02020603050405020304" pitchFamily="18" charset="0"/>
              </a:rPr>
              <a:t>ПРАВО</a:t>
            </a:r>
            <a:r>
              <a:rPr lang="uk-UA" sz="2000" b="1" i="0">
                <a:solidFill>
                  <a:srgbClr val="2A2928"/>
                </a:solidFill>
                <a:effectLst/>
                <a:latin typeface="Times New Roman" panose="02020603050405020304" pitchFamily="18" charset="0"/>
                <a:cs typeface="Times New Roman" panose="02020603050405020304" pitchFamily="18" charset="0"/>
              </a:rPr>
              <a:t>:</a:t>
            </a:r>
            <a:endParaRPr lang="uk-UA" sz="2000" b="1">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65074" y="1454664"/>
            <a:ext cx="4417345" cy="1015663"/>
          </a:xfrm>
          <a:prstGeom prst="rect">
            <a:avLst/>
          </a:prstGeom>
          <a:noFill/>
          <a:ln>
            <a:solidFill>
              <a:schemeClr val="tx1"/>
            </a:solidFill>
          </a:ln>
        </p:spPr>
        <p:txBody>
          <a:bodyPr wrap="square">
            <a:spAutoFit/>
          </a:bodyPr>
          <a:lstStyle/>
          <a:p>
            <a:pPr algn="ctr"/>
            <a:r>
              <a:rPr lang="ru-RU" sz="2000" b="1" i="0" dirty="0">
                <a:solidFill>
                  <a:srgbClr val="2A2928"/>
                </a:solidFill>
                <a:effectLst/>
                <a:latin typeface="Times New Roman" panose="02020603050405020304" pitchFamily="18" charset="0"/>
                <a:cs typeface="Times New Roman" panose="02020603050405020304" pitchFamily="18" charset="0"/>
              </a:rPr>
              <a:t>Декларант </a:t>
            </a:r>
            <a:r>
              <a:rPr lang="ru-RU" sz="2000" b="1" i="0" dirty="0" err="1">
                <a:solidFill>
                  <a:srgbClr val="2A2928"/>
                </a:solidFill>
                <a:effectLst/>
                <a:latin typeface="Times New Roman" panose="02020603050405020304" pitchFamily="18" charset="0"/>
                <a:cs typeface="Times New Roman" panose="02020603050405020304" pitchFamily="18" charset="0"/>
              </a:rPr>
              <a:t>або</a:t>
            </a:r>
            <a:r>
              <a:rPr lang="ru-RU" sz="2000" b="1" i="0" dirty="0">
                <a:solidFill>
                  <a:srgbClr val="2A2928"/>
                </a:solidFill>
                <a:effectLst/>
                <a:latin typeface="Times New Roman" panose="02020603050405020304" pitchFamily="18" charset="0"/>
                <a:cs typeface="Times New Roman" panose="02020603050405020304" pitchFamily="18" charset="0"/>
              </a:rPr>
              <a:t> </a:t>
            </a:r>
            <a:r>
              <a:rPr lang="ru-RU" sz="2000" b="1" i="0" dirty="0" err="1">
                <a:solidFill>
                  <a:srgbClr val="2A2928"/>
                </a:solidFill>
                <a:effectLst/>
                <a:latin typeface="Times New Roman" panose="02020603050405020304" pitchFamily="18" charset="0"/>
                <a:cs typeface="Times New Roman" panose="02020603050405020304" pitchFamily="18" charset="0"/>
              </a:rPr>
              <a:t>уповноважена</a:t>
            </a:r>
            <a:r>
              <a:rPr lang="ru-RU" sz="2000" b="1" i="0" dirty="0">
                <a:solidFill>
                  <a:srgbClr val="2A2928"/>
                </a:solidFill>
                <a:effectLst/>
                <a:latin typeface="Times New Roman" panose="02020603050405020304" pitchFamily="18" charset="0"/>
                <a:cs typeface="Times New Roman" panose="02020603050405020304" pitchFamily="18" charset="0"/>
              </a:rPr>
              <a:t> ним особа, </a:t>
            </a:r>
            <a:r>
              <a:rPr lang="ru-RU" sz="2000" b="1" i="0" dirty="0" err="1">
                <a:solidFill>
                  <a:srgbClr val="2A2928"/>
                </a:solidFill>
                <a:effectLst/>
                <a:latin typeface="Times New Roman" panose="02020603050405020304" pitchFamily="18" charset="0"/>
                <a:cs typeface="Times New Roman" panose="02020603050405020304" pitchFamily="18" charset="0"/>
              </a:rPr>
              <a:t>які</a:t>
            </a:r>
            <a:r>
              <a:rPr lang="ru-RU" sz="2000" b="1" i="0" dirty="0">
                <a:solidFill>
                  <a:srgbClr val="2A2928"/>
                </a:solidFill>
                <a:effectLst/>
                <a:latin typeface="Times New Roman" panose="02020603050405020304" pitchFamily="18" charset="0"/>
                <a:cs typeface="Times New Roman" panose="02020603050405020304" pitchFamily="18" charset="0"/>
              </a:rPr>
              <a:t> </a:t>
            </a:r>
            <a:r>
              <a:rPr lang="ru-RU" sz="2000" b="1" i="0" dirty="0" err="1">
                <a:solidFill>
                  <a:srgbClr val="2A2928"/>
                </a:solidFill>
                <a:effectLst/>
                <a:latin typeface="Times New Roman" panose="02020603050405020304" pitchFamily="18" charset="0"/>
                <a:cs typeface="Times New Roman" panose="02020603050405020304" pitchFamily="18" charset="0"/>
              </a:rPr>
              <a:t>заявляють</a:t>
            </a:r>
            <a:r>
              <a:rPr lang="ru-RU" sz="2000" b="1" i="0" dirty="0">
                <a:solidFill>
                  <a:srgbClr val="2A2928"/>
                </a:solidFill>
                <a:effectLst/>
                <a:latin typeface="Times New Roman" panose="02020603050405020304" pitchFamily="18" charset="0"/>
                <a:cs typeface="Times New Roman" panose="02020603050405020304" pitchFamily="18" charset="0"/>
              </a:rPr>
              <a:t> </a:t>
            </a:r>
            <a:r>
              <a:rPr lang="ru-RU" sz="2000" b="1" i="0" dirty="0" err="1">
                <a:solidFill>
                  <a:srgbClr val="2A2928"/>
                </a:solidFill>
                <a:effectLst/>
                <a:latin typeface="Times New Roman" panose="02020603050405020304" pitchFamily="18" charset="0"/>
                <a:cs typeface="Times New Roman" panose="02020603050405020304" pitchFamily="18" charset="0"/>
              </a:rPr>
              <a:t>митну</a:t>
            </a:r>
            <a:r>
              <a:rPr lang="ru-RU" sz="2000" b="1" i="0" dirty="0">
                <a:solidFill>
                  <a:srgbClr val="2A2928"/>
                </a:solidFill>
                <a:effectLst/>
                <a:latin typeface="Times New Roman" panose="02020603050405020304" pitchFamily="18" charset="0"/>
                <a:cs typeface="Times New Roman" panose="02020603050405020304" pitchFamily="18" charset="0"/>
              </a:rPr>
              <a:t> </a:t>
            </a:r>
            <a:r>
              <a:rPr lang="ru-RU" sz="2000" b="1" i="0" dirty="0" err="1">
                <a:solidFill>
                  <a:srgbClr val="2A2928"/>
                </a:solidFill>
                <a:effectLst/>
                <a:latin typeface="Times New Roman" panose="02020603050405020304" pitchFamily="18" charset="0"/>
                <a:cs typeface="Times New Roman" panose="02020603050405020304" pitchFamily="18" charset="0"/>
              </a:rPr>
              <a:t>вартість</a:t>
            </a:r>
            <a:r>
              <a:rPr lang="ru-RU" sz="2000" b="1" i="0" dirty="0">
                <a:solidFill>
                  <a:srgbClr val="2A2928"/>
                </a:solidFill>
                <a:effectLst/>
                <a:latin typeface="Times New Roman" panose="02020603050405020304" pitchFamily="18" charset="0"/>
                <a:cs typeface="Times New Roman" panose="02020603050405020304" pitchFamily="18" charset="0"/>
              </a:rPr>
              <a:t> товару, </a:t>
            </a:r>
            <a:r>
              <a:rPr lang="ru-RU" sz="2000" b="1" u="sng" dirty="0">
                <a:solidFill>
                  <a:srgbClr val="2A2928"/>
                </a:solidFill>
                <a:latin typeface="Times New Roman" panose="02020603050405020304" pitchFamily="18" charset="0"/>
                <a:cs typeface="Times New Roman" panose="02020603050405020304" pitchFamily="18" charset="0"/>
              </a:rPr>
              <a:t>ЗОБОВ</a:t>
            </a:r>
            <a:r>
              <a:rPr lang="en-US" sz="2000" b="1" u="sng" dirty="0">
                <a:solidFill>
                  <a:srgbClr val="2A2928"/>
                </a:solidFill>
                <a:latin typeface="Times New Roman" panose="02020603050405020304" pitchFamily="18" charset="0"/>
                <a:cs typeface="Times New Roman" panose="02020603050405020304" pitchFamily="18" charset="0"/>
              </a:rPr>
              <a:t>’</a:t>
            </a:r>
            <a:r>
              <a:rPr lang="ru-RU" sz="2000" b="1" i="0" u="sng" dirty="0">
                <a:solidFill>
                  <a:srgbClr val="2A2928"/>
                </a:solidFill>
                <a:effectLst/>
                <a:latin typeface="Times New Roman" panose="02020603050405020304" pitchFamily="18" charset="0"/>
                <a:cs typeface="Times New Roman" panose="02020603050405020304" pitchFamily="18" charset="0"/>
              </a:rPr>
              <a:t>ЯЗАНІ</a:t>
            </a:r>
            <a:r>
              <a:rPr lang="en-US" sz="2000" b="1" dirty="0">
                <a:solidFill>
                  <a:srgbClr val="2A2928"/>
                </a:solidFill>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11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82097" y="2412933"/>
            <a:ext cx="4841611" cy="1815882"/>
          </a:xfrm>
          <a:prstGeom prst="rect">
            <a:avLst/>
          </a:prstGeom>
          <a:noFill/>
          <a:ln>
            <a:solidFill>
              <a:schemeClr val="tx1"/>
            </a:solidFill>
          </a:ln>
        </p:spPr>
        <p:txBody>
          <a:bodyPr wrap="square">
            <a:spAutoFit/>
          </a:bodyPr>
          <a:lstStyle/>
          <a:p>
            <a:pPr algn="ctr"/>
            <a:r>
              <a:rPr lang="uk-UA" sz="2800" b="0" i="0">
                <a:solidFill>
                  <a:srgbClr val="2A2928"/>
                </a:solidFill>
                <a:effectLst/>
                <a:latin typeface="Times New Roman" panose="02020603050405020304" pitchFamily="18" charset="0"/>
                <a:cs typeface="Times New Roman" panose="02020603050405020304" pitchFamily="18" charset="0"/>
              </a:rPr>
              <a:t>Документи, що подаються декларантом для підтвердження заявленої митної вартості</a:t>
            </a:r>
          </a:p>
        </p:txBody>
      </p:sp>
      <p:sp>
        <p:nvSpPr>
          <p:cNvPr id="6" name="Прямоугольник 5"/>
          <p:cNvSpPr/>
          <p:nvPr/>
        </p:nvSpPr>
        <p:spPr>
          <a:xfrm>
            <a:off x="4363362" y="4760356"/>
            <a:ext cx="3204518" cy="1569660"/>
          </a:xfrm>
          <a:prstGeom prst="rect">
            <a:avLst/>
          </a:prstGeom>
          <a:solidFill>
            <a:schemeClr val="bg1">
              <a:lumMod val="95000"/>
            </a:schemeClr>
          </a:solidFill>
          <a:ln>
            <a:solidFill>
              <a:schemeClr val="tx1"/>
            </a:solidFill>
          </a:ln>
        </p:spPr>
        <p:txBody>
          <a:bodyPr wrap="square">
            <a:spAutoFit/>
          </a:bodyPr>
          <a:lstStyle/>
          <a:p>
            <a:pPr algn="ctr"/>
            <a:r>
              <a:rPr lang="uk-UA" sz="2400" b="0" i="0">
                <a:solidFill>
                  <a:srgbClr val="000000"/>
                </a:solidFill>
                <a:effectLst/>
                <a:latin typeface="Times New Roman" panose="02020603050405020304" pitchFamily="18" charset="0"/>
                <a:cs typeface="Times New Roman" panose="02020603050405020304" pitchFamily="18" charset="0"/>
              </a:rPr>
              <a:t>ліцензія на імпорт товару, якщо імпорт товару підлягає ліцензуванню;</a:t>
            </a:r>
          </a:p>
        </p:txBody>
      </p:sp>
      <p:sp>
        <p:nvSpPr>
          <p:cNvPr id="7" name="Прямоугольник 6"/>
          <p:cNvSpPr/>
          <p:nvPr/>
        </p:nvSpPr>
        <p:spPr>
          <a:xfrm>
            <a:off x="734334" y="1014923"/>
            <a:ext cx="2399354" cy="830997"/>
          </a:xfrm>
          <a:prstGeom prst="rect">
            <a:avLst/>
          </a:prstGeom>
          <a:solidFill>
            <a:schemeClr val="bg1">
              <a:lumMod val="95000"/>
            </a:schemeClr>
          </a:solidFill>
          <a:ln>
            <a:solidFill>
              <a:schemeClr val="tx1"/>
            </a:solidFill>
          </a:ln>
        </p:spPr>
        <p:txBody>
          <a:bodyPr wrap="square">
            <a:spAutoFit/>
          </a:bodyPr>
          <a:lstStyle/>
          <a:p>
            <a:pPr algn="ctr"/>
            <a:r>
              <a:rPr lang="uk-UA" sz="2400" b="0" i="0">
                <a:solidFill>
                  <a:srgbClr val="000000"/>
                </a:solidFill>
                <a:effectLst/>
                <a:latin typeface="Times New Roman" panose="02020603050405020304" pitchFamily="18" charset="0"/>
                <a:cs typeface="Times New Roman" panose="02020603050405020304" pitchFamily="18" charset="0"/>
              </a:rPr>
              <a:t>декларація митної вартості</a:t>
            </a:r>
          </a:p>
        </p:txBody>
      </p:sp>
      <p:sp>
        <p:nvSpPr>
          <p:cNvPr id="8" name="Прямоугольник 7"/>
          <p:cNvSpPr/>
          <p:nvPr/>
        </p:nvSpPr>
        <p:spPr>
          <a:xfrm>
            <a:off x="437950" y="4465231"/>
            <a:ext cx="3706780" cy="1938992"/>
          </a:xfrm>
          <a:prstGeom prst="rect">
            <a:avLst/>
          </a:prstGeom>
          <a:solidFill>
            <a:schemeClr val="bg1">
              <a:lumMod val="95000"/>
            </a:schemeClr>
          </a:solidFill>
          <a:ln>
            <a:solidFill>
              <a:schemeClr val="tx1"/>
            </a:solidFill>
          </a:ln>
        </p:spPr>
        <p:txBody>
          <a:bodyPr wrap="square">
            <a:spAutoFit/>
          </a:bodyPr>
          <a:lstStyle/>
          <a:p>
            <a:pPr algn="ctr"/>
            <a:r>
              <a:rPr lang="uk-UA" sz="2400" b="0" i="0">
                <a:solidFill>
                  <a:srgbClr val="000000"/>
                </a:solidFill>
                <a:effectLst/>
                <a:latin typeface="Times New Roman" panose="02020603050405020304" pitchFamily="18" charset="0"/>
                <a:cs typeface="Times New Roman" panose="02020603050405020304" pitchFamily="18" charset="0"/>
              </a:rPr>
              <a:t>зовнішньоекономічний договір (контракт) або документ, який його замінює, та додатки до нього у разі їх наявності;</a:t>
            </a:r>
          </a:p>
        </p:txBody>
      </p:sp>
      <p:sp>
        <p:nvSpPr>
          <p:cNvPr id="9" name="Прямоугольник 8"/>
          <p:cNvSpPr/>
          <p:nvPr/>
        </p:nvSpPr>
        <p:spPr>
          <a:xfrm>
            <a:off x="7894254" y="334188"/>
            <a:ext cx="3912223" cy="1569660"/>
          </a:xfrm>
          <a:prstGeom prst="rect">
            <a:avLst/>
          </a:prstGeom>
          <a:solidFill>
            <a:schemeClr val="bg1">
              <a:lumMod val="95000"/>
            </a:schemeClr>
          </a:solidFill>
          <a:ln>
            <a:solidFill>
              <a:schemeClr val="tx1"/>
            </a:solidFill>
          </a:ln>
        </p:spPr>
        <p:txBody>
          <a:bodyPr wrap="square">
            <a:spAutoFit/>
          </a:bodyPr>
          <a:lstStyle/>
          <a:p>
            <a:pPr algn="ctr"/>
            <a:r>
              <a:rPr lang="uk-UA" sz="2400" b="0" i="0">
                <a:solidFill>
                  <a:srgbClr val="000000"/>
                </a:solidFill>
                <a:effectLst/>
                <a:latin typeface="Times New Roman" panose="02020603050405020304" pitchFamily="18" charset="0"/>
                <a:cs typeface="Times New Roman" panose="02020603050405020304" pitchFamily="18" charset="0"/>
              </a:rPr>
              <a:t>рахунок-фактура (інвойс) або рахунок-проформа (якщо товар не є об'єктом купівлі-продажу);</a:t>
            </a:r>
            <a:endParaRPr lang="uk-UA" sz="240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260640" y="680701"/>
            <a:ext cx="2745467" cy="1200329"/>
          </a:xfrm>
          <a:prstGeom prst="rect">
            <a:avLst/>
          </a:prstGeom>
          <a:solidFill>
            <a:schemeClr val="bg1">
              <a:lumMod val="95000"/>
            </a:schemeClr>
          </a:solidFill>
          <a:ln>
            <a:solidFill>
              <a:schemeClr val="tx1"/>
            </a:solidFill>
          </a:ln>
        </p:spPr>
        <p:txBody>
          <a:bodyPr wrap="square">
            <a:spAutoFit/>
          </a:bodyPr>
          <a:lstStyle/>
          <a:p>
            <a:pPr algn="ctr"/>
            <a:r>
              <a:rPr lang="uk-UA" sz="2400" b="0" i="0" dirty="0">
                <a:solidFill>
                  <a:srgbClr val="000000"/>
                </a:solidFill>
                <a:effectLst/>
                <a:latin typeface="Times New Roman" panose="02020603050405020304" pitchFamily="18" charset="0"/>
                <a:cs typeface="Times New Roman" panose="02020603050405020304" pitchFamily="18" charset="0"/>
              </a:rPr>
              <a:t>банківські</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uk-UA" sz="2400" b="0" i="0" dirty="0">
                <a:solidFill>
                  <a:srgbClr val="000000"/>
                </a:solidFill>
                <a:effectLst/>
                <a:latin typeface="Times New Roman" panose="02020603050405020304" pitchFamily="18" charset="0"/>
                <a:cs typeface="Times New Roman" panose="02020603050405020304" pitchFamily="18" charset="0"/>
              </a:rPr>
              <a:t>платіжні</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uk-UA" sz="2400" b="0" i="0" dirty="0">
                <a:solidFill>
                  <a:srgbClr val="000000"/>
                </a:solidFill>
                <a:effectLst/>
                <a:latin typeface="Times New Roman" panose="02020603050405020304" pitchFamily="18" charset="0"/>
                <a:cs typeface="Times New Roman" panose="02020603050405020304" pitchFamily="18" charset="0"/>
              </a:rPr>
              <a:t>документи</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uk-UA" sz="2400" b="0" i="0" dirty="0">
                <a:solidFill>
                  <a:srgbClr val="000000"/>
                </a:solidFill>
                <a:effectLst/>
                <a:latin typeface="Times New Roman" panose="02020603050405020304" pitchFamily="18" charset="0"/>
                <a:cs typeface="Times New Roman" panose="02020603050405020304" pitchFamily="18" charset="0"/>
              </a:rPr>
              <a:t>якщо</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uk-UA" sz="2400" b="0" i="0" dirty="0">
                <a:solidFill>
                  <a:srgbClr val="000000"/>
                </a:solidFill>
                <a:effectLst/>
                <a:latin typeface="Times New Roman" panose="02020603050405020304" pitchFamily="18" charset="0"/>
                <a:cs typeface="Times New Roman" panose="02020603050405020304" pitchFamily="18" charset="0"/>
              </a:rPr>
              <a:t>рахунок</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uk-UA" sz="2400" b="0" i="0" dirty="0">
                <a:solidFill>
                  <a:srgbClr val="000000"/>
                </a:solidFill>
                <a:effectLst/>
                <a:latin typeface="Times New Roman" panose="02020603050405020304" pitchFamily="18" charset="0"/>
                <a:cs typeface="Times New Roman" panose="02020603050405020304" pitchFamily="18" charset="0"/>
              </a:rPr>
              <a:t>сплачено</a:t>
            </a:r>
            <a:r>
              <a:rPr lang="en-US" sz="2400" b="0" i="0" dirty="0">
                <a:solidFill>
                  <a:srgbClr val="000000"/>
                </a:solidFill>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26108" y="2595913"/>
            <a:ext cx="2684517" cy="1200329"/>
          </a:xfrm>
          <a:prstGeom prst="rect">
            <a:avLst/>
          </a:prstGeom>
          <a:solidFill>
            <a:schemeClr val="bg1">
              <a:lumMod val="95000"/>
            </a:schemeClr>
          </a:solidFill>
          <a:ln>
            <a:solidFill>
              <a:schemeClr val="tx1"/>
            </a:solidFill>
          </a:ln>
        </p:spPr>
        <p:txBody>
          <a:bodyPr wrap="square">
            <a:spAutoFit/>
          </a:bodyPr>
          <a:lstStyle/>
          <a:p>
            <a:pPr algn="ctr"/>
            <a:r>
              <a:rPr lang="uk-UA" sz="2400" b="0" i="0">
                <a:solidFill>
                  <a:srgbClr val="000000"/>
                </a:solidFill>
                <a:effectLst/>
                <a:latin typeface="Times New Roman" panose="02020603050405020304" pitchFamily="18" charset="0"/>
                <a:cs typeface="Times New Roman" panose="02020603050405020304" pitchFamily="18" charset="0"/>
              </a:rPr>
              <a:t>транспортні (перевізні) документи</a:t>
            </a:r>
            <a:endParaRPr lang="uk-UA" sz="240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895180" y="2600497"/>
            <a:ext cx="3019041" cy="1200329"/>
          </a:xfrm>
          <a:prstGeom prst="rect">
            <a:avLst/>
          </a:prstGeom>
          <a:solidFill>
            <a:schemeClr val="bg1">
              <a:lumMod val="95000"/>
            </a:schemeClr>
          </a:solidFill>
          <a:ln>
            <a:solidFill>
              <a:schemeClr val="tx1"/>
            </a:solidFill>
          </a:ln>
        </p:spPr>
        <p:txBody>
          <a:bodyPr wrap="square">
            <a:spAutoFit/>
          </a:bodyPr>
          <a:lstStyle/>
          <a:p>
            <a:pPr algn="ctr"/>
            <a:r>
              <a:rPr lang="uk-UA" sz="2400" b="0" i="0" dirty="0">
                <a:solidFill>
                  <a:srgbClr val="000000"/>
                </a:solidFill>
                <a:effectLst/>
                <a:latin typeface="Times New Roman" panose="02020603050405020304" pitchFamily="18" charset="0"/>
                <a:cs typeface="Times New Roman" panose="02020603050405020304" pitchFamily="18" charset="0"/>
              </a:rPr>
              <a:t>страхові</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uk-UA" sz="2400" b="0" i="0" dirty="0">
                <a:solidFill>
                  <a:srgbClr val="000000"/>
                </a:solidFill>
                <a:effectLst/>
                <a:latin typeface="Times New Roman" panose="02020603050405020304" pitchFamily="18" charset="0"/>
                <a:cs typeface="Times New Roman" panose="02020603050405020304" pitchFamily="18" charset="0"/>
              </a:rPr>
              <a:t>документи</a:t>
            </a:r>
          </a:p>
          <a:p>
            <a:pPr algn="ctr"/>
            <a:r>
              <a:rPr lang="en-US" sz="2400" b="0" i="0" dirty="0">
                <a:solidFill>
                  <a:srgbClr val="000000"/>
                </a:solidFill>
                <a:effectLst/>
                <a:latin typeface="Times New Roman" panose="02020603050405020304" pitchFamily="18" charset="0"/>
                <a:cs typeface="Times New Roman" panose="02020603050405020304" pitchFamily="18" charset="0"/>
              </a:rPr>
              <a:t>(</a:t>
            </a:r>
            <a:r>
              <a:rPr lang="uk-UA" sz="2400" b="0" i="0" dirty="0">
                <a:solidFill>
                  <a:srgbClr val="000000"/>
                </a:solidFill>
                <a:effectLst/>
                <a:latin typeface="Times New Roman" panose="02020603050405020304" pitchFamily="18" charset="0"/>
                <a:cs typeface="Times New Roman" panose="02020603050405020304" pitchFamily="18" charset="0"/>
              </a:rPr>
              <a:t>якщо</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uk-UA" sz="2400" b="0" i="0" dirty="0">
                <a:solidFill>
                  <a:srgbClr val="000000"/>
                </a:solidFill>
                <a:effectLst/>
                <a:latin typeface="Times New Roman" panose="02020603050405020304" pitchFamily="18" charset="0"/>
                <a:cs typeface="Times New Roman" panose="02020603050405020304" pitchFamily="18" charset="0"/>
              </a:rPr>
              <a:t>здійснювалося</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uk-UA" sz="2400" b="0" i="0" dirty="0">
                <a:solidFill>
                  <a:srgbClr val="000000"/>
                </a:solidFill>
                <a:effectLst/>
                <a:latin typeface="Times New Roman" panose="02020603050405020304" pitchFamily="18" charset="0"/>
                <a:cs typeface="Times New Roman" panose="02020603050405020304" pitchFamily="18" charset="0"/>
              </a:rPr>
              <a:t>страхування</a:t>
            </a:r>
            <a:r>
              <a:rPr lang="en-US" sz="2400" b="0" i="0" dirty="0">
                <a:solidFill>
                  <a:srgbClr val="000000"/>
                </a:solidFill>
                <a:effectLst/>
                <a:latin typeface="Times New Roman" panose="02020603050405020304" pitchFamily="18" charset="0"/>
                <a:cs typeface="Times New Roman" panose="02020603050405020304" pitchFamily="18" charset="0"/>
              </a:rPr>
              <a:t>)</a:t>
            </a:r>
            <a:endParaRPr lang="ru-RU"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7786512" y="4483357"/>
            <a:ext cx="4127709" cy="2123658"/>
          </a:xfrm>
          <a:prstGeom prst="rect">
            <a:avLst/>
          </a:prstGeom>
          <a:solidFill>
            <a:schemeClr val="bg1">
              <a:lumMod val="95000"/>
            </a:schemeClr>
          </a:solidFill>
          <a:ln>
            <a:solidFill>
              <a:schemeClr val="tx1"/>
            </a:solidFill>
          </a:ln>
        </p:spPr>
        <p:txBody>
          <a:bodyPr wrap="square">
            <a:spAutoFit/>
          </a:bodyPr>
          <a:lstStyle/>
          <a:p>
            <a:pPr algn="ctr"/>
            <a:r>
              <a:rPr lang="uk-UA" sz="2200" b="0" i="0">
                <a:solidFill>
                  <a:srgbClr val="2A2928"/>
                </a:solidFill>
                <a:effectLst/>
                <a:latin typeface="Times New Roman" panose="02020603050405020304" pitchFamily="18" charset="0"/>
                <a:cs typeface="Times New Roman" panose="02020603050405020304" pitchFamily="18" charset="0"/>
              </a:rPr>
              <a:t>інші платіжні та/або бухгалтерські документи, що підтверджують вартість товару та містять реквізити, необхідні для ідентифікації ввезеного товару</a:t>
            </a:r>
            <a:endParaRPr lang="uk-UA" sz="220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flipV="1">
            <a:off x="6546065" y="1945067"/>
            <a:ext cx="2237327" cy="432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H="1" flipV="1">
            <a:off x="2665929" y="1903849"/>
            <a:ext cx="2366168" cy="473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flipH="1" flipV="1">
            <a:off x="5774608" y="1880849"/>
            <a:ext cx="1" cy="531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flipH="1">
            <a:off x="5774608" y="4228815"/>
            <a:ext cx="1" cy="5315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p:nvPr/>
        </p:nvCxnSpPr>
        <p:spPr>
          <a:xfrm flipH="1">
            <a:off x="3196361" y="4228815"/>
            <a:ext cx="1234104" cy="236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endCxn id="11" idx="3"/>
          </p:cNvCxnSpPr>
          <p:nvPr/>
        </p:nvCxnSpPr>
        <p:spPr>
          <a:xfrm flipH="1">
            <a:off x="2910625" y="3196077"/>
            <a:ext cx="57147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a:off x="8323708" y="3181323"/>
            <a:ext cx="5714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8010659" y="4228815"/>
            <a:ext cx="1223493" cy="236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332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8359" y="2238750"/>
            <a:ext cx="11595281" cy="4093428"/>
          </a:xfrm>
          <a:prstGeom prst="rect">
            <a:avLst/>
          </a:prstGeom>
          <a:noFill/>
          <a:ln>
            <a:solidFill>
              <a:schemeClr val="tx1"/>
            </a:solidFill>
          </a:ln>
        </p:spPr>
        <p:txBody>
          <a:bodyPr wrap="square">
            <a:spAutoFit/>
          </a:bodyPr>
          <a:lstStyle/>
          <a:p>
            <a:pPr algn="just"/>
            <a:r>
              <a:rPr lang="uk-UA" sz="2000" b="0" i="0">
                <a:solidFill>
                  <a:srgbClr val="2A2928"/>
                </a:solidFill>
                <a:effectLst/>
                <a:latin typeface="Times New Roman" panose="02020603050405020304" pitchFamily="18" charset="0"/>
                <a:cs typeface="Times New Roman" panose="02020603050405020304" pitchFamily="18" charset="0"/>
              </a:rPr>
              <a:t>1) договір (угоду, контракт) із третіми особами, пов'язаний з договором (угодою, контрактом) про поставку товарів, митна вартість яких визначається;</a:t>
            </a:r>
          </a:p>
          <a:p>
            <a:pPr algn="just"/>
            <a:r>
              <a:rPr lang="uk-UA" sz="2000" b="0" i="0">
                <a:solidFill>
                  <a:srgbClr val="2A2928"/>
                </a:solidFill>
                <a:effectLst/>
                <a:latin typeface="Times New Roman" panose="02020603050405020304" pitchFamily="18" charset="0"/>
                <a:cs typeface="Times New Roman" panose="02020603050405020304" pitchFamily="18" charset="0"/>
              </a:rPr>
              <a:t>2) рахунки про здійснення платежів третім особам на користь продавця, якщо такі платежі здійснюються за умовами, визначеними договором (угодою, контрактом);</a:t>
            </a:r>
          </a:p>
          <a:p>
            <a:pPr algn="just"/>
            <a:r>
              <a:rPr lang="uk-UA" sz="2000" b="0" i="0">
                <a:solidFill>
                  <a:srgbClr val="2A2928"/>
                </a:solidFill>
                <a:effectLst/>
                <a:latin typeface="Times New Roman" panose="02020603050405020304" pitchFamily="18" charset="0"/>
                <a:cs typeface="Times New Roman" panose="02020603050405020304" pitchFamily="18" charset="0"/>
              </a:rPr>
              <a:t>3) рахунки про сплату комісійних, посередницьких послуг, пов'язаних із виконанням умов договору (угоди, контракту);</a:t>
            </a:r>
          </a:p>
          <a:p>
            <a:pPr algn="just"/>
            <a:r>
              <a:rPr lang="uk-UA" sz="2000" b="0" i="0">
                <a:solidFill>
                  <a:srgbClr val="2A2928"/>
                </a:solidFill>
                <a:effectLst/>
                <a:latin typeface="Times New Roman" panose="02020603050405020304" pitchFamily="18" charset="0"/>
                <a:cs typeface="Times New Roman" panose="02020603050405020304" pitchFamily="18" charset="0"/>
              </a:rPr>
              <a:t>4) виписку з бухгалтерської документації;</a:t>
            </a:r>
          </a:p>
          <a:p>
            <a:pPr algn="just"/>
            <a:r>
              <a:rPr lang="uk-UA" sz="2000" b="0" i="0">
                <a:solidFill>
                  <a:srgbClr val="2A2928"/>
                </a:solidFill>
                <a:effectLst/>
                <a:latin typeface="Times New Roman" panose="02020603050405020304" pitchFamily="18" charset="0"/>
                <a:cs typeface="Times New Roman" panose="02020603050405020304" pitchFamily="18" charset="0"/>
              </a:rPr>
              <a:t>5) ліцензійний чи авторський договір покупця, що стосується оцінюваних товарів та є умовою продажу оцінюваних товарів;</a:t>
            </a:r>
          </a:p>
          <a:p>
            <a:pPr algn="just"/>
            <a:r>
              <a:rPr lang="uk-UA" sz="2000" b="0" i="0">
                <a:solidFill>
                  <a:srgbClr val="2A2928"/>
                </a:solidFill>
                <a:effectLst/>
                <a:latin typeface="Times New Roman" panose="02020603050405020304" pitchFamily="18" charset="0"/>
                <a:cs typeface="Times New Roman" panose="02020603050405020304" pitchFamily="18" charset="0"/>
              </a:rPr>
              <a:t>6) каталоги, специфікації, прейскуранти (прайс-листи) виробника товару;</a:t>
            </a:r>
          </a:p>
          <a:p>
            <a:pPr algn="just"/>
            <a:r>
              <a:rPr lang="uk-UA" sz="2000" b="0" i="0">
                <a:solidFill>
                  <a:srgbClr val="2A2928"/>
                </a:solidFill>
                <a:effectLst/>
                <a:latin typeface="Times New Roman" panose="02020603050405020304" pitchFamily="18" charset="0"/>
                <a:cs typeface="Times New Roman" panose="02020603050405020304" pitchFamily="18" charset="0"/>
              </a:rPr>
              <a:t>7) копію митної декларації країни відправлення;</a:t>
            </a:r>
          </a:p>
          <a:p>
            <a:pPr algn="just"/>
            <a:r>
              <a:rPr lang="uk-UA" sz="2000" b="0" i="0">
                <a:solidFill>
                  <a:srgbClr val="2A2928"/>
                </a:solidFill>
                <a:effectLst/>
                <a:latin typeface="Times New Roman" panose="02020603050405020304" pitchFamily="18" charset="0"/>
                <a:cs typeface="Times New Roman" panose="02020603050405020304" pitchFamily="18" charset="0"/>
              </a:rPr>
              <a:t>8) висновки про якісні та вартісні характеристики товарів, підготовлені спеціалізованими експертними організаціями, та/або інформація біржових організацій про вартість товару або сировини.</a:t>
            </a:r>
          </a:p>
        </p:txBody>
      </p:sp>
      <p:sp>
        <p:nvSpPr>
          <p:cNvPr id="7" name="Прямоугольник 6"/>
          <p:cNvSpPr/>
          <p:nvPr/>
        </p:nvSpPr>
        <p:spPr>
          <a:xfrm>
            <a:off x="208207" y="217387"/>
            <a:ext cx="11685433" cy="1631216"/>
          </a:xfrm>
          <a:prstGeom prst="rect">
            <a:avLst/>
          </a:prstGeom>
          <a:noFill/>
          <a:ln>
            <a:solidFill>
              <a:schemeClr val="tx1"/>
            </a:solidFill>
          </a:ln>
        </p:spPr>
        <p:txBody>
          <a:bodyPr wrap="square">
            <a:spAutoFit/>
          </a:bodyPr>
          <a:lstStyle/>
          <a:p>
            <a:pPr algn="ctr"/>
            <a:r>
              <a:rPr lang="ru-RU" sz="2000" b="1" i="0" dirty="0">
                <a:solidFill>
                  <a:srgbClr val="000000"/>
                </a:solidFill>
                <a:effectLst/>
                <a:latin typeface="Times New Roman" panose="02020603050405020304" pitchFamily="18" charset="0"/>
                <a:cs typeface="Times New Roman" panose="02020603050405020304" pitchFamily="18" charset="0"/>
              </a:rPr>
              <a:t>У </a:t>
            </a:r>
            <a:r>
              <a:rPr lang="uk-UA" sz="2000" b="1" i="0" dirty="0">
                <a:solidFill>
                  <a:srgbClr val="000000"/>
                </a:solidFill>
                <a:effectLst/>
                <a:latin typeface="Times New Roman" panose="02020603050405020304" pitchFamily="18" charset="0"/>
                <a:cs typeface="Times New Roman" panose="02020603050405020304" pitchFamily="18" charset="0"/>
              </a:rPr>
              <a:t>разі</a:t>
            </a:r>
            <a:r>
              <a:rPr lang="ru-RU" sz="2000" b="1" i="0" dirty="0">
                <a:solidFill>
                  <a:srgbClr val="000000"/>
                </a:solidFill>
                <a:effectLst/>
                <a:latin typeface="Times New Roman" panose="02020603050405020304" pitchFamily="18" charset="0"/>
                <a:cs typeface="Times New Roman" panose="02020603050405020304" pitchFamily="18" charset="0"/>
              </a:rPr>
              <a:t> </a:t>
            </a:r>
            <a:r>
              <a:rPr lang="uk-UA" sz="2000" b="1" i="0" dirty="0">
                <a:solidFill>
                  <a:srgbClr val="000000"/>
                </a:solidFill>
                <a:effectLst/>
                <a:latin typeface="Times New Roman" panose="02020603050405020304" pitchFamily="18" charset="0"/>
                <a:cs typeface="Times New Roman" panose="02020603050405020304" pitchFamily="18" charset="0"/>
              </a:rPr>
              <a:t>якщо</a:t>
            </a:r>
            <a:r>
              <a:rPr lang="ru-RU" sz="2000" b="1" i="0" dirty="0">
                <a:solidFill>
                  <a:srgbClr val="000000"/>
                </a:solidFill>
                <a:effectLst/>
                <a:latin typeface="Times New Roman" panose="02020603050405020304" pitchFamily="18" charset="0"/>
                <a:cs typeface="Times New Roman" panose="02020603050405020304" pitchFamily="18" charset="0"/>
              </a:rPr>
              <a:t> </a:t>
            </a:r>
            <a:r>
              <a:rPr lang="uk-UA" sz="2000" b="1" i="0" dirty="0">
                <a:solidFill>
                  <a:srgbClr val="000000"/>
                </a:solidFill>
                <a:effectLst/>
                <a:latin typeface="Times New Roman" panose="02020603050405020304" pitchFamily="18" charset="0"/>
                <a:cs typeface="Times New Roman" panose="02020603050405020304" pitchFamily="18" charset="0"/>
              </a:rPr>
              <a:t>документи</a:t>
            </a:r>
            <a:r>
              <a:rPr lang="en-US" sz="2000" b="1" i="0" dirty="0">
                <a:solidFill>
                  <a:srgbClr val="000000"/>
                </a:solidFill>
                <a:effectLst/>
                <a:latin typeface="Times New Roman" panose="02020603050405020304" pitchFamily="18" charset="0"/>
                <a:cs typeface="Times New Roman" panose="02020603050405020304" pitchFamily="18" charset="0"/>
              </a:rPr>
              <a:t> </a:t>
            </a:r>
            <a:r>
              <a:rPr lang="uk-UA" sz="2000" b="1" i="0" dirty="0">
                <a:solidFill>
                  <a:srgbClr val="000000"/>
                </a:solidFill>
                <a:effectLst/>
                <a:latin typeface="Times New Roman" panose="02020603050405020304" pitchFamily="18" charset="0"/>
                <a:cs typeface="Times New Roman" panose="02020603050405020304" pitchFamily="18" charset="0"/>
              </a:rPr>
              <a:t>містять</a:t>
            </a:r>
            <a:r>
              <a:rPr lang="ru-RU" sz="2000" b="1" i="0" dirty="0">
                <a:solidFill>
                  <a:srgbClr val="000000"/>
                </a:solidFill>
                <a:effectLst/>
                <a:latin typeface="Times New Roman" panose="02020603050405020304" pitchFamily="18" charset="0"/>
                <a:cs typeface="Times New Roman" panose="02020603050405020304" pitchFamily="18" charset="0"/>
              </a:rPr>
              <a:t> </a:t>
            </a:r>
            <a:r>
              <a:rPr lang="uk-UA" sz="2000" b="1" i="0" dirty="0">
                <a:solidFill>
                  <a:srgbClr val="000000"/>
                </a:solidFill>
                <a:effectLst/>
                <a:latin typeface="Times New Roman" panose="02020603050405020304" pitchFamily="18" charset="0"/>
                <a:cs typeface="Times New Roman" panose="02020603050405020304" pitchFamily="18" charset="0"/>
              </a:rPr>
              <a:t>розбіжності, наявні ознаки підробки або не містять всіх відомостей, що підтверджують числові значення складових митної вартості товарів, чи відомостей щодо ціни, що була фактично сплачена або підлягає сплаті за ці товари, декларант або уповноважена ним особа на письмову вимогу органу доходів і зборів зобов'язані протягом 10 календарних днів надати (за наявності) такі додаткові документи:</a:t>
            </a: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08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2DD9EFC-EA1F-4074-A2B0-2342FA8CC13E}"/>
              </a:ext>
            </a:extLst>
          </p:cNvPr>
          <p:cNvPicPr>
            <a:picLocks noChangeAspect="1"/>
          </p:cNvPicPr>
          <p:nvPr/>
        </p:nvPicPr>
        <p:blipFill rotWithShape="1">
          <a:blip r:embed="rId2"/>
          <a:srcRect l="27073" t="19797" r="25957" b="8630"/>
          <a:stretch/>
        </p:blipFill>
        <p:spPr>
          <a:xfrm>
            <a:off x="2401453" y="314692"/>
            <a:ext cx="7124456" cy="6106656"/>
          </a:xfrm>
          <a:prstGeom prst="rect">
            <a:avLst/>
          </a:prstGeom>
        </p:spPr>
      </p:pic>
    </p:spTree>
    <p:extLst>
      <p:ext uri="{BB962C8B-B14F-4D97-AF65-F5344CB8AC3E}">
        <p14:creationId xmlns:p14="http://schemas.microsoft.com/office/powerpoint/2010/main" val="122925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0519E29-B588-4E6A-878B-2C1932FDF5D6}"/>
              </a:ext>
            </a:extLst>
          </p:cNvPr>
          <p:cNvPicPr>
            <a:picLocks noChangeAspect="1"/>
          </p:cNvPicPr>
          <p:nvPr/>
        </p:nvPicPr>
        <p:blipFill rotWithShape="1">
          <a:blip r:embed="rId2"/>
          <a:srcRect l="26345" t="44540" r="25473" b="16292"/>
          <a:stretch/>
        </p:blipFill>
        <p:spPr>
          <a:xfrm>
            <a:off x="635961" y="883578"/>
            <a:ext cx="10920078" cy="4993240"/>
          </a:xfrm>
          <a:prstGeom prst="rect">
            <a:avLst/>
          </a:prstGeom>
        </p:spPr>
      </p:pic>
    </p:spTree>
    <p:extLst>
      <p:ext uri="{BB962C8B-B14F-4D97-AF65-F5344CB8AC3E}">
        <p14:creationId xmlns:p14="http://schemas.microsoft.com/office/powerpoint/2010/main" val="14724101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2124</Words>
  <Application>Microsoft Office PowerPoint</Application>
  <PresentationFormat>Широкий екран</PresentationFormat>
  <Paragraphs>122</Paragraphs>
  <Slides>21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21</vt:i4>
      </vt:variant>
    </vt:vector>
  </HeadingPairs>
  <TitlesOfParts>
    <vt:vector size="26" baseType="lpstr">
      <vt:lpstr>Arial</vt:lpstr>
      <vt:lpstr>Calibri</vt:lpstr>
      <vt:lpstr>Calibri Light</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Viktoriia Ostapenko</dc:creator>
  <cp:lastModifiedBy>Viktoriia</cp:lastModifiedBy>
  <cp:revision>7</cp:revision>
  <dcterms:created xsi:type="dcterms:W3CDTF">2022-11-14T21:53:50Z</dcterms:created>
  <dcterms:modified xsi:type="dcterms:W3CDTF">2025-02-26T09:27:05Z</dcterms:modified>
</cp:coreProperties>
</file>