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4091" r:id="rId2"/>
    <p:sldMasterId id="2147484157" r:id="rId3"/>
  </p:sldMasterIdLst>
  <p:notesMasterIdLst>
    <p:notesMasterId r:id="rId22"/>
  </p:notesMasterIdLst>
  <p:sldIdLst>
    <p:sldId id="256" r:id="rId4"/>
    <p:sldId id="258" r:id="rId5"/>
    <p:sldId id="259" r:id="rId6"/>
    <p:sldId id="272" r:id="rId7"/>
    <p:sldId id="261" r:id="rId8"/>
    <p:sldId id="263" r:id="rId9"/>
    <p:sldId id="262" r:id="rId10"/>
    <p:sldId id="273" r:id="rId11"/>
    <p:sldId id="264" r:id="rId12"/>
    <p:sldId id="265" r:id="rId13"/>
    <p:sldId id="270" r:id="rId14"/>
    <p:sldId id="266" r:id="rId15"/>
    <p:sldId id="268" r:id="rId16"/>
    <p:sldId id="271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F7717-816D-4A29-A601-C3B4B34848C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98C41-D1A4-4F9D-992F-D01A7D1B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3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8C41-D1A4-4F9D-992F-D01A7D1BFDC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7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9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5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4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0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4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12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3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9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2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2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21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6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4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11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99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78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51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4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37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6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90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3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909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43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76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96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23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4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2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2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14CA20-FA37-44B1-B4EF-8A19C8E35F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42A-F23A-4BCA-991F-4DBA11D24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70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6"/>
          <a:stretch>
            <a:fillRect/>
          </a:stretch>
        </p:blipFill>
        <p:spPr bwMode="auto">
          <a:xfrm>
            <a:off x="37888" y="0"/>
            <a:ext cx="52879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/>
          <a:stretch>
            <a:fillRect/>
          </a:stretch>
        </p:blipFill>
        <p:spPr bwMode="auto">
          <a:xfrm>
            <a:off x="5269974" y="0"/>
            <a:ext cx="61388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/>
          <a:stretch>
            <a:fillRect/>
          </a:stretch>
        </p:blipFill>
        <p:spPr bwMode="auto">
          <a:xfrm>
            <a:off x="2603844" y="3438525"/>
            <a:ext cx="47148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5"/>
          <a:stretch>
            <a:fillRect/>
          </a:stretch>
        </p:blipFill>
        <p:spPr bwMode="auto">
          <a:xfrm>
            <a:off x="7318719" y="3500438"/>
            <a:ext cx="4857750" cy="33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78724" y="3242413"/>
            <a:ext cx="557536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ІНКОТЕРМС </a:t>
            </a:r>
            <a:r>
              <a:rPr lang="uk-UA" sz="3600" dirty="0" smtClean="0"/>
              <a:t>2020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20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87" y="2522798"/>
            <a:ext cx="12003578" cy="43863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err="1"/>
              <a:t>Діючі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ru-RU" sz="2800" dirty="0"/>
              <a:t> поставок </a:t>
            </a:r>
            <a:r>
              <a:rPr lang="ru-RU" sz="2800" dirty="0" err="1"/>
              <a:t>Інкотермс</a:t>
            </a:r>
            <a:r>
              <a:rPr lang="ru-RU" sz="2800" dirty="0"/>
              <a:t> </a:t>
            </a:r>
            <a:r>
              <a:rPr lang="ru-RU" sz="2800" dirty="0" smtClean="0"/>
              <a:t>2020 </a:t>
            </a:r>
            <a:r>
              <a:rPr lang="ru-RU" sz="2800" dirty="0" err="1"/>
              <a:t>містять</a:t>
            </a:r>
            <a:r>
              <a:rPr lang="ru-RU" sz="2800" dirty="0"/>
              <a:t> 11 </a:t>
            </a:r>
            <a:r>
              <a:rPr lang="ru-RU" sz="2800" dirty="0" err="1"/>
              <a:t>термінів</a:t>
            </a:r>
            <a:r>
              <a:rPr lang="ru-RU" sz="2800" dirty="0"/>
              <a:t>, з </a:t>
            </a:r>
            <a:r>
              <a:rPr lang="ru-RU" sz="2800" dirty="0" err="1"/>
              <a:t>яких</a:t>
            </a:r>
            <a:r>
              <a:rPr lang="ru-RU" sz="2800" dirty="0"/>
              <a:t> 7 </a:t>
            </a:r>
            <a:r>
              <a:rPr lang="ru-RU" sz="2800" dirty="0" err="1"/>
              <a:t>застосовні</a:t>
            </a:r>
            <a:r>
              <a:rPr lang="ru-RU" sz="2800" dirty="0"/>
              <a:t> до </a:t>
            </a:r>
            <a:r>
              <a:rPr lang="ru-RU" sz="2800" dirty="0" err="1"/>
              <a:t>вантажоперевезень</a:t>
            </a:r>
            <a:r>
              <a:rPr lang="ru-RU" sz="2800" dirty="0"/>
              <a:t>, </a:t>
            </a:r>
            <a:r>
              <a:rPr lang="ru-RU" sz="2800" dirty="0" err="1"/>
              <a:t>здійснюваним</a:t>
            </a:r>
            <a:r>
              <a:rPr lang="ru-RU" sz="2800" dirty="0"/>
              <a:t> будь-</a:t>
            </a:r>
            <a:r>
              <a:rPr lang="ru-RU" sz="2800" dirty="0" err="1"/>
              <a:t>яким</a:t>
            </a:r>
            <a:r>
              <a:rPr lang="ru-RU" sz="2800" dirty="0"/>
              <a:t> видом транспорту, і 4 - </a:t>
            </a:r>
            <a:r>
              <a:rPr lang="ru-RU" sz="2800" dirty="0" err="1"/>
              <a:t>виключно</a:t>
            </a:r>
            <a:r>
              <a:rPr lang="ru-RU" sz="2800" dirty="0"/>
              <a:t> до </a:t>
            </a:r>
            <a:r>
              <a:rPr lang="ru-RU" sz="2800" dirty="0" err="1"/>
              <a:t>способів</a:t>
            </a:r>
            <a:r>
              <a:rPr lang="ru-RU" sz="2800" dirty="0"/>
              <a:t> поставки товару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навідних</a:t>
            </a:r>
            <a:r>
              <a:rPr lang="ru-RU" sz="2800" dirty="0"/>
              <a:t> </a:t>
            </a:r>
            <a:r>
              <a:rPr lang="ru-RU" sz="2800" dirty="0" err="1"/>
              <a:t>перевезень</a:t>
            </a:r>
            <a:r>
              <a:rPr lang="ru-RU" sz="2800" dirty="0"/>
              <a:t> (</a:t>
            </a:r>
            <a:r>
              <a:rPr lang="ru-RU" sz="2800" dirty="0" err="1"/>
              <a:t>морський</a:t>
            </a:r>
            <a:r>
              <a:rPr lang="ru-RU" sz="2800" dirty="0"/>
              <a:t> транспорт і транспорт </a:t>
            </a:r>
            <a:r>
              <a:rPr lang="ru-RU" sz="2800" dirty="0" err="1"/>
              <a:t>територіальних</a:t>
            </a:r>
            <a:r>
              <a:rPr lang="ru-RU" sz="2800" dirty="0"/>
              <a:t> вод).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98" y="423601"/>
            <a:ext cx="7676705" cy="220790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724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6200000">
            <a:off x="-2499357" y="2310940"/>
            <a:ext cx="6805356" cy="1174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Категор</a:t>
            </a:r>
            <a:r>
              <a:rPr lang="uk-UA" sz="48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ії</a:t>
            </a:r>
            <a:r>
              <a:rPr lang="ru-RU" sz="4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термінів</a:t>
            </a:r>
            <a:endParaRPr lang="ru-RU" sz="4800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1365250" y="290513"/>
            <a:ext cx="581025" cy="1352550"/>
          </a:xfrm>
          <a:prstGeom prst="rect">
            <a:avLst/>
          </a:prstGeom>
          <a:ln w="9525"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2400" b="1" smtClean="0"/>
              <a:t>E</a:t>
            </a:r>
            <a:endParaRPr lang="ru-RU" altLang="ru-RU" sz="2400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1357313" y="1785938"/>
            <a:ext cx="581025" cy="1500187"/>
          </a:xfrm>
          <a:prstGeom prst="rect">
            <a:avLst/>
          </a:prstGeom>
          <a:ln w="9525"/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2400" b="1" dirty="0" smtClean="0"/>
              <a:t>F</a:t>
            </a:r>
            <a:r>
              <a:rPr lang="ru-RU" altLang="ru-RU" sz="2400" dirty="0" smtClean="0"/>
              <a:t> </a:t>
            </a:r>
            <a:endParaRPr lang="ru-RU" altLang="ru-RU" sz="2400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1357313" y="3429000"/>
            <a:ext cx="581025" cy="150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ru-RU" sz="2400" b="1">
                <a:latin typeface="Century Gothic" panose="020B0502020202020204" pitchFamily="34" charset="0"/>
              </a:rPr>
              <a:t>C</a:t>
            </a:r>
            <a:r>
              <a:rPr lang="ru-RU" altLang="ru-RU" sz="2400" b="1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Текст 6"/>
          <p:cNvSpPr txBox="1">
            <a:spLocks/>
          </p:cNvSpPr>
          <p:nvPr/>
        </p:nvSpPr>
        <p:spPr bwMode="auto">
          <a:xfrm>
            <a:off x="1357313" y="5072063"/>
            <a:ext cx="581025" cy="150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ru-RU" sz="2400" b="1">
                <a:latin typeface="Century Gothic" panose="020B0502020202020204" pitchFamily="34" charset="0"/>
              </a:rPr>
              <a:t>D</a:t>
            </a:r>
            <a:r>
              <a:rPr lang="ru-RU" altLang="ru-RU" sz="160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071688" y="285750"/>
            <a:ext cx="6858000" cy="13525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>
              <a:buFont typeface="Wingdings 2"/>
              <a:buChar char=""/>
              <a:defRPr/>
            </a:pPr>
            <a:endParaRPr lang="ru-RU" b="1" dirty="0" smtClean="0"/>
          </a:p>
          <a:p>
            <a:pPr marL="448056" indent="-384048">
              <a:buFont typeface="Wingdings 2"/>
              <a:buChar char="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WORKS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2071688" y="1785938"/>
            <a:ext cx="6858000" cy="15001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>
              <a:buFont typeface="Wingdings 2"/>
              <a:buChar char=""/>
              <a:defRPr/>
            </a:pPr>
            <a:endParaRPr lang="ru-RU" b="1" smtClean="0"/>
          </a:p>
          <a:p>
            <a:pPr marL="448056" indent="-384048">
              <a:buFont typeface="Wingdings 2"/>
              <a:buChar char=""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FCA, FAS, FOB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2071688" y="3429000"/>
            <a:ext cx="6858000" cy="150018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ru-RU" sz="2400" b="1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CFR , CIF, CPT, CIP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Содержимое 7"/>
          <p:cNvSpPr txBox="1">
            <a:spLocks/>
          </p:cNvSpPr>
          <p:nvPr/>
        </p:nvSpPr>
        <p:spPr>
          <a:xfrm>
            <a:off x="2071688" y="5072063"/>
            <a:ext cx="3224213" cy="15001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latin typeface="+mn-lt"/>
                <a:cs typeface="+mn-cs"/>
              </a:rPr>
              <a:t>       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2000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DEQ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DDU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DAF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DDP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>
          <a:xfrm>
            <a:off x="5367504" y="5072063"/>
            <a:ext cx="3073111" cy="15001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latin typeface="+mn-lt"/>
                <a:cs typeface="+mn-cs"/>
              </a:rPr>
              <a:t>       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2010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DAP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DDP</a:t>
            </a:r>
          </a:p>
        </p:txBody>
      </p:sp>
      <p:sp>
        <p:nvSpPr>
          <p:cNvPr id="16" name="Текст 6"/>
          <p:cNvSpPr txBox="1">
            <a:spLocks/>
          </p:cNvSpPr>
          <p:nvPr/>
        </p:nvSpPr>
        <p:spPr bwMode="auto">
          <a:xfrm>
            <a:off x="1357312" y="1785937"/>
            <a:ext cx="581025" cy="150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ru-RU" sz="2400" b="1" dirty="0">
                <a:latin typeface="Century Gothic" panose="020B0502020202020204" pitchFamily="34" charset="0"/>
              </a:rPr>
              <a:t>F</a:t>
            </a:r>
            <a:endParaRPr lang="ru-RU" alt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17" name="Текст 6"/>
          <p:cNvSpPr txBox="1">
            <a:spLocks/>
          </p:cNvSpPr>
          <p:nvPr/>
        </p:nvSpPr>
        <p:spPr bwMode="auto">
          <a:xfrm>
            <a:off x="1357311" y="285748"/>
            <a:ext cx="581025" cy="135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ru-RU" sz="2400" b="1" dirty="0" smtClean="0">
                <a:latin typeface="Century Gothic" panose="020B0502020202020204" pitchFamily="34" charset="0"/>
              </a:rPr>
              <a:t>E</a:t>
            </a:r>
            <a:r>
              <a:rPr lang="ru-RU" altLang="ru-RU" sz="2400" b="1" dirty="0" smtClean="0">
                <a:latin typeface="Century Gothic" panose="020B0502020202020204" pitchFamily="34" charset="0"/>
              </a:rPr>
              <a:t> </a:t>
            </a:r>
            <a:endParaRPr lang="ru-RU" alt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18" name="Содержимое 7"/>
          <p:cNvSpPr txBox="1">
            <a:spLocks/>
          </p:cNvSpPr>
          <p:nvPr/>
        </p:nvSpPr>
        <p:spPr>
          <a:xfrm>
            <a:off x="8565207" y="5072063"/>
            <a:ext cx="3357563" cy="15001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400" b="1" dirty="0">
                <a:latin typeface="+mn-lt"/>
                <a:cs typeface="+mn-cs"/>
              </a:rPr>
              <a:t>       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2020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DAT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0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589" y="1051872"/>
            <a:ext cx="10927078" cy="7824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err="1">
                <a:latin typeface="+mn-lt"/>
              </a:rPr>
              <a:t>розшифровується</a:t>
            </a:r>
            <a:r>
              <a:rPr lang="ru-RU" sz="1200" dirty="0">
                <a:latin typeface="+mn-lt"/>
              </a:rPr>
              <a:t> «</a:t>
            </a:r>
            <a:r>
              <a:rPr lang="en-AU" sz="1200" dirty="0">
                <a:latin typeface="+mn-lt"/>
              </a:rPr>
              <a:t>Ex Works» named place, </a:t>
            </a:r>
            <a:r>
              <a:rPr lang="ru-RU" sz="1200" dirty="0" err="1">
                <a:latin typeface="+mn-lt"/>
              </a:rPr>
              <a:t>перекладається</a:t>
            </a:r>
            <a:r>
              <a:rPr lang="ru-RU" sz="1200" dirty="0">
                <a:latin typeface="+mn-lt"/>
              </a:rPr>
              <a:t> «Франко завод» </a:t>
            </a:r>
            <a:r>
              <a:rPr lang="ru-RU" sz="1200" dirty="0" err="1">
                <a:latin typeface="+mn-lt"/>
              </a:rPr>
              <a:t>вказана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назва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 smtClean="0">
                <a:latin typeface="+mn-lt"/>
              </a:rPr>
              <a:t>місця</a:t>
            </a:r>
            <a:r>
              <a:rPr lang="ru-RU" sz="1200" dirty="0" smtClean="0">
                <a:latin typeface="+mn-lt"/>
              </a:rPr>
              <a:t>. </a:t>
            </a:r>
            <a:r>
              <a:rPr lang="ru-RU" sz="1200" dirty="0" err="1" smtClean="0">
                <a:latin typeface="+mn-lt"/>
              </a:rPr>
              <a:t>Продавець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зобов'язаний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err="1">
                <a:latin typeface="+mn-lt"/>
              </a:rPr>
              <a:t>надати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готовий</a:t>
            </a:r>
            <a:r>
              <a:rPr lang="ru-RU" sz="1200" dirty="0">
                <a:latin typeface="+mn-lt"/>
              </a:rPr>
              <a:t> до </a:t>
            </a:r>
            <a:r>
              <a:rPr lang="ru-RU" sz="1200" dirty="0" err="1">
                <a:latin typeface="+mn-lt"/>
              </a:rPr>
              <a:t>відвантаження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товар. </a:t>
            </a:r>
            <a:r>
              <a:rPr lang="ru-RU" sz="1200" dirty="0" err="1" smtClean="0">
                <a:latin typeface="+mn-lt"/>
              </a:rPr>
              <a:t>Покупець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зобов'язаний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err="1">
                <a:latin typeface="+mn-lt"/>
              </a:rPr>
              <a:t>виконати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експортне</a:t>
            </a:r>
            <a:r>
              <a:rPr lang="ru-RU" sz="1200" dirty="0">
                <a:latin typeface="+mn-lt"/>
              </a:rPr>
              <a:t>, </a:t>
            </a:r>
            <a:r>
              <a:rPr lang="ru-RU" sz="1200" dirty="0" err="1">
                <a:latin typeface="+mn-lt"/>
              </a:rPr>
              <a:t>імпортне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митне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оформлення</a:t>
            </a:r>
            <a:r>
              <a:rPr lang="ru-RU" sz="1200" dirty="0">
                <a:latin typeface="+mn-lt"/>
              </a:rPr>
              <a:t> і </a:t>
            </a:r>
            <a:r>
              <a:rPr lang="ru-RU" sz="1200" dirty="0" err="1">
                <a:latin typeface="+mn-lt"/>
              </a:rPr>
              <a:t>доставити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товар. </a:t>
            </a:r>
            <a:r>
              <a:rPr lang="ru-RU" sz="1200" dirty="0" err="1" smtClean="0">
                <a:latin typeface="+mn-lt"/>
              </a:rPr>
              <a:t>Ризики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переходять</a:t>
            </a:r>
            <a:r>
              <a:rPr lang="ru-RU" sz="1200" dirty="0">
                <a:latin typeface="+mn-lt"/>
              </a:rPr>
              <a:t> в момент </a:t>
            </a:r>
            <a:r>
              <a:rPr lang="ru-RU" sz="1200" dirty="0" err="1">
                <a:latin typeface="+mn-lt"/>
              </a:rPr>
              <a:t>передачі</a:t>
            </a:r>
            <a:r>
              <a:rPr lang="ru-RU" sz="1200" dirty="0">
                <a:latin typeface="+mn-lt"/>
              </a:rPr>
              <a:t> товару на </a:t>
            </a:r>
            <a:r>
              <a:rPr lang="ru-RU" sz="1200" dirty="0" err="1">
                <a:latin typeface="+mn-lt"/>
              </a:rPr>
              <a:t>складі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 smtClean="0">
                <a:latin typeface="+mn-lt"/>
              </a:rPr>
              <a:t>продавця</a:t>
            </a:r>
            <a:r>
              <a:rPr lang="ru-RU" sz="1200" dirty="0" smtClean="0">
                <a:latin typeface="+mn-lt"/>
              </a:rPr>
              <a:t>. </a:t>
            </a:r>
            <a:r>
              <a:rPr lang="ru-RU" sz="1200" dirty="0" err="1" smtClean="0">
                <a:latin typeface="+mn-lt"/>
              </a:rPr>
              <a:t>Основна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відмінність</a:t>
            </a:r>
            <a:r>
              <a:rPr lang="ru-RU" sz="1200" dirty="0">
                <a:latin typeface="+mn-lt"/>
              </a:rPr>
              <a:t> - базис поставки </a:t>
            </a:r>
            <a:r>
              <a:rPr lang="en-AU" sz="1200" dirty="0">
                <a:latin typeface="+mn-lt"/>
              </a:rPr>
              <a:t>EXW </a:t>
            </a:r>
            <a:r>
              <a:rPr lang="ru-RU" sz="1200" dirty="0" err="1">
                <a:latin typeface="+mn-lt"/>
              </a:rPr>
              <a:t>покладає</a:t>
            </a:r>
            <a:r>
              <a:rPr lang="ru-RU" sz="1200" dirty="0">
                <a:latin typeface="+mn-lt"/>
              </a:rPr>
              <a:t> на </a:t>
            </a:r>
            <a:r>
              <a:rPr lang="ru-RU" sz="1200" dirty="0" err="1">
                <a:latin typeface="+mn-lt"/>
              </a:rPr>
              <a:t>продавця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мінімальні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обов'язки</a:t>
            </a:r>
            <a:r>
              <a:rPr lang="ru-RU" sz="1200" dirty="0">
                <a:latin typeface="+mn-lt"/>
              </a:rPr>
              <a:t>.</a:t>
            </a:r>
            <a:endParaRPr lang="ru-RU" sz="1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176" y="1791395"/>
            <a:ext cx="11002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розшифровується</a:t>
            </a:r>
            <a:r>
              <a:rPr lang="ru-RU" sz="1200" dirty="0"/>
              <a:t> «</a:t>
            </a:r>
            <a:r>
              <a:rPr lang="en-AU" sz="1200" dirty="0"/>
              <a:t>Free Carrier» named place </a:t>
            </a:r>
            <a:r>
              <a:rPr lang="ru-RU" sz="1200" dirty="0" err="1"/>
              <a:t>перекладається</a:t>
            </a:r>
            <a:r>
              <a:rPr lang="ru-RU" sz="1200" dirty="0"/>
              <a:t> «Франко </a:t>
            </a:r>
            <a:r>
              <a:rPr lang="ru-RU" sz="1200" dirty="0" err="1"/>
              <a:t>перевізник</a:t>
            </a:r>
            <a:r>
              <a:rPr lang="ru-RU" sz="1200" dirty="0"/>
              <a:t>» </a:t>
            </a:r>
            <a:r>
              <a:rPr lang="ru-RU" sz="1200" dirty="0" err="1"/>
              <a:t>вказана</a:t>
            </a:r>
            <a:r>
              <a:rPr lang="ru-RU" sz="1200" dirty="0"/>
              <a:t> </a:t>
            </a:r>
            <a:r>
              <a:rPr lang="ru-RU" sz="1200" dirty="0" err="1"/>
              <a:t>назва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 err="1"/>
              <a:t>Продавець</a:t>
            </a:r>
            <a:r>
              <a:rPr lang="ru-RU" sz="1200" dirty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експортне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 і </a:t>
            </a:r>
            <a:r>
              <a:rPr lang="ru-RU" sz="1200" dirty="0" err="1"/>
              <a:t>відвантажити</a:t>
            </a:r>
            <a:r>
              <a:rPr lang="ru-RU" sz="1200" dirty="0"/>
              <a:t> товар </a:t>
            </a:r>
            <a:r>
              <a:rPr lang="ru-RU" sz="1200" dirty="0" err="1"/>
              <a:t>перевізнику</a:t>
            </a:r>
            <a:r>
              <a:rPr lang="ru-RU" sz="1200" dirty="0"/>
              <a:t> </a:t>
            </a:r>
            <a:r>
              <a:rPr lang="ru-RU" sz="1200" dirty="0" err="1"/>
              <a:t>призначеному</a:t>
            </a:r>
            <a:r>
              <a:rPr lang="ru-RU" sz="1200" dirty="0"/>
              <a:t> </a:t>
            </a:r>
            <a:r>
              <a:rPr lang="ru-RU" sz="1200" dirty="0" err="1" smtClean="0"/>
              <a:t>покупцем</a:t>
            </a:r>
            <a:r>
              <a:rPr lang="ru-RU" sz="1200" dirty="0" smtClean="0"/>
              <a:t>. </a:t>
            </a:r>
            <a:r>
              <a:rPr lang="ru-RU" sz="1200" dirty="0" err="1" smtClean="0"/>
              <a:t>Покупець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доставити</a:t>
            </a:r>
            <a:r>
              <a:rPr lang="ru-RU" sz="1200" dirty="0"/>
              <a:t> товар і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імпортне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 smtClean="0"/>
              <a:t>оформлення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Ризики</a:t>
            </a:r>
            <a:r>
              <a:rPr lang="ru-RU" sz="1200" dirty="0" smtClean="0"/>
              <a:t> </a:t>
            </a:r>
            <a:r>
              <a:rPr lang="ru-RU" sz="1200" dirty="0" err="1"/>
              <a:t>переходять</a:t>
            </a:r>
            <a:r>
              <a:rPr lang="ru-RU" sz="1200" dirty="0"/>
              <a:t> в момент </a:t>
            </a:r>
            <a:r>
              <a:rPr lang="ru-RU" sz="1200" dirty="0" err="1"/>
              <a:t>передачі</a:t>
            </a:r>
            <a:r>
              <a:rPr lang="ru-RU" sz="1200" dirty="0"/>
              <a:t> </a:t>
            </a:r>
            <a:r>
              <a:rPr lang="ru-RU" sz="1200" dirty="0" err="1"/>
              <a:t>продавцем</a:t>
            </a:r>
            <a:r>
              <a:rPr lang="ru-RU" sz="1200" dirty="0"/>
              <a:t> товару </a:t>
            </a:r>
            <a:r>
              <a:rPr lang="ru-RU" sz="1200" dirty="0" err="1"/>
              <a:t>перевізникові</a:t>
            </a:r>
            <a:r>
              <a:rPr lang="ru-RU" sz="1200" dirty="0"/>
              <a:t>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7986" y="2666308"/>
            <a:ext cx="11065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розшифровується</a:t>
            </a:r>
            <a:r>
              <a:rPr lang="ru-RU" sz="1200" dirty="0"/>
              <a:t> «</a:t>
            </a:r>
            <a:r>
              <a:rPr lang="en-AU" sz="1200" dirty="0"/>
              <a:t>Carriage Paid To» named place of destination </a:t>
            </a:r>
            <a:r>
              <a:rPr lang="ru-RU" sz="1200" dirty="0" err="1"/>
              <a:t>перекладається</a:t>
            </a:r>
            <a:r>
              <a:rPr lang="ru-RU" sz="1200" dirty="0"/>
              <a:t> «Фрахт / </a:t>
            </a:r>
            <a:r>
              <a:rPr lang="ru-RU" sz="1200" dirty="0" err="1"/>
              <a:t>перевезення</a:t>
            </a:r>
            <a:r>
              <a:rPr lang="ru-RU" sz="1200" dirty="0"/>
              <a:t> </a:t>
            </a:r>
            <a:r>
              <a:rPr lang="ru-RU" sz="1200" dirty="0" err="1"/>
              <a:t>оплачені</a:t>
            </a:r>
            <a:r>
              <a:rPr lang="ru-RU" sz="1200" dirty="0"/>
              <a:t> до» </a:t>
            </a:r>
            <a:r>
              <a:rPr lang="ru-RU" sz="1200" dirty="0" err="1"/>
              <a:t>вказана</a:t>
            </a:r>
            <a:r>
              <a:rPr lang="ru-RU" sz="1200" dirty="0"/>
              <a:t> </a:t>
            </a:r>
            <a:r>
              <a:rPr lang="ru-RU" sz="1200" dirty="0" err="1"/>
              <a:t>назва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 </a:t>
            </a:r>
            <a:r>
              <a:rPr lang="ru-RU" sz="1200" dirty="0" err="1" smtClean="0"/>
              <a:t>призначення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Продавець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експортне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 і </a:t>
            </a:r>
            <a:r>
              <a:rPr lang="ru-RU" sz="1200" dirty="0" err="1"/>
              <a:t>доставити</a:t>
            </a:r>
            <a:r>
              <a:rPr lang="ru-RU" sz="1200" dirty="0"/>
              <a:t> товар в </a:t>
            </a:r>
            <a:r>
              <a:rPr lang="ru-RU" sz="1200" dirty="0" err="1"/>
              <a:t>узгоджене</a:t>
            </a:r>
            <a:r>
              <a:rPr lang="ru-RU" sz="1200" dirty="0"/>
              <a:t> </a:t>
            </a:r>
            <a:r>
              <a:rPr lang="ru-RU" sz="1200" dirty="0" err="1"/>
              <a:t>місце</a:t>
            </a:r>
            <a:r>
              <a:rPr lang="ru-RU" sz="1200" dirty="0"/>
              <a:t> </a:t>
            </a:r>
            <a:r>
              <a:rPr lang="ru-RU" sz="1200" dirty="0" err="1" smtClean="0"/>
              <a:t>призначення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Покупець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розвантажити</a:t>
            </a:r>
            <a:r>
              <a:rPr lang="ru-RU" sz="1200" dirty="0"/>
              <a:t> товар і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імпортне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 err="1"/>
              <a:t>Ризики</a:t>
            </a:r>
            <a:r>
              <a:rPr lang="ru-RU" sz="1200" dirty="0"/>
              <a:t> </a:t>
            </a:r>
            <a:r>
              <a:rPr lang="ru-RU" sz="1200" dirty="0" err="1"/>
              <a:t>переходять</a:t>
            </a:r>
            <a:r>
              <a:rPr lang="ru-RU" sz="1200" dirty="0"/>
              <a:t> в момент </a:t>
            </a:r>
            <a:r>
              <a:rPr lang="ru-RU" sz="1200" dirty="0" err="1"/>
              <a:t>передачі</a:t>
            </a:r>
            <a:r>
              <a:rPr lang="ru-RU" sz="1200" dirty="0"/>
              <a:t> </a:t>
            </a:r>
            <a:r>
              <a:rPr lang="ru-RU" sz="1200" dirty="0" err="1"/>
              <a:t>продавцем</a:t>
            </a:r>
            <a:r>
              <a:rPr lang="ru-RU" sz="1200" dirty="0"/>
              <a:t> товару </a:t>
            </a:r>
            <a:r>
              <a:rPr lang="ru-RU" sz="1200" dirty="0" err="1"/>
              <a:t>перевізникові</a:t>
            </a:r>
            <a:r>
              <a:rPr lang="ru-RU" sz="1200" dirty="0"/>
              <a:t>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5449" y="5296219"/>
            <a:ext cx="11027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розшифровується</a:t>
            </a:r>
            <a:r>
              <a:rPr lang="ru-RU" sz="1200" dirty="0"/>
              <a:t> «</a:t>
            </a:r>
            <a:r>
              <a:rPr lang="en-AU" sz="1200" dirty="0"/>
              <a:t>Delivered At Point» named point of destination </a:t>
            </a:r>
            <a:r>
              <a:rPr lang="ru-RU" sz="1200" dirty="0" err="1"/>
              <a:t>перекладається</a:t>
            </a:r>
            <a:r>
              <a:rPr lang="ru-RU" sz="1200" dirty="0"/>
              <a:t> «Поставка в </a:t>
            </a:r>
            <a:r>
              <a:rPr lang="ru-RU" sz="1200" dirty="0" err="1"/>
              <a:t>пункті</a:t>
            </a:r>
            <a:r>
              <a:rPr lang="ru-RU" sz="1200" dirty="0"/>
              <a:t>» </a:t>
            </a:r>
            <a:r>
              <a:rPr lang="ru-RU" sz="1200" dirty="0" err="1"/>
              <a:t>вказана</a:t>
            </a:r>
            <a:r>
              <a:rPr lang="ru-RU" sz="1200" dirty="0"/>
              <a:t> </a:t>
            </a:r>
            <a:r>
              <a:rPr lang="ru-RU" sz="1200" dirty="0" err="1"/>
              <a:t>назва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 </a:t>
            </a:r>
            <a:r>
              <a:rPr lang="ru-RU" sz="1200" dirty="0" err="1" smtClean="0"/>
              <a:t>призначення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Продавець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експортне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 і </a:t>
            </a:r>
            <a:r>
              <a:rPr lang="ru-RU" sz="1200" dirty="0" err="1"/>
              <a:t>доставити</a:t>
            </a:r>
            <a:r>
              <a:rPr lang="ru-RU" sz="1200" dirty="0"/>
              <a:t> товар до </a:t>
            </a:r>
            <a:r>
              <a:rPr lang="ru-RU" sz="1200" dirty="0" err="1"/>
              <a:t>узгодженого</a:t>
            </a:r>
            <a:r>
              <a:rPr lang="ru-RU" sz="1200" dirty="0"/>
              <a:t> пункту </a:t>
            </a:r>
            <a:r>
              <a:rPr lang="ru-RU" sz="1200" dirty="0" err="1" smtClean="0"/>
              <a:t>призначення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Покупець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розвантажити</a:t>
            </a:r>
            <a:r>
              <a:rPr lang="ru-RU" sz="1200" dirty="0"/>
              <a:t> товар і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імпортне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 smtClean="0"/>
              <a:t>оформлення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Ризики</a:t>
            </a:r>
            <a:r>
              <a:rPr lang="ru-RU" sz="1200" dirty="0" smtClean="0"/>
              <a:t> </a:t>
            </a:r>
            <a:r>
              <a:rPr lang="ru-RU" sz="1200" dirty="0" err="1"/>
              <a:t>переходять</a:t>
            </a:r>
            <a:r>
              <a:rPr lang="ru-RU" sz="1200" dirty="0"/>
              <a:t> в </a:t>
            </a:r>
            <a:r>
              <a:rPr lang="ru-RU" sz="1200" dirty="0" err="1"/>
              <a:t>пункті</a:t>
            </a:r>
            <a:r>
              <a:rPr lang="ru-RU" sz="1200" dirty="0"/>
              <a:t> </a:t>
            </a:r>
            <a:r>
              <a:rPr lang="ru-RU" sz="1200" dirty="0" err="1"/>
              <a:t>призначення</a:t>
            </a:r>
            <a:r>
              <a:rPr lang="ru-RU" sz="1200" dirty="0"/>
              <a:t>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52101" y="5975110"/>
            <a:ext cx="11027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розшифровується</a:t>
            </a:r>
            <a:r>
              <a:rPr lang="ru-RU" sz="1200" dirty="0"/>
              <a:t> «</a:t>
            </a:r>
            <a:r>
              <a:rPr lang="en-AU" sz="1200" dirty="0"/>
              <a:t>Delivered Duty Paid» named place of destination </a:t>
            </a:r>
            <a:r>
              <a:rPr lang="ru-RU" sz="1200" dirty="0" err="1"/>
              <a:t>перекладається</a:t>
            </a:r>
            <a:r>
              <a:rPr lang="ru-RU" sz="1200" dirty="0"/>
              <a:t> «Поставка з оплатою </a:t>
            </a:r>
            <a:r>
              <a:rPr lang="ru-RU" sz="1200" dirty="0" err="1"/>
              <a:t>мита</a:t>
            </a:r>
            <a:r>
              <a:rPr lang="ru-RU" sz="1200" dirty="0"/>
              <a:t>» </a:t>
            </a:r>
            <a:r>
              <a:rPr lang="ru-RU" sz="1200" dirty="0" err="1"/>
              <a:t>вказана</a:t>
            </a:r>
            <a:r>
              <a:rPr lang="ru-RU" sz="1200" dirty="0"/>
              <a:t> </a:t>
            </a:r>
            <a:r>
              <a:rPr lang="ru-RU" sz="1200" dirty="0" err="1"/>
              <a:t>назва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 </a:t>
            </a:r>
            <a:r>
              <a:rPr lang="ru-RU" sz="1200" dirty="0" err="1" smtClean="0"/>
              <a:t>призначення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Продавець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експортне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, </a:t>
            </a:r>
            <a:r>
              <a:rPr lang="ru-RU" sz="1200" dirty="0" err="1"/>
              <a:t>доставити</a:t>
            </a:r>
            <a:r>
              <a:rPr lang="ru-RU" sz="1200" dirty="0"/>
              <a:t> товар до </a:t>
            </a:r>
            <a:r>
              <a:rPr lang="ru-RU" sz="1200" dirty="0" err="1"/>
              <a:t>обумовленого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 </a:t>
            </a:r>
            <a:r>
              <a:rPr lang="ru-RU" sz="1200" dirty="0" err="1"/>
              <a:t>призначення</a:t>
            </a:r>
            <a:r>
              <a:rPr lang="ru-RU" sz="1200" dirty="0"/>
              <a:t> і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імпортне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 </a:t>
            </a:r>
            <a:r>
              <a:rPr lang="ru-RU" sz="1200" dirty="0" err="1"/>
              <a:t>зі</a:t>
            </a:r>
            <a:r>
              <a:rPr lang="ru-RU" sz="1200" dirty="0"/>
              <a:t> </a:t>
            </a:r>
            <a:r>
              <a:rPr lang="ru-RU" sz="1200" dirty="0" err="1"/>
              <a:t>сплатою</a:t>
            </a:r>
            <a:r>
              <a:rPr lang="ru-RU" sz="1200" dirty="0"/>
              <a:t> </a:t>
            </a:r>
            <a:r>
              <a:rPr lang="ru-RU" sz="1200" dirty="0" err="1" smtClean="0"/>
              <a:t>мита</a:t>
            </a:r>
            <a:r>
              <a:rPr lang="ru-RU" sz="1200" dirty="0" smtClean="0"/>
              <a:t>. </a:t>
            </a:r>
            <a:r>
              <a:rPr lang="ru-RU" sz="1200" dirty="0" err="1" smtClean="0"/>
              <a:t>Покупець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розвантажити</a:t>
            </a:r>
            <a:r>
              <a:rPr lang="ru-RU" sz="1200" dirty="0"/>
              <a:t> і </a:t>
            </a:r>
            <a:r>
              <a:rPr lang="ru-RU" sz="1200" dirty="0" err="1"/>
              <a:t>прийняти</a:t>
            </a:r>
            <a:r>
              <a:rPr lang="ru-RU" sz="1200" dirty="0"/>
              <a:t> </a:t>
            </a:r>
            <a:r>
              <a:rPr lang="ru-RU" sz="1200" dirty="0" smtClean="0"/>
              <a:t>товар. </a:t>
            </a:r>
            <a:r>
              <a:rPr lang="ru-RU" sz="1200" dirty="0" err="1" smtClean="0"/>
              <a:t>Ризики</a:t>
            </a:r>
            <a:r>
              <a:rPr lang="ru-RU" sz="1200" dirty="0" smtClean="0"/>
              <a:t> </a:t>
            </a:r>
            <a:r>
              <a:rPr lang="ru-RU" sz="1200" dirty="0" err="1"/>
              <a:t>переходять</a:t>
            </a:r>
            <a:r>
              <a:rPr lang="ru-RU" sz="1200" dirty="0"/>
              <a:t> в </a:t>
            </a:r>
            <a:r>
              <a:rPr lang="ru-RU" sz="1200" dirty="0" err="1"/>
              <a:t>місці</a:t>
            </a:r>
            <a:r>
              <a:rPr lang="ru-RU" sz="1200" dirty="0"/>
              <a:t> </a:t>
            </a:r>
            <a:r>
              <a:rPr lang="ru-RU" sz="1200" dirty="0" err="1" smtClean="0"/>
              <a:t>призначення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Основна</a:t>
            </a:r>
            <a:r>
              <a:rPr lang="ru-RU" sz="1200" dirty="0" smtClean="0"/>
              <a:t> </a:t>
            </a:r>
            <a:r>
              <a:rPr lang="ru-RU" sz="1200" dirty="0" err="1"/>
              <a:t>відмінність</a:t>
            </a:r>
            <a:r>
              <a:rPr lang="ru-RU" sz="1200" dirty="0"/>
              <a:t> - базис поставки </a:t>
            </a:r>
            <a:r>
              <a:rPr lang="en-AU" sz="1200" dirty="0"/>
              <a:t>DDP </a:t>
            </a:r>
            <a:r>
              <a:rPr lang="ru-RU" sz="1200" dirty="0" err="1"/>
              <a:t>покладає</a:t>
            </a:r>
            <a:r>
              <a:rPr lang="ru-RU" sz="1200" dirty="0"/>
              <a:t> на </a:t>
            </a:r>
            <a:r>
              <a:rPr lang="ru-RU" sz="1200" dirty="0" err="1"/>
              <a:t>продавця</a:t>
            </a:r>
            <a:r>
              <a:rPr lang="ru-RU" sz="1200" dirty="0"/>
              <a:t> </a:t>
            </a:r>
            <a:r>
              <a:rPr lang="ru-RU" sz="1200" dirty="0" err="1"/>
              <a:t>максимальні</a:t>
            </a:r>
            <a:r>
              <a:rPr lang="ru-RU" sz="1200" dirty="0"/>
              <a:t> </a:t>
            </a:r>
            <a:r>
              <a:rPr lang="ru-RU" sz="1200" dirty="0" err="1"/>
              <a:t>обов'язки</a:t>
            </a:r>
            <a:r>
              <a:rPr lang="ru-RU" sz="1200" dirty="0"/>
              <a:t>.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" y="1207146"/>
            <a:ext cx="704887" cy="3175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" y="2047089"/>
            <a:ext cx="704886" cy="3175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1" y="2908304"/>
            <a:ext cx="704886" cy="3175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6" y="3820726"/>
            <a:ext cx="662551" cy="336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1" y="6214995"/>
            <a:ext cx="711237" cy="3302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1" y="5386206"/>
            <a:ext cx="716549" cy="3111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63859" y="3614715"/>
            <a:ext cx="10990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200" dirty="0"/>
              <a:t>розшифровується «</a:t>
            </a:r>
            <a:r>
              <a:rPr lang="en-AU" altLang="ru-RU" sz="1200" dirty="0"/>
              <a:t>Carriage and Insurance Paid to» named place of destination </a:t>
            </a:r>
            <a:r>
              <a:rPr lang="uk-UA" altLang="ru-RU" sz="1200" dirty="0"/>
              <a:t>перекладається «Фрахт / перевезення та страхування оплачені до» вказана назва місця </a:t>
            </a:r>
            <a:r>
              <a:rPr lang="uk-UA" altLang="ru-RU" sz="1200" dirty="0" smtClean="0"/>
              <a:t>призначення. Продавець </a:t>
            </a:r>
            <a:r>
              <a:rPr lang="uk-UA" altLang="ru-RU" sz="1200" dirty="0"/>
              <a:t>зобов'язаний: виконати експортне митне оформлення, застрахувати і доставити товар в узгоджене місце </a:t>
            </a:r>
            <a:r>
              <a:rPr lang="uk-UA" altLang="ru-RU" sz="1200" dirty="0" smtClean="0"/>
              <a:t>призначення. Покупець </a:t>
            </a:r>
            <a:r>
              <a:rPr lang="uk-UA" altLang="ru-RU" sz="1200" dirty="0"/>
              <a:t>зобов'язаний: розвантажити товар і виконати імпортне митне </a:t>
            </a:r>
            <a:r>
              <a:rPr lang="uk-UA" altLang="ru-RU" sz="1200" dirty="0" smtClean="0"/>
              <a:t>оформлення. Ризики </a:t>
            </a:r>
            <a:r>
              <a:rPr lang="uk-UA" altLang="ru-RU" sz="1200" dirty="0"/>
              <a:t>переходять в момент передачі продавцем товару перевізникові.</a:t>
            </a:r>
            <a:endParaRPr lang="uk-UA" altLang="ru-RU" sz="12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799577" y="72408"/>
            <a:ext cx="9404723" cy="1400530"/>
          </a:xfrm>
        </p:spPr>
        <p:txBody>
          <a:bodyPr/>
          <a:lstStyle/>
          <a:p>
            <a:pPr algn="just"/>
            <a:r>
              <a:rPr lang="uk-UA" altLang="ru-RU" sz="4000" dirty="0">
                <a:solidFill>
                  <a:schemeClr val="tx1"/>
                </a:solidFill>
                <a:latin typeface="+mn-lt"/>
              </a:rPr>
              <a:t>Універсальні терміни: 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5448" y="4445712"/>
            <a:ext cx="11027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розшифровується</a:t>
            </a:r>
            <a:r>
              <a:rPr lang="ru-RU" sz="1200" dirty="0"/>
              <a:t> «</a:t>
            </a:r>
            <a:r>
              <a:rPr lang="en-AU" sz="1200" dirty="0"/>
              <a:t>Delivered Named Place Unloaded» named place of destination </a:t>
            </a:r>
            <a:r>
              <a:rPr lang="ru-RU" sz="1200" dirty="0" err="1"/>
              <a:t>перекладається</a:t>
            </a:r>
            <a:r>
              <a:rPr lang="ru-RU" sz="1200" dirty="0"/>
              <a:t> «Поставка на </a:t>
            </a:r>
            <a:r>
              <a:rPr lang="ru-RU" sz="1200" dirty="0" err="1"/>
              <a:t>місце</a:t>
            </a:r>
            <a:r>
              <a:rPr lang="ru-RU" sz="1200" dirty="0"/>
              <a:t> </a:t>
            </a:r>
            <a:r>
              <a:rPr lang="ru-RU" sz="1200" dirty="0" err="1"/>
              <a:t>вивантаження</a:t>
            </a:r>
            <a:r>
              <a:rPr lang="ru-RU" sz="1200" dirty="0"/>
              <a:t>» </a:t>
            </a:r>
            <a:r>
              <a:rPr lang="ru-RU" sz="1200" dirty="0" err="1"/>
              <a:t>вказана</a:t>
            </a:r>
            <a:r>
              <a:rPr lang="ru-RU" sz="1200" dirty="0"/>
              <a:t> </a:t>
            </a:r>
            <a:r>
              <a:rPr lang="ru-RU" sz="1200" dirty="0" err="1"/>
              <a:t>назва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 </a:t>
            </a:r>
            <a:r>
              <a:rPr lang="ru-RU" sz="1200" dirty="0" err="1" smtClean="0"/>
              <a:t>призначення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Продавець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експортне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, </a:t>
            </a:r>
            <a:r>
              <a:rPr lang="ru-RU" sz="1200" dirty="0" err="1"/>
              <a:t>доставити</a:t>
            </a:r>
            <a:r>
              <a:rPr lang="ru-RU" sz="1200" dirty="0"/>
              <a:t> товар до </a:t>
            </a:r>
            <a:r>
              <a:rPr lang="ru-RU" sz="1200" dirty="0" err="1"/>
              <a:t>місця</a:t>
            </a:r>
            <a:r>
              <a:rPr lang="ru-RU" sz="1200" dirty="0"/>
              <a:t> </a:t>
            </a:r>
            <a:r>
              <a:rPr lang="ru-RU" sz="1200" dirty="0" err="1"/>
              <a:t>призначення</a:t>
            </a:r>
            <a:r>
              <a:rPr lang="ru-RU" sz="1200" dirty="0"/>
              <a:t> і </a:t>
            </a:r>
            <a:r>
              <a:rPr lang="ru-RU" sz="1200" dirty="0" err="1"/>
              <a:t>вивантажити</a:t>
            </a:r>
            <a:r>
              <a:rPr lang="ru-RU" sz="1200" dirty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. </a:t>
            </a:r>
            <a:r>
              <a:rPr lang="ru-RU" sz="1200" dirty="0" err="1" smtClean="0"/>
              <a:t>Покупець</a:t>
            </a:r>
            <a:r>
              <a:rPr lang="ru-RU" sz="1200" dirty="0" smtClean="0"/>
              <a:t> </a:t>
            </a:r>
            <a:r>
              <a:rPr lang="ru-RU" sz="1200" dirty="0" err="1"/>
              <a:t>зобов'язаний</a:t>
            </a:r>
            <a:r>
              <a:rPr lang="ru-RU" sz="1200" dirty="0"/>
              <a:t>: </a:t>
            </a:r>
            <a:r>
              <a:rPr lang="ru-RU" sz="1200" dirty="0" err="1"/>
              <a:t>прийняти</a:t>
            </a:r>
            <a:r>
              <a:rPr lang="ru-RU" sz="1200" dirty="0"/>
              <a:t> товар і </a:t>
            </a:r>
            <a:r>
              <a:rPr lang="ru-RU" sz="1200" dirty="0" err="1"/>
              <a:t>виконати</a:t>
            </a:r>
            <a:r>
              <a:rPr lang="ru-RU" sz="1200" dirty="0"/>
              <a:t> </a:t>
            </a:r>
            <a:r>
              <a:rPr lang="ru-RU" sz="1200" dirty="0" err="1"/>
              <a:t>імпортне</a:t>
            </a:r>
            <a:r>
              <a:rPr lang="ru-RU" sz="1200" dirty="0"/>
              <a:t> 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 smtClean="0"/>
              <a:t>оформлення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Ризики</a:t>
            </a:r>
            <a:r>
              <a:rPr lang="ru-RU" sz="1200" dirty="0" smtClean="0"/>
              <a:t> </a:t>
            </a:r>
            <a:r>
              <a:rPr lang="ru-RU" sz="1200" dirty="0" err="1"/>
              <a:t>переходять</a:t>
            </a:r>
            <a:r>
              <a:rPr lang="ru-RU" sz="1200" dirty="0"/>
              <a:t> в </a:t>
            </a:r>
            <a:r>
              <a:rPr lang="ru-RU" sz="1200" dirty="0" err="1"/>
              <a:t>місці</a:t>
            </a:r>
            <a:r>
              <a:rPr lang="ru-RU" sz="1200" dirty="0"/>
              <a:t> </a:t>
            </a:r>
            <a:r>
              <a:rPr lang="ru-RU" sz="1200" dirty="0" err="1"/>
              <a:t>призначення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повного</a:t>
            </a:r>
            <a:r>
              <a:rPr lang="ru-RU" sz="1200" dirty="0"/>
              <a:t> </a:t>
            </a:r>
            <a:r>
              <a:rPr lang="ru-RU" sz="1200" dirty="0" err="1"/>
              <a:t>вивантаження</a:t>
            </a:r>
            <a:r>
              <a:rPr lang="ru-RU" sz="1200" dirty="0"/>
              <a:t>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" y="4679720"/>
            <a:ext cx="6794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97" y="196319"/>
            <a:ext cx="11098427" cy="94928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Терміни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застосовуються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вантажоперевезень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здійснюваним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морським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іншим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наводнили транспортом: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860" y="2068434"/>
            <a:ext cx="11353800" cy="10216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err="1">
                <a:latin typeface="+mn-lt"/>
              </a:rPr>
              <a:t>розшифровується</a:t>
            </a:r>
            <a:r>
              <a:rPr lang="ru-RU" sz="1400" dirty="0">
                <a:latin typeface="+mn-lt"/>
              </a:rPr>
              <a:t> «</a:t>
            </a:r>
            <a:r>
              <a:rPr lang="ru-RU" sz="1400" dirty="0" err="1">
                <a:latin typeface="+mn-lt"/>
              </a:rPr>
              <a:t>Free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On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Board</a:t>
            </a:r>
            <a:r>
              <a:rPr lang="ru-RU" sz="1400" dirty="0">
                <a:latin typeface="+mn-lt"/>
              </a:rPr>
              <a:t>» </a:t>
            </a:r>
            <a:r>
              <a:rPr lang="ru-RU" sz="1400" dirty="0" err="1">
                <a:latin typeface="+mn-lt"/>
              </a:rPr>
              <a:t>named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port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of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shipment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перекладається</a:t>
            </a:r>
            <a:r>
              <a:rPr lang="ru-RU" sz="1400" dirty="0">
                <a:latin typeface="+mn-lt"/>
              </a:rPr>
              <a:t> «</a:t>
            </a:r>
            <a:r>
              <a:rPr lang="ru-RU" sz="1400" dirty="0" err="1">
                <a:latin typeface="+mn-lt"/>
              </a:rPr>
              <a:t>Вільно</a:t>
            </a:r>
            <a:r>
              <a:rPr lang="ru-RU" sz="1400" dirty="0">
                <a:latin typeface="+mn-lt"/>
              </a:rPr>
              <a:t> на борту» </a:t>
            </a:r>
            <a:r>
              <a:rPr lang="ru-RU" sz="1400" dirty="0" err="1">
                <a:latin typeface="+mn-lt"/>
              </a:rPr>
              <a:t>вказаний</a:t>
            </a:r>
            <a:r>
              <a:rPr lang="ru-RU" sz="1400" dirty="0">
                <a:latin typeface="+mn-lt"/>
              </a:rPr>
              <a:t> порт </a:t>
            </a:r>
            <a:r>
              <a:rPr lang="ru-RU" sz="1400" dirty="0" err="1" smtClean="0">
                <a:latin typeface="+mn-lt"/>
              </a:rPr>
              <a:t>відвантаження</a:t>
            </a:r>
            <a:r>
              <a:rPr lang="ru-RU" sz="1400" dirty="0" smtClean="0">
                <a:latin typeface="+mn-lt"/>
              </a:rPr>
              <a:t>. </a:t>
            </a:r>
            <a:r>
              <a:rPr lang="ru-RU" sz="1400" dirty="0" err="1" smtClean="0">
                <a:latin typeface="+mn-lt"/>
              </a:rPr>
              <a:t>Продавець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зобов'язаний</a:t>
            </a:r>
            <a:r>
              <a:rPr lang="ru-RU" sz="1400" dirty="0">
                <a:latin typeface="+mn-lt"/>
              </a:rPr>
              <a:t>: </a:t>
            </a:r>
            <a:r>
              <a:rPr lang="ru-RU" sz="1400" dirty="0" err="1">
                <a:latin typeface="+mn-lt"/>
              </a:rPr>
              <a:t>виконати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експортне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митне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оформлення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доставити</a:t>
            </a:r>
            <a:r>
              <a:rPr lang="ru-RU" sz="1400" dirty="0">
                <a:latin typeface="+mn-lt"/>
              </a:rPr>
              <a:t> товар у порт </a:t>
            </a:r>
            <a:r>
              <a:rPr lang="ru-RU" sz="1400" dirty="0" err="1">
                <a:latin typeface="+mn-lt"/>
              </a:rPr>
              <a:t>відвантаження</a:t>
            </a:r>
            <a:r>
              <a:rPr lang="ru-RU" sz="1400" dirty="0">
                <a:latin typeface="+mn-lt"/>
              </a:rPr>
              <a:t> і </a:t>
            </a:r>
            <a:r>
              <a:rPr lang="ru-RU" sz="1400" dirty="0" err="1">
                <a:latin typeface="+mn-lt"/>
              </a:rPr>
              <a:t>занурити</a:t>
            </a:r>
            <a:r>
              <a:rPr lang="ru-RU" sz="1400" dirty="0">
                <a:latin typeface="+mn-lt"/>
              </a:rPr>
              <a:t> на борт судна </a:t>
            </a:r>
            <a:r>
              <a:rPr lang="ru-RU" sz="1400" dirty="0" err="1">
                <a:latin typeface="+mn-lt"/>
              </a:rPr>
              <a:t>призначеного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продавцем</a:t>
            </a:r>
            <a:r>
              <a:rPr lang="ru-RU" sz="1400" dirty="0" smtClean="0">
                <a:latin typeface="+mn-lt"/>
              </a:rPr>
              <a:t>. </a:t>
            </a:r>
            <a:r>
              <a:rPr lang="ru-RU" sz="1400" dirty="0" err="1" smtClean="0">
                <a:latin typeface="+mn-lt"/>
              </a:rPr>
              <a:t>Покупець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зобов'язаний</a:t>
            </a:r>
            <a:r>
              <a:rPr lang="ru-RU" sz="1400" dirty="0">
                <a:latin typeface="+mn-lt"/>
              </a:rPr>
              <a:t>: </a:t>
            </a:r>
            <a:r>
              <a:rPr lang="ru-RU" sz="1400" dirty="0" err="1">
                <a:latin typeface="+mn-lt"/>
              </a:rPr>
              <a:t>доставити</a:t>
            </a:r>
            <a:r>
              <a:rPr lang="ru-RU" sz="1400" dirty="0">
                <a:latin typeface="+mn-lt"/>
              </a:rPr>
              <a:t> товар в порт </a:t>
            </a:r>
            <a:r>
              <a:rPr lang="ru-RU" sz="1400" dirty="0" err="1">
                <a:latin typeface="+mn-lt"/>
              </a:rPr>
              <a:t>розвантаження</a:t>
            </a:r>
            <a:r>
              <a:rPr lang="ru-RU" sz="1400" dirty="0">
                <a:latin typeface="+mn-lt"/>
              </a:rPr>
              <a:t>, а </a:t>
            </a:r>
            <a:r>
              <a:rPr lang="ru-RU" sz="1400" dirty="0" err="1">
                <a:latin typeface="+mn-lt"/>
              </a:rPr>
              <a:t>також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виконати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імпортне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митне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оформлення</a:t>
            </a:r>
            <a:r>
              <a:rPr lang="ru-RU" sz="1400" dirty="0" smtClean="0">
                <a:latin typeface="+mn-lt"/>
              </a:rPr>
              <a:t>. </a:t>
            </a:r>
            <a:r>
              <a:rPr lang="ru-RU" sz="1400" dirty="0" err="1" smtClean="0">
                <a:latin typeface="+mn-lt"/>
              </a:rPr>
              <a:t>Ризики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переходять</a:t>
            </a:r>
            <a:r>
              <a:rPr lang="ru-RU" sz="1400" dirty="0">
                <a:latin typeface="+mn-lt"/>
              </a:rPr>
              <a:t> на борту судна з моменту </a:t>
            </a:r>
            <a:r>
              <a:rPr lang="ru-RU" sz="1400" dirty="0" err="1">
                <a:latin typeface="+mn-lt"/>
              </a:rPr>
              <a:t>повного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вантаження</a:t>
            </a:r>
            <a:r>
              <a:rPr lang="ru-RU" sz="1400" dirty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860" y="3011512"/>
            <a:ext cx="11353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/>
              <a:t>розшифровується</a:t>
            </a:r>
            <a:r>
              <a:rPr lang="ru-RU" sz="1400" dirty="0"/>
              <a:t> «</a:t>
            </a:r>
            <a:r>
              <a:rPr lang="en-AU" sz="1400" dirty="0"/>
              <a:t>Free Alongside Ship» named port of shipment </a:t>
            </a:r>
            <a:r>
              <a:rPr lang="ru-RU" sz="1400" dirty="0" err="1"/>
              <a:t>перекладається</a:t>
            </a:r>
            <a:r>
              <a:rPr lang="ru-RU" sz="1400" dirty="0"/>
              <a:t> «</a:t>
            </a:r>
            <a:r>
              <a:rPr lang="ru-RU" sz="1400" dirty="0" err="1"/>
              <a:t>Вільно</a:t>
            </a:r>
            <a:r>
              <a:rPr lang="ru-RU" sz="1400" dirty="0"/>
              <a:t> </a:t>
            </a:r>
            <a:r>
              <a:rPr lang="ru-RU" sz="1400" dirty="0" err="1"/>
              <a:t>вздовж</a:t>
            </a:r>
            <a:r>
              <a:rPr lang="ru-RU" sz="1400" dirty="0"/>
              <a:t> борту судна» </a:t>
            </a:r>
            <a:r>
              <a:rPr lang="ru-RU" sz="1400" dirty="0" err="1"/>
              <a:t>вказаний</a:t>
            </a:r>
            <a:r>
              <a:rPr lang="ru-RU" sz="1400" dirty="0"/>
              <a:t> порт </a:t>
            </a:r>
            <a:r>
              <a:rPr lang="ru-RU" sz="1400" dirty="0" err="1" smtClean="0"/>
              <a:t>відвантаження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Продавець</a:t>
            </a:r>
            <a:r>
              <a:rPr lang="ru-RU" sz="1400" dirty="0" smtClean="0"/>
              <a:t> </a:t>
            </a:r>
            <a:r>
              <a:rPr lang="ru-RU" sz="1400" dirty="0" err="1"/>
              <a:t>зобов'язаний</a:t>
            </a:r>
            <a:r>
              <a:rPr lang="ru-RU" sz="1400" dirty="0"/>
              <a:t>: </a:t>
            </a:r>
            <a:r>
              <a:rPr lang="ru-RU" sz="1400" dirty="0" err="1"/>
              <a:t>виконати</a:t>
            </a:r>
            <a:r>
              <a:rPr lang="ru-RU" sz="1400" dirty="0"/>
              <a:t> </a:t>
            </a:r>
            <a:r>
              <a:rPr lang="ru-RU" sz="1400" dirty="0" err="1"/>
              <a:t>експортне</a:t>
            </a:r>
            <a:r>
              <a:rPr lang="ru-RU" sz="1400" dirty="0"/>
              <a:t> </a:t>
            </a:r>
            <a:r>
              <a:rPr lang="ru-RU" sz="1400" dirty="0" err="1"/>
              <a:t>митне</a:t>
            </a:r>
            <a:r>
              <a:rPr lang="ru-RU" sz="1400" dirty="0"/>
              <a:t> </a:t>
            </a:r>
            <a:r>
              <a:rPr lang="ru-RU" sz="1400" dirty="0" err="1"/>
              <a:t>оформлення</a:t>
            </a:r>
            <a:r>
              <a:rPr lang="ru-RU" sz="1400" dirty="0"/>
              <a:t> і </a:t>
            </a:r>
            <a:r>
              <a:rPr lang="ru-RU" sz="1400" dirty="0" err="1"/>
              <a:t>розмістити</a:t>
            </a:r>
            <a:r>
              <a:rPr lang="ru-RU" sz="1400" dirty="0"/>
              <a:t> товар в порту </a:t>
            </a:r>
            <a:r>
              <a:rPr lang="ru-RU" sz="1400" dirty="0" err="1"/>
              <a:t>відвантаження</a:t>
            </a:r>
            <a:r>
              <a:rPr lang="ru-RU" sz="1400" dirty="0"/>
              <a:t> </a:t>
            </a:r>
            <a:r>
              <a:rPr lang="ru-RU" sz="1400" dirty="0" err="1"/>
              <a:t>вздовж</a:t>
            </a:r>
            <a:r>
              <a:rPr lang="ru-RU" sz="1400" dirty="0"/>
              <a:t> борту судна </a:t>
            </a:r>
            <a:r>
              <a:rPr lang="ru-RU" sz="1400" dirty="0" err="1"/>
              <a:t>призначеного</a:t>
            </a:r>
            <a:r>
              <a:rPr lang="ru-RU" sz="1400" dirty="0"/>
              <a:t> </a:t>
            </a:r>
            <a:r>
              <a:rPr lang="ru-RU" sz="1400" dirty="0" err="1" smtClean="0"/>
              <a:t>продавцем</a:t>
            </a:r>
            <a:r>
              <a:rPr lang="ru-RU" sz="1400" dirty="0" smtClean="0"/>
              <a:t>. </a:t>
            </a:r>
            <a:r>
              <a:rPr lang="ru-RU" sz="1400" dirty="0" err="1" smtClean="0"/>
              <a:t>Покупець</a:t>
            </a:r>
            <a:r>
              <a:rPr lang="ru-RU" sz="1400" dirty="0" smtClean="0"/>
              <a:t> </a:t>
            </a:r>
            <a:r>
              <a:rPr lang="ru-RU" sz="1400" dirty="0" err="1"/>
              <a:t>зобов'язаний</a:t>
            </a:r>
            <a:r>
              <a:rPr lang="ru-RU" sz="1400" dirty="0"/>
              <a:t>: </a:t>
            </a:r>
            <a:r>
              <a:rPr lang="ru-RU" sz="1400" dirty="0" err="1"/>
              <a:t>здійснити</a:t>
            </a:r>
            <a:r>
              <a:rPr lang="ru-RU" sz="1400" dirty="0"/>
              <a:t> </a:t>
            </a:r>
            <a:r>
              <a:rPr lang="ru-RU" sz="1400" dirty="0" err="1"/>
              <a:t>завантаження</a:t>
            </a:r>
            <a:r>
              <a:rPr lang="ru-RU" sz="1400" dirty="0"/>
              <a:t> товару на судно і </a:t>
            </a:r>
            <a:r>
              <a:rPr lang="ru-RU" sz="1400" dirty="0" err="1"/>
              <a:t>доставити</a:t>
            </a:r>
            <a:r>
              <a:rPr lang="ru-RU" sz="1400" dirty="0"/>
              <a:t> в порт </a:t>
            </a:r>
            <a:r>
              <a:rPr lang="ru-RU" sz="1400" dirty="0" err="1"/>
              <a:t>розвантаження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виконати</a:t>
            </a:r>
            <a:r>
              <a:rPr lang="ru-RU" sz="1400" dirty="0"/>
              <a:t> </a:t>
            </a:r>
            <a:r>
              <a:rPr lang="ru-RU" sz="1400" dirty="0" err="1"/>
              <a:t>імпортне</a:t>
            </a:r>
            <a:r>
              <a:rPr lang="ru-RU" sz="1400" dirty="0"/>
              <a:t> </a:t>
            </a:r>
            <a:r>
              <a:rPr lang="ru-RU" sz="1400" dirty="0" err="1"/>
              <a:t>митне</a:t>
            </a:r>
            <a:r>
              <a:rPr lang="ru-RU" sz="1400" dirty="0"/>
              <a:t> </a:t>
            </a:r>
            <a:r>
              <a:rPr lang="ru-RU" sz="1400" dirty="0" err="1" smtClean="0"/>
              <a:t>оформлення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Ризики</a:t>
            </a:r>
            <a:r>
              <a:rPr lang="ru-RU" sz="1400" dirty="0" smtClean="0"/>
              <a:t> </a:t>
            </a:r>
            <a:r>
              <a:rPr lang="ru-RU" sz="1400" dirty="0" err="1"/>
              <a:t>переходять</a:t>
            </a:r>
            <a:r>
              <a:rPr lang="ru-RU" sz="1400" dirty="0"/>
              <a:t> в порту в момент </a:t>
            </a:r>
            <a:r>
              <a:rPr lang="ru-RU" sz="1400" dirty="0" err="1"/>
              <a:t>розміщення</a:t>
            </a:r>
            <a:r>
              <a:rPr lang="ru-RU" sz="1400" dirty="0"/>
              <a:t> товару </a:t>
            </a:r>
            <a:r>
              <a:rPr lang="ru-RU" sz="1400" dirty="0" err="1"/>
              <a:t>вздовж</a:t>
            </a:r>
            <a:r>
              <a:rPr lang="ru-RU" sz="1400" dirty="0"/>
              <a:t> борту судна.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1860" y="3989224"/>
            <a:ext cx="11353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 err="1"/>
              <a:t>розшифровується</a:t>
            </a:r>
            <a:r>
              <a:rPr lang="ru-RU" sz="1400" dirty="0"/>
              <a:t> «</a:t>
            </a:r>
            <a:r>
              <a:rPr lang="en-AU" sz="1400" dirty="0"/>
              <a:t>Cost and Freight» named port of destination </a:t>
            </a:r>
            <a:r>
              <a:rPr lang="ru-RU" sz="1400" dirty="0" err="1"/>
              <a:t>перекладається</a:t>
            </a:r>
            <a:r>
              <a:rPr lang="ru-RU" sz="1400" dirty="0"/>
              <a:t> «</a:t>
            </a:r>
            <a:r>
              <a:rPr lang="ru-RU" sz="1400" dirty="0" err="1"/>
              <a:t>Вартість</a:t>
            </a:r>
            <a:r>
              <a:rPr lang="ru-RU" sz="1400" dirty="0"/>
              <a:t> і фрахт» </a:t>
            </a:r>
            <a:r>
              <a:rPr lang="ru-RU" sz="1400" dirty="0" err="1"/>
              <a:t>вказаний</a:t>
            </a:r>
            <a:r>
              <a:rPr lang="ru-RU" sz="1400" dirty="0"/>
              <a:t> порт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Продавець</a:t>
            </a:r>
            <a:r>
              <a:rPr lang="ru-RU" sz="1400" dirty="0" smtClean="0"/>
              <a:t> </a:t>
            </a:r>
            <a:r>
              <a:rPr lang="ru-RU" sz="1400" dirty="0" err="1"/>
              <a:t>зобов'язаний</a:t>
            </a:r>
            <a:r>
              <a:rPr lang="ru-RU" sz="1400" dirty="0"/>
              <a:t>: </a:t>
            </a:r>
            <a:r>
              <a:rPr lang="ru-RU" sz="1400" dirty="0" err="1"/>
              <a:t>виконати</a:t>
            </a:r>
            <a:r>
              <a:rPr lang="ru-RU" sz="1400" dirty="0"/>
              <a:t> </a:t>
            </a:r>
            <a:r>
              <a:rPr lang="ru-RU" sz="1400" dirty="0" err="1"/>
              <a:t>експортне</a:t>
            </a:r>
            <a:r>
              <a:rPr lang="ru-RU" sz="1400" dirty="0"/>
              <a:t> </a:t>
            </a:r>
            <a:r>
              <a:rPr lang="ru-RU" sz="1400" dirty="0" err="1"/>
              <a:t>митне</a:t>
            </a:r>
            <a:r>
              <a:rPr lang="ru-RU" sz="1400" dirty="0"/>
              <a:t> </a:t>
            </a:r>
            <a:r>
              <a:rPr lang="ru-RU" sz="1400" dirty="0" err="1"/>
              <a:t>оформлення</a:t>
            </a:r>
            <a:r>
              <a:rPr lang="ru-RU" sz="1400" dirty="0"/>
              <a:t>, </a:t>
            </a:r>
            <a:r>
              <a:rPr lang="ru-RU" sz="1400" dirty="0" err="1"/>
              <a:t>здійснити</a:t>
            </a:r>
            <a:r>
              <a:rPr lang="ru-RU" sz="1400" dirty="0"/>
              <a:t> </a:t>
            </a:r>
            <a:r>
              <a:rPr lang="ru-RU" sz="1400" dirty="0" err="1"/>
              <a:t>завантаження</a:t>
            </a:r>
            <a:r>
              <a:rPr lang="ru-RU" sz="1400" dirty="0"/>
              <a:t> товару на борт судна і </a:t>
            </a:r>
            <a:r>
              <a:rPr lang="ru-RU" sz="1400" dirty="0" err="1"/>
              <a:t>доставити</a:t>
            </a:r>
            <a:r>
              <a:rPr lang="ru-RU" sz="1400" dirty="0"/>
              <a:t> в порт </a:t>
            </a:r>
            <a:r>
              <a:rPr lang="ru-RU" sz="1400" dirty="0" err="1" smtClean="0"/>
              <a:t>розвантаження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Покупець</a:t>
            </a:r>
            <a:r>
              <a:rPr lang="ru-RU" sz="1400" dirty="0" smtClean="0"/>
              <a:t> </a:t>
            </a:r>
            <a:r>
              <a:rPr lang="ru-RU" sz="1400" dirty="0" err="1"/>
              <a:t>зобов'язаний</a:t>
            </a:r>
            <a:r>
              <a:rPr lang="ru-RU" sz="1400" dirty="0"/>
              <a:t>: </a:t>
            </a:r>
            <a:r>
              <a:rPr lang="ru-RU" sz="1400" dirty="0" err="1"/>
              <a:t>розвантажити</a:t>
            </a:r>
            <a:r>
              <a:rPr lang="ru-RU" sz="1400" dirty="0"/>
              <a:t> і </a:t>
            </a:r>
            <a:r>
              <a:rPr lang="ru-RU" sz="1400" dirty="0" err="1"/>
              <a:t>прийняти</a:t>
            </a:r>
            <a:r>
              <a:rPr lang="ru-RU" sz="1400" dirty="0"/>
              <a:t> товар в порту </a:t>
            </a:r>
            <a:r>
              <a:rPr lang="ru-RU" sz="1400" dirty="0" err="1"/>
              <a:t>розвантаження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виконати</a:t>
            </a:r>
            <a:r>
              <a:rPr lang="ru-RU" sz="1400" dirty="0"/>
              <a:t> </a:t>
            </a:r>
            <a:r>
              <a:rPr lang="ru-RU" sz="1400" dirty="0" err="1"/>
              <a:t>імпортне</a:t>
            </a:r>
            <a:r>
              <a:rPr lang="ru-RU" sz="1400" dirty="0"/>
              <a:t> </a:t>
            </a:r>
            <a:r>
              <a:rPr lang="ru-RU" sz="1400" dirty="0" err="1"/>
              <a:t>митне</a:t>
            </a:r>
            <a:r>
              <a:rPr lang="ru-RU" sz="1400" dirty="0"/>
              <a:t> </a:t>
            </a:r>
            <a:r>
              <a:rPr lang="ru-RU" sz="1400" dirty="0" err="1" smtClean="0"/>
              <a:t>оформлення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Ризики</a:t>
            </a:r>
            <a:r>
              <a:rPr lang="ru-RU" sz="1400" dirty="0" smtClean="0"/>
              <a:t> </a:t>
            </a:r>
            <a:r>
              <a:rPr lang="ru-RU" sz="1400" dirty="0" err="1"/>
              <a:t>переходять</a:t>
            </a:r>
            <a:r>
              <a:rPr lang="ru-RU" sz="1400" dirty="0"/>
              <a:t> на борту судна з моменту </a:t>
            </a:r>
            <a:r>
              <a:rPr lang="ru-RU" sz="1400" dirty="0" err="1"/>
              <a:t>повного</a:t>
            </a:r>
            <a:r>
              <a:rPr lang="ru-RU" sz="1400" dirty="0"/>
              <a:t> </a:t>
            </a:r>
            <a:r>
              <a:rPr lang="ru-RU" sz="1400" dirty="0" err="1"/>
              <a:t>вантаження</a:t>
            </a:r>
            <a:r>
              <a:rPr lang="ru-RU" sz="1400" dirty="0"/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1860" y="5307274"/>
            <a:ext cx="112664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розшифровується</a:t>
            </a:r>
            <a:r>
              <a:rPr lang="ru-RU" sz="1400" dirty="0"/>
              <a:t> «</a:t>
            </a:r>
            <a:r>
              <a:rPr lang="en-AU" sz="1400" dirty="0"/>
              <a:t>Cost, Insurance and Freight» named port of destination </a:t>
            </a:r>
            <a:r>
              <a:rPr lang="ru-RU" sz="1400" dirty="0" err="1"/>
              <a:t>перекладається</a:t>
            </a:r>
            <a:r>
              <a:rPr lang="ru-RU" sz="1400" dirty="0"/>
              <a:t> «</a:t>
            </a:r>
            <a:r>
              <a:rPr lang="ru-RU" sz="1400" dirty="0" err="1"/>
              <a:t>Вартість</a:t>
            </a:r>
            <a:r>
              <a:rPr lang="ru-RU" sz="1400" dirty="0"/>
              <a:t>, </a:t>
            </a:r>
            <a:r>
              <a:rPr lang="ru-RU" sz="1400" dirty="0" err="1"/>
              <a:t>страхування</a:t>
            </a:r>
            <a:r>
              <a:rPr lang="ru-RU" sz="1400" dirty="0"/>
              <a:t> і фрахт» </a:t>
            </a:r>
            <a:r>
              <a:rPr lang="ru-RU" sz="1400" dirty="0" err="1"/>
              <a:t>вказаний</a:t>
            </a:r>
            <a:r>
              <a:rPr lang="ru-RU" sz="1400" dirty="0"/>
              <a:t> порт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Продавець</a:t>
            </a:r>
            <a:r>
              <a:rPr lang="ru-RU" sz="1400" dirty="0" smtClean="0"/>
              <a:t> </a:t>
            </a:r>
            <a:r>
              <a:rPr lang="ru-RU" sz="1400" dirty="0" err="1"/>
              <a:t>зобов'язаний</a:t>
            </a:r>
            <a:r>
              <a:rPr lang="ru-RU" sz="1400" dirty="0"/>
              <a:t>: </a:t>
            </a:r>
            <a:r>
              <a:rPr lang="ru-RU" sz="1400" dirty="0" err="1"/>
              <a:t>виконати</a:t>
            </a:r>
            <a:r>
              <a:rPr lang="ru-RU" sz="1400" dirty="0"/>
              <a:t> </a:t>
            </a:r>
            <a:r>
              <a:rPr lang="ru-RU" sz="1400" dirty="0" err="1"/>
              <a:t>експортне</a:t>
            </a:r>
            <a:r>
              <a:rPr lang="ru-RU" sz="1400" dirty="0"/>
              <a:t> </a:t>
            </a:r>
            <a:r>
              <a:rPr lang="ru-RU" sz="1400" dirty="0" err="1"/>
              <a:t>митне</a:t>
            </a:r>
            <a:r>
              <a:rPr lang="ru-RU" sz="1400" dirty="0"/>
              <a:t> </a:t>
            </a:r>
            <a:r>
              <a:rPr lang="ru-RU" sz="1400" dirty="0" err="1"/>
              <a:t>оформлення</a:t>
            </a:r>
            <a:r>
              <a:rPr lang="ru-RU" sz="1400" dirty="0"/>
              <a:t>, </a:t>
            </a:r>
            <a:r>
              <a:rPr lang="ru-RU" sz="1400" dirty="0" err="1"/>
              <a:t>застрахувати</a:t>
            </a:r>
            <a:r>
              <a:rPr lang="ru-RU" sz="1400" dirty="0"/>
              <a:t>, </a:t>
            </a:r>
            <a:r>
              <a:rPr lang="ru-RU" sz="1400" dirty="0" err="1"/>
              <a:t>здійснити</a:t>
            </a:r>
            <a:r>
              <a:rPr lang="ru-RU" sz="1400" dirty="0"/>
              <a:t> </a:t>
            </a:r>
            <a:r>
              <a:rPr lang="ru-RU" sz="1400" dirty="0" err="1"/>
              <a:t>завантаження</a:t>
            </a:r>
            <a:r>
              <a:rPr lang="ru-RU" sz="1400" dirty="0"/>
              <a:t> товару на борту судна і </a:t>
            </a:r>
            <a:r>
              <a:rPr lang="ru-RU" sz="1400" dirty="0" err="1"/>
              <a:t>доставити</a:t>
            </a:r>
            <a:r>
              <a:rPr lang="ru-RU" sz="1400" dirty="0"/>
              <a:t> в порт </a:t>
            </a:r>
            <a:r>
              <a:rPr lang="ru-RU" sz="1400" dirty="0" err="1" smtClean="0"/>
              <a:t>розвантаження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Покупець</a:t>
            </a:r>
            <a:r>
              <a:rPr lang="ru-RU" sz="1400" dirty="0" smtClean="0"/>
              <a:t> </a:t>
            </a:r>
            <a:r>
              <a:rPr lang="ru-RU" sz="1400" dirty="0" err="1"/>
              <a:t>зобов'язаний</a:t>
            </a:r>
            <a:r>
              <a:rPr lang="ru-RU" sz="1400" dirty="0"/>
              <a:t>: </a:t>
            </a:r>
            <a:r>
              <a:rPr lang="ru-RU" sz="1400" dirty="0" err="1"/>
              <a:t>розвантажити</a:t>
            </a:r>
            <a:r>
              <a:rPr lang="ru-RU" sz="1400" dirty="0"/>
              <a:t> і </a:t>
            </a:r>
            <a:r>
              <a:rPr lang="ru-RU" sz="1400" dirty="0" err="1"/>
              <a:t>прийняти</a:t>
            </a:r>
            <a:r>
              <a:rPr lang="ru-RU" sz="1400" dirty="0"/>
              <a:t> товар в порту </a:t>
            </a:r>
            <a:r>
              <a:rPr lang="ru-RU" sz="1400" dirty="0" err="1"/>
              <a:t>розвантаження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виконати</a:t>
            </a:r>
            <a:r>
              <a:rPr lang="ru-RU" sz="1400" dirty="0"/>
              <a:t> </a:t>
            </a:r>
            <a:r>
              <a:rPr lang="ru-RU" sz="1400" dirty="0" err="1"/>
              <a:t>імпортне</a:t>
            </a:r>
            <a:r>
              <a:rPr lang="ru-RU" sz="1400" dirty="0"/>
              <a:t> </a:t>
            </a:r>
            <a:r>
              <a:rPr lang="ru-RU" sz="1400" dirty="0" err="1"/>
              <a:t>митне</a:t>
            </a:r>
            <a:r>
              <a:rPr lang="ru-RU" sz="1400" dirty="0"/>
              <a:t> </a:t>
            </a:r>
            <a:r>
              <a:rPr lang="ru-RU" sz="1400" dirty="0" err="1" smtClean="0"/>
              <a:t>оформлення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Ризики</a:t>
            </a:r>
            <a:r>
              <a:rPr lang="ru-RU" sz="1400" dirty="0" smtClean="0"/>
              <a:t> </a:t>
            </a:r>
            <a:r>
              <a:rPr lang="ru-RU" sz="1400" dirty="0" err="1"/>
              <a:t>переходять</a:t>
            </a:r>
            <a:r>
              <a:rPr lang="ru-RU" sz="1400" dirty="0"/>
              <a:t> на борту судна з моменту </a:t>
            </a:r>
            <a:r>
              <a:rPr lang="ru-RU" sz="1400" dirty="0" err="1"/>
              <a:t>повного</a:t>
            </a:r>
            <a:r>
              <a:rPr lang="ru-RU" sz="1400" dirty="0"/>
              <a:t> </a:t>
            </a:r>
            <a:r>
              <a:rPr lang="ru-RU" sz="1400" dirty="0" err="1"/>
              <a:t>вантаження</a:t>
            </a:r>
            <a:r>
              <a:rPr lang="ru-RU" sz="1400" dirty="0"/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5" y="2371319"/>
            <a:ext cx="704886" cy="3365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7" y="3292657"/>
            <a:ext cx="615982" cy="3556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7" y="4484064"/>
            <a:ext cx="654084" cy="311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2" y="5631019"/>
            <a:ext cx="533427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05" y="217410"/>
            <a:ext cx="8460631" cy="6343250"/>
          </a:xfrm>
        </p:spPr>
      </p:pic>
    </p:spTree>
    <p:extLst>
      <p:ext uri="{BB962C8B-B14F-4D97-AF65-F5344CB8AC3E}">
        <p14:creationId xmlns:p14="http://schemas.microsoft.com/office/powerpoint/2010/main" val="30720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r>
              <a:rPr lang="ru-RU" dirty="0"/>
              <a:t> 2020 і </a:t>
            </a:r>
            <a:r>
              <a:rPr lang="ru-RU" dirty="0" err="1"/>
              <a:t>Інкотермс</a:t>
            </a:r>
            <a:r>
              <a:rPr lang="ru-RU" dirty="0"/>
              <a:t> 2010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1777646"/>
            <a:ext cx="12021483" cy="4930086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 smtClean="0"/>
              <a:t>Інкотермс</a:t>
            </a:r>
            <a:r>
              <a:rPr lang="ru-RU" sz="1600" b="1" dirty="0" smtClean="0"/>
              <a:t> </a:t>
            </a:r>
            <a:r>
              <a:rPr lang="ru-RU" sz="1600" b="1" dirty="0"/>
              <a:t>2020 не </a:t>
            </a:r>
            <a:r>
              <a:rPr lang="ru-RU" sz="1600" b="1" dirty="0" err="1"/>
              <a:t>зазнав</a:t>
            </a:r>
            <a:r>
              <a:rPr lang="ru-RU" sz="1600" b="1" dirty="0"/>
              <a:t> </a:t>
            </a:r>
            <a:r>
              <a:rPr lang="ru-RU" sz="1600" b="1" dirty="0" err="1"/>
              <a:t>істотних</a:t>
            </a:r>
            <a:r>
              <a:rPr lang="ru-RU" sz="1600" b="1" dirty="0"/>
              <a:t> </a:t>
            </a:r>
            <a:r>
              <a:rPr lang="ru-RU" sz="1600" b="1" dirty="0" err="1"/>
              <a:t>змін</a:t>
            </a:r>
            <a:r>
              <a:rPr lang="ru-RU" sz="1600" b="1" dirty="0"/>
              <a:t>. </a:t>
            </a:r>
            <a:r>
              <a:rPr lang="ru-RU" sz="1600" b="1" dirty="0" err="1"/>
              <a:t>Жоден</a:t>
            </a:r>
            <a:r>
              <a:rPr lang="ru-RU" sz="1600" b="1" dirty="0"/>
              <a:t> </a:t>
            </a:r>
            <a:r>
              <a:rPr lang="ru-RU" sz="1600" b="1" dirty="0" err="1"/>
              <a:t>термін</a:t>
            </a:r>
            <a:r>
              <a:rPr lang="ru-RU" sz="1600" b="1" dirty="0"/>
              <a:t> </a:t>
            </a:r>
            <a:r>
              <a:rPr lang="ru-RU" sz="1600" b="1" dirty="0" err="1"/>
              <a:t>ні</a:t>
            </a:r>
            <a:r>
              <a:rPr lang="ru-RU" sz="1600" b="1" dirty="0"/>
              <a:t> </a:t>
            </a:r>
            <a:r>
              <a:rPr lang="ru-RU" sz="1600" b="1" dirty="0" err="1"/>
              <a:t>вилучений</a:t>
            </a:r>
            <a:r>
              <a:rPr lang="ru-RU" sz="1600" b="1" dirty="0"/>
              <a:t> і </a:t>
            </a:r>
            <a:r>
              <a:rPr lang="ru-RU" sz="1600" b="1" dirty="0" err="1"/>
              <a:t>жоден</a:t>
            </a:r>
            <a:r>
              <a:rPr lang="ru-RU" sz="1600" b="1" dirty="0"/>
              <a:t> </a:t>
            </a:r>
            <a:r>
              <a:rPr lang="ru-RU" sz="1600" b="1" dirty="0" err="1"/>
              <a:t>термін</a:t>
            </a:r>
            <a:r>
              <a:rPr lang="ru-RU" sz="1600" b="1" dirty="0"/>
              <a:t> не </a:t>
            </a:r>
            <a:r>
              <a:rPr lang="ru-RU" sz="1600" b="1" dirty="0" smtClean="0"/>
              <a:t>додано</a:t>
            </a:r>
            <a:r>
              <a:rPr lang="en-US" sz="1600" b="1" dirty="0" smtClean="0"/>
              <a:t>;</a:t>
            </a:r>
          </a:p>
          <a:p>
            <a:pPr algn="just"/>
            <a:r>
              <a:rPr lang="ru-RU" sz="1600" b="1" dirty="0" err="1"/>
              <a:t>Термін</a:t>
            </a:r>
            <a:r>
              <a:rPr lang="ru-RU" sz="1600" b="1" dirty="0"/>
              <a:t> DAT </a:t>
            </a:r>
            <a:r>
              <a:rPr lang="ru-RU" sz="1600" b="1" dirty="0" err="1"/>
              <a:t>перейменований</a:t>
            </a:r>
            <a:r>
              <a:rPr lang="ru-RU" sz="1600" b="1" dirty="0"/>
              <a:t> в </a:t>
            </a:r>
            <a:r>
              <a:rPr lang="ru-RU" sz="1600" b="1" dirty="0" err="1"/>
              <a:t>умова</a:t>
            </a:r>
            <a:r>
              <a:rPr lang="ru-RU" sz="1600" b="1" dirty="0"/>
              <a:t> поставки </a:t>
            </a:r>
            <a:r>
              <a:rPr lang="ru-RU" sz="1600" b="1" dirty="0" smtClean="0"/>
              <a:t>DPU</a:t>
            </a:r>
            <a:r>
              <a:rPr lang="en-US" sz="1600" b="1" dirty="0" smtClean="0"/>
              <a:t>. </a:t>
            </a:r>
            <a:r>
              <a:rPr lang="ru-RU" sz="1600" b="1" dirty="0"/>
              <a:t>Дана </a:t>
            </a:r>
            <a:r>
              <a:rPr lang="ru-RU" sz="1600" b="1" dirty="0" err="1"/>
              <a:t>зміна</a:t>
            </a:r>
            <a:r>
              <a:rPr lang="ru-RU" sz="1600" b="1" dirty="0"/>
              <a:t> </a:t>
            </a:r>
            <a:r>
              <a:rPr lang="ru-RU" sz="1600" b="1" dirty="0" err="1"/>
              <a:t>було</a:t>
            </a:r>
            <a:r>
              <a:rPr lang="ru-RU" sz="1600" b="1" dirty="0"/>
              <a:t> </a:t>
            </a:r>
            <a:r>
              <a:rPr lang="ru-RU" sz="1600" b="1" dirty="0" err="1"/>
              <a:t>викликано</a:t>
            </a:r>
            <a:r>
              <a:rPr lang="ru-RU" sz="1600" b="1" dirty="0"/>
              <a:t> </a:t>
            </a:r>
            <a:r>
              <a:rPr lang="ru-RU" sz="1600" b="1" dirty="0" err="1"/>
              <a:t>двома</a:t>
            </a:r>
            <a:r>
              <a:rPr lang="ru-RU" sz="1600" b="1" dirty="0"/>
              <a:t> </a:t>
            </a:r>
            <a:r>
              <a:rPr lang="ru-RU" sz="1600" b="1" dirty="0" smtClean="0"/>
              <a:t>причинами</a:t>
            </a:r>
            <a:r>
              <a:rPr lang="en-US" sz="1600" b="1" dirty="0" smtClean="0"/>
              <a:t>:</a:t>
            </a:r>
            <a:endParaRPr lang="ru-RU" sz="1600" b="1" dirty="0"/>
          </a:p>
          <a:p>
            <a:pPr marL="0" indent="0" algn="just">
              <a:buNone/>
            </a:pPr>
            <a:r>
              <a:rPr lang="ru-RU" sz="1400" dirty="0" err="1"/>
              <a:t>По-перше</a:t>
            </a:r>
            <a:r>
              <a:rPr lang="ru-RU" sz="1400" dirty="0"/>
              <a:t>, </a:t>
            </a:r>
            <a:r>
              <a:rPr lang="ru-RU" sz="1400" dirty="0" err="1"/>
              <a:t>виникла</a:t>
            </a:r>
            <a:r>
              <a:rPr lang="ru-RU" sz="1400" dirty="0"/>
              <a:t> </a:t>
            </a:r>
            <a:r>
              <a:rPr lang="ru-RU" sz="1400" dirty="0" err="1"/>
              <a:t>плутанина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відмінностей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терміном</a:t>
            </a:r>
            <a:r>
              <a:rPr lang="ru-RU" sz="1400" dirty="0"/>
              <a:t> </a:t>
            </a:r>
            <a:r>
              <a:rPr lang="en-US" sz="1400" dirty="0"/>
              <a:t>DAT </a:t>
            </a:r>
            <a:r>
              <a:rPr lang="ru-RU" sz="1400" dirty="0" err="1"/>
              <a:t>Інкотермс</a:t>
            </a:r>
            <a:r>
              <a:rPr lang="ru-RU" sz="1400" dirty="0"/>
              <a:t> 2010 (Доставка на </a:t>
            </a:r>
            <a:r>
              <a:rPr lang="ru-RU" sz="1400" dirty="0" err="1"/>
              <a:t>терміналі</a:t>
            </a:r>
            <a:r>
              <a:rPr lang="ru-RU" sz="1400" dirty="0"/>
              <a:t>) і </a:t>
            </a:r>
            <a:r>
              <a:rPr lang="ru-RU" sz="1400" dirty="0" err="1"/>
              <a:t>терміном</a:t>
            </a:r>
            <a:r>
              <a:rPr lang="ru-RU" sz="1400" dirty="0"/>
              <a:t> </a:t>
            </a:r>
            <a:r>
              <a:rPr lang="en-US" sz="1400" dirty="0"/>
              <a:t>DAP </a:t>
            </a:r>
            <a:r>
              <a:rPr lang="ru-RU" sz="1400" dirty="0" err="1"/>
              <a:t>Інкотермс</a:t>
            </a:r>
            <a:r>
              <a:rPr lang="ru-RU" sz="1400" dirty="0"/>
              <a:t> 2010 (Поставка в </a:t>
            </a:r>
            <a:r>
              <a:rPr lang="ru-RU" sz="1400" dirty="0" err="1"/>
              <a:t>місці</a:t>
            </a:r>
            <a:r>
              <a:rPr lang="ru-RU" sz="1400" dirty="0"/>
              <a:t> </a:t>
            </a:r>
            <a:r>
              <a:rPr lang="ru-RU" sz="1400" dirty="0" err="1"/>
              <a:t>призначення</a:t>
            </a:r>
            <a:r>
              <a:rPr lang="ru-RU" sz="1400" dirty="0"/>
              <a:t>). </a:t>
            </a:r>
            <a:r>
              <a:rPr lang="ru-RU" sz="1400" dirty="0" err="1"/>
              <a:t>Ключове</a:t>
            </a:r>
            <a:r>
              <a:rPr lang="ru-RU" sz="1400" dirty="0"/>
              <a:t> </a:t>
            </a:r>
            <a:r>
              <a:rPr lang="ru-RU" sz="1400" dirty="0" err="1"/>
              <a:t>відмінність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цими</a:t>
            </a:r>
            <a:r>
              <a:rPr lang="ru-RU" sz="1400" dirty="0"/>
              <a:t> </a:t>
            </a:r>
            <a:r>
              <a:rPr lang="ru-RU" sz="1400" dirty="0" err="1"/>
              <a:t>умовами</a:t>
            </a:r>
            <a:r>
              <a:rPr lang="ru-RU" sz="1400" dirty="0"/>
              <a:t> </a:t>
            </a:r>
            <a:r>
              <a:rPr lang="ru-RU" sz="1400" dirty="0" err="1"/>
              <a:t>полягає</a:t>
            </a:r>
            <a:r>
              <a:rPr lang="ru-RU" sz="1400" dirty="0"/>
              <a:t> в тому,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правила </a:t>
            </a:r>
            <a:r>
              <a:rPr lang="en-US" sz="1400" dirty="0"/>
              <a:t>DAT </a:t>
            </a:r>
            <a:r>
              <a:rPr lang="ru-RU" sz="1400" dirty="0"/>
              <a:t>доставка </a:t>
            </a:r>
            <a:r>
              <a:rPr lang="ru-RU" sz="1400" dirty="0" err="1"/>
              <a:t>здійснюється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того, як </a:t>
            </a:r>
            <a:r>
              <a:rPr lang="ru-RU" sz="1400" dirty="0" err="1"/>
              <a:t>товари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вивантажені</a:t>
            </a:r>
            <a:r>
              <a:rPr lang="ru-RU" sz="1400" dirty="0"/>
              <a:t> з транспортного </a:t>
            </a:r>
            <a:r>
              <a:rPr lang="ru-RU" sz="1400" dirty="0" err="1"/>
              <a:t>засобу</a:t>
            </a:r>
            <a:r>
              <a:rPr lang="ru-RU" sz="1400" dirty="0"/>
              <a:t> і </a:t>
            </a:r>
            <a:r>
              <a:rPr lang="ru-RU" sz="1400" dirty="0" err="1"/>
              <a:t>надані</a:t>
            </a:r>
            <a:r>
              <a:rPr lang="ru-RU" sz="1400" dirty="0"/>
              <a:t> </a:t>
            </a:r>
            <a:r>
              <a:rPr lang="ru-RU" sz="1400" dirty="0" err="1"/>
              <a:t>покупцеві</a:t>
            </a:r>
            <a:r>
              <a:rPr lang="ru-RU" sz="1400" dirty="0"/>
              <a:t> в </a:t>
            </a:r>
            <a:r>
              <a:rPr lang="ru-RU" sz="1400" dirty="0" err="1"/>
              <a:t>зазначеному</a:t>
            </a:r>
            <a:r>
              <a:rPr lang="ru-RU" sz="1400" dirty="0"/>
              <a:t> </a:t>
            </a:r>
            <a:r>
              <a:rPr lang="ru-RU" sz="1400" dirty="0" err="1"/>
              <a:t>терміналі</a:t>
            </a:r>
            <a:r>
              <a:rPr lang="ru-RU" sz="1400" dirty="0"/>
              <a:t>. </a:t>
            </a:r>
            <a:r>
              <a:rPr lang="ru-RU" sz="1400" dirty="0" err="1"/>
              <a:t>Тоді</a:t>
            </a:r>
            <a:r>
              <a:rPr lang="ru-RU" sz="1400" dirty="0"/>
              <a:t> як в рамках </a:t>
            </a:r>
            <a:r>
              <a:rPr lang="ru-RU" sz="1400" dirty="0" err="1"/>
              <a:t>умови</a:t>
            </a:r>
            <a:r>
              <a:rPr lang="ru-RU" sz="1400" dirty="0"/>
              <a:t> </a:t>
            </a:r>
            <a:r>
              <a:rPr lang="en-US" sz="1400" dirty="0"/>
              <a:t>DAP </a:t>
            </a:r>
            <a:r>
              <a:rPr lang="ru-RU" sz="1400" dirty="0"/>
              <a:t>доставка </a:t>
            </a:r>
            <a:r>
              <a:rPr lang="ru-RU" sz="1400" dirty="0" err="1"/>
              <a:t>здійснюється</a:t>
            </a:r>
            <a:r>
              <a:rPr lang="ru-RU" sz="1400" dirty="0"/>
              <a:t> до </a:t>
            </a:r>
            <a:r>
              <a:rPr lang="ru-RU" sz="1400" dirty="0" err="1"/>
              <a:t>вивантаження</a:t>
            </a:r>
            <a:r>
              <a:rPr lang="ru-RU" sz="1400" dirty="0"/>
              <a:t> </a:t>
            </a:r>
            <a:r>
              <a:rPr lang="ru-RU" sz="1400" dirty="0" err="1"/>
              <a:t>товарів</a:t>
            </a:r>
            <a:r>
              <a:rPr lang="ru-RU" sz="1400" dirty="0"/>
              <a:t> - коли вони </a:t>
            </a:r>
            <a:r>
              <a:rPr lang="ru-RU" sz="1400" dirty="0" err="1"/>
              <a:t>надані</a:t>
            </a:r>
            <a:r>
              <a:rPr lang="ru-RU" sz="1400" dirty="0"/>
              <a:t> </a:t>
            </a:r>
            <a:r>
              <a:rPr lang="ru-RU" sz="1400" dirty="0" err="1"/>
              <a:t>покупцеві</a:t>
            </a:r>
            <a:r>
              <a:rPr lang="ru-RU" sz="1400" dirty="0"/>
              <a:t> на </a:t>
            </a:r>
            <a:r>
              <a:rPr lang="ru-RU" sz="1400" dirty="0" err="1"/>
              <a:t>прибулому</a:t>
            </a:r>
            <a:r>
              <a:rPr lang="ru-RU" sz="1400" dirty="0"/>
              <a:t> транспортному </a:t>
            </a:r>
            <a:r>
              <a:rPr lang="ru-RU" sz="1400" dirty="0" err="1"/>
              <a:t>засобі</a:t>
            </a:r>
            <a:r>
              <a:rPr lang="ru-RU" sz="1400" dirty="0"/>
              <a:t> </a:t>
            </a:r>
            <a:r>
              <a:rPr lang="ru-RU" sz="1400" dirty="0" err="1"/>
              <a:t>готові</a:t>
            </a:r>
            <a:r>
              <a:rPr lang="ru-RU" sz="1400" dirty="0"/>
              <a:t> до </a:t>
            </a:r>
            <a:r>
              <a:rPr lang="ru-RU" sz="1400" dirty="0" err="1"/>
              <a:t>розвантаження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0" indent="0" algn="just">
              <a:buNone/>
            </a:pPr>
            <a:r>
              <a:rPr lang="ru-RU" sz="1400" dirty="0"/>
              <a:t>Друга причина </a:t>
            </a:r>
            <a:r>
              <a:rPr lang="ru-RU" sz="1400" dirty="0" err="1"/>
              <a:t>цієї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 </a:t>
            </a:r>
            <a:r>
              <a:rPr lang="ru-RU" sz="1400" dirty="0" err="1"/>
              <a:t>полягала</a:t>
            </a:r>
            <a:r>
              <a:rPr lang="ru-RU" sz="1400" dirty="0"/>
              <a:t> в тому,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забезпечити</a:t>
            </a:r>
            <a:r>
              <a:rPr lang="ru-RU" sz="1400" dirty="0"/>
              <a:t> </a:t>
            </a:r>
            <a:r>
              <a:rPr lang="ru-RU" sz="1400" dirty="0" err="1"/>
              <a:t>більшу</a:t>
            </a:r>
            <a:r>
              <a:rPr lang="ru-RU" sz="1400" dirty="0"/>
              <a:t> </a:t>
            </a:r>
            <a:r>
              <a:rPr lang="ru-RU" sz="1400" dirty="0" err="1"/>
              <a:t>гнучкість</a:t>
            </a:r>
            <a:r>
              <a:rPr lang="ru-RU" sz="1400" dirty="0"/>
              <a:t> у </a:t>
            </a:r>
            <a:r>
              <a:rPr lang="ru-RU" sz="1400" dirty="0" err="1"/>
              <a:t>визначенні</a:t>
            </a:r>
            <a:r>
              <a:rPr lang="ru-RU" sz="1400" dirty="0"/>
              <a:t> </a:t>
            </a:r>
            <a:r>
              <a:rPr lang="ru-RU" sz="1400" dirty="0" err="1"/>
              <a:t>місця</a:t>
            </a:r>
            <a:r>
              <a:rPr lang="ru-RU" sz="1400" dirty="0"/>
              <a:t> доставки товару. </a:t>
            </a:r>
            <a:r>
              <a:rPr lang="ru-RU" sz="1400" dirty="0" err="1"/>
              <a:t>Тепер</a:t>
            </a:r>
            <a:r>
              <a:rPr lang="ru-RU" sz="1400" dirty="0"/>
              <a:t> </a:t>
            </a:r>
            <a:r>
              <a:rPr lang="ru-RU" sz="1400" dirty="0" err="1"/>
              <a:t>продавцю</a:t>
            </a:r>
            <a:r>
              <a:rPr lang="ru-RU" sz="1400" dirty="0"/>
              <a:t> і </a:t>
            </a:r>
            <a:r>
              <a:rPr lang="ru-RU" sz="1400" dirty="0" err="1"/>
              <a:t>покупцю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узгодити</a:t>
            </a:r>
            <a:r>
              <a:rPr lang="ru-RU" sz="1400" dirty="0"/>
              <a:t> будь-яке </a:t>
            </a:r>
            <a:r>
              <a:rPr lang="ru-RU" sz="1400" dirty="0" err="1"/>
              <a:t>місце</a:t>
            </a:r>
            <a:r>
              <a:rPr lang="ru-RU" sz="1400" dirty="0"/>
              <a:t> для доставки товару, а не </a:t>
            </a:r>
            <a:r>
              <a:rPr lang="ru-RU" sz="1400" dirty="0" err="1"/>
              <a:t>тільки</a:t>
            </a:r>
            <a:r>
              <a:rPr lang="ru-RU" sz="1400" dirty="0"/>
              <a:t> в конкретному </a:t>
            </a:r>
            <a:r>
              <a:rPr lang="ru-RU" sz="1400" dirty="0" err="1" smtClean="0"/>
              <a:t>терміналі</a:t>
            </a:r>
            <a:r>
              <a:rPr lang="en-US" sz="1400" dirty="0"/>
              <a:t>;</a:t>
            </a:r>
            <a:endParaRPr lang="en-US" sz="1400" dirty="0" smtClean="0"/>
          </a:p>
          <a:p>
            <a:pPr algn="just"/>
            <a:r>
              <a:rPr lang="ru-RU" sz="1600" b="1" dirty="0" err="1"/>
              <a:t>Зміни</a:t>
            </a:r>
            <a:r>
              <a:rPr lang="ru-RU" sz="1600" b="1" dirty="0"/>
              <a:t> в </a:t>
            </a:r>
            <a:r>
              <a:rPr lang="ru-RU" sz="1600" b="1" dirty="0" err="1"/>
              <a:t>умовах</a:t>
            </a:r>
            <a:r>
              <a:rPr lang="ru-RU" sz="1600" b="1" dirty="0"/>
              <a:t> поставки FCA</a:t>
            </a:r>
          </a:p>
          <a:p>
            <a:pPr marL="0" indent="0" algn="just">
              <a:buNone/>
            </a:pPr>
            <a:r>
              <a:rPr lang="ru-RU" sz="1400" dirty="0" err="1"/>
              <a:t>Проблеми</a:t>
            </a:r>
            <a:r>
              <a:rPr lang="ru-RU" sz="1400" dirty="0"/>
              <a:t> </a:t>
            </a:r>
            <a:r>
              <a:rPr lang="ru-RU" sz="1400" dirty="0" err="1"/>
              <a:t>виникли</a:t>
            </a:r>
            <a:r>
              <a:rPr lang="ru-RU" sz="1400" dirty="0"/>
              <a:t> з </a:t>
            </a:r>
            <a:r>
              <a:rPr lang="ru-RU" sz="1400" dirty="0" err="1"/>
              <a:t>цим</a:t>
            </a:r>
            <a:r>
              <a:rPr lang="ru-RU" sz="1400" dirty="0"/>
              <a:t> </a:t>
            </a:r>
            <a:r>
              <a:rPr lang="ru-RU" sz="1400" dirty="0" err="1"/>
              <a:t>терміном</a:t>
            </a:r>
            <a:r>
              <a:rPr lang="ru-RU" sz="1400" dirty="0"/>
              <a:t>, коли доставка товару </a:t>
            </a:r>
            <a:r>
              <a:rPr lang="ru-RU" sz="1400" dirty="0" err="1"/>
              <a:t>здійснювалася</a:t>
            </a:r>
            <a:r>
              <a:rPr lang="ru-RU" sz="1400" dirty="0"/>
              <a:t> </a:t>
            </a:r>
            <a:r>
              <a:rPr lang="ru-RU" sz="1400" dirty="0" err="1"/>
              <a:t>морським</a:t>
            </a:r>
            <a:r>
              <a:rPr lang="ru-RU" sz="1400" dirty="0"/>
              <a:t> транспортом (</a:t>
            </a:r>
            <a:r>
              <a:rPr lang="ru-RU" sz="1400" dirty="0" err="1"/>
              <a:t>морським</a:t>
            </a:r>
            <a:r>
              <a:rPr lang="ru-RU" sz="1400" dirty="0"/>
              <a:t> контейнером), і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продавець</a:t>
            </a:r>
            <a:r>
              <a:rPr lang="ru-RU" sz="1400" dirty="0"/>
              <a:t> і </a:t>
            </a:r>
            <a:r>
              <a:rPr lang="ru-RU" sz="1400" dirty="0" err="1"/>
              <a:t>покупець</a:t>
            </a:r>
            <a:r>
              <a:rPr lang="ru-RU" sz="1400" dirty="0"/>
              <a:t> </a:t>
            </a:r>
            <a:r>
              <a:rPr lang="ru-RU" sz="1400" dirty="0" err="1"/>
              <a:t>домовилися</a:t>
            </a:r>
            <a:r>
              <a:rPr lang="ru-RU" sz="1400" dirty="0"/>
              <a:t> </a:t>
            </a:r>
            <a:r>
              <a:rPr lang="ru-RU" sz="1400" dirty="0" err="1"/>
              <a:t>використовувати</a:t>
            </a:r>
            <a:r>
              <a:rPr lang="ru-RU" sz="1400" dirty="0"/>
              <a:t> </a:t>
            </a:r>
            <a:r>
              <a:rPr lang="ru-RU" sz="1400" dirty="0" err="1"/>
              <a:t>банківський</a:t>
            </a:r>
            <a:r>
              <a:rPr lang="ru-RU" sz="1400" dirty="0"/>
              <a:t> </a:t>
            </a:r>
            <a:r>
              <a:rPr lang="ru-RU" sz="1400" dirty="0" err="1"/>
              <a:t>акредитив</a:t>
            </a:r>
            <a:r>
              <a:rPr lang="ru-RU" sz="1400" dirty="0"/>
              <a:t>, як </a:t>
            </a:r>
            <a:r>
              <a:rPr lang="ru-RU" sz="1400" dirty="0" err="1"/>
              <a:t>спосіб</a:t>
            </a:r>
            <a:r>
              <a:rPr lang="ru-RU" sz="1400" dirty="0"/>
              <a:t> оплати за товар. Для </a:t>
            </a:r>
            <a:r>
              <a:rPr lang="ru-RU" sz="1400" dirty="0" err="1"/>
              <a:t>отримання</a:t>
            </a:r>
            <a:r>
              <a:rPr lang="ru-RU" sz="1400" dirty="0"/>
              <a:t> оплати </a:t>
            </a:r>
            <a:r>
              <a:rPr lang="ru-RU" sz="1400" dirty="0" err="1"/>
              <a:t>продавець</a:t>
            </a:r>
            <a:r>
              <a:rPr lang="ru-RU" sz="1400" dirty="0"/>
              <a:t> повинен </a:t>
            </a:r>
            <a:r>
              <a:rPr lang="ru-RU" sz="1400" dirty="0" err="1"/>
              <a:t>підтвердити</a:t>
            </a:r>
            <a:r>
              <a:rPr lang="ru-RU" sz="1400" dirty="0"/>
              <a:t> </a:t>
            </a:r>
            <a:r>
              <a:rPr lang="ru-RU" sz="1400" dirty="0" err="1"/>
              <a:t>відправку</a:t>
            </a:r>
            <a:r>
              <a:rPr lang="ru-RU" sz="1400" dirty="0"/>
              <a:t> товару </a:t>
            </a:r>
            <a:r>
              <a:rPr lang="ru-RU" sz="1400" dirty="0" err="1"/>
              <a:t>покупцеві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навантаження</a:t>
            </a:r>
            <a:r>
              <a:rPr lang="ru-RU" sz="1400" dirty="0"/>
              <a:t> товару на борт </a:t>
            </a:r>
            <a:r>
              <a:rPr lang="ru-RU" sz="1400" dirty="0" err="1"/>
              <a:t>морського</a:t>
            </a:r>
            <a:r>
              <a:rPr lang="ru-RU" sz="1400" dirty="0"/>
              <a:t> судна </a:t>
            </a:r>
            <a:r>
              <a:rPr lang="ru-RU" sz="1400" dirty="0" err="1"/>
              <a:t>надати</a:t>
            </a:r>
            <a:r>
              <a:rPr lang="ru-RU" sz="1400" dirty="0"/>
              <a:t> в банк, для </a:t>
            </a:r>
            <a:r>
              <a:rPr lang="ru-RU" sz="1400" dirty="0" err="1"/>
              <a:t>отримання</a:t>
            </a:r>
            <a:r>
              <a:rPr lang="ru-RU" sz="1400" dirty="0"/>
              <a:t> оплати, коносамент з </a:t>
            </a:r>
            <a:r>
              <a:rPr lang="ru-RU" sz="1400" dirty="0" err="1"/>
              <a:t>позначкою</a:t>
            </a:r>
            <a:r>
              <a:rPr lang="ru-RU" sz="1400" dirty="0"/>
              <a:t> «на борту». Але </a:t>
            </a:r>
            <a:r>
              <a:rPr lang="ru-RU" sz="1400" dirty="0" err="1"/>
              <a:t>морський</a:t>
            </a:r>
            <a:r>
              <a:rPr lang="ru-RU" sz="1400" dirty="0"/>
              <a:t> </a:t>
            </a:r>
            <a:r>
              <a:rPr lang="ru-RU" sz="1400" dirty="0" err="1"/>
              <a:t>перевізник</a:t>
            </a:r>
            <a:r>
              <a:rPr lang="ru-RU" sz="1400" dirty="0"/>
              <a:t>, як правило, не надавав </a:t>
            </a:r>
            <a:r>
              <a:rPr lang="ru-RU" sz="1400" dirty="0" err="1"/>
              <a:t>продавцеві</a:t>
            </a:r>
            <a:r>
              <a:rPr lang="ru-RU" sz="1400" dirty="0"/>
              <a:t>, коносамент з такою </a:t>
            </a:r>
            <a:r>
              <a:rPr lang="ru-RU" sz="1400" dirty="0" err="1"/>
              <a:t>відміткою</a:t>
            </a:r>
            <a:r>
              <a:rPr lang="ru-RU" sz="1400" dirty="0"/>
              <a:t>.</a:t>
            </a:r>
            <a:r>
              <a:rPr lang="en-US" sz="1400" dirty="0"/>
              <a:t> </a:t>
            </a:r>
            <a:r>
              <a:rPr lang="ru-RU" sz="1400" dirty="0"/>
              <a:t>Тому, </a:t>
            </a:r>
            <a:r>
              <a:rPr lang="ru-RU" sz="1400" dirty="0" err="1"/>
              <a:t>експортери</a:t>
            </a:r>
            <a:r>
              <a:rPr lang="ru-RU" sz="1400" dirty="0"/>
              <a:t> часто </a:t>
            </a:r>
            <a:r>
              <a:rPr lang="ru-RU" sz="1400" dirty="0" err="1"/>
              <a:t>використовували</a:t>
            </a:r>
            <a:r>
              <a:rPr lang="ru-RU" sz="1400" dirty="0"/>
              <a:t> для </a:t>
            </a:r>
            <a:r>
              <a:rPr lang="ru-RU" sz="1400" dirty="0" err="1"/>
              <a:t>морських</a:t>
            </a:r>
            <a:r>
              <a:rPr lang="ru-RU" sz="1400" dirty="0"/>
              <a:t> </a:t>
            </a:r>
            <a:r>
              <a:rPr lang="ru-RU" sz="1400" dirty="0" err="1"/>
              <a:t>контейнерних</a:t>
            </a:r>
            <a:r>
              <a:rPr lang="ru-RU" sz="1400" dirty="0"/>
              <a:t> </a:t>
            </a:r>
            <a:r>
              <a:rPr lang="ru-RU" sz="1400" dirty="0" err="1"/>
              <a:t>перевезень</a:t>
            </a:r>
            <a:r>
              <a:rPr lang="ru-RU" sz="1400" dirty="0"/>
              <a:t> </a:t>
            </a:r>
            <a:r>
              <a:rPr lang="ru-RU" sz="1400" dirty="0" err="1"/>
              <a:t>умови</a:t>
            </a:r>
            <a:r>
              <a:rPr lang="ru-RU" sz="1400" dirty="0"/>
              <a:t> поставки FOB,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вимагало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продавця</a:t>
            </a:r>
            <a:r>
              <a:rPr lang="ru-RU" sz="1400" dirty="0"/>
              <a:t> </a:t>
            </a:r>
            <a:r>
              <a:rPr lang="ru-RU" sz="1400" dirty="0" err="1"/>
              <a:t>навантаження</a:t>
            </a:r>
            <a:r>
              <a:rPr lang="ru-RU" sz="1400" dirty="0"/>
              <a:t> товару на судно, а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морського</a:t>
            </a:r>
            <a:r>
              <a:rPr lang="ru-RU" sz="1400" dirty="0"/>
              <a:t> </a:t>
            </a:r>
            <a:r>
              <a:rPr lang="ru-RU" sz="1400" dirty="0" err="1"/>
              <a:t>перевізника</a:t>
            </a:r>
            <a:r>
              <a:rPr lang="ru-RU" sz="1400" dirty="0"/>
              <a:t> </a:t>
            </a:r>
            <a:r>
              <a:rPr lang="ru-RU" sz="1400" dirty="0" err="1"/>
              <a:t>надання</a:t>
            </a:r>
            <a:r>
              <a:rPr lang="ru-RU" sz="1400" dirty="0"/>
              <a:t> коносамента </a:t>
            </a:r>
            <a:r>
              <a:rPr lang="ru-RU" sz="1400" dirty="0" err="1"/>
              <a:t>продавцю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нових</a:t>
            </a:r>
            <a:r>
              <a:rPr lang="ru-RU" sz="1400" dirty="0"/>
              <a:t> правил </a:t>
            </a:r>
            <a:r>
              <a:rPr lang="ru-RU" sz="1400" dirty="0" err="1"/>
              <a:t>Incoterms</a:t>
            </a:r>
            <a:r>
              <a:rPr lang="ru-RU" sz="1400" dirty="0"/>
              <a:t> 2020 року, </a:t>
            </a:r>
            <a:r>
              <a:rPr lang="ru-RU" sz="1400" dirty="0" err="1"/>
              <a:t>умова</a:t>
            </a:r>
            <a:r>
              <a:rPr lang="ru-RU" sz="1400" dirty="0"/>
              <a:t> поставки FCA </a:t>
            </a:r>
            <a:r>
              <a:rPr lang="ru-RU" sz="1400" dirty="0" err="1"/>
              <a:t>дозволяє</a:t>
            </a:r>
            <a:r>
              <a:rPr lang="ru-RU" sz="1400" dirty="0"/>
              <a:t> сторонам </a:t>
            </a:r>
            <a:r>
              <a:rPr lang="ru-RU" sz="1400" dirty="0" err="1"/>
              <a:t>домовитися</a:t>
            </a:r>
            <a:r>
              <a:rPr lang="ru-RU" sz="1400" dirty="0"/>
              <a:t> в </a:t>
            </a:r>
            <a:r>
              <a:rPr lang="ru-RU" sz="1400" dirty="0" err="1"/>
              <a:t>договорі</a:t>
            </a:r>
            <a:r>
              <a:rPr lang="ru-RU" sz="1400" dirty="0"/>
              <a:t> </a:t>
            </a:r>
            <a:r>
              <a:rPr lang="ru-RU" sz="1400" dirty="0" err="1"/>
              <a:t>купівлі</a:t>
            </a:r>
            <a:r>
              <a:rPr lang="ru-RU" sz="1400" dirty="0"/>
              <a:t>-продажу,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покупець</a:t>
            </a:r>
            <a:r>
              <a:rPr lang="ru-RU" sz="1400" dirty="0"/>
              <a:t> повинен </a:t>
            </a:r>
            <a:r>
              <a:rPr lang="ru-RU" sz="1400" dirty="0" err="1"/>
              <a:t>дати</a:t>
            </a:r>
            <a:r>
              <a:rPr lang="ru-RU" sz="1400" dirty="0"/>
              <a:t> </a:t>
            </a:r>
            <a:r>
              <a:rPr lang="ru-RU" sz="1400" dirty="0" err="1"/>
              <a:t>вказівку</a:t>
            </a:r>
            <a:r>
              <a:rPr lang="ru-RU" sz="1400" dirty="0"/>
              <a:t> </a:t>
            </a:r>
            <a:r>
              <a:rPr lang="ru-RU" sz="1400" dirty="0" err="1"/>
              <a:t>своєму</a:t>
            </a:r>
            <a:r>
              <a:rPr lang="ru-RU" sz="1400" dirty="0"/>
              <a:t> </a:t>
            </a:r>
            <a:r>
              <a:rPr lang="ru-RU" sz="1400" dirty="0" err="1"/>
              <a:t>перевізнику</a:t>
            </a:r>
            <a:r>
              <a:rPr lang="ru-RU" sz="1400" dirty="0"/>
              <a:t> </a:t>
            </a:r>
            <a:r>
              <a:rPr lang="ru-RU" sz="1400" dirty="0" err="1"/>
              <a:t>видати</a:t>
            </a:r>
            <a:r>
              <a:rPr lang="ru-RU" sz="1400" dirty="0"/>
              <a:t> коносамент з бортовою </a:t>
            </a:r>
            <a:r>
              <a:rPr lang="ru-RU" sz="1400" dirty="0" err="1"/>
              <a:t>записом</a:t>
            </a:r>
            <a:r>
              <a:rPr lang="ru-RU" sz="1400" dirty="0"/>
              <a:t> </a:t>
            </a:r>
            <a:r>
              <a:rPr lang="ru-RU" sz="1400" dirty="0" err="1" smtClean="0"/>
              <a:t>продавцю</a:t>
            </a:r>
            <a:r>
              <a:rPr lang="en-US" sz="1400" dirty="0" smtClean="0"/>
              <a:t>;</a:t>
            </a: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7335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928" y="228914"/>
            <a:ext cx="9404723" cy="1400530"/>
          </a:xfrm>
        </p:spPr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r>
              <a:rPr lang="ru-RU" dirty="0"/>
              <a:t> 2020 і </a:t>
            </a:r>
            <a:r>
              <a:rPr lang="ru-RU" dirty="0" err="1"/>
              <a:t>Інкотермс</a:t>
            </a:r>
            <a:r>
              <a:rPr lang="ru-RU" dirty="0"/>
              <a:t> 2010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9078"/>
            <a:ext cx="12192000" cy="534892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 err="1" smtClean="0"/>
              <a:t>Зміна</a:t>
            </a:r>
            <a:r>
              <a:rPr lang="ru-RU" sz="2600" b="1" dirty="0" smtClean="0"/>
              <a:t> </a:t>
            </a:r>
            <a:r>
              <a:rPr lang="ru-RU" sz="2600" b="1" dirty="0" err="1"/>
              <a:t>рівня</a:t>
            </a:r>
            <a:r>
              <a:rPr lang="ru-RU" sz="2600" b="1" dirty="0"/>
              <a:t> страхового </a:t>
            </a:r>
            <a:r>
              <a:rPr lang="ru-RU" sz="2600" b="1" dirty="0" err="1"/>
              <a:t>покриття</a:t>
            </a:r>
            <a:r>
              <a:rPr lang="ru-RU" sz="2600" b="1" dirty="0"/>
              <a:t> для </a:t>
            </a:r>
            <a:r>
              <a:rPr lang="ru-RU" sz="2600" b="1" dirty="0" err="1"/>
              <a:t>терміна</a:t>
            </a:r>
            <a:r>
              <a:rPr lang="ru-RU" sz="2600" b="1" dirty="0"/>
              <a:t> </a:t>
            </a:r>
            <a:r>
              <a:rPr lang="ru-RU" sz="2600" b="1" dirty="0" smtClean="0"/>
              <a:t>CIP</a:t>
            </a:r>
            <a:endParaRPr lang="en-US" sz="2600" b="1" dirty="0"/>
          </a:p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r>
              <a:rPr lang="ru-RU" dirty="0"/>
              <a:t> 2020 для умов поставок </a:t>
            </a:r>
            <a:r>
              <a:rPr lang="en-AU" dirty="0"/>
              <a:t>CIF, </a:t>
            </a:r>
            <a:r>
              <a:rPr lang="ru-RU" dirty="0"/>
              <a:t>як і </a:t>
            </a:r>
            <a:r>
              <a:rPr lang="ru-RU" dirty="0" err="1"/>
              <a:t>раніше</a:t>
            </a:r>
            <a:r>
              <a:rPr lang="ru-RU" dirty="0"/>
              <a:t> в правилах </a:t>
            </a:r>
            <a:r>
              <a:rPr lang="ru-RU" dirty="0" err="1"/>
              <a:t>Інкотермс</a:t>
            </a:r>
            <a:r>
              <a:rPr lang="ru-RU" dirty="0"/>
              <a:t> 2010,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страхове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.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погодити</a:t>
            </a:r>
            <a:r>
              <a:rPr lang="ru-RU" dirty="0"/>
              <a:t> в </a:t>
            </a:r>
            <a:r>
              <a:rPr lang="ru-RU" dirty="0" err="1"/>
              <a:t>контракті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того </a:t>
            </a:r>
            <a:r>
              <a:rPr lang="ru-RU" dirty="0" err="1"/>
              <a:t>побажають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Для умов поставки </a:t>
            </a:r>
            <a:r>
              <a:rPr lang="en-AU" dirty="0"/>
              <a:t>CIP </a:t>
            </a:r>
            <a:r>
              <a:rPr lang="ru-RU" dirty="0" err="1"/>
              <a:t>Інкотермс</a:t>
            </a:r>
            <a:r>
              <a:rPr lang="ru-RU" dirty="0"/>
              <a:t> 2020 року,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застрахувати</a:t>
            </a:r>
            <a:r>
              <a:rPr lang="ru-RU" dirty="0"/>
              <a:t> товар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з </a:t>
            </a:r>
            <a:r>
              <a:rPr lang="ru-RU" dirty="0" err="1"/>
              <a:t>максимальним</a:t>
            </a:r>
            <a:r>
              <a:rPr lang="ru-RU" dirty="0"/>
              <a:t> </a:t>
            </a:r>
            <a:r>
              <a:rPr lang="ru-RU" dirty="0" err="1"/>
              <a:t>страховим</a:t>
            </a:r>
            <a:r>
              <a:rPr lang="ru-RU" dirty="0"/>
              <a:t> </a:t>
            </a:r>
            <a:r>
              <a:rPr lang="ru-RU" dirty="0" err="1"/>
              <a:t>покриттям</a:t>
            </a:r>
            <a:r>
              <a:rPr lang="ru-RU" dirty="0"/>
              <a:t> і страховою сумою не </a:t>
            </a:r>
            <a:r>
              <a:rPr lang="ru-RU" dirty="0" err="1"/>
              <a:t>менше</a:t>
            </a:r>
            <a:r>
              <a:rPr lang="ru-RU" dirty="0"/>
              <a:t> 110%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товару.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погодитися</a:t>
            </a:r>
            <a:r>
              <a:rPr lang="ru-RU" dirty="0"/>
              <a:t> в </a:t>
            </a:r>
            <a:r>
              <a:rPr lang="ru-RU" dirty="0" err="1"/>
              <a:t>контракті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/>
              <a:t>страхового </a:t>
            </a:r>
            <a:r>
              <a:rPr lang="ru-RU" dirty="0" err="1"/>
              <a:t>покриття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того </a:t>
            </a:r>
            <a:r>
              <a:rPr lang="ru-RU" dirty="0" err="1"/>
              <a:t>побажають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>Дана поправка </a:t>
            </a:r>
            <a:r>
              <a:rPr lang="ru-RU" dirty="0" err="1"/>
              <a:t>виправдана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поставки CIF </a:t>
            </a:r>
            <a:r>
              <a:rPr lang="ru-RU" dirty="0" err="1"/>
              <a:t>Інкотермс</a:t>
            </a:r>
            <a:r>
              <a:rPr lang="ru-RU" dirty="0"/>
              <a:t> 2020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перевезень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навалом (</a:t>
            </a:r>
            <a:r>
              <a:rPr lang="ru-RU" dirty="0" err="1"/>
              <a:t>сировина</a:t>
            </a:r>
            <a:r>
              <a:rPr lang="ru-RU" dirty="0"/>
              <a:t>, </a:t>
            </a:r>
            <a:r>
              <a:rPr lang="ru-RU" dirty="0" err="1"/>
              <a:t>мінерали</a:t>
            </a:r>
            <a:r>
              <a:rPr lang="ru-RU" dirty="0"/>
              <a:t> і т.д.). </a:t>
            </a:r>
            <a:r>
              <a:rPr lang="ru-RU" dirty="0" err="1"/>
              <a:t>Вартість</a:t>
            </a:r>
            <a:r>
              <a:rPr lang="ru-RU" dirty="0"/>
              <a:t> за </a:t>
            </a:r>
            <a:r>
              <a:rPr lang="ru-RU" dirty="0" err="1"/>
              <a:t>кілограм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, і </a:t>
            </a:r>
            <a:r>
              <a:rPr lang="ru-RU" dirty="0" err="1"/>
              <a:t>вимога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з </a:t>
            </a:r>
            <a:r>
              <a:rPr lang="ru-RU" dirty="0" err="1"/>
              <a:t>максимальним</a:t>
            </a:r>
            <a:r>
              <a:rPr lang="ru-RU" dirty="0"/>
              <a:t> </a:t>
            </a:r>
            <a:r>
              <a:rPr lang="ru-RU" dirty="0" err="1"/>
              <a:t>покриттям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підвищило</a:t>
            </a:r>
            <a:r>
              <a:rPr lang="ru-RU" dirty="0"/>
              <a:t> б </a:t>
            </a:r>
            <a:r>
              <a:rPr lang="ru-RU" dirty="0" err="1"/>
              <a:t>кінцеву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товару. </a:t>
            </a:r>
            <a:r>
              <a:rPr lang="ru-RU" dirty="0" err="1"/>
              <a:t>Умова</a:t>
            </a:r>
            <a:r>
              <a:rPr lang="ru-RU" dirty="0"/>
              <a:t> поставки CIP </a:t>
            </a:r>
            <a:r>
              <a:rPr lang="ru-RU" dirty="0" err="1"/>
              <a:t>Інкотермс</a:t>
            </a:r>
            <a:r>
              <a:rPr lang="ru-RU" dirty="0"/>
              <a:t> 2020 року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Мультимодальний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часто </a:t>
            </a:r>
            <a:r>
              <a:rPr lang="ru-RU" dirty="0" err="1"/>
              <a:t>використовуваний</a:t>
            </a:r>
            <a:r>
              <a:rPr lang="ru-RU" dirty="0"/>
              <a:t> для доставки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страхового </a:t>
            </a:r>
            <a:r>
              <a:rPr lang="ru-RU" dirty="0" err="1"/>
              <a:t>покриття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ru-RU" sz="2600" b="1" dirty="0" err="1" smtClean="0"/>
              <a:t>Перевезення</a:t>
            </a:r>
            <a:r>
              <a:rPr lang="ru-RU" sz="2600" b="1" dirty="0" smtClean="0"/>
              <a:t> </a:t>
            </a:r>
            <a:r>
              <a:rPr lang="ru-RU" sz="2600" b="1" dirty="0" err="1"/>
              <a:t>товарів</a:t>
            </a:r>
            <a:r>
              <a:rPr lang="ru-RU" sz="2600" b="1" dirty="0"/>
              <a:t> </a:t>
            </a:r>
            <a:r>
              <a:rPr lang="ru-RU" sz="2600" b="1" dirty="0" err="1"/>
              <a:t>власним</a:t>
            </a:r>
            <a:r>
              <a:rPr lang="ru-RU" sz="2600" b="1" dirty="0"/>
              <a:t> </a:t>
            </a:r>
            <a:r>
              <a:rPr lang="ru-RU" sz="2600" b="1" dirty="0" smtClean="0"/>
              <a:t>транспортом</a:t>
            </a:r>
            <a:endParaRPr lang="en-US" sz="2600" b="1" dirty="0" smtClean="0"/>
          </a:p>
          <a:p>
            <a:pPr marL="0" indent="0" algn="just">
              <a:buNone/>
            </a:pPr>
            <a:r>
              <a:rPr lang="ru-RU" dirty="0" err="1"/>
              <a:t>Міжнародні</a:t>
            </a:r>
            <a:r>
              <a:rPr lang="ru-RU" dirty="0"/>
              <a:t> правила </a:t>
            </a:r>
            <a:r>
              <a:rPr lang="ru-RU" dirty="0" err="1"/>
              <a:t>Інкотермс</a:t>
            </a:r>
            <a:r>
              <a:rPr lang="ru-RU" dirty="0"/>
              <a:t> 2010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складені</a:t>
            </a:r>
            <a:r>
              <a:rPr lang="ru-RU" dirty="0"/>
              <a:t>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припущення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до </a:t>
            </a:r>
            <a:r>
              <a:rPr lang="ru-RU" dirty="0" err="1"/>
              <a:t>покупця</a:t>
            </a:r>
            <a:r>
              <a:rPr lang="ru-RU" dirty="0"/>
              <a:t> вони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перевозитися</a:t>
            </a:r>
            <a:r>
              <a:rPr lang="ru-RU" dirty="0"/>
              <a:t> </a:t>
            </a:r>
            <a:r>
              <a:rPr lang="ru-RU" dirty="0" err="1"/>
              <a:t>стороннім</a:t>
            </a:r>
            <a:r>
              <a:rPr lang="ru-RU" dirty="0"/>
              <a:t> </a:t>
            </a:r>
            <a:r>
              <a:rPr lang="ru-RU" dirty="0" err="1"/>
              <a:t>перевізником</a:t>
            </a:r>
            <a:r>
              <a:rPr lang="ru-RU" dirty="0"/>
              <a:t>, </a:t>
            </a:r>
            <a:r>
              <a:rPr lang="ru-RU" dirty="0" err="1"/>
              <a:t>найнятим</a:t>
            </a:r>
            <a:r>
              <a:rPr lang="ru-RU" dirty="0"/>
              <a:t> </a:t>
            </a:r>
            <a:r>
              <a:rPr lang="ru-RU" dirty="0" err="1"/>
              <a:t>продавцем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. </a:t>
            </a:r>
            <a:r>
              <a:rPr lang="ru-RU" dirty="0" err="1"/>
              <a:t>Нові</a:t>
            </a:r>
            <a:r>
              <a:rPr lang="ru-RU" dirty="0"/>
              <a:t> правила </a:t>
            </a:r>
            <a:r>
              <a:rPr lang="ru-RU" dirty="0" err="1"/>
              <a:t>Incoterms</a:t>
            </a:r>
            <a:r>
              <a:rPr lang="ru-RU" dirty="0"/>
              <a:t> 2020 на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коли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транспорт для доставки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укласти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 smtClean="0"/>
              <a:t>.</a:t>
            </a:r>
            <a:endParaRPr lang="en-US" b="1" dirty="0" smtClean="0"/>
          </a:p>
          <a:p>
            <a:pPr algn="just"/>
            <a:r>
              <a:rPr lang="ru-RU" sz="2600" b="1" dirty="0" err="1"/>
              <a:t>Р</a:t>
            </a:r>
            <a:r>
              <a:rPr lang="ru-RU" sz="2600" b="1" dirty="0" err="1" smtClean="0"/>
              <a:t>озподіл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витрат</a:t>
            </a:r>
            <a:endParaRPr lang="ru-RU" sz="2600" b="1" dirty="0" smtClean="0"/>
          </a:p>
          <a:p>
            <a:pPr marL="0" indent="0" algn="just">
              <a:buNone/>
            </a:pP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аспектами </a:t>
            </a:r>
            <a:r>
              <a:rPr lang="ru-RU" dirty="0" err="1"/>
              <a:t>купівлі</a:t>
            </a:r>
            <a:r>
              <a:rPr lang="ru-RU" dirty="0"/>
              <a:t>-продажу,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перераховані</a:t>
            </a:r>
            <a:r>
              <a:rPr lang="ru-RU" dirty="0"/>
              <a:t> в </a:t>
            </a:r>
            <a:r>
              <a:rPr lang="ru-RU" dirty="0" err="1"/>
              <a:t>статтях</a:t>
            </a:r>
            <a:r>
              <a:rPr lang="ru-RU" dirty="0"/>
              <a:t> </a:t>
            </a:r>
            <a:r>
              <a:rPr lang="en-US" dirty="0"/>
              <a:t>A9 / B9 «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» для кожного правила </a:t>
            </a:r>
            <a:r>
              <a:rPr lang="ru-RU" dirty="0" err="1"/>
              <a:t>Інкотермс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статтях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вони належать.</a:t>
            </a:r>
          </a:p>
          <a:p>
            <a:pPr marL="0" indent="0" algn="just">
              <a:buNone/>
            </a:pPr>
            <a:r>
              <a:rPr lang="ru-RU" dirty="0"/>
              <a:t>Метою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є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списку </a:t>
            </a:r>
            <a:r>
              <a:rPr lang="ru-RU" dirty="0" err="1"/>
              <a:t>витрат</a:t>
            </a:r>
            <a:r>
              <a:rPr lang="ru-RU" dirty="0"/>
              <a:t> в одному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і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інформовані</a:t>
            </a:r>
            <a:r>
              <a:rPr lang="ru-RU" dirty="0"/>
              <a:t> про </a:t>
            </a:r>
            <a:r>
              <a:rPr lang="ru-RU" dirty="0" err="1"/>
              <a:t>витрати</a:t>
            </a:r>
            <a:r>
              <a:rPr lang="ru-RU" dirty="0"/>
              <a:t>, за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буде нести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визначень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r>
              <a:rPr lang="ru-RU" dirty="0"/>
              <a:t> 2020.</a:t>
            </a:r>
            <a:endParaRPr lang="en-US" dirty="0"/>
          </a:p>
          <a:p>
            <a:pPr algn="just"/>
            <a:r>
              <a:rPr lang="ru-RU" sz="2600" b="1" dirty="0" err="1" smtClean="0"/>
              <a:t>Митне</a:t>
            </a:r>
            <a:r>
              <a:rPr lang="ru-RU" sz="2600" b="1" dirty="0" smtClean="0"/>
              <a:t> </a:t>
            </a:r>
            <a:r>
              <a:rPr lang="ru-RU" sz="2600" b="1" dirty="0" err="1"/>
              <a:t>оформлення</a:t>
            </a:r>
            <a:r>
              <a:rPr lang="ru-RU" sz="2600" b="1" dirty="0"/>
              <a:t>: </a:t>
            </a:r>
            <a:r>
              <a:rPr lang="ru-RU" sz="2600" b="1" dirty="0" err="1"/>
              <a:t>експорт</a:t>
            </a:r>
            <a:r>
              <a:rPr lang="ru-RU" sz="2600" b="1" dirty="0"/>
              <a:t>, транзит та </a:t>
            </a:r>
            <a:r>
              <a:rPr lang="ru-RU" sz="2600" b="1" dirty="0" err="1"/>
              <a:t>імпорт</a:t>
            </a:r>
            <a:endParaRPr lang="ru-RU" sz="2600" b="1" dirty="0" smtClean="0"/>
          </a:p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міжнародних</a:t>
            </a:r>
            <a:r>
              <a:rPr lang="ru-RU" dirty="0"/>
              <a:t> правилах </a:t>
            </a:r>
            <a:r>
              <a:rPr lang="ru-RU" dirty="0" err="1"/>
              <a:t>Incoterms</a:t>
            </a:r>
            <a:r>
              <a:rPr lang="ru-RU" dirty="0"/>
              <a:t> 2020 </a:t>
            </a:r>
            <a:r>
              <a:rPr lang="ru-RU" dirty="0" err="1"/>
              <a:t>більш</a:t>
            </a:r>
            <a:r>
              <a:rPr lang="ru-RU" dirty="0"/>
              <a:t> точно </a:t>
            </a:r>
            <a:r>
              <a:rPr lang="ru-RU" dirty="0" err="1"/>
              <a:t>пояснюється</a:t>
            </a:r>
            <a:r>
              <a:rPr lang="ru-RU" dirty="0"/>
              <a:t>, яка сторона,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,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митного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та </a:t>
            </a:r>
            <a:r>
              <a:rPr lang="ru-RU" dirty="0" err="1"/>
              <a:t>митних</a:t>
            </a:r>
            <a:r>
              <a:rPr lang="ru-RU" dirty="0"/>
              <a:t> формальностей на </a:t>
            </a:r>
            <a:r>
              <a:rPr lang="ru-RU" dirty="0" err="1"/>
              <a:t>кордоні</a:t>
            </a:r>
            <a:r>
              <a:rPr lang="ru-RU" dirty="0"/>
              <a:t>, </a:t>
            </a:r>
            <a:r>
              <a:rPr lang="ru-RU" dirty="0" err="1"/>
              <a:t>приймаючи</a:t>
            </a:r>
            <a:r>
              <a:rPr lang="ru-RU" dirty="0"/>
              <a:t> на себе </a:t>
            </a:r>
            <a:r>
              <a:rPr lang="ru-RU" dirty="0" err="1"/>
              <a:t>витрати</a:t>
            </a:r>
            <a:r>
              <a:rPr lang="ru-RU" dirty="0"/>
              <a:t> і </a:t>
            </a:r>
            <a:r>
              <a:rPr lang="ru-RU" dirty="0" err="1"/>
              <a:t>ризики</a:t>
            </a:r>
            <a:r>
              <a:rPr lang="ru-RU" dirty="0"/>
              <a:t>. І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дорозі</a:t>
            </a:r>
            <a:r>
              <a:rPr lang="ru-RU" dirty="0"/>
              <a:t>, включений </a:t>
            </a:r>
            <a:r>
              <a:rPr lang="ru-RU" dirty="0" err="1"/>
              <a:t>вперше</a:t>
            </a:r>
            <a:r>
              <a:rPr lang="ru-RU" dirty="0"/>
              <a:t>.</a:t>
            </a:r>
            <a:endParaRPr lang="en-US" dirty="0"/>
          </a:p>
          <a:p>
            <a:pPr algn="just"/>
            <a:endParaRPr lang="en-US" b="1" dirty="0"/>
          </a:p>
          <a:p>
            <a:pPr algn="just"/>
            <a:endParaRPr lang="en-US" b="1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5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r>
              <a:rPr lang="ru-RU" dirty="0"/>
              <a:t> 2020 і </a:t>
            </a:r>
            <a:r>
              <a:rPr lang="ru-RU" dirty="0" err="1"/>
              <a:t>Інкотермс</a:t>
            </a:r>
            <a:r>
              <a:rPr lang="ru-RU" dirty="0"/>
              <a:t> 2010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072" y="1796828"/>
            <a:ext cx="11509930" cy="4898115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В</a:t>
            </a:r>
            <a:r>
              <a:rPr lang="ru-RU" sz="1600" b="1" dirty="0" err="1"/>
              <a:t>имоги</a:t>
            </a:r>
            <a:r>
              <a:rPr lang="ru-RU" sz="1600" b="1" dirty="0"/>
              <a:t> </a:t>
            </a:r>
            <a:r>
              <a:rPr lang="ru-RU" sz="1600" b="1" dirty="0" err="1" smtClean="0"/>
              <a:t>безпеки</a:t>
            </a:r>
            <a:endParaRPr lang="ru-RU" sz="1600" b="1" dirty="0" smtClean="0"/>
          </a:p>
          <a:p>
            <a:pPr marL="0" indent="0" algn="just">
              <a:buNone/>
            </a:pPr>
            <a:r>
              <a:rPr lang="ru-RU" sz="1200" dirty="0" err="1" smtClean="0"/>
              <a:t>Безпека</a:t>
            </a:r>
            <a:r>
              <a:rPr lang="ru-RU" sz="1200" dirty="0" smtClean="0"/>
              <a:t> </a:t>
            </a:r>
            <a:r>
              <a:rPr lang="ru-RU" sz="1200" dirty="0"/>
              <a:t>транспорту стала новою нормою. </a:t>
            </a:r>
            <a:r>
              <a:rPr lang="ru-RU" sz="1200" dirty="0" err="1"/>
              <a:t>Тепер</a:t>
            </a:r>
            <a:r>
              <a:rPr lang="ru-RU" sz="1200" dirty="0"/>
              <a:t> </a:t>
            </a:r>
            <a:r>
              <a:rPr lang="ru-RU" sz="1200" dirty="0" err="1"/>
              <a:t>стаття</a:t>
            </a:r>
            <a:r>
              <a:rPr lang="ru-RU" sz="1200" dirty="0"/>
              <a:t> </a:t>
            </a:r>
            <a:r>
              <a:rPr lang="en-AU" sz="1200" dirty="0"/>
              <a:t>A4 / B4 ( «</a:t>
            </a:r>
            <a:r>
              <a:rPr lang="ru-RU" sz="1200" dirty="0" err="1"/>
              <a:t>Перевезення</a:t>
            </a:r>
            <a:r>
              <a:rPr lang="ru-RU" sz="1200" dirty="0"/>
              <a:t>») кожного правила </a:t>
            </a:r>
            <a:r>
              <a:rPr lang="ru-RU" sz="1200" dirty="0" err="1"/>
              <a:t>Інкотермс</a:t>
            </a:r>
            <a:r>
              <a:rPr lang="ru-RU" sz="1200" dirty="0"/>
              <a:t> </a:t>
            </a:r>
            <a:r>
              <a:rPr lang="ru-RU" sz="1200" dirty="0" err="1"/>
              <a:t>вимагає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продавця</a:t>
            </a:r>
            <a:r>
              <a:rPr lang="ru-RU" sz="1200" dirty="0"/>
              <a:t>, де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застосовано</a:t>
            </a:r>
            <a:r>
              <a:rPr lang="ru-RU" sz="1200" dirty="0"/>
              <a:t>, </a:t>
            </a:r>
            <a:r>
              <a:rPr lang="ru-RU" sz="1200" dirty="0" err="1"/>
              <a:t>дотримуватися</a:t>
            </a:r>
            <a:r>
              <a:rPr lang="ru-RU" sz="1200" dirty="0"/>
              <a:t> будь-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вимоги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ru-RU" sz="1200" dirty="0"/>
              <a:t>, </a:t>
            </a:r>
            <a:r>
              <a:rPr lang="ru-RU" sz="1200" dirty="0" err="1"/>
              <a:t>пов'язані</a:t>
            </a:r>
            <a:r>
              <a:rPr lang="ru-RU" sz="1200" dirty="0"/>
              <a:t> з транспортом, до пункту доставки та /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надати</a:t>
            </a:r>
            <a:r>
              <a:rPr lang="ru-RU" sz="1200" dirty="0"/>
              <a:t> </a:t>
            </a:r>
            <a:r>
              <a:rPr lang="ru-RU" sz="1200" dirty="0" err="1"/>
              <a:t>покупцеві</a:t>
            </a:r>
            <a:r>
              <a:rPr lang="ru-RU" sz="1200" dirty="0"/>
              <a:t> будь-яку </a:t>
            </a:r>
            <a:r>
              <a:rPr lang="ru-RU" sz="1200" dirty="0" err="1"/>
              <a:t>інформацію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стосується</a:t>
            </a:r>
            <a:r>
              <a:rPr lang="ru-RU" sz="1200" dirty="0"/>
              <a:t> </a:t>
            </a:r>
            <a:r>
              <a:rPr lang="ru-RU" sz="1200" dirty="0" err="1"/>
              <a:t>вимог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ru-RU" sz="1200" dirty="0"/>
              <a:t>, </a:t>
            </a:r>
            <a:r>
              <a:rPr lang="ru-RU" sz="1200" dirty="0" err="1"/>
              <a:t>пов'язаних</a:t>
            </a:r>
            <a:r>
              <a:rPr lang="ru-RU" sz="1200" dirty="0"/>
              <a:t> з транспортом, яка </a:t>
            </a:r>
            <a:r>
              <a:rPr lang="ru-RU" sz="1200" dirty="0" err="1"/>
              <a:t>необхідна</a:t>
            </a:r>
            <a:r>
              <a:rPr lang="ru-RU" sz="1200" dirty="0"/>
              <a:t> </a:t>
            </a:r>
            <a:r>
              <a:rPr lang="ru-RU" sz="1200" dirty="0" err="1"/>
              <a:t>покупцеві</a:t>
            </a:r>
            <a:r>
              <a:rPr lang="ru-RU" sz="1200" dirty="0"/>
              <a:t> для </a:t>
            </a:r>
            <a:r>
              <a:rPr lang="ru-RU" sz="1200" dirty="0" err="1"/>
              <a:t>організації</a:t>
            </a:r>
            <a:r>
              <a:rPr lang="ru-RU" sz="1200" dirty="0"/>
              <a:t> </a:t>
            </a:r>
            <a:r>
              <a:rPr lang="ru-RU" sz="1200" dirty="0" err="1"/>
              <a:t>перевезення</a:t>
            </a:r>
            <a:r>
              <a:rPr lang="ru-RU" sz="1200" dirty="0"/>
              <a:t>.</a:t>
            </a:r>
          </a:p>
          <a:p>
            <a:pPr marL="0" indent="0" algn="just">
              <a:buNone/>
            </a:pPr>
            <a:r>
              <a:rPr lang="ru-RU" sz="1200" dirty="0" err="1"/>
              <a:t>Стаття</a:t>
            </a:r>
            <a:r>
              <a:rPr lang="ru-RU" sz="1200" dirty="0"/>
              <a:t> </a:t>
            </a:r>
            <a:r>
              <a:rPr lang="en-AU" sz="1200" dirty="0"/>
              <a:t>A7 / B7 ( «</a:t>
            </a:r>
            <a:r>
              <a:rPr lang="ru-RU" sz="1200" dirty="0" err="1"/>
              <a:t>Митне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 </a:t>
            </a:r>
            <a:r>
              <a:rPr lang="ru-RU" sz="1200" dirty="0" err="1"/>
              <a:t>експорту</a:t>
            </a:r>
            <a:r>
              <a:rPr lang="ru-RU" sz="1200" dirty="0"/>
              <a:t> / </a:t>
            </a:r>
            <a:r>
              <a:rPr lang="ru-RU" sz="1200" dirty="0" err="1"/>
              <a:t>імпорту</a:t>
            </a:r>
            <a:r>
              <a:rPr lang="ru-RU" sz="1200" dirty="0"/>
              <a:t>») кожного правила </a:t>
            </a:r>
            <a:r>
              <a:rPr lang="ru-RU" sz="1200" dirty="0" err="1"/>
              <a:t>Інкотермс</a:t>
            </a:r>
            <a:r>
              <a:rPr lang="ru-RU" sz="1200" dirty="0"/>
              <a:t>, де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застосовано</a:t>
            </a:r>
            <a:r>
              <a:rPr lang="ru-RU" sz="1200" dirty="0"/>
              <a:t>, </a:t>
            </a:r>
            <a:r>
              <a:rPr lang="ru-RU" sz="1200" dirty="0" err="1"/>
              <a:t>тепер</a:t>
            </a:r>
            <a:r>
              <a:rPr lang="ru-RU" sz="1200" dirty="0"/>
              <a:t> </a:t>
            </a:r>
            <a:r>
              <a:rPr lang="ru-RU" sz="1200" dirty="0" err="1"/>
              <a:t>також</a:t>
            </a:r>
            <a:r>
              <a:rPr lang="ru-RU" sz="1200" dirty="0"/>
              <a:t> прямо </a:t>
            </a:r>
            <a:r>
              <a:rPr lang="ru-RU" sz="1200" dirty="0" err="1"/>
              <a:t>вимагає</a:t>
            </a:r>
            <a:r>
              <a:rPr lang="ru-RU" sz="1200" dirty="0"/>
              <a:t>,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продавець</a:t>
            </a:r>
            <a:r>
              <a:rPr lang="ru-RU" sz="1200" dirty="0"/>
              <a:t> </a:t>
            </a:r>
            <a:r>
              <a:rPr lang="ru-RU" sz="1200" dirty="0" err="1"/>
              <a:t>виконав</a:t>
            </a:r>
            <a:r>
              <a:rPr lang="ru-RU" sz="1200" dirty="0"/>
              <a:t> будь-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пов'язані</a:t>
            </a:r>
            <a:r>
              <a:rPr lang="ru-RU" sz="1200" dirty="0"/>
              <a:t> з </a:t>
            </a:r>
            <a:r>
              <a:rPr lang="ru-RU" sz="1200" dirty="0" err="1" smtClean="0"/>
              <a:t>безпекою</a:t>
            </a:r>
            <a:r>
              <a:rPr lang="ru-RU" sz="1200" dirty="0"/>
              <a:t> </a:t>
            </a:r>
            <a:r>
              <a:rPr lang="ru-RU" sz="1200" dirty="0" err="1"/>
              <a:t>формальності</a:t>
            </a:r>
            <a:r>
              <a:rPr lang="ru-RU" sz="1200" dirty="0"/>
              <a:t> при </a:t>
            </a:r>
            <a:r>
              <a:rPr lang="ru-RU" sz="1200" dirty="0" err="1"/>
              <a:t>оформленні</a:t>
            </a:r>
            <a:r>
              <a:rPr lang="ru-RU" sz="1200" dirty="0"/>
              <a:t> </a:t>
            </a:r>
            <a:r>
              <a:rPr lang="ru-RU" sz="1200" dirty="0" err="1"/>
              <a:t>експорту</a:t>
            </a:r>
            <a:r>
              <a:rPr lang="ru-RU" sz="1200" dirty="0"/>
              <a:t> та </a:t>
            </a:r>
            <a:r>
              <a:rPr lang="ru-RU" sz="1200" dirty="0" err="1"/>
              <a:t>допомагав</a:t>
            </a:r>
            <a:r>
              <a:rPr lang="ru-RU" sz="1200" dirty="0"/>
              <a:t> </a:t>
            </a:r>
            <a:r>
              <a:rPr lang="ru-RU" sz="1200" dirty="0" err="1"/>
              <a:t>покупцеві</a:t>
            </a:r>
            <a:r>
              <a:rPr lang="ru-RU" sz="1200" dirty="0"/>
              <a:t> </a:t>
            </a:r>
            <a:r>
              <a:rPr lang="ru-RU" sz="1200" dirty="0" err="1"/>
              <a:t>отримати</a:t>
            </a:r>
            <a:r>
              <a:rPr lang="ru-RU" sz="1200" dirty="0"/>
              <a:t> будь-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документи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інформацію</a:t>
            </a:r>
            <a:r>
              <a:rPr lang="ru-RU" sz="1200" dirty="0"/>
              <a:t>, </a:t>
            </a:r>
            <a:r>
              <a:rPr lang="ru-RU" sz="1200" dirty="0" err="1"/>
              <a:t>необхідні</a:t>
            </a:r>
            <a:r>
              <a:rPr lang="ru-RU" sz="1200" dirty="0"/>
              <a:t> для </a:t>
            </a:r>
            <a:r>
              <a:rPr lang="ru-RU" sz="1200" dirty="0" err="1"/>
              <a:t>дотримання</a:t>
            </a:r>
            <a:r>
              <a:rPr lang="ru-RU" sz="1200" dirty="0"/>
              <a:t> з </a:t>
            </a:r>
            <a:r>
              <a:rPr lang="ru-RU" sz="1200" dirty="0" err="1"/>
              <a:t>митними</a:t>
            </a:r>
            <a:r>
              <a:rPr lang="ru-RU" sz="1200" dirty="0"/>
              <a:t> формальностями, </a:t>
            </a:r>
            <a:r>
              <a:rPr lang="ru-RU" sz="1200" dirty="0" err="1"/>
              <a:t>пов'язаними</a:t>
            </a:r>
            <a:r>
              <a:rPr lang="ru-RU" sz="1200" dirty="0"/>
              <a:t> з </a:t>
            </a:r>
            <a:r>
              <a:rPr lang="ru-RU" sz="1200" dirty="0" err="1"/>
              <a:t>імпортом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транзитом. </a:t>
            </a:r>
            <a:r>
              <a:rPr lang="ru-RU" sz="1200" dirty="0" err="1"/>
              <a:t>Витрати</a:t>
            </a:r>
            <a:r>
              <a:rPr lang="ru-RU" sz="1200" dirty="0"/>
              <a:t> на </a:t>
            </a:r>
            <a:r>
              <a:rPr lang="ru-RU" sz="1200" dirty="0" err="1"/>
              <a:t>забезпечення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ru-RU" sz="1200" dirty="0"/>
              <a:t>, </a:t>
            </a:r>
            <a:r>
              <a:rPr lang="ru-RU" sz="1200" dirty="0" err="1"/>
              <a:t>пов'язані</a:t>
            </a:r>
            <a:r>
              <a:rPr lang="ru-RU" sz="1200" dirty="0"/>
              <a:t> з транспортом, </a:t>
            </a:r>
            <a:r>
              <a:rPr lang="ru-RU" sz="1200" dirty="0" err="1"/>
              <a:t>також</a:t>
            </a:r>
            <a:r>
              <a:rPr lang="ru-RU" sz="1200" dirty="0"/>
              <a:t> стали </a:t>
            </a:r>
            <a:r>
              <a:rPr lang="ru-RU" sz="1200" dirty="0" err="1"/>
              <a:t>більш</a:t>
            </a:r>
            <a:r>
              <a:rPr lang="ru-RU" sz="1200" dirty="0"/>
              <a:t> </a:t>
            </a:r>
            <a:r>
              <a:rPr lang="ru-RU" sz="1200" dirty="0" err="1"/>
              <a:t>помітними</a:t>
            </a:r>
            <a:r>
              <a:rPr lang="ru-RU" sz="1200" dirty="0"/>
              <a:t> в </a:t>
            </a:r>
            <a:r>
              <a:rPr lang="ru-RU" sz="1200" dirty="0" err="1"/>
              <a:t>окремому</a:t>
            </a:r>
            <a:r>
              <a:rPr lang="ru-RU" sz="1200" dirty="0"/>
              <a:t> </a:t>
            </a:r>
            <a:r>
              <a:rPr lang="ru-RU" sz="1200" dirty="0" err="1"/>
              <a:t>переліку</a:t>
            </a:r>
            <a:r>
              <a:rPr lang="ru-RU" sz="1200" dirty="0"/>
              <a:t> </a:t>
            </a:r>
            <a:r>
              <a:rPr lang="ru-RU" sz="1200" dirty="0" err="1"/>
              <a:t>зобов'язань</a:t>
            </a:r>
            <a:r>
              <a:rPr lang="ru-RU" sz="1200" dirty="0"/>
              <a:t> за </a:t>
            </a:r>
            <a:r>
              <a:rPr lang="ru-RU" sz="1200" dirty="0" err="1"/>
              <a:t>видатками</a:t>
            </a:r>
            <a:r>
              <a:rPr lang="ru-RU" sz="1200" dirty="0"/>
              <a:t> </a:t>
            </a:r>
            <a:r>
              <a:rPr lang="ru-RU" sz="1200" dirty="0" err="1"/>
              <a:t>відповідно</a:t>
            </a:r>
            <a:r>
              <a:rPr lang="ru-RU" sz="1200" dirty="0"/>
              <a:t> до статей A9 / B9 кожного правила </a:t>
            </a:r>
            <a:r>
              <a:rPr lang="ru-RU" sz="1200" dirty="0" err="1"/>
              <a:t>Інкотермс</a:t>
            </a:r>
            <a:r>
              <a:rPr lang="ru-RU" sz="1200" dirty="0"/>
              <a:t>.</a:t>
            </a:r>
          </a:p>
          <a:p>
            <a:pPr algn="just"/>
            <a:r>
              <a:rPr lang="ru-RU" sz="1600" b="1" dirty="0" err="1" smtClean="0"/>
              <a:t>Пояснювальні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примітки</a:t>
            </a:r>
            <a:endParaRPr lang="ru-RU" sz="1600" b="1" dirty="0" smtClean="0"/>
          </a:p>
          <a:p>
            <a:pPr marL="0" indent="0" algn="just">
              <a:buNone/>
            </a:pPr>
            <a:r>
              <a:rPr lang="ru-RU" sz="1600" dirty="0"/>
              <a:t>У кожному </a:t>
            </a:r>
            <a:r>
              <a:rPr lang="ru-RU" sz="1600" dirty="0" err="1"/>
              <a:t>правилі</a:t>
            </a:r>
            <a:r>
              <a:rPr lang="ru-RU" sz="1600" dirty="0"/>
              <a:t> </a:t>
            </a:r>
            <a:r>
              <a:rPr lang="ru-RU" sz="1600" dirty="0" err="1"/>
              <a:t>Інкотермс</a:t>
            </a:r>
            <a:r>
              <a:rPr lang="ru-RU" sz="1600" dirty="0"/>
              <a:t> 2020 </a:t>
            </a:r>
            <a:r>
              <a:rPr lang="ru-RU" sz="1600" dirty="0" err="1"/>
              <a:t>тепер</a:t>
            </a:r>
            <a:r>
              <a:rPr lang="ru-RU" sz="1600" dirty="0"/>
              <a:t> </a:t>
            </a:r>
            <a:r>
              <a:rPr lang="ru-RU" sz="1600" dirty="0" err="1"/>
              <a:t>розміщені</a:t>
            </a:r>
            <a:r>
              <a:rPr lang="ru-RU" sz="1600" dirty="0"/>
              <a:t> «</a:t>
            </a:r>
            <a:r>
              <a:rPr lang="ru-RU" sz="1600" dirty="0" err="1"/>
              <a:t>Пояснювальні</a:t>
            </a:r>
            <a:r>
              <a:rPr lang="ru-RU" sz="1600" dirty="0"/>
              <a:t> </a:t>
            </a:r>
            <a:r>
              <a:rPr lang="ru-RU" sz="1600" dirty="0" err="1"/>
              <a:t>примітки</a:t>
            </a:r>
            <a:r>
              <a:rPr lang="ru-RU" sz="1600" dirty="0"/>
              <a:t> для </a:t>
            </a:r>
            <a:r>
              <a:rPr lang="ru-RU" sz="1600" dirty="0" err="1"/>
              <a:t>користувачів</a:t>
            </a:r>
            <a:r>
              <a:rPr lang="ru-RU" sz="1600" dirty="0"/>
              <a:t>», в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обширніше</a:t>
            </a:r>
            <a:r>
              <a:rPr lang="ru-RU" sz="1600" dirty="0"/>
              <a:t> </a:t>
            </a:r>
            <a:r>
              <a:rPr lang="ru-RU" sz="1600" dirty="0" err="1"/>
              <a:t>викладені</a:t>
            </a:r>
            <a:r>
              <a:rPr lang="ru-RU" sz="1600" dirty="0"/>
              <a:t> </a:t>
            </a:r>
            <a:r>
              <a:rPr lang="ru-RU" sz="1600" dirty="0" err="1"/>
              <a:t>пояснювальні</a:t>
            </a:r>
            <a:r>
              <a:rPr lang="ru-RU" sz="1600" dirty="0"/>
              <a:t> </a:t>
            </a:r>
            <a:r>
              <a:rPr lang="ru-RU" sz="1600" dirty="0" err="1"/>
              <a:t>примітки</a:t>
            </a:r>
            <a:r>
              <a:rPr lang="ru-RU" sz="1600" dirty="0"/>
              <a:t> з </a:t>
            </a:r>
            <a:r>
              <a:rPr lang="ru-RU" sz="1600" dirty="0" err="1"/>
              <a:t>ілюстраціями</a:t>
            </a:r>
            <a:r>
              <a:rPr lang="ru-RU" sz="1600" dirty="0"/>
              <a:t> </a:t>
            </a:r>
            <a:r>
              <a:rPr lang="ru-RU" sz="1600" dirty="0" err="1"/>
              <a:t>відповідного</a:t>
            </a:r>
            <a:r>
              <a:rPr lang="ru-RU" sz="1600" dirty="0"/>
              <a:t> </a:t>
            </a:r>
            <a:r>
              <a:rPr lang="ru-RU" sz="1600" dirty="0" err="1"/>
              <a:t>умови</a:t>
            </a:r>
            <a:r>
              <a:rPr lang="ru-RU" sz="1600" dirty="0"/>
              <a:t> поставки </a:t>
            </a:r>
            <a:r>
              <a:rPr lang="ru-RU" sz="1600" dirty="0" err="1"/>
              <a:t>Інкотермс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:</a:t>
            </a:r>
          </a:p>
          <a:p>
            <a:pPr marL="0" indent="0" algn="just">
              <a:buNone/>
            </a:pPr>
            <a:r>
              <a:rPr lang="ru-RU" sz="1600" dirty="0"/>
              <a:t>• Коли </a:t>
            </a:r>
            <a:r>
              <a:rPr lang="ru-RU" sz="1600" dirty="0" err="1"/>
              <a:t>дане</a:t>
            </a:r>
            <a:r>
              <a:rPr lang="ru-RU" sz="1600" dirty="0"/>
              <a:t> правило </a:t>
            </a:r>
            <a:r>
              <a:rPr lang="ru-RU" sz="1600" dirty="0" err="1"/>
              <a:t>має</a:t>
            </a:r>
            <a:r>
              <a:rPr lang="ru-RU" sz="1600" dirty="0"/>
              <a:t> бути </a:t>
            </a:r>
            <a:r>
              <a:rPr lang="ru-RU" sz="1600" dirty="0" err="1"/>
              <a:t>використано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/>
              <a:t>• Коли </a:t>
            </a:r>
            <a:r>
              <a:rPr lang="ru-RU" sz="1600" dirty="0" err="1"/>
              <a:t>ризик</a:t>
            </a:r>
            <a:r>
              <a:rPr lang="ru-RU" sz="1600" dirty="0"/>
              <a:t> переходить</a:t>
            </a:r>
          </a:p>
          <a:p>
            <a:pPr marL="0" indent="0" algn="just">
              <a:buNone/>
            </a:pPr>
            <a:r>
              <a:rPr lang="ru-RU" sz="1600" dirty="0"/>
              <a:t>• Як </a:t>
            </a:r>
            <a:r>
              <a:rPr lang="ru-RU" sz="1600" dirty="0" err="1"/>
              <a:t>розподіляються</a:t>
            </a:r>
            <a:r>
              <a:rPr lang="ru-RU" sz="1600" dirty="0"/>
              <a:t> </a:t>
            </a:r>
            <a:r>
              <a:rPr lang="ru-RU" sz="1600" dirty="0" err="1"/>
              <a:t>витрати</a:t>
            </a:r>
            <a:endParaRPr lang="ru-RU" sz="1600" dirty="0" smtClean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3088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98" y="2090970"/>
            <a:ext cx="11535508" cy="423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внесені</a:t>
            </a:r>
            <a:r>
              <a:rPr lang="ru-RU" dirty="0"/>
              <a:t> в </a:t>
            </a:r>
            <a:r>
              <a:rPr lang="ru-RU" dirty="0" err="1"/>
              <a:t>Інкотермс</a:t>
            </a:r>
            <a:r>
              <a:rPr lang="ru-RU" dirty="0"/>
              <a:t> 2020 року, </a:t>
            </a:r>
            <a:r>
              <a:rPr lang="ru-RU" dirty="0" err="1"/>
              <a:t>хоча</a:t>
            </a:r>
            <a:r>
              <a:rPr lang="ru-RU" dirty="0"/>
              <a:t> і не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масштабні</a:t>
            </a:r>
            <a:r>
              <a:rPr lang="ru-RU" dirty="0"/>
              <a:t>, як </a:t>
            </a:r>
            <a:r>
              <a:rPr lang="ru-RU" dirty="0" err="1"/>
              <a:t>очікувалося</a:t>
            </a:r>
            <a:r>
              <a:rPr lang="ru-RU" dirty="0"/>
              <a:t>,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en-AU" dirty="0"/>
              <a:t>Incoterms 2010, </a:t>
            </a:r>
            <a:r>
              <a:rPr lang="ru-RU" dirty="0"/>
              <a:t>є </a:t>
            </a:r>
            <a:r>
              <a:rPr lang="ru-RU" dirty="0" err="1"/>
              <a:t>позитивним</a:t>
            </a:r>
            <a:r>
              <a:rPr lang="ru-RU" dirty="0"/>
              <a:t> моментом для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активно </a:t>
            </a:r>
            <a:r>
              <a:rPr lang="ru-RU" dirty="0" err="1"/>
              <a:t>використовують</a:t>
            </a:r>
            <a:r>
              <a:rPr lang="ru-RU" dirty="0"/>
              <a:t> правила </a:t>
            </a:r>
            <a:r>
              <a:rPr lang="ru-RU" dirty="0" err="1"/>
              <a:t>Інкотермс</a:t>
            </a:r>
            <a:r>
              <a:rPr lang="ru-RU" dirty="0"/>
              <a:t> 2010, не </a:t>
            </a:r>
            <a:r>
              <a:rPr lang="ru-RU" dirty="0" err="1"/>
              <a:t>потрібно</a:t>
            </a:r>
            <a:r>
              <a:rPr lang="ru-RU" dirty="0"/>
              <a:t> буде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серйозну</a:t>
            </a:r>
            <a:r>
              <a:rPr lang="ru-RU" dirty="0"/>
              <a:t> </a:t>
            </a:r>
            <a:r>
              <a:rPr lang="ru-RU" dirty="0" err="1"/>
              <a:t>перепідготовку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для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r>
              <a:rPr lang="ru-RU" dirty="0"/>
              <a:t> 2020.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Інкотермс</a:t>
            </a:r>
            <a:r>
              <a:rPr lang="ru-RU" dirty="0"/>
              <a:t> 2020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версія</a:t>
            </a:r>
            <a:r>
              <a:rPr lang="ru-RU" dirty="0"/>
              <a:t> правил, яка, як </a:t>
            </a:r>
            <a:r>
              <a:rPr lang="ru-RU" dirty="0" err="1"/>
              <a:t>очікується</a:t>
            </a:r>
            <a:r>
              <a:rPr lang="ru-RU" dirty="0"/>
              <a:t>, буде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, до 2030 року. </a:t>
            </a:r>
            <a:r>
              <a:rPr lang="ru-RU" dirty="0" err="1"/>
              <a:t>Наступний</a:t>
            </a:r>
            <a:r>
              <a:rPr lang="ru-RU" dirty="0"/>
              <a:t> перегляд правил </a:t>
            </a:r>
            <a:r>
              <a:rPr lang="ru-RU" dirty="0" err="1"/>
              <a:t>Інкотермс</a:t>
            </a:r>
            <a:r>
              <a:rPr lang="ru-RU" dirty="0"/>
              <a:t> буде в 2029 </a:t>
            </a:r>
            <a:r>
              <a:rPr lang="ru-RU" dirty="0" err="1"/>
              <a:t>році</a:t>
            </a:r>
            <a:r>
              <a:rPr lang="ru-RU" dirty="0"/>
              <a:t>.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поправки,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цифровою </a:t>
            </a:r>
            <a:r>
              <a:rPr lang="ru-RU" dirty="0" err="1"/>
              <a:t>торгівлею</a:t>
            </a:r>
            <a:r>
              <a:rPr lang="ru-RU" dirty="0"/>
              <a:t>, і все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на </a:t>
            </a:r>
            <a:r>
              <a:rPr lang="ru-RU" dirty="0" err="1"/>
              <a:t>інтелектуальну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, яка </a:t>
            </a:r>
            <a:r>
              <a:rPr lang="ru-RU" dirty="0" err="1"/>
              <a:t>відсутня</a:t>
            </a:r>
            <a:r>
              <a:rPr lang="ru-RU" dirty="0"/>
              <a:t> в </a:t>
            </a:r>
            <a:r>
              <a:rPr lang="ru-RU" dirty="0" err="1"/>
              <a:t>Інкотермс</a:t>
            </a:r>
            <a:r>
              <a:rPr lang="ru-RU" dirty="0"/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305866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1" y="669542"/>
            <a:ext cx="17947487" cy="52764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</a:t>
            </a:r>
            <a:r>
              <a:rPr lang="en-US" dirty="0" smtClean="0"/>
              <a:t>  </a:t>
            </a:r>
            <a:r>
              <a:rPr lang="uk-UA" dirty="0" smtClean="0"/>
              <a:t>                                                                           </a:t>
            </a:r>
            <a:r>
              <a:rPr lang="en-US" sz="2800" b="1" dirty="0" smtClean="0"/>
              <a:t>Incoterms® (</a:t>
            </a:r>
            <a:r>
              <a:rPr lang="ru-RU" sz="2800" b="1" dirty="0" err="1" smtClean="0"/>
              <a:t>далі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Інкотермс</a:t>
            </a:r>
            <a:r>
              <a:rPr lang="ru-RU" sz="2800" b="1" dirty="0" smtClean="0"/>
              <a:t>)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/>
              <a:t>правила, </a:t>
            </a:r>
            <a:r>
              <a:rPr lang="ru-RU" dirty="0" err="1"/>
              <a:t>визнані</a:t>
            </a:r>
            <a:r>
              <a:rPr lang="ru-RU" dirty="0"/>
              <a:t> </a:t>
            </a:r>
            <a:r>
              <a:rPr lang="ru-RU" dirty="0" err="1"/>
              <a:t>урядовими</a:t>
            </a:r>
            <a:r>
              <a:rPr lang="ru-RU" dirty="0"/>
              <a:t> органами, </a:t>
            </a:r>
            <a:r>
              <a:rPr lang="ru-RU" dirty="0" err="1"/>
              <a:t>юридичними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і </a:t>
            </a:r>
            <a:r>
              <a:rPr lang="ru-RU" dirty="0" err="1"/>
              <a:t>комерсантами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як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застосовних</a:t>
            </a:r>
            <a:r>
              <a:rPr lang="ru-RU" dirty="0"/>
              <a:t> в </a:t>
            </a:r>
            <a:r>
              <a:rPr lang="ru-RU" dirty="0" err="1" smtClean="0"/>
              <a:t>міжнародній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/>
              <a:t>термінів</a:t>
            </a:r>
            <a:r>
              <a:rPr lang="ru-RU" dirty="0"/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664249" y="3307744"/>
            <a:ext cx="1000132" cy="1000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30075" y="3307744"/>
            <a:ext cx="1000132" cy="1000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330330" y="2248205"/>
            <a:ext cx="1593536" cy="162952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" y="90604"/>
            <a:ext cx="5759746" cy="43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3202"/>
          </a:xfrm>
        </p:spPr>
        <p:txBody>
          <a:bodyPr/>
          <a:lstStyle/>
          <a:p>
            <a:pPr algn="ctr"/>
            <a:r>
              <a:rPr lang="uk-UA" b="1" dirty="0" smtClean="0"/>
              <a:t>Мета Інкотермс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1252451"/>
            <a:ext cx="11460480" cy="4923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Метою</a:t>
            </a:r>
            <a:r>
              <a:rPr lang="ru-RU" sz="2400" dirty="0"/>
              <a:t> </a:t>
            </a:r>
            <a:r>
              <a:rPr lang="ru-RU" sz="2400" b="1" dirty="0" err="1"/>
              <a:t>Інкотермс</a:t>
            </a:r>
            <a:r>
              <a:rPr lang="ru-RU" sz="2400" dirty="0"/>
              <a:t> є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набору </a:t>
            </a:r>
            <a:r>
              <a:rPr lang="ru-RU" sz="2400" dirty="0" err="1"/>
              <a:t>міжнародних</a:t>
            </a:r>
            <a:r>
              <a:rPr lang="ru-RU" sz="2400" dirty="0"/>
              <a:t> правил для </a:t>
            </a:r>
            <a:r>
              <a:rPr lang="ru-RU" sz="2400" dirty="0" err="1"/>
              <a:t>тлумачення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уживаних</a:t>
            </a:r>
            <a:r>
              <a:rPr lang="ru-RU" sz="2400" dirty="0"/>
              <a:t> </a:t>
            </a:r>
            <a:r>
              <a:rPr lang="ru-RU" sz="2400" dirty="0" err="1"/>
              <a:t>торговельних</a:t>
            </a:r>
            <a:r>
              <a:rPr lang="ru-RU" sz="2400" dirty="0"/>
              <a:t> </a:t>
            </a:r>
            <a:r>
              <a:rPr lang="ru-RU" sz="2400" dirty="0" err="1"/>
              <a:t>термінів</a:t>
            </a:r>
            <a:r>
              <a:rPr lang="ru-RU" sz="2400" dirty="0"/>
              <a:t> у </a:t>
            </a:r>
            <a:r>
              <a:rPr lang="ru-RU" sz="2400" dirty="0" err="1"/>
              <a:t>зовнішній</a:t>
            </a:r>
            <a:r>
              <a:rPr lang="ru-RU" sz="2400" dirty="0"/>
              <a:t> </a:t>
            </a:r>
            <a:r>
              <a:rPr lang="ru-RU" sz="2400" dirty="0" err="1"/>
              <a:t>торгівлі</a:t>
            </a:r>
            <a:r>
              <a:rPr lang="ru-RU" sz="2400" dirty="0"/>
              <a:t>. Таким чином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уникнути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, </a:t>
            </a:r>
            <a:r>
              <a:rPr lang="ru-RU" sz="2400" dirty="0" err="1"/>
              <a:t>щонайменше</a:t>
            </a:r>
            <a:r>
              <a:rPr lang="ru-RU" sz="2400" dirty="0"/>
              <a:t>, </a:t>
            </a:r>
            <a:r>
              <a:rPr lang="ru-RU" sz="2400" dirty="0" err="1"/>
              <a:t>значною</a:t>
            </a:r>
            <a:r>
              <a:rPr lang="ru-RU" sz="2400" dirty="0"/>
              <a:t> </a:t>
            </a:r>
            <a:r>
              <a:rPr lang="ru-RU" sz="2400" dirty="0" err="1"/>
              <a:t>мірою</a:t>
            </a:r>
            <a:r>
              <a:rPr lang="ru-RU" sz="2400" dirty="0"/>
              <a:t> </a:t>
            </a:r>
            <a:r>
              <a:rPr lang="ru-RU" sz="2400" dirty="0" err="1"/>
              <a:t>скоротити</a:t>
            </a:r>
            <a:r>
              <a:rPr lang="ru-RU" sz="2400" dirty="0"/>
              <a:t> </a:t>
            </a:r>
            <a:r>
              <a:rPr lang="ru-RU" sz="2400" dirty="0" err="1"/>
              <a:t>невизначеності</a:t>
            </a:r>
            <a:r>
              <a:rPr lang="ru-RU" sz="2400" dirty="0"/>
              <a:t>,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неоднаковою</a:t>
            </a:r>
            <a:r>
              <a:rPr lang="ru-RU" sz="2400" dirty="0"/>
              <a:t> </a:t>
            </a:r>
            <a:r>
              <a:rPr lang="ru-RU" sz="2400" dirty="0" err="1"/>
              <a:t>інтерпретацією</a:t>
            </a:r>
            <a:r>
              <a:rPr lang="ru-RU" sz="2400" dirty="0"/>
              <a:t> таких </a:t>
            </a:r>
            <a:r>
              <a:rPr lang="ru-RU" sz="2400" dirty="0" err="1"/>
              <a:t>термінів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33931" y="3706484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46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Область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Інкотермс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2" y="2052918"/>
            <a:ext cx="12058996" cy="446426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дати</a:t>
            </a:r>
            <a:r>
              <a:rPr lang="ru-RU" dirty="0"/>
              <a:t> поставки </a:t>
            </a:r>
            <a:r>
              <a:rPr lang="ru-RU" dirty="0" smtClean="0"/>
              <a:t>товару;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сторонами договору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перевезенням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Врегулювання</a:t>
            </a:r>
            <a:r>
              <a:rPr lang="ru-RU" dirty="0" smtClean="0"/>
              <a:t> </a:t>
            </a:r>
            <a:r>
              <a:rPr lang="ru-RU" dirty="0"/>
              <a:t>умов переходу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загибеллю</a:t>
            </a:r>
            <a:r>
              <a:rPr lang="ru-RU" dirty="0"/>
              <a:t>, </a:t>
            </a:r>
            <a:r>
              <a:rPr lang="ru-RU" dirty="0" err="1"/>
              <a:t>втратою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псуванням</a:t>
            </a:r>
            <a:r>
              <a:rPr lang="ru-RU" dirty="0"/>
              <a:t> товару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64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5635786" y="1315958"/>
            <a:ext cx="10515600" cy="2233529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0" eaLnBrk="1" fontAlgn="auto" hangingPunct="1">
              <a:spcAft>
                <a:spcPts val="0"/>
              </a:spcAft>
              <a:buNone/>
              <a:defRPr/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Інкотермс-2020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4329472"/>
            <a:ext cx="6500858" cy="13990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І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нкотермс-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1936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18309567">
            <a:off x="5055492" y="2735059"/>
            <a:ext cx="1788768" cy="1248024"/>
          </a:xfrm>
          <a:prstGeom prst="stripedRightArrow">
            <a:avLst>
              <a:gd name="adj1" fmla="val 47042"/>
              <a:gd name="adj2" fmla="val 543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12042" y="4399695"/>
            <a:ext cx="7320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effectLst/>
              </a:rPr>
              <a:t>Міжнародною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торговельною</a:t>
            </a:r>
            <a:r>
              <a:rPr lang="ru-RU" b="0" i="0" dirty="0" smtClean="0">
                <a:effectLst/>
              </a:rPr>
              <a:t> палатою ( </a:t>
            </a:r>
            <a:r>
              <a:rPr lang="ru-RU" b="0" i="0" dirty="0" err="1" smtClean="0">
                <a:effectLst/>
              </a:rPr>
              <a:t>англійською</a:t>
            </a:r>
            <a:r>
              <a:rPr lang="ru-RU" b="0" i="0" dirty="0" smtClean="0">
                <a:effectLst/>
              </a:rPr>
              <a:t> - </a:t>
            </a:r>
            <a:r>
              <a:rPr lang="en-US" b="0" i="0" dirty="0" smtClean="0">
                <a:effectLst/>
              </a:rPr>
              <a:t>International Chamber of Commerce (ICC), </a:t>
            </a:r>
            <a:r>
              <a:rPr lang="ru-RU" b="0" i="0" dirty="0" smtClean="0">
                <a:effectLst/>
              </a:rPr>
              <a:t>в 1936 </a:t>
            </a:r>
            <a:r>
              <a:rPr lang="en-US" b="0" i="0" dirty="0" smtClean="0">
                <a:effectLst/>
              </a:rPr>
              <a:t>p. </a:t>
            </a:r>
            <a:r>
              <a:rPr lang="ru-RU" b="0" i="0" dirty="0" err="1" smtClean="0">
                <a:effectLst/>
              </a:rPr>
              <a:t>були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розроблені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торговельні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терміни</a:t>
            </a:r>
            <a:r>
              <a:rPr lang="ru-RU" b="0" i="0" dirty="0" smtClean="0">
                <a:effectLst/>
              </a:rPr>
              <a:t>, </a:t>
            </a:r>
            <a:r>
              <a:rPr lang="ru-RU" b="0" i="0" dirty="0" err="1" smtClean="0">
                <a:effectLst/>
              </a:rPr>
              <a:t>що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являють</a:t>
            </a:r>
            <a:r>
              <a:rPr lang="ru-RU" b="0" i="0" dirty="0" smtClean="0">
                <a:effectLst/>
              </a:rPr>
              <a:t> собою </a:t>
            </a:r>
            <a:r>
              <a:rPr lang="ru-RU" b="0" i="0" dirty="0" err="1" smtClean="0">
                <a:effectLst/>
              </a:rPr>
              <a:t>універсальний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набір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базових</a:t>
            </a:r>
            <a:r>
              <a:rPr lang="ru-RU" b="0" i="0" dirty="0" smtClean="0">
                <a:effectLst/>
              </a:rPr>
              <a:t> умов, </a:t>
            </a:r>
            <a:r>
              <a:rPr lang="ru-RU" b="0" i="0" dirty="0" err="1" smtClean="0">
                <a:effectLst/>
              </a:rPr>
              <a:t>знання</a:t>
            </a:r>
            <a:r>
              <a:rPr lang="ru-RU" b="0" i="0" dirty="0" smtClean="0">
                <a:effectLst/>
              </a:rPr>
              <a:t> і </a:t>
            </a:r>
            <a:r>
              <a:rPr lang="ru-RU" b="0" i="0" dirty="0" err="1" smtClean="0">
                <a:effectLst/>
              </a:rPr>
              <a:t>застосування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яких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полегшувало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здійснення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торговельних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операцій</a:t>
            </a:r>
            <a:r>
              <a:rPr lang="ru-RU" b="0" i="0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846" y="992461"/>
            <a:ext cx="542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10 </a:t>
            </a:r>
            <a:r>
              <a:rPr lang="ru-RU" dirty="0" err="1"/>
              <a:t>вересня</a:t>
            </a:r>
            <a:r>
              <a:rPr lang="ru-RU" dirty="0"/>
              <a:t> 2019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опубліковано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дев'ятий</a:t>
            </a:r>
            <a:r>
              <a:rPr lang="ru-RU" dirty="0"/>
              <a:t> </a:t>
            </a:r>
            <a:r>
              <a:rPr lang="ru-RU" dirty="0" err="1"/>
              <a:t>випуск</a:t>
            </a:r>
            <a:r>
              <a:rPr lang="ru-RU" dirty="0"/>
              <a:t> правил </a:t>
            </a:r>
            <a:r>
              <a:rPr lang="ru-RU" dirty="0" err="1"/>
              <a:t>Incoterms</a:t>
            </a:r>
            <a:r>
              <a:rPr lang="ru-RU" dirty="0"/>
              <a:t> 2020 року, </a:t>
            </a:r>
            <a:r>
              <a:rPr lang="ru-RU" dirty="0" err="1"/>
              <a:t>який</a:t>
            </a:r>
            <a:r>
              <a:rPr lang="ru-RU" dirty="0"/>
              <a:t> вступив в силу з 1 </a:t>
            </a:r>
            <a:r>
              <a:rPr lang="ru-RU" dirty="0" err="1"/>
              <a:t>січня</a:t>
            </a:r>
            <a:r>
              <a:rPr lang="ru-RU" dirty="0"/>
              <a:t> 2020 роки (</a:t>
            </a:r>
            <a:r>
              <a:rPr lang="ru-RU" dirty="0" err="1"/>
              <a:t>видання</a:t>
            </a:r>
            <a:r>
              <a:rPr lang="ru-RU" dirty="0"/>
              <a:t> ICC № 723).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9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8" y="295693"/>
            <a:ext cx="10515600" cy="10435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контракті</a:t>
            </a:r>
            <a:r>
              <a:rPr lang="ru-RU" dirty="0" smtClean="0"/>
              <a:t> </a:t>
            </a:r>
            <a:r>
              <a:rPr lang="ru-RU" dirty="0" err="1" smtClean="0"/>
              <a:t>купівлі</a:t>
            </a:r>
            <a:r>
              <a:rPr lang="ru-RU" dirty="0" smtClean="0"/>
              <a:t>-продажу </a:t>
            </a:r>
            <a:r>
              <a:rPr lang="ru-RU" dirty="0" err="1" smtClean="0"/>
              <a:t>базисними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є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8" y="2141935"/>
            <a:ext cx="10515600" cy="3962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) права та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проданих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хто</a:t>
            </a:r>
            <a:r>
              <a:rPr lang="ru-RU" dirty="0"/>
              <a:t> і за чий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по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експортера</a:t>
            </a:r>
            <a:r>
              <a:rPr lang="ru-RU" dirty="0"/>
              <a:t>, </a:t>
            </a:r>
            <a:r>
              <a:rPr lang="ru-RU" dirty="0" err="1"/>
              <a:t>імпортера</a:t>
            </a:r>
            <a:r>
              <a:rPr lang="ru-RU" dirty="0"/>
              <a:t>, </a:t>
            </a:r>
            <a:r>
              <a:rPr lang="ru-RU" dirty="0" err="1"/>
              <a:t>транзитних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при </a:t>
            </a:r>
            <a:r>
              <a:rPr lang="ru-RU" dirty="0" err="1"/>
              <a:t>перевезенні</a:t>
            </a:r>
            <a:r>
              <a:rPr lang="ru-RU" dirty="0"/>
              <a:t> товару </a:t>
            </a:r>
            <a:r>
              <a:rPr lang="ru-RU" dirty="0" err="1"/>
              <a:t>морським</a:t>
            </a:r>
            <a:r>
              <a:rPr lang="ru-RU" dirty="0"/>
              <a:t>, </a:t>
            </a:r>
            <a:r>
              <a:rPr lang="ru-RU" dirty="0" err="1"/>
              <a:t>річковим</a:t>
            </a:r>
            <a:r>
              <a:rPr lang="ru-RU" dirty="0"/>
              <a:t>, </a:t>
            </a:r>
            <a:r>
              <a:rPr lang="ru-RU" dirty="0" err="1"/>
              <a:t>повітряним</a:t>
            </a:r>
            <a:r>
              <a:rPr lang="ru-RU" dirty="0"/>
              <a:t> транспортом;</a:t>
            </a:r>
          </a:p>
          <a:p>
            <a:pPr marL="0" indent="0" algn="just">
              <a:buNone/>
            </a:pPr>
            <a:r>
              <a:rPr lang="ru-RU" dirty="0"/>
              <a:t>- стан </a:t>
            </a:r>
            <a:r>
              <a:rPr lang="ru-RU" dirty="0" err="1"/>
              <a:t>вантажу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за </a:t>
            </a:r>
            <a:r>
              <a:rPr lang="ru-RU" dirty="0" err="1"/>
              <a:t>встановлену</a:t>
            </a:r>
            <a:r>
              <a:rPr lang="ru-RU" dirty="0"/>
              <a:t> в </a:t>
            </a:r>
            <a:r>
              <a:rPr lang="ru-RU" dirty="0" err="1"/>
              <a:t>контракті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доставити</a:t>
            </a:r>
            <a:r>
              <a:rPr lang="ru-RU" dirty="0"/>
              <a:t> </a:t>
            </a:r>
            <a:r>
              <a:rPr lang="ru-RU" dirty="0" err="1"/>
              <a:t>вантаж</a:t>
            </a:r>
            <a:r>
              <a:rPr lang="ru-RU" dirty="0"/>
              <a:t> у </a:t>
            </a:r>
            <a:r>
              <a:rPr lang="ru-RU" dirty="0" err="1"/>
              <a:t>визначене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завантажити</a:t>
            </a:r>
            <a:r>
              <a:rPr lang="ru-RU" dirty="0"/>
              <a:t> товар на </a:t>
            </a:r>
            <a:r>
              <a:rPr lang="ru-RU" dirty="0" err="1"/>
              <a:t>транспортний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завантаження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транспортній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по </a:t>
            </a:r>
            <a:r>
              <a:rPr lang="ru-RU" dirty="0" err="1"/>
              <a:t>упакуванню</a:t>
            </a:r>
            <a:r>
              <a:rPr lang="ru-RU" dirty="0"/>
              <a:t> і </a:t>
            </a:r>
            <a:r>
              <a:rPr lang="ru-RU" dirty="0" err="1"/>
              <a:t>маркіруванню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по </a:t>
            </a:r>
            <a:r>
              <a:rPr lang="ru-RU" dirty="0" err="1"/>
              <a:t>страхуванню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діючого</a:t>
            </a:r>
            <a:r>
              <a:rPr lang="ru-RU" dirty="0"/>
              <a:t> в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торговельній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вимогами</a:t>
            </a:r>
            <a:r>
              <a:rPr lang="ru-RU" dirty="0"/>
              <a:t>;</a:t>
            </a:r>
          </a:p>
          <a:p>
            <a:pPr algn="just">
              <a:buFontTx/>
              <a:buChar char="-"/>
            </a:pPr>
            <a:r>
              <a:rPr lang="ru-RU" dirty="0" smtClean="0"/>
              <a:t>де </a:t>
            </a:r>
            <a:r>
              <a:rPr lang="ru-RU" dirty="0"/>
              <a:t>і коли </a:t>
            </a:r>
            <a:r>
              <a:rPr lang="ru-RU" dirty="0" err="1"/>
              <a:t>переходять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до </a:t>
            </a:r>
            <a:r>
              <a:rPr lang="ru-RU" dirty="0" err="1"/>
              <a:t>покупця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smtClean="0"/>
              <a:t>на товар;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678" y="5977179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2) момент переходу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випадкової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ушкодження</a:t>
            </a:r>
            <a:r>
              <a:rPr lang="ru-RU" dirty="0" smtClean="0"/>
              <a:t> товару і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виникнути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з </a:t>
            </a:r>
            <a:r>
              <a:rPr lang="ru-RU" dirty="0" err="1" smtClean="0"/>
              <a:t>цим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0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207" y="446324"/>
            <a:ext cx="10090096" cy="1400530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використовувати</a:t>
            </a:r>
            <a:r>
              <a:rPr lang="ru-RU" dirty="0"/>
              <a:t> правила </a:t>
            </a:r>
            <a:r>
              <a:rPr lang="ru-RU" dirty="0" err="1"/>
              <a:t>Incoterms</a:t>
            </a:r>
            <a:r>
              <a:rPr lang="ru-RU" dirty="0"/>
              <a:t> 2020 (</a:t>
            </a:r>
            <a:r>
              <a:rPr lang="ru-RU" dirty="0" err="1"/>
              <a:t>Інкотермс</a:t>
            </a:r>
            <a:r>
              <a:rPr lang="ru-RU" dirty="0"/>
              <a:t> 2020)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5439" y="1790433"/>
            <a:ext cx="11784888" cy="48789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</a:t>
            </a:r>
            <a:r>
              <a:rPr lang="ru-RU" dirty="0" smtClean="0"/>
              <a:t>равила </a:t>
            </a:r>
            <a:r>
              <a:rPr lang="ru-RU" dirty="0" err="1"/>
              <a:t>Інкотермс</a:t>
            </a:r>
            <a:r>
              <a:rPr lang="ru-RU" dirty="0"/>
              <a:t> не </a:t>
            </a:r>
            <a:r>
              <a:rPr lang="ru-RU" dirty="0" err="1"/>
              <a:t>замінюють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Умови</a:t>
            </a:r>
            <a:r>
              <a:rPr lang="ru-RU" dirty="0"/>
              <a:t> поставки </a:t>
            </a:r>
            <a:r>
              <a:rPr lang="ru-RU" dirty="0" err="1"/>
              <a:t>Інкотермс</a:t>
            </a:r>
            <a:r>
              <a:rPr lang="ru-RU" dirty="0"/>
              <a:t> не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на товар, не </a:t>
            </a:r>
            <a:r>
              <a:rPr lang="ru-RU" dirty="0" err="1"/>
              <a:t>вказують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за товар і </a:t>
            </a:r>
            <a:r>
              <a:rPr lang="ru-RU" dirty="0" err="1"/>
              <a:t>спосіб</a:t>
            </a:r>
            <a:r>
              <a:rPr lang="ru-RU" dirty="0"/>
              <a:t> оплати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договору. </a:t>
            </a:r>
            <a:r>
              <a:rPr lang="ru-RU" dirty="0" err="1"/>
              <a:t>Інкотермс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продавцем</a:t>
            </a:r>
            <a:r>
              <a:rPr lang="ru-RU" dirty="0"/>
              <a:t> і </a:t>
            </a:r>
            <a:r>
              <a:rPr lang="ru-RU" dirty="0" err="1"/>
              <a:t>покупцем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 і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таких як: </a:t>
            </a:r>
            <a:r>
              <a:rPr lang="ru-RU" dirty="0" err="1"/>
              <a:t>перевезення</a:t>
            </a:r>
            <a:r>
              <a:rPr lang="ru-RU" dirty="0"/>
              <a:t> товару,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і </a:t>
            </a:r>
            <a:r>
              <a:rPr lang="ru-RU" dirty="0" err="1"/>
              <a:t>розвантаження</a:t>
            </a:r>
            <a:r>
              <a:rPr lang="ru-RU" dirty="0"/>
              <a:t> з транспортного </a:t>
            </a:r>
            <a:r>
              <a:rPr lang="ru-RU" dirty="0" err="1"/>
              <a:t>засобу</a:t>
            </a:r>
            <a:r>
              <a:rPr lang="ru-RU" dirty="0"/>
              <a:t>, </a:t>
            </a:r>
            <a:r>
              <a:rPr lang="ru-RU" dirty="0" err="1"/>
              <a:t>митне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, оплата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мит</a:t>
            </a:r>
            <a:r>
              <a:rPr lang="ru-RU" dirty="0"/>
              <a:t> і </a:t>
            </a:r>
            <a:r>
              <a:rPr lang="ru-RU" dirty="0" err="1"/>
              <a:t>зборів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товару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МТП (</a:t>
            </a:r>
            <a:r>
              <a:rPr lang="en-AU" dirty="0"/>
              <a:t>ICC)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шаблон для </a:t>
            </a:r>
            <a:r>
              <a:rPr lang="ru-RU" dirty="0" err="1"/>
              <a:t>застосування</a:t>
            </a:r>
            <a:r>
              <a:rPr lang="ru-RU" dirty="0"/>
              <a:t> правила </a:t>
            </a:r>
            <a:r>
              <a:rPr lang="ru-RU" dirty="0" err="1"/>
              <a:t>Інкотермс</a:t>
            </a:r>
            <a:r>
              <a:rPr lang="ru-RU" dirty="0"/>
              <a:t> у Ваш контракт</a:t>
            </a:r>
            <a:r>
              <a:rPr lang="ru-RU" dirty="0" smtClean="0"/>
              <a:t>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«[</a:t>
            </a:r>
            <a:r>
              <a:rPr lang="ru-RU" dirty="0" err="1"/>
              <a:t>Вибране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поставки </a:t>
            </a:r>
            <a:r>
              <a:rPr lang="ru-RU" dirty="0" err="1"/>
              <a:t>Інкотермс</a:t>
            </a:r>
            <a:r>
              <a:rPr lang="ru-RU" dirty="0"/>
              <a:t>] [</a:t>
            </a:r>
            <a:r>
              <a:rPr lang="ru-RU" dirty="0" err="1"/>
              <a:t>назва</a:t>
            </a:r>
            <a:r>
              <a:rPr lang="ru-RU" dirty="0"/>
              <a:t> порту, пункту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] </a:t>
            </a:r>
            <a:r>
              <a:rPr lang="ru-RU" dirty="0" err="1"/>
              <a:t>Інкотермс</a:t>
            </a:r>
            <a:r>
              <a:rPr lang="ru-RU" dirty="0"/>
              <a:t> [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 smtClean="0"/>
              <a:t>]»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Наприклад</a:t>
            </a:r>
            <a:r>
              <a:rPr lang="ru-RU" dirty="0"/>
              <a:t>: «</a:t>
            </a:r>
            <a:r>
              <a:rPr lang="en-AU" dirty="0"/>
              <a:t>FCA </a:t>
            </a:r>
            <a:r>
              <a:rPr lang="ru-RU" dirty="0" smtClean="0"/>
              <a:t>Ки</a:t>
            </a:r>
            <a:r>
              <a:rPr lang="uk-UA" dirty="0" smtClean="0"/>
              <a:t>їв Україна </a:t>
            </a:r>
            <a:r>
              <a:rPr lang="ru-RU" dirty="0" err="1" smtClean="0"/>
              <a:t>Інкотермс</a:t>
            </a:r>
            <a:r>
              <a:rPr lang="ru-RU" dirty="0" smtClean="0"/>
              <a:t> </a:t>
            </a:r>
            <a:r>
              <a:rPr lang="ru-RU" dirty="0"/>
              <a:t>2020»</a:t>
            </a:r>
          </a:p>
          <a:p>
            <a:pPr marL="0" indent="0" algn="just">
              <a:buNone/>
            </a:pP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/>
              <a:t>умова</a:t>
            </a:r>
            <a:r>
              <a:rPr lang="ru-RU" dirty="0"/>
              <a:t> поставки </a:t>
            </a:r>
            <a:r>
              <a:rPr lang="ru-RU" dirty="0" err="1"/>
              <a:t>Інкотермс</a:t>
            </a:r>
            <a:r>
              <a:rPr lang="ru-RU" dirty="0"/>
              <a:t> </a:t>
            </a:r>
            <a:r>
              <a:rPr lang="uk-UA" dirty="0" smtClean="0"/>
              <a:t>повинна</a:t>
            </a:r>
            <a:r>
              <a:rPr lang="ru-RU" dirty="0" smtClean="0"/>
              <a:t> </a:t>
            </a:r>
            <a:r>
              <a:rPr lang="ru-RU" dirty="0" err="1"/>
              <a:t>відповідати</a:t>
            </a:r>
            <a:r>
              <a:rPr lang="ru-RU" dirty="0"/>
              <a:t> товару, способу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 та </a:t>
            </a:r>
            <a:r>
              <a:rPr lang="ru-RU" dirty="0" err="1"/>
              <a:t>митного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9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-770313"/>
            <a:ext cx="9827925" cy="2623561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en-US" dirty="0"/>
              <a:t>INCOTERMS </a:t>
            </a:r>
            <a:r>
              <a:rPr lang="en-US" dirty="0" smtClean="0"/>
              <a:t>2020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27" y="1146790"/>
            <a:ext cx="6976552" cy="5612714"/>
          </a:xfrm>
        </p:spPr>
      </p:pic>
    </p:spTree>
    <p:extLst>
      <p:ext uri="{BB962C8B-B14F-4D97-AF65-F5344CB8AC3E}">
        <p14:creationId xmlns:p14="http://schemas.microsoft.com/office/powerpoint/2010/main" val="275966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1553" y="1924965"/>
            <a:ext cx="930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</a:rPr>
              <a:t>(Англ. </a:t>
            </a:r>
            <a:r>
              <a:rPr lang="ru-RU" b="0" i="0" dirty="0" err="1" smtClean="0">
                <a:effectLst/>
              </a:rPr>
              <a:t>Departure</a:t>
            </a:r>
            <a:r>
              <a:rPr lang="ru-RU" b="0" i="0" dirty="0" smtClean="0">
                <a:effectLst/>
              </a:rPr>
              <a:t>, </a:t>
            </a:r>
            <a:r>
              <a:rPr lang="ru-RU" b="0" i="0" dirty="0" err="1" smtClean="0">
                <a:effectLst/>
              </a:rPr>
              <a:t>відвантаження</a:t>
            </a:r>
            <a:r>
              <a:rPr lang="ru-RU" b="0" i="0" dirty="0" smtClean="0">
                <a:effectLst/>
              </a:rPr>
              <a:t>). </a:t>
            </a:r>
            <a:r>
              <a:rPr lang="ru-RU" b="0" i="0" dirty="0" err="1" smtClean="0">
                <a:effectLst/>
              </a:rPr>
              <a:t>Зобов'язання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переходять</a:t>
            </a:r>
            <a:r>
              <a:rPr lang="ru-RU" b="0" i="0" dirty="0" smtClean="0">
                <a:effectLst/>
              </a:rPr>
              <a:t> до </a:t>
            </a:r>
            <a:r>
              <a:rPr lang="ru-RU" b="0" i="0" dirty="0" err="1" smtClean="0">
                <a:effectLst/>
              </a:rPr>
              <a:t>покупця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безпосередньо</a:t>
            </a:r>
            <a:r>
              <a:rPr lang="ru-RU" b="0" i="0" dirty="0" smtClean="0">
                <a:effectLst/>
              </a:rPr>
              <a:t> в момент </a:t>
            </a:r>
            <a:r>
              <a:rPr lang="ru-RU" b="0" i="0" dirty="0" err="1" smtClean="0">
                <a:effectLst/>
              </a:rPr>
              <a:t>відправки</a:t>
            </a:r>
            <a:r>
              <a:rPr lang="ru-RU" b="0" i="0" dirty="0" smtClean="0">
                <a:effectLst/>
              </a:rPr>
              <a:t> і, </a:t>
            </a:r>
            <a:r>
              <a:rPr lang="ru-RU" b="0" i="0" dirty="0" err="1" smtClean="0">
                <a:effectLst/>
              </a:rPr>
              <a:t>відповідно</a:t>
            </a:r>
            <a:r>
              <a:rPr lang="ru-RU" b="0" i="0" dirty="0" smtClean="0">
                <a:effectLst/>
              </a:rPr>
              <a:t>, в </a:t>
            </a:r>
            <a:r>
              <a:rPr lang="ru-RU" b="0" i="0" dirty="0" err="1" smtClean="0">
                <a:effectLst/>
              </a:rPr>
              <a:t>місці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відправлення</a:t>
            </a:r>
            <a:r>
              <a:rPr lang="ru-RU" b="0" i="0" dirty="0" smtClean="0">
                <a:effectLst/>
              </a:rPr>
              <a:t> товару;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1552" y="2827509"/>
            <a:ext cx="9262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</a:rPr>
              <a:t>(Англ. </a:t>
            </a:r>
            <a:r>
              <a:rPr lang="ru-RU" b="0" i="0" dirty="0" err="1" smtClean="0">
                <a:effectLst/>
              </a:rPr>
              <a:t>Main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carriage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unpaid</a:t>
            </a:r>
            <a:r>
              <a:rPr lang="ru-RU" b="0" i="0" dirty="0" smtClean="0">
                <a:effectLst/>
              </a:rPr>
              <a:t>, </a:t>
            </a:r>
            <a:r>
              <a:rPr lang="ru-RU" b="0" i="0" dirty="0" err="1" smtClean="0">
                <a:effectLst/>
              </a:rPr>
              <a:t>основна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перевезення</a:t>
            </a:r>
            <a:r>
              <a:rPr lang="ru-RU" b="0" i="0" dirty="0" smtClean="0">
                <a:effectLst/>
              </a:rPr>
              <a:t> не оплачено). Точкою переходу </a:t>
            </a:r>
            <a:r>
              <a:rPr lang="ru-RU" b="0" i="0" dirty="0" err="1" smtClean="0">
                <a:effectLst/>
              </a:rPr>
              <a:t>зобов'язань</a:t>
            </a:r>
            <a:r>
              <a:rPr lang="ru-RU" b="0" i="0" dirty="0" smtClean="0">
                <a:effectLst/>
              </a:rPr>
              <a:t> є </a:t>
            </a:r>
            <a:r>
              <a:rPr lang="ru-RU" b="0" i="0" dirty="0" err="1" smtClean="0">
                <a:effectLst/>
              </a:rPr>
              <a:t>термінал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відправлення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перевезення</a:t>
            </a:r>
            <a:r>
              <a:rPr lang="ru-RU" b="0" i="0" dirty="0" smtClean="0">
                <a:effectLst/>
              </a:rPr>
              <a:t> за </a:t>
            </a:r>
            <a:r>
              <a:rPr lang="ru-RU" b="0" i="0" dirty="0" err="1" smtClean="0">
                <a:effectLst/>
              </a:rPr>
              <a:t>умови</a:t>
            </a:r>
            <a:r>
              <a:rPr lang="ru-RU" b="0" i="0" dirty="0" smtClean="0">
                <a:effectLst/>
              </a:rPr>
              <a:t>, </a:t>
            </a:r>
            <a:r>
              <a:rPr lang="ru-RU" b="0" i="0" dirty="0" err="1" smtClean="0">
                <a:effectLst/>
              </a:rPr>
              <a:t>що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основна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частина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транспортування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залишається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неоплаченою</a:t>
            </a:r>
            <a:r>
              <a:rPr lang="ru-RU" b="0" i="0" dirty="0" smtClean="0">
                <a:effectLst/>
              </a:rPr>
              <a:t>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1553" y="3970495"/>
            <a:ext cx="928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</a:rPr>
              <a:t>(Англ. </a:t>
            </a:r>
            <a:r>
              <a:rPr lang="ru-RU" b="0" i="0" dirty="0" err="1" smtClean="0">
                <a:effectLst/>
              </a:rPr>
              <a:t>Main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carriage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paid</a:t>
            </a:r>
            <a:r>
              <a:rPr lang="ru-RU" b="0" i="0" dirty="0" smtClean="0">
                <a:effectLst/>
              </a:rPr>
              <a:t>, </a:t>
            </a:r>
            <a:r>
              <a:rPr lang="ru-RU" b="0" i="0" dirty="0" err="1" smtClean="0">
                <a:effectLst/>
              </a:rPr>
              <a:t>основна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перевезення</a:t>
            </a:r>
            <a:r>
              <a:rPr lang="ru-RU" b="0" i="0" dirty="0" smtClean="0">
                <a:effectLst/>
              </a:rPr>
              <a:t> оплачено). Оплата </a:t>
            </a:r>
            <a:r>
              <a:rPr lang="ru-RU" b="0" i="0" dirty="0" err="1" smtClean="0">
                <a:effectLst/>
              </a:rPr>
              <a:t>основний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перевезення</a:t>
            </a:r>
            <a:r>
              <a:rPr lang="ru-RU" b="0" i="0" dirty="0" smtClean="0">
                <a:effectLst/>
              </a:rPr>
              <a:t> проводиться в </a:t>
            </a:r>
            <a:r>
              <a:rPr lang="ru-RU" b="0" i="0" dirty="0" err="1" smtClean="0">
                <a:effectLst/>
              </a:rPr>
              <a:t>повному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обсязі</a:t>
            </a:r>
            <a:r>
              <a:rPr lang="ru-RU" b="0" i="0" dirty="0" smtClean="0">
                <a:effectLst/>
              </a:rPr>
              <a:t>, </a:t>
            </a:r>
            <a:r>
              <a:rPr lang="ru-RU" b="0" i="0" dirty="0" err="1" smtClean="0">
                <a:effectLst/>
              </a:rPr>
              <a:t>зобов'язання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переходять</a:t>
            </a:r>
            <a:r>
              <a:rPr lang="ru-RU" b="0" i="0" dirty="0" smtClean="0">
                <a:effectLst/>
              </a:rPr>
              <a:t> в момент </a:t>
            </a:r>
            <a:r>
              <a:rPr lang="ru-RU" b="0" i="0" dirty="0" err="1" smtClean="0">
                <a:effectLst/>
              </a:rPr>
              <a:t>надходження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вантажу</a:t>
            </a:r>
            <a:r>
              <a:rPr lang="ru-RU" b="0" i="0" dirty="0" smtClean="0">
                <a:effectLst/>
              </a:rPr>
              <a:t> до </a:t>
            </a:r>
            <a:r>
              <a:rPr lang="ru-RU" b="0" i="0" dirty="0" err="1" smtClean="0">
                <a:effectLst/>
              </a:rPr>
              <a:t>терміналу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прибуття</a:t>
            </a:r>
            <a:r>
              <a:rPr lang="ru-RU" b="0" i="0" dirty="0" smtClean="0">
                <a:effectLst/>
              </a:rPr>
              <a:t>;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06" y="2249587"/>
            <a:ext cx="813289" cy="774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06" y="3294392"/>
            <a:ext cx="878389" cy="7027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06" y="4266092"/>
            <a:ext cx="745932" cy="702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46" y="5284141"/>
            <a:ext cx="754962" cy="7176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41552" y="5447823"/>
            <a:ext cx="9450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cs typeface="Arial" panose="020B0604020202020204" pitchFamily="34" charset="0"/>
              </a:rPr>
              <a:t>(</a:t>
            </a:r>
            <a:r>
              <a:rPr lang="uk-UA" altLang="ru-RU" dirty="0" err="1">
                <a:cs typeface="Arial" panose="020B0604020202020204" pitchFamily="34" charset="0"/>
              </a:rPr>
              <a:t>Англ</a:t>
            </a:r>
            <a:r>
              <a:rPr lang="uk-UA" altLang="ru-RU" dirty="0">
                <a:cs typeface="Arial" panose="020B0604020202020204" pitchFamily="34" charset="0"/>
              </a:rPr>
              <a:t>. </a:t>
            </a:r>
            <a:r>
              <a:rPr lang="uk-UA" altLang="ru-RU" dirty="0" err="1">
                <a:cs typeface="Arial" panose="020B0604020202020204" pitchFamily="34" charset="0"/>
              </a:rPr>
              <a:t>Arrival</a:t>
            </a:r>
            <a:r>
              <a:rPr lang="uk-UA" altLang="ru-RU" dirty="0">
                <a:cs typeface="Arial" panose="020B0604020202020204" pitchFamily="34" charset="0"/>
              </a:rPr>
              <a:t>, прибуття). «Повноцінна доставка», коли перехід зобов'язань здійснюється в момент прийняття товару покупцем.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2603" y="1415020"/>
            <a:ext cx="11792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/>
              <a:t>Всі терміни, що входять до складу Інкотермс, позначені у вигляді абревіатури, перша буква в якій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/>
              <a:t> вказує на момент і місце переходу зобов'язань від постачальника до одержувача: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4400" dirty="0">
                <a:solidFill>
                  <a:schemeClr val="tx1"/>
                </a:solidFill>
              </a:rPr>
              <a:t>Зміст Інкотермс </a:t>
            </a:r>
            <a:r>
              <a:rPr lang="uk-UA" altLang="ru-RU" sz="4400" dirty="0" smtClean="0">
                <a:solidFill>
                  <a:schemeClr val="tx1"/>
                </a:solidFill>
              </a:rPr>
              <a:t>2020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275</TotalTime>
  <Words>2469</Words>
  <Application>Microsoft Office PowerPoint</Application>
  <PresentationFormat>Широкоэкранный</PresentationFormat>
  <Paragraphs>119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1_HDOfficeLightV0</vt:lpstr>
      <vt:lpstr>Ион</vt:lpstr>
      <vt:lpstr>Презентация PowerPoint</vt:lpstr>
      <vt:lpstr>Презентация PowerPoint</vt:lpstr>
      <vt:lpstr>Мета Інкотермс</vt:lpstr>
      <vt:lpstr> Область застосування Інкотермс</vt:lpstr>
      <vt:lpstr>Презентация PowerPoint</vt:lpstr>
      <vt:lpstr>У контракті купівлі-продажу базисними умовами постачання є умови, що визначають: </vt:lpstr>
      <vt:lpstr>Як використовувати правила Incoterms 2020 (Інкотермс 2020)</vt:lpstr>
      <vt:lpstr> Розподіл відповідальності згідно INCOTERMS 2020</vt:lpstr>
      <vt:lpstr>Зміст Інкотермс 2020 </vt:lpstr>
      <vt:lpstr>Презентация PowerPoint</vt:lpstr>
      <vt:lpstr>Презентация PowerPoint</vt:lpstr>
      <vt:lpstr>Універсальні терміни: </vt:lpstr>
      <vt:lpstr> Терміни, що застосовуються до вантажоперевезень, здійснюваним морським і іншим які наводнили транспортом:</vt:lpstr>
      <vt:lpstr>Презентация PowerPoint</vt:lpstr>
      <vt:lpstr>Основні відмінності Інкотермс 2020 і Інкотермс 2010</vt:lpstr>
      <vt:lpstr>Основні відмінності Інкотермс 2020 і Інкотермс 2010</vt:lpstr>
      <vt:lpstr>Основні відмінності Інкотермс 2020 і Інкотермс 2010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2018-11-11T14:16:43Z</dcterms:created>
  <dcterms:modified xsi:type="dcterms:W3CDTF">2020-02-24T11:07:09Z</dcterms:modified>
</cp:coreProperties>
</file>