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70" r:id="rId6"/>
    <p:sldId id="271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rada/show/2371%D0%B0-1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404664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ТЕМА 1. </a:t>
            </a:r>
            <a:r>
              <a:rPr lang="uk-UA" b="1" dirty="0"/>
              <a:t>Поняття експертизи товарів в митній справі: мета й завдання її проведення 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844824"/>
            <a:ext cx="84969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Основні питання </a:t>
            </a:r>
          </a:p>
          <a:p>
            <a:pPr indent="457200" algn="ctr"/>
            <a:endParaRPr lang="uk-UA" b="1" dirty="0" smtClean="0">
              <a:solidFill>
                <a:srgbClr val="C00000"/>
              </a:solidFill>
            </a:endParaRPr>
          </a:p>
          <a:p>
            <a:pPr indent="457200"/>
            <a:r>
              <a:rPr lang="uk-UA" b="1" dirty="0" smtClean="0">
                <a:solidFill>
                  <a:srgbClr val="C00000"/>
                </a:solidFill>
              </a:rPr>
              <a:t>Підходи </a:t>
            </a:r>
            <a:r>
              <a:rPr lang="uk-UA" b="1" dirty="0">
                <a:solidFill>
                  <a:srgbClr val="C00000"/>
                </a:solidFill>
              </a:rPr>
              <a:t>до визначення поняття «експертиза товарів». </a:t>
            </a:r>
            <a:endParaRPr lang="uk-UA" b="1" dirty="0" smtClean="0">
              <a:solidFill>
                <a:srgbClr val="C00000"/>
              </a:solidFill>
            </a:endParaRPr>
          </a:p>
          <a:p>
            <a:pPr indent="457200"/>
            <a:r>
              <a:rPr lang="uk-UA" b="1" dirty="0" smtClean="0">
                <a:solidFill>
                  <a:srgbClr val="C00000"/>
                </a:solidFill>
              </a:rPr>
              <a:t>Основні </a:t>
            </a:r>
            <a:r>
              <a:rPr lang="uk-UA" b="1" dirty="0">
                <a:solidFill>
                  <a:srgbClr val="C00000"/>
                </a:solidFill>
              </a:rPr>
              <a:t>характерні ознаки та елементи експертизи товарів. </a:t>
            </a:r>
            <a:endParaRPr lang="uk-UA" b="1" dirty="0" smtClean="0">
              <a:solidFill>
                <a:srgbClr val="C00000"/>
              </a:solidFill>
            </a:endParaRPr>
          </a:p>
          <a:p>
            <a:pPr indent="457200"/>
            <a:r>
              <a:rPr lang="uk-UA" b="1" dirty="0" smtClean="0">
                <a:solidFill>
                  <a:srgbClr val="C00000"/>
                </a:solidFill>
              </a:rPr>
              <a:t>Принципи </a:t>
            </a:r>
            <a:r>
              <a:rPr lang="uk-UA" b="1" dirty="0">
                <a:solidFill>
                  <a:srgbClr val="C00000"/>
                </a:solidFill>
              </a:rPr>
              <a:t>проведення експертизи товарів. </a:t>
            </a:r>
            <a:endParaRPr lang="uk-UA" b="1" dirty="0" smtClean="0">
              <a:solidFill>
                <a:srgbClr val="C00000"/>
              </a:solidFill>
            </a:endParaRPr>
          </a:p>
          <a:p>
            <a:pPr indent="457200"/>
            <a:r>
              <a:rPr lang="uk-UA" b="1" dirty="0" smtClean="0">
                <a:solidFill>
                  <a:srgbClr val="C00000"/>
                </a:solidFill>
              </a:rPr>
              <a:t>Завдання </a:t>
            </a:r>
            <a:r>
              <a:rPr lang="uk-UA" b="1" dirty="0">
                <a:solidFill>
                  <a:srgbClr val="C00000"/>
                </a:solidFill>
              </a:rPr>
              <a:t>експертизи товарів. </a:t>
            </a:r>
            <a:endParaRPr lang="uk-UA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481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071647"/>
              </p:ext>
            </p:extLst>
          </p:nvPr>
        </p:nvGraphicFramePr>
        <p:xfrm>
          <a:off x="395536" y="764704"/>
          <a:ext cx="7992888" cy="3432136"/>
        </p:xfrm>
        <a:graphic>
          <a:graphicData uri="http://schemas.openxmlformats.org/drawingml/2006/table">
            <a:tbl>
              <a:tblPr firstRow="1" firstCol="1" bandRow="1"/>
              <a:tblGrid>
                <a:gridCol w="2204655"/>
                <a:gridCol w="5788233"/>
              </a:tblGrid>
              <a:tr h="3845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Принципи проведення експертизи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Характеристика принципів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4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Об’єктивність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Попередження і/або усунення суб'єктивізму під час проведення експертних оцінок.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5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Незалежність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Експерт повинен бути незалежним від будь-яких зацікавлених в результатах експертизи сторін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5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Компетентність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Забезпечується їх підготовкою в певній області товарознавства і досвідом роботи з товаром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5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Системний підхід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Узагальнення, угрупування і приведення в певну систему даних, необхідних для проведення експертизи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8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Ефективність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Остаточні результати експертизи мають сприяти раціональному використанню товару, організації оптимального руху товару і скороченню витрати сировини, матеріалів, електроенергії, витрат праці, а також матеріальних і товарних втрат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37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Безпечність товарів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експерти обов'язково повинні враховувати реальний і/або передбачуваний ступінь шкоди, яку наносять або можуть нанести надалі товари і пов'язані з ними торгові послуги життю, здоров'ю і майну споживачів, а також навколишньому середовищу. Принцип безпеки покладений в основу екологічної експертизи, в задачі якої входить оцінка безпеки товарів для споживача і навколишнього середовища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971600" y="260648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/>
              <a:t>Принципи проведення експертиз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9749" y="4437112"/>
            <a:ext cx="84969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 smtClean="0"/>
              <a:t>Крім того, для проведення експертиз суттєву роль грають такі принципи </a:t>
            </a:r>
            <a:r>
              <a:rPr lang="uk-UA" sz="1600" dirty="0" err="1" smtClean="0"/>
              <a:t>експертології</a:t>
            </a:r>
            <a:r>
              <a:rPr lang="uk-UA" sz="1600" dirty="0" smtClean="0"/>
              <a:t>, як: </a:t>
            </a:r>
          </a:p>
          <a:p>
            <a:r>
              <a:rPr lang="uk-UA" sz="1600" dirty="0" smtClean="0"/>
              <a:t>законність; </a:t>
            </a:r>
          </a:p>
          <a:p>
            <a:r>
              <a:rPr lang="uk-UA" sz="1600" dirty="0" smtClean="0"/>
              <a:t>додержання прав та свобод людини і прав юридичної особи; </a:t>
            </a:r>
          </a:p>
          <a:p>
            <a:r>
              <a:rPr lang="uk-UA" sz="1600" dirty="0" smtClean="0"/>
              <a:t>систематичність проведення експертиз; </a:t>
            </a:r>
          </a:p>
          <a:p>
            <a:r>
              <a:rPr lang="uk-UA" sz="1600" dirty="0" smtClean="0"/>
              <a:t>конфіденційність; </a:t>
            </a:r>
          </a:p>
          <a:p>
            <a:r>
              <a:rPr lang="uk-UA" sz="1600" dirty="0" smtClean="0"/>
              <a:t>демократичність; </a:t>
            </a:r>
          </a:p>
          <a:p>
            <a:r>
              <a:rPr lang="uk-UA" sz="1600" dirty="0" smtClean="0"/>
              <a:t>відповідальність суб’єктів експертиз; </a:t>
            </a:r>
          </a:p>
          <a:p>
            <a:r>
              <a:rPr lang="uk-UA" sz="1600" dirty="0" smtClean="0"/>
              <a:t>персоналізація експертів. 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4249297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443841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>
                <a:solidFill>
                  <a:srgbClr val="008080"/>
                </a:solidFill>
              </a:rPr>
              <a:t>Засоби, що застосовуються під час експертизи товарів, поділяються на </a:t>
            </a:r>
            <a:r>
              <a:rPr lang="uk-UA" b="1" dirty="0" smtClean="0">
                <a:solidFill>
                  <a:srgbClr val="008080"/>
                </a:solidFill>
              </a:rPr>
              <a:t>наступні: </a:t>
            </a:r>
            <a:endParaRPr lang="ru-RU" b="1" dirty="0">
              <a:solidFill>
                <a:srgbClr val="008080"/>
              </a:solidFill>
            </a:endParaRP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інформаційно-аналітичні </a:t>
            </a:r>
            <a:r>
              <a:rPr lang="uk-UA" dirty="0"/>
              <a:t>(навчальна, наукова та довідкова література, технічні документи, офіційні сайти органів законодавчої, виконавчої та судової влади тощо); </a:t>
            </a:r>
            <a:endParaRPr lang="ru-RU" dirty="0"/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методичні </a:t>
            </a:r>
            <a:r>
              <a:rPr lang="uk-UA" dirty="0"/>
              <a:t>(методи та методики визначення характеристик товару, проведення досліджень товару та оцінювання їх результатів); </a:t>
            </a:r>
            <a:endParaRPr lang="ru-RU" dirty="0"/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технологічні </a:t>
            </a:r>
            <a:r>
              <a:rPr lang="uk-UA" dirty="0"/>
              <a:t>(матеріально-технічні засоби, комп’ютерна техніка, засоби метрології).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9297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solidFill>
                  <a:srgbClr val="0000FF"/>
                </a:solidFill>
              </a:rPr>
              <a:t>Експертиза (від </a:t>
            </a:r>
            <a:r>
              <a:rPr lang="uk-UA" b="1" dirty="0" err="1">
                <a:solidFill>
                  <a:srgbClr val="0000FF"/>
                </a:solidFill>
              </a:rPr>
              <a:t>фр</a:t>
            </a:r>
            <a:r>
              <a:rPr lang="uk-UA" b="1" dirty="0">
                <a:solidFill>
                  <a:srgbClr val="0000FF"/>
                </a:solidFill>
              </a:rPr>
              <a:t>. </a:t>
            </a:r>
            <a:r>
              <a:rPr lang="uk-UA" b="1" dirty="0" err="1">
                <a:solidFill>
                  <a:srgbClr val="0000FF"/>
                </a:solidFill>
              </a:rPr>
              <a:t>espertіse</a:t>
            </a:r>
            <a:r>
              <a:rPr lang="uk-UA" b="1" dirty="0">
                <a:solidFill>
                  <a:srgbClr val="0000FF"/>
                </a:solidFill>
              </a:rPr>
              <a:t>, лат. </a:t>
            </a:r>
            <a:r>
              <a:rPr lang="uk-UA" b="1" dirty="0" err="1">
                <a:solidFill>
                  <a:srgbClr val="0000FF"/>
                </a:solidFill>
              </a:rPr>
              <a:t>espertus</a:t>
            </a:r>
            <a:r>
              <a:rPr lang="uk-UA" b="1" dirty="0">
                <a:solidFill>
                  <a:srgbClr val="0000FF"/>
                </a:solidFill>
              </a:rPr>
              <a:t> – досліджений) – дослідження фахівцем-експертом будь-яких питань, вирішення яких потребує спеціальних знань в галузі науки, техніки, економіки, торгівлі та ін. 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6022" y="3391279"/>
            <a:ext cx="79928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>
                <a:solidFill>
                  <a:srgbClr val="008080"/>
                </a:solidFill>
              </a:rPr>
              <a:t>Експертиза товарів – це їх (товарів) логічне, аналітичне або експериментальне дослідження, проведене компетентною особою – експертом / групою експертів, ґрунтується на спеціальних знаннях і практичному досвіді та має за мету одержання нового знання про об’єкт в умовах невизначеності (протиріччя) або конфліктів, оформлене у вигляді висновку</a:t>
            </a:r>
            <a:endParaRPr lang="ru-RU" sz="1600" b="1" dirty="0">
              <a:solidFill>
                <a:srgbClr val="00808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6022" y="4714718"/>
            <a:ext cx="80648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dirty="0" smtClean="0"/>
              <a:t>У найбільш загальному вигляді експертиза в наукових працях розглядається як спосіб аналізу причинно-наслідкових зв’язків стосовно того, що відбулося й буде відбуватися; це спосіб пізнання реальності в тих випадках, коли ця реальність не піддається прямому вимірюванню, обрахуванню та об’єктивному дослідженню</a:t>
            </a:r>
            <a:endParaRPr lang="uk-UA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74368" y="5805264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 smtClean="0">
                <a:solidFill>
                  <a:srgbClr val="C00000"/>
                </a:solidFill>
              </a:rPr>
              <a:t>B енциклопедичному словникові Ф. </a:t>
            </a:r>
            <a:r>
              <a:rPr lang="uk-UA" sz="1600" b="1" dirty="0" err="1" smtClean="0">
                <a:solidFill>
                  <a:srgbClr val="C00000"/>
                </a:solidFill>
              </a:rPr>
              <a:t>Бpoкгayзa</a:t>
            </a:r>
            <a:r>
              <a:rPr lang="uk-UA" sz="1600" b="1" dirty="0" smtClean="0">
                <a:solidFill>
                  <a:srgbClr val="C00000"/>
                </a:solidFill>
              </a:rPr>
              <a:t> i I. </a:t>
            </a:r>
            <a:r>
              <a:rPr lang="uk-UA" sz="1600" b="1" dirty="0" err="1" smtClean="0">
                <a:solidFill>
                  <a:srgbClr val="C00000"/>
                </a:solidFill>
              </a:rPr>
              <a:t>Ефрона</a:t>
            </a:r>
            <a:r>
              <a:rPr lang="uk-UA" sz="1600" b="1" dirty="0" smtClean="0">
                <a:solidFill>
                  <a:srgbClr val="C00000"/>
                </a:solidFill>
              </a:rPr>
              <a:t> експертиза розуміється як дослідження і встановлення фактів й обставин, для </a:t>
            </a:r>
            <a:r>
              <a:rPr lang="uk-UA" sz="1600" b="1" dirty="0" err="1" smtClean="0">
                <a:solidFill>
                  <a:srgbClr val="C00000"/>
                </a:solidFill>
              </a:rPr>
              <a:t>зясування</a:t>
            </a:r>
            <a:r>
              <a:rPr lang="uk-UA" sz="1600" b="1" dirty="0" smtClean="0">
                <a:solidFill>
                  <a:srgbClr val="C00000"/>
                </a:solidFill>
              </a:rPr>
              <a:t> яких необхідні спеціальні знання в різних сферах </a:t>
            </a:r>
            <a:endParaRPr lang="uk-UA" sz="16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1290" y="1268760"/>
            <a:ext cx="819395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600" dirty="0" smtClean="0"/>
              <a:t>Наказ Міністерства культури України </a:t>
            </a:r>
            <a:r>
              <a:rPr lang="uk-UA" sz="1600" b="1" dirty="0" smtClean="0"/>
              <a:t>Про затвердження Інструкції про порядок оформлення права на вивезення, тимчасове вивезення культурних цінностей та контролю за їх переміщенням через державний кордон України </a:t>
            </a:r>
            <a:r>
              <a:rPr lang="uk-UA" sz="1600" dirty="0" smtClean="0"/>
              <a:t>від 22.04.2022 року № 258 </a:t>
            </a:r>
            <a:r>
              <a:rPr lang="uk-UA" sz="2000" b="1" dirty="0" smtClean="0">
                <a:solidFill>
                  <a:srgbClr val="7030A0"/>
                </a:solidFill>
              </a:rPr>
              <a:t>експертиза</a:t>
            </a:r>
            <a:r>
              <a:rPr lang="uk-UA" sz="1600" b="1" dirty="0" smtClean="0">
                <a:solidFill>
                  <a:srgbClr val="7030A0"/>
                </a:solidFill>
              </a:rPr>
              <a:t> - </a:t>
            </a:r>
            <a:r>
              <a:rPr lang="uk-UA" sz="1600" dirty="0" smtClean="0"/>
              <a:t>вивчення, перевірка, аналітичне дослідження, кількісна чи якісна оцінка висококваліфікованим фахівцем, установою, організацією певного предмета, які вимагають </a:t>
            </a:r>
            <a:br>
              <a:rPr lang="uk-UA" sz="1600" dirty="0" smtClean="0"/>
            </a:br>
            <a:r>
              <a:rPr lang="uk-UA" sz="1600" dirty="0" smtClean="0"/>
              <a:t>спеціальних знань у відповідній сфері суспільної діяльності і результати яких оформляються у вигляді експертного висновку. </a:t>
            </a:r>
            <a:endParaRPr lang="uk-UA" sz="1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297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692696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/>
              <a:t>Згідно Митного кодексу </a:t>
            </a:r>
            <a:r>
              <a:rPr lang="uk-UA" dirty="0" smtClean="0"/>
              <a:t>України</a:t>
            </a:r>
            <a:r>
              <a:rPr lang="en-US" dirty="0" smtClean="0"/>
              <a:t> </a:t>
            </a:r>
            <a:r>
              <a:rPr lang="uk-UA" b="1" dirty="0">
                <a:solidFill>
                  <a:srgbClr val="FF0000"/>
                </a:solidFill>
              </a:rPr>
              <a:t>експертиза призначається</a:t>
            </a:r>
            <a:r>
              <a:rPr lang="uk-UA" dirty="0"/>
              <a:t>, якщо для з’ясування питань, що виникають у справі про порушення митних правил, виникла потреба у спеціальних знаннях з окремих галузей науки, техніки, мистецтва, релігії тощо. Зазначена експертиза не є судовою експертизою</a:t>
            </a:r>
            <a:r>
              <a:rPr lang="uk-UA" dirty="0" smtClean="0"/>
              <a:t>.</a:t>
            </a:r>
          </a:p>
          <a:p>
            <a:pPr indent="457200" algn="just"/>
            <a:endParaRPr lang="uk-UA" dirty="0"/>
          </a:p>
          <a:p>
            <a:pPr indent="457200" algn="just"/>
            <a:r>
              <a:rPr lang="uk-UA" dirty="0" smtClean="0"/>
              <a:t>Експертиза товарів відноситься до процесуальних дій.</a:t>
            </a:r>
          </a:p>
          <a:p>
            <a:pPr indent="457200" algn="just"/>
            <a:endParaRPr lang="uk-UA" dirty="0"/>
          </a:p>
          <a:p>
            <a:pPr indent="457200" algn="just"/>
            <a:r>
              <a:rPr lang="uk-UA" dirty="0" smtClean="0"/>
              <a:t>Експертиза проводиться експертами спеціалізованого органу з питань експертизи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uk-UA" dirty="0" smtClean="0"/>
              <a:t>досліджень (</a:t>
            </a:r>
            <a:r>
              <a:rPr lang="uk-UA" dirty="0" err="1" smtClean="0"/>
              <a:t>СЛЕД</a:t>
            </a:r>
            <a:r>
              <a:rPr lang="uk-UA" dirty="0" smtClean="0"/>
              <a:t>) центрального органу виконавчої влади, що реалізує державну митну політику, його відокремлених підрозділів та інших установ або окремими спеціалістами, які призначаються посадовою особою митного органу, у провадженні якої знаходиться справа про порушення митних </a:t>
            </a:r>
            <a:r>
              <a:rPr lang="ru-RU" dirty="0" smtClean="0"/>
              <a:t>правил</a:t>
            </a:r>
            <a:r>
              <a:rPr lang="ru-RU" dirty="0"/>
              <a:t>. Особа, </a:t>
            </a:r>
            <a:r>
              <a:rPr lang="uk-UA" dirty="0" smtClean="0"/>
              <a:t>щодо якої порушено зазначену справу, має право на проведення </a:t>
            </a:r>
            <a:r>
              <a:rPr lang="ru-RU" dirty="0" smtClean="0"/>
              <a:t>за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uk-UA" dirty="0" smtClean="0"/>
              <a:t>рахунок незалежної експертизи</a:t>
            </a:r>
            <a:r>
              <a:rPr lang="ru-RU" dirty="0" smtClean="0"/>
              <a:t>.</a:t>
            </a:r>
            <a:endParaRPr lang="uk-UA" dirty="0"/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Згідно </a:t>
            </a:r>
            <a:r>
              <a:rPr lang="uk-UA" dirty="0"/>
              <a:t>з наказом Міністерства фінансів України від 20.09.2012 року № </a:t>
            </a:r>
            <a:r>
              <a:rPr lang="uk-UA" dirty="0" smtClean="0"/>
              <a:t>1011 </a:t>
            </a:r>
            <a:r>
              <a:rPr lang="uk-UA" dirty="0"/>
              <a:t>затверджено відомчі класифікатори інформації з питань державної митної справи, які використовуються у процесі оформлення митних декларацій. В цьому наказі в тому числі регламентовано документи, пов’язані із проведенням експертиз в митній </a:t>
            </a:r>
            <a:r>
              <a:rPr lang="uk-UA" dirty="0" smtClean="0"/>
              <a:t>справі.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2511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530508"/>
              </p:ext>
            </p:extLst>
          </p:nvPr>
        </p:nvGraphicFramePr>
        <p:xfrm>
          <a:off x="323528" y="260648"/>
          <a:ext cx="8352928" cy="6014343"/>
        </p:xfrm>
        <a:graphic>
          <a:graphicData uri="http://schemas.openxmlformats.org/drawingml/2006/table">
            <a:tbl>
              <a:tblPr firstRow="1" firstCol="1" bandRow="1"/>
              <a:tblGrid>
                <a:gridCol w="2813621"/>
                <a:gridCol w="5539307"/>
              </a:tblGrid>
              <a:tr h="1352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Класифікатор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71" marR="394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Інформація, що регламентована ним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71" marR="394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2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71" marR="394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71" marR="394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2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Класифікатор</a:t>
                      </a:r>
                      <a:br>
                        <a:rPr lang="uk-UA" sz="11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документів, сертифікатів, дозволів та додаткової інформації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71" marR="394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Висновок за результатами експертизи й оцінки дорогоцінних каменів, дорогоцінних каменів органогенного утворення, напівдорогоцінних і декоративних каменів у сировині та виробах, колекцій мінералів, гірських порід, мінеральних речовин, а також культурних цінностей (Державний гемологічний центр України)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71" marR="394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4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Висновок про походження товару або акт експертизи, виданий уповноваженим органом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71" marR="394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86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Класифікатор</a:t>
                      </a:r>
                      <a:br>
                        <a:rPr lang="uk-UA" sz="11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результатів виконання митних формальностей, що можуть бути визначені за результатами застосування системи управління ризиками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71" marR="394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Митні формальності здійснено. Встановлено належність товарів до предметів, що мають художню, історичну чи археологічну цінність, не відповідають заявленим, за результатами досліджень (аналізів, експертизи)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71" marR="394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8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Митні формальності здійснено. Встановлено належність товарів до наркотичних засобів, психотропних речовин, їх аналогів, прекурсорів, сильнодіючих чи отруйних речовин, за результатами досліджень (аналізів, експертизи)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71" marR="394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64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Класифікатор</a:t>
                      </a:r>
                      <a:br>
                        <a:rPr lang="uk-UA" sz="11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митних формальностей, що можуть бути визначені за результатами застосування системи управління ризиками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71" marR="394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Взяття проб (зразків) товарів для проведення досліджень (аналізу, експертизи) з метою встановлення характеристик, визначальних для класифікації товарів згідно з </a:t>
                      </a:r>
                      <a:r>
                        <a:rPr lang="uk-UA" sz="1100" u="sng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hlinkClick r:id="rId2"/>
                        </a:rPr>
                        <a:t>УКТ ЗЕД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71" marR="394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8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Взяття проб (зразків) товарів для проведення досліджень (аналізу, експертизи) з метою встановлення характеристик, визначальних для перевірки задекларованої митної вартості товарів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71" marR="394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647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Класифікатор</a:t>
                      </a:r>
                      <a:br>
                        <a:rPr lang="uk-UA" sz="110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митних формальностей, що можуть бути визначені за результатами застосування системи управління ризиками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71" marR="394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Взяття проб (зразків) товарів для проведення досліджень (аналізу, експертизи) з метою встановлення характеристик, визначальних для встановлення країни походження товарів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71" marR="394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0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Взяття проб (зразків) товарів для проведення досліджень (аналізу, експертизи) з метою встановлення характеристик, визначальних для встановлення належності товарів до наркотичних засобів, психотропних речовин, їх аналогів, прекурсорів, сильнодіючих чи отруйних речовин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71" marR="394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0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effectLst/>
                          <a:latin typeface="Times New Roman"/>
                          <a:ea typeface="Times New Roman"/>
                        </a:rPr>
                        <a:t>Взяття проб (зразків) товарів для проведення досліджень (аналізу, експертизи) з метою встановлення характеристик, визначальних для встановлення належності товарів до предметів, що мають художню, історичну чи археологічну цінність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71" marR="394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2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  <a:latin typeface="Times New Roman"/>
                          <a:ea typeface="Times New Roman"/>
                        </a:rPr>
                        <a:t>Взяття проб (зразків) товарів для проведення досліджень (аналізу, експертизи) з метою встановлення характеристик, визначальних для встановлення належності товарів до таких, що виготовлені з використанням об'єктів права інтелектуальної власності, що охороняються відповідно до закону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471" marR="394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6717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885698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solidFill>
                  <a:srgbClr val="C00000"/>
                </a:solidFill>
              </a:rPr>
              <a:t>Етапами підготовки до проведення експертизи є: 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sz="1600" dirty="0" smtClean="0"/>
              <a:t>визначення  виду  експертизи  залежно  від  галузі спеціальних  знань,  потрібних  для  вирішення  поставлених питань, і категорії об’єктів, які досліджуються;  </a:t>
            </a:r>
          </a:p>
          <a:p>
            <a:pPr indent="457200" algn="just"/>
            <a:endParaRPr lang="uk-UA" sz="1600" dirty="0" smtClean="0"/>
          </a:p>
          <a:p>
            <a:pPr indent="457200" algn="just"/>
            <a:r>
              <a:rPr lang="uk-UA" sz="1600" dirty="0" smtClean="0"/>
              <a:t>визначення  послідовності  проведення  експертиз  у випадку, коли одні й  ті ж  самі об’єкти підлягають різним експертним  дослідженням  або  коли  проведення  одних експертиз обумовлено результатами інших; </a:t>
            </a:r>
          </a:p>
          <a:p>
            <a:pPr indent="457200" algn="just"/>
            <a:endParaRPr lang="uk-UA" sz="1600" dirty="0" smtClean="0"/>
          </a:p>
          <a:p>
            <a:pPr indent="457200" algn="just"/>
            <a:r>
              <a:rPr lang="uk-UA" sz="1600" dirty="0" smtClean="0"/>
              <a:t>визначення  часу  проведення  експертизи  (експертиза призначається  тоді,  коли  зібрано  всі  потрібні  для  її проведення матеріали);  </a:t>
            </a:r>
          </a:p>
          <a:p>
            <a:pPr indent="457200" algn="just"/>
            <a:endParaRPr lang="uk-UA" sz="1600" dirty="0" smtClean="0"/>
          </a:p>
          <a:p>
            <a:pPr indent="457200" algn="just"/>
            <a:r>
              <a:rPr lang="uk-UA" sz="1600" dirty="0" smtClean="0"/>
              <a:t>підготовка об’єктів, матеріалів справи для проведення експертизи.  Визначається  кількість  предметів,  що передаються на дослідження, відбираються проби й зразки, установлюються фактичні відомості, потрібні для надання обґрунтованого  висновку.  Допомогою  в  підготовці матеріалів  для  експертизи  можуть  бути  консультації  з експертами,  яким  буде  доручено  проведення  експертизи, ознайомлення  з  рекомендаціями,  викладеними  в методичній літературі;  </a:t>
            </a:r>
          </a:p>
          <a:p>
            <a:pPr indent="457200" algn="just"/>
            <a:endParaRPr lang="uk-UA" sz="1600" dirty="0" smtClean="0"/>
          </a:p>
          <a:p>
            <a:pPr indent="457200" algn="just"/>
            <a:r>
              <a:rPr lang="uk-UA" sz="1600" dirty="0" smtClean="0"/>
              <a:t>вибір експертної установи або експерта (спеціаліста). 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1576606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612845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00FF"/>
                </a:solidFill>
              </a:rPr>
              <a:t>Процес  надання  послуги  з  експертизи  в  загальному вигляді містить у собі такі етапи:  </a:t>
            </a:r>
          </a:p>
          <a:p>
            <a:pPr indent="457200"/>
            <a:endParaRPr lang="uk-UA" dirty="0" smtClean="0"/>
          </a:p>
          <a:p>
            <a:pPr indent="457200"/>
            <a:r>
              <a:rPr lang="uk-UA" dirty="0" smtClean="0"/>
              <a:t>подання, реєстрація й розглядання заяви;  </a:t>
            </a:r>
          </a:p>
          <a:p>
            <a:pPr indent="457200"/>
            <a:endParaRPr lang="uk-UA" dirty="0" smtClean="0"/>
          </a:p>
          <a:p>
            <a:pPr indent="457200"/>
            <a:r>
              <a:rPr lang="uk-UA" dirty="0" smtClean="0"/>
              <a:t>організація проведення експертизи;  </a:t>
            </a:r>
          </a:p>
          <a:p>
            <a:pPr indent="457200"/>
            <a:endParaRPr lang="uk-UA" dirty="0" smtClean="0"/>
          </a:p>
          <a:p>
            <a:pPr indent="457200"/>
            <a:r>
              <a:rPr lang="uk-UA" dirty="0" smtClean="0"/>
              <a:t>дослідження об’єкта експертизи:  </a:t>
            </a:r>
          </a:p>
          <a:p>
            <a:pPr indent="457200"/>
            <a:endParaRPr lang="uk-UA" dirty="0" smtClean="0"/>
          </a:p>
          <a:p>
            <a:pPr indent="457200"/>
            <a:r>
              <a:rPr lang="uk-UA" dirty="0" smtClean="0"/>
              <a:t>оформлення результатів експертизи;  </a:t>
            </a:r>
          </a:p>
          <a:p>
            <a:pPr indent="457200"/>
            <a:endParaRPr lang="uk-UA" dirty="0" smtClean="0"/>
          </a:p>
          <a:p>
            <a:pPr indent="457200"/>
            <a:r>
              <a:rPr lang="uk-UA" dirty="0" smtClean="0"/>
              <a:t>аналізування оформлених документів;  </a:t>
            </a:r>
          </a:p>
          <a:p>
            <a:pPr indent="457200"/>
            <a:endParaRPr lang="uk-UA" dirty="0" smtClean="0"/>
          </a:p>
          <a:p>
            <a:pPr indent="457200"/>
            <a:r>
              <a:rPr lang="uk-UA" dirty="0" smtClean="0"/>
              <a:t>реєстрація й видача акта експертизи замовнику.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57525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88840"/>
            <a:ext cx="59817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843808" y="908720"/>
            <a:ext cx="37307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Основні характеристики експертизи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9297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70300"/>
            <a:ext cx="60198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131840" y="476672"/>
            <a:ext cx="31377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Основні елементи експертизи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9297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12845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>
                <a:solidFill>
                  <a:srgbClr val="7030A0"/>
                </a:solidFill>
              </a:rPr>
              <a:t>Метою проведення експертизи товарів є задоволення потреб та очікувань замовника шляхом надання йому достовірної інформації щодо досліджуваного об’єкту експертизи згідно з визначеним завданням на </a:t>
            </a:r>
            <a:r>
              <a:rPr lang="uk-UA" b="1" dirty="0" smtClean="0">
                <a:solidFill>
                  <a:srgbClr val="7030A0"/>
                </a:solidFill>
              </a:rPr>
              <a:t>експертизу.</a:t>
            </a:r>
            <a:endParaRPr lang="ru-RU" b="1" dirty="0">
              <a:solidFill>
                <a:srgbClr val="7030A0"/>
              </a:solidFill>
            </a:endParaRP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b="1" dirty="0" smtClean="0">
                <a:solidFill>
                  <a:srgbClr val="C00000"/>
                </a:solidFill>
              </a:rPr>
              <a:t>Загальними </a:t>
            </a:r>
            <a:r>
              <a:rPr lang="uk-UA" b="1" dirty="0">
                <a:solidFill>
                  <a:srgbClr val="C00000"/>
                </a:solidFill>
              </a:rPr>
              <a:t>завданнями експертизи товарів </a:t>
            </a:r>
            <a:r>
              <a:rPr lang="uk-UA" b="1" dirty="0" smtClean="0">
                <a:solidFill>
                  <a:srgbClr val="C00000"/>
                </a:solidFill>
              </a:rPr>
              <a:t>є: </a:t>
            </a:r>
            <a:endParaRPr lang="ru-RU" b="1" dirty="0">
              <a:solidFill>
                <a:srgbClr val="C00000"/>
              </a:solidFill>
            </a:endParaRP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організація </a:t>
            </a:r>
            <a:r>
              <a:rPr lang="uk-UA" dirty="0"/>
              <a:t>дослідження об’єктів експертизи; </a:t>
            </a:r>
            <a:endParaRPr lang="ru-RU" dirty="0"/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встановлення </a:t>
            </a:r>
            <a:r>
              <a:rPr lang="uk-UA" dirty="0"/>
              <a:t>відповідності об’єктів експертизи умовам договорів та/або законодавчим чи регламентованим вимогам; </a:t>
            </a:r>
            <a:endParaRPr lang="ru-RU" dirty="0"/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формування </a:t>
            </a:r>
            <a:r>
              <a:rPr lang="uk-UA" dirty="0"/>
              <a:t>та оформлення об’єктивних, обґрунтованих експертних висновків;</a:t>
            </a:r>
            <a:endParaRPr lang="ru-RU" dirty="0"/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/>
              <a:t>в</a:t>
            </a:r>
            <a:r>
              <a:rPr lang="uk-UA" dirty="0" smtClean="0"/>
              <a:t>изначати кількісні </a:t>
            </a:r>
            <a:r>
              <a:rPr lang="uk-UA" dirty="0"/>
              <a:t>і </a:t>
            </a:r>
            <a:r>
              <a:rPr lang="uk-UA" dirty="0" smtClean="0"/>
              <a:t>вартісні </a:t>
            </a:r>
            <a:r>
              <a:rPr lang="uk-UA" dirty="0"/>
              <a:t>характеристики товарів; </a:t>
            </a:r>
            <a:endParaRPr lang="ru-RU" dirty="0"/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аналізувати </a:t>
            </a:r>
            <a:r>
              <a:rPr lang="uk-UA" dirty="0"/>
              <a:t>і оцінювати одержані дані для складання висновків або рекомендацій.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92978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1269</Words>
  <Application>Microsoft Office PowerPoint</Application>
  <PresentationFormat>Екран (4:3)</PresentationFormat>
  <Paragraphs>106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2" baseType="lpstr"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kafnalog</dc:creator>
  <cp:lastModifiedBy>Student</cp:lastModifiedBy>
  <cp:revision>19</cp:revision>
  <dcterms:created xsi:type="dcterms:W3CDTF">2023-01-06T06:36:12Z</dcterms:created>
  <dcterms:modified xsi:type="dcterms:W3CDTF">2024-02-13T12:40:53Z</dcterms:modified>
</cp:coreProperties>
</file>