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1" r:id="rId2"/>
    <p:sldId id="301" r:id="rId3"/>
    <p:sldId id="303" r:id="rId4"/>
    <p:sldId id="302" r:id="rId5"/>
    <p:sldId id="300" r:id="rId6"/>
    <p:sldId id="304" r:id="rId7"/>
    <p:sldId id="305" r:id="rId8"/>
    <p:sldId id="333" r:id="rId9"/>
    <p:sldId id="308" r:id="rId10"/>
    <p:sldId id="299" r:id="rId11"/>
    <p:sldId id="322" r:id="rId12"/>
    <p:sldId id="310" r:id="rId13"/>
    <p:sldId id="307" r:id="rId14"/>
    <p:sldId id="275" r:id="rId15"/>
    <p:sldId id="306" r:id="rId16"/>
    <p:sldId id="339" r:id="rId17"/>
    <p:sldId id="331" r:id="rId18"/>
    <p:sldId id="340" r:id="rId19"/>
    <p:sldId id="332" r:id="rId20"/>
    <p:sldId id="336" r:id="rId21"/>
    <p:sldId id="338" r:id="rId22"/>
    <p:sldId id="337" r:id="rId23"/>
    <p:sldId id="312" r:id="rId24"/>
    <p:sldId id="326" r:id="rId25"/>
    <p:sldId id="311" r:id="rId26"/>
    <p:sldId id="313" r:id="rId27"/>
    <p:sldId id="314" r:id="rId28"/>
    <p:sldId id="315" r:id="rId29"/>
    <p:sldId id="316" r:id="rId30"/>
    <p:sldId id="341" r:id="rId31"/>
    <p:sldId id="328" r:id="rId32"/>
    <p:sldId id="334" r:id="rId33"/>
    <p:sldId id="335" r:id="rId3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F"/>
    <a:srgbClr val="F4E6DA"/>
    <a:srgbClr val="CDFFFF"/>
    <a:srgbClr val="5DE9AA"/>
    <a:srgbClr val="F06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701" autoAdjust="0"/>
  </p:normalViewPr>
  <p:slideViewPr>
    <p:cSldViewPr snapToGrid="0" showGuides="1">
      <p:cViewPr varScale="1">
        <p:scale>
          <a:sx n="86" d="100"/>
          <a:sy n="86" d="100"/>
        </p:scale>
        <p:origin x="470" y="67"/>
      </p:cViewPr>
      <p:guideLst>
        <p:guide orient="horz" pos="2160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C8428A-46CE-4E01-A152-65BE6F4D5EAC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rtl="0"/>
            <a:r>
              <a:rPr 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ПРИМЕЧАНИЕ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326" y="181343"/>
            <a:ext cx="9706068" cy="1096962"/>
          </a:xfrm>
        </p:spPr>
        <p:txBody>
          <a:bodyPr>
            <a:noAutofit/>
          </a:bodyPr>
          <a:lstStyle/>
          <a:p>
            <a:pPr marL="1081405" indent="-1081405" algn="ctr"/>
            <a:r>
              <a:rPr 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ТЕМА </a:t>
            </a:r>
            <a:r>
              <a:rPr lang="uk-UA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2</a:t>
            </a:r>
            <a:r>
              <a:rPr lang="en-US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.</a:t>
            </a:r>
            <a:r>
              <a:rPr 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 </a:t>
            </a:r>
            <a:r>
              <a:rPr lang="uk-UA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М</a:t>
            </a:r>
            <a:r>
              <a:rPr 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етоди введення та виведення мультимедійної аудіо інформації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323" y="2143621"/>
            <a:ext cx="11661569" cy="4572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3600" b="1" dirty="0">
                <a:latin typeface="Artifakt Element Heavy" panose="020B0B03050000020004" charset="0"/>
                <a:cs typeface="Artifakt Element Heavy" panose="020B0B03050000020004" charset="0"/>
              </a:rPr>
              <a:t>Лекц</a:t>
            </a:r>
            <a:r>
              <a:rPr lang="uk-UA" altLang="ru-RU" sz="3600" b="1" dirty="0">
                <a:latin typeface="Artifakt Element Heavy" panose="020B0B03050000020004" charset="0"/>
                <a:cs typeface="Artifakt Element Heavy" panose="020B0B03050000020004" charset="0"/>
              </a:rPr>
              <a:t>і</a:t>
            </a:r>
            <a:r>
              <a:rPr lang="ru-RU" sz="3600" b="1" dirty="0">
                <a:latin typeface="Artifakt Element Heavy" panose="020B0B03050000020004" charset="0"/>
                <a:cs typeface="Artifakt Element Heavy" panose="020B0B03050000020004" charset="0"/>
              </a:rPr>
              <a:t>я 2. Виникнення та поширення звуку</a:t>
            </a:r>
          </a:p>
          <a:p>
            <a:pPr marL="0" indent="0">
              <a:buNone/>
              <a:defRPr/>
            </a:pPr>
            <a:r>
              <a:rPr lang="ru-RU" altLang="ru-RU" sz="3600" dirty="0">
                <a:latin typeface="Artifakt Element Book" panose="020B0503050000020004" charset="0"/>
                <a:cs typeface="Artifakt Element Book" panose="020B0503050000020004" charset="0"/>
              </a:rPr>
              <a:t>1.Звук як фізичне явище</a:t>
            </a:r>
          </a:p>
          <a:p>
            <a:pPr marL="0" indent="0">
              <a:buNone/>
              <a:defRPr/>
            </a:pPr>
            <a:r>
              <a:rPr lang="ru-RU" altLang="ru-RU" sz="3600" dirty="0">
                <a:latin typeface="Artifakt Element Book" panose="020B0503050000020004" charset="0"/>
                <a:cs typeface="Artifakt Element Book" panose="020B0503050000020004" charset="0"/>
              </a:rPr>
              <a:t>2.Психофізіологічні параметри звуку</a:t>
            </a:r>
          </a:p>
          <a:p>
            <a:pPr marL="0" indent="0">
              <a:buNone/>
              <a:defRPr/>
            </a:pPr>
            <a:r>
              <a:rPr lang="ru-RU" altLang="ru-RU" sz="3600" dirty="0">
                <a:latin typeface="Artifakt Element Book" panose="020B0503050000020004" charset="0"/>
                <a:cs typeface="Artifakt Element Book" panose="020B0503050000020004" charset="0"/>
              </a:rPr>
              <a:t>3.Аналіз звукових сигналів</a:t>
            </a:r>
          </a:p>
          <a:p>
            <a:pPr marL="0" indent="0">
              <a:buNone/>
              <a:defRPr/>
            </a:pPr>
            <a:r>
              <a:rPr lang="ru-RU" altLang="ru-RU" sz="3600" dirty="0">
                <a:latin typeface="Artifakt Element Book" panose="020B0503050000020004" charset="0"/>
                <a:cs typeface="Artifakt Element Book" panose="020B0503050000020004" charset="0"/>
              </a:rPr>
              <a:t>4.Особливості розповсюдження звукових хвиль</a:t>
            </a:r>
          </a:p>
          <a:p>
            <a:pPr marL="0" indent="0">
              <a:buNone/>
            </a:pP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594" y="276726"/>
            <a:ext cx="8833184" cy="475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Діапазон частот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5334" y="866875"/>
            <a:ext cx="10798342" cy="5895474"/>
          </a:xfrm>
          <a:solidFill>
            <a:schemeClr val="bg2"/>
          </a:solidFill>
        </p:spPr>
        <p:txBody>
          <a:bodyPr>
            <a:normAutofit fontScale="70000"/>
          </a:bodyPr>
          <a:lstStyle/>
          <a:p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Навушники – смуга частот, яку здатні відтворювати навушники (5 Гц до 30 кГц).</a:t>
            </a:r>
          </a:p>
          <a:p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Студійн</a:t>
            </a:r>
            <a:r>
              <a:rPr lang="uk-UA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і</a:t>
            </a:r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 монітор</a:t>
            </a:r>
            <a:r>
              <a:rPr lang="uk-UA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и</a:t>
            </a:r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 або стерео системи – смуга частот, яку здатні відтворювати ці пристрої (50 Гц до 24 кГц).</a:t>
            </a:r>
          </a:p>
          <a:p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Рояль – витягує звуки у смузі частот від 27 Гц до 24 кГц.</a:t>
            </a:r>
          </a:p>
          <a:p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Жіночі голоси:</a:t>
            </a:r>
          </a:p>
          <a:p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- Контральто (170 – 780 Гц);</a:t>
            </a:r>
          </a:p>
          <a:p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- Метцо-сопрано (200 – 900 Гц);</a:t>
            </a:r>
          </a:p>
          <a:p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- Сопрано (255 - 1000 Гц);</a:t>
            </a:r>
          </a:p>
          <a:p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- Колоратурне сопрано (265 – 1400 Гц);</a:t>
            </a:r>
          </a:p>
          <a:p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Чоловічі голоси:</a:t>
            </a:r>
          </a:p>
          <a:p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- Бас (80 – 350 Гц);</a:t>
            </a:r>
          </a:p>
          <a:p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- Баритон (100 – 400 Гц);</a:t>
            </a:r>
          </a:p>
          <a:p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- Тенор (135 – 500 Гц).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037" y="1297861"/>
            <a:ext cx="10873564" cy="5792788"/>
          </a:xfrm>
        </p:spPr>
        <p:txBody>
          <a:bodyPr>
            <a:normAutofit/>
          </a:bodyPr>
          <a:lstStyle/>
          <a:p>
            <a:pPr marL="0" indent="53657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До основних психофізіологічних параметрів звуку відносяться: тон звуку, висота тону та тембр звуку, гучність.</a:t>
            </a:r>
          </a:p>
          <a:p>
            <a:pPr marL="0" indent="53657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latin typeface="Artifakt Element Book" panose="020B0503050000020004" charset="0"/>
                <a:cs typeface="Artifakt Element Book" panose="020B0503050000020004" charset="0"/>
              </a:rPr>
              <a:t>Тон</a:t>
            </a: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 - частотна складова, що найбільш виділяється за амплітудою і періодом (основна частота, основний тон).</a:t>
            </a:r>
          </a:p>
          <a:p>
            <a:pPr marL="0" indent="53657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latin typeface="Artifakt Element Book" panose="020B0503050000020004" charset="0"/>
                <a:cs typeface="Artifakt Element Book" panose="020B0503050000020004" charset="0"/>
              </a:rPr>
              <a:t>Висота звуку</a:t>
            </a: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 - це характеристика, що умовно розподіляє звуки за деякою шкалою від низьких до високих (порівнюючи два тони, людина здатна виділити більш високу і нижчу).</a:t>
            </a:r>
          </a:p>
          <a:p>
            <a:pPr marL="0" indent="53657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latin typeface="Artifakt Element Book" panose="020B0503050000020004" charset="0"/>
                <a:cs typeface="Artifakt Element Book" panose="020B0503050000020004" charset="0"/>
              </a:rPr>
              <a:t>Тембр звуку</a:t>
            </a: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 - така якість звуку, яка, незалежно від частоти та амплітуди, дозволяє відрізнити одне звучання від іншого (залежить від загального спектрального складу звуку та співвідношення амплітуд складових спектру).</a:t>
            </a:r>
          </a:p>
          <a:p>
            <a:pPr marL="0" indent="53657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latin typeface="Artifakt Element Book" panose="020B0503050000020004" charset="0"/>
                <a:cs typeface="Artifakt Element Book" panose="020B0503050000020004" charset="0"/>
              </a:rPr>
              <a:t>Гучність звуку</a:t>
            </a: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 - суб'єктивна оцінка інтенсивності людиною (міра сили слухового відчуття), між інтенсивністю та гучністю звуку існує тісний, але нелінійний зв'язок. На гучність, що відчувається, впливають величина звукового тиску, частота і тривалість звукового сигналу.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28537" y="300223"/>
            <a:ext cx="82035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2. Психофізіологічні параметри звуку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102" y="216567"/>
            <a:ext cx="3731795" cy="58361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Гучність звуку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371599"/>
            <a:ext cx="10433384" cy="5281863"/>
          </a:xfrm>
        </p:spPr>
        <p:txBody>
          <a:bodyPr>
            <a:normAutofit fontScale="70000"/>
          </a:bodyPr>
          <a:lstStyle/>
          <a:p>
            <a:pPr marL="0" indent="357505" algn="just">
              <a:buNone/>
            </a:pPr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Діапазон гучностей, які сприймає людина, надзвичайно широкий (різниця тисків на барабанну перетинку від найслабшого звуку до найсильнішого може до 10 млрд. разів</a:t>
            </a:r>
          </a:p>
          <a:p>
            <a:pPr marL="0" indent="357505" algn="just">
              <a:buNone/>
            </a:pPr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Вухо справляється з таким діапазоном, оскільки ми чуємо у відносинах, а не в абсолютних інтенсивностях — так само, як і з частотою.</a:t>
            </a:r>
          </a:p>
          <a:p>
            <a:pPr marL="0" indent="357505" algn="just">
              <a:buNone/>
            </a:pPr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Загальноприйнятий </a:t>
            </a:r>
            <a:r>
              <a:rPr lang="uk-UA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термін</a:t>
            </a:r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, що служить для вираження рівня як звукових, так і електричних аудіо сигналів - децибел (dB), є 10-м логарифмом відношення інтенсивностей:</a:t>
            </a:r>
          </a:p>
          <a:p>
            <a:pPr marL="0" indent="357505" algn="just">
              <a:buNone/>
            </a:pPr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L=20 ∙ log10(P/P0) дБ,</a:t>
            </a:r>
          </a:p>
          <a:p>
            <a:pPr marL="0" indent="357505" algn="just">
              <a:buNone/>
            </a:pPr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де P0 = 2 ∙ 10-5 Н/м2 (поріг чутності)</a:t>
            </a:r>
          </a:p>
          <a:p>
            <a:pPr marL="0" indent="357505" algn="just">
              <a:buNone/>
            </a:pPr>
            <a:endParaRPr lang="ru-RU" sz="2800" dirty="0">
              <a:latin typeface="Artifakt Element Book" panose="020B0503050000020004" charset="0"/>
              <a:cs typeface="Artifakt Element Book" panose="020B0503050000020004" charset="0"/>
            </a:endParaRPr>
          </a:p>
          <a:p>
            <a:pPr marL="0" indent="357505" algn="just">
              <a:buNone/>
            </a:pPr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Збільшення на 10 дБ звукового тиску призводить до збільшення гучності у 2 рази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914401" y="165083"/>
          <a:ext cx="10804525" cy="6610350"/>
        </p:xfrm>
        <a:graphic>
          <a:graphicData uri="http://schemas.openxmlformats.org/drawingml/2006/table">
            <a:tbl>
              <a:tblPr firstRow="1" firstCol="1" bandRow="1"/>
              <a:tblGrid>
                <a:gridCol w="8532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Звук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alt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Гучність</a:t>
                      </a: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, </a:t>
                      </a:r>
                      <a:r>
                        <a:rPr lang="ru-RU" sz="1800" b="1" dirty="0" err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дб</a:t>
                      </a:r>
                      <a:endParaRPr lang="ru-RU" sz="1800" dirty="0">
                        <a:effectLst/>
                        <a:latin typeface="Artifakt Element Book" panose="020B0503050000020004" charset="0"/>
                        <a:ea typeface="Calibri" panose="020F0502020204030204" pitchFamily="34" charset="0"/>
                        <a:cs typeface="Artifakt Element Book" panose="020B05030500000200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Тиша (спеціальна камера)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Тихий шепіт, цокання наручного годинника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Шелест листя, цокання годинника, норма для житлових приміщень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Сільська місцевість далеко від доріг, бібліотека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Тиха житлова територія, парк, тиха розмова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Розмова середньої гучності, тиха вулиця, тихий офіс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Нормальна розмова в 1м, норма для офісів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Вулиця з інтенсивним рухом, телефон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Гучний будильник, шум вантажного автомобіля чи мотоцикла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Гучний крик, відбійний молоток, вантажний вагон на відстані 7м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Поїзд метро, фен, ковальський цех, дуже галас</a:t>
                      </a:r>
                      <a:r>
                        <a:rPr lang="uk-UA" altLang="en-US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н</a:t>
                      </a:r>
                      <a:r>
                        <a:rPr lang="ru-RU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ий завод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Рок-музика, крики дитини, </a:t>
                      </a:r>
                      <a:r>
                        <a:rPr lang="uk-UA" altLang="ru-RU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гелікоптер</a:t>
                      </a:r>
                      <a:r>
                        <a:rPr lang="ru-RU" sz="1800" b="1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, трактор на відстані 1м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66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Больовий поріг, близьк</a:t>
                      </a:r>
                      <a:r>
                        <a:rPr lang="uk-UA" altLang="ru-RU" sz="1800" b="1">
                          <a:solidFill>
                            <a:srgbClr val="FF66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ий</a:t>
                      </a:r>
                      <a:r>
                        <a:rPr lang="ru-RU" sz="1800" b="1">
                          <a:solidFill>
                            <a:srgbClr val="FF66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 гуркіт грому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66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66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Травма внутрішнього вуха, максимальна гучність на рок-концерті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66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66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Контузія, травми, можливий розрив барабанної перетинки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66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66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Шок, травми, розрив барабанної перетинки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66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Можливий розрив легень, можлива смерть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7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Макс. тиск пов. ударної хвилі під час вибуху тринітротолуолу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Макс. тиск повітряної ударної хвилі при ядерному вибу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сі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282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Тиск у ядерному заряді в момент ядерного вибуху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tifakt Element Book" panose="020B0503050000020004" charset="0"/>
                          <a:ea typeface="Calibri" panose="020F0502020204030204" pitchFamily="34" charset="0"/>
                          <a:cs typeface="Artifakt Element Book" panose="020B0503050000020004" charset="0"/>
                        </a:rPr>
                        <a:t>374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Криві рівної гучності</a:t>
            </a:r>
          </a:p>
        </p:txBody>
      </p:sp>
      <p:pic>
        <p:nvPicPr>
          <p:cNvPr id="102" name="Замещающее содержимое 10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440" y="1562100"/>
            <a:ext cx="10229850" cy="49352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Зв'язок чутності звуку з тиском, частотою та гучністю</a:t>
            </a:r>
          </a:p>
        </p:txBody>
      </p:sp>
      <p:pic>
        <p:nvPicPr>
          <p:cNvPr id="104" name="Замещающее содержимое 10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290" y="1311275"/>
            <a:ext cx="9345930" cy="51587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293" y="420413"/>
            <a:ext cx="6366430" cy="54254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3. Аналіз звукових сигналів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0524" y="4603744"/>
            <a:ext cx="9648497" cy="184719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Амплітудно-часовий аналіз (у тимчасовій області)</a:t>
            </a:r>
          </a:p>
          <a:p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Спектральний аналіз (частотної галузі)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2868" y="1444521"/>
            <a:ext cx="1022656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tifakt Element Book" panose="020B0503050000020004" charset="0"/>
                <a:ea typeface="Times New Roman" panose="02020603050405020304" pitchFamily="18" charset="0"/>
                <a:cs typeface="Artifakt Element Book" panose="020B0503050000020004" charset="0"/>
                <a:sym typeface="+mn-ea"/>
              </a:rPr>
              <a:t>Аналіз звукових сигналів виконується з метою виявлення закономірностей у звуковій хвилі, що формується від різних джерел.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tifakt Element Book" panose="020B0503050000020004" charset="0"/>
                <a:ea typeface="Times New Roman" panose="02020603050405020304" pitchFamily="18" charset="0"/>
                <a:cs typeface="Artifakt Element Book" panose="020B0503050000020004" charset="0"/>
                <a:sym typeface="+mn-ea"/>
              </a:rPr>
              <a:t>Ці дані необхідні при проектуванні та оцінці якості апаратури, розробці систем кодування, вибору методів обробки, розпізнаванн</a:t>
            </a:r>
            <a:r>
              <a:rPr lang="uk-UA" altLang="en-US" sz="2400" dirty="0">
                <a:solidFill>
                  <a:srgbClr val="000000"/>
                </a:solidFill>
                <a:latin typeface="Artifakt Element Book" panose="020B0503050000020004" charset="0"/>
                <a:ea typeface="Times New Roman" panose="02020603050405020304" pitchFamily="18" charset="0"/>
                <a:cs typeface="Artifakt Element Book" panose="020B0503050000020004" charset="0"/>
                <a:sym typeface="+mn-ea"/>
              </a:rPr>
              <a:t>я</a:t>
            </a:r>
            <a:r>
              <a:rPr lang="ru-RU" sz="2400" dirty="0">
                <a:solidFill>
                  <a:srgbClr val="000000"/>
                </a:solidFill>
                <a:latin typeface="Artifakt Element Book" panose="020B0503050000020004" charset="0"/>
                <a:ea typeface="Times New Roman" panose="02020603050405020304" pitchFamily="18" charset="0"/>
                <a:cs typeface="Artifakt Element Book" panose="020B0503050000020004" charset="0"/>
                <a:sym typeface="+mn-ea"/>
              </a:rPr>
              <a:t> мови та в багатьох інших випадках. При цьому застосовують: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841" y="274639"/>
            <a:ext cx="5559697" cy="56197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Аналіз за часом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97" y="274639"/>
            <a:ext cx="4935441" cy="31784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505592" y="1856473"/>
            <a:ext cx="5502443" cy="386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800"/>
              </a:spcAft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tifakt Element Book" panose="020B0503050000020004" charset="0"/>
                <a:cs typeface="Artifakt Element Book" panose="020B0503050000020004" charset="0"/>
              </a:rPr>
              <a:t>П'ять фаз розвитку звукової хвилі:</a:t>
            </a:r>
          </a:p>
          <a:p>
            <a:pPr marL="457200" indent="-457200" eaLnBrk="1" hangingPunct="1">
              <a:spcBef>
                <a:spcPct val="50000"/>
              </a:spcBef>
              <a:spcAft>
                <a:spcPts val="1800"/>
              </a:spcAft>
              <a:buFontTx/>
              <a:buAutoNum type="arabicPeriod"/>
            </a:pPr>
            <a:r>
              <a:rPr lang="ru-RU" altLang="ru-RU" sz="2000" b="1" dirty="0">
                <a:solidFill>
                  <a:srgbClr val="000000"/>
                </a:solidFill>
                <a:latin typeface="Artifakt Element Book" panose="020B0503050000020004" charset="0"/>
                <a:cs typeface="Artifakt Element Book" panose="020B0503050000020004" charset="0"/>
              </a:rPr>
              <a:t>атака, підйом (від англ. "attack");</a:t>
            </a:r>
          </a:p>
          <a:p>
            <a:pPr marL="457200" indent="-457200" eaLnBrk="1" hangingPunct="1">
              <a:spcBef>
                <a:spcPct val="50000"/>
              </a:spcBef>
              <a:spcAft>
                <a:spcPts val="1800"/>
              </a:spcAft>
              <a:buFontTx/>
              <a:buAutoNum type="arabicPeriod"/>
            </a:pPr>
            <a:r>
              <a:rPr lang="ru-RU" altLang="ru-RU" sz="2000" b="1" dirty="0">
                <a:solidFill>
                  <a:srgbClr val="000000"/>
                </a:solidFill>
                <a:latin typeface="Artifakt Element Book" panose="020B0503050000020004" charset="0"/>
                <a:cs typeface="Artifakt Element Book" panose="020B0503050000020004" charset="0"/>
              </a:rPr>
              <a:t>стабілізація (від англ. "hold");</a:t>
            </a:r>
          </a:p>
          <a:p>
            <a:pPr marL="457200" indent="-457200" eaLnBrk="1" hangingPunct="1">
              <a:spcBef>
                <a:spcPct val="50000"/>
              </a:spcBef>
              <a:spcAft>
                <a:spcPts val="1800"/>
              </a:spcAft>
              <a:buFontTx/>
              <a:buAutoNum type="arabicPeriod"/>
            </a:pPr>
            <a:r>
              <a:rPr lang="ru-RU" altLang="ru-RU" sz="2000" b="1" dirty="0">
                <a:solidFill>
                  <a:srgbClr val="000000"/>
                </a:solidFill>
                <a:latin typeface="Artifakt Element Book" panose="020B0503050000020004" charset="0"/>
                <a:cs typeface="Artifakt Element Book" panose="020B0503050000020004" charset="0"/>
              </a:rPr>
              <a:t>спад (від англ. "Decay");</a:t>
            </a:r>
          </a:p>
          <a:p>
            <a:pPr marL="457200" indent="-457200" eaLnBrk="1" hangingPunct="1">
              <a:spcBef>
                <a:spcPct val="50000"/>
              </a:spcBef>
              <a:spcAft>
                <a:spcPts val="1800"/>
              </a:spcAft>
              <a:buFontTx/>
              <a:buAutoNum type="arabicPeriod"/>
            </a:pPr>
            <a:r>
              <a:rPr lang="ru-RU" altLang="ru-RU" sz="2000" b="1" dirty="0">
                <a:solidFill>
                  <a:srgbClr val="000000"/>
                </a:solidFill>
                <a:latin typeface="Artifakt Element Book" panose="020B0503050000020004" charset="0"/>
                <a:cs typeface="Artifakt Element Book" panose="020B0503050000020004" charset="0"/>
              </a:rPr>
              <a:t>утримання (від англ. "Sustain");</a:t>
            </a:r>
          </a:p>
          <a:p>
            <a:pPr marL="457200" indent="-457200" eaLnBrk="1" hangingPunct="1">
              <a:spcBef>
                <a:spcPct val="50000"/>
              </a:spcBef>
              <a:spcAft>
                <a:spcPts val="1800"/>
              </a:spcAft>
              <a:buFontTx/>
              <a:buAutoNum type="arabicPeriod"/>
            </a:pPr>
            <a:r>
              <a:rPr lang="ru-RU" altLang="ru-RU" sz="2000" b="1" dirty="0">
                <a:solidFill>
                  <a:srgbClr val="000000"/>
                </a:solidFill>
                <a:latin typeface="Artifakt Element Book" panose="020B0503050000020004" charset="0"/>
                <a:cs typeface="Artifakt Element Book" panose="020B0503050000020004" charset="0"/>
              </a:rPr>
              <a:t>згасання (від англ. "Release").</a:t>
            </a:r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3"/>
          <a:stretch>
            <a:fillRect/>
          </a:stretch>
        </p:blipFill>
        <p:spPr bwMode="auto">
          <a:xfrm>
            <a:off x="7137497" y="3541712"/>
            <a:ext cx="4935441" cy="24491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41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40282" y="6217920"/>
            <a:ext cx="44313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tifakt Element Book" panose="020B0503050000020004" charset="0"/>
                <a:cs typeface="Artifakt Element Book" panose="020B0503050000020004" charset="0"/>
              </a:rPr>
              <a:t>Осцилограма звуку віолончелі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765" y="144939"/>
            <a:ext cx="5084885" cy="666725"/>
          </a:xfrm>
        </p:spPr>
        <p:txBody>
          <a:bodyPr>
            <a:normAutofit/>
          </a:bodyPr>
          <a:lstStyle/>
          <a:p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Спектральний аналіз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5" y="1329690"/>
            <a:ext cx="10391775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Звукові сигнали складнішого виду можна характеризувати спектром, тобто</a:t>
            </a:r>
            <a:r>
              <a:rPr lang="en-US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,</a:t>
            </a: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набором синусоїдальних звукових хвиль, в результаті накладання яких вийде результуюча звукова хвиля, що збігається з вихідною.</a:t>
            </a:r>
          </a:p>
          <a:p>
            <a:pPr marL="0" indent="0">
              <a:buNone/>
            </a:pP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Отримання даних про звуков</a:t>
            </a:r>
            <a:r>
              <a:rPr lang="uk-UA" altLang="en-US" sz="2200" dirty="0">
                <a:latin typeface="Artifakt Element Book" panose="020B0503050000020004" charset="0"/>
                <a:cs typeface="Artifakt Element Book" panose="020B0503050000020004" charset="0"/>
              </a:rPr>
              <a:t>ий</a:t>
            </a: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 сигнал у вигляді спектра для подальшого аналізу та обробки набуло дуже широкого поширення, можливо навіть більше, ніж амплітудно-тимчасова залежність.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40" y="3711575"/>
            <a:ext cx="6150610" cy="264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115" y="908582"/>
            <a:ext cx="10967759" cy="648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3194" y="236614"/>
            <a:ext cx="4203032" cy="4175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Голос людини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4" b="13807"/>
          <a:stretch>
            <a:fillRect/>
          </a:stretch>
        </p:blipFill>
        <p:spPr bwMode="auto">
          <a:xfrm>
            <a:off x="203667" y="766283"/>
            <a:ext cx="4739808" cy="17392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r="8906" b="9669"/>
          <a:stretch>
            <a:fillRect/>
          </a:stretch>
        </p:blipFill>
        <p:spPr bwMode="auto">
          <a:xfrm>
            <a:off x="203667" y="2994625"/>
            <a:ext cx="4739808" cy="32787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936" y="2471362"/>
            <a:ext cx="50581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Осцилограма запису звуку «І»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699" y="6335868"/>
            <a:ext cx="70741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Частотний діапазон звучання різних літер</a:t>
            </a:r>
          </a:p>
        </p:txBody>
      </p:sp>
      <p:pic>
        <p:nvPicPr>
          <p:cNvPr id="1026" name="Picture 2" descr="http://www.ksp-msk.ru/uploads/gallery/3595_1462713559/spektr_vysotsky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78"/>
          <a:stretch>
            <a:fillRect/>
          </a:stretch>
        </p:blipFill>
        <p:spPr bwMode="auto">
          <a:xfrm>
            <a:off x="5514937" y="1339930"/>
            <a:ext cx="6068772" cy="298004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1200" y="4546600"/>
            <a:ext cx="59817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latin typeface="Artifakt Element Book" panose="020B0503050000020004" charset="0"/>
                <a:cs typeface="Artifakt Element Book" panose="020B0503050000020004" charset="0"/>
              </a:rPr>
              <a:t>Спектр голосної «а» в голосі Володимира Висоцького («Йде полювання…»)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10743565" cy="52584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65" dirty="0">
                <a:latin typeface="Artifakt Element Book" panose="020B0503050000020004" charset="0"/>
                <a:cs typeface="Artifakt Element Book" panose="020B0503050000020004" charset="0"/>
              </a:rPr>
              <a:t>Вважається, що близько 90% інформації про навколишній світ людина отримує через зір,</a:t>
            </a:r>
            <a:r>
              <a:rPr lang="uk-UA" altLang="ru-RU" sz="2665" dirty="0">
                <a:latin typeface="Artifakt Element Book" panose="020B0503050000020004" charset="0"/>
                <a:cs typeface="Artifakt Element Book" panose="020B0503050000020004" charset="0"/>
              </a:rPr>
              <a:t> </a:t>
            </a:r>
            <a:endParaRPr lang="ru-RU" sz="2665" dirty="0">
              <a:latin typeface="Artifakt Element Book" panose="020B0503050000020004" charset="0"/>
              <a:cs typeface="Artifakt Element Book" panose="020B0503050000020004" charset="0"/>
            </a:endParaRPr>
          </a:p>
          <a:p>
            <a:pPr marL="0" indent="0" algn="just">
              <a:buNone/>
            </a:pPr>
            <a:r>
              <a:rPr lang="ru-RU" sz="2665" dirty="0">
                <a:latin typeface="Artifakt Element Book" panose="020B0503050000020004" charset="0"/>
                <a:cs typeface="Artifakt Element Book" panose="020B0503050000020004" charset="0"/>
              </a:rPr>
              <a:t>приблизно 9% – через слух</a:t>
            </a:r>
          </a:p>
          <a:p>
            <a:pPr marL="0" indent="0" algn="just">
              <a:buNone/>
            </a:pPr>
            <a:r>
              <a:rPr lang="ru-RU" sz="2665" dirty="0">
                <a:latin typeface="Artifakt Element Book" panose="020B0503050000020004" charset="0"/>
                <a:cs typeface="Artifakt Element Book" panose="020B0503050000020004" charset="0"/>
              </a:rPr>
              <a:t>1% – через інші органи почуттів</a:t>
            </a:r>
          </a:p>
          <a:p>
            <a:pPr marL="0" indent="0" algn="just">
              <a:buNone/>
            </a:pPr>
            <a:r>
              <a:rPr lang="ru-RU" sz="2665" dirty="0">
                <a:latin typeface="Artifakt Element Book" panose="020B0503050000020004" charset="0"/>
                <a:cs typeface="Artifakt Element Book" panose="020B0503050000020004" charset="0"/>
              </a:rPr>
              <a:t>Звукові партитури – це невід'ємна частина нашої культури. Ми не будемо дивитися кіно чи кліп без музики, купувати мобільний телефон без мелодій тощо.</a:t>
            </a:r>
          </a:p>
          <a:p>
            <a:pPr marL="0" indent="0" algn="just">
              <a:buNone/>
            </a:pPr>
            <a:r>
              <a:rPr lang="ru-RU" sz="2665" dirty="0">
                <a:latin typeface="Artifakt Element Book" panose="020B0503050000020004" charset="0"/>
                <a:cs typeface="Artifakt Element Book" panose="020B0503050000020004" charset="0"/>
              </a:rPr>
              <a:t>За допомогою слуху ми можемо чути мову і, таким чином, спілкуватися. Слух також є нашим найважливішим та найбільш чутливим механізмом попередження про небезпеку. Через слух ми отримуємо інформацію з усіх боків, причому як у </a:t>
            </a:r>
            <a:r>
              <a:rPr lang="uk-UA" altLang="ru-RU" sz="2665" dirty="0">
                <a:latin typeface="Artifakt Element Book" panose="020B0503050000020004" charset="0"/>
                <a:cs typeface="Artifakt Element Book" panose="020B0503050000020004" charset="0"/>
              </a:rPr>
              <a:t>бадьорому стані</a:t>
            </a:r>
            <a:r>
              <a:rPr lang="ru-RU" sz="2665" dirty="0">
                <a:latin typeface="Artifakt Element Book" panose="020B0503050000020004" charset="0"/>
                <a:cs typeface="Artifakt Element Book" panose="020B0503050000020004" charset="0"/>
              </a:rPr>
              <a:t>, так і уві сні.</a:t>
            </a:r>
          </a:p>
        </p:txBody>
      </p:sp>
      <p:pic>
        <p:nvPicPr>
          <p:cNvPr id="100" name="Изображение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Замещающее содержимое 10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2105" y="1998980"/>
            <a:ext cx="2542540" cy="14300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6524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Звуки та шуми</a:t>
            </a:r>
          </a:p>
        </p:txBody>
      </p:sp>
      <p:pic>
        <p:nvPicPr>
          <p:cNvPr id="3074" name="Picture 2" descr="http://www.ksp-msk.ru/uploads/gallery/3592_1462652037/chist-sost-shu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5" y="1673448"/>
            <a:ext cx="11868813" cy="495595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32203"/>
            <a:ext cx="9980682" cy="64435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Спектри деяких музичних інструментів</a:t>
            </a:r>
          </a:p>
        </p:txBody>
      </p:sp>
      <p:pic>
        <p:nvPicPr>
          <p:cNvPr id="5122" name="Picture 2" descr="http://www.ksp-msk.ru/uploads/gallery/3534_1462480794/21_spektry_instrumentov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8" y="1421175"/>
            <a:ext cx="7407602" cy="44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99942" y="2537678"/>
            <a:ext cx="4296578" cy="178371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2244"/>
                </a:solidFill>
                <a:latin typeface="Tahoma" panose="020B0604030504040204" pitchFamily="34" charset="0"/>
              </a:rPr>
              <a:t>Сукупність та відносна інтенсивність додаткових частот (гармонік) надає звучанню певного забарвлення, </a:t>
            </a:r>
            <a:r>
              <a:rPr lang="uk-UA" altLang="ru-RU" sz="2200" dirty="0">
                <a:solidFill>
                  <a:srgbClr val="002244"/>
                </a:solidFill>
                <a:latin typeface="Tahoma" panose="020B0604030504040204" pitchFamily="34" charset="0"/>
              </a:rPr>
              <a:t>так </a:t>
            </a:r>
            <a:r>
              <a:rPr lang="ru-RU" sz="2200" dirty="0">
                <a:solidFill>
                  <a:srgbClr val="002244"/>
                </a:solidFill>
                <a:latin typeface="Tahoma" panose="020B0604030504040204" pitchFamily="34" charset="0"/>
              </a:rPr>
              <a:t>званого тембром</a:t>
            </a:r>
            <a:r>
              <a:rPr lang="uk-UA" altLang="ru-RU" sz="2200" dirty="0">
                <a:solidFill>
                  <a:srgbClr val="002244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58102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Шум</a:t>
            </a:r>
            <a:r>
              <a:rPr lang="uk-UA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" y="914138"/>
            <a:ext cx="5805782" cy="2700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43" y="914138"/>
            <a:ext cx="5862512" cy="2700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42" y="3905250"/>
            <a:ext cx="5862513" cy="25566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" y="3905250"/>
            <a:ext cx="5805782" cy="2556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2300" y="232610"/>
            <a:ext cx="4946984" cy="6336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Маскування звуків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8395" y="1555750"/>
            <a:ext cx="9962515" cy="4572000"/>
          </a:xfrm>
        </p:spPr>
        <p:txBody>
          <a:bodyPr>
            <a:noAutofit/>
          </a:bodyPr>
          <a:lstStyle/>
          <a:p>
            <a:pPr marL="0" indent="443230" algn="l">
              <a:buNone/>
            </a:pP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При одночасному впливі на слух двох звуків один із них може не прослуховуватись на тлі іншого звуку. Цей ефект називається частотним маскуванням</a:t>
            </a:r>
          </a:p>
          <a:p>
            <a:pPr marL="0" indent="443230" algn="l">
              <a:buNone/>
            </a:pP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Існує і тимчасове маскування, коли гучні звуки маскують наступні тихіші звуки.</a:t>
            </a:r>
          </a:p>
          <a:p>
            <a:pPr marL="0" indent="443230" algn="l">
              <a:buNone/>
            </a:pP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Це відбувається через явища адаптації слуху, коли вплив на барабанну перетинку вуха досить тривалого звуку великої інтенсивності гучність, що сприймається, поступово зменшується в результаті падіння чутливості вуха.</a:t>
            </a:r>
          </a:p>
          <a:p>
            <a:pPr marL="0" indent="443230" algn="l">
              <a:buNone/>
            </a:pP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Після припинення дії звуку чутливість слуху поступово відновлюється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8770"/>
            <a:ext cx="12192000" cy="5492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Ефект частотного маскування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t="1551" r="8230" b="20672"/>
          <a:stretch>
            <a:fillRect/>
          </a:stretch>
        </p:blipFill>
        <p:spPr>
          <a:xfrm>
            <a:off x="1363327" y="2042361"/>
            <a:ext cx="9721269" cy="3929814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418" y="350875"/>
            <a:ext cx="9980682" cy="55647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Основні висновки про звук, як явище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535" y="1609725"/>
            <a:ext cx="9981565" cy="4572000"/>
          </a:xfrm>
        </p:spPr>
        <p:txBody>
          <a:bodyPr/>
          <a:lstStyle/>
          <a:p>
            <a:pPr lvl="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Ми чуємо світ у пропорціях, а не в абсолютних числах. Наше сприйняття основних параметрів звуку (гучності та висоти тону) базується на порівнянні. Звідси – децибели та октави, а не рівень звукового тиску та частота.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Звук існує лише в часі, його не можна зупинити як кадр на екрані та розглянути уважніше. Тому уповільнення чи прискорення його ходу змінює </a:t>
            </a:r>
            <a:r>
              <a:rPr lang="uk-UA" sz="2400" dirty="0">
                <a:latin typeface="Calibri" panose="020F0502020204030204" pitchFamily="34" charset="0"/>
                <a:cs typeface="Artifakt Element Book" panose="020B0503050000020004" charset="0"/>
              </a:rPr>
              <a:t>сам </a:t>
            </a:r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звук.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Наше вухо сприймає звук суб'єктивно, на сприйняття впливає ціла низка ефектів (криві рівної гучності, пороги чутності, частотне маскування).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57416" y="235974"/>
            <a:ext cx="8732274" cy="7159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Особливості розповсюдження звукових хвиль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865" y="1338580"/>
            <a:ext cx="10008235" cy="5519420"/>
          </a:xfrm>
        </p:spPr>
        <p:txBody>
          <a:bodyPr>
            <a:normAutofit lnSpcReduction="2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суперпозиція хвиль кількох джерел;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інтерференція;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відображення;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заломлення;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поглинання;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розсіювання;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Дифракція - здатність звукових хвиль огинати перешкоди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Резонанс - ефект різкого зростання амплітуди вимушених коливань якоїсь пружної системи при близькому наближенні чи повному збігу частоти вимушених коливань із частотою цієї системи.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Інтерференція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455411" y="1600200"/>
            <a:ext cx="4998737" cy="5068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tifakt Element Book" panose="020B0503050000020004" charset="0"/>
                <a:cs typeface="Artifakt Element Book" panose="020B0503050000020004" charset="0"/>
              </a:rPr>
              <a:t>Явище інтерференції базується на принципі суперпозиції хвиль - якщо </a:t>
            </a:r>
            <a:r>
              <a:rPr lang="uk-UA" altLang="ru-RU" dirty="0">
                <a:latin typeface="Artifakt Element Book" panose="020B0503050000020004" charset="0"/>
                <a:cs typeface="Artifakt Element Book" panose="020B0503050000020004" charset="0"/>
              </a:rPr>
              <a:t>в </a:t>
            </a:r>
            <a:r>
              <a:rPr lang="ru-RU" dirty="0">
                <a:latin typeface="Artifakt Element Book" panose="020B0503050000020004" charset="0"/>
                <a:cs typeface="Artifakt Element Book" panose="020B0503050000020004" charset="0"/>
              </a:rPr>
              <a:t>серед</a:t>
            </a:r>
            <a:r>
              <a:rPr lang="uk-UA" altLang="ru-RU" dirty="0">
                <a:latin typeface="Artifakt Element Book" panose="020B0503050000020004" charset="0"/>
                <a:cs typeface="Artifakt Element Book" panose="020B0503050000020004" charset="0"/>
              </a:rPr>
              <a:t>і</a:t>
            </a:r>
            <a:r>
              <a:rPr lang="ru-RU" dirty="0">
                <a:latin typeface="Artifakt Element Book" panose="020B0503050000020004" charset="0"/>
                <a:cs typeface="Artifakt Element Book" panose="020B0503050000020004" charset="0"/>
              </a:rPr>
              <a:t> одночасно поширюється кільк</a:t>
            </a:r>
            <a:r>
              <a:rPr lang="uk-UA" altLang="ru-RU" dirty="0">
                <a:latin typeface="Artifakt Element Book" panose="020B0503050000020004" charset="0"/>
                <a:cs typeface="Artifakt Element Book" panose="020B0503050000020004" charset="0"/>
              </a:rPr>
              <a:t>а</a:t>
            </a:r>
            <a:r>
              <a:rPr lang="ru-RU" dirty="0">
                <a:latin typeface="Artifakt Element Book" panose="020B0503050000020004" charset="0"/>
                <a:cs typeface="Artifakt Element Book" panose="020B0503050000020004" charset="0"/>
              </a:rPr>
              <a:t> різних хвиль, кожна з хвиль поширюється незалежно</a:t>
            </a:r>
            <a:r>
              <a:rPr lang="uk-UA" altLang="ru-RU" dirty="0">
                <a:latin typeface="Artifakt Element Book" panose="020B0503050000020004" charset="0"/>
                <a:cs typeface="Artifakt Element Book" panose="020B0503050000020004" charset="0"/>
              </a:rPr>
              <a:t> одна від одної</a:t>
            </a:r>
            <a:r>
              <a:rPr lang="ru-RU" dirty="0">
                <a:latin typeface="Artifakt Element Book" panose="020B0503050000020004" charset="0"/>
                <a:cs typeface="Artifakt Element Book" panose="020B050305000002000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tifakt Element Book" panose="020B0503050000020004" charset="0"/>
                <a:cs typeface="Artifakt Element Book" panose="020B0503050000020004" charset="0"/>
              </a:rPr>
              <a:t>При цьому результуюча швидкість дорівнює векторній сумі швидкостей кожної з хвиль. Таким чином, при накладенні, наприклад, двох хвиль</a:t>
            </a:r>
            <a:r>
              <a:rPr lang="uk-UA" altLang="ru-RU" dirty="0">
                <a:latin typeface="Artifakt Element Book" panose="020B0503050000020004" charset="0"/>
                <a:cs typeface="Artifakt Element Book" panose="020B0503050000020004" charset="0"/>
              </a:rPr>
              <a:t>,</a:t>
            </a:r>
            <a:r>
              <a:rPr lang="ru-RU" dirty="0">
                <a:latin typeface="Artifakt Element Book" panose="020B0503050000020004" charset="0"/>
                <a:cs typeface="Artifakt Element Book" panose="020B0503050000020004" charset="0"/>
              </a:rPr>
              <a:t> результуюча хвиля не схожа на вихідні, </a:t>
            </a:r>
            <a:r>
              <a:rPr lang="uk-UA" altLang="ru-RU" dirty="0">
                <a:latin typeface="Artifakt Element Book" panose="020B0503050000020004" charset="0"/>
                <a:cs typeface="Artifakt Element Book" panose="020B0503050000020004" charset="0"/>
              </a:rPr>
              <a:t> </a:t>
            </a:r>
            <a:r>
              <a:rPr lang="ru-RU" dirty="0">
                <a:latin typeface="Artifakt Element Book" panose="020B0503050000020004" charset="0"/>
                <a:cs typeface="Artifakt Element Book" panose="020B0503050000020004" charset="0"/>
              </a:rPr>
              <a:t>вона може як збільшуватися по амплітуді, так і зменшуватися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86" y="1311441"/>
            <a:ext cx="6390288" cy="2476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48" y="3959593"/>
            <a:ext cx="6461726" cy="25378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Від</a:t>
            </a:r>
            <a:r>
              <a:rPr lang="uk-UA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дзеркалення</a:t>
            </a:r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 та заломлення</a:t>
            </a:r>
          </a:p>
        </p:txBody>
      </p:sp>
      <p:pic>
        <p:nvPicPr>
          <p:cNvPr id="105" name="Замещающее содержимое 10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312545"/>
            <a:ext cx="9982200" cy="5118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76200"/>
            <a:ext cx="9980682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Реверберація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-257" r="1001" b="257"/>
          <a:stretch>
            <a:fillRect/>
          </a:stretch>
        </p:blipFill>
        <p:spPr>
          <a:xfrm>
            <a:off x="442595" y="1437005"/>
            <a:ext cx="6172835" cy="4472940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98310" y="1437005"/>
            <a:ext cx="503682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Ефект реверберації проявляється у більш соковитому гучному об'ємному звучанні, зазвичай приємнішому для сприйняття, ніж вихідний «сухий» звук.</a:t>
            </a:r>
          </a:p>
          <a:p>
            <a:pPr algn="l"/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В аудіозаписі реверберація надає почуття глибини простору. Реверберація сприймається разом, якщо проміжки між відбитими сигналами менше 100 мс.</a:t>
            </a:r>
          </a:p>
          <a:p>
            <a:pPr algn="l"/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Якщо інтервал між звуками, що приходять понад 100 мс, суб'єктивне сприйняття людини відзначає вже роздільне відлуння.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418" y="170120"/>
            <a:ext cx="9980682" cy="726595"/>
          </a:xfrm>
        </p:spPr>
        <p:txBody>
          <a:bodyPr/>
          <a:lstStyle/>
          <a:p>
            <a:pPr algn="ctr"/>
            <a:r>
              <a:rPr 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1. Виникнення та поширення звуку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535" y="1770380"/>
            <a:ext cx="9981565" cy="4572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Поняття "звук" можна розглянути з двох принципово різних позицій.</a:t>
            </a:r>
          </a:p>
          <a:p>
            <a:pPr marL="0" indent="0" algn="l">
              <a:buNone/>
            </a:pPr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Звук як </a:t>
            </a:r>
            <a:r>
              <a:rPr lang="ru-RU" sz="2800" b="1" dirty="0">
                <a:latin typeface="Artifakt Element Book" panose="020B0503050000020004" charset="0"/>
                <a:cs typeface="Artifakt Element Book" panose="020B0503050000020004" charset="0"/>
              </a:rPr>
              <a:t>фізичне явище</a:t>
            </a:r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 — це коливання часток пружного середовища, що хвилеподібно розповсюджу</a:t>
            </a:r>
            <a:r>
              <a:rPr lang="uk-UA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є</a:t>
            </a:r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ться, зокрема — повітря, води, металу тощо.</a:t>
            </a:r>
          </a:p>
          <a:p>
            <a:pPr marL="0" indent="0" algn="l">
              <a:buNone/>
            </a:pPr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Звук як </a:t>
            </a:r>
            <a:r>
              <a:rPr lang="ru-RU" sz="2800" b="1" dirty="0">
                <a:latin typeface="Artifakt Element Book" panose="020B0503050000020004" charset="0"/>
                <a:cs typeface="Artifakt Element Book" panose="020B0503050000020004" charset="0"/>
              </a:rPr>
              <a:t>фізіологічне явище</a:t>
            </a:r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 - це специфічне відчуття, що викликається дією звукових хвиль, що поширюються у повітряному середовищі, на орган слуху людини.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01090" y="1532890"/>
            <a:ext cx="996251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Людина здатна визначати, звідки чут</a:t>
            </a:r>
            <a:r>
              <a:rPr lang="uk-UA" alt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звук. Цю здатність називають бінауральним ефектом. У створенні цього ефекту беруть участь два явища: запізнення та згасання.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низьких частотах (300-1000 Гц) велику роль грає запізнення сигналу, що сприймається лівим та правим вухом. Людині вдається навіть приблизно визначати кут напряму, де знаходиться джерело звуку.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більш високих частотах (&gt; 1000 Гц) через порівняно швидке загасання звукових хвиль напрямок на джерело визначається мозком людини шляхом аналізу гучності звуку (амплітуди звукових хвиль, що доходять до лівого та правого вух будуть різними). І в першому, і в другому випадку важливо те, що звук проходить різну відстань на шляху до лівого та правого вуха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10820"/>
            <a:ext cx="12192000" cy="72326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Сприйняття просторового звуку, 3D-звук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0966" y="1556680"/>
            <a:ext cx="7905120" cy="4786970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4485"/>
            <a:ext cx="12192635" cy="4864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10" b="1" dirty="0">
                <a:latin typeface="Artifakt Element Heavy" panose="020B0B03050000020004" charset="0"/>
                <a:cs typeface="Artifakt Element Heavy" panose="020B0B03050000020004" charset="0"/>
              </a:rPr>
              <a:t>Визначення напрямку звуку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281" y="149587"/>
            <a:ext cx="6534765" cy="61733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Декілька фактів про звуки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555" y="1016635"/>
            <a:ext cx="11056620" cy="5721350"/>
          </a:xfrm>
          <a:solidFill>
            <a:schemeClr val="bg2"/>
          </a:solidFill>
        </p:spPr>
        <p:txBody>
          <a:bodyPr>
            <a:normAutofit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dirty="0">
                <a:latin typeface="Artifakt Element Book" panose="020B0503050000020004" charset="0"/>
                <a:cs typeface="Artifakt Element Book" panose="020B0503050000020004" charset="0"/>
              </a:rPr>
              <a:t>1. Їх рівень вимірюють у децибелах (дБ). Максимальний поріг для людського слуху (коли настають вже болючі відчуття) - 120-130 децибел. А смерть настає за 200.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dirty="0">
                <a:latin typeface="Artifakt Element Book" panose="020B0503050000020004" charset="0"/>
                <a:cs typeface="Artifakt Element Book" panose="020B0503050000020004" charset="0"/>
              </a:rPr>
              <a:t>2. Звук і шум не одне й те саме. Звук - це коливання, що сприймаються органами почуттів тварин та людини. А шум – це безладне змішання звуків.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dirty="0">
                <a:latin typeface="Artifakt Element Book" panose="020B0503050000020004" charset="0"/>
                <a:cs typeface="Artifakt Element Book" panose="020B0503050000020004" charset="0"/>
              </a:rPr>
              <a:t>3. Наш голос у записі інший, тому що ми чуємо «не тим вухом». Це звучить дивно, але це так. А вся річ у тому, що коли ми говоримо, то сприймаємо свій голос двома шляхами – через зовнішній (слуховий канал, барабанну перетинку та середнє вухо) та внутрішній (через тканини голови, які посилюють низькі частоти голосу).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dirty="0">
                <a:latin typeface="Artifakt Element Book" panose="020B0503050000020004" charset="0"/>
                <a:cs typeface="Artifakt Element Book" panose="020B0503050000020004" charset="0"/>
              </a:rPr>
              <a:t>4. Деякі люди можуть чути звук обертання своїх очних яблук. А також своє дихання. Це відбувається через порок внутрішнього вуха, коли його чутливість підвищена понад норму.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dirty="0">
                <a:latin typeface="Artifakt Element Book" panose="020B0503050000020004" charset="0"/>
                <a:cs typeface="Artifakt Element Book" panose="020B0503050000020004" charset="0"/>
              </a:rPr>
              <a:t>5. Притуплення слуху від зовнішніх шумів. Гучні механічні шуми та крики, у тому числі власні, є серйозними подразниками. Подібні сигнали оперативно передаються в головний мозок і змушують слуховий центр зменшити рівень слуху, щоб уникнути фізичних ушкоджень. Завдяки цьому людина сприймає власний крик набагато слабше, ніж люди, що його оточують: мозок знає про бажання зробити шум і заздалегідь готовий блокувати гучність, на відміну від оточуючих.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910" y="276225"/>
            <a:ext cx="11258550" cy="6377305"/>
          </a:xfrm>
          <a:solidFill>
            <a:schemeClr val="bg2"/>
          </a:solidFill>
        </p:spPr>
        <p:txBody>
          <a:bodyPr>
            <a:normAutofit fontScale="90000" lnSpcReduction="10000"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6.  Шум моря, який ми чуємо через морську раковину, насправді звук крові, що протікає по наших судинах. Такий шум можна почути, приклавши до вуха звичайну чашку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7. Глухі все ж таки можуть чути. Знаменитий композитор Бетховен був глухим, проте міг створювати великі твори. Він слухав... зубами! Композитор приставляв до рояля кінець тростини, а інший кінець затискав у зубах - так звук доходив до внутрішнього вуха, яке у композитора було абсолютно здоровим, на відміну від зовнішнього вуха.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8.  «А» - найпоширеніший у світі звук. Він є у всіх мовах нашої планети. А загалом у світі їх налічується близько 6,5-7 тисяч. Найбільше людей говорять китайською, іспанською, хінді, англійською, російською, португальською та арабською.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9. Нормою вважається, коли людина чує тиху розмовну мову з відстані не менше 5-6 метрів (якщо це низькі тони). Або при 20 метрах при підвищених тонах. Якщо ви погано чуєте, що говорять з відстані 2-3 метрів, варто перевіритись у сурдолога.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10. Ми можемо не помічати, що втрачаємо слух. Тому що процес відбувається, як правило, не миттєво, а поступово. Причому спочатку ситуацію ще можна виправити, проте людина не помічає, що з ним «щось не так». А коли настає незворотний процес, вдіяти нічого вже не можна.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418" y="170120"/>
            <a:ext cx="9980682" cy="72659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tifakt Element Heavy" panose="020B0B03050000020004" charset="0"/>
                <a:cs typeface="Artifakt Element Heavy" panose="020B0B03050000020004" charset="0"/>
                <a:sym typeface="+mn-ea"/>
              </a:rPr>
              <a:t>Звук як </a:t>
            </a:r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  <a:sym typeface="+mn-ea"/>
              </a:rPr>
              <a:t>фізичне явище</a:t>
            </a:r>
            <a:endParaRPr lang="ru-RU" b="1" dirty="0">
              <a:latin typeface="Artifakt Element Heavy" panose="020B0B03050000020004" charset="0"/>
              <a:cs typeface="Artifakt Element Heavy" panose="020B0B030500000200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805" y="1505585"/>
            <a:ext cx="9980295" cy="535241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200" b="1" dirty="0">
                <a:latin typeface="Artifakt Element Book" panose="020B0503050000020004" charset="0"/>
                <a:cs typeface="Artifakt Element Book" panose="020B0503050000020004" charset="0"/>
              </a:rPr>
              <a:t>Звук</a:t>
            </a: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 - це поздовжня хвиля, що розповсюджується в пружному середовищі.</a:t>
            </a:r>
          </a:p>
          <a:p>
            <a:pPr marL="0" indent="0" algn="l">
              <a:buNone/>
            </a:pPr>
            <a:r>
              <a:rPr lang="ru-RU" sz="2200" b="1" dirty="0">
                <a:latin typeface="Artifakt Element Book" panose="020B0503050000020004" charset="0"/>
                <a:cs typeface="Artifakt Element Book" panose="020B0503050000020004" charset="0"/>
              </a:rPr>
              <a:t>Шум </a:t>
            </a: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– всякий небажаний звук. Як правило шум виникає як безладне поєднання звуків різної частоти та інтенсивності.</a:t>
            </a:r>
          </a:p>
          <a:p>
            <a:pPr marL="0" indent="0" algn="l">
              <a:buNone/>
            </a:pPr>
            <a:endParaRPr lang="ru-RU" sz="2200" dirty="0">
              <a:latin typeface="Artifakt Element Book" panose="020B0503050000020004" charset="0"/>
              <a:cs typeface="Artifakt Element Book" panose="020B0503050000020004" charset="0"/>
            </a:endParaRPr>
          </a:p>
          <a:p>
            <a:pPr marL="0" indent="0" algn="l">
              <a:buNone/>
            </a:pPr>
            <a:endParaRPr lang="ru-RU" sz="2200" dirty="0">
              <a:latin typeface="Artifakt Element Book" panose="020B0503050000020004" charset="0"/>
              <a:cs typeface="Artifakt Element Book" panose="020B0503050000020004" charset="0"/>
            </a:endParaRPr>
          </a:p>
          <a:p>
            <a:pPr marL="0" indent="0" algn="l">
              <a:buNone/>
            </a:pPr>
            <a:endParaRPr lang="ru-RU" sz="2200" dirty="0">
              <a:latin typeface="Artifakt Element Book" panose="020B0503050000020004" charset="0"/>
              <a:cs typeface="Artifakt Element Book" panose="020B0503050000020004" charset="0"/>
            </a:endParaRPr>
          </a:p>
          <a:p>
            <a:pPr marL="0" indent="0" algn="l">
              <a:buNone/>
            </a:pPr>
            <a:endParaRPr lang="ru-RU" sz="2200" dirty="0">
              <a:latin typeface="Artifakt Element Book" panose="020B0503050000020004" charset="0"/>
              <a:cs typeface="Artifakt Element Book" panose="020B0503050000020004" charset="0"/>
            </a:endParaRPr>
          </a:p>
          <a:p>
            <a:pPr marL="0" indent="0" algn="l">
              <a:buNone/>
            </a:pPr>
            <a:r>
              <a:rPr lang="ru-RU" sz="2200" b="1" dirty="0">
                <a:latin typeface="Artifakt Element Book" panose="020B0503050000020004" charset="0"/>
                <a:cs typeface="Artifakt Element Book" panose="020B0503050000020004" charset="0"/>
              </a:rPr>
              <a:t>Швидкість звукової хвилі</a:t>
            </a: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 залежить від щільності та пружності середовища (пропорційна пружності і обернено пропорційна щільності). Швидкість також залежить від температури та тиску.</a:t>
            </a:r>
            <a:r>
              <a:rPr lang="uk-UA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 </a:t>
            </a: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(Впливає на синхронізацію відео та аудіо)</a:t>
            </a:r>
          </a:p>
        </p:txBody>
      </p:sp>
      <p:pic>
        <p:nvPicPr>
          <p:cNvPr id="2052" name="Picture 4" descr="https://upload.wikimedia.org/wikipedia/commons/thumb/2/2a/Soundwaves.png/220px-Soundwa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46" y="3311142"/>
            <a:ext cx="7128570" cy="11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342" y="312821"/>
            <a:ext cx="9980682" cy="55955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"Побачити" звукову (ударну) хвилю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425" y="1418590"/>
            <a:ext cx="3793490" cy="4909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  <a:sym typeface="+mn-ea"/>
              </a:rPr>
              <a:t>Деякі звуки не роблять регулярних коливань, постріл із рушниці або </a:t>
            </a:r>
            <a:r>
              <a:rPr lang="uk-UA" altLang="ru-RU" sz="2200" dirty="0">
                <a:latin typeface="Artifakt Element Book" panose="020B0503050000020004" charset="0"/>
                <a:cs typeface="Artifakt Element Book" panose="020B0503050000020004" charset="0"/>
                <a:sym typeface="+mn-ea"/>
              </a:rPr>
              <a:t>плески</a:t>
            </a: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  <a:sym typeface="+mn-ea"/>
              </a:rPr>
              <a:t> в долоні створюють одну-єдину хвилю тиску, без певної частоти.</a:t>
            </a:r>
          </a:p>
          <a:p>
            <a:pPr marL="0" indent="0">
              <a:buNone/>
            </a:pP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  <a:sym typeface="+mn-ea"/>
              </a:rPr>
              <a:t>Не мають основної частоти також і багато тривалих звуків: тріск гілок, що ламаються, шипіння </a:t>
            </a:r>
            <a:r>
              <a:rPr lang="uk-UA" altLang="ru-RU" sz="2200" dirty="0">
                <a:latin typeface="Artifakt Element Book" panose="020B0503050000020004" charset="0"/>
                <a:cs typeface="Artifakt Element Book" panose="020B0503050000020004" charset="0"/>
                <a:sym typeface="+mn-ea"/>
              </a:rPr>
              <a:t>газованої води</a:t>
            </a: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  <a:sym typeface="+mn-ea"/>
              </a:rPr>
              <a:t>, гуркіт грому</a:t>
            </a:r>
            <a:r>
              <a:rPr lang="uk-UA" altLang="ru-RU" sz="2200" dirty="0">
                <a:latin typeface="Artifakt Element Book" panose="020B0503050000020004" charset="0"/>
                <a:cs typeface="Artifakt Element Book" panose="020B0503050000020004" charset="0"/>
                <a:sym typeface="+mn-ea"/>
              </a:rPr>
              <a:t> та ін.</a:t>
            </a:r>
          </a:p>
        </p:txBody>
      </p:sp>
      <p:pic>
        <p:nvPicPr>
          <p:cNvPr id="2050" name="Picture 2" descr="Стрельбы главным калибр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15" y="1360170"/>
            <a:ext cx="722376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216568"/>
            <a:ext cx="9980682" cy="55955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Швидкість звуку у різних середовищах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18146" y="1094874"/>
          <a:ext cx="10443411" cy="5554877"/>
        </p:xfrm>
        <a:graphic>
          <a:graphicData uri="http://schemas.openxmlformats.org/drawingml/2006/table">
            <a:tbl>
              <a:tblPr/>
              <a:tblGrid>
                <a:gridCol w="3084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934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altLang="ru-RU" sz="2400" b="1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Середовище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6DA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altLang="ru-RU" sz="2400" b="1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Густина</a:t>
                      </a: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, </a:t>
                      </a:r>
                      <a:r>
                        <a:rPr lang="ru-RU" sz="2400" b="1" i="1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г/см</a:t>
                      </a:r>
                      <a:r>
                        <a:rPr lang="ru-RU" sz="2400" b="1" i="1" baseline="3000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3</a:t>
                      </a:r>
                      <a:endParaRPr lang="ru-RU" sz="2400" b="1">
                        <a:effectLst/>
                        <a:latin typeface="Artifakt Element Book" panose="020B0503050000020004" charset="0"/>
                        <a:ea typeface="Times New Roman" panose="02020603050405020304" pitchFamily="18" charset="0"/>
                        <a:cs typeface="Artifakt Element Book" panose="020B05030500000200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6DA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V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,  м/с</a:t>
                      </a:r>
                      <a:endParaRPr lang="ru-RU" sz="2400" dirty="0">
                        <a:effectLst/>
                        <a:latin typeface="Artifakt Element Book" panose="020B0503050000020004" charset="0"/>
                        <a:ea typeface="Times New Roman" panose="02020603050405020304" pitchFamily="18" charset="0"/>
                        <a:cs typeface="Artifakt Element Book" panose="020B05030500000200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769"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Твердые материалы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Сталь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5000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79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Дерев</a:t>
                      </a:r>
                      <a:r>
                        <a:rPr lang="uk-UA" alt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ина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0,6-0,9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3000-4000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149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altLang="ru-RU" sz="240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Гума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0,95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35-70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527"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altLang="ru-RU" sz="2400" b="1" i="1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Рідини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8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Вода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1456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19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Спирт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0,791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1150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462"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Гази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919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Азот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1,251•10</a:t>
                      </a:r>
                      <a:r>
                        <a:rPr lang="ru-RU" sz="2400" baseline="300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-3</a:t>
                      </a:r>
                      <a:endParaRPr lang="ru-RU" sz="2400" dirty="0">
                        <a:effectLst/>
                        <a:latin typeface="Artifakt Element Book" panose="020B0503050000020004" charset="0"/>
                        <a:ea typeface="Times New Roman" panose="02020603050405020304" pitchFamily="18" charset="0"/>
                        <a:cs typeface="Artifakt Element Book" panose="020B05030500000200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337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618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alt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Повітря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1,29•10</a:t>
                      </a:r>
                      <a:r>
                        <a:rPr lang="ru-RU" sz="2400" baseline="300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-3</a:t>
                      </a:r>
                      <a:endParaRPr lang="ru-RU" sz="2400" dirty="0">
                        <a:effectLst/>
                        <a:latin typeface="Artifakt Element Book" panose="020B0503050000020004" charset="0"/>
                        <a:ea typeface="Times New Roman" panose="02020603050405020304" pitchFamily="18" charset="0"/>
                        <a:cs typeface="Artifakt Element Book" panose="020B05030500000200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344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85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Водень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0,09 •10</a:t>
                      </a:r>
                      <a:r>
                        <a:rPr lang="ru-RU" sz="2400" baseline="300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-3</a:t>
                      </a:r>
                      <a:endParaRPr lang="ru-RU" sz="2400" dirty="0">
                        <a:effectLst/>
                        <a:latin typeface="Artifakt Element Book" panose="020B0503050000020004" charset="0"/>
                        <a:ea typeface="Times New Roman" panose="02020603050405020304" pitchFamily="18" charset="0"/>
                        <a:cs typeface="Artifakt Element Book" panose="020B05030500000200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tifakt Element Book" panose="020B0503050000020004" charset="0"/>
                          <a:ea typeface="Times New Roman" panose="02020603050405020304" pitchFamily="18" charset="0"/>
                          <a:cs typeface="Artifakt Element Book" panose="020B0503050000020004" charset="0"/>
                        </a:rPr>
                        <a:t>1269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48915"/>
            <a:ext cx="9980682" cy="511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Частота звуку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535" y="1358265"/>
            <a:ext cx="9979660" cy="518985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Людина може в ідеалі сприймати звук частотою від 16 Гц до 20 КГц. Частота звуку говорить про теоретичну можливість почути подібний звук, а ось практично почуємо ми його чи ні, залежить від амплітуди.</a:t>
            </a:r>
          </a:p>
          <a:p>
            <a:pPr marL="0" indent="0" algn="l">
              <a:buNone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Все, що &lt; 16 Гц, називається інфразвуком, все що &gt; 20 КГц – ультразвуком</a:t>
            </a:r>
          </a:p>
          <a:p>
            <a:pPr marL="0" indent="0" algn="l">
              <a:buNone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Діапазон 20 Гц-20 КГц, найінформативніша нижня частина діапазону, межа між високими </a:t>
            </a:r>
            <a:r>
              <a:rPr lang="uk-UA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та </a:t>
            </a: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низькими тонами зазвичай вважається частота 1000 Гц</a:t>
            </a:r>
          </a:p>
          <a:p>
            <a:pPr marL="0" indent="0" algn="l">
              <a:buNone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Людина сприймає не абсолютне значення частоти, а відносне – ми легко визначаємо, який звук вищий або нижчий за частотою (можна зіграти мелодію в різних октавах, і ми все одно її дізнаємось)</a:t>
            </a:r>
          </a:p>
          <a:p>
            <a:pPr marL="0" indent="0" algn="l">
              <a:buNone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На лабораторній роботі перевірте вашу систему (і ваші вуха) за допомогою спеціально записаного треку №5.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1079" y="264695"/>
            <a:ext cx="4080711" cy="7039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Частота звук</a:t>
            </a:r>
            <a:r>
              <a:rPr lang="uk-UA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7505" algn="just">
              <a:buNone/>
            </a:pP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Основну інформацію про звукові коливання мозок отримує в області частот до 4 кГц. Цей факт виявляється цілком логічним, якщо врахувати, що всі основні життєво необхідні людині звуки (голоси людей, тварин, шум води, вітру тощо) знаходяться саме у ц</a:t>
            </a:r>
            <a:r>
              <a:rPr lang="uk-UA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ьому діапазоні</a:t>
            </a: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.</a:t>
            </a:r>
          </a:p>
          <a:p>
            <a:pPr marL="0" indent="357505" algn="just">
              <a:buNone/>
            </a:pP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Частоти вище 4 кГц є допоміжними для людини, як доповнення до основних частот, що створює в людини відчуття якіснішого звучання.</a:t>
            </a:r>
          </a:p>
          <a:p>
            <a:pPr marL="0" indent="357505" algn="just">
              <a:buNone/>
            </a:pP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 Вважають, що низькі частоти "відповідальні" за розбірливість і ясність аудіоінформації, а високі частоти - за суб'єктивну якість звуку.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62163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«</a:t>
            </a:r>
            <a:r>
              <a:rPr lang="uk-UA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Шановні студенти</a:t>
            </a:r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345" b="7077"/>
          <a:stretch>
            <a:fillRect/>
          </a:stretch>
        </p:blipFill>
        <p:spPr>
          <a:xfrm>
            <a:off x="1104900" y="828795"/>
            <a:ext cx="10019447" cy="5847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2422</Words>
  <Application>Microsoft Office PowerPoint</Application>
  <PresentationFormat>Широкоэкранный</PresentationFormat>
  <Paragraphs>206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Artifakt Element Book</vt:lpstr>
      <vt:lpstr>Artifakt Element Heavy</vt:lpstr>
      <vt:lpstr>Calibri</vt:lpstr>
      <vt:lpstr>Euphemia</vt:lpstr>
      <vt:lpstr>Plantagenet Cherokee</vt:lpstr>
      <vt:lpstr>Tahoma</vt:lpstr>
      <vt:lpstr>Times New Roman</vt:lpstr>
      <vt:lpstr>Wingdings</vt:lpstr>
      <vt:lpstr>Научная литература 16 х 9</vt:lpstr>
      <vt:lpstr>ТЕМА 2. Методи введення та виведення мультимедійної аудіо інформації </vt:lpstr>
      <vt:lpstr>Презентация PowerPoint</vt:lpstr>
      <vt:lpstr>1. Виникнення та поширення звуку</vt:lpstr>
      <vt:lpstr>Звук як фізичне явище</vt:lpstr>
      <vt:lpstr>"Побачити" звукову (ударну) хвилю</vt:lpstr>
      <vt:lpstr>Швидкість звуку у різних середовищах</vt:lpstr>
      <vt:lpstr>Частота звуку</vt:lpstr>
      <vt:lpstr>Частота звуку</vt:lpstr>
      <vt:lpstr>«Шановні студенти…»</vt:lpstr>
      <vt:lpstr>Діапазон частот</vt:lpstr>
      <vt:lpstr>Презентация PowerPoint</vt:lpstr>
      <vt:lpstr>Гучність звуку</vt:lpstr>
      <vt:lpstr>Презентация PowerPoint</vt:lpstr>
      <vt:lpstr>Криві рівної гучності</vt:lpstr>
      <vt:lpstr>Зв'язок чутності звуку з тиском, частотою та гучністю</vt:lpstr>
      <vt:lpstr>3. Аналіз звукових сигналів</vt:lpstr>
      <vt:lpstr>Аналіз за часом</vt:lpstr>
      <vt:lpstr>Спектральний аналіз</vt:lpstr>
      <vt:lpstr>Голос людини</vt:lpstr>
      <vt:lpstr>Звуки та шуми</vt:lpstr>
      <vt:lpstr>Спектри деяких музичних інструментів</vt:lpstr>
      <vt:lpstr>Шуми</vt:lpstr>
      <vt:lpstr>Маскування звуків</vt:lpstr>
      <vt:lpstr>Ефект частотного маскування</vt:lpstr>
      <vt:lpstr>Основні висновки про звук, як явище</vt:lpstr>
      <vt:lpstr>Особливості розповсюдження звукових хвиль</vt:lpstr>
      <vt:lpstr>Інтерференція</vt:lpstr>
      <vt:lpstr>Віддзеркалення та заломлення</vt:lpstr>
      <vt:lpstr>Реверберація</vt:lpstr>
      <vt:lpstr>Презентация PowerPoint</vt:lpstr>
      <vt:lpstr>Визначення напрямку звуку</vt:lpstr>
      <vt:lpstr>Декілька фактів про звуки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</cp:revision>
  <dcterms:created xsi:type="dcterms:W3CDTF">2017-01-31T15:44:00Z</dcterms:created>
  <dcterms:modified xsi:type="dcterms:W3CDTF">2022-11-25T09:11:44Z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ICV">
    <vt:lpwstr>EF161A93EA5044A180749A6D65DF5ABD</vt:lpwstr>
  </property>
  <property fmtid="{D5CDD505-2E9C-101B-9397-08002B2CF9AE}" pid="9" name="KSOProductBuildVer">
    <vt:lpwstr>1049-11.2.0.11341</vt:lpwstr>
  </property>
</Properties>
</file>