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88" r:id="rId3"/>
    <p:sldId id="286" r:id="rId4"/>
    <p:sldId id="289" r:id="rId5"/>
    <p:sldId id="263" r:id="rId6"/>
    <p:sldId id="290" r:id="rId7"/>
    <p:sldId id="291" r:id="rId8"/>
    <p:sldId id="292" r:id="rId9"/>
    <p:sldId id="293" r:id="rId10"/>
    <p:sldId id="264" r:id="rId11"/>
    <p:sldId id="294" r:id="rId12"/>
    <p:sldId id="295" r:id="rId13"/>
    <p:sldId id="296" r:id="rId14"/>
    <p:sldId id="299" r:id="rId15"/>
    <p:sldId id="298" r:id="rId16"/>
    <p:sldId id="301" r:id="rId17"/>
    <p:sldId id="302" r:id="rId18"/>
    <p:sldId id="305" r:id="rId19"/>
    <p:sldId id="306" r:id="rId20"/>
    <p:sldId id="307" r:id="rId21"/>
    <p:sldId id="308" r:id="rId22"/>
    <p:sldId id="309" r:id="rId23"/>
    <p:sldId id="311" r:id="rId24"/>
    <p:sldId id="312" r:id="rId25"/>
    <p:sldId id="313" r:id="rId26"/>
    <p:sldId id="315" r:id="rId27"/>
    <p:sldId id="316" r:id="rId28"/>
    <p:sldId id="319" r:id="rId29"/>
    <p:sldId id="317" r:id="rId30"/>
    <p:sldId id="275" r:id="rId31"/>
    <p:sldId id="329" r:id="rId32"/>
    <p:sldId id="330" r:id="rId33"/>
    <p:sldId id="272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4C0260-BE32-4EC6-904A-DD0A1EBE5238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89F8F6-3F9D-4DC6-ADD0-D8CA9F9134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4346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89F8F6-3F9D-4DC6-ADD0-D8CA9F9134A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609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3168352"/>
          </a:xfrm>
        </p:spPr>
        <p:txBody>
          <a:bodyPr>
            <a:normAutofit fontScale="90000"/>
          </a:bodyPr>
          <a:lstStyle/>
          <a:p>
            <a:r>
              <a:rPr lang="en-US" dirty="0"/>
              <a:t>Theme</a:t>
            </a:r>
            <a:r>
              <a:rPr lang="uk-UA" dirty="0"/>
              <a:t> </a:t>
            </a:r>
            <a:r>
              <a:rPr lang="uk-UA" dirty="0" smtClean="0"/>
              <a:t>2</a:t>
            </a:r>
            <a:r>
              <a:rPr lang="uk-UA" dirty="0"/>
              <a:t/>
            </a:r>
            <a:br>
              <a:rPr lang="uk-UA" dirty="0"/>
            </a:br>
            <a:r>
              <a:rPr lang="en-US" sz="4900" b="1" dirty="0" smtClean="0"/>
              <a:t>Civilizations </a:t>
            </a:r>
            <a:r>
              <a:rPr lang="en-US" sz="4900" b="1" dirty="0"/>
              <a:t>of the Ancient </a:t>
            </a:r>
            <a:r>
              <a:rPr lang="en-US" sz="4900" b="1" dirty="0" smtClean="0"/>
              <a:t>East</a:t>
            </a:r>
            <a:r>
              <a:rPr lang="uk-UA" sz="4900" b="1" dirty="0" smtClean="0"/>
              <a:t/>
            </a:r>
            <a:br>
              <a:rPr lang="uk-UA" sz="4900" b="1" dirty="0" smtClean="0"/>
            </a:br>
            <a:r>
              <a:rPr lang="uk-UA" sz="4900" b="1" dirty="0"/>
              <a:t/>
            </a:r>
            <a:br>
              <a:rPr lang="uk-UA" sz="4900" b="1" dirty="0"/>
            </a:br>
            <a:r>
              <a:rPr lang="en-US" sz="4900" b="1" dirty="0"/>
              <a:t>(3 000–600 BCE)</a:t>
            </a:r>
            <a:r>
              <a:rPr lang="uk-UA" sz="4000" dirty="0"/>
              <a:t/>
            </a:r>
            <a:br>
              <a:rPr lang="uk-UA" sz="4000" dirty="0"/>
            </a:br>
            <a:endParaRPr lang="uk-UA" dirty="0"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5576" y="3886200"/>
            <a:ext cx="8136904" cy="2423120"/>
          </a:xfrm>
        </p:spPr>
        <p:txBody>
          <a:bodyPr>
            <a:normAutofit fontScale="92500" lnSpcReduction="10000"/>
          </a:bodyPr>
          <a:lstStyle/>
          <a:p>
            <a:r>
              <a:rPr lang="de-DE" sz="4200" dirty="0" err="1" smtClean="0">
                <a:solidFill>
                  <a:srgbClr val="002060"/>
                </a:solidFill>
              </a:rPr>
              <a:t>Andrii</a:t>
            </a:r>
            <a:r>
              <a:rPr lang="de-DE" sz="4200" dirty="0" smtClean="0">
                <a:solidFill>
                  <a:srgbClr val="002060"/>
                </a:solidFill>
              </a:rPr>
              <a:t> </a:t>
            </a:r>
            <a:r>
              <a:rPr lang="de-DE" sz="4200" dirty="0" err="1">
                <a:solidFill>
                  <a:srgbClr val="002060"/>
                </a:solidFill>
              </a:rPr>
              <a:t>Pastushenko</a:t>
            </a:r>
            <a:endParaRPr lang="de-DE" sz="4200" dirty="0">
              <a:solidFill>
                <a:srgbClr val="002060"/>
              </a:solidFill>
            </a:endParaRPr>
          </a:p>
          <a:p>
            <a:r>
              <a:rPr lang="de-DE" sz="4200" dirty="0" err="1">
                <a:solidFill>
                  <a:srgbClr val="002060"/>
                </a:solidFill>
              </a:rPr>
              <a:t>PhD</a:t>
            </a:r>
            <a:r>
              <a:rPr lang="de-DE" sz="4200" dirty="0">
                <a:solidFill>
                  <a:srgbClr val="002060"/>
                </a:solidFill>
              </a:rPr>
              <a:t> in Historical </a:t>
            </a:r>
            <a:r>
              <a:rPr lang="de-DE" sz="4200" dirty="0" err="1">
                <a:solidFill>
                  <a:srgbClr val="002060"/>
                </a:solidFill>
              </a:rPr>
              <a:t>Sciences</a:t>
            </a:r>
            <a:r>
              <a:rPr lang="de-DE" sz="4200" dirty="0">
                <a:solidFill>
                  <a:srgbClr val="002060"/>
                </a:solidFill>
              </a:rPr>
              <a:t>, </a:t>
            </a:r>
            <a:r>
              <a:rPr lang="de-DE" sz="4200" dirty="0" err="1">
                <a:solidFill>
                  <a:srgbClr val="002060"/>
                </a:solidFill>
              </a:rPr>
              <a:t>associate</a:t>
            </a:r>
            <a:r>
              <a:rPr lang="de-DE" sz="4200" dirty="0">
                <a:solidFill>
                  <a:srgbClr val="002060"/>
                </a:solidFill>
              </a:rPr>
              <a:t> </a:t>
            </a:r>
            <a:r>
              <a:rPr lang="de-DE" sz="4200" dirty="0" err="1">
                <a:solidFill>
                  <a:srgbClr val="002060"/>
                </a:solidFill>
              </a:rPr>
              <a:t>professor</a:t>
            </a:r>
            <a:r>
              <a:rPr lang="de-DE" sz="4800" dirty="0"/>
              <a:t/>
            </a:r>
            <a:br>
              <a:rPr lang="de-DE" sz="4800" dirty="0"/>
            </a:br>
            <a:endParaRPr lang="de-DE" sz="4800" dirty="0"/>
          </a:p>
          <a:p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93727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ÐÐ°ÑÑÐ¸Ð½ÐºÐ¸ Ð¿Ð¾ Ð·Ð°Ð¿ÑÐ¾ÑÑ Hammurabi of Babylon 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04" y="260648"/>
            <a:ext cx="9034670" cy="645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68528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5287" y="1844824"/>
            <a:ext cx="2589201" cy="11430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 smtClean="0"/>
              <a:t>The </a:t>
            </a:r>
            <a:r>
              <a:rPr lang="uk-UA" sz="3600" b="1" dirty="0" err="1" smtClean="0"/>
              <a:t>Code</a:t>
            </a:r>
            <a:r>
              <a:rPr lang="uk-UA" sz="3600" b="1" dirty="0" smtClean="0"/>
              <a:t> </a:t>
            </a:r>
            <a:r>
              <a:rPr lang="uk-UA" sz="3600" b="1" dirty="0" err="1"/>
              <a:t>of</a:t>
            </a:r>
            <a:r>
              <a:rPr lang="uk-UA" sz="3600" b="1" dirty="0"/>
              <a:t> </a:t>
            </a:r>
            <a:r>
              <a:rPr lang="uk-UA" sz="3600" b="1" dirty="0" err="1" smtClean="0"/>
              <a:t>Hammurabi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1750 BCE</a:t>
            </a:r>
            <a:endParaRPr lang="uk-UA" sz="3600" dirty="0"/>
          </a:p>
        </p:txBody>
      </p:sp>
      <p:pic>
        <p:nvPicPr>
          <p:cNvPr id="819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5"/>
            <a:ext cx="6051759" cy="593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9870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The Hittite Empire </a:t>
            </a:r>
            <a:r>
              <a:rPr lang="uk-UA" dirty="0"/>
              <a:t>1300 – </a:t>
            </a:r>
            <a:r>
              <a:rPr lang="uk-UA" dirty="0" smtClean="0"/>
              <a:t>1200</a:t>
            </a:r>
            <a:r>
              <a:rPr lang="en-US" dirty="0" smtClean="0"/>
              <a:t> BCE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9220" name="Picture 4" descr="ÐÐ°ÑÑÐ¸Ð½ÐºÐ¸ Ð¿Ð¾ Ð·Ð°Ð¿ÑÐ¾ÑÑ The Hitti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35549"/>
            <a:ext cx="7143750" cy="474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44315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The Assyrian Empire </a:t>
            </a:r>
            <a:r>
              <a:rPr lang="uk-UA" dirty="0"/>
              <a:t>911 – </a:t>
            </a:r>
            <a:r>
              <a:rPr lang="uk-UA" dirty="0" smtClean="0"/>
              <a:t>612</a:t>
            </a:r>
            <a:r>
              <a:rPr lang="en-US" dirty="0" smtClean="0"/>
              <a:t> BCE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10242" name="Picture 2" descr="ÐÐ°ÑÑÐ¸Ð½ÐºÐ¸ Ð¿Ð¾ Ð·Ð°Ð¿ÑÐ¾ÑÑ The Assyrian Empi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56792"/>
            <a:ext cx="6714381" cy="4750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11818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39552" y="2276872"/>
            <a:ext cx="2160240" cy="187220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Little amount of cities </a:t>
            </a:r>
            <a:endParaRPr lang="uk-UA" sz="36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07904" y="2281599"/>
            <a:ext cx="2016224" cy="187220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Weak competition </a:t>
            </a:r>
            <a:endParaRPr lang="uk-UA" sz="3200" b="1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2915816" y="2580304"/>
            <a:ext cx="648072" cy="1224136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Стрелка вправо 6"/>
          <p:cNvSpPr/>
          <p:nvPr/>
        </p:nvSpPr>
        <p:spPr>
          <a:xfrm>
            <a:off x="5868144" y="2580304"/>
            <a:ext cx="648072" cy="1224136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732240" y="2312667"/>
            <a:ext cx="2016224" cy="187220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centralization</a:t>
            </a: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34244862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3"/>
          <p:cNvSpPr/>
          <p:nvPr/>
        </p:nvSpPr>
        <p:spPr>
          <a:xfrm>
            <a:off x="2209234" y="1385423"/>
            <a:ext cx="4536504" cy="4752528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5" name="TextBox 4"/>
          <p:cNvSpPr txBox="1"/>
          <p:nvPr/>
        </p:nvSpPr>
        <p:spPr>
          <a:xfrm>
            <a:off x="3707904" y="743997"/>
            <a:ext cx="1888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Pharaoh </a:t>
            </a:r>
            <a:endParaRPr lang="uk-UA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707904" y="2780928"/>
            <a:ext cx="15708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Priests </a:t>
            </a:r>
            <a:endParaRPr lang="uk-UA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755269" y="5368860"/>
            <a:ext cx="14444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People </a:t>
            </a:r>
            <a:endParaRPr 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9817906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6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64704"/>
            <a:ext cx="3933825" cy="552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Равно 3"/>
          <p:cNvSpPr/>
          <p:nvPr/>
        </p:nvSpPr>
        <p:spPr>
          <a:xfrm>
            <a:off x="4572000" y="2852936"/>
            <a:ext cx="1008112" cy="504056"/>
          </a:xfrm>
          <a:prstGeom prst="mathEqual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012160" y="1844824"/>
            <a:ext cx="2664296" cy="280831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smtClean="0"/>
              <a:t>One of gods </a:t>
            </a:r>
            <a:endParaRPr lang="uk-UA" sz="4800" b="1" dirty="0"/>
          </a:p>
        </p:txBody>
      </p:sp>
    </p:spTree>
    <p:extLst>
      <p:ext uri="{BB962C8B-B14F-4D97-AF65-F5344CB8AC3E}">
        <p14:creationId xmlns:p14="http://schemas.microsoft.com/office/powerpoint/2010/main" val="42720945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03648" y="5345895"/>
            <a:ext cx="6408712" cy="79208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The Old Kingdom </a:t>
            </a:r>
            <a:endParaRPr lang="uk-UA" sz="32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03648" y="3645024"/>
            <a:ext cx="6561112" cy="79208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The Middle Kingdom </a:t>
            </a:r>
            <a:r>
              <a:rPr lang="en-US" sz="3200" b="1" u="sng" dirty="0" smtClean="0">
                <a:solidFill>
                  <a:schemeClr val="tx1"/>
                </a:solidFill>
              </a:rPr>
              <a:t> </a:t>
            </a:r>
            <a:endParaRPr lang="uk-UA" sz="3200" b="1" u="sng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03648" y="1700808"/>
            <a:ext cx="6561112" cy="79208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The New Kingdom </a:t>
            </a:r>
            <a:endParaRPr lang="uk-UA" sz="3200" b="1" u="sng" dirty="0"/>
          </a:p>
        </p:txBody>
      </p:sp>
      <p:sp>
        <p:nvSpPr>
          <p:cNvPr id="7" name="Стрелка вправо 6"/>
          <p:cNvSpPr/>
          <p:nvPr/>
        </p:nvSpPr>
        <p:spPr>
          <a:xfrm rot="16200000">
            <a:off x="4319974" y="4360761"/>
            <a:ext cx="576064" cy="1160811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Стрелка вправо 7"/>
          <p:cNvSpPr/>
          <p:nvPr/>
        </p:nvSpPr>
        <p:spPr>
          <a:xfrm rot="16200000">
            <a:off x="4288310" y="2488555"/>
            <a:ext cx="576064" cy="1160811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TextBox 8"/>
          <p:cNvSpPr txBox="1"/>
          <p:nvPr/>
        </p:nvSpPr>
        <p:spPr>
          <a:xfrm>
            <a:off x="899592" y="3068960"/>
            <a:ext cx="22765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2050 – 1650 BCE</a:t>
            </a:r>
            <a:endParaRPr lang="uk-UA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95536" y="4849772"/>
            <a:ext cx="23455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3100</a:t>
            </a:r>
            <a:r>
              <a:rPr lang="uk-UA" sz="2400" dirty="0" smtClean="0"/>
              <a:t> </a:t>
            </a:r>
            <a:r>
              <a:rPr lang="uk-UA" sz="2400" dirty="0"/>
              <a:t>– 2200 </a:t>
            </a:r>
            <a:r>
              <a:rPr lang="en-US" sz="2400" b="1" dirty="0" smtClean="0"/>
              <a:t> BCE</a:t>
            </a:r>
            <a:endParaRPr lang="uk-UA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755576" y="1052736"/>
            <a:ext cx="22765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1550 – 1070 BCE</a:t>
            </a:r>
            <a:endParaRPr lang="uk-UA" sz="24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732240" y="4849772"/>
            <a:ext cx="15584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Memphis</a:t>
            </a:r>
            <a:endParaRPr lang="uk-UA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905364" y="3090415"/>
            <a:ext cx="13853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Thebes</a:t>
            </a:r>
            <a:endParaRPr lang="uk-UA" sz="3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046206" y="1039733"/>
            <a:ext cx="13853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Thebes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25554379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856"/>
            <a:ext cx="339472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Isis with Horus </a:t>
            </a:r>
            <a:endParaRPr lang="uk-UA" dirty="0"/>
          </a:p>
        </p:txBody>
      </p:sp>
      <p:pic>
        <p:nvPicPr>
          <p:cNvPr id="1433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0728"/>
            <a:ext cx="3580864" cy="5704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7" descr="ÐÐ°ÑÑÐ¸Ð½ÐºÐ¸ Ð¿Ð¾ Ð·Ð°Ð¿ÑÐ¾ÑÑ virgin Mary with Christ statue sitti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560" b="95904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412776"/>
            <a:ext cx="3256242" cy="530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5006817" y="235821"/>
            <a:ext cx="339472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Virgin Mary with Jesus Christ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75049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Ra – the god of Sun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1666" y="1679670"/>
            <a:ext cx="8229600" cy="4525963"/>
          </a:xfrm>
        </p:spPr>
        <p:txBody>
          <a:bodyPr/>
          <a:lstStyle/>
          <a:p>
            <a:endParaRPr lang="uk-UA"/>
          </a:p>
        </p:txBody>
      </p:sp>
      <p:pic>
        <p:nvPicPr>
          <p:cNvPr id="15362" name="Picture 2" descr="ÐÐ°ÑÑÐ¸Ð½ÐºÐ¸ Ð¿Ð¾ Ð·Ð°Ð¿ÑÐ¾ÑÑ Ra god depicti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700808"/>
            <a:ext cx="3829332" cy="4602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0801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Sumer</a:t>
            </a:r>
            <a:endParaRPr lang="ru-R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6" name="Picture 4" descr="ÐÐ°ÑÑÐ¸Ð½ÐºÐ¸ Ð¿Ð¾ Ð·Ð°Ð¿ÑÐ¾ÑÑ The Sumerians 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15" y="1340768"/>
            <a:ext cx="8208912" cy="506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69835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/>
              <a:t>Mummy </a:t>
            </a:r>
            <a:endParaRPr lang="uk-UA" sz="4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16386" name="Picture 2" descr="ÐÐ°ÑÑÐ¸Ð½ÐºÐ¸ Ð¿Ð¾ Ð·Ð°Ð¿ÑÐ¾ÑÑ mummy Egyptia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09" b="97378" l="9867" r="89867">
                        <a14:foregroundMark x1="68267" y1="4869" x2="71200" y2="7491"/>
                        <a14:foregroundMark x1="64000" y1="5431" x2="73067" y2="5431"/>
                        <a14:foregroundMark x1="65333" y1="4869" x2="74933" y2="4494"/>
                        <a14:foregroundMark x1="76533" y1="16479" x2="83467" y2="20787"/>
                        <a14:foregroundMark x1="83467" y1="24345" x2="83467" y2="35019"/>
                        <a14:foregroundMark x1="59733" y1="8801" x2="59733" y2="15730"/>
                        <a14:foregroundMark x1="62667" y1="5431" x2="60267" y2="7491"/>
                        <a14:foregroundMark x1="57600" y1="17416" x2="52533" y2="23596"/>
                        <a14:foregroundMark x1="24533" y1="6367" x2="25067" y2="91386"/>
                        <a14:backgroundMark x1="46400" y1="28464" x2="46933" y2="593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320006"/>
            <a:ext cx="3571875" cy="508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61209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Pyramids – tombs  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7410" name="Picture 2" descr="ÐÐ°ÑÑÐ¸Ð½ÐºÐ¸ Ð¿Ð¾ Ð·Ð°Ð¿ÑÐ¾ÑÑ pyramid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18498"/>
            <a:ext cx="8352927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88400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Hieroglyphs 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18436" name="Picture 4" descr="ÐÐ°ÑÑÐ¸Ð½ÐºÐ¸ Ð¿Ð¾ Ð·Ð°Ð¿ÑÐ¾ÑÑ egyptian hieroglyph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345" y="1484784"/>
            <a:ext cx="4107582" cy="51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89362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9677" y1="7865" x2="9677" y2="66292"/>
                        <a14:foregroundMark x1="2509" y1="67790" x2="8961" y2="93258"/>
                        <a14:foregroundMark x1="23656" y1="4869" x2="93907" y2="5993"/>
                        <a14:foregroundMark x1="29749" y1="11610" x2="41577" y2="34457"/>
                        <a14:foregroundMark x1="8244" y1="3371" x2="5735" y2="41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28"/>
          <a:stretch/>
        </p:blipFill>
        <p:spPr bwMode="auto">
          <a:xfrm>
            <a:off x="3419872" y="908720"/>
            <a:ext cx="4868605" cy="4717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87624" y="1916832"/>
            <a:ext cx="1367682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900" b="1" dirty="0"/>
              <a:t>?</a:t>
            </a:r>
            <a:endParaRPr lang="uk-UA" sz="19900" b="1" dirty="0"/>
          </a:p>
        </p:txBody>
      </p:sp>
    </p:spTree>
    <p:extLst>
      <p:ext uri="{BB962C8B-B14F-4D97-AF65-F5344CB8AC3E}">
        <p14:creationId xmlns:p14="http://schemas.microsoft.com/office/powerpoint/2010/main" val="17306246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1506" name="Picture 2" descr="ÐÐ°ÑÑÐ¸Ð½ÐºÐ¸ Ð¿Ð¾ Ð·Ð°Ð¿ÑÐ¾ÑÑ Harappa Mohenjo-Daro 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32656"/>
            <a:ext cx="7629654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39093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S</a:t>
            </a:r>
            <a:r>
              <a:rPr lang="uk-UA" b="1" dirty="0" err="1" smtClean="0"/>
              <a:t>ewage</a:t>
            </a:r>
            <a:r>
              <a:rPr lang="uk-UA" b="1" dirty="0" smtClean="0"/>
              <a:t> </a:t>
            </a:r>
            <a:r>
              <a:rPr lang="en-US" b="1" dirty="0" smtClean="0"/>
              <a:t>in Mohenjo-Daro</a:t>
            </a:r>
            <a:endParaRPr lang="uk-UA" dirty="0"/>
          </a:p>
        </p:txBody>
      </p:sp>
      <p:pic>
        <p:nvPicPr>
          <p:cNvPr id="22532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412776"/>
            <a:ext cx="3423372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89786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1 900 BCE </a:t>
            </a:r>
            <a:endParaRPr lang="uk-UA" b="1" dirty="0">
              <a:solidFill>
                <a:srgbClr val="FF0000"/>
              </a:solidFill>
            </a:endParaRPr>
          </a:p>
        </p:txBody>
      </p:sp>
      <p:sp>
        <p:nvSpPr>
          <p:cNvPr id="4" name="Пятно 2 3"/>
          <p:cNvSpPr/>
          <p:nvPr/>
        </p:nvSpPr>
        <p:spPr>
          <a:xfrm rot="1021508">
            <a:off x="2336317" y="2222568"/>
            <a:ext cx="4680679" cy="3035998"/>
          </a:xfrm>
          <a:prstGeom prst="irregularSeal2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The end of the Indus</a:t>
            </a:r>
            <a:endParaRPr lang="uk-UA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043608" y="1603861"/>
            <a:ext cx="18228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FLOODS </a:t>
            </a:r>
            <a:endParaRPr lang="uk-UA" sz="3600" b="1" dirty="0"/>
          </a:p>
        </p:txBody>
      </p:sp>
      <p:sp>
        <p:nvSpPr>
          <p:cNvPr id="6" name="TextBox 5"/>
          <p:cNvSpPr txBox="1"/>
          <p:nvPr/>
        </p:nvSpPr>
        <p:spPr>
          <a:xfrm rot="651072">
            <a:off x="5684864" y="1927027"/>
            <a:ext cx="31424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EARTHQUAKES </a:t>
            </a:r>
            <a:endParaRPr lang="uk-UA" sz="3600" b="1" dirty="0"/>
          </a:p>
        </p:txBody>
      </p:sp>
      <p:sp>
        <p:nvSpPr>
          <p:cNvPr id="7" name="TextBox 6"/>
          <p:cNvSpPr txBox="1"/>
          <p:nvPr/>
        </p:nvSpPr>
        <p:spPr>
          <a:xfrm rot="904011">
            <a:off x="539551" y="5120317"/>
            <a:ext cx="34261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DEFORESTATION </a:t>
            </a:r>
            <a:endParaRPr lang="uk-UA" sz="3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918998" y="5142159"/>
            <a:ext cx="26741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THE ARYANS </a:t>
            </a: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33602362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The Aryans’ religion  </a:t>
            </a:r>
            <a:endParaRPr lang="uk-UA" b="1" dirty="0"/>
          </a:p>
        </p:txBody>
      </p:sp>
      <p:sp>
        <p:nvSpPr>
          <p:cNvPr id="4" name="Овал 3"/>
          <p:cNvSpPr/>
          <p:nvPr/>
        </p:nvSpPr>
        <p:spPr>
          <a:xfrm>
            <a:off x="683568" y="1484783"/>
            <a:ext cx="2448272" cy="151216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 smtClean="0"/>
          </a:p>
          <a:p>
            <a:pPr algn="ctr"/>
            <a:r>
              <a:rPr lang="en-US" sz="3600" b="1" dirty="0" smtClean="0"/>
              <a:t>Rigveda </a:t>
            </a:r>
            <a:endParaRPr lang="uk-UA" sz="3600" b="1" dirty="0"/>
          </a:p>
        </p:txBody>
      </p:sp>
      <p:sp>
        <p:nvSpPr>
          <p:cNvPr id="6" name="TextBox 5"/>
          <p:cNvSpPr txBox="1"/>
          <p:nvPr/>
        </p:nvSpPr>
        <p:spPr>
          <a:xfrm rot="567674">
            <a:off x="1156854" y="1623997"/>
            <a:ext cx="1747291" cy="646331"/>
          </a:xfrm>
          <a:custGeom>
            <a:avLst/>
            <a:gdLst>
              <a:gd name="connsiteX0" fmla="*/ 0 w 1691873"/>
              <a:gd name="connsiteY0" fmla="*/ 0 h 646331"/>
              <a:gd name="connsiteX1" fmla="*/ 1691873 w 1691873"/>
              <a:gd name="connsiteY1" fmla="*/ 0 h 646331"/>
              <a:gd name="connsiteX2" fmla="*/ 1691873 w 1691873"/>
              <a:gd name="connsiteY2" fmla="*/ 646331 h 646331"/>
              <a:gd name="connsiteX3" fmla="*/ 0 w 1691873"/>
              <a:gd name="connsiteY3" fmla="*/ 646331 h 646331"/>
              <a:gd name="connsiteX4" fmla="*/ 0 w 1691873"/>
              <a:gd name="connsiteY4" fmla="*/ 0 h 646331"/>
              <a:gd name="connsiteX0" fmla="*/ 27709 w 1719582"/>
              <a:gd name="connsiteY0" fmla="*/ 0 h 646331"/>
              <a:gd name="connsiteX1" fmla="*/ 1719582 w 1719582"/>
              <a:gd name="connsiteY1" fmla="*/ 0 h 646331"/>
              <a:gd name="connsiteX2" fmla="*/ 1719582 w 1719582"/>
              <a:gd name="connsiteY2" fmla="*/ 646331 h 646331"/>
              <a:gd name="connsiteX3" fmla="*/ 0 w 1719582"/>
              <a:gd name="connsiteY3" fmla="*/ 521640 h 646331"/>
              <a:gd name="connsiteX4" fmla="*/ 27709 w 1719582"/>
              <a:gd name="connsiteY4" fmla="*/ 0 h 646331"/>
              <a:gd name="connsiteX0" fmla="*/ 27709 w 1747291"/>
              <a:gd name="connsiteY0" fmla="*/ 0 h 646331"/>
              <a:gd name="connsiteX1" fmla="*/ 1747291 w 1747291"/>
              <a:gd name="connsiteY1" fmla="*/ 304800 h 646331"/>
              <a:gd name="connsiteX2" fmla="*/ 1719582 w 1747291"/>
              <a:gd name="connsiteY2" fmla="*/ 646331 h 646331"/>
              <a:gd name="connsiteX3" fmla="*/ 0 w 1747291"/>
              <a:gd name="connsiteY3" fmla="*/ 521640 h 646331"/>
              <a:gd name="connsiteX4" fmla="*/ 27709 w 1747291"/>
              <a:gd name="connsiteY4" fmla="*/ 0 h 646331"/>
              <a:gd name="connsiteX0" fmla="*/ 27709 w 1747291"/>
              <a:gd name="connsiteY0" fmla="*/ 0 h 646331"/>
              <a:gd name="connsiteX1" fmla="*/ 1747291 w 1747291"/>
              <a:gd name="connsiteY1" fmla="*/ 304800 h 646331"/>
              <a:gd name="connsiteX2" fmla="*/ 1719582 w 1747291"/>
              <a:gd name="connsiteY2" fmla="*/ 646331 h 646331"/>
              <a:gd name="connsiteX3" fmla="*/ 799225 w 1747291"/>
              <a:gd name="connsiteY3" fmla="*/ 303447 h 646331"/>
              <a:gd name="connsiteX4" fmla="*/ 0 w 1747291"/>
              <a:gd name="connsiteY4" fmla="*/ 521640 h 646331"/>
              <a:gd name="connsiteX5" fmla="*/ 27709 w 1747291"/>
              <a:gd name="connsiteY5" fmla="*/ 0 h 646331"/>
              <a:gd name="connsiteX0" fmla="*/ 27709 w 1747291"/>
              <a:gd name="connsiteY0" fmla="*/ 0 h 646331"/>
              <a:gd name="connsiteX1" fmla="*/ 1747291 w 1747291"/>
              <a:gd name="connsiteY1" fmla="*/ 304800 h 646331"/>
              <a:gd name="connsiteX2" fmla="*/ 1719582 w 1747291"/>
              <a:gd name="connsiteY2" fmla="*/ 646331 h 646331"/>
              <a:gd name="connsiteX3" fmla="*/ 840788 w 1747291"/>
              <a:gd name="connsiteY3" fmla="*/ 511265 h 646331"/>
              <a:gd name="connsiteX4" fmla="*/ 799225 w 1747291"/>
              <a:gd name="connsiteY4" fmla="*/ 303447 h 646331"/>
              <a:gd name="connsiteX5" fmla="*/ 0 w 1747291"/>
              <a:gd name="connsiteY5" fmla="*/ 521640 h 646331"/>
              <a:gd name="connsiteX6" fmla="*/ 27709 w 1747291"/>
              <a:gd name="connsiteY6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47291" h="646331">
                <a:moveTo>
                  <a:pt x="27709" y="0"/>
                </a:moveTo>
                <a:lnTo>
                  <a:pt x="1747291" y="304800"/>
                </a:lnTo>
                <a:lnTo>
                  <a:pt x="1719582" y="646331"/>
                </a:lnTo>
                <a:cubicBezTo>
                  <a:pt x="1580044" y="643796"/>
                  <a:pt x="994181" y="568412"/>
                  <a:pt x="840788" y="511265"/>
                </a:cubicBezTo>
                <a:cubicBezTo>
                  <a:pt x="687395" y="454118"/>
                  <a:pt x="950902" y="264772"/>
                  <a:pt x="799225" y="303447"/>
                </a:cubicBezTo>
                <a:lnTo>
                  <a:pt x="0" y="521640"/>
                </a:lnTo>
                <a:lnTo>
                  <a:pt x="27709" y="0"/>
                </a:lnTo>
                <a:close/>
              </a:path>
            </a:pathLst>
          </a:cu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</a:rPr>
              <a:t>Vedism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endParaRPr lang="uk-UA" sz="3600" b="1" dirty="0">
              <a:solidFill>
                <a:srgbClr val="FF000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 rot="1112653">
            <a:off x="4271288" y="3421326"/>
            <a:ext cx="2880320" cy="129614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Caste system </a:t>
            </a:r>
            <a:endParaRPr lang="uk-UA" sz="3200" b="1" dirty="0">
              <a:solidFill>
                <a:srgbClr val="FF0000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3275857" y="2364924"/>
            <a:ext cx="1184129" cy="1065626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7020272" y="2996951"/>
            <a:ext cx="792088" cy="1104349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вал 12"/>
          <p:cNvSpPr/>
          <p:nvPr/>
        </p:nvSpPr>
        <p:spPr>
          <a:xfrm rot="1112653">
            <a:off x="5580112" y="1486613"/>
            <a:ext cx="2880320" cy="129614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Hinduism </a:t>
            </a:r>
            <a:endParaRPr lang="uk-UA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7120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3923928" y="692696"/>
            <a:ext cx="3528392" cy="3549737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chemeClr val="tx1"/>
                </a:solidFill>
              </a:rPr>
              <a:t>330 millions  </a:t>
            </a:r>
          </a:p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chemeClr val="tx1"/>
                </a:solidFill>
              </a:rPr>
              <a:t>gods &amp; goddesses 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836712"/>
            <a:ext cx="240803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Hinduism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715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Castes (</a:t>
            </a:r>
            <a:r>
              <a:rPr lang="en-US" b="1" dirty="0" err="1" smtClean="0"/>
              <a:t>Varnas</a:t>
            </a:r>
            <a:r>
              <a:rPr lang="en-US" b="1" dirty="0" smtClean="0"/>
              <a:t>)</a:t>
            </a:r>
            <a:endParaRPr lang="uk-UA" b="1" dirty="0"/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2051720" y="1628800"/>
            <a:ext cx="5688632" cy="4752528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4127396" y="2348880"/>
            <a:ext cx="17637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Brahmans </a:t>
            </a:r>
            <a:endParaRPr lang="uk-UA" sz="24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86352" y="3481844"/>
            <a:ext cx="17970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Kshatriyas </a:t>
            </a:r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55976" y="4581128"/>
            <a:ext cx="14283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Vaisyas  </a:t>
            </a:r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30519" y="5517232"/>
            <a:ext cx="11566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Sudra</a:t>
            </a:r>
            <a:endParaRPr lang="uk-UA" sz="32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12160" y="2368570"/>
            <a:ext cx="8745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Priests </a:t>
            </a:r>
            <a:endParaRPr lang="uk-UA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300192" y="3558788"/>
            <a:ext cx="1066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Warriors </a:t>
            </a:r>
            <a:endParaRPr lang="uk-UA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886758" y="4581128"/>
            <a:ext cx="1005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Farmers </a:t>
            </a:r>
            <a:endParaRPr lang="uk-UA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455375" y="5572093"/>
            <a:ext cx="1058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Servants </a:t>
            </a:r>
            <a:endParaRPr lang="uk-UA" b="1" dirty="0"/>
          </a:p>
        </p:txBody>
      </p:sp>
      <p:sp>
        <p:nvSpPr>
          <p:cNvPr id="14" name="Стрелка вправо 13"/>
          <p:cNvSpPr/>
          <p:nvPr/>
        </p:nvSpPr>
        <p:spPr>
          <a:xfrm rot="16200000">
            <a:off x="-1347607" y="2926109"/>
            <a:ext cx="4375348" cy="1391672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Reincarnation </a:t>
            </a:r>
            <a:endParaRPr lang="uk-UA" sz="36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44230" y="913916"/>
            <a:ext cx="17637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Brahmans </a:t>
            </a:r>
            <a:endParaRPr lang="uk-UA" sz="2400" dirty="0">
              <a:solidFill>
                <a:srgbClr val="FF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87967" y="5796553"/>
            <a:ext cx="11566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Sudra</a:t>
            </a:r>
            <a:endParaRPr lang="uk-UA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408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earliest law</a:t>
            </a:r>
            <a:endParaRPr lang="uk-UA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99592" y="2204864"/>
            <a:ext cx="2736304" cy="237626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smtClean="0"/>
              <a:t>Power of elite </a:t>
            </a:r>
            <a:endParaRPr lang="en-US" sz="40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580112" y="2492896"/>
            <a:ext cx="3109308" cy="237626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smtClean="0"/>
              <a:t>The Code of Ur-</a:t>
            </a:r>
            <a:r>
              <a:rPr lang="en-US" sz="4000" b="1" dirty="0" err="1" smtClean="0"/>
              <a:t>Nammu</a:t>
            </a:r>
            <a:endParaRPr lang="uk-UA" sz="4000" b="1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3995936" y="2780928"/>
            <a:ext cx="1296144" cy="1224136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36978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The </a:t>
            </a:r>
            <a:r>
              <a:rPr lang="en-US" b="1" dirty="0" err="1" smtClean="0"/>
              <a:t>Olmecs</a:t>
            </a:r>
            <a:r>
              <a:rPr lang="en-US" b="1" dirty="0" smtClean="0"/>
              <a:t> (1 100 – 400 BCE)</a:t>
            </a:r>
            <a:endParaRPr lang="ru-R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ÐÐ°ÑÑÐ¸Ð½ÐºÐ¸ Ð¿Ð¾ Ð·Ð°Ð¿ÑÐ¾ÑÑ the Olmecs citi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84784"/>
            <a:ext cx="6192688" cy="4763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92390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The </a:t>
            </a:r>
            <a:r>
              <a:rPr lang="en-US" b="1" dirty="0" err="1" smtClean="0"/>
              <a:t>Olmecs</a:t>
            </a:r>
            <a:r>
              <a:rPr lang="en-US" b="1" dirty="0" smtClean="0"/>
              <a:t>’ hieroglyphs 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0722" name="Picture 2" descr="ÐÐ°ÑÑÐ¸Ð½ÐºÐ¸ Ð¿Ð¾ Ð·Ð°Ð¿ÑÐ¾ÑÑ Olmecs writ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628800"/>
            <a:ext cx="5353555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88456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Evidences of long-distance trade </a:t>
            </a:r>
            <a:endParaRPr lang="uk-UA" dirty="0"/>
          </a:p>
        </p:txBody>
      </p:sp>
      <p:pic>
        <p:nvPicPr>
          <p:cNvPr id="31746" name="Picture 2" descr="ÐÐ°ÑÑÐ¸Ð½ÐºÐ¸ Ð¿Ð¾ Ð·Ð°Ð¿ÑÐ¾ÑÑ Olmecs obsidi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457" y="2276872"/>
            <a:ext cx="2629857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988840"/>
            <a:ext cx="3748582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5877272"/>
            <a:ext cx="17792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Obsidian </a:t>
            </a:r>
            <a:endParaRPr lang="uk-UA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580112" y="6004908"/>
            <a:ext cx="28502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Mask from jade</a:t>
            </a:r>
            <a:endParaRPr 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9259965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5" t="2479" r="1867" b="3496"/>
          <a:stretch/>
        </p:blipFill>
        <p:spPr bwMode="auto">
          <a:xfrm>
            <a:off x="539552" y="908720"/>
            <a:ext cx="8160327" cy="4433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1310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778371" y="4509120"/>
            <a:ext cx="2736304" cy="187220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Big resources </a:t>
            </a:r>
            <a:endParaRPr lang="uk-UA" sz="40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799541" y="260648"/>
            <a:ext cx="2736304" cy="187220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Large population </a:t>
            </a:r>
            <a:endParaRPr lang="uk-UA" sz="4000" b="1" dirty="0"/>
          </a:p>
        </p:txBody>
      </p:sp>
      <p:sp>
        <p:nvSpPr>
          <p:cNvPr id="6" name="Овал 5"/>
          <p:cNvSpPr/>
          <p:nvPr/>
        </p:nvSpPr>
        <p:spPr>
          <a:xfrm>
            <a:off x="1331640" y="1772816"/>
            <a:ext cx="2664296" cy="2448272"/>
          </a:xfrm>
          <a:prstGeom prst="ellipse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Military power</a:t>
            </a:r>
            <a:endParaRPr lang="uk-UA" sz="1100" dirty="0"/>
          </a:p>
        </p:txBody>
      </p:sp>
      <p:sp>
        <p:nvSpPr>
          <p:cNvPr id="8" name="Стрелка вправо 7"/>
          <p:cNvSpPr/>
          <p:nvPr/>
        </p:nvSpPr>
        <p:spPr>
          <a:xfrm rot="8961995">
            <a:off x="3984612" y="1790924"/>
            <a:ext cx="1593043" cy="1224136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Стрелка вправо 8"/>
          <p:cNvSpPr/>
          <p:nvPr/>
        </p:nvSpPr>
        <p:spPr>
          <a:xfrm rot="12773499">
            <a:off x="3980626" y="3609021"/>
            <a:ext cx="1593043" cy="1224136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8301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ÐÐ°ÑÑÐ¸Ð½ÐºÐ¸ Ð¿Ð¾ Ð·Ð°Ð¿ÑÐ¾ÑÑ Akkad 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577420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160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03648" y="5345895"/>
            <a:ext cx="6408712" cy="79208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The Old Sumer </a:t>
            </a:r>
            <a:endParaRPr lang="uk-UA" sz="32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03648" y="3645024"/>
            <a:ext cx="6561112" cy="79208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The Middle Sumer </a:t>
            </a:r>
            <a:r>
              <a:rPr lang="en-US" sz="3200" b="1" u="sng" dirty="0" smtClean="0">
                <a:solidFill>
                  <a:srgbClr val="FF0000"/>
                </a:solidFill>
              </a:rPr>
              <a:t>(Akkad) </a:t>
            </a:r>
            <a:endParaRPr lang="uk-UA" sz="3200" b="1" u="sng" dirty="0">
              <a:solidFill>
                <a:srgbClr val="FF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03648" y="1700808"/>
            <a:ext cx="6561112" cy="79208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The Neo-Sumer</a:t>
            </a:r>
            <a:r>
              <a:rPr lang="en-US" sz="3200" b="1" u="sng" dirty="0" smtClean="0"/>
              <a:t> </a:t>
            </a:r>
            <a:endParaRPr lang="uk-UA" sz="3200" b="1" u="sng" dirty="0"/>
          </a:p>
        </p:txBody>
      </p:sp>
      <p:sp>
        <p:nvSpPr>
          <p:cNvPr id="7" name="Стрелка вправо 6"/>
          <p:cNvSpPr/>
          <p:nvPr/>
        </p:nvSpPr>
        <p:spPr>
          <a:xfrm rot="16200000">
            <a:off x="4319974" y="4360761"/>
            <a:ext cx="576064" cy="1160811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Стрелка вправо 7"/>
          <p:cNvSpPr/>
          <p:nvPr/>
        </p:nvSpPr>
        <p:spPr>
          <a:xfrm rot="16200000">
            <a:off x="4288310" y="2488555"/>
            <a:ext cx="576064" cy="1160811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TextBox 8"/>
          <p:cNvSpPr txBox="1"/>
          <p:nvPr/>
        </p:nvSpPr>
        <p:spPr>
          <a:xfrm>
            <a:off x="899592" y="3068960"/>
            <a:ext cx="22765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2334 – 2104 BCE</a:t>
            </a:r>
            <a:endParaRPr lang="uk-UA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95536" y="4849772"/>
            <a:ext cx="22765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3300 – 2334 BCE</a:t>
            </a:r>
            <a:endParaRPr lang="uk-UA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755576" y="1052736"/>
            <a:ext cx="22765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2104 – 2000 BCE</a:t>
            </a:r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2724102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The Sumerian Phalanx 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122" name="Picture 2" descr="ÐÐ°ÑÑÐ¸Ð½ÐºÐ¸ Ð¿Ð¾ Ð·Ð°Ð¿ÑÐ¾ÑÑ phalanx Sum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664805"/>
            <a:ext cx="7024504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88172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/>
              <a:t>The </a:t>
            </a:r>
            <a:r>
              <a:rPr lang="en-US" sz="3200" b="1" dirty="0" smtClean="0"/>
              <a:t>Neo-Sumerian phase </a:t>
            </a:r>
            <a:r>
              <a:rPr lang="en-US" sz="3200" b="1" u="sng" dirty="0" smtClean="0"/>
              <a:t> </a:t>
            </a:r>
            <a:r>
              <a:rPr lang="uk-UA" sz="3200" b="1" u="sng" dirty="0"/>
              <a:t/>
            </a:r>
            <a:br>
              <a:rPr lang="uk-UA" sz="3200" b="1" u="sng" dirty="0"/>
            </a:br>
            <a:r>
              <a:rPr lang="en-US" sz="3200" b="1" dirty="0"/>
              <a:t>2104 – 2000 BCE</a:t>
            </a:r>
            <a:r>
              <a:rPr lang="uk-UA" sz="3200" b="1" dirty="0"/>
              <a:t/>
            </a:r>
            <a:br>
              <a:rPr lang="uk-UA" sz="3200" b="1" dirty="0"/>
            </a:b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6148" name="Picture 4" descr="ÐÐ°ÑÑÐ¸Ð½ÐºÐ¸ Ð¿Ð¾ Ð·Ð°Ð¿ÑÐ¾ÑÑ Ur Sumer 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940" y="1196753"/>
            <a:ext cx="6859200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6516216" y="4598373"/>
            <a:ext cx="432048" cy="50405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6810985" y="3935803"/>
            <a:ext cx="8082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UR</a:t>
            </a:r>
            <a:endParaRPr lang="uk-UA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366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971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i="1" dirty="0" smtClean="0"/>
              <a:t>Ziggurat</a:t>
            </a:r>
            <a:r>
              <a:rPr lang="en-US" b="1" dirty="0" smtClean="0"/>
              <a:t> – the Mesopotamian temple </a:t>
            </a:r>
            <a:endParaRPr lang="uk-UA" b="1" dirty="0"/>
          </a:p>
        </p:txBody>
      </p:sp>
      <p:pic>
        <p:nvPicPr>
          <p:cNvPr id="7170" name="Picture 2" descr="ÐÐ°ÑÑÐ¸Ð½ÐºÐ¸ Ð¿Ð¾ Ð·Ð°Ð¿ÑÐ¾ÑÑ neo-Sumerian ziggur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74377"/>
            <a:ext cx="4042405" cy="2834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674377"/>
            <a:ext cx="4300600" cy="2861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34362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1063</TotalTime>
  <Words>207</Words>
  <Application>Microsoft Office PowerPoint</Application>
  <PresentationFormat>Экран (4:3)</PresentationFormat>
  <Paragraphs>80</Paragraphs>
  <Slides>33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6" baseType="lpstr">
      <vt:lpstr>Arial</vt:lpstr>
      <vt:lpstr>Calibri</vt:lpstr>
      <vt:lpstr>Тема Office</vt:lpstr>
      <vt:lpstr>Theme 2 Civilizations of the Ancient East  (3 000–600 BCE) </vt:lpstr>
      <vt:lpstr>Sumer</vt:lpstr>
      <vt:lpstr>The earliest law</vt:lpstr>
      <vt:lpstr>Презентация PowerPoint</vt:lpstr>
      <vt:lpstr>Презентация PowerPoint</vt:lpstr>
      <vt:lpstr>Презентация PowerPoint</vt:lpstr>
      <vt:lpstr>The Sumerian Phalanx </vt:lpstr>
      <vt:lpstr>The Neo-Sumerian phase   2104 – 2000 BCE </vt:lpstr>
      <vt:lpstr>Ziggurat – the Mesopotamian temple </vt:lpstr>
      <vt:lpstr>Презентация PowerPoint</vt:lpstr>
      <vt:lpstr>The Code of Hammurabi 1750 BCE</vt:lpstr>
      <vt:lpstr>The Hittite Empire 1300 – 1200 BCE</vt:lpstr>
      <vt:lpstr>The Assyrian Empire 911 – 612 BCE</vt:lpstr>
      <vt:lpstr>Презентация PowerPoint</vt:lpstr>
      <vt:lpstr>Презентация PowerPoint</vt:lpstr>
      <vt:lpstr>Презентация PowerPoint</vt:lpstr>
      <vt:lpstr>Презентация PowerPoint</vt:lpstr>
      <vt:lpstr>Isis with Horus </vt:lpstr>
      <vt:lpstr>Ra – the god of Sun</vt:lpstr>
      <vt:lpstr>Mummy </vt:lpstr>
      <vt:lpstr>Pyramids – tombs  </vt:lpstr>
      <vt:lpstr>Hieroglyphs </vt:lpstr>
      <vt:lpstr>Презентация PowerPoint</vt:lpstr>
      <vt:lpstr>Презентация PowerPoint</vt:lpstr>
      <vt:lpstr>Sewage in Mohenjo-Daro</vt:lpstr>
      <vt:lpstr>1 900 BCE </vt:lpstr>
      <vt:lpstr>The Aryans’ religion  </vt:lpstr>
      <vt:lpstr>Презентация PowerPoint</vt:lpstr>
      <vt:lpstr>Castes (Varnas)</vt:lpstr>
      <vt:lpstr>The Olmecs (1 100 – 400 BCE)</vt:lpstr>
      <vt:lpstr>The Olmecs’ hieroglyphs </vt:lpstr>
      <vt:lpstr>Evidences of long-distance trade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First Cities and States  (3500 - 800 BCE)</dc:title>
  <dc:creator>Андрей</dc:creator>
  <cp:lastModifiedBy>Кравченко Е.В.</cp:lastModifiedBy>
  <cp:revision>86</cp:revision>
  <dcterms:created xsi:type="dcterms:W3CDTF">2018-09-25T14:51:33Z</dcterms:created>
  <dcterms:modified xsi:type="dcterms:W3CDTF">2022-09-22T21:03:55Z</dcterms:modified>
</cp:coreProperties>
</file>