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3"/>
  </p:notesMasterIdLst>
  <p:sldIdLst>
    <p:sldId id="256" r:id="rId3"/>
    <p:sldId id="257" r:id="rId4"/>
    <p:sldId id="289" r:id="rId5"/>
    <p:sldId id="290" r:id="rId6"/>
    <p:sldId id="291" r:id="rId7"/>
    <p:sldId id="271" r:id="rId8"/>
    <p:sldId id="258" r:id="rId9"/>
    <p:sldId id="272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2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235DA1-2368-47A6-A5D1-A9A5575B102B}" type="datetimeFigureOut">
              <a:rPr lang="uk-UA" smtClean="0"/>
              <a:t>23.03.2025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CF7E48-149E-4F73-B1EF-41850F7399E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737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3963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126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709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9468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7986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9894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237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914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7673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1771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401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530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130425"/>
            <a:ext cx="7702624" cy="1470025"/>
          </a:xfrm>
        </p:spPr>
        <p:txBody>
          <a:bodyPr>
            <a:normAutofit fontScale="9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North Atlantic Treaty Organization (NATO)                                                    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Overview of NATO's Structure, Objectives, and Role</a:t>
            </a:r>
            <a:b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br>
              <a:rPr lang="uk-UA" dirty="0"/>
            </a:b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3789040"/>
            <a:ext cx="7560840" cy="1752600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solidFill>
                  <a:srgbClr val="002060"/>
                </a:solidFill>
              </a:rPr>
              <a:t>Lecture 3</a:t>
            </a:r>
            <a:endParaRPr lang="uk-UA" dirty="0">
              <a:solidFill>
                <a:srgbClr val="002060"/>
              </a:solidFill>
            </a:endParaRPr>
          </a:p>
          <a:p>
            <a:pPr algn="l"/>
            <a:r>
              <a:rPr lang="en-US" dirty="0">
                <a:solidFill>
                  <a:srgbClr val="002060"/>
                </a:solidFill>
              </a:rPr>
              <a:t>Oleh </a:t>
            </a:r>
            <a:r>
              <a:rPr lang="en-US" dirty="0" err="1">
                <a:solidFill>
                  <a:srgbClr val="002060"/>
                </a:solidFill>
              </a:rPr>
              <a:t>Brovko</a:t>
            </a:r>
            <a:endParaRPr lang="en-US" dirty="0">
              <a:solidFill>
                <a:srgbClr val="002060"/>
              </a:solidFill>
            </a:endParaRPr>
          </a:p>
          <a:p>
            <a:pPr algn="l"/>
            <a:r>
              <a:rPr lang="en-US" dirty="0">
                <a:solidFill>
                  <a:srgbClr val="002060"/>
                </a:solidFill>
              </a:rPr>
              <a:t>PhD in Political science</a:t>
            </a:r>
          </a:p>
        </p:txBody>
      </p:sp>
    </p:spTree>
    <p:extLst>
      <p:ext uri="{BB962C8B-B14F-4D97-AF65-F5344CB8AC3E}">
        <p14:creationId xmlns:p14="http://schemas.microsoft.com/office/powerpoint/2010/main" val="42716667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North Atlantic Council (NAC)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Composed of representatives from all member states.</a:t>
            </a:r>
          </a:p>
          <a:p>
            <a:pPr marL="0" indent="0">
              <a:buNone/>
            </a:pPr>
            <a:r>
              <a:rPr dirty="0"/>
              <a:t>• Makes key political and military decisions.</a:t>
            </a:r>
          </a:p>
          <a:p>
            <a:pPr marL="0" indent="0">
              <a:buNone/>
            </a:pPr>
            <a:r>
              <a:rPr dirty="0"/>
              <a:t>• Chaired by NATO’s Secretary General.</a:t>
            </a:r>
          </a:p>
          <a:p>
            <a:pPr marL="0" indent="0">
              <a:buNone/>
            </a:pPr>
            <a:r>
              <a:rPr dirty="0"/>
              <a:t>• Meets regularly to discuss security issues.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NATO's Military Command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Supreme Allied Commander Europe (SACEUR) – Leads operational forces.</a:t>
            </a:r>
          </a:p>
          <a:p>
            <a:pPr marL="0" indent="0">
              <a:buNone/>
            </a:pPr>
            <a:r>
              <a:rPr dirty="0"/>
              <a:t>• Supreme Allied Commander Transformation (SACT) – Handles future strategies.</a:t>
            </a:r>
          </a:p>
          <a:p>
            <a:pPr marL="0" indent="0">
              <a:buNone/>
            </a:pPr>
            <a:r>
              <a:rPr dirty="0"/>
              <a:t>• Various operational headquarters in Europe.</a:t>
            </a:r>
          </a:p>
          <a:p>
            <a:pPr marL="0" indent="0">
              <a:buNone/>
            </a:pPr>
            <a:r>
              <a:rPr dirty="0"/>
              <a:t>• Commands land, air, and naval forces.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NATO Membership and Expansion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Founding members: 12 countries (including USA, UK, France, etc.).</a:t>
            </a:r>
          </a:p>
          <a:p>
            <a:pPr marL="0" indent="0">
              <a:buNone/>
            </a:pPr>
            <a:r>
              <a:rPr dirty="0"/>
              <a:t>• Recent members: Finland (2023), Sweden (2024).</a:t>
            </a:r>
          </a:p>
          <a:p>
            <a:pPr marL="0" indent="0">
              <a:buNone/>
            </a:pPr>
            <a:r>
              <a:rPr dirty="0"/>
              <a:t>• Open Door Policy allows further expansion.</a:t>
            </a:r>
          </a:p>
          <a:p>
            <a:pPr marL="0" indent="0">
              <a:buNone/>
            </a:pPr>
            <a:r>
              <a:rPr dirty="0"/>
              <a:t>• Prospective members must meet security and democracy criteria.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NATO's Collective Defense (Article 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Article 5: An attack on one member is an attack on all.</a:t>
            </a:r>
          </a:p>
          <a:p>
            <a:pPr marL="0" indent="0">
              <a:buNone/>
            </a:pPr>
            <a:r>
              <a:rPr dirty="0"/>
              <a:t>• Invoked only once – after 9/11 attacks in 2001.</a:t>
            </a:r>
          </a:p>
          <a:p>
            <a:pPr marL="0" indent="0">
              <a:buNone/>
            </a:pPr>
            <a:r>
              <a:rPr dirty="0"/>
              <a:t>• Provides deterrence against external aggression.</a:t>
            </a:r>
          </a:p>
          <a:p>
            <a:pPr marL="0" indent="0">
              <a:buNone/>
            </a:pPr>
            <a:r>
              <a:rPr dirty="0"/>
              <a:t>• Ensures military support among allies.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NATO's Global Missions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Kosovo Force (KFOR) – Peacekeeping since 1999.</a:t>
            </a:r>
          </a:p>
          <a:p>
            <a:pPr marL="0" indent="0">
              <a:buNone/>
            </a:pPr>
            <a:r>
              <a:rPr dirty="0"/>
              <a:t>• Afghanistan (ISAF) – Counterterrorism and stabilization (2001-2021).</a:t>
            </a:r>
          </a:p>
          <a:p>
            <a:pPr marL="0" indent="0">
              <a:buNone/>
            </a:pPr>
            <a:r>
              <a:rPr dirty="0"/>
              <a:t>• Air Policing – Defending Baltic and Eastern European airspace.</a:t>
            </a:r>
          </a:p>
          <a:p>
            <a:pPr marL="0" indent="0">
              <a:buNone/>
            </a:pPr>
            <a:r>
              <a:rPr dirty="0"/>
              <a:t>• Cybersecurity – Protecting against cyber threats.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NATO's Crisis Response Forces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NATO Response Force (NRF) – Rapid deployment military unit.</a:t>
            </a:r>
          </a:p>
          <a:p>
            <a:pPr marL="0" indent="0">
              <a:buNone/>
            </a:pPr>
            <a:r>
              <a:rPr dirty="0"/>
              <a:t>• Very High Readiness Joint Task Force (VJTF) – Quick response team.</a:t>
            </a:r>
          </a:p>
          <a:p>
            <a:pPr marL="0" indent="0">
              <a:buNone/>
            </a:pPr>
            <a:r>
              <a:rPr dirty="0"/>
              <a:t>• Maritime, air, and land forces for immediate action.</a:t>
            </a:r>
          </a:p>
          <a:p>
            <a:pPr marL="0" indent="0">
              <a:buNone/>
            </a:pPr>
            <a:r>
              <a:rPr dirty="0"/>
              <a:t>• Cyber Defense teams against digital warfare.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NATO's Partnerships and Cooperation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Collaborates with the UN, EU, and OSCE.</a:t>
            </a:r>
          </a:p>
          <a:p>
            <a:pPr marL="0" indent="0">
              <a:buNone/>
            </a:pPr>
            <a:r>
              <a:rPr dirty="0"/>
              <a:t>• Works with non-member countries through the Partnership for Peace (</a:t>
            </a:r>
            <a:r>
              <a:rPr dirty="0" err="1"/>
              <a:t>PfP</a:t>
            </a:r>
            <a:r>
              <a:rPr dirty="0"/>
              <a:t>).</a:t>
            </a:r>
          </a:p>
          <a:p>
            <a:pPr marL="0" indent="0">
              <a:buNone/>
            </a:pPr>
            <a:r>
              <a:rPr dirty="0"/>
              <a:t>• Provides security assistance to Ukraine and Georgia.</a:t>
            </a:r>
          </a:p>
          <a:p>
            <a:pPr marL="0" indent="0">
              <a:buNone/>
            </a:pPr>
            <a:r>
              <a:rPr dirty="0"/>
              <a:t>• Engages in joint military exercises with allied states.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NATO and Russia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Relations worsened after Russia’s annexation of Crimea in 2014.</a:t>
            </a:r>
          </a:p>
          <a:p>
            <a:pPr marL="0" indent="0">
              <a:buNone/>
            </a:pPr>
            <a:r>
              <a:rPr dirty="0"/>
              <a:t>• Increased NATO presence in Eastern Europe.</a:t>
            </a:r>
          </a:p>
          <a:p>
            <a:pPr marL="0" indent="0">
              <a:buNone/>
            </a:pPr>
            <a:r>
              <a:rPr dirty="0"/>
              <a:t>• Military aid and training for Ukraine.</a:t>
            </a:r>
          </a:p>
          <a:p>
            <a:pPr marL="0" indent="0">
              <a:buNone/>
            </a:pPr>
            <a:r>
              <a:rPr dirty="0"/>
              <a:t>• Joint defense exercises near Russian borders.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NATO's Role in Cybersecurity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Develops cyber defense strategies to counter digital threats.</a:t>
            </a:r>
          </a:p>
          <a:p>
            <a:pPr marL="0" indent="0">
              <a:buNone/>
            </a:pPr>
            <a:r>
              <a:rPr dirty="0"/>
              <a:t>• Supports member states in cybersecurity infrastructure.</a:t>
            </a:r>
          </a:p>
          <a:p>
            <a:pPr marL="0" indent="0">
              <a:buNone/>
            </a:pPr>
            <a:r>
              <a:rPr dirty="0"/>
              <a:t>• Conducts cyber warfare simulations and training.</a:t>
            </a:r>
          </a:p>
          <a:p>
            <a:pPr marL="0" indent="0">
              <a:buNone/>
            </a:pPr>
            <a:r>
              <a:rPr dirty="0"/>
              <a:t>• Partners with private tech firms for digital security.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Challenges Facing NATO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Rising geopolitical tensions with Russia and China.</a:t>
            </a:r>
          </a:p>
          <a:p>
            <a:pPr marL="0" indent="0">
              <a:buNone/>
            </a:pPr>
            <a:r>
              <a:rPr dirty="0"/>
              <a:t>• Cybersecurity risks and hybrid warfare.</a:t>
            </a:r>
          </a:p>
          <a:p>
            <a:pPr marL="0" indent="0">
              <a:buNone/>
            </a:pPr>
            <a:r>
              <a:rPr dirty="0"/>
              <a:t>• Disagreements over defense spending among member states.</a:t>
            </a:r>
          </a:p>
          <a:p>
            <a:pPr marL="0" indent="0">
              <a:buNone/>
            </a:pPr>
            <a:r>
              <a:rPr dirty="0"/>
              <a:t>• Strengthening transatlantic unity in security policies.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NATO?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•NATO is a military-political alliance established on April 4, 1949.</a:t>
            </a:r>
            <a:endParaRPr lang="uk-UA" dirty="0"/>
          </a:p>
          <a:p>
            <a:pPr marL="0" indent="0">
              <a:buNone/>
            </a:pPr>
            <a:r>
              <a:rPr lang="en-GB" dirty="0"/>
              <a:t>•Its primary aim is to ensure collective </a:t>
            </a:r>
            <a:r>
              <a:rPr lang="en-GB" dirty="0" err="1"/>
              <a:t>defense</a:t>
            </a:r>
            <a:r>
              <a:rPr lang="en-GB" dirty="0"/>
              <a:t> and global security.</a:t>
            </a:r>
            <a:endParaRPr lang="uk-UA" dirty="0"/>
          </a:p>
          <a:p>
            <a:pPr marL="0" indent="0">
              <a:buNone/>
            </a:pPr>
            <a:r>
              <a:rPr lang="en-GB" dirty="0"/>
              <a:t>•It consists of 32 member states from Europe and North America.</a:t>
            </a:r>
          </a:p>
          <a:p>
            <a:pPr marL="0" indent="0">
              <a:buNone/>
            </a:pPr>
            <a:r>
              <a:rPr dirty="0"/>
              <a:t>• Headquarters in Brussels, Belgium.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Future of NATO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Strengthening partnerships in the Indo-Pacific region.</a:t>
            </a:r>
          </a:p>
          <a:p>
            <a:pPr marL="0" indent="0">
              <a:buNone/>
            </a:pPr>
            <a:r>
              <a:rPr dirty="0"/>
              <a:t>• Increased focus on space and cyber defense.</a:t>
            </a:r>
          </a:p>
          <a:p>
            <a:pPr marL="0" indent="0">
              <a:buNone/>
            </a:pPr>
            <a:r>
              <a:rPr dirty="0"/>
              <a:t>• Expanding deterrence measures against emerging threats.</a:t>
            </a:r>
          </a:p>
          <a:p>
            <a:pPr marL="0" indent="0">
              <a:buNone/>
            </a:pPr>
            <a:r>
              <a:rPr dirty="0"/>
              <a:t>• Potential new members and evolving defense strategies.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A7FD2-6619-4ACB-A050-26B8EA550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Preconditions for the Formation of NATO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9850F-8D64-4F87-BBA4-E964B3FF9B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After World War II, Europe faced economic devastation and security threats.</a:t>
            </a:r>
            <a:endParaRPr lang="uk-UA" dirty="0"/>
          </a:p>
          <a:p>
            <a:r>
              <a:rPr lang="en-GB" dirty="0"/>
              <a:t>The rise of the Soviet Union and its expansionist policies worried Western democracies.</a:t>
            </a:r>
            <a:endParaRPr lang="uk-UA" dirty="0"/>
          </a:p>
          <a:p>
            <a:r>
              <a:rPr lang="en-GB" dirty="0"/>
              <a:t>The Berlin Blockade (1948-1949) showed the need for a united </a:t>
            </a:r>
            <a:r>
              <a:rPr lang="en-GB" dirty="0" err="1"/>
              <a:t>defense</a:t>
            </a:r>
            <a:r>
              <a:rPr lang="en-GB" dirty="0"/>
              <a:t> mechanism.</a:t>
            </a:r>
          </a:p>
        </p:txBody>
      </p:sp>
    </p:spTree>
    <p:extLst>
      <p:ext uri="{BB962C8B-B14F-4D97-AF65-F5344CB8AC3E}">
        <p14:creationId xmlns:p14="http://schemas.microsoft.com/office/powerpoint/2010/main" val="3831582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AE3D7-53CE-4E10-B9D7-A66F61ED4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2CE7D-E0D5-42FD-BA93-08FFE36507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Truman Doctrine (1947) and the Marshall Plan (1948) aimed to contain Soviet influence.</a:t>
            </a:r>
            <a:endParaRPr lang="uk-UA" dirty="0"/>
          </a:p>
          <a:p>
            <a:r>
              <a:rPr lang="en-GB" dirty="0"/>
              <a:t>The failure of the United Nations to provide an effective security framework prompted</a:t>
            </a:r>
            <a:r>
              <a:rPr lang="uk-UA" dirty="0"/>
              <a:t> </a:t>
            </a:r>
            <a:r>
              <a:rPr lang="en-GB" dirty="0"/>
              <a:t>Western states to seek an alternative.</a:t>
            </a:r>
            <a:endParaRPr lang="uk-UA" dirty="0"/>
          </a:p>
          <a:p>
            <a:r>
              <a:rPr lang="en-GB" dirty="0"/>
              <a:t>Western nations sought a military alliance to counter the threat of communism</a:t>
            </a:r>
          </a:p>
        </p:txBody>
      </p:sp>
    </p:spTree>
    <p:extLst>
      <p:ext uri="{BB962C8B-B14F-4D97-AF65-F5344CB8AC3E}">
        <p14:creationId xmlns:p14="http://schemas.microsoft.com/office/powerpoint/2010/main" val="1839939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4BFFB-FFE9-4BA1-97D3-97104141F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Founding of NATO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375D41-DEC9-4383-94B9-585AC62726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NATO was established with the North Atlantic Treaty (Washington Treaty) on April 4, 1949.</a:t>
            </a:r>
            <a:endParaRPr lang="uk-UA" dirty="0"/>
          </a:p>
          <a:p>
            <a:r>
              <a:rPr lang="en-GB" dirty="0"/>
              <a:t>Founding members: USA, Canada, UK, France, Belgium, Netherlands, Luxembourg, Norway, Denmark, Italy, Portugal, Iceland.</a:t>
            </a:r>
            <a:endParaRPr lang="uk-UA" dirty="0"/>
          </a:p>
          <a:p>
            <a:r>
              <a:rPr lang="en-GB" dirty="0"/>
              <a:t>The core principle: Collective </a:t>
            </a:r>
            <a:r>
              <a:rPr lang="en-GB" dirty="0" err="1"/>
              <a:t>defense</a:t>
            </a:r>
            <a:r>
              <a:rPr lang="en-GB" dirty="0"/>
              <a:t> (Article 5).</a:t>
            </a:r>
          </a:p>
        </p:txBody>
      </p:sp>
    </p:spTree>
    <p:extLst>
      <p:ext uri="{BB962C8B-B14F-4D97-AF65-F5344CB8AC3E}">
        <p14:creationId xmlns:p14="http://schemas.microsoft.com/office/powerpoint/2010/main" val="3252158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Earth, error, global, globe, problem, warning, world icon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05064"/>
            <a:ext cx="1684784" cy="16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olitics And Political Logos: the Best Politics Logo Images | 99design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0" t="2802" r="3716" b="6143"/>
          <a:stretch/>
        </p:blipFill>
        <p:spPr bwMode="auto">
          <a:xfrm>
            <a:off x="6516216" y="3491819"/>
            <a:ext cx="2230436" cy="2230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social-construction-icon - Learning Personalize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1" b="20438"/>
          <a:stretch/>
        </p:blipFill>
        <p:spPr bwMode="auto">
          <a:xfrm>
            <a:off x="3323247" y="3855547"/>
            <a:ext cx="2106956" cy="150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 flipV="1">
            <a:off x="1403648" y="2204864"/>
            <a:ext cx="1728192" cy="1650683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6" idx="0"/>
          </p:cNvCxnSpPr>
          <p:nvPr/>
        </p:nvCxnSpPr>
        <p:spPr>
          <a:xfrm flipV="1">
            <a:off x="4376725" y="2361142"/>
            <a:ext cx="9275" cy="1494405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5601653" y="2140517"/>
            <a:ext cx="1804749" cy="150666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57471" y="5908630"/>
            <a:ext cx="1864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Soviet aggression 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62296" y="5493131"/>
            <a:ext cx="19679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Society recognized the importance of new defense in the nuclear age 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99202" y="5730885"/>
            <a:ext cx="1967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USA’s authority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Picture 2" descr="Nato - Free flags icon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640" y="332656"/>
            <a:ext cx="1466737" cy="146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34775" y="1714811"/>
            <a:ext cx="3077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NATO (since 1951 as IO)</a:t>
            </a: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039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Objectives of NATO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Collective defense against military threats.</a:t>
            </a:r>
          </a:p>
          <a:p>
            <a:pPr marL="0" indent="0">
              <a:buNone/>
            </a:pPr>
            <a:r>
              <a:rPr dirty="0"/>
              <a:t>• Crisis management and conflict prevention.</a:t>
            </a:r>
          </a:p>
          <a:p>
            <a:pPr marL="0" indent="0">
              <a:buNone/>
            </a:pPr>
            <a:r>
              <a:rPr dirty="0"/>
              <a:t>• Cooperative security with partner nations.</a:t>
            </a:r>
          </a:p>
          <a:p>
            <a:pPr marL="0" indent="0">
              <a:buNone/>
            </a:pPr>
            <a:r>
              <a:rPr dirty="0"/>
              <a:t>• Strengthening democratic values and military capabilities.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6600" b="1" dirty="0">
                <a:solidFill>
                  <a:srgbClr val="0070C0"/>
                </a:solidFill>
                <a:latin typeface="Calibri Light" panose="020F0302020204030204" pitchFamily="34" charset="0"/>
              </a:rPr>
              <a:t>NATO’s modern tasks </a:t>
            </a:r>
            <a:endParaRPr lang="uk-UA" sz="6600" b="1" dirty="0">
              <a:solidFill>
                <a:srgbClr val="0070C0"/>
              </a:solidFill>
              <a:latin typeface="Calibri Light" panose="020F0302020204030204" pitchFamily="34" charset="0"/>
            </a:endParaRPr>
          </a:p>
        </p:txBody>
      </p:sp>
      <p:pic>
        <p:nvPicPr>
          <p:cNvPr id="15362" name="Picture 2" descr="Security | Free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1958"/>
            <a:ext cx="3086472" cy="3086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6075" y="4739743"/>
            <a:ext cx="18373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Security </a:t>
            </a:r>
            <a:endParaRPr kumimoji="0" lang="uk-U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364" name="Picture 4" descr="Battle, combat, conflict, fight, war ic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700808"/>
            <a:ext cx="1410544" cy="141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нак запрета 6"/>
          <p:cNvSpPr/>
          <p:nvPr/>
        </p:nvSpPr>
        <p:spPr>
          <a:xfrm>
            <a:off x="5313276" y="1555794"/>
            <a:ext cx="1656184" cy="1724254"/>
          </a:xfrm>
          <a:prstGeom prst="noSmoking">
            <a:avLst>
              <a:gd name="adj" fmla="val 360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36096" y="3388350"/>
            <a:ext cx="1490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Prevents wars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366" name="Picture 6" descr="Icon For Forum #34065 - Free Icons Librar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708" y="3427072"/>
            <a:ext cx="1420416" cy="142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812753" y="4883038"/>
            <a:ext cx="1664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Provides forum 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368" name="Picture 8" descr="Terrorism Icons - Download Free Vector Icons | Noun Projec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184843"/>
            <a:ext cx="1670992" cy="1670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нак запрета 11"/>
          <p:cNvSpPr/>
          <p:nvPr/>
        </p:nvSpPr>
        <p:spPr>
          <a:xfrm>
            <a:off x="6406449" y="4131581"/>
            <a:ext cx="1656184" cy="1724254"/>
          </a:xfrm>
          <a:prstGeom prst="noSmoking">
            <a:avLst>
              <a:gd name="adj" fmla="val 360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44208" y="6021288"/>
            <a:ext cx="1979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Prevents terrorism 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Picture 2" descr="Assistance, help, mutual help, teamwork, together ic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062" y="1967934"/>
            <a:ext cx="1420416" cy="142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7183397" y="3579088"/>
            <a:ext cx="1921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Mutual assistance 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2837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NATO's Organizational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dirty="0"/>
              <a:t>• North Atlantic Council (NAC) – Main decision-making body.</a:t>
            </a:r>
          </a:p>
          <a:p>
            <a:pPr marL="0" indent="0">
              <a:buNone/>
            </a:pPr>
            <a:r>
              <a:rPr dirty="0"/>
              <a:t>• Secretary General – Oversees daily operations and coordination.</a:t>
            </a:r>
          </a:p>
          <a:p>
            <a:pPr marL="0" indent="0">
              <a:buNone/>
            </a:pPr>
            <a:r>
              <a:rPr dirty="0"/>
              <a:t>• Military Committee – Provides strategic military guidance.</a:t>
            </a:r>
          </a:p>
          <a:p>
            <a:pPr marL="0" indent="0">
              <a:buNone/>
            </a:pPr>
            <a:r>
              <a:rPr dirty="0"/>
              <a:t>• Allied Command Operations (ACO) – Executes military operations.</a:t>
            </a:r>
          </a:p>
          <a:p>
            <a:pPr marL="0" indent="0">
              <a:buNone/>
            </a:pPr>
            <a:r>
              <a:rPr dirty="0"/>
              <a:t>• Allied Command Transformation (ACT) – Future defense planning.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4411</TotalTime>
  <Words>836</Words>
  <Application>Microsoft Office PowerPoint</Application>
  <PresentationFormat>On-screen Show (4:3)</PresentationFormat>
  <Paragraphs>96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Тема Office</vt:lpstr>
      <vt:lpstr>Office Theme</vt:lpstr>
      <vt:lpstr>North Atlantic Treaty Organization (NATO)                                                     Overview of NATO's Structure, Objectives, and Role  </vt:lpstr>
      <vt:lpstr>What is NATO?</vt:lpstr>
      <vt:lpstr>Preconditions for the Formation of NATO</vt:lpstr>
      <vt:lpstr>PowerPoint Presentation</vt:lpstr>
      <vt:lpstr>The Founding of NATO</vt:lpstr>
      <vt:lpstr>PowerPoint Presentation</vt:lpstr>
      <vt:lpstr>Key Objectives of NATO</vt:lpstr>
      <vt:lpstr>NATO’s modern tasks </vt:lpstr>
      <vt:lpstr>NATO's Organizational Structure</vt:lpstr>
      <vt:lpstr>North Atlantic Council (NAC)</vt:lpstr>
      <vt:lpstr>NATO's Military Command</vt:lpstr>
      <vt:lpstr>NATO Membership and Expansion</vt:lpstr>
      <vt:lpstr>NATO's Collective Defense (Article 5)</vt:lpstr>
      <vt:lpstr>NATO's Global Missions</vt:lpstr>
      <vt:lpstr>NATO's Crisis Response Forces</vt:lpstr>
      <vt:lpstr>NATO's Partnerships and Cooperation</vt:lpstr>
      <vt:lpstr>NATO and Russia</vt:lpstr>
      <vt:lpstr>NATO's Role in Cybersecurity</vt:lpstr>
      <vt:lpstr>Challenges Facing NATO</vt:lpstr>
      <vt:lpstr>Future of NATO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organizations within international relations</dc:title>
  <dc:creator>Андрій</dc:creator>
  <cp:lastModifiedBy>Олег Бровко</cp:lastModifiedBy>
  <cp:revision>64</cp:revision>
  <dcterms:created xsi:type="dcterms:W3CDTF">2020-09-03T11:53:50Z</dcterms:created>
  <dcterms:modified xsi:type="dcterms:W3CDTF">2025-03-23T17:52:03Z</dcterms:modified>
</cp:coreProperties>
</file>