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3" r:id="rId6"/>
    <p:sldId id="266" r:id="rId7"/>
    <p:sldId id="269" r:id="rId8"/>
    <p:sldId id="267" r:id="rId9"/>
    <p:sldId id="268" r:id="rId10"/>
    <p:sldId id="272" r:id="rId11"/>
    <p:sldId id="273" r:id="rId12"/>
    <p:sldId id="274" r:id="rId13"/>
    <p:sldId id="275" r:id="rId14"/>
    <p:sldId id="295" r:id="rId15"/>
    <p:sldId id="296" r:id="rId16"/>
    <p:sldId id="297" r:id="rId17"/>
    <p:sldId id="277" r:id="rId18"/>
    <p:sldId id="279" r:id="rId19"/>
    <p:sldId id="298" r:id="rId20"/>
    <p:sldId id="284" r:id="rId21"/>
    <p:sldId id="282" r:id="rId22"/>
    <p:sldId id="285" r:id="rId23"/>
    <p:sldId id="281" r:id="rId24"/>
    <p:sldId id="286" r:id="rId25"/>
    <p:sldId id="287" r:id="rId26"/>
    <p:sldId id="288" r:id="rId27"/>
    <p:sldId id="290" r:id="rId28"/>
    <p:sldId id="292" r:id="rId29"/>
    <p:sldId id="293" r:id="rId30"/>
    <p:sldId id="29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05C1D-BCA5-417B-A33F-95558D1849DA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0F97C-7009-44C2-B15E-8A7F56479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0F97C-7009-44C2-B15E-8A7F5647949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1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8.wdp"/><Relationship Id="rId4" Type="http://schemas.openxmlformats.org/officeDocument/2006/relationships/image" Target="../media/image35.png"/><Relationship Id="rId9" Type="http://schemas.microsoft.com/office/2007/relationships/hdphoto" Target="../media/hdphoto20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990656" cy="6525344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2060"/>
                </a:solidFill>
              </a:rPr>
              <a:t>Origin of everything and evolution of </a:t>
            </a:r>
            <a:r>
              <a:rPr lang="en-US" sz="4900" b="1" smtClean="0">
                <a:solidFill>
                  <a:srgbClr val="002060"/>
                </a:solidFill>
              </a:rPr>
              <a:t>hominins</a:t>
            </a:r>
            <a:r>
              <a:rPr lang="uk-UA" b="1" dirty="0">
                <a:solidFill>
                  <a:srgbClr val="002060"/>
                </a:solidFill>
              </a:rPr>
              <a:t/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002060"/>
                </a:solidFill>
              </a:rPr>
              <a:t>Походження всього і еволюція </a:t>
            </a:r>
            <a:r>
              <a:rPr lang="uk-UA" b="1" dirty="0" err="1">
                <a:solidFill>
                  <a:srgbClr val="002060"/>
                </a:solidFill>
              </a:rPr>
              <a:t>гомінідів</a:t>
            </a: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de-DE" sz="3600" b="1" dirty="0" err="1" smtClean="0">
                <a:solidFill>
                  <a:srgbClr val="002060"/>
                </a:solidFill>
              </a:rPr>
              <a:t>Lecture</a:t>
            </a:r>
            <a:r>
              <a:rPr lang="de-DE" sz="3600" b="1" dirty="0" smtClean="0">
                <a:solidFill>
                  <a:srgbClr val="002060"/>
                </a:solidFill>
              </a:rPr>
              <a:t> </a:t>
            </a:r>
            <a:r>
              <a:rPr lang="de-DE" sz="3600" b="1" dirty="0">
                <a:solidFill>
                  <a:srgbClr val="002060"/>
                </a:solidFill>
              </a:rPr>
              <a:t>1</a:t>
            </a:r>
            <a:br>
              <a:rPr lang="de-DE" sz="3600" b="1" dirty="0">
                <a:solidFill>
                  <a:srgbClr val="002060"/>
                </a:solidFill>
              </a:rPr>
            </a:br>
            <a:r>
              <a:rPr lang="de-DE" sz="3600" b="1" dirty="0" err="1">
                <a:solidFill>
                  <a:srgbClr val="002060"/>
                </a:solidFill>
              </a:rPr>
              <a:t>Andrii</a:t>
            </a:r>
            <a:r>
              <a:rPr lang="de-DE" sz="3600" b="1" dirty="0">
                <a:solidFill>
                  <a:srgbClr val="002060"/>
                </a:solidFill>
              </a:rPr>
              <a:t> </a:t>
            </a:r>
            <a:r>
              <a:rPr lang="de-DE" sz="3600" b="1" dirty="0" err="1">
                <a:solidFill>
                  <a:srgbClr val="002060"/>
                </a:solidFill>
              </a:rPr>
              <a:t>Pastushenko</a:t>
            </a:r>
            <a:r>
              <a:rPr lang="de-DE" sz="3600" b="1" dirty="0">
                <a:solidFill>
                  <a:srgbClr val="002060"/>
                </a:solidFill>
              </a:rPr>
              <a:t/>
            </a:r>
            <a:br>
              <a:rPr lang="de-DE" sz="3600" b="1" dirty="0">
                <a:solidFill>
                  <a:srgbClr val="002060"/>
                </a:solidFill>
              </a:rPr>
            </a:br>
            <a:r>
              <a:rPr lang="de-DE" sz="3600" b="1" dirty="0" err="1">
                <a:solidFill>
                  <a:srgbClr val="002060"/>
                </a:solidFill>
              </a:rPr>
              <a:t>PhD</a:t>
            </a:r>
            <a:r>
              <a:rPr lang="de-DE" sz="3600" b="1" dirty="0">
                <a:solidFill>
                  <a:srgbClr val="002060"/>
                </a:solidFill>
              </a:rPr>
              <a:t> in Historical </a:t>
            </a:r>
            <a:r>
              <a:rPr lang="de-DE" sz="3600" b="1" dirty="0" err="1">
                <a:solidFill>
                  <a:srgbClr val="002060"/>
                </a:solidFill>
              </a:rPr>
              <a:t>Sciences</a:t>
            </a:r>
            <a:r>
              <a:rPr lang="de-DE" sz="3600" b="1" dirty="0">
                <a:solidFill>
                  <a:srgbClr val="002060"/>
                </a:solidFill>
              </a:rPr>
              <a:t>, </a:t>
            </a:r>
            <a:r>
              <a:rPr lang="de-DE" sz="3600" b="1" dirty="0" err="1">
                <a:solidFill>
                  <a:srgbClr val="002060"/>
                </a:solidFill>
              </a:rPr>
              <a:t>associate</a:t>
            </a:r>
            <a:r>
              <a:rPr lang="de-DE" sz="3600" b="1" dirty="0">
                <a:solidFill>
                  <a:srgbClr val="002060"/>
                </a:solidFill>
              </a:rPr>
              <a:t> </a:t>
            </a:r>
            <a:r>
              <a:rPr lang="de-DE" sz="3600" b="1" dirty="0" err="1">
                <a:solidFill>
                  <a:srgbClr val="002060"/>
                </a:solidFill>
              </a:rPr>
              <a:t>professor</a:t>
            </a:r>
            <a:r>
              <a:rPr lang="de-DE" sz="3600" b="1" dirty="0">
                <a:solidFill>
                  <a:srgbClr val="002060"/>
                </a:solidFill>
              </a:rPr>
              <a:t/>
            </a:r>
            <a:br>
              <a:rPr lang="de-DE" sz="3600" b="1" dirty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002060"/>
                </a:solidFill>
              </a:rPr>
              <a:t/>
            </a:r>
            <a:br>
              <a:rPr lang="uk-UA" b="1" dirty="0">
                <a:solidFill>
                  <a:srgbClr val="002060"/>
                </a:solidFill>
              </a:rPr>
            </a:br>
            <a:endParaRPr lang="uk-U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10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5960"/>
            <a:ext cx="2569885" cy="275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0756"/>
            <a:ext cx="2386414" cy="258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35878"/>
            <a:ext cx="2952328" cy="320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35879"/>
            <a:ext cx="2880320" cy="307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25" y="420756"/>
            <a:ext cx="2646154" cy="283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a. 7 million ago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ÐÐ°ÑÑÐ¸Ð½ÐºÐ¸ Ð¿Ð¾ Ð·Ð°Ð¿ÑÐ¾ÑÑ Ð°Ð²ÑÑÑÐ°Ð»Ð¾Ð¿Ð¸ÑÐµÐº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8800" l="9416" r="98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09726"/>
            <a:ext cx="2357060" cy="382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" y="2063775"/>
            <a:ext cx="3806094" cy="47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Ð°ÑÑÐ¸Ð½ÐºÐ¸ Ð¿Ð¾ Ð·Ð°Ð¿ÑÐ¾ÑÑ silhouette of mon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2047672" cy="245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942606" y="3304820"/>
            <a:ext cx="792088" cy="63815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07804" y="3304820"/>
            <a:ext cx="848372" cy="63815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8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hu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26" b="96481" l="48125" r="63750">
                        <a14:backgroundMark x1="49583" y1="91111" x2="49583" y2="91111"/>
                        <a14:backgroundMark x1="53438" y1="92593" x2="52917" y2="94630"/>
                        <a14:backgroundMark x1="49167" y1="93333" x2="49583" y2="94259"/>
                        <a14:backgroundMark x1="56354" y1="93519" x2="57604" y2="96296"/>
                        <a14:backgroundMark x1="56771" y1="90926" x2="56771" y2="90926"/>
                        <a14:backgroundMark x1="50729" y1="90370" x2="50729" y2="9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54" t="10864" r="34089" b="-10864"/>
          <a:stretch/>
        </p:blipFill>
        <p:spPr bwMode="auto">
          <a:xfrm>
            <a:off x="6684117" y="1052736"/>
            <a:ext cx="18161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52403"/>
            <a:ext cx="2873949" cy="356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57517" y="1576339"/>
            <a:ext cx="25986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FF0000"/>
                </a:solidFill>
              </a:rPr>
              <a:t>98,4 % </a:t>
            </a:r>
            <a:r>
              <a:rPr lang="en-US" sz="5400" dirty="0" smtClean="0">
                <a:solidFill>
                  <a:srgbClr val="FF0000"/>
                </a:solidFill>
              </a:rPr>
              <a:t>DNA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4 million ago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ÐÐ°ÑÑÐ¸Ð½ÐºÐ¸ Ð¿Ð¾ Ð·Ð°Ð¿ÑÐ¾ÑÑ australopithecu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00" l="2347" r="97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3035136" cy="42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3768" y="5659388"/>
            <a:ext cx="41365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Australopithecus</a:t>
            </a:r>
            <a:endParaRPr lang="ru-RU" sz="4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83768" y="1556792"/>
            <a:ext cx="0" cy="3960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600" y="2708920"/>
            <a:ext cx="1349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 meter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Homo habili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38" y="1268760"/>
            <a:ext cx="6134337" cy="46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2.3 million years ago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784" y="5733256"/>
            <a:ext cx="3256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Homo habilis</a:t>
            </a:r>
            <a:endParaRPr lang="ru-RU" sz="4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83768" y="1556792"/>
            <a:ext cx="0" cy="3960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8394" y="2702349"/>
            <a:ext cx="1763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1,5 meters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8184" y="1412776"/>
            <a:ext cx="154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880 cm³</a:t>
            </a:r>
            <a:endParaRPr lang="ru-RU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88024" y="1556792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hominin silhou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50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4" r="40406"/>
          <a:stretch/>
        </p:blipFill>
        <p:spPr bwMode="auto">
          <a:xfrm>
            <a:off x="460375" y="1323231"/>
            <a:ext cx="1657772" cy="213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50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4" r="40406"/>
          <a:stretch/>
        </p:blipFill>
        <p:spPr bwMode="auto">
          <a:xfrm>
            <a:off x="5075650" y="-93501"/>
            <a:ext cx="1512574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50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4" r="40406"/>
          <a:stretch/>
        </p:blipFill>
        <p:spPr bwMode="auto">
          <a:xfrm>
            <a:off x="181974" y="3212976"/>
            <a:ext cx="1979712" cy="254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50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4" r="40406"/>
          <a:stretch/>
        </p:blipFill>
        <p:spPr bwMode="auto">
          <a:xfrm>
            <a:off x="4716016" y="4113099"/>
            <a:ext cx="1979712" cy="254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50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4" r="40406"/>
          <a:stretch/>
        </p:blipFill>
        <p:spPr bwMode="auto">
          <a:xfrm>
            <a:off x="1788724" y="-178977"/>
            <a:ext cx="1645324" cy="21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61" y="1927263"/>
            <a:ext cx="1180480" cy="27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Ð°ÑÑÐ¸Ð½ÐºÐ¸ Ð¿Ð¾ Ð·Ð°Ð¿ÑÐ¾ÑÑ Homo habili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16" r="29344"/>
          <a:stretch/>
        </p:blipFill>
        <p:spPr bwMode="auto">
          <a:xfrm>
            <a:off x="2161686" y="414241"/>
            <a:ext cx="3286926" cy="55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71830" y="6011711"/>
            <a:ext cx="3256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Homo habilis</a:t>
            </a:r>
            <a:endParaRPr lang="ru-RU" sz="4400" b="1" dirty="0"/>
          </a:p>
        </p:txBody>
      </p:sp>
      <p:sp>
        <p:nvSpPr>
          <p:cNvPr id="13" name="Rectangle 12"/>
          <p:cNvSpPr/>
          <p:nvPr/>
        </p:nvSpPr>
        <p:spPr>
          <a:xfrm>
            <a:off x="6454813" y="4785857"/>
            <a:ext cx="190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Paranthropus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961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1.9 million years ago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ÐÐ°ÑÑÐ¸Ð½ÐºÐ¸ Ð¿Ð¾ Ð·Ð°Ð¿ÑÐ¾ÑÑ homo ergaster/erectu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96250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1"/>
            <a:ext cx="2976364" cy="47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Ð°ÑÑÐ¸Ð½ÐºÐ¸ Ð¿Ð¾ Ð·Ð°Ð¿ÑÐ¾ÑÑ fir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r="55230"/>
          <a:stretch/>
        </p:blipFill>
        <p:spPr bwMode="auto">
          <a:xfrm>
            <a:off x="4634508" y="4149080"/>
            <a:ext cx="1461686" cy="24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ÐÐ°ÑÑÐ¸Ð½ÐºÐ¸ Ð¿Ð¾ Ð·Ð°Ð¿ÑÐ¾ÑÑ homo erectus tear-drop hand ax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34">
                        <a14:foregroundMark x1="15655" y1="6600" x2="14119" y2="84900"/>
                        <a14:foregroundMark x1="47476" y1="8000" x2="47476" y2="7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04" y="1556791"/>
            <a:ext cx="265774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6917" y="6025358"/>
            <a:ext cx="4077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homo </a:t>
            </a:r>
            <a:r>
              <a:rPr lang="en-US" sz="3200" b="1" dirty="0" err="1"/>
              <a:t>ergaster</a:t>
            </a:r>
            <a:r>
              <a:rPr lang="ru-RU" sz="3200" b="1" dirty="0"/>
              <a:t>/</a:t>
            </a:r>
            <a:r>
              <a:rPr lang="en-US" sz="3200" b="1" dirty="0"/>
              <a:t>erectus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0848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hominin silhou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50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4" r="40406"/>
          <a:stretch/>
        </p:blipFill>
        <p:spPr bwMode="auto">
          <a:xfrm>
            <a:off x="460375" y="1323231"/>
            <a:ext cx="1657772" cy="213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50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4" r="40406"/>
          <a:stretch/>
        </p:blipFill>
        <p:spPr bwMode="auto">
          <a:xfrm>
            <a:off x="5075650" y="-93501"/>
            <a:ext cx="1512574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50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4" r="40406"/>
          <a:stretch/>
        </p:blipFill>
        <p:spPr bwMode="auto">
          <a:xfrm>
            <a:off x="181974" y="3212976"/>
            <a:ext cx="1979712" cy="254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50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4" r="40406"/>
          <a:stretch/>
        </p:blipFill>
        <p:spPr bwMode="auto">
          <a:xfrm>
            <a:off x="4716016" y="4113099"/>
            <a:ext cx="1979712" cy="254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50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4" r="40406"/>
          <a:stretch/>
        </p:blipFill>
        <p:spPr bwMode="auto">
          <a:xfrm>
            <a:off x="1788724" y="-178977"/>
            <a:ext cx="1645324" cy="21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61" y="1927263"/>
            <a:ext cx="1180480" cy="27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Ð°ÑÑÐ¸Ð½ÐºÐ¸ Ð¿Ð¾ Ð·Ð°Ð¿ÑÐ¾ÑÑ Homo habili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16" r="29344"/>
          <a:stretch/>
        </p:blipFill>
        <p:spPr bwMode="auto">
          <a:xfrm>
            <a:off x="2161686" y="414241"/>
            <a:ext cx="3286926" cy="55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71830" y="6011711"/>
            <a:ext cx="3256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Homo habilis</a:t>
            </a:r>
            <a:endParaRPr lang="ru-RU" sz="4400" b="1" dirty="0"/>
          </a:p>
        </p:txBody>
      </p:sp>
      <p:sp>
        <p:nvSpPr>
          <p:cNvPr id="13" name="Rectangle 12"/>
          <p:cNvSpPr/>
          <p:nvPr/>
        </p:nvSpPr>
        <p:spPr>
          <a:xfrm>
            <a:off x="6454813" y="4785857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парантроп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791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ÐÐ°ÑÑÐ¸Ð½ÐºÐ¸ Ð¿Ð¾ Ð·Ð°Ð¿ÑÐ¾ÑÑ Africa As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0" t="40259" r="36550" b="13060"/>
          <a:stretch/>
        </p:blipFill>
        <p:spPr bwMode="auto">
          <a:xfrm>
            <a:off x="2051720" y="404664"/>
            <a:ext cx="5256584" cy="594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749200" y="2153514"/>
            <a:ext cx="2304256" cy="1224136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685304" y="1697151"/>
            <a:ext cx="1368152" cy="1676842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889670" y="1429777"/>
            <a:ext cx="108012" cy="1944216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ÐÐ°ÑÑÐ¸Ð½ÐºÐ¸ Ð¿Ð¾ Ð·Ð°Ð¿ÑÐ¾ÑÑ homo ergaster/erectu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6250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1772816"/>
            <a:ext cx="2976364" cy="47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8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ÐÐ°ÑÑÐ¸Ð½ÐºÐ¸ Ð¿Ð¾ Ð·Ð°Ð¿ÑÐ¾ÑÑ larynx habilis erec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58924"/>
            <a:ext cx="3369037" cy="352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4617" y="4221087"/>
            <a:ext cx="2299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high larynx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Equal 6"/>
          <p:cNvSpPr/>
          <p:nvPr/>
        </p:nvSpPr>
        <p:spPr>
          <a:xfrm>
            <a:off x="4148344" y="2564904"/>
            <a:ext cx="1800200" cy="10081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2210" y="2383805"/>
            <a:ext cx="2776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No good speaking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99592" y="908720"/>
            <a:ext cx="2304256" cy="208823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Minus 3"/>
          <p:cNvSpPr/>
          <p:nvPr/>
        </p:nvSpPr>
        <p:spPr>
          <a:xfrm>
            <a:off x="1475656" y="1412776"/>
            <a:ext cx="1152128" cy="10801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val 4"/>
          <p:cNvSpPr/>
          <p:nvPr/>
        </p:nvSpPr>
        <p:spPr>
          <a:xfrm>
            <a:off x="6012160" y="548680"/>
            <a:ext cx="2304256" cy="208823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Plus 6"/>
          <p:cNvSpPr/>
          <p:nvPr/>
        </p:nvSpPr>
        <p:spPr>
          <a:xfrm>
            <a:off x="6506852" y="951829"/>
            <a:ext cx="1368152" cy="12961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Explosion 1 7"/>
          <p:cNvSpPr/>
          <p:nvPr/>
        </p:nvSpPr>
        <p:spPr>
          <a:xfrm>
            <a:off x="3059832" y="2996952"/>
            <a:ext cx="4032448" cy="3744416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Big Bang 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491880" y="2348880"/>
            <a:ext cx="864096" cy="64807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076056" y="2331098"/>
            <a:ext cx="841506" cy="66585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4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700 000 </a:t>
            </a:r>
            <a:r>
              <a:rPr lang="uk-UA" b="1" dirty="0">
                <a:solidFill>
                  <a:srgbClr val="FF0000"/>
                </a:solidFill>
              </a:rPr>
              <a:t>– 300 </a:t>
            </a:r>
            <a:r>
              <a:rPr lang="uk-UA" b="1" dirty="0" smtClean="0">
                <a:solidFill>
                  <a:srgbClr val="FF0000"/>
                </a:solidFill>
              </a:rPr>
              <a:t>000 </a:t>
            </a:r>
            <a:r>
              <a:rPr lang="en-US" b="1" dirty="0" smtClean="0">
                <a:solidFill>
                  <a:srgbClr val="FF0000"/>
                </a:solidFill>
              </a:rPr>
              <a:t>ago</a:t>
            </a: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Инжек_работа_документы\папка історія України_англ\АУДИТОРНА РОБОТА\ВСЕСВІТНЯ ІСТОРІЯ весна 2019 р\220px-Homo_heidelbergensis_adult_male_-_head_model_-_Smithsonian_Museum_of_Natural_History_-_2012-05-1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9" b="98932" l="0" r="100000">
                        <a14:foregroundMark x1="46364" y1="20641" x2="51818" y2="25623"/>
                        <a14:foregroundMark x1="59545" y1="18861" x2="59545" y2="23132"/>
                        <a14:foregroundMark x1="85000" y1="44484" x2="85000" y2="54448"/>
                        <a14:backgroundMark x1="8636" y1="42705" x2="8636" y2="71174"/>
                        <a14:backgroundMark x1="95909" y1="67972" x2="95909" y2="75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08512" cy="5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68222" y="6021288"/>
            <a:ext cx="3007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Heidelberg Man</a:t>
            </a:r>
            <a:r>
              <a:rPr lang="uk-UA" sz="3200" b="1" dirty="0" smtClean="0"/>
              <a:t>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853537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130 000</a:t>
            </a:r>
            <a:r>
              <a:rPr lang="uk-UA" b="1" dirty="0" smtClean="0">
                <a:solidFill>
                  <a:srgbClr val="FF0000"/>
                </a:solidFill>
              </a:rPr>
              <a:t> – 20 000</a:t>
            </a:r>
            <a:r>
              <a:rPr lang="en-US" b="1" dirty="0" smtClean="0">
                <a:solidFill>
                  <a:srgbClr val="FF0000"/>
                </a:solidFill>
              </a:rPr>
              <a:t> ago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ÐÐ°ÑÑÐ¸Ð½ÐºÐ¸ Ð¿Ð¾ Ð·Ð°Ð¿ÑÐ¾ÑÑ neanderth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74" b="95534" l="22027" r="534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99" t="9440" r="45142"/>
          <a:stretch/>
        </p:blipFill>
        <p:spPr bwMode="auto">
          <a:xfrm>
            <a:off x="1259632" y="1082238"/>
            <a:ext cx="2005995" cy="51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7896" y="6011711"/>
            <a:ext cx="3252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Neanderthal </a:t>
            </a:r>
            <a:endParaRPr lang="ru-RU" sz="4400" b="1" dirty="0"/>
          </a:p>
        </p:txBody>
      </p:sp>
      <p:pic>
        <p:nvPicPr>
          <p:cNvPr id="2050" name="Picture 2" descr="D:\Инжек_работа_документы\папка історія України_англ\АУДИТОРНА РОБОТА\ВСЕСВІТНЯ ІСТОРІЯ весна 2019 р\61b885d7f857b0ca276fa1a28326d1bc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667" y1="11170" x2="25667" y2="35904"/>
                        <a14:foregroundMark x1="19667" y1="14362" x2="19667" y2="44681"/>
                        <a14:foregroundMark x1="25667" y1="44149" x2="25333" y2="68883"/>
                        <a14:foregroundMark x1="17667" y1="46277" x2="12000" y2="74734"/>
                        <a14:foregroundMark x1="36333" y1="53191" x2="35667" y2="87766"/>
                        <a14:foregroundMark x1="21667" y1="78191" x2="9667" y2="99468"/>
                        <a14:foregroundMark x1="56667" y1="89362" x2="66000" y2="99468"/>
                        <a14:foregroundMark x1="97000" y1="75266" x2="87333" y2="99468"/>
                        <a14:foregroundMark x1="73667" y1="4255" x2="88000" y2="16755"/>
                        <a14:foregroundMark x1="64000" y1="32447" x2="64000" y2="32447"/>
                        <a14:foregroundMark x1="90333" y1="16489" x2="96000" y2="35904"/>
                        <a14:foregroundMark x1="45000" y1="33245" x2="41000" y2="37766"/>
                        <a14:backgroundMark x1="29667" y1="3191" x2="42000" y2="798"/>
                        <a14:backgroundMark x1="5000" y1="80851" x2="1000" y2="86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27" y="1956531"/>
            <a:ext cx="27432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589210" y="4931591"/>
            <a:ext cx="3638174" cy="1080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 rot="6678815">
            <a:off x="6160603" y="3135733"/>
            <a:ext cx="3638174" cy="1080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 rot="1440332">
            <a:off x="3651425" y="4725144"/>
            <a:ext cx="3638174" cy="1080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45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Homo </a:t>
            </a:r>
            <a:r>
              <a:rPr lang="en-US" b="1" dirty="0" err="1" smtClean="0"/>
              <a:t>Denisovan</a:t>
            </a:r>
            <a:r>
              <a:rPr lang="en-US" b="1" dirty="0" smtClean="0"/>
              <a:t> </a:t>
            </a:r>
            <a:r>
              <a:rPr lang="uk-UA" b="1" dirty="0" smtClean="0"/>
              <a:t> </a:t>
            </a:r>
            <a:endParaRPr lang="uk-UA" dirty="0"/>
          </a:p>
        </p:txBody>
      </p:sp>
      <p:pic>
        <p:nvPicPr>
          <p:cNvPr id="3074" name="Picture 2" descr="D:\Инжек_работа_документы\папка історія України_англ\АУДИТОРНА РОБОТА\ВСЕСВІТНЯ ІСТОРІЯ весна 2019 р\denisovan 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509201" cy="42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690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600 000 – 200 000 </a:t>
            </a:r>
            <a:r>
              <a:rPr lang="en-US" b="1" dirty="0" smtClean="0">
                <a:solidFill>
                  <a:srgbClr val="FF0000"/>
                </a:solidFill>
              </a:rPr>
              <a:t>ago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24" r="44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483768" y="1412776"/>
            <a:ext cx="3936820" cy="443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5886758"/>
            <a:ext cx="6886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Homo sapiens (Cro-Magnon)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9040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0" y="1700808"/>
            <a:ext cx="1613284" cy="16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1613284" cy="16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33" y="3522209"/>
            <a:ext cx="1613284" cy="16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9" y="3325777"/>
            <a:ext cx="1613284" cy="16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42532"/>
            <a:ext cx="1613284" cy="16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1681973"/>
            <a:ext cx="381867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&lt;</a:t>
            </a:r>
            <a:r>
              <a:rPr lang="en-US" sz="11500" dirty="0" smtClean="0"/>
              <a:t> </a:t>
            </a:r>
            <a:r>
              <a:rPr lang="en-US" sz="11500" dirty="0" smtClean="0">
                <a:solidFill>
                  <a:srgbClr val="FF0000"/>
                </a:solidFill>
              </a:rPr>
              <a:t>150</a:t>
            </a:r>
            <a:endParaRPr lang="ru-RU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54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Stone Age (2.3 </a:t>
            </a:r>
            <a:r>
              <a:rPr lang="en-US" b="1" dirty="0" err="1" smtClean="0">
                <a:solidFill>
                  <a:schemeClr val="bg1"/>
                </a:solidFill>
              </a:rPr>
              <a:t>mln</a:t>
            </a:r>
            <a:r>
              <a:rPr lang="en-US" b="1" dirty="0" smtClean="0">
                <a:solidFill>
                  <a:schemeClr val="bg1"/>
                </a:solidFill>
              </a:rPr>
              <a:t> – 4.000 BCE)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ÐÐ°ÑÑÐ¸Ð½ÐºÐ¸ Ð¿Ð¾ Ð·Ð°Ð¿ÑÐ¾ÑÑ palaeolit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32848" cy="4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70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Glacier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upload.wikimedia.org/wikipedia/commons/thumb/b/b4/IceAgeEarth.jpg/300px-IceAge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07484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94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physical map Africa contin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t="3439" r="5722" b="5614"/>
          <a:stretch/>
        </p:blipFill>
        <p:spPr bwMode="auto">
          <a:xfrm>
            <a:off x="1331640" y="116632"/>
            <a:ext cx="6516645" cy="65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homo sapi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1296144" cy="245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079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Earth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1" name="Picture 9" descr="ÐÐ°ÑÑÐ¸Ð½ÐºÐ¸ Ð¿Ð¾ Ð·Ð°Ð¿ÑÐ¾ÑÑ wholly mammot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93" l="5859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0" y="160338"/>
            <a:ext cx="4939310" cy="270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ÐÐ°ÑÑÐ¸Ð½ÐºÐ¸ Ð¿Ð¾ Ð·Ð°Ð¿ÑÐ¾ÑÑ diprotod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5" b="91252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08" y="25329"/>
            <a:ext cx="3816335" cy="247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ÐÐ°ÑÑÐ¸Ð½ÐºÐ¸ Ð¿Ð¾ Ð·Ð°Ð¿ÑÐ¾ÑÑ large wombat extinc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27" b="96933" l="1521" r="98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2" y="3645024"/>
            <a:ext cx="3527333" cy="21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ÐÐ°ÑÑÐ¸Ð½ÐºÐ¸ Ð¿Ð¾ Ð·Ð°Ð¿ÑÐ¾ÑÑ mastod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40" b="100000" l="1053" r="100000">
                        <a14:foregroundMark x1="84211" y1="44690" x2="93158" y2="35398"/>
                        <a14:foregroundMark x1="90000" y1="49115" x2="97632" y2="39823"/>
                        <a14:foregroundMark x1="92368" y1="35841" x2="96842" y2="29204"/>
                        <a14:foregroundMark x1="96579" y1="31416" x2="99474" y2="27876"/>
                        <a14:foregroundMark x1="98421" y1="38938" x2="99737" y2="32301"/>
                        <a14:backgroundMark x1="93158" y1="41593" x2="97368" y2="34513"/>
                        <a14:backgroundMark x1="97368" y1="33628" x2="99211" y2="26991"/>
                        <a14:backgroundMark x1="88684" y1="44690" x2="94211" y2="40708"/>
                        <a14:backgroundMark x1="90526" y1="44248" x2="90526" y2="44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71779"/>
            <a:ext cx="4300067" cy="255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1216" y="2708920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Mammoth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8468" y="2289010"/>
            <a:ext cx="2145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Diprotodon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901" y="5831166"/>
            <a:ext cx="2700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Large wombat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984" y="5517232"/>
            <a:ext cx="1924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Mastodon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50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First networks</a:t>
            </a:r>
            <a:endParaRPr lang="ru-RU" sz="6000" b="1" dirty="0"/>
          </a:p>
        </p:txBody>
      </p:sp>
      <p:pic>
        <p:nvPicPr>
          <p:cNvPr id="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0" y="1700808"/>
            <a:ext cx="863383" cy="8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64" y="1635113"/>
            <a:ext cx="863383" cy="8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63" y="3884758"/>
            <a:ext cx="863383" cy="8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9" y="3325777"/>
            <a:ext cx="863383" cy="8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42532"/>
            <a:ext cx="863383" cy="8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86" y="1635113"/>
            <a:ext cx="863383" cy="8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20" y="1752328"/>
            <a:ext cx="863383" cy="8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49" y="3573729"/>
            <a:ext cx="863383" cy="8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09" y="3939783"/>
            <a:ext cx="863383" cy="8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48" y="2794052"/>
            <a:ext cx="863383" cy="8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-Right Arrow 13"/>
          <p:cNvSpPr/>
          <p:nvPr/>
        </p:nvSpPr>
        <p:spPr>
          <a:xfrm>
            <a:off x="2009533" y="1268760"/>
            <a:ext cx="4937247" cy="352839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ideas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things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people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4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1705267" y="553751"/>
            <a:ext cx="5733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300</a:t>
            </a:r>
            <a:r>
              <a:rPr lang="uk-UA" sz="3200" b="1" dirty="0" smtClean="0">
                <a:solidFill>
                  <a:srgbClr val="FF0000"/>
                </a:solidFill>
              </a:rPr>
              <a:t> 000</a:t>
            </a:r>
            <a:r>
              <a:rPr lang="en-US" sz="3200" b="1" dirty="0" smtClean="0">
                <a:solidFill>
                  <a:srgbClr val="FF0000"/>
                </a:solidFill>
              </a:rPr>
              <a:t> – 380 000 after Big Bang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348880"/>
            <a:ext cx="1032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</a:rPr>
              <a:t>t°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859" y="3966675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- 4 000 </a:t>
            </a:r>
            <a:r>
              <a:rPr lang="en-US" sz="3600" b="1" baseline="30000" dirty="0"/>
              <a:t>0</a:t>
            </a:r>
            <a:r>
              <a:rPr lang="en-US" sz="3600" b="1" dirty="0"/>
              <a:t>C</a:t>
            </a:r>
            <a:endParaRPr lang="ru-RU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5220072" y="3176972"/>
            <a:ext cx="188545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aseline="-25000" dirty="0"/>
              <a:t>1</a:t>
            </a:r>
            <a:r>
              <a:rPr lang="en-US" sz="13800" dirty="0"/>
              <a:t>H</a:t>
            </a:r>
            <a:endParaRPr lang="ru-RU" sz="13800" dirty="0"/>
          </a:p>
        </p:txBody>
      </p:sp>
      <p:sp>
        <p:nvSpPr>
          <p:cNvPr id="10" name="Rectangle 9"/>
          <p:cNvSpPr/>
          <p:nvPr/>
        </p:nvSpPr>
        <p:spPr>
          <a:xfrm>
            <a:off x="6516216" y="1580599"/>
            <a:ext cx="15327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aseline="-25000" dirty="0"/>
              <a:t>2</a:t>
            </a:r>
            <a:r>
              <a:rPr lang="en-US" sz="7200" dirty="0"/>
              <a:t>He</a:t>
            </a:r>
            <a:endParaRPr lang="ru-RU" sz="7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27784" y="3356992"/>
            <a:ext cx="2592288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27784" y="2636912"/>
            <a:ext cx="3168352" cy="5400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4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ÐÐ°ÑÑÐ¸Ð½ÐºÐ¸ Ð¿Ð¾ Ð·Ð°Ð¿ÑÐ¾ÑÑ cave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14375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60594" y="620688"/>
            <a:ext cx="4487870" cy="40324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6396" y="2605913"/>
            <a:ext cx="2105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Gravity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8333" y="2175247"/>
            <a:ext cx="147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baseline="-25000" dirty="0">
                <a:solidFill>
                  <a:srgbClr val="FF0000"/>
                </a:solidFill>
              </a:rPr>
              <a:t>1</a:t>
            </a:r>
            <a:r>
              <a:rPr lang="en-US" sz="7200" b="1" dirty="0">
                <a:solidFill>
                  <a:srgbClr val="FF0000"/>
                </a:solidFill>
              </a:rPr>
              <a:t>H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4248" y="1891151"/>
            <a:ext cx="2070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baseline="-25000" dirty="0">
                <a:solidFill>
                  <a:srgbClr val="FF0000"/>
                </a:solidFill>
              </a:rPr>
              <a:t>2</a:t>
            </a:r>
            <a:r>
              <a:rPr lang="en-US" sz="7200" b="1" dirty="0">
                <a:solidFill>
                  <a:srgbClr val="FF0000"/>
                </a:solidFill>
              </a:rPr>
              <a:t>He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>
            <a:off x="5724128" y="2151978"/>
            <a:ext cx="990524" cy="96986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83768" y="2795190"/>
            <a:ext cx="160960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1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supernova explo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5082"/>
            <a:ext cx="5508103" cy="336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71600" y="1575082"/>
            <a:ext cx="147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baseline="-25000" dirty="0">
                <a:solidFill>
                  <a:srgbClr val="FF0000"/>
                </a:solidFill>
              </a:rPr>
              <a:t>1</a:t>
            </a:r>
            <a:r>
              <a:rPr lang="en-US" sz="7200" b="1" dirty="0">
                <a:solidFill>
                  <a:srgbClr val="FF0000"/>
                </a:solidFill>
              </a:rPr>
              <a:t>H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704" y="3091480"/>
            <a:ext cx="2070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baseline="-25000" dirty="0">
                <a:solidFill>
                  <a:srgbClr val="FF0000"/>
                </a:solidFill>
              </a:rPr>
              <a:t>2</a:t>
            </a:r>
            <a:r>
              <a:rPr lang="en-US" sz="7200" b="1" dirty="0">
                <a:solidFill>
                  <a:srgbClr val="FF0000"/>
                </a:solidFill>
              </a:rPr>
              <a:t>He</a:t>
            </a:r>
            <a:endParaRPr lang="ru-RU" sz="7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971600" y="1575082"/>
            <a:ext cx="1224136" cy="13498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199564" y="1425549"/>
            <a:ext cx="1016496" cy="13498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51720" y="3071719"/>
            <a:ext cx="1224136" cy="13498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204120" y="2996952"/>
            <a:ext cx="1016496" cy="13498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79912" y="1729377"/>
            <a:ext cx="1929472" cy="52063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05493" y="1025005"/>
            <a:ext cx="32403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aseline="30000" dirty="0">
                <a:solidFill>
                  <a:schemeClr val="bg1"/>
                </a:solidFill>
              </a:rPr>
              <a:t>14 </a:t>
            </a:r>
            <a:r>
              <a:rPr lang="en-US" sz="6000" dirty="0" smtClean="0">
                <a:solidFill>
                  <a:schemeClr val="bg1"/>
                </a:solidFill>
              </a:rPr>
              <a:t>Si </a:t>
            </a:r>
          </a:p>
          <a:p>
            <a:endParaRPr lang="en-US" sz="6000" baseline="30000" dirty="0" smtClean="0">
              <a:solidFill>
                <a:schemeClr val="bg1"/>
              </a:solidFill>
            </a:endParaRPr>
          </a:p>
          <a:p>
            <a:r>
              <a:rPr lang="en-US" sz="6000" baseline="30000" dirty="0" smtClean="0">
                <a:solidFill>
                  <a:schemeClr val="bg1"/>
                </a:solidFill>
              </a:rPr>
              <a:t>7 </a:t>
            </a:r>
            <a:r>
              <a:rPr lang="en-US" sz="6000" dirty="0" smtClean="0">
                <a:solidFill>
                  <a:schemeClr val="bg1"/>
                </a:solidFill>
              </a:rPr>
              <a:t>N </a:t>
            </a:r>
          </a:p>
          <a:p>
            <a:endParaRPr lang="en-US" sz="6000" baseline="30000" dirty="0">
              <a:solidFill>
                <a:schemeClr val="bg1"/>
              </a:solidFill>
            </a:endParaRPr>
          </a:p>
          <a:p>
            <a:r>
              <a:rPr lang="en-US" sz="6000" baseline="30000" dirty="0" smtClean="0">
                <a:solidFill>
                  <a:schemeClr val="bg1"/>
                </a:solidFill>
              </a:rPr>
              <a:t>26 </a:t>
            </a:r>
            <a:r>
              <a:rPr lang="en-US" sz="6000" dirty="0" smtClean="0">
                <a:solidFill>
                  <a:schemeClr val="bg1"/>
                </a:solidFill>
              </a:rPr>
              <a:t>Fe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2988" y="116632"/>
            <a:ext cx="886732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Threshold 3 – 1 billion years after Big Bang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78247" y="2922185"/>
            <a:ext cx="1800234" cy="1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78247" y="3532602"/>
            <a:ext cx="1731137" cy="68848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4.6 </a:t>
            </a:r>
            <a:r>
              <a:rPr lang="en-US" b="1" dirty="0" smtClean="0">
                <a:solidFill>
                  <a:srgbClr val="FFFF00"/>
                </a:solidFill>
              </a:rPr>
              <a:t>billion years ago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ÐÐ°ÑÑÐ¸Ð½ÐºÐ¸ Ð¿Ð¾ Ð·Ð°Ð¿ÑÐ¾ÑÑ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eacher Created Resources Solar System Chart, Multi Color (763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348"/>
            <a:ext cx="818695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7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4.54 </a:t>
            </a:r>
            <a:r>
              <a:rPr lang="uk-UA" b="1" dirty="0" smtClean="0">
                <a:solidFill>
                  <a:srgbClr val="FFFF00"/>
                </a:solidFill>
              </a:rPr>
              <a:t>млрд років тому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ÐÐ°ÑÑÐ¸Ð½ÐºÐ¸ Ð¿Ð¾ Ð·Ð°Ð¿ÑÐ¾ÑÑ eart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9" b="100000" l="9847" r="898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1484784"/>
            <a:ext cx="503436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4048" y="4365104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9233" y="1898592"/>
            <a:ext cx="13853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8 </a:t>
            </a:r>
            <a:r>
              <a:rPr lang="en-US" sz="3200" dirty="0" smtClean="0">
                <a:solidFill>
                  <a:schemeClr val="bg1"/>
                </a:solidFill>
              </a:rPr>
              <a:t>O</a:t>
            </a:r>
          </a:p>
          <a:p>
            <a:r>
              <a:rPr lang="uk-UA" sz="3200" dirty="0" smtClean="0">
                <a:solidFill>
                  <a:schemeClr val="bg1"/>
                </a:solidFill>
              </a:rPr>
              <a:t>кисень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0363" y="3429000"/>
            <a:ext cx="16056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14</a:t>
            </a:r>
            <a:r>
              <a:rPr lang="en-US" sz="3200" dirty="0" smtClean="0">
                <a:solidFill>
                  <a:schemeClr val="bg1"/>
                </a:solidFill>
              </a:rPr>
              <a:t>Si</a:t>
            </a:r>
          </a:p>
          <a:p>
            <a:r>
              <a:rPr lang="uk-UA" sz="3200" dirty="0" smtClean="0">
                <a:solidFill>
                  <a:schemeClr val="bg1"/>
                </a:solidFill>
              </a:rPr>
              <a:t>кремній</a:t>
            </a:r>
            <a:endParaRPr lang="ru-RU" sz="3200" dirty="0"/>
          </a:p>
        </p:txBody>
      </p:sp>
      <p:sp>
        <p:nvSpPr>
          <p:cNvPr id="9" name="Rectangle 8"/>
          <p:cNvSpPr/>
          <p:nvPr/>
        </p:nvSpPr>
        <p:spPr>
          <a:xfrm>
            <a:off x="4658717" y="4929534"/>
            <a:ext cx="18886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13</a:t>
            </a:r>
            <a:r>
              <a:rPr lang="en-US" sz="3200" dirty="0" smtClean="0">
                <a:solidFill>
                  <a:schemeClr val="bg1"/>
                </a:solidFill>
              </a:rPr>
              <a:t>Al </a:t>
            </a:r>
          </a:p>
          <a:p>
            <a:r>
              <a:rPr lang="uk-UA" sz="3200" dirty="0">
                <a:solidFill>
                  <a:schemeClr val="bg1"/>
                </a:solidFill>
              </a:rPr>
              <a:t>а</a:t>
            </a:r>
            <a:r>
              <a:rPr lang="uk-UA" sz="3200" dirty="0" smtClean="0">
                <a:solidFill>
                  <a:schemeClr val="bg1"/>
                </a:solidFill>
              </a:rPr>
              <a:t>люміній </a:t>
            </a:r>
            <a:endParaRPr lang="ru-RU" sz="3200" dirty="0"/>
          </a:p>
        </p:txBody>
      </p:sp>
      <p:sp>
        <p:nvSpPr>
          <p:cNvPr id="10" name="Rectangle 9"/>
          <p:cNvSpPr/>
          <p:nvPr/>
        </p:nvSpPr>
        <p:spPr>
          <a:xfrm>
            <a:off x="2959192" y="5373216"/>
            <a:ext cx="12805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26</a:t>
            </a:r>
            <a:r>
              <a:rPr lang="en-US" sz="3200" dirty="0" smtClean="0">
                <a:solidFill>
                  <a:schemeClr val="bg1"/>
                </a:solidFill>
              </a:rPr>
              <a:t>Fe</a:t>
            </a:r>
            <a:endParaRPr lang="en-US" sz="3200" dirty="0" smtClean="0">
              <a:solidFill>
                <a:prstClr val="white"/>
              </a:solidFill>
            </a:endParaRPr>
          </a:p>
          <a:p>
            <a:r>
              <a:rPr lang="uk-UA" sz="3200" dirty="0" smtClean="0">
                <a:solidFill>
                  <a:prstClr val="white"/>
                </a:solidFill>
              </a:rPr>
              <a:t>залізо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795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4.5 </a:t>
            </a:r>
            <a:r>
              <a:rPr lang="uk-UA" b="1" dirty="0" smtClean="0">
                <a:solidFill>
                  <a:srgbClr val="FFFF00"/>
                </a:solidFill>
              </a:rPr>
              <a:t>млрд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</a:rPr>
              <a:t>років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</a:rPr>
              <a:t>тому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moon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06457"/>
            <a:ext cx="57245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6048053" y="1772816"/>
            <a:ext cx="1368152" cy="13785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0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156</Words>
  <Application>Microsoft Office PowerPoint</Application>
  <PresentationFormat>Экран (4:3)</PresentationFormat>
  <Paragraphs>66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Тема Office</vt:lpstr>
      <vt:lpstr>Origin of everything and evolution of hominins Походження всього і еволюція гомінідів  Lecture 1 Andrii Pastushenko PhD in Historical Sciences, associate professor   </vt:lpstr>
      <vt:lpstr>Презентация PowerPoint</vt:lpstr>
      <vt:lpstr>300 000 – 380 000 after Big Bang</vt:lpstr>
      <vt:lpstr>Презентация PowerPoint</vt:lpstr>
      <vt:lpstr>Презентация PowerPoint</vt:lpstr>
      <vt:lpstr>4.6 billion years ago </vt:lpstr>
      <vt:lpstr>Презентация PowerPoint</vt:lpstr>
      <vt:lpstr>4.54 млрд років тому</vt:lpstr>
      <vt:lpstr>4.5 млрд років тому</vt:lpstr>
      <vt:lpstr>Презентация PowerPoint</vt:lpstr>
      <vt:lpstr>ca. 7 million ago</vt:lpstr>
      <vt:lpstr>Презентация PowerPoint</vt:lpstr>
      <vt:lpstr>4 million ago </vt:lpstr>
      <vt:lpstr>2.3 million years ago</vt:lpstr>
      <vt:lpstr>Презентация PowerPoint</vt:lpstr>
      <vt:lpstr>1.9 million years ago</vt:lpstr>
      <vt:lpstr>Презентация PowerPoint</vt:lpstr>
      <vt:lpstr>Презентация PowerPoint</vt:lpstr>
      <vt:lpstr>Презентация PowerPoint</vt:lpstr>
      <vt:lpstr>700 000 – 300 000 ago </vt:lpstr>
      <vt:lpstr>130 000 – 20 000 ago</vt:lpstr>
      <vt:lpstr>Homo Denisovan  </vt:lpstr>
      <vt:lpstr>600 000 – 200 000 ago</vt:lpstr>
      <vt:lpstr>Презентация PowerPoint</vt:lpstr>
      <vt:lpstr>Stone Age (2.3 mln – 4.000 BCE)</vt:lpstr>
      <vt:lpstr>Glacier</vt:lpstr>
      <vt:lpstr>Презентация PowerPoint</vt:lpstr>
      <vt:lpstr>Презентация PowerPoint</vt:lpstr>
      <vt:lpstr>First networks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Андрей</dc:creator>
  <cp:lastModifiedBy>Кравченко Е.В.</cp:lastModifiedBy>
  <cp:revision>70</cp:revision>
  <dcterms:created xsi:type="dcterms:W3CDTF">2018-08-24T15:28:46Z</dcterms:created>
  <dcterms:modified xsi:type="dcterms:W3CDTF">2022-09-13T20:26:54Z</dcterms:modified>
</cp:coreProperties>
</file>