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83" r:id="rId7"/>
    <p:sldId id="284" r:id="rId8"/>
    <p:sldId id="280" r:id="rId9"/>
    <p:sldId id="281" r:id="rId10"/>
    <p:sldId id="28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7" r:id="rId19"/>
    <p:sldId id="268" r:id="rId20"/>
    <p:sldId id="269" r:id="rId21"/>
    <p:sldId id="270" r:id="rId22"/>
    <p:sldId id="271" r:id="rId23"/>
    <p:sldId id="285" r:id="rId24"/>
    <p:sldId id="286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 cstate="print">
              <a:alphaModFix amt="50000"/>
            </a:blip>
            <a:tile/>
          </a:blipFill>
          <a:ln w="12600">
            <a:noFill/>
          </a:ln>
          <a:effectLst>
            <a:outerShdw blurRad="5080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4A6F4E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480" cy="360"/>
          </a:xfrm>
          <a:prstGeom prst="rtTriangle">
            <a:avLst/>
          </a:prstGeom>
          <a:gradFill rotWithShape="0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5" name="Group 6"/>
          <p:cNvGrpSpPr/>
          <p:nvPr/>
        </p:nvGrpSpPr>
        <p:grpSpPr>
          <a:xfrm>
            <a:off x="-3600" y="4952880"/>
            <a:ext cx="9147600" cy="1911600"/>
            <a:chOff x="-3600" y="4952880"/>
            <a:chExt cx="9147600" cy="1911600"/>
          </a:xfrm>
        </p:grpSpPr>
        <p:sp>
          <p:nvSpPr>
            <p:cNvPr id="6" name="CustomShape 7"/>
            <p:cNvSpPr/>
            <p:nvPr/>
          </p:nvSpPr>
          <p:spPr>
            <a:xfrm>
              <a:off x="1687680" y="4952880"/>
              <a:ext cx="7455600" cy="48744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35280" y="5237640"/>
              <a:ext cx="9108000" cy="78804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0" y="5001120"/>
              <a:ext cx="9143280" cy="1863360"/>
            </a:xfrm>
            <a:custGeom>
              <a:avLst/>
              <a:gdLst/>
              <a:ahLst/>
              <a:cxn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 cstate="print">
                <a:alphaModFix amt="50000"/>
              </a:blip>
              <a:tile/>
            </a:blipFill>
            <a:ln w="12600">
              <a:noFill/>
            </a:ln>
            <a:effectLst>
              <a:outerShdw blurRad="5080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" name="Line 10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240">
              <a:solidFill>
                <a:srgbClr val="4A6F4E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-53640" y="5785200"/>
            <a:ext cx="3801240" cy="83736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 cstate="print">
              <a:alphaModFix amt="50000"/>
            </a:blip>
            <a:tile/>
          </a:blipFill>
          <a:ln w="12600">
            <a:noFill/>
          </a:ln>
          <a:effectLst>
            <a:outerShdw blurRad="5080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4A6F4E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85800" y="980728"/>
            <a:ext cx="7771680" cy="2600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err="1">
                <a:latin typeface="Lucida Sans Unicode"/>
              </a:rPr>
              <a:t>Комунікації</a:t>
            </a:r>
            <a:r>
              <a:rPr lang="ru-RU" sz="4800" b="1" strike="noStrike" spc="-1" dirty="0">
                <a:latin typeface="Lucida Sans Unicode"/>
              </a:rPr>
              <a:t> та </a:t>
            </a:r>
            <a:r>
              <a:rPr lang="ru-RU" sz="4800" b="1" strike="noStrike" spc="-1" dirty="0" err="1">
                <a:latin typeface="Lucida Sans Unicode"/>
              </a:rPr>
              <a:t>соціальна</a:t>
            </a:r>
            <a:r>
              <a:rPr lang="ru-RU" sz="4800" b="1" strike="noStrike" spc="-1" dirty="0">
                <a:latin typeface="Lucida Sans Unicode"/>
              </a:rPr>
              <a:t> </a:t>
            </a:r>
            <a:r>
              <a:rPr lang="ru-RU" sz="4800" b="1" strike="noStrike" spc="-1" dirty="0" err="1">
                <a:latin typeface="Lucida Sans Unicode"/>
              </a:rPr>
              <a:t>відповідальність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685800" y="3611520"/>
            <a:ext cx="7771680" cy="11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89500" lnSpcReduction="10000"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 dirty="0">
                <a:solidFill>
                  <a:srgbClr val="FF0000"/>
                </a:solidFill>
                <a:latin typeface="Lucida Sans Unicode"/>
              </a:rPr>
              <a:t>к.е.н., доцент </a:t>
            </a:r>
            <a:endParaRPr lang="ru-RU" sz="27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 dirty="0" err="1">
                <a:solidFill>
                  <a:srgbClr val="FF0000"/>
                </a:solidFill>
                <a:latin typeface="Lucida Sans Unicode"/>
              </a:rPr>
              <a:t>кафедри</a:t>
            </a:r>
            <a:r>
              <a:rPr lang="ru-RU" sz="2700" b="0" strike="noStrike" spc="-1" dirty="0">
                <a:solidFill>
                  <a:srgbClr val="FF0000"/>
                </a:solidFill>
                <a:latin typeface="Lucida Sans Unicode"/>
              </a:rPr>
              <a:t> менеджменту та </a:t>
            </a:r>
            <a:r>
              <a:rPr lang="ru-RU" sz="2700" b="0" strike="noStrike" spc="-1" dirty="0" err="1">
                <a:solidFill>
                  <a:srgbClr val="FF0000"/>
                </a:solidFill>
                <a:latin typeface="Lucida Sans Unicode"/>
              </a:rPr>
              <a:t>бізнесу</a:t>
            </a:r>
            <a:endParaRPr lang="ru-RU" sz="27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 dirty="0">
                <a:solidFill>
                  <a:srgbClr val="FF0000"/>
                </a:solidFill>
                <a:latin typeface="Lucida Sans Unicode"/>
              </a:rPr>
              <a:t>Майстренко Ольга </a:t>
            </a:r>
            <a:r>
              <a:rPr lang="ru-RU" sz="2700" b="0" strike="noStrike" spc="-1" dirty="0" err="1">
                <a:solidFill>
                  <a:srgbClr val="FF0000"/>
                </a:solidFill>
                <a:latin typeface="Lucida Sans Unicode"/>
              </a:rPr>
              <a:t>Валентинівна</a:t>
            </a:r>
            <a:endParaRPr lang="ru-RU" sz="27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Проходить декілька етапів розвитку: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Дотримання діючого законодавства.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Здійснення доброчинної діяльності.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Використання зв'язків з громадcкістю (PR)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Покращення ефективності бізнес-процесів.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Стратегічний підхід до СВ.</a:t>
            </a:r>
            <a:endParaRPr lang="ru-RU" sz="2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7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676A55"/>
                </a:solidFill>
                <a:latin typeface="Lucida Sans Unicode"/>
              </a:rPr>
              <a:t>Розвиток СВ в Україні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Picture 2"/>
          <p:cNvPicPr/>
          <p:nvPr/>
        </p:nvPicPr>
        <p:blipFill>
          <a:blip r:embed="rId2" cstate="print"/>
          <a:stretch/>
        </p:blipFill>
        <p:spPr>
          <a:xfrm>
            <a:off x="214200" y="144000"/>
            <a:ext cx="8786160" cy="554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/>
          </a:bodyPr>
          <a:lstStyle/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1. 2005- початок розвитку руху СВ.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2. 2007 – підвищення обізнаності з СВ і втілення стратегічних засад в питаннях розвитку.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3. 2008 - представлення соціальних звітів компаній. Раціональний підхід СВ та розуміння різниці між СВ як стратегією ведення бізнесу і благодійністю.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4. з 2009 – повільний розвиток. Увага на екоменеджменті і інші практики із збереження довкілля.              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676A55"/>
                </a:solidFill>
                <a:latin typeface="Lucida Sans Unicode"/>
              </a:rPr>
              <a:t>Етапи розвитку СВ в Україні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2"/>
          <p:cNvPicPr/>
          <p:nvPr/>
        </p:nvPicPr>
        <p:blipFill>
          <a:blip r:embed="rId2" cstate="print"/>
          <a:stretch/>
        </p:blipFill>
        <p:spPr>
          <a:xfrm>
            <a:off x="142920" y="285840"/>
            <a:ext cx="8786160" cy="6428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13 компаній зі 100 публікують звіти із СВ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24 компаній декларують діяльність у 3 і більше категорій СВ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140 організацій охоплює українська мережа Глобального договору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Цент Розвиток КСВ, який допомагає щодо питань СВ і проводить заходи, які стосуються СВ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676A55"/>
                </a:solidFill>
                <a:latin typeface="Lucida Sans Unicode"/>
              </a:rPr>
              <a:t>Показники СВ в Україні за останні 5 років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Підзвітність.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Прозорість.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Етична поведінка.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Зацікавлені сторони організації.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Правові норми.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Міжнародні норми.</a:t>
            </a:r>
            <a:endParaRPr lang="ru-RU" sz="2700" b="0" strike="noStrike" spc="-1">
              <a:latin typeface="Arial"/>
            </a:endParaRPr>
          </a:p>
          <a:p>
            <a:pPr marL="624240" indent="-51372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AutoNum type="arabicPeriod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Права людини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676A55"/>
                </a:solidFill>
                <a:latin typeface="Lucida Sans Unicode"/>
              </a:rPr>
              <a:t>Принципи СВ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000160"/>
            <a:ext cx="8228880" cy="40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4500" lnSpcReduction="20000"/>
          </a:bodyPr>
          <a:lstStyle/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Масові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порушення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боку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роботодавців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міжнародних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прав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людини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та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трудові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стандарти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Недотримання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законодавчо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встановлених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соціально-трудових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прав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і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гарантій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працівників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економія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витрат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на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охорону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праці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Низький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рівень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заробітної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плати,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приховування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заробітної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плати,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тривала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заборгованість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із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виплати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заробітної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плати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Забруднення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довкілля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виснаження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природних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ресурсів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Невисока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якість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продукції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приховування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небажаної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інформації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ru-RU" sz="2700" b="0" strike="noStrike" spc="-1" dirty="0" err="1">
                <a:solidFill>
                  <a:srgbClr val="000000"/>
                </a:solidFill>
                <a:latin typeface="Lucida Sans Unicode"/>
              </a:rPr>
              <a:t>недобросовісна</a:t>
            </a: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реклама</a:t>
            </a:r>
            <a:endParaRPr lang="ru-RU" sz="2700" b="0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714240"/>
            <a:ext cx="8228880" cy="9145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latin typeface="Lucida Sans Unicode"/>
              </a:rPr>
              <a:t>Факти, що свідчать, що практика СВ поки що не набула значного поширення в Україні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4000" lnSpcReduction="10000"/>
          </a:bodyPr>
          <a:lstStyle/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1. Забезпечення державою суворого дотримання існуючих законів, приведення усіх без винятку підприємств до СВ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2. Формування ідеології і культури СВ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3. Створення сприятливого економічного клімату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4. Оздоровлення морального клімату в суспільстві, подолання корумпованості, забезпечення законності й правопорядку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5. Активізація соціальної свідомості й ролі найманих працівників як учасників соціального діалогу, як найманих працівників, як споживачів, як громадян</a:t>
            </a:r>
            <a:endParaRPr lang="ru-RU" sz="2700" b="0" strike="noStrike" spc="-1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6. Відповідна моральна підготовка політичних лідерів ті бізнесменів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000" lnSpcReduction="10000"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676A55"/>
                </a:solidFill>
                <a:latin typeface="Lucida Sans Unicode"/>
              </a:rPr>
              <a:t>Стратегічні напрями розвитку ефективної системи СВ в Україні 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" name="Picture 2"/>
          <p:cNvPicPr/>
          <p:nvPr/>
        </p:nvPicPr>
        <p:blipFill>
          <a:blip r:embed="rId2" cstate="print"/>
          <a:srcRect l="2977" t="3996" r="2977" b="4099"/>
          <a:stretch/>
        </p:blipFill>
        <p:spPr>
          <a:xfrm>
            <a:off x="428760" y="285840"/>
            <a:ext cx="8357400" cy="5619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1.1. Визначення поняття “соціальна відповідальність”</a:t>
            </a:r>
            <a:endParaRPr lang="ru-RU" sz="2700" b="0" strike="noStrike" spc="-1">
              <a:latin typeface="Arial"/>
            </a:endParaRPr>
          </a:p>
          <a:p>
            <a:pPr marL="365760" indent="-255240" algn="just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1.2. Історія розвитку СВ</a:t>
            </a:r>
            <a:endParaRPr lang="ru-RU" sz="2700" b="0" strike="noStrike" spc="-1">
              <a:latin typeface="Arial"/>
            </a:endParaRPr>
          </a:p>
          <a:p>
            <a:pPr marL="365760" indent="-255240" algn="just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1.3. Особливості формування моделей СВ</a:t>
            </a:r>
            <a:endParaRPr lang="ru-RU" sz="2700" b="0" strike="noStrike" spc="-1">
              <a:latin typeface="Arial"/>
            </a:endParaRPr>
          </a:p>
          <a:p>
            <a:pPr marL="365760" indent="-255240" algn="just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1.4. СВ держави та людини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28760" y="2858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676A55"/>
                </a:solidFill>
                <a:latin typeface="Lucida Sans Unicode"/>
              </a:rPr>
              <a:t>Тема 1. Соціальна відповідальність як чинник стійкого розвитку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 cstate="print"/>
          <a:stretch/>
        </p:blipFill>
        <p:spPr>
          <a:xfrm>
            <a:off x="2286000" y="3857760"/>
            <a:ext cx="6666840" cy="276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Picture 3"/>
          <p:cNvPicPr/>
          <p:nvPr/>
        </p:nvPicPr>
        <p:blipFill>
          <a:blip r:embed="rId2" cstate="print"/>
          <a:srcRect l="2665" t="6732" r="5029" b="9609"/>
          <a:stretch/>
        </p:blipFill>
        <p:spPr>
          <a:xfrm>
            <a:off x="357120" y="428760"/>
            <a:ext cx="8500320" cy="5357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2" name="Picture 2"/>
          <p:cNvPicPr/>
          <p:nvPr/>
        </p:nvPicPr>
        <p:blipFill>
          <a:blip r:embed="rId2" cstate="print"/>
          <a:stretch/>
        </p:blipFill>
        <p:spPr>
          <a:xfrm>
            <a:off x="357120" y="214200"/>
            <a:ext cx="8571960" cy="5500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712968" cy="5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0" name="Picture 2"/>
          <p:cNvPicPr/>
          <p:nvPr/>
        </p:nvPicPr>
        <p:blipFill>
          <a:blip r:embed="rId2" cstate="print"/>
          <a:srcRect l="14159" t="9893" r="4448"/>
          <a:stretch/>
        </p:blipFill>
        <p:spPr>
          <a:xfrm>
            <a:off x="285840" y="214200"/>
            <a:ext cx="8429040" cy="5500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Picture 2"/>
          <p:cNvPicPr/>
          <p:nvPr/>
        </p:nvPicPr>
        <p:blipFill>
          <a:blip r:embed="rId2" cstate="print"/>
          <a:srcRect l="5762" t="8313" r="14611"/>
          <a:stretch/>
        </p:blipFill>
        <p:spPr>
          <a:xfrm>
            <a:off x="428760" y="214200"/>
            <a:ext cx="8500320" cy="6428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" name="Picture 2"/>
          <p:cNvPicPr/>
          <p:nvPr/>
        </p:nvPicPr>
        <p:blipFill>
          <a:blip r:embed="rId2" cstate="print"/>
          <a:stretch/>
        </p:blipFill>
        <p:spPr>
          <a:xfrm>
            <a:off x="214200" y="214200"/>
            <a:ext cx="8714880" cy="635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Picture 2"/>
          <p:cNvPicPr/>
          <p:nvPr/>
        </p:nvPicPr>
        <p:blipFill>
          <a:blip r:embed="rId2" cstate="print"/>
          <a:srcRect r="10971"/>
          <a:stretch/>
        </p:blipFill>
        <p:spPr>
          <a:xfrm>
            <a:off x="357120" y="0"/>
            <a:ext cx="8500320" cy="6006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Picture 2"/>
          <p:cNvPicPr/>
          <p:nvPr/>
        </p:nvPicPr>
        <p:blipFill>
          <a:blip r:embed="rId2" cstate="print"/>
          <a:srcRect r="10971"/>
          <a:stretch/>
        </p:blipFill>
        <p:spPr>
          <a:xfrm>
            <a:off x="214200" y="0"/>
            <a:ext cx="8643240" cy="6006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7000" lnSpcReduction="20000"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ru-RU" sz="3000" b="0" strike="noStrike" spc="-1">
                <a:solidFill>
                  <a:srgbClr val="000000"/>
                </a:solidFill>
                <a:latin typeface="Lucida Sans Unicode"/>
              </a:rPr>
              <a:t>Це відповідність організації за вплив своїх рішень та діяльності (продукти, послуги, процеси) на суспільство і навколишнє середовище на основі прозорої і етичної поведінки організації, яка:</a:t>
            </a:r>
            <a:endParaRPr lang="ru-RU" sz="3000" b="0" strike="noStrike" spc="-1">
              <a:latin typeface="Arial"/>
            </a:endParaRPr>
          </a:p>
          <a:p>
            <a:pPr marL="633240" indent="-21600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Lucida Sans Unicode"/>
              </a:rPr>
              <a:t>допомагає сталому розвитку, здоров’ю та добробуту суспільства;</a:t>
            </a:r>
            <a:endParaRPr lang="ru-RU" sz="2600" b="0" strike="noStrike" spc="-1">
              <a:latin typeface="Arial"/>
            </a:endParaRPr>
          </a:p>
          <a:p>
            <a:pPr marL="633240" indent="-21600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Lucida Sans Unicode"/>
              </a:rPr>
              <a:t>зважає на очікування зацікавлених сторін;</a:t>
            </a:r>
            <a:endParaRPr lang="ru-RU" sz="2600" b="0" strike="noStrike" spc="-1">
              <a:latin typeface="Arial"/>
            </a:endParaRPr>
          </a:p>
          <a:p>
            <a:pPr marL="633240" indent="-21600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Lucida Sans Unicode"/>
              </a:rPr>
              <a:t>не суперечить відповідному законодавству та міжнародним нормам поведінки</a:t>
            </a:r>
            <a:endParaRPr lang="ru-RU" sz="2600" b="0" strike="noStrike" spc="-1">
              <a:latin typeface="Arial"/>
            </a:endParaRPr>
          </a:p>
          <a:p>
            <a:pPr marL="633240" indent="-21600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Arial"/>
              <a:buChar char="•"/>
            </a:pPr>
            <a:r>
              <a:rPr lang="ru-RU" sz="2600" b="0" strike="noStrike" spc="-1">
                <a:solidFill>
                  <a:srgbClr val="000000"/>
                </a:solidFill>
                <a:latin typeface="Lucida Sans Unicode"/>
              </a:rPr>
              <a:t>поширена в усій організації і практикується у відносинах організації (в рамках сфери свого впливу)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676A55"/>
                </a:solidFill>
                <a:latin typeface="Lucida Sans Unicode"/>
              </a:rPr>
              <a:t>Соціальна відповідальність</a:t>
            </a:r>
            <a:endParaRPr lang="ru-RU" sz="4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000160"/>
            <a:ext cx="8228880" cy="40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Сприяє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сталому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розвитку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, у т.ч.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здоров'ю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та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добробуту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суспільства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;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Враховує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очікування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заінтересованих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сторін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;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Відповідає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чинному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законодавству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та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міжнародним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нормам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поведінки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;</a:t>
            </a:r>
            <a:endParaRPr lang="ru-RU" sz="2700" b="0" strike="noStrike" spc="-1" dirty="0">
              <a:latin typeface="Arial"/>
            </a:endParaRPr>
          </a:p>
          <a:p>
            <a:pPr marL="365760" indent="-255240">
              <a:lnSpc>
                <a:spcPct val="100000"/>
              </a:lnSpc>
              <a:spcBef>
                <a:spcPts val="400"/>
              </a:spcBef>
              <a:buClr>
                <a:srgbClr val="72A376"/>
              </a:buClr>
              <a:buSzPct val="68000"/>
              <a:buFont typeface="Wingdings 3" charset="2"/>
              <a:buChar char=""/>
            </a:pP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Інтегрована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у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діяльність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організації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і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практикується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в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її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відносинах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з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2700" b="1" strike="noStrike" spc="-1" dirty="0" err="1">
                <a:solidFill>
                  <a:srgbClr val="000000"/>
                </a:solidFill>
                <a:latin typeface="Lucida Sans Unicode"/>
              </a:rPr>
              <a:t>іншими</a:t>
            </a:r>
            <a:r>
              <a:rPr lang="ru-RU" sz="2700" b="1" strike="noStrike" spc="-1" dirty="0">
                <a:solidFill>
                  <a:srgbClr val="000000"/>
                </a:solidFill>
                <a:latin typeface="Lucida Sans Unicode"/>
              </a:rPr>
              <a:t>.</a:t>
            </a:r>
            <a:endParaRPr lang="ru-RU" sz="2700" b="0" strike="noStrike" spc="-1" dirty="0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28760" y="642960"/>
            <a:ext cx="8228880" cy="12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676A55"/>
                </a:solidFill>
                <a:latin typeface="Lucida Sans Unicode"/>
              </a:rPr>
              <a:t>ISO 26000:2010: </a:t>
            </a:r>
            <a:r>
              <a:t/>
            </a:r>
            <a:br/>
            <a:r>
              <a:rPr lang="ru-RU" sz="2000" b="1" strike="noStrike" spc="-1">
                <a:solidFill>
                  <a:srgbClr val="676A55"/>
                </a:solidFill>
                <a:latin typeface="Lucida Sans Unicode"/>
              </a:rPr>
              <a:t>СВ – це відповідальність компанії за вплив її рішень та дій на суспільство, навколишнє середовище шляхом прозорої та етичної поведінки, яка:</a:t>
            </a: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68952" cy="5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67544" y="1604520"/>
            <a:ext cx="8218896" cy="3977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424936" cy="5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0" cy="58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1237</TotalTime>
  <Words>490</Words>
  <Application>Microsoft Office PowerPoint</Application>
  <PresentationFormat>Экран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Комунікації та соціальна відповідальність</dc:title>
  <dc:subject/>
  <dc:creator/>
  <dc:description/>
  <cp:lastModifiedBy>HP</cp:lastModifiedBy>
  <cp:revision>92</cp:revision>
  <dcterms:modified xsi:type="dcterms:W3CDTF">2021-09-17T08:47:35Z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