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2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European International Organizations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Oleh Brovko, PhD in Political Science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95907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Black Sea Economic Cooperation (BSEC)</a:t>
            </a:r>
            <a:br>
              <a:rPr lang="en-GB" b="1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Created on June 25, 1992, in Istanbul by the leaders of 11 Black Sea region states.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Became a formal organization on May 1, 1999, with the adoption of its Charter at the Yalta Summit in 1998.</a:t>
            </a:r>
          </a:p>
          <a:p>
            <a:r>
              <a:rPr lang="en-GB" b="1" dirty="0"/>
              <a:t>Member states:</a:t>
            </a:r>
            <a:r>
              <a:rPr lang="en-GB" dirty="0"/>
              <a:t> Azerbaijan, Albania, Armenia, Bulgaria, Greece, Georgia, Moldova, Russia, Romania, Turkey, and Ukraine.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20327" cy="1162050"/>
          </a:xfrm>
        </p:spPr>
        <p:txBody>
          <a:bodyPr>
            <a:normAutofit/>
          </a:bodyPr>
          <a:lstStyle/>
          <a:p>
            <a:r>
              <a:rPr lang="en-GB" sz="2800" dirty="0"/>
              <a:t>The Organization for Security and Cooperation in Europe, OSCE</a:t>
            </a:r>
            <a:endParaRPr sz="2800" dirty="0"/>
          </a:p>
        </p:txBody>
      </p:sp>
      <p:pic>
        <p:nvPicPr>
          <p:cNvPr id="1026" name="Picture 2" descr="Organization for Security and Co ...">
            <a:extLst>
              <a:ext uri="{FF2B5EF4-FFF2-40B4-BE49-F238E27FC236}">
                <a16:creationId xmlns:a16="http://schemas.microsoft.com/office/drawing/2014/main" id="{87A7AEB9-F668-4E2B-BCAB-75293C7559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4550" y="2540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84919-7706-4875-A6F9-23B9B91EE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0909" y="1435100"/>
            <a:ext cx="8091055" cy="46910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/>
              <a:t>A regional organization that unites 56 countries from North America, Europe, and Central Asia.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/>
              <a:t>Formerly known as the Conference on Security and Cooperation in Europe (CSCE).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/>
              <a:t>Became an international organization in January 1995.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2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Council of Europe</a:t>
            </a:r>
            <a:br>
              <a:rPr lang="en-GB" b="1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Established in 1949.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Currently consists of 46 member states (was 47 until Russia was expelled on March 16, 2022).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Open to all European states that recognize the rule of law and guarantee basic human rights and freedoms.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Based on the 1950 European Convention on Human Rights, which serves as the foundation for the European Court of Human Rights.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Main areas of activity: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Protection of democracy and rule of law;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Protection of human rights, including social and minority language rights;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Promotion of European cultural identity and diversity;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Addressing discrimination, xenophobia, environmental threats, HIV/AIDS, drug abuse, and organized crime;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Promoting democracy through reform.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Commonwealth of Independent States (CIS)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Formed in 1991 from the former USSR.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Originally included 12 countries: Azerbaijan, Belarus, Armenia, Georgia, Kazakhstan, Kyrgyzstan, Moldova, Russia, Tajikistan, Turkmenistan, Ukraine, and Uzbekistan.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Georgia left in 2008; currently 11 members.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CIS Charter was signed in 1992, defining its goals and principles.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GUAM Organization for Democracy and Economic Development</a:t>
            </a:r>
            <a:endParaRPr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91FDA1-C9FA-4AC8-8580-39B75000F7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70356"/>
            <a:ext cx="737157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cooperation body formed in 1997 by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Georgia, Ukraine, Azerbaijan, and Moldova.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as a response to Russia’s influence in the region,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support from the U.S.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Renamed GUUAM in 1999 after Uzbekistan joined,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but it withdrew in 2005, reverting the name to GUAM.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Headquarters: Kyiv, Ukraine (Independence Square).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Reasons for GUAM's formation:</a:t>
            </a:r>
            <a:br>
              <a:rPr lang="en-GB" dirty="0"/>
            </a:br>
            <a:endParaRPr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5619E8-41AE-4D1D-A354-0BBD599CF6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524354"/>
            <a:ext cx="706475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fragmentation of the post-Soviet space;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CIS's structure was outdated;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Russian-Belarus integration and customs union;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Newly independent states sought stronger sovereignty </a:t>
            </a:r>
            <a:endParaRPr kumimoji="0" lang="uk-UA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equal partnerships;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Need for regional security and self-reliance;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Similar views among GUAM leaders.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Goals of GUAM:</a:t>
            </a:r>
            <a:br>
              <a:rPr lang="en-GB" dirty="0"/>
            </a:br>
            <a:endParaRPr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A09AA7-B27F-45FA-B739-AC21884576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719042"/>
            <a:ext cx="804949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 socio-economic development;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 trade and economic ties;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 and effectively use regional transport and infrastructure;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 regional security in all areas;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 cooperation in science, culture, and humanitarian spheres;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Collaborate within international organizations;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Fight terrorism, organized crime, and drug trafficking.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Council of Baltic Sea States – CBSS</a:t>
            </a:r>
            <a:endParaRPr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720238-FA53-45AF-8788-9BF324BF47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462800"/>
            <a:ext cx="891827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in 1992 by Germany and Denmark.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Includes 11 states: Germany, Denmark, Iceland, Latvia, Lithuania, Norway, Poland,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Russia, Finland, Sweden, Estonia.</a:t>
            </a:r>
          </a:p>
          <a:p>
            <a:pPr marL="0" indent="0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Goals: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Promote regional cooperation among Baltic Sea states;</a:t>
            </a: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Maintain relations with other countries and international organizations.</a:t>
            </a: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Headquarters: Copenhagen, Denmark.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11501</TotalTime>
  <Words>577</Words>
  <Application>Microsoft Office PowerPoint</Application>
  <PresentationFormat>On-screen Show (4:3)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European International Organizations</vt:lpstr>
      <vt:lpstr>The Organization for Security and Cooperation in Europe, OSCE</vt:lpstr>
      <vt:lpstr>Council of Europe </vt:lpstr>
      <vt:lpstr>Main areas of activity: </vt:lpstr>
      <vt:lpstr>Commonwealth of Independent States (CIS)</vt:lpstr>
      <vt:lpstr>GUAM Organization for Democracy and Economic Development</vt:lpstr>
      <vt:lpstr>Reasons for GUAM's formation: </vt:lpstr>
      <vt:lpstr>Goals of GUAM: </vt:lpstr>
      <vt:lpstr>Council of Baltic Sea States – CBSS</vt:lpstr>
      <vt:lpstr>Black Sea Economic Cooperation (BSEC)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Stages of European Integration</dc:title>
  <dc:subject/>
  <dc:creator>Олег Бровко</dc:creator>
  <cp:keywords/>
  <dc:description>generated using python-pptx</dc:description>
  <cp:lastModifiedBy>Олег Бровко</cp:lastModifiedBy>
  <cp:revision>20</cp:revision>
  <dcterms:created xsi:type="dcterms:W3CDTF">2013-01-27T09:14:16Z</dcterms:created>
  <dcterms:modified xsi:type="dcterms:W3CDTF">2025-04-30T04:36:02Z</dcterms:modified>
  <cp:category/>
</cp:coreProperties>
</file>