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06" r:id="rId13"/>
    <p:sldId id="349" r:id="rId14"/>
    <p:sldId id="350" r:id="rId15"/>
    <p:sldId id="351" r:id="rId16"/>
    <p:sldId id="352" r:id="rId17"/>
    <p:sldId id="354" r:id="rId18"/>
    <p:sldId id="353" r:id="rId19"/>
    <p:sldId id="307" r:id="rId20"/>
    <p:sldId id="355" r:id="rId21"/>
    <p:sldId id="310" r:id="rId22"/>
    <p:sldId id="356" r:id="rId23"/>
    <p:sldId id="357" r:id="rId24"/>
    <p:sldId id="358" r:id="rId25"/>
    <p:sldId id="359" r:id="rId26"/>
    <p:sldId id="360" r:id="rId27"/>
    <p:sldId id="361" r:id="rId28"/>
    <p:sldId id="314" r:id="rId29"/>
    <p:sldId id="362" r:id="rId30"/>
    <p:sldId id="319" r:id="rId31"/>
    <p:sldId id="312" r:id="rId32"/>
    <p:sldId id="363" r:id="rId33"/>
    <p:sldId id="364" r:id="rId34"/>
    <p:sldId id="365" r:id="rId35"/>
    <p:sldId id="316" r:id="rId36"/>
    <p:sldId id="323" r:id="rId37"/>
    <p:sldId id="366" r:id="rId38"/>
    <p:sldId id="367" r:id="rId39"/>
    <p:sldId id="304" r:id="rId40"/>
    <p:sldId id="368" r:id="rId41"/>
    <p:sldId id="370" r:id="rId42"/>
    <p:sldId id="369" r:id="rId43"/>
    <p:sldId id="371" r:id="rId44"/>
    <p:sldId id="372" r:id="rId45"/>
    <p:sldId id="373" r:id="rId46"/>
    <p:sldId id="374" r:id="rId47"/>
    <p:sldId id="375" r:id="rId48"/>
    <p:sldId id="376" r:id="rId49"/>
    <p:sldId id="377" r:id="rId50"/>
    <p:sldId id="378" r:id="rId51"/>
    <p:sldId id="379" r:id="rId52"/>
    <p:sldId id="380" r:id="rId53"/>
    <p:sldId id="381" r:id="rId54"/>
    <p:sldId id="383" r:id="rId55"/>
    <p:sldId id="382" r:id="rId56"/>
    <p:sldId id="384" r:id="rId57"/>
    <p:sldId id="385" r:id="rId58"/>
    <p:sldId id="387" r:id="rId59"/>
    <p:sldId id="386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0" autoAdjust="0"/>
    <p:restoredTop sz="60498" autoAdjust="0"/>
  </p:normalViewPr>
  <p:slideViewPr>
    <p:cSldViewPr>
      <p:cViewPr varScale="1">
        <p:scale>
          <a:sx n="74" d="100"/>
          <a:sy n="74" d="100"/>
        </p:scale>
        <p:origin x="139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50BA3-38E6-4826-B100-C252F326A1C1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6A7C7-A137-4A78-9462-38C63051C2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529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6A7C7-A137-4A78-9462-38C63051C23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025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333980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Classical Civilizations </a:t>
            </a:r>
            <a:r>
              <a:rPr lang="uk-UA" b="1" dirty="0" smtClean="0">
                <a:solidFill>
                  <a:srgbClr val="002060"/>
                </a:solidFill>
              </a:rPr>
              <a:t> </a:t>
            </a:r>
            <a:br>
              <a:rPr lang="uk-UA" b="1" dirty="0" smtClean="0">
                <a:solidFill>
                  <a:srgbClr val="002060"/>
                </a:solidFill>
              </a:rPr>
            </a:br>
            <a:r>
              <a:rPr lang="uk-UA" b="1" dirty="0" smtClean="0">
                <a:solidFill>
                  <a:srgbClr val="002060"/>
                </a:solidFill>
              </a:rPr>
              <a:t>(</a:t>
            </a:r>
            <a:r>
              <a:rPr lang="en-US" b="1" dirty="0" smtClean="0">
                <a:solidFill>
                  <a:srgbClr val="002060"/>
                </a:solidFill>
              </a:rPr>
              <a:t>600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BCE </a:t>
            </a:r>
            <a:r>
              <a:rPr lang="ru-RU" b="1" dirty="0" smtClean="0">
                <a:solidFill>
                  <a:srgbClr val="002060"/>
                </a:solidFill>
              </a:rPr>
              <a:t>– </a:t>
            </a:r>
            <a:r>
              <a:rPr lang="en-US" b="1" dirty="0" smtClean="0">
                <a:solidFill>
                  <a:srgbClr val="002060"/>
                </a:solidFill>
              </a:rPr>
              <a:t>400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en-US" b="1" dirty="0" smtClean="0">
                <a:solidFill>
                  <a:srgbClr val="002060"/>
                </a:solidFill>
              </a:rPr>
              <a:t>CE</a:t>
            </a:r>
            <a:r>
              <a:rPr lang="uk-UA" b="1" dirty="0" smtClean="0">
                <a:solidFill>
                  <a:srgbClr val="002060"/>
                </a:solidFill>
              </a:rPr>
              <a:t>)</a:t>
            </a:r>
            <a:r>
              <a:rPr lang="uk-UA" dirty="0"/>
              <a:t/>
            </a:r>
            <a:br>
              <a:rPr lang="uk-UA" dirty="0"/>
            </a:br>
            <a:r>
              <a:rPr lang="uk-UA" b="1" dirty="0" smtClean="0">
                <a:solidFill>
                  <a:srgbClr val="002060"/>
                </a:solidFill>
              </a:rPr>
              <a:t>Класичні цивілізації</a:t>
            </a:r>
            <a:r>
              <a:rPr lang="en-US" b="1" dirty="0" smtClean="0">
                <a:solidFill>
                  <a:srgbClr val="002060"/>
                </a:solidFill>
              </a:rPr>
              <a:t/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uk-UA" b="1" dirty="0" smtClean="0">
                <a:solidFill>
                  <a:srgbClr val="002060"/>
                </a:solidFill>
              </a:rPr>
              <a:t>(VII-V ст. до н. е.)</a:t>
            </a:r>
            <a:endParaRPr lang="uk-UA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944" y="4005064"/>
            <a:ext cx="8206680" cy="2425824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Lecture 3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Andrii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</a:rPr>
              <a:t>Pastushenko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PhD in Historical Sciences, associative professor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1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Zhou 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8674" name="Picture 2" descr="ÐÐ°ÑÑÐ¸Ð½ÐºÐ¸ Ð¿Ð¾ Ð·Ð°Ð¿ÑÐ¾ÑÑ Zhou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28800"/>
            <a:ext cx="523875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9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Zhou’s iron </a:t>
            </a:r>
            <a:endParaRPr lang="uk-UA" b="1" dirty="0"/>
          </a:p>
        </p:txBody>
      </p:sp>
      <p:pic>
        <p:nvPicPr>
          <p:cNvPr id="29698" name="Picture 2" descr="ÐÐ°ÑÑÐ¸Ð½ÐºÐ¸ Ð¿Ð¾ Ð·Ð°Ð¿ÑÐ¾ÑÑ Zhou iro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60" b="98013" l="4427" r="96354">
                        <a14:backgroundMark x1="18099" y1="58368" x2="18099" y2="58368"/>
                        <a14:backgroundMark x1="18359" y1="63598" x2="18359" y2="63598"/>
                        <a14:backgroundMark x1="16797" y1="69351" x2="16797" y2="69351"/>
                        <a14:backgroundMark x1="19010" y1="75523" x2="19010" y2="75523"/>
                        <a14:backgroundMark x1="24349" y1="56276" x2="24349" y2="56276"/>
                        <a14:backgroundMark x1="81510" y1="72280" x2="81510" y2="72280"/>
                        <a14:backgroundMark x1="82161" y1="69770" x2="82161" y2="69770"/>
                        <a14:backgroundMark x1="78385" y1="61611" x2="78385" y2="61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99945"/>
            <a:ext cx="3806180" cy="473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7" b="89937" l="5650" r="94325">
                        <a14:backgroundMark x1="28650" y1="54349" x2="73200" y2="54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26079">
            <a:off x="3111394" y="1556792"/>
            <a:ext cx="603260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046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Картинки по запросу Persian emp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20232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251520" y="332656"/>
            <a:ext cx="1728192" cy="165618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Darius I</a:t>
            </a:r>
            <a:endParaRPr lang="uk-UA" sz="2400" b="1" dirty="0"/>
          </a:p>
        </p:txBody>
      </p:sp>
    </p:spTree>
    <p:extLst>
      <p:ext uri="{BB962C8B-B14F-4D97-AF65-F5344CB8AC3E}">
        <p14:creationId xmlns:p14="http://schemas.microsoft.com/office/powerpoint/2010/main" val="116626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563888" y="2204864"/>
            <a:ext cx="2160240" cy="2016224"/>
          </a:xfrm>
          <a:prstGeom prst="ellipse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smtClean="0"/>
              <a:t>Persian power</a:t>
            </a:r>
            <a:endParaRPr lang="uk-UA" sz="28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98566" y="761278"/>
            <a:ext cx="2376264" cy="10801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Mail system </a:t>
            </a:r>
            <a:endParaRPr lang="uk-UA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967062" y="862878"/>
            <a:ext cx="2376264" cy="10801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Road system </a:t>
            </a:r>
            <a:endParaRPr lang="uk-UA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90933" y="5013176"/>
            <a:ext cx="2376264" cy="10801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20 satrapies</a:t>
            </a:r>
            <a:endParaRPr lang="uk-UA" sz="2400" b="1" dirty="0"/>
          </a:p>
        </p:txBody>
      </p:sp>
      <p:cxnSp>
        <p:nvCxnSpPr>
          <p:cNvPr id="9" name="Прямая соединительная линия 8"/>
          <p:cNvCxnSpPr>
            <a:endCxn id="4" idx="1"/>
          </p:cNvCxnSpPr>
          <p:nvPr/>
        </p:nvCxnSpPr>
        <p:spPr>
          <a:xfrm>
            <a:off x="2987824" y="1772816"/>
            <a:ext cx="892424" cy="72731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5520985" y="1942998"/>
            <a:ext cx="635191" cy="7269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644008" y="4267505"/>
            <a:ext cx="0" cy="7456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70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>
            <a:off x="2286000" y="1484784"/>
            <a:ext cx="4572000" cy="5013176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2086381" y="836712"/>
            <a:ext cx="4971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King of Kings – </a:t>
            </a:r>
            <a:r>
              <a:rPr lang="en-US" sz="2800" b="1" i="1" dirty="0" err="1" smtClean="0"/>
              <a:t>Sh</a:t>
            </a:r>
            <a:r>
              <a:rPr lang="en-US" sz="2800" b="1" i="1" dirty="0" err="1"/>
              <a:t>a</a:t>
            </a:r>
            <a:r>
              <a:rPr lang="en-US" sz="2800" b="1" i="1" dirty="0" err="1" smtClean="0"/>
              <a:t>hanshah</a:t>
            </a:r>
            <a:r>
              <a:rPr lang="en-US" sz="2800" b="1" i="1" dirty="0" smtClean="0"/>
              <a:t> </a:t>
            </a:r>
            <a:endParaRPr lang="uk-UA" sz="28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4018129" y="2636912"/>
            <a:ext cx="1107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Priests </a:t>
            </a:r>
            <a:endParaRPr lang="uk-UA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91589" y="3760539"/>
            <a:ext cx="136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Warriors </a:t>
            </a:r>
            <a:endParaRPr lang="uk-UA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07798" y="5088383"/>
            <a:ext cx="1388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Peasants </a:t>
            </a:r>
            <a:endParaRPr lang="uk-UA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151357" y="5877272"/>
            <a:ext cx="901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Slaves 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31364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4706" y="26064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Zoroastrianism 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010431" y="1685612"/>
            <a:ext cx="4896544" cy="4536504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2318064" y="3251797"/>
            <a:ext cx="2247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Ahura</a:t>
            </a:r>
            <a:r>
              <a:rPr lang="en-US" sz="2800" b="1" dirty="0" smtClean="0"/>
              <a:t> Mazda </a:t>
            </a:r>
            <a:endParaRPr lang="uk-UA" sz="2800" b="1" dirty="0"/>
          </a:p>
        </p:txBody>
      </p:sp>
      <p:sp>
        <p:nvSpPr>
          <p:cNvPr id="11" name="Месяц 10"/>
          <p:cNvSpPr/>
          <p:nvPr/>
        </p:nvSpPr>
        <p:spPr>
          <a:xfrm flipH="1">
            <a:off x="4597378" y="1700808"/>
            <a:ext cx="2304256" cy="4536504"/>
          </a:xfrm>
          <a:prstGeom prst="moon">
            <a:avLst>
              <a:gd name="adj" fmla="val 875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5163419" y="3202982"/>
            <a:ext cx="1555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Ahriman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endParaRPr lang="uk-UA" sz="2800" b="1" dirty="0">
              <a:solidFill>
                <a:schemeClr val="tx2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-684584" y="-356187"/>
            <a:ext cx="3199071" cy="2880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800" dirty="0" smtClean="0"/>
              <a:t>prophet </a:t>
            </a:r>
          </a:p>
          <a:p>
            <a:pPr algn="r"/>
            <a:r>
              <a:rPr lang="en-US" sz="2800" b="1" dirty="0" smtClean="0"/>
              <a:t>Zoroaster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27097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47667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Ahura</a:t>
            </a:r>
            <a:r>
              <a:rPr lang="en-US" b="1" dirty="0"/>
              <a:t> Mazda </a:t>
            </a:r>
            <a:r>
              <a:rPr lang="uk-UA" b="1" dirty="0"/>
              <a:t/>
            </a:r>
            <a:br>
              <a:rPr lang="uk-UA" b="1" dirty="0"/>
            </a:br>
            <a:endParaRPr lang="uk-UA" b="1" dirty="0"/>
          </a:p>
        </p:txBody>
      </p:sp>
      <p:pic>
        <p:nvPicPr>
          <p:cNvPr id="1026" name="Picture 2" descr="Картинки по запросу Zoroaster persian emp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83" y="1124744"/>
            <a:ext cx="7575519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80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3" y="1988840"/>
            <a:ext cx="7704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 smtClean="0"/>
              <a:t>500 – 400 BCE </a:t>
            </a:r>
            <a:r>
              <a:rPr lang="en-US" sz="2800" dirty="0" smtClean="0"/>
              <a:t>– the Greco-Persian wars  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b="1" dirty="0" smtClean="0"/>
              <a:t>331 BCE </a:t>
            </a:r>
            <a:r>
              <a:rPr lang="en-US" sz="2800" dirty="0" smtClean="0"/>
              <a:t>– Persia conquered by Alexander the                   Great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214135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After the Persian Empire </a:t>
            </a:r>
            <a:endParaRPr lang="uk-UA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83568" y="2420888"/>
            <a:ext cx="2808312" cy="22322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smtClean="0"/>
              <a:t>Parthia </a:t>
            </a:r>
            <a:endParaRPr lang="en-US" b="1" dirty="0" smtClean="0"/>
          </a:p>
          <a:p>
            <a:pPr algn="ctr">
              <a:lnSpc>
                <a:spcPct val="150000"/>
              </a:lnSpc>
            </a:pPr>
            <a:r>
              <a:rPr lang="en-US" b="1" dirty="0" smtClean="0"/>
              <a:t>200 BCE – 200 CE </a:t>
            </a:r>
            <a:endParaRPr lang="uk-UA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88024" y="2420888"/>
            <a:ext cx="3024336" cy="22322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The Sassanid Empire </a:t>
            </a:r>
            <a:endParaRPr lang="en-US" b="1" dirty="0" smtClean="0"/>
          </a:p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200 BCE – 500 CE </a:t>
            </a:r>
            <a:endParaRPr lang="uk-UA" b="1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3707904" y="2852936"/>
            <a:ext cx="936104" cy="122413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874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Picture 2" descr="Картинки по запросу Pathia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6544"/>
            <a:ext cx="886434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12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China</a:t>
            </a:r>
            <a:endParaRPr lang="ru-RU" b="1" dirty="0"/>
          </a:p>
        </p:txBody>
      </p:sp>
      <p:pic>
        <p:nvPicPr>
          <p:cNvPr id="12290" name="Picture 2" descr="ÐÐ°ÑÑÐ¸Ð½ÐºÐ¸ Ð¿Ð¾ Ð·Ð°Ð¿ÑÐ¾ÑÑ ancient China  Shang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23875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51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Картинки по запросу sassanid empire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2" y="572457"/>
            <a:ext cx="888706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67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Phoenicia and its colonies</a:t>
            </a:r>
            <a:endParaRPr lang="uk-UA" b="1" dirty="0"/>
          </a:p>
        </p:txBody>
      </p:sp>
      <p:sp>
        <p:nvSpPr>
          <p:cNvPr id="4" name="AutoShape 2" descr="Картинки по запросу Phoenicia Carthage"/>
          <p:cNvSpPr>
            <a:spLocks noChangeAspect="1" noChangeArrowheads="1"/>
          </p:cNvSpPr>
          <p:nvPr/>
        </p:nvSpPr>
        <p:spPr bwMode="auto">
          <a:xfrm>
            <a:off x="155575" y="-1371600"/>
            <a:ext cx="57340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4" descr="Картинки по запросу Phoenicia Carthage"/>
          <p:cNvSpPr>
            <a:spLocks noChangeAspect="1" noChangeArrowheads="1"/>
          </p:cNvSpPr>
          <p:nvPr/>
        </p:nvSpPr>
        <p:spPr bwMode="auto">
          <a:xfrm>
            <a:off x="307975" y="-1219200"/>
            <a:ext cx="57340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30876"/>
            <a:ext cx="8636808" cy="431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192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Baal</a:t>
            </a:r>
            <a:endParaRPr lang="uk-UA" b="1" dirty="0"/>
          </a:p>
        </p:txBody>
      </p:sp>
      <p:pic>
        <p:nvPicPr>
          <p:cNvPr id="5122" name="Picture 2" descr="Картинки по запросу Baal Cath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6" b="100000" l="0" r="100000">
                        <a14:foregroundMark x1="51701" y1="19429" x2="51701" y2="19429"/>
                        <a14:foregroundMark x1="49433" y1="3714" x2="48980" y2="9857"/>
                        <a14:foregroundMark x1="46259" y1="3143" x2="50340" y2="11286"/>
                        <a14:foregroundMark x1="51701" y1="12143" x2="48980" y2="25286"/>
                        <a14:backgroundMark x1="53515" y1="1143" x2="59637" y2="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28800"/>
            <a:ext cx="314325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300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132856"/>
            <a:ext cx="2448272" cy="1143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Minoan </a:t>
            </a:r>
            <a:r>
              <a:rPr lang="en-US" b="1" u="sng" dirty="0" smtClean="0"/>
              <a:t>civilization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2000 – 1450 BCE</a:t>
            </a:r>
            <a:endParaRPr lang="uk-UA" dirty="0"/>
          </a:p>
        </p:txBody>
      </p:sp>
      <p:pic>
        <p:nvPicPr>
          <p:cNvPr id="6146" name="Picture 2" descr="Картинки по запросу Minoan civilization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2656"/>
            <a:ext cx="6264696" cy="623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1619672" y="2348880"/>
            <a:ext cx="3384376" cy="316835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904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Minoan civil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8546"/>
            <a:ext cx="7848872" cy="490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680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132856"/>
            <a:ext cx="2448272" cy="1143000"/>
          </a:xfrm>
        </p:spPr>
        <p:txBody>
          <a:bodyPr>
            <a:normAutofit fontScale="90000"/>
          </a:bodyPr>
          <a:lstStyle/>
          <a:p>
            <a:r>
              <a:rPr lang="en-US" sz="4000" b="1" u="sng" dirty="0" smtClean="0"/>
              <a:t>Mycenaean civilization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1600 – 1200 BCE</a:t>
            </a:r>
            <a:endParaRPr lang="uk-UA" dirty="0"/>
          </a:p>
        </p:txBody>
      </p:sp>
      <p:pic>
        <p:nvPicPr>
          <p:cNvPr id="6146" name="Picture 2" descr="Картинки по запросу Minoan civilization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2656"/>
            <a:ext cx="6264696" cy="623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1619672" y="2348880"/>
            <a:ext cx="2736304" cy="8640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679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8194" name="Picture 2" descr="Картинки по запросу Mycenaean civilization monu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4248472" cy="636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138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383654" y="2420888"/>
            <a:ext cx="2016224" cy="1512168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Hellas </a:t>
            </a:r>
            <a:endParaRPr lang="uk-UA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8708" y="3609890"/>
            <a:ext cx="3172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Popular culture </a:t>
            </a:r>
            <a:endParaRPr lang="uk-UA" dirty="0"/>
          </a:p>
        </p:txBody>
      </p:sp>
      <p:sp>
        <p:nvSpPr>
          <p:cNvPr id="7" name="TextBox 6"/>
          <p:cNvSpPr txBox="1"/>
          <p:nvPr/>
        </p:nvSpPr>
        <p:spPr>
          <a:xfrm>
            <a:off x="6012160" y="1627059"/>
            <a:ext cx="2807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Olympic gods 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3347864" y="4741502"/>
            <a:ext cx="55883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Year-counting since 776 CE Olympics </a:t>
            </a:r>
            <a:endParaRPr lang="uk-UA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124000" y="1133128"/>
            <a:ext cx="2103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Language </a:t>
            </a:r>
            <a:endParaRPr lang="uk-UA" dirty="0"/>
          </a:p>
        </p:txBody>
      </p:sp>
      <p:cxnSp>
        <p:nvCxnSpPr>
          <p:cNvPr id="11" name="Прямая со стрелкой 10"/>
          <p:cNvCxnSpPr>
            <a:stCxn id="9" idx="2"/>
          </p:cNvCxnSpPr>
          <p:nvPr/>
        </p:nvCxnSpPr>
        <p:spPr>
          <a:xfrm>
            <a:off x="2175667" y="1779459"/>
            <a:ext cx="1207987" cy="85745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7" idx="2"/>
          </p:cNvCxnSpPr>
          <p:nvPr/>
        </p:nvCxnSpPr>
        <p:spPr>
          <a:xfrm flipH="1">
            <a:off x="5399878" y="2273390"/>
            <a:ext cx="2015904" cy="6515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6" idx="0"/>
          </p:cNvCxnSpPr>
          <p:nvPr/>
        </p:nvCxnSpPr>
        <p:spPr>
          <a:xfrm flipV="1">
            <a:off x="1695201" y="3176972"/>
            <a:ext cx="1532132" cy="4329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5197811" y="3772557"/>
            <a:ext cx="1210019" cy="10298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432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611560" y="1844824"/>
            <a:ext cx="3096344" cy="2880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Hellas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796136" y="1988840"/>
            <a:ext cx="3096344" cy="2880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Barbarians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Не равно 2"/>
          <p:cNvSpPr/>
          <p:nvPr/>
        </p:nvSpPr>
        <p:spPr>
          <a:xfrm>
            <a:off x="3953390" y="2204864"/>
            <a:ext cx="1770738" cy="1562472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61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Greek city-state  =  </a:t>
            </a:r>
            <a:r>
              <a:rPr lang="en-US" b="1" i="1" dirty="0" smtClean="0"/>
              <a:t>polis  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42" name="Picture 2" descr="Картинки по запросу Greek polises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7056784" cy="529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278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4578" name="Picture 2" descr="ÐÐ°ÑÑÐ¸Ð½ÐºÐ¸ Ð¿Ð¾ Ð·Ð°Ð¿ÑÐ¾ÑÑ geographical map China rivers Huang He Yangz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-23874"/>
            <a:ext cx="8758747" cy="688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86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Since the 8</a:t>
            </a:r>
            <a:r>
              <a:rPr lang="en-US" b="1" baseline="30000" dirty="0" smtClean="0"/>
              <a:t>th</a:t>
            </a:r>
            <a:r>
              <a:rPr lang="en-US" b="1" dirty="0" smtClean="0"/>
              <a:t> century BCE</a:t>
            </a:r>
            <a:endParaRPr lang="ru-R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ÐÐ°ÑÑÐ¸Ð½ÐºÐ¸ Ð¿Ð¾ Ð·Ð°Ð¿ÑÐ¾ÑÑ Ancient Greek colon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25122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32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Hellas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Инжек_работа_документы\папка історія України_англ\АУДИТОРНА РОБОТА\WORLD HISTORY\5 lecture Greco-Roman civilization 800 BCE - 200 СE\Gree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r="6887"/>
          <a:stretch/>
        </p:blipFill>
        <p:spPr bwMode="auto">
          <a:xfrm>
            <a:off x="1619672" y="1268760"/>
            <a:ext cx="5976664" cy="503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763688" y="1340768"/>
            <a:ext cx="2952328" cy="4248472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412701" y="4562353"/>
            <a:ext cx="2363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Mountains </a:t>
            </a:r>
            <a:endParaRPr lang="ru-RU" sz="3600" b="1" dirty="0">
              <a:solidFill>
                <a:srgbClr val="FFFF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716016" y="3933056"/>
            <a:ext cx="1296144" cy="648072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708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 descr="Картинки по запросу Athens and Sparta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59181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974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Slaves </a:t>
            </a:r>
            <a:endParaRPr lang="uk-UA" b="1" dirty="0"/>
          </a:p>
        </p:txBody>
      </p:sp>
      <p:pic>
        <p:nvPicPr>
          <p:cNvPr id="12290" name="Picture 2" descr="Картинки по запросу Classical greece sl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447067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16216" y="2689574"/>
            <a:ext cx="17267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1/4 </a:t>
            </a:r>
            <a:endParaRPr lang="uk-UA" sz="7200" b="1" dirty="0"/>
          </a:p>
        </p:txBody>
      </p:sp>
      <p:sp>
        <p:nvSpPr>
          <p:cNvPr id="5" name="Равно 4"/>
          <p:cNvSpPr/>
          <p:nvPr/>
        </p:nvSpPr>
        <p:spPr>
          <a:xfrm>
            <a:off x="5153000" y="3058074"/>
            <a:ext cx="1080120" cy="432048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231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/>
          <p:cNvSpPr/>
          <p:nvPr/>
        </p:nvSpPr>
        <p:spPr>
          <a:xfrm>
            <a:off x="211957" y="1557638"/>
            <a:ext cx="4381604" cy="4280605"/>
          </a:xfrm>
          <a:prstGeom prst="ellips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Greeks’ Democracy </a:t>
            </a:r>
            <a:endParaRPr lang="uk-UA" b="1" dirty="0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395536" y="2852936"/>
            <a:ext cx="1296144" cy="216024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Овал 4"/>
          <p:cNvSpPr/>
          <p:nvPr/>
        </p:nvSpPr>
        <p:spPr>
          <a:xfrm>
            <a:off x="754155" y="2222866"/>
            <a:ext cx="576064" cy="5760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2105726" y="2823592"/>
            <a:ext cx="540060" cy="216024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вал 6"/>
          <p:cNvSpPr/>
          <p:nvPr/>
        </p:nvSpPr>
        <p:spPr>
          <a:xfrm>
            <a:off x="2123728" y="2171858"/>
            <a:ext cx="504056" cy="50405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907704" y="3933056"/>
            <a:ext cx="1296144" cy="79208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Дуга 9"/>
          <p:cNvSpPr/>
          <p:nvPr/>
        </p:nvSpPr>
        <p:spPr>
          <a:xfrm flipH="1">
            <a:off x="1961710" y="3017349"/>
            <a:ext cx="882098" cy="2016224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/>
          <p:cNvSpPr/>
          <p:nvPr/>
        </p:nvSpPr>
        <p:spPr>
          <a:xfrm>
            <a:off x="1907704" y="3903712"/>
            <a:ext cx="198022" cy="12174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кругленный прямоугольник 11"/>
          <p:cNvSpPr/>
          <p:nvPr/>
        </p:nvSpPr>
        <p:spPr>
          <a:xfrm rot="2166533" flipH="1">
            <a:off x="2889923" y="4329687"/>
            <a:ext cx="233397" cy="5568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Равнобедренный треугольник 13"/>
          <p:cNvSpPr/>
          <p:nvPr/>
        </p:nvSpPr>
        <p:spPr>
          <a:xfrm rot="10800000">
            <a:off x="6228184" y="2222866"/>
            <a:ext cx="1800200" cy="2778647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/>
        </p:nvSpPr>
        <p:spPr>
          <a:xfrm>
            <a:off x="6804248" y="1484784"/>
            <a:ext cx="648072" cy="6120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Овал 15"/>
          <p:cNvSpPr/>
          <p:nvPr/>
        </p:nvSpPr>
        <p:spPr>
          <a:xfrm>
            <a:off x="3648506" y="2258870"/>
            <a:ext cx="504056" cy="50405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Дуга 17"/>
          <p:cNvSpPr/>
          <p:nvPr/>
        </p:nvSpPr>
        <p:spPr>
          <a:xfrm flipH="1">
            <a:off x="3473878" y="3089357"/>
            <a:ext cx="882098" cy="2016224"/>
          </a:xfrm>
          <a:prstGeom prst="arc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/>
          <p:cNvSpPr/>
          <p:nvPr/>
        </p:nvSpPr>
        <p:spPr>
          <a:xfrm>
            <a:off x="3419872" y="3975720"/>
            <a:ext cx="198022" cy="12174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Скругленный прямоугольник 19"/>
          <p:cNvSpPr/>
          <p:nvPr/>
        </p:nvSpPr>
        <p:spPr>
          <a:xfrm rot="2166533" flipH="1">
            <a:off x="4402091" y="4401695"/>
            <a:ext cx="233397" cy="5568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Равнобедренный треугольник 20"/>
          <p:cNvSpPr/>
          <p:nvPr/>
        </p:nvSpPr>
        <p:spPr>
          <a:xfrm rot="10800000">
            <a:off x="3635896" y="2873333"/>
            <a:ext cx="540060" cy="2160240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3419872" y="4005064"/>
            <a:ext cx="1296144" cy="79208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Полилиния 21"/>
          <p:cNvSpPr/>
          <p:nvPr/>
        </p:nvSpPr>
        <p:spPr>
          <a:xfrm>
            <a:off x="5906715" y="2423886"/>
            <a:ext cx="406999" cy="1335314"/>
          </a:xfrm>
          <a:custGeom>
            <a:avLst/>
            <a:gdLst>
              <a:gd name="connsiteX0" fmla="*/ 334428 w 406999"/>
              <a:gd name="connsiteY0" fmla="*/ 0 h 1335314"/>
              <a:gd name="connsiteX1" fmla="*/ 599 w 406999"/>
              <a:gd name="connsiteY1" fmla="*/ 856343 h 1335314"/>
              <a:gd name="connsiteX2" fmla="*/ 406999 w 406999"/>
              <a:gd name="connsiteY2" fmla="*/ 1335314 h 133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999" h="1335314">
                <a:moveTo>
                  <a:pt x="334428" y="0"/>
                </a:moveTo>
                <a:cubicBezTo>
                  <a:pt x="161466" y="316895"/>
                  <a:pt x="-11496" y="633791"/>
                  <a:pt x="599" y="856343"/>
                </a:cubicBezTo>
                <a:cubicBezTo>
                  <a:pt x="12694" y="1078895"/>
                  <a:pt x="209846" y="1207104"/>
                  <a:pt x="406999" y="1335314"/>
                </a:cubicBezTo>
              </a:path>
            </a:pathLst>
          </a:cu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олилиния 22"/>
          <p:cNvSpPr/>
          <p:nvPr/>
        </p:nvSpPr>
        <p:spPr>
          <a:xfrm>
            <a:off x="7968343" y="2409371"/>
            <a:ext cx="319314" cy="1349829"/>
          </a:xfrm>
          <a:custGeom>
            <a:avLst/>
            <a:gdLst>
              <a:gd name="connsiteX0" fmla="*/ 0 w 319314"/>
              <a:gd name="connsiteY0" fmla="*/ 0 h 1349829"/>
              <a:gd name="connsiteX1" fmla="*/ 319314 w 319314"/>
              <a:gd name="connsiteY1" fmla="*/ 914400 h 1349829"/>
              <a:gd name="connsiteX2" fmla="*/ 0 w 319314"/>
              <a:gd name="connsiteY2" fmla="*/ 1349829 h 134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314" h="1349829">
                <a:moveTo>
                  <a:pt x="0" y="0"/>
                </a:moveTo>
                <a:cubicBezTo>
                  <a:pt x="159657" y="344714"/>
                  <a:pt x="319314" y="689429"/>
                  <a:pt x="319314" y="914400"/>
                </a:cubicBezTo>
                <a:cubicBezTo>
                  <a:pt x="319314" y="1139371"/>
                  <a:pt x="159657" y="1244600"/>
                  <a:pt x="0" y="1349829"/>
                </a:cubicBezTo>
              </a:path>
            </a:pathLst>
          </a:cu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26" name="Прямая соединительная линия 25"/>
          <p:cNvCxnSpPr>
            <a:endCxn id="24" idx="7"/>
          </p:cNvCxnSpPr>
          <p:nvPr/>
        </p:nvCxnSpPr>
        <p:spPr>
          <a:xfrm flipV="1">
            <a:off x="755576" y="2184518"/>
            <a:ext cx="3196314" cy="292106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136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qual 3"/>
          <p:cNvSpPr/>
          <p:nvPr/>
        </p:nvSpPr>
        <p:spPr>
          <a:xfrm>
            <a:off x="4067944" y="2802136"/>
            <a:ext cx="1800200" cy="1164729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940152" y="2060848"/>
            <a:ext cx="3096344" cy="288032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solidFill>
                  <a:srgbClr val="0070C0"/>
                </a:solidFill>
              </a:rPr>
              <a:t>citizenship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 rot="10800000">
            <a:off x="1221061" y="2222866"/>
            <a:ext cx="1800200" cy="2778647"/>
          </a:xfrm>
          <a:prstGeom prst="triangl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Овал 7"/>
          <p:cNvSpPr/>
          <p:nvPr/>
        </p:nvSpPr>
        <p:spPr>
          <a:xfrm>
            <a:off x="1797124" y="1448780"/>
            <a:ext cx="648072" cy="61206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олилиния 8"/>
          <p:cNvSpPr/>
          <p:nvPr/>
        </p:nvSpPr>
        <p:spPr>
          <a:xfrm>
            <a:off x="899592" y="2423886"/>
            <a:ext cx="406999" cy="1335314"/>
          </a:xfrm>
          <a:custGeom>
            <a:avLst/>
            <a:gdLst>
              <a:gd name="connsiteX0" fmla="*/ 334428 w 406999"/>
              <a:gd name="connsiteY0" fmla="*/ 0 h 1335314"/>
              <a:gd name="connsiteX1" fmla="*/ 599 w 406999"/>
              <a:gd name="connsiteY1" fmla="*/ 856343 h 1335314"/>
              <a:gd name="connsiteX2" fmla="*/ 406999 w 406999"/>
              <a:gd name="connsiteY2" fmla="*/ 1335314 h 1335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6999" h="1335314">
                <a:moveTo>
                  <a:pt x="334428" y="0"/>
                </a:moveTo>
                <a:cubicBezTo>
                  <a:pt x="161466" y="316895"/>
                  <a:pt x="-11496" y="633791"/>
                  <a:pt x="599" y="856343"/>
                </a:cubicBezTo>
                <a:cubicBezTo>
                  <a:pt x="12694" y="1078895"/>
                  <a:pt x="209846" y="1207104"/>
                  <a:pt x="406999" y="1335314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олилиния 9"/>
          <p:cNvSpPr/>
          <p:nvPr/>
        </p:nvSpPr>
        <p:spPr>
          <a:xfrm>
            <a:off x="2961220" y="2409371"/>
            <a:ext cx="319314" cy="1349829"/>
          </a:xfrm>
          <a:custGeom>
            <a:avLst/>
            <a:gdLst>
              <a:gd name="connsiteX0" fmla="*/ 0 w 319314"/>
              <a:gd name="connsiteY0" fmla="*/ 0 h 1349829"/>
              <a:gd name="connsiteX1" fmla="*/ 319314 w 319314"/>
              <a:gd name="connsiteY1" fmla="*/ 914400 h 1349829"/>
              <a:gd name="connsiteX2" fmla="*/ 0 w 319314"/>
              <a:gd name="connsiteY2" fmla="*/ 1349829 h 1349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9314" h="1349829">
                <a:moveTo>
                  <a:pt x="0" y="0"/>
                </a:moveTo>
                <a:cubicBezTo>
                  <a:pt x="159657" y="344714"/>
                  <a:pt x="319314" y="689429"/>
                  <a:pt x="319314" y="914400"/>
                </a:cubicBezTo>
                <a:cubicBezTo>
                  <a:pt x="319314" y="1139371"/>
                  <a:pt x="159657" y="1244600"/>
                  <a:pt x="0" y="1349829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Овал 1"/>
          <p:cNvSpPr/>
          <p:nvPr/>
        </p:nvSpPr>
        <p:spPr>
          <a:xfrm>
            <a:off x="622515" y="3036551"/>
            <a:ext cx="1368152" cy="134694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2961220" y="692696"/>
            <a:ext cx="319314" cy="403244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997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Greco-Persian wars </a:t>
            </a:r>
            <a:br>
              <a:rPr lang="en-US" b="1" dirty="0" smtClean="0"/>
            </a:br>
            <a:r>
              <a:rPr lang="en-US" sz="3600" dirty="0" smtClean="0"/>
              <a:t>(492 – 479 BCE)</a:t>
            </a:r>
            <a:endParaRPr lang="ru-RU" sz="3600" dirty="0"/>
          </a:p>
        </p:txBody>
      </p:sp>
      <p:pic>
        <p:nvPicPr>
          <p:cNvPr id="10242" name="Picture 2" descr="ÐÐ°ÑÑÐ¸Ð½ÐºÐ¸ Ð¿Ð¾ Ð·Ð°Ð¿ÑÐ¾ÑÑ Greco-Persian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28800"/>
            <a:ext cx="5688632" cy="508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147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3880417" y="2485937"/>
            <a:ext cx="2045207" cy="14233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Овал 8"/>
          <p:cNvSpPr/>
          <p:nvPr/>
        </p:nvSpPr>
        <p:spPr>
          <a:xfrm>
            <a:off x="497249" y="2427248"/>
            <a:ext cx="2441251" cy="1423371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431 – 404 BCE 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7240" y="2723437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Athens </a:t>
            </a:r>
            <a:endParaRPr lang="uk-UA" sz="4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43607" y="2750347"/>
            <a:ext cx="19820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Sparta </a:t>
            </a:r>
            <a:endParaRPr lang="uk-UA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42467" y="2723436"/>
            <a:ext cx="916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VS</a:t>
            </a:r>
            <a:endParaRPr lang="uk-UA" sz="4800" dirty="0"/>
          </a:p>
        </p:txBody>
      </p:sp>
      <p:sp>
        <p:nvSpPr>
          <p:cNvPr id="7" name="Равно 6"/>
          <p:cNvSpPr/>
          <p:nvPr/>
        </p:nvSpPr>
        <p:spPr>
          <a:xfrm>
            <a:off x="5925624" y="2888846"/>
            <a:ext cx="792088" cy="553998"/>
          </a:xfrm>
          <a:prstGeom prst="mathEqual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17712" y="1984772"/>
            <a:ext cx="2160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Decline of Greece </a:t>
            </a:r>
            <a:endParaRPr lang="uk-UA" sz="4800" b="1" dirty="0"/>
          </a:p>
        </p:txBody>
      </p:sp>
    </p:spTree>
    <p:extLst>
      <p:ext uri="{BB962C8B-B14F-4D97-AF65-F5344CB8AC3E}">
        <p14:creationId xmlns:p14="http://schemas.microsoft.com/office/powerpoint/2010/main" val="3283560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2" descr="Картинки по запросу Greek polises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1"/>
            <a:ext cx="8650493" cy="649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низ 4"/>
          <p:cNvSpPr/>
          <p:nvPr/>
        </p:nvSpPr>
        <p:spPr>
          <a:xfrm>
            <a:off x="971600" y="1735723"/>
            <a:ext cx="2412268" cy="12095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971600" y="764704"/>
            <a:ext cx="2808312" cy="8786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Macedonia 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5724705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0" name="Picture 4" descr="ÐÐ°ÑÑÐ¸Ð½ÐºÐ¸ Ð¿Ð¾ Ð·Ð°Ð¿ÑÐ¾ÑÑ Macedonian Empi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t="3160" r="1602" b="4093"/>
          <a:stretch/>
        </p:blipFill>
        <p:spPr bwMode="auto">
          <a:xfrm>
            <a:off x="395536" y="999034"/>
            <a:ext cx="8476910" cy="403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935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2 000 BCE </a:t>
            </a:r>
            <a:r>
              <a:rPr lang="en-US" dirty="0" smtClean="0"/>
              <a:t>bronze</a:t>
            </a:r>
            <a:endParaRPr lang="uk-UA" dirty="0"/>
          </a:p>
        </p:txBody>
      </p:sp>
      <p:pic>
        <p:nvPicPr>
          <p:cNvPr id="25602" name="Picture 2" descr="ÐÐ°ÑÑÐ¸Ð½ÐºÐ¸ Ð¿Ð¾ Ð·Ð°Ð¿ÑÐ¾ÑÑ chinese bronze 2000 BC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29718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0" b="100000" l="9873" r="89809">
                        <a14:backgroundMark x1="51911" y1="11250" x2="51911" y2="11250"/>
                        <a14:backgroundMark x1="51911" y1="21750" x2="51911" y2="21750"/>
                        <a14:backgroundMark x1="52866" y1="18250" x2="52866" y2="23000"/>
                        <a14:backgroundMark x1="64013" y1="15750" x2="66242" y2="19250"/>
                        <a14:backgroundMark x1="39490" y1="16750" x2="36624" y2="18500"/>
                        <a14:backgroundMark x1="44586" y1="15750" x2="44586" y2="15750"/>
                        <a14:backgroundMark x1="57006" y1="15750" x2="57006" y2="15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575" y="1524000"/>
            <a:ext cx="29908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ÐÐ°ÑÑÐ¸Ð½ÐºÐ¸ Ð¿Ð¾ Ð·Ð°Ð¿ÑÐ¾ÑÑ chinese bronze 2000 BC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0" b="98750" l="9581" r="89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32353"/>
            <a:ext cx="31813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07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Alexander the Great  </a:t>
            </a:r>
            <a:br>
              <a:rPr lang="en-US" b="1" dirty="0" smtClean="0"/>
            </a:br>
            <a:r>
              <a:rPr lang="en-US" sz="3600" dirty="0" smtClean="0"/>
              <a:t>(356–323 BCE)</a:t>
            </a:r>
            <a:endParaRPr lang="uk-UA" sz="3600" dirty="0"/>
          </a:p>
        </p:txBody>
      </p:sp>
      <p:pic>
        <p:nvPicPr>
          <p:cNvPr id="17410" name="Picture 2" descr="Картинки по запросу Alexander the Gre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57130"/>
            <a:ext cx="3528392" cy="50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587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Hellenistic states </a:t>
            </a:r>
            <a:br>
              <a:rPr lang="en-US" b="1" dirty="0" smtClean="0"/>
            </a:br>
            <a:r>
              <a:rPr lang="en-US" dirty="0" smtClean="0"/>
              <a:t>300 BCE</a:t>
            </a:r>
            <a:endParaRPr lang="uk-UA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6" name="Picture 4" descr="https://www.ancient.eu/uploads/images/581.png?v=15540992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30" y="1700808"/>
            <a:ext cx="87992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455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Romulus and Remus suckled by she-wolf</a:t>
            </a:r>
            <a:br>
              <a:rPr lang="en-US" sz="3600" b="1" dirty="0" smtClean="0"/>
            </a:br>
            <a:r>
              <a:rPr lang="en-US" sz="3600" dirty="0" smtClean="0"/>
              <a:t>Rome was built 800–600 BCE 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4338" name="Picture 2" descr="Картинки по запросу Romulus wol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59" b="100000" l="2380" r="96818">
                        <a14:foregroundMark x1="28984" y1="94977" x2="86176" y2="94188"/>
                        <a14:backgroundMark x1="41390" y1="60440" x2="41390" y2="80075"/>
                        <a14:backgroundMark x1="36818" y1="77709" x2="36818" y2="88709"/>
                        <a14:backgroundMark x1="60107" y1="71814" x2="58850" y2="75342"/>
                        <a14:backgroundMark x1="75802" y1="72188" x2="77086" y2="81652"/>
                        <a14:backgroundMark x1="67460" y1="84392" x2="67460" y2="84392"/>
                        <a14:backgroundMark x1="57834" y1="88709" x2="57834" y2="88709"/>
                        <a14:backgroundMark x1="54305" y1="88709" x2="61390" y2="88709"/>
                        <a14:backgroundMark x1="83396" y1="64757" x2="88209" y2="76546"/>
                        <a14:backgroundMark x1="36578" y1="75342" x2="34305" y2="89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09" y="1418658"/>
            <a:ext cx="6886178" cy="443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475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74638"/>
            <a:ext cx="6059016" cy="1143000"/>
          </a:xfrm>
        </p:spPr>
        <p:txBody>
          <a:bodyPr/>
          <a:lstStyle/>
          <a:p>
            <a:r>
              <a:rPr lang="en-US" b="1" dirty="0" smtClean="0"/>
              <a:t>The Roman republic </a:t>
            </a:r>
            <a:endParaRPr lang="uk-UA" b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06" t="5880" r="5296" b="36750"/>
          <a:stretch/>
        </p:blipFill>
        <p:spPr bwMode="auto">
          <a:xfrm>
            <a:off x="2843808" y="1484784"/>
            <a:ext cx="5400600" cy="503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https://steamuserimages-a.akamaihd.net/ugc/837016810888563089/6035905182CE705DDC3296424C4F24538ADDC055/?imw=268&amp;imh=268&amp;ima=fit&amp;impolicy=Letterbox&amp;imcolor=%23000000&amp;letterbox=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 t="12356" r="12702" b="13159"/>
          <a:stretch/>
        </p:blipFill>
        <p:spPr bwMode="auto">
          <a:xfrm>
            <a:off x="34234" y="7256"/>
            <a:ext cx="1988458" cy="190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1445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051720" y="1537026"/>
            <a:ext cx="2592288" cy="244827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P</a:t>
            </a:r>
            <a:r>
              <a:rPr lang="uk-UA" sz="3200" b="1" dirty="0" err="1" smtClean="0"/>
              <a:t>atrician</a:t>
            </a:r>
            <a:r>
              <a:rPr lang="en-US" sz="3200" b="1" dirty="0" smtClean="0"/>
              <a:t>s</a:t>
            </a:r>
          </a:p>
          <a:p>
            <a:pPr algn="ctr"/>
            <a:r>
              <a:rPr lang="en-US" sz="2400" dirty="0" smtClean="0"/>
              <a:t>(aristocrats)</a:t>
            </a:r>
            <a:r>
              <a:rPr lang="uk-UA" sz="2400" dirty="0" smtClean="0"/>
              <a:t> </a:t>
            </a:r>
            <a:endParaRPr lang="uk-UA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476672"/>
            <a:ext cx="1598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Senate </a:t>
            </a:r>
            <a:endParaRPr lang="uk-UA" b="1" dirty="0"/>
          </a:p>
        </p:txBody>
      </p:sp>
      <p:cxnSp>
        <p:nvCxnSpPr>
          <p:cNvPr id="7" name="Прямая соединительная линия 6"/>
          <p:cNvCxnSpPr>
            <a:endCxn id="5" idx="2"/>
          </p:cNvCxnSpPr>
          <p:nvPr/>
        </p:nvCxnSpPr>
        <p:spPr>
          <a:xfrm flipV="1">
            <a:off x="2346761" y="1123003"/>
            <a:ext cx="0" cy="79383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Овал 7"/>
          <p:cNvSpPr/>
          <p:nvPr/>
        </p:nvSpPr>
        <p:spPr>
          <a:xfrm>
            <a:off x="5724128" y="3789040"/>
            <a:ext cx="2592288" cy="244827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Plebeians</a:t>
            </a:r>
          </a:p>
          <a:p>
            <a:pPr algn="ctr"/>
            <a:r>
              <a:rPr lang="en-US" sz="2000" dirty="0" smtClean="0"/>
              <a:t>(commoners)</a:t>
            </a:r>
            <a:r>
              <a:rPr lang="uk-UA" sz="2000" dirty="0" smtClean="0"/>
              <a:t> </a:t>
            </a:r>
            <a:endParaRPr lang="uk-UA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220072" y="2708920"/>
            <a:ext cx="2016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One Tribune</a:t>
            </a:r>
            <a:endParaRPr lang="uk-UA" sz="1400" b="1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6019171" y="3232140"/>
            <a:ext cx="0" cy="91694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70219" y="3690610"/>
            <a:ext cx="7797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VS</a:t>
            </a:r>
            <a:endParaRPr lang="uk-UA" sz="4400" b="1" dirty="0"/>
          </a:p>
        </p:txBody>
      </p:sp>
    </p:spTree>
    <p:extLst>
      <p:ext uri="{BB962C8B-B14F-4D97-AF65-F5344CB8AC3E}">
        <p14:creationId xmlns:p14="http://schemas.microsoft.com/office/powerpoint/2010/main" val="36156688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Картинки по запросу legion rom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72" b="94809" l="3200" r="94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72" y="32657"/>
            <a:ext cx="4246325" cy="31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3140968"/>
            <a:ext cx="2179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Roman legion</a:t>
            </a:r>
            <a:endParaRPr lang="uk-UA" dirty="0"/>
          </a:p>
        </p:txBody>
      </p:sp>
      <p:pic>
        <p:nvPicPr>
          <p:cNvPr id="20484" name="Picture 4" descr="Картинки по запросу gladiator rom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8014" y1="65654" x2="28369" y2="75701"/>
                        <a14:foregroundMark x1="26950" y1="78972" x2="21986" y2="83879"/>
                        <a14:foregroundMark x1="73936" y1="76402" x2="79610" y2="83178"/>
                        <a14:foregroundMark x1="78723" y1="85047" x2="79787" y2="86916"/>
                        <a14:foregroundMark x1="68617" y1="50234" x2="75000" y2="61215"/>
                        <a14:foregroundMark x1="70567" y1="50234" x2="73936" y2="54907"/>
                        <a14:foregroundMark x1="46986" y1="66355" x2="52837" y2="61916"/>
                        <a14:foregroundMark x1="33511" y1="58645" x2="29787" y2="58645"/>
                        <a14:foregroundMark x1="39894" y1="52804" x2="40248" y2="53972"/>
                        <a14:foregroundMark x1="58511" y1="64720" x2="53191" y2="71963"/>
                        <a14:foregroundMark x1="51950" y1="72664" x2="49113" y2="76402"/>
                        <a14:foregroundMark x1="54255" y1="73598" x2="50000" y2="78738"/>
                        <a14:foregroundMark x1="70745" y1="49065" x2="81560" y2="34579"/>
                        <a14:foregroundMark x1="58156" y1="84579" x2="53901" y2="86215"/>
                        <a14:foregroundMark x1="76418" y1="61682" x2="76418" y2="61682"/>
                        <a14:foregroundMark x1="77660" y1="65421" x2="81560" y2="74299"/>
                        <a14:foregroundMark x1="57624" y1="40187" x2="57624" y2="40187"/>
                        <a14:backgroundMark x1="52305" y1="26402" x2="52305" y2="51636"/>
                        <a14:backgroundMark x1="50887" y1="69159" x2="43262" y2="74299"/>
                        <a14:backgroundMark x1="33688" y1="70093" x2="33688" y2="70093"/>
                        <a14:backgroundMark x1="56560" y1="71963" x2="53191" y2="79439"/>
                        <a14:backgroundMark x1="74113" y1="86215" x2="75355" y2="87150"/>
                        <a14:backgroundMark x1="73936" y1="68224" x2="75355" y2="71963"/>
                        <a14:backgroundMark x1="72518" y1="59813" x2="72518" y2="59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60847"/>
            <a:ext cx="5467928" cy="414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8144" y="2914269"/>
            <a:ext cx="2799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Roman gladiators </a:t>
            </a:r>
            <a:endParaRPr lang="uk-UA" dirty="0"/>
          </a:p>
        </p:txBody>
      </p:sp>
      <p:sp>
        <p:nvSpPr>
          <p:cNvPr id="5" name="Овал 4"/>
          <p:cNvSpPr/>
          <p:nvPr/>
        </p:nvSpPr>
        <p:spPr>
          <a:xfrm>
            <a:off x="5724128" y="332656"/>
            <a:ext cx="2808312" cy="208823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From Etruscans to Rome 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18025590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1506" name="Picture 2" descr="Картинки по запросу Punic w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806950" cy="550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523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/>
              <a:t>the First century BCE</a:t>
            </a:r>
            <a:endParaRPr lang="uk-UA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916832"/>
            <a:ext cx="2304256" cy="15841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Decline of free farmers </a:t>
            </a:r>
            <a:endParaRPr lang="uk-UA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1916832"/>
            <a:ext cx="2304256" cy="15841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Power to Landowners </a:t>
            </a:r>
            <a:endParaRPr lang="uk-UA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1916832"/>
            <a:ext cx="2304256" cy="15841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Slavery developed </a:t>
            </a:r>
            <a:endParaRPr lang="uk-UA" sz="2800" dirty="0"/>
          </a:p>
        </p:txBody>
      </p:sp>
      <p:sp>
        <p:nvSpPr>
          <p:cNvPr id="8" name="Стрелка вправо 7"/>
          <p:cNvSpPr/>
          <p:nvPr/>
        </p:nvSpPr>
        <p:spPr>
          <a:xfrm>
            <a:off x="2640743" y="2204864"/>
            <a:ext cx="432048" cy="100811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4509120"/>
            <a:ext cx="2245207" cy="1440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Wars </a:t>
            </a:r>
            <a:endParaRPr lang="uk-UA" sz="4000" b="1" dirty="0"/>
          </a:p>
        </p:txBody>
      </p:sp>
      <p:sp>
        <p:nvSpPr>
          <p:cNvPr id="11" name="Равно 10"/>
          <p:cNvSpPr/>
          <p:nvPr/>
        </p:nvSpPr>
        <p:spPr>
          <a:xfrm>
            <a:off x="5560178" y="2226387"/>
            <a:ext cx="936104" cy="864096"/>
          </a:xfrm>
          <a:prstGeom prst="mathEqua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14971" y="4530509"/>
            <a:ext cx="2245207" cy="1440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Wheat prices fell</a:t>
            </a:r>
            <a:endParaRPr lang="uk-UA" sz="4000" b="1" dirty="0"/>
          </a:p>
        </p:txBody>
      </p:sp>
      <p:cxnSp>
        <p:nvCxnSpPr>
          <p:cNvPr id="15" name="Прямая со стрелкой 14"/>
          <p:cNvCxnSpPr>
            <a:stCxn id="12" idx="0"/>
          </p:cNvCxnSpPr>
          <p:nvPr/>
        </p:nvCxnSpPr>
        <p:spPr>
          <a:xfrm flipH="1" flipV="1">
            <a:off x="2555776" y="3501008"/>
            <a:ext cx="1881799" cy="1029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1518139" y="3501008"/>
            <a:ext cx="1" cy="10081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856176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Eagle Standard</a:t>
            </a:r>
            <a:endParaRPr lang="uk-UA" dirty="0"/>
          </a:p>
        </p:txBody>
      </p:sp>
      <p:pic>
        <p:nvPicPr>
          <p:cNvPr id="22532" name="Picture 4" descr="Картинки по запросу Roman legionnaire standard ea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340768"/>
            <a:ext cx="498157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5952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Julius </a:t>
            </a:r>
            <a:r>
              <a:rPr lang="en-US" b="1" dirty="0" smtClean="0"/>
              <a:t>Caesar </a:t>
            </a:r>
            <a:br>
              <a:rPr lang="en-US" b="1" dirty="0" smtClean="0"/>
            </a:br>
            <a:r>
              <a:rPr lang="en-US" sz="4000" dirty="0" smtClean="0"/>
              <a:t>100 – 44 BCE</a:t>
            </a:r>
            <a:endParaRPr lang="uk-UA" sz="4000" dirty="0"/>
          </a:p>
        </p:txBody>
      </p:sp>
      <p:pic>
        <p:nvPicPr>
          <p:cNvPr id="23554" name="Picture 2" descr="Картинки по запросу Julius Caesa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15000" y1="47739" x2="11818" y2="62814"/>
                        <a14:backgroundMark x1="93182" y1="60050" x2="92273" y2="69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2776"/>
            <a:ext cx="2743572" cy="496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100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Dynasties </a:t>
            </a:r>
            <a:endParaRPr lang="uk-UA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5536" y="2780928"/>
            <a:ext cx="2664296" cy="16561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Xia</a:t>
            </a:r>
          </a:p>
          <a:p>
            <a:pPr algn="ctr"/>
            <a:r>
              <a:rPr lang="en-US" sz="2400" b="1" dirty="0" smtClean="0"/>
              <a:t>(2000 – 1600 BCE)</a:t>
            </a:r>
            <a:endParaRPr lang="uk-UA" sz="2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47864" y="2780928"/>
            <a:ext cx="2664296" cy="16561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Shang</a:t>
            </a:r>
          </a:p>
          <a:p>
            <a:pPr algn="ctr"/>
            <a:r>
              <a:rPr lang="en-US" sz="2400" b="1" dirty="0" smtClean="0"/>
              <a:t>(1600 – 1045 BCE)</a:t>
            </a:r>
            <a:endParaRPr lang="uk-UA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00192" y="2780928"/>
            <a:ext cx="2664296" cy="165618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Zhou</a:t>
            </a:r>
            <a:endParaRPr lang="ru-RU" sz="4400" b="1" dirty="0" smtClean="0"/>
          </a:p>
          <a:p>
            <a:pPr algn="ctr"/>
            <a:r>
              <a:rPr lang="ru-RU" sz="2400" b="1" dirty="0" smtClean="0"/>
              <a:t>(1045 – 220 </a:t>
            </a:r>
            <a:r>
              <a:rPr lang="en-US" sz="2400" b="1" dirty="0" smtClean="0"/>
              <a:t>BCE</a:t>
            </a:r>
            <a:r>
              <a:rPr lang="ru-RU" sz="2400" b="1" dirty="0" smtClean="0"/>
              <a:t>)</a:t>
            </a:r>
            <a:endParaRPr lang="uk-UA" sz="2400" b="1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3097783" y="3104964"/>
            <a:ext cx="252028" cy="100811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елка вправо 7"/>
          <p:cNvSpPr/>
          <p:nvPr/>
        </p:nvSpPr>
        <p:spPr>
          <a:xfrm>
            <a:off x="6048164" y="3104964"/>
            <a:ext cx="252028" cy="100811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774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Octavian Augustus </a:t>
            </a:r>
            <a:br>
              <a:rPr lang="en-US" b="1" dirty="0" smtClean="0"/>
            </a:br>
            <a:r>
              <a:rPr lang="en-US" dirty="0" smtClean="0"/>
              <a:t>63 BCE – 14 CE </a:t>
            </a:r>
            <a:endParaRPr lang="uk-UA" dirty="0"/>
          </a:p>
        </p:txBody>
      </p:sp>
      <p:pic>
        <p:nvPicPr>
          <p:cNvPr id="24578" name="Picture 2" descr="Картинки по запросу Octavian August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" b="100000" l="10000" r="98800">
                        <a14:backgroundMark x1="66000" y1="70933" x2="68667" y2="85822"/>
                        <a14:backgroundMark x1="82600" y1="68311" x2="82600" y2="72978"/>
                        <a14:backgroundMark x1="84800" y1="57244" x2="83933" y2="6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0768"/>
            <a:ext cx="332422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7931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5602" name="Picture 2" descr="Картинки по запросу pax Romana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20472" cy="569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5969248"/>
            <a:ext cx="4379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first – third centuries CE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8864181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Roman achievements 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976806" y="1628800"/>
            <a:ext cx="3679597" cy="3613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4000" b="1" dirty="0" smtClean="0"/>
              <a:t>Roads 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4000" b="1" dirty="0" smtClean="0"/>
              <a:t>Aqueducts 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4000" b="1" dirty="0" smtClean="0"/>
              <a:t>Fortifications </a:t>
            </a: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39603604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Cult of the Emperor’s Genius </a:t>
            </a:r>
            <a:endParaRPr lang="uk-UA" dirty="0"/>
          </a:p>
        </p:txBody>
      </p:sp>
      <p:pic>
        <p:nvPicPr>
          <p:cNvPr id="26626" name="Picture 2" descr="Картинки по запросу Genius of emper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2" b="99383" l="2353" r="988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61100"/>
            <a:ext cx="2699370" cy="51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1537339">
            <a:off x="5212232" y="2266102"/>
            <a:ext cx="4195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No priests, but officials 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35967336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Christianity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4000" dirty="0"/>
              <a:t>t</a:t>
            </a:r>
            <a:r>
              <a:rPr lang="en-US" sz="4000" dirty="0" smtClean="0"/>
              <a:t>he 1</a:t>
            </a:r>
            <a:r>
              <a:rPr lang="en-US" sz="4000" baseline="30000" dirty="0" smtClean="0"/>
              <a:t>st</a:t>
            </a:r>
            <a:r>
              <a:rPr lang="en-US" sz="4000" dirty="0" smtClean="0"/>
              <a:t> century</a:t>
            </a:r>
            <a:endParaRPr lang="uk-UA" sz="40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559" y="1600200"/>
            <a:ext cx="669088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6579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Persecutions of Christians 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7650" name="Picture 2" descr="Картинки по запросу Roman persecutions of christi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799"/>
            <a:ext cx="7416824" cy="48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9417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63888" y="2236235"/>
            <a:ext cx="2304256" cy="1368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Crisis of the 3</a:t>
            </a:r>
            <a:r>
              <a:rPr lang="en-US" sz="2800" b="1" baseline="30000" dirty="0" smtClean="0"/>
              <a:t>rd</a:t>
            </a:r>
            <a:r>
              <a:rPr lang="en-US" sz="2800" b="1" dirty="0" smtClean="0"/>
              <a:t> century</a:t>
            </a:r>
            <a:endParaRPr lang="uk-UA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122812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Wars </a:t>
            </a:r>
            <a:endParaRPr lang="uk-UA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28184" y="105273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Smallpox</a:t>
            </a:r>
            <a:endParaRPr lang="uk-UA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31481" y="4684506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Ineffective leadership</a:t>
            </a:r>
            <a:endParaRPr lang="uk-UA" sz="3600" b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1979712" y="1874454"/>
            <a:ext cx="1368152" cy="72182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6" idx="2"/>
          </p:cNvCxnSpPr>
          <p:nvPr/>
        </p:nvCxnSpPr>
        <p:spPr>
          <a:xfrm flipH="1">
            <a:off x="6012160" y="1699067"/>
            <a:ext cx="1224136" cy="8972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7" idx="0"/>
          </p:cNvCxnSpPr>
          <p:nvPr/>
        </p:nvCxnSpPr>
        <p:spPr>
          <a:xfrm flipV="1">
            <a:off x="4795777" y="3748402"/>
            <a:ext cx="0" cy="93610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97779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b="1" dirty="0" smtClean="0"/>
              <a:t>Constantine the Great </a:t>
            </a:r>
            <a:br>
              <a:rPr lang="en-US" sz="4900" b="1" dirty="0" smtClean="0"/>
            </a:br>
            <a:r>
              <a:rPr lang="en-US" dirty="0" smtClean="0"/>
              <a:t>272 – 337 CE</a:t>
            </a:r>
            <a:endParaRPr lang="uk-UA" dirty="0"/>
          </a:p>
        </p:txBody>
      </p:sp>
      <p:sp>
        <p:nvSpPr>
          <p:cNvPr id="4" name="AutoShape 2" descr="Картинки по запросу Constantine the Great"/>
          <p:cNvSpPr>
            <a:spLocks noChangeAspect="1" noChangeArrowheads="1"/>
          </p:cNvSpPr>
          <p:nvPr/>
        </p:nvSpPr>
        <p:spPr bwMode="auto">
          <a:xfrm>
            <a:off x="155575" y="-2384425"/>
            <a:ext cx="290512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1" b="96446" l="26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157" y="1600200"/>
            <a:ext cx="263968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5699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17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8896771" cy="559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6474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845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455</a:t>
            </a:r>
            <a:r>
              <a:rPr lang="en-US" b="1" dirty="0" smtClean="0"/>
              <a:t> – the Vandals </a:t>
            </a:r>
            <a:br>
              <a:rPr lang="en-US" b="1" dirty="0" smtClean="0"/>
            </a:br>
            <a:r>
              <a:rPr lang="en-US" dirty="0" smtClean="0"/>
              <a:t>476</a:t>
            </a:r>
            <a:r>
              <a:rPr lang="en-US" b="1" dirty="0" smtClean="0"/>
              <a:t> – the Goths </a:t>
            </a:r>
            <a:endParaRPr lang="uk-UA" b="1" dirty="0"/>
          </a:p>
        </p:txBody>
      </p:sp>
      <p:pic>
        <p:nvPicPr>
          <p:cNvPr id="30722" name="Picture 2" descr="Картинки по запросу Vandals destroy Ro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755012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449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987824" y="2132856"/>
            <a:ext cx="2952328" cy="280831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/>
              <a:t>China</a:t>
            </a:r>
            <a:endParaRPr lang="uk-UA" sz="5400" b="1" dirty="0"/>
          </a:p>
        </p:txBody>
      </p:sp>
      <p:sp>
        <p:nvSpPr>
          <p:cNvPr id="5" name="TextBox 4"/>
          <p:cNvSpPr txBox="1"/>
          <p:nvPr/>
        </p:nvSpPr>
        <p:spPr>
          <a:xfrm rot="19452632">
            <a:off x="3103628" y="822373"/>
            <a:ext cx="2109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Barbarians 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595733">
            <a:off x="486819" y="3582315"/>
            <a:ext cx="2109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Barbarians 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583316">
            <a:off x="3409052" y="5640248"/>
            <a:ext cx="2109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Barbarians </a:t>
            </a:r>
            <a:endParaRPr lang="uk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9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Shang’s chariot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6626" name="Picture 2" descr="ÐÐ°ÑÑÐ¸Ð½ÐºÐ¸ Ð¿Ð¾ Ð·Ð°Ð¿ÑÐ¾ÑÑ shang arm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6167" y1="96287" x2="26167" y2="96287"/>
                        <a14:foregroundMark x1="49333" y1="9653" x2="49333" y2="9653"/>
                        <a14:foregroundMark x1="48667" y1="5198" x2="48667" y2="5198"/>
                        <a14:foregroundMark x1="47667" y1="6683" x2="41833" y2="17079"/>
                        <a14:foregroundMark x1="667" y1="3218" x2="10667" y2="19059"/>
                        <a14:backgroundMark x1="2833" y1="1733" x2="2833" y2="17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1"/>
            <a:ext cx="6523497" cy="43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68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Овал 3"/>
          <p:cNvSpPr/>
          <p:nvPr/>
        </p:nvSpPr>
        <p:spPr>
          <a:xfrm>
            <a:off x="6156176" y="2780928"/>
            <a:ext cx="2232248" cy="208823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China </a:t>
            </a:r>
            <a:endParaRPr lang="uk-UA" sz="4400" b="1" dirty="0"/>
          </a:p>
        </p:txBody>
      </p:sp>
      <p:sp>
        <p:nvSpPr>
          <p:cNvPr id="5" name="Овал 4"/>
          <p:cNvSpPr/>
          <p:nvPr/>
        </p:nvSpPr>
        <p:spPr>
          <a:xfrm>
            <a:off x="3203848" y="2929492"/>
            <a:ext cx="2232248" cy="208823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Indus valley </a:t>
            </a:r>
            <a:endParaRPr lang="uk-UA" sz="4400" b="1" dirty="0"/>
          </a:p>
        </p:txBody>
      </p:sp>
      <p:sp>
        <p:nvSpPr>
          <p:cNvPr id="6" name="Овал 5"/>
          <p:cNvSpPr/>
          <p:nvPr/>
        </p:nvSpPr>
        <p:spPr>
          <a:xfrm>
            <a:off x="179512" y="2760324"/>
            <a:ext cx="2232248" cy="2088232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Middle East </a:t>
            </a:r>
            <a:endParaRPr lang="uk-UA" sz="36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5319076" y="2636912"/>
            <a:ext cx="115212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267744" y="2590946"/>
            <a:ext cx="1152128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49943" y="1844824"/>
            <a:ext cx="2212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Jade &amp; silk</a:t>
            </a:r>
            <a:endParaRPr lang="uk-U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95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Pictographs 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7650" name="Picture 2" descr="ÐÐ°ÑÑÐ¸Ð½ÐºÐ¸ Ð¿Ð¾ Ð·Ð°Ð¿ÑÐ¾ÑÑ shang pictograp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12776"/>
            <a:ext cx="484603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279</Words>
  <Application>Microsoft Office PowerPoint</Application>
  <PresentationFormat>Экран (4:3)</PresentationFormat>
  <Paragraphs>114</Paragraphs>
  <Slides>59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3" baseType="lpstr">
      <vt:lpstr>Arial</vt:lpstr>
      <vt:lpstr>Calibri</vt:lpstr>
      <vt:lpstr>Wingdings</vt:lpstr>
      <vt:lpstr>Тема Office</vt:lpstr>
      <vt:lpstr>Classical Civilizations   (600 BCE – 400 CE) Класичні цивілізації (VII-V ст. до н. е.)</vt:lpstr>
      <vt:lpstr>China</vt:lpstr>
      <vt:lpstr>Презентация PowerPoint</vt:lpstr>
      <vt:lpstr>2 000 BCE bronze</vt:lpstr>
      <vt:lpstr>Dynasties </vt:lpstr>
      <vt:lpstr>Презентация PowerPoint</vt:lpstr>
      <vt:lpstr>Shang’s chariot </vt:lpstr>
      <vt:lpstr>Презентация PowerPoint</vt:lpstr>
      <vt:lpstr>Pictographs </vt:lpstr>
      <vt:lpstr>Zhou </vt:lpstr>
      <vt:lpstr>Zhou’s iron </vt:lpstr>
      <vt:lpstr>Презентация PowerPoint</vt:lpstr>
      <vt:lpstr>Презентация PowerPoint</vt:lpstr>
      <vt:lpstr>Презентация PowerPoint</vt:lpstr>
      <vt:lpstr>Zoroastrianism </vt:lpstr>
      <vt:lpstr>Ahura Mazda  </vt:lpstr>
      <vt:lpstr>Презентация PowerPoint</vt:lpstr>
      <vt:lpstr>After the Persian Empire </vt:lpstr>
      <vt:lpstr>Презентация PowerPoint</vt:lpstr>
      <vt:lpstr>Презентация PowerPoint</vt:lpstr>
      <vt:lpstr>The Phoenicia and its colonies</vt:lpstr>
      <vt:lpstr>Baal</vt:lpstr>
      <vt:lpstr>Minoan civilization  2000 – 1450 BCE</vt:lpstr>
      <vt:lpstr>Презентация PowerPoint</vt:lpstr>
      <vt:lpstr>Mycenaean civilization  1600 – 1200 BCE</vt:lpstr>
      <vt:lpstr>Презентация PowerPoint</vt:lpstr>
      <vt:lpstr>Презентация PowerPoint</vt:lpstr>
      <vt:lpstr>Презентация PowerPoint</vt:lpstr>
      <vt:lpstr>the Greek city-state  =  polis  </vt:lpstr>
      <vt:lpstr>Since the 8th century BCE</vt:lpstr>
      <vt:lpstr>Hellas </vt:lpstr>
      <vt:lpstr>Презентация PowerPoint</vt:lpstr>
      <vt:lpstr>Slaves </vt:lpstr>
      <vt:lpstr>The Greeks’ Democracy </vt:lpstr>
      <vt:lpstr>Презентация PowerPoint</vt:lpstr>
      <vt:lpstr>The Greco-Persian wars  (492 – 479 BCE)</vt:lpstr>
      <vt:lpstr>431 – 404 BCE </vt:lpstr>
      <vt:lpstr>Презентация PowerPoint</vt:lpstr>
      <vt:lpstr>Презентация PowerPoint</vt:lpstr>
      <vt:lpstr>Alexander the Great   (356–323 BCE)</vt:lpstr>
      <vt:lpstr>The Hellenistic states  300 BCE</vt:lpstr>
      <vt:lpstr>Romulus and Remus suckled by she-wolf Rome was built 800–600 BCE </vt:lpstr>
      <vt:lpstr>The Roman republic </vt:lpstr>
      <vt:lpstr>Презентация PowerPoint</vt:lpstr>
      <vt:lpstr>Презентация PowerPoint</vt:lpstr>
      <vt:lpstr>Презентация PowerPoint</vt:lpstr>
      <vt:lpstr>the First century BCE</vt:lpstr>
      <vt:lpstr>Eagle Standard</vt:lpstr>
      <vt:lpstr>Julius Caesar  100 – 44 BCE</vt:lpstr>
      <vt:lpstr>Octavian Augustus  63 BCE – 14 CE </vt:lpstr>
      <vt:lpstr>Презентация PowerPoint</vt:lpstr>
      <vt:lpstr>Roman achievements </vt:lpstr>
      <vt:lpstr>Cult of the Emperor’s Genius </vt:lpstr>
      <vt:lpstr>Christianity  the 1st century</vt:lpstr>
      <vt:lpstr>Persecutions of Christians </vt:lpstr>
      <vt:lpstr>Презентация PowerPoint</vt:lpstr>
      <vt:lpstr>Constantine the Great  272 – 337 CE</vt:lpstr>
      <vt:lpstr>Презентация PowerPoint</vt:lpstr>
      <vt:lpstr>455 – the Vandals  476 – the Goths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Андрей</dc:creator>
  <cp:lastModifiedBy>Кравченко Е.В.</cp:lastModifiedBy>
  <cp:revision>141</cp:revision>
  <dcterms:created xsi:type="dcterms:W3CDTF">2018-10-02T13:09:20Z</dcterms:created>
  <dcterms:modified xsi:type="dcterms:W3CDTF">2022-09-27T19:47:32Z</dcterms:modified>
</cp:coreProperties>
</file>