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1"/>
  </p:notesMasterIdLst>
  <p:sldIdLst>
    <p:sldId id="256" r:id="rId2"/>
    <p:sldId id="339" r:id="rId3"/>
    <p:sldId id="340" r:id="rId4"/>
    <p:sldId id="341" r:id="rId5"/>
    <p:sldId id="342" r:id="rId6"/>
    <p:sldId id="343" r:id="rId7"/>
    <p:sldId id="344" r:id="rId8"/>
    <p:sldId id="345" r:id="rId9"/>
    <p:sldId id="346" r:id="rId10"/>
    <p:sldId id="347" r:id="rId11"/>
    <p:sldId id="348" r:id="rId12"/>
    <p:sldId id="306" r:id="rId13"/>
    <p:sldId id="349" r:id="rId14"/>
    <p:sldId id="350" r:id="rId15"/>
    <p:sldId id="351" r:id="rId16"/>
    <p:sldId id="352" r:id="rId17"/>
    <p:sldId id="354" r:id="rId18"/>
    <p:sldId id="353" r:id="rId19"/>
    <p:sldId id="307" r:id="rId20"/>
    <p:sldId id="355" r:id="rId21"/>
    <p:sldId id="310" r:id="rId22"/>
    <p:sldId id="356" r:id="rId23"/>
    <p:sldId id="357" r:id="rId24"/>
    <p:sldId id="358" r:id="rId25"/>
    <p:sldId id="359" r:id="rId26"/>
    <p:sldId id="360" r:id="rId27"/>
    <p:sldId id="361" r:id="rId28"/>
    <p:sldId id="314" r:id="rId29"/>
    <p:sldId id="362" r:id="rId30"/>
    <p:sldId id="319" r:id="rId31"/>
    <p:sldId id="312" r:id="rId32"/>
    <p:sldId id="363" r:id="rId33"/>
    <p:sldId id="364" r:id="rId34"/>
    <p:sldId id="365" r:id="rId35"/>
    <p:sldId id="316" r:id="rId36"/>
    <p:sldId id="323" r:id="rId37"/>
    <p:sldId id="366" r:id="rId38"/>
    <p:sldId id="367" r:id="rId39"/>
    <p:sldId id="304" r:id="rId40"/>
    <p:sldId id="368" r:id="rId41"/>
    <p:sldId id="370" r:id="rId42"/>
    <p:sldId id="369" r:id="rId43"/>
    <p:sldId id="371" r:id="rId44"/>
    <p:sldId id="372" r:id="rId45"/>
    <p:sldId id="373" r:id="rId46"/>
    <p:sldId id="374" r:id="rId47"/>
    <p:sldId id="375" r:id="rId48"/>
    <p:sldId id="376" r:id="rId49"/>
    <p:sldId id="377" r:id="rId50"/>
    <p:sldId id="378" r:id="rId51"/>
    <p:sldId id="379" r:id="rId52"/>
    <p:sldId id="380" r:id="rId53"/>
    <p:sldId id="381" r:id="rId54"/>
    <p:sldId id="383" r:id="rId55"/>
    <p:sldId id="382" r:id="rId56"/>
    <p:sldId id="384" r:id="rId57"/>
    <p:sldId id="385" r:id="rId58"/>
    <p:sldId id="387" r:id="rId59"/>
    <p:sldId id="386" r:id="rId6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500" autoAdjust="0"/>
    <p:restoredTop sz="60498" autoAdjust="0"/>
  </p:normalViewPr>
  <p:slideViewPr>
    <p:cSldViewPr>
      <p:cViewPr varScale="1">
        <p:scale>
          <a:sx n="74" d="100"/>
          <a:sy n="74" d="100"/>
        </p:scale>
        <p:origin x="139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C50BA3-38E6-4826-B100-C252F326A1C1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6A7C7-A137-4A78-9462-38C63051C2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529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6A7C7-A137-4A78-9462-38C63051C23F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025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0.wdp"/><Relationship Id="rId4" Type="http://schemas.openxmlformats.org/officeDocument/2006/relationships/image" Target="../media/image33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3339802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Classical Civilizations </a:t>
            </a:r>
            <a:r>
              <a:rPr lang="uk-UA" b="1" dirty="0" smtClean="0">
                <a:solidFill>
                  <a:srgbClr val="002060"/>
                </a:solidFill>
              </a:rPr>
              <a:t> </a:t>
            </a:r>
            <a:br>
              <a:rPr lang="uk-UA" b="1" dirty="0" smtClean="0">
                <a:solidFill>
                  <a:srgbClr val="002060"/>
                </a:solidFill>
              </a:rPr>
            </a:br>
            <a:r>
              <a:rPr lang="uk-UA" b="1" dirty="0" smtClean="0">
                <a:solidFill>
                  <a:srgbClr val="002060"/>
                </a:solidFill>
              </a:rPr>
              <a:t>(</a:t>
            </a:r>
            <a:r>
              <a:rPr lang="en-US" b="1" dirty="0" smtClean="0">
                <a:solidFill>
                  <a:srgbClr val="002060"/>
                </a:solidFill>
              </a:rPr>
              <a:t>600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en-US" b="1" dirty="0" smtClean="0">
                <a:solidFill>
                  <a:srgbClr val="002060"/>
                </a:solidFill>
              </a:rPr>
              <a:t>BCE </a:t>
            </a:r>
            <a:r>
              <a:rPr lang="ru-RU" b="1" dirty="0" smtClean="0">
                <a:solidFill>
                  <a:srgbClr val="002060"/>
                </a:solidFill>
              </a:rPr>
              <a:t>– </a:t>
            </a:r>
            <a:r>
              <a:rPr lang="en-US" b="1" dirty="0" smtClean="0">
                <a:solidFill>
                  <a:srgbClr val="002060"/>
                </a:solidFill>
              </a:rPr>
              <a:t>400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en-US" b="1" dirty="0" smtClean="0">
                <a:solidFill>
                  <a:srgbClr val="002060"/>
                </a:solidFill>
              </a:rPr>
              <a:t>CE</a:t>
            </a:r>
            <a:r>
              <a:rPr lang="uk-UA" b="1" dirty="0" smtClean="0">
                <a:solidFill>
                  <a:srgbClr val="002060"/>
                </a:solidFill>
              </a:rPr>
              <a:t>)</a:t>
            </a:r>
            <a:r>
              <a:rPr lang="uk-UA" dirty="0"/>
              <a:t/>
            </a:r>
            <a:br>
              <a:rPr lang="uk-UA" dirty="0"/>
            </a:br>
            <a:r>
              <a:rPr lang="uk-UA" b="1" dirty="0" smtClean="0">
                <a:solidFill>
                  <a:srgbClr val="002060"/>
                </a:solidFill>
              </a:rPr>
              <a:t>Класичні цивілізації</a:t>
            </a:r>
            <a:r>
              <a:rPr lang="en-US" b="1" dirty="0" smtClean="0">
                <a:solidFill>
                  <a:srgbClr val="002060"/>
                </a:solidFill>
              </a:rPr>
              <a:t/>
            </a:r>
            <a:br>
              <a:rPr lang="en-US" b="1" dirty="0" smtClean="0">
                <a:solidFill>
                  <a:srgbClr val="002060"/>
                </a:solidFill>
              </a:rPr>
            </a:br>
            <a:r>
              <a:rPr lang="uk-UA" b="1" dirty="0" smtClean="0">
                <a:solidFill>
                  <a:srgbClr val="002060"/>
                </a:solidFill>
              </a:rPr>
              <a:t>(VII-V ст. до н. е.)</a:t>
            </a:r>
            <a:endParaRPr lang="uk-UA" b="1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3944" y="4005064"/>
            <a:ext cx="8206680" cy="2425824"/>
          </a:xfrm>
        </p:spPr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</a:rPr>
              <a:t>Lecture 3</a:t>
            </a:r>
          </a:p>
          <a:p>
            <a:r>
              <a:rPr lang="en-US" b="1" dirty="0" err="1" smtClean="0">
                <a:solidFill>
                  <a:srgbClr val="002060"/>
                </a:solidFill>
              </a:rPr>
              <a:t>Andrii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Pastushenko</a:t>
            </a:r>
            <a:endParaRPr lang="en-US" b="1" dirty="0" smtClean="0">
              <a:solidFill>
                <a:srgbClr val="002060"/>
              </a:solidFill>
            </a:endParaRPr>
          </a:p>
          <a:p>
            <a:r>
              <a:rPr lang="en-US" b="1" dirty="0" smtClean="0">
                <a:solidFill>
                  <a:srgbClr val="002060"/>
                </a:solidFill>
              </a:rPr>
              <a:t>PhD in Historical Sciences, associative professor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710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Zhou 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8674" name="Picture 2" descr="ÐÐ°ÑÑÐ¸Ð½ÐºÐ¸ Ð¿Ð¾ Ð·Ð°Ð¿ÑÐ¾ÑÑ Zhou m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628800"/>
            <a:ext cx="5238750" cy="505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099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Zhou’s iron </a:t>
            </a:r>
            <a:endParaRPr lang="uk-UA" b="1" dirty="0"/>
          </a:p>
        </p:txBody>
      </p:sp>
      <p:pic>
        <p:nvPicPr>
          <p:cNvPr id="29698" name="Picture 2" descr="ÐÐ°ÑÑÐ¸Ð½ÐºÐ¸ Ð¿Ð¾ Ð·Ð°Ð¿ÑÐ¾ÑÑ Zhou iro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60" b="98013" l="4427" r="96354">
                        <a14:backgroundMark x1="18099" y1="58368" x2="18099" y2="58368"/>
                        <a14:backgroundMark x1="18359" y1="63598" x2="18359" y2="63598"/>
                        <a14:backgroundMark x1="16797" y1="69351" x2="16797" y2="69351"/>
                        <a14:backgroundMark x1="19010" y1="75523" x2="19010" y2="75523"/>
                        <a14:backgroundMark x1="24349" y1="56276" x2="24349" y2="56276"/>
                        <a14:backgroundMark x1="81510" y1="72280" x2="81510" y2="72280"/>
                        <a14:backgroundMark x1="82161" y1="69770" x2="82161" y2="69770"/>
                        <a14:backgroundMark x1="78385" y1="61611" x2="78385" y2="61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99945"/>
            <a:ext cx="3806180" cy="4737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97" b="89937" l="5650" r="94325">
                        <a14:backgroundMark x1="28650" y1="54349" x2="73200" y2="549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226079">
            <a:off x="3111394" y="1556792"/>
            <a:ext cx="6032606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046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Picture 2" descr="Картинки по запросу Persian empi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720232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 1"/>
          <p:cNvSpPr/>
          <p:nvPr/>
        </p:nvSpPr>
        <p:spPr>
          <a:xfrm>
            <a:off x="251520" y="332656"/>
            <a:ext cx="1728192" cy="165618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Darius I</a:t>
            </a:r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1166267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563888" y="2204864"/>
            <a:ext cx="2160240" cy="2016224"/>
          </a:xfrm>
          <a:prstGeom prst="ellipse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 dirty="0" smtClean="0"/>
              <a:t>Persian power</a:t>
            </a:r>
            <a:endParaRPr lang="uk-UA" sz="28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98566" y="761278"/>
            <a:ext cx="2376264" cy="108012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Mail system </a:t>
            </a:r>
            <a:endParaRPr lang="uk-UA" sz="24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967062" y="862878"/>
            <a:ext cx="2376264" cy="108012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Road system </a:t>
            </a:r>
            <a:endParaRPr lang="uk-UA" sz="24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90933" y="5013176"/>
            <a:ext cx="2376264" cy="108012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 satrapies</a:t>
            </a:r>
            <a:endParaRPr lang="uk-UA" sz="2400" b="1" dirty="0"/>
          </a:p>
        </p:txBody>
      </p:sp>
      <p:cxnSp>
        <p:nvCxnSpPr>
          <p:cNvPr id="9" name="Прямая соединительная линия 8"/>
          <p:cNvCxnSpPr>
            <a:endCxn id="4" idx="1"/>
          </p:cNvCxnSpPr>
          <p:nvPr/>
        </p:nvCxnSpPr>
        <p:spPr>
          <a:xfrm>
            <a:off x="2987824" y="1772816"/>
            <a:ext cx="892424" cy="72731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5520985" y="1942998"/>
            <a:ext cx="635191" cy="72692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644008" y="4267505"/>
            <a:ext cx="0" cy="74567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9709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3"/>
          <p:cNvSpPr/>
          <p:nvPr/>
        </p:nvSpPr>
        <p:spPr>
          <a:xfrm>
            <a:off x="2286000" y="1484784"/>
            <a:ext cx="4572000" cy="5013176"/>
          </a:xfrm>
          <a:prstGeom prst="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5" name="TextBox 4"/>
          <p:cNvSpPr txBox="1"/>
          <p:nvPr/>
        </p:nvSpPr>
        <p:spPr>
          <a:xfrm>
            <a:off x="2086381" y="836712"/>
            <a:ext cx="49712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The King of Kings – </a:t>
            </a:r>
            <a:r>
              <a:rPr lang="en-US" sz="2800" b="1" i="1" dirty="0" err="1" smtClean="0"/>
              <a:t>Sh</a:t>
            </a:r>
            <a:r>
              <a:rPr lang="en-US" sz="2800" b="1" i="1" dirty="0" err="1"/>
              <a:t>a</a:t>
            </a:r>
            <a:r>
              <a:rPr lang="en-US" sz="2800" b="1" i="1" dirty="0" err="1" smtClean="0"/>
              <a:t>hanshah</a:t>
            </a:r>
            <a:r>
              <a:rPr lang="en-US" sz="2800" b="1" i="1" dirty="0" smtClean="0"/>
              <a:t> </a:t>
            </a:r>
            <a:endParaRPr lang="uk-UA" sz="2800" b="1" i="1" dirty="0"/>
          </a:p>
        </p:txBody>
      </p:sp>
      <p:sp>
        <p:nvSpPr>
          <p:cNvPr id="6" name="TextBox 5"/>
          <p:cNvSpPr txBox="1"/>
          <p:nvPr/>
        </p:nvSpPr>
        <p:spPr>
          <a:xfrm>
            <a:off x="4018129" y="2636912"/>
            <a:ext cx="1107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Priests </a:t>
            </a:r>
            <a:endParaRPr lang="uk-UA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891589" y="3760539"/>
            <a:ext cx="13608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Warriors </a:t>
            </a:r>
            <a:endParaRPr lang="uk-UA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907798" y="5088383"/>
            <a:ext cx="13887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Peasants </a:t>
            </a:r>
            <a:endParaRPr lang="uk-UA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151357" y="5877272"/>
            <a:ext cx="9015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Slaves 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313643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4706" y="260648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Zoroastrianism </a:t>
            </a:r>
            <a:endParaRPr lang="uk-UA" b="1" dirty="0">
              <a:solidFill>
                <a:srgbClr val="0070C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010431" y="1685612"/>
            <a:ext cx="4896544" cy="453650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7" name="TextBox 6"/>
          <p:cNvSpPr txBox="1"/>
          <p:nvPr/>
        </p:nvSpPr>
        <p:spPr>
          <a:xfrm>
            <a:off x="2318064" y="3251797"/>
            <a:ext cx="22476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/>
              <a:t>Ahura</a:t>
            </a:r>
            <a:r>
              <a:rPr lang="en-US" sz="2800" b="1" dirty="0" smtClean="0"/>
              <a:t> Mazda </a:t>
            </a:r>
            <a:endParaRPr lang="uk-UA" sz="2800" b="1" dirty="0"/>
          </a:p>
        </p:txBody>
      </p:sp>
      <p:sp>
        <p:nvSpPr>
          <p:cNvPr id="11" name="Месяц 10"/>
          <p:cNvSpPr/>
          <p:nvPr/>
        </p:nvSpPr>
        <p:spPr>
          <a:xfrm flipH="1">
            <a:off x="4597378" y="1700808"/>
            <a:ext cx="2304256" cy="4536504"/>
          </a:xfrm>
          <a:prstGeom prst="moon">
            <a:avLst>
              <a:gd name="adj" fmla="val 875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TextBox 7"/>
          <p:cNvSpPr txBox="1"/>
          <p:nvPr/>
        </p:nvSpPr>
        <p:spPr>
          <a:xfrm>
            <a:off x="5163419" y="3202982"/>
            <a:ext cx="15552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Ahriman</a:t>
            </a:r>
            <a:r>
              <a:rPr lang="en-US" sz="2800" b="1" dirty="0" smtClean="0">
                <a:solidFill>
                  <a:schemeClr val="tx2"/>
                </a:solidFill>
              </a:rPr>
              <a:t> </a:t>
            </a:r>
            <a:endParaRPr lang="uk-UA" sz="2800" b="1" dirty="0">
              <a:solidFill>
                <a:schemeClr val="tx2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-684584" y="-356187"/>
            <a:ext cx="3199071" cy="288032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sz="2800" dirty="0" smtClean="0"/>
              <a:t>prophet </a:t>
            </a:r>
          </a:p>
          <a:p>
            <a:pPr algn="r"/>
            <a:r>
              <a:rPr lang="en-US" sz="2800" b="1" dirty="0" smtClean="0"/>
              <a:t>Zoroaster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270973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96" y="476672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Ahura</a:t>
            </a:r>
            <a:r>
              <a:rPr lang="en-US" b="1" dirty="0"/>
              <a:t> Mazda </a:t>
            </a:r>
            <a:r>
              <a:rPr lang="uk-UA" b="1" dirty="0"/>
              <a:t/>
            </a:r>
            <a:br>
              <a:rPr lang="uk-UA" b="1" dirty="0"/>
            </a:br>
            <a:endParaRPr lang="uk-UA" b="1" dirty="0"/>
          </a:p>
        </p:txBody>
      </p:sp>
      <p:pic>
        <p:nvPicPr>
          <p:cNvPr id="1026" name="Picture 2" descr="Картинки по запросу Zoroaster persian empi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983" y="1124744"/>
            <a:ext cx="7575519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2807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99593" y="1988840"/>
            <a:ext cx="770485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b="1" dirty="0" smtClean="0"/>
              <a:t>500 – 400 BCE </a:t>
            </a:r>
            <a:r>
              <a:rPr lang="en-US" sz="2800" dirty="0" smtClean="0"/>
              <a:t>– the Greco-Persian wars   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b="1" dirty="0" smtClean="0"/>
              <a:t>331 BCE </a:t>
            </a:r>
            <a:r>
              <a:rPr lang="en-US" sz="2800" dirty="0" smtClean="0"/>
              <a:t>– Persia conquered by Alexander the                   Great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214135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After the Persian Empire </a:t>
            </a:r>
            <a:endParaRPr lang="uk-UA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3568" y="2420888"/>
            <a:ext cx="2808312" cy="223224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 smtClean="0"/>
              <a:t>Parthia </a:t>
            </a:r>
            <a:endParaRPr lang="en-US" b="1" dirty="0" smtClean="0"/>
          </a:p>
          <a:p>
            <a:pPr algn="ctr">
              <a:lnSpc>
                <a:spcPct val="150000"/>
              </a:lnSpc>
            </a:pPr>
            <a:r>
              <a:rPr lang="en-US" b="1" dirty="0" smtClean="0"/>
              <a:t>200 BCE – 200 CE </a:t>
            </a:r>
            <a:endParaRPr lang="uk-UA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88024" y="2420888"/>
            <a:ext cx="3024336" cy="223224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The Sassanid Empire </a:t>
            </a:r>
            <a:endParaRPr lang="en-US" b="1" dirty="0" smtClean="0"/>
          </a:p>
          <a:p>
            <a:pPr algn="ctr"/>
            <a:endParaRPr lang="en-US" b="1" dirty="0" smtClean="0"/>
          </a:p>
          <a:p>
            <a:pPr algn="ctr"/>
            <a:r>
              <a:rPr lang="en-US" b="1" dirty="0" smtClean="0"/>
              <a:t>200 BCE – 500 CE </a:t>
            </a:r>
            <a:endParaRPr lang="uk-UA" b="1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3707904" y="2852936"/>
            <a:ext cx="936104" cy="1224136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1874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Picture 2" descr="Картинки по запросу Pathia m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86544"/>
            <a:ext cx="8864346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3121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China</a:t>
            </a:r>
            <a:endParaRPr lang="ru-RU" b="1" dirty="0"/>
          </a:p>
        </p:txBody>
      </p:sp>
      <p:pic>
        <p:nvPicPr>
          <p:cNvPr id="12290" name="Picture 2" descr="ÐÐ°ÑÑÐ¸Ð½ÐºÐ¸ Ð¿Ð¾ Ð·Ð°Ð¿ÑÐ¾ÑÑ ancient China  Shang m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484784"/>
            <a:ext cx="5238750" cy="505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751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074" name="Picture 2" descr="Картинки по запросу sassanid empire m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12" y="572457"/>
            <a:ext cx="8887060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8676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The Phoenicia and its colonies</a:t>
            </a:r>
            <a:endParaRPr lang="uk-UA" b="1" dirty="0"/>
          </a:p>
        </p:txBody>
      </p:sp>
      <p:sp>
        <p:nvSpPr>
          <p:cNvPr id="4" name="AutoShape 2" descr="Картинки по запросу Phoenicia Carthage"/>
          <p:cNvSpPr>
            <a:spLocks noChangeAspect="1" noChangeArrowheads="1"/>
          </p:cNvSpPr>
          <p:nvPr/>
        </p:nvSpPr>
        <p:spPr bwMode="auto">
          <a:xfrm>
            <a:off x="155575" y="-1371600"/>
            <a:ext cx="5734050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AutoShape 4" descr="Картинки по запросу Phoenicia Carthage"/>
          <p:cNvSpPr>
            <a:spLocks noChangeAspect="1" noChangeArrowheads="1"/>
          </p:cNvSpPr>
          <p:nvPr/>
        </p:nvSpPr>
        <p:spPr bwMode="auto">
          <a:xfrm>
            <a:off x="307975" y="-1219200"/>
            <a:ext cx="5734050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4101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630876"/>
            <a:ext cx="8636808" cy="4318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21925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Baal</a:t>
            </a:r>
            <a:endParaRPr lang="uk-UA" b="1" dirty="0"/>
          </a:p>
        </p:txBody>
      </p:sp>
      <p:pic>
        <p:nvPicPr>
          <p:cNvPr id="5122" name="Picture 2" descr="Картинки по запросу Baal Cathage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6" b="100000" l="0" r="100000">
                        <a14:foregroundMark x1="51701" y1="19429" x2="51701" y2="19429"/>
                        <a14:foregroundMark x1="49433" y1="3714" x2="48980" y2="9857"/>
                        <a14:foregroundMark x1="46259" y1="3143" x2="50340" y2="11286"/>
                        <a14:foregroundMark x1="51701" y1="12143" x2="48980" y2="25286"/>
                        <a14:backgroundMark x1="53515" y1="1143" x2="59637" y2="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628800"/>
            <a:ext cx="3143250" cy="498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53001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132856"/>
            <a:ext cx="2448272" cy="1143000"/>
          </a:xfrm>
        </p:spPr>
        <p:txBody>
          <a:bodyPr>
            <a:normAutofit fontScale="90000"/>
          </a:bodyPr>
          <a:lstStyle/>
          <a:p>
            <a:r>
              <a:rPr lang="en-US" b="1" u="sng" dirty="0"/>
              <a:t>Minoan </a:t>
            </a:r>
            <a:r>
              <a:rPr lang="en-US" b="1" u="sng" dirty="0" smtClean="0"/>
              <a:t>civilization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>2000 – 1450 BCE</a:t>
            </a:r>
            <a:endParaRPr lang="uk-UA" dirty="0"/>
          </a:p>
        </p:txBody>
      </p:sp>
      <p:pic>
        <p:nvPicPr>
          <p:cNvPr id="6146" name="Picture 2" descr="Картинки по запросу Minoan civilization m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32656"/>
            <a:ext cx="6264696" cy="6236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>
            <a:off x="1619672" y="2348880"/>
            <a:ext cx="3384376" cy="316835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99040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Картинки по запросу Minoan civiliz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18546"/>
            <a:ext cx="7848872" cy="4902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56801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132856"/>
            <a:ext cx="2448272" cy="1143000"/>
          </a:xfrm>
        </p:spPr>
        <p:txBody>
          <a:bodyPr>
            <a:normAutofit fontScale="90000"/>
          </a:bodyPr>
          <a:lstStyle/>
          <a:p>
            <a:r>
              <a:rPr lang="en-US" sz="4000" b="1" u="sng" dirty="0" smtClean="0"/>
              <a:t>Mycenaean civilization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>1600 – 1200 BCE</a:t>
            </a:r>
            <a:endParaRPr lang="uk-UA" dirty="0"/>
          </a:p>
        </p:txBody>
      </p:sp>
      <p:pic>
        <p:nvPicPr>
          <p:cNvPr id="6146" name="Picture 2" descr="Картинки по запросу Minoan civilization m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32656"/>
            <a:ext cx="6264696" cy="6236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>
            <a:off x="1619672" y="2348880"/>
            <a:ext cx="2736304" cy="86409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56797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8194" name="Picture 2" descr="Картинки по запросу Mycenaean civilization monumen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88640"/>
            <a:ext cx="4248472" cy="6366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71386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383654" y="2420888"/>
            <a:ext cx="2016224" cy="151216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Hellas </a:t>
            </a:r>
            <a:endParaRPr lang="uk-UA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08708" y="3609890"/>
            <a:ext cx="31729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Popular culture </a:t>
            </a:r>
            <a:endParaRPr lang="uk-UA" dirty="0"/>
          </a:p>
        </p:txBody>
      </p:sp>
      <p:sp>
        <p:nvSpPr>
          <p:cNvPr id="7" name="TextBox 6"/>
          <p:cNvSpPr txBox="1"/>
          <p:nvPr/>
        </p:nvSpPr>
        <p:spPr>
          <a:xfrm>
            <a:off x="6012160" y="1627059"/>
            <a:ext cx="28072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Olympic gods </a:t>
            </a:r>
            <a:endParaRPr lang="uk-UA" dirty="0"/>
          </a:p>
        </p:txBody>
      </p:sp>
      <p:sp>
        <p:nvSpPr>
          <p:cNvPr id="8" name="TextBox 7"/>
          <p:cNvSpPr txBox="1"/>
          <p:nvPr/>
        </p:nvSpPr>
        <p:spPr>
          <a:xfrm>
            <a:off x="3347864" y="4741502"/>
            <a:ext cx="55883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Year-counting since 776 CE Olympics </a:t>
            </a:r>
            <a:endParaRPr lang="uk-UA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1124000" y="1133128"/>
            <a:ext cx="21033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Language </a:t>
            </a:r>
            <a:endParaRPr lang="uk-UA" dirty="0"/>
          </a:p>
        </p:txBody>
      </p:sp>
      <p:cxnSp>
        <p:nvCxnSpPr>
          <p:cNvPr id="11" name="Прямая со стрелкой 10"/>
          <p:cNvCxnSpPr>
            <a:stCxn id="9" idx="2"/>
          </p:cNvCxnSpPr>
          <p:nvPr/>
        </p:nvCxnSpPr>
        <p:spPr>
          <a:xfrm>
            <a:off x="2175667" y="1779459"/>
            <a:ext cx="1207987" cy="8574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7" idx="2"/>
          </p:cNvCxnSpPr>
          <p:nvPr/>
        </p:nvCxnSpPr>
        <p:spPr>
          <a:xfrm flipH="1">
            <a:off x="5399878" y="2273390"/>
            <a:ext cx="2015904" cy="65155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6" idx="0"/>
          </p:cNvCxnSpPr>
          <p:nvPr/>
        </p:nvCxnSpPr>
        <p:spPr>
          <a:xfrm flipV="1">
            <a:off x="1695201" y="3176972"/>
            <a:ext cx="1532132" cy="4329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 flipV="1">
            <a:off x="5197811" y="3772557"/>
            <a:ext cx="1210019" cy="10298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04322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611560" y="1844824"/>
            <a:ext cx="3096344" cy="288032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FF0000"/>
                </a:solidFill>
              </a:rPr>
              <a:t>Hellas 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5796136" y="1988840"/>
            <a:ext cx="3096344" cy="288032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</a:rPr>
              <a:t>Barbarians 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Не равно 2"/>
          <p:cNvSpPr/>
          <p:nvPr/>
        </p:nvSpPr>
        <p:spPr>
          <a:xfrm>
            <a:off x="3953390" y="2204864"/>
            <a:ext cx="1770738" cy="1562472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27615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the Greek city-state  =  </a:t>
            </a:r>
            <a:r>
              <a:rPr lang="en-US" b="1" i="1" dirty="0" smtClean="0"/>
              <a:t>polis  </a:t>
            </a:r>
            <a:endParaRPr lang="uk-UA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10242" name="Picture 2" descr="Картинки по запросу Greek polises m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196752"/>
            <a:ext cx="7056784" cy="5299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9278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4578" name="Picture 2" descr="ÐÐ°ÑÑÐ¸Ð½ÐºÐ¸ Ð¿Ð¾ Ð·Ð°Ð¿ÑÐ¾ÑÑ geographical map China rivers Huang He Yangz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-23874"/>
            <a:ext cx="8758747" cy="6881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286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Since the 8</a:t>
            </a:r>
            <a:r>
              <a:rPr lang="en-US" b="1" baseline="30000" dirty="0" smtClean="0"/>
              <a:t>th</a:t>
            </a:r>
            <a:r>
              <a:rPr lang="en-US" b="1" dirty="0" smtClean="0"/>
              <a:t> century BCE</a:t>
            </a:r>
            <a:endParaRPr lang="ru-R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ÐÐ°ÑÑÐ¸Ð½ÐºÐ¸ Ð¿Ð¾ Ð·Ð°Ð¿ÑÐ¾ÑÑ Ancient Greek coloniz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8251224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4321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Hellas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D:\Инжек_работа_документы\папка історія України_англ\АУДИТОРНА РОБОТА\WORLD HISTORY\5 lecture Greco-Roman civilization 800 BCE - 200 СE\Greec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7" r="6887"/>
          <a:stretch/>
        </p:blipFill>
        <p:spPr bwMode="auto">
          <a:xfrm>
            <a:off x="1619672" y="1268760"/>
            <a:ext cx="5976664" cy="5030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1763688" y="1340768"/>
            <a:ext cx="2952328" cy="4248472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412701" y="4562353"/>
            <a:ext cx="23639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</a:rPr>
              <a:t>Mountains </a:t>
            </a:r>
            <a:endParaRPr lang="ru-RU" sz="3600" b="1" dirty="0">
              <a:solidFill>
                <a:srgbClr val="FFFF00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716016" y="3933056"/>
            <a:ext cx="1296144" cy="648072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57089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1266" name="Picture 2" descr="Картинки по запросу Athens and Sparta m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76672"/>
            <a:ext cx="6591815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49745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Slaves </a:t>
            </a:r>
            <a:endParaRPr lang="uk-UA" b="1" dirty="0"/>
          </a:p>
        </p:txBody>
      </p:sp>
      <p:pic>
        <p:nvPicPr>
          <p:cNvPr id="12290" name="Picture 2" descr="Картинки по запросу Classical greece slav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16832"/>
            <a:ext cx="4470678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516216" y="2689574"/>
            <a:ext cx="17267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 smtClean="0"/>
              <a:t>1/4 </a:t>
            </a:r>
            <a:endParaRPr lang="uk-UA" sz="7200" b="1" dirty="0"/>
          </a:p>
        </p:txBody>
      </p:sp>
      <p:sp>
        <p:nvSpPr>
          <p:cNvPr id="5" name="Равно 4"/>
          <p:cNvSpPr/>
          <p:nvPr/>
        </p:nvSpPr>
        <p:spPr>
          <a:xfrm>
            <a:off x="5153000" y="3058074"/>
            <a:ext cx="1080120" cy="432048"/>
          </a:xfrm>
          <a:prstGeom prst="mathEqual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2310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Овал 23"/>
          <p:cNvSpPr/>
          <p:nvPr/>
        </p:nvSpPr>
        <p:spPr>
          <a:xfrm>
            <a:off x="211957" y="1557638"/>
            <a:ext cx="4381604" cy="4280605"/>
          </a:xfrm>
          <a:prstGeom prst="ellips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The Greeks’ Democracy </a:t>
            </a:r>
            <a:endParaRPr lang="uk-UA" b="1" dirty="0"/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395536" y="2852936"/>
            <a:ext cx="1296144" cy="2160240"/>
          </a:xfrm>
          <a:prstGeom prst="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Овал 4"/>
          <p:cNvSpPr/>
          <p:nvPr/>
        </p:nvSpPr>
        <p:spPr>
          <a:xfrm>
            <a:off x="754155" y="2222866"/>
            <a:ext cx="576064" cy="57606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2105726" y="2823592"/>
            <a:ext cx="540060" cy="2160240"/>
          </a:xfrm>
          <a:prstGeom prst="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Овал 6"/>
          <p:cNvSpPr/>
          <p:nvPr/>
        </p:nvSpPr>
        <p:spPr>
          <a:xfrm>
            <a:off x="2123728" y="2171858"/>
            <a:ext cx="504056" cy="50405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907704" y="3933056"/>
            <a:ext cx="1296144" cy="792088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Дуга 9"/>
          <p:cNvSpPr/>
          <p:nvPr/>
        </p:nvSpPr>
        <p:spPr>
          <a:xfrm flipH="1">
            <a:off x="1961710" y="3017349"/>
            <a:ext cx="882098" cy="2016224"/>
          </a:xfrm>
          <a:prstGeom prst="arc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Овал 10"/>
          <p:cNvSpPr/>
          <p:nvPr/>
        </p:nvSpPr>
        <p:spPr>
          <a:xfrm>
            <a:off x="1907704" y="3903712"/>
            <a:ext cx="198022" cy="12174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Скругленный прямоугольник 11"/>
          <p:cNvSpPr/>
          <p:nvPr/>
        </p:nvSpPr>
        <p:spPr>
          <a:xfrm rot="2166533" flipH="1">
            <a:off x="2889923" y="4329687"/>
            <a:ext cx="233397" cy="556808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Равнобедренный треугольник 13"/>
          <p:cNvSpPr/>
          <p:nvPr/>
        </p:nvSpPr>
        <p:spPr>
          <a:xfrm rot="10800000">
            <a:off x="6228184" y="2222866"/>
            <a:ext cx="1800200" cy="2778647"/>
          </a:xfrm>
          <a:prstGeom prst="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Овал 14"/>
          <p:cNvSpPr/>
          <p:nvPr/>
        </p:nvSpPr>
        <p:spPr>
          <a:xfrm>
            <a:off x="6804248" y="1484784"/>
            <a:ext cx="648072" cy="61206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Овал 15"/>
          <p:cNvSpPr/>
          <p:nvPr/>
        </p:nvSpPr>
        <p:spPr>
          <a:xfrm>
            <a:off x="3648506" y="2258870"/>
            <a:ext cx="504056" cy="50405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Дуга 17"/>
          <p:cNvSpPr/>
          <p:nvPr/>
        </p:nvSpPr>
        <p:spPr>
          <a:xfrm flipH="1">
            <a:off x="3473878" y="3089357"/>
            <a:ext cx="882098" cy="2016224"/>
          </a:xfrm>
          <a:prstGeom prst="arc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Овал 18"/>
          <p:cNvSpPr/>
          <p:nvPr/>
        </p:nvSpPr>
        <p:spPr>
          <a:xfrm>
            <a:off x="3419872" y="3975720"/>
            <a:ext cx="198022" cy="12174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Скругленный прямоугольник 19"/>
          <p:cNvSpPr/>
          <p:nvPr/>
        </p:nvSpPr>
        <p:spPr>
          <a:xfrm rot="2166533" flipH="1">
            <a:off x="4402091" y="4401695"/>
            <a:ext cx="233397" cy="556808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1" name="Равнобедренный треугольник 20"/>
          <p:cNvSpPr/>
          <p:nvPr/>
        </p:nvSpPr>
        <p:spPr>
          <a:xfrm rot="10800000">
            <a:off x="3635896" y="2873333"/>
            <a:ext cx="540060" cy="2160240"/>
          </a:xfrm>
          <a:prstGeom prst="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3419872" y="4005064"/>
            <a:ext cx="1296144" cy="792088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Полилиния 21"/>
          <p:cNvSpPr/>
          <p:nvPr/>
        </p:nvSpPr>
        <p:spPr>
          <a:xfrm>
            <a:off x="5906715" y="2423886"/>
            <a:ext cx="406999" cy="1335314"/>
          </a:xfrm>
          <a:custGeom>
            <a:avLst/>
            <a:gdLst>
              <a:gd name="connsiteX0" fmla="*/ 334428 w 406999"/>
              <a:gd name="connsiteY0" fmla="*/ 0 h 1335314"/>
              <a:gd name="connsiteX1" fmla="*/ 599 w 406999"/>
              <a:gd name="connsiteY1" fmla="*/ 856343 h 1335314"/>
              <a:gd name="connsiteX2" fmla="*/ 406999 w 406999"/>
              <a:gd name="connsiteY2" fmla="*/ 1335314 h 1335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6999" h="1335314">
                <a:moveTo>
                  <a:pt x="334428" y="0"/>
                </a:moveTo>
                <a:cubicBezTo>
                  <a:pt x="161466" y="316895"/>
                  <a:pt x="-11496" y="633791"/>
                  <a:pt x="599" y="856343"/>
                </a:cubicBezTo>
                <a:cubicBezTo>
                  <a:pt x="12694" y="1078895"/>
                  <a:pt x="209846" y="1207104"/>
                  <a:pt x="406999" y="1335314"/>
                </a:cubicBezTo>
              </a:path>
            </a:pathLst>
          </a:cu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Полилиния 22"/>
          <p:cNvSpPr/>
          <p:nvPr/>
        </p:nvSpPr>
        <p:spPr>
          <a:xfrm>
            <a:off x="7968343" y="2409371"/>
            <a:ext cx="319314" cy="1349829"/>
          </a:xfrm>
          <a:custGeom>
            <a:avLst/>
            <a:gdLst>
              <a:gd name="connsiteX0" fmla="*/ 0 w 319314"/>
              <a:gd name="connsiteY0" fmla="*/ 0 h 1349829"/>
              <a:gd name="connsiteX1" fmla="*/ 319314 w 319314"/>
              <a:gd name="connsiteY1" fmla="*/ 914400 h 1349829"/>
              <a:gd name="connsiteX2" fmla="*/ 0 w 319314"/>
              <a:gd name="connsiteY2" fmla="*/ 1349829 h 1349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9314" h="1349829">
                <a:moveTo>
                  <a:pt x="0" y="0"/>
                </a:moveTo>
                <a:cubicBezTo>
                  <a:pt x="159657" y="344714"/>
                  <a:pt x="319314" y="689429"/>
                  <a:pt x="319314" y="914400"/>
                </a:cubicBezTo>
                <a:cubicBezTo>
                  <a:pt x="319314" y="1139371"/>
                  <a:pt x="159657" y="1244600"/>
                  <a:pt x="0" y="1349829"/>
                </a:cubicBezTo>
              </a:path>
            </a:pathLst>
          </a:cu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26" name="Прямая соединительная линия 25"/>
          <p:cNvCxnSpPr>
            <a:endCxn id="24" idx="7"/>
          </p:cNvCxnSpPr>
          <p:nvPr/>
        </p:nvCxnSpPr>
        <p:spPr>
          <a:xfrm flipV="1">
            <a:off x="755576" y="2184518"/>
            <a:ext cx="3196314" cy="2921063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21364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qual 3"/>
          <p:cNvSpPr/>
          <p:nvPr/>
        </p:nvSpPr>
        <p:spPr>
          <a:xfrm>
            <a:off x="4067944" y="2802136"/>
            <a:ext cx="1800200" cy="1164729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5940152" y="2060848"/>
            <a:ext cx="3096344" cy="288032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</a:rPr>
              <a:t>citizenship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7" name="Равнобедренный треугольник 6"/>
          <p:cNvSpPr/>
          <p:nvPr/>
        </p:nvSpPr>
        <p:spPr>
          <a:xfrm rot="10800000">
            <a:off x="1221061" y="2222866"/>
            <a:ext cx="1800200" cy="2778647"/>
          </a:xfrm>
          <a:prstGeom prst="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Овал 7"/>
          <p:cNvSpPr/>
          <p:nvPr/>
        </p:nvSpPr>
        <p:spPr>
          <a:xfrm>
            <a:off x="1797124" y="1448780"/>
            <a:ext cx="648072" cy="61206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Полилиния 8"/>
          <p:cNvSpPr/>
          <p:nvPr/>
        </p:nvSpPr>
        <p:spPr>
          <a:xfrm>
            <a:off x="899592" y="2423886"/>
            <a:ext cx="406999" cy="1335314"/>
          </a:xfrm>
          <a:custGeom>
            <a:avLst/>
            <a:gdLst>
              <a:gd name="connsiteX0" fmla="*/ 334428 w 406999"/>
              <a:gd name="connsiteY0" fmla="*/ 0 h 1335314"/>
              <a:gd name="connsiteX1" fmla="*/ 599 w 406999"/>
              <a:gd name="connsiteY1" fmla="*/ 856343 h 1335314"/>
              <a:gd name="connsiteX2" fmla="*/ 406999 w 406999"/>
              <a:gd name="connsiteY2" fmla="*/ 1335314 h 1335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6999" h="1335314">
                <a:moveTo>
                  <a:pt x="334428" y="0"/>
                </a:moveTo>
                <a:cubicBezTo>
                  <a:pt x="161466" y="316895"/>
                  <a:pt x="-11496" y="633791"/>
                  <a:pt x="599" y="856343"/>
                </a:cubicBezTo>
                <a:cubicBezTo>
                  <a:pt x="12694" y="1078895"/>
                  <a:pt x="209846" y="1207104"/>
                  <a:pt x="406999" y="1335314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Полилиния 9"/>
          <p:cNvSpPr/>
          <p:nvPr/>
        </p:nvSpPr>
        <p:spPr>
          <a:xfrm>
            <a:off x="2961220" y="2409371"/>
            <a:ext cx="319314" cy="1349829"/>
          </a:xfrm>
          <a:custGeom>
            <a:avLst/>
            <a:gdLst>
              <a:gd name="connsiteX0" fmla="*/ 0 w 319314"/>
              <a:gd name="connsiteY0" fmla="*/ 0 h 1349829"/>
              <a:gd name="connsiteX1" fmla="*/ 319314 w 319314"/>
              <a:gd name="connsiteY1" fmla="*/ 914400 h 1349829"/>
              <a:gd name="connsiteX2" fmla="*/ 0 w 319314"/>
              <a:gd name="connsiteY2" fmla="*/ 1349829 h 1349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9314" h="1349829">
                <a:moveTo>
                  <a:pt x="0" y="0"/>
                </a:moveTo>
                <a:cubicBezTo>
                  <a:pt x="159657" y="344714"/>
                  <a:pt x="319314" y="689429"/>
                  <a:pt x="319314" y="914400"/>
                </a:cubicBezTo>
                <a:cubicBezTo>
                  <a:pt x="319314" y="1139371"/>
                  <a:pt x="159657" y="1244600"/>
                  <a:pt x="0" y="1349829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Овал 1"/>
          <p:cNvSpPr/>
          <p:nvPr/>
        </p:nvSpPr>
        <p:spPr>
          <a:xfrm>
            <a:off x="622515" y="3036551"/>
            <a:ext cx="1368152" cy="134694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1" name="Прямая со стрелкой 10"/>
          <p:cNvCxnSpPr/>
          <p:nvPr/>
        </p:nvCxnSpPr>
        <p:spPr>
          <a:xfrm flipV="1">
            <a:off x="2961220" y="692696"/>
            <a:ext cx="319314" cy="403244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79973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The Greco-Persian wars </a:t>
            </a:r>
            <a:br>
              <a:rPr lang="en-US" b="1" dirty="0" smtClean="0"/>
            </a:br>
            <a:r>
              <a:rPr lang="en-US" sz="3600" dirty="0" smtClean="0"/>
              <a:t>(492 – 479 BCE)</a:t>
            </a:r>
            <a:endParaRPr lang="ru-RU" sz="3600" dirty="0"/>
          </a:p>
        </p:txBody>
      </p:sp>
      <p:pic>
        <p:nvPicPr>
          <p:cNvPr id="10242" name="Picture 2" descr="ÐÐ°ÑÑÐ¸Ð½ÐºÐ¸ Ð¿Ð¾ Ð·Ð°Ð¿ÑÐ¾ÑÑ Greco-Persian w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628800"/>
            <a:ext cx="5688632" cy="508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1147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вал 9"/>
          <p:cNvSpPr/>
          <p:nvPr/>
        </p:nvSpPr>
        <p:spPr>
          <a:xfrm>
            <a:off x="3880417" y="2485937"/>
            <a:ext cx="2045207" cy="142337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Овал 8"/>
          <p:cNvSpPr/>
          <p:nvPr/>
        </p:nvSpPr>
        <p:spPr>
          <a:xfrm>
            <a:off x="497249" y="2427248"/>
            <a:ext cx="2441251" cy="142337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431 – 404 BCE </a:t>
            </a:r>
            <a:endParaRPr lang="uk-UA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17240" y="2723437"/>
            <a:ext cx="2088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/>
              <a:t>Athens </a:t>
            </a:r>
            <a:endParaRPr lang="uk-UA" sz="4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43607" y="2750347"/>
            <a:ext cx="19820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Sparta </a:t>
            </a:r>
            <a:endParaRPr lang="uk-UA" sz="4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042467" y="2723436"/>
            <a:ext cx="9167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VS</a:t>
            </a:r>
            <a:endParaRPr lang="uk-UA" sz="4800" dirty="0"/>
          </a:p>
        </p:txBody>
      </p:sp>
      <p:sp>
        <p:nvSpPr>
          <p:cNvPr id="7" name="Равно 6"/>
          <p:cNvSpPr/>
          <p:nvPr/>
        </p:nvSpPr>
        <p:spPr>
          <a:xfrm>
            <a:off x="5925624" y="2888846"/>
            <a:ext cx="792088" cy="553998"/>
          </a:xfrm>
          <a:prstGeom prst="mathEqual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17712" y="1984772"/>
            <a:ext cx="21607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/>
              <a:t>Decline of Greece </a:t>
            </a:r>
            <a:endParaRPr lang="uk-UA" sz="4800" b="1" dirty="0"/>
          </a:p>
        </p:txBody>
      </p:sp>
    </p:spTree>
    <p:extLst>
      <p:ext uri="{BB962C8B-B14F-4D97-AF65-F5344CB8AC3E}">
        <p14:creationId xmlns:p14="http://schemas.microsoft.com/office/powerpoint/2010/main" val="32835603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Picture 2" descr="Картинки по запросу Greek polises m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-1"/>
            <a:ext cx="8650493" cy="6495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низ 4"/>
          <p:cNvSpPr/>
          <p:nvPr/>
        </p:nvSpPr>
        <p:spPr>
          <a:xfrm>
            <a:off x="971600" y="1735723"/>
            <a:ext cx="2412268" cy="12095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Овал 5"/>
          <p:cNvSpPr/>
          <p:nvPr/>
        </p:nvSpPr>
        <p:spPr>
          <a:xfrm>
            <a:off x="971600" y="764704"/>
            <a:ext cx="2808312" cy="8786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Macedonia 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15724705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40" name="Picture 4" descr="ÐÐ°ÑÑÐ¸Ð½ÐºÐ¸ Ð¿Ð¾ Ð·Ð°Ð¿ÑÐ¾ÑÑ Macedonian Empir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8" t="3160" r="1602" b="4093"/>
          <a:stretch/>
        </p:blipFill>
        <p:spPr bwMode="auto">
          <a:xfrm>
            <a:off x="395536" y="999034"/>
            <a:ext cx="8476910" cy="4030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6935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2 000 BCE </a:t>
            </a:r>
            <a:r>
              <a:rPr lang="en-US" dirty="0" smtClean="0"/>
              <a:t>bronze</a:t>
            </a:r>
            <a:endParaRPr lang="uk-UA" dirty="0"/>
          </a:p>
        </p:txBody>
      </p:sp>
      <p:pic>
        <p:nvPicPr>
          <p:cNvPr id="25602" name="Picture 2" descr="ÐÐ°ÑÑÐ¸Ð½ÐºÐ¸ Ð¿Ð¾ Ð·Ð°Ð¿ÑÐ¾ÑÑ chinese bronze 2000 BCE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29718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750" b="100000" l="9873" r="89809">
                        <a14:backgroundMark x1="51911" y1="11250" x2="51911" y2="11250"/>
                        <a14:backgroundMark x1="51911" y1="21750" x2="51911" y2="21750"/>
                        <a14:backgroundMark x1="52866" y1="18250" x2="52866" y2="23000"/>
                        <a14:backgroundMark x1="64013" y1="15750" x2="66242" y2="19250"/>
                        <a14:backgroundMark x1="39490" y1="16750" x2="36624" y2="18500"/>
                        <a14:backgroundMark x1="44586" y1="15750" x2="44586" y2="15750"/>
                        <a14:backgroundMark x1="57006" y1="15750" x2="57006" y2="15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575" y="1524000"/>
            <a:ext cx="299085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7" descr="ÐÐ°ÑÑÐ¸Ð½ÐºÐ¸ Ð¿Ð¾ Ð·Ð°Ð¿ÑÐ¾ÑÑ chinese bronze 2000 BCE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500" b="98750" l="9581" r="895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532353"/>
            <a:ext cx="318135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207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Alexander the Great  </a:t>
            </a:r>
            <a:br>
              <a:rPr lang="en-US" b="1" dirty="0" smtClean="0"/>
            </a:br>
            <a:r>
              <a:rPr lang="en-US" sz="3600" dirty="0" smtClean="0"/>
              <a:t>(356–323 BCE)</a:t>
            </a:r>
            <a:endParaRPr lang="uk-UA" sz="3600" dirty="0"/>
          </a:p>
        </p:txBody>
      </p:sp>
      <p:pic>
        <p:nvPicPr>
          <p:cNvPr id="17410" name="Picture 2" descr="Картинки по запросу Alexander the Grea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457130"/>
            <a:ext cx="3528392" cy="501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55879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The Hellenistic states </a:t>
            </a:r>
            <a:br>
              <a:rPr lang="en-US" b="1" dirty="0" smtClean="0"/>
            </a:br>
            <a:r>
              <a:rPr lang="en-US" dirty="0" smtClean="0"/>
              <a:t>300 BCE</a:t>
            </a:r>
            <a:endParaRPr lang="uk-UA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8436" name="Picture 4" descr="https://www.ancient.eu/uploads/images/581.png?v=155409924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30" y="1700808"/>
            <a:ext cx="879924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645578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smtClean="0"/>
              <a:t>Romulus and Remus suckled by she-wolf</a:t>
            </a:r>
            <a:br>
              <a:rPr lang="en-US" sz="3600" b="1" dirty="0" smtClean="0"/>
            </a:br>
            <a:r>
              <a:rPr lang="en-US" sz="3600" dirty="0" smtClean="0"/>
              <a:t>Rome was built 800–600 BCE </a:t>
            </a:r>
            <a:endParaRPr lang="uk-UA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14338" name="Picture 2" descr="Картинки по запросу Romulus wol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559" b="100000" l="2380" r="96818">
                        <a14:foregroundMark x1="28984" y1="94977" x2="86176" y2="94188"/>
                        <a14:backgroundMark x1="41390" y1="60440" x2="41390" y2="80075"/>
                        <a14:backgroundMark x1="36818" y1="77709" x2="36818" y2="88709"/>
                        <a14:backgroundMark x1="60107" y1="71814" x2="58850" y2="75342"/>
                        <a14:backgroundMark x1="75802" y1="72188" x2="77086" y2="81652"/>
                        <a14:backgroundMark x1="67460" y1="84392" x2="67460" y2="84392"/>
                        <a14:backgroundMark x1="57834" y1="88709" x2="57834" y2="88709"/>
                        <a14:backgroundMark x1="54305" y1="88709" x2="61390" y2="88709"/>
                        <a14:backgroundMark x1="83396" y1="64757" x2="88209" y2="76546"/>
                        <a14:backgroundMark x1="36578" y1="75342" x2="34305" y2="894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109" y="1418658"/>
            <a:ext cx="6886178" cy="4438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747594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274638"/>
            <a:ext cx="6059016" cy="1143000"/>
          </a:xfrm>
        </p:spPr>
        <p:txBody>
          <a:bodyPr/>
          <a:lstStyle/>
          <a:p>
            <a:r>
              <a:rPr lang="en-US" b="1" dirty="0" smtClean="0"/>
              <a:t>The Roman republic </a:t>
            </a:r>
            <a:endParaRPr lang="uk-UA" b="1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06" t="5880" r="5296" b="36750"/>
          <a:stretch/>
        </p:blipFill>
        <p:spPr bwMode="auto">
          <a:xfrm>
            <a:off x="2843808" y="1484784"/>
            <a:ext cx="5400600" cy="503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6" name="Picture 10" descr="https://steamuserimages-a.akamaihd.net/ugc/837016810888563089/6035905182CE705DDC3296424C4F24538ADDC055/?imw=268&amp;imh=268&amp;ima=fit&amp;impolicy=Letterbox&amp;imcolor=%23000000&amp;letterbox=tru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1" t="12356" r="12702" b="13159"/>
          <a:stretch/>
        </p:blipFill>
        <p:spPr bwMode="auto">
          <a:xfrm>
            <a:off x="34234" y="7256"/>
            <a:ext cx="1988458" cy="1901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21445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2051720" y="1537026"/>
            <a:ext cx="2592288" cy="244827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/>
              <a:t>P</a:t>
            </a:r>
            <a:r>
              <a:rPr lang="uk-UA" sz="3200" b="1" dirty="0" err="1" smtClean="0"/>
              <a:t>atrician</a:t>
            </a:r>
            <a:r>
              <a:rPr lang="en-US" sz="3200" b="1" dirty="0" smtClean="0"/>
              <a:t>s</a:t>
            </a:r>
          </a:p>
          <a:p>
            <a:pPr algn="ctr"/>
            <a:r>
              <a:rPr lang="en-US" sz="2400" dirty="0" smtClean="0"/>
              <a:t>(aristocrats)</a:t>
            </a:r>
            <a:r>
              <a:rPr lang="uk-UA" sz="2400" dirty="0" smtClean="0"/>
              <a:t> </a:t>
            </a:r>
            <a:endParaRPr lang="uk-UA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547664" y="476672"/>
            <a:ext cx="15981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Senate </a:t>
            </a:r>
            <a:endParaRPr lang="uk-UA" b="1" dirty="0"/>
          </a:p>
        </p:txBody>
      </p:sp>
      <p:cxnSp>
        <p:nvCxnSpPr>
          <p:cNvPr id="7" name="Прямая соединительная линия 6"/>
          <p:cNvCxnSpPr>
            <a:endCxn id="5" idx="2"/>
          </p:cNvCxnSpPr>
          <p:nvPr/>
        </p:nvCxnSpPr>
        <p:spPr>
          <a:xfrm flipV="1">
            <a:off x="2346761" y="1123003"/>
            <a:ext cx="0" cy="79383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5724128" y="3789040"/>
            <a:ext cx="2592288" cy="244827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Plebeians</a:t>
            </a:r>
          </a:p>
          <a:p>
            <a:pPr algn="ctr"/>
            <a:r>
              <a:rPr lang="en-US" sz="2000" dirty="0" smtClean="0"/>
              <a:t>(commoners)</a:t>
            </a:r>
            <a:r>
              <a:rPr lang="uk-UA" sz="2000" dirty="0" smtClean="0"/>
              <a:t> </a:t>
            </a:r>
            <a:endParaRPr lang="uk-UA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5220072" y="2708920"/>
            <a:ext cx="20161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One Tribune</a:t>
            </a:r>
            <a:endParaRPr lang="uk-UA" sz="1400" b="1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6019171" y="3232140"/>
            <a:ext cx="0" cy="91694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670219" y="3690610"/>
            <a:ext cx="77976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VS</a:t>
            </a:r>
            <a:endParaRPr lang="uk-UA" sz="4400" b="1" dirty="0"/>
          </a:p>
        </p:txBody>
      </p:sp>
    </p:spTree>
    <p:extLst>
      <p:ext uri="{BB962C8B-B14F-4D97-AF65-F5344CB8AC3E}">
        <p14:creationId xmlns:p14="http://schemas.microsoft.com/office/powerpoint/2010/main" val="36156688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Картинки по запросу legion roma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372" b="94809" l="3200" r="94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72" y="32657"/>
            <a:ext cx="4246325" cy="3108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35696" y="3140968"/>
            <a:ext cx="21794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Roman legion</a:t>
            </a:r>
            <a:endParaRPr lang="uk-UA" dirty="0"/>
          </a:p>
        </p:txBody>
      </p:sp>
      <p:pic>
        <p:nvPicPr>
          <p:cNvPr id="20484" name="Picture 4" descr="Картинки по запросу gladiator roman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8014" y1="65654" x2="28369" y2="75701"/>
                        <a14:foregroundMark x1="26950" y1="78972" x2="21986" y2="83879"/>
                        <a14:foregroundMark x1="73936" y1="76402" x2="79610" y2="83178"/>
                        <a14:foregroundMark x1="78723" y1="85047" x2="79787" y2="86916"/>
                        <a14:foregroundMark x1="68617" y1="50234" x2="75000" y2="61215"/>
                        <a14:foregroundMark x1="70567" y1="50234" x2="73936" y2="54907"/>
                        <a14:foregroundMark x1="46986" y1="66355" x2="52837" y2="61916"/>
                        <a14:foregroundMark x1="33511" y1="58645" x2="29787" y2="58645"/>
                        <a14:foregroundMark x1="39894" y1="52804" x2="40248" y2="53972"/>
                        <a14:foregroundMark x1="58511" y1="64720" x2="53191" y2="71963"/>
                        <a14:foregroundMark x1="51950" y1="72664" x2="49113" y2="76402"/>
                        <a14:foregroundMark x1="54255" y1="73598" x2="50000" y2="78738"/>
                        <a14:foregroundMark x1="70745" y1="49065" x2="81560" y2="34579"/>
                        <a14:foregroundMark x1="58156" y1="84579" x2="53901" y2="86215"/>
                        <a14:foregroundMark x1="76418" y1="61682" x2="76418" y2="61682"/>
                        <a14:foregroundMark x1="77660" y1="65421" x2="81560" y2="74299"/>
                        <a14:foregroundMark x1="57624" y1="40187" x2="57624" y2="40187"/>
                        <a14:backgroundMark x1="52305" y1="26402" x2="52305" y2="51636"/>
                        <a14:backgroundMark x1="50887" y1="69159" x2="43262" y2="74299"/>
                        <a14:backgroundMark x1="33688" y1="70093" x2="33688" y2="70093"/>
                        <a14:backgroundMark x1="56560" y1="71963" x2="53191" y2="79439"/>
                        <a14:backgroundMark x1="74113" y1="86215" x2="75355" y2="87150"/>
                        <a14:backgroundMark x1="73936" y1="68224" x2="75355" y2="71963"/>
                        <a14:backgroundMark x1="72518" y1="59813" x2="72518" y2="598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060847"/>
            <a:ext cx="5467928" cy="4146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868144" y="2914269"/>
            <a:ext cx="27996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Roman gladiators </a:t>
            </a:r>
            <a:endParaRPr lang="uk-UA" dirty="0"/>
          </a:p>
        </p:txBody>
      </p:sp>
      <p:sp>
        <p:nvSpPr>
          <p:cNvPr id="5" name="Овал 4"/>
          <p:cNvSpPr/>
          <p:nvPr/>
        </p:nvSpPr>
        <p:spPr>
          <a:xfrm>
            <a:off x="5724128" y="332656"/>
            <a:ext cx="2808312" cy="208823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From Etruscans to Rome </a:t>
            </a:r>
            <a:endParaRPr lang="uk-UA" sz="3200" b="1" dirty="0"/>
          </a:p>
        </p:txBody>
      </p:sp>
    </p:spTree>
    <p:extLst>
      <p:ext uri="{BB962C8B-B14F-4D97-AF65-F5344CB8AC3E}">
        <p14:creationId xmlns:p14="http://schemas.microsoft.com/office/powerpoint/2010/main" val="180255909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1506" name="Picture 2" descr="Картинки по запросу Punic wa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8806950" cy="5508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652331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/>
              <a:t>the First century BCE</a:t>
            </a:r>
            <a:endParaRPr lang="uk-UA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916832"/>
            <a:ext cx="2304256" cy="15841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Decline of free farmers </a:t>
            </a:r>
            <a:endParaRPr lang="uk-UA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03848" y="1916832"/>
            <a:ext cx="2304256" cy="15841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Power to Landowners </a:t>
            </a:r>
            <a:endParaRPr lang="uk-UA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588224" y="1916832"/>
            <a:ext cx="2304256" cy="15841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Slavery developed </a:t>
            </a:r>
            <a:endParaRPr lang="uk-UA" sz="2800" dirty="0"/>
          </a:p>
        </p:txBody>
      </p:sp>
      <p:sp>
        <p:nvSpPr>
          <p:cNvPr id="8" name="Стрелка вправо 7"/>
          <p:cNvSpPr/>
          <p:nvPr/>
        </p:nvSpPr>
        <p:spPr>
          <a:xfrm>
            <a:off x="2640743" y="2204864"/>
            <a:ext cx="432048" cy="1008112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4509120"/>
            <a:ext cx="2245207" cy="14401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Wars </a:t>
            </a:r>
            <a:endParaRPr lang="uk-UA" sz="4000" b="1" dirty="0"/>
          </a:p>
        </p:txBody>
      </p:sp>
      <p:sp>
        <p:nvSpPr>
          <p:cNvPr id="11" name="Равно 10"/>
          <p:cNvSpPr/>
          <p:nvPr/>
        </p:nvSpPr>
        <p:spPr>
          <a:xfrm>
            <a:off x="5560178" y="2226387"/>
            <a:ext cx="936104" cy="864096"/>
          </a:xfrm>
          <a:prstGeom prst="mathEqua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314971" y="4530509"/>
            <a:ext cx="2245207" cy="14401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Wheat prices fell</a:t>
            </a:r>
            <a:endParaRPr lang="uk-UA" sz="4000" b="1" dirty="0"/>
          </a:p>
        </p:txBody>
      </p:sp>
      <p:cxnSp>
        <p:nvCxnSpPr>
          <p:cNvPr id="15" name="Прямая со стрелкой 14"/>
          <p:cNvCxnSpPr>
            <a:stCxn id="12" idx="0"/>
          </p:cNvCxnSpPr>
          <p:nvPr/>
        </p:nvCxnSpPr>
        <p:spPr>
          <a:xfrm flipH="1" flipV="1">
            <a:off x="2555776" y="3501008"/>
            <a:ext cx="1881799" cy="102950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 flipV="1">
            <a:off x="1518139" y="3501008"/>
            <a:ext cx="1" cy="100811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</p:spTree>
    <p:extLst>
      <p:ext uri="{BB962C8B-B14F-4D97-AF65-F5344CB8AC3E}">
        <p14:creationId xmlns:p14="http://schemas.microsoft.com/office/powerpoint/2010/main" val="8561765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Eagle Standard</a:t>
            </a:r>
            <a:endParaRPr lang="uk-UA" dirty="0"/>
          </a:p>
        </p:txBody>
      </p:sp>
      <p:pic>
        <p:nvPicPr>
          <p:cNvPr id="22532" name="Picture 4" descr="Картинки по запросу Roman legionnaire standard eag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340768"/>
            <a:ext cx="4981575" cy="498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159526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Julius </a:t>
            </a:r>
            <a:r>
              <a:rPr lang="en-US" b="1" dirty="0" smtClean="0"/>
              <a:t>Caesar </a:t>
            </a:r>
            <a:br>
              <a:rPr lang="en-US" b="1" dirty="0" smtClean="0"/>
            </a:br>
            <a:r>
              <a:rPr lang="en-US" sz="4000" dirty="0" smtClean="0"/>
              <a:t>100 – 44 BCE</a:t>
            </a:r>
            <a:endParaRPr lang="uk-UA" sz="4000" dirty="0"/>
          </a:p>
        </p:txBody>
      </p:sp>
      <p:pic>
        <p:nvPicPr>
          <p:cNvPr id="23554" name="Picture 2" descr="Картинки по запросу Julius Caesar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backgroundMark x1="15000" y1="47739" x2="11818" y2="62814"/>
                        <a14:backgroundMark x1="93182" y1="60050" x2="92273" y2="695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412776"/>
            <a:ext cx="2743572" cy="4963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5100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Dynasties </a:t>
            </a:r>
            <a:endParaRPr lang="uk-UA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2780928"/>
            <a:ext cx="2664296" cy="165618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Xia</a:t>
            </a:r>
          </a:p>
          <a:p>
            <a:pPr algn="ctr"/>
            <a:r>
              <a:rPr lang="en-US" sz="2400" b="1" dirty="0" smtClean="0"/>
              <a:t>(2000 – 1600 BCE)</a:t>
            </a:r>
            <a:endParaRPr lang="uk-UA" sz="24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347864" y="2780928"/>
            <a:ext cx="2664296" cy="165618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Shang</a:t>
            </a:r>
          </a:p>
          <a:p>
            <a:pPr algn="ctr"/>
            <a:r>
              <a:rPr lang="en-US" sz="2400" b="1" dirty="0" smtClean="0"/>
              <a:t>(1600 – 1045 BCE)</a:t>
            </a:r>
            <a:endParaRPr lang="uk-UA" sz="24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300192" y="2780928"/>
            <a:ext cx="2664296" cy="165618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Zhou</a:t>
            </a:r>
            <a:endParaRPr lang="ru-RU" sz="4400" b="1" dirty="0" smtClean="0"/>
          </a:p>
          <a:p>
            <a:pPr algn="ctr"/>
            <a:r>
              <a:rPr lang="ru-RU" sz="2400" b="1" dirty="0" smtClean="0"/>
              <a:t>(1045 – 220 </a:t>
            </a:r>
            <a:r>
              <a:rPr lang="en-US" sz="2400" b="1" dirty="0" smtClean="0"/>
              <a:t>BCE</a:t>
            </a:r>
            <a:r>
              <a:rPr lang="ru-RU" sz="2400" b="1" dirty="0" smtClean="0"/>
              <a:t>)</a:t>
            </a:r>
            <a:endParaRPr lang="uk-UA" sz="2400" b="1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3097783" y="3104964"/>
            <a:ext cx="252028" cy="1008112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Стрелка вправо 7"/>
          <p:cNvSpPr/>
          <p:nvPr/>
        </p:nvSpPr>
        <p:spPr>
          <a:xfrm>
            <a:off x="6048164" y="3104964"/>
            <a:ext cx="252028" cy="1008112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774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Octavian Augustus </a:t>
            </a:r>
            <a:br>
              <a:rPr lang="en-US" b="1" dirty="0" smtClean="0"/>
            </a:br>
            <a:r>
              <a:rPr lang="en-US" dirty="0" smtClean="0"/>
              <a:t>63 BCE – 14 CE </a:t>
            </a:r>
            <a:endParaRPr lang="uk-UA" dirty="0"/>
          </a:p>
        </p:txBody>
      </p:sp>
      <p:pic>
        <p:nvPicPr>
          <p:cNvPr id="24578" name="Picture 2" descr="Картинки по запросу Octavian Augustu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9" b="100000" l="10000" r="98800">
                        <a14:backgroundMark x1="66000" y1="70933" x2="68667" y2="85822"/>
                        <a14:backgroundMark x1="82600" y1="68311" x2="82600" y2="72978"/>
                        <a14:backgroundMark x1="84800" y1="57244" x2="83933" y2="66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340768"/>
            <a:ext cx="3324225" cy="498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679319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25602" name="Picture 2" descr="Картинки по запросу pax Romana m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820472" cy="5699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55776" y="5969248"/>
            <a:ext cx="43796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The first – third centuries CE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8864181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Roman achievements </a:t>
            </a:r>
            <a:endParaRPr lang="uk-UA" dirty="0"/>
          </a:p>
        </p:txBody>
      </p:sp>
      <p:sp>
        <p:nvSpPr>
          <p:cNvPr id="4" name="TextBox 3"/>
          <p:cNvSpPr txBox="1"/>
          <p:nvPr/>
        </p:nvSpPr>
        <p:spPr>
          <a:xfrm>
            <a:off x="976806" y="1628800"/>
            <a:ext cx="3679597" cy="36132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4000" b="1" dirty="0" smtClean="0"/>
              <a:t>Roads </a:t>
            </a:r>
          </a:p>
          <a:p>
            <a:pPr marL="571500" indent="-5715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4000" b="1" dirty="0" smtClean="0"/>
              <a:t>Aqueducts </a:t>
            </a:r>
          </a:p>
          <a:p>
            <a:pPr marL="571500" indent="-5715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4000" b="1" dirty="0" smtClean="0"/>
              <a:t>Fortifications </a:t>
            </a:r>
            <a:endParaRPr lang="uk-UA" sz="4000" b="1" dirty="0"/>
          </a:p>
        </p:txBody>
      </p:sp>
    </p:spTree>
    <p:extLst>
      <p:ext uri="{BB962C8B-B14F-4D97-AF65-F5344CB8AC3E}">
        <p14:creationId xmlns:p14="http://schemas.microsoft.com/office/powerpoint/2010/main" val="396036046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Cult of the Emperor’s Genius </a:t>
            </a:r>
            <a:endParaRPr lang="uk-UA" dirty="0"/>
          </a:p>
        </p:txBody>
      </p:sp>
      <p:pic>
        <p:nvPicPr>
          <p:cNvPr id="26626" name="Picture 2" descr="Картинки по запросу Genius of emperor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2" b="99383" l="2353" r="9882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361100"/>
            <a:ext cx="2699370" cy="5144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1537339">
            <a:off x="5212232" y="2266102"/>
            <a:ext cx="41955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No priests, but officials </a:t>
            </a:r>
            <a:endParaRPr lang="uk-UA" sz="3200" b="1" dirty="0"/>
          </a:p>
        </p:txBody>
      </p:sp>
    </p:spTree>
    <p:extLst>
      <p:ext uri="{BB962C8B-B14F-4D97-AF65-F5344CB8AC3E}">
        <p14:creationId xmlns:p14="http://schemas.microsoft.com/office/powerpoint/2010/main" val="359673361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Christianity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sz="4000" dirty="0"/>
              <a:t>t</a:t>
            </a:r>
            <a:r>
              <a:rPr lang="en-US" sz="4000" dirty="0" smtClean="0"/>
              <a:t>he 1</a:t>
            </a:r>
            <a:r>
              <a:rPr lang="en-US" sz="4000" baseline="30000" dirty="0" smtClean="0"/>
              <a:t>st</a:t>
            </a:r>
            <a:r>
              <a:rPr lang="en-US" sz="4000" dirty="0" smtClean="0"/>
              <a:t> century</a:t>
            </a:r>
            <a:endParaRPr lang="uk-UA" sz="4000" dirty="0"/>
          </a:p>
        </p:txBody>
      </p:sp>
      <p:pic>
        <p:nvPicPr>
          <p:cNvPr id="286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559" y="1600200"/>
            <a:ext cx="6690881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965793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Persecutions of Christians 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7650" name="Picture 2" descr="Картинки по запросу Roman persecutions of christia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28799"/>
            <a:ext cx="7416824" cy="487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694178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63888" y="2236235"/>
            <a:ext cx="2304256" cy="13681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Crisis of the 3</a:t>
            </a:r>
            <a:r>
              <a:rPr lang="en-US" sz="2800" b="1" baseline="30000" dirty="0" smtClean="0"/>
              <a:t>rd</a:t>
            </a:r>
            <a:r>
              <a:rPr lang="en-US" sz="2800" b="1" dirty="0" smtClean="0"/>
              <a:t> century</a:t>
            </a:r>
            <a:endParaRPr lang="uk-UA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115616" y="1228122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Wars </a:t>
            </a:r>
            <a:endParaRPr lang="uk-UA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228184" y="1052736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Smallpox</a:t>
            </a:r>
            <a:endParaRPr lang="uk-UA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131481" y="4684506"/>
            <a:ext cx="5328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Ineffective leadership</a:t>
            </a:r>
            <a:endParaRPr lang="uk-UA" sz="3600" b="1" dirty="0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1979712" y="1874454"/>
            <a:ext cx="1368152" cy="72182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6" idx="2"/>
          </p:cNvCxnSpPr>
          <p:nvPr/>
        </p:nvCxnSpPr>
        <p:spPr>
          <a:xfrm flipH="1">
            <a:off x="6012160" y="1699067"/>
            <a:ext cx="1224136" cy="89720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7" idx="0"/>
          </p:cNvCxnSpPr>
          <p:nvPr/>
        </p:nvCxnSpPr>
        <p:spPr>
          <a:xfrm flipV="1">
            <a:off x="4795777" y="3748402"/>
            <a:ext cx="0" cy="93610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977797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900" b="1" dirty="0" smtClean="0"/>
              <a:t>Constantine the Great </a:t>
            </a:r>
            <a:br>
              <a:rPr lang="en-US" sz="4900" b="1" dirty="0" smtClean="0"/>
            </a:br>
            <a:r>
              <a:rPr lang="en-US" dirty="0" smtClean="0"/>
              <a:t>272 – 337 CE</a:t>
            </a:r>
            <a:endParaRPr lang="uk-UA" dirty="0"/>
          </a:p>
        </p:txBody>
      </p:sp>
      <p:sp>
        <p:nvSpPr>
          <p:cNvPr id="4" name="AutoShape 2" descr="Картинки по запросу Constantine the Great"/>
          <p:cNvSpPr>
            <a:spLocks noChangeAspect="1" noChangeArrowheads="1"/>
          </p:cNvSpPr>
          <p:nvPr/>
        </p:nvSpPr>
        <p:spPr bwMode="auto">
          <a:xfrm>
            <a:off x="155575" y="-2384425"/>
            <a:ext cx="2905125" cy="498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296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81" b="96446" l="2656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157" y="1600200"/>
            <a:ext cx="2639686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756998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17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4664"/>
            <a:ext cx="8896771" cy="5598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864740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7845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455</a:t>
            </a:r>
            <a:r>
              <a:rPr lang="en-US" b="1" dirty="0" smtClean="0"/>
              <a:t> – the Vandals </a:t>
            </a:r>
            <a:br>
              <a:rPr lang="en-US" b="1" dirty="0" smtClean="0"/>
            </a:br>
            <a:r>
              <a:rPr lang="en-US" dirty="0" smtClean="0"/>
              <a:t>476</a:t>
            </a:r>
            <a:r>
              <a:rPr lang="en-US" b="1" dirty="0" smtClean="0"/>
              <a:t> – the Goths </a:t>
            </a:r>
            <a:endParaRPr lang="uk-UA" b="1" dirty="0"/>
          </a:p>
        </p:txBody>
      </p:sp>
      <p:pic>
        <p:nvPicPr>
          <p:cNvPr id="30722" name="Picture 2" descr="Картинки по запросу Vandals destroy Rom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00808"/>
            <a:ext cx="7550122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7449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2987824" y="2132856"/>
            <a:ext cx="2952328" cy="2808312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China</a:t>
            </a:r>
            <a:endParaRPr lang="uk-UA" sz="5400" b="1" dirty="0"/>
          </a:p>
        </p:txBody>
      </p:sp>
      <p:sp>
        <p:nvSpPr>
          <p:cNvPr id="5" name="TextBox 4"/>
          <p:cNvSpPr txBox="1"/>
          <p:nvPr/>
        </p:nvSpPr>
        <p:spPr>
          <a:xfrm rot="19452632">
            <a:off x="3103628" y="822373"/>
            <a:ext cx="21098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Barbarians </a:t>
            </a:r>
            <a:endParaRPr lang="uk-UA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rot="1595733">
            <a:off x="486819" y="3582315"/>
            <a:ext cx="21098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Barbarians </a:t>
            </a:r>
            <a:endParaRPr lang="uk-UA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rot="583316">
            <a:off x="3409052" y="5640248"/>
            <a:ext cx="21098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Barbarians </a:t>
            </a:r>
            <a:endParaRPr lang="uk-UA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59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Shang’s chariot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6626" name="Picture 2" descr="ÐÐ°ÑÑÐ¸Ð½ÐºÐ¸ Ð¿Ð¾ Ð·Ð°Ð¿ÑÐ¾ÑÑ shang army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6167" y1="96287" x2="26167" y2="96287"/>
                        <a14:foregroundMark x1="49333" y1="9653" x2="49333" y2="9653"/>
                        <a14:foregroundMark x1="48667" y1="5198" x2="48667" y2="5198"/>
                        <a14:foregroundMark x1="47667" y1="6683" x2="41833" y2="17079"/>
                        <a14:foregroundMark x1="667" y1="3218" x2="10667" y2="19059"/>
                        <a14:backgroundMark x1="2833" y1="1733" x2="2833" y2="17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556791"/>
            <a:ext cx="6523497" cy="4392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568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Овал 3"/>
          <p:cNvSpPr/>
          <p:nvPr/>
        </p:nvSpPr>
        <p:spPr>
          <a:xfrm>
            <a:off x="6156176" y="2780928"/>
            <a:ext cx="2232248" cy="208823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China </a:t>
            </a:r>
            <a:endParaRPr lang="uk-UA" sz="4400" b="1" dirty="0"/>
          </a:p>
        </p:txBody>
      </p:sp>
      <p:sp>
        <p:nvSpPr>
          <p:cNvPr id="5" name="Овал 4"/>
          <p:cNvSpPr/>
          <p:nvPr/>
        </p:nvSpPr>
        <p:spPr>
          <a:xfrm>
            <a:off x="3203848" y="2929492"/>
            <a:ext cx="2232248" cy="208823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Indus valley </a:t>
            </a:r>
            <a:endParaRPr lang="uk-UA" sz="4400" b="1" dirty="0"/>
          </a:p>
        </p:txBody>
      </p:sp>
      <p:sp>
        <p:nvSpPr>
          <p:cNvPr id="6" name="Овал 5"/>
          <p:cNvSpPr/>
          <p:nvPr/>
        </p:nvSpPr>
        <p:spPr>
          <a:xfrm>
            <a:off x="179512" y="2760324"/>
            <a:ext cx="2232248" cy="208823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Middle East </a:t>
            </a:r>
            <a:endParaRPr lang="uk-UA" sz="3600" b="1" dirty="0"/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5319076" y="2636912"/>
            <a:ext cx="1152128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2267744" y="2590946"/>
            <a:ext cx="1152128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049943" y="1844824"/>
            <a:ext cx="22124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Jade &amp; silk</a:t>
            </a:r>
            <a:endParaRPr lang="uk-UA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95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Pictographs 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27650" name="Picture 2" descr="ÐÐ°ÑÑÐ¸Ð½ÐºÐ¸ Ð¿Ð¾ Ð·Ð°Ð¿ÑÐ¾ÑÑ shang pictograph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412776"/>
            <a:ext cx="4846036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097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1782</TotalTime>
  <Words>279</Words>
  <Application>Microsoft Office PowerPoint</Application>
  <PresentationFormat>Экран (4:3)</PresentationFormat>
  <Paragraphs>114</Paragraphs>
  <Slides>59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59</vt:i4>
      </vt:variant>
    </vt:vector>
  </HeadingPairs>
  <TitlesOfParts>
    <vt:vector size="63" baseType="lpstr">
      <vt:lpstr>Arial</vt:lpstr>
      <vt:lpstr>Calibri</vt:lpstr>
      <vt:lpstr>Wingdings</vt:lpstr>
      <vt:lpstr>Тема Office</vt:lpstr>
      <vt:lpstr>Classical Civilizations   (600 BCE – 400 CE) Класичні цивілізації (VII-V ст. до н. е.)</vt:lpstr>
      <vt:lpstr>China</vt:lpstr>
      <vt:lpstr>Презентация PowerPoint</vt:lpstr>
      <vt:lpstr>2 000 BCE bronze</vt:lpstr>
      <vt:lpstr>Dynasties </vt:lpstr>
      <vt:lpstr>Презентация PowerPoint</vt:lpstr>
      <vt:lpstr>Shang’s chariot </vt:lpstr>
      <vt:lpstr>Презентация PowerPoint</vt:lpstr>
      <vt:lpstr>Pictographs </vt:lpstr>
      <vt:lpstr>Zhou </vt:lpstr>
      <vt:lpstr>Zhou’s iron </vt:lpstr>
      <vt:lpstr>Презентация PowerPoint</vt:lpstr>
      <vt:lpstr>Презентация PowerPoint</vt:lpstr>
      <vt:lpstr>Презентация PowerPoint</vt:lpstr>
      <vt:lpstr>Zoroastrianism </vt:lpstr>
      <vt:lpstr>Ahura Mazda  </vt:lpstr>
      <vt:lpstr>Презентация PowerPoint</vt:lpstr>
      <vt:lpstr>After the Persian Empire </vt:lpstr>
      <vt:lpstr>Презентация PowerPoint</vt:lpstr>
      <vt:lpstr>Презентация PowerPoint</vt:lpstr>
      <vt:lpstr>The Phoenicia and its colonies</vt:lpstr>
      <vt:lpstr>Baal</vt:lpstr>
      <vt:lpstr>Minoan civilization  2000 – 1450 BCE</vt:lpstr>
      <vt:lpstr>Презентация PowerPoint</vt:lpstr>
      <vt:lpstr>Mycenaean civilization  1600 – 1200 BCE</vt:lpstr>
      <vt:lpstr>Презентация PowerPoint</vt:lpstr>
      <vt:lpstr>Презентация PowerPoint</vt:lpstr>
      <vt:lpstr>Презентация PowerPoint</vt:lpstr>
      <vt:lpstr>the Greek city-state  =  polis  </vt:lpstr>
      <vt:lpstr>Since the 8th century BCE</vt:lpstr>
      <vt:lpstr>Hellas </vt:lpstr>
      <vt:lpstr>Презентация PowerPoint</vt:lpstr>
      <vt:lpstr>Slaves </vt:lpstr>
      <vt:lpstr>The Greeks’ Democracy </vt:lpstr>
      <vt:lpstr>Презентация PowerPoint</vt:lpstr>
      <vt:lpstr>The Greco-Persian wars  (492 – 479 BCE)</vt:lpstr>
      <vt:lpstr>431 – 404 BCE </vt:lpstr>
      <vt:lpstr>Презентация PowerPoint</vt:lpstr>
      <vt:lpstr>Презентация PowerPoint</vt:lpstr>
      <vt:lpstr>Alexander the Great   (356–323 BCE)</vt:lpstr>
      <vt:lpstr>The Hellenistic states  300 BCE</vt:lpstr>
      <vt:lpstr>Romulus and Remus suckled by she-wolf Rome was built 800–600 BCE </vt:lpstr>
      <vt:lpstr>The Roman republic </vt:lpstr>
      <vt:lpstr>Презентация PowerPoint</vt:lpstr>
      <vt:lpstr>Презентация PowerPoint</vt:lpstr>
      <vt:lpstr>Презентация PowerPoint</vt:lpstr>
      <vt:lpstr>the First century BCE</vt:lpstr>
      <vt:lpstr>Eagle Standard</vt:lpstr>
      <vt:lpstr>Julius Caesar  100 – 44 BCE</vt:lpstr>
      <vt:lpstr>Octavian Augustus  63 BCE – 14 CE </vt:lpstr>
      <vt:lpstr>Презентация PowerPoint</vt:lpstr>
      <vt:lpstr>Roman achievements </vt:lpstr>
      <vt:lpstr>Cult of the Emperor’s Genius </vt:lpstr>
      <vt:lpstr>Christianity  the 1st century</vt:lpstr>
      <vt:lpstr>Persecutions of Christians </vt:lpstr>
      <vt:lpstr>Презентация PowerPoint</vt:lpstr>
      <vt:lpstr>Constantine the Great  272 – 337 CE</vt:lpstr>
      <vt:lpstr>Презентация PowerPoint</vt:lpstr>
      <vt:lpstr>455 – the Vandals  476 – the Goths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Андрей</dc:creator>
  <cp:lastModifiedBy>Кравченко Е.В.</cp:lastModifiedBy>
  <cp:revision>141</cp:revision>
  <dcterms:created xsi:type="dcterms:W3CDTF">2018-10-02T13:09:20Z</dcterms:created>
  <dcterms:modified xsi:type="dcterms:W3CDTF">2022-09-27T19:47:32Z</dcterms:modified>
</cp:coreProperties>
</file>