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3.png" ContentType="image/png"/>
  <Override PartName="/ppt/media/image1.jpeg" ContentType="image/jpeg"/>
  <Override PartName="/ppt/media/image2.png" ContentType="image/png"/>
  <Override PartName="/ppt/media/image4.png" ContentType="image/png"/>
  <Override PartName="/ppt/media/image5.png" ContentType="image/png"/>
  <Override PartName="/ppt/media/image6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716400" y="5001840"/>
            <a:ext cx="3800880" cy="1442160"/>
          </a:xfrm>
          <a:custGeom>
            <a:avLst/>
            <a:gdLst/>
            <a:ahLst/>
            <a:rect l="l" t="t" r="r" b="b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-53640" y="5785200"/>
            <a:ext cx="3800880" cy="837000"/>
          </a:xfrm>
          <a:custGeom>
            <a:avLst/>
            <a:gdLst/>
            <a:ahLst/>
            <a:rect l="l" t="t" r="r" b="b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-6120" y="5791320"/>
            <a:ext cx="3401280" cy="1079640"/>
          </a:xfrm>
          <a:prstGeom prst="rtTriangle">
            <a:avLst/>
          </a:prstGeom>
          <a:blipFill rotWithShape="0">
            <a:blip r:embed="rId2"/>
            <a:tile/>
          </a:blipFill>
          <a:ln w="12600">
            <a:noFill/>
          </a:ln>
          <a:effectLst>
            <a:outerShdw blurRad="5080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4a6f4e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uk-UA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uk-UA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uk-UA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uk-UA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uk-UA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457200" y="2143080"/>
            <a:ext cx="8228520" cy="386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624240" indent="-513360">
              <a:lnSpc>
                <a:spcPct val="100000"/>
              </a:lnSpc>
              <a:buClr>
                <a:srgbClr val="72a376"/>
              </a:buClr>
              <a:buSzPct val="68000"/>
              <a:buFont typeface="Lucida Sans Unicode"/>
              <a:buAutoNum type="arabicPeriod"/>
            </a:pPr>
            <a:r>
              <a:rPr b="0" lang="ru-RU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Поняття нефінансової звітності</a:t>
            </a:r>
            <a:endParaRPr b="0" lang="ru-RU" sz="2700" spc="-1" strike="noStrike">
              <a:latin typeface="Arial"/>
            </a:endParaRPr>
          </a:p>
          <a:p>
            <a:pPr marL="624240" indent="-513360">
              <a:lnSpc>
                <a:spcPct val="100000"/>
              </a:lnSpc>
              <a:buClr>
                <a:srgbClr val="72a376"/>
              </a:buClr>
              <a:buSzPct val="68000"/>
              <a:buFont typeface="Lucida Sans Unicode"/>
              <a:buAutoNum type="arabicPeriod"/>
            </a:pPr>
            <a:r>
              <a:rPr b="0" lang="ru-RU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Стандарти підготовки нефінансової звітності</a:t>
            </a:r>
            <a:endParaRPr b="0" lang="ru-RU" sz="2700" spc="-1" strike="noStrike">
              <a:latin typeface="Arial"/>
            </a:endParaRPr>
          </a:p>
          <a:p>
            <a:pPr marL="624240" indent="-513360">
              <a:lnSpc>
                <a:spcPct val="100000"/>
              </a:lnSpc>
              <a:buClr>
                <a:srgbClr val="72a376"/>
              </a:buClr>
              <a:buSzPct val="68000"/>
              <a:buFont typeface="Lucida Sans Unicode"/>
              <a:buAutoNum type="arabicPeriod"/>
            </a:pPr>
            <a:r>
              <a:rPr b="0" lang="ru-RU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Процес підготовки звіту </a:t>
            </a:r>
            <a:endParaRPr b="0" lang="ru-RU" sz="27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700" spc="-1" strike="noStrike">
              <a:latin typeface="Arial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676a55"/>
                </a:solidFill>
                <a:latin typeface="Lucida Sans Unicode"/>
                <a:ea typeface="DejaVu Sans"/>
              </a:rPr>
              <a:t>Тема 3. Внутрішня комунікація на засадах соціальної відповідальності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Table 1"/>
          <p:cNvGraphicFramePr/>
          <p:nvPr/>
        </p:nvGraphicFramePr>
        <p:xfrm>
          <a:off x="457200" y="1481040"/>
          <a:ext cx="8229240" cy="39474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69520">
                <a:tc>
                  <a:txBody>
                    <a:bodyPr lIns="68400" rIns="68400"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Arial"/>
                          <a:ea typeface="Calibri"/>
                        </a:rPr>
                        <a:t>Джерело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 lIns="68400" rIns="68400"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Arial"/>
                          <a:ea typeface="Calibri"/>
                        </a:rPr>
                        <a:t>Визначення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</a:tr>
              <a:tr h="842400">
                <a:tc>
                  <a:txBody>
                    <a:bodyPr lIns="68400" rIns="68400"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Центр «Розвиток КСВ»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 lIns="68400" rIns="68400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це звіти компаній, що містять не тільки інформацію про результати економічної діяльності, а й соціальні та екологічні показники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569520">
                <a:tc>
                  <a:txBody>
                    <a:bodyPr lIns="68400" rIns="68400"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Агенство соціальної інформації (АСІ)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 lIns="68400" rIns="68400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документ, який розказує про оцінку загального впливу компанії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  <a:tr h="842400">
                <a:tc>
                  <a:txBody>
                    <a:bodyPr lIns="68400" rIns="68400"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Асоціація дипломованих присяжних бухгалтерів (АССА), Великобританія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 lIns="68400" rIns="68400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звітність в галузі стійкого розвитку - звітність про економічні, екологічні та соціальні аспекти діяльності організації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1123920">
                <a:tc>
                  <a:txBody>
                    <a:bodyPr lIns="68400" rIns="68400"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Асоціація дипломованих головних бухгалтерів (СGА-Canada)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 lIns="68400" rIns="68400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Звіт про корпоративну стійкість – засіб комунікації із заінтересованими сторонами з приводу економічних, екологічних та соціальних результатів діяльності організації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</a:tbl>
          </a:graphicData>
        </a:graphic>
      </p:graphicFrame>
      <p:sp>
        <p:nvSpPr>
          <p:cNvPr id="45" name="CustomShape 2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ru-RU" sz="4100" spc="-1" strike="noStrike">
                <a:solidFill>
                  <a:srgbClr val="676a55"/>
                </a:solidFill>
                <a:latin typeface="Lucida Sans Unicode"/>
                <a:ea typeface="DejaVu Sans"/>
              </a:rPr>
              <a:t>Визначення нефінансової звітності</a:t>
            </a:r>
            <a:endParaRPr b="0" lang="ru-RU" sz="41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457200" y="864000"/>
            <a:ext cx="8228520" cy="5142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65760" indent="-254880" algn="just">
              <a:lnSpc>
                <a:spcPct val="100000"/>
              </a:lnSpc>
              <a:buClr>
                <a:srgbClr val="72a376"/>
              </a:buClr>
              <a:buSzPct val="68000"/>
              <a:buFont typeface="Wingdings 3" charset="2"/>
              <a:buChar char=""/>
            </a:pPr>
            <a:endParaRPr b="0" lang="ru-RU" sz="1800" spc="-1" strike="noStrike">
              <a:latin typeface="Arial"/>
            </a:endParaRPr>
          </a:p>
          <a:p>
            <a:pPr marL="365760" indent="-254880" algn="just">
              <a:lnSpc>
                <a:spcPct val="100000"/>
              </a:lnSpc>
              <a:buClr>
                <a:srgbClr val="72a376"/>
              </a:buClr>
              <a:buSzPct val="68000"/>
              <a:buFont typeface="Wingdings 3" charset="2"/>
              <a:buChar char=""/>
            </a:pPr>
            <a:r>
              <a:rPr b="0" lang="ru-RU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 </a:t>
            </a:r>
            <a:endParaRPr b="0" lang="ru-RU" sz="1800" spc="-1" strike="noStrike">
              <a:latin typeface="Arial"/>
            </a:endParaRPr>
          </a:p>
          <a:p>
            <a:pPr marL="365760" indent="-254880" algn="just">
              <a:lnSpc>
                <a:spcPct val="100000"/>
              </a:lnSpc>
              <a:buClr>
                <a:srgbClr val="72a376"/>
              </a:buClr>
              <a:buSzPct val="68000"/>
              <a:buFont typeface="Wingdings 3" charset="2"/>
              <a:buChar char=""/>
            </a:pPr>
            <a:r>
              <a:rPr b="0" lang="ru-RU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забезпечує формування позитивного іміджу, зміцнення громадської довіри і лояльності до компанії;</a:t>
            </a:r>
            <a:endParaRPr b="0" lang="ru-RU" sz="1800" spc="-1" strike="noStrike">
              <a:latin typeface="Arial"/>
            </a:endParaRPr>
          </a:p>
          <a:p>
            <a:pPr marL="365760" indent="-254880" algn="just">
              <a:lnSpc>
                <a:spcPct val="100000"/>
              </a:lnSpc>
              <a:buClr>
                <a:srgbClr val="72a376"/>
              </a:buClr>
              <a:buSzPct val="68000"/>
              <a:buFont typeface="Wingdings 3" charset="2"/>
              <a:buChar char=""/>
            </a:pPr>
            <a:r>
              <a:rPr b="0" lang="ru-RU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сприяє створенню сприятливого соціального середовища в регіонах діяльності, підтримці соціальної стабільності; </a:t>
            </a:r>
            <a:endParaRPr b="0" lang="ru-RU" sz="1800" spc="-1" strike="noStrike">
              <a:latin typeface="Arial"/>
            </a:endParaRPr>
          </a:p>
          <a:p>
            <a:pPr marL="365760" indent="-254880" algn="just">
              <a:lnSpc>
                <a:spcPct val="100000"/>
              </a:lnSpc>
              <a:buClr>
                <a:srgbClr val="72a376"/>
              </a:buClr>
              <a:buSzPct val="68000"/>
              <a:buFont typeface="Wingdings 3" charset="2"/>
              <a:buChar char=""/>
            </a:pPr>
            <a:r>
              <a:rPr b="0" lang="ru-RU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спрямована на підвищення показників компанії в довгостроковій перспективі, зміцнює довіру інвесторів, являючись показником зниження нефінансових ризиків; </a:t>
            </a:r>
            <a:endParaRPr b="0" lang="ru-RU" sz="1800" spc="-1" strike="noStrike">
              <a:latin typeface="Arial"/>
            </a:endParaRPr>
          </a:p>
          <a:p>
            <a:pPr marL="365760" indent="-254880" algn="just">
              <a:lnSpc>
                <a:spcPct val="100000"/>
              </a:lnSpc>
              <a:buClr>
                <a:srgbClr val="72a376"/>
              </a:buClr>
              <a:buSzPct val="68000"/>
              <a:buFont typeface="Wingdings 3" charset="2"/>
              <a:buChar char=""/>
            </a:pPr>
            <a:r>
              <a:rPr b="0" lang="ru-RU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дозволяє підвищити рівень корпоративного управління, сприяє виявленню соціальних проблем і оцінці ризиків в цій сфері, підвищує ефективність корпоративних комунікацій.</a:t>
            </a: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47" name="CustomShape 2"/>
          <p:cNvSpPr/>
          <p:nvPr/>
        </p:nvSpPr>
        <p:spPr>
          <a:xfrm>
            <a:off x="395640" y="260640"/>
            <a:ext cx="8228520" cy="87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ru-RU" sz="4100" spc="-1" strike="noStrike">
                <a:solidFill>
                  <a:srgbClr val="676a55"/>
                </a:solidFill>
                <a:latin typeface="Lucida Sans Unicode"/>
                <a:ea typeface="DejaVu Sans"/>
              </a:rPr>
              <a:t>Нефінансова звітність:</a:t>
            </a:r>
            <a:endParaRPr b="0" lang="ru-RU" sz="41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Table 1"/>
          <p:cNvGraphicFramePr/>
          <p:nvPr/>
        </p:nvGraphicFramePr>
        <p:xfrm>
          <a:off x="457200" y="428760"/>
          <a:ext cx="8228880" cy="6643080"/>
        </p:xfrm>
        <a:graphic>
          <a:graphicData uri="http://schemas.openxmlformats.org/drawingml/2006/table">
            <a:tbl>
              <a:tblPr/>
              <a:tblGrid>
                <a:gridCol w="757080"/>
                <a:gridCol w="1071360"/>
                <a:gridCol w="6400800"/>
              </a:tblGrid>
              <a:tr h="407880">
                <a:tc>
                  <a:txBody>
                    <a:bodyPr lIns="68400" rIns="68400"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b="1" lang="ru-RU" sz="1050" spc="-1" strike="noStrike">
                          <a:solidFill>
                            <a:srgbClr val="ffffff"/>
                          </a:solidFill>
                          <a:latin typeface="Arial"/>
                          <a:ea typeface="Calibri"/>
                        </a:rPr>
                        <a:t>Етап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 lIns="68400" rIns="68400"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b="1" lang="ru-RU" sz="1050" spc="-1" strike="noStrike">
                          <a:solidFill>
                            <a:srgbClr val="ffffff"/>
                          </a:solidFill>
                          <a:latin typeface="Arial"/>
                          <a:ea typeface="Calibri"/>
                        </a:rPr>
                        <a:t>Сутність 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 lIns="68400" rIns="68400"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b="1" lang="ru-RU" sz="1050" spc="-1" strike="noStrike">
                          <a:solidFill>
                            <a:srgbClr val="ffffff"/>
                          </a:solidFill>
                          <a:latin typeface="Arial"/>
                          <a:ea typeface="Calibri"/>
                        </a:rPr>
                        <a:t>Характеристика 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</a:tr>
              <a:tr h="1145520">
                <a:tc>
                  <a:txBody>
                    <a:bodyPr lIns="68400" rIns="68400"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Перший етап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 lIns="68400" rIns="68400"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інформація про соціальну, екологічну, економічну діяльність компанії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 lIns="68400" rIns="68400"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звіти з’являються у Європі у 1970-х роках і Великобританії. А пізніше у 1972 – 1977 рр. уже почали Таврійський державний агротехнологічний університет 205 складати соціальну звітність американські корпорації. Застосовувалась для інвесторів з метою створення іміджу та підвищення вартості компаній, вміння управляти ризиками. Перші нефінансові звіти являли собою щорічні глави з включенням екологічних проектів компаній та були схожі на рекламу. Ці звіти не були пов’язані з корпоративною результативністю, і критики називали їх рекламними або «еко-порнографічними».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1477800">
                <a:tc>
                  <a:txBody>
                    <a:bodyPr lIns="68400" rIns="68400"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Другий етап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 lIns="68400" rIns="68400"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пов'язаний із звітами Ben &amp; Jerry’s, Body Shop та Shell Canada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 lIns="68400" rIns="68400"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Звіт компанії Ben &amp; Jerry’s 1989 року є видатним тому, що вона найняла соціального аудитора, який співпрацював не тільки зі співробітниками компанії, а й з її стейкхолдерами. Протягом двох тижнів соціальний аудитор проводив інтерв’ю і пізніше запропонував назвати свою працю «Звітом зацікавлених сторін», який, своєю чергою, став також і першим звітом не лише із залученням аудитора, а й із залучення стейкхолдерів, оскільки документ був розподілений на п’ять категорій зацікавлених сторін: - громади: допомога громаді, філантропія, обізнаність щодо навколишнього середовища; обізнаність у глобальних питаннях; - співробітники; - клієнти; - постачальники; - інвестори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  <a:tr h="1940760">
                <a:tc>
                  <a:txBody>
                    <a:bodyPr lIns="68400" rIns="68400"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Третій етап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 lIns="68400" rIns="68400"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практика підготовки звітів за допомогою незалежних соціальних аудиторів стала традиційною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 lIns="68400" rIns="68400"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Одним зі слабких моментів такої практики можна вважати відсутність єдиних світових стандартів, які допомогли б вимірювати процеси звітності. Саме тому особливо цікавим є наступний, третій етап розвитку не фінансової звітності. На цьому етапі верифікацію проводять не лише аудитори, а й незалежні органи, які мають акредитацію відповідно до соціальних та екологічних стандартів. Наприклад, такою організацією є «Міжнародна соціальна звітність» (Social Accountability International, SAI), що була заснована в 1997 році. SAI засновано першим соціальним аудитором Ben &amp; Jerry’s Аліс Теппер Мерлін і Радою з економічних пріоритетів. У 1998 році організація SAI створила консультативну раду для розробки SA 8000 – глобального стандарту з дотримання прав людини на робочому місці, і того ж року перші організації були акредитовані на проведення аудиту на відповідність SA 8000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1671480">
                <a:tc>
                  <a:txBody>
                    <a:bodyPr lIns="68400" rIns="68400"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Четвертий етап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 lIns="68400" rIns="68400"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2010 рік поклав початок новому етапу звітності – «Один або інтегрований звіт»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 lIns="68400" rIns="68400"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в Південній Африці з 1 червня 2010 року всі 450 компаній, акції яких котуються на біржі, повинні подавати інтегрований звіт, а саме спільний нефінансовий і фінансовий звіти, або пояснювати у своєму фінансовому звіті, чому вони цього не роблять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</a:tbl>
          </a:graphicData>
        </a:graphic>
      </p:graphicFrame>
      <p:sp>
        <p:nvSpPr>
          <p:cNvPr id="49" name="CustomShape 2"/>
          <p:cNvSpPr/>
          <p:nvPr/>
        </p:nvSpPr>
        <p:spPr>
          <a:xfrm>
            <a:off x="457200" y="274680"/>
            <a:ext cx="8228520" cy="29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676a55"/>
                </a:solidFill>
                <a:latin typeface="Lucida Sans Unicode"/>
                <a:ea typeface="DejaVu Sans"/>
              </a:rPr>
              <a:t>Етапи розвитку нефінансової звітності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457200" y="0"/>
            <a:ext cx="8228520" cy="141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ru-RU" sz="3600" spc="-1" strike="noStrike">
                <a:solidFill>
                  <a:srgbClr val="676a55"/>
                </a:solidFill>
                <a:latin typeface="Lucida Sans Unicode"/>
                <a:ea typeface="DejaVu Sans"/>
              </a:rPr>
              <a:t>Найбільш розповсюджені стандарти нефінансової звітності</a:t>
            </a:r>
            <a:endParaRPr b="0" lang="ru-RU" sz="3600" spc="-1" strike="noStrike">
              <a:latin typeface="Arial"/>
            </a:endParaRPr>
          </a:p>
        </p:txBody>
      </p:sp>
      <p:pic>
        <p:nvPicPr>
          <p:cNvPr id="51" name="Picture 2" descr=""/>
          <p:cNvPicPr/>
          <p:nvPr/>
        </p:nvPicPr>
        <p:blipFill>
          <a:blip r:embed="rId1"/>
          <a:srcRect l="0" t="14051" r="0" b="0"/>
          <a:stretch/>
        </p:blipFill>
        <p:spPr>
          <a:xfrm>
            <a:off x="457200" y="1357200"/>
            <a:ext cx="8228520" cy="4513320"/>
          </a:xfrm>
          <a:prstGeom prst="rect">
            <a:avLst/>
          </a:prstGeom>
          <a:ln w="936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53" name="Picture 2" descr=""/>
          <p:cNvPicPr/>
          <p:nvPr/>
        </p:nvPicPr>
        <p:blipFill>
          <a:blip r:embed="rId1"/>
          <a:srcRect l="0" t="12698" r="0" b="0"/>
          <a:stretch/>
        </p:blipFill>
        <p:spPr>
          <a:xfrm>
            <a:off x="357120" y="142920"/>
            <a:ext cx="8499960" cy="2909880"/>
          </a:xfrm>
          <a:prstGeom prst="rect">
            <a:avLst/>
          </a:prstGeom>
          <a:ln w="9360">
            <a:noFill/>
          </a:ln>
        </p:spPr>
      </p:pic>
      <p:pic>
        <p:nvPicPr>
          <p:cNvPr id="54" name="Picture 3" descr=""/>
          <p:cNvPicPr/>
          <p:nvPr/>
        </p:nvPicPr>
        <p:blipFill>
          <a:blip r:embed="rId2"/>
          <a:stretch/>
        </p:blipFill>
        <p:spPr>
          <a:xfrm>
            <a:off x="3214800" y="2928960"/>
            <a:ext cx="5685480" cy="3927960"/>
          </a:xfrm>
          <a:prstGeom prst="rect">
            <a:avLst/>
          </a:prstGeom>
          <a:ln w="936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56" name="Picture 2" descr=""/>
          <p:cNvPicPr/>
          <p:nvPr/>
        </p:nvPicPr>
        <p:blipFill>
          <a:blip r:embed="rId1"/>
          <a:stretch/>
        </p:blipFill>
        <p:spPr>
          <a:xfrm>
            <a:off x="571320" y="285840"/>
            <a:ext cx="7999920" cy="5720400"/>
          </a:xfrm>
          <a:prstGeom prst="rect">
            <a:avLst/>
          </a:prstGeom>
          <a:ln w="936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457200" y="14814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CustomShape 2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59" name="Picture 2" descr=""/>
          <p:cNvPicPr/>
          <p:nvPr/>
        </p:nvPicPr>
        <p:blipFill>
          <a:blip r:embed="rId1"/>
          <a:srcRect l="0" t="0" r="0" b="5816"/>
          <a:stretch/>
        </p:blipFill>
        <p:spPr>
          <a:xfrm>
            <a:off x="214200" y="276120"/>
            <a:ext cx="8642880" cy="5937840"/>
          </a:xfrm>
          <a:prstGeom prst="rect">
            <a:avLst/>
          </a:prstGeom>
          <a:ln w="936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379</TotalTime>
  <Application>LibreOffice/6.1.3.2$Windows_X86_64 LibreOffice_project/86daf60bf00efa86ad547e59e09d6bb77c699acb</Application>
  <Words>623</Words>
  <Paragraphs>37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dcterms:modified xsi:type="dcterms:W3CDTF">2020-10-22T11:53:53Z</dcterms:modified>
  <cp:revision>22</cp:revision>
  <dc:subject/>
  <dc:title>Тема 3. Внутрішня комунікація на засадах соціальної відповідальності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