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56" r:id="rId3"/>
    <p:sldId id="257" r:id="rId4"/>
    <p:sldId id="259" r:id="rId5"/>
    <p:sldId id="260" r:id="rId6"/>
    <p:sldId id="258" r:id="rId7"/>
    <p:sldId id="261" r:id="rId8"/>
    <p:sldId id="262" r:id="rId9"/>
    <p:sldId id="263" r:id="rId10"/>
    <p:sldId id="265" r:id="rId11"/>
    <p:sldId id="266" r:id="rId12"/>
    <p:sldId id="264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470DAA-AD0E-46E0-A5AE-B9B0B86BE8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8A672EC-AA75-4049-A37A-2DC9B1198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83F248-E903-437C-B17C-424307E9F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44D5-FB5B-4A49-AE4A-B8B552F99E1F}" type="datetimeFigureOut">
              <a:rPr lang="ru-UA" smtClean="0"/>
              <a:t>08.11.2020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44F7B2-9102-47C6-A29D-245D9D7A7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BABBCF-8D0B-4B07-A241-18D61DD57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CEA2-8230-43B2-A850-F546914540C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6344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A54B4F-2D8F-41B3-B1AE-082F8AEEB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531C0A7-57B8-424A-882E-27FB491339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4C59F8-1B3B-4146-8363-50B1E2623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44D5-FB5B-4A49-AE4A-B8B552F99E1F}" type="datetimeFigureOut">
              <a:rPr lang="ru-UA" smtClean="0"/>
              <a:t>08.11.2020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46B39B-D0EA-4E02-A603-46A81A014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614F5F-59E7-41AB-8D09-A3B93B5BB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CEA2-8230-43B2-A850-F546914540C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7456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338F76F-A507-4A63-9948-34CC681C29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7BB2C6C-730B-4549-A979-2F44C22C58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79CE97-CB0D-421D-A036-3346B84E0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44D5-FB5B-4A49-AE4A-B8B552F99E1F}" type="datetimeFigureOut">
              <a:rPr lang="ru-UA" smtClean="0"/>
              <a:t>08.11.2020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721E5C-0EDB-4003-8070-1CBF79742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D51F41-629C-431C-8319-87FEEDDF3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CEA2-8230-43B2-A850-F546914540C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82871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7F871F-310C-49FD-9547-B036AF580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C11A7B-9474-40E7-BD9A-37B93A66A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0D515F-6973-4D18-B6B8-815C92EA3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44D5-FB5B-4A49-AE4A-B8B552F99E1F}" type="datetimeFigureOut">
              <a:rPr lang="ru-UA" smtClean="0"/>
              <a:t>08.11.2020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4EB5B6-C3C6-40AE-8D1B-108D7AB7F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F7FD0B-4B06-49CD-95F7-BD2B6E5AF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CEA2-8230-43B2-A850-F546914540C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21899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4B5288-73A8-484A-95BA-EF7EF431B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58EB6C5-112A-47AE-8B9B-1EC183533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D2993A-59A5-422D-9322-AED9A4BF6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44D5-FB5B-4A49-AE4A-B8B552F99E1F}" type="datetimeFigureOut">
              <a:rPr lang="ru-UA" smtClean="0"/>
              <a:t>08.11.2020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4F644C-7D09-4F2F-B006-D4697A56C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1208C7-2BA5-4492-AC41-71E29A7B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CEA2-8230-43B2-A850-F546914540C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17197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7EAD76-10D1-4AAF-908A-B4925D651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46F8E4-4B10-4623-88F9-2D27136387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D2D2ED7-97D3-441B-846A-F7B0E60957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166F8B5-EB1D-422F-A53C-6FF1B9F6A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44D5-FB5B-4A49-AE4A-B8B552F99E1F}" type="datetimeFigureOut">
              <a:rPr lang="ru-UA" smtClean="0"/>
              <a:t>08.11.2020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B311472-06F9-4A2A-8C54-375BE6466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734FC17-6F11-44C8-A99C-065F97C81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CEA2-8230-43B2-A850-F546914540C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1518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6200A8-AA2B-4123-A1E2-512F21649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EE31A34-E7B2-413B-B10D-15431B88E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2236CE5-11E7-4170-A315-6AA95400F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295A473-BF8A-4197-824E-3F1E12B7C3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64A4C51-7CC7-49B5-B0CF-4992D968C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9250AD3-A18D-4569-AC18-6708B2EFF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44D5-FB5B-4A49-AE4A-B8B552F99E1F}" type="datetimeFigureOut">
              <a:rPr lang="ru-UA" smtClean="0"/>
              <a:t>08.11.2020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E8D7A95-802D-469D-B318-C4F4B2DE0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FF0F34A-E856-4A07-9803-0373CC463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CEA2-8230-43B2-A850-F546914540C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01758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EA0B92-1E76-4B26-9695-7896134EE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836B8A6-A931-4131-AB55-9176DC76E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44D5-FB5B-4A49-AE4A-B8B552F99E1F}" type="datetimeFigureOut">
              <a:rPr lang="ru-UA" smtClean="0"/>
              <a:t>08.11.2020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A50D3A0-EBF5-4397-AE12-317DEF52B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349E59D-BC87-4465-AB93-F1D357205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CEA2-8230-43B2-A850-F546914540C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73157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C5EA48A-2761-40ED-BA13-09203C04B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44D5-FB5B-4A49-AE4A-B8B552F99E1F}" type="datetimeFigureOut">
              <a:rPr lang="ru-UA" smtClean="0"/>
              <a:t>08.11.2020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AAFCA96-8113-4C1A-9EF2-869E565EC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3671979-C8FF-4E3F-A9D3-635F16B7F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CEA2-8230-43B2-A850-F546914540C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29546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F07082-0AA8-4ABD-9F11-08945CBFE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62CDF0-9098-4FEB-9C4C-A1639304F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E150915-389D-430B-84D8-B679665731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F493CA-BA29-4703-97FD-BCFF84D6F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44D5-FB5B-4A49-AE4A-B8B552F99E1F}" type="datetimeFigureOut">
              <a:rPr lang="ru-UA" smtClean="0"/>
              <a:t>08.11.2020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C0A3908-D3ED-42A1-B497-828D84FBE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8F0B0D1-30FC-479E-9366-594F537E0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CEA2-8230-43B2-A850-F546914540C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4679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E05F36-8724-49D8-8E51-4F462C0EC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26C6633-DA6D-4F7E-9ECE-BACC999109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5D458E3-A9BD-4303-BD3B-AF8A6A6A2B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A34716-C1C7-400F-BCC2-3DF14CD6D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44D5-FB5B-4A49-AE4A-B8B552F99E1F}" type="datetimeFigureOut">
              <a:rPr lang="ru-UA" smtClean="0"/>
              <a:t>08.11.2020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A5E11F3-5A31-4C51-A3EE-C8DF269E0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362708E-6C41-431C-9AC4-ED0141C85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CEA2-8230-43B2-A850-F546914540C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00849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FA857E-31E2-4FA2-A5F4-1E64C9AE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B2C355A-7013-41D5-AA92-C1BF7BD95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894EE5-4703-4858-B935-FF4D88AD6E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C44D5-FB5B-4A49-AE4A-B8B552F99E1F}" type="datetimeFigureOut">
              <a:rPr lang="ru-UA" smtClean="0"/>
              <a:t>08.11.2020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863B9A-405C-4762-B133-B694CBF3D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D71EC5-5581-4CFB-83D7-B3CD458FF2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FCEA2-8230-43B2-A850-F546914540C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45468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sfs.gov.ua/media-tsentr/videogalereya/prezentatsii-ta-inshi/4787.html" TargetMode="External"/><Relationship Id="rId2" Type="http://schemas.openxmlformats.org/officeDocument/2006/relationships/hyperlink" Target="http://sfs.gov.ua/media-tsentr/videogalereya/prezentatsii-ta-inshi/4801.html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262889-91E6-4A62-A474-ACF35A87D3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Тема 6.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298301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8539" y="429208"/>
            <a:ext cx="11402007" cy="6251510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ТЗМК </a:t>
            </a:r>
            <a:r>
              <a:rPr lang="ru-RU" dirty="0" err="1"/>
              <a:t>класифікують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7 </a:t>
            </a:r>
            <a:r>
              <a:rPr lang="ru-RU" dirty="0" err="1"/>
              <a:t>самостійних</a:t>
            </a:r>
            <a:r>
              <a:rPr lang="ru-RU" dirty="0"/>
              <a:t>, але </a:t>
            </a:r>
            <a:r>
              <a:rPr lang="ru-RU" dirty="0" err="1"/>
              <a:t>взаємопов’язаних</a:t>
            </a:r>
            <a:r>
              <a:rPr lang="ru-RU" dirty="0"/>
              <a:t> </a:t>
            </a:r>
            <a:r>
              <a:rPr lang="ru-RU" dirty="0" err="1"/>
              <a:t>класів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. В свою </a:t>
            </a:r>
            <a:r>
              <a:rPr lang="ru-RU" dirty="0" err="1"/>
              <a:t>чергу</a:t>
            </a:r>
            <a:r>
              <a:rPr lang="ru-RU" dirty="0"/>
              <a:t>, </a:t>
            </a:r>
            <a:r>
              <a:rPr lang="ru-RU" dirty="0" err="1"/>
              <a:t>класи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 </a:t>
            </a:r>
            <a:r>
              <a:rPr lang="ru-RU" dirty="0" err="1"/>
              <a:t>поділяються</a:t>
            </a:r>
            <a:r>
              <a:rPr lang="ru-RU" dirty="0"/>
              <a:t> на </a:t>
            </a:r>
            <a:r>
              <a:rPr lang="ru-RU" dirty="0" err="1"/>
              <a:t>підкласи</a:t>
            </a:r>
            <a:r>
              <a:rPr lang="ru-RU" dirty="0"/>
              <a:t>.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включена в </a:t>
            </a:r>
            <a:r>
              <a:rPr lang="ru-RU" dirty="0" err="1"/>
              <a:t>підкласи</a:t>
            </a:r>
            <a:r>
              <a:rPr lang="ru-RU" dirty="0"/>
              <a:t>, </a:t>
            </a:r>
            <a:r>
              <a:rPr lang="ru-RU" dirty="0" err="1"/>
              <a:t>вирішуються</a:t>
            </a:r>
            <a:r>
              <a:rPr lang="ru-RU" dirty="0"/>
              <a:t>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випливають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оперативної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. </a:t>
            </a:r>
          </a:p>
          <a:p>
            <a:r>
              <a:rPr lang="ru-RU" dirty="0"/>
              <a:t>1-й </a:t>
            </a:r>
            <a:r>
              <a:rPr lang="ru-RU" dirty="0" err="1"/>
              <a:t>клас</a:t>
            </a:r>
            <a:r>
              <a:rPr lang="ru-RU" dirty="0"/>
              <a:t> ТЗМК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призначені</a:t>
            </a:r>
            <a:r>
              <a:rPr lang="ru-RU" dirty="0"/>
              <a:t> для </a:t>
            </a:r>
            <a:r>
              <a:rPr lang="ru-RU" dirty="0" err="1"/>
              <a:t>оперативної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 (ОД)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подаються</a:t>
            </a:r>
            <a:r>
              <a:rPr lang="ru-RU" dirty="0"/>
              <a:t> для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кордон, з метою </a:t>
            </a:r>
            <a:r>
              <a:rPr lang="ru-RU" dirty="0" err="1"/>
              <a:t>виявлення</a:t>
            </a:r>
            <a:r>
              <a:rPr lang="ru-RU" dirty="0"/>
              <a:t> в них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повної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часткової</a:t>
            </a:r>
            <a:r>
              <a:rPr lang="ru-RU" dirty="0"/>
              <a:t> </a:t>
            </a:r>
            <a:r>
              <a:rPr lang="ru-RU" dirty="0" err="1"/>
              <a:t>матеріальної</a:t>
            </a:r>
            <a:r>
              <a:rPr lang="ru-RU" dirty="0"/>
              <a:t> </a:t>
            </a:r>
            <a:r>
              <a:rPr lang="ru-RU" dirty="0" err="1"/>
              <a:t>підробки</a:t>
            </a:r>
            <a:r>
              <a:rPr lang="ru-RU" dirty="0"/>
              <a:t> – </a:t>
            </a:r>
            <a:r>
              <a:rPr lang="ru-RU" dirty="0" err="1"/>
              <a:t>стирання</a:t>
            </a:r>
            <a:r>
              <a:rPr lang="ru-RU" dirty="0"/>
              <a:t>, </a:t>
            </a:r>
            <a:r>
              <a:rPr lang="ru-RU" dirty="0" err="1"/>
              <a:t>хімічного</a:t>
            </a:r>
            <a:r>
              <a:rPr lang="ru-RU" dirty="0"/>
              <a:t> </a:t>
            </a:r>
            <a:r>
              <a:rPr lang="ru-RU" dirty="0" err="1"/>
              <a:t>щавлення</a:t>
            </a:r>
            <a:r>
              <a:rPr lang="ru-RU" dirty="0"/>
              <a:t>, дописки, </a:t>
            </a:r>
            <a:r>
              <a:rPr lang="ru-RU" dirty="0" err="1"/>
              <a:t>додруківки</a:t>
            </a:r>
            <a:r>
              <a:rPr lang="ru-RU" dirty="0"/>
              <a:t> </a:t>
            </a:r>
            <a:r>
              <a:rPr lang="ru-RU" dirty="0" err="1"/>
              <a:t>текстів</a:t>
            </a:r>
            <a:r>
              <a:rPr lang="ru-RU" dirty="0"/>
              <a:t>, </a:t>
            </a:r>
            <a:r>
              <a:rPr lang="ru-RU" dirty="0" err="1"/>
              <a:t>заміни</a:t>
            </a:r>
            <a:r>
              <a:rPr lang="ru-RU" dirty="0"/>
              <a:t> </a:t>
            </a:r>
            <a:r>
              <a:rPr lang="ru-RU" dirty="0" err="1"/>
              <a:t>листів</a:t>
            </a:r>
            <a:r>
              <a:rPr lang="ru-RU" dirty="0"/>
              <a:t> </a:t>
            </a:r>
            <a:r>
              <a:rPr lang="ru-RU" dirty="0" err="1"/>
              <a:t>багатосторінкових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і </a:t>
            </a:r>
            <a:r>
              <a:rPr lang="ru-RU" dirty="0" err="1"/>
              <a:t>фотографій</a:t>
            </a:r>
            <a:r>
              <a:rPr lang="ru-RU" dirty="0"/>
              <a:t>, вклейки </a:t>
            </a:r>
            <a:r>
              <a:rPr lang="ru-RU" dirty="0" err="1"/>
              <a:t>елементів</a:t>
            </a:r>
            <a:r>
              <a:rPr lang="ru-RU" dirty="0"/>
              <a:t> і </a:t>
            </a:r>
            <a:r>
              <a:rPr lang="ru-RU" dirty="0" err="1"/>
              <a:t>фрагментів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підробки</a:t>
            </a:r>
            <a:r>
              <a:rPr lang="ru-RU" dirty="0"/>
              <a:t> </a:t>
            </a:r>
            <a:r>
              <a:rPr lang="ru-RU" dirty="0" err="1"/>
              <a:t>відтиснень</a:t>
            </a:r>
            <a:r>
              <a:rPr lang="ru-RU" dirty="0"/>
              <a:t> </a:t>
            </a:r>
            <a:r>
              <a:rPr lang="ru-RU" dirty="0" err="1"/>
              <a:t>друку</a:t>
            </a:r>
            <a:r>
              <a:rPr lang="ru-RU" dirty="0"/>
              <a:t>, </a:t>
            </a:r>
            <a:r>
              <a:rPr lang="ru-RU" dirty="0" err="1"/>
              <a:t>штампів</a:t>
            </a:r>
            <a:r>
              <a:rPr lang="ru-RU" dirty="0"/>
              <a:t>, </a:t>
            </a:r>
            <a:r>
              <a:rPr lang="ru-RU" dirty="0" err="1"/>
              <a:t>реквізитів</a:t>
            </a:r>
            <a:r>
              <a:rPr lang="ru-RU" dirty="0"/>
              <a:t>, </a:t>
            </a:r>
            <a:r>
              <a:rPr lang="ru-RU" dirty="0" err="1"/>
              <a:t>підписів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</a:t>
            </a:r>
          </a:p>
          <a:p>
            <a:r>
              <a:rPr lang="ru-RU" dirty="0"/>
              <a:t>2-й </a:t>
            </a:r>
            <a:r>
              <a:rPr lang="ru-RU" dirty="0" err="1"/>
              <a:t>клас</a:t>
            </a:r>
            <a:r>
              <a:rPr lang="ru-RU" dirty="0"/>
              <a:t> ТЗМК </a:t>
            </a:r>
            <a:r>
              <a:rPr lang="ru-RU" dirty="0" err="1"/>
              <a:t>об'єднує</a:t>
            </a:r>
            <a:r>
              <a:rPr lang="ru-RU" dirty="0"/>
              <a:t>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призначені</a:t>
            </a:r>
            <a:r>
              <a:rPr lang="ru-RU" dirty="0"/>
              <a:t> для </a:t>
            </a:r>
            <a:r>
              <a:rPr lang="ru-RU" dirty="0" err="1"/>
              <a:t>дистанційної</a:t>
            </a:r>
            <a:r>
              <a:rPr lang="ru-RU" dirty="0"/>
              <a:t> оперативно-</a:t>
            </a:r>
            <a:r>
              <a:rPr lang="ru-RU" dirty="0" err="1"/>
              <a:t>технічної</a:t>
            </a:r>
            <a:r>
              <a:rPr lang="ru-RU" dirty="0"/>
              <a:t> </a:t>
            </a:r>
            <a:r>
              <a:rPr lang="ru-RU" dirty="0" err="1"/>
              <a:t>інспекції</a:t>
            </a:r>
            <a:r>
              <a:rPr lang="ru-RU" dirty="0"/>
              <a:t> </a:t>
            </a:r>
            <a:r>
              <a:rPr lang="ru-RU" dirty="0" err="1"/>
              <a:t>різного</a:t>
            </a:r>
            <a:r>
              <a:rPr lang="ru-RU" dirty="0"/>
              <a:t> виду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контролю,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інтроскопія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(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великогабаритних</a:t>
            </a:r>
            <a:r>
              <a:rPr lang="ru-RU" dirty="0"/>
              <a:t>)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інспекційно-доглядових</a:t>
            </a:r>
            <a:r>
              <a:rPr lang="ru-RU" dirty="0"/>
              <a:t> </a:t>
            </a:r>
            <a:r>
              <a:rPr lang="ru-RU" dirty="0" err="1"/>
              <a:t>комплексів</a:t>
            </a:r>
            <a:r>
              <a:rPr lang="ru-RU" dirty="0"/>
              <a:t> (ІДК), </a:t>
            </a:r>
            <a:r>
              <a:rPr lang="ru-RU" dirty="0" err="1"/>
              <a:t>дистанційний</a:t>
            </a:r>
            <a:r>
              <a:rPr lang="ru-RU" dirty="0"/>
              <a:t> контроль </a:t>
            </a:r>
            <a:r>
              <a:rPr lang="ru-RU" dirty="0" err="1"/>
              <a:t>об'ємів</a:t>
            </a:r>
            <a:r>
              <a:rPr lang="ru-RU" dirty="0"/>
              <a:t> (</a:t>
            </a:r>
            <a:r>
              <a:rPr lang="ru-RU" dirty="0" err="1"/>
              <a:t>кількостей</a:t>
            </a:r>
            <a:r>
              <a:rPr lang="ru-RU" dirty="0"/>
              <a:t>)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стратегічно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сировинних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і </a:t>
            </a:r>
            <a:r>
              <a:rPr lang="ru-RU" dirty="0" err="1"/>
              <a:t>дистанційне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них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правопорушень</a:t>
            </a:r>
            <a:r>
              <a:rPr lang="ru-RU" dirty="0"/>
              <a:t> (МПП).</a:t>
            </a:r>
          </a:p>
          <a:p>
            <a:r>
              <a:rPr lang="ru-RU" dirty="0"/>
              <a:t>3-й </a:t>
            </a:r>
            <a:r>
              <a:rPr lang="ru-RU" dirty="0" err="1"/>
              <a:t>клас</a:t>
            </a:r>
            <a:r>
              <a:rPr lang="ru-RU" dirty="0"/>
              <a:t> ТЗМК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необхідні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пошуку</a:t>
            </a:r>
            <a:r>
              <a:rPr lang="ru-RU" dirty="0"/>
              <a:t> і </a:t>
            </a:r>
            <a:r>
              <a:rPr lang="ru-RU" dirty="0" err="1"/>
              <a:t>огляду</a:t>
            </a:r>
            <a:r>
              <a:rPr lang="ru-RU" dirty="0"/>
              <a:t> як оперативно-</a:t>
            </a:r>
            <a:r>
              <a:rPr lang="ru-RU" dirty="0" err="1"/>
              <a:t>технічної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припускає</a:t>
            </a:r>
            <a:r>
              <a:rPr lang="ru-RU" dirty="0"/>
              <a:t> оптико-</a:t>
            </a:r>
            <a:r>
              <a:rPr lang="ru-RU" dirty="0" err="1"/>
              <a:t>механічне</a:t>
            </a:r>
            <a:r>
              <a:rPr lang="ru-RU" dirty="0"/>
              <a:t> </a:t>
            </a:r>
            <a:r>
              <a:rPr lang="ru-RU" dirty="0" err="1"/>
              <a:t>обстеження</a:t>
            </a:r>
            <a:r>
              <a:rPr lang="ru-RU" dirty="0"/>
              <a:t> </a:t>
            </a:r>
            <a:r>
              <a:rPr lang="ru-RU" dirty="0" err="1"/>
              <a:t>труднодоступних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і </a:t>
            </a:r>
            <a:r>
              <a:rPr lang="ru-RU" dirty="0" err="1"/>
              <a:t>товарних</a:t>
            </a:r>
            <a:r>
              <a:rPr lang="ru-RU" dirty="0"/>
              <a:t> (</a:t>
            </a:r>
            <a:r>
              <a:rPr lang="ru-RU" dirty="0" err="1"/>
              <a:t>вантажних</a:t>
            </a:r>
            <a:r>
              <a:rPr lang="ru-RU" dirty="0"/>
              <a:t>) упаковок, </a:t>
            </a:r>
            <a:r>
              <a:rPr lang="ru-RU" dirty="0" err="1"/>
              <a:t>локацію</a:t>
            </a:r>
            <a:r>
              <a:rPr lang="ru-RU" dirty="0"/>
              <a:t> </a:t>
            </a:r>
            <a:r>
              <a:rPr lang="ru-RU" dirty="0" err="1"/>
              <a:t>схованок</a:t>
            </a:r>
            <a:r>
              <a:rPr lang="ru-RU" dirty="0"/>
              <a:t>,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контрольних</a:t>
            </a:r>
            <a:r>
              <a:rPr lang="ru-RU" dirty="0"/>
              <a:t> </a:t>
            </a:r>
            <a:r>
              <a:rPr lang="ru-RU" dirty="0" err="1"/>
              <a:t>міток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і </a:t>
            </a:r>
            <a:r>
              <a:rPr lang="ru-RU" dirty="0" err="1"/>
              <a:t>приладів</a:t>
            </a:r>
            <a:r>
              <a:rPr lang="ru-RU" dirty="0"/>
              <a:t> для </a:t>
            </a:r>
            <a:r>
              <a:rPr lang="ru-RU" dirty="0" err="1"/>
              <a:t>відбору</a:t>
            </a:r>
            <a:r>
              <a:rPr lang="ru-RU" dirty="0"/>
              <a:t> проб </a:t>
            </a:r>
            <a:r>
              <a:rPr lang="ru-RU" dirty="0" err="1"/>
              <a:t>вмісту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контролю. </a:t>
            </a:r>
          </a:p>
          <a:p>
            <a:r>
              <a:rPr lang="ru-RU" dirty="0"/>
              <a:t>4-й </a:t>
            </a:r>
            <a:r>
              <a:rPr lang="ru-RU" dirty="0" err="1"/>
              <a:t>клас</a:t>
            </a:r>
            <a:r>
              <a:rPr lang="ru-RU" dirty="0"/>
              <a:t> ТЗМК </a:t>
            </a:r>
            <a:r>
              <a:rPr lang="ru-RU" dirty="0" err="1"/>
              <a:t>об'єднує</a:t>
            </a:r>
            <a:r>
              <a:rPr lang="ru-RU" dirty="0"/>
              <a:t>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оперативно-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з: </a:t>
            </a:r>
          </a:p>
          <a:p>
            <a:r>
              <a:rPr lang="ru-RU" dirty="0"/>
              <a:t>- </a:t>
            </a:r>
            <a:r>
              <a:rPr lang="ru-RU" dirty="0" err="1"/>
              <a:t>проведенням</a:t>
            </a:r>
            <a:r>
              <a:rPr lang="ru-RU" dirty="0"/>
              <a:t> </a:t>
            </a:r>
            <a:r>
              <a:rPr lang="ru-RU" dirty="0" err="1"/>
              <a:t>оперативної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 (ОД) </a:t>
            </a:r>
            <a:r>
              <a:rPr lang="ru-RU" dirty="0" err="1"/>
              <a:t>потенційних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 МПП, </a:t>
            </a:r>
            <a:r>
              <a:rPr lang="ru-RU" dirty="0" err="1"/>
              <a:t>виявлених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</a:t>
            </a:r>
            <a:r>
              <a:rPr lang="ru-RU" dirty="0" err="1"/>
              <a:t>вмісту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контролю; </a:t>
            </a:r>
          </a:p>
          <a:p>
            <a:r>
              <a:rPr lang="ru-RU" dirty="0"/>
              <a:t>- </a:t>
            </a:r>
            <a:r>
              <a:rPr lang="ru-RU" dirty="0" err="1"/>
              <a:t>проведенням</a:t>
            </a:r>
            <a:r>
              <a:rPr lang="ru-RU" dirty="0"/>
              <a:t> </a:t>
            </a:r>
            <a:r>
              <a:rPr lang="ru-RU" dirty="0" err="1"/>
              <a:t>оперативної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з метою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віднесення</a:t>
            </a:r>
            <a:r>
              <a:rPr lang="ru-RU" dirty="0"/>
              <a:t> до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класів</a:t>
            </a:r>
            <a:r>
              <a:rPr lang="ru-RU" dirty="0"/>
              <a:t>, </a:t>
            </a:r>
            <a:r>
              <a:rPr lang="ru-RU" dirty="0" err="1"/>
              <a:t>груп</a:t>
            </a:r>
            <a:r>
              <a:rPr lang="ru-RU" dirty="0"/>
              <a:t>, </a:t>
            </a:r>
            <a:r>
              <a:rPr lang="ru-RU" dirty="0" err="1"/>
              <a:t>позицій</a:t>
            </a:r>
            <a:r>
              <a:rPr lang="ru-RU" dirty="0"/>
              <a:t> МО ЗЕД; </a:t>
            </a:r>
          </a:p>
          <a:p>
            <a:r>
              <a:rPr lang="ru-RU" dirty="0"/>
              <a:t>- </a:t>
            </a:r>
            <a:r>
              <a:rPr lang="ru-RU" dirty="0" err="1"/>
              <a:t>визначенням</a:t>
            </a:r>
            <a:r>
              <a:rPr lang="ru-RU" dirty="0"/>
              <a:t> </a:t>
            </a:r>
            <a:r>
              <a:rPr lang="ru-RU" dirty="0" err="1"/>
              <a:t>цілісності</a:t>
            </a:r>
            <a:r>
              <a:rPr lang="ru-RU" dirty="0"/>
              <a:t> </a:t>
            </a:r>
            <a:r>
              <a:rPr lang="ru-RU" dirty="0" err="1"/>
              <a:t>атрибутів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</a:t>
            </a:r>
            <a:r>
              <a:rPr lang="ru-RU" dirty="0" err="1"/>
              <a:t>замикаючих</a:t>
            </a:r>
            <a:r>
              <a:rPr lang="ru-RU" dirty="0"/>
              <a:t> </a:t>
            </a:r>
            <a:r>
              <a:rPr lang="ru-RU" dirty="0" err="1"/>
              <a:t>пристроїв</a:t>
            </a:r>
            <a:r>
              <a:rPr lang="ru-RU" dirty="0"/>
              <a:t> і т.п.,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накладаються</a:t>
            </a:r>
            <a:r>
              <a:rPr lang="ru-RU" dirty="0"/>
              <a:t> на </a:t>
            </a:r>
            <a:r>
              <a:rPr lang="ru-RU" dirty="0" err="1"/>
              <a:t>товари</a:t>
            </a:r>
            <a:r>
              <a:rPr lang="ru-RU" dirty="0"/>
              <a:t> і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.</a:t>
            </a:r>
          </a:p>
          <a:p>
            <a:r>
              <a:rPr lang="ru-RU" dirty="0"/>
              <a:t>До 5-го </a:t>
            </a:r>
            <a:r>
              <a:rPr lang="ru-RU" dirty="0" err="1"/>
              <a:t>класу</a:t>
            </a:r>
            <a:r>
              <a:rPr lang="ru-RU" dirty="0"/>
              <a:t> ТЗМК </a:t>
            </a:r>
            <a:r>
              <a:rPr lang="ru-RU" dirty="0" err="1"/>
              <a:t>відносяться</a:t>
            </a:r>
            <a:r>
              <a:rPr lang="ru-RU" dirty="0"/>
              <a:t>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необхідні</a:t>
            </a:r>
            <a:r>
              <a:rPr lang="ru-RU" dirty="0"/>
              <a:t> для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і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накладення</a:t>
            </a:r>
            <a:r>
              <a:rPr lang="ru-RU" dirty="0"/>
              <a:t> на них і на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митні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</a:t>
            </a:r>
            <a:r>
              <a:rPr lang="ru-RU" dirty="0" err="1"/>
              <a:t>атрибутів</a:t>
            </a:r>
            <a:r>
              <a:rPr lang="ru-RU" dirty="0"/>
              <a:t> (</a:t>
            </a:r>
            <a:r>
              <a:rPr lang="ru-RU" dirty="0" err="1"/>
              <a:t>засобів</a:t>
            </a:r>
            <a:r>
              <a:rPr lang="ru-RU" dirty="0"/>
              <a:t>)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. </a:t>
            </a:r>
          </a:p>
          <a:p>
            <a:r>
              <a:rPr lang="ru-RU" dirty="0"/>
              <a:t>6-й </a:t>
            </a:r>
            <a:r>
              <a:rPr lang="ru-RU" dirty="0" err="1"/>
              <a:t>клас</a:t>
            </a:r>
            <a:r>
              <a:rPr lang="ru-RU" dirty="0"/>
              <a:t> ТЗМК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призначені</a:t>
            </a:r>
            <a:r>
              <a:rPr lang="ru-RU" dirty="0"/>
              <a:t> для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оперативного </a:t>
            </a:r>
            <a:r>
              <a:rPr lang="ru-RU" dirty="0" err="1"/>
              <a:t>візуального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за </a:t>
            </a:r>
            <a:r>
              <a:rPr lang="ru-RU" dirty="0" err="1"/>
              <a:t>діями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в </a:t>
            </a:r>
            <a:r>
              <a:rPr lang="ru-RU" dirty="0" err="1"/>
              <a:t>митних</a:t>
            </a:r>
            <a:r>
              <a:rPr lang="ru-RU" dirty="0"/>
              <a:t> зонах та </a:t>
            </a:r>
            <a:r>
              <a:rPr lang="ru-RU" dirty="0" err="1"/>
              <a:t>представляють</a:t>
            </a:r>
            <a:r>
              <a:rPr lang="ru-RU" dirty="0"/>
              <a:t> </a:t>
            </a:r>
            <a:r>
              <a:rPr lang="ru-RU" dirty="0" err="1"/>
              <a:t>оперативний</a:t>
            </a:r>
            <a:r>
              <a:rPr lang="ru-RU" dirty="0"/>
              <a:t> </a:t>
            </a:r>
            <a:r>
              <a:rPr lang="ru-RU" dirty="0" err="1"/>
              <a:t>інтерес</a:t>
            </a:r>
            <a:r>
              <a:rPr lang="ru-RU" dirty="0"/>
              <a:t>, з метою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протиправної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,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несанкціонованих</a:t>
            </a:r>
            <a:r>
              <a:rPr lang="ru-RU" dirty="0"/>
              <a:t> </a:t>
            </a:r>
            <a:r>
              <a:rPr lang="ru-RU" dirty="0" err="1"/>
              <a:t>підозрілих</a:t>
            </a:r>
            <a:r>
              <a:rPr lang="ru-RU" dirty="0"/>
              <a:t> на </a:t>
            </a:r>
            <a:r>
              <a:rPr lang="ru-RU" dirty="0" err="1"/>
              <a:t>правопорушення</a:t>
            </a:r>
            <a:r>
              <a:rPr lang="ru-RU" dirty="0"/>
              <a:t> </a:t>
            </a:r>
            <a:r>
              <a:rPr lang="ru-RU" dirty="0" err="1"/>
              <a:t>контактів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особами, у тому </a:t>
            </a:r>
            <a:r>
              <a:rPr lang="ru-RU" dirty="0" err="1"/>
              <a:t>числі</a:t>
            </a:r>
            <a:r>
              <a:rPr lang="ru-RU" dirty="0"/>
              <a:t> і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співробітниками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. </a:t>
            </a:r>
          </a:p>
          <a:p>
            <a:r>
              <a:rPr lang="ru-RU" dirty="0"/>
              <a:t>7-й </a:t>
            </a:r>
            <a:r>
              <a:rPr lang="ru-RU" dirty="0" err="1"/>
              <a:t>клас</a:t>
            </a:r>
            <a:r>
              <a:rPr lang="ru-RU" dirty="0"/>
              <a:t> ТЗМК </a:t>
            </a:r>
            <a:r>
              <a:rPr lang="ru-RU" dirty="0" err="1"/>
              <a:t>об'єднує</a:t>
            </a:r>
            <a:r>
              <a:rPr lang="ru-RU" dirty="0"/>
              <a:t>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покликані</a:t>
            </a:r>
            <a:r>
              <a:rPr lang="ru-RU" dirty="0"/>
              <a:t> </a:t>
            </a:r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про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переміщується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на </a:t>
            </a:r>
            <a:r>
              <a:rPr lang="ru-RU" dirty="0" err="1"/>
              <a:t>різного</a:t>
            </a:r>
            <a:r>
              <a:rPr lang="ru-RU" dirty="0"/>
              <a:t> </a:t>
            </a:r>
            <a:r>
              <a:rPr lang="ru-RU" dirty="0" err="1"/>
              <a:t>вигляду</a:t>
            </a:r>
            <a:r>
              <a:rPr lang="ru-RU" dirty="0"/>
              <a:t> </a:t>
            </a:r>
            <a:r>
              <a:rPr lang="ru-RU" dirty="0" err="1"/>
              <a:t>носіях</a:t>
            </a:r>
            <a:r>
              <a:rPr lang="ru-RU" dirty="0"/>
              <a:t>, з метою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них </a:t>
            </a:r>
            <a:r>
              <a:rPr lang="ru-RU" dirty="0" err="1"/>
              <a:t>матеріалів</a:t>
            </a:r>
            <a:r>
              <a:rPr lang="ru-RU" dirty="0"/>
              <a:t>, </a:t>
            </a:r>
            <a:r>
              <a:rPr lang="ru-RU" dirty="0" err="1"/>
              <a:t>заборонених</a:t>
            </a:r>
            <a:r>
              <a:rPr lang="ru-RU" dirty="0"/>
              <a:t> до такого </a:t>
            </a:r>
            <a:r>
              <a:rPr lang="ru-RU" dirty="0" err="1"/>
              <a:t>переміщення</a:t>
            </a:r>
            <a:r>
              <a:rPr lang="ru-RU" dirty="0"/>
              <a:t>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724242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/>
          </a:bodyPr>
          <a:lstStyle/>
          <a:p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ефективною</a:t>
            </a:r>
            <a:r>
              <a:rPr lang="ru-RU" dirty="0"/>
              <a:t> формою контролю та </a:t>
            </a:r>
            <a:r>
              <a:rPr lang="ru-RU" dirty="0" err="1"/>
              <a:t>ідентифікації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виступає</a:t>
            </a:r>
            <a:r>
              <a:rPr lang="ru-RU" dirty="0"/>
              <a:t> </a:t>
            </a:r>
            <a:r>
              <a:rPr lang="ru-RU" dirty="0" err="1"/>
              <a:t>митний</a:t>
            </a:r>
            <a:r>
              <a:rPr lang="ru-RU" dirty="0"/>
              <a:t> </a:t>
            </a:r>
            <a:r>
              <a:rPr lang="ru-RU" dirty="0" err="1"/>
              <a:t>огляд</a:t>
            </a:r>
            <a:r>
              <a:rPr lang="ru-RU" dirty="0"/>
              <a:t>.  У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служб і </a:t>
            </a:r>
            <a:r>
              <a:rPr lang="ru-RU" dirty="0" err="1"/>
              <a:t>відомств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з </a:t>
            </a:r>
            <a:r>
              <a:rPr lang="ru-RU" dirty="0" err="1"/>
              <a:t>вантажами</a:t>
            </a:r>
            <a:r>
              <a:rPr lang="ru-RU" dirty="0"/>
              <a:t> в порту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контролюючих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таких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</a:t>
            </a:r>
            <a:r>
              <a:rPr lang="ru-RU" dirty="0" err="1"/>
              <a:t>вмісту</a:t>
            </a:r>
            <a:r>
              <a:rPr lang="ru-RU" dirty="0"/>
              <a:t> </a:t>
            </a:r>
            <a:r>
              <a:rPr lang="ru-RU" dirty="0" err="1"/>
              <a:t>контейнерів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тари і упаковок,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при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перевезеннях</a:t>
            </a:r>
            <a:r>
              <a:rPr lang="ru-RU" dirty="0"/>
              <a:t>. </a:t>
            </a:r>
          </a:p>
          <a:p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дозволяє</a:t>
            </a:r>
            <a:r>
              <a:rPr lang="ru-RU" dirty="0"/>
              <a:t>:</a:t>
            </a:r>
          </a:p>
          <a:p>
            <a:r>
              <a:rPr lang="ru-RU" dirty="0"/>
              <a:t>- </a:t>
            </a:r>
            <a:r>
              <a:rPr lang="ru-RU" dirty="0" err="1"/>
              <a:t>підвищити</a:t>
            </a:r>
            <a:r>
              <a:rPr lang="ru-RU" dirty="0"/>
              <a:t> </a:t>
            </a:r>
            <a:r>
              <a:rPr lang="ru-RU" dirty="0" err="1"/>
              <a:t>пропускну</a:t>
            </a:r>
            <a:r>
              <a:rPr lang="ru-RU" dirty="0"/>
              <a:t> </a:t>
            </a:r>
            <a:r>
              <a:rPr lang="ru-RU" dirty="0" err="1"/>
              <a:t>спроможність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скорочення</a:t>
            </a:r>
            <a:r>
              <a:rPr lang="ru-RU" dirty="0"/>
              <a:t> часу </a:t>
            </a:r>
            <a:r>
              <a:rPr lang="ru-RU" dirty="0" err="1"/>
              <a:t>огляду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контролю,</a:t>
            </a:r>
          </a:p>
          <a:p>
            <a:r>
              <a:rPr lang="ru-RU" dirty="0"/>
              <a:t>-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надійно</a:t>
            </a:r>
            <a:r>
              <a:rPr lang="ru-RU" dirty="0"/>
              <a:t>, при </a:t>
            </a:r>
            <a:r>
              <a:rPr lang="ru-RU" dirty="0" err="1"/>
              <a:t>мінімальному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спеціальної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</a:t>
            </a:r>
            <a:r>
              <a:rPr lang="ru-RU" dirty="0" err="1"/>
              <a:t>співробітників</a:t>
            </a:r>
            <a:r>
              <a:rPr lang="ru-RU" dirty="0"/>
              <a:t>, </a:t>
            </a:r>
            <a:r>
              <a:rPr lang="ru-RU" dirty="0" err="1"/>
              <a:t>установити</a:t>
            </a:r>
            <a:r>
              <a:rPr lang="ru-RU" dirty="0"/>
              <a:t> </a:t>
            </a:r>
            <a:r>
              <a:rPr lang="ru-RU" dirty="0" err="1"/>
              <a:t>достовірність</a:t>
            </a:r>
            <a:r>
              <a:rPr lang="ru-RU" dirty="0"/>
              <a:t> і </a:t>
            </a:r>
            <a:r>
              <a:rPr lang="ru-RU" dirty="0" err="1"/>
              <a:t>істинність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підтвердити</a:t>
            </a:r>
            <a:r>
              <a:rPr lang="ru-RU" dirty="0"/>
              <a:t> </a:t>
            </a:r>
            <a:r>
              <a:rPr lang="ru-RU" dirty="0" err="1"/>
              <a:t>правильність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товару,</a:t>
            </a:r>
          </a:p>
          <a:p>
            <a:r>
              <a:rPr lang="ru-RU" dirty="0"/>
              <a:t>- </a:t>
            </a:r>
            <a:r>
              <a:rPr lang="ru-RU" dirty="0" err="1"/>
              <a:t>підвищити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схованок</a:t>
            </a:r>
            <a:r>
              <a:rPr lang="ru-RU" dirty="0"/>
              <a:t> та </a:t>
            </a:r>
            <a:r>
              <a:rPr lang="ru-RU" dirty="0" err="1"/>
              <a:t>прихованих</a:t>
            </a:r>
            <a:r>
              <a:rPr lang="ru-RU" dirty="0"/>
              <a:t> </a:t>
            </a:r>
            <a:r>
              <a:rPr lang="ru-RU" dirty="0" err="1"/>
              <a:t>вкладень</a:t>
            </a:r>
            <a:r>
              <a:rPr lang="ru-RU" dirty="0"/>
              <a:t> у </a:t>
            </a:r>
            <a:r>
              <a:rPr lang="ru-RU" dirty="0" err="1"/>
              <a:t>контрольованих</a:t>
            </a:r>
            <a:r>
              <a:rPr lang="ru-RU" dirty="0"/>
              <a:t> </a:t>
            </a:r>
            <a:r>
              <a:rPr lang="ru-RU" dirty="0" err="1"/>
              <a:t>об'єктах</a:t>
            </a:r>
            <a:r>
              <a:rPr lang="ru-RU" dirty="0"/>
              <a:t>,</a:t>
            </a:r>
          </a:p>
          <a:p>
            <a:r>
              <a:rPr lang="ru-RU" dirty="0"/>
              <a:t>- </a:t>
            </a:r>
            <a:r>
              <a:rPr lang="ru-RU" dirty="0" err="1"/>
              <a:t>виявляти</a:t>
            </a:r>
            <a:r>
              <a:rPr lang="ru-RU" dirty="0"/>
              <a:t> і </a:t>
            </a:r>
            <a:r>
              <a:rPr lang="ru-RU" dirty="0" err="1"/>
              <a:t>припиняти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правил </a:t>
            </a:r>
            <a:r>
              <a:rPr lang="ru-RU" dirty="0" err="1"/>
              <a:t>перетинання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кордону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327038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поширені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доглядового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:</a:t>
            </a:r>
          </a:p>
          <a:p>
            <a:r>
              <a:rPr lang="ru-RU" dirty="0"/>
              <a:t>1.  </a:t>
            </a:r>
            <a:r>
              <a:rPr lang="ru-RU" dirty="0" err="1"/>
              <a:t>Доглядові</a:t>
            </a:r>
            <a:r>
              <a:rPr lang="ru-RU" dirty="0"/>
              <a:t> </a:t>
            </a:r>
            <a:r>
              <a:rPr lang="ru-RU" dirty="0" err="1"/>
              <a:t>дзеркала</a:t>
            </a:r>
            <a:r>
              <a:rPr lang="ru-RU" dirty="0"/>
              <a:t>.  </a:t>
            </a:r>
            <a:r>
              <a:rPr lang="ru-RU" dirty="0" err="1"/>
              <a:t>Незамінні</a:t>
            </a:r>
            <a:r>
              <a:rPr lang="ru-RU" dirty="0"/>
              <a:t> для </a:t>
            </a:r>
            <a:r>
              <a:rPr lang="ru-RU" dirty="0" err="1"/>
              <a:t>огляду</a:t>
            </a:r>
            <a:r>
              <a:rPr lang="ru-RU" dirty="0"/>
              <a:t> </a:t>
            </a:r>
            <a:r>
              <a:rPr lang="ru-RU" dirty="0" err="1"/>
              <a:t>вентиляційних</a:t>
            </a:r>
            <a:r>
              <a:rPr lang="ru-RU" dirty="0"/>
              <a:t> </a:t>
            </a:r>
            <a:r>
              <a:rPr lang="ru-RU" dirty="0" err="1"/>
              <a:t>отворів</a:t>
            </a:r>
            <a:r>
              <a:rPr lang="ru-RU" dirty="0"/>
              <a:t>, </a:t>
            </a:r>
            <a:r>
              <a:rPr lang="ru-RU" dirty="0" err="1"/>
              <a:t>міжмеблевих</a:t>
            </a:r>
            <a:r>
              <a:rPr lang="ru-RU" dirty="0"/>
              <a:t> </a:t>
            </a:r>
            <a:r>
              <a:rPr lang="ru-RU" dirty="0" err="1"/>
              <a:t>прорізів</a:t>
            </a:r>
            <a:r>
              <a:rPr lang="ru-RU" dirty="0"/>
              <a:t>, </a:t>
            </a:r>
            <a:r>
              <a:rPr lang="ru-RU" dirty="0" err="1"/>
              <a:t>вузлів</a:t>
            </a:r>
            <a:r>
              <a:rPr lang="ru-RU" dirty="0"/>
              <a:t> </a:t>
            </a:r>
            <a:r>
              <a:rPr lang="ru-RU" dirty="0" err="1"/>
              <a:t>технологічного</a:t>
            </a:r>
            <a:r>
              <a:rPr lang="ru-RU" dirty="0"/>
              <a:t> </a:t>
            </a:r>
            <a:r>
              <a:rPr lang="ru-RU" dirty="0" err="1"/>
              <a:t>устаткування</a:t>
            </a:r>
            <a:r>
              <a:rPr lang="ru-RU" dirty="0"/>
              <a:t>, </a:t>
            </a:r>
            <a:r>
              <a:rPr lang="ru-RU" dirty="0" err="1"/>
              <a:t>вузьких</a:t>
            </a:r>
            <a:r>
              <a:rPr lang="ru-RU" dirty="0"/>
              <a:t> </a:t>
            </a:r>
            <a:r>
              <a:rPr lang="ru-RU" dirty="0" err="1"/>
              <a:t>щілин</a:t>
            </a:r>
            <a:r>
              <a:rPr lang="ru-RU" dirty="0"/>
              <a:t> і </a:t>
            </a:r>
            <a:r>
              <a:rPr lang="ru-RU" dirty="0" err="1"/>
              <a:t>порожнин</a:t>
            </a:r>
            <a:r>
              <a:rPr lang="ru-RU" dirty="0"/>
              <a:t> за </a:t>
            </a:r>
            <a:r>
              <a:rPr lang="ru-RU" dirty="0" err="1"/>
              <a:t>масивними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стаціонарними</a:t>
            </a:r>
            <a:r>
              <a:rPr lang="ru-RU" dirty="0"/>
              <a:t> </a:t>
            </a:r>
            <a:r>
              <a:rPr lang="ru-RU" dirty="0" err="1"/>
              <a:t>об'єктами</a:t>
            </a:r>
            <a:r>
              <a:rPr lang="ru-RU" dirty="0"/>
              <a:t>, для </a:t>
            </a:r>
            <a:r>
              <a:rPr lang="ru-RU" dirty="0" err="1"/>
              <a:t>огляду</a:t>
            </a:r>
            <a:r>
              <a:rPr lang="ru-RU" dirty="0"/>
              <a:t> днища </a:t>
            </a:r>
            <a:r>
              <a:rPr lang="ru-RU" dirty="0" err="1"/>
              <a:t>автомобіля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подібних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.</a:t>
            </a:r>
          </a:p>
          <a:p>
            <a:r>
              <a:rPr lang="ru-RU" dirty="0"/>
              <a:t>2. 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ендоскопи</a:t>
            </a:r>
            <a:r>
              <a:rPr lang="ru-RU" dirty="0"/>
              <a:t>, і </a:t>
            </a:r>
            <a:r>
              <a:rPr lang="ru-RU" dirty="0" err="1"/>
              <a:t>відеоскопи</a:t>
            </a:r>
            <a:r>
              <a:rPr lang="ru-RU" dirty="0"/>
              <a:t>.  </a:t>
            </a:r>
            <a:r>
              <a:rPr lang="ru-RU" dirty="0" err="1"/>
              <a:t>Служать</a:t>
            </a:r>
            <a:r>
              <a:rPr lang="ru-RU" dirty="0"/>
              <a:t>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візуального</a:t>
            </a:r>
            <a:r>
              <a:rPr lang="ru-RU" dirty="0"/>
              <a:t> контролю </a:t>
            </a:r>
            <a:r>
              <a:rPr lang="ru-RU" dirty="0" err="1"/>
              <a:t>порожнин</a:t>
            </a:r>
            <a:r>
              <a:rPr lang="ru-RU" dirty="0"/>
              <a:t>, </a:t>
            </a:r>
            <a:r>
              <a:rPr lang="ru-RU" dirty="0" err="1"/>
              <a:t>каналів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, доступ до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можливий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через </a:t>
            </a:r>
            <a:r>
              <a:rPr lang="ru-RU" dirty="0" err="1"/>
              <a:t>порівняно</a:t>
            </a:r>
            <a:r>
              <a:rPr lang="ru-RU" dirty="0"/>
              <a:t> невеликий </a:t>
            </a:r>
            <a:r>
              <a:rPr lang="ru-RU" dirty="0" err="1"/>
              <a:t>отвір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Доглядові</a:t>
            </a:r>
            <a:r>
              <a:rPr lang="ru-RU" dirty="0"/>
              <a:t> </a:t>
            </a:r>
            <a:r>
              <a:rPr lang="ru-RU" dirty="0" err="1"/>
              <a:t>щупи</a:t>
            </a:r>
            <a:r>
              <a:rPr lang="ru-RU" dirty="0"/>
              <a:t>. 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виявляти</a:t>
            </a:r>
            <a:r>
              <a:rPr lang="ru-RU" dirty="0"/>
              <a:t> </a:t>
            </a:r>
            <a:r>
              <a:rPr lang="ru-RU" dirty="0" err="1"/>
              <a:t>неоднорідності</a:t>
            </a:r>
            <a:r>
              <a:rPr lang="ru-RU" dirty="0"/>
              <a:t> у </a:t>
            </a:r>
            <a:r>
              <a:rPr lang="ru-RU" dirty="0" err="1"/>
              <a:t>вантажі</a:t>
            </a:r>
            <a:r>
              <a:rPr lang="ru-RU" dirty="0"/>
              <a:t>, </a:t>
            </a:r>
            <a:r>
              <a:rPr lang="ru-RU" dirty="0" err="1"/>
              <a:t>досліджувати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 </a:t>
            </a:r>
            <a:r>
              <a:rPr lang="ru-RU" dirty="0" err="1"/>
              <a:t>ємностей</a:t>
            </a:r>
            <a:r>
              <a:rPr lang="ru-RU" dirty="0"/>
              <a:t> з </a:t>
            </a:r>
            <a:r>
              <a:rPr lang="ru-RU" dirty="0" err="1"/>
              <a:t>рідинами</a:t>
            </a:r>
            <a:r>
              <a:rPr lang="ru-RU" dirty="0"/>
              <a:t>.</a:t>
            </a:r>
          </a:p>
          <a:p>
            <a:r>
              <a:rPr lang="ru-RU" dirty="0"/>
              <a:t>4.  </a:t>
            </a:r>
            <a:r>
              <a:rPr lang="ru-RU" dirty="0" err="1"/>
              <a:t>Проекційні</a:t>
            </a:r>
            <a:r>
              <a:rPr lang="ru-RU" dirty="0"/>
              <a:t> і </a:t>
            </a:r>
            <a:r>
              <a:rPr lang="ru-RU" dirty="0" err="1"/>
              <a:t>скануючі</a:t>
            </a:r>
            <a:r>
              <a:rPr lang="ru-RU" dirty="0"/>
              <a:t> </a:t>
            </a:r>
            <a:r>
              <a:rPr lang="ru-RU" dirty="0" err="1"/>
              <a:t>рентгенівські</a:t>
            </a:r>
            <a:r>
              <a:rPr lang="ru-RU" dirty="0"/>
              <a:t> установки.  З точки </a:t>
            </a:r>
            <a:r>
              <a:rPr lang="ru-RU" dirty="0" err="1"/>
              <a:t>зору</a:t>
            </a:r>
            <a:r>
              <a:rPr lang="ru-RU" dirty="0"/>
              <a:t> умов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рентгенівські</a:t>
            </a:r>
            <a:r>
              <a:rPr lang="ru-RU" dirty="0"/>
              <a:t> установки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розділити</a:t>
            </a:r>
            <a:r>
              <a:rPr lang="ru-RU" dirty="0"/>
              <a:t> на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: </a:t>
            </a:r>
          </a:p>
          <a:p>
            <a:r>
              <a:rPr lang="ru-RU" dirty="0"/>
              <a:t>- </a:t>
            </a:r>
            <a:r>
              <a:rPr lang="ru-RU" dirty="0" err="1"/>
              <a:t>стаціонарні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в </a:t>
            </a:r>
            <a:r>
              <a:rPr lang="ru-RU" dirty="0" err="1"/>
              <a:t>спеціально</a:t>
            </a:r>
            <a:r>
              <a:rPr lang="ru-RU" dirty="0"/>
              <a:t> </a:t>
            </a:r>
            <a:r>
              <a:rPr lang="ru-RU" dirty="0" err="1"/>
              <a:t>обладнаних</a:t>
            </a:r>
            <a:r>
              <a:rPr lang="ru-RU" dirty="0"/>
              <a:t> </a:t>
            </a:r>
            <a:r>
              <a:rPr lang="ru-RU" dirty="0" err="1"/>
              <a:t>приміщеннях</a:t>
            </a:r>
            <a:r>
              <a:rPr lang="ru-RU" dirty="0"/>
              <a:t> </a:t>
            </a:r>
            <a:r>
              <a:rPr lang="ru-RU" dirty="0" err="1"/>
              <a:t>пунктів</a:t>
            </a:r>
            <a:r>
              <a:rPr lang="ru-RU" dirty="0"/>
              <a:t> </a:t>
            </a:r>
            <a:r>
              <a:rPr lang="ru-RU" dirty="0" err="1"/>
              <a:t>постійного</a:t>
            </a:r>
            <a:r>
              <a:rPr lang="ru-RU" dirty="0"/>
              <a:t> пропуску </a:t>
            </a:r>
            <a:r>
              <a:rPr lang="ru-RU" dirty="0" err="1"/>
              <a:t>пасажирів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і </a:t>
            </a:r>
            <a:r>
              <a:rPr lang="ru-RU" dirty="0" err="1"/>
              <a:t>товарів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мобільні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легко </a:t>
            </a:r>
            <a:r>
              <a:rPr lang="ru-RU" dirty="0" err="1"/>
              <a:t>переміщатися</a:t>
            </a:r>
            <a:r>
              <a:rPr lang="ru-RU" dirty="0"/>
              <a:t> і </a:t>
            </a:r>
            <a:r>
              <a:rPr lang="ru-RU" dirty="0" err="1"/>
              <a:t>використовуватися</a:t>
            </a:r>
            <a:r>
              <a:rPr lang="ru-RU" dirty="0"/>
              <a:t> в </a:t>
            </a:r>
            <a:r>
              <a:rPr lang="ru-RU" dirty="0" err="1"/>
              <a:t>польових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. Принцип </a:t>
            </a:r>
            <a:r>
              <a:rPr lang="ru-RU" dirty="0" err="1"/>
              <a:t>роботи</a:t>
            </a:r>
            <a:r>
              <a:rPr lang="ru-RU" dirty="0"/>
              <a:t> таких </a:t>
            </a:r>
            <a:r>
              <a:rPr lang="ru-RU" dirty="0" err="1"/>
              <a:t>пристроїв</a:t>
            </a:r>
            <a:r>
              <a:rPr lang="ru-RU" dirty="0"/>
              <a:t> </a:t>
            </a:r>
            <a:r>
              <a:rPr lang="ru-RU" dirty="0" err="1"/>
              <a:t>ґрунтується</a:t>
            </a:r>
            <a:r>
              <a:rPr lang="ru-RU" dirty="0"/>
              <a:t> на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рентгенівського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пройшов</a:t>
            </a:r>
            <a:r>
              <a:rPr lang="ru-RU" dirty="0"/>
              <a:t> через </a:t>
            </a:r>
            <a:r>
              <a:rPr lang="ru-RU" dirty="0" err="1"/>
              <a:t>об'єкт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валізу</a:t>
            </a:r>
            <a:r>
              <a:rPr lang="ru-RU" dirty="0"/>
              <a:t> </a:t>
            </a:r>
            <a:r>
              <a:rPr lang="ru-RU" dirty="0" err="1"/>
              <a:t>пасажира</a:t>
            </a:r>
            <a:r>
              <a:rPr lang="ru-RU" dirty="0"/>
              <a:t>) при </a:t>
            </a:r>
            <a:r>
              <a:rPr lang="ru-RU" dirty="0" err="1"/>
              <a:t>попаданні</a:t>
            </a:r>
            <a:r>
              <a:rPr lang="ru-RU" dirty="0"/>
              <a:t> на </a:t>
            </a:r>
            <a:r>
              <a:rPr lang="ru-RU" dirty="0" err="1"/>
              <a:t>спеціальний</a:t>
            </a:r>
            <a:r>
              <a:rPr lang="ru-RU" dirty="0"/>
              <a:t> </a:t>
            </a:r>
            <a:r>
              <a:rPr lang="ru-RU" dirty="0" err="1"/>
              <a:t>реєструючий</a:t>
            </a:r>
            <a:r>
              <a:rPr lang="ru-RU" dirty="0"/>
              <a:t> </a:t>
            </a:r>
            <a:r>
              <a:rPr lang="ru-RU" dirty="0" err="1"/>
              <a:t>екран</a:t>
            </a:r>
            <a:r>
              <a:rPr lang="ru-RU" dirty="0"/>
              <a:t>, </a:t>
            </a:r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/>
              <a:t>світіння</a:t>
            </a:r>
            <a:r>
              <a:rPr lang="ru-RU" dirty="0"/>
              <a:t>  </a:t>
            </a:r>
            <a:r>
              <a:rPr lang="ru-RU" dirty="0" err="1"/>
              <a:t>яскравість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</a:t>
            </a:r>
            <a:r>
              <a:rPr lang="ru-RU" dirty="0" err="1"/>
              <a:t>потрапляють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рентгенівських</a:t>
            </a:r>
            <a:r>
              <a:rPr lang="ru-RU" dirty="0"/>
              <a:t> </a:t>
            </a:r>
            <a:r>
              <a:rPr lang="ru-RU" dirty="0" err="1"/>
              <a:t>променів</a:t>
            </a:r>
            <a:r>
              <a:rPr lang="ru-RU" dirty="0"/>
              <a:t>, то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тіньові</a:t>
            </a:r>
            <a:r>
              <a:rPr lang="ru-RU" dirty="0"/>
              <a:t> </a:t>
            </a:r>
            <a:r>
              <a:rPr lang="ru-RU" dirty="0" err="1"/>
              <a:t>картини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</a:t>
            </a:r>
            <a:r>
              <a:rPr lang="ru-RU" dirty="0" err="1"/>
              <a:t>внутрішню</a:t>
            </a:r>
            <a:r>
              <a:rPr lang="ru-RU" dirty="0"/>
              <a:t> </a:t>
            </a:r>
            <a:r>
              <a:rPr lang="ru-RU" dirty="0" err="1"/>
              <a:t>будову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.  Дана </a:t>
            </a:r>
            <a:r>
              <a:rPr lang="ru-RU" dirty="0" err="1"/>
              <a:t>властивість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рентгенівської</a:t>
            </a:r>
            <a:r>
              <a:rPr lang="ru-RU" dirty="0"/>
              <a:t> </a:t>
            </a:r>
            <a:r>
              <a:rPr lang="ru-RU" dirty="0" err="1"/>
              <a:t>оглядової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, яка </a:t>
            </a:r>
            <a:r>
              <a:rPr lang="ru-RU" dirty="0" err="1"/>
              <a:t>дозволяє</a:t>
            </a:r>
            <a:r>
              <a:rPr lang="ru-RU" dirty="0"/>
              <a:t> без </a:t>
            </a:r>
            <a:r>
              <a:rPr lang="ru-RU" dirty="0" err="1"/>
              <a:t>розтину</a:t>
            </a:r>
            <a:r>
              <a:rPr lang="ru-RU" dirty="0"/>
              <a:t> упаковок </a:t>
            </a:r>
            <a:r>
              <a:rPr lang="ru-RU" dirty="0" err="1"/>
              <a:t>переглядати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 на предмет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заборонених</a:t>
            </a:r>
            <a:r>
              <a:rPr lang="ru-RU" dirty="0"/>
              <a:t> для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.</a:t>
            </a:r>
          </a:p>
          <a:p>
            <a:r>
              <a:rPr lang="ru-RU" dirty="0"/>
              <a:t>5. </a:t>
            </a:r>
            <a:r>
              <a:rPr lang="ru-RU" dirty="0" err="1"/>
              <a:t>Галагенові</a:t>
            </a:r>
            <a:r>
              <a:rPr lang="ru-RU" dirty="0"/>
              <a:t> </a:t>
            </a:r>
            <a:r>
              <a:rPr lang="ru-RU" dirty="0" err="1"/>
              <a:t>акумуляторні</a:t>
            </a:r>
            <a:r>
              <a:rPr lang="ru-RU" dirty="0"/>
              <a:t> </a:t>
            </a:r>
            <a:r>
              <a:rPr lang="ru-RU" dirty="0" err="1"/>
              <a:t>ліхтарі</a:t>
            </a:r>
            <a:r>
              <a:rPr lang="ru-RU" dirty="0"/>
              <a:t>. </a:t>
            </a:r>
            <a:r>
              <a:rPr lang="ru-RU" dirty="0" err="1"/>
              <a:t>Призначені</a:t>
            </a:r>
            <a:r>
              <a:rPr lang="ru-RU" dirty="0"/>
              <a:t> для </a:t>
            </a:r>
            <a:r>
              <a:rPr lang="ru-RU" dirty="0" err="1"/>
              <a:t>використання</a:t>
            </a:r>
            <a:r>
              <a:rPr lang="ru-RU" dirty="0"/>
              <a:t> у </a:t>
            </a:r>
            <a:r>
              <a:rPr lang="ru-RU" dirty="0" err="1"/>
              <a:t>вибухонебезпечних</a:t>
            </a:r>
            <a:r>
              <a:rPr lang="ru-RU" dirty="0"/>
              <a:t>, </a:t>
            </a:r>
            <a:r>
              <a:rPr lang="ru-RU" dirty="0" err="1"/>
              <a:t>задимлених</a:t>
            </a:r>
            <a:r>
              <a:rPr lang="ru-RU" dirty="0"/>
              <a:t> і </a:t>
            </a:r>
            <a:r>
              <a:rPr lang="ru-RU" dirty="0" err="1"/>
              <a:t>вологих</a:t>
            </a:r>
            <a:r>
              <a:rPr lang="ru-RU" dirty="0"/>
              <a:t> </a:t>
            </a:r>
            <a:r>
              <a:rPr lang="ru-RU" dirty="0" err="1"/>
              <a:t>середовищах</a:t>
            </a:r>
            <a:r>
              <a:rPr lang="ru-RU" dirty="0"/>
              <a:t>, при </a:t>
            </a:r>
            <a:r>
              <a:rPr lang="ru-RU" dirty="0" err="1"/>
              <a:t>догляді</a:t>
            </a:r>
            <a:r>
              <a:rPr lang="ru-RU" dirty="0"/>
              <a:t> великих </a:t>
            </a:r>
            <a:r>
              <a:rPr lang="ru-RU" dirty="0" err="1"/>
              <a:t>ємностей</a:t>
            </a:r>
            <a:r>
              <a:rPr lang="ru-RU" dirty="0"/>
              <a:t>, цистерн і </a:t>
            </a:r>
            <a:r>
              <a:rPr lang="ru-RU" dirty="0" err="1"/>
              <a:t>трюмів</a:t>
            </a:r>
            <a:r>
              <a:rPr lang="ru-RU" dirty="0"/>
              <a:t> на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засобах</a:t>
            </a:r>
            <a:r>
              <a:rPr lang="ru-RU" dirty="0"/>
              <a:t>.</a:t>
            </a:r>
          </a:p>
          <a:p>
            <a:r>
              <a:rPr lang="ru-RU" dirty="0"/>
              <a:t>6. </a:t>
            </a:r>
            <a:r>
              <a:rPr lang="ru-RU" dirty="0" err="1"/>
              <a:t>Ультрофіолетові</a:t>
            </a:r>
            <a:r>
              <a:rPr lang="ru-RU" dirty="0"/>
              <a:t> </a:t>
            </a:r>
            <a:r>
              <a:rPr lang="ru-RU" dirty="0" err="1"/>
              <a:t>ліхтарі</a:t>
            </a:r>
            <a:r>
              <a:rPr lang="ru-RU" dirty="0"/>
              <a:t>.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побачити</a:t>
            </a:r>
            <a:r>
              <a:rPr lang="ru-RU" dirty="0"/>
              <a:t> в </a:t>
            </a:r>
            <a:r>
              <a:rPr lang="ru-RU" dirty="0" err="1"/>
              <a:t>ряді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сліди</a:t>
            </a:r>
            <a:r>
              <a:rPr lang="ru-RU" dirty="0"/>
              <a:t> </a:t>
            </a:r>
            <a:r>
              <a:rPr lang="ru-RU" dirty="0" err="1"/>
              <a:t>підробок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валюти</a:t>
            </a:r>
            <a:r>
              <a:rPr lang="ru-RU" dirty="0"/>
              <a:t>.</a:t>
            </a:r>
          </a:p>
          <a:p>
            <a:r>
              <a:rPr lang="ru-RU" dirty="0"/>
              <a:t>В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доглядових</a:t>
            </a:r>
            <a:r>
              <a:rPr lang="ru-RU" dirty="0"/>
              <a:t> установках, </a:t>
            </a:r>
            <a:r>
              <a:rPr lang="ru-RU" dirty="0" err="1"/>
              <a:t>поряд</a:t>
            </a:r>
            <a:r>
              <a:rPr lang="ru-RU" dirty="0"/>
              <a:t> з режимом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чорно-білих</a:t>
            </a:r>
            <a:r>
              <a:rPr lang="ru-RU" dirty="0"/>
              <a:t>, є режим </a:t>
            </a:r>
            <a:r>
              <a:rPr lang="ru-RU" dirty="0" err="1"/>
              <a:t>кольорових</a:t>
            </a:r>
            <a:r>
              <a:rPr lang="ru-RU" dirty="0"/>
              <a:t> </a:t>
            </a:r>
            <a:r>
              <a:rPr lang="ru-RU" dirty="0" err="1"/>
              <a:t>зображень</a:t>
            </a:r>
            <a:r>
              <a:rPr lang="ru-RU" dirty="0"/>
              <a:t>.  </a:t>
            </a:r>
            <a:r>
              <a:rPr lang="ru-RU" dirty="0" err="1"/>
              <a:t>Відомо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здатний</a:t>
            </a:r>
            <a:r>
              <a:rPr lang="ru-RU" dirty="0"/>
              <a:t> </a:t>
            </a:r>
            <a:r>
              <a:rPr lang="ru-RU" dirty="0" err="1"/>
              <a:t>розрізнити</a:t>
            </a:r>
            <a:r>
              <a:rPr lang="ru-RU" dirty="0"/>
              <a:t> на </a:t>
            </a:r>
            <a:r>
              <a:rPr lang="ru-RU" dirty="0" err="1"/>
              <a:t>екрані</a:t>
            </a:r>
            <a:r>
              <a:rPr lang="ru-RU" dirty="0"/>
              <a:t> </a:t>
            </a:r>
            <a:r>
              <a:rPr lang="ru-RU" dirty="0" err="1"/>
              <a:t>чорно-білого</a:t>
            </a:r>
            <a:r>
              <a:rPr lang="ru-RU" dirty="0"/>
              <a:t> </a:t>
            </a:r>
            <a:r>
              <a:rPr lang="ru-RU" dirty="0" err="1"/>
              <a:t>монітора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20 </a:t>
            </a:r>
            <a:r>
              <a:rPr lang="ru-RU" dirty="0" err="1"/>
              <a:t>градацій</a:t>
            </a:r>
            <a:r>
              <a:rPr lang="ru-RU" dirty="0"/>
              <a:t> </a:t>
            </a:r>
            <a:r>
              <a:rPr lang="ru-RU" dirty="0" err="1"/>
              <a:t>сірого</a:t>
            </a:r>
            <a:r>
              <a:rPr lang="ru-RU" dirty="0"/>
              <a:t> </a:t>
            </a:r>
            <a:r>
              <a:rPr lang="ru-RU" dirty="0" err="1"/>
              <a:t>кольору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яскраво-білого</a:t>
            </a:r>
            <a:r>
              <a:rPr lang="ru-RU" dirty="0"/>
              <a:t> до </a:t>
            </a:r>
            <a:r>
              <a:rPr lang="ru-RU" dirty="0" err="1"/>
              <a:t>чорного</a:t>
            </a:r>
            <a:r>
              <a:rPr lang="ru-RU" dirty="0"/>
              <a:t>), а </a:t>
            </a:r>
            <a:r>
              <a:rPr lang="ru-RU" dirty="0" err="1"/>
              <a:t>кольорів</a:t>
            </a:r>
            <a:r>
              <a:rPr lang="ru-RU" dirty="0"/>
              <a:t> -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тисяч</a:t>
            </a:r>
            <a:r>
              <a:rPr lang="ru-RU" dirty="0"/>
              <a:t>. Тому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кольорових</a:t>
            </a:r>
            <a:r>
              <a:rPr lang="ru-RU" dirty="0"/>
              <a:t> </a:t>
            </a:r>
            <a:r>
              <a:rPr lang="ru-RU" dirty="0" err="1"/>
              <a:t>зображень</a:t>
            </a:r>
            <a:r>
              <a:rPr lang="ru-RU" dirty="0"/>
              <a:t> </a:t>
            </a:r>
            <a:r>
              <a:rPr lang="ru-RU" dirty="0" err="1"/>
              <a:t>підвищує</a:t>
            </a:r>
            <a:r>
              <a:rPr lang="ru-RU" dirty="0"/>
              <a:t> </a:t>
            </a:r>
            <a:r>
              <a:rPr lang="ru-RU" dirty="0" err="1"/>
              <a:t>інформативність</a:t>
            </a:r>
            <a:r>
              <a:rPr lang="ru-RU" dirty="0"/>
              <a:t> </a:t>
            </a:r>
            <a:r>
              <a:rPr lang="ru-RU" dirty="0" err="1"/>
              <a:t>зображень</a:t>
            </a:r>
            <a:r>
              <a:rPr lang="ru-RU" dirty="0"/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101399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 fontScale="92500"/>
          </a:bodyPr>
          <a:lstStyle/>
          <a:p>
            <a:r>
              <a:rPr lang="ru-RU" dirty="0"/>
              <a:t>При </a:t>
            </a:r>
            <a:r>
              <a:rPr lang="ru-RU" dirty="0" err="1"/>
              <a:t>цьому</a:t>
            </a:r>
            <a:r>
              <a:rPr lang="ru-RU" dirty="0"/>
              <a:t> для </a:t>
            </a:r>
            <a:r>
              <a:rPr lang="ru-RU" dirty="0" err="1"/>
              <a:t>відображення</a:t>
            </a:r>
            <a:r>
              <a:rPr lang="ru-RU" dirty="0"/>
              <a:t> складу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контрольованих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кольори</a:t>
            </a:r>
            <a:r>
              <a:rPr lang="ru-RU" dirty="0"/>
              <a:t>:</a:t>
            </a:r>
          </a:p>
          <a:p>
            <a:r>
              <a:rPr lang="ru-RU" dirty="0"/>
              <a:t>-       </a:t>
            </a:r>
            <a:r>
              <a:rPr lang="ru-RU" dirty="0" err="1"/>
              <a:t>оранжевий</a:t>
            </a:r>
            <a:r>
              <a:rPr lang="ru-RU" dirty="0"/>
              <a:t> -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з </a:t>
            </a:r>
            <a:r>
              <a:rPr lang="ru-RU" dirty="0" err="1"/>
              <a:t>атомним</a:t>
            </a:r>
            <a:r>
              <a:rPr lang="ru-RU" dirty="0"/>
              <a:t> номером </a:t>
            </a:r>
            <a:r>
              <a:rPr lang="ru-RU" dirty="0" err="1"/>
              <a:t>менше</a:t>
            </a:r>
            <a:r>
              <a:rPr lang="ru-RU" dirty="0"/>
              <a:t> 10 (</a:t>
            </a:r>
            <a:r>
              <a:rPr lang="ru-RU" dirty="0" err="1"/>
              <a:t>вибухові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ліки</a:t>
            </a:r>
            <a:r>
              <a:rPr lang="ru-RU" dirty="0"/>
              <a:t>, </a:t>
            </a:r>
            <a:r>
              <a:rPr lang="ru-RU" dirty="0" err="1"/>
              <a:t>пластмаса</a:t>
            </a:r>
            <a:r>
              <a:rPr lang="ru-RU" dirty="0"/>
              <a:t>, тканина, дерево, вода);</a:t>
            </a:r>
          </a:p>
          <a:p>
            <a:r>
              <a:rPr lang="ru-RU" dirty="0"/>
              <a:t>-       </a:t>
            </a:r>
            <a:r>
              <a:rPr lang="ru-RU" dirty="0" err="1"/>
              <a:t>зелений</a:t>
            </a:r>
            <a:r>
              <a:rPr lang="ru-RU" dirty="0"/>
              <a:t> -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з </a:t>
            </a:r>
            <a:r>
              <a:rPr lang="ru-RU" dirty="0" err="1"/>
              <a:t>атомним</a:t>
            </a:r>
            <a:r>
              <a:rPr lang="ru-RU" dirty="0"/>
              <a:t> номером </a:t>
            </a:r>
            <a:r>
              <a:rPr lang="ru-RU" dirty="0" err="1"/>
              <a:t>від</a:t>
            </a:r>
            <a:r>
              <a:rPr lang="ru-RU" dirty="0"/>
              <a:t> 10 до 17 (</a:t>
            </a:r>
            <a:r>
              <a:rPr lang="ru-RU" dirty="0" err="1"/>
              <a:t>алюміній</a:t>
            </a:r>
            <a:r>
              <a:rPr lang="ru-RU" dirty="0"/>
              <a:t>, </a:t>
            </a:r>
            <a:r>
              <a:rPr lang="ru-RU" dirty="0" err="1"/>
              <a:t>кремній</a:t>
            </a:r>
            <a:r>
              <a:rPr lang="ru-RU" dirty="0"/>
              <a:t>);</a:t>
            </a:r>
          </a:p>
          <a:p>
            <a:r>
              <a:rPr lang="ru-RU" dirty="0"/>
              <a:t>-       </a:t>
            </a:r>
            <a:r>
              <a:rPr lang="ru-RU" dirty="0" err="1"/>
              <a:t>світло-зелений</a:t>
            </a:r>
            <a:r>
              <a:rPr lang="ru-RU" dirty="0"/>
              <a:t> - </a:t>
            </a:r>
            <a:r>
              <a:rPr lang="ru-RU" dirty="0" err="1"/>
              <a:t>суміш</a:t>
            </a:r>
            <a:r>
              <a:rPr lang="ru-RU" dirty="0"/>
              <a:t> </a:t>
            </a:r>
            <a:r>
              <a:rPr lang="ru-RU" dirty="0" err="1"/>
              <a:t>органічних</a:t>
            </a:r>
            <a:r>
              <a:rPr lang="ru-RU" dirty="0"/>
              <a:t> та </a:t>
            </a:r>
            <a:r>
              <a:rPr lang="ru-RU" dirty="0" err="1"/>
              <a:t>неорганічних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з </a:t>
            </a:r>
            <a:r>
              <a:rPr lang="ru-RU" dirty="0" err="1"/>
              <a:t>переважанням</a:t>
            </a:r>
            <a:r>
              <a:rPr lang="ru-RU" dirty="0"/>
              <a:t> </a:t>
            </a:r>
            <a:r>
              <a:rPr lang="ru-RU" dirty="0" err="1"/>
              <a:t>органічного</a:t>
            </a:r>
            <a:r>
              <a:rPr lang="ru-RU" dirty="0"/>
              <a:t>;</a:t>
            </a:r>
          </a:p>
          <a:p>
            <a:r>
              <a:rPr lang="ru-RU" dirty="0"/>
              <a:t>-       </a:t>
            </a:r>
            <a:r>
              <a:rPr lang="ru-RU" dirty="0" err="1"/>
              <a:t>синій</a:t>
            </a:r>
            <a:r>
              <a:rPr lang="ru-RU" dirty="0"/>
              <a:t> - </a:t>
            </a:r>
            <a:r>
              <a:rPr lang="ru-RU" dirty="0" err="1"/>
              <a:t>неорганічні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з великою атомною вагою (</a:t>
            </a:r>
            <a:r>
              <a:rPr lang="ru-RU" dirty="0" err="1"/>
              <a:t>залізо</a:t>
            </a:r>
            <a:r>
              <a:rPr lang="ru-RU" dirty="0"/>
              <a:t>, </a:t>
            </a:r>
            <a:r>
              <a:rPr lang="ru-RU" dirty="0" err="1"/>
              <a:t>мідь</a:t>
            </a:r>
            <a:r>
              <a:rPr lang="ru-RU" dirty="0"/>
              <a:t>, цинк, </a:t>
            </a:r>
            <a:r>
              <a:rPr lang="ru-RU" dirty="0" err="1"/>
              <a:t>нікель</a:t>
            </a:r>
            <a:r>
              <a:rPr lang="ru-RU" dirty="0"/>
              <a:t>, сталь </a:t>
            </a:r>
            <a:r>
              <a:rPr lang="ru-RU" dirty="0" err="1"/>
              <a:t>тощо</a:t>
            </a:r>
            <a:r>
              <a:rPr lang="ru-RU" dirty="0"/>
              <a:t>).  Чим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щільність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темніший</a:t>
            </a:r>
            <a:r>
              <a:rPr lang="ru-RU" dirty="0"/>
              <a:t> </a:t>
            </a:r>
            <a:r>
              <a:rPr lang="ru-RU" dirty="0" err="1"/>
              <a:t>синій</a:t>
            </a:r>
            <a:r>
              <a:rPr lang="ru-RU" dirty="0"/>
              <a:t> </a:t>
            </a:r>
            <a:r>
              <a:rPr lang="ru-RU" dirty="0" err="1"/>
              <a:t>колір</a:t>
            </a:r>
            <a:r>
              <a:rPr lang="ru-RU" dirty="0"/>
              <a:t>;</a:t>
            </a:r>
          </a:p>
          <a:p>
            <a:r>
              <a:rPr lang="ru-RU" dirty="0"/>
              <a:t>-       коричнево-</a:t>
            </a:r>
            <a:r>
              <a:rPr lang="ru-RU" dirty="0" err="1"/>
              <a:t>червоний</a:t>
            </a:r>
            <a:r>
              <a:rPr lang="ru-RU" dirty="0"/>
              <a:t> -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щільність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свинцевий</a:t>
            </a:r>
            <a:r>
              <a:rPr lang="ru-RU" dirty="0"/>
              <a:t>).</a:t>
            </a:r>
          </a:p>
          <a:p>
            <a:r>
              <a:rPr lang="ru-RU" dirty="0" err="1"/>
              <a:t>Технічна</a:t>
            </a:r>
            <a:r>
              <a:rPr lang="ru-RU" dirty="0"/>
              <a:t> </a:t>
            </a:r>
            <a:r>
              <a:rPr lang="ru-RU" dirty="0" err="1"/>
              <a:t>реалізація</a:t>
            </a:r>
            <a:r>
              <a:rPr lang="ru-RU" dirty="0"/>
              <a:t> методу «</a:t>
            </a:r>
            <a:r>
              <a:rPr lang="ru-RU" dirty="0" err="1"/>
              <a:t>просвічування</a:t>
            </a:r>
            <a:r>
              <a:rPr lang="ru-RU" dirty="0"/>
              <a:t>» </a:t>
            </a:r>
            <a:r>
              <a:rPr lang="ru-RU" dirty="0" err="1"/>
              <a:t>товстих</a:t>
            </a:r>
            <a:r>
              <a:rPr lang="ru-RU" dirty="0"/>
              <a:t> </a:t>
            </a:r>
            <a:r>
              <a:rPr lang="ru-RU" dirty="0" err="1"/>
              <a:t>металевих</a:t>
            </a:r>
            <a:r>
              <a:rPr lang="ru-RU" dirty="0"/>
              <a:t> </a:t>
            </a:r>
            <a:r>
              <a:rPr lang="ru-RU" dirty="0" err="1"/>
              <a:t>конструкцій</a:t>
            </a:r>
            <a:r>
              <a:rPr lang="ru-RU" dirty="0"/>
              <a:t> </a:t>
            </a:r>
            <a:r>
              <a:rPr lang="ru-RU" dirty="0" err="1"/>
              <a:t>контейнерів</a:t>
            </a:r>
            <a:r>
              <a:rPr lang="ru-RU" dirty="0"/>
              <a:t>, великих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вантажів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складаються</a:t>
            </a:r>
            <a:r>
              <a:rPr lang="ru-RU" dirty="0"/>
              <a:t> в тому </a:t>
            </a:r>
            <a:r>
              <a:rPr lang="ru-RU" dirty="0" err="1"/>
              <a:t>числі</a:t>
            </a:r>
            <a:r>
              <a:rPr lang="ru-RU" dirty="0"/>
              <a:t> і з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високої</a:t>
            </a:r>
            <a:r>
              <a:rPr lang="ru-RU" dirty="0"/>
              <a:t> </a:t>
            </a:r>
            <a:r>
              <a:rPr lang="ru-RU" dirty="0" err="1"/>
              <a:t>щільності</a:t>
            </a:r>
            <a:r>
              <a:rPr lang="ru-RU" dirty="0"/>
              <a:t>,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іонізуючого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високих</a:t>
            </a:r>
            <a:r>
              <a:rPr lang="ru-RU" dirty="0"/>
              <a:t> </a:t>
            </a:r>
            <a:r>
              <a:rPr lang="ru-RU" dirty="0" err="1"/>
              <a:t>енергій</a:t>
            </a:r>
            <a:r>
              <a:rPr lang="ru-RU" dirty="0"/>
              <a:t>. 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на </a:t>
            </a:r>
            <a:r>
              <a:rPr lang="ru-RU" dirty="0" err="1"/>
              <a:t>місці</a:t>
            </a:r>
            <a:r>
              <a:rPr lang="ru-RU" dirty="0"/>
              <a:t> без </a:t>
            </a:r>
            <a:r>
              <a:rPr lang="ru-RU" dirty="0" err="1"/>
              <a:t>відкриття</a:t>
            </a:r>
            <a:r>
              <a:rPr lang="ru-RU" dirty="0"/>
              <a:t> контейнера,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високоенергетичного</a:t>
            </a:r>
            <a:r>
              <a:rPr lang="ru-RU" dirty="0"/>
              <a:t> </a:t>
            </a:r>
            <a:r>
              <a:rPr lang="ru-RU" dirty="0" err="1"/>
              <a:t>рентгенівського</a:t>
            </a:r>
            <a:r>
              <a:rPr lang="ru-RU" dirty="0"/>
              <a:t> </a:t>
            </a:r>
            <a:r>
              <a:rPr lang="ru-RU" dirty="0" err="1"/>
              <a:t>просвічування</a:t>
            </a:r>
            <a:r>
              <a:rPr lang="ru-RU" dirty="0"/>
              <a:t> </a:t>
            </a:r>
            <a:r>
              <a:rPr lang="ru-RU" dirty="0" err="1"/>
              <a:t>оглядають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навантажені</a:t>
            </a:r>
            <a:r>
              <a:rPr lang="ru-RU" dirty="0"/>
              <a:t> </a:t>
            </a:r>
            <a:r>
              <a:rPr lang="ru-RU" dirty="0" err="1"/>
              <a:t>автомобілі</a:t>
            </a:r>
            <a:r>
              <a:rPr lang="ru-RU" dirty="0"/>
              <a:t> і </a:t>
            </a:r>
            <a:r>
              <a:rPr lang="ru-RU" dirty="0" err="1"/>
              <a:t>контейнери</a:t>
            </a:r>
            <a:r>
              <a:rPr lang="ru-RU" dirty="0"/>
              <a:t> для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dirty="0" err="1"/>
              <a:t>контрабандних</a:t>
            </a:r>
            <a:r>
              <a:rPr lang="ru-RU" dirty="0"/>
              <a:t> </a:t>
            </a:r>
            <a:r>
              <a:rPr lang="ru-RU" dirty="0" err="1"/>
              <a:t>вкладів</a:t>
            </a:r>
            <a:r>
              <a:rPr lang="ru-RU" dirty="0"/>
              <a:t>, </a:t>
            </a:r>
            <a:r>
              <a:rPr lang="ru-RU" dirty="0" err="1"/>
              <a:t>зброї</a:t>
            </a:r>
            <a:r>
              <a:rPr lang="ru-RU" dirty="0"/>
              <a:t>, </a:t>
            </a:r>
            <a:r>
              <a:rPr lang="ru-RU" dirty="0" err="1"/>
              <a:t>вибухових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наркотиків</a:t>
            </a:r>
            <a:r>
              <a:rPr lang="ru-RU" dirty="0"/>
              <a:t>, людей.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336717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/>
          </a:bodyPr>
          <a:lstStyle/>
          <a:p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оперативної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і </a:t>
            </a:r>
            <a:r>
              <a:rPr lang="ru-RU" dirty="0" err="1"/>
              <a:t>цілісності</a:t>
            </a:r>
            <a:r>
              <a:rPr lang="ru-RU" dirty="0"/>
              <a:t> </a:t>
            </a:r>
            <a:r>
              <a:rPr lang="ru-RU" dirty="0" err="1"/>
              <a:t>атрибутів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призначені</a:t>
            </a:r>
            <a:r>
              <a:rPr lang="ru-RU" dirty="0"/>
              <a:t> для </a:t>
            </a:r>
            <a:r>
              <a:rPr lang="ru-RU" dirty="0" err="1"/>
              <a:t>оперативної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і </a:t>
            </a:r>
            <a:r>
              <a:rPr lang="ru-RU" dirty="0" err="1"/>
              <a:t>цілісності</a:t>
            </a:r>
            <a:r>
              <a:rPr lang="ru-RU" dirty="0"/>
              <a:t> </a:t>
            </a:r>
            <a:r>
              <a:rPr lang="ru-RU" dirty="0" err="1"/>
              <a:t>атрибутів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поданих</a:t>
            </a:r>
            <a:r>
              <a:rPr lang="ru-RU" dirty="0"/>
              <a:t> для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переміщаються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об'єктів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метою </a:t>
            </a:r>
            <a:r>
              <a:rPr lang="ru-RU" dirty="0" err="1"/>
              <a:t>виявлення</a:t>
            </a:r>
            <a:r>
              <a:rPr lang="ru-RU" dirty="0"/>
              <a:t> в них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повної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часткової</a:t>
            </a:r>
            <a:r>
              <a:rPr lang="ru-RU" dirty="0"/>
              <a:t> </a:t>
            </a:r>
            <a:r>
              <a:rPr lang="ru-RU" dirty="0" err="1"/>
              <a:t>матеріальної</a:t>
            </a:r>
            <a:r>
              <a:rPr lang="ru-RU" dirty="0"/>
              <a:t> </a:t>
            </a:r>
            <a:r>
              <a:rPr lang="ru-RU" dirty="0" err="1"/>
              <a:t>підробки</a:t>
            </a:r>
            <a:r>
              <a:rPr lang="ru-RU" dirty="0"/>
              <a:t> - </a:t>
            </a:r>
            <a:r>
              <a:rPr lang="ru-RU" dirty="0" err="1"/>
              <a:t>підчищання</a:t>
            </a:r>
            <a:r>
              <a:rPr lang="ru-RU" dirty="0"/>
              <a:t>, </a:t>
            </a:r>
            <a:r>
              <a:rPr lang="ru-RU" dirty="0" err="1"/>
              <a:t>хімічного</a:t>
            </a:r>
            <a:r>
              <a:rPr lang="ru-RU" dirty="0"/>
              <a:t> </a:t>
            </a:r>
            <a:r>
              <a:rPr lang="ru-RU" dirty="0" err="1"/>
              <a:t>травлення</a:t>
            </a:r>
            <a:r>
              <a:rPr lang="ru-RU" dirty="0"/>
              <a:t>, дописки, допечатки </a:t>
            </a:r>
            <a:r>
              <a:rPr lang="ru-RU" dirty="0" err="1"/>
              <a:t>текстів</a:t>
            </a:r>
            <a:r>
              <a:rPr lang="ru-RU" dirty="0"/>
              <a:t>, </a:t>
            </a:r>
            <a:r>
              <a:rPr lang="ru-RU" dirty="0" err="1"/>
              <a:t>заміни</a:t>
            </a:r>
            <a:r>
              <a:rPr lang="ru-RU" dirty="0"/>
              <a:t> </a:t>
            </a:r>
            <a:r>
              <a:rPr lang="ru-RU" dirty="0" err="1"/>
              <a:t>листів</a:t>
            </a:r>
            <a:r>
              <a:rPr lang="ru-RU" dirty="0"/>
              <a:t> </a:t>
            </a:r>
            <a:r>
              <a:rPr lang="ru-RU" dirty="0" err="1"/>
              <a:t>багатоаркушних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і </a:t>
            </a:r>
            <a:r>
              <a:rPr lang="ru-RU" dirty="0" err="1"/>
              <a:t>фотографій</a:t>
            </a:r>
            <a:r>
              <a:rPr lang="ru-RU" dirty="0"/>
              <a:t>, вклейки </a:t>
            </a:r>
            <a:r>
              <a:rPr lang="ru-RU" dirty="0" err="1"/>
              <a:t>елементів</a:t>
            </a:r>
            <a:r>
              <a:rPr lang="ru-RU" dirty="0"/>
              <a:t> і </a:t>
            </a:r>
            <a:r>
              <a:rPr lang="ru-RU" dirty="0" err="1"/>
              <a:t>фрагментів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підробки</a:t>
            </a:r>
            <a:r>
              <a:rPr lang="ru-RU" dirty="0"/>
              <a:t> </a:t>
            </a:r>
            <a:r>
              <a:rPr lang="ru-RU" dirty="0" err="1"/>
              <a:t>відтисків</a:t>
            </a:r>
            <a:r>
              <a:rPr lang="ru-RU" dirty="0"/>
              <a:t> печаток, </a:t>
            </a:r>
            <a:r>
              <a:rPr lang="ru-RU" dirty="0" err="1"/>
              <a:t>штампів</a:t>
            </a:r>
            <a:r>
              <a:rPr lang="ru-RU" dirty="0"/>
              <a:t>, </a:t>
            </a:r>
            <a:r>
              <a:rPr lang="ru-RU" dirty="0" err="1"/>
              <a:t>реквізитів</a:t>
            </a:r>
            <a:r>
              <a:rPr lang="ru-RU" dirty="0"/>
              <a:t>, </a:t>
            </a:r>
            <a:r>
              <a:rPr lang="ru-RU" dirty="0" err="1"/>
              <a:t>підписів</a:t>
            </a:r>
            <a:r>
              <a:rPr lang="ru-RU" dirty="0"/>
              <a:t> і </a:t>
            </a:r>
            <a:r>
              <a:rPr lang="ru-RU" dirty="0" err="1"/>
              <a:t>ін</a:t>
            </a:r>
            <a:r>
              <a:rPr lang="ru-RU" dirty="0"/>
              <a:t>. </a:t>
            </a:r>
          </a:p>
          <a:p>
            <a:r>
              <a:rPr lang="ru-RU" dirty="0"/>
              <a:t>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комплексу </a:t>
            </a:r>
            <a:r>
              <a:rPr lang="ru-RU" dirty="0" err="1"/>
              <a:t>науково-технічних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при </a:t>
            </a:r>
            <a:r>
              <a:rPr lang="ru-RU" dirty="0" err="1"/>
              <a:t>проведенні</a:t>
            </a:r>
            <a:r>
              <a:rPr lang="ru-RU" dirty="0"/>
              <a:t> </a:t>
            </a:r>
            <a:r>
              <a:rPr lang="ru-RU" dirty="0" err="1"/>
              <a:t>криміналістичної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оперативна </a:t>
            </a:r>
            <a:r>
              <a:rPr lang="ru-RU" dirty="0" err="1"/>
              <a:t>діагностика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не ставить перед собою </a:t>
            </a:r>
            <a:r>
              <a:rPr lang="ru-RU" dirty="0" err="1"/>
              <a:t>експертних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через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необхідної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часу на </a:t>
            </a:r>
            <a:r>
              <a:rPr lang="ru-RU" dirty="0" err="1"/>
              <a:t>дану</a:t>
            </a:r>
            <a:r>
              <a:rPr lang="ru-RU" dirty="0"/>
              <a:t> процедуру, </a:t>
            </a:r>
            <a:r>
              <a:rPr lang="ru-RU" dirty="0" err="1"/>
              <a:t>складності</a:t>
            </a:r>
            <a:r>
              <a:rPr lang="ru-RU" dirty="0"/>
              <a:t> </a:t>
            </a:r>
            <a:r>
              <a:rPr lang="ru-RU" dirty="0" err="1"/>
              <a:t>застосовуваних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і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високої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</a:t>
            </a:r>
            <a:r>
              <a:rPr lang="ru-RU" dirty="0" err="1"/>
              <a:t>співробітників</a:t>
            </a:r>
            <a:r>
              <a:rPr lang="ru-RU" dirty="0"/>
              <a:t>. У </a:t>
            </a:r>
            <a:r>
              <a:rPr lang="ru-RU" dirty="0" err="1"/>
              <a:t>її</a:t>
            </a:r>
            <a:r>
              <a:rPr lang="ru-RU" dirty="0"/>
              <a:t> задачу входить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істинності</a:t>
            </a:r>
            <a:r>
              <a:rPr lang="ru-RU" dirty="0"/>
              <a:t> і стану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підробки</a:t>
            </a:r>
            <a:r>
              <a:rPr lang="ru-RU" dirty="0"/>
              <a:t>,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приймається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ретельний</a:t>
            </a:r>
            <a:r>
              <a:rPr lang="ru-RU" dirty="0"/>
              <a:t> </a:t>
            </a:r>
            <a:r>
              <a:rPr lang="ru-RU" dirty="0" err="1"/>
              <a:t>митний</a:t>
            </a:r>
            <a:r>
              <a:rPr lang="ru-RU" dirty="0"/>
              <a:t> контроль </a:t>
            </a:r>
            <a:r>
              <a:rPr lang="ru-RU" dirty="0" err="1"/>
              <a:t>підозрілого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і </a:t>
            </a:r>
            <a:r>
              <a:rPr lang="ru-RU" dirty="0" err="1"/>
              <a:t>пов'язаних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ним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і </a:t>
            </a:r>
            <a:r>
              <a:rPr lang="ru-RU" dirty="0" err="1"/>
              <a:t>осіб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731762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Комплекс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пошуку</a:t>
            </a:r>
            <a:r>
              <a:rPr lang="ru-RU" dirty="0"/>
              <a:t>, </a:t>
            </a:r>
            <a:r>
              <a:rPr lang="ru-RU" dirty="0" err="1"/>
              <a:t>виходячи</a:t>
            </a:r>
            <a:r>
              <a:rPr lang="ru-RU" dirty="0"/>
              <a:t> з </a:t>
            </a:r>
            <a:r>
              <a:rPr lang="ru-RU" dirty="0" err="1"/>
              <a:t>функціональної</a:t>
            </a:r>
            <a:r>
              <a:rPr lang="ru-RU" dirty="0"/>
              <a:t> </a:t>
            </a:r>
            <a:r>
              <a:rPr lang="ru-RU" dirty="0" err="1"/>
              <a:t>спрямованості</a:t>
            </a:r>
            <a:r>
              <a:rPr lang="ru-RU" dirty="0"/>
              <a:t> </a:t>
            </a:r>
            <a:r>
              <a:rPr lang="ru-RU" dirty="0" err="1"/>
              <a:t>розв'язуваних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їхньою</a:t>
            </a:r>
            <a:r>
              <a:rPr lang="ru-RU" dirty="0"/>
              <a:t>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оперативних</a:t>
            </a:r>
            <a:r>
              <a:rPr lang="ru-RU" dirty="0"/>
              <a:t> задач,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контролю, умов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,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правопорушень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розділити</a:t>
            </a:r>
            <a:r>
              <a:rPr lang="ru-RU" dirty="0"/>
              <a:t> на два </a:t>
            </a:r>
            <a:r>
              <a:rPr lang="ru-RU" dirty="0" err="1"/>
              <a:t>види</a:t>
            </a:r>
            <a:r>
              <a:rPr lang="ru-RU" dirty="0"/>
              <a:t>: </a:t>
            </a:r>
          </a:p>
          <a:p>
            <a:r>
              <a:rPr lang="ru-RU" dirty="0"/>
              <a:t>а)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пошуку</a:t>
            </a:r>
            <a:r>
              <a:rPr lang="ru-RU" dirty="0"/>
              <a:t> </a:t>
            </a:r>
            <a:r>
              <a:rPr lang="ru-RU" dirty="0" err="1"/>
              <a:t>схованок</a:t>
            </a:r>
            <a:r>
              <a:rPr lang="ru-RU" dirty="0"/>
              <a:t> і </a:t>
            </a:r>
            <a:r>
              <a:rPr lang="ru-RU" dirty="0" err="1"/>
              <a:t>прихованих</a:t>
            </a:r>
            <a:r>
              <a:rPr lang="ru-RU" dirty="0"/>
              <a:t> </a:t>
            </a:r>
            <a:r>
              <a:rPr lang="ru-RU" dirty="0" err="1"/>
              <a:t>вкладень</a:t>
            </a:r>
            <a:r>
              <a:rPr lang="ru-RU" dirty="0"/>
              <a:t> </a:t>
            </a:r>
            <a:r>
              <a:rPr lang="ru-RU" dirty="0" err="1"/>
              <a:t>включають</a:t>
            </a:r>
            <a:r>
              <a:rPr lang="ru-RU" dirty="0"/>
              <a:t> три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: </a:t>
            </a:r>
          </a:p>
          <a:p>
            <a:r>
              <a:rPr lang="ru-RU" dirty="0"/>
              <a:t>-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обстеження</a:t>
            </a:r>
            <a:r>
              <a:rPr lang="ru-RU" dirty="0"/>
              <a:t> </a:t>
            </a:r>
            <a:r>
              <a:rPr lang="ru-RU" dirty="0" err="1"/>
              <a:t>важкодоступних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; </a:t>
            </a:r>
          </a:p>
          <a:p>
            <a:r>
              <a:rPr lang="ru-RU" dirty="0"/>
              <a:t>-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локації</a:t>
            </a:r>
            <a:r>
              <a:rPr lang="ru-RU" dirty="0"/>
              <a:t> </a:t>
            </a:r>
            <a:r>
              <a:rPr lang="ru-RU" dirty="0" err="1"/>
              <a:t>схованок</a:t>
            </a:r>
            <a:r>
              <a:rPr lang="ru-RU" dirty="0"/>
              <a:t> і </a:t>
            </a:r>
            <a:r>
              <a:rPr lang="ru-RU" dirty="0" err="1"/>
              <a:t>прихованих</a:t>
            </a:r>
            <a:r>
              <a:rPr lang="ru-RU" dirty="0"/>
              <a:t> </a:t>
            </a:r>
            <a:r>
              <a:rPr lang="ru-RU" dirty="0" err="1"/>
              <a:t>вкладень</a:t>
            </a:r>
            <a:r>
              <a:rPr lang="ru-RU" dirty="0"/>
              <a:t> ; </a:t>
            </a:r>
          </a:p>
          <a:p>
            <a:r>
              <a:rPr lang="ru-RU" dirty="0"/>
              <a:t>-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позначкові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. </a:t>
            </a:r>
          </a:p>
          <a:p>
            <a:r>
              <a:rPr lang="ru-RU" dirty="0"/>
              <a:t>б)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оперативної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і </a:t>
            </a:r>
            <a:r>
              <a:rPr lang="ru-RU" dirty="0" err="1"/>
              <a:t>цілісності</a:t>
            </a:r>
            <a:r>
              <a:rPr lang="ru-RU" dirty="0"/>
              <a:t> </a:t>
            </a:r>
            <a:r>
              <a:rPr lang="ru-RU" dirty="0" err="1"/>
              <a:t>атрибутів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охоплюють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: </a:t>
            </a:r>
          </a:p>
          <a:p>
            <a:r>
              <a:rPr lang="ru-RU" dirty="0"/>
              <a:t>-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ідентифікації</a:t>
            </a:r>
            <a:r>
              <a:rPr lang="ru-RU" dirty="0"/>
              <a:t> </a:t>
            </a:r>
            <a:r>
              <a:rPr lang="ru-RU" dirty="0" err="1"/>
              <a:t>дорогоцінних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ідентифікації</a:t>
            </a:r>
            <a:r>
              <a:rPr lang="ru-RU" dirty="0"/>
              <a:t> </a:t>
            </a:r>
            <a:r>
              <a:rPr lang="ru-RU" dirty="0" err="1"/>
              <a:t>дорогоцінних</a:t>
            </a:r>
            <a:r>
              <a:rPr lang="ru-RU" dirty="0"/>
              <a:t> </a:t>
            </a:r>
            <a:r>
              <a:rPr lang="ru-RU" dirty="0" err="1"/>
              <a:t>каменів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пошуку</a:t>
            </a:r>
            <a:r>
              <a:rPr lang="ru-RU" dirty="0"/>
              <a:t> </a:t>
            </a:r>
            <a:r>
              <a:rPr lang="ru-RU" dirty="0" err="1"/>
              <a:t>наркотичних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. </a:t>
            </a:r>
          </a:p>
          <a:p>
            <a:r>
              <a:rPr lang="ru-RU" dirty="0"/>
              <a:t>Весь комплекс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оперативно та </a:t>
            </a:r>
            <a:r>
              <a:rPr lang="ru-RU" dirty="0" err="1"/>
              <a:t>достовірно</a:t>
            </a:r>
            <a:r>
              <a:rPr lang="ru-RU" dirty="0"/>
              <a:t> </a:t>
            </a:r>
            <a:r>
              <a:rPr lang="ru-RU" dirty="0" err="1"/>
              <a:t>виявити</a:t>
            </a:r>
            <a:r>
              <a:rPr lang="ru-RU" dirty="0"/>
              <a:t> контрабанду та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правил,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досягти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поставлених</a:t>
            </a:r>
            <a:r>
              <a:rPr lang="ru-RU" dirty="0"/>
              <a:t> перед </a:t>
            </a:r>
            <a:r>
              <a:rPr lang="ru-RU" dirty="0" err="1"/>
              <a:t>митною</a:t>
            </a:r>
            <a:r>
              <a:rPr lang="ru-RU" dirty="0"/>
              <a:t> службою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42330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Важливим</a:t>
            </a:r>
            <a:r>
              <a:rPr lang="ru-RU" dirty="0"/>
              <a:t> фактором </a:t>
            </a:r>
            <a:r>
              <a:rPr lang="ru-RU" dirty="0" err="1"/>
              <a:t>прискорення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та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є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контролю, </a:t>
            </a:r>
            <a:r>
              <a:rPr lang="ru-RU" dirty="0" err="1"/>
              <a:t>наприклад</a:t>
            </a:r>
            <a:r>
              <a:rPr lang="ru-RU" dirty="0"/>
              <a:t>, таких як </a:t>
            </a:r>
            <a:r>
              <a:rPr lang="ru-RU" dirty="0" err="1"/>
              <a:t>інспекційно-доглядові</a:t>
            </a:r>
            <a:r>
              <a:rPr lang="ru-RU" dirty="0"/>
              <a:t> </a:t>
            </a:r>
            <a:r>
              <a:rPr lang="ru-RU" dirty="0" err="1"/>
              <a:t>комплекси</a:t>
            </a:r>
            <a:r>
              <a:rPr lang="ru-RU" dirty="0"/>
              <a:t> - </a:t>
            </a:r>
            <a:r>
              <a:rPr lang="ru-RU" dirty="0" err="1"/>
              <a:t>досмотрові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призначені</a:t>
            </a:r>
            <a:r>
              <a:rPr lang="ru-RU" dirty="0"/>
              <a:t> для </a:t>
            </a:r>
            <a:r>
              <a:rPr lang="ru-RU" dirty="0" err="1"/>
              <a:t>просвічування</a:t>
            </a:r>
            <a:r>
              <a:rPr lang="ru-RU" dirty="0"/>
              <a:t> </a:t>
            </a:r>
            <a:r>
              <a:rPr lang="ru-RU" dirty="0" err="1"/>
              <a:t>великогабаритних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(</a:t>
            </a:r>
            <a:r>
              <a:rPr lang="ru-RU" dirty="0" err="1"/>
              <a:t>контейнерів</a:t>
            </a:r>
            <a:r>
              <a:rPr lang="ru-RU" dirty="0"/>
              <a:t>, цистерн,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</a:t>
            </a:r>
          </a:p>
          <a:p>
            <a:r>
              <a:rPr lang="ru-RU" dirty="0" err="1"/>
              <a:t>Сьогодні</a:t>
            </a:r>
            <a:r>
              <a:rPr lang="ru-RU" dirty="0"/>
              <a:t> для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проектів</a:t>
            </a:r>
            <a:r>
              <a:rPr lang="ru-RU" dirty="0"/>
              <a:t> з </a:t>
            </a:r>
            <a:r>
              <a:rPr lang="ru-RU" dirty="0" err="1"/>
              <a:t>модернізації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інфраструктури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взаємодію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державою і </a:t>
            </a:r>
            <a:r>
              <a:rPr lang="ru-RU" dirty="0" err="1"/>
              <a:t>бізнесом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активно не </a:t>
            </a:r>
            <a:r>
              <a:rPr lang="ru-RU" dirty="0" err="1"/>
              <a:t>тільки</a:t>
            </a:r>
            <a:r>
              <a:rPr lang="ru-RU" dirty="0"/>
              <a:t> на </a:t>
            </a:r>
            <a:r>
              <a:rPr lang="ru-RU" dirty="0" err="1"/>
              <a:t>національному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, але  і на </a:t>
            </a:r>
            <a:r>
              <a:rPr lang="ru-RU" dirty="0" err="1"/>
              <a:t>міждержавному</a:t>
            </a:r>
            <a:r>
              <a:rPr lang="ru-RU" dirty="0"/>
              <a:t>. 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зовнішньої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</a:t>
            </a:r>
            <a:r>
              <a:rPr lang="ru-RU" dirty="0" err="1"/>
              <a:t>неможливо</a:t>
            </a:r>
            <a:r>
              <a:rPr lang="ru-RU" dirty="0"/>
              <a:t> </a:t>
            </a:r>
            <a:r>
              <a:rPr lang="ru-RU" dirty="0" err="1"/>
              <a:t>сьогодні</a:t>
            </a:r>
            <a:r>
              <a:rPr lang="ru-RU" dirty="0"/>
              <a:t> без </a:t>
            </a:r>
            <a:r>
              <a:rPr lang="ru-RU" dirty="0" err="1"/>
              <a:t>сучасно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 кордону і </a:t>
            </a:r>
            <a:r>
              <a:rPr lang="ru-RU" dirty="0" err="1"/>
              <a:t>пунктів</a:t>
            </a:r>
            <a:r>
              <a:rPr lang="ru-RU" dirty="0"/>
              <a:t> пропуску на </a:t>
            </a:r>
            <a:r>
              <a:rPr lang="ru-RU" dirty="0" err="1"/>
              <a:t>ній</a:t>
            </a:r>
            <a:r>
              <a:rPr lang="ru-RU" dirty="0"/>
              <a:t>, особливо в рамках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 </a:t>
            </a:r>
            <a:r>
              <a:rPr lang="ru-RU" dirty="0" err="1"/>
              <a:t>Тільки</a:t>
            </a:r>
            <a:r>
              <a:rPr lang="ru-RU" dirty="0"/>
              <a:t> при </a:t>
            </a:r>
            <a:r>
              <a:rPr lang="ru-RU" dirty="0" err="1"/>
              <a:t>взаємному</a:t>
            </a:r>
            <a:r>
              <a:rPr lang="ru-RU" dirty="0"/>
              <a:t> </a:t>
            </a:r>
            <a:r>
              <a:rPr lang="ru-RU" dirty="0" err="1"/>
              <a:t>розумінні</a:t>
            </a:r>
            <a:r>
              <a:rPr lang="ru-RU" dirty="0"/>
              <a:t> проблем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реалізувати</a:t>
            </a:r>
            <a:r>
              <a:rPr lang="ru-RU" dirty="0"/>
              <a:t> </a:t>
            </a:r>
            <a:r>
              <a:rPr lang="ru-RU" dirty="0" err="1"/>
              <a:t>плани</a:t>
            </a:r>
            <a:r>
              <a:rPr lang="ru-RU" dirty="0"/>
              <a:t> і </a:t>
            </a:r>
            <a:r>
              <a:rPr lang="ru-RU" dirty="0" err="1"/>
              <a:t>досягти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, </a:t>
            </a:r>
            <a:r>
              <a:rPr lang="ru-RU" dirty="0" err="1"/>
              <a:t>закладені</a:t>
            </a:r>
            <a:r>
              <a:rPr lang="ru-RU" dirty="0"/>
              <a:t> в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</a:p>
          <a:p>
            <a:r>
              <a:rPr lang="ru-RU" dirty="0"/>
              <a:t>Таким чином,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перспективи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і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контролю:</a:t>
            </a:r>
          </a:p>
          <a:p>
            <a:r>
              <a:rPr lang="ru-RU" dirty="0"/>
              <a:t>1) </a:t>
            </a:r>
            <a:r>
              <a:rPr lang="ru-RU" dirty="0" err="1"/>
              <a:t>виробництво</a:t>
            </a:r>
            <a:r>
              <a:rPr lang="ru-RU" dirty="0"/>
              <a:t>, установка і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стаціонарних</a:t>
            </a:r>
            <a:r>
              <a:rPr lang="ru-RU" dirty="0"/>
              <a:t> і </a:t>
            </a:r>
            <a:r>
              <a:rPr lang="ru-RU" dirty="0" err="1"/>
              <a:t>мобільних</a:t>
            </a:r>
            <a:r>
              <a:rPr lang="ru-RU" dirty="0"/>
              <a:t> </a:t>
            </a:r>
            <a:r>
              <a:rPr lang="ru-RU" dirty="0" err="1"/>
              <a:t>інспекційно-доглядових</a:t>
            </a:r>
            <a:r>
              <a:rPr lang="ru-RU" dirty="0"/>
              <a:t> </a:t>
            </a:r>
            <a:r>
              <a:rPr lang="ru-RU" dirty="0" err="1"/>
              <a:t>комплексів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візуального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(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оптичні</a:t>
            </a:r>
            <a:r>
              <a:rPr lang="ru-RU" dirty="0"/>
              <a:t> </a:t>
            </a:r>
            <a:r>
              <a:rPr lang="ru-RU" dirty="0" err="1"/>
              <a:t>прилади</a:t>
            </a:r>
            <a:r>
              <a:rPr lang="ru-RU" dirty="0"/>
              <a:t>,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нічного</a:t>
            </a:r>
            <a:r>
              <a:rPr lang="ru-RU" dirty="0"/>
              <a:t> </a:t>
            </a:r>
            <a:r>
              <a:rPr lang="ru-RU" dirty="0" err="1"/>
              <a:t>бачення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);</a:t>
            </a:r>
          </a:p>
          <a:p>
            <a:r>
              <a:rPr lang="ru-RU" dirty="0"/>
              <a:t>3)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активне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морських</a:t>
            </a:r>
            <a:r>
              <a:rPr lang="ru-RU" dirty="0"/>
              <a:t> суден і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взаємодію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службами в </a:t>
            </a:r>
            <a:r>
              <a:rPr lang="ru-RU" dirty="0" err="1"/>
              <a:t>зоні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морських</a:t>
            </a:r>
            <a:r>
              <a:rPr lang="ru-RU" dirty="0"/>
              <a:t> </a:t>
            </a:r>
            <a:r>
              <a:rPr lang="ru-RU" dirty="0" err="1"/>
              <a:t>кордонів</a:t>
            </a:r>
            <a:r>
              <a:rPr lang="ru-RU" dirty="0"/>
              <a:t>;</a:t>
            </a:r>
          </a:p>
          <a:p>
            <a:r>
              <a:rPr lang="ru-RU" dirty="0"/>
              <a:t>4) контроль за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безпеку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декларантам, але, перш за все, </a:t>
            </a:r>
            <a:r>
              <a:rPr lang="ru-RU" dirty="0" err="1"/>
              <a:t>митним</a:t>
            </a:r>
            <a:r>
              <a:rPr lang="ru-RU" dirty="0"/>
              <a:t> </a:t>
            </a:r>
            <a:r>
              <a:rPr lang="ru-RU" dirty="0" err="1"/>
              <a:t>інспекторам</a:t>
            </a:r>
            <a:r>
              <a:rPr lang="ru-RU" dirty="0"/>
              <a:t>;</a:t>
            </a:r>
          </a:p>
          <a:p>
            <a:r>
              <a:rPr lang="ru-RU" dirty="0"/>
              <a:t>5)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правилам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2776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/систем 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передбачена</a:t>
            </a:r>
            <a:r>
              <a:rPr lang="ru-RU" dirty="0"/>
              <a:t> </a:t>
            </a:r>
            <a:r>
              <a:rPr lang="ru-RU" dirty="0" err="1"/>
              <a:t>Митним</a:t>
            </a:r>
            <a:r>
              <a:rPr lang="ru-RU" dirty="0"/>
              <a:t> кодексом </a:t>
            </a:r>
            <a:r>
              <a:rPr lang="ru-RU" dirty="0" err="1"/>
              <a:t>України</a:t>
            </a:r>
            <a:r>
              <a:rPr lang="ru-RU" dirty="0"/>
              <a:t> [1]. </a:t>
            </a:r>
          </a:p>
          <a:p>
            <a:r>
              <a:rPr lang="ru-RU" dirty="0" err="1"/>
              <a:t>Стаття</a:t>
            </a:r>
            <a:r>
              <a:rPr lang="ru-RU" dirty="0"/>
              <a:t> 324. </a:t>
            </a:r>
            <a:r>
              <a:rPr lang="ru-RU" dirty="0" err="1"/>
              <a:t>Використання</a:t>
            </a:r>
            <a:r>
              <a:rPr lang="ru-RU" dirty="0"/>
              <a:t>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технічних</a:t>
            </a:r>
            <a:r>
              <a:rPr lang="ru-RU" dirty="0"/>
              <a:t> та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і </a:t>
            </a:r>
            <a:r>
              <a:rPr lang="ru-RU" dirty="0" err="1"/>
              <a:t>службових</a:t>
            </a:r>
            <a:r>
              <a:rPr lang="ru-RU" dirty="0"/>
              <a:t> собак</a:t>
            </a:r>
          </a:p>
          <a:p>
            <a:r>
              <a:rPr lang="ru-RU" dirty="0"/>
              <a:t>1. З метою </a:t>
            </a:r>
            <a:r>
              <a:rPr lang="ru-RU" dirty="0" err="1"/>
              <a:t>скорочення</a:t>
            </a:r>
            <a:r>
              <a:rPr lang="ru-RU" dirty="0"/>
              <a:t> часу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та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технічні</a:t>
            </a:r>
            <a:r>
              <a:rPr lang="ru-RU" dirty="0"/>
              <a:t> та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службових</a:t>
            </a:r>
            <a:r>
              <a:rPr lang="ru-RU" dirty="0"/>
              <a:t> собак.</a:t>
            </a:r>
          </a:p>
          <a:p>
            <a:r>
              <a:rPr lang="ru-RU" dirty="0"/>
              <a:t>2. </a:t>
            </a:r>
            <a:r>
              <a:rPr lang="ru-RU" dirty="0" err="1"/>
              <a:t>Застосування</a:t>
            </a:r>
            <a:r>
              <a:rPr lang="ru-RU" dirty="0"/>
              <a:t>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технічних</a:t>
            </a:r>
            <a:r>
              <a:rPr lang="ru-RU" dirty="0"/>
              <a:t> та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повинно бути </a:t>
            </a:r>
            <a:r>
              <a:rPr lang="ru-RU" dirty="0" err="1"/>
              <a:t>безпечним</a:t>
            </a:r>
            <a:r>
              <a:rPr lang="ru-RU" dirty="0"/>
              <a:t> для </a:t>
            </a:r>
            <a:r>
              <a:rPr lang="ru-RU" dirty="0" err="1"/>
              <a:t>життя</a:t>
            </a:r>
            <a:r>
              <a:rPr lang="ru-RU" dirty="0"/>
              <a:t> і </a:t>
            </a:r>
            <a:r>
              <a:rPr lang="ru-RU" dirty="0" err="1"/>
              <a:t>здоров’я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тваринного</a:t>
            </a:r>
            <a:r>
              <a:rPr lang="ru-RU" dirty="0"/>
              <a:t> та </a:t>
            </a:r>
            <a:r>
              <a:rPr lang="ru-RU" dirty="0" err="1"/>
              <a:t>рослинного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і не </a:t>
            </a:r>
            <a:r>
              <a:rPr lang="ru-RU" dirty="0" err="1"/>
              <a:t>завдавати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товарам, </a:t>
            </a:r>
            <a:r>
              <a:rPr lang="ru-RU" dirty="0" err="1"/>
              <a:t>транспортним</a:t>
            </a:r>
            <a:r>
              <a:rPr lang="ru-RU" dirty="0"/>
              <a:t> </a:t>
            </a:r>
            <a:r>
              <a:rPr lang="ru-RU" dirty="0" err="1"/>
              <a:t>засобам</a:t>
            </a:r>
            <a:r>
              <a:rPr lang="ru-RU" dirty="0"/>
              <a:t>.</a:t>
            </a:r>
          </a:p>
          <a:p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систем 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розуміти</a:t>
            </a:r>
            <a:r>
              <a:rPr lang="ru-RU" dirty="0"/>
              <a:t> </a:t>
            </a:r>
            <a:r>
              <a:rPr lang="ru-RU" dirty="0" err="1"/>
              <a:t>безпосередню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ru-RU" dirty="0" err="1"/>
              <a:t>працівника</a:t>
            </a:r>
            <a:r>
              <a:rPr lang="ru-RU" dirty="0"/>
              <a:t> органу ДФС,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митний</a:t>
            </a:r>
            <a:r>
              <a:rPr lang="ru-RU" dirty="0"/>
              <a:t> </a:t>
            </a:r>
            <a:r>
              <a:rPr lang="ru-RU" dirty="0" err="1"/>
              <a:t>огляд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технічного</a:t>
            </a:r>
            <a:r>
              <a:rPr lang="ru-RU" dirty="0"/>
              <a:t> </a:t>
            </a:r>
            <a:r>
              <a:rPr lang="ru-RU" dirty="0" err="1"/>
              <a:t>засобу</a:t>
            </a:r>
            <a:r>
              <a:rPr lang="ru-RU" dirty="0"/>
              <a:t>/</a:t>
            </a:r>
            <a:r>
              <a:rPr lang="ru-RU" dirty="0" err="1"/>
              <a:t>системи</a:t>
            </a:r>
            <a:r>
              <a:rPr lang="ru-RU" dirty="0"/>
              <a:t>. У той же час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фізичну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, але й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передумови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. При </a:t>
            </a:r>
            <a:r>
              <a:rPr lang="ru-RU" dirty="0" err="1"/>
              <a:t>аналізі</a:t>
            </a:r>
            <a:r>
              <a:rPr lang="ru-RU" dirty="0"/>
              <a:t> нормативного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будемо</a:t>
            </a:r>
            <a:r>
              <a:rPr lang="ru-RU" dirty="0"/>
              <a:t> </a:t>
            </a:r>
            <a:r>
              <a:rPr lang="ru-RU" dirty="0" err="1"/>
              <a:t>розглядати</a:t>
            </a:r>
            <a:r>
              <a:rPr lang="ru-RU" dirty="0"/>
              <a:t> </a:t>
            </a:r>
            <a:r>
              <a:rPr lang="ru-RU" dirty="0" err="1"/>
              <a:t>ширше</a:t>
            </a:r>
            <a:r>
              <a:rPr lang="ru-RU" dirty="0"/>
              <a:t> за </a:t>
            </a:r>
            <a:r>
              <a:rPr lang="ru-RU" dirty="0" err="1"/>
              <a:t>змістом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«</a:t>
            </a:r>
            <a:r>
              <a:rPr lang="ru-RU" dirty="0" err="1"/>
              <a:t>використання</a:t>
            </a:r>
            <a:r>
              <a:rPr lang="ru-RU" dirty="0"/>
              <a:t> ТСМК»,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, </a:t>
            </a:r>
            <a:r>
              <a:rPr lang="ru-RU" dirty="0" err="1"/>
              <a:t>придбання</a:t>
            </a:r>
            <a:r>
              <a:rPr lang="ru-RU" dirty="0"/>
              <a:t>, </a:t>
            </a:r>
            <a:r>
              <a:rPr lang="ru-RU" dirty="0" err="1"/>
              <a:t>розподілу</a:t>
            </a:r>
            <a:r>
              <a:rPr lang="ru-RU" dirty="0"/>
              <a:t>, та </a:t>
            </a:r>
            <a:r>
              <a:rPr lang="ru-RU" dirty="0" err="1"/>
              <a:t>безпосереднього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212200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аспекти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систем </a:t>
            </a:r>
            <a:r>
              <a:rPr lang="ru-RU" dirty="0" err="1"/>
              <a:t>митного</a:t>
            </a:r>
            <a:r>
              <a:rPr lang="ru-RU" dirty="0"/>
              <a:t> контролю (</a:t>
            </a:r>
            <a:r>
              <a:rPr lang="ru-RU" dirty="0" err="1"/>
              <a:t>далі</a:t>
            </a:r>
            <a:r>
              <a:rPr lang="ru-RU" dirty="0"/>
              <a:t> – ТСМК) </a:t>
            </a:r>
            <a:r>
              <a:rPr lang="ru-RU" dirty="0" err="1"/>
              <a:t>окрім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кодексу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уточнюються</a:t>
            </a:r>
            <a:r>
              <a:rPr lang="ru-RU" dirty="0"/>
              <a:t> і у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нормативних</a:t>
            </a:r>
            <a:r>
              <a:rPr lang="ru-RU" dirty="0"/>
              <a:t> актах. Так, у Порядку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та </a:t>
            </a:r>
            <a:r>
              <a:rPr lang="ru-RU" dirty="0" err="1"/>
              <a:t>переогляду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затвердженому</a:t>
            </a:r>
            <a:r>
              <a:rPr lang="ru-RU" dirty="0"/>
              <a:t> наказом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12.12.2012 № 1316 [4] та </a:t>
            </a:r>
            <a:r>
              <a:rPr lang="ru-RU" dirty="0" err="1"/>
              <a:t>постанові</a:t>
            </a:r>
            <a:r>
              <a:rPr lang="ru-RU" dirty="0"/>
              <a:t>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21.05.2012 № 451 [5] «</a:t>
            </a:r>
            <a:r>
              <a:rPr lang="ru-RU" dirty="0" err="1"/>
              <a:t>Питання</a:t>
            </a:r>
            <a:r>
              <a:rPr lang="ru-RU" dirty="0"/>
              <a:t> пропуску через </a:t>
            </a:r>
            <a:r>
              <a:rPr lang="ru-RU" dirty="0" err="1"/>
              <a:t>державний</a:t>
            </a:r>
            <a:r>
              <a:rPr lang="ru-RU" dirty="0"/>
              <a:t> кордон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автомобільних</a:t>
            </a:r>
            <a:r>
              <a:rPr lang="ru-RU" dirty="0"/>
              <a:t>, </a:t>
            </a:r>
            <a:r>
              <a:rPr lang="ru-RU" dirty="0" err="1"/>
              <a:t>водних</a:t>
            </a:r>
            <a:r>
              <a:rPr lang="ru-RU" dirty="0"/>
              <a:t>, </a:t>
            </a:r>
            <a:r>
              <a:rPr lang="ru-RU" dirty="0" err="1"/>
              <a:t>залізничних</a:t>
            </a:r>
            <a:r>
              <a:rPr lang="ru-RU" dirty="0"/>
              <a:t> та </a:t>
            </a:r>
            <a:r>
              <a:rPr lang="ru-RU" dirty="0" err="1"/>
              <a:t>повітряних</a:t>
            </a:r>
            <a:r>
              <a:rPr lang="ru-RU" dirty="0"/>
              <a:t>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перевізників</a:t>
            </a:r>
            <a:r>
              <a:rPr lang="ru-RU" dirty="0"/>
              <a:t> і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ними» </a:t>
            </a:r>
            <a:r>
              <a:rPr lang="ru-RU" dirty="0" err="1"/>
              <a:t>визначається</a:t>
            </a:r>
            <a:r>
              <a:rPr lang="ru-RU" dirty="0"/>
              <a:t> мета та </a:t>
            </a:r>
            <a:r>
              <a:rPr lang="ru-RU" dirty="0" err="1"/>
              <a:t>уточняється</a:t>
            </a:r>
            <a:r>
              <a:rPr lang="ru-RU" dirty="0"/>
              <a:t> порядок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: «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з метою </a:t>
            </a:r>
            <a:r>
              <a:rPr lang="ru-RU" dirty="0" err="1"/>
              <a:t>прискорення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та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для </a:t>
            </a:r>
            <a:r>
              <a:rPr lang="ru-RU" dirty="0" err="1"/>
              <a:t>підтвердження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 про </a:t>
            </a:r>
            <a:r>
              <a:rPr lang="ru-RU" dirty="0" err="1"/>
              <a:t>товари</a:t>
            </a:r>
            <a:r>
              <a:rPr lang="ru-RU" dirty="0"/>
              <a:t> (</a:t>
            </a:r>
            <a:r>
              <a:rPr lang="ru-RU" dirty="0" err="1"/>
              <a:t>кількість</a:t>
            </a:r>
            <a:r>
              <a:rPr lang="ru-RU" dirty="0"/>
              <a:t>, склад, </a:t>
            </a:r>
            <a:r>
              <a:rPr lang="ru-RU" dirty="0" err="1"/>
              <a:t>фізичні</a:t>
            </a:r>
            <a:r>
              <a:rPr lang="ru-RU" dirty="0"/>
              <a:t> і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незаконного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окремо</a:t>
            </a:r>
            <a:r>
              <a:rPr lang="ru-RU" dirty="0"/>
              <a:t> </a:t>
            </a:r>
            <a:r>
              <a:rPr lang="ru-RU" dirty="0" err="1"/>
              <a:t>розроблених</a:t>
            </a:r>
            <a:r>
              <a:rPr lang="ru-RU" dirty="0"/>
              <a:t> </a:t>
            </a:r>
            <a:r>
              <a:rPr lang="ru-RU" dirty="0" err="1"/>
              <a:t>технологічних</a:t>
            </a:r>
            <a:r>
              <a:rPr lang="ru-RU" dirty="0"/>
              <a:t> схем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». </a:t>
            </a:r>
          </a:p>
          <a:p>
            <a:r>
              <a:rPr lang="ru-RU" dirty="0" err="1"/>
              <a:t>Окремий</a:t>
            </a:r>
            <a:r>
              <a:rPr lang="ru-RU" dirty="0"/>
              <a:t> блок </a:t>
            </a:r>
            <a:r>
              <a:rPr lang="ru-RU" dirty="0" err="1"/>
              <a:t>нормативних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ТСМК </a:t>
            </a:r>
            <a:r>
              <a:rPr lang="ru-RU" dirty="0" err="1"/>
              <a:t>працівниками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.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підстав</a:t>
            </a:r>
            <a:r>
              <a:rPr lang="ru-RU" dirty="0"/>
              <a:t>, 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проводитись</a:t>
            </a:r>
            <a:r>
              <a:rPr lang="ru-RU" dirty="0"/>
              <a:t> </a:t>
            </a:r>
            <a:r>
              <a:rPr lang="ru-RU" dirty="0" err="1"/>
              <a:t>огляд</a:t>
            </a:r>
            <a:r>
              <a:rPr lang="ru-RU" dirty="0"/>
              <a:t> (</a:t>
            </a:r>
            <a:r>
              <a:rPr lang="ru-RU" dirty="0" err="1"/>
              <a:t>переогляд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органами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затверджений</a:t>
            </a:r>
            <a:r>
              <a:rPr lang="ru-RU" dirty="0"/>
              <a:t> </a:t>
            </a:r>
            <a:r>
              <a:rPr lang="ru-RU" dirty="0" err="1"/>
              <a:t>постановою</a:t>
            </a:r>
            <a:r>
              <a:rPr lang="ru-RU" dirty="0"/>
              <a:t>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23.05.2012 № 467 [6].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8548979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/>
          </a:bodyPr>
          <a:lstStyle/>
          <a:p>
            <a:r>
              <a:rPr lang="ru-RU" dirty="0"/>
              <a:t>До </a:t>
            </a:r>
            <a:r>
              <a:rPr lang="ru-RU" dirty="0" err="1"/>
              <a:t>підстав</a:t>
            </a:r>
            <a:r>
              <a:rPr lang="ru-RU" dirty="0"/>
              <a:t>, 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проводитись</a:t>
            </a:r>
            <a:r>
              <a:rPr lang="ru-RU" dirty="0"/>
              <a:t> </a:t>
            </a:r>
            <a:r>
              <a:rPr lang="ru-RU" dirty="0" err="1"/>
              <a:t>огляд</a:t>
            </a:r>
            <a:r>
              <a:rPr lang="ru-RU" dirty="0"/>
              <a:t> (</a:t>
            </a:r>
            <a:r>
              <a:rPr lang="ru-RU" dirty="0" err="1"/>
              <a:t>переогляд</a:t>
            </a:r>
            <a:r>
              <a:rPr lang="ru-RU" dirty="0"/>
              <a:t>)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митними</a:t>
            </a:r>
            <a:r>
              <a:rPr lang="ru-RU" dirty="0"/>
              <a:t> органами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віднесено</a:t>
            </a:r>
            <a:r>
              <a:rPr lang="ru-RU" dirty="0"/>
              <a:t>: </a:t>
            </a:r>
          </a:p>
          <a:p>
            <a:r>
              <a:rPr lang="ru-RU" dirty="0"/>
              <a:t>– </a:t>
            </a:r>
            <a:r>
              <a:rPr lang="ru-RU" dirty="0" err="1"/>
              <a:t>виявлення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місць</a:t>
            </a:r>
            <a:r>
              <a:rPr lang="ru-RU" dirty="0"/>
              <a:t> у товарах,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засобах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використовуватися</a:t>
            </a:r>
            <a:r>
              <a:rPr lang="ru-RU" dirty="0"/>
              <a:t> для </a:t>
            </a:r>
            <a:r>
              <a:rPr lang="ru-RU" dirty="0" err="1"/>
              <a:t>приховування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контролю; </a:t>
            </a:r>
          </a:p>
          <a:p>
            <a:r>
              <a:rPr lang="ru-RU" dirty="0"/>
              <a:t>– </a:t>
            </a:r>
            <a:r>
              <a:rPr lang="ru-RU" dirty="0" err="1"/>
              <a:t>невідповідність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отриманих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контролю, </a:t>
            </a:r>
            <a:r>
              <a:rPr lang="ru-RU" dirty="0" err="1"/>
              <a:t>даним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містяться</a:t>
            </a:r>
            <a:r>
              <a:rPr lang="ru-RU" dirty="0"/>
              <a:t> у </a:t>
            </a:r>
            <a:r>
              <a:rPr lang="ru-RU" dirty="0" err="1"/>
              <a:t>товаросупровідних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документах (</a:t>
            </a:r>
            <a:r>
              <a:rPr lang="ru-RU" dirty="0" err="1"/>
              <a:t>відомостях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подаються</a:t>
            </a:r>
            <a:r>
              <a:rPr lang="ru-RU" dirty="0"/>
              <a:t> для </a:t>
            </a:r>
            <a:r>
              <a:rPr lang="ru-RU" dirty="0" err="1"/>
              <a:t>митного</a:t>
            </a:r>
            <a:r>
              <a:rPr lang="ru-RU" dirty="0"/>
              <a:t> контролю. </a:t>
            </a:r>
          </a:p>
          <a:p>
            <a:r>
              <a:rPr lang="ru-RU" dirty="0"/>
              <a:t>У Правилах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спрощеного</a:t>
            </a:r>
            <a:r>
              <a:rPr lang="ru-RU" dirty="0"/>
              <a:t> порядку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предметів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</a:t>
            </a:r>
            <a:r>
              <a:rPr lang="ru-RU" dirty="0" err="1"/>
              <a:t>громадянами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прямують</a:t>
            </a:r>
            <a:r>
              <a:rPr lang="ru-RU" dirty="0"/>
              <a:t> </a:t>
            </a:r>
            <a:r>
              <a:rPr lang="ru-RU" dirty="0" err="1"/>
              <a:t>авіаційним</a:t>
            </a:r>
            <a:r>
              <a:rPr lang="ru-RU" dirty="0"/>
              <a:t> транспортом, </a:t>
            </a:r>
            <a:r>
              <a:rPr lang="ru-RU" dirty="0" err="1"/>
              <a:t>затверджених</a:t>
            </a:r>
            <a:r>
              <a:rPr lang="ru-RU" dirty="0"/>
              <a:t> наказом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18.02.2006 № 137 [7] </a:t>
            </a:r>
            <a:r>
              <a:rPr lang="ru-RU" dirty="0" err="1"/>
              <a:t>зазначено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</a:t>
            </a:r>
            <a:r>
              <a:rPr lang="ru-RU" dirty="0" err="1"/>
              <a:t>посадової</a:t>
            </a:r>
            <a:r>
              <a:rPr lang="ru-RU" dirty="0"/>
              <a:t> особи </a:t>
            </a:r>
            <a:r>
              <a:rPr lang="ru-RU" dirty="0" err="1"/>
              <a:t>митного</a:t>
            </a:r>
            <a:r>
              <a:rPr lang="ru-RU" dirty="0"/>
              <a:t> органу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здійснюватися</a:t>
            </a:r>
            <a:r>
              <a:rPr lang="ru-RU" dirty="0"/>
              <a:t> </a:t>
            </a:r>
            <a:r>
              <a:rPr lang="ru-RU" dirty="0" err="1"/>
              <a:t>вибірково</a:t>
            </a:r>
            <a:r>
              <a:rPr lang="ru-RU" dirty="0"/>
              <a:t> </a:t>
            </a:r>
            <a:r>
              <a:rPr lang="ru-RU" dirty="0" err="1"/>
              <a:t>митний</a:t>
            </a:r>
            <a:r>
              <a:rPr lang="ru-RU" dirty="0"/>
              <a:t> контроль </a:t>
            </a:r>
            <a:r>
              <a:rPr lang="ru-RU" dirty="0" err="1"/>
              <a:t>предметів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</a:t>
            </a:r>
            <a:r>
              <a:rPr lang="ru-RU" dirty="0" err="1"/>
              <a:t>громадянами</a:t>
            </a:r>
            <a:r>
              <a:rPr lang="ru-RU" dirty="0"/>
              <a:t> в </a:t>
            </a:r>
            <a:r>
              <a:rPr lang="ru-RU" dirty="0" err="1"/>
              <a:t>ручній</a:t>
            </a:r>
            <a:r>
              <a:rPr lang="ru-RU" dirty="0"/>
              <a:t> </a:t>
            </a:r>
            <a:r>
              <a:rPr lang="ru-RU" dirty="0" err="1"/>
              <a:t>поклажі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супроводжуваному</a:t>
            </a:r>
            <a:r>
              <a:rPr lang="ru-RU" dirty="0"/>
              <a:t> </a:t>
            </a:r>
            <a:r>
              <a:rPr lang="ru-RU" dirty="0" err="1"/>
              <a:t>багажі</a:t>
            </a:r>
            <a:r>
              <a:rPr lang="ru-RU" dirty="0"/>
              <a:t>, з </a:t>
            </a:r>
            <a:r>
              <a:rPr lang="ru-RU" dirty="0" err="1"/>
              <a:t>розпакуванням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багажу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(</a:t>
            </a:r>
            <a:r>
              <a:rPr lang="ru-RU" dirty="0" err="1"/>
              <a:t>металодетекторів</a:t>
            </a:r>
            <a:r>
              <a:rPr lang="ru-RU" dirty="0"/>
              <a:t>, і </a:t>
            </a:r>
            <a:r>
              <a:rPr lang="ru-RU" dirty="0" err="1"/>
              <a:t>скануючих</a:t>
            </a:r>
            <a:r>
              <a:rPr lang="ru-RU" dirty="0"/>
              <a:t> систем </a:t>
            </a:r>
            <a:r>
              <a:rPr lang="ru-RU" dirty="0" err="1"/>
              <a:t>тощо</a:t>
            </a:r>
            <a:r>
              <a:rPr lang="ru-RU" dirty="0"/>
              <a:t>).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235083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Україна</a:t>
            </a:r>
            <a:r>
              <a:rPr lang="ru-RU" dirty="0"/>
              <a:t>, як </a:t>
            </a:r>
            <a:r>
              <a:rPr lang="ru-RU" dirty="0" err="1"/>
              <a:t>незалежна</a:t>
            </a:r>
            <a:r>
              <a:rPr lang="ru-RU" dirty="0"/>
              <a:t> держава, </a:t>
            </a:r>
            <a:r>
              <a:rPr lang="ru-RU" dirty="0" err="1"/>
              <a:t>продовжує</a:t>
            </a:r>
            <a:r>
              <a:rPr lang="ru-RU" dirty="0"/>
              <a:t> </a:t>
            </a:r>
            <a:r>
              <a:rPr lang="ru-RU" dirty="0" err="1"/>
              <a:t>інтенсивно</a:t>
            </a:r>
            <a:r>
              <a:rPr lang="ru-RU" dirty="0"/>
              <a:t> </a:t>
            </a:r>
            <a:r>
              <a:rPr lang="ru-RU" dirty="0" err="1"/>
              <a:t>нарощувати</a:t>
            </a:r>
            <a:r>
              <a:rPr lang="ru-RU" dirty="0"/>
              <a:t> </a:t>
            </a:r>
            <a:r>
              <a:rPr lang="ru-RU" dirty="0" err="1"/>
              <a:t>зовнішньоекономічні</a:t>
            </a:r>
            <a:r>
              <a:rPr lang="ru-RU" dirty="0"/>
              <a:t> </a:t>
            </a:r>
            <a:r>
              <a:rPr lang="ru-RU" dirty="0" err="1"/>
              <a:t>зв'язки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зумовлює</a:t>
            </a:r>
            <a:r>
              <a:rPr lang="ru-RU" dirty="0"/>
              <a:t> </a:t>
            </a:r>
            <a:r>
              <a:rPr lang="ru-RU" dirty="0" err="1"/>
              <a:t>необхідність</a:t>
            </a:r>
            <a:r>
              <a:rPr lang="ru-RU" dirty="0"/>
              <a:t> адекватного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.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суб'єктів</a:t>
            </a:r>
            <a:r>
              <a:rPr lang="ru-RU" dirty="0"/>
              <a:t> </a:t>
            </a:r>
            <a:r>
              <a:rPr lang="ru-RU" dirty="0" err="1"/>
              <a:t>зовнішньоекономічної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номенклатури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експортуються</a:t>
            </a:r>
            <a:r>
              <a:rPr lang="ru-RU" dirty="0"/>
              <a:t> та </a:t>
            </a:r>
            <a:r>
              <a:rPr lang="ru-RU" dirty="0" err="1"/>
              <a:t>імпортуються</a:t>
            </a:r>
            <a:r>
              <a:rPr lang="ru-RU" dirty="0"/>
              <a:t>, </a:t>
            </a:r>
            <a:r>
              <a:rPr lang="ru-RU" dirty="0" err="1"/>
              <a:t>загострюють</a:t>
            </a:r>
            <a:r>
              <a:rPr lang="ru-RU" dirty="0"/>
              <a:t> проблему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потоків</a:t>
            </a:r>
            <a:r>
              <a:rPr lang="ru-RU" dirty="0"/>
              <a:t>. </a:t>
            </a:r>
            <a:r>
              <a:rPr lang="ru-RU" dirty="0" err="1"/>
              <a:t>Україна</a:t>
            </a:r>
            <a:r>
              <a:rPr lang="ru-RU" dirty="0"/>
              <a:t> є </a:t>
            </a:r>
            <a:r>
              <a:rPr lang="ru-RU" dirty="0" err="1"/>
              <a:t>активним</a:t>
            </a:r>
            <a:r>
              <a:rPr lang="ru-RU" dirty="0"/>
              <a:t> </a:t>
            </a:r>
            <a:r>
              <a:rPr lang="ru-RU" dirty="0" err="1"/>
              <a:t>учасником</a:t>
            </a:r>
            <a:r>
              <a:rPr lang="ru-RU" dirty="0"/>
              <a:t> </a:t>
            </a:r>
            <a:r>
              <a:rPr lang="ru-RU" dirty="0" err="1"/>
              <a:t>зовнішньоекономічної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яка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загальною</a:t>
            </a:r>
            <a:r>
              <a:rPr lang="ru-RU" dirty="0"/>
              <a:t> </a:t>
            </a:r>
            <a:r>
              <a:rPr lang="ru-RU" dirty="0" err="1"/>
              <a:t>криміналізацією</a:t>
            </a:r>
            <a:r>
              <a:rPr lang="ru-RU" dirty="0"/>
              <a:t> та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порушеннями</a:t>
            </a:r>
            <a:r>
              <a:rPr lang="ru-RU" dirty="0"/>
              <a:t> чинного </a:t>
            </a:r>
            <a:r>
              <a:rPr lang="ru-RU" dirty="0" err="1"/>
              <a:t>законодавства</a:t>
            </a:r>
            <a:r>
              <a:rPr lang="ru-RU" dirty="0"/>
              <a:t>.</a:t>
            </a:r>
          </a:p>
          <a:p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ефективний</a:t>
            </a:r>
            <a:r>
              <a:rPr lang="ru-RU" dirty="0"/>
              <a:t> </a:t>
            </a:r>
            <a:r>
              <a:rPr lang="ru-RU" dirty="0" err="1"/>
              <a:t>митний</a:t>
            </a:r>
            <a:r>
              <a:rPr lang="ru-RU" dirty="0"/>
              <a:t> контроль </a:t>
            </a:r>
            <a:r>
              <a:rPr lang="ru-RU" dirty="0" err="1"/>
              <a:t>широкої</a:t>
            </a:r>
            <a:r>
              <a:rPr lang="ru-RU" dirty="0"/>
              <a:t> </a:t>
            </a:r>
            <a:r>
              <a:rPr lang="ru-RU" dirty="0" err="1"/>
              <a:t>номенклатури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і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і </a:t>
            </a:r>
            <a:r>
              <a:rPr lang="ru-RU" dirty="0" err="1"/>
              <a:t>технологічних</a:t>
            </a:r>
            <a:r>
              <a:rPr lang="ru-RU" dirty="0"/>
              <a:t> схем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(ТЗМК),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враховували</a:t>
            </a:r>
            <a:r>
              <a:rPr lang="ru-RU" dirty="0"/>
              <a:t> б,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особливості</a:t>
            </a:r>
            <a:r>
              <a:rPr lang="ru-RU" dirty="0"/>
              <a:t> догляду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конструктивно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значну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</a:t>
            </a:r>
            <a:r>
              <a:rPr lang="ru-RU" dirty="0" err="1"/>
              <a:t>можливого</a:t>
            </a:r>
            <a:r>
              <a:rPr lang="ru-RU" dirty="0"/>
              <a:t> </a:t>
            </a:r>
            <a:r>
              <a:rPr lang="ru-RU" dirty="0" err="1"/>
              <a:t>приховування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предметами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правил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контрабанди</a:t>
            </a:r>
            <a:r>
              <a:rPr lang="ru-RU" dirty="0"/>
              <a:t>.</a:t>
            </a:r>
          </a:p>
          <a:p>
            <a:r>
              <a:rPr lang="ru-RU" dirty="0"/>
              <a:t>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в порядку, </a:t>
            </a:r>
            <a:r>
              <a:rPr lang="ru-RU" dirty="0" err="1"/>
              <a:t>встановленому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використовуватися</a:t>
            </a:r>
            <a:r>
              <a:rPr lang="ru-RU" dirty="0"/>
              <a:t> </a:t>
            </a:r>
            <a:r>
              <a:rPr lang="ru-RU" dirty="0" err="1"/>
              <a:t>технічні</a:t>
            </a:r>
            <a:r>
              <a:rPr lang="ru-RU" dirty="0"/>
              <a:t> та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безпечні</a:t>
            </a:r>
            <a:r>
              <a:rPr lang="ru-RU" dirty="0"/>
              <a:t> для </a:t>
            </a:r>
            <a:r>
              <a:rPr lang="ru-RU" dirty="0" err="1"/>
              <a:t>життя</a:t>
            </a:r>
            <a:r>
              <a:rPr lang="ru-RU" dirty="0"/>
              <a:t> і </a:t>
            </a:r>
            <a:r>
              <a:rPr lang="ru-RU" dirty="0" err="1"/>
              <a:t>здоров’я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тварин</a:t>
            </a:r>
            <a:r>
              <a:rPr lang="ru-RU" dirty="0"/>
              <a:t> та </a:t>
            </a:r>
            <a:r>
              <a:rPr lang="ru-RU" dirty="0" err="1"/>
              <a:t>рослин</a:t>
            </a:r>
            <a:r>
              <a:rPr lang="ru-RU" dirty="0"/>
              <a:t> і </a:t>
            </a:r>
            <a:r>
              <a:rPr lang="ru-RU" dirty="0" err="1"/>
              <a:t>такі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завдають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товарам та </a:t>
            </a:r>
            <a:r>
              <a:rPr lang="ru-RU" dirty="0" err="1"/>
              <a:t>транспортним</a:t>
            </a:r>
            <a:r>
              <a:rPr lang="ru-RU" dirty="0"/>
              <a:t> </a:t>
            </a:r>
            <a:r>
              <a:rPr lang="ru-RU" dirty="0" err="1"/>
              <a:t>засобам</a:t>
            </a:r>
            <a:r>
              <a:rPr lang="ru-RU" dirty="0"/>
              <a:t>.</a:t>
            </a:r>
          </a:p>
          <a:p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є </a:t>
            </a:r>
            <a:r>
              <a:rPr lang="ru-RU" dirty="0" err="1"/>
              <a:t>важливим</a:t>
            </a:r>
            <a:r>
              <a:rPr lang="ru-RU" dirty="0"/>
              <a:t> </a:t>
            </a:r>
            <a:r>
              <a:rPr lang="ru-RU" dirty="0" err="1"/>
              <a:t>інструментом</a:t>
            </a:r>
            <a:r>
              <a:rPr lang="ru-RU" dirty="0"/>
              <a:t> в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по </a:t>
            </a:r>
            <a:r>
              <a:rPr lang="ru-RU" dirty="0" err="1"/>
              <a:t>припиненню</a:t>
            </a:r>
            <a:r>
              <a:rPr lang="ru-RU" dirty="0"/>
              <a:t> і </a:t>
            </a:r>
            <a:r>
              <a:rPr lang="ru-RU" dirty="0" err="1"/>
              <a:t>виявленню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. 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перевірку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 про </a:t>
            </a:r>
            <a:r>
              <a:rPr lang="ru-RU" dirty="0" err="1"/>
              <a:t>декларовані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 </a:t>
            </a:r>
            <a:r>
              <a:rPr lang="ru-RU" dirty="0" err="1"/>
              <a:t>даними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одержані</a:t>
            </a:r>
            <a:r>
              <a:rPr lang="ru-RU" dirty="0"/>
              <a:t> при </a:t>
            </a:r>
            <a:r>
              <a:rPr lang="ru-RU" dirty="0" err="1"/>
              <a:t>проведенні</a:t>
            </a:r>
            <a:r>
              <a:rPr lang="ru-RU" dirty="0"/>
              <a:t>, </a:t>
            </a:r>
            <a:r>
              <a:rPr lang="ru-RU" dirty="0" err="1"/>
              <a:t>безпосередньо</a:t>
            </a:r>
            <a:r>
              <a:rPr lang="ru-RU" dirty="0"/>
              <a:t>, фактичного контролю.</a:t>
            </a:r>
          </a:p>
          <a:p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параметрів</a:t>
            </a:r>
            <a:r>
              <a:rPr lang="ru-RU" dirty="0"/>
              <a:t> та </a:t>
            </a:r>
            <a:r>
              <a:rPr lang="ru-RU" dirty="0" err="1"/>
              <a:t>експлуатаційних</a:t>
            </a:r>
            <a:r>
              <a:rPr lang="ru-RU" dirty="0"/>
              <a:t> характеристик ТЗМК,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є </a:t>
            </a:r>
            <a:r>
              <a:rPr lang="ru-RU" dirty="0" err="1"/>
              <a:t>необхідною</a:t>
            </a:r>
            <a:r>
              <a:rPr lang="ru-RU" dirty="0"/>
              <a:t> </a:t>
            </a:r>
            <a:r>
              <a:rPr lang="ru-RU" dirty="0" err="1"/>
              <a:t>умовою</a:t>
            </a:r>
            <a:r>
              <a:rPr lang="ru-RU" dirty="0"/>
              <a:t> </a:t>
            </a:r>
            <a:r>
              <a:rPr lang="ru-RU" dirty="0" err="1"/>
              <a:t>високого</a:t>
            </a:r>
            <a:r>
              <a:rPr lang="ru-RU" dirty="0"/>
              <a:t> </a:t>
            </a:r>
            <a:r>
              <a:rPr lang="ru-RU" dirty="0" err="1"/>
              <a:t>професійного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</a:t>
            </a:r>
            <a:r>
              <a:rPr lang="ru-RU" dirty="0" err="1"/>
              <a:t>фахівців</a:t>
            </a:r>
            <a:r>
              <a:rPr lang="ru-RU" dirty="0"/>
              <a:t>,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пов’язана</a:t>
            </a:r>
            <a:r>
              <a:rPr lang="ru-RU" dirty="0"/>
              <a:t> з </a:t>
            </a:r>
            <a:r>
              <a:rPr lang="ru-RU" dirty="0" err="1"/>
              <a:t>переміщенням</a:t>
            </a:r>
            <a:r>
              <a:rPr lang="ru-RU" dirty="0"/>
              <a:t> </a:t>
            </a:r>
            <a:r>
              <a:rPr lang="ru-RU" dirty="0" err="1"/>
              <a:t>пасажирів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вантажів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кордон, </a:t>
            </a:r>
            <a:r>
              <a:rPr lang="ru-RU" dirty="0" err="1"/>
              <a:t>що</a:t>
            </a:r>
            <a:r>
              <a:rPr lang="ru-RU" dirty="0"/>
              <a:t> і </a:t>
            </a:r>
            <a:r>
              <a:rPr lang="ru-RU" dirty="0" err="1"/>
              <a:t>зумовлює</a:t>
            </a:r>
            <a:r>
              <a:rPr lang="ru-RU" dirty="0"/>
              <a:t> </a:t>
            </a:r>
            <a:r>
              <a:rPr lang="ru-RU" dirty="0" err="1"/>
              <a:t>актуальність</a:t>
            </a:r>
            <a:r>
              <a:rPr lang="ru-RU" dirty="0"/>
              <a:t> та </a:t>
            </a:r>
            <a:r>
              <a:rPr lang="ru-RU" dirty="0" err="1"/>
              <a:t>практичну</a:t>
            </a:r>
            <a:r>
              <a:rPr lang="ru-RU" dirty="0"/>
              <a:t> </a:t>
            </a:r>
            <a:r>
              <a:rPr lang="ru-RU" dirty="0" err="1"/>
              <a:t>цінність</a:t>
            </a:r>
            <a:r>
              <a:rPr lang="ru-RU" dirty="0"/>
              <a:t>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688520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 fontScale="92500"/>
          </a:bodyPr>
          <a:lstStyle/>
          <a:p>
            <a:r>
              <a:rPr lang="ru-RU" dirty="0"/>
              <a:t>Наказом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31.07.2015 № 684 </a:t>
            </a:r>
            <a:r>
              <a:rPr lang="ru-RU" dirty="0" err="1"/>
              <a:t>розроблено</a:t>
            </a:r>
            <a:r>
              <a:rPr lang="ru-RU" dirty="0"/>
              <a:t> Порядок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та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, </a:t>
            </a:r>
            <a:r>
              <a:rPr lang="ru-RU" dirty="0" err="1"/>
              <a:t>розроблення</a:t>
            </a:r>
            <a:r>
              <a:rPr lang="ru-RU" dirty="0"/>
              <a:t> і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з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 для </a:t>
            </a:r>
            <a:r>
              <a:rPr lang="ru-RU" dirty="0" err="1"/>
              <a:t>визначення</a:t>
            </a:r>
            <a:r>
              <a:rPr lang="ru-RU" dirty="0"/>
              <a:t> форм та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[8]. </a:t>
            </a:r>
            <a:r>
              <a:rPr lang="ru-RU" dirty="0" err="1"/>
              <a:t>Розділ</a:t>
            </a:r>
            <a:r>
              <a:rPr lang="ru-RU" dirty="0"/>
              <a:t> </a:t>
            </a:r>
            <a:r>
              <a:rPr lang="de-DE" dirty="0"/>
              <a:t>VI</a:t>
            </a:r>
            <a:r>
              <a:rPr lang="ru-RU" dirty="0"/>
              <a:t>І </a:t>
            </a:r>
            <a:r>
              <a:rPr lang="ru-RU" dirty="0" err="1"/>
              <a:t>зазначеного</a:t>
            </a:r>
            <a:r>
              <a:rPr lang="ru-RU" dirty="0"/>
              <a:t> Порядку </a:t>
            </a:r>
            <a:r>
              <a:rPr lang="ru-RU" dirty="0" err="1"/>
              <a:t>регламентує</a:t>
            </a:r>
            <a:r>
              <a:rPr lang="ru-RU" dirty="0"/>
              <a:t> </a:t>
            </a:r>
            <a:r>
              <a:rPr lang="ru-RU" dirty="0" err="1"/>
              <a:t>реалізацію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з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митного</a:t>
            </a:r>
            <a:r>
              <a:rPr lang="ru-RU" dirty="0"/>
              <a:t> контролю та </a:t>
            </a:r>
            <a:r>
              <a:rPr lang="ru-RU" dirty="0" err="1"/>
              <a:t>оформлення</a:t>
            </a:r>
            <a:r>
              <a:rPr lang="ru-RU" dirty="0"/>
              <a:t> і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 </a:t>
            </a:r>
          </a:p>
          <a:p>
            <a:r>
              <a:rPr lang="ru-RU" dirty="0" err="1"/>
              <a:t>Форми</a:t>
            </a:r>
            <a:r>
              <a:rPr lang="ru-RU" dirty="0"/>
              <a:t> та </a:t>
            </a:r>
            <a:r>
              <a:rPr lang="ru-RU" dirty="0" err="1"/>
              <a:t>обсяги</a:t>
            </a:r>
            <a:r>
              <a:rPr lang="ru-RU" dirty="0"/>
              <a:t> контролю, </a:t>
            </a:r>
            <a:r>
              <a:rPr lang="ru-RU" dirty="0" err="1"/>
              <a:t>визначені</a:t>
            </a:r>
            <a:r>
              <a:rPr lang="ru-RU" dirty="0"/>
              <a:t> в </a:t>
            </a:r>
            <a:r>
              <a:rPr lang="ru-RU" dirty="0" err="1"/>
              <a:t>Переліку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формальностей за результатами </a:t>
            </a:r>
            <a:r>
              <a:rPr lang="ru-RU" dirty="0" err="1"/>
              <a:t>застосування</a:t>
            </a:r>
            <a:r>
              <a:rPr lang="ru-RU" dirty="0"/>
              <a:t> СУР, </a:t>
            </a:r>
            <a:r>
              <a:rPr lang="ru-RU" dirty="0" err="1"/>
              <a:t>виконуються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 особами </a:t>
            </a:r>
            <a:r>
              <a:rPr lang="ru-RU" dirty="0" err="1"/>
              <a:t>митниць</a:t>
            </a:r>
            <a:r>
              <a:rPr lang="ru-RU" dirty="0"/>
              <a:t> (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постів</a:t>
            </a:r>
            <a:r>
              <a:rPr lang="ru-RU" dirty="0"/>
              <a:t>) ДФС при </a:t>
            </a:r>
            <a:r>
              <a:rPr lang="ru-RU" dirty="0" err="1"/>
              <a:t>проведенні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та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виду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формальності</a:t>
            </a:r>
            <a:r>
              <a:rPr lang="ru-RU" dirty="0"/>
              <a:t> та </a:t>
            </a:r>
            <a:r>
              <a:rPr lang="ru-RU" dirty="0" err="1"/>
              <a:t>повідомлення</a:t>
            </a:r>
            <a:r>
              <a:rPr lang="ru-RU" dirty="0"/>
              <a:t> до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формальності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вимог</a:t>
            </a:r>
            <a:r>
              <a:rPr lang="ru-RU" dirty="0"/>
              <a:t> нормативно-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регулюють</a:t>
            </a:r>
            <a:r>
              <a:rPr lang="ru-RU" dirty="0"/>
              <a:t> порядок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та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і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 </a:t>
            </a:r>
          </a:p>
          <a:p>
            <a:r>
              <a:rPr lang="ru-RU" dirty="0" err="1"/>
              <a:t>Розглянуті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</a:t>
            </a:r>
            <a:r>
              <a:rPr lang="ru-RU" dirty="0" err="1"/>
              <a:t>регулюють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ТСМК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частково</a:t>
            </a:r>
            <a:r>
              <a:rPr lang="ru-RU" dirty="0"/>
              <a:t>,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охоплюють</a:t>
            </a:r>
            <a:r>
              <a:rPr lang="ru-RU" dirty="0"/>
              <a:t>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ширше</a:t>
            </a:r>
            <a:r>
              <a:rPr lang="ru-RU" dirty="0"/>
              <a:t> коло </a:t>
            </a:r>
            <a:r>
              <a:rPr lang="ru-RU" dirty="0" err="1"/>
              <a:t>питань</a:t>
            </a:r>
            <a:r>
              <a:rPr lang="ru-RU" dirty="0"/>
              <a:t>. </a:t>
            </a:r>
            <a:r>
              <a:rPr lang="ru-RU" dirty="0" err="1"/>
              <a:t>Водночас</a:t>
            </a:r>
            <a:r>
              <a:rPr lang="ru-RU" dirty="0"/>
              <a:t> є </a:t>
            </a:r>
            <a:r>
              <a:rPr lang="ru-RU" dirty="0" err="1"/>
              <a:t>нормативні</a:t>
            </a:r>
            <a:r>
              <a:rPr lang="ru-RU" dirty="0"/>
              <a:t> </a:t>
            </a:r>
            <a:r>
              <a:rPr lang="ru-RU" dirty="0" err="1"/>
              <a:t>акти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вузького</a:t>
            </a:r>
            <a:r>
              <a:rPr lang="ru-RU" dirty="0"/>
              <a:t> </a:t>
            </a:r>
            <a:r>
              <a:rPr lang="ru-RU" dirty="0" err="1"/>
              <a:t>спрямування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регулюють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контролю.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ДФС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нормативні</a:t>
            </a:r>
            <a:r>
              <a:rPr lang="ru-RU" dirty="0"/>
              <a:t> </a:t>
            </a:r>
            <a:r>
              <a:rPr lang="ru-RU" dirty="0" err="1"/>
              <a:t>акти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порядок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митниць</a:t>
            </a:r>
            <a:r>
              <a:rPr lang="ru-RU" dirty="0"/>
              <a:t> ДФС </a:t>
            </a:r>
            <a:r>
              <a:rPr lang="ru-RU" dirty="0" err="1"/>
              <a:t>технічними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844553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виду пункту пропуску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запропонований</a:t>
            </a:r>
            <a:r>
              <a:rPr lang="ru-RU" dirty="0"/>
              <a:t> у </a:t>
            </a:r>
            <a:r>
              <a:rPr lang="ru-RU" dirty="0" err="1"/>
              <a:t>наказі</a:t>
            </a:r>
            <a:r>
              <a:rPr lang="ru-RU" dirty="0"/>
              <a:t> </a:t>
            </a:r>
            <a:r>
              <a:rPr lang="ru-RU" dirty="0" err="1"/>
              <a:t>Держмитслужби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26.01.2005 № 45 «</a:t>
            </a:r>
            <a:r>
              <a:rPr lang="ru-RU" dirty="0" err="1"/>
              <a:t>Типові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оснащення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технічними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контролю» та </a:t>
            </a:r>
            <a:r>
              <a:rPr lang="ru-RU" dirty="0" err="1"/>
              <a:t>коригувався</a:t>
            </a:r>
            <a:r>
              <a:rPr lang="ru-RU" dirty="0"/>
              <a:t> наказами </a:t>
            </a:r>
            <a:r>
              <a:rPr lang="ru-RU" dirty="0" err="1"/>
              <a:t>Держмитслужби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04.06.2008 № 605, та </a:t>
            </a:r>
            <a:r>
              <a:rPr lang="ru-RU" dirty="0" err="1"/>
              <a:t>від</a:t>
            </a:r>
            <a:r>
              <a:rPr lang="ru-RU" dirty="0"/>
              <a:t> 01.02.2011 № 68 (</a:t>
            </a:r>
            <a:r>
              <a:rPr lang="ru-RU" dirty="0" err="1"/>
              <a:t>далі</a:t>
            </a:r>
            <a:r>
              <a:rPr lang="ru-RU" dirty="0"/>
              <a:t> – </a:t>
            </a:r>
            <a:r>
              <a:rPr lang="ru-RU" dirty="0" err="1"/>
              <a:t>Типові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). </a:t>
            </a:r>
          </a:p>
          <a:p>
            <a:r>
              <a:rPr lang="ru-RU" dirty="0" err="1"/>
              <a:t>Остання</a:t>
            </a:r>
            <a:r>
              <a:rPr lang="ru-RU" dirty="0"/>
              <a:t> </a:t>
            </a:r>
            <a:r>
              <a:rPr lang="ru-RU" dirty="0" err="1"/>
              <a:t>версія</a:t>
            </a:r>
            <a:r>
              <a:rPr lang="ru-RU" dirty="0"/>
              <a:t> </a:t>
            </a:r>
            <a:r>
              <a:rPr lang="ru-RU" dirty="0" err="1"/>
              <a:t>зазначеного</a:t>
            </a:r>
            <a:r>
              <a:rPr lang="ru-RU" dirty="0"/>
              <a:t> документу, не </a:t>
            </a:r>
            <a:r>
              <a:rPr lang="ru-RU" dirty="0" err="1"/>
              <a:t>зважаючи</a:t>
            </a:r>
            <a:r>
              <a:rPr lang="ru-RU" dirty="0"/>
              <a:t> на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прийнята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до </a:t>
            </a:r>
            <a:r>
              <a:rPr lang="ru-RU" dirty="0" err="1"/>
              <a:t>затвердження</a:t>
            </a:r>
            <a:r>
              <a:rPr lang="ru-RU" dirty="0"/>
              <a:t> </a:t>
            </a:r>
            <a:r>
              <a:rPr lang="ru-RU" dirty="0" err="1"/>
              <a:t>діючого</a:t>
            </a:r>
            <a:r>
              <a:rPr lang="ru-RU" dirty="0"/>
              <a:t> МКУ не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змінена</a:t>
            </a:r>
            <a:r>
              <a:rPr lang="ru-RU" dirty="0"/>
              <a:t> і до </a:t>
            </a:r>
            <a:r>
              <a:rPr lang="ru-RU" dirty="0" err="1"/>
              <a:t>сьогодні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етапів</a:t>
            </a:r>
            <a:r>
              <a:rPr lang="ru-RU" dirty="0"/>
              <a:t> </a:t>
            </a:r>
            <a:r>
              <a:rPr lang="ru-RU" dirty="0" err="1"/>
              <a:t>реорганізації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супроводжувались</a:t>
            </a:r>
            <a:r>
              <a:rPr lang="ru-RU" dirty="0"/>
              <a:t> </a:t>
            </a:r>
            <a:r>
              <a:rPr lang="ru-RU" dirty="0" err="1"/>
              <a:t>суттєвою</a:t>
            </a:r>
            <a:r>
              <a:rPr lang="ru-RU" dirty="0"/>
              <a:t> </a:t>
            </a:r>
            <a:r>
              <a:rPr lang="ru-RU" dirty="0" err="1"/>
              <a:t>зміною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та </a:t>
            </a:r>
            <a:r>
              <a:rPr lang="ru-RU" dirty="0" err="1"/>
              <a:t>структури</a:t>
            </a:r>
            <a:r>
              <a:rPr lang="ru-RU" dirty="0"/>
              <a:t>, </a:t>
            </a:r>
            <a:r>
              <a:rPr lang="ru-RU" dirty="0" err="1"/>
              <a:t>зазначений</a:t>
            </a:r>
            <a:r>
              <a:rPr lang="ru-RU" dirty="0"/>
              <a:t> документ не </a:t>
            </a:r>
            <a:r>
              <a:rPr lang="ru-RU" dirty="0" err="1"/>
              <a:t>змінювався</a:t>
            </a:r>
            <a:r>
              <a:rPr lang="ru-RU" dirty="0"/>
              <a:t>. У </a:t>
            </a:r>
            <a:r>
              <a:rPr lang="ru-RU" dirty="0" err="1"/>
              <a:t>Типових</a:t>
            </a:r>
            <a:r>
              <a:rPr lang="ru-RU" dirty="0"/>
              <a:t> нормах наведено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оснащення</a:t>
            </a:r>
            <a:r>
              <a:rPr lang="ru-RU" dirty="0"/>
              <a:t> для </a:t>
            </a:r>
            <a:r>
              <a:rPr lang="ru-RU" dirty="0" err="1"/>
              <a:t>наступних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: </a:t>
            </a:r>
          </a:p>
          <a:p>
            <a:r>
              <a:rPr lang="ru-RU" dirty="0"/>
              <a:t>пункт пропуску для </a:t>
            </a:r>
            <a:r>
              <a:rPr lang="ru-RU" dirty="0" err="1"/>
              <a:t>авіаційного</a:t>
            </a:r>
            <a:r>
              <a:rPr lang="ru-RU" dirty="0"/>
              <a:t> </a:t>
            </a:r>
            <a:r>
              <a:rPr lang="ru-RU" dirty="0" err="1"/>
              <a:t>сполучення</a:t>
            </a:r>
            <a:r>
              <a:rPr lang="ru-RU" dirty="0"/>
              <a:t>; </a:t>
            </a:r>
          </a:p>
          <a:p>
            <a:r>
              <a:rPr lang="ru-RU" dirty="0"/>
              <a:t>пункт пропуску для </a:t>
            </a:r>
            <a:r>
              <a:rPr lang="ru-RU" dirty="0" err="1"/>
              <a:t>автомобільного</a:t>
            </a:r>
            <a:r>
              <a:rPr lang="ru-RU" dirty="0"/>
              <a:t> </a:t>
            </a:r>
            <a:r>
              <a:rPr lang="ru-RU" dirty="0" err="1"/>
              <a:t>сполучення</a:t>
            </a:r>
            <a:r>
              <a:rPr lang="ru-RU" dirty="0"/>
              <a:t>; </a:t>
            </a:r>
          </a:p>
          <a:p>
            <a:r>
              <a:rPr lang="ru-RU" dirty="0"/>
              <a:t>пункт пропуску для </a:t>
            </a:r>
            <a:r>
              <a:rPr lang="ru-RU" dirty="0" err="1"/>
              <a:t>морського</a:t>
            </a:r>
            <a:r>
              <a:rPr lang="ru-RU" dirty="0"/>
              <a:t> та </a:t>
            </a:r>
            <a:r>
              <a:rPr lang="ru-RU" dirty="0" err="1"/>
              <a:t>річкового</a:t>
            </a:r>
            <a:r>
              <a:rPr lang="ru-RU" dirty="0"/>
              <a:t> </a:t>
            </a:r>
            <a:r>
              <a:rPr lang="ru-RU" dirty="0" err="1"/>
              <a:t>сполучення</a:t>
            </a:r>
            <a:r>
              <a:rPr lang="ru-RU" dirty="0"/>
              <a:t>; </a:t>
            </a:r>
          </a:p>
          <a:p>
            <a:r>
              <a:rPr lang="ru-RU" dirty="0"/>
              <a:t>пункт пропуску для </a:t>
            </a:r>
            <a:r>
              <a:rPr lang="ru-RU" dirty="0" err="1"/>
              <a:t>залізничного</a:t>
            </a:r>
            <a:r>
              <a:rPr lang="ru-RU" dirty="0"/>
              <a:t> </a:t>
            </a:r>
            <a:r>
              <a:rPr lang="ru-RU" dirty="0" err="1"/>
              <a:t>сполучення</a:t>
            </a:r>
            <a:r>
              <a:rPr lang="ru-RU" dirty="0"/>
              <a:t>; </a:t>
            </a:r>
          </a:p>
          <a:p>
            <a:r>
              <a:rPr lang="ru-RU" dirty="0"/>
              <a:t>служба </a:t>
            </a:r>
            <a:r>
              <a:rPr lang="ru-RU" dirty="0" err="1"/>
              <a:t>боротьби</a:t>
            </a:r>
            <a:r>
              <a:rPr lang="ru-RU" dirty="0"/>
              <a:t> з контрабандою та </a:t>
            </a:r>
            <a:r>
              <a:rPr lang="ru-RU" dirty="0" err="1"/>
              <a:t>порушеннями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правил; </a:t>
            </a:r>
          </a:p>
          <a:p>
            <a:r>
              <a:rPr lang="ru-RU" dirty="0"/>
              <a:t>служба (</a:t>
            </a:r>
            <a:r>
              <a:rPr lang="ru-RU" dirty="0" err="1"/>
              <a:t>відділ</a:t>
            </a:r>
            <a:r>
              <a:rPr lang="ru-RU" dirty="0"/>
              <a:t>)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варти</a:t>
            </a:r>
            <a:r>
              <a:rPr lang="ru-RU" dirty="0"/>
              <a:t>; </a:t>
            </a:r>
            <a:r>
              <a:rPr lang="ru-RU" dirty="0" err="1"/>
              <a:t>підрозділ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(</a:t>
            </a:r>
            <a:r>
              <a:rPr lang="ru-RU" dirty="0" err="1"/>
              <a:t>структурний</a:t>
            </a:r>
            <a:r>
              <a:rPr lang="ru-RU" dirty="0"/>
              <a:t> </a:t>
            </a:r>
            <a:r>
              <a:rPr lang="ru-RU" dirty="0" err="1"/>
              <a:t>підрозділ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органу,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митне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автотранспорту, багажу та </a:t>
            </a:r>
            <a:r>
              <a:rPr lang="ru-RU" dirty="0" err="1"/>
              <a:t>поштових</a:t>
            </a:r>
            <a:r>
              <a:rPr lang="ru-RU" dirty="0"/>
              <a:t> </a:t>
            </a:r>
            <a:r>
              <a:rPr lang="ru-RU" dirty="0" err="1"/>
              <a:t>відправлень</a:t>
            </a:r>
            <a:r>
              <a:rPr lang="ru-RU" dirty="0"/>
              <a:t>). </a:t>
            </a:r>
          </a:p>
          <a:p>
            <a:r>
              <a:rPr lang="ru-RU" dirty="0" err="1"/>
              <a:t>Зазначений</a:t>
            </a:r>
            <a:r>
              <a:rPr lang="ru-RU" dirty="0"/>
              <a:t>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підрозділи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відсутні</a:t>
            </a:r>
            <a:r>
              <a:rPr lang="ru-RU" dirty="0"/>
              <a:t> у </a:t>
            </a:r>
            <a:r>
              <a:rPr lang="ru-RU" dirty="0" err="1"/>
              <a:t>структурі</a:t>
            </a:r>
            <a:r>
              <a:rPr lang="ru-RU" dirty="0"/>
              <a:t> ДФС. В </a:t>
            </a:r>
            <a:r>
              <a:rPr lang="ru-RU" dirty="0" err="1"/>
              <a:t>наказі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у </a:t>
            </a:r>
            <a:r>
              <a:rPr lang="ru-RU" dirty="0" err="1"/>
              <a:t>підрозділі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органу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відкориговані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«</a:t>
            </a:r>
            <a:r>
              <a:rPr lang="ru-RU" dirty="0" err="1"/>
              <a:t>нагальної</a:t>
            </a:r>
            <a:r>
              <a:rPr lang="ru-RU" dirty="0"/>
              <a:t> потреби та </a:t>
            </a:r>
            <a:r>
              <a:rPr lang="ru-RU" dirty="0" err="1"/>
              <a:t>доцільності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у </a:t>
            </a:r>
            <a:r>
              <a:rPr lang="ru-RU" dirty="0" err="1"/>
              <a:t>підрозділі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органу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контролю» [9]. </a:t>
            </a:r>
            <a:r>
              <a:rPr lang="ru-RU" dirty="0" err="1"/>
              <a:t>Доцільність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відповідно</a:t>
            </a:r>
            <a:r>
              <a:rPr lang="ru-RU" dirty="0"/>
              <a:t> до наказу </a:t>
            </a:r>
            <a:r>
              <a:rPr lang="ru-RU" dirty="0" err="1"/>
              <a:t>визначається</a:t>
            </a:r>
            <a:r>
              <a:rPr lang="ru-RU" dirty="0"/>
              <a:t> 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часу,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витрачається</a:t>
            </a:r>
            <a:r>
              <a:rPr lang="ru-RU" dirty="0"/>
              <a:t> </a:t>
            </a:r>
            <a:r>
              <a:rPr lang="ru-RU" dirty="0" err="1"/>
              <a:t>посадовою</a:t>
            </a:r>
            <a:r>
              <a:rPr lang="ru-RU" dirty="0"/>
              <a:t> особою </a:t>
            </a:r>
            <a:r>
              <a:rPr lang="ru-RU" dirty="0" err="1"/>
              <a:t>митного</a:t>
            </a:r>
            <a:r>
              <a:rPr lang="ru-RU" dirty="0"/>
              <a:t> органу 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в </a:t>
            </a:r>
            <a:r>
              <a:rPr lang="ru-RU" dirty="0" err="1"/>
              <a:t>порівнянні</a:t>
            </a:r>
            <a:r>
              <a:rPr lang="ru-RU" dirty="0"/>
              <a:t> з </a:t>
            </a:r>
            <a:r>
              <a:rPr lang="ru-RU" dirty="0" err="1"/>
              <a:t>проведенням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шляхом </a:t>
            </a:r>
            <a:r>
              <a:rPr lang="ru-RU" dirty="0" err="1"/>
              <a:t>фізичного</a:t>
            </a:r>
            <a:r>
              <a:rPr lang="ru-RU" dirty="0"/>
              <a:t> та </a:t>
            </a:r>
            <a:r>
              <a:rPr lang="ru-RU" dirty="0" err="1"/>
              <a:t>візуального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7208892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Інформаційною</a:t>
            </a:r>
            <a:r>
              <a:rPr lang="ru-RU" dirty="0"/>
              <a:t> основою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є </a:t>
            </a:r>
            <a:r>
              <a:rPr lang="ru-RU" dirty="0" err="1"/>
              <a:t>інформація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митниць</a:t>
            </a:r>
            <a:r>
              <a:rPr lang="ru-RU" dirty="0"/>
              <a:t> ДФС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забезпеченості</a:t>
            </a:r>
            <a:r>
              <a:rPr lang="ru-RU" dirty="0"/>
              <a:t>, </a:t>
            </a:r>
            <a:r>
              <a:rPr lang="ru-RU" dirty="0" err="1"/>
              <a:t>наявності</a:t>
            </a:r>
            <a:r>
              <a:rPr lang="ru-RU" dirty="0"/>
              <a:t>, стану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 Порядок та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наказом ДФС </a:t>
            </a:r>
            <a:r>
              <a:rPr lang="ru-RU" dirty="0" err="1"/>
              <a:t>від</a:t>
            </a:r>
            <a:r>
              <a:rPr lang="ru-RU" dirty="0"/>
              <a:t> 14.09.2016 № 769 </a:t>
            </a:r>
            <a:r>
              <a:rPr lang="ru-RU" dirty="0" err="1"/>
              <a:t>затверджено</a:t>
            </a:r>
            <a:r>
              <a:rPr lang="ru-RU" dirty="0"/>
              <a:t> форму </a:t>
            </a:r>
            <a:r>
              <a:rPr lang="ru-RU" dirty="0" err="1"/>
              <a:t>звіту</a:t>
            </a:r>
            <a:r>
              <a:rPr lang="ru-RU" dirty="0"/>
              <a:t> ДФС ДМЗРІ-6 «</a:t>
            </a:r>
            <a:r>
              <a:rPr lang="ru-RU" dirty="0" err="1"/>
              <a:t>Звіт</a:t>
            </a:r>
            <a:r>
              <a:rPr lang="ru-RU" dirty="0"/>
              <a:t> про стан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технічними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/системами </a:t>
            </a:r>
            <a:r>
              <a:rPr lang="ru-RU" dirty="0" err="1"/>
              <a:t>митного</a:t>
            </a:r>
            <a:r>
              <a:rPr lang="ru-RU" dirty="0"/>
              <a:t> контролю та </a:t>
            </a:r>
            <a:r>
              <a:rPr lang="ru-RU" dirty="0" err="1"/>
              <a:t>допоміжними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контролю» та Порядок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складання</a:t>
            </a:r>
            <a:r>
              <a:rPr lang="ru-RU" dirty="0"/>
              <a:t> [10]. Порядком наказу № 769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суб’єкти</a:t>
            </a:r>
            <a:r>
              <a:rPr lang="ru-RU" dirty="0"/>
              <a:t>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строки та </a:t>
            </a:r>
            <a:r>
              <a:rPr lang="ru-RU" dirty="0" err="1"/>
              <a:t>відповідальні</a:t>
            </a:r>
            <a:r>
              <a:rPr lang="ru-RU" dirty="0"/>
              <a:t> особи,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 Так, </a:t>
            </a:r>
            <a:r>
              <a:rPr lang="ru-RU" dirty="0" err="1"/>
              <a:t>передбачено</a:t>
            </a:r>
            <a:r>
              <a:rPr lang="ru-RU" dirty="0"/>
              <a:t>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митницями</a:t>
            </a:r>
            <a:r>
              <a:rPr lang="ru-RU" dirty="0"/>
              <a:t>, Департаментом </a:t>
            </a:r>
            <a:r>
              <a:rPr lang="ru-RU" dirty="0" err="1"/>
              <a:t>спеціалізованої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та </a:t>
            </a:r>
            <a:r>
              <a:rPr lang="ru-RU" dirty="0" err="1"/>
              <a:t>кінологічного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ДФС, </a:t>
            </a:r>
            <a:r>
              <a:rPr lang="ru-RU" dirty="0" err="1"/>
              <a:t>Спеціалізованою</a:t>
            </a:r>
            <a:r>
              <a:rPr lang="ru-RU" dirty="0"/>
              <a:t> </a:t>
            </a:r>
            <a:r>
              <a:rPr lang="ru-RU" dirty="0" err="1"/>
              <a:t>лабораторією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та </a:t>
            </a:r>
            <a:r>
              <a:rPr lang="ru-RU" dirty="0" err="1"/>
              <a:t>експертизи</a:t>
            </a:r>
            <a:r>
              <a:rPr lang="ru-RU" dirty="0"/>
              <a:t> та </a:t>
            </a:r>
            <a:r>
              <a:rPr lang="ru-RU" dirty="0" err="1"/>
              <a:t>досліджень</a:t>
            </a:r>
            <a:r>
              <a:rPr lang="ru-RU" dirty="0"/>
              <a:t> ДФС на </a:t>
            </a:r>
            <a:r>
              <a:rPr lang="ru-RU" dirty="0" err="1"/>
              <a:t>опрацювання</a:t>
            </a:r>
            <a:r>
              <a:rPr lang="ru-RU" dirty="0"/>
              <a:t> та </a:t>
            </a:r>
            <a:r>
              <a:rPr lang="ru-RU" dirty="0" err="1"/>
              <a:t>узагальнення</a:t>
            </a:r>
            <a:r>
              <a:rPr lang="ru-RU" dirty="0"/>
              <a:t> до Департаменту </a:t>
            </a:r>
            <a:r>
              <a:rPr lang="ru-RU" dirty="0" err="1"/>
              <a:t>матеріального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та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інфраструктури</a:t>
            </a:r>
            <a:r>
              <a:rPr lang="ru-RU" dirty="0"/>
              <a:t>, </a:t>
            </a:r>
            <a:r>
              <a:rPr lang="ru-RU" dirty="0" err="1"/>
              <a:t>двічі</a:t>
            </a:r>
            <a:r>
              <a:rPr lang="ru-RU" dirty="0"/>
              <a:t> на </a:t>
            </a:r>
            <a:r>
              <a:rPr lang="ru-RU" dirty="0" err="1"/>
              <a:t>рік</a:t>
            </a:r>
            <a:r>
              <a:rPr lang="ru-RU" dirty="0"/>
              <a:t>, до 10 лютого та до 20 липня, в </a:t>
            </a:r>
            <a:r>
              <a:rPr lang="ru-RU" dirty="0" err="1"/>
              <a:t>електронному</a:t>
            </a:r>
            <a:r>
              <a:rPr lang="ru-RU" dirty="0"/>
              <a:t> </a:t>
            </a:r>
            <a:r>
              <a:rPr lang="ru-RU" dirty="0" err="1"/>
              <a:t>вигляді</a:t>
            </a:r>
            <a:r>
              <a:rPr lang="ru-RU" dirty="0"/>
              <a:t> одним файлом у </a:t>
            </a:r>
            <a:r>
              <a:rPr lang="ru-RU" dirty="0" err="1"/>
              <a:t>форматі</a:t>
            </a:r>
            <a:r>
              <a:rPr lang="ru-RU" dirty="0"/>
              <a:t> </a:t>
            </a:r>
            <a:r>
              <a:rPr lang="de-DE" dirty="0"/>
              <a:t>Microsoft Excel. </a:t>
            </a:r>
            <a:r>
              <a:rPr lang="ru-RU" dirty="0" err="1"/>
              <a:t>Відповідно</a:t>
            </a:r>
            <a:r>
              <a:rPr lang="ru-RU" dirty="0"/>
              <a:t> до Порядку наказу № 769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звітів</a:t>
            </a:r>
            <a:r>
              <a:rPr lang="ru-RU" dirty="0"/>
              <a:t> </a:t>
            </a:r>
            <a:r>
              <a:rPr lang="ru-RU" dirty="0" err="1"/>
              <a:t>покладено</a:t>
            </a:r>
            <a:r>
              <a:rPr lang="ru-RU" dirty="0"/>
              <a:t> на </a:t>
            </a:r>
            <a:r>
              <a:rPr lang="ru-RU" dirty="0" err="1"/>
              <a:t>фахівців</a:t>
            </a:r>
            <a:r>
              <a:rPr lang="ru-RU" dirty="0"/>
              <a:t> </a:t>
            </a:r>
            <a:r>
              <a:rPr lang="ru-RU" dirty="0" err="1"/>
              <a:t>підрозділу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систем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відповідальних</a:t>
            </a:r>
            <a:r>
              <a:rPr lang="ru-RU" dirty="0"/>
              <a:t> за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/систем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митниць</a:t>
            </a:r>
            <a:r>
              <a:rPr lang="ru-RU" dirty="0"/>
              <a:t>, Департаменту </a:t>
            </a:r>
            <a:r>
              <a:rPr lang="ru-RU" dirty="0" err="1"/>
              <a:t>спеціалізованої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та </a:t>
            </a:r>
            <a:r>
              <a:rPr lang="ru-RU" dirty="0" err="1"/>
              <a:t>кінологічного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ДФС, </a:t>
            </a:r>
            <a:r>
              <a:rPr lang="ru-RU" dirty="0" err="1"/>
              <a:t>Спеціалізованої</a:t>
            </a:r>
            <a:r>
              <a:rPr lang="ru-RU" dirty="0"/>
              <a:t> </a:t>
            </a:r>
            <a:r>
              <a:rPr lang="ru-RU" dirty="0" err="1"/>
              <a:t>лабораторії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та </a:t>
            </a:r>
            <a:r>
              <a:rPr lang="ru-RU" dirty="0" err="1"/>
              <a:t>досліджень</a:t>
            </a:r>
            <a:r>
              <a:rPr lang="ru-RU" dirty="0"/>
              <a:t> ДФС. </a:t>
            </a:r>
            <a:r>
              <a:rPr lang="ru-RU" dirty="0" err="1"/>
              <a:t>Звіт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у </a:t>
            </a:r>
            <a:r>
              <a:rPr lang="ru-RU" dirty="0" err="1"/>
              <a:t>підрозділах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і </a:t>
            </a:r>
            <a:r>
              <a:rPr lang="ru-RU" dirty="0" err="1"/>
              <a:t>знаходяться</a:t>
            </a:r>
            <a:r>
              <a:rPr lang="ru-RU" dirty="0"/>
              <a:t> на </a:t>
            </a:r>
            <a:r>
              <a:rPr lang="ru-RU" dirty="0" err="1"/>
              <a:t>балансі</a:t>
            </a:r>
            <a:r>
              <a:rPr lang="ru-RU" dirty="0"/>
              <a:t> органу ДФС.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986711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Детальне</a:t>
            </a:r>
            <a:r>
              <a:rPr lang="ru-RU" dirty="0"/>
              <a:t> </a:t>
            </a:r>
            <a:r>
              <a:rPr lang="ru-RU" dirty="0" err="1"/>
              <a:t>регламентування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та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здійснюється</a:t>
            </a:r>
            <a:r>
              <a:rPr lang="ru-RU" dirty="0"/>
              <a:t> наказом ДФС </a:t>
            </a:r>
            <a:r>
              <a:rPr lang="ru-RU" dirty="0" err="1"/>
              <a:t>від</a:t>
            </a:r>
            <a:r>
              <a:rPr lang="ru-RU" dirty="0"/>
              <a:t> 28.07.2015 № 541 «Про </a:t>
            </a:r>
            <a:r>
              <a:rPr lang="ru-RU" dirty="0" err="1"/>
              <a:t>затвердження</a:t>
            </a:r>
            <a:r>
              <a:rPr lang="ru-RU" dirty="0"/>
              <a:t> Порядку </a:t>
            </a:r>
            <a:r>
              <a:rPr lang="ru-RU" dirty="0" err="1"/>
              <a:t>використання</a:t>
            </a:r>
            <a:r>
              <a:rPr lang="ru-RU" dirty="0"/>
              <a:t>, </a:t>
            </a:r>
            <a:r>
              <a:rPr lang="ru-RU" dirty="0" err="1"/>
              <a:t>забезпечення</a:t>
            </a:r>
            <a:r>
              <a:rPr lang="ru-RU" dirty="0"/>
              <a:t> та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в </a:t>
            </a:r>
            <a:r>
              <a:rPr lang="ru-RU" dirty="0" err="1"/>
              <a:t>митницях</a:t>
            </a:r>
            <a:r>
              <a:rPr lang="ru-RU" dirty="0"/>
              <a:t> ДФС» [11]. У Порядку </a:t>
            </a:r>
            <a:r>
              <a:rPr lang="ru-RU" dirty="0" err="1"/>
              <a:t>надається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мета </a:t>
            </a:r>
            <a:r>
              <a:rPr lang="ru-RU" dirty="0" err="1"/>
              <a:t>застосування</a:t>
            </a:r>
            <a:r>
              <a:rPr lang="ru-RU" dirty="0"/>
              <a:t> та </a:t>
            </a:r>
            <a:r>
              <a:rPr lang="ru-RU" dirty="0" err="1"/>
              <a:t>виділено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 </a:t>
            </a:r>
          </a:p>
          <a:p>
            <a:r>
              <a:rPr lang="ru-RU" dirty="0" err="1"/>
              <a:t>Також</a:t>
            </a:r>
            <a:r>
              <a:rPr lang="ru-RU" dirty="0"/>
              <a:t> у Порядку </a:t>
            </a:r>
            <a:r>
              <a:rPr lang="ru-RU" dirty="0" err="1"/>
              <a:t>вказуються</a:t>
            </a:r>
            <a:r>
              <a:rPr lang="ru-RU" dirty="0"/>
              <a:t> </a:t>
            </a:r>
            <a:r>
              <a:rPr lang="ru-RU" dirty="0" err="1"/>
              <a:t>об’єкти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контролю. Так, </a:t>
            </a:r>
            <a:r>
              <a:rPr lang="ru-RU" dirty="0" err="1"/>
              <a:t>відповідно</a:t>
            </a:r>
            <a:r>
              <a:rPr lang="ru-RU" dirty="0"/>
              <a:t> до пункту 1.5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використовуватись</a:t>
            </a:r>
            <a:r>
              <a:rPr lang="ru-RU" dirty="0"/>
              <a:t> 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 </a:t>
            </a:r>
            <a:r>
              <a:rPr lang="ru-RU" dirty="0" err="1"/>
              <a:t>України</a:t>
            </a:r>
            <a:r>
              <a:rPr lang="ru-RU" dirty="0"/>
              <a:t> (у </a:t>
            </a:r>
            <a:r>
              <a:rPr lang="ru-RU" dirty="0" err="1"/>
              <a:t>вантажних</a:t>
            </a:r>
            <a:r>
              <a:rPr lang="ru-RU" dirty="0"/>
              <a:t> </a:t>
            </a:r>
            <a:r>
              <a:rPr lang="ru-RU" dirty="0" err="1"/>
              <a:t>відправленнях</a:t>
            </a:r>
            <a:r>
              <a:rPr lang="ru-RU" dirty="0"/>
              <a:t>; </a:t>
            </a:r>
            <a:r>
              <a:rPr lang="ru-RU" dirty="0" err="1"/>
              <a:t>супроводжуваному</a:t>
            </a:r>
            <a:r>
              <a:rPr lang="ru-RU" dirty="0"/>
              <a:t> </a:t>
            </a:r>
            <a:r>
              <a:rPr lang="ru-RU" dirty="0" err="1"/>
              <a:t>багажі</a:t>
            </a:r>
            <a:r>
              <a:rPr lang="ru-RU" dirty="0"/>
              <a:t>; </a:t>
            </a:r>
            <a:r>
              <a:rPr lang="ru-RU" dirty="0" err="1"/>
              <a:t>несупроводжуваному</a:t>
            </a:r>
            <a:r>
              <a:rPr lang="ru-RU" dirty="0"/>
              <a:t> </a:t>
            </a:r>
            <a:r>
              <a:rPr lang="ru-RU" dirty="0" err="1"/>
              <a:t>багажі</a:t>
            </a:r>
            <a:r>
              <a:rPr lang="ru-RU" dirty="0"/>
              <a:t>; </a:t>
            </a:r>
            <a:r>
              <a:rPr lang="ru-RU" dirty="0" err="1"/>
              <a:t>ручній</a:t>
            </a:r>
            <a:r>
              <a:rPr lang="ru-RU" dirty="0"/>
              <a:t> </a:t>
            </a:r>
            <a:r>
              <a:rPr lang="ru-RU" dirty="0" err="1"/>
              <a:t>поклажі</a:t>
            </a:r>
            <a:r>
              <a:rPr lang="ru-RU" dirty="0"/>
              <a:t>;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поштових</a:t>
            </a:r>
            <a:r>
              <a:rPr lang="ru-RU" dirty="0"/>
              <a:t> </a:t>
            </a:r>
            <a:r>
              <a:rPr lang="ru-RU" dirty="0" err="1"/>
              <a:t>відправленнях</a:t>
            </a:r>
            <a:r>
              <a:rPr lang="ru-RU" dirty="0"/>
              <a:t>;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експрес-відправленнях</a:t>
            </a:r>
            <a:r>
              <a:rPr lang="ru-RU" dirty="0"/>
              <a:t>);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і </a:t>
            </a:r>
            <a:r>
              <a:rPr lang="ru-RU" dirty="0" err="1"/>
              <a:t>типів</a:t>
            </a:r>
            <a:r>
              <a:rPr lang="ru-RU" dirty="0"/>
              <a:t>; </a:t>
            </a:r>
            <a:r>
              <a:rPr lang="ru-RU" dirty="0" err="1"/>
              <a:t>товаросупровідних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пред’являються</a:t>
            </a:r>
            <a:r>
              <a:rPr lang="ru-RU" dirty="0"/>
              <a:t> </a:t>
            </a:r>
            <a:r>
              <a:rPr lang="ru-RU" dirty="0" err="1"/>
              <a:t>митним</a:t>
            </a:r>
            <a:r>
              <a:rPr lang="ru-RU" dirty="0"/>
              <a:t> органам;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ідентифікації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ч. 2 ст. 326 </a:t>
            </a:r>
            <a:r>
              <a:rPr lang="ru-RU" dirty="0" err="1"/>
              <a:t>Митного</a:t>
            </a:r>
            <a:r>
              <a:rPr lang="ru-RU" dirty="0"/>
              <a:t> кодексу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накладених</a:t>
            </a:r>
            <a:r>
              <a:rPr lang="ru-RU" dirty="0"/>
              <a:t> на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товари</a:t>
            </a:r>
            <a:r>
              <a:rPr lang="ru-RU" dirty="0"/>
              <a:t> та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й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;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є 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вони </a:t>
            </a:r>
            <a:r>
              <a:rPr lang="ru-RU" dirty="0" err="1"/>
              <a:t>приховують</a:t>
            </a:r>
            <a:r>
              <a:rPr lang="ru-RU" dirty="0"/>
              <a:t> </a:t>
            </a:r>
            <a:r>
              <a:rPr lang="ru-RU" dirty="0" err="1"/>
              <a:t>предмети</a:t>
            </a:r>
            <a:r>
              <a:rPr lang="ru-RU" dirty="0"/>
              <a:t> </a:t>
            </a:r>
            <a:r>
              <a:rPr lang="ru-RU" dirty="0" err="1"/>
              <a:t>контрабанди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безпосередніми</a:t>
            </a:r>
            <a:r>
              <a:rPr lang="ru-RU" dirty="0"/>
              <a:t> предметами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правил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заборонені</a:t>
            </a:r>
            <a:r>
              <a:rPr lang="ru-RU" dirty="0"/>
              <a:t> для </a:t>
            </a:r>
            <a:r>
              <a:rPr lang="ru-RU" dirty="0" err="1"/>
              <a:t>ввезення</a:t>
            </a:r>
            <a:r>
              <a:rPr lang="ru-RU" dirty="0"/>
              <a:t> в </a:t>
            </a:r>
            <a:r>
              <a:rPr lang="ru-RU" dirty="0" err="1"/>
              <a:t>Україну</a:t>
            </a:r>
            <a:r>
              <a:rPr lang="ru-RU" dirty="0"/>
              <a:t>, </a:t>
            </a:r>
            <a:r>
              <a:rPr lang="ru-RU" dirty="0" err="1"/>
              <a:t>вивезення</a:t>
            </a:r>
            <a:r>
              <a:rPr lang="ru-RU" dirty="0"/>
              <a:t> з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транзиту через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[11].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0167357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/>
          </a:bodyPr>
          <a:lstStyle/>
          <a:p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критерієм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висувається</a:t>
            </a:r>
            <a:r>
              <a:rPr lang="ru-RU" dirty="0"/>
              <a:t> до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при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експлуатації</a:t>
            </a:r>
            <a:r>
              <a:rPr lang="ru-RU" dirty="0"/>
              <a:t>,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Порядком є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контролю (людей,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рослин</a:t>
            </a:r>
            <a:r>
              <a:rPr lang="ru-RU" dirty="0"/>
              <a:t>),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цілісності</a:t>
            </a:r>
            <a:r>
              <a:rPr lang="ru-RU" dirty="0"/>
              <a:t> (</a:t>
            </a:r>
            <a:r>
              <a:rPr lang="ru-RU" dirty="0" err="1"/>
              <a:t>товари</a:t>
            </a:r>
            <a:r>
              <a:rPr lang="ru-RU" dirty="0"/>
              <a:t> і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) (п. 1.7). </a:t>
            </a:r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нормативній</a:t>
            </a:r>
            <a:r>
              <a:rPr lang="ru-RU" dirty="0"/>
              <a:t> та </a:t>
            </a:r>
            <a:r>
              <a:rPr lang="ru-RU" dirty="0" err="1"/>
              <a:t>експлуатаційній</a:t>
            </a:r>
            <a:r>
              <a:rPr lang="ru-RU" dirty="0"/>
              <a:t> </a:t>
            </a:r>
            <a:r>
              <a:rPr lang="ru-RU" dirty="0" err="1"/>
              <a:t>документації</a:t>
            </a:r>
            <a:r>
              <a:rPr lang="ru-RU" dirty="0"/>
              <a:t>, </a:t>
            </a:r>
            <a:r>
              <a:rPr lang="ru-RU" dirty="0" err="1"/>
              <a:t>повній</a:t>
            </a:r>
            <a:r>
              <a:rPr lang="ru-RU" dirty="0"/>
              <a:t> </a:t>
            </a:r>
            <a:r>
              <a:rPr lang="ru-RU" dirty="0" err="1"/>
              <a:t>укомплектованості</a:t>
            </a:r>
            <a:r>
              <a:rPr lang="ru-RU" dirty="0"/>
              <a:t> та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сертифікації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органом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сертифікації</a:t>
            </a:r>
            <a:r>
              <a:rPr lang="ru-RU" dirty="0"/>
              <a:t>, </a:t>
            </a:r>
            <a:r>
              <a:rPr lang="ru-RU" dirty="0" err="1"/>
              <a:t>стандартизації</a:t>
            </a:r>
            <a:r>
              <a:rPr lang="ru-RU" dirty="0"/>
              <a:t> та </a:t>
            </a:r>
            <a:r>
              <a:rPr lang="ru-RU" dirty="0" err="1"/>
              <a:t>метрології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 у </a:t>
            </a:r>
            <a:r>
              <a:rPr lang="ru-RU" dirty="0" err="1"/>
              <a:t>разі</a:t>
            </a:r>
            <a:r>
              <a:rPr lang="ru-RU" dirty="0"/>
              <a:t> потреби, </a:t>
            </a:r>
            <a:r>
              <a:rPr lang="ru-RU" dirty="0" err="1"/>
              <a:t>безпечність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повинна </a:t>
            </a:r>
            <a:r>
              <a:rPr lang="ru-RU" dirty="0" err="1"/>
              <a:t>підтверджуватись</a:t>
            </a:r>
            <a:r>
              <a:rPr lang="ru-RU" dirty="0"/>
              <a:t> </a:t>
            </a:r>
            <a:r>
              <a:rPr lang="ru-RU" dirty="0" err="1"/>
              <a:t>санітарно-епідеміологічними</a:t>
            </a:r>
            <a:r>
              <a:rPr lang="ru-RU" dirty="0"/>
              <a:t> </a:t>
            </a:r>
            <a:r>
              <a:rPr lang="ru-RU" dirty="0" err="1"/>
              <a:t>висновками</a:t>
            </a:r>
            <a:r>
              <a:rPr lang="ru-RU" dirty="0"/>
              <a:t>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(п. 1.7). При </a:t>
            </a:r>
            <a:r>
              <a:rPr lang="ru-RU" dirty="0" err="1"/>
              <a:t>застосуванні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посадові</a:t>
            </a:r>
            <a:r>
              <a:rPr lang="ru-RU" dirty="0"/>
              <a:t> особи </a:t>
            </a:r>
            <a:r>
              <a:rPr lang="ru-RU" dirty="0" err="1"/>
              <a:t>митниць</a:t>
            </a:r>
            <a:r>
              <a:rPr lang="ru-RU" dirty="0"/>
              <a:t> ДФС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дотримуватись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нормативної</a:t>
            </a:r>
            <a:r>
              <a:rPr lang="ru-RU" dirty="0"/>
              <a:t> та </a:t>
            </a:r>
            <a:r>
              <a:rPr lang="ru-RU" dirty="0" err="1"/>
              <a:t>експлуатаційної</a:t>
            </a:r>
            <a:r>
              <a:rPr lang="ru-RU" dirty="0"/>
              <a:t> </a:t>
            </a:r>
            <a:r>
              <a:rPr lang="ru-RU" dirty="0" err="1"/>
              <a:t>документації</a:t>
            </a:r>
            <a:r>
              <a:rPr lang="ru-RU" dirty="0"/>
              <a:t>. </a:t>
            </a:r>
            <a:r>
              <a:rPr lang="ru-RU" dirty="0" err="1"/>
              <a:t>Посадові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свідомо</a:t>
            </a:r>
            <a:r>
              <a:rPr lang="ru-RU" dirty="0"/>
              <a:t> </a:t>
            </a:r>
            <a:r>
              <a:rPr lang="ru-RU" dirty="0" err="1"/>
              <a:t>використовуючи</a:t>
            </a:r>
            <a:r>
              <a:rPr lang="ru-RU" dirty="0"/>
              <a:t> </a:t>
            </a:r>
            <a:r>
              <a:rPr lang="ru-RU" dirty="0" err="1"/>
              <a:t>несправні</a:t>
            </a:r>
            <a:r>
              <a:rPr lang="ru-RU" dirty="0"/>
              <a:t>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або</a:t>
            </a:r>
            <a:r>
              <a:rPr lang="ru-RU" dirty="0"/>
              <a:t> з </a:t>
            </a:r>
            <a:r>
              <a:rPr lang="ru-RU" dirty="0" err="1"/>
              <a:t>порушенням</a:t>
            </a:r>
            <a:r>
              <a:rPr lang="ru-RU" dirty="0"/>
              <a:t> правил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, </a:t>
            </a:r>
            <a:r>
              <a:rPr lang="ru-RU" dirty="0" err="1"/>
              <a:t>заподіяли</a:t>
            </a:r>
            <a:r>
              <a:rPr lang="ru-RU" dirty="0"/>
              <a:t> шкоду </a:t>
            </a:r>
            <a:r>
              <a:rPr lang="ru-RU" dirty="0" err="1"/>
              <a:t>здоров’ю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товарам і </a:t>
            </a:r>
            <a:r>
              <a:rPr lang="ru-RU" dirty="0" err="1"/>
              <a:t>транспортним</a:t>
            </a:r>
            <a:r>
              <a:rPr lang="ru-RU" dirty="0"/>
              <a:t> </a:t>
            </a:r>
            <a:r>
              <a:rPr lang="ru-RU" dirty="0" err="1"/>
              <a:t>засобам</a:t>
            </a:r>
            <a:r>
              <a:rPr lang="ru-RU" dirty="0"/>
              <a:t>, </a:t>
            </a:r>
            <a:r>
              <a:rPr lang="ru-RU" dirty="0" err="1"/>
              <a:t>несуть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У </a:t>
            </a:r>
            <a:r>
              <a:rPr lang="ru-RU" dirty="0" err="1"/>
              <a:t>пункті</a:t>
            </a:r>
            <a:r>
              <a:rPr lang="ru-RU" dirty="0"/>
              <a:t> 1.6 Порядку </a:t>
            </a:r>
            <a:r>
              <a:rPr lang="ru-RU" dirty="0" err="1"/>
              <a:t>визначено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ефективність</a:t>
            </a:r>
            <a:r>
              <a:rPr lang="ru-RU" dirty="0"/>
              <a:t> (</a:t>
            </a:r>
            <a:r>
              <a:rPr lang="ru-RU" dirty="0" err="1"/>
              <a:t>результативність</a:t>
            </a:r>
            <a:r>
              <a:rPr lang="ru-RU" dirty="0"/>
              <a:t>)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176154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Розділом</a:t>
            </a:r>
            <a:r>
              <a:rPr lang="ru-RU" dirty="0"/>
              <a:t> 2 Порядку № 541 </a:t>
            </a:r>
            <a:r>
              <a:rPr lang="ru-RU" dirty="0" err="1"/>
              <a:t>регламентується</a:t>
            </a:r>
            <a:r>
              <a:rPr lang="ru-RU" dirty="0"/>
              <a:t> </a:t>
            </a:r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контролю. </a:t>
            </a:r>
            <a:r>
              <a:rPr lang="ru-RU" dirty="0" err="1"/>
              <a:t>Відповідно</a:t>
            </a:r>
            <a:r>
              <a:rPr lang="ru-RU" dirty="0"/>
              <a:t> до Порядку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приймати</a:t>
            </a:r>
            <a:r>
              <a:rPr lang="ru-RU" dirty="0"/>
              <a:t> </a:t>
            </a:r>
            <a:r>
              <a:rPr lang="ru-RU" dirty="0" err="1"/>
              <a:t>посадові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вповноважені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митний</a:t>
            </a:r>
            <a:r>
              <a:rPr lang="ru-RU" dirty="0"/>
              <a:t> контроль </a:t>
            </a:r>
            <a:r>
              <a:rPr lang="ru-RU" dirty="0" err="1"/>
              <a:t>самостійно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передбачено</a:t>
            </a:r>
            <a:r>
              <a:rPr lang="ru-RU" dirty="0"/>
              <a:t> нормативно-</a:t>
            </a:r>
            <a:r>
              <a:rPr lang="ru-RU" dirty="0" err="1"/>
              <a:t>правовими</a:t>
            </a:r>
            <a:r>
              <a:rPr lang="ru-RU" dirty="0"/>
              <a:t> актами. У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прийняте</a:t>
            </a:r>
            <a:r>
              <a:rPr lang="ru-RU" dirty="0"/>
              <a:t> </a:t>
            </a:r>
            <a:r>
              <a:rPr lang="ru-RU" dirty="0" err="1"/>
              <a:t>керівником</a:t>
            </a:r>
            <a:r>
              <a:rPr lang="ru-RU" dirty="0"/>
              <a:t> структурного </a:t>
            </a:r>
            <a:r>
              <a:rPr lang="ru-RU" dirty="0" err="1"/>
              <a:t>підрозділу</a:t>
            </a:r>
            <a:r>
              <a:rPr lang="ru-RU" dirty="0"/>
              <a:t>, </a:t>
            </a:r>
            <a:r>
              <a:rPr lang="ru-RU" dirty="0" err="1"/>
              <a:t>уповноваженого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митний</a:t>
            </a:r>
            <a:r>
              <a:rPr lang="ru-RU" dirty="0"/>
              <a:t> контроль </a:t>
            </a:r>
            <a:r>
              <a:rPr lang="ru-RU" dirty="0" err="1"/>
              <a:t>або</a:t>
            </a:r>
            <a:r>
              <a:rPr lang="ru-RU" dirty="0"/>
              <a:t> ж </a:t>
            </a:r>
            <a:r>
              <a:rPr lang="ru-RU" dirty="0" err="1"/>
              <a:t>керівником</a:t>
            </a:r>
            <a:r>
              <a:rPr lang="ru-RU" dirty="0"/>
              <a:t> (заступником) </a:t>
            </a:r>
            <a:r>
              <a:rPr lang="ru-RU" dirty="0" err="1"/>
              <a:t>митниці</a:t>
            </a:r>
            <a:r>
              <a:rPr lang="ru-RU" dirty="0"/>
              <a:t> ДФС. </a:t>
            </a:r>
            <a:r>
              <a:rPr lang="ru-RU" dirty="0" err="1"/>
              <a:t>Зазначене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приймається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підстав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(</a:t>
            </a:r>
            <a:r>
              <a:rPr lang="ru-RU" dirty="0" err="1"/>
              <a:t>рекомендують</a:t>
            </a:r>
            <a:r>
              <a:rPr lang="ru-RU" dirty="0"/>
              <a:t>)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 </a:t>
            </a:r>
            <a:r>
              <a:rPr lang="ru-RU" dirty="0" err="1"/>
              <a:t>Передбачені</a:t>
            </a:r>
            <a:r>
              <a:rPr lang="ru-RU" dirty="0"/>
              <a:t> Порядком </a:t>
            </a:r>
            <a:r>
              <a:rPr lang="ru-RU" dirty="0" err="1"/>
              <a:t>підстави</a:t>
            </a:r>
            <a:r>
              <a:rPr lang="ru-RU" dirty="0"/>
              <a:t> для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потребують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уточнення</a:t>
            </a:r>
            <a:r>
              <a:rPr lang="ru-RU" dirty="0"/>
              <a:t>. </a:t>
            </a:r>
          </a:p>
          <a:p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поширеною</a:t>
            </a:r>
            <a:r>
              <a:rPr lang="ru-RU" dirty="0"/>
              <a:t> </a:t>
            </a:r>
            <a:r>
              <a:rPr lang="ru-RU" dirty="0" err="1"/>
              <a:t>підставою</a:t>
            </a:r>
            <a:r>
              <a:rPr lang="ru-RU" dirty="0"/>
              <a:t> у </a:t>
            </a:r>
            <a:r>
              <a:rPr lang="ru-RU" dirty="0" err="1"/>
              <a:t>сучасній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є </a:t>
            </a:r>
            <a:r>
              <a:rPr lang="ru-RU" dirty="0" err="1"/>
              <a:t>позначення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зовнішньоекономічних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(а </a:t>
            </a:r>
            <a:r>
              <a:rPr lang="ru-RU" dirty="0" err="1"/>
              <a:t>точніше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декларацій</a:t>
            </a:r>
            <a:r>
              <a:rPr lang="ru-RU" dirty="0"/>
              <a:t>) як </a:t>
            </a:r>
            <a:r>
              <a:rPr lang="ru-RU" dirty="0" err="1"/>
              <a:t>обов’язкових</a:t>
            </a:r>
            <a:r>
              <a:rPr lang="ru-RU" dirty="0"/>
              <a:t> до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технічними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.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повідомлень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правоохоронних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є </a:t>
            </a:r>
            <a:r>
              <a:rPr lang="ru-RU" dirty="0" err="1"/>
              <a:t>вагомою</a:t>
            </a:r>
            <a:r>
              <a:rPr lang="ru-RU" dirty="0"/>
              <a:t>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ретельного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контролю.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недостатність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і </a:t>
            </a:r>
            <a:r>
              <a:rPr lang="ru-RU" dirty="0" err="1"/>
              <a:t>даних</a:t>
            </a:r>
            <a:r>
              <a:rPr lang="ru-RU" dirty="0"/>
              <a:t> про </a:t>
            </a:r>
            <a:r>
              <a:rPr lang="ru-RU" dirty="0" err="1"/>
              <a:t>певну</a:t>
            </a:r>
            <a:r>
              <a:rPr lang="ru-RU" dirty="0"/>
              <a:t> </a:t>
            </a:r>
            <a:r>
              <a:rPr lang="ru-RU" dirty="0" err="1"/>
              <a:t>зовнішньоекономічну</a:t>
            </a:r>
            <a:r>
              <a:rPr lang="ru-RU" dirty="0"/>
              <a:t> </a:t>
            </a:r>
            <a:r>
              <a:rPr lang="ru-RU" dirty="0" err="1"/>
              <a:t>операцію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причиною для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 У той же час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і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за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змістом</a:t>
            </a:r>
            <a:r>
              <a:rPr lang="ru-RU" dirty="0"/>
              <a:t> є </a:t>
            </a:r>
            <a:r>
              <a:rPr lang="ru-RU" dirty="0" err="1"/>
              <a:t>напрямом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а не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. </a:t>
            </a:r>
            <a:r>
              <a:rPr lang="ru-RU" dirty="0" err="1"/>
              <a:t>Певна</a:t>
            </a:r>
            <a:r>
              <a:rPr lang="ru-RU" dirty="0"/>
              <a:t> </a:t>
            </a:r>
            <a:r>
              <a:rPr lang="ru-RU" dirty="0" err="1"/>
              <a:t>некоректність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і у </a:t>
            </a:r>
            <a:r>
              <a:rPr lang="ru-RU" dirty="0" err="1"/>
              <a:t>формулюванні</a:t>
            </a:r>
            <a:r>
              <a:rPr lang="ru-RU" dirty="0"/>
              <a:t> </a:t>
            </a:r>
            <a:r>
              <a:rPr lang="ru-RU" dirty="0" err="1"/>
              <a:t>підстави</a:t>
            </a:r>
            <a:r>
              <a:rPr lang="ru-RU" dirty="0"/>
              <a:t> як «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контролю»,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підстава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«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».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 </a:t>
            </a:r>
            <a:r>
              <a:rPr lang="ru-RU" dirty="0" err="1"/>
              <a:t>йде</a:t>
            </a:r>
            <a:r>
              <a:rPr lang="ru-RU" dirty="0"/>
              <a:t> про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повторно, то </a:t>
            </a:r>
            <a:r>
              <a:rPr lang="ru-RU" dirty="0" err="1"/>
              <a:t>лише</a:t>
            </a:r>
            <a:r>
              <a:rPr lang="ru-RU" dirty="0"/>
              <a:t> з метою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певною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повторюватиме</a:t>
            </a:r>
            <a:r>
              <a:rPr lang="ru-RU" dirty="0"/>
              <a:t> </a:t>
            </a:r>
            <a:r>
              <a:rPr lang="ru-RU" dirty="0" err="1"/>
              <a:t>зазначені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підстави</a:t>
            </a:r>
            <a:r>
              <a:rPr lang="ru-RU" dirty="0"/>
              <a:t>.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8522070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У Порядку є </a:t>
            </a:r>
            <a:r>
              <a:rPr lang="ru-RU" dirty="0" err="1"/>
              <a:t>норми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контроль за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та </a:t>
            </a:r>
            <a:r>
              <a:rPr lang="ru-RU" dirty="0" err="1"/>
              <a:t>своєчасним</a:t>
            </a:r>
            <a:r>
              <a:rPr lang="ru-RU" dirty="0"/>
              <a:t> </a:t>
            </a:r>
            <a:r>
              <a:rPr lang="ru-RU" dirty="0" err="1"/>
              <a:t>поверненням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в </a:t>
            </a:r>
            <a:r>
              <a:rPr lang="ru-RU" dirty="0" err="1"/>
              <a:t>підрозділах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у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покладається</a:t>
            </a:r>
            <a:r>
              <a:rPr lang="ru-RU" dirty="0"/>
              <a:t> на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відповідальних</a:t>
            </a:r>
            <a:r>
              <a:rPr lang="ru-RU" dirty="0"/>
              <a:t> за </a:t>
            </a:r>
            <a:r>
              <a:rPr lang="ru-RU" dirty="0" err="1"/>
              <a:t>використання</a:t>
            </a:r>
            <a:r>
              <a:rPr lang="ru-RU" dirty="0"/>
              <a:t>, </a:t>
            </a:r>
            <a:r>
              <a:rPr lang="ru-RU" dirty="0" err="1"/>
              <a:t>технічний</a:t>
            </a:r>
            <a:r>
              <a:rPr lang="ru-RU" dirty="0"/>
              <a:t> стан та </a:t>
            </a:r>
            <a:r>
              <a:rPr lang="ru-RU" dirty="0" err="1"/>
              <a:t>експлуатацію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і </a:t>
            </a:r>
            <a:r>
              <a:rPr lang="ru-RU" dirty="0" err="1"/>
              <a:t>керівників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. </a:t>
            </a:r>
            <a:r>
              <a:rPr lang="ru-RU" dirty="0" err="1"/>
              <a:t>Фіксування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заноситься до Журналу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підрозділу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Порядком не </a:t>
            </a:r>
            <a:r>
              <a:rPr lang="ru-RU" dirty="0" err="1"/>
              <a:t>зазначається</a:t>
            </a:r>
            <a:r>
              <a:rPr lang="ru-RU" dirty="0"/>
              <a:t> форма </a:t>
            </a:r>
            <a:r>
              <a:rPr lang="ru-RU" dirty="0" err="1"/>
              <a:t>ведення</a:t>
            </a:r>
            <a:r>
              <a:rPr lang="ru-RU" dirty="0"/>
              <a:t> такого Журналу,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зазначається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введення</a:t>
            </a:r>
            <a:r>
              <a:rPr lang="ru-RU" dirty="0"/>
              <a:t> у </a:t>
            </a:r>
            <a:r>
              <a:rPr lang="ru-RU" dirty="0" err="1"/>
              <a:t>електронному</a:t>
            </a:r>
            <a:r>
              <a:rPr lang="ru-RU" dirty="0"/>
              <a:t> </a:t>
            </a:r>
            <a:r>
              <a:rPr lang="ru-RU" dirty="0" err="1"/>
              <a:t>вигляді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недолік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створювати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трактування</a:t>
            </a:r>
            <a:r>
              <a:rPr lang="ru-RU" dirty="0"/>
              <a:t> у </a:t>
            </a:r>
            <a:r>
              <a:rPr lang="ru-RU" dirty="0" err="1"/>
              <a:t>практичній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митниць</a:t>
            </a:r>
            <a:r>
              <a:rPr lang="ru-RU" dirty="0"/>
              <a:t> ДФС, </a:t>
            </a:r>
            <a:r>
              <a:rPr lang="ru-RU" dirty="0" err="1"/>
              <a:t>пов’язані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фіксування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контролю. </a:t>
            </a:r>
            <a:r>
              <a:rPr lang="ru-RU" dirty="0" err="1"/>
              <a:t>Крім</a:t>
            </a:r>
            <a:r>
              <a:rPr lang="ru-RU" dirty="0"/>
              <a:t> того </a:t>
            </a:r>
            <a:r>
              <a:rPr lang="ru-RU" dirty="0" err="1"/>
              <a:t>інформація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вноситись</a:t>
            </a:r>
            <a:r>
              <a:rPr lang="ru-RU" dirty="0"/>
              <a:t> до </a:t>
            </a:r>
            <a:r>
              <a:rPr lang="ru-RU" dirty="0" err="1"/>
              <a:t>автоматизованої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формальностей, </a:t>
            </a:r>
            <a:r>
              <a:rPr lang="ru-RU" dirty="0" err="1"/>
              <a:t>визначених</a:t>
            </a:r>
            <a:r>
              <a:rPr lang="ru-RU" dirty="0"/>
              <a:t> МКУ,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передбачено</a:t>
            </a:r>
            <a:r>
              <a:rPr lang="ru-RU" dirty="0"/>
              <a:t> </a:t>
            </a:r>
            <a:r>
              <a:rPr lang="ru-RU" dirty="0" err="1"/>
              <a:t>вказаною</a:t>
            </a:r>
            <a:r>
              <a:rPr lang="ru-RU" dirty="0"/>
              <a:t> системою. </a:t>
            </a:r>
          </a:p>
          <a:p>
            <a:r>
              <a:rPr lang="ru-RU" dirty="0" err="1"/>
              <a:t>Розділ</a:t>
            </a:r>
            <a:r>
              <a:rPr lang="ru-RU" dirty="0"/>
              <a:t> 3 Порядку </a:t>
            </a:r>
            <a:r>
              <a:rPr lang="ru-RU" dirty="0" err="1"/>
              <a:t>розкриває</a:t>
            </a:r>
            <a:r>
              <a:rPr lang="ru-RU" dirty="0"/>
              <a:t> </a:t>
            </a:r>
            <a:r>
              <a:rPr lang="ru-RU" dirty="0" err="1"/>
              <a:t>ключові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технічними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контролю. Так, </a:t>
            </a:r>
            <a:r>
              <a:rPr lang="ru-RU" dirty="0" err="1"/>
              <a:t>придбання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у плановому </a:t>
            </a:r>
            <a:r>
              <a:rPr lang="ru-RU" dirty="0" err="1"/>
              <a:t>централізованому</a:t>
            </a:r>
            <a:r>
              <a:rPr lang="ru-RU" dirty="0"/>
              <a:t> порядку шляхом </a:t>
            </a:r>
            <a:r>
              <a:rPr lang="ru-RU" dirty="0" err="1"/>
              <a:t>закупівлі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ДФС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державного бюджету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як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технічної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.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Типових</a:t>
            </a:r>
            <a:r>
              <a:rPr lang="ru-RU" dirty="0"/>
              <a:t> норм у п. 3.2 Порядку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і номенклатура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для </a:t>
            </a:r>
            <a:r>
              <a:rPr lang="ru-RU" dirty="0" err="1"/>
              <a:t>оснащення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 </a:t>
            </a:r>
            <a:r>
              <a:rPr lang="ru-RU" dirty="0" err="1"/>
              <a:t>митниць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прив’язують</a:t>
            </a:r>
            <a:r>
              <a:rPr lang="ru-RU" dirty="0"/>
              <a:t> до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і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митному</a:t>
            </a:r>
            <a:r>
              <a:rPr lang="ru-RU" dirty="0"/>
              <a:t> контролю, а </a:t>
            </a:r>
            <a:r>
              <a:rPr lang="ru-RU" dirty="0" err="1"/>
              <a:t>також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технологічної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 та </a:t>
            </a:r>
            <a:r>
              <a:rPr lang="ru-RU" dirty="0" err="1"/>
              <a:t>використання</a:t>
            </a:r>
            <a:r>
              <a:rPr lang="ru-RU" dirty="0"/>
              <a:t> –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приміщень</a:t>
            </a:r>
            <a:r>
              <a:rPr lang="ru-RU" dirty="0"/>
              <a:t>, </a:t>
            </a:r>
            <a:r>
              <a:rPr lang="ru-RU" dirty="0" err="1"/>
              <a:t>площ</a:t>
            </a:r>
            <a:r>
              <a:rPr lang="ru-RU" dirty="0"/>
              <a:t>, </a:t>
            </a:r>
            <a:r>
              <a:rPr lang="ru-RU" dirty="0" err="1"/>
              <a:t>місць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, </a:t>
            </a:r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санітарним</a:t>
            </a:r>
            <a:r>
              <a:rPr lang="ru-RU" dirty="0"/>
              <a:t> та </a:t>
            </a:r>
            <a:r>
              <a:rPr lang="ru-RU" dirty="0" err="1"/>
              <a:t>будівельним</a:t>
            </a:r>
            <a:r>
              <a:rPr lang="ru-RU" dirty="0"/>
              <a:t> нормам, </a:t>
            </a:r>
            <a:r>
              <a:rPr lang="ru-RU" dirty="0" err="1"/>
              <a:t>температурним</a:t>
            </a:r>
            <a:r>
              <a:rPr lang="ru-RU" dirty="0"/>
              <a:t> режимам, </a:t>
            </a:r>
            <a:r>
              <a:rPr lang="ru-RU" dirty="0" err="1"/>
              <a:t>вимогам</a:t>
            </a:r>
            <a:r>
              <a:rPr lang="ru-RU" dirty="0"/>
              <a:t> </a:t>
            </a:r>
            <a:r>
              <a:rPr lang="ru-RU" dirty="0" err="1"/>
              <a:t>пожежної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та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відповідне</a:t>
            </a:r>
            <a:r>
              <a:rPr lang="ru-RU" dirty="0"/>
              <a:t> </a:t>
            </a:r>
            <a:r>
              <a:rPr lang="ru-RU" dirty="0" err="1"/>
              <a:t>інфраструктурне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4975358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9"/>
            <a:ext cx="10515600" cy="336524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Таким чином, </a:t>
            </a:r>
            <a:r>
              <a:rPr lang="ru-RU" dirty="0" err="1"/>
              <a:t>розглянуті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</a:t>
            </a:r>
            <a:r>
              <a:rPr lang="ru-RU" dirty="0" err="1"/>
              <a:t>нормативні</a:t>
            </a:r>
            <a:r>
              <a:rPr lang="ru-RU" dirty="0"/>
              <a:t> </a:t>
            </a:r>
            <a:r>
              <a:rPr lang="ru-RU" dirty="0" err="1"/>
              <a:t>акти</a:t>
            </a:r>
            <a:r>
              <a:rPr lang="ru-RU" dirty="0"/>
              <a:t> </a:t>
            </a:r>
            <a:r>
              <a:rPr lang="ru-RU" dirty="0" err="1"/>
              <a:t>регулюють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контролю. </a:t>
            </a:r>
            <a:r>
              <a:rPr lang="ru-RU" dirty="0" err="1"/>
              <a:t>Однак</a:t>
            </a:r>
            <a:r>
              <a:rPr lang="ru-RU" dirty="0"/>
              <a:t>,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процесом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ТСМК, на нашу думку,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ширшого</a:t>
            </a:r>
            <a:r>
              <a:rPr lang="ru-RU" dirty="0"/>
              <a:t> кола </a:t>
            </a:r>
            <a:r>
              <a:rPr lang="ru-RU" dirty="0" err="1"/>
              <a:t>завдань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охопленні</a:t>
            </a:r>
            <a:r>
              <a:rPr lang="ru-RU" dirty="0"/>
              <a:t> </a:t>
            </a:r>
            <a:r>
              <a:rPr lang="ru-RU" dirty="0" err="1"/>
              <a:t>нормативними</a:t>
            </a:r>
            <a:r>
              <a:rPr lang="ru-RU" dirty="0"/>
              <a:t> та </a:t>
            </a:r>
            <a:r>
              <a:rPr lang="ru-RU" dirty="0" err="1"/>
              <a:t>методичними</a:t>
            </a:r>
            <a:r>
              <a:rPr lang="ru-RU" dirty="0"/>
              <a:t> документами. Так, на рисунку 1 </a:t>
            </a:r>
            <a:r>
              <a:rPr lang="ru-RU" dirty="0" err="1"/>
              <a:t>відображено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вирішувати</a:t>
            </a:r>
            <a:r>
              <a:rPr lang="ru-RU" dirty="0"/>
              <a:t> і </a:t>
            </a:r>
            <a:r>
              <a:rPr lang="ru-RU" dirty="0" err="1"/>
              <a:t>виділено</a:t>
            </a:r>
            <a:r>
              <a:rPr lang="ru-RU" dirty="0"/>
              <a:t>,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них,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регламентуються</a:t>
            </a:r>
            <a:r>
              <a:rPr lang="ru-RU" dirty="0"/>
              <a:t> </a:t>
            </a:r>
            <a:r>
              <a:rPr lang="ru-RU" dirty="0" err="1"/>
              <a:t>відповідними</a:t>
            </a:r>
            <a:r>
              <a:rPr lang="ru-RU" dirty="0"/>
              <a:t> документами. </a:t>
            </a:r>
            <a:r>
              <a:rPr lang="ru-RU" dirty="0" err="1"/>
              <a:t>Серед</a:t>
            </a:r>
            <a:r>
              <a:rPr lang="ru-RU" dirty="0"/>
              <a:t> них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визначено</a:t>
            </a:r>
            <a:r>
              <a:rPr lang="ru-RU" dirty="0"/>
              <a:t> порядок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інформацією</a:t>
            </a:r>
            <a:r>
              <a:rPr lang="ru-RU" dirty="0"/>
              <a:t> </a:t>
            </a:r>
            <a:r>
              <a:rPr lang="ru-RU" dirty="0" err="1"/>
              <a:t>необхідною</a:t>
            </a:r>
            <a:r>
              <a:rPr lang="ru-RU" dirty="0"/>
              <a:t> для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контролю. Те ж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 </a:t>
            </a:r>
            <a:r>
              <a:rPr lang="ru-RU" dirty="0" err="1"/>
              <a:t>нормування</a:t>
            </a:r>
            <a:r>
              <a:rPr lang="ru-RU" dirty="0"/>
              <a:t> потреби у ТСМК,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потребують</a:t>
            </a:r>
            <a:r>
              <a:rPr lang="ru-RU" dirty="0"/>
              <a:t> </a:t>
            </a:r>
            <a:r>
              <a:rPr lang="ru-RU" dirty="0" err="1"/>
              <a:t>оновлення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 </a:t>
            </a:r>
          </a:p>
          <a:p>
            <a:endParaRPr lang="ru-RU" dirty="0"/>
          </a:p>
          <a:p>
            <a:endParaRPr lang="ru-UA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C7C0F29-CE34-474B-AD83-F4509536AE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448" y="3032450"/>
            <a:ext cx="4832863" cy="351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1091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Побудова</a:t>
            </a:r>
            <a:r>
              <a:rPr lang="ru-RU" dirty="0"/>
              <a:t> </a:t>
            </a:r>
            <a:r>
              <a:rPr lang="ru-RU" dirty="0" err="1"/>
              <a:t>митниці</a:t>
            </a:r>
            <a:r>
              <a:rPr lang="ru-RU" dirty="0"/>
              <a:t>, яка </a:t>
            </a:r>
            <a:r>
              <a:rPr lang="ru-RU" dirty="0" err="1"/>
              <a:t>застосовує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інноваційні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та </a:t>
            </a:r>
            <a:r>
              <a:rPr lang="ru-RU" dirty="0" err="1"/>
              <a:t>технології</a:t>
            </a:r>
            <a:r>
              <a:rPr lang="ru-RU" dirty="0"/>
              <a:t>,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оновлюється</a:t>
            </a:r>
            <a:r>
              <a:rPr lang="ru-RU" dirty="0"/>
              <a:t> та </a:t>
            </a:r>
            <a:r>
              <a:rPr lang="ru-RU" dirty="0" err="1"/>
              <a:t>вдосконалюється</a:t>
            </a:r>
            <a:r>
              <a:rPr lang="ru-RU" dirty="0"/>
              <a:t> – </a:t>
            </a:r>
            <a:r>
              <a:rPr lang="ru-RU" dirty="0" err="1"/>
              <a:t>процес</a:t>
            </a:r>
            <a:r>
              <a:rPr lang="ru-RU" dirty="0"/>
              <a:t> над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сьогодні</a:t>
            </a:r>
            <a:r>
              <a:rPr lang="ru-RU" dirty="0"/>
              <a:t> активно </a:t>
            </a:r>
            <a:r>
              <a:rPr lang="ru-RU" dirty="0" err="1"/>
              <a:t>працюють</a:t>
            </a:r>
            <a:r>
              <a:rPr lang="ru-RU" dirty="0"/>
              <a:t> в ДФС у рамках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Стратегічних</a:t>
            </a:r>
            <a:r>
              <a:rPr lang="ru-RU" dirty="0"/>
              <a:t> </a:t>
            </a:r>
            <a:r>
              <a:rPr lang="ru-RU" dirty="0" err="1"/>
              <a:t>ініціатив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 до 2020 року.</a:t>
            </a:r>
          </a:p>
          <a:p>
            <a:r>
              <a:rPr lang="ru-RU" dirty="0"/>
              <a:t>««Смарт»-</a:t>
            </a:r>
            <a:r>
              <a:rPr lang="ru-RU" dirty="0" err="1"/>
              <a:t>митниця</a:t>
            </a:r>
            <a:r>
              <a:rPr lang="ru-RU" dirty="0"/>
              <a:t> </a:t>
            </a:r>
            <a:r>
              <a:rPr lang="ru-RU" dirty="0" err="1"/>
              <a:t>поєднує</a:t>
            </a:r>
            <a:r>
              <a:rPr lang="ru-RU" dirty="0"/>
              <a:t> в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інноваційні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функціонують</a:t>
            </a:r>
            <a:r>
              <a:rPr lang="ru-RU" dirty="0"/>
              <a:t> на </a:t>
            </a:r>
            <a:r>
              <a:rPr lang="ru-RU" dirty="0" err="1"/>
              <a:t>митницях</a:t>
            </a:r>
            <a:r>
              <a:rPr lang="ru-RU" dirty="0"/>
              <a:t> та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планується</a:t>
            </a:r>
            <a:r>
              <a:rPr lang="ru-RU" dirty="0"/>
              <a:t> </a:t>
            </a:r>
            <a:r>
              <a:rPr lang="ru-RU" dirty="0" err="1"/>
              <a:t>запровадити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постійного</a:t>
            </a:r>
            <a:r>
              <a:rPr lang="ru-RU" dirty="0"/>
              <a:t> </a:t>
            </a:r>
            <a:r>
              <a:rPr lang="ru-RU" dirty="0" err="1"/>
              <a:t>інноваційного</a:t>
            </a:r>
            <a:r>
              <a:rPr lang="ru-RU" dirty="0"/>
              <a:t> </a:t>
            </a:r>
            <a:r>
              <a:rPr lang="ru-RU" dirty="0" err="1"/>
              <a:t>вдосконалення</a:t>
            </a:r>
            <a:r>
              <a:rPr lang="ru-RU" dirty="0"/>
              <a:t> процедур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та </a:t>
            </a:r>
            <a:r>
              <a:rPr lang="ru-RU" dirty="0" err="1"/>
              <a:t>митного</a:t>
            </a:r>
            <a:r>
              <a:rPr lang="ru-RU" dirty="0"/>
              <a:t> контролю», – </a:t>
            </a:r>
            <a:r>
              <a:rPr lang="ru-RU" dirty="0" err="1"/>
              <a:t>розповів</a:t>
            </a:r>
            <a:r>
              <a:rPr lang="ru-RU" dirty="0"/>
              <a:t> начальник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нетарифного </a:t>
            </a:r>
            <a:r>
              <a:rPr lang="ru-RU" dirty="0" err="1"/>
              <a:t>регулювання</a:t>
            </a:r>
            <a:r>
              <a:rPr lang="ru-RU" dirty="0"/>
              <a:t> ЗЕД Департаменту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ДФС </a:t>
            </a:r>
            <a:r>
              <a:rPr lang="ru-RU" dirty="0" err="1"/>
              <a:t>Леонід</a:t>
            </a:r>
            <a:r>
              <a:rPr lang="ru-RU" dirty="0"/>
              <a:t> Муромцев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засідання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комітету</a:t>
            </a:r>
            <a:r>
              <a:rPr lang="ru-RU" dirty="0"/>
              <a:t> </a:t>
            </a:r>
            <a:r>
              <a:rPr lang="ru-RU" dirty="0" err="1"/>
              <a:t>Громадської</a:t>
            </a:r>
            <a:r>
              <a:rPr lang="ru-RU" dirty="0"/>
              <a:t> ради при ДФС, де </a:t>
            </a:r>
            <a:r>
              <a:rPr lang="ru-RU" dirty="0" err="1"/>
              <a:t>громадськості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презентовано </a:t>
            </a:r>
            <a:r>
              <a:rPr lang="ru-RU" dirty="0" err="1"/>
              <a:t>концепцію</a:t>
            </a:r>
            <a:r>
              <a:rPr lang="ru-RU" dirty="0"/>
              <a:t> «Смарт»-</a:t>
            </a:r>
            <a:r>
              <a:rPr lang="ru-RU" dirty="0" err="1"/>
              <a:t>митницю</a:t>
            </a:r>
            <a:r>
              <a:rPr lang="ru-RU" dirty="0"/>
              <a:t>.</a:t>
            </a:r>
          </a:p>
          <a:p>
            <a:r>
              <a:rPr lang="ru-RU" dirty="0"/>
              <a:t>В основу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митниці</a:t>
            </a:r>
            <a:r>
              <a:rPr lang="ru-RU" dirty="0"/>
              <a:t> </a:t>
            </a:r>
            <a:r>
              <a:rPr lang="ru-RU" dirty="0" err="1"/>
              <a:t>покладено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інноваційних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перетворюють</a:t>
            </a:r>
            <a:r>
              <a:rPr lang="ru-RU" dirty="0"/>
              <a:t> </a:t>
            </a:r>
            <a:r>
              <a:rPr lang="ru-RU" dirty="0" err="1"/>
              <a:t>митне</a:t>
            </a:r>
            <a:r>
              <a:rPr lang="ru-RU" dirty="0"/>
              <a:t> </a:t>
            </a:r>
            <a:r>
              <a:rPr lang="ru-RU" dirty="0" err="1"/>
              <a:t>адміністрування</a:t>
            </a:r>
            <a:r>
              <a:rPr lang="ru-RU" dirty="0"/>
              <a:t> в </a:t>
            </a:r>
            <a:r>
              <a:rPr lang="ru-RU" dirty="0" err="1"/>
              <a:t>швидкий</a:t>
            </a:r>
            <a:r>
              <a:rPr lang="ru-RU" dirty="0"/>
              <a:t> і </a:t>
            </a:r>
            <a:r>
              <a:rPr lang="ru-RU" dirty="0" err="1"/>
              <a:t>високотехнологічний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.</a:t>
            </a:r>
          </a:p>
          <a:p>
            <a:r>
              <a:rPr lang="ru-RU" dirty="0"/>
              <a:t>««Смарт»-</a:t>
            </a:r>
            <a:r>
              <a:rPr lang="ru-RU" dirty="0" err="1"/>
              <a:t>митниця</a:t>
            </a:r>
            <a:r>
              <a:rPr lang="ru-RU" dirty="0"/>
              <a:t> </a:t>
            </a:r>
            <a:r>
              <a:rPr lang="ru-RU" dirty="0" err="1"/>
              <a:t>використовуватиме</a:t>
            </a:r>
            <a:r>
              <a:rPr lang="ru-RU" dirty="0"/>
              <a:t> </a:t>
            </a:r>
            <a:r>
              <a:rPr lang="ru-RU" dirty="0" err="1"/>
              <a:t>інтелектуальну</a:t>
            </a:r>
            <a:r>
              <a:rPr lang="ru-RU" dirty="0"/>
              <a:t> систему </a:t>
            </a:r>
            <a:r>
              <a:rPr lang="ru-RU" dirty="0" err="1"/>
              <a:t>ризиків</a:t>
            </a:r>
            <a:r>
              <a:rPr lang="ru-RU" dirty="0"/>
              <a:t>, </a:t>
            </a:r>
            <a:r>
              <a:rPr lang="ru-RU" dirty="0" err="1"/>
              <a:t>єдиний</a:t>
            </a:r>
            <a:r>
              <a:rPr lang="ru-RU" dirty="0"/>
              <a:t> портал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дозвільних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(</a:t>
            </a:r>
            <a:r>
              <a:rPr lang="ru-RU" dirty="0" err="1"/>
              <a:t>надаватиметься</a:t>
            </a:r>
            <a:r>
              <a:rPr lang="ru-RU" dirty="0"/>
              <a:t> 31 </a:t>
            </a:r>
            <a:r>
              <a:rPr lang="ru-RU" dirty="0" err="1"/>
              <a:t>дозвільний</a:t>
            </a:r>
            <a:r>
              <a:rPr lang="ru-RU" dirty="0"/>
              <a:t> документ), </a:t>
            </a:r>
            <a:r>
              <a:rPr lang="ru-RU" dirty="0" err="1"/>
              <a:t>електронне</a:t>
            </a:r>
            <a:r>
              <a:rPr lang="ru-RU" dirty="0"/>
              <a:t> </a:t>
            </a:r>
            <a:r>
              <a:rPr lang="ru-RU" dirty="0" err="1"/>
              <a:t>декларування</a:t>
            </a:r>
            <a:r>
              <a:rPr lang="ru-RU" dirty="0"/>
              <a:t>, </a:t>
            </a:r>
            <a:r>
              <a:rPr lang="ru-RU" dirty="0" err="1"/>
              <a:t>здійснюватиме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та контроль над </a:t>
            </a:r>
            <a:r>
              <a:rPr lang="ru-RU" dirty="0" err="1"/>
              <a:t>всіма</a:t>
            </a:r>
            <a:r>
              <a:rPr lang="ru-RU" dirty="0"/>
              <a:t> </a:t>
            </a:r>
            <a:r>
              <a:rPr lang="ru-RU" dirty="0" err="1"/>
              <a:t>ланцюгами</a:t>
            </a:r>
            <a:r>
              <a:rPr lang="ru-RU" dirty="0"/>
              <a:t> поставок, </a:t>
            </a:r>
            <a:r>
              <a:rPr lang="ru-RU" dirty="0" err="1"/>
              <a:t>постмитний</a:t>
            </a:r>
            <a:r>
              <a:rPr lang="ru-RU" dirty="0"/>
              <a:t> контроль та </a:t>
            </a:r>
            <a:r>
              <a:rPr lang="ru-RU" dirty="0" err="1"/>
              <a:t>постаудит</a:t>
            </a:r>
            <a:r>
              <a:rPr lang="ru-RU" dirty="0"/>
              <a:t>, </a:t>
            </a:r>
            <a:r>
              <a:rPr lang="ru-RU" dirty="0" err="1"/>
              <a:t>застосовуватиме</a:t>
            </a:r>
            <a:r>
              <a:rPr lang="ru-RU" dirty="0"/>
              <a:t> </a:t>
            </a:r>
            <a:r>
              <a:rPr lang="ru-RU" dirty="0" err="1"/>
              <a:t>високотехнологічні</a:t>
            </a:r>
            <a:r>
              <a:rPr lang="ru-RU" dirty="0"/>
              <a:t>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контролю.</a:t>
            </a:r>
          </a:p>
          <a:p>
            <a:r>
              <a:rPr lang="ru-RU" dirty="0" err="1"/>
              <a:t>Митниця</a:t>
            </a:r>
            <a:r>
              <a:rPr lang="ru-RU" dirty="0"/>
              <a:t> </a:t>
            </a:r>
            <a:r>
              <a:rPr lang="ru-RU" dirty="0" err="1"/>
              <a:t>здійснюватиме</a:t>
            </a:r>
            <a:r>
              <a:rPr lang="ru-RU" dirty="0"/>
              <a:t> </a:t>
            </a:r>
            <a:r>
              <a:rPr lang="ru-RU" dirty="0" err="1"/>
              <a:t>обмін</a:t>
            </a:r>
            <a:r>
              <a:rPr lang="ru-RU" dirty="0"/>
              <a:t> </a:t>
            </a:r>
            <a:r>
              <a:rPr lang="ru-RU" dirty="0" err="1"/>
              <a:t>попередньою</a:t>
            </a:r>
            <a:r>
              <a:rPr lang="ru-RU" dirty="0"/>
              <a:t> </a:t>
            </a:r>
            <a:r>
              <a:rPr lang="ru-RU" dirty="0" err="1"/>
              <a:t>інформацією</a:t>
            </a:r>
            <a:r>
              <a:rPr lang="ru-RU" dirty="0"/>
              <a:t> з </a:t>
            </a:r>
            <a:r>
              <a:rPr lang="ru-RU" dirty="0" err="1"/>
              <a:t>авіалініями</a:t>
            </a:r>
            <a:r>
              <a:rPr lang="ru-RU" dirty="0"/>
              <a:t>, </a:t>
            </a:r>
            <a:r>
              <a:rPr lang="ru-RU" dirty="0" err="1"/>
              <a:t>морськими</a:t>
            </a:r>
            <a:r>
              <a:rPr lang="ru-RU" dirty="0"/>
              <a:t> </a:t>
            </a:r>
            <a:r>
              <a:rPr lang="ru-RU" dirty="0" err="1"/>
              <a:t>лінійними</a:t>
            </a:r>
            <a:r>
              <a:rPr lang="ru-RU" dirty="0"/>
              <a:t> агентами, </a:t>
            </a:r>
            <a:r>
              <a:rPr lang="ru-RU" dirty="0" err="1"/>
              <a:t>Укрзалізницею</a:t>
            </a:r>
            <a:r>
              <a:rPr lang="ru-RU" dirty="0"/>
              <a:t>, </a:t>
            </a:r>
            <a:r>
              <a:rPr lang="ru-RU" dirty="0" err="1"/>
              <a:t>адміністрацією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прикордонної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, </a:t>
            </a:r>
            <a:r>
              <a:rPr lang="de-DE" dirty="0"/>
              <a:t>NCTS – </a:t>
            </a:r>
            <a:r>
              <a:rPr lang="de-DE" dirty="0" err="1"/>
              <a:t>TIRepd</a:t>
            </a:r>
            <a:r>
              <a:rPr lang="de-DE" dirty="0"/>
              <a:t>. </a:t>
            </a:r>
            <a:r>
              <a:rPr lang="ru-RU" dirty="0"/>
              <a:t>Так, </a:t>
            </a:r>
            <a:r>
              <a:rPr lang="ru-RU" dirty="0" err="1"/>
              <a:t>надаватиметься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реєстру</a:t>
            </a:r>
            <a:r>
              <a:rPr lang="ru-RU" dirty="0"/>
              <a:t> номера транспортного </a:t>
            </a:r>
            <a:r>
              <a:rPr lang="ru-RU" dirty="0" err="1"/>
              <a:t>засобу</a:t>
            </a:r>
            <a:r>
              <a:rPr lang="ru-RU" dirty="0"/>
              <a:t>, </a:t>
            </a:r>
            <a:r>
              <a:rPr lang="ru-RU" dirty="0" err="1"/>
              <a:t>назви</a:t>
            </a:r>
            <a:r>
              <a:rPr lang="ru-RU" dirty="0"/>
              <a:t> товару та ваги.</a:t>
            </a:r>
          </a:p>
          <a:p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високотехнологічних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передбачатиме</a:t>
            </a:r>
            <a:r>
              <a:rPr lang="ru-RU" dirty="0"/>
              <a:t> </a:t>
            </a:r>
            <a:r>
              <a:rPr lang="ru-RU" dirty="0" err="1"/>
              <a:t>відеоспостереження</a:t>
            </a:r>
            <a:r>
              <a:rPr lang="ru-RU" dirty="0"/>
              <a:t> та </a:t>
            </a:r>
            <a:r>
              <a:rPr lang="ru-RU" dirty="0" err="1"/>
              <a:t>відеоконтроль</a:t>
            </a:r>
            <a:r>
              <a:rPr lang="ru-RU" dirty="0"/>
              <a:t>, </a:t>
            </a:r>
            <a:r>
              <a:rPr lang="ru-RU" dirty="0" err="1"/>
              <a:t>зчитування</a:t>
            </a:r>
            <a:r>
              <a:rPr lang="ru-RU" dirty="0"/>
              <a:t> </a:t>
            </a:r>
            <a:r>
              <a:rPr lang="ru-RU" dirty="0" err="1"/>
              <a:t>номерних</a:t>
            </a:r>
            <a:r>
              <a:rPr lang="ru-RU" dirty="0"/>
              <a:t> </a:t>
            </a:r>
            <a:r>
              <a:rPr lang="ru-RU" dirty="0" err="1"/>
              <a:t>знаків</a:t>
            </a:r>
            <a:r>
              <a:rPr lang="ru-RU" dirty="0"/>
              <a:t>, </a:t>
            </a:r>
            <a:r>
              <a:rPr lang="ru-RU" dirty="0" err="1"/>
              <a:t>ваговий</a:t>
            </a:r>
            <a:r>
              <a:rPr lang="ru-RU" dirty="0"/>
              <a:t> контроль та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скануючих</a:t>
            </a:r>
            <a:r>
              <a:rPr lang="ru-RU" dirty="0"/>
              <a:t> систем.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7569499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Важливою</a:t>
            </a:r>
            <a:r>
              <a:rPr lang="ru-RU" dirty="0"/>
              <a:t> </a:t>
            </a:r>
            <a:r>
              <a:rPr lang="ru-RU" dirty="0" err="1"/>
              <a:t>новацією</a:t>
            </a:r>
            <a:r>
              <a:rPr lang="ru-RU" dirty="0"/>
              <a:t> стане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талону в пунктах пропуску через </a:t>
            </a:r>
            <a:r>
              <a:rPr lang="ru-RU" dirty="0" err="1"/>
              <a:t>державний</a:t>
            </a:r>
            <a:r>
              <a:rPr lang="ru-RU" dirty="0"/>
              <a:t> кордон. В талон </a:t>
            </a:r>
            <a:r>
              <a:rPr lang="ru-RU" dirty="0" err="1"/>
              <a:t>вноситиметься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 про номер та дату </a:t>
            </a:r>
            <a:r>
              <a:rPr lang="ru-RU" dirty="0" err="1"/>
              <a:t>операції</a:t>
            </a:r>
            <a:r>
              <a:rPr lang="ru-RU" dirty="0"/>
              <a:t>, номер транспортного </a:t>
            </a:r>
            <a:r>
              <a:rPr lang="ru-RU" dirty="0" err="1"/>
              <a:t>засобу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 </a:t>
            </a:r>
            <a:r>
              <a:rPr lang="ru-RU" dirty="0" err="1"/>
              <a:t>перевірятиметься</a:t>
            </a:r>
            <a:r>
              <a:rPr lang="ru-RU" dirty="0"/>
              <a:t> </a:t>
            </a:r>
            <a:r>
              <a:rPr lang="ru-RU" dirty="0" err="1"/>
              <a:t>адміністрацією</a:t>
            </a:r>
            <a:r>
              <a:rPr lang="ru-RU" dirty="0"/>
              <a:t> </a:t>
            </a:r>
            <a:r>
              <a:rPr lang="ru-RU" dirty="0" err="1"/>
              <a:t>Держприкордонслужби</a:t>
            </a:r>
            <a:r>
              <a:rPr lang="ru-RU" dirty="0"/>
              <a:t>, яка </a:t>
            </a:r>
            <a:r>
              <a:rPr lang="ru-RU" dirty="0" err="1"/>
              <a:t>зчитуватиме</a:t>
            </a:r>
            <a:r>
              <a:rPr lang="ru-RU" dirty="0"/>
              <a:t> </a:t>
            </a:r>
            <a:r>
              <a:rPr lang="ru-RU" dirty="0" err="1"/>
              <a:t>вхідні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з E-</a:t>
            </a:r>
            <a:r>
              <a:rPr lang="ru-RU" dirty="0" err="1"/>
              <a:t>ticket</a:t>
            </a:r>
            <a:r>
              <a:rPr lang="ru-RU" dirty="0"/>
              <a:t> у </a:t>
            </a:r>
            <a:r>
              <a:rPr lang="ru-RU" dirty="0" err="1"/>
              <a:t>власну</a:t>
            </a:r>
            <a:r>
              <a:rPr lang="ru-RU" dirty="0"/>
              <a:t> </a:t>
            </a:r>
            <a:r>
              <a:rPr lang="ru-RU" dirty="0" err="1"/>
              <a:t>інформаційну</a:t>
            </a:r>
            <a:r>
              <a:rPr lang="ru-RU" dirty="0"/>
              <a:t> систему, </a:t>
            </a:r>
            <a:r>
              <a:rPr lang="ru-RU" dirty="0" err="1"/>
              <a:t>здійснюватиме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, </a:t>
            </a:r>
            <a:r>
              <a:rPr lang="ru-RU" dirty="0" err="1"/>
              <a:t>вноситиме</a:t>
            </a:r>
            <a:r>
              <a:rPr lang="ru-RU" dirty="0"/>
              <a:t> </a:t>
            </a:r>
            <a:r>
              <a:rPr lang="ru-RU" dirty="0" err="1"/>
              <a:t>мінімально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для ДФСУ, </a:t>
            </a:r>
            <a:r>
              <a:rPr lang="ru-RU" dirty="0" err="1"/>
              <a:t>проставлятиме</a:t>
            </a:r>
            <a:r>
              <a:rPr lang="ru-RU" dirty="0"/>
              <a:t> </a:t>
            </a:r>
            <a:r>
              <a:rPr lang="ru-RU" dirty="0" err="1"/>
              <a:t>відмітку</a:t>
            </a:r>
            <a:r>
              <a:rPr lang="ru-RU" dirty="0"/>
              <a:t> «</a:t>
            </a:r>
            <a:r>
              <a:rPr lang="ru-RU" dirty="0" err="1"/>
              <a:t>перевірено</a:t>
            </a:r>
            <a:r>
              <a:rPr lang="ru-RU" dirty="0"/>
              <a:t>» та </a:t>
            </a:r>
            <a:r>
              <a:rPr lang="ru-RU" dirty="0" err="1"/>
              <a:t>передаватиме</a:t>
            </a:r>
            <a:r>
              <a:rPr lang="ru-RU" dirty="0"/>
              <a:t> для </a:t>
            </a:r>
            <a:r>
              <a:rPr lang="ru-RU" dirty="0" err="1"/>
              <a:t>перевірки</a:t>
            </a:r>
            <a:r>
              <a:rPr lang="ru-RU" dirty="0"/>
              <a:t> в ДФС.</a:t>
            </a:r>
          </a:p>
          <a:p>
            <a:r>
              <a:rPr lang="ru-RU" dirty="0"/>
              <a:t>У свою </a:t>
            </a:r>
            <a:r>
              <a:rPr lang="ru-RU" dirty="0" err="1"/>
              <a:t>чергу</a:t>
            </a:r>
            <a:r>
              <a:rPr lang="ru-RU" dirty="0"/>
              <a:t> ДФС </a:t>
            </a:r>
            <a:r>
              <a:rPr lang="ru-RU" dirty="0" err="1"/>
              <a:t>зчитуватиме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у </a:t>
            </a:r>
            <a:r>
              <a:rPr lang="ru-RU" dirty="0" err="1"/>
              <a:t>власну</a:t>
            </a:r>
            <a:r>
              <a:rPr lang="ru-RU" dirty="0"/>
              <a:t> </a:t>
            </a:r>
            <a:r>
              <a:rPr lang="ru-RU" dirty="0" err="1"/>
              <a:t>інформаційну</a:t>
            </a:r>
            <a:r>
              <a:rPr lang="ru-RU" dirty="0"/>
              <a:t> систему, </a:t>
            </a:r>
            <a:r>
              <a:rPr lang="ru-RU" dirty="0" err="1"/>
              <a:t>вноситиме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, </a:t>
            </a:r>
            <a:r>
              <a:rPr lang="ru-RU" dirty="0" err="1"/>
              <a:t>необхідні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контролю, </a:t>
            </a:r>
            <a:r>
              <a:rPr lang="ru-RU" dirty="0" err="1"/>
              <a:t>здійснюватиме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 та </a:t>
            </a:r>
            <a:r>
              <a:rPr lang="ru-RU" dirty="0" err="1"/>
              <a:t>проставлятиме</a:t>
            </a:r>
            <a:r>
              <a:rPr lang="ru-RU" dirty="0"/>
              <a:t> </a:t>
            </a:r>
            <a:r>
              <a:rPr lang="ru-RU" dirty="0" err="1"/>
              <a:t>відмітку</a:t>
            </a:r>
            <a:r>
              <a:rPr lang="ru-RU" dirty="0"/>
              <a:t> «</a:t>
            </a:r>
            <a:r>
              <a:rPr lang="ru-RU" dirty="0" err="1"/>
              <a:t>перевірено</a:t>
            </a:r>
            <a:r>
              <a:rPr lang="ru-RU" dirty="0"/>
              <a:t>». За </a:t>
            </a:r>
            <a:r>
              <a:rPr lang="ru-RU" dirty="0" err="1"/>
              <a:t>цим</a:t>
            </a:r>
            <a:r>
              <a:rPr lang="ru-RU" dirty="0"/>
              <a:t> талоном </a:t>
            </a:r>
            <a:r>
              <a:rPr lang="ru-RU" dirty="0" err="1"/>
              <a:t>транспортний</a:t>
            </a:r>
            <a:r>
              <a:rPr lang="ru-RU" dirty="0"/>
              <a:t> </a:t>
            </a:r>
            <a:r>
              <a:rPr lang="ru-RU" dirty="0" err="1"/>
              <a:t>засіб</a:t>
            </a:r>
            <a:r>
              <a:rPr lang="ru-RU" dirty="0"/>
              <a:t> </a:t>
            </a:r>
            <a:r>
              <a:rPr lang="ru-RU" dirty="0" err="1"/>
              <a:t>виїжджає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пункту пропуску. </a:t>
            </a:r>
            <a:r>
              <a:rPr lang="ru-RU" dirty="0" err="1"/>
              <a:t>Така</a:t>
            </a:r>
            <a:r>
              <a:rPr lang="ru-RU" dirty="0"/>
              <a:t> процедура дозволить </a:t>
            </a:r>
            <a:r>
              <a:rPr lang="ru-RU" dirty="0" err="1"/>
              <a:t>пришвидшити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процедур при </a:t>
            </a:r>
            <a:r>
              <a:rPr lang="ru-RU" dirty="0" err="1"/>
              <a:t>перетині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кордону.</a:t>
            </a:r>
          </a:p>
          <a:p>
            <a:r>
              <a:rPr lang="ru-RU" dirty="0" err="1"/>
              <a:t>Декларування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на «Смарт»-</a:t>
            </a:r>
            <a:r>
              <a:rPr lang="ru-RU" dirty="0" err="1"/>
              <a:t>митниці</a:t>
            </a:r>
            <a:r>
              <a:rPr lang="ru-RU" dirty="0"/>
              <a:t> </a:t>
            </a:r>
            <a:r>
              <a:rPr lang="ru-RU" dirty="0" err="1"/>
              <a:t>здійснюватиметься</a:t>
            </a:r>
            <a:r>
              <a:rPr lang="ru-RU" dirty="0"/>
              <a:t> за принципом «</a:t>
            </a:r>
            <a:r>
              <a:rPr lang="ru-RU" dirty="0" err="1"/>
              <a:t>Єдиного</a:t>
            </a:r>
            <a:r>
              <a:rPr lang="ru-RU" dirty="0"/>
              <a:t> </a:t>
            </a:r>
            <a:r>
              <a:rPr lang="ru-RU" dirty="0" err="1"/>
              <a:t>вікна</a:t>
            </a:r>
            <a:r>
              <a:rPr lang="ru-RU" dirty="0"/>
              <a:t>». </a:t>
            </a:r>
            <a:r>
              <a:rPr lang="ru-RU" dirty="0" err="1"/>
              <a:t>Інформаційний</a:t>
            </a:r>
            <a:r>
              <a:rPr lang="ru-RU" dirty="0"/>
              <a:t> веб-портал «</a:t>
            </a:r>
            <a:r>
              <a:rPr lang="ru-RU" dirty="0" err="1"/>
              <a:t>Єдине</a:t>
            </a:r>
            <a:r>
              <a:rPr lang="ru-RU" dirty="0"/>
              <a:t> </a:t>
            </a:r>
            <a:r>
              <a:rPr lang="ru-RU" dirty="0" err="1"/>
              <a:t>вікно</a:t>
            </a:r>
            <a:r>
              <a:rPr lang="ru-RU" dirty="0"/>
              <a:t>» </a:t>
            </a:r>
            <a:r>
              <a:rPr lang="ru-RU" dirty="0" err="1"/>
              <a:t>матиме</a:t>
            </a:r>
            <a:r>
              <a:rPr lang="ru-RU" dirty="0"/>
              <a:t> WEB </a:t>
            </a:r>
            <a:r>
              <a:rPr lang="ru-RU" dirty="0" err="1"/>
              <a:t>інтерфейси</a:t>
            </a:r>
            <a:r>
              <a:rPr lang="ru-RU" dirty="0"/>
              <a:t> державного контролю за </a:t>
            </a:r>
            <a:r>
              <a:rPr lang="ru-RU" dirty="0" err="1"/>
              <a:t>дотриманням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про </a:t>
            </a:r>
            <a:r>
              <a:rPr lang="ru-RU" dirty="0" err="1"/>
              <a:t>харчові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 та корми, ветеринарно-</a:t>
            </a:r>
            <a:r>
              <a:rPr lang="ru-RU" dirty="0" err="1"/>
              <a:t>санітарного</a:t>
            </a:r>
            <a:r>
              <a:rPr lang="ru-RU" dirty="0"/>
              <a:t> контролю, </a:t>
            </a:r>
            <a:r>
              <a:rPr lang="ru-RU" dirty="0" err="1"/>
              <a:t>фітосанітарного</a:t>
            </a:r>
            <a:r>
              <a:rPr lang="ru-RU" dirty="0"/>
              <a:t> контролю,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видають</a:t>
            </a:r>
            <a:r>
              <a:rPr lang="ru-RU" dirty="0"/>
              <a:t> </a:t>
            </a:r>
            <a:r>
              <a:rPr lang="ru-RU" dirty="0" err="1"/>
              <a:t>дозвільні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.</a:t>
            </a:r>
          </a:p>
          <a:p>
            <a:r>
              <a:rPr lang="ru-RU" dirty="0" err="1"/>
              <a:t>Впроваджуватиметься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процедура </a:t>
            </a:r>
            <a:r>
              <a:rPr lang="ru-RU" dirty="0" err="1"/>
              <a:t>автоматизованого</a:t>
            </a:r>
            <a:r>
              <a:rPr lang="ru-RU" dirty="0"/>
              <a:t> 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у </a:t>
            </a:r>
            <a:r>
              <a:rPr lang="ru-RU" dirty="0" err="1"/>
              <a:t>митний</a:t>
            </a:r>
            <a:r>
              <a:rPr lang="ru-RU" dirty="0"/>
              <a:t> режим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. </a:t>
            </a:r>
            <a:r>
              <a:rPr lang="ru-RU" dirty="0" err="1"/>
              <a:t>Передбачається</a:t>
            </a:r>
            <a:r>
              <a:rPr lang="ru-RU" dirty="0"/>
              <a:t> три канали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за </a:t>
            </a:r>
            <a:r>
              <a:rPr lang="ru-RU" dirty="0" err="1"/>
              <a:t>митними</a:t>
            </a:r>
            <a:r>
              <a:rPr lang="ru-RU" dirty="0"/>
              <a:t> </a:t>
            </a:r>
            <a:r>
              <a:rPr lang="ru-RU" dirty="0" err="1"/>
              <a:t>деклараціями</a:t>
            </a:r>
            <a:r>
              <a:rPr lang="ru-RU" dirty="0"/>
              <a:t>.</a:t>
            </a:r>
          </a:p>
          <a:p>
            <a:r>
              <a:rPr lang="ru-RU" dirty="0"/>
              <a:t>Перший – «</a:t>
            </a:r>
            <a:r>
              <a:rPr lang="ru-RU" dirty="0" err="1"/>
              <a:t>зелений</a:t>
            </a:r>
            <a:r>
              <a:rPr lang="ru-RU" dirty="0"/>
              <a:t> канал» - </a:t>
            </a:r>
            <a:r>
              <a:rPr lang="ru-RU" dirty="0" err="1"/>
              <a:t>передбачатиме</a:t>
            </a:r>
            <a:r>
              <a:rPr lang="ru-RU" dirty="0"/>
              <a:t> </a:t>
            </a:r>
            <a:r>
              <a:rPr lang="ru-RU" dirty="0" err="1"/>
              <a:t>автоматизований</a:t>
            </a:r>
            <a:r>
              <a:rPr lang="ru-RU" dirty="0"/>
              <a:t> </a:t>
            </a:r>
            <a:r>
              <a:rPr lang="ru-RU" dirty="0" err="1"/>
              <a:t>випуск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за МД без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додаткової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та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.</a:t>
            </a:r>
          </a:p>
          <a:p>
            <a:r>
              <a:rPr lang="ru-RU" dirty="0"/>
              <a:t>«</a:t>
            </a:r>
            <a:r>
              <a:rPr lang="ru-RU" dirty="0" err="1"/>
              <a:t>Жовтий</a:t>
            </a:r>
            <a:r>
              <a:rPr lang="ru-RU" dirty="0"/>
              <a:t> канал» - </a:t>
            </a:r>
            <a:r>
              <a:rPr lang="ru-RU" dirty="0" err="1"/>
              <a:t>випуск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за МД </a:t>
            </a:r>
            <a:r>
              <a:rPr lang="ru-RU" dirty="0" err="1"/>
              <a:t>здійснюватиметься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документального контролю, а «</a:t>
            </a:r>
            <a:r>
              <a:rPr lang="ru-RU" dirty="0" err="1"/>
              <a:t>червоний</a:t>
            </a:r>
            <a:r>
              <a:rPr lang="ru-RU" dirty="0"/>
              <a:t> канал» (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ризикові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) -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документального контролю та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.</a:t>
            </a:r>
          </a:p>
          <a:p>
            <a:r>
              <a:rPr lang="ru-RU" dirty="0" err="1"/>
              <a:t>Така</a:t>
            </a:r>
            <a:r>
              <a:rPr lang="ru-RU" dirty="0"/>
              <a:t> система дозволить </a:t>
            </a:r>
            <a:r>
              <a:rPr lang="ru-RU" dirty="0" err="1"/>
              <a:t>уніфікувати</a:t>
            </a:r>
            <a:r>
              <a:rPr lang="ru-RU" dirty="0"/>
              <a:t> </a:t>
            </a:r>
            <a:r>
              <a:rPr lang="ru-RU" dirty="0" err="1"/>
              <a:t>митні</a:t>
            </a:r>
            <a:r>
              <a:rPr lang="ru-RU" dirty="0"/>
              <a:t> </a:t>
            </a:r>
            <a:r>
              <a:rPr lang="ru-RU" dirty="0" err="1"/>
              <a:t>процедури</a:t>
            </a:r>
            <a:r>
              <a:rPr lang="ru-RU" dirty="0"/>
              <a:t>, </a:t>
            </a:r>
            <a:r>
              <a:rPr lang="ru-RU" dirty="0" err="1"/>
              <a:t>усунути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людського</a:t>
            </a:r>
            <a:r>
              <a:rPr lang="ru-RU" dirty="0"/>
              <a:t> фактору та </a:t>
            </a:r>
            <a:r>
              <a:rPr lang="ru-RU" dirty="0" err="1"/>
              <a:t>скоротити</a:t>
            </a:r>
            <a:r>
              <a:rPr lang="ru-RU" dirty="0"/>
              <a:t> час на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процедур.</a:t>
            </a:r>
          </a:p>
          <a:p>
            <a:r>
              <a:rPr lang="ru-RU" dirty="0"/>
              <a:t>На </a:t>
            </a:r>
            <a:r>
              <a:rPr lang="ru-RU" dirty="0" err="1"/>
              <a:t>сьогодні</a:t>
            </a:r>
            <a:r>
              <a:rPr lang="ru-RU" dirty="0"/>
              <a:t> до </a:t>
            </a:r>
            <a:r>
              <a:rPr lang="ru-RU" dirty="0" err="1"/>
              <a:t>системи</a:t>
            </a:r>
            <a:r>
              <a:rPr lang="ru-RU" dirty="0"/>
              <a:t> АСАУР внесено 105 </a:t>
            </a:r>
            <a:r>
              <a:rPr lang="ru-RU" dirty="0" err="1"/>
              <a:t>алгоритмів</a:t>
            </a:r>
            <a:r>
              <a:rPr lang="ru-RU" dirty="0"/>
              <a:t> (</a:t>
            </a:r>
            <a:r>
              <a:rPr lang="ru-RU" dirty="0" err="1"/>
              <a:t>профілів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),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700 </a:t>
            </a:r>
            <a:r>
              <a:rPr lang="ru-RU" dirty="0" err="1"/>
              <a:t>підалгоритмів</a:t>
            </a:r>
            <a:r>
              <a:rPr lang="ru-RU" dirty="0"/>
              <a:t>, </a:t>
            </a:r>
            <a:r>
              <a:rPr lang="ru-RU" dirty="0" err="1"/>
              <a:t>близько</a:t>
            </a:r>
            <a:r>
              <a:rPr lang="ru-RU" dirty="0"/>
              <a:t> 100 000 </a:t>
            </a:r>
            <a:r>
              <a:rPr lang="ru-RU" dirty="0" err="1"/>
              <a:t>комбінацій</a:t>
            </a:r>
            <a:r>
              <a:rPr lang="ru-RU" dirty="0"/>
              <a:t> </a:t>
            </a:r>
            <a:r>
              <a:rPr lang="ru-RU" dirty="0" err="1"/>
              <a:t>індикаторів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,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650 </a:t>
            </a:r>
            <a:r>
              <a:rPr lang="ru-RU" dirty="0" err="1"/>
              <a:t>доповнень</a:t>
            </a:r>
            <a:r>
              <a:rPr lang="ru-RU" dirty="0"/>
              <a:t> до </a:t>
            </a:r>
            <a:r>
              <a:rPr lang="ru-RU" dirty="0" err="1"/>
              <a:t>профілів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оперативного характеру (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останніх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місяців</a:t>
            </a:r>
            <a:r>
              <a:rPr lang="ru-RU" dirty="0"/>
              <a:t> 2018, в т.ч. за результатами </a:t>
            </a:r>
            <a:r>
              <a:rPr lang="ru-RU" dirty="0" err="1"/>
              <a:t>застосування</a:t>
            </a:r>
            <a:r>
              <a:rPr lang="ru-RU" dirty="0"/>
              <a:t> таргетингу).</a:t>
            </a:r>
          </a:p>
        </p:txBody>
      </p:sp>
    </p:spTree>
    <p:extLst>
      <p:ext uri="{BB962C8B-B14F-4D97-AF65-F5344CB8AC3E}">
        <p14:creationId xmlns:p14="http://schemas.microsoft.com/office/powerpoint/2010/main" val="718092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Стаття</a:t>
            </a:r>
            <a:r>
              <a:rPr lang="ru-RU" dirty="0"/>
              <a:t> 62 МКУ </a:t>
            </a:r>
            <a:r>
              <a:rPr lang="ru-RU" dirty="0" err="1"/>
              <a:t>визначає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використовуватися</a:t>
            </a:r>
            <a:r>
              <a:rPr lang="ru-RU" dirty="0"/>
              <a:t> </a:t>
            </a:r>
            <a:r>
              <a:rPr lang="ru-RU" dirty="0" err="1"/>
              <a:t>технічні</a:t>
            </a:r>
            <a:r>
              <a:rPr lang="ru-RU" dirty="0"/>
              <a:t> та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безпечні</a:t>
            </a:r>
            <a:r>
              <a:rPr lang="ru-RU" dirty="0"/>
              <a:t> для </a:t>
            </a:r>
            <a:r>
              <a:rPr lang="ru-RU" dirty="0" err="1"/>
              <a:t>життя</a:t>
            </a:r>
            <a:r>
              <a:rPr lang="ru-RU" dirty="0"/>
              <a:t> і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тварин</a:t>
            </a:r>
            <a:r>
              <a:rPr lang="ru-RU" dirty="0"/>
              <a:t> та </a:t>
            </a:r>
            <a:r>
              <a:rPr lang="ru-RU" dirty="0" err="1"/>
              <a:t>рослин</a:t>
            </a:r>
            <a:r>
              <a:rPr lang="ru-RU" dirty="0"/>
              <a:t> і </a:t>
            </a:r>
            <a:r>
              <a:rPr lang="ru-RU" dirty="0" err="1"/>
              <a:t>такі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завдають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товарам та </a:t>
            </a:r>
            <a:r>
              <a:rPr lang="ru-RU" dirty="0" err="1"/>
              <a:t>транспортним</a:t>
            </a:r>
            <a:r>
              <a:rPr lang="ru-RU" dirty="0"/>
              <a:t> </a:t>
            </a:r>
            <a:r>
              <a:rPr lang="ru-RU" dirty="0" err="1"/>
              <a:t>засобам</a:t>
            </a:r>
            <a:r>
              <a:rPr lang="ru-RU" dirty="0"/>
              <a:t>. Комплекс таких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називати</a:t>
            </a:r>
            <a:r>
              <a:rPr lang="ru-RU" dirty="0"/>
              <a:t> «</a:t>
            </a:r>
            <a:r>
              <a:rPr lang="ru-RU" dirty="0" err="1"/>
              <a:t>митною</a:t>
            </a:r>
            <a:r>
              <a:rPr lang="ru-RU" dirty="0"/>
              <a:t> </a:t>
            </a:r>
            <a:r>
              <a:rPr lang="ru-RU" dirty="0" err="1"/>
              <a:t>технікою</a:t>
            </a:r>
            <a:r>
              <a:rPr lang="ru-RU" dirty="0"/>
              <a:t>».</a:t>
            </a:r>
          </a:p>
          <a:p>
            <a:pPr algn="ctr"/>
            <a:r>
              <a:rPr lang="ru-RU" b="1" dirty="0" err="1"/>
              <a:t>Митна</a:t>
            </a:r>
            <a:r>
              <a:rPr lang="ru-RU" b="1" dirty="0"/>
              <a:t> </a:t>
            </a:r>
            <a:r>
              <a:rPr lang="ru-RU" b="1" dirty="0" err="1"/>
              <a:t>техніка</a:t>
            </a:r>
            <a:r>
              <a:rPr lang="ru-RU" b="1" dirty="0"/>
              <a:t> </a:t>
            </a:r>
            <a:r>
              <a:rPr lang="ru-RU" b="1" dirty="0" err="1"/>
              <a:t>включає</a:t>
            </a:r>
            <a:r>
              <a:rPr lang="ru-RU" b="1" dirty="0"/>
              <a:t> </a:t>
            </a:r>
            <a:r>
              <a:rPr lang="ru-RU" b="1" dirty="0" err="1"/>
              <a:t>такі</a:t>
            </a:r>
            <a:r>
              <a:rPr lang="ru-RU" b="1" dirty="0"/>
              <a:t> 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види</a:t>
            </a:r>
            <a:r>
              <a:rPr lang="ru-RU" b="1" dirty="0"/>
              <a:t>:</a:t>
            </a:r>
          </a:p>
          <a:p>
            <a:r>
              <a:rPr lang="ru-RU" dirty="0"/>
              <a:t>1. 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- </a:t>
            </a:r>
            <a:r>
              <a:rPr lang="ru-RU" dirty="0" err="1"/>
              <a:t>застосовуються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прямують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кордон,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r>
              <a:rPr lang="ru-RU" dirty="0"/>
              <a:t>2. 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криміналістики</a:t>
            </a:r>
            <a:r>
              <a:rPr lang="ru-RU" dirty="0"/>
              <a:t> -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розкриття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.</a:t>
            </a:r>
          </a:p>
          <a:p>
            <a:r>
              <a:rPr lang="ru-RU" dirty="0"/>
              <a:t>3. 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-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вирішувати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 </a:t>
            </a:r>
            <a:r>
              <a:rPr lang="ru-RU" dirty="0" err="1"/>
              <a:t>ідентифікації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.</a:t>
            </a:r>
          </a:p>
          <a:p>
            <a:r>
              <a:rPr lang="ru-RU" dirty="0"/>
              <a:t>4. 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і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-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управлінських</a:t>
            </a:r>
            <a:r>
              <a:rPr lang="ru-RU" dirty="0"/>
              <a:t>, </a:t>
            </a:r>
            <a:r>
              <a:rPr lang="ru-RU" dirty="0" err="1"/>
              <a:t>технологічних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задач.</a:t>
            </a:r>
          </a:p>
          <a:p>
            <a:r>
              <a:rPr lang="ru-RU" dirty="0"/>
              <a:t>5. 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інформаційного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-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збору</a:t>
            </a:r>
            <a:r>
              <a:rPr lang="ru-RU" dirty="0"/>
              <a:t>, </a:t>
            </a:r>
            <a:r>
              <a:rPr lang="ru-RU" dirty="0" err="1"/>
              <a:t>обробки</a:t>
            </a:r>
            <a:r>
              <a:rPr lang="ru-RU" dirty="0"/>
              <a:t>, </a:t>
            </a:r>
            <a:r>
              <a:rPr lang="ru-RU" dirty="0" err="1"/>
              <a:t>зберігання</a:t>
            </a:r>
            <a:r>
              <a:rPr lang="ru-RU" dirty="0"/>
              <a:t>, </a:t>
            </a:r>
            <a:r>
              <a:rPr lang="ru-RU" dirty="0" err="1"/>
              <a:t>пошуку</a:t>
            </a:r>
            <a:r>
              <a:rPr lang="ru-RU" dirty="0"/>
              <a:t> і </a:t>
            </a:r>
            <a:r>
              <a:rPr lang="ru-RU" dirty="0" err="1"/>
              <a:t>видачі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</a:t>
            </a:r>
          </a:p>
          <a:p>
            <a:r>
              <a:rPr lang="ru-RU" dirty="0"/>
              <a:t>6. 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і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-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охорони</a:t>
            </a:r>
            <a:r>
              <a:rPr lang="ru-RU" dirty="0"/>
              <a:t> і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</a:t>
            </a:r>
          </a:p>
          <a:p>
            <a:r>
              <a:rPr lang="ru-RU" dirty="0"/>
              <a:t>7.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застосовувані</a:t>
            </a:r>
            <a:r>
              <a:rPr lang="ru-RU" dirty="0"/>
              <a:t> для </a:t>
            </a:r>
            <a:r>
              <a:rPr lang="ru-RU" dirty="0" err="1"/>
              <a:t>рішення</a:t>
            </a:r>
            <a:r>
              <a:rPr lang="ru-RU" dirty="0"/>
              <a:t> задач оперативно-</a:t>
            </a:r>
            <a:r>
              <a:rPr lang="ru-RU" dirty="0" err="1"/>
              <a:t>пошукової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(</a:t>
            </a:r>
            <a:r>
              <a:rPr lang="ru-RU" dirty="0" err="1"/>
              <a:t>спецтехніка</a:t>
            </a:r>
            <a:r>
              <a:rPr lang="ru-RU" dirty="0"/>
              <a:t>)</a:t>
            </a:r>
          </a:p>
          <a:p>
            <a:r>
              <a:rPr lang="ru-RU" dirty="0"/>
              <a:t>8.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діловодства</a:t>
            </a:r>
            <a:r>
              <a:rPr lang="ru-RU" dirty="0"/>
              <a:t> (</a:t>
            </a:r>
            <a:r>
              <a:rPr lang="ru-RU" dirty="0" err="1"/>
              <a:t>оргтехніка</a:t>
            </a:r>
            <a:r>
              <a:rPr lang="ru-RU" dirty="0"/>
              <a:t>).</a:t>
            </a:r>
          </a:p>
          <a:p>
            <a:r>
              <a:rPr lang="ru-RU" dirty="0" err="1"/>
              <a:t>Основну</a:t>
            </a:r>
            <a:r>
              <a:rPr lang="ru-RU" dirty="0"/>
              <a:t>, </a:t>
            </a:r>
            <a:r>
              <a:rPr lang="ru-RU" dirty="0" err="1"/>
              <a:t>найважливішу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 </a:t>
            </a:r>
            <a:r>
              <a:rPr lang="ru-RU" dirty="0" err="1"/>
              <a:t>представляють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(</a:t>
            </a:r>
            <a:r>
              <a:rPr lang="ru-RU" dirty="0" err="1"/>
              <a:t>далі</a:t>
            </a:r>
            <a:r>
              <a:rPr lang="ru-RU" dirty="0"/>
              <a:t> ТЗК).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942237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/>
          </a:bodyPr>
          <a:lstStyle/>
          <a:p>
            <a:endParaRPr lang="uk-UA" dirty="0">
              <a:hlinkClick r:id="rId2"/>
            </a:endParaRPr>
          </a:p>
          <a:p>
            <a:endParaRPr lang="uk-UA" dirty="0">
              <a:hlinkClick r:id="rId2"/>
            </a:endParaRPr>
          </a:p>
          <a:p>
            <a:r>
              <a:rPr lang="de-DE" dirty="0">
                <a:hlinkClick r:id="rId2"/>
              </a:rPr>
              <a:t>http://sfs.gov.ua/media-tsentr/videogalereya/prezentatsii-ta-inshi/4801.html</a:t>
            </a:r>
            <a:endParaRPr lang="uk-UA" dirty="0"/>
          </a:p>
          <a:p>
            <a:r>
              <a:rPr lang="de-DE" dirty="0">
                <a:hlinkClick r:id="rId3"/>
              </a:rPr>
              <a:t>http://sfs.gov.ua/media-tsentr/videogalereya/prezentatsii-ta-inshi/4787.html</a:t>
            </a:r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de-DE" dirty="0"/>
          </a:p>
          <a:p>
            <a:r>
              <a:rPr lang="de-DE" dirty="0"/>
              <a:t>https://zakon.rada.gov.ua/rada/show/v0780342-07#Text</a:t>
            </a:r>
          </a:p>
          <a:p>
            <a:r>
              <a:rPr lang="de-DE" dirty="0"/>
              <a:t>https://ips.ligazakon.net/document/DFS05113</a:t>
            </a:r>
          </a:p>
          <a:p>
            <a:endParaRPr lang="de-DE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602214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- </a:t>
            </a:r>
            <a:r>
              <a:rPr lang="ru-RU" dirty="0" err="1"/>
              <a:t>це</a:t>
            </a:r>
            <a:r>
              <a:rPr lang="ru-RU" dirty="0"/>
              <a:t> комплекс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</a:t>
            </a:r>
            <a:r>
              <a:rPr lang="ru-RU" dirty="0" err="1"/>
              <a:t>митними</a:t>
            </a:r>
            <a:r>
              <a:rPr lang="ru-RU" dirty="0"/>
              <a:t> службами </a:t>
            </a:r>
            <a:r>
              <a:rPr lang="ru-RU" dirty="0" err="1"/>
              <a:t>безпосередньо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оперативного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через  </a:t>
            </a:r>
            <a:r>
              <a:rPr lang="ru-RU" dirty="0" err="1"/>
              <a:t>державний</a:t>
            </a:r>
            <a:r>
              <a:rPr lang="ru-RU" dirty="0"/>
              <a:t> кордон, з метою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них </a:t>
            </a:r>
            <a:r>
              <a:rPr lang="ru-RU" dirty="0" err="1"/>
              <a:t>предметів</a:t>
            </a:r>
            <a:r>
              <a:rPr lang="ru-RU" dirty="0"/>
              <a:t>, </a:t>
            </a:r>
            <a:r>
              <a:rPr lang="ru-RU" dirty="0" err="1"/>
              <a:t>матеріалів</a:t>
            </a:r>
            <a:r>
              <a:rPr lang="ru-RU" dirty="0"/>
              <a:t> і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заборонених</a:t>
            </a:r>
            <a:r>
              <a:rPr lang="ru-RU" dirty="0"/>
              <a:t> до </a:t>
            </a:r>
            <a:r>
              <a:rPr lang="ru-RU" dirty="0" err="1"/>
              <a:t>ввезення</a:t>
            </a:r>
            <a:r>
              <a:rPr lang="ru-RU" dirty="0"/>
              <a:t> і </a:t>
            </a:r>
            <a:r>
              <a:rPr lang="ru-RU" dirty="0" err="1"/>
              <a:t>вивозу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відповідають</a:t>
            </a:r>
            <a:r>
              <a:rPr lang="ru-RU" dirty="0"/>
              <a:t> </a:t>
            </a:r>
            <a:r>
              <a:rPr lang="ru-RU" dirty="0" err="1"/>
              <a:t>декларації</a:t>
            </a:r>
            <a:r>
              <a:rPr lang="ru-RU" dirty="0"/>
              <a:t>. </a:t>
            </a:r>
          </a:p>
          <a:p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– </a:t>
            </a:r>
            <a:r>
              <a:rPr lang="ru-RU" dirty="0" err="1"/>
              <a:t>це</a:t>
            </a:r>
            <a:r>
              <a:rPr lang="ru-RU" dirty="0"/>
              <a:t> комплекс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категорій</a:t>
            </a:r>
            <a:r>
              <a:rPr lang="ru-RU" dirty="0"/>
              <a:t> </a:t>
            </a:r>
            <a:r>
              <a:rPr lang="ru-RU" dirty="0" err="1"/>
              <a:t>пристроїв</a:t>
            </a:r>
            <a:r>
              <a:rPr lang="ru-RU" dirty="0"/>
              <a:t> і </a:t>
            </a:r>
            <a:r>
              <a:rPr lang="ru-RU" dirty="0" err="1"/>
              <a:t>інструментів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</a:t>
            </a:r>
            <a:r>
              <a:rPr lang="ru-RU" dirty="0" err="1"/>
              <a:t>митні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документального і фактичного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об'єктів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переміщаються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кордон, </a:t>
            </a:r>
            <a:r>
              <a:rPr lang="ru-RU" dirty="0" err="1"/>
              <a:t>із</a:t>
            </a:r>
            <a:r>
              <a:rPr lang="ru-RU" dirty="0"/>
              <a:t> метою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істинності</a:t>
            </a:r>
            <a:r>
              <a:rPr lang="ru-RU" dirty="0"/>
              <a:t> і </a:t>
            </a:r>
            <a:r>
              <a:rPr lang="ru-RU" dirty="0" err="1"/>
              <a:t>достовірності</a:t>
            </a:r>
            <a:r>
              <a:rPr lang="ru-RU" dirty="0"/>
              <a:t> </a:t>
            </a:r>
            <a:r>
              <a:rPr lang="ru-RU" dirty="0" err="1"/>
              <a:t>декларуючих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установлення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вмісту</a:t>
            </a:r>
            <a:r>
              <a:rPr lang="ru-RU" dirty="0"/>
              <a:t> </a:t>
            </a:r>
            <a:r>
              <a:rPr lang="ru-RU" dirty="0" err="1"/>
              <a:t>контрольованих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поданим</a:t>
            </a:r>
            <a:r>
              <a:rPr lang="ru-RU" dirty="0"/>
              <a:t> на них </a:t>
            </a:r>
            <a:r>
              <a:rPr lang="ru-RU" dirty="0" err="1"/>
              <a:t>відомостям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в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об'єктах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правопорушень</a:t>
            </a:r>
            <a:r>
              <a:rPr lang="ru-RU" dirty="0"/>
              <a:t>.</a:t>
            </a:r>
          </a:p>
          <a:p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спеціальні</a:t>
            </a:r>
            <a:r>
              <a:rPr lang="ru-RU" dirty="0"/>
              <a:t> установки, </a:t>
            </a:r>
            <a:r>
              <a:rPr lang="ru-RU" dirty="0" err="1"/>
              <a:t>апарати</a:t>
            </a:r>
            <a:r>
              <a:rPr lang="ru-RU" dirty="0"/>
              <a:t>, </a:t>
            </a:r>
            <a:r>
              <a:rPr lang="ru-RU" dirty="0" err="1"/>
              <a:t>детектори</a:t>
            </a:r>
            <a:r>
              <a:rPr lang="ru-RU" dirty="0"/>
              <a:t>, </a:t>
            </a:r>
            <a:r>
              <a:rPr lang="ru-RU" dirty="0" err="1"/>
              <a:t>аналізатори</a:t>
            </a:r>
            <a:r>
              <a:rPr lang="ru-RU" dirty="0"/>
              <a:t>, </a:t>
            </a:r>
            <a:r>
              <a:rPr lang="ru-RU" dirty="0" err="1"/>
              <a:t>інструменти</a:t>
            </a:r>
            <a:r>
              <a:rPr lang="ru-RU" dirty="0"/>
              <a:t>, </a:t>
            </a:r>
            <a:r>
              <a:rPr lang="ru-RU" dirty="0" err="1"/>
              <a:t>пристосування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пристосування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 особами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при </a:t>
            </a:r>
            <a:r>
              <a:rPr lang="ru-RU" dirty="0" err="1"/>
              <a:t>проведенні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в </a:t>
            </a:r>
            <a:r>
              <a:rPr lang="ru-RU" dirty="0" err="1"/>
              <a:t>цілях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додержання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про </a:t>
            </a:r>
            <a:r>
              <a:rPr lang="ru-RU" dirty="0" err="1"/>
              <a:t>митну</a:t>
            </a:r>
            <a:r>
              <a:rPr lang="ru-RU" dirty="0"/>
              <a:t> справу.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147857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До </a:t>
            </a:r>
            <a:r>
              <a:rPr lang="ru-RU" b="1" dirty="0" err="1"/>
              <a:t>об'єктів</a:t>
            </a:r>
            <a:r>
              <a:rPr lang="ru-RU" b="1" dirty="0"/>
              <a:t> </a:t>
            </a:r>
            <a:r>
              <a:rPr lang="ru-RU" b="1" dirty="0" err="1"/>
              <a:t>митного</a:t>
            </a:r>
            <a:r>
              <a:rPr lang="ru-RU" b="1" dirty="0"/>
              <a:t> контролю належать: </a:t>
            </a:r>
          </a:p>
          <a:p>
            <a:r>
              <a:rPr lang="ru-RU" dirty="0" err="1"/>
              <a:t>товари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категорій</a:t>
            </a:r>
            <a:r>
              <a:rPr lang="ru-RU" dirty="0"/>
              <a:t>; </a:t>
            </a:r>
          </a:p>
          <a:p>
            <a:r>
              <a:rPr lang="ru-RU" dirty="0" err="1"/>
              <a:t>ручна</a:t>
            </a:r>
            <a:r>
              <a:rPr lang="ru-RU" dirty="0"/>
              <a:t> поклажа і </a:t>
            </a:r>
            <a:r>
              <a:rPr lang="ru-RU" dirty="0" err="1"/>
              <a:t>супроводжуваний</a:t>
            </a:r>
            <a:r>
              <a:rPr lang="ru-RU" dirty="0"/>
              <a:t> багаж </a:t>
            </a:r>
            <a:r>
              <a:rPr lang="ru-RU" dirty="0" err="1"/>
              <a:t>пасажирів</a:t>
            </a:r>
            <a:r>
              <a:rPr lang="ru-RU" dirty="0"/>
              <a:t>, і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службовців</a:t>
            </a:r>
            <a:r>
              <a:rPr lang="ru-RU" dirty="0"/>
              <a:t>; </a:t>
            </a:r>
          </a:p>
          <a:p>
            <a:r>
              <a:rPr lang="ru-RU" dirty="0" err="1"/>
              <a:t>несупроводжуваний</a:t>
            </a:r>
            <a:r>
              <a:rPr lang="ru-RU" dirty="0"/>
              <a:t> багаж </a:t>
            </a:r>
            <a:r>
              <a:rPr lang="ru-RU" dirty="0" err="1"/>
              <a:t>пасажирів</a:t>
            </a:r>
            <a:r>
              <a:rPr lang="ru-RU" dirty="0"/>
              <a:t>; </a:t>
            </a:r>
          </a:p>
          <a:p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вантажів</a:t>
            </a:r>
            <a:r>
              <a:rPr lang="ru-RU" dirty="0"/>
              <a:t>; </a:t>
            </a:r>
          </a:p>
          <a:p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поштові</a:t>
            </a:r>
            <a:r>
              <a:rPr lang="ru-RU" dirty="0"/>
              <a:t> </a:t>
            </a:r>
            <a:r>
              <a:rPr lang="ru-RU" dirty="0" err="1"/>
              <a:t>відправлення</a:t>
            </a:r>
            <a:r>
              <a:rPr lang="ru-RU" dirty="0"/>
              <a:t>; </a:t>
            </a:r>
          </a:p>
          <a:p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сполучення</a:t>
            </a:r>
            <a:r>
              <a:rPr lang="ru-RU" dirty="0"/>
              <a:t>; </a:t>
            </a:r>
          </a:p>
          <a:p>
            <a:r>
              <a:rPr lang="ru-RU" dirty="0" err="1"/>
              <a:t>конкретні</a:t>
            </a:r>
            <a:r>
              <a:rPr lang="ru-RU" dirty="0"/>
              <a:t> особи, коли є </a:t>
            </a:r>
            <a:r>
              <a:rPr lang="ru-RU" dirty="0" err="1"/>
              <a:t>достатні</a:t>
            </a:r>
            <a:r>
              <a:rPr lang="ru-RU" dirty="0"/>
              <a:t> 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вони є </a:t>
            </a:r>
            <a:r>
              <a:rPr lang="ru-RU" dirty="0" err="1"/>
              <a:t>перевізниками</a:t>
            </a:r>
            <a:r>
              <a:rPr lang="ru-RU" dirty="0"/>
              <a:t> </a:t>
            </a:r>
            <a:r>
              <a:rPr lang="ru-RU" dirty="0" err="1"/>
              <a:t>контрабандних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; </a:t>
            </a:r>
          </a:p>
          <a:p>
            <a:r>
              <a:rPr lang="ru-RU" dirty="0" err="1"/>
              <a:t>документи</a:t>
            </a:r>
            <a:r>
              <a:rPr lang="ru-RU" dirty="0"/>
              <a:t> на </a:t>
            </a:r>
            <a:r>
              <a:rPr lang="ru-RU" dirty="0" err="1"/>
              <a:t>товари</a:t>
            </a:r>
            <a:r>
              <a:rPr lang="ru-RU" dirty="0"/>
              <a:t> та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подаються</a:t>
            </a:r>
            <a:r>
              <a:rPr lang="ru-RU" dirty="0"/>
              <a:t> у </a:t>
            </a:r>
            <a:r>
              <a:rPr lang="ru-RU" dirty="0" err="1"/>
              <a:t>митний</a:t>
            </a:r>
            <a:r>
              <a:rPr lang="ru-RU" dirty="0"/>
              <a:t> орган; </a:t>
            </a:r>
          </a:p>
          <a:p>
            <a:r>
              <a:rPr lang="ru-RU" dirty="0" err="1"/>
              <a:t>атрибути</a:t>
            </a:r>
            <a:r>
              <a:rPr lang="ru-RU" dirty="0"/>
              <a:t> (</a:t>
            </a:r>
            <a:r>
              <a:rPr lang="ru-RU" dirty="0" err="1"/>
              <a:t>засоби</a:t>
            </a:r>
            <a:r>
              <a:rPr lang="ru-RU" dirty="0"/>
              <a:t>)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накладаються</a:t>
            </a:r>
            <a:r>
              <a:rPr lang="ru-RU" dirty="0"/>
              <a:t> на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товари</a:t>
            </a:r>
            <a:r>
              <a:rPr lang="ru-RU" dirty="0"/>
              <a:t> та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951657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Оперативна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, </a:t>
            </a:r>
            <a:r>
              <a:rPr lang="ru-RU" dirty="0" err="1"/>
              <a:t>організаційна</a:t>
            </a:r>
            <a:r>
              <a:rPr lang="ru-RU" dirty="0"/>
              <a:t> </a:t>
            </a:r>
            <a:r>
              <a:rPr lang="ru-RU" dirty="0" err="1"/>
              <a:t>побудова</a:t>
            </a:r>
            <a:r>
              <a:rPr lang="ru-RU" dirty="0"/>
              <a:t> </a:t>
            </a:r>
            <a:r>
              <a:rPr lang="ru-RU" dirty="0" err="1"/>
              <a:t>технологічних</a:t>
            </a:r>
            <a:r>
              <a:rPr lang="ru-RU" dirty="0"/>
              <a:t> </a:t>
            </a:r>
            <a:r>
              <a:rPr lang="ru-RU" dirty="0" err="1"/>
              <a:t>ліній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та </a:t>
            </a:r>
            <a:r>
              <a:rPr lang="ru-RU" dirty="0" err="1"/>
              <a:t>врахування</a:t>
            </a:r>
            <a:r>
              <a:rPr lang="ru-RU" dirty="0"/>
              <a:t> </a:t>
            </a:r>
            <a:r>
              <a:rPr lang="ru-RU" dirty="0" err="1"/>
              <a:t>специфіки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 та </a:t>
            </a:r>
            <a:r>
              <a:rPr lang="ru-RU" dirty="0" err="1"/>
              <a:t>дільниць</a:t>
            </a:r>
            <a:r>
              <a:rPr lang="ru-RU" dirty="0"/>
              <a:t>,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для </a:t>
            </a:r>
            <a:r>
              <a:rPr lang="ru-RU" dirty="0" err="1"/>
              <a:t>розв'язування</a:t>
            </a:r>
            <a:r>
              <a:rPr lang="ru-RU" dirty="0"/>
              <a:t> таких задач: </a:t>
            </a:r>
          </a:p>
          <a:p>
            <a:r>
              <a:rPr lang="ru-RU" dirty="0"/>
              <a:t>1. 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істинності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та </a:t>
            </a:r>
            <a:r>
              <a:rPr lang="ru-RU" dirty="0" err="1"/>
              <a:t>атрибутів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. </a:t>
            </a:r>
          </a:p>
          <a:p>
            <a:r>
              <a:rPr lang="ru-RU" dirty="0"/>
              <a:t>2. Контроль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перевезень</a:t>
            </a:r>
            <a:r>
              <a:rPr lang="ru-RU" dirty="0"/>
              <a:t>, </a:t>
            </a:r>
            <a:r>
              <a:rPr lang="ru-RU" dirty="0" err="1"/>
              <a:t>пошук</a:t>
            </a:r>
            <a:r>
              <a:rPr lang="ru-RU" dirty="0"/>
              <a:t> і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 </a:t>
            </a:r>
            <a:r>
              <a:rPr lang="ru-RU" dirty="0" err="1"/>
              <a:t>контрабанди</a:t>
            </a:r>
            <a:r>
              <a:rPr lang="ru-RU" dirty="0"/>
              <a:t>. </a:t>
            </a:r>
          </a:p>
          <a:p>
            <a:r>
              <a:rPr lang="ru-RU" dirty="0"/>
              <a:t>3. </a:t>
            </a:r>
            <a:r>
              <a:rPr lang="ru-RU" dirty="0" err="1"/>
              <a:t>Ідентифікація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. </a:t>
            </a:r>
          </a:p>
          <a:p>
            <a:r>
              <a:rPr lang="ru-RU" dirty="0"/>
              <a:t>4.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дізнання</a:t>
            </a:r>
            <a:r>
              <a:rPr lang="ru-RU" dirty="0"/>
              <a:t> та </a:t>
            </a:r>
            <a:r>
              <a:rPr lang="ru-RU" dirty="0" err="1"/>
              <a:t>документування</a:t>
            </a:r>
            <a:r>
              <a:rPr lang="ru-RU" dirty="0"/>
              <a:t> у справах про контрабанду. </a:t>
            </a:r>
          </a:p>
          <a:p>
            <a:r>
              <a:rPr lang="ru-RU" dirty="0"/>
              <a:t>5. Контроль </a:t>
            </a:r>
            <a:r>
              <a:rPr lang="ru-RU" dirty="0" err="1"/>
              <a:t>носіїв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 </a:t>
            </a:r>
          </a:p>
          <a:p>
            <a:r>
              <a:rPr lang="ru-RU" dirty="0"/>
              <a:t>6. </a:t>
            </a:r>
            <a:r>
              <a:rPr lang="ru-RU" dirty="0" err="1"/>
              <a:t>Візуальне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</a:t>
            </a:r>
            <a:r>
              <a:rPr lang="ru-RU" dirty="0" err="1"/>
              <a:t>оперативної</a:t>
            </a:r>
            <a:r>
              <a:rPr lang="ru-RU" dirty="0"/>
              <a:t> обстановки в зонах </a:t>
            </a:r>
            <a:r>
              <a:rPr lang="ru-RU" dirty="0" err="1"/>
              <a:t>митного</a:t>
            </a:r>
            <a:r>
              <a:rPr lang="ru-RU" dirty="0"/>
              <a:t> контролю. </a:t>
            </a:r>
          </a:p>
          <a:p>
            <a:r>
              <a:rPr lang="ru-RU" dirty="0"/>
              <a:t>7. </a:t>
            </a:r>
            <a:r>
              <a:rPr lang="ru-RU" dirty="0" err="1"/>
              <a:t>Забезпечення</a:t>
            </a:r>
            <a:r>
              <a:rPr lang="ru-RU" dirty="0"/>
              <a:t> оперативного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процесом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контролю. </a:t>
            </a:r>
          </a:p>
          <a:p>
            <a:r>
              <a:rPr lang="ru-RU" dirty="0"/>
              <a:t>8.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технологічних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ручного догляду. </a:t>
            </a:r>
          </a:p>
          <a:p>
            <a:r>
              <a:rPr lang="ru-RU" dirty="0"/>
              <a:t>9. </a:t>
            </a:r>
            <a:r>
              <a:rPr lang="ru-RU" dirty="0" err="1"/>
              <a:t>Накладання</a:t>
            </a:r>
            <a:r>
              <a:rPr lang="ru-RU" dirty="0"/>
              <a:t> </a:t>
            </a:r>
            <a:r>
              <a:rPr lang="ru-RU" dirty="0" err="1"/>
              <a:t>атрибутів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. </a:t>
            </a:r>
          </a:p>
          <a:p>
            <a:r>
              <a:rPr lang="ru-RU" dirty="0"/>
              <a:t>10. </a:t>
            </a:r>
            <a:r>
              <a:rPr lang="ru-RU" dirty="0" err="1"/>
              <a:t>Збирання</a:t>
            </a:r>
            <a:r>
              <a:rPr lang="ru-RU" dirty="0"/>
              <a:t>, </a:t>
            </a:r>
            <a:r>
              <a:rPr lang="ru-RU" dirty="0" err="1"/>
              <a:t>обробка</a:t>
            </a:r>
            <a:r>
              <a:rPr lang="ru-RU" dirty="0"/>
              <a:t>, </a:t>
            </a:r>
            <a:r>
              <a:rPr lang="ru-RU" dirty="0" err="1"/>
              <a:t>зберігання</a:t>
            </a:r>
            <a:r>
              <a:rPr lang="ru-RU" dirty="0"/>
              <a:t>, </a:t>
            </a:r>
            <a:r>
              <a:rPr lang="ru-RU" dirty="0" err="1"/>
              <a:t>документування</a:t>
            </a:r>
            <a:r>
              <a:rPr lang="ru-RU" dirty="0"/>
              <a:t> та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384290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/>
          </a:bodyPr>
          <a:lstStyle/>
          <a:p>
            <a:r>
              <a:rPr lang="ru-RU" dirty="0"/>
              <a:t>З метою </a:t>
            </a:r>
            <a:r>
              <a:rPr lang="ru-RU" dirty="0" err="1"/>
              <a:t>оптимізації</a:t>
            </a:r>
            <a:r>
              <a:rPr lang="ru-RU" dirty="0"/>
              <a:t> порядку </a:t>
            </a:r>
            <a:r>
              <a:rPr lang="ru-RU" dirty="0" err="1"/>
              <a:t>вивчення</a:t>
            </a:r>
            <a:r>
              <a:rPr lang="ru-RU" dirty="0"/>
              <a:t>, </a:t>
            </a:r>
            <a:r>
              <a:rPr lang="ru-RU" dirty="0" err="1"/>
              <a:t>комплектування</a:t>
            </a:r>
            <a:r>
              <a:rPr lang="ru-RU" dirty="0"/>
              <a:t>, </a:t>
            </a:r>
            <a:r>
              <a:rPr lang="ru-RU" dirty="0" err="1"/>
              <a:t>експлуатації</a:t>
            </a:r>
            <a:r>
              <a:rPr lang="ru-RU" dirty="0"/>
              <a:t> та </a:t>
            </a:r>
            <a:r>
              <a:rPr lang="ru-RU" dirty="0" err="1"/>
              <a:t>технічного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 </a:t>
            </a:r>
            <a:r>
              <a:rPr lang="ru-RU" dirty="0" err="1"/>
              <a:t>класифікують</a:t>
            </a:r>
            <a:r>
              <a:rPr lang="ru-RU" dirty="0"/>
              <a:t> ТЗМК за такими </a:t>
            </a:r>
            <a:r>
              <a:rPr lang="ru-RU" dirty="0" err="1"/>
              <a:t>ознаками</a:t>
            </a:r>
            <a:r>
              <a:rPr lang="ru-RU" dirty="0"/>
              <a:t>.</a:t>
            </a:r>
          </a:p>
          <a:p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поділити</a:t>
            </a:r>
            <a:r>
              <a:rPr lang="ru-RU" dirty="0"/>
              <a:t> на:</a:t>
            </a:r>
          </a:p>
          <a:p>
            <a:r>
              <a:rPr lang="ru-RU" dirty="0"/>
              <a:t>1. 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(</a:t>
            </a:r>
            <a:r>
              <a:rPr lang="ru-RU" dirty="0" err="1"/>
              <a:t>пристрої</a:t>
            </a:r>
            <a:r>
              <a:rPr lang="ru-RU" dirty="0"/>
              <a:t> для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приміщень</a:t>
            </a:r>
            <a:r>
              <a:rPr lang="ru-RU" dirty="0"/>
              <a:t>, </a:t>
            </a:r>
            <a:r>
              <a:rPr lang="ru-RU" dirty="0" err="1"/>
              <a:t>засоби</a:t>
            </a:r>
            <a:r>
              <a:rPr lang="ru-RU" dirty="0"/>
              <a:t> для </a:t>
            </a:r>
            <a:r>
              <a:rPr lang="ru-RU" dirty="0" err="1"/>
              <a:t>примусової</a:t>
            </a:r>
            <a:r>
              <a:rPr lang="ru-RU" dirty="0"/>
              <a:t> </a:t>
            </a:r>
            <a:r>
              <a:rPr lang="ru-RU" dirty="0" err="1"/>
              <a:t>зупинки</a:t>
            </a:r>
            <a:r>
              <a:rPr lang="ru-RU" dirty="0"/>
              <a:t> транспорту, наручники, </a:t>
            </a:r>
            <a:r>
              <a:rPr lang="ru-RU" dirty="0" err="1"/>
              <a:t>гумові</a:t>
            </a:r>
            <a:r>
              <a:rPr lang="ru-RU" dirty="0"/>
              <a:t> </a:t>
            </a:r>
            <a:r>
              <a:rPr lang="ru-RU" dirty="0" err="1"/>
              <a:t>палиці</a:t>
            </a:r>
            <a:r>
              <a:rPr lang="ru-RU" dirty="0"/>
              <a:t>, </a:t>
            </a:r>
            <a:r>
              <a:rPr lang="ru-RU" dirty="0" err="1"/>
              <a:t>сльозоточиві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)</a:t>
            </a:r>
          </a:p>
          <a:p>
            <a:r>
              <a:rPr lang="ru-RU" dirty="0"/>
              <a:t>2.  </a:t>
            </a:r>
            <a:r>
              <a:rPr lang="ru-RU" dirty="0" err="1"/>
              <a:t>Техніко-хімічні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(</a:t>
            </a:r>
            <a:r>
              <a:rPr lang="ru-RU" dirty="0" err="1"/>
              <a:t>металошукачі</a:t>
            </a:r>
            <a:r>
              <a:rPr lang="ru-RU" dirty="0"/>
              <a:t>, </a:t>
            </a:r>
            <a:r>
              <a:rPr lang="ru-RU" dirty="0" err="1"/>
              <a:t>детектори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експрес-аналізу</a:t>
            </a:r>
            <a:r>
              <a:rPr lang="ru-RU" dirty="0"/>
              <a:t>, </a:t>
            </a:r>
            <a:r>
              <a:rPr lang="ru-RU" dirty="0" err="1"/>
              <a:t>оглядова</a:t>
            </a:r>
            <a:r>
              <a:rPr lang="ru-RU" dirty="0"/>
              <a:t> </a:t>
            </a:r>
            <a:r>
              <a:rPr lang="ru-RU" dirty="0" err="1"/>
              <a:t>рентгенівська</a:t>
            </a:r>
            <a:r>
              <a:rPr lang="ru-RU" dirty="0"/>
              <a:t> </a:t>
            </a:r>
            <a:r>
              <a:rPr lang="ru-RU" dirty="0" err="1"/>
              <a:t>техніка</a:t>
            </a:r>
            <a:r>
              <a:rPr lang="ru-RU" dirty="0"/>
              <a:t>).</a:t>
            </a:r>
          </a:p>
          <a:p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 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розподілити</a:t>
            </a:r>
            <a:r>
              <a:rPr lang="ru-RU" dirty="0"/>
              <a:t> на:</a:t>
            </a:r>
          </a:p>
          <a:p>
            <a:r>
              <a:rPr lang="ru-RU" dirty="0" err="1"/>
              <a:t>пошукові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</a:p>
          <a:p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ідентифікації</a:t>
            </a:r>
            <a:r>
              <a:rPr lang="ru-RU" dirty="0"/>
              <a:t>;</a:t>
            </a:r>
          </a:p>
          <a:p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аудіовізуального</a:t>
            </a:r>
            <a:r>
              <a:rPr lang="ru-RU" dirty="0"/>
              <a:t> контролю.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003359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За принципом </a:t>
            </a:r>
            <a:r>
              <a:rPr lang="ru-RU" b="1" dirty="0" err="1"/>
              <a:t>дії</a:t>
            </a:r>
            <a:r>
              <a:rPr lang="ru-RU" b="1" dirty="0"/>
              <a:t>:</a:t>
            </a:r>
          </a:p>
          <a:p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побудовані</a:t>
            </a:r>
            <a:r>
              <a:rPr lang="ru-RU" dirty="0"/>
              <a:t> на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здатності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променів</a:t>
            </a:r>
            <a:r>
              <a:rPr lang="ru-RU" dirty="0"/>
              <a:t> </a:t>
            </a:r>
            <a:r>
              <a:rPr lang="ru-RU" dirty="0" err="1"/>
              <a:t>проникати</a:t>
            </a:r>
            <a:r>
              <a:rPr lang="ru-RU" dirty="0"/>
              <a:t> </a:t>
            </a:r>
            <a:r>
              <a:rPr lang="ru-RU" dirty="0" err="1"/>
              <a:t>крізь</a:t>
            </a:r>
            <a:r>
              <a:rPr lang="ru-RU" dirty="0"/>
              <a:t> </a:t>
            </a:r>
            <a:r>
              <a:rPr lang="ru-RU" dirty="0" err="1"/>
              <a:t>об'єкти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інтроскопи</a:t>
            </a:r>
            <a:r>
              <a:rPr lang="ru-RU" dirty="0"/>
              <a:t>);</a:t>
            </a:r>
          </a:p>
          <a:p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побудовані</a:t>
            </a:r>
            <a:r>
              <a:rPr lang="ru-RU" dirty="0"/>
              <a:t> на тих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властивостях</a:t>
            </a:r>
            <a:r>
              <a:rPr lang="ru-RU" dirty="0"/>
              <a:t> </a:t>
            </a:r>
            <a:r>
              <a:rPr lang="ru-RU" dirty="0" err="1"/>
              <a:t>електричного</a:t>
            </a:r>
            <a:r>
              <a:rPr lang="ru-RU" dirty="0"/>
              <a:t> поля та </a:t>
            </a:r>
            <a:r>
              <a:rPr lang="ru-RU" dirty="0" err="1"/>
              <a:t>електричного</a:t>
            </a:r>
            <a:r>
              <a:rPr lang="ru-RU" dirty="0"/>
              <a:t> струму;</a:t>
            </a:r>
          </a:p>
          <a:p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побудовані</a:t>
            </a:r>
            <a:r>
              <a:rPr lang="ru-RU" dirty="0"/>
              <a:t> на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оптики;</a:t>
            </a:r>
          </a:p>
          <a:p>
            <a:r>
              <a:rPr lang="ru-RU" dirty="0" err="1"/>
              <a:t>механічні</a:t>
            </a:r>
            <a:r>
              <a:rPr lang="ru-RU" dirty="0"/>
              <a:t> ТЗМК;</a:t>
            </a:r>
          </a:p>
          <a:p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побудовані</a:t>
            </a:r>
            <a:r>
              <a:rPr lang="ru-RU" dirty="0"/>
              <a:t> на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.</a:t>
            </a:r>
          </a:p>
          <a:p>
            <a:pPr algn="ctr"/>
            <a:r>
              <a:rPr lang="ru-RU" b="1" dirty="0"/>
              <a:t>За </a:t>
            </a:r>
            <a:r>
              <a:rPr lang="ru-RU" b="1" dirty="0" err="1"/>
              <a:t>конструктивними</a:t>
            </a:r>
            <a:r>
              <a:rPr lang="ru-RU" b="1" dirty="0"/>
              <a:t> </a:t>
            </a:r>
            <a:r>
              <a:rPr lang="ru-RU" b="1" dirty="0" err="1"/>
              <a:t>особливостями</a:t>
            </a:r>
            <a:r>
              <a:rPr lang="ru-RU" b="1" dirty="0"/>
              <a:t>: </a:t>
            </a:r>
          </a:p>
          <a:p>
            <a:r>
              <a:rPr lang="ru-RU" dirty="0" err="1"/>
              <a:t>транспортерні</a:t>
            </a:r>
            <a:r>
              <a:rPr lang="ru-RU" dirty="0"/>
              <a:t> та </a:t>
            </a:r>
            <a:r>
              <a:rPr lang="ru-RU" dirty="0" err="1"/>
              <a:t>камерні</a:t>
            </a:r>
            <a:r>
              <a:rPr lang="ru-RU" dirty="0"/>
              <a:t>; </a:t>
            </a:r>
          </a:p>
          <a:p>
            <a:r>
              <a:rPr lang="ru-RU" dirty="0" err="1"/>
              <a:t>стаціонарні</a:t>
            </a:r>
            <a:r>
              <a:rPr lang="ru-RU" dirty="0"/>
              <a:t>, </a:t>
            </a:r>
            <a:r>
              <a:rPr lang="ru-RU" dirty="0" err="1"/>
              <a:t>пересувні</a:t>
            </a:r>
            <a:r>
              <a:rPr lang="ru-RU" dirty="0"/>
              <a:t> та </a:t>
            </a:r>
            <a:r>
              <a:rPr lang="ru-RU" dirty="0" err="1"/>
              <a:t>портативні</a:t>
            </a:r>
            <a:r>
              <a:rPr lang="ru-RU" dirty="0"/>
              <a:t>; </a:t>
            </a:r>
          </a:p>
          <a:p>
            <a:r>
              <a:rPr lang="ru-RU" dirty="0" err="1"/>
              <a:t>універсальні</a:t>
            </a:r>
            <a:r>
              <a:rPr lang="ru-RU" dirty="0"/>
              <a:t> та </a:t>
            </a:r>
            <a:r>
              <a:rPr lang="ru-RU" dirty="0" err="1"/>
              <a:t>спеціальні</a:t>
            </a:r>
            <a:r>
              <a:rPr lang="ru-RU" dirty="0"/>
              <a:t>; </a:t>
            </a:r>
          </a:p>
          <a:p>
            <a:r>
              <a:rPr lang="ru-RU" dirty="0" err="1"/>
              <a:t>звичайні</a:t>
            </a:r>
            <a:r>
              <a:rPr lang="ru-RU" dirty="0"/>
              <a:t> та </a:t>
            </a:r>
            <a:r>
              <a:rPr lang="ru-RU" dirty="0" err="1"/>
              <a:t>захищені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; </a:t>
            </a:r>
          </a:p>
          <a:p>
            <a:r>
              <a:rPr lang="ru-RU" dirty="0" err="1"/>
              <a:t>політести</a:t>
            </a:r>
            <a:r>
              <a:rPr lang="ru-RU" dirty="0"/>
              <a:t> та </a:t>
            </a:r>
            <a:r>
              <a:rPr lang="ru-RU" dirty="0" err="1"/>
              <a:t>набори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535415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22F2336-B941-4495-9155-12C8A69B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9208"/>
            <a:ext cx="10515600" cy="6120881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b="1" dirty="0"/>
              <a:t>За </a:t>
            </a:r>
            <a:r>
              <a:rPr lang="ru-RU" b="1" dirty="0" err="1"/>
              <a:t>призначенням</a:t>
            </a:r>
            <a:r>
              <a:rPr lang="ru-RU" b="1" dirty="0"/>
              <a:t> та </a:t>
            </a:r>
            <a:r>
              <a:rPr lang="ru-RU" b="1" dirty="0" err="1"/>
              <a:t>місцем</a:t>
            </a:r>
            <a:r>
              <a:rPr lang="ru-RU" b="1" dirty="0"/>
              <a:t> у </a:t>
            </a:r>
            <a:r>
              <a:rPr lang="ru-RU" b="1" dirty="0" err="1"/>
              <a:t>технологічному</a:t>
            </a:r>
            <a:r>
              <a:rPr lang="ru-RU" b="1" dirty="0"/>
              <a:t> </a:t>
            </a:r>
            <a:r>
              <a:rPr lang="ru-RU" b="1" dirty="0" err="1"/>
              <a:t>процесі</a:t>
            </a:r>
            <a:r>
              <a:rPr lang="ru-RU" b="1" dirty="0"/>
              <a:t> </a:t>
            </a:r>
            <a:r>
              <a:rPr lang="ru-RU" b="1" dirty="0" err="1"/>
              <a:t>митного</a:t>
            </a:r>
            <a:r>
              <a:rPr lang="ru-RU" b="1" dirty="0"/>
              <a:t> контролю: </a:t>
            </a:r>
          </a:p>
          <a:p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істинності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знаків</a:t>
            </a:r>
            <a:r>
              <a:rPr lang="ru-RU" dirty="0"/>
              <a:t>,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і </a:t>
            </a:r>
            <a:r>
              <a:rPr lang="ru-RU" dirty="0" err="1"/>
              <a:t>атрибутів</a:t>
            </a:r>
            <a:r>
              <a:rPr lang="ru-RU" dirty="0"/>
              <a:t> </a:t>
            </a:r>
            <a:r>
              <a:rPr lang="ru-RU" dirty="0" err="1"/>
              <a:t>митною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; </a:t>
            </a:r>
          </a:p>
          <a:p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, </a:t>
            </a:r>
            <a:r>
              <a:rPr lang="ru-RU" dirty="0" err="1"/>
              <a:t>недозволених</a:t>
            </a:r>
            <a:r>
              <a:rPr lang="ru-RU" dirty="0"/>
              <a:t> до </a:t>
            </a:r>
            <a:r>
              <a:rPr lang="ru-RU" dirty="0" err="1"/>
              <a:t>переміщення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кордон; </a:t>
            </a:r>
          </a:p>
          <a:p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ідентифікації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кордон; </a:t>
            </a:r>
          </a:p>
          <a:p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якісних</a:t>
            </a:r>
            <a:r>
              <a:rPr lang="ru-RU" dirty="0"/>
              <a:t> характеристик, </a:t>
            </a:r>
            <a:r>
              <a:rPr lang="ru-RU" dirty="0" err="1"/>
              <a:t>предметів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кордон; </a:t>
            </a:r>
          </a:p>
          <a:p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кількісних</a:t>
            </a:r>
            <a:r>
              <a:rPr lang="ru-RU" dirty="0"/>
              <a:t> характеристик </a:t>
            </a:r>
            <a:r>
              <a:rPr lang="ru-RU" dirty="0" err="1"/>
              <a:t>предметів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переміщуються</a:t>
            </a:r>
            <a:r>
              <a:rPr lang="ru-RU" dirty="0"/>
              <a:t> через </a:t>
            </a:r>
            <a:r>
              <a:rPr lang="ru-RU" dirty="0" err="1"/>
              <a:t>митний</a:t>
            </a:r>
            <a:r>
              <a:rPr lang="ru-RU" dirty="0"/>
              <a:t> кордон; </a:t>
            </a:r>
          </a:p>
          <a:p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контролю </a:t>
            </a:r>
            <a:r>
              <a:rPr lang="ru-RU" dirty="0" err="1"/>
              <a:t>носіїв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утилізації</a:t>
            </a:r>
            <a:r>
              <a:rPr lang="ru-RU" dirty="0"/>
              <a:t>; </a:t>
            </a:r>
          </a:p>
          <a:p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дізнання</a:t>
            </a:r>
            <a:r>
              <a:rPr lang="ru-RU" dirty="0"/>
              <a:t> та </a:t>
            </a:r>
            <a:r>
              <a:rPr lang="ru-RU" dirty="0" err="1"/>
              <a:t>документування</a:t>
            </a:r>
            <a:r>
              <a:rPr lang="ru-RU" dirty="0"/>
              <a:t> у справах про контрабанду; </a:t>
            </a:r>
          </a:p>
          <a:p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в зонах </a:t>
            </a:r>
            <a:r>
              <a:rPr lang="ru-RU" dirty="0" err="1"/>
              <a:t>митного</a:t>
            </a:r>
            <a:r>
              <a:rPr lang="ru-RU" dirty="0"/>
              <a:t> контролю та </a:t>
            </a:r>
            <a:r>
              <a:rPr lang="ru-RU" dirty="0" err="1"/>
              <a:t>прилеглих</a:t>
            </a:r>
            <a:r>
              <a:rPr lang="ru-RU" dirty="0"/>
              <a:t> </a:t>
            </a:r>
            <a:r>
              <a:rPr lang="ru-RU" dirty="0" err="1"/>
              <a:t>територіях</a:t>
            </a:r>
            <a:r>
              <a:rPr lang="ru-RU" dirty="0"/>
              <a:t>;</a:t>
            </a:r>
          </a:p>
          <a:p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оперативного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процесом</a:t>
            </a:r>
            <a:r>
              <a:rPr lang="ru-RU" dirty="0"/>
              <a:t> </a:t>
            </a:r>
            <a:r>
              <a:rPr lang="ru-RU" dirty="0" err="1"/>
              <a:t>митного</a:t>
            </a:r>
            <a:r>
              <a:rPr lang="ru-RU" dirty="0"/>
              <a:t> контролю;</a:t>
            </a:r>
          </a:p>
          <a:p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збирання</a:t>
            </a:r>
            <a:r>
              <a:rPr lang="ru-RU" dirty="0"/>
              <a:t>, </a:t>
            </a:r>
            <a:r>
              <a:rPr lang="ru-RU" dirty="0" err="1"/>
              <a:t>обробки</a:t>
            </a:r>
            <a:r>
              <a:rPr lang="ru-RU" dirty="0"/>
              <a:t>, </a:t>
            </a:r>
            <a:r>
              <a:rPr lang="ru-RU" dirty="0" err="1"/>
              <a:t>збереження</a:t>
            </a:r>
            <a:r>
              <a:rPr lang="ru-RU" dirty="0"/>
              <a:t>, </a:t>
            </a:r>
            <a:r>
              <a:rPr lang="ru-RU" dirty="0" err="1"/>
              <a:t>документування</a:t>
            </a:r>
            <a:r>
              <a:rPr lang="ru-RU" dirty="0"/>
              <a:t> та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; </a:t>
            </a:r>
          </a:p>
          <a:p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для </a:t>
            </a:r>
            <a:r>
              <a:rPr lang="ru-RU" dirty="0" err="1"/>
              <a:t>накладання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</a:t>
            </a:r>
            <a:r>
              <a:rPr lang="ru-RU" dirty="0" err="1"/>
              <a:t>забезпечень</a:t>
            </a:r>
            <a:r>
              <a:rPr lang="ru-RU" dirty="0"/>
              <a:t>; </a:t>
            </a:r>
          </a:p>
          <a:p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ТЗМК: </a:t>
            </a:r>
          </a:p>
          <a:p>
            <a:r>
              <a:rPr lang="ru-RU" dirty="0" err="1"/>
              <a:t>спеціальні</a:t>
            </a:r>
            <a:r>
              <a:rPr lang="ru-RU" dirty="0"/>
              <a:t> ТЗМК.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8813735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5518</Words>
  <Application>Microsoft Office PowerPoint</Application>
  <PresentationFormat>Широкоэкранный</PresentationFormat>
  <Paragraphs>187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Тема Office</vt:lpstr>
      <vt:lpstr>Тема 6. Особливості технічних засобів митного контролю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Ostapenko</dc:creator>
  <cp:lastModifiedBy>Ostapenko</cp:lastModifiedBy>
  <cp:revision>6</cp:revision>
  <dcterms:created xsi:type="dcterms:W3CDTF">2020-11-08T19:57:34Z</dcterms:created>
  <dcterms:modified xsi:type="dcterms:W3CDTF">2020-11-08T20:19:44Z</dcterms:modified>
</cp:coreProperties>
</file>