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70DAA-AD0E-46E0-A5AE-B9B0B86BE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A672EC-AA75-4049-A37A-2DC9B1198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3F248-E903-437C-B17C-424307E9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4F7B2-9102-47C6-A29D-245D9D7A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BABBCF-8D0B-4B07-A241-18D61DD5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634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54B4F-2D8F-41B3-B1AE-082F8AEE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31C0A7-57B8-424A-882E-27FB49133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C59F8-1B3B-4146-8363-50B1E262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6B39B-D0EA-4E02-A603-46A81A014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14F5F-59E7-41AB-8D09-A3B93B5B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7456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38F76F-A507-4A63-9948-34CC681C2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BB2C6C-730B-4549-A979-2F44C22C5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79CE97-CB0D-421D-A036-3346B84E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721E5C-0EDB-4003-8070-1CBF7974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D51F41-629C-431C-8319-87FEEDDF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287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F871F-310C-49FD-9547-B036AF58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C11A7B-9474-40E7-BD9A-37B93A66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D515F-6973-4D18-B6B8-815C92EA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EB5B6-C3C6-40AE-8D1B-108D7AB7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7FD0B-4B06-49CD-95F7-BD2B6E5A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18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B5288-73A8-484A-95BA-EF7EF431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8EB6C5-112A-47AE-8B9B-1EC18353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D2993A-59A5-422D-9322-AED9A4BF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F644C-7D09-4F2F-B006-D4697A56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208C7-2BA5-4492-AC41-71E29A7B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719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EAD76-10D1-4AAF-908A-B4925D65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46F8E4-4B10-4623-88F9-2D2713638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2D2ED7-97D3-441B-846A-F7B0E6095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66F8B5-EB1D-422F-A53C-6FF1B9F6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311472-06F9-4A2A-8C54-375BE646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34FC17-6F11-44C8-A99C-065F97C8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151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200A8-AA2B-4123-A1E2-512F21649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E31A34-E7B2-413B-B10D-15431B88E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236CE5-11E7-4170-A315-6AA95400F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95A473-BF8A-4197-824E-3F1E12B7C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4A4C51-7CC7-49B5-B0CF-4992D968C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250AD3-A18D-4569-AC18-6708B2EF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8D7A95-802D-469D-B318-C4F4B2DE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F0F34A-E856-4A07-9803-0373CC46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175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A0B92-1E76-4B26-9695-7896134E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36B8A6-A931-4131-AB55-9176DC76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50D3A0-EBF5-4397-AE12-317DEF52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49E59D-BC87-4465-AB93-F1D35720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315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5EA48A-2761-40ED-BA13-09203C04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AFCA96-8113-4C1A-9EF2-869E565E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671979-C8FF-4E3F-A9D3-635F16B7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954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07082-0AA8-4ABD-9F11-08945CBF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2CDF0-9098-4FEB-9C4C-A1639304F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150915-389D-430B-84D8-B67966573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F493CA-BA29-4703-97FD-BCFF84D6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0A3908-D3ED-42A1-B497-828D84FB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F0B0D1-30FC-479E-9366-594F537E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4679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05F36-8724-49D8-8E51-4F462C0E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6C6633-DA6D-4F7E-9ECE-BACC99910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D458E3-A9BD-4303-BD3B-AF8A6A6A2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A34716-C1C7-400F-BCC2-3DF14CD6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E11F3-5A31-4C51-A3EE-C8DF269E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62708E-6C41-431C-9AC4-ED0141C8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084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A857E-31E2-4FA2-A5F4-1E64C9AE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2C355A-7013-41D5-AA92-C1BF7BD95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94EE5-4703-4858-B935-FF4D88AD6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44D5-FB5B-4A49-AE4A-B8B552F99E1F}" type="datetimeFigureOut">
              <a:rPr lang="ru-UA" smtClean="0"/>
              <a:t>08.11.2020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63B9A-405C-4762-B133-B694CBF3D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71EC5-5581-4CFB-83D7-B3CD458FF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CEA2-8230-43B2-A850-F546914540C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546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fs.gov.ua/media-tsentr/videogalereya/prezentatsii-ta-inshi/4787.html" TargetMode="External"/><Relationship Id="rId2" Type="http://schemas.openxmlformats.org/officeDocument/2006/relationships/hyperlink" Target="http://sfs.gov.ua/media-tsentr/videogalereya/prezentatsii-ta-inshi/4801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62889-91E6-4A62-A474-ACF35A87D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6.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9830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539" y="429208"/>
            <a:ext cx="11402007" cy="625151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ТЗМК </a:t>
            </a:r>
            <a:r>
              <a:rPr lang="ru-RU" dirty="0" err="1"/>
              <a:t>класифікують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7 </a:t>
            </a:r>
            <a:r>
              <a:rPr lang="ru-RU" dirty="0" err="1"/>
              <a:t>самостійних</a:t>
            </a:r>
            <a:r>
              <a:rPr lang="ru-RU" dirty="0"/>
              <a:t>, але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В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класи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підкласи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включена в </a:t>
            </a:r>
            <a:r>
              <a:rPr lang="ru-RU" dirty="0" err="1"/>
              <a:t>підкласи</a:t>
            </a:r>
            <a:r>
              <a:rPr lang="ru-RU" dirty="0"/>
              <a:t>, </a:t>
            </a:r>
            <a:r>
              <a:rPr lang="ru-RU" dirty="0" err="1"/>
              <a:t>вирішуються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. </a:t>
            </a:r>
          </a:p>
          <a:p>
            <a:r>
              <a:rPr lang="ru-RU" dirty="0"/>
              <a:t>1-й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(ОД)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для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кордон, з метою </a:t>
            </a:r>
            <a:r>
              <a:rPr lang="ru-RU" dirty="0" err="1"/>
              <a:t>виявлення</a:t>
            </a:r>
            <a:r>
              <a:rPr lang="ru-RU" dirty="0"/>
              <a:t> в них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підробки</a:t>
            </a:r>
            <a:r>
              <a:rPr lang="ru-RU" dirty="0"/>
              <a:t> – </a:t>
            </a:r>
            <a:r>
              <a:rPr lang="ru-RU" dirty="0" err="1"/>
              <a:t>стирання</a:t>
            </a:r>
            <a:r>
              <a:rPr lang="ru-RU" dirty="0"/>
              <a:t>,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щавлення</a:t>
            </a:r>
            <a:r>
              <a:rPr lang="ru-RU" dirty="0"/>
              <a:t>, дописки, </a:t>
            </a:r>
            <a:r>
              <a:rPr lang="ru-RU" dirty="0" err="1"/>
              <a:t>додруківки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, </a:t>
            </a:r>
            <a:r>
              <a:rPr lang="ru-RU" dirty="0" err="1"/>
              <a:t>заміни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багатосторінкових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фотографій</a:t>
            </a:r>
            <a:r>
              <a:rPr lang="ru-RU" dirty="0"/>
              <a:t>, вклейки </a:t>
            </a:r>
            <a:r>
              <a:rPr lang="ru-RU" dirty="0" err="1"/>
              <a:t>елементів</a:t>
            </a:r>
            <a:r>
              <a:rPr lang="ru-RU" dirty="0"/>
              <a:t> і </a:t>
            </a:r>
            <a:r>
              <a:rPr lang="ru-RU" dirty="0" err="1"/>
              <a:t>фрагментів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підробки</a:t>
            </a:r>
            <a:r>
              <a:rPr lang="ru-RU" dirty="0"/>
              <a:t> </a:t>
            </a:r>
            <a:r>
              <a:rPr lang="ru-RU" dirty="0" err="1"/>
              <a:t>відтиснень</a:t>
            </a:r>
            <a:r>
              <a:rPr lang="ru-RU" dirty="0"/>
              <a:t> </a:t>
            </a:r>
            <a:r>
              <a:rPr lang="ru-RU" dirty="0" err="1"/>
              <a:t>друку</a:t>
            </a:r>
            <a:r>
              <a:rPr lang="ru-RU" dirty="0"/>
              <a:t>, </a:t>
            </a:r>
            <a:r>
              <a:rPr lang="ru-RU" dirty="0" err="1"/>
              <a:t>штампів</a:t>
            </a:r>
            <a:r>
              <a:rPr lang="ru-RU" dirty="0"/>
              <a:t>, </a:t>
            </a:r>
            <a:r>
              <a:rPr lang="ru-RU" dirty="0" err="1"/>
              <a:t>реквізитів</a:t>
            </a:r>
            <a:r>
              <a:rPr lang="ru-RU" dirty="0"/>
              <a:t>, </a:t>
            </a:r>
            <a:r>
              <a:rPr lang="ru-RU" dirty="0" err="1"/>
              <a:t>підписів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/>
              <a:t>2-й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дистанційної</a:t>
            </a:r>
            <a:r>
              <a:rPr lang="ru-RU" dirty="0"/>
              <a:t> оперативно-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виду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інтроскопія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великогабаритних</a:t>
            </a:r>
            <a:r>
              <a:rPr lang="ru-RU" dirty="0"/>
              <a:t>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інспекційно-доглядових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(ІДК), </a:t>
            </a:r>
            <a:r>
              <a:rPr lang="ru-RU" dirty="0" err="1"/>
              <a:t>дистанційний</a:t>
            </a:r>
            <a:r>
              <a:rPr lang="ru-RU" dirty="0"/>
              <a:t> контроль </a:t>
            </a:r>
            <a:r>
              <a:rPr lang="ru-RU" dirty="0" err="1"/>
              <a:t>об'ємів</a:t>
            </a:r>
            <a:r>
              <a:rPr lang="ru-RU" dirty="0"/>
              <a:t> (</a:t>
            </a:r>
            <a:r>
              <a:rPr lang="ru-RU" dirty="0" err="1"/>
              <a:t>кількостей</a:t>
            </a:r>
            <a:r>
              <a:rPr lang="ru-RU" dirty="0"/>
              <a:t>)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стратегічно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сировинних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 (МПП).</a:t>
            </a:r>
          </a:p>
          <a:p>
            <a:r>
              <a:rPr lang="ru-RU" dirty="0"/>
              <a:t>3-й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і </a:t>
            </a:r>
            <a:r>
              <a:rPr lang="ru-RU" dirty="0" err="1"/>
              <a:t>огляду</a:t>
            </a:r>
            <a:r>
              <a:rPr lang="ru-RU" dirty="0"/>
              <a:t> як оперативно-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 оптико-</a:t>
            </a:r>
            <a:r>
              <a:rPr lang="ru-RU" dirty="0" err="1"/>
              <a:t>механічне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труднодоступних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товарних</a:t>
            </a:r>
            <a:r>
              <a:rPr lang="ru-RU" dirty="0"/>
              <a:t> (</a:t>
            </a:r>
            <a:r>
              <a:rPr lang="ru-RU" dirty="0" err="1"/>
              <a:t>вантажних</a:t>
            </a:r>
            <a:r>
              <a:rPr lang="ru-RU" dirty="0"/>
              <a:t>) упаковок, </a:t>
            </a:r>
            <a:r>
              <a:rPr lang="ru-RU" dirty="0" err="1"/>
              <a:t>локацію</a:t>
            </a:r>
            <a:r>
              <a:rPr lang="ru-RU" dirty="0"/>
              <a:t> </a:t>
            </a:r>
            <a:r>
              <a:rPr lang="ru-RU" dirty="0" err="1"/>
              <a:t>схованок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міток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приладів</a:t>
            </a:r>
            <a:r>
              <a:rPr lang="ru-RU" dirty="0"/>
              <a:t> для </a:t>
            </a:r>
            <a:r>
              <a:rPr lang="ru-RU" dirty="0" err="1"/>
              <a:t>відбору</a:t>
            </a:r>
            <a:r>
              <a:rPr lang="ru-RU" dirty="0"/>
              <a:t> проб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</a:p>
          <a:p>
            <a:r>
              <a:rPr lang="ru-RU" dirty="0"/>
              <a:t>4-й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оперативно-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з: </a:t>
            </a:r>
          </a:p>
          <a:p>
            <a:r>
              <a:rPr lang="ru-RU" dirty="0"/>
              <a:t>-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(ОД)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МПП, </a:t>
            </a:r>
            <a:r>
              <a:rPr lang="ru-RU" dirty="0" err="1"/>
              <a:t>виявлених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контролю; </a:t>
            </a:r>
          </a:p>
          <a:p>
            <a:r>
              <a:rPr lang="ru-RU" dirty="0"/>
              <a:t>-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віднесення</a:t>
            </a:r>
            <a:r>
              <a:rPr lang="ru-RU" dirty="0"/>
              <a:t> до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позицій</a:t>
            </a:r>
            <a:r>
              <a:rPr lang="ru-RU" dirty="0"/>
              <a:t> МО ЗЕД; </a:t>
            </a:r>
          </a:p>
          <a:p>
            <a:r>
              <a:rPr lang="ru-RU" dirty="0"/>
              <a:t>-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замикаючих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і т.п.,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накладаються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і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</a:t>
            </a:r>
          </a:p>
          <a:p>
            <a:r>
              <a:rPr lang="ru-RU" dirty="0"/>
              <a:t>До 5-го </a:t>
            </a:r>
            <a:r>
              <a:rPr lang="ru-RU" dirty="0" err="1"/>
              <a:t>класу</a:t>
            </a:r>
            <a:r>
              <a:rPr lang="ru-RU" dirty="0"/>
              <a:t> ТЗМК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на них і на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(</a:t>
            </a:r>
            <a:r>
              <a:rPr lang="ru-RU" dirty="0" err="1"/>
              <a:t>засобів</a:t>
            </a:r>
            <a:r>
              <a:rPr lang="ru-RU" dirty="0"/>
              <a:t>)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r>
              <a:rPr lang="ru-RU" dirty="0"/>
              <a:t>6-й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оперативного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митних</a:t>
            </a:r>
            <a:r>
              <a:rPr lang="ru-RU" dirty="0"/>
              <a:t> зонах та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оперативний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протиправної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несанкціонованих</a:t>
            </a:r>
            <a:r>
              <a:rPr lang="ru-RU" dirty="0"/>
              <a:t> </a:t>
            </a:r>
            <a:r>
              <a:rPr lang="ru-RU" dirty="0" err="1"/>
              <a:t>підозрілих</a:t>
            </a:r>
            <a:r>
              <a:rPr lang="ru-RU" dirty="0"/>
              <a:t> на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особами, у тому </a:t>
            </a:r>
            <a:r>
              <a:rPr lang="ru-RU" dirty="0" err="1"/>
              <a:t>числі</a:t>
            </a:r>
            <a:r>
              <a:rPr lang="ru-RU" dirty="0"/>
              <a:t> і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співробітниками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 </a:t>
            </a:r>
          </a:p>
          <a:p>
            <a:r>
              <a:rPr lang="ru-RU" dirty="0"/>
              <a:t>7-й </a:t>
            </a:r>
            <a:r>
              <a:rPr lang="ru-RU" dirty="0" err="1"/>
              <a:t>клас</a:t>
            </a:r>
            <a:r>
              <a:rPr lang="ru-RU" dirty="0"/>
              <a:t> ТЗМК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покликані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переміщується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на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,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до такого </a:t>
            </a:r>
            <a:r>
              <a:rPr lang="ru-RU" dirty="0" err="1"/>
              <a:t>переміщення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2424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 формою контролю та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.  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служб і </a:t>
            </a:r>
            <a:r>
              <a:rPr lang="ru-RU" dirty="0" err="1"/>
              <a:t>відомств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вантажами</a:t>
            </a:r>
            <a:r>
              <a:rPr lang="ru-RU" dirty="0"/>
              <a:t> в порту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контролюючих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контейнерів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тари і упаковок,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при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перевезеннях</a:t>
            </a:r>
            <a:r>
              <a:rPr lang="ru-RU" dirty="0"/>
              <a:t>. </a:t>
            </a:r>
          </a:p>
          <a:p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дозволяє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пропускну</a:t>
            </a:r>
            <a:r>
              <a:rPr lang="ru-RU" dirty="0"/>
              <a:t>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часу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контролю,</a:t>
            </a:r>
          </a:p>
          <a:p>
            <a:r>
              <a:rPr lang="ru-RU" dirty="0"/>
              <a:t>-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надійно</a:t>
            </a:r>
            <a:r>
              <a:rPr lang="ru-RU" dirty="0"/>
              <a:t>, при </a:t>
            </a:r>
            <a:r>
              <a:rPr lang="ru-RU" dirty="0" err="1"/>
              <a:t>мінімальному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установити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і </a:t>
            </a:r>
            <a:r>
              <a:rPr lang="ru-RU" dirty="0" err="1"/>
              <a:t>істинність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підтвердити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товару,</a:t>
            </a:r>
          </a:p>
          <a:p>
            <a:r>
              <a:rPr lang="ru-RU" dirty="0"/>
              <a:t>-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схованок</a:t>
            </a:r>
            <a:r>
              <a:rPr lang="ru-RU" dirty="0"/>
              <a:t> та </a:t>
            </a:r>
            <a:r>
              <a:rPr lang="ru-RU" dirty="0" err="1"/>
              <a:t>прихованих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 у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об'єктах</a:t>
            </a:r>
            <a:r>
              <a:rPr lang="ru-RU" dirty="0"/>
              <a:t>,</a:t>
            </a:r>
          </a:p>
          <a:p>
            <a:r>
              <a:rPr lang="ru-RU" dirty="0"/>
              <a:t>- </a:t>
            </a:r>
            <a:r>
              <a:rPr lang="ru-RU" dirty="0" err="1"/>
              <a:t>виявляти</a:t>
            </a:r>
            <a:r>
              <a:rPr lang="ru-RU" dirty="0"/>
              <a:t> і </a:t>
            </a:r>
            <a:r>
              <a:rPr lang="ru-RU" dirty="0" err="1"/>
              <a:t>припиняти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правил </a:t>
            </a:r>
            <a:r>
              <a:rPr lang="ru-RU" dirty="0" err="1"/>
              <a:t>перетинання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кордону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2703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доглядового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:</a:t>
            </a:r>
          </a:p>
          <a:p>
            <a:r>
              <a:rPr lang="ru-RU" dirty="0"/>
              <a:t>1.  </a:t>
            </a:r>
            <a:r>
              <a:rPr lang="ru-RU" dirty="0" err="1"/>
              <a:t>Доглядові</a:t>
            </a:r>
            <a:r>
              <a:rPr lang="ru-RU" dirty="0"/>
              <a:t> </a:t>
            </a:r>
            <a:r>
              <a:rPr lang="ru-RU" dirty="0" err="1"/>
              <a:t>дзеркала</a:t>
            </a:r>
            <a:r>
              <a:rPr lang="ru-RU" dirty="0"/>
              <a:t>.  </a:t>
            </a:r>
            <a:r>
              <a:rPr lang="ru-RU" dirty="0" err="1"/>
              <a:t>Незамінні</a:t>
            </a:r>
            <a:r>
              <a:rPr lang="ru-RU" dirty="0"/>
              <a:t> для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вентиляційних</a:t>
            </a:r>
            <a:r>
              <a:rPr lang="ru-RU" dirty="0"/>
              <a:t> </a:t>
            </a:r>
            <a:r>
              <a:rPr lang="ru-RU" dirty="0" err="1"/>
              <a:t>отворів</a:t>
            </a:r>
            <a:r>
              <a:rPr lang="ru-RU" dirty="0"/>
              <a:t>, </a:t>
            </a:r>
            <a:r>
              <a:rPr lang="ru-RU" dirty="0" err="1"/>
              <a:t>міжмеблевих</a:t>
            </a:r>
            <a:r>
              <a:rPr lang="ru-RU" dirty="0"/>
              <a:t> </a:t>
            </a:r>
            <a:r>
              <a:rPr lang="ru-RU" dirty="0" err="1"/>
              <a:t>прорізів</a:t>
            </a:r>
            <a:r>
              <a:rPr lang="ru-RU" dirty="0"/>
              <a:t>, </a:t>
            </a:r>
            <a:r>
              <a:rPr lang="ru-RU" dirty="0" err="1"/>
              <a:t>вузлів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вузьких</a:t>
            </a:r>
            <a:r>
              <a:rPr lang="ru-RU" dirty="0"/>
              <a:t> </a:t>
            </a:r>
            <a:r>
              <a:rPr lang="ru-RU" dirty="0" err="1"/>
              <a:t>щілин</a:t>
            </a:r>
            <a:r>
              <a:rPr lang="ru-RU" dirty="0"/>
              <a:t> і </a:t>
            </a:r>
            <a:r>
              <a:rPr lang="ru-RU" dirty="0" err="1"/>
              <a:t>порожнин</a:t>
            </a:r>
            <a:r>
              <a:rPr lang="ru-RU" dirty="0"/>
              <a:t> за </a:t>
            </a:r>
            <a:r>
              <a:rPr lang="ru-RU" dirty="0" err="1"/>
              <a:t>масивними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стаціонарними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, для </a:t>
            </a:r>
            <a:r>
              <a:rPr lang="ru-RU" dirty="0" err="1"/>
              <a:t>огляду</a:t>
            </a:r>
            <a:r>
              <a:rPr lang="ru-RU" dirty="0"/>
              <a:t> днища </a:t>
            </a:r>
            <a:r>
              <a:rPr lang="ru-RU" dirty="0" err="1"/>
              <a:t>автомобіля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.</a:t>
            </a:r>
          </a:p>
          <a:p>
            <a:r>
              <a:rPr lang="ru-RU" dirty="0"/>
              <a:t>2.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ендоскопи</a:t>
            </a:r>
            <a:r>
              <a:rPr lang="ru-RU" dirty="0"/>
              <a:t>, і </a:t>
            </a:r>
            <a:r>
              <a:rPr lang="ru-RU" dirty="0" err="1"/>
              <a:t>відеоскопи</a:t>
            </a:r>
            <a:r>
              <a:rPr lang="ru-RU" dirty="0"/>
              <a:t>. 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контролю </a:t>
            </a:r>
            <a:r>
              <a:rPr lang="ru-RU" dirty="0" err="1"/>
              <a:t>порожнин</a:t>
            </a:r>
            <a:r>
              <a:rPr lang="ru-RU" dirty="0"/>
              <a:t>, </a:t>
            </a:r>
            <a:r>
              <a:rPr lang="ru-RU" dirty="0" err="1"/>
              <a:t>каналів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доступ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через </a:t>
            </a:r>
            <a:r>
              <a:rPr lang="ru-RU" dirty="0" err="1"/>
              <a:t>порівняно</a:t>
            </a:r>
            <a:r>
              <a:rPr lang="ru-RU" dirty="0"/>
              <a:t> невеликий </a:t>
            </a:r>
            <a:r>
              <a:rPr lang="ru-RU" dirty="0" err="1"/>
              <a:t>отвір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Доглядові</a:t>
            </a:r>
            <a:r>
              <a:rPr lang="ru-RU" dirty="0"/>
              <a:t> </a:t>
            </a:r>
            <a:r>
              <a:rPr lang="ru-RU" dirty="0" err="1"/>
              <a:t>щупи</a:t>
            </a:r>
            <a:r>
              <a:rPr lang="ru-RU" dirty="0"/>
              <a:t>. 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неоднорідності</a:t>
            </a:r>
            <a:r>
              <a:rPr lang="ru-RU" dirty="0"/>
              <a:t> у </a:t>
            </a:r>
            <a:r>
              <a:rPr lang="ru-RU" dirty="0" err="1"/>
              <a:t>вантажі</a:t>
            </a:r>
            <a:r>
              <a:rPr lang="ru-RU" dirty="0"/>
              <a:t>, </a:t>
            </a:r>
            <a:r>
              <a:rPr lang="ru-RU" dirty="0" err="1"/>
              <a:t>досліджувати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ємностей</a:t>
            </a:r>
            <a:r>
              <a:rPr lang="ru-RU" dirty="0"/>
              <a:t> з </a:t>
            </a:r>
            <a:r>
              <a:rPr lang="ru-RU" dirty="0" err="1"/>
              <a:t>рідинами</a:t>
            </a:r>
            <a:r>
              <a:rPr lang="ru-RU" dirty="0"/>
              <a:t>.</a:t>
            </a:r>
          </a:p>
          <a:p>
            <a:r>
              <a:rPr lang="ru-RU" dirty="0"/>
              <a:t>4.  </a:t>
            </a:r>
            <a:r>
              <a:rPr lang="ru-RU" dirty="0" err="1"/>
              <a:t>Проекційні</a:t>
            </a:r>
            <a:r>
              <a:rPr lang="ru-RU" dirty="0"/>
              <a:t> і </a:t>
            </a:r>
            <a:r>
              <a:rPr lang="ru-RU" dirty="0" err="1"/>
              <a:t>скануючі</a:t>
            </a:r>
            <a:r>
              <a:rPr lang="ru-RU" dirty="0"/>
              <a:t> </a:t>
            </a:r>
            <a:r>
              <a:rPr lang="ru-RU" dirty="0" err="1"/>
              <a:t>рентгенівські</a:t>
            </a:r>
            <a:r>
              <a:rPr lang="ru-RU" dirty="0"/>
              <a:t> установки.  З точки </a:t>
            </a:r>
            <a:r>
              <a:rPr lang="ru-RU" dirty="0" err="1"/>
              <a:t>зору</a:t>
            </a:r>
            <a:r>
              <a:rPr lang="ru-RU" dirty="0"/>
              <a:t> умов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рентгенівські</a:t>
            </a:r>
            <a:r>
              <a:rPr lang="ru-RU" dirty="0"/>
              <a:t> установки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стаціонарні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в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обладнаних</a:t>
            </a:r>
            <a:r>
              <a:rPr lang="ru-RU" dirty="0"/>
              <a:t> </a:t>
            </a:r>
            <a:r>
              <a:rPr lang="ru-RU" dirty="0" err="1"/>
              <a:t>приміщеннях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пропуску </a:t>
            </a:r>
            <a:r>
              <a:rPr lang="ru-RU" dirty="0" err="1"/>
              <a:t>пасажирів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товарів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мобільні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легко </a:t>
            </a:r>
            <a:r>
              <a:rPr lang="ru-RU" dirty="0" err="1"/>
              <a:t>переміщатися</a:t>
            </a:r>
            <a:r>
              <a:rPr lang="ru-RU" dirty="0"/>
              <a:t> і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 Принцип </a:t>
            </a:r>
            <a:r>
              <a:rPr lang="ru-RU" dirty="0" err="1"/>
              <a:t>роботи</a:t>
            </a:r>
            <a:r>
              <a:rPr lang="ru-RU" dirty="0"/>
              <a:t> таких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через </a:t>
            </a:r>
            <a:r>
              <a:rPr lang="ru-RU" dirty="0" err="1"/>
              <a:t>об'єкт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валізу</a:t>
            </a:r>
            <a:r>
              <a:rPr lang="ru-RU" dirty="0"/>
              <a:t> </a:t>
            </a:r>
            <a:r>
              <a:rPr lang="ru-RU" dirty="0" err="1"/>
              <a:t>пасажира</a:t>
            </a:r>
            <a:r>
              <a:rPr lang="ru-RU" dirty="0"/>
              <a:t>) при </a:t>
            </a:r>
            <a:r>
              <a:rPr lang="ru-RU" dirty="0" err="1"/>
              <a:t>попаданні</a:t>
            </a:r>
            <a:r>
              <a:rPr lang="ru-RU" dirty="0"/>
              <a:t> на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реєструючий</a:t>
            </a:r>
            <a:r>
              <a:rPr lang="ru-RU" dirty="0"/>
              <a:t> </a:t>
            </a:r>
            <a:r>
              <a:rPr lang="ru-RU" dirty="0" err="1"/>
              <a:t>екран</a:t>
            </a:r>
            <a:r>
              <a:rPr lang="ru-RU" dirty="0"/>
              <a:t>,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світіння</a:t>
            </a:r>
            <a:r>
              <a:rPr lang="ru-RU" dirty="0"/>
              <a:t>  </a:t>
            </a:r>
            <a:r>
              <a:rPr lang="ru-RU" dirty="0" err="1"/>
              <a:t>яскравість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рентгенівських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тіньові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  Дана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рентгенівської</a:t>
            </a:r>
            <a:r>
              <a:rPr lang="ru-RU" dirty="0"/>
              <a:t> </a:t>
            </a:r>
            <a:r>
              <a:rPr lang="ru-RU" dirty="0" err="1"/>
              <a:t>оглядової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яка </a:t>
            </a:r>
            <a:r>
              <a:rPr lang="ru-RU" dirty="0" err="1"/>
              <a:t>дозволяє</a:t>
            </a:r>
            <a:r>
              <a:rPr lang="ru-RU" dirty="0"/>
              <a:t> без </a:t>
            </a:r>
            <a:r>
              <a:rPr lang="ru-RU" dirty="0" err="1"/>
              <a:t>розтину</a:t>
            </a:r>
            <a:r>
              <a:rPr lang="ru-RU" dirty="0"/>
              <a:t> упаковок </a:t>
            </a:r>
            <a:r>
              <a:rPr lang="ru-RU" dirty="0" err="1"/>
              <a:t>переглядати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на предмет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заборонених</a:t>
            </a:r>
            <a:r>
              <a:rPr lang="ru-RU" dirty="0"/>
              <a:t> для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Галагенові</a:t>
            </a:r>
            <a:r>
              <a:rPr lang="ru-RU" dirty="0"/>
              <a:t> </a:t>
            </a:r>
            <a:r>
              <a:rPr lang="ru-RU" dirty="0" err="1"/>
              <a:t>акумуляторні</a:t>
            </a:r>
            <a:r>
              <a:rPr lang="ru-RU" dirty="0"/>
              <a:t> </a:t>
            </a:r>
            <a:r>
              <a:rPr lang="ru-RU" dirty="0" err="1"/>
              <a:t>ліхтарі</a:t>
            </a:r>
            <a:r>
              <a:rPr lang="ru-RU" dirty="0"/>
              <a:t>.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вибухонебезпечних</a:t>
            </a:r>
            <a:r>
              <a:rPr lang="ru-RU" dirty="0"/>
              <a:t>, </a:t>
            </a:r>
            <a:r>
              <a:rPr lang="ru-RU" dirty="0" err="1"/>
              <a:t>задимлених</a:t>
            </a:r>
            <a:r>
              <a:rPr lang="ru-RU" dirty="0"/>
              <a:t> і </a:t>
            </a:r>
            <a:r>
              <a:rPr lang="ru-RU" dirty="0" err="1"/>
              <a:t>вологих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, при </a:t>
            </a:r>
            <a:r>
              <a:rPr lang="ru-RU" dirty="0" err="1"/>
              <a:t>догляді</a:t>
            </a:r>
            <a:r>
              <a:rPr lang="ru-RU" dirty="0"/>
              <a:t> великих </a:t>
            </a:r>
            <a:r>
              <a:rPr lang="ru-RU" dirty="0" err="1"/>
              <a:t>ємностей</a:t>
            </a:r>
            <a:r>
              <a:rPr lang="ru-RU" dirty="0"/>
              <a:t>, цистерн і </a:t>
            </a:r>
            <a:r>
              <a:rPr lang="ru-RU" dirty="0" err="1"/>
              <a:t>трюмів</a:t>
            </a:r>
            <a:r>
              <a:rPr lang="ru-RU" dirty="0"/>
              <a:t> на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Ультрофіолетові</a:t>
            </a:r>
            <a:r>
              <a:rPr lang="ru-RU" dirty="0"/>
              <a:t> </a:t>
            </a:r>
            <a:r>
              <a:rPr lang="ru-RU" dirty="0" err="1"/>
              <a:t>ліхтарі</a:t>
            </a:r>
            <a:r>
              <a:rPr lang="ru-RU" dirty="0"/>
              <a:t>.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сліди</a:t>
            </a:r>
            <a:r>
              <a:rPr lang="ru-RU" dirty="0"/>
              <a:t> </a:t>
            </a:r>
            <a:r>
              <a:rPr lang="ru-RU" dirty="0" err="1"/>
              <a:t>підробок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валюти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доглядових</a:t>
            </a:r>
            <a:r>
              <a:rPr lang="ru-RU" dirty="0"/>
              <a:t> установках, </a:t>
            </a:r>
            <a:r>
              <a:rPr lang="ru-RU" dirty="0" err="1"/>
              <a:t>поряд</a:t>
            </a:r>
            <a:r>
              <a:rPr lang="ru-RU" dirty="0"/>
              <a:t> з режимом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чорно-білих</a:t>
            </a:r>
            <a:r>
              <a:rPr lang="ru-RU" dirty="0"/>
              <a:t>, є режим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. 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розрізнити</a:t>
            </a:r>
            <a:r>
              <a:rPr lang="ru-RU" dirty="0"/>
              <a:t> на </a:t>
            </a:r>
            <a:r>
              <a:rPr lang="ru-RU" dirty="0" err="1"/>
              <a:t>екрані</a:t>
            </a:r>
            <a:r>
              <a:rPr lang="ru-RU" dirty="0"/>
              <a:t> </a:t>
            </a:r>
            <a:r>
              <a:rPr lang="ru-RU" dirty="0" err="1"/>
              <a:t>чорно-білого</a:t>
            </a:r>
            <a:r>
              <a:rPr lang="ru-RU" dirty="0"/>
              <a:t> </a:t>
            </a:r>
            <a:r>
              <a:rPr lang="ru-RU" dirty="0" err="1"/>
              <a:t>монітора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20 </a:t>
            </a:r>
            <a:r>
              <a:rPr lang="ru-RU" dirty="0" err="1"/>
              <a:t>градацій</a:t>
            </a:r>
            <a:r>
              <a:rPr lang="ru-RU" dirty="0"/>
              <a:t> </a:t>
            </a:r>
            <a:r>
              <a:rPr lang="ru-RU" dirty="0" err="1"/>
              <a:t>сірого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яскраво-білого</a:t>
            </a:r>
            <a:r>
              <a:rPr lang="ru-RU" dirty="0"/>
              <a:t> до </a:t>
            </a:r>
            <a:r>
              <a:rPr lang="ru-RU" dirty="0" err="1"/>
              <a:t>чорного</a:t>
            </a:r>
            <a:r>
              <a:rPr lang="ru-RU" dirty="0"/>
              <a:t>), а </a:t>
            </a:r>
            <a:r>
              <a:rPr lang="ru-RU" dirty="0" err="1"/>
              <a:t>кольорів</a:t>
            </a:r>
            <a:r>
              <a:rPr lang="ru-RU" dirty="0"/>
              <a:t> -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. Тому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інформативність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0139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для </a:t>
            </a:r>
            <a:r>
              <a:rPr lang="ru-RU" dirty="0" err="1"/>
              <a:t>відображення</a:t>
            </a:r>
            <a:r>
              <a:rPr lang="ru-RU" dirty="0"/>
              <a:t> складу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:</a:t>
            </a:r>
          </a:p>
          <a:p>
            <a:r>
              <a:rPr lang="ru-RU" dirty="0"/>
              <a:t>-       </a:t>
            </a:r>
            <a:r>
              <a:rPr lang="ru-RU" dirty="0" err="1"/>
              <a:t>оранжевий</a:t>
            </a:r>
            <a:r>
              <a:rPr lang="ru-RU" dirty="0"/>
              <a:t> -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з </a:t>
            </a:r>
            <a:r>
              <a:rPr lang="ru-RU" dirty="0" err="1"/>
              <a:t>атомним</a:t>
            </a:r>
            <a:r>
              <a:rPr lang="ru-RU" dirty="0"/>
              <a:t> номером </a:t>
            </a:r>
            <a:r>
              <a:rPr lang="ru-RU" dirty="0" err="1"/>
              <a:t>менше</a:t>
            </a:r>
            <a:r>
              <a:rPr lang="ru-RU" dirty="0"/>
              <a:t> 10 (</a:t>
            </a:r>
            <a:r>
              <a:rPr lang="ru-RU" dirty="0" err="1"/>
              <a:t>вибухові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ліки</a:t>
            </a:r>
            <a:r>
              <a:rPr lang="ru-RU" dirty="0"/>
              <a:t>, </a:t>
            </a:r>
            <a:r>
              <a:rPr lang="ru-RU" dirty="0" err="1"/>
              <a:t>пластмаса</a:t>
            </a:r>
            <a:r>
              <a:rPr lang="ru-RU" dirty="0"/>
              <a:t>, тканина, дерево, вода);</a:t>
            </a:r>
          </a:p>
          <a:p>
            <a:r>
              <a:rPr lang="ru-RU" dirty="0"/>
              <a:t>-       </a:t>
            </a:r>
            <a:r>
              <a:rPr lang="ru-RU" dirty="0" err="1"/>
              <a:t>зелений</a:t>
            </a:r>
            <a:r>
              <a:rPr lang="ru-RU" dirty="0"/>
              <a:t> -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з </a:t>
            </a:r>
            <a:r>
              <a:rPr lang="ru-RU" dirty="0" err="1"/>
              <a:t>атомним</a:t>
            </a:r>
            <a:r>
              <a:rPr lang="ru-RU" dirty="0"/>
              <a:t> номером </a:t>
            </a:r>
            <a:r>
              <a:rPr lang="ru-RU" dirty="0" err="1"/>
              <a:t>від</a:t>
            </a:r>
            <a:r>
              <a:rPr lang="ru-RU" dirty="0"/>
              <a:t> 10 до 17 (</a:t>
            </a:r>
            <a:r>
              <a:rPr lang="ru-RU" dirty="0" err="1"/>
              <a:t>алюміній</a:t>
            </a:r>
            <a:r>
              <a:rPr lang="ru-RU" dirty="0"/>
              <a:t>, </a:t>
            </a:r>
            <a:r>
              <a:rPr lang="ru-RU" dirty="0" err="1"/>
              <a:t>кремній</a:t>
            </a:r>
            <a:r>
              <a:rPr lang="ru-RU" dirty="0"/>
              <a:t>);</a:t>
            </a:r>
          </a:p>
          <a:p>
            <a:r>
              <a:rPr lang="ru-RU" dirty="0"/>
              <a:t>-       </a:t>
            </a:r>
            <a:r>
              <a:rPr lang="ru-RU" dirty="0" err="1"/>
              <a:t>світло-зелений</a:t>
            </a:r>
            <a:r>
              <a:rPr lang="ru-RU" dirty="0"/>
              <a:t> -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та </a:t>
            </a:r>
            <a:r>
              <a:rPr lang="ru-RU" dirty="0" err="1"/>
              <a:t>неорганічних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 </a:t>
            </a:r>
            <a:r>
              <a:rPr lang="ru-RU" dirty="0" err="1"/>
              <a:t>переважанням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;</a:t>
            </a:r>
          </a:p>
          <a:p>
            <a:r>
              <a:rPr lang="ru-RU" dirty="0"/>
              <a:t>-       </a:t>
            </a:r>
            <a:r>
              <a:rPr lang="ru-RU" dirty="0" err="1"/>
              <a:t>синій</a:t>
            </a:r>
            <a:r>
              <a:rPr lang="ru-RU" dirty="0"/>
              <a:t> - </a:t>
            </a:r>
            <a:r>
              <a:rPr lang="ru-RU" dirty="0" err="1"/>
              <a:t>неорганічні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 великою атомною вагою (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мідь</a:t>
            </a:r>
            <a:r>
              <a:rPr lang="ru-RU" dirty="0"/>
              <a:t>, цинк, </a:t>
            </a:r>
            <a:r>
              <a:rPr lang="ru-RU" dirty="0" err="1"/>
              <a:t>нікель</a:t>
            </a:r>
            <a:r>
              <a:rPr lang="ru-RU" dirty="0"/>
              <a:t>, сталь </a:t>
            </a:r>
            <a:r>
              <a:rPr lang="ru-RU" dirty="0" err="1"/>
              <a:t>тощо</a:t>
            </a:r>
            <a:r>
              <a:rPr lang="ru-RU" dirty="0"/>
              <a:t>).  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щільність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темніший</a:t>
            </a:r>
            <a:r>
              <a:rPr lang="ru-RU" dirty="0"/>
              <a:t> </a:t>
            </a:r>
            <a:r>
              <a:rPr lang="ru-RU" dirty="0" err="1"/>
              <a:t>синій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;</a:t>
            </a:r>
          </a:p>
          <a:p>
            <a:r>
              <a:rPr lang="ru-RU" dirty="0"/>
              <a:t>-       коричнево-</a:t>
            </a:r>
            <a:r>
              <a:rPr lang="ru-RU" dirty="0" err="1"/>
              <a:t>червоний</a:t>
            </a:r>
            <a:r>
              <a:rPr lang="ru-RU" dirty="0"/>
              <a:t> -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щільність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свинцевий</a:t>
            </a:r>
            <a:r>
              <a:rPr lang="ru-RU" dirty="0"/>
              <a:t>).</a:t>
            </a:r>
          </a:p>
          <a:p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r>
              <a:rPr lang="ru-RU" dirty="0"/>
              <a:t> методу «</a:t>
            </a:r>
            <a:r>
              <a:rPr lang="ru-RU" dirty="0" err="1"/>
              <a:t>просвічування</a:t>
            </a:r>
            <a:r>
              <a:rPr lang="ru-RU" dirty="0"/>
              <a:t>» </a:t>
            </a:r>
            <a:r>
              <a:rPr lang="ru-RU" dirty="0" err="1"/>
              <a:t>товстих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контейнерів</a:t>
            </a:r>
            <a:r>
              <a:rPr lang="ru-RU" dirty="0"/>
              <a:t>, 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в тому </a:t>
            </a:r>
            <a:r>
              <a:rPr lang="ru-RU" dirty="0" err="1"/>
              <a:t>числі</a:t>
            </a:r>
            <a:r>
              <a:rPr lang="ru-RU" dirty="0"/>
              <a:t> і з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,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енергій</a:t>
            </a:r>
            <a:r>
              <a:rPr lang="ru-RU" dirty="0"/>
              <a:t>.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без </a:t>
            </a:r>
            <a:r>
              <a:rPr lang="ru-RU" dirty="0" err="1"/>
              <a:t>відкриття</a:t>
            </a:r>
            <a:r>
              <a:rPr lang="ru-RU" dirty="0"/>
              <a:t> контейнера,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високоенергетичного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просвічування</a:t>
            </a:r>
            <a:r>
              <a:rPr lang="ru-RU" dirty="0"/>
              <a:t> </a:t>
            </a:r>
            <a:r>
              <a:rPr lang="ru-RU" dirty="0" err="1"/>
              <a:t>оглядають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навантажені</a:t>
            </a:r>
            <a:r>
              <a:rPr lang="ru-RU" dirty="0"/>
              <a:t> </a:t>
            </a:r>
            <a:r>
              <a:rPr lang="ru-RU" dirty="0" err="1"/>
              <a:t>автомобілі</a:t>
            </a:r>
            <a:r>
              <a:rPr lang="ru-RU" dirty="0"/>
              <a:t> і </a:t>
            </a:r>
            <a:r>
              <a:rPr lang="ru-RU" dirty="0" err="1"/>
              <a:t>контейнери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контрабандних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,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вибухових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наркотиків</a:t>
            </a:r>
            <a:r>
              <a:rPr lang="ru-RU" dirty="0"/>
              <a:t>, людей.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3671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поданих</a:t>
            </a:r>
            <a:r>
              <a:rPr lang="ru-RU" dirty="0"/>
              <a:t> для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переміщаються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виявлення</a:t>
            </a:r>
            <a:r>
              <a:rPr lang="ru-RU" dirty="0"/>
              <a:t> в них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підробки</a:t>
            </a:r>
            <a:r>
              <a:rPr lang="ru-RU" dirty="0"/>
              <a:t> - </a:t>
            </a:r>
            <a:r>
              <a:rPr lang="ru-RU" dirty="0" err="1"/>
              <a:t>підчищання</a:t>
            </a:r>
            <a:r>
              <a:rPr lang="ru-RU" dirty="0"/>
              <a:t>,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травлення</a:t>
            </a:r>
            <a:r>
              <a:rPr lang="ru-RU" dirty="0"/>
              <a:t>, дописки, допечатки </a:t>
            </a:r>
            <a:r>
              <a:rPr lang="ru-RU" dirty="0" err="1"/>
              <a:t>текстів</a:t>
            </a:r>
            <a:r>
              <a:rPr lang="ru-RU" dirty="0"/>
              <a:t>, </a:t>
            </a:r>
            <a:r>
              <a:rPr lang="ru-RU" dirty="0" err="1"/>
              <a:t>заміни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багатоаркушних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фотографій</a:t>
            </a:r>
            <a:r>
              <a:rPr lang="ru-RU" dirty="0"/>
              <a:t>, вклейки </a:t>
            </a:r>
            <a:r>
              <a:rPr lang="ru-RU" dirty="0" err="1"/>
              <a:t>елементів</a:t>
            </a:r>
            <a:r>
              <a:rPr lang="ru-RU" dirty="0"/>
              <a:t> і </a:t>
            </a:r>
            <a:r>
              <a:rPr lang="ru-RU" dirty="0" err="1"/>
              <a:t>фрагментів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підробки</a:t>
            </a:r>
            <a:r>
              <a:rPr lang="ru-RU" dirty="0"/>
              <a:t> </a:t>
            </a:r>
            <a:r>
              <a:rPr lang="ru-RU" dirty="0" err="1"/>
              <a:t>відтисків</a:t>
            </a:r>
            <a:r>
              <a:rPr lang="ru-RU" dirty="0"/>
              <a:t> печаток, </a:t>
            </a:r>
            <a:r>
              <a:rPr lang="ru-RU" dirty="0" err="1"/>
              <a:t>штампів</a:t>
            </a:r>
            <a:r>
              <a:rPr lang="ru-RU" dirty="0"/>
              <a:t>, </a:t>
            </a:r>
            <a:r>
              <a:rPr lang="ru-RU" dirty="0" err="1"/>
              <a:t>реквізитів</a:t>
            </a:r>
            <a:r>
              <a:rPr lang="ru-RU" dirty="0"/>
              <a:t>, </a:t>
            </a:r>
            <a:r>
              <a:rPr lang="ru-RU" dirty="0" err="1"/>
              <a:t>підписів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комплексу </a:t>
            </a:r>
            <a:r>
              <a:rPr lang="ru-RU" dirty="0" err="1"/>
              <a:t>науково-технічних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криміналістичної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оперативна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не ставить перед собою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через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часу на </a:t>
            </a:r>
            <a:r>
              <a:rPr lang="ru-RU" dirty="0" err="1"/>
              <a:t>дану</a:t>
            </a:r>
            <a:r>
              <a:rPr lang="ru-RU" dirty="0"/>
              <a:t> процедуру,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. У </a:t>
            </a:r>
            <a:r>
              <a:rPr lang="ru-RU" dirty="0" err="1"/>
              <a:t>її</a:t>
            </a:r>
            <a:r>
              <a:rPr lang="ru-RU" dirty="0"/>
              <a:t> задачу входить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і стану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підробки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ретельний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підозрілого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і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ним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осіб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3176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Комплекс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</a:t>
            </a:r>
            <a:r>
              <a:rPr lang="ru-RU" dirty="0" err="1"/>
              <a:t>розв'язуваних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задач,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умов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,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два </a:t>
            </a:r>
            <a:r>
              <a:rPr lang="ru-RU" dirty="0" err="1"/>
              <a:t>види</a:t>
            </a:r>
            <a:r>
              <a:rPr lang="ru-RU" dirty="0"/>
              <a:t>: </a:t>
            </a:r>
          </a:p>
          <a:p>
            <a:r>
              <a:rPr lang="ru-RU" dirty="0"/>
              <a:t>а)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схованок</a:t>
            </a:r>
            <a:r>
              <a:rPr lang="ru-RU" dirty="0"/>
              <a:t> і </a:t>
            </a:r>
            <a:r>
              <a:rPr lang="ru-RU" dirty="0" err="1"/>
              <a:t>прихованих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важкодоступних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; </a:t>
            </a:r>
          </a:p>
          <a:p>
            <a:r>
              <a:rPr lang="ru-RU" dirty="0"/>
              <a:t>-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локації</a:t>
            </a:r>
            <a:r>
              <a:rPr lang="ru-RU" dirty="0"/>
              <a:t> </a:t>
            </a:r>
            <a:r>
              <a:rPr lang="ru-RU" dirty="0" err="1"/>
              <a:t>схованок</a:t>
            </a:r>
            <a:r>
              <a:rPr lang="ru-RU" dirty="0"/>
              <a:t> і </a:t>
            </a:r>
            <a:r>
              <a:rPr lang="ru-RU" dirty="0" err="1"/>
              <a:t>прихованих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 ; </a:t>
            </a:r>
          </a:p>
          <a:p>
            <a:r>
              <a:rPr lang="ru-RU" dirty="0"/>
              <a:t>-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позначкові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</a:p>
          <a:p>
            <a:r>
              <a:rPr lang="ru-RU" dirty="0"/>
              <a:t>б)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дорогоцінних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дорогоцінних</a:t>
            </a:r>
            <a:r>
              <a:rPr lang="ru-RU" dirty="0"/>
              <a:t> </a:t>
            </a:r>
            <a:r>
              <a:rPr lang="ru-RU" dirty="0" err="1"/>
              <a:t>каменів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  <a:p>
            <a:r>
              <a:rPr lang="ru-RU" dirty="0"/>
              <a:t>Весь комплекс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оперативно та </a:t>
            </a:r>
            <a:r>
              <a:rPr lang="ru-RU" dirty="0" err="1"/>
              <a:t>достовірно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контрабанду та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перед </a:t>
            </a:r>
            <a:r>
              <a:rPr lang="ru-RU" dirty="0" err="1"/>
              <a:t>митною</a:t>
            </a:r>
            <a:r>
              <a:rPr lang="ru-RU" dirty="0"/>
              <a:t> службою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2330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Важливим</a:t>
            </a:r>
            <a:r>
              <a:rPr lang="ru-RU" dirty="0"/>
              <a:t> фактором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є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наприклад</a:t>
            </a:r>
            <a:r>
              <a:rPr lang="ru-RU" dirty="0"/>
              <a:t>, таких як </a:t>
            </a:r>
            <a:r>
              <a:rPr lang="ru-RU" dirty="0" err="1"/>
              <a:t>інспекційно-доглядові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- </a:t>
            </a:r>
            <a:r>
              <a:rPr lang="ru-RU" dirty="0" err="1"/>
              <a:t>досмотрові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просвічування</a:t>
            </a:r>
            <a:r>
              <a:rPr lang="ru-RU" dirty="0"/>
              <a:t> </a:t>
            </a:r>
            <a:r>
              <a:rPr lang="ru-RU" dirty="0" err="1"/>
              <a:t>великогабаритних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(</a:t>
            </a:r>
            <a:r>
              <a:rPr lang="ru-RU" dirty="0" err="1"/>
              <a:t>контейнерів</a:t>
            </a:r>
            <a:r>
              <a:rPr lang="ru-RU" dirty="0"/>
              <a:t>, цистерн,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dirty="0" err="1"/>
              <a:t>Сьогодні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з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державою і </a:t>
            </a:r>
            <a:r>
              <a:rPr lang="ru-RU" dirty="0" err="1"/>
              <a:t>бізнесом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активно не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але  і на </a:t>
            </a:r>
            <a:r>
              <a:rPr lang="ru-RU" dirty="0" err="1"/>
              <a:t>міждержавному</a:t>
            </a:r>
            <a:r>
              <a:rPr lang="ru-RU" dirty="0"/>
              <a:t>. 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без </a:t>
            </a:r>
            <a:r>
              <a:rPr lang="ru-RU" dirty="0" err="1"/>
              <a:t>сучасно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кордону і </a:t>
            </a:r>
            <a:r>
              <a:rPr lang="ru-RU" dirty="0" err="1"/>
              <a:t>пунктів</a:t>
            </a:r>
            <a:r>
              <a:rPr lang="ru-RU" dirty="0"/>
              <a:t> пропуску на </a:t>
            </a:r>
            <a:r>
              <a:rPr lang="ru-RU" dirty="0" err="1"/>
              <a:t>ній</a:t>
            </a:r>
            <a:r>
              <a:rPr lang="ru-RU" dirty="0"/>
              <a:t>, особливо в рамках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 </a:t>
            </a:r>
            <a:r>
              <a:rPr lang="ru-RU" dirty="0" err="1"/>
              <a:t>Тільки</a:t>
            </a:r>
            <a:r>
              <a:rPr lang="ru-RU" dirty="0"/>
              <a:t> при </a:t>
            </a:r>
            <a:r>
              <a:rPr lang="ru-RU" dirty="0" err="1"/>
              <a:t>взаємному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проблем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і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закладені</a:t>
            </a:r>
            <a:r>
              <a:rPr lang="ru-RU" dirty="0"/>
              <a:t> в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</a:p>
          <a:p>
            <a:r>
              <a:rPr lang="ru-RU" dirty="0"/>
              <a:t>Таким чином,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контролю:</a:t>
            </a:r>
          </a:p>
          <a:p>
            <a:r>
              <a:rPr lang="ru-RU" dirty="0"/>
              <a:t>1) </a:t>
            </a:r>
            <a:r>
              <a:rPr lang="ru-RU" dirty="0" err="1"/>
              <a:t>виробництво</a:t>
            </a:r>
            <a:r>
              <a:rPr lang="ru-RU" dirty="0"/>
              <a:t>, установка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стаціонарних</a:t>
            </a:r>
            <a:r>
              <a:rPr lang="ru-RU" dirty="0"/>
              <a:t> і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інспекційно-доглядових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(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оптичні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нічного</a:t>
            </a:r>
            <a:r>
              <a:rPr lang="ru-RU" dirty="0"/>
              <a:t>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суден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службами в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;</a:t>
            </a:r>
          </a:p>
          <a:p>
            <a:r>
              <a:rPr lang="ru-RU" dirty="0"/>
              <a:t>4) контроль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декларантам, але, перш за все, </a:t>
            </a:r>
            <a:r>
              <a:rPr lang="ru-RU" dirty="0" err="1"/>
              <a:t>митним</a:t>
            </a:r>
            <a:r>
              <a:rPr lang="ru-RU" dirty="0"/>
              <a:t> </a:t>
            </a:r>
            <a:r>
              <a:rPr lang="ru-RU" dirty="0" err="1"/>
              <a:t>інспекторам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правилам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77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/систем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[1]. </a:t>
            </a:r>
          </a:p>
          <a:p>
            <a:r>
              <a:rPr lang="ru-RU" dirty="0" err="1"/>
              <a:t>Стаття</a:t>
            </a:r>
            <a:r>
              <a:rPr lang="ru-RU" dirty="0"/>
              <a:t> 324. </a:t>
            </a:r>
            <a:r>
              <a:rPr lang="ru-RU" dirty="0" err="1"/>
              <a:t>Використання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технічних</a:t>
            </a:r>
            <a:r>
              <a:rPr lang="ru-RU" dirty="0"/>
              <a:t> та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службових</a:t>
            </a:r>
            <a:r>
              <a:rPr lang="ru-RU" dirty="0"/>
              <a:t> собак</a:t>
            </a:r>
          </a:p>
          <a:p>
            <a:r>
              <a:rPr lang="ru-RU" dirty="0"/>
              <a:t>1. З метою </a:t>
            </a:r>
            <a:r>
              <a:rPr lang="ru-RU" dirty="0" err="1"/>
              <a:t>скорочення</a:t>
            </a:r>
            <a:r>
              <a:rPr lang="ru-RU" dirty="0"/>
              <a:t> часу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та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службових</a:t>
            </a:r>
            <a:r>
              <a:rPr lang="ru-RU" dirty="0"/>
              <a:t> собак.</a:t>
            </a:r>
          </a:p>
          <a:p>
            <a:r>
              <a:rPr lang="ru-RU" dirty="0"/>
              <a:t>2.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технічних</a:t>
            </a:r>
            <a:r>
              <a:rPr lang="ru-RU" dirty="0"/>
              <a:t> та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повинно бути </a:t>
            </a:r>
            <a:r>
              <a:rPr lang="ru-RU" dirty="0" err="1"/>
              <a:t>безпечним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тваринного</a:t>
            </a:r>
            <a:r>
              <a:rPr lang="ru-RU" dirty="0"/>
              <a:t> та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не </a:t>
            </a:r>
            <a:r>
              <a:rPr lang="ru-RU" dirty="0" err="1"/>
              <a:t>завдавати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товарам,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систем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безпосередню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органу ДФС,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/</a:t>
            </a:r>
            <a:r>
              <a:rPr lang="ru-RU" dirty="0" err="1"/>
              <a:t>системи</a:t>
            </a:r>
            <a:r>
              <a:rPr lang="ru-RU" dirty="0"/>
              <a:t>. У той же час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фізичну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але й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При </a:t>
            </a:r>
            <a:r>
              <a:rPr lang="ru-RU" dirty="0" err="1"/>
              <a:t>аналізі</a:t>
            </a:r>
            <a:r>
              <a:rPr lang="ru-RU" dirty="0"/>
              <a:t> нормативного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будемо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ширше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використання</a:t>
            </a:r>
            <a:r>
              <a:rPr lang="ru-RU" dirty="0"/>
              <a:t> ТСМК»,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, </a:t>
            </a:r>
            <a:r>
              <a:rPr lang="ru-RU" dirty="0" err="1"/>
              <a:t>розподілу</a:t>
            </a:r>
            <a:r>
              <a:rPr lang="ru-RU" dirty="0"/>
              <a:t>, та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12200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систем </a:t>
            </a:r>
            <a:r>
              <a:rPr lang="ru-RU" dirty="0" err="1"/>
              <a:t>митного</a:t>
            </a:r>
            <a:r>
              <a:rPr lang="ru-RU" dirty="0"/>
              <a:t> контролю (</a:t>
            </a:r>
            <a:r>
              <a:rPr lang="ru-RU" dirty="0" err="1"/>
              <a:t>далі</a:t>
            </a:r>
            <a:r>
              <a:rPr lang="ru-RU" dirty="0"/>
              <a:t> – ТСМК)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уточнюються</a:t>
            </a:r>
            <a:r>
              <a:rPr lang="ru-RU" dirty="0"/>
              <a:t> і 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нормативних</a:t>
            </a:r>
            <a:r>
              <a:rPr lang="ru-RU" dirty="0"/>
              <a:t> актах. Так, у Порядку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та </a:t>
            </a:r>
            <a:r>
              <a:rPr lang="ru-RU" dirty="0" err="1"/>
              <a:t>переогляду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12.12.2012 № 1316 [4] та </a:t>
            </a:r>
            <a:r>
              <a:rPr lang="ru-RU" dirty="0" err="1"/>
              <a:t>постанові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21.05.2012 № 451 [5] «</a:t>
            </a:r>
            <a:r>
              <a:rPr lang="ru-RU" dirty="0" err="1"/>
              <a:t>Питання</a:t>
            </a:r>
            <a:r>
              <a:rPr lang="ru-RU" dirty="0"/>
              <a:t>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автомобільних</a:t>
            </a:r>
            <a:r>
              <a:rPr lang="ru-RU" dirty="0"/>
              <a:t>, </a:t>
            </a:r>
            <a:r>
              <a:rPr lang="ru-RU" dirty="0" err="1"/>
              <a:t>водних</a:t>
            </a:r>
            <a:r>
              <a:rPr lang="ru-RU" dirty="0"/>
              <a:t>, </a:t>
            </a:r>
            <a:r>
              <a:rPr lang="ru-RU" dirty="0" err="1"/>
              <a:t>залізничних</a:t>
            </a:r>
            <a:r>
              <a:rPr lang="ru-RU" dirty="0"/>
              <a:t> та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перевізників</a:t>
            </a:r>
            <a:r>
              <a:rPr lang="ru-RU" dirty="0"/>
              <a:t> і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ними» </a:t>
            </a:r>
            <a:r>
              <a:rPr lang="ru-RU" dirty="0" err="1"/>
              <a:t>визначається</a:t>
            </a:r>
            <a:r>
              <a:rPr lang="ru-RU" dirty="0"/>
              <a:t> мета та </a:t>
            </a:r>
            <a:r>
              <a:rPr lang="ru-RU" dirty="0" err="1"/>
              <a:t>уточняється</a:t>
            </a:r>
            <a:r>
              <a:rPr lang="ru-RU" dirty="0"/>
              <a:t>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: «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з метою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для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товари</a:t>
            </a:r>
            <a:r>
              <a:rPr lang="ru-RU" dirty="0"/>
              <a:t> (</a:t>
            </a:r>
            <a:r>
              <a:rPr lang="ru-RU" dirty="0" err="1"/>
              <a:t>кількість</a:t>
            </a:r>
            <a:r>
              <a:rPr lang="ru-RU" dirty="0"/>
              <a:t>, склад, </a:t>
            </a:r>
            <a:r>
              <a:rPr lang="ru-RU" dirty="0" err="1"/>
              <a:t>фізичні</a:t>
            </a:r>
            <a:r>
              <a:rPr lang="ru-RU" dirty="0"/>
              <a:t> і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незаконного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розроблених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схем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». </a:t>
            </a:r>
          </a:p>
          <a:p>
            <a:r>
              <a:rPr lang="ru-RU" dirty="0" err="1"/>
              <a:t>Окремий</a:t>
            </a:r>
            <a:r>
              <a:rPr lang="ru-RU" dirty="0"/>
              <a:t> блок </a:t>
            </a:r>
            <a:r>
              <a:rPr lang="ru-RU" dirty="0" err="1"/>
              <a:t>нормативних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ТСМК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проводитись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органами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затверджений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23.05.2012 № 467 [6].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4897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r>
              <a:rPr lang="ru-RU" dirty="0"/>
              <a:t>До </a:t>
            </a:r>
            <a:r>
              <a:rPr lang="ru-RU" dirty="0" err="1"/>
              <a:t>підстав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проводитись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(</a:t>
            </a:r>
            <a:r>
              <a:rPr lang="ru-RU" dirty="0" err="1"/>
              <a:t>переогляд</a:t>
            </a:r>
            <a:r>
              <a:rPr lang="ru-RU" dirty="0"/>
              <a:t>)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органами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віднесено</a:t>
            </a:r>
            <a:r>
              <a:rPr lang="ru-RU" dirty="0"/>
              <a:t>: </a:t>
            </a:r>
          </a:p>
          <a:p>
            <a:r>
              <a:rPr lang="ru-RU" dirty="0"/>
              <a:t>– </a:t>
            </a:r>
            <a:r>
              <a:rPr lang="ru-RU" dirty="0" err="1"/>
              <a:t>виявлення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місць</a:t>
            </a:r>
            <a:r>
              <a:rPr lang="ru-RU" dirty="0"/>
              <a:t> у товарах,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засобах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приховування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контролю; </a:t>
            </a:r>
          </a:p>
          <a:p>
            <a:r>
              <a:rPr lang="ru-RU" dirty="0"/>
              <a:t>–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даним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товаросупровідних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документах (</a:t>
            </a:r>
            <a:r>
              <a:rPr lang="ru-RU" dirty="0" err="1"/>
              <a:t>відомостях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</a:p>
          <a:p>
            <a:r>
              <a:rPr lang="ru-RU" dirty="0"/>
              <a:t>У Правилах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спрощеного</a:t>
            </a:r>
            <a:r>
              <a:rPr lang="ru-RU" dirty="0"/>
              <a:t>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прямують</a:t>
            </a:r>
            <a:r>
              <a:rPr lang="ru-RU" dirty="0"/>
              <a:t> </a:t>
            </a:r>
            <a:r>
              <a:rPr lang="ru-RU" dirty="0" err="1"/>
              <a:t>авіаційним</a:t>
            </a:r>
            <a:r>
              <a:rPr lang="ru-RU" dirty="0"/>
              <a:t> транспортом, </a:t>
            </a:r>
            <a:r>
              <a:rPr lang="ru-RU" dirty="0" err="1"/>
              <a:t>затверджених</a:t>
            </a:r>
            <a:r>
              <a:rPr lang="ru-RU" dirty="0"/>
              <a:t> наказом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18.02.2006 № 137 [7] </a:t>
            </a:r>
            <a:r>
              <a:rPr lang="ru-RU" dirty="0" err="1"/>
              <a:t>зазначено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вибірково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 в </a:t>
            </a:r>
            <a:r>
              <a:rPr lang="ru-RU" dirty="0" err="1"/>
              <a:t>ручній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супроводжуваному</a:t>
            </a:r>
            <a:r>
              <a:rPr lang="ru-RU" dirty="0"/>
              <a:t> </a:t>
            </a:r>
            <a:r>
              <a:rPr lang="ru-RU" dirty="0" err="1"/>
              <a:t>багажі</a:t>
            </a:r>
            <a:r>
              <a:rPr lang="ru-RU" dirty="0"/>
              <a:t>, з </a:t>
            </a:r>
            <a:r>
              <a:rPr lang="ru-RU" dirty="0" err="1"/>
              <a:t>розпакуванням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багажу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(</a:t>
            </a:r>
            <a:r>
              <a:rPr lang="ru-RU" dirty="0" err="1"/>
              <a:t>металодетекторів</a:t>
            </a:r>
            <a:r>
              <a:rPr lang="ru-RU" dirty="0"/>
              <a:t>, і </a:t>
            </a:r>
            <a:r>
              <a:rPr lang="ru-RU" dirty="0" err="1"/>
              <a:t>скануючих</a:t>
            </a:r>
            <a:r>
              <a:rPr lang="ru-RU" dirty="0"/>
              <a:t> систем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3508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Україна</a:t>
            </a:r>
            <a:r>
              <a:rPr lang="ru-RU" dirty="0"/>
              <a:t>, як </a:t>
            </a:r>
            <a:r>
              <a:rPr lang="ru-RU" dirty="0" err="1"/>
              <a:t>незалежна</a:t>
            </a:r>
            <a:r>
              <a:rPr lang="ru-RU" dirty="0"/>
              <a:t> держава,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нарощувати</a:t>
            </a:r>
            <a:r>
              <a:rPr lang="ru-RU" dirty="0"/>
              <a:t> </a:t>
            </a:r>
            <a:r>
              <a:rPr lang="ru-RU" dirty="0" err="1"/>
              <a:t>зовнішньоекономічні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адекватного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.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експортуються</a:t>
            </a:r>
            <a:r>
              <a:rPr lang="ru-RU" dirty="0"/>
              <a:t> та </a:t>
            </a:r>
            <a:r>
              <a:rPr lang="ru-RU" dirty="0" err="1"/>
              <a:t>імпортуються</a:t>
            </a:r>
            <a:r>
              <a:rPr lang="ru-RU" dirty="0"/>
              <a:t>, </a:t>
            </a:r>
            <a:r>
              <a:rPr lang="ru-RU" dirty="0" err="1"/>
              <a:t>загострюють</a:t>
            </a:r>
            <a:r>
              <a:rPr lang="ru-RU" dirty="0"/>
              <a:t> проблему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потоків</a:t>
            </a:r>
            <a:r>
              <a:rPr lang="ru-RU" dirty="0"/>
              <a:t>. </a:t>
            </a:r>
            <a:r>
              <a:rPr lang="ru-RU" dirty="0" err="1"/>
              <a:t>Україна</a:t>
            </a:r>
            <a:r>
              <a:rPr lang="ru-RU" dirty="0"/>
              <a:t> є </a:t>
            </a:r>
            <a:r>
              <a:rPr lang="ru-RU" dirty="0" err="1"/>
              <a:t>активним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криміналізацією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/>
              <a:t> чинного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і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технологічних</a:t>
            </a:r>
            <a:r>
              <a:rPr lang="ru-RU" dirty="0"/>
              <a:t> схем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(ТЗМК),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враховували</a:t>
            </a:r>
            <a:r>
              <a:rPr lang="ru-RU" dirty="0"/>
              <a:t> б,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догляду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конструктивно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приховування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предметами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та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безпечні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рослин</a:t>
            </a:r>
            <a:r>
              <a:rPr lang="ru-RU" dirty="0"/>
              <a:t> і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товарам та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.</a:t>
            </a:r>
          </a:p>
          <a:p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по </a:t>
            </a:r>
            <a:r>
              <a:rPr lang="ru-RU" dirty="0" err="1"/>
              <a:t>припиненню</a:t>
            </a:r>
            <a:r>
              <a:rPr lang="ru-RU" dirty="0"/>
              <a:t> і </a:t>
            </a:r>
            <a:r>
              <a:rPr lang="ru-RU" dirty="0" err="1"/>
              <a:t>виявленню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 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декларовані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одержані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, </a:t>
            </a:r>
            <a:r>
              <a:rPr lang="ru-RU" dirty="0" err="1"/>
              <a:t>безпосередньо</a:t>
            </a:r>
            <a:r>
              <a:rPr lang="ru-RU" dirty="0"/>
              <a:t>, фактичного контролю.</a:t>
            </a:r>
          </a:p>
          <a:p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та </a:t>
            </a:r>
            <a:r>
              <a:rPr lang="ru-RU" dirty="0" err="1"/>
              <a:t>експлуатаційних</a:t>
            </a:r>
            <a:r>
              <a:rPr lang="ru-RU" dirty="0"/>
              <a:t> характеристик ТЗМК,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переміщенням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вантажів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актуальність</a:t>
            </a:r>
            <a:r>
              <a:rPr lang="ru-RU" dirty="0"/>
              <a:t> та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88520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/>
          </a:bodyPr>
          <a:lstStyle/>
          <a:p>
            <a:r>
              <a:rPr lang="ru-RU" dirty="0"/>
              <a:t>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31.07.2015 № 684 </a:t>
            </a:r>
            <a:r>
              <a:rPr lang="ru-RU" dirty="0" err="1"/>
              <a:t>розроблено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форм та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[8]. </a:t>
            </a:r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de-DE" dirty="0"/>
              <a:t>VI</a:t>
            </a:r>
            <a:r>
              <a:rPr lang="ru-RU" dirty="0"/>
              <a:t>І </a:t>
            </a:r>
            <a:r>
              <a:rPr lang="ru-RU" dirty="0" err="1"/>
              <a:t>зазначеного</a:t>
            </a:r>
            <a:r>
              <a:rPr lang="ru-RU" dirty="0"/>
              <a:t> Порядку </a:t>
            </a:r>
            <a:r>
              <a:rPr lang="ru-RU" dirty="0" err="1"/>
              <a:t>регламентує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оформлення</a:t>
            </a:r>
            <a:r>
              <a:rPr lang="ru-RU" dirty="0"/>
              <a:t> і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</a:p>
          <a:p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обсяги</a:t>
            </a:r>
            <a:r>
              <a:rPr lang="ru-RU" dirty="0"/>
              <a:t> контролю, </a:t>
            </a:r>
            <a:r>
              <a:rPr lang="ru-RU" dirty="0" err="1"/>
              <a:t>визначені</a:t>
            </a:r>
            <a:r>
              <a:rPr lang="ru-RU" dirty="0"/>
              <a:t> в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 за результатами </a:t>
            </a:r>
            <a:r>
              <a:rPr lang="ru-RU" dirty="0" err="1"/>
              <a:t>застосування</a:t>
            </a:r>
            <a:r>
              <a:rPr lang="ru-RU" dirty="0"/>
              <a:t> СУР,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митниць</a:t>
            </a:r>
            <a:r>
              <a:rPr lang="ru-RU" dirty="0"/>
              <a:t> (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) ДФС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виду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 та </a:t>
            </a:r>
            <a:r>
              <a:rPr lang="ru-RU" dirty="0" err="1"/>
              <a:t>повідомлення</a:t>
            </a:r>
            <a:r>
              <a:rPr lang="ru-RU" dirty="0"/>
              <a:t> до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формальності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порядок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</a:p>
          <a:p>
            <a:r>
              <a:rPr lang="ru-RU" dirty="0" err="1"/>
              <a:t>Розглянуті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ТСМК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ширше</a:t>
            </a:r>
            <a:r>
              <a:rPr lang="ru-RU" dirty="0"/>
              <a:t> коло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є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вузького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ДФС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митниць</a:t>
            </a:r>
            <a:r>
              <a:rPr lang="ru-RU" dirty="0"/>
              <a:t> ДФС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44553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пункту пропуску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запропонований</a:t>
            </a:r>
            <a:r>
              <a:rPr lang="ru-RU" dirty="0"/>
              <a:t> у </a:t>
            </a:r>
            <a:r>
              <a:rPr lang="ru-RU" dirty="0" err="1"/>
              <a:t>наказі</a:t>
            </a:r>
            <a:r>
              <a:rPr lang="ru-RU" dirty="0"/>
              <a:t> </a:t>
            </a:r>
            <a:r>
              <a:rPr lang="ru-RU" dirty="0" err="1"/>
              <a:t>Держмитслужби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26.01.2005 № 45 «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контролю» та </a:t>
            </a:r>
            <a:r>
              <a:rPr lang="ru-RU" dirty="0" err="1"/>
              <a:t>коригувався</a:t>
            </a:r>
            <a:r>
              <a:rPr lang="ru-RU" dirty="0"/>
              <a:t> наказами </a:t>
            </a:r>
            <a:r>
              <a:rPr lang="ru-RU" dirty="0" err="1"/>
              <a:t>Держмитслужби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04.06.2008 № 605, та </a:t>
            </a:r>
            <a:r>
              <a:rPr lang="ru-RU" dirty="0" err="1"/>
              <a:t>від</a:t>
            </a:r>
            <a:r>
              <a:rPr lang="ru-RU" dirty="0"/>
              <a:t> 01.02.2011 № 68 (</a:t>
            </a:r>
            <a:r>
              <a:rPr lang="ru-RU" dirty="0" err="1"/>
              <a:t>далі</a:t>
            </a:r>
            <a:r>
              <a:rPr lang="ru-RU" dirty="0"/>
              <a:t> –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). </a:t>
            </a:r>
          </a:p>
          <a:p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версія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документу, не </a:t>
            </a:r>
            <a:r>
              <a:rPr lang="ru-RU" dirty="0" err="1"/>
              <a:t>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діючого</a:t>
            </a:r>
            <a:r>
              <a:rPr lang="ru-RU" dirty="0"/>
              <a:t> МКУ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змінена</a:t>
            </a:r>
            <a:r>
              <a:rPr lang="ru-RU" dirty="0"/>
              <a:t> і до </a:t>
            </a:r>
            <a:r>
              <a:rPr lang="ru-RU" dirty="0" err="1"/>
              <a:t>сьогодні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реорганізації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супроводжувались</a:t>
            </a:r>
            <a:r>
              <a:rPr lang="ru-RU" dirty="0"/>
              <a:t> </a:t>
            </a:r>
            <a:r>
              <a:rPr lang="ru-RU" dirty="0" err="1"/>
              <a:t>суттєвою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зазначений</a:t>
            </a:r>
            <a:r>
              <a:rPr lang="ru-RU" dirty="0"/>
              <a:t> документ не </a:t>
            </a:r>
            <a:r>
              <a:rPr lang="ru-RU" dirty="0" err="1"/>
              <a:t>змінювався</a:t>
            </a:r>
            <a:r>
              <a:rPr lang="ru-RU" dirty="0"/>
              <a:t>. У </a:t>
            </a:r>
            <a:r>
              <a:rPr lang="ru-RU" dirty="0" err="1"/>
              <a:t>Типових</a:t>
            </a:r>
            <a:r>
              <a:rPr lang="ru-RU" dirty="0"/>
              <a:t> нормах наведено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оснащення</a:t>
            </a:r>
            <a:r>
              <a:rPr lang="ru-RU" dirty="0"/>
              <a:t> для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: </a:t>
            </a:r>
          </a:p>
          <a:p>
            <a:r>
              <a:rPr lang="ru-RU" dirty="0"/>
              <a:t>пункт пропуску для </a:t>
            </a:r>
            <a:r>
              <a:rPr lang="ru-RU" dirty="0" err="1"/>
              <a:t>авіаційного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</a:t>
            </a:r>
          </a:p>
          <a:p>
            <a:r>
              <a:rPr lang="ru-RU" dirty="0"/>
              <a:t>пункт пропуску для </a:t>
            </a:r>
            <a:r>
              <a:rPr lang="ru-RU" dirty="0" err="1"/>
              <a:t>автомобільного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</a:t>
            </a:r>
          </a:p>
          <a:p>
            <a:r>
              <a:rPr lang="ru-RU" dirty="0"/>
              <a:t>пункт пропуску для </a:t>
            </a:r>
            <a:r>
              <a:rPr lang="ru-RU" dirty="0" err="1"/>
              <a:t>морського</a:t>
            </a:r>
            <a:r>
              <a:rPr lang="ru-RU" dirty="0"/>
              <a:t> та </a:t>
            </a:r>
            <a:r>
              <a:rPr lang="ru-RU" dirty="0" err="1"/>
              <a:t>річкового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</a:t>
            </a:r>
          </a:p>
          <a:p>
            <a:r>
              <a:rPr lang="ru-RU" dirty="0"/>
              <a:t>пункт пропуску для </a:t>
            </a:r>
            <a:r>
              <a:rPr lang="ru-RU" dirty="0" err="1"/>
              <a:t>залізничного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</a:t>
            </a:r>
          </a:p>
          <a:p>
            <a:r>
              <a:rPr lang="ru-RU" dirty="0"/>
              <a:t>служба </a:t>
            </a:r>
            <a:r>
              <a:rPr lang="ru-RU" dirty="0" err="1"/>
              <a:t>боротьби</a:t>
            </a:r>
            <a:r>
              <a:rPr lang="ru-RU" dirty="0"/>
              <a:t> з контрабандою та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правил; </a:t>
            </a:r>
          </a:p>
          <a:p>
            <a:r>
              <a:rPr lang="ru-RU" dirty="0"/>
              <a:t>служба (</a:t>
            </a:r>
            <a:r>
              <a:rPr lang="ru-RU" dirty="0" err="1"/>
              <a:t>відділ</a:t>
            </a:r>
            <a:r>
              <a:rPr lang="ru-RU" dirty="0"/>
              <a:t>)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варти</a:t>
            </a:r>
            <a:r>
              <a:rPr lang="ru-RU" dirty="0"/>
              <a:t>;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(</a:t>
            </a:r>
            <a:r>
              <a:rPr lang="ru-RU" dirty="0" err="1"/>
              <a:t>структурний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автотранспорту, багажу та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відправлень</a:t>
            </a:r>
            <a:r>
              <a:rPr lang="ru-RU" dirty="0"/>
              <a:t>). </a:t>
            </a:r>
          </a:p>
          <a:p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у </a:t>
            </a:r>
            <a:r>
              <a:rPr lang="ru-RU" dirty="0" err="1"/>
              <a:t>структурі</a:t>
            </a:r>
            <a:r>
              <a:rPr lang="ru-RU" dirty="0"/>
              <a:t> ДФС. В </a:t>
            </a:r>
            <a:r>
              <a:rPr lang="ru-RU" dirty="0" err="1"/>
              <a:t>наказі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підрозділі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відкориговані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«</a:t>
            </a:r>
            <a:r>
              <a:rPr lang="ru-RU" dirty="0" err="1"/>
              <a:t>нагальної</a:t>
            </a:r>
            <a:r>
              <a:rPr lang="ru-RU" dirty="0"/>
              <a:t> потреби та </a:t>
            </a:r>
            <a:r>
              <a:rPr lang="ru-RU" dirty="0" err="1"/>
              <a:t>доцільності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підрозділі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органу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контролю» [9].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відповідно</a:t>
            </a:r>
            <a:r>
              <a:rPr lang="ru-RU" dirty="0"/>
              <a:t> до наказу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витрачається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митного</a:t>
            </a:r>
            <a:r>
              <a:rPr lang="ru-RU" dirty="0"/>
              <a:t> органу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шляхом </a:t>
            </a:r>
            <a:r>
              <a:rPr lang="ru-RU" dirty="0" err="1"/>
              <a:t>фізичного</a:t>
            </a:r>
            <a:r>
              <a:rPr lang="ru-RU" dirty="0"/>
              <a:t> та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20889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Інформаційною</a:t>
            </a:r>
            <a:r>
              <a:rPr lang="ru-RU" dirty="0"/>
              <a:t> основою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є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митниць</a:t>
            </a:r>
            <a:r>
              <a:rPr lang="ru-RU" dirty="0"/>
              <a:t> ДФС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, </a:t>
            </a:r>
            <a:r>
              <a:rPr lang="ru-RU" dirty="0" err="1"/>
              <a:t>наявності</a:t>
            </a:r>
            <a:r>
              <a:rPr lang="ru-RU" dirty="0"/>
              <a:t>, стану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Порядок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наказом ДФС </a:t>
            </a:r>
            <a:r>
              <a:rPr lang="ru-RU" dirty="0" err="1"/>
              <a:t>від</a:t>
            </a:r>
            <a:r>
              <a:rPr lang="ru-RU" dirty="0"/>
              <a:t> 14.09.2016 № 769 </a:t>
            </a:r>
            <a:r>
              <a:rPr lang="ru-RU" dirty="0" err="1"/>
              <a:t>затверджено</a:t>
            </a:r>
            <a:r>
              <a:rPr lang="ru-RU" dirty="0"/>
              <a:t> форму </a:t>
            </a:r>
            <a:r>
              <a:rPr lang="ru-RU" dirty="0" err="1"/>
              <a:t>звіту</a:t>
            </a:r>
            <a:r>
              <a:rPr lang="ru-RU" dirty="0"/>
              <a:t> ДФС ДМЗРІ-6 «</a:t>
            </a:r>
            <a:r>
              <a:rPr lang="ru-RU" dirty="0" err="1"/>
              <a:t>Звіт</a:t>
            </a:r>
            <a:r>
              <a:rPr lang="ru-RU" dirty="0"/>
              <a:t> про стан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/системами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допоміжними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контролю» та Порядок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[10]. Порядком наказу № 769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строки та </a:t>
            </a:r>
            <a:r>
              <a:rPr lang="ru-RU" dirty="0" err="1"/>
              <a:t>відповідальні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Так,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митницями</a:t>
            </a:r>
            <a:r>
              <a:rPr lang="ru-RU" dirty="0"/>
              <a:t>, Департаментом </a:t>
            </a:r>
            <a:r>
              <a:rPr lang="ru-RU" dirty="0" err="1"/>
              <a:t>спеціалізованої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та </a:t>
            </a:r>
            <a:r>
              <a:rPr lang="ru-RU" dirty="0" err="1"/>
              <a:t>кінологічного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ДФС, </a:t>
            </a:r>
            <a:r>
              <a:rPr lang="ru-RU" dirty="0" err="1"/>
              <a:t>Спеціалізованою</a:t>
            </a:r>
            <a:r>
              <a:rPr lang="ru-RU" dirty="0"/>
              <a:t> </a:t>
            </a:r>
            <a:r>
              <a:rPr lang="ru-RU" dirty="0" err="1"/>
              <a:t>лабораторією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та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ДФС на </a:t>
            </a:r>
            <a:r>
              <a:rPr lang="ru-RU" dirty="0" err="1"/>
              <a:t>опрацювання</a:t>
            </a:r>
            <a:r>
              <a:rPr lang="ru-RU" dirty="0"/>
              <a:t> та </a:t>
            </a:r>
            <a:r>
              <a:rPr lang="ru-RU" dirty="0" err="1"/>
              <a:t>узагальнення</a:t>
            </a:r>
            <a:r>
              <a:rPr lang="ru-RU" dirty="0"/>
              <a:t> до Департаменту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, </a:t>
            </a:r>
            <a:r>
              <a:rPr lang="ru-RU" dirty="0" err="1"/>
              <a:t>двічі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, до 10 лютого та до 20 липня,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одним файлом у </a:t>
            </a:r>
            <a:r>
              <a:rPr lang="ru-RU" dirty="0" err="1"/>
              <a:t>форматі</a:t>
            </a:r>
            <a:r>
              <a:rPr lang="ru-RU" dirty="0"/>
              <a:t> </a:t>
            </a:r>
            <a:r>
              <a:rPr lang="de-DE" dirty="0"/>
              <a:t>Microsoft Excel. </a:t>
            </a:r>
            <a:r>
              <a:rPr lang="ru-RU" dirty="0" err="1"/>
              <a:t>Відповідно</a:t>
            </a:r>
            <a:r>
              <a:rPr lang="ru-RU" dirty="0"/>
              <a:t> до Порядку наказу № 769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на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систем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відповідальних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/систем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митниць</a:t>
            </a:r>
            <a:r>
              <a:rPr lang="ru-RU" dirty="0"/>
              <a:t>, Департаменту </a:t>
            </a:r>
            <a:r>
              <a:rPr lang="ru-RU" dirty="0" err="1"/>
              <a:t>спеціалізованої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та </a:t>
            </a:r>
            <a:r>
              <a:rPr lang="ru-RU" dirty="0" err="1"/>
              <a:t>кінологічного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ДФС, </a:t>
            </a:r>
            <a:r>
              <a:rPr lang="ru-RU" dirty="0" err="1"/>
              <a:t>Спеціалізованої</a:t>
            </a:r>
            <a:r>
              <a:rPr lang="ru-RU" dirty="0"/>
              <a:t> </a:t>
            </a:r>
            <a:r>
              <a:rPr lang="ru-RU" dirty="0" err="1"/>
              <a:t>лабораторії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та </a:t>
            </a:r>
            <a:r>
              <a:rPr lang="ru-RU" dirty="0" err="1"/>
              <a:t>досліджень</a:t>
            </a:r>
            <a:r>
              <a:rPr lang="ru-RU" dirty="0"/>
              <a:t> ДФС.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/>
              <a:t>підрозділах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і </a:t>
            </a:r>
            <a:r>
              <a:rPr lang="ru-RU" dirty="0" err="1"/>
              <a:t>знаходяться</a:t>
            </a:r>
            <a:r>
              <a:rPr lang="ru-RU" dirty="0"/>
              <a:t> на </a:t>
            </a:r>
            <a:r>
              <a:rPr lang="ru-RU" dirty="0" err="1"/>
              <a:t>балансі</a:t>
            </a:r>
            <a:r>
              <a:rPr lang="ru-RU" dirty="0"/>
              <a:t> органу ДФС.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98671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Детальне</a:t>
            </a:r>
            <a:r>
              <a:rPr lang="ru-RU" dirty="0"/>
              <a:t> </a:t>
            </a:r>
            <a:r>
              <a:rPr lang="ru-RU" dirty="0" err="1"/>
              <a:t>регламентування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здійснюється</a:t>
            </a:r>
            <a:r>
              <a:rPr lang="ru-RU" dirty="0"/>
              <a:t> наказом ДФС </a:t>
            </a:r>
            <a:r>
              <a:rPr lang="ru-RU" dirty="0" err="1"/>
              <a:t>від</a:t>
            </a:r>
            <a:r>
              <a:rPr lang="ru-RU" dirty="0"/>
              <a:t> 28.07.2015 № 541 «Про </a:t>
            </a:r>
            <a:r>
              <a:rPr lang="ru-RU" dirty="0" err="1"/>
              <a:t>затвердження</a:t>
            </a:r>
            <a:r>
              <a:rPr lang="ru-RU" dirty="0"/>
              <a:t> Порядку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</a:t>
            </a:r>
            <a:r>
              <a:rPr lang="ru-RU" dirty="0" err="1"/>
              <a:t>митницях</a:t>
            </a:r>
            <a:r>
              <a:rPr lang="ru-RU" dirty="0"/>
              <a:t> ДФС» [11]. У Порядку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мета </a:t>
            </a:r>
            <a:r>
              <a:rPr lang="ru-RU" dirty="0" err="1"/>
              <a:t>застосування</a:t>
            </a:r>
            <a:r>
              <a:rPr lang="ru-RU" dirty="0"/>
              <a:t> та </a:t>
            </a:r>
            <a:r>
              <a:rPr lang="ru-RU" dirty="0" err="1"/>
              <a:t>виділено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</a:p>
          <a:p>
            <a:r>
              <a:rPr lang="ru-RU" dirty="0" err="1"/>
              <a:t>Також</a:t>
            </a:r>
            <a:r>
              <a:rPr lang="ru-RU" dirty="0"/>
              <a:t> у Порядку </a:t>
            </a:r>
            <a:r>
              <a:rPr lang="ru-RU" dirty="0" err="1"/>
              <a:t>вказуються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Так, </a:t>
            </a:r>
            <a:r>
              <a:rPr lang="ru-RU" dirty="0" err="1"/>
              <a:t>відповідно</a:t>
            </a:r>
            <a:r>
              <a:rPr lang="ru-RU" dirty="0"/>
              <a:t> до пункту 1.5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використовуватись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(у </a:t>
            </a:r>
            <a:r>
              <a:rPr lang="ru-RU" dirty="0" err="1"/>
              <a:t>вантажних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; </a:t>
            </a:r>
            <a:r>
              <a:rPr lang="ru-RU" dirty="0" err="1"/>
              <a:t>супроводжуваному</a:t>
            </a:r>
            <a:r>
              <a:rPr lang="ru-RU" dirty="0"/>
              <a:t> </a:t>
            </a:r>
            <a:r>
              <a:rPr lang="ru-RU" dirty="0" err="1"/>
              <a:t>багажі</a:t>
            </a:r>
            <a:r>
              <a:rPr lang="ru-RU" dirty="0"/>
              <a:t>; </a:t>
            </a:r>
            <a:r>
              <a:rPr lang="ru-RU" dirty="0" err="1"/>
              <a:t>несупроводжуваному</a:t>
            </a:r>
            <a:r>
              <a:rPr lang="ru-RU" dirty="0"/>
              <a:t> </a:t>
            </a:r>
            <a:r>
              <a:rPr lang="ru-RU" dirty="0" err="1"/>
              <a:t>багажі</a:t>
            </a:r>
            <a:r>
              <a:rPr lang="ru-RU" dirty="0"/>
              <a:t>; </a:t>
            </a:r>
            <a:r>
              <a:rPr lang="ru-RU" dirty="0" err="1"/>
              <a:t>ручній</a:t>
            </a:r>
            <a:r>
              <a:rPr lang="ru-RU" dirty="0"/>
              <a:t> </a:t>
            </a:r>
            <a:r>
              <a:rPr lang="ru-RU" dirty="0" err="1"/>
              <a:t>поклажі</a:t>
            </a:r>
            <a:r>
              <a:rPr lang="ru-RU" dirty="0"/>
              <a:t>;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відправленнях</a:t>
            </a:r>
            <a:r>
              <a:rPr lang="ru-RU" dirty="0"/>
              <a:t>;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експрес-відправленнях</a:t>
            </a:r>
            <a:r>
              <a:rPr lang="ru-RU" dirty="0"/>
              <a:t>);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і </a:t>
            </a:r>
            <a:r>
              <a:rPr lang="ru-RU" dirty="0" err="1"/>
              <a:t>типів</a:t>
            </a:r>
            <a:r>
              <a:rPr lang="ru-RU" dirty="0"/>
              <a:t>; </a:t>
            </a:r>
            <a:r>
              <a:rPr lang="ru-RU" dirty="0" err="1"/>
              <a:t>товаросупровідних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пред’являються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органам;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ч. 2 ст. 326 </a:t>
            </a:r>
            <a:r>
              <a:rPr lang="ru-RU" dirty="0" err="1"/>
              <a:t>Митного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накладених</a:t>
            </a:r>
            <a:r>
              <a:rPr lang="ru-RU" dirty="0"/>
              <a:t> на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;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приховують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безпосередніми</a:t>
            </a:r>
            <a:r>
              <a:rPr lang="ru-RU" dirty="0"/>
              <a:t> предметами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правил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заборонені</a:t>
            </a:r>
            <a:r>
              <a:rPr lang="ru-RU" dirty="0"/>
              <a:t> для </a:t>
            </a:r>
            <a:r>
              <a:rPr lang="ru-RU" dirty="0" err="1"/>
              <a:t>ввезення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, </a:t>
            </a:r>
            <a:r>
              <a:rPr lang="ru-RU" dirty="0" err="1"/>
              <a:t>вивезення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транзиту через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[11].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6735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висувається</a:t>
            </a:r>
            <a:r>
              <a:rPr lang="ru-RU" dirty="0"/>
              <a:t> до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Порядком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контролю (людей,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рослин</a:t>
            </a:r>
            <a:r>
              <a:rPr lang="ru-RU" dirty="0"/>
              <a:t>),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(</a:t>
            </a:r>
            <a:r>
              <a:rPr lang="ru-RU" dirty="0" err="1"/>
              <a:t>товари</a:t>
            </a:r>
            <a:r>
              <a:rPr lang="ru-RU" dirty="0"/>
              <a:t> і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) (п. 1.7).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нормативній</a:t>
            </a:r>
            <a:r>
              <a:rPr lang="ru-RU" dirty="0"/>
              <a:t> та </a:t>
            </a:r>
            <a:r>
              <a:rPr lang="ru-RU" dirty="0" err="1"/>
              <a:t>експлуатаційній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укомплектованості</a:t>
            </a:r>
            <a:r>
              <a:rPr lang="ru-RU" dirty="0"/>
              <a:t> та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сертифікації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органом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сертифікації</a:t>
            </a:r>
            <a:r>
              <a:rPr lang="ru-RU" dirty="0"/>
              <a:t>, </a:t>
            </a:r>
            <a:r>
              <a:rPr lang="ru-RU" dirty="0" err="1"/>
              <a:t>стандартизації</a:t>
            </a:r>
            <a:r>
              <a:rPr lang="ru-RU" dirty="0"/>
              <a:t> та </a:t>
            </a:r>
            <a:r>
              <a:rPr lang="ru-RU" dirty="0" err="1"/>
              <a:t>метрології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 у </a:t>
            </a:r>
            <a:r>
              <a:rPr lang="ru-RU" dirty="0" err="1"/>
              <a:t>разі</a:t>
            </a:r>
            <a:r>
              <a:rPr lang="ru-RU" dirty="0"/>
              <a:t> потреби, </a:t>
            </a:r>
            <a:r>
              <a:rPr lang="ru-RU" dirty="0" err="1"/>
              <a:t>безпечність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повинна </a:t>
            </a:r>
            <a:r>
              <a:rPr lang="ru-RU" dirty="0" err="1"/>
              <a:t>підтверджуватись</a:t>
            </a:r>
            <a:r>
              <a:rPr lang="ru-RU" dirty="0"/>
              <a:t> </a:t>
            </a:r>
            <a:r>
              <a:rPr lang="ru-RU" dirty="0" err="1"/>
              <a:t>санітарно-епідеміологічними</a:t>
            </a:r>
            <a:r>
              <a:rPr lang="ru-RU" dirty="0"/>
              <a:t> </a:t>
            </a:r>
            <a:r>
              <a:rPr lang="ru-RU" dirty="0" err="1"/>
              <a:t>висновками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(п. 1.7). При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 </a:t>
            </a:r>
            <a:r>
              <a:rPr lang="ru-RU" dirty="0" err="1"/>
              <a:t>митниць</a:t>
            </a:r>
            <a:r>
              <a:rPr lang="ru-RU" dirty="0"/>
              <a:t> ДФС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нормативної</a:t>
            </a:r>
            <a:r>
              <a:rPr lang="ru-RU" dirty="0"/>
              <a:t> та </a:t>
            </a:r>
            <a:r>
              <a:rPr lang="ru-RU" dirty="0" err="1"/>
              <a:t>експлуатаційної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. </a:t>
            </a:r>
            <a:r>
              <a:rPr lang="ru-RU" dirty="0" err="1"/>
              <a:t>Посадові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несправні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правил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заподіяли</a:t>
            </a:r>
            <a:r>
              <a:rPr lang="ru-RU" dirty="0"/>
              <a:t> шкоду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товарам і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,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У </a:t>
            </a:r>
            <a:r>
              <a:rPr lang="ru-RU" dirty="0" err="1"/>
              <a:t>пункті</a:t>
            </a:r>
            <a:r>
              <a:rPr lang="ru-RU" dirty="0"/>
              <a:t> 1.6 Порядку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ефективність</a:t>
            </a:r>
            <a:r>
              <a:rPr lang="ru-RU" dirty="0"/>
              <a:t> (</a:t>
            </a:r>
            <a:r>
              <a:rPr lang="ru-RU" dirty="0" err="1"/>
              <a:t>результативність</a:t>
            </a:r>
            <a:r>
              <a:rPr lang="ru-RU" dirty="0"/>
              <a:t>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7615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Розділом</a:t>
            </a:r>
            <a:r>
              <a:rPr lang="ru-RU" dirty="0"/>
              <a:t> 2 Порядку № 541 </a:t>
            </a:r>
            <a:r>
              <a:rPr lang="ru-RU" dirty="0" err="1"/>
              <a:t>регламентується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Відповідно</a:t>
            </a:r>
            <a:r>
              <a:rPr lang="ru-RU" dirty="0"/>
              <a:t> до Порядку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вповноважені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актами. 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прийняте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структурного </a:t>
            </a:r>
            <a:r>
              <a:rPr lang="ru-RU" dirty="0" err="1"/>
              <a:t>підрозділу</a:t>
            </a:r>
            <a:r>
              <a:rPr lang="ru-RU" dirty="0"/>
              <a:t>,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митний</a:t>
            </a:r>
            <a:r>
              <a:rPr lang="ru-RU" dirty="0"/>
              <a:t> контроль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керівником</a:t>
            </a:r>
            <a:r>
              <a:rPr lang="ru-RU" dirty="0"/>
              <a:t> (заступником) </a:t>
            </a:r>
            <a:r>
              <a:rPr lang="ru-RU" dirty="0" err="1"/>
              <a:t>митниці</a:t>
            </a:r>
            <a:r>
              <a:rPr lang="ru-RU" dirty="0"/>
              <a:t> ДФС. </a:t>
            </a:r>
            <a:r>
              <a:rPr lang="ru-RU" dirty="0" err="1"/>
              <a:t>Зазначене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(</a:t>
            </a:r>
            <a:r>
              <a:rPr lang="ru-RU" dirty="0" err="1"/>
              <a:t>рекомендують</a:t>
            </a:r>
            <a:r>
              <a:rPr lang="ru-RU" dirty="0"/>
              <a:t>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Передбачені</a:t>
            </a:r>
            <a:r>
              <a:rPr lang="ru-RU" dirty="0"/>
              <a:t> Порядком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уточнення</a:t>
            </a:r>
            <a:r>
              <a:rPr lang="ru-RU" dirty="0"/>
              <a:t>. 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поширеною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є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зовнішньоекономічних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(а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декларацій</a:t>
            </a:r>
            <a:r>
              <a:rPr lang="ru-RU" dirty="0"/>
              <a:t>) як </a:t>
            </a:r>
            <a:r>
              <a:rPr lang="ru-RU" dirty="0" err="1"/>
              <a:t>обов’язкових</a:t>
            </a:r>
            <a:r>
              <a:rPr lang="ru-RU" dirty="0"/>
              <a:t> до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є </a:t>
            </a:r>
            <a:r>
              <a:rPr lang="ru-RU" dirty="0" err="1"/>
              <a:t>вагомою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ретельного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недостатність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зовнішньоекономічну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причиною для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У той же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є 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а не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некоректність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у </a:t>
            </a:r>
            <a:r>
              <a:rPr lang="ru-RU" dirty="0" err="1"/>
              <a:t>формулюванні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як «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контролю»,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підстава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«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».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повторно, то </a:t>
            </a:r>
            <a:r>
              <a:rPr lang="ru-RU" dirty="0" err="1"/>
              <a:t>лише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повторюватиме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52207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Порядку є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контроль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своєчасним</a:t>
            </a:r>
            <a:r>
              <a:rPr lang="ru-RU" dirty="0"/>
              <a:t> </a:t>
            </a:r>
            <a:r>
              <a:rPr lang="ru-RU" dirty="0" err="1"/>
              <a:t>поверненням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в </a:t>
            </a:r>
            <a:r>
              <a:rPr lang="ru-RU" dirty="0" err="1"/>
              <a:t>підрозділах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відповідальних</a:t>
            </a:r>
            <a:r>
              <a:rPr lang="ru-RU" dirty="0"/>
              <a:t> за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технічний</a:t>
            </a:r>
            <a:r>
              <a:rPr lang="ru-RU" dirty="0"/>
              <a:t> стан та </a:t>
            </a:r>
            <a:r>
              <a:rPr lang="ru-RU" dirty="0" err="1"/>
              <a:t>експлуатацію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і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заноситься до Журналу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підрозділу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Порядком не </a:t>
            </a:r>
            <a:r>
              <a:rPr lang="ru-RU" dirty="0" err="1"/>
              <a:t>зазначається</a:t>
            </a:r>
            <a:r>
              <a:rPr lang="ru-RU" dirty="0"/>
              <a:t> форма </a:t>
            </a:r>
            <a:r>
              <a:rPr lang="ru-RU" dirty="0" err="1"/>
              <a:t>ведення</a:t>
            </a:r>
            <a:r>
              <a:rPr lang="ru-RU" dirty="0"/>
              <a:t> такого Журналу,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у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недолік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трактування</a:t>
            </a:r>
            <a:r>
              <a:rPr lang="ru-RU" dirty="0"/>
              <a:t> у </a:t>
            </a:r>
            <a:r>
              <a:rPr lang="ru-RU" dirty="0" err="1"/>
              <a:t>практичній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митниць</a:t>
            </a:r>
            <a:r>
              <a:rPr lang="ru-RU" dirty="0"/>
              <a:t> ДФС,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Крім</a:t>
            </a:r>
            <a:r>
              <a:rPr lang="ru-RU" dirty="0"/>
              <a:t> того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вноситись</a:t>
            </a:r>
            <a:r>
              <a:rPr lang="ru-RU" dirty="0"/>
              <a:t> до </a:t>
            </a:r>
            <a:r>
              <a:rPr lang="ru-RU" dirty="0" err="1"/>
              <a:t>автоматизованої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формальностей, </a:t>
            </a:r>
            <a:r>
              <a:rPr lang="ru-RU" dirty="0" err="1"/>
              <a:t>визначених</a:t>
            </a:r>
            <a:r>
              <a:rPr lang="ru-RU" dirty="0"/>
              <a:t> МКУ,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вказаною</a:t>
            </a:r>
            <a:r>
              <a:rPr lang="ru-RU" dirty="0"/>
              <a:t> системою. </a:t>
            </a:r>
          </a:p>
          <a:p>
            <a:r>
              <a:rPr lang="ru-RU" dirty="0" err="1"/>
              <a:t>Розділ</a:t>
            </a:r>
            <a:r>
              <a:rPr lang="ru-RU" dirty="0"/>
              <a:t> 3 Порядку </a:t>
            </a:r>
            <a:r>
              <a:rPr lang="ru-RU" dirty="0" err="1"/>
              <a:t>розкриває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Так,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плановому </a:t>
            </a:r>
            <a:r>
              <a:rPr lang="ru-RU" dirty="0" err="1"/>
              <a:t>централізованому</a:t>
            </a:r>
            <a:r>
              <a:rPr lang="ru-RU" dirty="0"/>
              <a:t> порядку шляхом </a:t>
            </a:r>
            <a:r>
              <a:rPr lang="ru-RU" dirty="0" err="1"/>
              <a:t>закупівлі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ДФС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як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Типових</a:t>
            </a:r>
            <a:r>
              <a:rPr lang="ru-RU" dirty="0"/>
              <a:t> норм у п. 3.2 Порядку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і номенклатура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митниць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прив’язують</a:t>
            </a:r>
            <a:r>
              <a:rPr lang="ru-RU" dirty="0"/>
              <a:t> до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митному</a:t>
            </a:r>
            <a:r>
              <a:rPr lang="ru-RU" dirty="0"/>
              <a:t> контролю,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технологічної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площ</a:t>
            </a:r>
            <a:r>
              <a:rPr lang="ru-RU" dirty="0"/>
              <a:t>,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санітарним</a:t>
            </a:r>
            <a:r>
              <a:rPr lang="ru-RU" dirty="0"/>
              <a:t> та </a:t>
            </a:r>
            <a:r>
              <a:rPr lang="ru-RU" dirty="0" err="1"/>
              <a:t>будівельним</a:t>
            </a:r>
            <a:r>
              <a:rPr lang="ru-RU" dirty="0"/>
              <a:t> нормам, </a:t>
            </a:r>
            <a:r>
              <a:rPr lang="ru-RU" dirty="0" err="1"/>
              <a:t>температурним</a:t>
            </a:r>
            <a:r>
              <a:rPr lang="ru-RU" dirty="0"/>
              <a:t> режимам,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пожежної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та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інфраструктурне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7535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9"/>
            <a:ext cx="10515600" cy="336524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Таким чином, </a:t>
            </a:r>
            <a:r>
              <a:rPr lang="ru-RU" dirty="0" err="1"/>
              <a:t>розглянуті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ТСМК, на нашу думку,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ширшого</a:t>
            </a:r>
            <a:r>
              <a:rPr lang="ru-RU" dirty="0"/>
              <a:t> кола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охопленні</a:t>
            </a:r>
            <a:r>
              <a:rPr lang="ru-RU" dirty="0"/>
              <a:t> </a:t>
            </a:r>
            <a:r>
              <a:rPr lang="ru-RU" dirty="0" err="1"/>
              <a:t>нормативними</a:t>
            </a:r>
            <a:r>
              <a:rPr lang="ru-RU" dirty="0"/>
              <a:t> та </a:t>
            </a:r>
            <a:r>
              <a:rPr lang="ru-RU" dirty="0" err="1"/>
              <a:t>методичними</a:t>
            </a:r>
            <a:r>
              <a:rPr lang="ru-RU" dirty="0"/>
              <a:t> документами. Так, на рисунку 1 </a:t>
            </a:r>
            <a:r>
              <a:rPr lang="ru-RU" dirty="0" err="1"/>
              <a:t>відображено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і </a:t>
            </a:r>
            <a:r>
              <a:rPr lang="ru-RU" dirty="0" err="1"/>
              <a:t>виділено</a:t>
            </a:r>
            <a:r>
              <a:rPr lang="ru-RU" dirty="0"/>
              <a:t>,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регламентуються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документами.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порядок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необхідною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Те ж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нормування</a:t>
            </a:r>
            <a:r>
              <a:rPr lang="ru-RU" dirty="0"/>
              <a:t> потреби у ТСМК,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endParaRPr lang="ru-UA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7C0F29-CE34-474B-AD83-F4509536A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448" y="3032450"/>
            <a:ext cx="4832863" cy="351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09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, яка </a:t>
            </a:r>
            <a:r>
              <a:rPr lang="ru-RU" dirty="0" err="1"/>
              <a:t>застосовує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оновлюється</a:t>
            </a:r>
            <a:r>
              <a:rPr lang="ru-RU" dirty="0"/>
              <a:t> та </a:t>
            </a:r>
            <a:r>
              <a:rPr lang="ru-RU" dirty="0" err="1"/>
              <a:t>вдосконалюється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над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активно </a:t>
            </a:r>
            <a:r>
              <a:rPr lang="ru-RU" dirty="0" err="1"/>
              <a:t>працюють</a:t>
            </a:r>
            <a:r>
              <a:rPr lang="ru-RU" dirty="0"/>
              <a:t> в ДФС у рамках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ініціатив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до 2020 року.</a:t>
            </a:r>
          </a:p>
          <a:p>
            <a:r>
              <a:rPr lang="ru-RU" dirty="0"/>
              <a:t>««Смарт»-</a:t>
            </a:r>
            <a:r>
              <a:rPr lang="ru-RU" dirty="0" err="1"/>
              <a:t>митниця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інноваційні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на </a:t>
            </a:r>
            <a:r>
              <a:rPr lang="ru-RU" dirty="0" err="1"/>
              <a:t>митницях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</a:t>
            </a:r>
            <a:r>
              <a:rPr lang="ru-RU" dirty="0" err="1"/>
              <a:t>запровадити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процедур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та </a:t>
            </a:r>
            <a:r>
              <a:rPr lang="ru-RU" dirty="0" err="1"/>
              <a:t>митного</a:t>
            </a:r>
            <a:r>
              <a:rPr lang="ru-RU" dirty="0"/>
              <a:t> контролю», – </a:t>
            </a:r>
            <a:r>
              <a:rPr lang="ru-RU" dirty="0" err="1"/>
              <a:t>розповів</a:t>
            </a:r>
            <a:r>
              <a:rPr lang="ru-RU" dirty="0"/>
              <a:t> начальник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нетарифного </a:t>
            </a:r>
            <a:r>
              <a:rPr lang="ru-RU" dirty="0" err="1"/>
              <a:t>регулювання</a:t>
            </a:r>
            <a:r>
              <a:rPr lang="ru-RU" dirty="0"/>
              <a:t> ЗЕД Департаменту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ДФС </a:t>
            </a:r>
            <a:r>
              <a:rPr lang="ru-RU" dirty="0" err="1"/>
              <a:t>Леонід</a:t>
            </a:r>
            <a:r>
              <a:rPr lang="ru-RU" dirty="0"/>
              <a:t> Муромцев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ради при ДФС, де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презентовано </a:t>
            </a:r>
            <a:r>
              <a:rPr lang="ru-RU" dirty="0" err="1"/>
              <a:t>концепцію</a:t>
            </a:r>
            <a:r>
              <a:rPr lang="ru-RU" dirty="0"/>
              <a:t> «Смарт»-</a:t>
            </a:r>
            <a:r>
              <a:rPr lang="ru-RU" dirty="0" err="1"/>
              <a:t>митницю</a:t>
            </a:r>
            <a:r>
              <a:rPr lang="ru-RU" dirty="0"/>
              <a:t>.</a:t>
            </a:r>
          </a:p>
          <a:p>
            <a:r>
              <a:rPr lang="ru-RU" dirty="0"/>
              <a:t>В основу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митниці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перетворюють</a:t>
            </a:r>
            <a:r>
              <a:rPr lang="ru-RU" dirty="0"/>
              <a:t> </a:t>
            </a:r>
            <a:r>
              <a:rPr lang="ru-RU" dirty="0" err="1"/>
              <a:t>митне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в </a:t>
            </a:r>
            <a:r>
              <a:rPr lang="ru-RU" dirty="0" err="1"/>
              <a:t>швидкий</a:t>
            </a:r>
            <a:r>
              <a:rPr lang="ru-RU" dirty="0"/>
              <a:t> і </a:t>
            </a:r>
            <a:r>
              <a:rPr lang="ru-RU" dirty="0" err="1"/>
              <a:t>високотехнологічний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</a:t>
            </a:r>
          </a:p>
          <a:p>
            <a:r>
              <a:rPr lang="ru-RU" dirty="0"/>
              <a:t>««Смарт»-</a:t>
            </a:r>
            <a:r>
              <a:rPr lang="ru-RU" dirty="0" err="1"/>
              <a:t>митниця</a:t>
            </a:r>
            <a:r>
              <a:rPr lang="ru-RU" dirty="0"/>
              <a:t> </a:t>
            </a:r>
            <a:r>
              <a:rPr lang="ru-RU" dirty="0" err="1"/>
              <a:t>використовуватиме</a:t>
            </a:r>
            <a:r>
              <a:rPr lang="ru-RU" dirty="0"/>
              <a:t> </a:t>
            </a:r>
            <a:r>
              <a:rPr lang="ru-RU" dirty="0" err="1"/>
              <a:t>інтелектуальну</a:t>
            </a:r>
            <a:r>
              <a:rPr lang="ru-RU" dirty="0"/>
              <a:t> систему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єдиний</a:t>
            </a:r>
            <a:r>
              <a:rPr lang="ru-RU" dirty="0"/>
              <a:t> портал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дозвільних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dirty="0" err="1"/>
              <a:t>надаватиметься</a:t>
            </a:r>
            <a:r>
              <a:rPr lang="ru-RU" dirty="0"/>
              <a:t> 31 </a:t>
            </a:r>
            <a:r>
              <a:rPr lang="ru-RU" dirty="0" err="1"/>
              <a:t>дозвільний</a:t>
            </a:r>
            <a:r>
              <a:rPr lang="ru-RU" dirty="0"/>
              <a:t> документ), </a:t>
            </a:r>
            <a:r>
              <a:rPr lang="ru-RU" dirty="0" err="1"/>
              <a:t>електронне</a:t>
            </a:r>
            <a:r>
              <a:rPr lang="ru-RU" dirty="0"/>
              <a:t> </a:t>
            </a:r>
            <a:r>
              <a:rPr lang="ru-RU" dirty="0" err="1"/>
              <a:t>декларування</a:t>
            </a:r>
            <a:r>
              <a:rPr lang="ru-RU" dirty="0"/>
              <a:t>, </a:t>
            </a:r>
            <a:r>
              <a:rPr lang="ru-RU" dirty="0" err="1"/>
              <a:t>здійснюватиме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контроль над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ланцюгами</a:t>
            </a:r>
            <a:r>
              <a:rPr lang="ru-RU" dirty="0"/>
              <a:t> поставок, </a:t>
            </a:r>
            <a:r>
              <a:rPr lang="ru-RU" dirty="0" err="1"/>
              <a:t>постмитний</a:t>
            </a:r>
            <a:r>
              <a:rPr lang="ru-RU" dirty="0"/>
              <a:t> контроль та </a:t>
            </a:r>
            <a:r>
              <a:rPr lang="ru-RU" dirty="0" err="1"/>
              <a:t>постаудит</a:t>
            </a:r>
            <a:r>
              <a:rPr lang="ru-RU" dirty="0"/>
              <a:t>, </a:t>
            </a:r>
            <a:r>
              <a:rPr lang="ru-RU" dirty="0" err="1"/>
              <a:t>застосовуватиме</a:t>
            </a:r>
            <a:r>
              <a:rPr lang="ru-RU" dirty="0"/>
              <a:t> </a:t>
            </a:r>
            <a:r>
              <a:rPr lang="ru-RU" dirty="0" err="1"/>
              <a:t>високотехнологічні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</a:t>
            </a:r>
          </a:p>
          <a:p>
            <a:r>
              <a:rPr lang="ru-RU" dirty="0" err="1"/>
              <a:t>Митниця</a:t>
            </a:r>
            <a:r>
              <a:rPr lang="ru-RU" dirty="0"/>
              <a:t> </a:t>
            </a:r>
            <a:r>
              <a:rPr lang="ru-RU" dirty="0" err="1"/>
              <a:t>здійснюватиме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попередньою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з </a:t>
            </a:r>
            <a:r>
              <a:rPr lang="ru-RU" dirty="0" err="1"/>
              <a:t>авіалініями</a:t>
            </a:r>
            <a:r>
              <a:rPr lang="ru-RU" dirty="0"/>
              <a:t>, </a:t>
            </a:r>
            <a:r>
              <a:rPr lang="ru-RU" dirty="0" err="1"/>
              <a:t>морськими</a:t>
            </a:r>
            <a:r>
              <a:rPr lang="ru-RU" dirty="0"/>
              <a:t> </a:t>
            </a:r>
            <a:r>
              <a:rPr lang="ru-RU" dirty="0" err="1"/>
              <a:t>лінійними</a:t>
            </a:r>
            <a:r>
              <a:rPr lang="ru-RU" dirty="0"/>
              <a:t> агентами, </a:t>
            </a:r>
            <a:r>
              <a:rPr lang="ru-RU" dirty="0" err="1"/>
              <a:t>Укрзалізницею</a:t>
            </a:r>
            <a:r>
              <a:rPr lang="ru-RU" dirty="0"/>
              <a:t>, </a:t>
            </a:r>
            <a:r>
              <a:rPr lang="ru-RU" dirty="0" err="1"/>
              <a:t>адміністрацією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прикордонної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, </a:t>
            </a:r>
            <a:r>
              <a:rPr lang="de-DE" dirty="0"/>
              <a:t>NCTS – </a:t>
            </a:r>
            <a:r>
              <a:rPr lang="de-DE" dirty="0" err="1"/>
              <a:t>TIRepd</a:t>
            </a:r>
            <a:r>
              <a:rPr lang="de-DE" dirty="0"/>
              <a:t>. </a:t>
            </a:r>
            <a:r>
              <a:rPr lang="ru-RU" dirty="0"/>
              <a:t>Так, </a:t>
            </a:r>
            <a:r>
              <a:rPr lang="ru-RU" dirty="0" err="1"/>
              <a:t>надаватиметься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номера транспортного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назви</a:t>
            </a:r>
            <a:r>
              <a:rPr lang="ru-RU" dirty="0"/>
              <a:t> товару та ваги.</a:t>
            </a:r>
          </a:p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високотехнологічних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передбачатиме</a:t>
            </a:r>
            <a:r>
              <a:rPr lang="ru-RU" dirty="0"/>
              <a:t> </a:t>
            </a:r>
            <a:r>
              <a:rPr lang="ru-RU" dirty="0" err="1"/>
              <a:t>відеоспостереження</a:t>
            </a:r>
            <a:r>
              <a:rPr lang="ru-RU" dirty="0"/>
              <a:t> та </a:t>
            </a:r>
            <a:r>
              <a:rPr lang="ru-RU" dirty="0" err="1"/>
              <a:t>відеоконтроль</a:t>
            </a:r>
            <a:r>
              <a:rPr lang="ru-RU" dirty="0"/>
              <a:t>, </a:t>
            </a:r>
            <a:r>
              <a:rPr lang="ru-RU" dirty="0" err="1"/>
              <a:t>зчитування</a:t>
            </a:r>
            <a:r>
              <a:rPr lang="ru-RU" dirty="0"/>
              <a:t> </a:t>
            </a:r>
            <a:r>
              <a:rPr lang="ru-RU" dirty="0" err="1"/>
              <a:t>номерних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ваговий</a:t>
            </a:r>
            <a:r>
              <a:rPr lang="ru-RU" dirty="0"/>
              <a:t> контроль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скануючих</a:t>
            </a:r>
            <a:r>
              <a:rPr lang="ru-RU" dirty="0"/>
              <a:t> систем.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56949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новацією</a:t>
            </a:r>
            <a:r>
              <a:rPr lang="ru-RU" dirty="0"/>
              <a:t> стане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талону в пунктах пропуску через </a:t>
            </a:r>
            <a:r>
              <a:rPr lang="ru-RU" dirty="0" err="1"/>
              <a:t>державний</a:t>
            </a:r>
            <a:r>
              <a:rPr lang="ru-RU" dirty="0"/>
              <a:t> кордон. В талон </a:t>
            </a:r>
            <a:r>
              <a:rPr lang="ru-RU" dirty="0" err="1"/>
              <a:t>вноситиметься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про номер та дату </a:t>
            </a:r>
            <a:r>
              <a:rPr lang="ru-RU" dirty="0" err="1"/>
              <a:t>операції</a:t>
            </a:r>
            <a:r>
              <a:rPr lang="ru-RU" dirty="0"/>
              <a:t>, номер транспортного </a:t>
            </a:r>
            <a:r>
              <a:rPr lang="ru-RU" dirty="0" err="1"/>
              <a:t>засобу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перевірятиметься</a:t>
            </a:r>
            <a:r>
              <a:rPr lang="ru-RU" dirty="0"/>
              <a:t> </a:t>
            </a:r>
            <a:r>
              <a:rPr lang="ru-RU" dirty="0" err="1"/>
              <a:t>адміністрацією</a:t>
            </a:r>
            <a:r>
              <a:rPr lang="ru-RU" dirty="0"/>
              <a:t> </a:t>
            </a:r>
            <a:r>
              <a:rPr lang="ru-RU" dirty="0" err="1"/>
              <a:t>Держприкордонслужби</a:t>
            </a:r>
            <a:r>
              <a:rPr lang="ru-RU" dirty="0"/>
              <a:t>, яка </a:t>
            </a:r>
            <a:r>
              <a:rPr lang="ru-RU" dirty="0" err="1"/>
              <a:t>зчитуватиме</a:t>
            </a:r>
            <a:r>
              <a:rPr lang="ru-RU" dirty="0"/>
              <a:t>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з E-</a:t>
            </a:r>
            <a:r>
              <a:rPr lang="ru-RU" dirty="0" err="1"/>
              <a:t>ticket</a:t>
            </a:r>
            <a:r>
              <a:rPr lang="ru-RU" dirty="0"/>
              <a:t> у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систему, </a:t>
            </a:r>
            <a:r>
              <a:rPr lang="ru-RU" dirty="0" err="1"/>
              <a:t>здійснюватиме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вноситиме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для ДФСУ, </a:t>
            </a:r>
            <a:r>
              <a:rPr lang="ru-RU" dirty="0" err="1"/>
              <a:t>проставлятиме</a:t>
            </a:r>
            <a:r>
              <a:rPr lang="ru-RU" dirty="0"/>
              <a:t> </a:t>
            </a:r>
            <a:r>
              <a:rPr lang="ru-RU" dirty="0" err="1"/>
              <a:t>відмітку</a:t>
            </a:r>
            <a:r>
              <a:rPr lang="ru-RU" dirty="0"/>
              <a:t> «</a:t>
            </a:r>
            <a:r>
              <a:rPr lang="ru-RU" dirty="0" err="1"/>
              <a:t>перевірено</a:t>
            </a:r>
            <a:r>
              <a:rPr lang="ru-RU" dirty="0"/>
              <a:t>» та </a:t>
            </a:r>
            <a:r>
              <a:rPr lang="ru-RU" dirty="0" err="1"/>
              <a:t>передаватиме</a:t>
            </a:r>
            <a:r>
              <a:rPr lang="ru-RU" dirty="0"/>
              <a:t> для </a:t>
            </a:r>
            <a:r>
              <a:rPr lang="ru-RU" dirty="0" err="1"/>
              <a:t>перевірки</a:t>
            </a:r>
            <a:r>
              <a:rPr lang="ru-RU" dirty="0"/>
              <a:t> в ДФС.</a:t>
            </a:r>
          </a:p>
          <a:p>
            <a:r>
              <a:rPr lang="ru-RU" dirty="0"/>
              <a:t>У свою </a:t>
            </a:r>
            <a:r>
              <a:rPr lang="ru-RU" dirty="0" err="1"/>
              <a:t>чергу</a:t>
            </a:r>
            <a:r>
              <a:rPr lang="ru-RU" dirty="0"/>
              <a:t> ДФС </a:t>
            </a:r>
            <a:r>
              <a:rPr lang="ru-RU" dirty="0" err="1"/>
              <a:t>зчитуватиме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у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систему, </a:t>
            </a:r>
            <a:r>
              <a:rPr lang="ru-RU" dirty="0" err="1"/>
              <a:t>вноситиме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контролю, </a:t>
            </a:r>
            <a:r>
              <a:rPr lang="ru-RU" dirty="0" err="1"/>
              <a:t>здійснюватиме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та </a:t>
            </a:r>
            <a:r>
              <a:rPr lang="ru-RU" dirty="0" err="1"/>
              <a:t>проставлятиме</a:t>
            </a:r>
            <a:r>
              <a:rPr lang="ru-RU" dirty="0"/>
              <a:t> </a:t>
            </a:r>
            <a:r>
              <a:rPr lang="ru-RU" dirty="0" err="1"/>
              <a:t>відмітку</a:t>
            </a:r>
            <a:r>
              <a:rPr lang="ru-RU" dirty="0"/>
              <a:t> «</a:t>
            </a:r>
            <a:r>
              <a:rPr lang="ru-RU" dirty="0" err="1"/>
              <a:t>перевірено</a:t>
            </a:r>
            <a:r>
              <a:rPr lang="ru-RU" dirty="0"/>
              <a:t>». За </a:t>
            </a:r>
            <a:r>
              <a:rPr lang="ru-RU" dirty="0" err="1"/>
              <a:t>цим</a:t>
            </a:r>
            <a:r>
              <a:rPr lang="ru-RU" dirty="0"/>
              <a:t> талоном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виїжджає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пункту пропуску. </a:t>
            </a:r>
            <a:r>
              <a:rPr lang="ru-RU" dirty="0" err="1"/>
              <a:t>Така</a:t>
            </a:r>
            <a:r>
              <a:rPr lang="ru-RU" dirty="0"/>
              <a:t> процедура дозволить </a:t>
            </a:r>
            <a:r>
              <a:rPr lang="ru-RU" dirty="0" err="1"/>
              <a:t>пришвидшити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процедур при </a:t>
            </a:r>
            <a:r>
              <a:rPr lang="ru-RU" dirty="0" err="1"/>
              <a:t>перетині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кордону.</a:t>
            </a:r>
          </a:p>
          <a:p>
            <a:r>
              <a:rPr lang="ru-RU" dirty="0" err="1"/>
              <a:t>Декларування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«Смарт»-</a:t>
            </a:r>
            <a:r>
              <a:rPr lang="ru-RU" dirty="0" err="1"/>
              <a:t>митниці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за принципом «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». </a:t>
            </a:r>
            <a:r>
              <a:rPr lang="ru-RU" dirty="0" err="1"/>
              <a:t>Інформаційний</a:t>
            </a:r>
            <a:r>
              <a:rPr lang="ru-RU" dirty="0"/>
              <a:t> веб-портал «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вікно</a:t>
            </a:r>
            <a:r>
              <a:rPr lang="ru-RU" dirty="0"/>
              <a:t>» </a:t>
            </a:r>
            <a:r>
              <a:rPr lang="ru-RU" dirty="0" err="1"/>
              <a:t>матиме</a:t>
            </a:r>
            <a:r>
              <a:rPr lang="ru-RU" dirty="0"/>
              <a:t> WEB </a:t>
            </a:r>
            <a:r>
              <a:rPr lang="ru-RU" dirty="0" err="1"/>
              <a:t>інтерфейси</a:t>
            </a:r>
            <a:r>
              <a:rPr lang="ru-RU" dirty="0"/>
              <a:t> державного контролю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корми, ветеринарно-</a:t>
            </a:r>
            <a:r>
              <a:rPr lang="ru-RU" dirty="0" err="1"/>
              <a:t>санітарного</a:t>
            </a:r>
            <a:r>
              <a:rPr lang="ru-RU" dirty="0"/>
              <a:t> контролю, </a:t>
            </a:r>
            <a:r>
              <a:rPr lang="ru-RU" dirty="0" err="1"/>
              <a:t>фітосанітарного</a:t>
            </a:r>
            <a:r>
              <a:rPr lang="ru-RU" dirty="0"/>
              <a:t> контролю,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видають</a:t>
            </a:r>
            <a:r>
              <a:rPr lang="ru-RU" dirty="0"/>
              <a:t> </a:t>
            </a:r>
            <a:r>
              <a:rPr lang="ru-RU" dirty="0" err="1"/>
              <a:t>дозвільні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.</a:t>
            </a:r>
          </a:p>
          <a:p>
            <a:r>
              <a:rPr lang="ru-RU" dirty="0" err="1"/>
              <a:t>Впроваджуватиметься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процедура </a:t>
            </a:r>
            <a:r>
              <a:rPr lang="ru-RU" dirty="0" err="1"/>
              <a:t>автоматизованого</a:t>
            </a:r>
            <a:r>
              <a:rPr lang="ru-RU" dirty="0"/>
              <a:t> 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режим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. </a:t>
            </a:r>
            <a:r>
              <a:rPr lang="ru-RU" dirty="0" err="1"/>
              <a:t>Передбачається</a:t>
            </a:r>
            <a:r>
              <a:rPr lang="ru-RU" dirty="0"/>
              <a:t> три канали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за </a:t>
            </a:r>
            <a:r>
              <a:rPr lang="ru-RU" dirty="0" err="1"/>
              <a:t>митними</a:t>
            </a:r>
            <a:r>
              <a:rPr lang="ru-RU" dirty="0"/>
              <a:t> </a:t>
            </a:r>
            <a:r>
              <a:rPr lang="ru-RU" dirty="0" err="1"/>
              <a:t>деклараціями</a:t>
            </a:r>
            <a:r>
              <a:rPr lang="ru-RU" dirty="0"/>
              <a:t>.</a:t>
            </a:r>
          </a:p>
          <a:p>
            <a:r>
              <a:rPr lang="ru-RU" dirty="0"/>
              <a:t>Перший – «</a:t>
            </a:r>
            <a:r>
              <a:rPr lang="ru-RU" dirty="0" err="1"/>
              <a:t>зелений</a:t>
            </a:r>
            <a:r>
              <a:rPr lang="ru-RU" dirty="0"/>
              <a:t> канал» - </a:t>
            </a:r>
            <a:r>
              <a:rPr lang="ru-RU" dirty="0" err="1"/>
              <a:t>передбачатиме</a:t>
            </a:r>
            <a:r>
              <a:rPr lang="ru-RU" dirty="0"/>
              <a:t> </a:t>
            </a:r>
            <a:r>
              <a:rPr lang="ru-RU" dirty="0" err="1"/>
              <a:t>автоматизований</a:t>
            </a:r>
            <a:r>
              <a:rPr lang="ru-RU" dirty="0"/>
              <a:t>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за МД без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Жовтий</a:t>
            </a:r>
            <a:r>
              <a:rPr lang="ru-RU" dirty="0"/>
              <a:t> канал» -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за МД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документального контролю, а «</a:t>
            </a:r>
            <a:r>
              <a:rPr lang="ru-RU" dirty="0" err="1"/>
              <a:t>червоний</a:t>
            </a:r>
            <a:r>
              <a:rPr lang="ru-RU" dirty="0"/>
              <a:t> канал» (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ризикові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) -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документального контролю та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.</a:t>
            </a:r>
          </a:p>
          <a:p>
            <a:r>
              <a:rPr lang="ru-RU" dirty="0" err="1"/>
              <a:t>Така</a:t>
            </a:r>
            <a:r>
              <a:rPr lang="ru-RU" dirty="0"/>
              <a:t> система дозволить </a:t>
            </a:r>
            <a:r>
              <a:rPr lang="ru-RU" dirty="0" err="1"/>
              <a:t>уніфікувати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фактору та </a:t>
            </a:r>
            <a:r>
              <a:rPr lang="ru-RU" dirty="0" err="1"/>
              <a:t>скоротити</a:t>
            </a:r>
            <a:r>
              <a:rPr lang="ru-RU" dirty="0"/>
              <a:t> час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процедур.</a:t>
            </a:r>
          </a:p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АСАУР внесено 105 </a:t>
            </a:r>
            <a:r>
              <a:rPr lang="ru-RU" dirty="0" err="1"/>
              <a:t>алгоритмів</a:t>
            </a:r>
            <a:r>
              <a:rPr lang="ru-RU" dirty="0"/>
              <a:t> (</a:t>
            </a:r>
            <a:r>
              <a:rPr lang="ru-RU" dirty="0" err="1"/>
              <a:t>профілів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),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700 </a:t>
            </a:r>
            <a:r>
              <a:rPr lang="ru-RU" dirty="0" err="1"/>
              <a:t>підалгоритмів</a:t>
            </a:r>
            <a:r>
              <a:rPr lang="ru-RU" dirty="0"/>
              <a:t>, </a:t>
            </a:r>
            <a:r>
              <a:rPr lang="ru-RU" dirty="0" err="1"/>
              <a:t>близько</a:t>
            </a:r>
            <a:r>
              <a:rPr lang="ru-RU" dirty="0"/>
              <a:t> 100 000 </a:t>
            </a:r>
            <a:r>
              <a:rPr lang="ru-RU" dirty="0" err="1"/>
              <a:t>комбінацій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650 </a:t>
            </a:r>
            <a:r>
              <a:rPr lang="ru-RU" dirty="0" err="1"/>
              <a:t>доповнень</a:t>
            </a:r>
            <a:r>
              <a:rPr lang="ru-RU" dirty="0"/>
              <a:t> до </a:t>
            </a:r>
            <a:r>
              <a:rPr lang="ru-RU" dirty="0" err="1"/>
              <a:t>профілів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оперативного характеру (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2018, в т.ч. за результатами </a:t>
            </a:r>
            <a:r>
              <a:rPr lang="ru-RU" dirty="0" err="1"/>
              <a:t>застосування</a:t>
            </a:r>
            <a:r>
              <a:rPr lang="ru-RU" dirty="0"/>
              <a:t> таргетингу).</a:t>
            </a:r>
          </a:p>
        </p:txBody>
      </p:sp>
    </p:spTree>
    <p:extLst>
      <p:ext uri="{BB962C8B-B14F-4D97-AF65-F5344CB8AC3E}">
        <p14:creationId xmlns:p14="http://schemas.microsoft.com/office/powerpoint/2010/main" val="71809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62 МКУ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та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безпечні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рослин</a:t>
            </a:r>
            <a:r>
              <a:rPr lang="ru-RU" dirty="0"/>
              <a:t> і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товарам та </a:t>
            </a:r>
            <a:r>
              <a:rPr lang="ru-RU" dirty="0" err="1"/>
              <a:t>транспортним</a:t>
            </a:r>
            <a:r>
              <a:rPr lang="ru-RU" dirty="0"/>
              <a:t> </a:t>
            </a:r>
            <a:r>
              <a:rPr lang="ru-RU" dirty="0" err="1"/>
              <a:t>засобам</a:t>
            </a:r>
            <a:r>
              <a:rPr lang="ru-RU" dirty="0"/>
              <a:t>. Комплекс таких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«</a:t>
            </a:r>
            <a:r>
              <a:rPr lang="ru-RU" dirty="0" err="1"/>
              <a:t>митною</a:t>
            </a:r>
            <a:r>
              <a:rPr lang="ru-RU" dirty="0"/>
              <a:t> </a:t>
            </a:r>
            <a:r>
              <a:rPr lang="ru-RU" dirty="0" err="1"/>
              <a:t>технікою</a:t>
            </a:r>
            <a:r>
              <a:rPr lang="ru-RU" dirty="0"/>
              <a:t>».</a:t>
            </a:r>
          </a:p>
          <a:p>
            <a:pPr algn="ctr"/>
            <a:r>
              <a:rPr lang="ru-RU" b="1" dirty="0" err="1"/>
              <a:t>Митна</a:t>
            </a:r>
            <a:r>
              <a:rPr lang="ru-RU" b="1" dirty="0"/>
              <a:t> </a:t>
            </a:r>
            <a:r>
              <a:rPr lang="ru-RU" b="1" dirty="0" err="1"/>
              <a:t>техніка</a:t>
            </a:r>
            <a:r>
              <a:rPr lang="ru-RU" b="1" dirty="0"/>
              <a:t> </a:t>
            </a:r>
            <a:r>
              <a:rPr lang="ru-RU" b="1" dirty="0" err="1"/>
              <a:t>включає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:</a:t>
            </a:r>
          </a:p>
          <a:p>
            <a:r>
              <a:rPr lang="ru-RU" dirty="0"/>
              <a:t>1.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-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прямують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кордон,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2.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криміналістики</a:t>
            </a:r>
            <a:r>
              <a:rPr lang="ru-RU" dirty="0"/>
              <a:t> -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  <a:p>
            <a:r>
              <a:rPr lang="ru-RU" dirty="0"/>
              <a:t>3.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-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</a:t>
            </a:r>
          </a:p>
          <a:p>
            <a:r>
              <a:rPr lang="ru-RU" dirty="0"/>
              <a:t>4.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і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-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задач.</a:t>
            </a:r>
          </a:p>
          <a:p>
            <a:r>
              <a:rPr lang="ru-RU" dirty="0"/>
              <a:t>5.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-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пошуку</a:t>
            </a:r>
            <a:r>
              <a:rPr lang="ru-RU" dirty="0"/>
              <a:t> і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6. 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-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охорони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застосовувані</a:t>
            </a:r>
            <a:r>
              <a:rPr lang="ru-RU" dirty="0"/>
              <a:t> для </a:t>
            </a:r>
            <a:r>
              <a:rPr lang="ru-RU" dirty="0" err="1"/>
              <a:t>рішення</a:t>
            </a:r>
            <a:r>
              <a:rPr lang="ru-RU" dirty="0"/>
              <a:t> задач оперативно-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спецтехніка</a:t>
            </a:r>
            <a:r>
              <a:rPr lang="ru-RU" dirty="0"/>
              <a:t>)</a:t>
            </a:r>
          </a:p>
          <a:p>
            <a:r>
              <a:rPr lang="ru-RU" dirty="0"/>
              <a:t>8.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 (</a:t>
            </a:r>
            <a:r>
              <a:rPr lang="ru-RU" dirty="0" err="1"/>
              <a:t>оргтехніка</a:t>
            </a:r>
            <a:r>
              <a:rPr lang="ru-RU" dirty="0"/>
              <a:t>).</a:t>
            </a:r>
          </a:p>
          <a:p>
            <a:r>
              <a:rPr lang="ru-RU" dirty="0" err="1"/>
              <a:t>Основну</a:t>
            </a:r>
            <a:r>
              <a:rPr lang="ru-RU" dirty="0"/>
              <a:t>, </a:t>
            </a:r>
            <a:r>
              <a:rPr lang="ru-RU" dirty="0" err="1"/>
              <a:t>найважливішу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(</a:t>
            </a:r>
            <a:r>
              <a:rPr lang="ru-RU" dirty="0" err="1"/>
              <a:t>далі</a:t>
            </a:r>
            <a:r>
              <a:rPr lang="ru-RU" dirty="0"/>
              <a:t> ТЗК).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4223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endParaRPr lang="uk-UA" dirty="0">
              <a:hlinkClick r:id="rId2"/>
            </a:endParaRPr>
          </a:p>
          <a:p>
            <a:endParaRPr lang="uk-UA" dirty="0">
              <a:hlinkClick r:id="rId2"/>
            </a:endParaRPr>
          </a:p>
          <a:p>
            <a:r>
              <a:rPr lang="de-DE" dirty="0">
                <a:hlinkClick r:id="rId2"/>
              </a:rPr>
              <a:t>http://sfs.gov.ua/media-tsentr/videogalereya/prezentatsii-ta-inshi/4801.html</a:t>
            </a:r>
            <a:endParaRPr lang="uk-UA" dirty="0"/>
          </a:p>
          <a:p>
            <a:r>
              <a:rPr lang="de-DE" dirty="0">
                <a:hlinkClick r:id="rId3"/>
              </a:rPr>
              <a:t>http://sfs.gov.ua/media-tsentr/videogalereya/prezentatsii-ta-inshi/4787.html</a:t>
            </a:r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de-DE" dirty="0"/>
          </a:p>
          <a:p>
            <a:r>
              <a:rPr lang="de-DE" dirty="0"/>
              <a:t>https://zakon.rada.gov.ua/rada/show/v0780342-07#Text</a:t>
            </a:r>
          </a:p>
          <a:p>
            <a:r>
              <a:rPr lang="de-DE" dirty="0"/>
              <a:t>https://ips.ligazakon.net/document/DFS05113</a:t>
            </a:r>
          </a:p>
          <a:p>
            <a:endParaRPr lang="de-DE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0221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-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митними</a:t>
            </a:r>
            <a:r>
              <a:rPr lang="ru-RU" dirty="0"/>
              <a:t> службами </a:t>
            </a:r>
            <a:r>
              <a:rPr lang="ru-RU" dirty="0" err="1"/>
              <a:t>безпосередньо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оперативного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 </a:t>
            </a:r>
            <a:r>
              <a:rPr lang="ru-RU" dirty="0" err="1"/>
              <a:t>державний</a:t>
            </a:r>
            <a:r>
              <a:rPr lang="ru-RU" dirty="0"/>
              <a:t> кордон, з 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матеріалів</a:t>
            </a:r>
            <a:r>
              <a:rPr lang="ru-RU" dirty="0"/>
              <a:t> і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до </a:t>
            </a:r>
            <a:r>
              <a:rPr lang="ru-RU" dirty="0" err="1"/>
              <a:t>ввезення</a:t>
            </a:r>
            <a:r>
              <a:rPr lang="ru-RU" dirty="0"/>
              <a:t> і </a:t>
            </a:r>
            <a:r>
              <a:rPr lang="ru-RU" dirty="0" err="1"/>
              <a:t>вивозу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.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–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і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митні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документального і фактичного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переміщаються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кордон,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і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декларуючих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поданим</a:t>
            </a:r>
            <a:r>
              <a:rPr lang="ru-RU" dirty="0"/>
              <a:t> на них </a:t>
            </a:r>
            <a:r>
              <a:rPr lang="ru-RU" dirty="0" err="1"/>
              <a:t>відомостям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об'єктах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.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установки, </a:t>
            </a:r>
            <a:r>
              <a:rPr lang="ru-RU" dirty="0" err="1"/>
              <a:t>апарати</a:t>
            </a:r>
            <a:r>
              <a:rPr lang="ru-RU" dirty="0"/>
              <a:t>, </a:t>
            </a:r>
            <a:r>
              <a:rPr lang="ru-RU" dirty="0" err="1"/>
              <a:t>детектори</a:t>
            </a:r>
            <a:r>
              <a:rPr lang="ru-RU" dirty="0"/>
              <a:t>, </a:t>
            </a:r>
            <a:r>
              <a:rPr lang="ru-RU" dirty="0" err="1"/>
              <a:t>аналізатори</a:t>
            </a:r>
            <a:r>
              <a:rPr lang="ru-RU" dirty="0"/>
              <a:t>,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пристосування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в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митну</a:t>
            </a:r>
            <a:r>
              <a:rPr lang="ru-RU" dirty="0"/>
              <a:t> справу.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785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До </a:t>
            </a:r>
            <a:r>
              <a:rPr lang="ru-RU" b="1" dirty="0" err="1"/>
              <a:t>об'єктів</a:t>
            </a:r>
            <a:r>
              <a:rPr lang="ru-RU" b="1" dirty="0"/>
              <a:t> </a:t>
            </a:r>
            <a:r>
              <a:rPr lang="ru-RU" b="1" dirty="0" err="1"/>
              <a:t>митного</a:t>
            </a:r>
            <a:r>
              <a:rPr lang="ru-RU" b="1" dirty="0"/>
              <a:t> контролю належать: </a:t>
            </a:r>
          </a:p>
          <a:p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; </a:t>
            </a:r>
          </a:p>
          <a:p>
            <a:r>
              <a:rPr lang="ru-RU" dirty="0" err="1"/>
              <a:t>ручна</a:t>
            </a:r>
            <a:r>
              <a:rPr lang="ru-RU" dirty="0"/>
              <a:t> поклажа і </a:t>
            </a:r>
            <a:r>
              <a:rPr lang="ru-RU" dirty="0" err="1"/>
              <a:t>супроводжуваний</a:t>
            </a:r>
            <a:r>
              <a:rPr lang="ru-RU" dirty="0"/>
              <a:t> багаж </a:t>
            </a:r>
            <a:r>
              <a:rPr lang="ru-RU" dirty="0" err="1"/>
              <a:t>пасажирів</a:t>
            </a:r>
            <a:r>
              <a:rPr lang="ru-RU" dirty="0"/>
              <a:t>, і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службовців</a:t>
            </a:r>
            <a:r>
              <a:rPr lang="ru-RU" dirty="0"/>
              <a:t>; </a:t>
            </a:r>
          </a:p>
          <a:p>
            <a:r>
              <a:rPr lang="ru-RU" dirty="0" err="1"/>
              <a:t>несупроводжуваний</a:t>
            </a:r>
            <a:r>
              <a:rPr lang="ru-RU" dirty="0"/>
              <a:t> багаж </a:t>
            </a:r>
            <a:r>
              <a:rPr lang="ru-RU" dirty="0" err="1"/>
              <a:t>пасажирів</a:t>
            </a:r>
            <a:r>
              <a:rPr lang="ru-RU" dirty="0"/>
              <a:t>; </a:t>
            </a:r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; </a:t>
            </a:r>
          </a:p>
          <a:p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поштові</a:t>
            </a:r>
            <a:r>
              <a:rPr lang="ru-RU" dirty="0"/>
              <a:t> </a:t>
            </a:r>
            <a:r>
              <a:rPr lang="ru-RU" dirty="0" err="1"/>
              <a:t>відправлення</a:t>
            </a:r>
            <a:r>
              <a:rPr lang="ru-RU" dirty="0"/>
              <a:t>; </a:t>
            </a:r>
          </a:p>
          <a:p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; </a:t>
            </a:r>
          </a:p>
          <a:p>
            <a:r>
              <a:rPr lang="ru-RU" dirty="0" err="1"/>
              <a:t>конкретні</a:t>
            </a:r>
            <a:r>
              <a:rPr lang="ru-RU" dirty="0"/>
              <a:t> особи, коли є </a:t>
            </a:r>
            <a:r>
              <a:rPr lang="ru-RU" dirty="0" err="1"/>
              <a:t>достатні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є </a:t>
            </a:r>
            <a:r>
              <a:rPr lang="ru-RU" dirty="0" err="1"/>
              <a:t>перевізниками</a:t>
            </a:r>
            <a:r>
              <a:rPr lang="ru-RU" dirty="0"/>
              <a:t> </a:t>
            </a:r>
            <a:r>
              <a:rPr lang="ru-RU" dirty="0" err="1"/>
              <a:t>контрабандних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 </a:t>
            </a:r>
          </a:p>
          <a:p>
            <a:r>
              <a:rPr lang="ru-RU" dirty="0" err="1"/>
              <a:t>документи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у </a:t>
            </a:r>
            <a:r>
              <a:rPr lang="ru-RU" dirty="0" err="1"/>
              <a:t>митний</a:t>
            </a:r>
            <a:r>
              <a:rPr lang="ru-RU" dirty="0"/>
              <a:t> орган; </a:t>
            </a:r>
          </a:p>
          <a:p>
            <a:r>
              <a:rPr lang="ru-RU" dirty="0" err="1"/>
              <a:t>атрибути</a:t>
            </a:r>
            <a:r>
              <a:rPr lang="ru-RU" dirty="0"/>
              <a:t> (</a:t>
            </a:r>
            <a:r>
              <a:rPr lang="ru-RU" dirty="0" err="1"/>
              <a:t>засоби</a:t>
            </a:r>
            <a:r>
              <a:rPr lang="ru-RU" dirty="0"/>
              <a:t>)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накладаються</a:t>
            </a:r>
            <a:r>
              <a:rPr lang="ru-RU" dirty="0"/>
              <a:t> на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5165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Оперативна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організаційна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дільниць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розв'язування</a:t>
            </a:r>
            <a:r>
              <a:rPr lang="ru-RU" dirty="0"/>
              <a:t> таких задач: </a:t>
            </a:r>
          </a:p>
          <a:p>
            <a:r>
              <a:rPr lang="ru-RU" dirty="0"/>
              <a:t>1.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r>
              <a:rPr lang="ru-RU" dirty="0"/>
              <a:t>2. Контроль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перевезень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і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контрабанди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дізнання</a:t>
            </a:r>
            <a:r>
              <a:rPr lang="ru-RU" dirty="0"/>
              <a:t> та </a:t>
            </a:r>
            <a:r>
              <a:rPr lang="ru-RU" dirty="0" err="1"/>
              <a:t>документування</a:t>
            </a:r>
            <a:r>
              <a:rPr lang="ru-RU" dirty="0"/>
              <a:t> у справах про контрабанду. </a:t>
            </a:r>
          </a:p>
          <a:p>
            <a:r>
              <a:rPr lang="ru-RU" dirty="0"/>
              <a:t>5. Контроль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</a:p>
          <a:p>
            <a:r>
              <a:rPr lang="ru-RU" dirty="0"/>
              <a:t>6. </a:t>
            </a:r>
            <a:r>
              <a:rPr lang="ru-RU" dirty="0" err="1"/>
              <a:t>Візуальне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обстановки в зонах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</a:p>
          <a:p>
            <a:r>
              <a:rPr lang="ru-RU" dirty="0"/>
              <a:t>7. </a:t>
            </a:r>
            <a:r>
              <a:rPr lang="ru-RU" dirty="0" err="1"/>
              <a:t>Забезпечення</a:t>
            </a:r>
            <a:r>
              <a:rPr lang="ru-RU" dirty="0"/>
              <a:t> оперативного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контролю. </a:t>
            </a:r>
          </a:p>
          <a:p>
            <a:r>
              <a:rPr lang="ru-RU" dirty="0"/>
              <a:t>8.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ручного догляду. </a:t>
            </a:r>
          </a:p>
          <a:p>
            <a:r>
              <a:rPr lang="ru-RU" dirty="0"/>
              <a:t>9.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r>
              <a:rPr lang="ru-RU" dirty="0"/>
              <a:t>10. </a:t>
            </a:r>
            <a:r>
              <a:rPr lang="ru-RU" dirty="0" err="1"/>
              <a:t>Збирання</a:t>
            </a:r>
            <a:r>
              <a:rPr lang="ru-RU" dirty="0"/>
              <a:t>, </a:t>
            </a:r>
            <a:r>
              <a:rPr lang="ru-RU" dirty="0" err="1"/>
              <a:t>обробка</a:t>
            </a:r>
            <a:r>
              <a:rPr lang="ru-RU" dirty="0"/>
              <a:t>,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документування</a:t>
            </a:r>
            <a:r>
              <a:rPr lang="ru-RU" dirty="0"/>
              <a:t> та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8429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r>
              <a:rPr lang="ru-RU" dirty="0"/>
              <a:t>З метою </a:t>
            </a:r>
            <a:r>
              <a:rPr lang="ru-RU" dirty="0" err="1"/>
              <a:t>оптимізації</a:t>
            </a:r>
            <a:r>
              <a:rPr lang="ru-RU" dirty="0"/>
              <a:t> порядку </a:t>
            </a:r>
            <a:r>
              <a:rPr lang="ru-RU" dirty="0" err="1"/>
              <a:t>вивчення</a:t>
            </a:r>
            <a:r>
              <a:rPr lang="ru-RU" dirty="0"/>
              <a:t>, </a:t>
            </a:r>
            <a:r>
              <a:rPr lang="ru-RU" dirty="0" err="1"/>
              <a:t>комплектування</a:t>
            </a:r>
            <a:r>
              <a:rPr lang="ru-RU" dirty="0"/>
              <a:t>, </a:t>
            </a:r>
            <a:r>
              <a:rPr lang="ru-RU" dirty="0" err="1"/>
              <a:t>експлуатації</a:t>
            </a:r>
            <a:r>
              <a:rPr lang="ru-RU" dirty="0"/>
              <a:t> та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ТЗМК за такими </a:t>
            </a:r>
            <a:r>
              <a:rPr lang="ru-RU" dirty="0" err="1"/>
              <a:t>ознаками</a:t>
            </a:r>
            <a:r>
              <a:rPr lang="ru-RU" dirty="0"/>
              <a:t>.</a:t>
            </a:r>
          </a:p>
          <a:p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на:</a:t>
            </a:r>
          </a:p>
          <a:p>
            <a:r>
              <a:rPr lang="ru-RU" dirty="0"/>
              <a:t>1. 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пристрої</a:t>
            </a:r>
            <a:r>
              <a:rPr lang="ru-RU" dirty="0"/>
              <a:t> для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зупинки</a:t>
            </a:r>
            <a:r>
              <a:rPr lang="ru-RU" dirty="0"/>
              <a:t> транспорту, наручники, </a:t>
            </a:r>
            <a:r>
              <a:rPr lang="ru-RU" dirty="0" err="1"/>
              <a:t>гумові</a:t>
            </a:r>
            <a:r>
              <a:rPr lang="ru-RU" dirty="0"/>
              <a:t> </a:t>
            </a:r>
            <a:r>
              <a:rPr lang="ru-RU" dirty="0" err="1"/>
              <a:t>палиці</a:t>
            </a:r>
            <a:r>
              <a:rPr lang="ru-RU" dirty="0"/>
              <a:t>, </a:t>
            </a:r>
            <a:r>
              <a:rPr lang="ru-RU" dirty="0" err="1"/>
              <a:t>сльозоточиві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)</a:t>
            </a:r>
          </a:p>
          <a:p>
            <a:r>
              <a:rPr lang="ru-RU" dirty="0"/>
              <a:t>2.  </a:t>
            </a:r>
            <a:r>
              <a:rPr lang="ru-RU" dirty="0" err="1"/>
              <a:t>Техніко-хімічні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металошукачі</a:t>
            </a:r>
            <a:r>
              <a:rPr lang="ru-RU" dirty="0"/>
              <a:t>, </a:t>
            </a:r>
            <a:r>
              <a:rPr lang="ru-RU" dirty="0" err="1"/>
              <a:t>детектори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експрес-аналізу</a:t>
            </a:r>
            <a:r>
              <a:rPr lang="ru-RU" dirty="0"/>
              <a:t>, </a:t>
            </a:r>
            <a:r>
              <a:rPr lang="ru-RU" dirty="0" err="1"/>
              <a:t>оглядова</a:t>
            </a:r>
            <a:r>
              <a:rPr lang="ru-RU" dirty="0"/>
              <a:t> </a:t>
            </a:r>
            <a:r>
              <a:rPr lang="ru-RU" dirty="0" err="1"/>
              <a:t>рентгенівська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).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розподілити</a:t>
            </a:r>
            <a:r>
              <a:rPr lang="ru-RU" dirty="0"/>
              <a:t> на:</a:t>
            </a:r>
          </a:p>
          <a:p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</a:p>
          <a:p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;</a:t>
            </a:r>
          </a:p>
          <a:p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аудіовізуального</a:t>
            </a:r>
            <a:r>
              <a:rPr lang="ru-RU" dirty="0"/>
              <a:t> контролю.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0335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За принципом </a:t>
            </a:r>
            <a:r>
              <a:rPr lang="ru-RU" b="1" dirty="0" err="1"/>
              <a:t>дії</a:t>
            </a:r>
            <a:r>
              <a:rPr lang="ru-RU" b="1" dirty="0"/>
              <a:t>:</a:t>
            </a:r>
          </a:p>
          <a:p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/>
              <a:t>проникати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інтроскопи</a:t>
            </a:r>
            <a:r>
              <a:rPr lang="ru-RU" dirty="0"/>
              <a:t>);</a:t>
            </a:r>
          </a:p>
          <a:p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побудовані</a:t>
            </a:r>
            <a:r>
              <a:rPr lang="ru-RU" dirty="0"/>
              <a:t> на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властивостях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 та </a:t>
            </a:r>
            <a:r>
              <a:rPr lang="ru-RU" dirty="0" err="1"/>
              <a:t>електричного</a:t>
            </a:r>
            <a:r>
              <a:rPr lang="ru-RU" dirty="0"/>
              <a:t> струму;</a:t>
            </a:r>
          </a:p>
          <a:p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оптики;</a:t>
            </a:r>
          </a:p>
          <a:p>
            <a:r>
              <a:rPr lang="ru-RU" dirty="0" err="1"/>
              <a:t>механічні</a:t>
            </a:r>
            <a:r>
              <a:rPr lang="ru-RU" dirty="0"/>
              <a:t> ТЗМК;</a:t>
            </a:r>
          </a:p>
          <a:p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pPr algn="ctr"/>
            <a:r>
              <a:rPr lang="ru-RU" b="1" dirty="0"/>
              <a:t>За </a:t>
            </a:r>
            <a:r>
              <a:rPr lang="ru-RU" b="1" dirty="0" err="1"/>
              <a:t>конструктивними</a:t>
            </a:r>
            <a:r>
              <a:rPr lang="ru-RU" b="1" dirty="0"/>
              <a:t> </a:t>
            </a:r>
            <a:r>
              <a:rPr lang="ru-RU" b="1" dirty="0" err="1"/>
              <a:t>особливостями</a:t>
            </a:r>
            <a:r>
              <a:rPr lang="ru-RU" b="1" dirty="0"/>
              <a:t>: </a:t>
            </a:r>
          </a:p>
          <a:p>
            <a:r>
              <a:rPr lang="ru-RU" dirty="0" err="1"/>
              <a:t>транспортерні</a:t>
            </a:r>
            <a:r>
              <a:rPr lang="ru-RU" dirty="0"/>
              <a:t> та </a:t>
            </a:r>
            <a:r>
              <a:rPr lang="ru-RU" dirty="0" err="1"/>
              <a:t>камерні</a:t>
            </a:r>
            <a:r>
              <a:rPr lang="ru-RU" dirty="0"/>
              <a:t>; </a:t>
            </a:r>
          </a:p>
          <a:p>
            <a:r>
              <a:rPr lang="ru-RU" dirty="0" err="1"/>
              <a:t>стаціонарні</a:t>
            </a:r>
            <a:r>
              <a:rPr lang="ru-RU" dirty="0"/>
              <a:t>, </a:t>
            </a:r>
            <a:r>
              <a:rPr lang="ru-RU" dirty="0" err="1"/>
              <a:t>пересувні</a:t>
            </a:r>
            <a:r>
              <a:rPr lang="ru-RU" dirty="0"/>
              <a:t> та </a:t>
            </a:r>
            <a:r>
              <a:rPr lang="ru-RU" dirty="0" err="1"/>
              <a:t>портативні</a:t>
            </a:r>
            <a:r>
              <a:rPr lang="ru-RU" dirty="0"/>
              <a:t>; </a:t>
            </a:r>
          </a:p>
          <a:p>
            <a:r>
              <a:rPr lang="ru-RU" dirty="0" err="1"/>
              <a:t>універсальні</a:t>
            </a:r>
            <a:r>
              <a:rPr lang="ru-RU" dirty="0"/>
              <a:t> та </a:t>
            </a:r>
            <a:r>
              <a:rPr lang="ru-RU" dirty="0" err="1"/>
              <a:t>спеціальні</a:t>
            </a:r>
            <a:r>
              <a:rPr lang="ru-RU" dirty="0"/>
              <a:t>; </a:t>
            </a:r>
          </a:p>
          <a:p>
            <a:r>
              <a:rPr lang="ru-RU" dirty="0" err="1"/>
              <a:t>звичайні</a:t>
            </a:r>
            <a:r>
              <a:rPr lang="ru-RU" dirty="0"/>
              <a:t> та </a:t>
            </a:r>
            <a:r>
              <a:rPr lang="ru-RU" dirty="0" err="1"/>
              <a:t>захищені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 </a:t>
            </a:r>
          </a:p>
          <a:p>
            <a:r>
              <a:rPr lang="ru-RU" dirty="0" err="1"/>
              <a:t>політести</a:t>
            </a:r>
            <a:r>
              <a:rPr lang="ru-RU" dirty="0"/>
              <a:t> та </a:t>
            </a:r>
            <a:r>
              <a:rPr lang="ru-RU" dirty="0" err="1"/>
              <a:t>набори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3541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22F2336-B941-4495-9155-12C8A69B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208"/>
            <a:ext cx="10515600" cy="612088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/>
              <a:t>За </a:t>
            </a:r>
            <a:r>
              <a:rPr lang="ru-RU" b="1" dirty="0" err="1"/>
              <a:t>призначенням</a:t>
            </a:r>
            <a:r>
              <a:rPr lang="ru-RU" b="1" dirty="0"/>
              <a:t> та </a:t>
            </a:r>
            <a:r>
              <a:rPr lang="ru-RU" b="1" dirty="0" err="1"/>
              <a:t>місцем</a:t>
            </a:r>
            <a:r>
              <a:rPr lang="ru-RU" b="1" dirty="0"/>
              <a:t> у </a:t>
            </a:r>
            <a:r>
              <a:rPr lang="ru-RU" b="1" dirty="0" err="1"/>
              <a:t>технологічному</a:t>
            </a:r>
            <a:r>
              <a:rPr lang="ru-RU" b="1" dirty="0"/>
              <a:t>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митного</a:t>
            </a:r>
            <a:r>
              <a:rPr lang="ru-RU" b="1" dirty="0"/>
              <a:t> контролю: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істинності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і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митною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недозволених</a:t>
            </a:r>
            <a:r>
              <a:rPr lang="ru-RU" dirty="0"/>
              <a:t> до </a:t>
            </a:r>
            <a:r>
              <a:rPr lang="ru-RU" dirty="0" err="1"/>
              <a:t>переміщення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характеристик,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характеристик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контролю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дізнання</a:t>
            </a:r>
            <a:r>
              <a:rPr lang="ru-RU" dirty="0"/>
              <a:t> та </a:t>
            </a:r>
            <a:r>
              <a:rPr lang="ru-RU" dirty="0" err="1"/>
              <a:t>документування</a:t>
            </a:r>
            <a:r>
              <a:rPr lang="ru-RU" dirty="0"/>
              <a:t> у справах про контрабанду;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в зонах </a:t>
            </a:r>
            <a:r>
              <a:rPr lang="ru-RU" dirty="0" err="1"/>
              <a:t>митного</a:t>
            </a:r>
            <a:r>
              <a:rPr lang="ru-RU" dirty="0"/>
              <a:t> контролю та </a:t>
            </a:r>
            <a:r>
              <a:rPr lang="ru-RU" dirty="0" err="1"/>
              <a:t>прилеглих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;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оперативного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контролю;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, </a:t>
            </a:r>
            <a:r>
              <a:rPr lang="ru-RU" dirty="0" err="1"/>
              <a:t>документування</a:t>
            </a:r>
            <a:r>
              <a:rPr lang="ru-RU" dirty="0"/>
              <a:t> та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 </a:t>
            </a:r>
          </a:p>
          <a:p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забезпечень</a:t>
            </a:r>
            <a:r>
              <a:rPr lang="ru-RU" dirty="0"/>
              <a:t>; </a:t>
            </a:r>
          </a:p>
          <a:p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ТЗМК: </a:t>
            </a:r>
          </a:p>
          <a:p>
            <a:r>
              <a:rPr lang="ru-RU" dirty="0" err="1"/>
              <a:t>спеціальні</a:t>
            </a:r>
            <a:r>
              <a:rPr lang="ru-RU" dirty="0"/>
              <a:t> ТЗМК.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81373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5518</Words>
  <Application>Microsoft Office PowerPoint</Application>
  <PresentationFormat>Широкоэкранный</PresentationFormat>
  <Paragraphs>187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Тема Office</vt:lpstr>
      <vt:lpstr>Тема 6. Особливості технічних засобів митного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Ostapenko</dc:creator>
  <cp:lastModifiedBy>Ostapenko</cp:lastModifiedBy>
  <cp:revision>6</cp:revision>
  <dcterms:created xsi:type="dcterms:W3CDTF">2020-11-08T19:57:34Z</dcterms:created>
  <dcterms:modified xsi:type="dcterms:W3CDTF">2020-11-08T20:19:44Z</dcterms:modified>
</cp:coreProperties>
</file>