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72" r:id="rId8"/>
    <p:sldId id="273" r:id="rId9"/>
    <p:sldId id="274" r:id="rId10"/>
    <p:sldId id="263" r:id="rId11"/>
    <p:sldId id="264" r:id="rId12"/>
    <p:sldId id="265" r:id="rId13"/>
    <p:sldId id="27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2" d="100"/>
          <a:sy n="72" d="100"/>
        </p:scale>
        <p:origin x="-1242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50A394CB-41E4-47AF-88F4-4AB81FC37E0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7895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56DA1C-47D3-48A5-8FAB-6D2EAF8A0A38}" type="slidenum">
              <a:rPr lang="ru-RU"/>
              <a:pPr/>
              <a:t>1</a:t>
            </a:fld>
            <a:endParaRPr lang="ru-RU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* 23а. Мельтюхова Н.М. Технологія державного управління: Навч. посіб. / За заг. ред. Г.І. Мостового, О.Ф. Мельникова. – Х.: Вид-во ХарРІ НАДУ «Магістр», 2005. – 152 с.</a:t>
            </a:r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6A6B5F-F215-4B58-9DF4-7194429B5D73}" type="slidenum">
              <a:rPr lang="ru-RU"/>
              <a:pPr/>
              <a:t>14</a:t>
            </a:fld>
            <a:endParaRPr lang="ru-RU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* 23а. Мельтюхова Н.М. Технологія державного управління: Навч. посіб. / За заг. ред. Г.І. Мостового, О.Ф. Мельникова. – Х.: Вид-во ХарРІ НАДУ «Магістр», 2005. – 152 с.</a:t>
            </a:r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944F3-F62F-42D0-B568-159EF5862AD7}" type="slidenum">
              <a:rPr lang="ru-RU"/>
              <a:pPr/>
              <a:t>15</a:t>
            </a:fld>
            <a:endParaRPr lang="ru-RU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* 23а. Мельтюхова Н.М. Технологія державного управління: Навч. посіб. / За заг. ред. Г.І. Мостового, О.Ф. Мельникова. – Х.: Вид-во ХарРІ НАДУ «Магістр», 2005. – 152 с.</a:t>
            </a:r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5BA1A6-5BF0-4FE2-A9E5-F7161A99825A}" type="slidenum">
              <a:rPr lang="ru-RU"/>
              <a:pPr/>
              <a:t>16</a:t>
            </a:fld>
            <a:endParaRPr lang="ru-RU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* 23а. Мельтюхова Н.М. Технологія державного управління: Навч. посіб. / За заг. ред. Г.І. Мостового, О.Ф. Мельникова. – Х.: Вид-во ХарРІ НАДУ «Магістр», 2005. – 152 с.</a:t>
            </a:r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3A6A0C-F4D3-4827-A8E1-069569E16538}" type="slidenum">
              <a:rPr lang="ru-RU"/>
              <a:pPr/>
              <a:t>17</a:t>
            </a:fld>
            <a:endParaRPr lang="ru-RU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* 23а. Мельтюхова Н.М. Технологія державного управління: Навч. посіб. / За заг. ред. Г.І. Мостового, О.Ф. Мельникова. – Х.: Вид-во ХарРІ НАДУ «Магістр», 2005. – 152 с.</a:t>
            </a:r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23F20E-90B9-41BA-9607-08F72E7FECB8}" type="slidenum">
              <a:rPr lang="ru-RU"/>
              <a:pPr/>
              <a:t>2</a:t>
            </a:fld>
            <a:endParaRPr lang="ru-RU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* 23а. Мельтюхова Н.М. Технологія державного управління: Навч. посіб. / За заг. ред. Г.І. Мостового, О.Ф. Мельникова. – Х.: Вид-во ХарРІ НАДУ «Магістр», 2005. – 152 с.</a:t>
            </a:r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08229A-9857-4624-9424-5DCFFB49E107}" type="slidenum">
              <a:rPr lang="ru-RU"/>
              <a:pPr/>
              <a:t>3</a:t>
            </a:fld>
            <a:endParaRPr lang="ru-RU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* 23а. Мельтюхова Н.М. Технологія державного управління: Навч. посіб. / За заг. ред. Г.І. Мостового, О.Ф. Мельникова. – Х.: Вид-во ХарРІ НАДУ «Магістр», 2005. – 152 с.</a:t>
            </a:r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A2816A-90B8-44F9-9858-90A584F0AD50}" type="slidenum">
              <a:rPr lang="ru-RU"/>
              <a:pPr/>
              <a:t>4</a:t>
            </a:fld>
            <a:endParaRPr lang="ru-RU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* 23а. Мельтюхова Н.М. Технологія державного управління: Навч. посіб. / За заг. ред. Г.І. Мостового, О.Ф. Мельникова. – Х.: Вид-во ХарРІ НАДУ «Магістр», 2005. – 152 с.</a:t>
            </a:r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479C96-5454-43DA-ABE3-527F45A08123}" type="slidenum">
              <a:rPr lang="ru-RU"/>
              <a:pPr/>
              <a:t>5</a:t>
            </a:fld>
            <a:endParaRPr lang="ru-RU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* 23а. Мельтюхова Н.М. Технологія державного управління: Навч. посіб. / За заг. ред. Г.І. Мостового, О.Ф. Мельникова. – Х.: Вид-во ХарРІ НАДУ «Магістр», 2005. – 152 с.</a:t>
            </a:r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F51C67-C0D6-445F-B2D9-62B35B584039}" type="slidenum">
              <a:rPr lang="ru-RU"/>
              <a:pPr/>
              <a:t>6</a:t>
            </a:fld>
            <a:endParaRPr lang="ru-R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* 23а. Мельтюхова Н.М. Технологія державного управління: Навч. посіб. / За заг. ред. Г.І. Мостового, О.Ф. Мельникова. – Х.: Вид-во ХарРІ НАДУ «Магістр», 2005. – 152 с.</a:t>
            </a:r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4DD8A6-76F4-42E0-8362-9E294F4DE5FB}" type="slidenum">
              <a:rPr lang="ru-RU"/>
              <a:pPr/>
              <a:t>10</a:t>
            </a:fld>
            <a:endParaRPr lang="ru-RU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* 23а. Мельтюхова Н.М. Технологія державного управління: Навч. посіб. / За заг. ред. Г.І. Мостового, О.Ф. Мельникова. – Х.: Вид-во ХарРІ НАДУ «Магістр», 2005. – 152 с.</a:t>
            </a:r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CA72C5-641D-405D-9406-5C8E36D3C6DA}" type="slidenum">
              <a:rPr lang="ru-RU"/>
              <a:pPr/>
              <a:t>11</a:t>
            </a:fld>
            <a:endParaRPr lang="ru-RU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* 23а. Мельтюхова Н.М. Технологія державного управління: Навч. посіб. / За заг. ред. Г.І. Мостового, О.Ф. Мельникова. – Х.: Вид-во ХарРІ НАДУ «Магістр», 2005. – 152 с.</a:t>
            </a:r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A93FB7-AA6C-4749-9E9F-D2F2B1388CD6}" type="slidenum">
              <a:rPr lang="ru-RU"/>
              <a:pPr/>
              <a:t>12</a:t>
            </a:fld>
            <a:endParaRPr lang="ru-RU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* 23а. Мельтюхова Н.М. Технологія державного управління: Навч. посіб. / За заг. ред. Г.І. Мостового, О.Ф. Мельникова. – Х.: Вид-во ХарРІ НАДУ «Магістр», 2005. – 152 с.</a:t>
            </a:r>
            <a:endParaRPr lang="ru-RU"/>
          </a:p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37D9E-7691-4EAA-A7F9-AE8F39B7BE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8932-8A33-43C4-BFF3-6FB514E16F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C31C3-C7AC-483C-9DB2-087EBA2A95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220B-E176-43E2-9A08-F977747944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A68B-FAFA-45FE-A08C-155B6B4702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1FF6F-69E3-4605-8F2C-7A45FFD66CD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5B71-BB58-4E0C-A9C6-5EFC7D621A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523EF-8E29-4045-A5FD-C5A60E536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8E97B-91EB-4612-9BEA-2D72C6674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60A1-882C-4168-91D8-84493E1FD0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42712-350D-4E5C-BB96-550DF9B193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372FE-C3DA-49D5-8BF5-4A192181B7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Тема 2. Методологічні</a:t>
            </a:r>
            <a:r>
              <a:rPr lang="uk-UA" sz="4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40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основи технології управління</a:t>
            </a:r>
            <a:r>
              <a:rPr lang="uk-UA" sz="4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40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</a:t>
            </a:r>
            <a:endParaRPr lang="ru-RU" sz="40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uk-UA" dirty="0">
                <a:latin typeface="Arial" pitchFamily="34" charset="0"/>
                <a:cs typeface="Arial" pitchFamily="34" charset="0"/>
              </a:rPr>
              <a:t>2.1. Принципи розробки технології управління. </a:t>
            </a:r>
          </a:p>
          <a:p>
            <a:pPr>
              <a:lnSpc>
                <a:spcPct val="90000"/>
              </a:lnSpc>
              <a:buNone/>
            </a:pPr>
            <a:r>
              <a:rPr lang="uk-UA" dirty="0">
                <a:latin typeface="Arial" pitchFamily="34" charset="0"/>
                <a:cs typeface="Arial" pitchFamily="34" charset="0"/>
              </a:rPr>
              <a:t>2.2. Вимоги до технології управління.</a:t>
            </a:r>
            <a:r>
              <a:rPr lang="uk-UA" b="1" dirty="0">
                <a:latin typeface="Arial" pitchFamily="34" charset="0"/>
                <a:cs typeface="Arial" pitchFamily="34" charset="0"/>
              </a:rPr>
              <a:t>  </a:t>
            </a:r>
            <a:endParaRPr lang="uk-UA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uk-UA" dirty="0">
                <a:latin typeface="Arial" pitchFamily="34" charset="0"/>
                <a:cs typeface="Arial" pitchFamily="34" charset="0"/>
              </a:rPr>
              <a:t>2.3. Послідовність робіт щодо проектування технологічних процесів управління.</a:t>
            </a:r>
          </a:p>
          <a:p>
            <a:pPr>
              <a:lnSpc>
                <a:spcPct val="90000"/>
              </a:lnSpc>
              <a:buNone/>
            </a:pPr>
            <a:r>
              <a:rPr lang="uk-UA" dirty="0">
                <a:latin typeface="Arial" pitchFamily="34" charset="0"/>
                <a:cs typeface="Arial" pitchFamily="34" charset="0"/>
              </a:rPr>
              <a:t>2.4. Основні технологічні документи.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2.2. Вимоги до технології управління</a:t>
            </a:r>
            <a:r>
              <a:rPr lang="ru-RU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*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534400" cy="4525963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Єдність технологічного процесу в установі (на підприємстві) – виключення перешкод під час виконання різних робіт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609600" indent="-609600">
              <a:buFont typeface="Wingdings" pitchFamily="2" charset="2"/>
              <a:buAutoNum type="arabicPeriod"/>
            </a:pPr>
            <a:endParaRPr lang="uk-UA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Безупинність процесу (залежно від процесів, які мають місце на об'єкті).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uk-UA" dirty="0">
                <a:latin typeface="Arial" pitchFamily="34" charset="0"/>
                <a:cs typeface="Arial" pitchFamily="34" charset="0"/>
              </a:rPr>
              <a:t>3. Мінімальні вартість та трудомісткість виконання роботи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609600" indent="-609600">
              <a:buFont typeface="Wingdings" pitchFamily="2" charset="2"/>
              <a:buNone/>
            </a:pPr>
            <a:endParaRPr lang="uk-UA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buFont typeface="Wingdings" pitchFamily="2" charset="2"/>
              <a:buNone/>
            </a:pPr>
            <a:r>
              <a:rPr lang="uk-UA" dirty="0">
                <a:latin typeface="Arial" pitchFamily="34" charset="0"/>
                <a:cs typeface="Arial" pitchFamily="34" charset="0"/>
              </a:rPr>
              <a:t>4. Щонайменша складність процесу, яка впливає на якість, надійність та собівартість робіт.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04900"/>
            <a:ext cx="8534399" cy="5524500"/>
          </a:xfrm>
        </p:spPr>
        <p:txBody>
          <a:bodyPr>
            <a:no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uk-UA" dirty="0">
                <a:latin typeface="Arial" pitchFamily="34" charset="0"/>
                <a:cs typeface="Arial" pitchFamily="34" charset="0"/>
              </a:rPr>
              <a:t>5. Рівномірність навантаження на структурні підрозділи та окремих працівників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609600" indent="-609600">
              <a:buFont typeface="Wingdings" pitchFamily="2" charset="2"/>
              <a:buNone/>
            </a:pPr>
            <a:endParaRPr lang="uk-UA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buFont typeface="Wingdings" pitchFamily="2" charset="2"/>
              <a:buNone/>
            </a:pPr>
            <a:r>
              <a:rPr lang="uk-UA" dirty="0">
                <a:latin typeface="Arial" pitchFamily="34" charset="0"/>
                <a:cs typeface="Arial" pitchFamily="34" charset="0"/>
              </a:rPr>
              <a:t>6. Забезпечення цілісності системи та надійності її функціонування.</a:t>
            </a:r>
          </a:p>
          <a:p>
            <a:pPr marL="609600" indent="-609600">
              <a:buFont typeface="Wingdings" pitchFamily="2" charset="2"/>
              <a:buNone/>
            </a:pPr>
            <a:endParaRPr lang="uk-UA" dirty="0">
              <a:solidFill>
                <a:schemeClr val="hlin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Дотримання цих принципів та вимог забезпечить підвищення раціональності та впорядкованості роботи системи </a:t>
            </a:r>
          </a:p>
          <a:p>
            <a:pPr algn="ctr">
              <a:buNone/>
            </a:pPr>
            <a:r>
              <a:rPr lang="uk-UA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(суб'єкта й об'єкта управління).</a:t>
            </a:r>
            <a:endParaRPr lang="ru-RU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381000"/>
            <a:ext cx="8610600" cy="5410200"/>
          </a:xfrm>
        </p:spPr>
        <p:txBody>
          <a:bodyPr>
            <a:noAutofit/>
          </a:bodyPr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uk-UA" sz="2800" dirty="0">
                <a:latin typeface="Arial" pitchFamily="34" charset="0"/>
                <a:cs typeface="Arial" pitchFamily="34" charset="0"/>
              </a:rPr>
              <a:t>У практичній діяльності організацій управлінські процедури виконуються згідно з існуючими традиціями, відсутні технологічні документи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uk-UA" sz="2800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uk-UA" sz="2800" dirty="0">
                <a:latin typeface="Arial" pitchFamily="34" charset="0"/>
                <a:cs typeface="Arial" pitchFamily="34" charset="0"/>
              </a:rPr>
              <a:t>Це є причиною низької раціональності багатьох з них, а також частої втрати технологічних напрацювань окремих співробітників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uk-UA" sz="2800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uk-UA" sz="2800" dirty="0">
                <a:latin typeface="Arial" pitchFamily="34" charset="0"/>
                <a:cs typeface="Arial" pitchFamily="34" charset="0"/>
              </a:rPr>
              <a:t>У 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зв'язку </a:t>
            </a:r>
            <a:r>
              <a:rPr lang="uk-UA" sz="2800" dirty="0">
                <a:latin typeface="Arial" pitchFamily="34" charset="0"/>
                <a:cs typeface="Arial" pitchFamily="34" charset="0"/>
              </a:rPr>
              <a:t>з цим доцільно формувати в кожній організації </a:t>
            </a:r>
            <a:r>
              <a:rPr lang="uk-UA" sz="2800" dirty="0" err="1">
                <a:latin typeface="Arial" pitchFamily="34" charset="0"/>
                <a:cs typeface="Arial" pitchFamily="34" charset="0"/>
              </a:rPr>
              <a:t>“бібліотеку”</a:t>
            </a:r>
            <a:r>
              <a:rPr lang="uk-UA" sz="2800" dirty="0">
                <a:latin typeface="Arial" pitchFamily="34" charset="0"/>
                <a:cs typeface="Arial" pitchFamily="34" charset="0"/>
              </a:rPr>
              <a:t> технологічних процесів управління, розробку яких потрібно 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робити за </a:t>
            </a:r>
            <a:r>
              <a:rPr lang="uk-UA" sz="2800" dirty="0">
                <a:latin typeface="Arial" pitchFamily="34" charset="0"/>
                <a:cs typeface="Arial" pitchFamily="34" charset="0"/>
              </a:rPr>
              <a:t>схемою, що наведена в п. 2.3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2.3. Послідовність робіт щодо проектування технологічних процесів управління</a:t>
            </a:r>
            <a:r>
              <a:rPr lang="ru-RU" sz="36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*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763000" cy="54102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endParaRPr lang="ru-RU" dirty="0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 rot="10800000">
            <a:off x="228600" y="1981200"/>
            <a:ext cx="8458200" cy="609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ru-RU" sz="1800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2362200" y="1973263"/>
            <a:ext cx="419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dirty="0"/>
              <a:t>Аналіз системи управління</a:t>
            </a:r>
            <a:endParaRPr lang="ru-RU" sz="2400" dirty="0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304800" y="2590800"/>
            <a:ext cx="160020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/>
              <a:t>Організаційно-правові основи</a:t>
            </a:r>
            <a:endParaRPr lang="ru-RU" sz="1600"/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1905000" y="2590800"/>
            <a:ext cx="1981200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 dirty="0"/>
              <a:t>Економічні </a:t>
            </a:r>
            <a:r>
              <a:rPr lang="uk-UA" sz="1600" dirty="0" smtClean="0"/>
              <a:t>характеристики</a:t>
            </a:r>
            <a:endParaRPr lang="ru-RU" sz="1600" dirty="0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3886200" y="2590800"/>
            <a:ext cx="16764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/>
              <a:t>Інформаційні аспекти</a:t>
            </a:r>
            <a:endParaRPr lang="ru-RU" sz="1600"/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5562600" y="2590800"/>
            <a:ext cx="160020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/>
              <a:t>Соціально-психологічний клімат</a:t>
            </a:r>
            <a:endParaRPr lang="ru-RU" sz="1600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7162800" y="2590800"/>
            <a:ext cx="160020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 dirty="0"/>
              <a:t>Технічна </a:t>
            </a:r>
            <a:r>
              <a:rPr lang="uk-UA" sz="1600" dirty="0" err="1"/>
              <a:t>забезпече-ність</a:t>
            </a:r>
            <a:endParaRPr lang="ru-RU" sz="1600" dirty="0"/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2133600" y="3886200"/>
            <a:ext cx="4648200" cy="36933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 b="1" dirty="0"/>
              <a:t>Вивчення існуючої технології </a:t>
            </a:r>
            <a:r>
              <a:rPr lang="uk-UA" sz="1800" b="1" dirty="0"/>
              <a:t>управління</a:t>
            </a:r>
            <a:endParaRPr lang="ru-RU" sz="1800" b="1" dirty="0"/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304800" y="4572000"/>
            <a:ext cx="1371600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/>
              <a:t>Розділення та кооперація труда</a:t>
            </a:r>
            <a:endParaRPr lang="ru-RU" sz="1600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1676400" y="4572000"/>
            <a:ext cx="1371600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/>
              <a:t>Обробка інформації та підготовка рішення</a:t>
            </a:r>
            <a:endParaRPr lang="ru-RU" sz="1600"/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3048000" y="4572000"/>
            <a:ext cx="137160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/>
              <a:t>Процедура прийняття рішення</a:t>
            </a:r>
            <a:endParaRPr lang="ru-RU" sz="1600"/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4419600" y="4572000"/>
            <a:ext cx="1371600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/>
              <a:t>Системи контролю та реалізації рішення</a:t>
            </a:r>
            <a:endParaRPr lang="ru-RU" sz="1600"/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5867400" y="4572000"/>
            <a:ext cx="13716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/>
              <a:t>Обробка документів</a:t>
            </a:r>
            <a:endParaRPr lang="ru-RU" sz="1600"/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7239000" y="4572000"/>
            <a:ext cx="15240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 dirty="0"/>
              <a:t>Застосування технічних засобів</a:t>
            </a:r>
            <a:endParaRPr lang="ru-RU" sz="1600" dirty="0"/>
          </a:p>
        </p:txBody>
      </p:sp>
      <p:sp>
        <p:nvSpPr>
          <p:cNvPr id="33812" name="AutoShape 20"/>
          <p:cNvSpPr>
            <a:spLocks noChangeArrowheads="1"/>
          </p:cNvSpPr>
          <p:nvPr/>
        </p:nvSpPr>
        <p:spPr bwMode="auto">
          <a:xfrm>
            <a:off x="3505200" y="5791200"/>
            <a:ext cx="22860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1447800" y="6324600"/>
            <a:ext cx="5715000" cy="36933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 b="1" dirty="0"/>
              <a:t>Проектування технології </a:t>
            </a:r>
            <a:r>
              <a:rPr lang="uk-UA" sz="1800" b="1" dirty="0"/>
              <a:t>процесів</a:t>
            </a:r>
            <a:r>
              <a:rPr lang="uk-UA" sz="1600" b="1" dirty="0"/>
              <a:t> управління</a:t>
            </a:r>
            <a:endParaRPr lang="ru-RU" sz="1600" b="1" dirty="0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1066800" y="3429000"/>
            <a:ext cx="3276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2819400" y="32004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4343400" y="3200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 flipH="1">
            <a:off x="4343400" y="3429000"/>
            <a:ext cx="1600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4343400" y="3429000"/>
            <a:ext cx="3200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8458200" cy="5105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dirty="0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828800" y="1600200"/>
            <a:ext cx="502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sz="2000"/>
              <a:t>Проектування технології </a:t>
            </a:r>
          </a:p>
          <a:p>
            <a:pPr algn="ctr"/>
            <a:r>
              <a:rPr lang="uk-UA" sz="2000"/>
              <a:t>процесів управління</a:t>
            </a:r>
            <a:endParaRPr lang="ru-RU" sz="2000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685800" y="2667000"/>
            <a:ext cx="220980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/>
              <a:t>Побудови економіко-організаційних моделей</a:t>
            </a:r>
            <a:endParaRPr lang="ru-RU" sz="1600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3352800" y="2743200"/>
            <a:ext cx="22098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 dirty="0"/>
              <a:t>Процедури підготовки рішень</a:t>
            </a:r>
            <a:endParaRPr lang="ru-RU" sz="1600" dirty="0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6019800" y="2743200"/>
            <a:ext cx="22098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/>
              <a:t>Організації потоків інформації</a:t>
            </a:r>
            <a:endParaRPr lang="ru-RU" sz="1600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685800" y="3581400"/>
            <a:ext cx="220980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/>
              <a:t>Побудови “дерева цілей” та відбору критеріїв</a:t>
            </a:r>
            <a:endParaRPr lang="ru-RU" sz="1600"/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3352800" y="3581400"/>
            <a:ext cx="22098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/>
              <a:t>Процедури прийняття рішень</a:t>
            </a:r>
            <a:endParaRPr lang="ru-RU" sz="1600"/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6019800" y="3505200"/>
            <a:ext cx="22098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/>
              <a:t>Загальної технології обробки інформації</a:t>
            </a:r>
            <a:endParaRPr lang="ru-RU" sz="1600"/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685800" y="4495800"/>
            <a:ext cx="220980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/>
              <a:t>Визначення меж централізації та децентралізації</a:t>
            </a:r>
            <a:endParaRPr lang="ru-RU" sz="1600"/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3352800" y="4343400"/>
            <a:ext cx="22098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/>
              <a:t>Технології управлінських робіт</a:t>
            </a:r>
            <a:endParaRPr lang="ru-RU" sz="1600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5943600" y="4343400"/>
            <a:ext cx="25908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/>
              <a:t>Технології обробки інформації за функціями</a:t>
            </a:r>
            <a:endParaRPr lang="ru-RU" sz="1600"/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685800" y="5410200"/>
            <a:ext cx="22098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/>
              <a:t>Вибору структури управління</a:t>
            </a:r>
            <a:endParaRPr lang="ru-RU" sz="1600"/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3352800" y="5105400"/>
            <a:ext cx="22098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/>
              <a:t>Організації впливів з реалізації рішень</a:t>
            </a:r>
            <a:endParaRPr lang="ru-RU" sz="1600"/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5867400" y="5105400"/>
            <a:ext cx="259080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/>
              <a:t>Технології обробки окремих видів інформації</a:t>
            </a:r>
            <a:endParaRPr lang="ru-RU" sz="1600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>
            <a:off x="1828800" y="601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59" name="Line 19"/>
          <p:cNvSpPr>
            <a:spLocks noChangeShapeType="1"/>
          </p:cNvSpPr>
          <p:nvPr/>
        </p:nvSpPr>
        <p:spPr bwMode="auto">
          <a:xfrm>
            <a:off x="4419600" y="5715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60" name="Line 20"/>
          <p:cNvSpPr>
            <a:spLocks noChangeShapeType="1"/>
          </p:cNvSpPr>
          <p:nvPr/>
        </p:nvSpPr>
        <p:spPr bwMode="auto">
          <a:xfrm>
            <a:off x="7239000" y="5943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61" name="Line 21"/>
          <p:cNvSpPr>
            <a:spLocks noChangeShapeType="1"/>
          </p:cNvSpPr>
          <p:nvPr/>
        </p:nvSpPr>
        <p:spPr bwMode="auto">
          <a:xfrm flipV="1">
            <a:off x="1828800" y="6096000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152400" y="6248400"/>
            <a:ext cx="5257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uk-UA" sz="1600" dirty="0"/>
              <a:t>Розробка і затвердження технологічної документації з управління</a:t>
            </a:r>
            <a:endParaRPr lang="ru-RU" sz="1600" dirty="0"/>
          </a:p>
        </p:txBody>
      </p:sp>
      <p:sp>
        <p:nvSpPr>
          <p:cNvPr id="35864" name="Text Box 24"/>
          <p:cNvSpPr txBox="1">
            <a:spLocks noChangeArrowheads="1"/>
          </p:cNvSpPr>
          <p:nvPr/>
        </p:nvSpPr>
        <p:spPr bwMode="auto">
          <a:xfrm>
            <a:off x="5638800" y="6248400"/>
            <a:ext cx="3200400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 dirty="0"/>
              <a:t>Вибір технічних засобів управління</a:t>
            </a:r>
            <a:endParaRPr lang="ru-RU" sz="1600" dirty="0"/>
          </a:p>
        </p:txBody>
      </p:sp>
      <p:sp>
        <p:nvSpPr>
          <p:cNvPr id="35865" name="Line 25"/>
          <p:cNvSpPr>
            <a:spLocks noChangeShapeType="1"/>
          </p:cNvSpPr>
          <p:nvPr/>
        </p:nvSpPr>
        <p:spPr bwMode="auto">
          <a:xfrm flipH="1">
            <a:off x="1828800" y="2438400"/>
            <a:ext cx="2514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66" name="Line 26"/>
          <p:cNvSpPr>
            <a:spLocks noChangeShapeType="1"/>
          </p:cNvSpPr>
          <p:nvPr/>
        </p:nvSpPr>
        <p:spPr bwMode="auto">
          <a:xfrm>
            <a:off x="43434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67" name="Line 27"/>
          <p:cNvSpPr>
            <a:spLocks noChangeShapeType="1"/>
          </p:cNvSpPr>
          <p:nvPr/>
        </p:nvSpPr>
        <p:spPr bwMode="auto">
          <a:xfrm>
            <a:off x="4343400" y="2438400"/>
            <a:ext cx="2895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68" name="Line 28"/>
          <p:cNvSpPr>
            <a:spLocks noChangeShapeType="1"/>
          </p:cNvSpPr>
          <p:nvPr/>
        </p:nvSpPr>
        <p:spPr bwMode="auto">
          <a:xfrm>
            <a:off x="1828800" y="3505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69" name="Line 29"/>
          <p:cNvSpPr>
            <a:spLocks noChangeShapeType="1"/>
          </p:cNvSpPr>
          <p:nvPr/>
        </p:nvSpPr>
        <p:spPr bwMode="auto">
          <a:xfrm>
            <a:off x="1752600" y="4419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70" name="Line 30"/>
          <p:cNvSpPr>
            <a:spLocks noChangeShapeType="1"/>
          </p:cNvSpPr>
          <p:nvPr/>
        </p:nvSpPr>
        <p:spPr bwMode="auto">
          <a:xfrm>
            <a:off x="1828800" y="53340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71" name="Line 31"/>
          <p:cNvSpPr>
            <a:spLocks noChangeShapeType="1"/>
          </p:cNvSpPr>
          <p:nvPr/>
        </p:nvSpPr>
        <p:spPr bwMode="auto">
          <a:xfrm>
            <a:off x="4419600" y="3352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72" name="Line 32"/>
          <p:cNvSpPr>
            <a:spLocks noChangeShapeType="1"/>
          </p:cNvSpPr>
          <p:nvPr/>
        </p:nvSpPr>
        <p:spPr bwMode="auto">
          <a:xfrm>
            <a:off x="4495800" y="4191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74" name="Line 34"/>
          <p:cNvSpPr>
            <a:spLocks noChangeShapeType="1"/>
          </p:cNvSpPr>
          <p:nvPr/>
        </p:nvSpPr>
        <p:spPr bwMode="auto">
          <a:xfrm>
            <a:off x="4419600" y="4953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75" name="Line 35"/>
          <p:cNvSpPr>
            <a:spLocks noChangeShapeType="1"/>
          </p:cNvSpPr>
          <p:nvPr/>
        </p:nvSpPr>
        <p:spPr bwMode="auto">
          <a:xfrm>
            <a:off x="7086600" y="3352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76" name="Line 36"/>
          <p:cNvSpPr>
            <a:spLocks noChangeShapeType="1"/>
          </p:cNvSpPr>
          <p:nvPr/>
        </p:nvSpPr>
        <p:spPr bwMode="auto">
          <a:xfrm>
            <a:off x="71628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77" name="Line 37"/>
          <p:cNvSpPr>
            <a:spLocks noChangeShapeType="1"/>
          </p:cNvSpPr>
          <p:nvPr/>
        </p:nvSpPr>
        <p:spPr bwMode="auto">
          <a:xfrm>
            <a:off x="7162800" y="495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" name="Заголовок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2.4. Основні технологічні документи</a:t>
            </a:r>
            <a:r>
              <a:rPr lang="ru-RU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uk-UA" sz="2600" dirty="0" smtClean="0">
                <a:latin typeface="Arial" pitchFamily="34" charset="0"/>
                <a:cs typeface="Arial" pitchFamily="34" charset="0"/>
              </a:rPr>
              <a:t>функціональні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, інформаційні та сітьові моделі</a:t>
            </a:r>
            <a:r>
              <a:rPr lang="uk-UA" sz="2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lnSpc>
                <a:spcPct val="90000"/>
              </a:lnSpc>
            </a:pPr>
            <a:endParaRPr lang="uk-UA" sz="2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uk-UA" sz="2600" dirty="0">
                <a:latin typeface="Arial" pitchFamily="34" charset="0"/>
                <a:cs typeface="Arial" pitchFamily="34" charset="0"/>
              </a:rPr>
              <a:t>т</a:t>
            </a:r>
            <a:r>
              <a:rPr lang="uk-UA" sz="2600" dirty="0" smtClean="0">
                <a:latin typeface="Arial" pitchFamily="34" charset="0"/>
                <a:cs typeface="Arial" pitchFamily="34" charset="0"/>
              </a:rPr>
              <a:t>ехнологічна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карта на документ</a:t>
            </a:r>
            <a:r>
              <a:rPr lang="uk-UA" sz="2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lnSpc>
                <a:spcPct val="90000"/>
              </a:lnSpc>
            </a:pPr>
            <a:endParaRPr lang="uk-UA" sz="2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uk-UA" sz="2600" dirty="0" smtClean="0">
                <a:latin typeface="Arial" pitchFamily="34" charset="0"/>
                <a:cs typeface="Arial" pitchFamily="34" charset="0"/>
              </a:rPr>
              <a:t>посадова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операційна карта</a:t>
            </a:r>
            <a:r>
              <a:rPr lang="uk-UA" sz="2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lnSpc>
                <a:spcPct val="90000"/>
              </a:lnSpc>
            </a:pPr>
            <a:endParaRPr lang="uk-UA" sz="2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uk-UA" sz="2600" dirty="0" smtClean="0">
                <a:latin typeface="Arial" pitchFamily="34" charset="0"/>
                <a:cs typeface="Arial" pitchFamily="34" charset="0"/>
              </a:rPr>
              <a:t>технологічна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карта на функцію управління</a:t>
            </a:r>
            <a:r>
              <a:rPr lang="uk-UA" sz="2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lnSpc>
                <a:spcPct val="90000"/>
              </a:lnSpc>
            </a:pPr>
            <a:endParaRPr lang="uk-UA" sz="2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uk-UA" sz="2600" dirty="0" smtClean="0">
                <a:latin typeface="Arial" pitchFamily="34" charset="0"/>
                <a:cs typeface="Arial" pitchFamily="34" charset="0"/>
              </a:rPr>
              <a:t>матриця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розподілу обов'язків</a:t>
            </a:r>
            <a:r>
              <a:rPr lang="uk-UA" sz="2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lnSpc>
                <a:spcPct val="90000"/>
              </a:lnSpc>
            </a:pPr>
            <a:endParaRPr lang="uk-UA" sz="2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uk-UA" sz="2600" dirty="0" smtClean="0">
                <a:latin typeface="Arial" pitchFamily="34" charset="0"/>
                <a:cs typeface="Arial" pitchFamily="34" charset="0"/>
              </a:rPr>
              <a:t>опис </a:t>
            </a:r>
            <a:r>
              <a:rPr lang="uk-UA" sz="2600" dirty="0">
                <a:latin typeface="Arial" pitchFamily="34" charset="0"/>
                <a:cs typeface="Arial" pitchFamily="34" charset="0"/>
              </a:rPr>
              <a:t>процедури та ін</a:t>
            </a:r>
            <a:r>
              <a:rPr lang="uk-UA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158037" cy="817562"/>
          </a:xfrm>
        </p:spPr>
        <p:txBody>
          <a:bodyPr/>
          <a:lstStyle/>
          <a:p>
            <a:r>
              <a:rPr lang="uk-UA" sz="3200" b="1" i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Завдання до теми 2</a:t>
            </a:r>
            <a:endParaRPr lang="ru-RU" sz="3200" b="1" i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305800" cy="495300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uk-UA" sz="2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Підготуватися до дискусії: </a:t>
            </a:r>
            <a:r>
              <a:rPr lang="uk-UA" sz="24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“Методологічні</a:t>
            </a:r>
            <a:r>
              <a:rPr lang="uk-UA" sz="2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засади </a:t>
            </a:r>
            <a:r>
              <a:rPr lang="uk-UA" sz="24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управління</a:t>
            </a:r>
            <a:r>
              <a:rPr lang="uk-UA" sz="2400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uk-UA" sz="24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uk-UA" sz="24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uk-UA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Питання для обговорення</a:t>
            </a:r>
            <a:r>
              <a:rPr lang="uk-UA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uk-UA" sz="2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Принципи наукового управління;</a:t>
            </a:r>
          </a:p>
          <a:p>
            <a:pPr>
              <a:lnSpc>
                <a:spcPct val="90000"/>
              </a:lnSpc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Централізація і децентралізація управління;</a:t>
            </a:r>
          </a:p>
          <a:p>
            <a:pPr>
              <a:lnSpc>
                <a:spcPct val="90000"/>
              </a:lnSpc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Цілісність системи;</a:t>
            </a:r>
          </a:p>
          <a:p>
            <a:pPr>
              <a:lnSpc>
                <a:spcPct val="90000"/>
              </a:lnSpc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Організаційно-правові основи діяльності системи;</a:t>
            </a:r>
          </a:p>
          <a:p>
            <a:pPr>
              <a:lnSpc>
                <a:spcPct val="90000"/>
              </a:lnSpc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Економічні характеристики функціонування організації;</a:t>
            </a:r>
          </a:p>
          <a:p>
            <a:pPr>
              <a:lnSpc>
                <a:spcPct val="90000"/>
              </a:lnSpc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Соціально-психологічний клімат установи;</a:t>
            </a:r>
          </a:p>
          <a:p>
            <a:pPr>
              <a:lnSpc>
                <a:spcPct val="90000"/>
              </a:lnSpc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Розділення і кооперація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труда.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uk-UA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Мета теми: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усвідомити </a:t>
            </a:r>
            <a:r>
              <a:rPr lang="uk-UA" dirty="0">
                <a:latin typeface="Arial" pitchFamily="34" charset="0"/>
                <a:cs typeface="Arial" pitchFamily="34" charset="0"/>
              </a:rPr>
              <a:t>основні принципи та вимоги до розробки технології управління, порядок виконання цієї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роботи.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Завдання теми:</a:t>
            </a:r>
            <a:r>
              <a:rPr lang="uk-UA" sz="3600" dirty="0" smtClean="0">
                <a:solidFill>
                  <a:schemeClr val="hlink"/>
                </a:solidFill>
              </a:rPr>
              <a:t/>
            </a:r>
            <a:br>
              <a:rPr lang="uk-UA" sz="3600" dirty="0" smtClean="0">
                <a:solidFill>
                  <a:schemeClr val="hlink"/>
                </a:solidFill>
              </a:rPr>
            </a:br>
            <a:endParaRPr lang="ru-RU" sz="36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З'ясувати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сутність принципів формування технології управління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AutoNum type="arabicPeriod"/>
            </a:pP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2. Засвоїти вимоги, яких необхідно дотримуватися під час розробки технології управління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3. Усвідомити послідовність робіт з аналізу системи управління, існуючої технології управління та вдосконалення процесів, що здійснюються в цій системі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2400" dirty="0">
                <a:latin typeface="Arial" pitchFamily="34" charset="0"/>
                <a:cs typeface="Arial" pitchFamily="34" charset="0"/>
              </a:rPr>
              <a:t>4. Оволодіти навичками розробки технологічних документів.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2.1. Принципи розробки технології управління</a:t>
            </a:r>
            <a:r>
              <a:rPr lang="ru-RU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>
                <a:latin typeface="Arial" pitchFamily="34" charset="0"/>
                <a:cs typeface="Arial" pitchFamily="34" charset="0"/>
              </a:rPr>
              <a:t>*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Autofit/>
          </a:bodyPr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Залежності технології здійснення процесів управління від особливостей технології, яка має місце на об'єкті управління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609600" indent="-609600">
              <a:buFont typeface="Wingdings" pitchFamily="2" charset="2"/>
              <a:buAutoNum type="arabicPeriod"/>
            </a:pPr>
            <a:endParaRPr lang="uk-UA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uk-UA" dirty="0">
                <a:latin typeface="Arial" pitchFamily="34" charset="0"/>
                <a:cs typeface="Arial" pitchFamily="34" charset="0"/>
              </a:rPr>
              <a:t>Обґрунтування кількісних та якісних характеристик технології управління спрямованістю та масштабністю інформаційних потоків.</a:t>
            </a:r>
          </a:p>
          <a:p>
            <a:pPr marL="609600" indent="-609600">
              <a:buFont typeface="Wingdings" pitchFamily="2" charset="2"/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uk-UA" dirty="0">
                <a:latin typeface="Arial" pitchFamily="34" charset="0"/>
                <a:cs typeface="Arial" pitchFamily="34" charset="0"/>
              </a:rPr>
              <a:t>3. Забезпечення чіткої координації взаємозв'язаних рішень (узгодження дій різних установ; вивчення потоків інформації; прийняття рішень на нижчих ієрархічних рівнях; погодження їх із завданнями всієї системи).</a:t>
            </a:r>
          </a:p>
          <a:p>
            <a:pPr marL="609600" indent="-609600">
              <a:buFont typeface="Wingdings" pitchFamily="2" charset="2"/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uk-UA" dirty="0">
                <a:latin typeface="Arial" pitchFamily="34" charset="0"/>
                <a:cs typeface="Arial" pitchFamily="34" charset="0"/>
              </a:rPr>
              <a:t>4. Вирівнювання рівня централізації управління залежно від змісту, обсягу робіт на об'єкті та оперативності завдань, що вирішуються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609600" indent="-609600">
              <a:buFont typeface="Wingdings" pitchFamily="2" charset="2"/>
              <a:buNone/>
            </a:pPr>
            <a:endParaRPr lang="uk-UA" dirty="0">
              <a:latin typeface="Arial" pitchFamily="34" charset="0"/>
              <a:cs typeface="Arial" pitchFamily="34" charset="0"/>
            </a:endParaRPr>
          </a:p>
          <a:p>
            <a:pPr marL="609600" indent="-609600">
              <a:buFont typeface="Wingdings" pitchFamily="2" charset="2"/>
              <a:buNone/>
            </a:pPr>
            <a:r>
              <a:rPr lang="uk-UA" dirty="0">
                <a:latin typeface="Arial" pitchFamily="34" charset="0"/>
                <a:cs typeface="Arial" pitchFamily="34" charset="0"/>
              </a:rPr>
              <a:t>5. Дотримання принципів наукового управління.</a:t>
            </a:r>
          </a:p>
          <a:p>
            <a:pPr marL="609600" indent="-609600">
              <a:buFont typeface="Wingdings" pitchFamily="2" charset="2"/>
              <a:buNone/>
            </a:pPr>
            <a:endParaRPr lang="uk-UA" dirty="0">
              <a:solidFill>
                <a:schemeClr val="hlink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buFont typeface="Wingdings" pitchFamily="2" charset="2"/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Принципи наукового управління Ф.</a:t>
            </a:r>
            <a:r>
              <a:rPr lang="uk-UA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Тейлора</a:t>
            </a:r>
            <a:r>
              <a:rPr lang="uk-UA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полягають в наступному: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42973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    — розробка оптимальних методів здійснення роботи на основі наукового вивчення витрат часу, рухів, зусиль тощо;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>— абсолютне слідування розробленим стандартам;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>— добір, навчання і розстановка робітників на ті робочі місця і завдання, де вони зможуть принести найбільшу користь;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Принципи наукового управління Ф.</a:t>
            </a:r>
            <a:r>
              <a:rPr lang="uk-UA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Тейлора</a:t>
            </a:r>
            <a:r>
              <a:rPr lang="uk-UA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полягають в наступному: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>— оплата за результатами праці (менші результати — менша оплата, більші результати — більша оплата);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>— використання функціональних менеджерів, які здійснюють контроль за спеціалізованими напрямами;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>— підтримання дружніх стосунків між робітниками і менеджерами з метою забезпечення можливостей здійснення наукового управління.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Принципи, запропоновані Г.Фордом: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166018"/>
            <a:ext cx="88392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1. Побудована чітко по вертикалі організація управління кількома підприємствами, управління всіма частинами та етапами виробництва з єдиного центра.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>2. Масове виробництво, що забезпечує мінімальну вартість і задовольняє потреби масового покупця і є максимально прибутковим.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>3. Розвиток стандартизації, що дозволяє швидко і без зайвих витрат переходити на випуск нових видів продукції.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>4. Конвеєр з глибоким поділом праці.</a:t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2400" dirty="0" smtClean="0">
                <a:latin typeface="Arial" pitchFamily="34" charset="0"/>
                <a:cs typeface="Arial" pitchFamily="34" charset="0"/>
              </a:rPr>
            </a:br>
            <a:r>
              <a:rPr lang="uk-UA" sz="2400" dirty="0" smtClean="0">
                <a:latin typeface="Arial" pitchFamily="34" charset="0"/>
                <a:cs typeface="Arial" pitchFamily="34" charset="0"/>
              </a:rPr>
              <a:t>5. Постійне вдосконалення системи управління. 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1207</Words>
  <Application>Microsoft Office PowerPoint</Application>
  <PresentationFormat>Экран (4:3)</PresentationFormat>
  <Paragraphs>126</Paragraphs>
  <Slides>18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Тема 2. Методологічні основи технології управління *</vt:lpstr>
      <vt:lpstr>Презентация PowerPoint</vt:lpstr>
      <vt:lpstr>Завдання теми: </vt:lpstr>
      <vt:lpstr>2.1. Принципи розробки технології управління *</vt:lpstr>
      <vt:lpstr>Презентация PowerPoint</vt:lpstr>
      <vt:lpstr>Презентация PowerPoint</vt:lpstr>
      <vt:lpstr>Принципи наукового управління Ф.Тейлора полягають в наступному:</vt:lpstr>
      <vt:lpstr>Принципи наукового управління Ф.Тейлора полягають в наступному:</vt:lpstr>
      <vt:lpstr>Принципи, запропоновані Г.Фордом:</vt:lpstr>
      <vt:lpstr>2.2. Вимоги до технології управління *</vt:lpstr>
      <vt:lpstr>Презентация PowerPoint</vt:lpstr>
      <vt:lpstr>Презентация PowerPoint</vt:lpstr>
      <vt:lpstr>Презентация PowerPoint</vt:lpstr>
      <vt:lpstr>Презентация PowerPoint</vt:lpstr>
      <vt:lpstr>2.3. Послідовність робіт щодо проектування технологічних процесів управління *</vt:lpstr>
      <vt:lpstr>Презентация PowerPoint</vt:lpstr>
      <vt:lpstr>2.4. Основні технологічні документи </vt:lpstr>
      <vt:lpstr>Завдання до теми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Strokovych</dc:creator>
  <cp:lastModifiedBy>Vita</cp:lastModifiedBy>
  <cp:revision>16</cp:revision>
  <cp:lastPrinted>1601-01-01T00:00:00Z</cp:lastPrinted>
  <dcterms:created xsi:type="dcterms:W3CDTF">1601-01-01T00:00:00Z</dcterms:created>
  <dcterms:modified xsi:type="dcterms:W3CDTF">2020-09-29T21:17:28Z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