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2" r:id="rId8"/>
    <p:sldId id="288" r:id="rId9"/>
    <p:sldId id="263" r:id="rId10"/>
    <p:sldId id="283" r:id="rId11"/>
    <p:sldId id="284" r:id="rId12"/>
    <p:sldId id="285" r:id="rId13"/>
    <p:sldId id="286" r:id="rId14"/>
    <p:sldId id="264" r:id="rId15"/>
    <p:sldId id="269" r:id="rId16"/>
    <p:sldId id="270" r:id="rId17"/>
    <p:sldId id="273" r:id="rId18"/>
    <p:sldId id="274" r:id="rId19"/>
    <p:sldId id="275" r:id="rId20"/>
    <p:sldId id="281" r:id="rId21"/>
    <p:sldId id="271" r:id="rId22"/>
    <p:sldId id="276" r:id="rId23"/>
    <p:sldId id="266" r:id="rId24"/>
    <p:sldId id="267" r:id="rId25"/>
    <p:sldId id="268" r:id="rId26"/>
    <p:sldId id="278" r:id="rId27"/>
    <p:sldId id="279" r:id="rId28"/>
    <p:sldId id="277" r:id="rId29"/>
    <p:sldId id="280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F9FF"/>
    <a:srgbClr val="FFFFFF"/>
    <a:srgbClr val="FFFFCC"/>
    <a:srgbClr val="F1FED2"/>
    <a:srgbClr val="E6FC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46" d="100"/>
          <a:sy n="4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76" y="13407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endParaRPr lang="uk-UA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791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</a:t>
            </a:r>
            <a:r>
              <a:rPr lang="ru-RU" sz="4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4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4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40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22" y="1212985"/>
            <a:ext cx="319546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Фіскальна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держбюджету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04" y="2976505"/>
            <a:ext cx="2584698" cy="15382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11162" y="3429000"/>
            <a:ext cx="302433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протекціоністська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5807" y="1672356"/>
            <a:ext cx="2085975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1401" y="4808241"/>
            <a:ext cx="224446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33" y="5343773"/>
            <a:ext cx="3458518" cy="1503703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55390" y="1044500"/>
            <a:ext cx="263932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7443" y="3935136"/>
            <a:ext cx="2614881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7170" name="Picture 2" descr="https://im0-tub-ua.yandex.net/i?id=ec181d66a023d5ae3a7122fa4a43bbb0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8344" y="5290734"/>
            <a:ext cx="2276985" cy="144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hyser.com.ua/wp-content/uploads/2016/08/2e5fef3957c4acfd41fff056f0a2b64a_resize_w_1140_h_6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088" y="2053963"/>
            <a:ext cx="2187909" cy="145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56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9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0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74846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Товарно-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тарифу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граф: </a:t>
            </a:r>
          </a:p>
        </p:txBody>
      </p:sp>
      <p:sp>
        <p:nvSpPr>
          <p:cNvPr id="5" name="Облако 4"/>
          <p:cNvSpPr/>
          <p:nvPr/>
        </p:nvSpPr>
        <p:spPr>
          <a:xfrm rot="21079859">
            <a:off x="135167" y="1533898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УКТ ЗЕД</a:t>
            </a:r>
          </a:p>
        </p:txBody>
      </p:sp>
      <p:sp>
        <p:nvSpPr>
          <p:cNvPr id="7" name="Облако 6"/>
          <p:cNvSpPr/>
          <p:nvPr/>
        </p:nvSpPr>
        <p:spPr>
          <a:xfrm rot="180129">
            <a:off x="3270298" y="1394534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УКТ ЗЕД</a:t>
            </a:r>
          </a:p>
        </p:txBody>
      </p:sp>
      <p:sp>
        <p:nvSpPr>
          <p:cNvPr id="9" name="Облако 8"/>
          <p:cNvSpPr/>
          <p:nvPr/>
        </p:nvSpPr>
        <p:spPr>
          <a:xfrm rot="1227343">
            <a:off x="6192485" y="2397376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преференційні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тарифу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2481344" y="4941168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 rot="467608">
            <a:off x="5568744" y="4406887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тарифу</a:t>
            </a:r>
          </a:p>
        </p:txBody>
      </p:sp>
      <p:sp>
        <p:nvSpPr>
          <p:cNvPr id="12" name="Облако 11"/>
          <p:cNvSpPr/>
          <p:nvPr/>
        </p:nvSpPr>
        <p:spPr>
          <a:xfrm rot="329785">
            <a:off x="362396" y="3571778"/>
            <a:ext cx="2994628" cy="1572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 тарифу</a:t>
            </a:r>
          </a:p>
        </p:txBody>
      </p:sp>
    </p:spTree>
    <p:extLst>
      <p:ext uri="{BB962C8B-B14F-4D97-AF65-F5344CB8AC3E}">
        <p14:creationId xmlns:p14="http://schemas.microsoft.com/office/powerpoint/2010/main" xmlns="" val="485131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151311" y="283516"/>
            <a:ext cx="8874592" cy="2497018"/>
            <a:chOff x="151311" y="283516"/>
            <a:chExt cx="8874592" cy="249701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51311" y="283516"/>
              <a:ext cx="8874591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Об’єктами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митом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є: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51312" y="1001538"/>
              <a:ext cx="3768872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вартість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перевищує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еквівалент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150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євро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ввозяться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територію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вивозяться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підприємствами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152233" y="1026208"/>
              <a:ext cx="2815083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ввозяться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пересилаються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територію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обсягах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підлягають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оподаткуванню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митними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платежами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74878" y="1023232"/>
              <a:ext cx="1851025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spcAft>
                  <a:spcPts val="0"/>
                </a:spcAft>
              </a:pPr>
              <a:endParaRPr lang="ru-RU" sz="1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транспортні</a:t>
              </a: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засоби</a:t>
              </a: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реалізуються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18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8100389" y="711951"/>
              <a:ext cx="1" cy="3242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5559774" y="698981"/>
              <a:ext cx="1" cy="3242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1835696" y="684380"/>
              <a:ext cx="1" cy="3242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-252550" y="3140968"/>
            <a:ext cx="9278544" cy="3259474"/>
            <a:chOff x="-252550" y="3140968"/>
            <a:chExt cx="9278544" cy="32594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187625" y="3140968"/>
              <a:ext cx="6912767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База </a:t>
              </a:r>
              <a:r>
                <a:rPr lang="ru-RU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оподаткування</a:t>
              </a:r>
              <a:r>
                <a: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мита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63576" y="3921255"/>
              <a:ext cx="2820593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використанні специфічної ставки мита 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5401" y="3921255"/>
              <a:ext cx="2820593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використанні комбінованої ставки мита  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151311" y="5335388"/>
              <a:ext cx="2991031" cy="106505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Митна вартість товарів</a:t>
              </a:r>
              <a:endPara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263575" y="5335388"/>
              <a:ext cx="2820593" cy="106505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Кількість товару в одиницях виміру</a:t>
              </a:r>
              <a:endPara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6205869" y="5350743"/>
              <a:ext cx="2820035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Митна вартість товарів</a:t>
              </a:r>
              <a:r>
                <a:rPr lang="ru-RU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uk-UA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кількість товару в одиницях виміру</a:t>
              </a:r>
              <a:endParaRPr lang="ru-RU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-252550" y="4839263"/>
              <a:ext cx="184731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151312" y="3921255"/>
              <a:ext cx="2991031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 використанні адвалорної ставки мита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Прямая со стрелкой 22"/>
            <p:cNvCxnSpPr>
              <a:stCxn id="21" idx="2"/>
              <a:endCxn id="15" idx="0"/>
            </p:cNvCxnSpPr>
            <p:nvPr/>
          </p:nvCxnSpPr>
          <p:spPr>
            <a:xfrm flipH="1">
              <a:off x="1646827" y="4936918"/>
              <a:ext cx="1" cy="39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7812360" y="4952273"/>
              <a:ext cx="1" cy="39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4669997" y="4952273"/>
              <a:ext cx="1" cy="39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8" idx="2"/>
              <a:endCxn id="21" idx="0"/>
            </p:cNvCxnSpPr>
            <p:nvPr/>
          </p:nvCxnSpPr>
          <p:spPr>
            <a:xfrm flipH="1">
              <a:off x="1646828" y="3571855"/>
              <a:ext cx="2997181" cy="349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stCxn id="8" idx="2"/>
              <a:endCxn id="11" idx="0"/>
            </p:cNvCxnSpPr>
            <p:nvPr/>
          </p:nvCxnSpPr>
          <p:spPr>
            <a:xfrm>
              <a:off x="4644009" y="3571855"/>
              <a:ext cx="2971689" cy="349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4669997" y="3563362"/>
              <a:ext cx="1" cy="398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8510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186" y="40466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3"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 акцизного податку у сфері зовнішньо-економічної діяльності</a:t>
            </a:r>
          </a:p>
        </p:txBody>
      </p:sp>
      <p:pic>
        <p:nvPicPr>
          <p:cNvPr id="3074" name="Picture 2" descr="http://krimchel.ru/images/news/2018/5/27/%D0%9C%D0%B8%D0%BD%D0%B7%D0%B4%D1%80%D0%B0%D0%B2_%D0%BF%D1%80%D0%B5%D0%B4%D0%BB%D0%BE%D0%B6%D0%B8%D0%BB_%D0%B5%D0%B6%D0%B5%D0%B3%D0%BE%D0%B4%D0%BD%D0%BE_%D0%BF%D0%BE%D0%B2%D1%8B%D1%88%D0%B0%D1%82%D1%8C_%D0%B0%D0%BA%D1%86%D0%B8%D0%B7%D1%8B_%D0%BD%D0%B0_%D0%B0%D0%BB%D0%BA%D0%BE%D0%B3%D0%BE%D0%BB%D1%8C_%D0%B8_%D1%81%D0%B8%D0%B3%D0%B0%D1%80%D0%B5%D1%82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1692">
            <a:off x="420351" y="3441983"/>
            <a:ext cx="4089489" cy="272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844824"/>
            <a:ext cx="4454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ПКУ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4280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 акцизного податку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9"/>
            <a:ext cx="439248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митній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давальницької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260" y="1830016"/>
            <a:ext cx="440273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ввозить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16" y="2463860"/>
            <a:ext cx="440273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 - резидент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нерезидент, яка ввозить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обсягах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16" y="3522493"/>
            <a:ext cx="440273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безхазяйними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76" y="4365683"/>
            <a:ext cx="439248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560" y="5655288"/>
            <a:ext cx="4374604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на яку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980729"/>
            <a:ext cx="417646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на яку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про-</a:t>
            </a:r>
            <a:r>
              <a:rPr lang="ru-RU" sz="14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дукції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літр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100-відсоткового спирту, 0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1000 кг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нафтопродуктів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248414"/>
            <a:ext cx="417646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на яку при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підакцизними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звільняються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799491"/>
            <a:ext cx="41764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-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4488793"/>
            <a:ext cx="417646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Оптовий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997247"/>
            <a:ext cx="417646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ліцензію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право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оптовим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ринком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електричної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6104105"/>
            <a:ext cx="417646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92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ankreatit.su/wp-content/uploads/2016/09/alkogolnyi-pankreat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48" y="2457465"/>
            <a:ext cx="2759750" cy="244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9.stc.all.kpcdn.net/share/i/12/8231108/inx960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623" y="4221088"/>
            <a:ext cx="3603377" cy="240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hyser.com.ua/wp-content/uploads/2017/03/bd68af9c-0a0d-42cb-971b-06a1a590ea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7050">
            <a:off x="5645217" y="405953"/>
            <a:ext cx="3322248" cy="22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носка-облако 9"/>
          <p:cNvSpPr/>
          <p:nvPr/>
        </p:nvSpPr>
        <p:spPr>
          <a:xfrm rot="20952090">
            <a:off x="-39095" y="348400"/>
            <a:ext cx="4541669" cy="19390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radioclub.ua/upload/editor/08/2017/d2/5e/5a0c40e264245_48712-1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524">
            <a:off x="3182980" y="2212605"/>
            <a:ext cx="3589611" cy="239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bsut.by/images/MainMenuFiles/ObUniversitete/NovostiVse/Anonsy/2018/03/snt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6183">
            <a:off x="1930023" y="4604872"/>
            <a:ext cx="3249122" cy="200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698477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оподаткування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2gg9evh47fn9z.cloudfront.net/800px_COLOURBOX4337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4931" y="3118276"/>
            <a:ext cx="2465144" cy="279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3265" y="746665"/>
            <a:ext cx="3679012" cy="6435836"/>
            <a:chOff x="43265" y="746665"/>
            <a:chExt cx="3679012" cy="6435836"/>
          </a:xfrm>
        </p:grpSpPr>
        <p:sp>
          <p:nvSpPr>
            <p:cNvPr id="6" name="TextBox 5"/>
            <p:cNvSpPr txBox="1"/>
            <p:nvPr/>
          </p:nvSpPr>
          <p:spPr>
            <a:xfrm>
              <a:off x="196683" y="746665"/>
              <a:ext cx="31435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Адвалорна</a:t>
              </a:r>
              <a:r>
                <a:rPr lang="uk-UA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ставка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43265" y="849833"/>
              <a:ext cx="3679012" cy="6332668"/>
              <a:chOff x="43265" y="849833"/>
              <a:chExt cx="3679012" cy="6332668"/>
            </a:xfrm>
          </p:grpSpPr>
          <p:sp>
            <p:nvSpPr>
              <p:cNvPr id="10" name="Горизонтальный свиток 9"/>
              <p:cNvSpPr/>
              <p:nvPr/>
            </p:nvSpPr>
            <p:spPr>
              <a:xfrm>
                <a:off x="43265" y="849833"/>
                <a:ext cx="3679012" cy="5946871"/>
              </a:xfrm>
              <a:prstGeom prst="horizontalScroll">
                <a:avLst/>
              </a:prstGeom>
              <a:solidFill>
                <a:srgbClr val="E6FC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4717" y="1396302"/>
                <a:ext cx="3212271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ru-RU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реалізованого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товару (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виробленого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митній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встановленими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виробником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роздрібними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цінами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урахуванням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податку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додану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акцизного </a:t>
                </a:r>
                <a:r>
                  <a:rPr lang="ru-RU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податку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ru-RU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товарів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ввозяться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митну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територію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України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встановленими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імпортером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роздрібними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цінами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товари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продукцію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які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він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імпортує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урахуванням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податку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додану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акцизного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податку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реалізованої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електричної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енергії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без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податку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додану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вартість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4648349" y="685109"/>
            <a:ext cx="3616372" cy="3161797"/>
            <a:chOff x="5558679" y="885235"/>
            <a:chExt cx="3477817" cy="2025193"/>
          </a:xfrm>
        </p:grpSpPr>
        <p:sp>
          <p:nvSpPr>
            <p:cNvPr id="7" name="TextBox 6"/>
            <p:cNvSpPr txBox="1"/>
            <p:nvPr/>
          </p:nvSpPr>
          <p:spPr>
            <a:xfrm>
              <a:off x="5558679" y="885235"/>
              <a:ext cx="3293255" cy="33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Специфічна ставка</a:t>
              </a:r>
              <a:endPara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5561971" y="1116068"/>
              <a:ext cx="3474525" cy="1794360"/>
              <a:chOff x="5561971" y="1116068"/>
              <a:chExt cx="3474525" cy="179436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5561971" y="1116068"/>
                <a:ext cx="3474525" cy="1520844"/>
                <a:chOff x="172908" y="794497"/>
                <a:chExt cx="3246963" cy="4074663"/>
              </a:xfrm>
            </p:grpSpPr>
            <p:sp>
              <p:nvSpPr>
                <p:cNvPr id="14" name="Горизонтальный свиток 13"/>
                <p:cNvSpPr/>
                <p:nvPr/>
              </p:nvSpPr>
              <p:spPr>
                <a:xfrm>
                  <a:off x="172908" y="794497"/>
                  <a:ext cx="3246963" cy="4074663"/>
                </a:xfrm>
                <a:prstGeom prst="horizontalScroll">
                  <a:avLst/>
                </a:prstGeom>
                <a:solidFill>
                  <a:srgbClr val="E6FCFE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92402" y="1161758"/>
                  <a:ext cx="2686587" cy="742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Wingdings" panose="05000000000000000000" pitchFamily="2" charset="2"/>
                    <a:buChar char="Ø"/>
                  </a:pPr>
                  <a:endPara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012160" y="1340768"/>
                <a:ext cx="283977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Величина, визначена в одиницях виміру ваги, об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єму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кількості товару (продукції), </a:t>
                </a:r>
                <a:r>
                  <a:rPr lang="uk-U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uk-UA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єму</a:t>
                </a:r>
                <a:r>
                  <a:rPr lang="uk-UA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циліндрів двигуна автомобіля або в інших натуральних показниках 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5492018" y="4116413"/>
            <a:ext cx="3651982" cy="2418652"/>
            <a:chOff x="5885154" y="3491371"/>
            <a:chExt cx="2841381" cy="153518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885154" y="3899869"/>
              <a:ext cx="2716815" cy="1126688"/>
              <a:chOff x="4932040" y="3742472"/>
              <a:chExt cx="2716815" cy="1126688"/>
            </a:xfrm>
          </p:grpSpPr>
          <p:sp>
            <p:nvSpPr>
              <p:cNvPr id="21" name="Вертикальный свиток 20"/>
              <p:cNvSpPr/>
              <p:nvPr/>
            </p:nvSpPr>
            <p:spPr>
              <a:xfrm>
                <a:off x="4932040" y="3742472"/>
                <a:ext cx="2716815" cy="1126688"/>
              </a:xfrm>
              <a:prstGeom prst="verticalScroll">
                <a:avLst/>
              </a:prstGeom>
              <a:solidFill>
                <a:srgbClr val="E6FC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10057" y="4013515"/>
                <a:ext cx="2376264" cy="5860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ru-RU"/>
                </a:defPPr>
                <a:lvl1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uk-UA" sz="1800" dirty="0"/>
                  <a:t>Оподаткування є база , що визначається обидвома підходами</a:t>
                </a:r>
                <a:endParaRPr lang="ru-RU" sz="18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405269" y="3491371"/>
              <a:ext cx="2321266" cy="33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uk-UA" sz="2800" dirty="0"/>
                <a:t>Комбінована 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865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3379" y="116632"/>
            <a:ext cx="9130621" cy="100811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підакцизними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89920"/>
            <a:ext cx="432831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695684"/>
            <a:ext cx="4328312" cy="4939814"/>
          </a:xfrm>
          <a:prstGeom prst="rect">
            <a:avLst/>
          </a:prstGeom>
          <a:solidFill>
            <a:srgbClr val="E1F9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вивезеними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експортованими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платником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експортування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засвідчене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митною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декларацією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відвантаження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експортування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звітному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дату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акцизного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звітний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експортованих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жають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продавцем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експортером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без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митній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10159"/>
            <a:ext cx="445667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1695684"/>
            <a:ext cx="4456679" cy="4939814"/>
          </a:xfrm>
          <a:prstGeom prst="rect">
            <a:avLst/>
          </a:prstGeom>
          <a:solidFill>
            <a:srgbClr val="E1F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загальнообов’язкового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держав;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з-за меж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справляється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 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режимах;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та таких,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359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акцизного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адвалорних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такою формулою: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331579"/>
            <a:ext cx="3960440" cy="11001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788" y="3718181"/>
            <a:ext cx="8874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де: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сума акцизного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адвалорною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адвалорна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 акцизного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605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87624"/>
            <a:ext cx="806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 мита</a:t>
            </a:r>
          </a:p>
        </p:txBody>
      </p:sp>
      <p:pic>
        <p:nvPicPr>
          <p:cNvPr id="1026" name="Picture 2" descr="ÐÐ°ÑÑÐ¸Ð½ÐºÐ¸ Ð¿Ð¾ Ð·Ð°Ð¿ÑÐ¾ÑÑ ÑÐµÐ»Ð¾Ð²ÐµÐº Ñ Ð»ÑÐ¿Ð¾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6885">
            <a:off x="80394" y="3681241"/>
            <a:ext cx="2768476" cy="2999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443602"/>
            <a:ext cx="8406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податку у сфері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зовнішньо-економічної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274" y="3290627"/>
            <a:ext cx="8572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операціях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з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валюті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такою формулою: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61" y="4092829"/>
            <a:ext cx="899037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де: САП - сума акцизного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ставка акцизного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3963559" cy="9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20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4916673" cy="6573093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 rot="20350879">
            <a:off x="179512" y="1484784"/>
            <a:ext cx="3384376" cy="3096344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 акцизного податку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маркуванню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4633796"/>
            <a:ext cx="2771800" cy="1944217"/>
            <a:chOff x="90471" y="4379063"/>
            <a:chExt cx="2849658" cy="2074273"/>
          </a:xfrm>
        </p:grpSpPr>
        <p:sp>
          <p:nvSpPr>
            <p:cNvPr id="6" name="Блок-схема: альтернативный процесс 5"/>
            <p:cNvSpPr/>
            <p:nvPr/>
          </p:nvSpPr>
          <p:spPr>
            <a:xfrm>
              <a:off x="131817" y="4379063"/>
              <a:ext cx="2808312" cy="2074273"/>
            </a:xfrm>
            <a:prstGeom prst="flowChartAlternateProcess">
              <a:avLst/>
            </a:prstGeom>
            <a:solidFill>
              <a:srgbClr val="91EB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71" y="4422011"/>
              <a:ext cx="28083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алкогольні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тютюнові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ввозяться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Україну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розміщуються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режимі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магазину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безмитної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4302" y="2650353"/>
            <a:ext cx="3240360" cy="3909343"/>
            <a:chOff x="5580112" y="1196752"/>
            <a:chExt cx="3240360" cy="3909343"/>
          </a:xfrm>
        </p:grpSpPr>
        <p:sp>
          <p:nvSpPr>
            <p:cNvPr id="16" name="Блок-схема: альтернативный процесс 15"/>
            <p:cNvSpPr/>
            <p:nvPr/>
          </p:nvSpPr>
          <p:spPr>
            <a:xfrm>
              <a:off x="5580112" y="1196752"/>
              <a:ext cx="3240360" cy="3909343"/>
            </a:xfrm>
            <a:prstGeom prst="flowChartAlternateProcess">
              <a:avLst/>
            </a:prstGeom>
            <a:solidFill>
              <a:srgbClr val="91EB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0112" y="1268760"/>
              <a:ext cx="324036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еталонні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моніторингові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тестові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зразки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тютюнових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виробів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продажу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вроздріб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ввозяться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митну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територію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акредитованими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випробувальними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лабораторіями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суб’єктами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господарювання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мають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ліцензії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право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виробництва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продукції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для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проведення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досліджень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випробувань</a:t>
              </a:r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51720" y="1735160"/>
            <a:ext cx="3645902" cy="3168352"/>
            <a:chOff x="1437302" y="1844824"/>
            <a:chExt cx="3854778" cy="3139321"/>
          </a:xfrm>
        </p:grpSpPr>
        <p:sp>
          <p:nvSpPr>
            <p:cNvPr id="19" name="Блок-схема: альтернативный процесс 18"/>
            <p:cNvSpPr/>
            <p:nvPr/>
          </p:nvSpPr>
          <p:spPr>
            <a:xfrm>
              <a:off x="1437302" y="1844824"/>
              <a:ext cx="3854778" cy="2902392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1660" y="1844824"/>
              <a:ext cx="378042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алкогольні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тютюнові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постачаються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магазинам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безмитної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вітчизняними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виробниками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продукції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договорами,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укладеними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між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вітчизняними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виробниками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алкогольних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напоїв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тютюнових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виробів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власниками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магазинів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безмитної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торгівлі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ru-RU" dirty="0"/>
            </a:p>
          </p:txBody>
        </p:sp>
      </p:grpSp>
      <p:sp>
        <p:nvSpPr>
          <p:cNvPr id="21" name="Стрелка вниз 20"/>
          <p:cNvSpPr/>
          <p:nvPr/>
        </p:nvSpPr>
        <p:spPr>
          <a:xfrm>
            <a:off x="847630" y="739063"/>
            <a:ext cx="576064" cy="383856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646749" y="739063"/>
            <a:ext cx="455843" cy="99609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000910" y="752504"/>
            <a:ext cx="504056" cy="182584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5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zhgorod.net.ua/images/news/2018/5/max/158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5493">
            <a:off x="405448" y="235344"/>
            <a:ext cx="3270937" cy="227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0638">
            <a:off x="4626390" y="4099049"/>
            <a:ext cx="4135914" cy="236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105310" y="2420888"/>
            <a:ext cx="9210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4"/>
            </a:pP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експортно-імпортних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операціях</a:t>
            </a:r>
            <a:endParaRPr lang="uk-UA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9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p.sfs.gov.ua/data/material/000/219/294069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3843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одним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ринковою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економікою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8" name="Picture 4" descr="https://anticor.info/wp-content/uploads/2016/09/384705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6771"/>
            <a:ext cx="3336305" cy="2502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17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30857" y="3176347"/>
            <a:ext cx="2143205" cy="1186101"/>
            <a:chOff x="1964248" y="2223222"/>
            <a:chExt cx="7192370" cy="2147255"/>
          </a:xfrm>
        </p:grpSpPr>
        <p:sp>
          <p:nvSpPr>
            <p:cNvPr id="5" name="Рамка 4"/>
            <p:cNvSpPr/>
            <p:nvPr/>
          </p:nvSpPr>
          <p:spPr>
            <a:xfrm>
              <a:off x="1964248" y="2223222"/>
              <a:ext cx="7192370" cy="2147255"/>
            </a:xfrm>
            <a:prstGeom prst="frame">
              <a:avLst/>
            </a:prstGeom>
            <a:solidFill>
              <a:srgbClr val="90DEE8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42238" y="2380690"/>
              <a:ext cx="6836393" cy="150439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uk-UA" sz="2400" b="1" i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Платники податку</a:t>
              </a:r>
              <a:endPara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1265" y="5467707"/>
            <a:ext cx="3650655" cy="1323439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провадити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8408" y="5445000"/>
            <a:ext cx="2938087" cy="830997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265" y="85269"/>
            <a:ext cx="3061556" cy="4031873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скарбів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майна,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безхазяйним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майна,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майна,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правом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успадкування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265" y="4240374"/>
            <a:ext cx="3061556" cy="1077218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договором про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55002" y="89042"/>
            <a:ext cx="2494917" cy="2800767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- управитель майна, яка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додану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отримане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договорами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8408" y="2753972"/>
            <a:ext cx="2938087" cy="2339102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ввозить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обсягах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на яку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сплату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54649" y="4729043"/>
            <a:ext cx="1787556" cy="2062103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 -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інвестор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(оператор),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8410" y="93722"/>
            <a:ext cx="2938086" cy="2308324"/>
          </a:xfrm>
          <a:prstGeom prst="rect">
            <a:avLst/>
          </a:prstGeom>
          <a:solidFill>
            <a:srgbClr val="F1FED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поставки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залізничного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транспорту з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79512" y="332656"/>
            <a:ext cx="8712968" cy="5879462"/>
            <a:chOff x="179512" y="332656"/>
            <a:chExt cx="8712968" cy="5879462"/>
          </a:xfrm>
        </p:grpSpPr>
        <p:sp>
          <p:nvSpPr>
            <p:cNvPr id="4" name="TextBox 3"/>
            <p:cNvSpPr txBox="1"/>
            <p:nvPr/>
          </p:nvSpPr>
          <p:spPr>
            <a:xfrm>
              <a:off x="179512" y="332656"/>
              <a:ext cx="8712968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Об’єктом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оподаткування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є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операції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платників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954" y="1423754"/>
              <a:ext cx="7992888" cy="83099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Постачання товарів, місце постачання яких розташоване на митній території України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954" y="2607822"/>
              <a:ext cx="7992888" cy="83099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Постачання послуг, місце постачання </a:t>
              </a:r>
              <a:r>
                <a:rPr lang="uk-UA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яких розташоване на митній території України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39357" y="3791890"/>
              <a:ext cx="8009107" cy="4616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 товарів на митну територію України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5076" y="4621781"/>
              <a:ext cx="7993388" cy="46166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Вивезення товарів за межі митної території України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8857" y="5381121"/>
              <a:ext cx="7992888" cy="830997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uk-UA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Постачання послуг з міжнародних перевезень пасажирів і багажу та вантажів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02540" y="855876"/>
              <a:ext cx="20988" cy="5000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13687" y="1855802"/>
              <a:ext cx="4320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8844" y="2982931"/>
              <a:ext cx="4315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07309" y="3981001"/>
              <a:ext cx="4315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3528" y="4869160"/>
              <a:ext cx="4315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02540" y="5856176"/>
              <a:ext cx="43154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37737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00219" cy="6552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ПДВ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164" y="903203"/>
            <a:ext cx="196338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 з постачання товарів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8733" y="764704"/>
            <a:ext cx="194421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виходячи з їх договірної вартості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2136" y="360693"/>
            <a:ext cx="320377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Будь-які суми коштів, вартість матеріальних і нематеріальних активів, що передаються платнику податків безпосередньо покупцем або через будь-яку третю особу у зв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компенсацією вартості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164" y="3090850"/>
            <a:ext cx="196338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товарів, що ввозяться на митну територію України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4757" y="3234528"/>
            <a:ext cx="15121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Договірна (контрактна) вартість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2136" y="3069499"/>
            <a:ext cx="32037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не нижче митної вартості цих товарів, з урахуванням мита та акцизного податку, що підлягають сплаті і вкачаються до ціни товарів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3770" y="4969069"/>
            <a:ext cx="262417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товарів, що ввозяться на митну територію України у міжнародних поштових та експрес-відправленнях, у несупроводжуваному багажі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0841" y="5157192"/>
            <a:ext cx="15121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Сумарна фактурна вартість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0575" y="5157192"/>
            <a:ext cx="21853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підакцизних товарів та особистих речей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939609" y="1268760"/>
            <a:ext cx="536047" cy="3143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939609" y="3533824"/>
            <a:ext cx="536047" cy="3143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928002" y="5762200"/>
            <a:ext cx="536047" cy="31438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5" idx="3"/>
            <a:endCxn id="6" idx="1"/>
          </p:cNvCxnSpPr>
          <p:nvPr/>
        </p:nvCxnSpPr>
        <p:spPr>
          <a:xfrm>
            <a:off x="3409547" y="1364868"/>
            <a:ext cx="2091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 flipV="1">
            <a:off x="5562949" y="1364868"/>
            <a:ext cx="2091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3"/>
            <a:endCxn id="9" idx="1"/>
          </p:cNvCxnSpPr>
          <p:nvPr/>
        </p:nvCxnSpPr>
        <p:spPr>
          <a:xfrm>
            <a:off x="3409546" y="3691015"/>
            <a:ext cx="425211" cy="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</p:cNvCxnSpPr>
          <p:nvPr/>
        </p:nvCxnSpPr>
        <p:spPr>
          <a:xfrm flipV="1">
            <a:off x="5346925" y="3691014"/>
            <a:ext cx="425211" cy="5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4067944" y="5618857"/>
            <a:ext cx="5228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2" idx="3"/>
            <a:endCxn id="13" idx="1"/>
          </p:cNvCxnSpPr>
          <p:nvPr/>
        </p:nvCxnSpPr>
        <p:spPr>
          <a:xfrm>
            <a:off x="6103009" y="5618857"/>
            <a:ext cx="687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7313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податку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affiliatedhomes.com/wp-content/uploads/2017/07/Blog-26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39" y="3782788"/>
            <a:ext cx="3775605" cy="288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eer-seven.nethouse.ru/static/img/0000/0000/8660/8660627.scc8mkdko5.W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312" y="973037"/>
            <a:ext cx="4104456" cy="277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0-tub-ua.yandex.net/i?id=aeef6dedba233a00e8306ac747c7c039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2788"/>
            <a:ext cx="4362396" cy="272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7048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Сума ПДВ,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сплаті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перерахуванню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до Державного бюджету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бюджетному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відшкодуванню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142" y="2204864"/>
            <a:ext cx="6121755" cy="1152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032801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де: ПЗ -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кредиту такого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1462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38117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перемішуються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митними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платежами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Митним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ediaindustry.com.ua/wp-content/uploads/2012/05/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5367">
            <a:off x="352673" y="3751712"/>
            <a:ext cx="2086461" cy="294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books.ua/Product/GetBigImage?code_wares=2575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6045">
            <a:off x="6789584" y="3727708"/>
            <a:ext cx="2021224" cy="282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89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700808"/>
            <a:ext cx="8712968" cy="1872208"/>
          </a:xfrm>
          <a:prstGeom prst="rect">
            <a:avLst/>
          </a:prstGeom>
        </p:spPr>
        <p:txBody>
          <a:bodyPr anchor="ctr">
            <a:prstTxWarp prst="textChevron">
              <a:avLst/>
            </a:prstTxWarp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i="1" dirty="0" smtClean="0">
                <a:ln w="1270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2962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42089" y="6300028"/>
            <a:ext cx="531033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882" y="353040"/>
            <a:ext cx="813690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0334" y="1025441"/>
            <a:ext cx="8341452" cy="5274587"/>
            <a:chOff x="360334" y="1025441"/>
            <a:chExt cx="8341452" cy="5274587"/>
          </a:xfrm>
        </p:grpSpPr>
        <p:sp>
          <p:nvSpPr>
            <p:cNvPr id="4" name="TextBox 3"/>
            <p:cNvSpPr txBox="1"/>
            <p:nvPr/>
          </p:nvSpPr>
          <p:spPr>
            <a:xfrm>
              <a:off x="2483768" y="2708920"/>
              <a:ext cx="4176464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Виникнення </a:t>
              </a:r>
              <a:r>
                <a:rPr lang="uk-UA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uk-UA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язку</a:t>
              </a:r>
              <a:r>
                <a:rPr lang="uk-UA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сплати митних платежів</a:t>
              </a:r>
              <a:endPara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0334" y="1025441"/>
              <a:ext cx="3851626" cy="13234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територію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з моменту фактичного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ввезення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територію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3856980"/>
              <a:ext cx="3816424" cy="23083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після завершення митного оформлення товарів та їх випуску, якщо внаслідок перевірки митної декларації чи за результатами документальної перевірки орган доходів і зборів самостійно визначає платнику податків додаткові податкові зобов’язання;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7659" y="1052736"/>
              <a:ext cx="3492388" cy="13542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випадках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встановлених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Податковим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кодексом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4955" y="3856980"/>
              <a:ext cx="3666831" cy="23083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незаконному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переміщенні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перебувають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території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вільної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зони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складі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 з моменту такого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переміщення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Прямая со стрелкой 45"/>
            <p:cNvCxnSpPr>
              <a:stCxn id="4" idx="2"/>
            </p:cNvCxnSpPr>
            <p:nvPr/>
          </p:nvCxnSpPr>
          <p:spPr>
            <a:xfrm>
              <a:off x="4572000" y="3416806"/>
              <a:ext cx="0" cy="28832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4" idx="2"/>
            </p:cNvCxnSpPr>
            <p:nvPr/>
          </p:nvCxnSpPr>
          <p:spPr>
            <a:xfrm flipH="1">
              <a:off x="4211960" y="3416806"/>
              <a:ext cx="360040" cy="12363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4" idx="2"/>
            </p:cNvCxnSpPr>
            <p:nvPr/>
          </p:nvCxnSpPr>
          <p:spPr>
            <a:xfrm>
              <a:off x="4572000" y="3416806"/>
              <a:ext cx="425659" cy="12363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4" idx="0"/>
            </p:cNvCxnSpPr>
            <p:nvPr/>
          </p:nvCxnSpPr>
          <p:spPr>
            <a:xfrm flipH="1" flipV="1">
              <a:off x="3347864" y="2406954"/>
              <a:ext cx="1224136" cy="3019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4" idx="0"/>
            </p:cNvCxnSpPr>
            <p:nvPr/>
          </p:nvCxnSpPr>
          <p:spPr>
            <a:xfrm flipV="1">
              <a:off x="4572000" y="2406953"/>
              <a:ext cx="1584176" cy="3019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896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51520" y="692696"/>
            <a:ext cx="8565262" cy="5209948"/>
            <a:chOff x="179513" y="540874"/>
            <a:chExt cx="8565262" cy="5209948"/>
          </a:xfrm>
        </p:grpSpPr>
        <p:sp>
          <p:nvSpPr>
            <p:cNvPr id="8" name="TextBox 7"/>
            <p:cNvSpPr txBox="1"/>
            <p:nvPr/>
          </p:nvSpPr>
          <p:spPr>
            <a:xfrm>
              <a:off x="179513" y="540874"/>
              <a:ext cx="8565262" cy="1077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Припинення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обов’язку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endParaRPr lang="uk-UA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373" y="1922564"/>
              <a:ext cx="7762324" cy="40011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виконанні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обов’язку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uk-U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40802" y="2725903"/>
              <a:ext cx="7745466" cy="132343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випуску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виявилися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знищеними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безповоротно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втраченими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внаслідок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аварії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дії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обставин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непереборної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нормальних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умов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транспортування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зберігання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експлуатації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uk-U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57473" y="4499972"/>
              <a:ext cx="7762324" cy="40011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товари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знищуються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передаються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власність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держави</a:t>
              </a:r>
              <a:endParaRPr lang="uk-UA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7473" y="5350712"/>
              <a:ext cx="7745466" cy="400110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uk-U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 товари конфіскуються 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12461" y="1657836"/>
              <a:ext cx="11067" cy="3892931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9" idx="1"/>
            </p:cNvCxnSpPr>
            <p:nvPr/>
          </p:nvCxnSpPr>
          <p:spPr>
            <a:xfrm>
              <a:off x="309637" y="2122619"/>
              <a:ext cx="422736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0" idx="1"/>
            </p:cNvCxnSpPr>
            <p:nvPr/>
          </p:nvCxnSpPr>
          <p:spPr>
            <a:xfrm>
              <a:off x="318066" y="3387622"/>
              <a:ext cx="422736" cy="1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endCxn id="11" idx="1"/>
            </p:cNvCxnSpPr>
            <p:nvPr/>
          </p:nvCxnSpPr>
          <p:spPr>
            <a:xfrm>
              <a:off x="323528" y="4700027"/>
              <a:ext cx="43394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12461" y="5550767"/>
              <a:ext cx="433945" cy="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24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04024" y="404664"/>
            <a:ext cx="8572433" cy="6314930"/>
            <a:chOff x="104024" y="404664"/>
            <a:chExt cx="8572433" cy="63149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83568" y="404664"/>
              <a:ext cx="7848872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Виконання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обов’язку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endParaRPr lang="uk-U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024" y="1263638"/>
              <a:ext cx="3816424" cy="10772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особою,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відповідальною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розпорядження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авансових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3528" y="3596191"/>
              <a:ext cx="3486831" cy="738664"/>
            </a:xfrm>
            <a:prstGeom prst="rect">
              <a:avLst/>
            </a:prstGeom>
            <a:solidFill>
              <a:srgbClr val="F1FED2"/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здійсненні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з моменту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закінчення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3529" y="2524341"/>
              <a:ext cx="3486830" cy="954107"/>
            </a:xfrm>
            <a:prstGeom prst="rect">
              <a:avLst/>
            </a:prstGeom>
            <a:solidFill>
              <a:srgbClr val="F1FED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сплата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пов’язана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здійсненням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митного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оформлення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товарів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 з моменту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авансового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рахунку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перерахуванні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державного бюджету;</a:t>
              </a:r>
              <a:endParaRPr lang="uk-U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60032" y="1351500"/>
              <a:ext cx="3816424" cy="10772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державного бюджету 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випадках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- з моменту: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935521" y="2723895"/>
              <a:ext cx="3312369" cy="523220"/>
            </a:xfrm>
            <a:prstGeom prst="rect">
              <a:avLst/>
            </a:prstGeom>
            <a:solidFill>
              <a:srgbClr val="F1FED2"/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рахунку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платника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банку;</a:t>
              </a:r>
              <a:endParaRPr lang="uk-U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35522" y="3519749"/>
              <a:ext cx="3312368" cy="523220"/>
            </a:xfrm>
            <a:prstGeom prst="rect">
              <a:avLst/>
            </a:prstGeom>
            <a:solidFill>
              <a:srgbClr val="F1FED2"/>
            </a:solidFill>
            <a:ln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внесення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готівкових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касу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банку;</a:t>
              </a:r>
              <a:endParaRPr lang="uk-UA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81592" y="4387764"/>
              <a:ext cx="3738856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моменту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банком,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організацією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наданої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гарантії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державного бюджету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рахунок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55723" y="4387764"/>
              <a:ext cx="3820734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моменту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списання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перебували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грошовій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заставі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з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митниці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перерахуванні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коштів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державного бюджету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рахунок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сплати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митних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платежів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64489" y="6134819"/>
              <a:ext cx="4572000" cy="5847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 моменту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настання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обставин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визначених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Податковим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кодексом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427984" y="927884"/>
              <a:ext cx="0" cy="5165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1" idx="3"/>
              <a:endCxn id="12" idx="1"/>
            </p:cNvCxnSpPr>
            <p:nvPr/>
          </p:nvCxnSpPr>
          <p:spPr>
            <a:xfrm>
              <a:off x="3920448" y="5172594"/>
              <a:ext cx="93527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5" idx="3"/>
            </p:cNvCxnSpPr>
            <p:nvPr/>
          </p:nvCxnSpPr>
          <p:spPr>
            <a:xfrm>
              <a:off x="3920448" y="1802247"/>
              <a:ext cx="93527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81592" y="2340856"/>
              <a:ext cx="0" cy="1736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endCxn id="7" idx="1"/>
            </p:cNvCxnSpPr>
            <p:nvPr/>
          </p:nvCxnSpPr>
          <p:spPr>
            <a:xfrm>
              <a:off x="181592" y="2996952"/>
              <a:ext cx="141937" cy="44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81592" y="4072629"/>
              <a:ext cx="141937" cy="44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532440" y="2428718"/>
              <a:ext cx="0" cy="13526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10" idx="3"/>
            </p:cNvCxnSpPr>
            <p:nvPr/>
          </p:nvCxnSpPr>
          <p:spPr>
            <a:xfrm flipH="1">
              <a:off x="8247890" y="3781359"/>
              <a:ext cx="2845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8247890" y="2961413"/>
              <a:ext cx="2845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2667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3175" y="4349134"/>
            <a:ext cx="6091313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 товарах,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ввозяться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вивозяться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991" y="1305342"/>
            <a:ext cx="2804667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реімпорту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реекспорту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9653" y="1596911"/>
            <a:ext cx="3967585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поміщенні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1412776"/>
            <a:ext cx="1662418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відновлю-ється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9023" y="3933056"/>
            <a:ext cx="241176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деклара-цію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недійсною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xmlns="" val="5714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4572000" cy="1569660"/>
          </a:xfrm>
          <a:prstGeom prst="rect">
            <a:avLst/>
          </a:prstGeom>
          <a:solidFill>
            <a:srgbClr val="E1F9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боргу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пеня.</a:t>
            </a:r>
          </a:p>
        </p:txBody>
      </p:sp>
      <p:pic>
        <p:nvPicPr>
          <p:cNvPr id="10242" name="Picture 2" descr="http://bhnews.ru/wp-content/uploads/2018/01/minfin-zadumal-ogranichit-maksimalnyj-razmer-peni-za-dolgi-po-nalog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511287" cy="234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biznes-prost.ru/wp-content/uploads/2017/02/suma_pe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2616225" cy="2929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3558" y="4581128"/>
            <a:ext cx="6145880" cy="2138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73558" y="4181018"/>
            <a:ext cx="617044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чином:</a:t>
            </a:r>
          </a:p>
        </p:txBody>
      </p:sp>
    </p:spTree>
    <p:extLst>
      <p:ext uri="{BB962C8B-B14F-4D97-AF65-F5344CB8AC3E}">
        <p14:creationId xmlns:p14="http://schemas.microsoft.com/office/powerpoint/2010/main" xmlns="" val="23599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061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 startAt="2"/>
            </a:pP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сплати мита</a:t>
            </a:r>
          </a:p>
        </p:txBody>
      </p:sp>
      <p:sp>
        <p:nvSpPr>
          <p:cNvPr id="6" name="Выноска-облако 5"/>
          <p:cNvSpPr/>
          <p:nvPr/>
        </p:nvSpPr>
        <p:spPr>
          <a:xfrm rot="563280">
            <a:off x="3292362" y="1215043"/>
            <a:ext cx="5693063" cy="208823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Мито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складу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ЗЕД. </a:t>
            </a:r>
          </a:p>
        </p:txBody>
      </p:sp>
      <p:pic>
        <p:nvPicPr>
          <p:cNvPr id="6146" name="Picture 2" descr="http://xn--m1acban.xn--p1ai/data/objects/3353/images/dreamstime_s_14272022_IF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4484"/>
            <a:ext cx="3791966" cy="2782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nilog.ru/files/gallery/41/big/nds1_1500475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510" y="3753615"/>
            <a:ext cx="4354428" cy="290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1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2090</Words>
  <Application>Microsoft Office PowerPoint</Application>
  <PresentationFormat>Экран (4:3)</PresentationFormat>
  <Paragraphs>154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Види мита за деякими класифікаційними ознаками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kafnalog</dc:creator>
  <cp:lastModifiedBy>1</cp:lastModifiedBy>
  <cp:revision>41</cp:revision>
  <dcterms:created xsi:type="dcterms:W3CDTF">2018-10-29T11:17:28Z</dcterms:created>
  <dcterms:modified xsi:type="dcterms:W3CDTF">2018-11-05T09:14:57Z</dcterms:modified>
</cp:coreProperties>
</file>