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9DF9-3ECE-48E4-B058-F26A38AED11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36B9F-2B12-487E-B601-97A673FE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3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29DF9-3ECE-48E4-B058-F26A38AED11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6B9F-2B12-487E-B601-97A673FE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7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3202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Зміст теми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9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Bahnschrift SemiBold Condensed" panose="020B0502040204020203" pitchFamily="34" charset="0"/>
              </a:rPr>
              <a:t>Генерування ідей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72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Bahnschrift SemiBold Condensed" panose="020B0502040204020203" pitchFamily="34" charset="0"/>
              </a:rPr>
              <a:t>Генерування ідей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4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Стратегічні характеристики продукту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02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Метод 1. </a:t>
            </a:r>
            <a:r>
              <a:rPr lang="en-US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Lean canvas</a:t>
            </a:r>
            <a:endParaRPr lang="en-US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9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0070C0"/>
                </a:solidFill>
              </a:rPr>
              <a:t>Проєкт-приклад: «Розробка інтерактивного розкладу»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25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1. </a:t>
            </a:r>
            <a:r>
              <a:rPr lang="en-US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Lean canvas</a:t>
            </a:r>
            <a:r>
              <a:rPr lang="uk-UA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«Розробка інтерактивного розкладу»</a:t>
            </a:r>
            <a:endParaRPr lang="en-US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44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1. </a:t>
            </a:r>
            <a:r>
              <a:rPr lang="en-US" smtClean="0">
                <a:solidFill>
                  <a:srgbClr val="FF0000"/>
                </a:solidFill>
              </a:rPr>
              <a:t>Lean canvas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«Розробка інтерактивного розкладу»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26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1. </a:t>
            </a:r>
            <a:r>
              <a:rPr lang="en-US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Lean canvas</a:t>
            </a:r>
            <a:r>
              <a:rPr lang="uk-UA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. </a:t>
            </a:r>
            <a:r>
              <a:rPr lang="uk-UA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Дипломна робота</a:t>
            </a:r>
            <a:endParaRPr lang="en-US" dirty="0">
              <a:solidFill>
                <a:srgbClr val="0070C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76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1. </a:t>
            </a:r>
            <a:r>
              <a:rPr lang="en-US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Lean canvas</a:t>
            </a:r>
            <a:r>
              <a:rPr lang="uk-UA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Дипломна робота</a:t>
            </a:r>
            <a:endParaRPr lang="en-US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6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158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2. </a:t>
            </a:r>
            <a:r>
              <a:rPr lang="en-US" smtClean="0">
                <a:solidFill>
                  <a:srgbClr val="FF0000"/>
                </a:solidFill>
              </a:rPr>
              <a:t>Feature Comparison Matrix. </a:t>
            </a:r>
            <a:r>
              <a:rPr lang="uk-UA" smtClean="0">
                <a:latin typeface="Bahnschrift SemiBold Condensed" panose="020B0502040204020203" pitchFamily="34" charset="0"/>
              </a:rPr>
              <a:t>Формування набору функцій (характеристик). Конкурентний аналіз</a:t>
            </a:r>
            <a:endParaRPr lang="uk-UA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71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2. </a:t>
            </a:r>
            <a:r>
              <a:rPr lang="en-US" smtClean="0">
                <a:solidFill>
                  <a:srgbClr val="FF0000"/>
                </a:solidFill>
              </a:rPr>
              <a:t>Feature Comparison Matrix. </a:t>
            </a:r>
            <a:r>
              <a:rPr lang="uk-UA" smtClean="0">
                <a:latin typeface="Bahnschrift SemiBold Condensed" panose="020B0502040204020203" pitchFamily="34" charset="0"/>
              </a:rPr>
              <a:t>Формування набору функцій (характеристик). Конкурентний аналіз</a:t>
            </a:r>
            <a:endParaRPr lang="uk-UA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63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2. </a:t>
            </a:r>
            <a:r>
              <a:rPr lang="en-US" smtClean="0">
                <a:solidFill>
                  <a:srgbClr val="FF0000"/>
                </a:solidFill>
              </a:rPr>
              <a:t>Feature Comparison Matrix. </a:t>
            </a:r>
            <a:r>
              <a:rPr lang="uk-UA" smtClean="0">
                <a:latin typeface="Bahnschrift SemiBold Condensed" panose="020B0502040204020203" pitchFamily="34" charset="0"/>
              </a:rPr>
              <a:t>Формування набору функцій (характеристик). Конкурентний аналіз</a:t>
            </a:r>
            <a:endParaRPr lang="uk-UA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43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2. </a:t>
            </a:r>
            <a:r>
              <a:rPr lang="en-US" smtClean="0">
                <a:solidFill>
                  <a:srgbClr val="FF0000"/>
                </a:solidFill>
              </a:rPr>
              <a:t>Feature Comparison Matrix. </a:t>
            </a:r>
            <a:r>
              <a:rPr lang="uk-UA" smtClean="0">
                <a:solidFill>
                  <a:srgbClr val="0070C0"/>
                </a:solidFill>
              </a:rPr>
              <a:t>Проєкт-приклад: «Розробка інтерактивного розкладу»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85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2. </a:t>
            </a:r>
            <a:r>
              <a:rPr lang="en-US" smtClean="0">
                <a:solidFill>
                  <a:srgbClr val="FF0000"/>
                </a:solidFill>
              </a:rPr>
              <a:t>Feature Comparison Matrix. </a:t>
            </a:r>
            <a:r>
              <a:rPr lang="uk-UA" smtClean="0">
                <a:solidFill>
                  <a:srgbClr val="0070C0"/>
                </a:solidFill>
              </a:rPr>
              <a:t>Проєкт-приклад: «Розробка інтерактивного розкладу»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42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2. </a:t>
            </a:r>
            <a:r>
              <a:rPr lang="en-US" smtClean="0">
                <a:solidFill>
                  <a:srgbClr val="FF0000"/>
                </a:solidFill>
              </a:rPr>
              <a:t>Feature Comparison Matrix. </a:t>
            </a:r>
            <a:r>
              <a:rPr lang="uk-UA" smtClean="0">
                <a:solidFill>
                  <a:srgbClr val="0070C0"/>
                </a:solidFill>
              </a:rPr>
              <a:t>Проєкт-приклад: «Розробка інтерактивного розкладу» </a:t>
            </a:r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45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3. </a:t>
            </a:r>
            <a:r>
              <a:rPr lang="en-US" smtClean="0">
                <a:solidFill>
                  <a:srgbClr val="FF0000"/>
                </a:solidFill>
              </a:rPr>
              <a:t>Four forces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69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3. </a:t>
            </a:r>
            <a:r>
              <a:rPr lang="en-US" smtClean="0">
                <a:solidFill>
                  <a:srgbClr val="FF0000"/>
                </a:solidFill>
              </a:rPr>
              <a:t>Four forces 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6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3. </a:t>
            </a:r>
            <a:r>
              <a:rPr lang="en-US" smtClean="0">
                <a:solidFill>
                  <a:srgbClr val="FF0000"/>
                </a:solidFill>
              </a:rPr>
              <a:t>Four forces</a:t>
            </a:r>
            <a:r>
              <a:rPr lang="uk-UA" smtClean="0">
                <a:solidFill>
                  <a:srgbClr val="FF0000"/>
                </a:solidFill>
              </a:rPr>
              <a:t>. </a:t>
            </a:r>
            <a:r>
              <a:rPr lang="uk-UA" smtClean="0">
                <a:solidFill>
                  <a:srgbClr val="0070C0"/>
                </a:solidFill>
              </a:rPr>
              <a:t>Проєкт-приклад: «Розробка інтерактивного розкладу» 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51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4. </a:t>
            </a:r>
            <a:r>
              <a:rPr lang="ru-RU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Модель Кано</a:t>
            </a:r>
            <a:endParaRPr lang="en-US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UX </a:t>
            </a:r>
            <a:r>
              <a:rPr lang="uk-UA" altLang="ru-RU" smtClean="0"/>
              <a:t>дизайн</a:t>
            </a:r>
            <a:endParaRPr lang="uk" alt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43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4. </a:t>
            </a:r>
            <a:r>
              <a:rPr lang="ru-RU" smtClean="0">
                <a:solidFill>
                  <a:srgbClr val="FF0000"/>
                </a:solidFill>
              </a:rPr>
              <a:t>Модель Кано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2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4. </a:t>
            </a:r>
            <a:r>
              <a:rPr lang="ru-RU" smtClean="0">
                <a:solidFill>
                  <a:srgbClr val="FF0000"/>
                </a:solidFill>
              </a:rPr>
              <a:t>Модель Кано</a:t>
            </a:r>
            <a:endParaRPr lang="en-US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08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4. </a:t>
            </a:r>
            <a:r>
              <a:rPr lang="ru-RU" smtClean="0">
                <a:solidFill>
                  <a:srgbClr val="FF0000"/>
                </a:solidFill>
              </a:rPr>
              <a:t>Модель Кано. </a:t>
            </a:r>
            <a:r>
              <a:rPr lang="uk-UA" smtClean="0">
                <a:solidFill>
                  <a:srgbClr val="0070C0"/>
                </a:solidFill>
              </a:rPr>
              <a:t>Проєкт-приклад: «Розробка інтерактивного розкладу»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16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4. </a:t>
            </a:r>
            <a:r>
              <a:rPr lang="ru-RU" smtClean="0">
                <a:solidFill>
                  <a:srgbClr val="FF0000"/>
                </a:solidFill>
              </a:rPr>
              <a:t>Модель Кано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32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4. </a:t>
            </a:r>
            <a:r>
              <a:rPr lang="ru-RU" smtClean="0">
                <a:solidFill>
                  <a:srgbClr val="FF0000"/>
                </a:solidFill>
              </a:rPr>
              <a:t>Модель Кано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96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4. </a:t>
            </a:r>
            <a:r>
              <a:rPr lang="ru-RU" smtClean="0">
                <a:solidFill>
                  <a:srgbClr val="FF0000"/>
                </a:solidFill>
              </a:rPr>
              <a:t>Модель Кано</a:t>
            </a:r>
            <a:endParaRPr lang="uk-UA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75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4. </a:t>
            </a:r>
            <a:r>
              <a:rPr lang="ru-RU" smtClean="0">
                <a:solidFill>
                  <a:srgbClr val="FF0000"/>
                </a:solidFill>
              </a:rPr>
              <a:t>Модель Кано. </a:t>
            </a:r>
            <a:r>
              <a:rPr lang="uk-UA" smtClean="0">
                <a:solidFill>
                  <a:srgbClr val="0070C0"/>
                </a:solidFill>
              </a:rPr>
              <a:t>Дипломна робота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41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4. </a:t>
            </a:r>
            <a:r>
              <a:rPr lang="ru-RU" smtClean="0">
                <a:solidFill>
                  <a:srgbClr val="FF0000"/>
                </a:solidFill>
              </a:rPr>
              <a:t>Модель Кано. </a:t>
            </a:r>
            <a:r>
              <a:rPr lang="uk-UA" smtClean="0">
                <a:solidFill>
                  <a:srgbClr val="0070C0"/>
                </a:solidFill>
              </a:rPr>
              <a:t>Дипломна робота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46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4. </a:t>
            </a:r>
            <a:r>
              <a:rPr lang="ru-RU" smtClean="0">
                <a:solidFill>
                  <a:srgbClr val="FF0000"/>
                </a:solidFill>
              </a:rPr>
              <a:t>Модель Кано. </a:t>
            </a:r>
            <a:r>
              <a:rPr lang="uk-UA" smtClean="0">
                <a:solidFill>
                  <a:srgbClr val="0070C0"/>
                </a:solidFill>
              </a:rPr>
              <a:t>Дипломна робота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31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Типи користувачів за ознакою ставлення до інновацій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3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UX-дизайн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737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Перелік функцій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596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5. Багатокритерійне </a:t>
            </a:r>
            <a:r>
              <a:rPr lang="en-US" smtClean="0">
                <a:solidFill>
                  <a:srgbClr val="FF0000"/>
                </a:solidFill>
              </a:rPr>
              <a:t>S-M-L-</a:t>
            </a:r>
            <a:r>
              <a:rPr lang="uk-UA" smtClean="0">
                <a:solidFill>
                  <a:srgbClr val="FF0000"/>
                </a:solidFill>
              </a:rPr>
              <a:t>оцінювання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10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5. Багатокритерійне </a:t>
            </a:r>
            <a:r>
              <a:rPr lang="en-US" smtClean="0">
                <a:solidFill>
                  <a:srgbClr val="FF0000"/>
                </a:solidFill>
              </a:rPr>
              <a:t>S-M-L-</a:t>
            </a:r>
            <a:r>
              <a:rPr lang="uk-UA" smtClean="0">
                <a:solidFill>
                  <a:srgbClr val="FF0000"/>
                </a:solidFill>
              </a:rPr>
              <a:t>оцінювання. </a:t>
            </a:r>
            <a:r>
              <a:rPr lang="uk-UA" smtClean="0">
                <a:solidFill>
                  <a:srgbClr val="0070C0"/>
                </a:solidFill>
              </a:rPr>
              <a:t>Дипломна робота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918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5. Багатокритерійне </a:t>
            </a:r>
            <a:r>
              <a:rPr lang="en-US" smtClean="0">
                <a:solidFill>
                  <a:srgbClr val="FF0000"/>
                </a:solidFill>
              </a:rPr>
              <a:t>S-M-L-</a:t>
            </a:r>
            <a:r>
              <a:rPr lang="uk-UA" smtClean="0">
                <a:solidFill>
                  <a:srgbClr val="FF0000"/>
                </a:solidFill>
              </a:rPr>
              <a:t>оцінювання. </a:t>
            </a:r>
            <a:r>
              <a:rPr lang="uk-UA" smtClean="0">
                <a:solidFill>
                  <a:srgbClr val="0070C0"/>
                </a:solidFill>
              </a:rPr>
              <a:t>Дипломна робота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40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6. Виявлення </a:t>
            </a:r>
            <a:r>
              <a:rPr lang="en-US" smtClean="0">
                <a:solidFill>
                  <a:srgbClr val="FF0000"/>
                </a:solidFill>
              </a:rPr>
              <a:t>MVP 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799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Метод 6. Виявлення </a:t>
            </a:r>
            <a:r>
              <a:rPr lang="en-US" smtClean="0">
                <a:solidFill>
                  <a:srgbClr val="FF0000"/>
                </a:solidFill>
              </a:rPr>
              <a:t>MVP 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5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Bahnschrift SemiBold Condensed" panose="020B0502040204020203" pitchFamily="34" charset="0"/>
              </a:rPr>
              <a:t>Висновки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3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UX </a:t>
            </a:r>
            <a:r>
              <a:rPr lang="uk-UA" altLang="ru-RU" smtClean="0"/>
              <a:t>дизайн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0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UX </a:t>
            </a:r>
            <a:r>
              <a:rPr lang="uk-UA" altLang="ru-RU" smtClean="0"/>
              <a:t>дизайн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2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Bahnschrift SemiBold Condensed" panose="020B0502040204020203" pitchFamily="34" charset="0"/>
              </a:rPr>
              <a:t>Зміст теми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09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Зміст теми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428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Широкоэкранный</PresentationFormat>
  <Paragraphs>43</Paragraphs>
  <Slides>46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</vt:lpstr>
      <vt:lpstr>Bahnschrift SemiBold Condensed</vt:lpstr>
      <vt:lpstr>Calibri</vt:lpstr>
      <vt:lpstr>Calibri Light</vt:lpstr>
      <vt:lpstr>Тема Office</vt:lpstr>
      <vt:lpstr>Презентация PowerPoint</vt:lpstr>
      <vt:lpstr>Презентация PowerPoint</vt:lpstr>
      <vt:lpstr>UX дизайн</vt:lpstr>
      <vt:lpstr>UX-дизайн</vt:lpstr>
      <vt:lpstr>UX дизайн</vt:lpstr>
      <vt:lpstr>UX дизайн</vt:lpstr>
      <vt:lpstr>Презентация PowerPoint</vt:lpstr>
      <vt:lpstr>Зміст теми</vt:lpstr>
      <vt:lpstr>Зміст теми</vt:lpstr>
      <vt:lpstr>Зміст теми</vt:lpstr>
      <vt:lpstr>Генерування ідей</vt:lpstr>
      <vt:lpstr>Генерування ідей</vt:lpstr>
      <vt:lpstr>Стратегічні характеристики продукту</vt:lpstr>
      <vt:lpstr>Метод 1. Lean canvas</vt:lpstr>
      <vt:lpstr>Проєкт-приклад: «Розробка інтерактивного розкладу»</vt:lpstr>
      <vt:lpstr>Метод 1. Lean canvas. Проєкт-приклад: «Розробка інтерактивного розкладу»</vt:lpstr>
      <vt:lpstr>Метод 1. Lean canvas. Проєкт-приклад: «Розробка інтерактивного розкладу»</vt:lpstr>
      <vt:lpstr>Метод 1. Lean canvas. Дипломна робота</vt:lpstr>
      <vt:lpstr>Метод 1. Lean canvas. Дипломна робота</vt:lpstr>
      <vt:lpstr>Метод 2. Feature Comparison Matrix. Формування набору функцій (характеристик). Конкурентний аналіз</vt:lpstr>
      <vt:lpstr>Метод 2. Feature Comparison Matrix. Формування набору функцій (характеристик). Конкурентний аналіз</vt:lpstr>
      <vt:lpstr>Метод 2. Feature Comparison Matrix. Формування набору функцій (характеристик). Конкурентний аналіз</vt:lpstr>
      <vt:lpstr>Метод 2. Feature Comparison Matrix. Проєкт-приклад: «Розробка інтерактивного розкладу»</vt:lpstr>
      <vt:lpstr>Метод 2. Feature Comparison Matrix. Проєкт-приклад: «Розробка інтерактивного розкладу»</vt:lpstr>
      <vt:lpstr>Метод 2. Feature Comparison Matrix. Проєкт-приклад: «Розробка інтерактивного розкладу» </vt:lpstr>
      <vt:lpstr>Метод 3. Four forces </vt:lpstr>
      <vt:lpstr>Метод 3. Four forces </vt:lpstr>
      <vt:lpstr>Метод 3. Four forces. Проєкт-приклад: «Розробка інтерактивного розкладу»  </vt:lpstr>
      <vt:lpstr>Метод 4. Модель Кано</vt:lpstr>
      <vt:lpstr>Метод 4. Модель Кано</vt:lpstr>
      <vt:lpstr>Метод 4. Модель Кано</vt:lpstr>
      <vt:lpstr>Метод 4. Модель Кано. Проєкт-приклад: «Розробка інтерактивного розкладу»</vt:lpstr>
      <vt:lpstr>Метод 4. Модель Кано</vt:lpstr>
      <vt:lpstr>Метод 4. Модель Кано</vt:lpstr>
      <vt:lpstr>Метод 4. Модель Кано</vt:lpstr>
      <vt:lpstr>Метод 4. Модель Кано. Дипломна робота</vt:lpstr>
      <vt:lpstr>Метод 4. Модель Кано. Дипломна робота</vt:lpstr>
      <vt:lpstr>Метод 4. Модель Кано. Дипломна робота</vt:lpstr>
      <vt:lpstr>Типи користувачів за ознакою ставлення до інновацій</vt:lpstr>
      <vt:lpstr>Перелік функцій</vt:lpstr>
      <vt:lpstr>Метод 5. Багатокритерійне S-M-L-оцінювання</vt:lpstr>
      <vt:lpstr>Метод 5. Багатокритерійне S-M-L-оцінювання. Дипломна робота</vt:lpstr>
      <vt:lpstr>Метод 5. Багатокритерійне S-M-L-оцінювання. Дипломна робота</vt:lpstr>
      <vt:lpstr>Метод 6. Виявлення MVP </vt:lpstr>
      <vt:lpstr>Метод 6. Виявлення MVP </vt:lpstr>
      <vt:lpstr>Висновки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L. V.</dc:creator>
  <cp:lastModifiedBy>L. V.</cp:lastModifiedBy>
  <cp:revision>1</cp:revision>
  <dcterms:created xsi:type="dcterms:W3CDTF">2023-03-07T15:42:32Z</dcterms:created>
  <dcterms:modified xsi:type="dcterms:W3CDTF">2023-03-07T15:42:32Z</dcterms:modified>
</cp:coreProperties>
</file>