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83" r:id="rId8"/>
    <p:sldId id="284" r:id="rId9"/>
    <p:sldId id="262" r:id="rId10"/>
    <p:sldId id="285" r:id="rId11"/>
    <p:sldId id="282" r:id="rId12"/>
    <p:sldId id="263" r:id="rId13"/>
    <p:sldId id="286" r:id="rId14"/>
    <p:sldId id="287" r:id="rId15"/>
    <p:sldId id="288"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56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8.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9.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533401"/>
            <a:ext cx="8610600" cy="4832092"/>
          </a:xfrm>
          <a:prstGeom prst="rect">
            <a:avLst/>
          </a:prstGeom>
        </p:spPr>
        <p:txBody>
          <a:bodyPr wrap="square">
            <a:spAutoFit/>
          </a:bodyPr>
          <a:lstStyle/>
          <a:p>
            <a:r>
              <a:rPr lang="uk-UA" sz="4400" b="1" dirty="0" smtClean="0"/>
              <a:t>Тема 8</a:t>
            </a:r>
            <a:r>
              <a:rPr lang="uk-UA" sz="4400" b="1" dirty="0"/>
              <a:t>. Логістичний підхід до обслуговування </a:t>
            </a:r>
            <a:r>
              <a:rPr lang="uk-UA" sz="4400" b="1" dirty="0" smtClean="0"/>
              <a:t>споживачів</a:t>
            </a:r>
          </a:p>
          <a:p>
            <a:r>
              <a:rPr lang="uk-UA" sz="4400" dirty="0" smtClean="0"/>
              <a:t>1</a:t>
            </a:r>
            <a:r>
              <a:rPr lang="uk-UA" sz="4400" dirty="0"/>
              <a:t>. Поняття логістичного сервісу. Формування сервісних систем. </a:t>
            </a:r>
            <a:endParaRPr lang="uk-UA" sz="4400" dirty="0" smtClean="0"/>
          </a:p>
          <a:p>
            <a:r>
              <a:rPr lang="uk-UA" sz="4400" dirty="0" smtClean="0"/>
              <a:t>2</a:t>
            </a:r>
            <a:r>
              <a:rPr lang="uk-UA" sz="4400" dirty="0"/>
              <a:t>. Визначення оптимального рівня </a:t>
            </a:r>
            <a:r>
              <a:rPr lang="uk-UA" sz="4400" dirty="0" smtClean="0"/>
              <a:t>сервісу</a:t>
            </a:r>
          </a:p>
          <a:p>
            <a:r>
              <a:rPr lang="uk-UA" sz="4400" dirty="0" smtClean="0"/>
              <a:t>3</a:t>
            </a:r>
            <a:r>
              <a:rPr lang="uk-UA" sz="4400" dirty="0"/>
              <a:t>. Логістика сервісного </a:t>
            </a:r>
            <a:r>
              <a:rPr lang="uk-UA" sz="4400" dirty="0" smtClean="0"/>
              <a:t>відгуку</a:t>
            </a:r>
            <a:endParaRPr lang="ru-RU" sz="4400" dirty="0"/>
          </a:p>
        </p:txBody>
      </p:sp>
    </p:spTree>
    <p:extLst>
      <p:ext uri="{BB962C8B-B14F-4D97-AF65-F5344CB8AC3E}">
        <p14:creationId xmlns:p14="http://schemas.microsoft.com/office/powerpoint/2010/main" val="37416441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Ð¤Ð¾ÑÐ¼Ñ Ð¾Ð±ÑÐ»ÑÐ¶Ð¸Ð²Ð°Ð½Ð¸Ñ Ð¿Ð¾ÑÑÐµÐ±Ð¸ÑÐµÐ»ÐµÐ¹"/>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304800"/>
            <a:ext cx="9086179" cy="68057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5236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player.myshared.ru/9/541658/slides/slide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9050"/>
            <a:ext cx="9144000" cy="685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1170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pSp>
        <p:nvGrpSpPr>
          <p:cNvPr id="3" name="Полотно 1841"/>
          <p:cNvGrpSpPr/>
          <p:nvPr/>
        </p:nvGrpSpPr>
        <p:grpSpPr>
          <a:xfrm>
            <a:off x="152398" y="248718"/>
            <a:ext cx="8915401" cy="4926597"/>
            <a:chOff x="0" y="-93612"/>
            <a:chExt cx="5940425" cy="4926597"/>
          </a:xfrm>
        </p:grpSpPr>
        <p:sp>
          <p:nvSpPr>
            <p:cNvPr id="4" name="Прямоугольник 3"/>
            <p:cNvSpPr/>
            <p:nvPr/>
          </p:nvSpPr>
          <p:spPr>
            <a:xfrm>
              <a:off x="0" y="0"/>
              <a:ext cx="5940425" cy="4832985"/>
            </a:xfrm>
            <a:prstGeom prst="rect">
              <a:avLst/>
            </a:prstGeom>
            <a:noFill/>
            <a:ln>
              <a:noFill/>
            </a:ln>
          </p:spPr>
        </p:sp>
        <p:sp>
          <p:nvSpPr>
            <p:cNvPr id="5" name="Text Box 499"/>
            <p:cNvSpPr txBox="1">
              <a:spLocks noChangeArrowheads="1"/>
            </p:cNvSpPr>
            <p:nvPr/>
          </p:nvSpPr>
          <p:spPr bwMode="auto">
            <a:xfrm>
              <a:off x="101546" y="-93612"/>
              <a:ext cx="5635788" cy="64152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uk-UA" b="1" dirty="0" err="1">
                  <a:solidFill>
                    <a:srgbClr val="000000"/>
                  </a:solidFill>
                  <a:effectLst/>
                  <a:latin typeface="Arial"/>
                  <a:ea typeface="Times New Roman"/>
                </a:rPr>
                <a:t>Сегментув</a:t>
              </a:r>
              <a:r>
                <a:rPr lang="en-US" b="1" dirty="0">
                  <a:solidFill>
                    <a:srgbClr val="000000"/>
                  </a:solidFill>
                  <a:effectLst/>
                  <a:latin typeface="Arial"/>
                  <a:ea typeface="Times New Roman"/>
                </a:rPr>
                <a:t>a</a:t>
              </a:r>
              <a:r>
                <a:rPr lang="uk-UA" b="1" dirty="0" err="1">
                  <a:solidFill>
                    <a:srgbClr val="000000"/>
                  </a:solidFill>
                  <a:effectLst/>
                  <a:latin typeface="Arial"/>
                  <a:ea typeface="Times New Roman"/>
                </a:rPr>
                <a:t>ння</a:t>
              </a:r>
              <a:r>
                <a:rPr lang="uk-UA" b="1" dirty="0">
                  <a:solidFill>
                    <a:srgbClr val="000000"/>
                  </a:solidFill>
                  <a:effectLst/>
                  <a:latin typeface="Arial"/>
                  <a:ea typeface="Times New Roman"/>
                </a:rPr>
                <a:t> спожив</a:t>
              </a:r>
              <a:r>
                <a:rPr lang="en-US" b="1" dirty="0">
                  <a:solidFill>
                    <a:srgbClr val="000000"/>
                  </a:solidFill>
                  <a:effectLst/>
                  <a:latin typeface="Arial"/>
                  <a:ea typeface="Times New Roman"/>
                </a:rPr>
                <a:t>a</a:t>
              </a:r>
              <a:r>
                <a:rPr lang="uk-UA" b="1" dirty="0" err="1">
                  <a:solidFill>
                    <a:srgbClr val="000000"/>
                  </a:solidFill>
                  <a:effectLst/>
                  <a:latin typeface="Arial"/>
                  <a:ea typeface="Times New Roman"/>
                </a:rPr>
                <a:t>цького</a:t>
              </a:r>
              <a:r>
                <a:rPr lang="uk-UA" b="1" dirty="0">
                  <a:solidFill>
                    <a:srgbClr val="000000"/>
                  </a:solidFill>
                  <a:effectLst/>
                  <a:latin typeface="Arial"/>
                  <a:ea typeface="Times New Roman"/>
                </a:rPr>
                <a:t> ринку залежно від </a:t>
              </a:r>
              <a:r>
                <a:rPr lang="uk-UA" b="1" dirty="0" smtClean="0">
                  <a:solidFill>
                    <a:srgbClr val="000000"/>
                  </a:solidFill>
                  <a:effectLst/>
                  <a:latin typeface="Arial"/>
                  <a:ea typeface="Times New Roman"/>
                </a:rPr>
                <a:t> </a:t>
              </a:r>
              <a:r>
                <a:rPr lang="uk-UA" b="1" dirty="0">
                  <a:solidFill>
                    <a:srgbClr val="000000"/>
                  </a:solidFill>
                  <a:effectLst/>
                  <a:latin typeface="Arial"/>
                  <a:ea typeface="Times New Roman"/>
                </a:rPr>
                <a:t>особливостей і потреб окремих спожив</a:t>
              </a:r>
              <a:r>
                <a:rPr lang="en-US" b="1" dirty="0">
                  <a:solidFill>
                    <a:srgbClr val="000000"/>
                  </a:solidFill>
                  <a:effectLst/>
                  <a:latin typeface="Arial"/>
                  <a:ea typeface="Times New Roman"/>
                </a:rPr>
                <a:t>a</a:t>
              </a:r>
              <a:r>
                <a:rPr lang="uk-UA" b="1" dirty="0" err="1">
                  <a:solidFill>
                    <a:srgbClr val="000000"/>
                  </a:solidFill>
                  <a:effectLst/>
                  <a:latin typeface="Arial"/>
                  <a:ea typeface="Times New Roman"/>
                </a:rPr>
                <a:t>чів</a:t>
              </a:r>
              <a:r>
                <a:rPr lang="uk-UA" b="1" dirty="0">
                  <a:solidFill>
                    <a:srgbClr val="000000"/>
                  </a:solidFill>
                  <a:effectLst/>
                  <a:latin typeface="Arial"/>
                  <a:ea typeface="Times New Roman"/>
                </a:rPr>
                <a:t>  </a:t>
              </a:r>
              <a:r>
                <a:rPr lang="uk-UA" b="1" dirty="0" smtClean="0">
                  <a:solidFill>
                    <a:srgbClr val="000000"/>
                  </a:solidFill>
                  <a:latin typeface="Arial"/>
                  <a:ea typeface="Times New Roman"/>
                </a:rPr>
                <a:t>в </a:t>
              </a:r>
              <a:r>
                <a:rPr lang="uk-UA" b="1" dirty="0" smtClean="0">
                  <a:solidFill>
                    <a:srgbClr val="000000"/>
                  </a:solidFill>
                  <a:effectLst/>
                  <a:latin typeface="Arial"/>
                  <a:ea typeface="Times New Roman"/>
                </a:rPr>
                <a:t>послуг</a:t>
              </a:r>
              <a:r>
                <a:rPr lang="en-US" b="1" dirty="0">
                  <a:solidFill>
                    <a:srgbClr val="000000"/>
                  </a:solidFill>
                  <a:effectLst/>
                  <a:latin typeface="Arial"/>
                  <a:ea typeface="Times New Roman"/>
                </a:rPr>
                <a:t>a</a:t>
              </a:r>
              <a:r>
                <a:rPr lang="uk-UA" b="1" dirty="0">
                  <a:solidFill>
                    <a:srgbClr val="000000"/>
                  </a:solidFill>
                  <a:effectLst/>
                  <a:latin typeface="Arial"/>
                  <a:ea typeface="Times New Roman"/>
                </a:rPr>
                <a:t>х</a:t>
              </a:r>
              <a:endParaRPr lang="ru-RU" b="1" dirty="0">
                <a:effectLst/>
                <a:latin typeface="Times New Roman"/>
                <a:ea typeface="Times New Roman"/>
              </a:endParaRPr>
            </a:p>
          </p:txBody>
        </p:sp>
        <p:sp>
          <p:nvSpPr>
            <p:cNvPr id="6" name="Text Box 500"/>
            <p:cNvSpPr txBox="1">
              <a:spLocks noChangeArrowheads="1"/>
            </p:cNvSpPr>
            <p:nvPr/>
          </p:nvSpPr>
          <p:spPr bwMode="auto">
            <a:xfrm>
              <a:off x="307747" y="767401"/>
              <a:ext cx="4991607" cy="67003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uk-UA" b="1" dirty="0">
                  <a:solidFill>
                    <a:srgbClr val="000000"/>
                  </a:solidFill>
                  <a:effectLst/>
                  <a:latin typeface="Arial"/>
                  <a:ea typeface="Times New Roman"/>
                </a:rPr>
                <a:t>Визначення переліку найбільш в</a:t>
              </a:r>
              <a:r>
                <a:rPr lang="en-US" b="1" dirty="0">
                  <a:solidFill>
                    <a:srgbClr val="000000"/>
                  </a:solidFill>
                  <a:effectLst/>
                  <a:latin typeface="Arial"/>
                  <a:ea typeface="Times New Roman"/>
                </a:rPr>
                <a:t>a</a:t>
              </a:r>
              <a:r>
                <a:rPr lang="uk-UA" b="1" dirty="0" err="1">
                  <a:solidFill>
                    <a:srgbClr val="000000"/>
                  </a:solidFill>
                  <a:effectLst/>
                  <a:latin typeface="Arial"/>
                  <a:ea typeface="Times New Roman"/>
                </a:rPr>
                <a:t>жливих</a:t>
              </a:r>
              <a:r>
                <a:rPr lang="uk-UA" b="1" dirty="0">
                  <a:solidFill>
                    <a:srgbClr val="000000"/>
                  </a:solidFill>
                  <a:effectLst/>
                  <a:latin typeface="Arial"/>
                  <a:ea typeface="Times New Roman"/>
                </a:rPr>
                <a:t> для </a:t>
              </a:r>
              <a:r>
                <a:rPr lang="uk-UA" b="1" dirty="0" err="1">
                  <a:solidFill>
                    <a:srgbClr val="000000"/>
                  </a:solidFill>
                  <a:effectLst/>
                  <a:latin typeface="Arial"/>
                  <a:ea typeface="Times New Roman"/>
                </a:rPr>
                <a:t>сп</a:t>
              </a:r>
              <a:r>
                <a:rPr lang="en-US" b="1" dirty="0">
                  <a:solidFill>
                    <a:srgbClr val="000000"/>
                  </a:solidFill>
                  <a:effectLst/>
                  <a:latin typeface="Arial"/>
                  <a:ea typeface="Times New Roman"/>
                </a:rPr>
                <a:t>o</a:t>
              </a:r>
              <a:r>
                <a:rPr lang="uk-UA" b="1" dirty="0">
                  <a:solidFill>
                    <a:srgbClr val="000000"/>
                  </a:solidFill>
                  <a:effectLst/>
                  <a:latin typeface="Arial"/>
                  <a:ea typeface="Times New Roman"/>
                </a:rPr>
                <a:t>жив</a:t>
              </a:r>
              <a:r>
                <a:rPr lang="en-US" b="1" dirty="0">
                  <a:solidFill>
                    <a:srgbClr val="000000"/>
                  </a:solidFill>
                  <a:effectLst/>
                  <a:latin typeface="Arial"/>
                  <a:ea typeface="Times New Roman"/>
                </a:rPr>
                <a:t>a</a:t>
              </a:r>
              <a:r>
                <a:rPr lang="uk-UA" b="1" dirty="0" err="1">
                  <a:solidFill>
                    <a:srgbClr val="000000"/>
                  </a:solidFill>
                  <a:effectLst/>
                  <a:latin typeface="Arial"/>
                  <a:ea typeface="Times New Roman"/>
                </a:rPr>
                <a:t>ча</a:t>
              </a:r>
              <a:r>
                <a:rPr lang="uk-UA" b="1" dirty="0">
                  <a:solidFill>
                    <a:srgbClr val="000000"/>
                  </a:solidFill>
                  <a:effectLst/>
                  <a:latin typeface="Arial"/>
                  <a:ea typeface="Times New Roman"/>
                </a:rPr>
                <a:t> послуг</a:t>
              </a:r>
              <a:endParaRPr lang="ru-RU" b="1" dirty="0">
                <a:effectLst/>
                <a:latin typeface="Times New Roman"/>
                <a:ea typeface="Times New Roman"/>
              </a:endParaRPr>
            </a:p>
          </p:txBody>
        </p:sp>
        <p:sp>
          <p:nvSpPr>
            <p:cNvPr id="7" name="Text Box 501"/>
            <p:cNvSpPr txBox="1">
              <a:spLocks noChangeArrowheads="1"/>
            </p:cNvSpPr>
            <p:nvPr/>
          </p:nvSpPr>
          <p:spPr bwMode="auto">
            <a:xfrm>
              <a:off x="307747" y="1633824"/>
              <a:ext cx="4991607" cy="66516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uk-UA" b="1" dirty="0" err="1">
                  <a:solidFill>
                    <a:srgbClr val="000000"/>
                  </a:solidFill>
                  <a:effectLst/>
                  <a:latin typeface="Arial"/>
                  <a:ea typeface="Times New Roman"/>
                </a:rPr>
                <a:t>Ранжув</a:t>
              </a:r>
              <a:r>
                <a:rPr lang="en-US" b="1" dirty="0">
                  <a:solidFill>
                    <a:srgbClr val="000000"/>
                  </a:solidFill>
                  <a:effectLst/>
                  <a:latin typeface="Arial"/>
                  <a:ea typeface="Times New Roman"/>
                </a:rPr>
                <a:t>a</a:t>
              </a:r>
              <a:r>
                <a:rPr lang="uk-UA" b="1" dirty="0" err="1">
                  <a:solidFill>
                    <a:srgbClr val="000000"/>
                  </a:solidFill>
                  <a:effectLst/>
                  <a:latin typeface="Arial"/>
                  <a:ea typeface="Times New Roman"/>
                </a:rPr>
                <a:t>ння</a:t>
              </a:r>
              <a:r>
                <a:rPr lang="uk-UA" b="1" dirty="0">
                  <a:solidFill>
                    <a:srgbClr val="000000"/>
                  </a:solidFill>
                  <a:effectLst/>
                  <a:latin typeface="Arial"/>
                  <a:ea typeface="Times New Roman"/>
                </a:rPr>
                <a:t> п</a:t>
              </a:r>
              <a:r>
                <a:rPr lang="en-US" b="1" dirty="0">
                  <a:solidFill>
                    <a:srgbClr val="000000"/>
                  </a:solidFill>
                  <a:effectLst/>
                  <a:latin typeface="Arial"/>
                  <a:ea typeface="Times New Roman"/>
                </a:rPr>
                <a:t>o</a:t>
              </a:r>
              <a:r>
                <a:rPr lang="uk-UA" b="1" dirty="0">
                  <a:solidFill>
                    <a:srgbClr val="000000"/>
                  </a:solidFill>
                  <a:effectLst/>
                  <a:latin typeface="Arial"/>
                  <a:ea typeface="Times New Roman"/>
                </a:rPr>
                <a:t>слуг за критерієм в</a:t>
              </a:r>
              <a:r>
                <a:rPr lang="en-US" b="1" dirty="0">
                  <a:solidFill>
                    <a:srgbClr val="000000"/>
                  </a:solidFill>
                  <a:effectLst/>
                  <a:latin typeface="Arial"/>
                  <a:ea typeface="Times New Roman"/>
                </a:rPr>
                <a:t>a</a:t>
              </a:r>
              <a:r>
                <a:rPr lang="uk-UA" b="1" dirty="0" err="1">
                  <a:solidFill>
                    <a:srgbClr val="000000"/>
                  </a:solidFill>
                  <a:effectLst/>
                  <a:latin typeface="Arial"/>
                  <a:ea typeface="Times New Roman"/>
                </a:rPr>
                <a:t>жлив</a:t>
              </a:r>
              <a:r>
                <a:rPr lang="en-US" b="1" dirty="0">
                  <a:solidFill>
                    <a:srgbClr val="000000"/>
                  </a:solidFill>
                  <a:effectLst/>
                  <a:latin typeface="Arial"/>
                  <a:ea typeface="Times New Roman"/>
                </a:rPr>
                <a:t>o</a:t>
              </a:r>
              <a:r>
                <a:rPr lang="uk-UA" b="1" dirty="0" err="1">
                  <a:solidFill>
                    <a:srgbClr val="000000"/>
                  </a:solidFill>
                  <a:effectLst/>
                  <a:latin typeface="Arial"/>
                  <a:ea typeface="Times New Roman"/>
                </a:rPr>
                <a:t>сті</a:t>
              </a:r>
              <a:r>
                <a:rPr lang="uk-UA" b="1" dirty="0">
                  <a:solidFill>
                    <a:srgbClr val="000000"/>
                  </a:solidFill>
                  <a:effectLst/>
                  <a:latin typeface="Arial"/>
                  <a:ea typeface="Times New Roman"/>
                </a:rPr>
                <a:t> </a:t>
              </a:r>
              <a:endParaRPr lang="ru-RU" b="1" dirty="0">
                <a:effectLst/>
                <a:latin typeface="Times New Roman"/>
                <a:ea typeface="Times New Roman"/>
              </a:endParaRPr>
            </a:p>
            <a:p>
              <a:pPr algn="ctr">
                <a:spcAft>
                  <a:spcPts val="0"/>
                </a:spcAft>
              </a:pPr>
              <a:r>
                <a:rPr lang="uk-UA" b="1" dirty="0">
                  <a:solidFill>
                    <a:srgbClr val="000000"/>
                  </a:solidFill>
                  <a:effectLst/>
                  <a:latin typeface="Arial"/>
                  <a:ea typeface="Times New Roman"/>
                </a:rPr>
                <a:t>для </a:t>
              </a:r>
              <a:r>
                <a:rPr lang="uk-UA" b="1" dirty="0" err="1">
                  <a:solidFill>
                    <a:srgbClr val="000000"/>
                  </a:solidFill>
                  <a:effectLst/>
                  <a:latin typeface="Arial"/>
                  <a:ea typeface="Times New Roman"/>
                </a:rPr>
                <a:t>сп</a:t>
              </a:r>
              <a:r>
                <a:rPr lang="en-US" b="1" dirty="0">
                  <a:solidFill>
                    <a:srgbClr val="000000"/>
                  </a:solidFill>
                  <a:effectLst/>
                  <a:latin typeface="Arial"/>
                  <a:ea typeface="Times New Roman"/>
                </a:rPr>
                <a:t>o</a:t>
              </a:r>
              <a:r>
                <a:rPr lang="uk-UA" b="1" dirty="0">
                  <a:solidFill>
                    <a:srgbClr val="000000"/>
                  </a:solidFill>
                  <a:effectLst/>
                  <a:latin typeface="Arial"/>
                  <a:ea typeface="Times New Roman"/>
                </a:rPr>
                <a:t>жив</a:t>
              </a:r>
              <a:r>
                <a:rPr lang="en-US" b="1" dirty="0">
                  <a:solidFill>
                    <a:srgbClr val="000000"/>
                  </a:solidFill>
                  <a:effectLst/>
                  <a:latin typeface="Arial"/>
                  <a:ea typeface="Times New Roman"/>
                </a:rPr>
                <a:t>a</a:t>
              </a:r>
              <a:r>
                <a:rPr lang="uk-UA" b="1" dirty="0" err="1">
                  <a:solidFill>
                    <a:srgbClr val="000000"/>
                  </a:solidFill>
                  <a:effectLst/>
                  <a:latin typeface="Arial"/>
                  <a:ea typeface="Times New Roman"/>
                </a:rPr>
                <a:t>ча</a:t>
              </a:r>
              <a:endParaRPr lang="ru-RU" b="1" dirty="0">
                <a:effectLst/>
                <a:latin typeface="Times New Roman"/>
                <a:ea typeface="Times New Roman"/>
              </a:endParaRPr>
            </a:p>
          </p:txBody>
        </p:sp>
        <p:sp>
          <p:nvSpPr>
            <p:cNvPr id="8" name="Text Box 502"/>
            <p:cNvSpPr txBox="1">
              <a:spLocks noChangeArrowheads="1"/>
            </p:cNvSpPr>
            <p:nvPr/>
          </p:nvSpPr>
          <p:spPr bwMode="auto">
            <a:xfrm>
              <a:off x="280108" y="2480616"/>
              <a:ext cx="5048536" cy="68079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uk-UA" b="1" dirty="0">
                  <a:solidFill>
                    <a:srgbClr val="000000"/>
                  </a:solidFill>
                  <a:effectLst/>
                  <a:latin typeface="Arial"/>
                  <a:ea typeface="Times New Roman"/>
                </a:rPr>
                <a:t>Визначення </a:t>
              </a:r>
              <a:r>
                <a:rPr lang="uk-UA" b="1" dirty="0" err="1">
                  <a:solidFill>
                    <a:srgbClr val="000000"/>
                  </a:solidFill>
                  <a:effectLst/>
                  <a:latin typeface="Arial"/>
                  <a:ea typeface="Times New Roman"/>
                </a:rPr>
                <a:t>станд</a:t>
              </a:r>
              <a:r>
                <a:rPr lang="en-US" b="1" dirty="0">
                  <a:solidFill>
                    <a:srgbClr val="000000"/>
                  </a:solidFill>
                  <a:effectLst/>
                  <a:latin typeface="Arial"/>
                  <a:ea typeface="Times New Roman"/>
                </a:rPr>
                <a:t>a</a:t>
              </a:r>
              <a:r>
                <a:rPr lang="uk-UA" b="1" dirty="0" err="1">
                  <a:solidFill>
                    <a:srgbClr val="000000"/>
                  </a:solidFill>
                  <a:effectLst/>
                  <a:latin typeface="Arial"/>
                  <a:ea typeface="Times New Roman"/>
                </a:rPr>
                <a:t>ртів</a:t>
              </a:r>
              <a:r>
                <a:rPr lang="uk-UA" b="1" dirty="0">
                  <a:solidFill>
                    <a:srgbClr val="000000"/>
                  </a:solidFill>
                  <a:effectLst/>
                  <a:latin typeface="Arial"/>
                  <a:ea typeface="Times New Roman"/>
                </a:rPr>
                <a:t> послуг в </a:t>
              </a:r>
              <a:r>
                <a:rPr lang="uk-UA" b="1" dirty="0" err="1">
                  <a:solidFill>
                    <a:srgbClr val="000000"/>
                  </a:solidFill>
                  <a:effectLst/>
                  <a:latin typeface="Arial"/>
                  <a:ea typeface="Times New Roman"/>
                </a:rPr>
                <a:t>аспектіі</a:t>
              </a:r>
              <a:r>
                <a:rPr lang="uk-UA" b="1" dirty="0">
                  <a:solidFill>
                    <a:srgbClr val="000000"/>
                  </a:solidFill>
                  <a:effectLst/>
                  <a:latin typeface="Arial"/>
                  <a:ea typeface="Times New Roman"/>
                </a:rPr>
                <a:t> окремих сегментів ринку</a:t>
              </a:r>
              <a:endParaRPr lang="ru-RU" b="1" dirty="0">
                <a:effectLst/>
                <a:latin typeface="Times New Roman"/>
                <a:ea typeface="Times New Roman"/>
              </a:endParaRPr>
            </a:p>
          </p:txBody>
        </p:sp>
        <p:sp>
          <p:nvSpPr>
            <p:cNvPr id="9" name="Text Box 503"/>
            <p:cNvSpPr txBox="1">
              <a:spLocks noChangeArrowheads="1"/>
            </p:cNvSpPr>
            <p:nvPr/>
          </p:nvSpPr>
          <p:spPr bwMode="auto">
            <a:xfrm>
              <a:off x="355600" y="3261873"/>
              <a:ext cx="5000683" cy="72738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uk-UA" b="1" dirty="0">
                  <a:solidFill>
                    <a:srgbClr val="000000"/>
                  </a:solidFill>
                  <a:effectLst/>
                  <a:latin typeface="Arial"/>
                  <a:ea typeface="Times New Roman"/>
                </a:rPr>
                <a:t>Визначення рівня сервісу, не</a:t>
              </a:r>
              <a:r>
                <a:rPr lang="en-US" b="1" dirty="0">
                  <a:solidFill>
                    <a:srgbClr val="000000"/>
                  </a:solidFill>
                  <a:effectLst/>
                  <a:latin typeface="Arial"/>
                  <a:ea typeface="Times New Roman"/>
                </a:rPr>
                <a:t>o</a:t>
              </a:r>
              <a:r>
                <a:rPr lang="uk-UA" b="1" dirty="0" err="1">
                  <a:solidFill>
                    <a:srgbClr val="000000"/>
                  </a:solidFill>
                  <a:effectLst/>
                  <a:latin typeface="Arial"/>
                  <a:ea typeface="Times New Roman"/>
                </a:rPr>
                <a:t>бхідного</a:t>
              </a:r>
              <a:r>
                <a:rPr lang="uk-UA" b="1" dirty="0">
                  <a:solidFill>
                    <a:srgbClr val="000000"/>
                  </a:solidFill>
                  <a:effectLst/>
                  <a:latin typeface="Arial"/>
                  <a:ea typeface="Times New Roman"/>
                </a:rPr>
                <a:t> для забезпечення конкурентоспроможності системи</a:t>
              </a:r>
              <a:endParaRPr lang="ru-RU" b="1" dirty="0">
                <a:effectLst/>
                <a:latin typeface="Times New Roman"/>
                <a:ea typeface="Times New Roman"/>
              </a:endParaRPr>
            </a:p>
          </p:txBody>
        </p:sp>
        <p:sp>
          <p:nvSpPr>
            <p:cNvPr id="10" name="Text Box 504"/>
            <p:cNvSpPr txBox="1">
              <a:spLocks noChangeArrowheads="1"/>
            </p:cNvSpPr>
            <p:nvPr/>
          </p:nvSpPr>
          <p:spPr bwMode="auto">
            <a:xfrm>
              <a:off x="422430" y="4184406"/>
              <a:ext cx="4876924" cy="5050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uk-UA" b="1">
                  <a:solidFill>
                    <a:srgbClr val="000000"/>
                  </a:solidFill>
                  <a:effectLst/>
                  <a:latin typeface="Arial"/>
                  <a:ea typeface="Times New Roman"/>
                </a:rPr>
                <a:t>Уст</a:t>
              </a:r>
              <a:r>
                <a:rPr lang="en-US" b="1">
                  <a:solidFill>
                    <a:srgbClr val="000000"/>
                  </a:solidFill>
                  <a:effectLst/>
                  <a:latin typeface="Arial"/>
                  <a:ea typeface="Times New Roman"/>
                </a:rPr>
                <a:t>a</a:t>
              </a:r>
              <a:r>
                <a:rPr lang="uk-UA" b="1">
                  <a:solidFill>
                    <a:srgbClr val="000000"/>
                  </a:solidFill>
                  <a:effectLst/>
                  <a:latin typeface="Arial"/>
                  <a:ea typeface="Times New Roman"/>
                </a:rPr>
                <a:t>новлення звор</a:t>
              </a:r>
              <a:r>
                <a:rPr lang="en-US" b="1">
                  <a:solidFill>
                    <a:srgbClr val="000000"/>
                  </a:solidFill>
                  <a:effectLst/>
                  <a:latin typeface="Arial"/>
                  <a:ea typeface="Times New Roman"/>
                </a:rPr>
                <a:t>o</a:t>
              </a:r>
              <a:r>
                <a:rPr lang="uk-UA" b="1">
                  <a:solidFill>
                    <a:srgbClr val="000000"/>
                  </a:solidFill>
                  <a:effectLst/>
                  <a:latin typeface="Arial"/>
                  <a:ea typeface="Times New Roman"/>
                </a:rPr>
                <a:t>тного зв`язку зі сп</a:t>
              </a:r>
              <a:r>
                <a:rPr lang="en-US" b="1">
                  <a:solidFill>
                    <a:srgbClr val="000000"/>
                  </a:solidFill>
                  <a:effectLst/>
                  <a:latin typeface="Arial"/>
                  <a:ea typeface="Times New Roman"/>
                </a:rPr>
                <a:t>o</a:t>
              </a:r>
              <a:r>
                <a:rPr lang="uk-UA" b="1">
                  <a:solidFill>
                    <a:srgbClr val="000000"/>
                  </a:solidFill>
                  <a:effectLst/>
                  <a:latin typeface="Arial"/>
                  <a:ea typeface="Times New Roman"/>
                </a:rPr>
                <a:t>живачами п</a:t>
              </a:r>
              <a:r>
                <a:rPr lang="en-US" b="1">
                  <a:solidFill>
                    <a:srgbClr val="000000"/>
                  </a:solidFill>
                  <a:effectLst/>
                  <a:latin typeface="Arial"/>
                  <a:ea typeface="Times New Roman"/>
                </a:rPr>
                <a:t>o</a:t>
              </a:r>
              <a:r>
                <a:rPr lang="uk-UA" b="1">
                  <a:solidFill>
                    <a:srgbClr val="000000"/>
                  </a:solidFill>
                  <a:effectLst/>
                  <a:latin typeface="Arial"/>
                  <a:ea typeface="Times New Roman"/>
                </a:rPr>
                <a:t>слуг</a:t>
              </a:r>
              <a:endParaRPr lang="ru-RU" b="1">
                <a:effectLst/>
                <a:latin typeface="Times New Roman"/>
                <a:ea typeface="Times New Roman"/>
              </a:endParaRPr>
            </a:p>
          </p:txBody>
        </p:sp>
        <p:cxnSp>
          <p:nvCxnSpPr>
            <p:cNvPr id="11" name="AutoShape 505"/>
            <p:cNvCxnSpPr>
              <a:cxnSpLocks noChangeShapeType="1"/>
            </p:cNvCxnSpPr>
            <p:nvPr/>
          </p:nvCxnSpPr>
          <p:spPr bwMode="auto">
            <a:xfrm>
              <a:off x="2803550" y="3989255"/>
              <a:ext cx="9208" cy="19515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 name="AutoShape 506"/>
            <p:cNvCxnSpPr>
              <a:cxnSpLocks noChangeShapeType="1"/>
              <a:stCxn id="8" idx="2"/>
            </p:cNvCxnSpPr>
            <p:nvPr/>
          </p:nvCxnSpPr>
          <p:spPr bwMode="auto">
            <a:xfrm flipH="1">
              <a:off x="2803550" y="3161407"/>
              <a:ext cx="826" cy="175793"/>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3" name="AutoShape 507"/>
            <p:cNvCxnSpPr>
              <a:cxnSpLocks noChangeShapeType="1"/>
              <a:stCxn id="7" idx="2"/>
              <a:endCxn id="8" idx="0"/>
            </p:cNvCxnSpPr>
            <p:nvPr/>
          </p:nvCxnSpPr>
          <p:spPr bwMode="auto">
            <a:xfrm>
              <a:off x="2803551" y="2298993"/>
              <a:ext cx="826" cy="181623"/>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4" name="AutoShape 508"/>
            <p:cNvCxnSpPr>
              <a:cxnSpLocks noChangeShapeType="1"/>
              <a:stCxn id="6" idx="2"/>
              <a:endCxn id="7" idx="0"/>
            </p:cNvCxnSpPr>
            <p:nvPr/>
          </p:nvCxnSpPr>
          <p:spPr bwMode="auto">
            <a:xfrm>
              <a:off x="2803551" y="1437434"/>
              <a:ext cx="0" cy="19639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5" name="AutoShape 509"/>
            <p:cNvCxnSpPr>
              <a:cxnSpLocks noChangeShapeType="1"/>
              <a:endCxn id="6" idx="0"/>
            </p:cNvCxnSpPr>
            <p:nvPr/>
          </p:nvCxnSpPr>
          <p:spPr bwMode="auto">
            <a:xfrm>
              <a:off x="2803550" y="547909"/>
              <a:ext cx="1" cy="21949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sp>
        <p:nvSpPr>
          <p:cNvPr id="16" name="Rectangle 21"/>
          <p:cNvSpPr>
            <a:spLocks noChangeArrowheads="1"/>
          </p:cNvSpPr>
          <p:nvPr/>
        </p:nvSpPr>
        <p:spPr bwMode="auto">
          <a:xfrm rot="10800000" flipV="1">
            <a:off x="228599" y="5351502"/>
            <a:ext cx="8534399"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Рис.  </a:t>
            </a:r>
            <a:r>
              <a:rPr kumimoji="0" lang="uk-UA"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Послідовність дій, що дозволяють сформувати систему логістичного сервісу</a:t>
            </a:r>
            <a:endParaRPr kumimoji="0" lang="uk-UA"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5919949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 descr="ÐÐ°ÑÑÐ¸Ð½ÐºÐ¸ Ð¿Ð¾ Ð·Ð°Ð¿ÑÐ¾ÑÑ Ð¡ÐµÐ³Ð¼ÐµÐ½ÑÑÐ²aÐ½Ð½Ñ ÑÐ¿Ð¾Ð¶Ð¸Ð²aÑÑÐºÐ¾Ð³Ð¾ ÑÐ¸Ð½ÐºÑ Ð·Ð°Ð»ÐµÐ¶Ð½Ð¾ Ð²ÑÐ´ Ð¾ÑÐ¾Ð±Ð»Ð¸Ð²Ð¾ÑÑÐµÐ¹ Ñ Ð¿Ð¾ÑÑÐµÐ± Ð¾ÐºÑÐµÐ¼Ð¸Ñ ÑÐ¿Ð¾Ð¶Ð¸Ð²aÑÑÐ² Ð² Ð¿Ð¾ÑÐ»ÑÐ³aÑ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AutoShape 6" descr="ÐÐ°ÑÑÐ¸Ð½ÐºÐ¸ Ð¿Ð¾ Ð·Ð°Ð¿ÑÐ¾ÑÑ Ð¡ÐµÐ³Ð¼ÐµÐ½ÑÑÐ²aÐ½Ð½Ñ ÑÐ¿Ð¾Ð¶Ð¸Ð²aÑÑÐºÐ¾Ð³Ð¾ ÑÐ¸Ð½ÐºÑ Ð·Ð°Ð»ÐµÐ¶Ð½Ð¾ Ð²ÑÐ´ Ð¾ÑÐ¾Ð±Ð»Ð¸Ð²Ð¾ÑÑÐµÐ¹ Ñ Ð¿Ð¾ÑÑÐµÐ± Ð¾ÐºÑÐµÐ¼Ð¸Ñ ÑÐ¿Ð¾Ð¶Ð¸Ð²aÑÑÐ² Ð² Ð¿Ð¾ÑÐ»ÑÐ³aÑ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2296" name="Picture 8" descr="http://player.myshared.ru/7/791803/slides/slide_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849" y="7937"/>
            <a:ext cx="8940799" cy="670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8015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http://player.myshared.ru/7/791803/slides/slide_1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8351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player.myshared.ru/7/791803/slides/slide_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9144000" cy="685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4887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pSp>
        <p:nvGrpSpPr>
          <p:cNvPr id="3" name="Полотно 1840"/>
          <p:cNvGrpSpPr/>
          <p:nvPr/>
        </p:nvGrpSpPr>
        <p:grpSpPr>
          <a:xfrm>
            <a:off x="152400" y="356554"/>
            <a:ext cx="8839199" cy="4977446"/>
            <a:chOff x="0" y="0"/>
            <a:chExt cx="5940425" cy="2341245"/>
          </a:xfrm>
        </p:grpSpPr>
        <p:sp>
          <p:nvSpPr>
            <p:cNvPr id="4" name="Прямоугольник 3"/>
            <p:cNvSpPr/>
            <p:nvPr/>
          </p:nvSpPr>
          <p:spPr>
            <a:xfrm>
              <a:off x="0" y="0"/>
              <a:ext cx="5940425" cy="2341245"/>
            </a:xfrm>
            <a:prstGeom prst="rect">
              <a:avLst/>
            </a:prstGeom>
            <a:noFill/>
            <a:ln>
              <a:noFill/>
            </a:ln>
          </p:spPr>
        </p:sp>
        <p:sp>
          <p:nvSpPr>
            <p:cNvPr id="5" name="Text Box 484"/>
            <p:cNvSpPr txBox="1">
              <a:spLocks noChangeArrowheads="1"/>
            </p:cNvSpPr>
            <p:nvPr/>
          </p:nvSpPr>
          <p:spPr bwMode="auto">
            <a:xfrm>
              <a:off x="0" y="103120"/>
              <a:ext cx="1688896" cy="58984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ru-RU" sz="2200" b="1" i="1" dirty="0" err="1">
                  <a:solidFill>
                    <a:srgbClr val="000000"/>
                  </a:solidFill>
                  <a:effectLst/>
                  <a:latin typeface="Arial"/>
                  <a:ea typeface="Times New Roman"/>
                </a:rPr>
                <a:t>обов'язковість</a:t>
              </a:r>
              <a:r>
                <a:rPr lang="ru-RU" sz="2200" b="1" i="1" dirty="0">
                  <a:solidFill>
                    <a:srgbClr val="000000"/>
                  </a:solidFill>
                  <a:effectLst/>
                  <a:latin typeface="Arial"/>
                  <a:ea typeface="Times New Roman"/>
                </a:rPr>
                <a:t> </a:t>
              </a:r>
              <a:r>
                <a:rPr lang="ru-RU" sz="2200" b="1" i="1" dirty="0" err="1">
                  <a:solidFill>
                    <a:srgbClr val="000000"/>
                  </a:solidFill>
                  <a:effectLst/>
                  <a:latin typeface="Arial"/>
                  <a:ea typeface="Times New Roman"/>
                </a:rPr>
                <a:t>пропозиції</a:t>
              </a:r>
              <a:r>
                <a:rPr lang="ru-RU" sz="2200" b="1" i="1" dirty="0">
                  <a:solidFill>
                    <a:srgbClr val="000000"/>
                  </a:solidFill>
                  <a:effectLst/>
                  <a:latin typeface="Arial"/>
                  <a:ea typeface="Times New Roman"/>
                </a:rPr>
                <a:t> </a:t>
              </a:r>
              <a:endParaRPr lang="ru-RU" sz="2200" b="1" dirty="0">
                <a:effectLst/>
                <a:latin typeface="Times New Roman"/>
                <a:ea typeface="Times New Roman"/>
              </a:endParaRPr>
            </a:p>
          </p:txBody>
        </p:sp>
        <p:sp>
          <p:nvSpPr>
            <p:cNvPr id="6" name="Text Box 485"/>
            <p:cNvSpPr txBox="1">
              <a:spLocks noChangeArrowheads="1"/>
            </p:cNvSpPr>
            <p:nvPr/>
          </p:nvSpPr>
          <p:spPr bwMode="auto">
            <a:xfrm>
              <a:off x="3756659" y="102936"/>
              <a:ext cx="2183765" cy="58984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ru-RU" sz="2200" b="1" i="1">
                  <a:solidFill>
                    <a:srgbClr val="000000"/>
                  </a:solidFill>
                  <a:effectLst/>
                  <a:latin typeface="Arial"/>
                  <a:ea typeface="Times New Roman"/>
                </a:rPr>
                <a:t>необов'язковість використання</a:t>
              </a:r>
              <a:endParaRPr lang="ru-RU" sz="2200" b="1">
                <a:effectLst/>
                <a:latin typeface="Times New Roman"/>
                <a:ea typeface="Times New Roman"/>
              </a:endParaRPr>
            </a:p>
          </p:txBody>
        </p:sp>
        <p:sp>
          <p:nvSpPr>
            <p:cNvPr id="7" name="Text Box 486"/>
            <p:cNvSpPr txBox="1">
              <a:spLocks noChangeArrowheads="1"/>
            </p:cNvSpPr>
            <p:nvPr/>
          </p:nvSpPr>
          <p:spPr bwMode="auto">
            <a:xfrm>
              <a:off x="0" y="902510"/>
              <a:ext cx="1688896" cy="400107"/>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ru-RU" sz="2200" b="1" i="1" dirty="0" err="1">
                  <a:solidFill>
                    <a:srgbClr val="000000"/>
                  </a:solidFill>
                  <a:effectLst/>
                  <a:latin typeface="Arial"/>
                  <a:ea typeface="Times New Roman"/>
                </a:rPr>
                <a:t>еластичність</a:t>
              </a:r>
              <a:r>
                <a:rPr lang="ru-RU" sz="2200" b="1" i="1" dirty="0">
                  <a:solidFill>
                    <a:srgbClr val="000000"/>
                  </a:solidFill>
                  <a:effectLst/>
                  <a:latin typeface="Arial"/>
                  <a:ea typeface="Times New Roman"/>
                </a:rPr>
                <a:t> </a:t>
              </a:r>
              <a:endParaRPr lang="ru-RU" sz="2200" b="1" dirty="0">
                <a:effectLst/>
                <a:latin typeface="Times New Roman"/>
                <a:ea typeface="Times New Roman"/>
              </a:endParaRPr>
            </a:p>
          </p:txBody>
        </p:sp>
        <p:sp>
          <p:nvSpPr>
            <p:cNvPr id="8" name="Text Box 487"/>
            <p:cNvSpPr txBox="1">
              <a:spLocks noChangeArrowheads="1"/>
            </p:cNvSpPr>
            <p:nvPr/>
          </p:nvSpPr>
          <p:spPr bwMode="auto">
            <a:xfrm>
              <a:off x="3756494" y="902510"/>
              <a:ext cx="1809354" cy="400107"/>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ru-RU" sz="2200" b="1" i="1">
                  <a:solidFill>
                    <a:srgbClr val="000000"/>
                  </a:solidFill>
                  <a:effectLst/>
                  <a:latin typeface="Arial"/>
                  <a:ea typeface="Times New Roman"/>
                </a:rPr>
                <a:t>зручність</a:t>
              </a:r>
              <a:r>
                <a:rPr lang="ru-RU" sz="2200" b="1">
                  <a:solidFill>
                    <a:srgbClr val="000000"/>
                  </a:solidFill>
                  <a:effectLst/>
                  <a:latin typeface="Arial"/>
                  <a:ea typeface="Times New Roman"/>
                </a:rPr>
                <a:t> </a:t>
              </a:r>
              <a:endParaRPr lang="ru-RU" sz="2200" b="1">
                <a:effectLst/>
                <a:latin typeface="Times New Roman"/>
                <a:ea typeface="Times New Roman"/>
              </a:endParaRPr>
            </a:p>
          </p:txBody>
        </p:sp>
        <p:sp>
          <p:nvSpPr>
            <p:cNvPr id="9" name="Text Box 488"/>
            <p:cNvSpPr txBox="1">
              <a:spLocks noChangeArrowheads="1"/>
            </p:cNvSpPr>
            <p:nvPr/>
          </p:nvSpPr>
          <p:spPr bwMode="auto">
            <a:xfrm>
              <a:off x="139275" y="1541031"/>
              <a:ext cx="1549621" cy="599748"/>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ru-RU" sz="2200" b="1" i="1" dirty="0" err="1">
                  <a:solidFill>
                    <a:srgbClr val="000000"/>
                  </a:solidFill>
                  <a:effectLst/>
                  <a:latin typeface="Arial"/>
                  <a:ea typeface="Times New Roman"/>
                </a:rPr>
                <a:t>інформаційна</a:t>
              </a:r>
              <a:r>
                <a:rPr lang="ru-RU" sz="2200" b="1" i="1" dirty="0">
                  <a:solidFill>
                    <a:srgbClr val="000000"/>
                  </a:solidFill>
                  <a:effectLst/>
                  <a:latin typeface="Arial"/>
                  <a:ea typeface="Times New Roman"/>
                </a:rPr>
                <a:t> </a:t>
              </a:r>
              <a:r>
                <a:rPr lang="ru-RU" sz="2200" b="1" i="1" dirty="0" err="1">
                  <a:solidFill>
                    <a:srgbClr val="000000"/>
                  </a:solidFill>
                  <a:effectLst/>
                  <a:latin typeface="Arial"/>
                  <a:ea typeface="Times New Roman"/>
                </a:rPr>
                <a:t>віддача</a:t>
              </a:r>
              <a:r>
                <a:rPr lang="ru-RU" sz="2200" b="1" dirty="0">
                  <a:solidFill>
                    <a:srgbClr val="000000"/>
                  </a:solidFill>
                  <a:effectLst/>
                  <a:latin typeface="Arial"/>
                  <a:ea typeface="Times New Roman"/>
                </a:rPr>
                <a:t> </a:t>
              </a:r>
              <a:endParaRPr lang="ru-RU" sz="2200" b="1" dirty="0">
                <a:effectLst/>
                <a:latin typeface="Times New Roman"/>
                <a:ea typeface="Times New Roman"/>
              </a:endParaRPr>
            </a:p>
          </p:txBody>
        </p:sp>
        <p:sp>
          <p:nvSpPr>
            <p:cNvPr id="10" name="Text Box 489"/>
            <p:cNvSpPr txBox="1">
              <a:spLocks noChangeArrowheads="1"/>
            </p:cNvSpPr>
            <p:nvPr/>
          </p:nvSpPr>
          <p:spPr bwMode="auto">
            <a:xfrm>
              <a:off x="3708640" y="1588879"/>
              <a:ext cx="1857208" cy="5519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ru-RU" sz="2200" b="1" i="1" dirty="0" err="1">
                  <a:solidFill>
                    <a:srgbClr val="000000"/>
                  </a:solidFill>
                  <a:effectLst/>
                  <a:latin typeface="Arial"/>
                  <a:ea typeface="Times New Roman"/>
                </a:rPr>
                <a:t>раціональна</a:t>
              </a:r>
              <a:r>
                <a:rPr lang="ru-RU" sz="2200" b="1" i="1" dirty="0">
                  <a:solidFill>
                    <a:srgbClr val="000000"/>
                  </a:solidFill>
                  <a:effectLst/>
                  <a:latin typeface="Arial"/>
                  <a:ea typeface="Times New Roman"/>
                </a:rPr>
                <a:t> </a:t>
              </a:r>
              <a:r>
                <a:rPr lang="ru-RU" sz="2200" b="1" i="1" dirty="0" err="1">
                  <a:solidFill>
                    <a:srgbClr val="000000"/>
                  </a:solidFill>
                  <a:effectLst/>
                  <a:latin typeface="Arial"/>
                  <a:ea typeface="Times New Roman"/>
                </a:rPr>
                <a:t>цінова</a:t>
              </a:r>
              <a:r>
                <a:rPr lang="ru-RU" sz="2200" b="1" i="1" dirty="0">
                  <a:solidFill>
                    <a:srgbClr val="000000"/>
                  </a:solidFill>
                  <a:effectLst/>
                  <a:latin typeface="Arial"/>
                  <a:ea typeface="Times New Roman"/>
                </a:rPr>
                <a:t> </a:t>
              </a:r>
              <a:r>
                <a:rPr lang="ru-RU" sz="2200" b="1" i="1" dirty="0" err="1">
                  <a:solidFill>
                    <a:srgbClr val="000000"/>
                  </a:solidFill>
                  <a:effectLst/>
                  <a:latin typeface="Arial"/>
                  <a:ea typeface="Times New Roman"/>
                </a:rPr>
                <a:t>політика</a:t>
              </a:r>
              <a:r>
                <a:rPr lang="ru-RU" sz="2200" b="1" dirty="0">
                  <a:solidFill>
                    <a:srgbClr val="000000"/>
                  </a:solidFill>
                  <a:effectLst/>
                  <a:latin typeface="Arial"/>
                  <a:ea typeface="Times New Roman"/>
                </a:rPr>
                <a:t> </a:t>
              </a:r>
              <a:endParaRPr lang="ru-RU" sz="2200" b="1" dirty="0">
                <a:effectLst/>
                <a:latin typeface="Times New Roman"/>
                <a:ea typeface="Times New Roman"/>
              </a:endParaRPr>
            </a:p>
          </p:txBody>
        </p:sp>
        <p:sp>
          <p:nvSpPr>
            <p:cNvPr id="11" name="Text Box 490"/>
            <p:cNvSpPr txBox="1">
              <a:spLocks noChangeArrowheads="1"/>
            </p:cNvSpPr>
            <p:nvPr/>
          </p:nvSpPr>
          <p:spPr bwMode="auto">
            <a:xfrm>
              <a:off x="2017504" y="692785"/>
              <a:ext cx="1288960" cy="4095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uk-UA" sz="2200" b="1" dirty="0">
                  <a:effectLst/>
                  <a:latin typeface="Arial"/>
                  <a:ea typeface="Times New Roman"/>
                </a:rPr>
                <a:t>Принципи</a:t>
              </a:r>
              <a:endParaRPr lang="ru-RU" sz="2200" b="1" dirty="0">
                <a:effectLst/>
                <a:latin typeface="Times New Roman"/>
                <a:ea typeface="Times New Roman"/>
              </a:endParaRPr>
            </a:p>
            <a:p>
              <a:pPr algn="ctr">
                <a:spcAft>
                  <a:spcPts val="0"/>
                </a:spcAft>
              </a:pPr>
              <a:r>
                <a:rPr lang="uk-UA" sz="2200" b="1" dirty="0">
                  <a:effectLst/>
                  <a:latin typeface="Arial"/>
                  <a:ea typeface="Times New Roman"/>
                </a:rPr>
                <a:t> </a:t>
              </a:r>
              <a:endParaRPr lang="ru-RU" sz="2200" b="1" dirty="0">
                <a:effectLst/>
                <a:latin typeface="Times New Roman"/>
                <a:ea typeface="Times New Roman"/>
              </a:endParaRPr>
            </a:p>
            <a:p>
              <a:pPr algn="ctr">
                <a:spcAft>
                  <a:spcPts val="0"/>
                </a:spcAft>
              </a:pPr>
              <a:r>
                <a:rPr lang="uk-UA" sz="2200" b="1" dirty="0">
                  <a:effectLst/>
                  <a:latin typeface="Arial"/>
                  <a:ea typeface="Times New Roman"/>
                </a:rPr>
                <a:t> </a:t>
              </a:r>
              <a:endParaRPr lang="ru-RU" sz="2200" b="1" dirty="0">
                <a:effectLst/>
                <a:latin typeface="Times New Roman"/>
                <a:ea typeface="Times New Roman"/>
              </a:endParaRPr>
            </a:p>
            <a:p>
              <a:pPr algn="ctr">
                <a:spcAft>
                  <a:spcPts val="0"/>
                </a:spcAft>
              </a:pPr>
              <a:r>
                <a:rPr lang="uk-UA" sz="2200" b="1" dirty="0">
                  <a:effectLst/>
                  <a:latin typeface="Times New Roman"/>
                  <a:ea typeface="Times New Roman"/>
                </a:rPr>
                <a:t> </a:t>
              </a:r>
              <a:endParaRPr lang="ru-RU" sz="2200" b="1" dirty="0">
                <a:effectLst/>
                <a:latin typeface="Times New Roman"/>
                <a:ea typeface="Times New Roman"/>
              </a:endParaRPr>
            </a:p>
            <a:p>
              <a:pPr>
                <a:spcAft>
                  <a:spcPts val="0"/>
                </a:spcAft>
              </a:pPr>
              <a:r>
                <a:rPr lang="uk-UA" sz="2200" b="1" dirty="0">
                  <a:effectLst/>
                  <a:latin typeface="Times New Roman"/>
                  <a:ea typeface="Times New Roman"/>
                </a:rPr>
                <a:t> </a:t>
              </a:r>
              <a:endParaRPr lang="ru-RU" sz="2200" b="1" dirty="0">
                <a:effectLst/>
                <a:latin typeface="Times New Roman"/>
                <a:ea typeface="Times New Roman"/>
              </a:endParaRPr>
            </a:p>
          </p:txBody>
        </p:sp>
        <p:cxnSp>
          <p:nvCxnSpPr>
            <p:cNvPr id="12" name="AutoShape 491"/>
            <p:cNvCxnSpPr>
              <a:cxnSpLocks noChangeShapeType="1"/>
              <a:stCxn id="11" idx="3"/>
              <a:endCxn id="6" idx="1"/>
            </p:cNvCxnSpPr>
            <p:nvPr/>
          </p:nvCxnSpPr>
          <p:spPr bwMode="auto">
            <a:xfrm flipV="1">
              <a:off x="3306464" y="397861"/>
              <a:ext cx="450195" cy="49971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3" name="AutoShape 492"/>
            <p:cNvCxnSpPr>
              <a:cxnSpLocks noChangeShapeType="1"/>
              <a:stCxn id="11" idx="3"/>
              <a:endCxn id="8" idx="1"/>
            </p:cNvCxnSpPr>
            <p:nvPr/>
          </p:nvCxnSpPr>
          <p:spPr bwMode="auto">
            <a:xfrm>
              <a:off x="3306464" y="897573"/>
              <a:ext cx="450030" cy="20499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4" name="AutoShape 493"/>
            <p:cNvCxnSpPr>
              <a:cxnSpLocks noChangeShapeType="1"/>
              <a:stCxn id="11" idx="3"/>
              <a:endCxn id="10" idx="1"/>
            </p:cNvCxnSpPr>
            <p:nvPr/>
          </p:nvCxnSpPr>
          <p:spPr bwMode="auto">
            <a:xfrm>
              <a:off x="3306464" y="897573"/>
              <a:ext cx="402176" cy="967256"/>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5" name="AutoShape 494"/>
            <p:cNvCxnSpPr>
              <a:cxnSpLocks noChangeShapeType="1"/>
              <a:stCxn id="11" idx="1"/>
              <a:endCxn id="5" idx="3"/>
            </p:cNvCxnSpPr>
            <p:nvPr/>
          </p:nvCxnSpPr>
          <p:spPr bwMode="auto">
            <a:xfrm flipH="1" flipV="1">
              <a:off x="1688896" y="398045"/>
              <a:ext cx="328609" cy="499528"/>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6" name="AutoShape 495"/>
            <p:cNvCxnSpPr>
              <a:cxnSpLocks noChangeShapeType="1"/>
              <a:stCxn id="11" idx="1"/>
              <a:endCxn id="7" idx="3"/>
            </p:cNvCxnSpPr>
            <p:nvPr/>
          </p:nvCxnSpPr>
          <p:spPr bwMode="auto">
            <a:xfrm flipH="1">
              <a:off x="1688896" y="897573"/>
              <a:ext cx="328609" cy="20499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7" name="AutoShape 496"/>
            <p:cNvCxnSpPr>
              <a:cxnSpLocks noChangeShapeType="1"/>
              <a:stCxn id="11" idx="1"/>
              <a:endCxn id="9" idx="3"/>
            </p:cNvCxnSpPr>
            <p:nvPr/>
          </p:nvCxnSpPr>
          <p:spPr bwMode="auto">
            <a:xfrm flipH="1">
              <a:off x="1688896" y="897573"/>
              <a:ext cx="328609" cy="94333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sp>
        <p:nvSpPr>
          <p:cNvPr id="18" name="Rectangle 24"/>
          <p:cNvSpPr>
            <a:spLocks noChangeArrowheads="1"/>
          </p:cNvSpPr>
          <p:nvPr/>
        </p:nvSpPr>
        <p:spPr bwMode="auto">
          <a:xfrm rot="10800000" flipV="1">
            <a:off x="348920" y="5638800"/>
            <a:ext cx="844616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uk-UA"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Рис. </a:t>
            </a:r>
            <a:r>
              <a:rPr kumimoji="0" lang="uk-UA"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Принципи логістичного сервісу</a:t>
            </a:r>
            <a:endParaRPr kumimoji="0" lang="uk-UA"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120934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1000" y="609600"/>
            <a:ext cx="8382000" cy="5016758"/>
          </a:xfrm>
          <a:prstGeom prst="rect">
            <a:avLst/>
          </a:prstGeom>
        </p:spPr>
        <p:txBody>
          <a:bodyPr wrap="square">
            <a:spAutoFit/>
          </a:bodyPr>
          <a:lstStyle/>
          <a:p>
            <a:r>
              <a:rPr lang="uk-UA" sz="3200" b="1" dirty="0" smtClean="0"/>
              <a:t>2</a:t>
            </a:r>
            <a:r>
              <a:rPr lang="uk-UA" sz="3200" b="1" dirty="0"/>
              <a:t>. Визначення оптимального рівня сервісу</a:t>
            </a:r>
            <a:endParaRPr lang="ru-RU" sz="3200" dirty="0"/>
          </a:p>
          <a:p>
            <a:r>
              <a:rPr lang="uk-UA" sz="3200" dirty="0"/>
              <a:t> </a:t>
            </a:r>
            <a:endParaRPr lang="ru-RU" sz="3200" dirty="0"/>
          </a:p>
          <a:p>
            <a:r>
              <a:rPr lang="uk-UA" sz="3200" dirty="0"/>
              <a:t> </a:t>
            </a:r>
            <a:r>
              <a:rPr lang="uk-UA" sz="3200" b="1" dirty="0" smtClean="0"/>
              <a:t>Основним </a:t>
            </a:r>
            <a:r>
              <a:rPr lang="uk-UA" sz="3200" b="1" dirty="0"/>
              <a:t>важливим критерієм, що дозволяє оцінити систему логістичного обслуговування, є рівень логістичного сервісу</a:t>
            </a:r>
            <a:r>
              <a:rPr lang="uk-UA" sz="3200" b="1" dirty="0" smtClean="0"/>
              <a:t>.</a:t>
            </a:r>
          </a:p>
          <a:p>
            <a:endParaRPr lang="ru-RU" sz="3200" dirty="0"/>
          </a:p>
          <a:p>
            <a:r>
              <a:rPr lang="uk-UA" sz="3200" b="1" i="1" dirty="0"/>
              <a:t>Рішення щодо оптимізації </a:t>
            </a:r>
            <a:r>
              <a:rPr lang="uk-UA" sz="3200" b="1" i="1" dirty="0" smtClean="0"/>
              <a:t>обсягу </a:t>
            </a:r>
            <a:r>
              <a:rPr lang="uk-UA" sz="3200" b="1" i="1" dirty="0"/>
              <a:t>логістичного сервісу полягає у визначенні кількості та якості надання послуг, </a:t>
            </a:r>
            <a:r>
              <a:rPr lang="uk-UA" sz="3200" b="1" i="1" dirty="0" smtClean="0"/>
              <a:t>що має забезпечити </a:t>
            </a:r>
            <a:r>
              <a:rPr lang="uk-UA" sz="3200" b="1" i="1" dirty="0" smtClean="0"/>
              <a:t>оптимальні </a:t>
            </a:r>
            <a:r>
              <a:rPr lang="uk-UA" sz="3200" b="1" i="1" dirty="0"/>
              <a:t>витрати. </a:t>
            </a:r>
            <a:endParaRPr lang="ru-RU" sz="3200" b="1" i="1" dirty="0"/>
          </a:p>
        </p:txBody>
      </p:sp>
    </p:spTree>
    <p:extLst>
      <p:ext uri="{BB962C8B-B14F-4D97-AF65-F5344CB8AC3E}">
        <p14:creationId xmlns:p14="http://schemas.microsoft.com/office/powerpoint/2010/main" val="15897411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290945" y="228600"/>
            <a:ext cx="84582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142875" algn="ctr"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Показник рівня логістичного сервісу є відносним показником, який обчислюють у відсотках від усього можливого сервісу, що може бути наданий по окремій товарній позиції.</a:t>
            </a:r>
            <a:endParaRPr kumimoji="0" lang="uk-U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Розрахунок даного показника виконують за такою формулою:</a:t>
            </a:r>
            <a:r>
              <a:rPr kumimoji="0" lang="uk-UA"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uk-UA" sz="2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Объект 2"/>
          <p:cNvGraphicFramePr>
            <a:graphicFrameLocks noChangeAspect="1"/>
          </p:cNvGraphicFramePr>
          <p:nvPr>
            <p:extLst>
              <p:ext uri="{D42A27DB-BD31-4B8C-83A1-F6EECF244321}">
                <p14:modId xmlns:p14="http://schemas.microsoft.com/office/powerpoint/2010/main" val="2294589038"/>
              </p:ext>
            </p:extLst>
          </p:nvPr>
        </p:nvGraphicFramePr>
        <p:xfrm>
          <a:off x="2743200" y="2819400"/>
          <a:ext cx="3772401" cy="1228725"/>
        </p:xfrm>
        <a:graphic>
          <a:graphicData uri="http://schemas.openxmlformats.org/presentationml/2006/ole">
            <mc:AlternateContent xmlns:mc="http://schemas.openxmlformats.org/markup-compatibility/2006">
              <mc:Choice xmlns:v="urn:schemas-microsoft-com:vml" Requires="v">
                <p:oleObj spid="_x0000_s6206" name="Equation" r:id="rId3" imgW="977476" imgH="406224" progId="Equation.3">
                  <p:embed/>
                </p:oleObj>
              </mc:Choice>
              <mc:Fallback>
                <p:oleObj name="Equation" r:id="rId3" imgW="977476" imgH="406224"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2819400"/>
                        <a:ext cx="3772401" cy="1228725"/>
                      </a:xfrm>
                      <a:prstGeom prst="rect">
                        <a:avLst/>
                      </a:prstGeom>
                      <a:noFill/>
                    </p:spPr>
                  </p:pic>
                </p:oleObj>
              </mc:Fallback>
            </mc:AlternateContent>
          </a:graphicData>
        </a:graphic>
      </p:graphicFrame>
      <p:sp>
        <p:nvSpPr>
          <p:cNvPr id="4" name="Rectangle 3"/>
          <p:cNvSpPr>
            <a:spLocks noChangeArrowheads="1"/>
          </p:cNvSpPr>
          <p:nvPr/>
        </p:nvSpPr>
        <p:spPr bwMode="auto">
          <a:xfrm>
            <a:off x="290945" y="4267200"/>
            <a:ext cx="8804564"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де  N – рівень логістичного сервісу;</a:t>
            </a:r>
            <a:endParaRPr kumimoji="0" lang="uk-U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 – кількісна оцінка обсягу, логістичного сервісу, що фактично надається;</a:t>
            </a:r>
            <a:endParaRPr kumimoji="0" lang="uk-U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 – кількісна оцінка теоретично можливого обсягу логістичного сервісу.</a:t>
            </a:r>
            <a:endParaRPr kumimoji="0" lang="uk-U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uk-UA"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261025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304800" y="152400"/>
            <a:ext cx="82296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Рівень сервісу можна оцінювати також і зіставляючи час на виконання послуг, що надаються фактично, та часу, який необхідно було б витратити в разі надання всього комплексу можливих послуг.</a:t>
            </a:r>
          </a:p>
          <a:p>
            <a:pPr marL="0" marR="0" lvl="0" indent="450850" algn="ctr"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Розрахунок виконують за такою формулою:</a:t>
            </a:r>
            <a:r>
              <a:rPr kumimoji="0" lang="uk-UA"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uk-UA" sz="2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Объект 2"/>
          <p:cNvGraphicFramePr>
            <a:graphicFrameLocks noChangeAspect="1"/>
          </p:cNvGraphicFramePr>
          <p:nvPr>
            <p:extLst>
              <p:ext uri="{D42A27DB-BD31-4B8C-83A1-F6EECF244321}">
                <p14:modId xmlns:p14="http://schemas.microsoft.com/office/powerpoint/2010/main" val="1970317172"/>
              </p:ext>
            </p:extLst>
          </p:nvPr>
        </p:nvGraphicFramePr>
        <p:xfrm>
          <a:off x="1740268" y="2667000"/>
          <a:ext cx="6169152" cy="1752600"/>
        </p:xfrm>
        <a:graphic>
          <a:graphicData uri="http://schemas.openxmlformats.org/presentationml/2006/ole">
            <mc:AlternateContent xmlns:mc="http://schemas.openxmlformats.org/markup-compatibility/2006">
              <mc:Choice xmlns:v="urn:schemas-microsoft-com:vml" Requires="v">
                <p:oleObj spid="_x0000_s7229" name="Equation" r:id="rId3" imgW="1473200" imgH="533400" progId="Equation.3">
                  <p:embed/>
                </p:oleObj>
              </mc:Choice>
              <mc:Fallback>
                <p:oleObj name="Equation" r:id="rId3" imgW="1473200" imgH="5334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0268" y="2667000"/>
                        <a:ext cx="6169152" cy="1752600"/>
                      </a:xfrm>
                      <a:prstGeom prst="rect">
                        <a:avLst/>
                      </a:prstGeom>
                      <a:noFill/>
                    </p:spPr>
                  </p:pic>
                </p:oleObj>
              </mc:Fallback>
            </mc:AlternateContent>
          </a:graphicData>
        </a:graphic>
      </p:graphicFrame>
      <p:sp>
        <p:nvSpPr>
          <p:cNvPr id="4" name="Rectangle 3"/>
          <p:cNvSpPr>
            <a:spLocks noChangeArrowheads="1"/>
          </p:cNvSpPr>
          <p:nvPr/>
        </p:nvSpPr>
        <p:spPr bwMode="auto">
          <a:xfrm rot="10800000" flipV="1">
            <a:off x="519545" y="4876800"/>
            <a:ext cx="8610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де  N – кількість послуг, що теоретично може бути надано;</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 – кількість послуг, що надаються фактично;</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 – час на виконання i-ї послуги.</a:t>
            </a:r>
            <a:endParaRPr kumimoji="0" lang="uk-UA"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904174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381000"/>
            <a:ext cx="8610600" cy="6124754"/>
          </a:xfrm>
          <a:prstGeom prst="rect">
            <a:avLst/>
          </a:prstGeom>
        </p:spPr>
        <p:txBody>
          <a:bodyPr wrap="square">
            <a:spAutoFit/>
          </a:bodyPr>
          <a:lstStyle/>
          <a:p>
            <a:r>
              <a:rPr lang="uk-UA" sz="2800" b="1" dirty="0"/>
              <a:t> </a:t>
            </a:r>
            <a:r>
              <a:rPr lang="uk-UA" sz="2800" b="1" dirty="0" smtClean="0"/>
              <a:t>1</a:t>
            </a:r>
            <a:r>
              <a:rPr lang="uk-UA" sz="2800" b="1" dirty="0"/>
              <a:t>. Поняття логістичного сервісу. Формування сервісних систем. </a:t>
            </a:r>
            <a:endParaRPr lang="ru-RU" sz="2800" dirty="0"/>
          </a:p>
          <a:p>
            <a:r>
              <a:rPr lang="uk-UA" sz="2800" b="1" dirty="0"/>
              <a:t> </a:t>
            </a:r>
            <a:endParaRPr lang="ru-RU" sz="2800" dirty="0"/>
          </a:p>
          <a:p>
            <a:r>
              <a:rPr lang="uk-UA" sz="2800" b="1" dirty="0"/>
              <a:t> </a:t>
            </a:r>
            <a:r>
              <a:rPr lang="uk-UA" sz="2800" i="1" dirty="0" smtClean="0"/>
              <a:t>Логістичний </a:t>
            </a:r>
            <a:r>
              <a:rPr lang="uk-UA" sz="2800" i="1" dirty="0"/>
              <a:t>сервіс – </a:t>
            </a:r>
            <a:r>
              <a:rPr lang="uk-UA" sz="2800" dirty="0"/>
              <a:t>це сукупність логістичних операцій із матеріальними та інформаційними потоками, які забезпечують максимальне задоволення попиту споживачів у процесі управління логістичними потоками та відповідають критерію оптимальності логістичних витрат</a:t>
            </a:r>
            <a:r>
              <a:rPr lang="uk-UA" sz="2800" dirty="0" smtClean="0"/>
              <a:t>.</a:t>
            </a:r>
          </a:p>
          <a:p>
            <a:endParaRPr lang="ru-RU" sz="2800" dirty="0"/>
          </a:p>
          <a:p>
            <a:r>
              <a:rPr lang="ru-RU" sz="2800" i="1" dirty="0" err="1"/>
              <a:t>Логістичний</a:t>
            </a:r>
            <a:r>
              <a:rPr lang="ru-RU" sz="2800" i="1" dirty="0"/>
              <a:t> </a:t>
            </a:r>
            <a:r>
              <a:rPr lang="ru-RU" sz="2800" i="1" dirty="0" err="1"/>
              <a:t>сервіс</a:t>
            </a:r>
            <a:r>
              <a:rPr lang="ru-RU" sz="2800" i="1" dirty="0"/>
              <a:t> – </a:t>
            </a:r>
            <a:r>
              <a:rPr lang="ru-RU" sz="2800" dirty="0" err="1"/>
              <a:t>це</a:t>
            </a:r>
            <a:r>
              <a:rPr lang="ru-RU" sz="2800" dirty="0"/>
              <a:t> баланс (</a:t>
            </a:r>
            <a:r>
              <a:rPr lang="ru-RU" sz="2800" dirty="0" err="1"/>
              <a:t>розумний</a:t>
            </a:r>
            <a:r>
              <a:rPr lang="ru-RU" sz="2800" dirty="0"/>
              <a:t> </a:t>
            </a:r>
            <a:r>
              <a:rPr lang="ru-RU" sz="2800" dirty="0" err="1"/>
              <a:t>компроміс</a:t>
            </a:r>
            <a:r>
              <a:rPr lang="ru-RU" sz="2800" dirty="0"/>
              <a:t>) </a:t>
            </a:r>
            <a:r>
              <a:rPr lang="ru-RU" sz="2800" dirty="0" err="1"/>
              <a:t>між</a:t>
            </a:r>
            <a:r>
              <a:rPr lang="ru-RU" sz="2800" dirty="0"/>
              <a:t> </a:t>
            </a:r>
            <a:r>
              <a:rPr lang="ru-RU" sz="2800" dirty="0" err="1"/>
              <a:t>пріоритетом</a:t>
            </a:r>
            <a:r>
              <a:rPr lang="ru-RU" sz="2800" dirty="0"/>
              <a:t> </a:t>
            </a:r>
            <a:r>
              <a:rPr lang="ru-RU" sz="2800" dirty="0" err="1"/>
              <a:t>високоякісного</a:t>
            </a:r>
            <a:r>
              <a:rPr lang="ru-RU" sz="2800" dirty="0"/>
              <a:t> </a:t>
            </a:r>
            <a:r>
              <a:rPr lang="ru-RU" sz="2800" dirty="0" err="1"/>
              <a:t>обслуговування</a:t>
            </a:r>
            <a:r>
              <a:rPr lang="ru-RU" sz="2800" dirty="0"/>
              <a:t> </a:t>
            </a:r>
            <a:r>
              <a:rPr lang="ru-RU" sz="2800" dirty="0" err="1"/>
              <a:t>споживачів</a:t>
            </a:r>
            <a:r>
              <a:rPr lang="ru-RU" sz="2800" dirty="0"/>
              <a:t> і </a:t>
            </a:r>
            <a:r>
              <a:rPr lang="ru-RU" sz="2800" dirty="0" err="1"/>
              <a:t>відповідними</a:t>
            </a:r>
            <a:r>
              <a:rPr lang="ru-RU" sz="2800" dirty="0"/>
              <a:t> </a:t>
            </a:r>
            <a:r>
              <a:rPr lang="ru-RU" sz="2800" dirty="0" err="1"/>
              <a:t>витратами</a:t>
            </a:r>
            <a:r>
              <a:rPr lang="ru-RU" sz="2800" dirty="0"/>
              <a:t>, </a:t>
            </a:r>
            <a:r>
              <a:rPr lang="ru-RU" sz="2800" dirty="0" err="1"/>
              <a:t>необхідними</a:t>
            </a:r>
            <a:r>
              <a:rPr lang="ru-RU" sz="2800" dirty="0"/>
              <a:t> для </a:t>
            </a:r>
            <a:r>
              <a:rPr lang="ru-RU" sz="2800" dirty="0" err="1"/>
              <a:t>його</a:t>
            </a:r>
            <a:r>
              <a:rPr lang="ru-RU" sz="2800" dirty="0"/>
              <a:t> </a:t>
            </a:r>
            <a:r>
              <a:rPr lang="ru-RU" sz="2800" dirty="0" err="1"/>
              <a:t>забезпечення</a:t>
            </a:r>
            <a:r>
              <a:rPr lang="ru-RU" sz="2800" dirty="0"/>
              <a:t> </a:t>
            </a:r>
          </a:p>
        </p:txBody>
      </p:sp>
    </p:spTree>
    <p:extLst>
      <p:ext uri="{BB962C8B-B14F-4D97-AF65-F5344CB8AC3E}">
        <p14:creationId xmlns:p14="http://schemas.microsoft.com/office/powerpoint/2010/main" val="231473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9"/>
          <p:cNvSpPr>
            <a:spLocks noChangeArrowheads="1"/>
          </p:cNvSpPr>
          <p:nvPr/>
        </p:nvSpPr>
        <p:spPr bwMode="auto">
          <a:xfrm>
            <a:off x="166254" y="152400"/>
            <a:ext cx="853104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На рис показана залежність витрат на сервіс від величини рівня обслуговування:</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3" name="Полотно 411"/>
          <p:cNvGrpSpPr/>
          <p:nvPr/>
        </p:nvGrpSpPr>
        <p:grpSpPr>
          <a:xfrm>
            <a:off x="152400" y="1142999"/>
            <a:ext cx="8544900" cy="3657601"/>
            <a:chOff x="0" y="0"/>
            <a:chExt cx="6057900" cy="3657600"/>
          </a:xfrm>
        </p:grpSpPr>
        <p:sp>
          <p:nvSpPr>
            <p:cNvPr id="4" name="Прямоугольник 3"/>
            <p:cNvSpPr/>
            <p:nvPr/>
          </p:nvSpPr>
          <p:spPr>
            <a:xfrm>
              <a:off x="0" y="0"/>
              <a:ext cx="6057900" cy="3657600"/>
            </a:xfrm>
            <a:prstGeom prst="rect">
              <a:avLst/>
            </a:prstGeom>
            <a:noFill/>
            <a:ln w="9525" cap="flat" cmpd="sng" algn="ctr">
              <a:solidFill>
                <a:srgbClr val="FFFFFF"/>
              </a:solidFill>
              <a:prstDash val="solid"/>
              <a:miter lim="800000"/>
              <a:headEnd type="none" w="med" len="med"/>
              <a:tailEnd type="none" w="med" len="med"/>
            </a:ln>
          </p:spPr>
        </p:sp>
        <p:cxnSp>
          <p:nvCxnSpPr>
            <p:cNvPr id="5" name="Line 533"/>
            <p:cNvCxnSpPr/>
            <p:nvPr/>
          </p:nvCxnSpPr>
          <p:spPr bwMode="auto">
            <a:xfrm>
              <a:off x="1029002" y="2971800"/>
              <a:ext cx="4228751"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 name="Line 534"/>
            <p:cNvCxnSpPr/>
            <p:nvPr/>
          </p:nvCxnSpPr>
          <p:spPr bwMode="auto">
            <a:xfrm flipV="1">
              <a:off x="1029002" y="571500"/>
              <a:ext cx="0" cy="24003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7" name="Text Box 535"/>
            <p:cNvSpPr txBox="1">
              <a:spLocks noChangeArrowheads="1"/>
            </p:cNvSpPr>
            <p:nvPr/>
          </p:nvSpPr>
          <p:spPr bwMode="auto">
            <a:xfrm>
              <a:off x="0" y="457200"/>
              <a:ext cx="914575" cy="914400"/>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uk-UA" sz="2000">
                  <a:effectLst/>
                  <a:latin typeface="Arial"/>
                  <a:ea typeface="Times New Roman"/>
                </a:rPr>
                <a:t>Витрати на сервіс, грн</a:t>
              </a:r>
              <a:endParaRPr lang="ru-RU" sz="2000">
                <a:effectLst/>
                <a:latin typeface="Times New Roman"/>
                <a:ea typeface="Times New Roman"/>
              </a:endParaRPr>
            </a:p>
          </p:txBody>
        </p:sp>
        <p:sp>
          <p:nvSpPr>
            <p:cNvPr id="8" name="Text Box 536"/>
            <p:cNvSpPr txBox="1">
              <a:spLocks noChangeArrowheads="1"/>
            </p:cNvSpPr>
            <p:nvPr/>
          </p:nvSpPr>
          <p:spPr bwMode="auto">
            <a:xfrm>
              <a:off x="4343178" y="3086100"/>
              <a:ext cx="1714721" cy="571500"/>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uk-UA" sz="2000" dirty="0">
                  <a:effectLst/>
                  <a:latin typeface="Arial"/>
                  <a:ea typeface="Times New Roman"/>
                </a:rPr>
                <a:t>Рівень сервісу, %</a:t>
              </a:r>
              <a:endParaRPr lang="ru-RU" sz="2000" dirty="0">
                <a:effectLst/>
                <a:latin typeface="Times New Roman"/>
                <a:ea typeface="Times New Roman"/>
              </a:endParaRPr>
            </a:p>
          </p:txBody>
        </p:sp>
        <p:sp>
          <p:nvSpPr>
            <p:cNvPr id="9" name="Rectangle 537"/>
            <p:cNvSpPr>
              <a:spLocks noChangeArrowheads="1"/>
            </p:cNvSpPr>
            <p:nvPr/>
          </p:nvSpPr>
          <p:spPr bwMode="auto">
            <a:xfrm>
              <a:off x="1728702" y="3086100"/>
              <a:ext cx="2614476" cy="571500"/>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uk-UA" sz="2000" dirty="0">
                  <a:effectLst/>
                  <a:latin typeface="Arial"/>
                  <a:ea typeface="Times New Roman"/>
                </a:rPr>
                <a:t>      70        80         90    100</a:t>
              </a:r>
              <a:endParaRPr lang="ru-RU" sz="2000" dirty="0">
                <a:effectLst/>
                <a:latin typeface="Times New Roman"/>
                <a:ea typeface="Times New Roman"/>
              </a:endParaRPr>
            </a:p>
          </p:txBody>
        </p:sp>
        <p:sp>
          <p:nvSpPr>
            <p:cNvPr id="10" name="Arc 538"/>
            <p:cNvSpPr>
              <a:spLocks/>
            </p:cNvSpPr>
            <p:nvPr/>
          </p:nvSpPr>
          <p:spPr bwMode="auto">
            <a:xfrm flipV="1">
              <a:off x="1836746" y="685799"/>
              <a:ext cx="2392005" cy="20574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spcAft>
                  <a:spcPts val="0"/>
                </a:spcAft>
              </a:pPr>
              <a:r>
                <a:rPr lang="ru-RU" sz="2000">
                  <a:effectLst/>
                  <a:latin typeface="Times New Roman"/>
                  <a:ea typeface="Times New Roman"/>
                </a:rPr>
                <a:t> </a:t>
              </a:r>
            </a:p>
          </p:txBody>
        </p:sp>
      </p:grpSp>
      <p:sp>
        <p:nvSpPr>
          <p:cNvPr id="11" name="Rectangle 14"/>
          <p:cNvSpPr>
            <a:spLocks noChangeArrowheads="1"/>
          </p:cNvSpPr>
          <p:nvPr/>
        </p:nvSpPr>
        <p:spPr bwMode="auto">
          <a:xfrm rot="10800000" flipV="1">
            <a:off x="0" y="4765357"/>
            <a:ext cx="90678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Рис. </a:t>
            </a:r>
            <a:r>
              <a:rPr kumimoji="0" lang="uk-UA"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Крива залежності витрат на сервіс від величини рівня сервісу</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Починаючи від 70 % і вище, витрати на сервіс зростають </a:t>
            </a:r>
            <a:r>
              <a:rPr kumimoji="0" lang="uk-UA"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експоненційно</a:t>
            </a:r>
            <a:r>
              <a:rPr kumimoji="0" lang="uk-UA"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залежно від рівня сервісу. У разі підвищення рівня сервісу від 95 до 97 % економічний ефект зростає на 2 %, а витрати збільшуються на 14 %, тобто за рівня 90 % і вище сервіс стає невигідним.</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899113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6"/>
          <p:cNvSpPr>
            <a:spLocks noChangeArrowheads="1"/>
          </p:cNvSpPr>
          <p:nvPr/>
        </p:nvSpPr>
        <p:spPr bwMode="auto">
          <a:xfrm>
            <a:off x="209684" y="41425"/>
            <a:ext cx="8705715"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Оптимальне значення рівня сервісу можна знайти також, склавши криві витрат на сервіс і втрат на ринку спричинених зниженням рівня сервісу (рис.). Тут крива </a:t>
            </a:r>
            <a:r>
              <a:rPr kumimoji="0" lang="uk-UA"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F1 показує залежність витрат на сервіс від рівня сервісу</a:t>
            </a:r>
            <a:r>
              <a:rPr kumimoji="0" lang="uk-UA"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а крива </a:t>
            </a:r>
            <a:r>
              <a:rPr kumimoji="0" lang="uk-UA"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F2  – залежність утрат на ринку, спричинених погіршенням сервісу, від величини рівня сервісу.    </a:t>
            </a:r>
            <a:endParaRPr kumimoji="0" lang="ru-RU" sz="2000" b="1" i="0" u="none" strike="noStrike" cap="none" normalizeH="0" baseline="0" dirty="0" smtClean="0">
              <a:ln>
                <a:noFill/>
              </a:ln>
              <a:solidFill>
                <a:schemeClr val="tx1"/>
              </a:solidFill>
              <a:effectLst/>
              <a:latin typeface="Arial" pitchFamily="34" charset="0"/>
              <a:cs typeface="Arial" pitchFamily="34" charset="0"/>
            </a:endParaRPr>
          </a:p>
        </p:txBody>
      </p:sp>
      <p:grpSp>
        <p:nvGrpSpPr>
          <p:cNvPr id="3" name="Полотно 410"/>
          <p:cNvGrpSpPr/>
          <p:nvPr/>
        </p:nvGrpSpPr>
        <p:grpSpPr>
          <a:xfrm>
            <a:off x="637606" y="1795987"/>
            <a:ext cx="8001000" cy="3800305"/>
            <a:chOff x="0" y="-142705"/>
            <a:chExt cx="6057900" cy="3800305"/>
          </a:xfrm>
        </p:grpSpPr>
        <p:sp>
          <p:nvSpPr>
            <p:cNvPr id="4" name="Прямоугольник 3"/>
            <p:cNvSpPr/>
            <p:nvPr/>
          </p:nvSpPr>
          <p:spPr>
            <a:xfrm>
              <a:off x="0" y="0"/>
              <a:ext cx="6057900" cy="3657600"/>
            </a:xfrm>
            <a:prstGeom prst="rect">
              <a:avLst/>
            </a:prstGeom>
            <a:noFill/>
          </p:spPr>
        </p:sp>
        <p:cxnSp>
          <p:nvCxnSpPr>
            <p:cNvPr id="5" name="Line 541"/>
            <p:cNvCxnSpPr/>
            <p:nvPr/>
          </p:nvCxnSpPr>
          <p:spPr bwMode="auto">
            <a:xfrm>
              <a:off x="685721" y="3200400"/>
              <a:ext cx="480088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 name="Line 542"/>
            <p:cNvCxnSpPr/>
            <p:nvPr/>
          </p:nvCxnSpPr>
          <p:spPr bwMode="auto">
            <a:xfrm flipV="1">
              <a:off x="685721" y="342900"/>
              <a:ext cx="0" cy="28575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7" name="Rectangle 543"/>
            <p:cNvSpPr>
              <a:spLocks noChangeArrowheads="1"/>
            </p:cNvSpPr>
            <p:nvPr/>
          </p:nvSpPr>
          <p:spPr bwMode="auto">
            <a:xfrm>
              <a:off x="2170699" y="-142705"/>
              <a:ext cx="2058473" cy="1278778"/>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uk-UA" sz="2000" b="1" dirty="0">
                  <a:effectLst/>
                  <a:latin typeface="Arial"/>
                  <a:ea typeface="Times New Roman"/>
                </a:rPr>
                <a:t>Витрати на сервіс </a:t>
              </a:r>
              <a:endParaRPr lang="ru-RU" sz="2000" b="1" dirty="0">
                <a:effectLst/>
                <a:latin typeface="Times New Roman"/>
                <a:ea typeface="Times New Roman"/>
              </a:endParaRPr>
            </a:p>
            <a:p>
              <a:pPr>
                <a:spcAft>
                  <a:spcPts val="0"/>
                </a:spcAft>
              </a:pPr>
              <a:r>
                <a:rPr lang="uk-UA" sz="2000" b="1" dirty="0">
                  <a:effectLst/>
                  <a:latin typeface="Arial"/>
                  <a:ea typeface="Times New Roman"/>
                </a:rPr>
                <a:t>та утрати, </a:t>
              </a:r>
              <a:r>
                <a:rPr lang="uk-UA" sz="2000" b="1" dirty="0" err="1">
                  <a:effectLst/>
                  <a:latin typeface="Arial"/>
                  <a:ea typeface="Times New Roman"/>
                </a:rPr>
                <a:t>пов</a:t>
              </a:r>
              <a:r>
                <a:rPr lang="ru-RU" sz="2000" b="1" dirty="0">
                  <a:effectLst/>
                  <a:latin typeface="Arial"/>
                  <a:ea typeface="Times New Roman"/>
                </a:rPr>
                <a:t>`</a:t>
              </a:r>
              <a:r>
                <a:rPr lang="uk-UA" sz="2000" b="1" dirty="0" err="1">
                  <a:effectLst/>
                  <a:latin typeface="Arial"/>
                  <a:ea typeface="Times New Roman"/>
                </a:rPr>
                <a:t>язані</a:t>
              </a:r>
              <a:endParaRPr lang="ru-RU" sz="2000" b="1" dirty="0">
                <a:effectLst/>
                <a:latin typeface="Times New Roman"/>
                <a:ea typeface="Times New Roman"/>
              </a:endParaRPr>
            </a:p>
            <a:p>
              <a:pPr>
                <a:spcAft>
                  <a:spcPts val="0"/>
                </a:spcAft>
              </a:pPr>
              <a:r>
                <a:rPr lang="uk-UA" sz="2000" b="1" dirty="0">
                  <a:effectLst/>
                  <a:latin typeface="Arial"/>
                  <a:ea typeface="Times New Roman"/>
                </a:rPr>
                <a:t> з погіршенням рівня сервісу</a:t>
              </a:r>
              <a:endParaRPr lang="ru-RU" sz="2000" b="1" dirty="0">
                <a:effectLst/>
                <a:latin typeface="Times New Roman"/>
                <a:ea typeface="Times New Roman"/>
              </a:endParaRPr>
            </a:p>
          </p:txBody>
        </p:sp>
        <p:sp>
          <p:nvSpPr>
            <p:cNvPr id="8" name="Rectangle 544"/>
            <p:cNvSpPr>
              <a:spLocks noChangeArrowheads="1"/>
            </p:cNvSpPr>
            <p:nvPr/>
          </p:nvSpPr>
          <p:spPr bwMode="auto">
            <a:xfrm>
              <a:off x="4752165" y="3086100"/>
              <a:ext cx="1238345" cy="571500"/>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uk-UA" sz="1600" dirty="0">
                  <a:effectLst/>
                  <a:latin typeface="Arial"/>
                  <a:ea typeface="Times New Roman"/>
                </a:rPr>
                <a:t>Рівень сервісу,%</a:t>
              </a:r>
              <a:endParaRPr lang="ru-RU" sz="1600" dirty="0">
                <a:effectLst/>
                <a:latin typeface="Times New Roman"/>
                <a:ea typeface="Times New Roman"/>
              </a:endParaRPr>
            </a:p>
          </p:txBody>
        </p:sp>
        <p:sp>
          <p:nvSpPr>
            <p:cNvPr id="9" name="Arc 545"/>
            <p:cNvSpPr>
              <a:spLocks/>
            </p:cNvSpPr>
            <p:nvPr/>
          </p:nvSpPr>
          <p:spPr bwMode="auto">
            <a:xfrm flipV="1">
              <a:off x="1029002" y="685800"/>
              <a:ext cx="3428603" cy="22860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sz="1600"/>
            </a:p>
          </p:txBody>
        </p:sp>
        <p:sp>
          <p:nvSpPr>
            <p:cNvPr id="10" name="Arc 546"/>
            <p:cNvSpPr>
              <a:spLocks/>
            </p:cNvSpPr>
            <p:nvPr/>
          </p:nvSpPr>
          <p:spPr bwMode="auto">
            <a:xfrm>
              <a:off x="1257014" y="1143000"/>
              <a:ext cx="1485868" cy="9144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sz="1600"/>
            </a:p>
          </p:txBody>
        </p:sp>
        <p:sp>
          <p:nvSpPr>
            <p:cNvPr id="11" name="Arc 547"/>
            <p:cNvSpPr>
              <a:spLocks/>
            </p:cNvSpPr>
            <p:nvPr/>
          </p:nvSpPr>
          <p:spPr bwMode="auto">
            <a:xfrm flipH="1" flipV="1">
              <a:off x="2742883" y="2057400"/>
              <a:ext cx="1714722" cy="9144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sz="1600"/>
            </a:p>
          </p:txBody>
        </p:sp>
        <p:sp>
          <p:nvSpPr>
            <p:cNvPr id="12" name="Arc 548"/>
            <p:cNvSpPr>
              <a:spLocks/>
            </p:cNvSpPr>
            <p:nvPr/>
          </p:nvSpPr>
          <p:spPr bwMode="auto">
            <a:xfrm rot="9645530">
              <a:off x="2517394" y="850053"/>
              <a:ext cx="1485868" cy="914400"/>
            </a:xfrm>
            <a:custGeom>
              <a:avLst/>
              <a:gdLst>
                <a:gd name="G0" fmla="+- 0 0 0"/>
                <a:gd name="G1" fmla="+- 21600 0 0"/>
                <a:gd name="G2" fmla="+- 21600 0 0"/>
                <a:gd name="T0" fmla="*/ 0 w 20575"/>
                <a:gd name="T1" fmla="*/ 0 h 21600"/>
                <a:gd name="T2" fmla="*/ 20575 w 20575"/>
                <a:gd name="T3" fmla="*/ 15024 h 21600"/>
                <a:gd name="T4" fmla="*/ 0 w 20575"/>
                <a:gd name="T5" fmla="*/ 21600 h 21600"/>
              </a:gdLst>
              <a:ahLst/>
              <a:cxnLst>
                <a:cxn ang="0">
                  <a:pos x="T0" y="T1"/>
                </a:cxn>
                <a:cxn ang="0">
                  <a:pos x="T2" y="T3"/>
                </a:cxn>
                <a:cxn ang="0">
                  <a:pos x="T4" y="T5"/>
                </a:cxn>
              </a:cxnLst>
              <a:rect l="0" t="0" r="r" b="b"/>
              <a:pathLst>
                <a:path w="20575" h="21600" fill="none" extrusionOk="0">
                  <a:moveTo>
                    <a:pt x="-1" y="0"/>
                  </a:moveTo>
                  <a:cubicBezTo>
                    <a:pt x="9395" y="0"/>
                    <a:pt x="17714" y="6074"/>
                    <a:pt x="20574" y="15024"/>
                  </a:cubicBezTo>
                </a:path>
                <a:path w="20575" h="21600" stroke="0" extrusionOk="0">
                  <a:moveTo>
                    <a:pt x="-1" y="0"/>
                  </a:moveTo>
                  <a:cubicBezTo>
                    <a:pt x="9395" y="0"/>
                    <a:pt x="17714" y="6074"/>
                    <a:pt x="20574" y="15024"/>
                  </a:cubicBezTo>
                  <a:lnTo>
                    <a:pt x="0" y="2160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sz="1600"/>
            </a:p>
          </p:txBody>
        </p:sp>
        <p:cxnSp>
          <p:nvCxnSpPr>
            <p:cNvPr id="13" name="Line 549"/>
            <p:cNvCxnSpPr/>
            <p:nvPr/>
          </p:nvCxnSpPr>
          <p:spPr bwMode="auto">
            <a:xfrm>
              <a:off x="2971737" y="1600200"/>
              <a:ext cx="0" cy="16002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14" name="Rectangle 550"/>
            <p:cNvSpPr>
              <a:spLocks noChangeArrowheads="1"/>
            </p:cNvSpPr>
            <p:nvPr/>
          </p:nvSpPr>
          <p:spPr bwMode="auto">
            <a:xfrm>
              <a:off x="4457606" y="685800"/>
              <a:ext cx="655501" cy="621453"/>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en-US" sz="1600" b="1" dirty="0">
                  <a:effectLst/>
                  <a:latin typeface="Arial"/>
                  <a:ea typeface="Times New Roman"/>
                </a:rPr>
                <a:t>F1</a:t>
              </a:r>
              <a:endParaRPr lang="ru-RU" sz="1600" b="1" dirty="0">
                <a:effectLst/>
                <a:latin typeface="Times New Roman"/>
                <a:ea typeface="Times New Roman"/>
              </a:endParaRPr>
            </a:p>
          </p:txBody>
        </p:sp>
        <p:sp>
          <p:nvSpPr>
            <p:cNvPr id="15" name="Rectangle 551"/>
            <p:cNvSpPr>
              <a:spLocks noChangeArrowheads="1"/>
            </p:cNvSpPr>
            <p:nvPr/>
          </p:nvSpPr>
          <p:spPr bwMode="auto">
            <a:xfrm>
              <a:off x="4457605" y="2537035"/>
              <a:ext cx="446299" cy="371475"/>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en-US" sz="1600" dirty="0">
                  <a:effectLst/>
                  <a:latin typeface="Arial"/>
                  <a:ea typeface="Times New Roman"/>
                </a:rPr>
                <a:t>F2</a:t>
              </a:r>
              <a:endParaRPr lang="ru-RU" sz="1600" dirty="0">
                <a:effectLst/>
                <a:latin typeface="Times New Roman"/>
                <a:ea typeface="Times New Roman"/>
              </a:endParaRPr>
            </a:p>
          </p:txBody>
        </p:sp>
        <p:sp>
          <p:nvSpPr>
            <p:cNvPr id="16" name="Rectangle 552"/>
            <p:cNvSpPr>
              <a:spLocks noChangeArrowheads="1"/>
            </p:cNvSpPr>
            <p:nvPr/>
          </p:nvSpPr>
          <p:spPr bwMode="auto">
            <a:xfrm>
              <a:off x="2514870" y="3314700"/>
              <a:ext cx="913733" cy="342900"/>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uk-UA" sz="1600">
                  <a:effectLst/>
                  <a:latin typeface="Arial"/>
                  <a:ea typeface="Times New Roman"/>
                </a:rPr>
                <a:t>Зопт.</a:t>
              </a:r>
              <a:endParaRPr lang="ru-RU" sz="1600">
                <a:effectLst/>
                <a:latin typeface="Times New Roman"/>
                <a:ea typeface="Times New Roman"/>
              </a:endParaRPr>
            </a:p>
          </p:txBody>
        </p:sp>
        <p:cxnSp>
          <p:nvCxnSpPr>
            <p:cNvPr id="17" name="Line 553"/>
            <p:cNvCxnSpPr/>
            <p:nvPr/>
          </p:nvCxnSpPr>
          <p:spPr bwMode="auto">
            <a:xfrm flipV="1">
              <a:off x="2857310" y="3314700"/>
              <a:ext cx="114427" cy="1143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sp>
        <p:nvSpPr>
          <p:cNvPr id="18" name="Rectangle 22"/>
          <p:cNvSpPr>
            <a:spLocks noChangeArrowheads="1"/>
          </p:cNvSpPr>
          <p:nvPr/>
        </p:nvSpPr>
        <p:spPr bwMode="auto">
          <a:xfrm rot="10800000" flipV="1">
            <a:off x="152400" y="5868888"/>
            <a:ext cx="89916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Рис. </a:t>
            </a:r>
            <a:r>
              <a:rPr kumimoji="0" lang="uk-UA"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Визначення оптимального рівня сервісу.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Критерій </a:t>
            </a:r>
            <a:r>
              <a:rPr kumimoji="0" lang="uk-UA"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kumimoji="0" lang="uk-UA"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мінімум сумарних витрат і втрат</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419226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7200" y="685800"/>
            <a:ext cx="8382000" cy="4832092"/>
          </a:xfrm>
          <a:prstGeom prst="rect">
            <a:avLst/>
          </a:prstGeom>
        </p:spPr>
        <p:txBody>
          <a:bodyPr wrap="square">
            <a:spAutoFit/>
          </a:bodyPr>
          <a:lstStyle/>
          <a:p>
            <a:r>
              <a:rPr lang="uk-UA" sz="2800" b="1" dirty="0" smtClean="0"/>
              <a:t>3</a:t>
            </a:r>
            <a:r>
              <a:rPr lang="uk-UA" sz="2800" b="1" dirty="0"/>
              <a:t>. Логістика сервісного відгуку </a:t>
            </a:r>
            <a:endParaRPr lang="ru-RU" sz="2800" dirty="0"/>
          </a:p>
          <a:p>
            <a:r>
              <a:rPr lang="uk-UA" sz="2800" b="1" dirty="0"/>
              <a:t> </a:t>
            </a:r>
            <a:endParaRPr lang="ru-RU" sz="2800" dirty="0"/>
          </a:p>
          <a:p>
            <a:r>
              <a:rPr lang="uk-UA" sz="2800" b="1" dirty="0"/>
              <a:t> </a:t>
            </a:r>
            <a:r>
              <a:rPr lang="uk-UA" sz="2800" dirty="0" smtClean="0"/>
              <a:t>Одним </a:t>
            </a:r>
            <a:r>
              <a:rPr lang="uk-UA" sz="2800" dirty="0"/>
              <a:t>із напрямів координації логістичних операцій у сфері обслуговування споживачів є логістика сервісного  відгуку</a:t>
            </a:r>
            <a:r>
              <a:rPr lang="uk-UA" sz="2800" dirty="0" smtClean="0"/>
              <a:t>.</a:t>
            </a:r>
          </a:p>
          <a:p>
            <a:endParaRPr lang="ru-RU" sz="2800" dirty="0"/>
          </a:p>
          <a:p>
            <a:r>
              <a:rPr lang="uk-UA" sz="2800" dirty="0"/>
              <a:t>Логістика сервісного відгуку (</a:t>
            </a:r>
            <a:r>
              <a:rPr lang="uk-UA" sz="2800" dirty="0" err="1"/>
              <a:t>service</a:t>
            </a:r>
            <a:r>
              <a:rPr lang="uk-UA" sz="2800" dirty="0"/>
              <a:t> </a:t>
            </a:r>
            <a:r>
              <a:rPr lang="uk-UA" sz="2800" dirty="0" err="1"/>
              <a:t>response</a:t>
            </a:r>
            <a:r>
              <a:rPr lang="uk-UA" sz="2800" dirty="0"/>
              <a:t> </a:t>
            </a:r>
            <a:r>
              <a:rPr lang="uk-UA" sz="2800" dirty="0" err="1"/>
              <a:t>logistic</a:t>
            </a:r>
            <a:r>
              <a:rPr lang="uk-UA" sz="2800" dirty="0"/>
              <a:t> – SRL) – це процес координації логістичних операцій, необхідних для надання послуг найбільш ефективним способом із точки зору витрат та задоволення запитів споживачів </a:t>
            </a:r>
            <a:r>
              <a:rPr lang="uk-UA" sz="2800" dirty="0" smtClean="0"/>
              <a:t>.    </a:t>
            </a:r>
            <a:endParaRPr lang="ru-RU" sz="2800" dirty="0"/>
          </a:p>
        </p:txBody>
      </p:sp>
    </p:spTree>
    <p:extLst>
      <p:ext uri="{BB962C8B-B14F-4D97-AF65-F5344CB8AC3E}">
        <p14:creationId xmlns:p14="http://schemas.microsoft.com/office/powerpoint/2010/main" val="42928119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715629470"/>
              </p:ext>
            </p:extLst>
          </p:nvPr>
        </p:nvGraphicFramePr>
        <p:xfrm>
          <a:off x="228600" y="990600"/>
          <a:ext cx="8534400" cy="5523676"/>
        </p:xfrm>
        <a:graphic>
          <a:graphicData uri="http://schemas.openxmlformats.org/drawingml/2006/table">
            <a:tbl>
              <a:tblPr firstRow="1" firstCol="1" bandRow="1">
                <a:tableStyleId>{5C22544A-7EE6-4342-B048-85BDC9FD1C3A}</a:tableStyleId>
              </a:tblPr>
              <a:tblGrid>
                <a:gridCol w="3383086"/>
                <a:gridCol w="1263530"/>
                <a:gridCol w="3887784"/>
              </a:tblGrid>
              <a:tr h="808597">
                <a:tc>
                  <a:txBody>
                    <a:bodyPr/>
                    <a:lstStyle/>
                    <a:p>
                      <a:pPr algn="ctr">
                        <a:lnSpc>
                          <a:spcPct val="120000"/>
                        </a:lnSpc>
                        <a:spcAft>
                          <a:spcPts val="0"/>
                        </a:spcAft>
                      </a:pPr>
                      <a:r>
                        <a:rPr lang="uk-UA" sz="2000" dirty="0">
                          <a:solidFill>
                            <a:srgbClr val="002060"/>
                          </a:solidFill>
                          <a:effectLst/>
                        </a:rPr>
                        <a:t>наймання персоналу служби сервісу</a:t>
                      </a:r>
                      <a:endParaRPr lang="ru-RU" sz="2000" dirty="0">
                        <a:solidFill>
                          <a:srgbClr val="002060"/>
                        </a:solidFill>
                        <a:effectLst/>
                        <a:latin typeface="Times New Roman"/>
                        <a:ea typeface="Times New Roman"/>
                        <a:cs typeface="Times New Roman"/>
                      </a:endParaRPr>
                    </a:p>
                  </a:txBody>
                  <a:tcPr marL="68580" marR="68580" marT="0" marB="0"/>
                </a:tc>
                <a:tc rowSpan="9">
                  <a:txBody>
                    <a:bodyPr/>
                    <a:lstStyle/>
                    <a:p>
                      <a:pPr algn="just">
                        <a:lnSpc>
                          <a:spcPct val="120000"/>
                        </a:lnSpc>
                        <a:spcAft>
                          <a:spcPts val="0"/>
                        </a:spcAft>
                      </a:pPr>
                      <a:r>
                        <a:rPr lang="uk-UA" sz="2000" dirty="0">
                          <a:solidFill>
                            <a:srgbClr val="002060"/>
                          </a:solidFill>
                          <a:effectLst/>
                        </a:rPr>
                        <a:t> </a:t>
                      </a:r>
                      <a:endParaRPr lang="ru-RU" sz="2000" dirty="0">
                        <a:solidFill>
                          <a:srgbClr val="002060"/>
                        </a:solidFill>
                        <a:effectLst/>
                      </a:endParaRPr>
                    </a:p>
                    <a:p>
                      <a:pPr algn="just">
                        <a:lnSpc>
                          <a:spcPct val="120000"/>
                        </a:lnSpc>
                        <a:spcAft>
                          <a:spcPts val="0"/>
                        </a:spcAft>
                      </a:pPr>
                      <a:r>
                        <a:rPr lang="uk-UA" sz="2000" dirty="0">
                          <a:solidFill>
                            <a:srgbClr val="002060"/>
                          </a:solidFill>
                          <a:effectLst/>
                        </a:rPr>
                        <a:t> </a:t>
                      </a:r>
                      <a:endParaRPr lang="ru-RU" sz="2000" dirty="0">
                        <a:solidFill>
                          <a:srgbClr val="002060"/>
                        </a:solidFill>
                        <a:effectLst/>
                      </a:endParaRPr>
                    </a:p>
                    <a:p>
                      <a:pPr algn="just">
                        <a:lnSpc>
                          <a:spcPct val="120000"/>
                        </a:lnSpc>
                        <a:spcAft>
                          <a:spcPts val="0"/>
                        </a:spcAft>
                      </a:pPr>
                      <a:r>
                        <a:rPr lang="uk-UA" sz="2000" dirty="0">
                          <a:solidFill>
                            <a:srgbClr val="002060"/>
                          </a:solidFill>
                          <a:effectLst/>
                        </a:rPr>
                        <a:t> </a:t>
                      </a:r>
                      <a:endParaRPr lang="ru-RU" sz="2000" dirty="0">
                        <a:solidFill>
                          <a:srgbClr val="002060"/>
                        </a:solidFill>
                        <a:effectLst/>
                      </a:endParaRPr>
                    </a:p>
                    <a:p>
                      <a:pPr algn="just">
                        <a:lnSpc>
                          <a:spcPct val="120000"/>
                        </a:lnSpc>
                        <a:spcAft>
                          <a:spcPts val="0"/>
                        </a:spcAft>
                      </a:pPr>
                      <a:r>
                        <a:rPr lang="uk-UA" sz="2000" dirty="0">
                          <a:solidFill>
                            <a:srgbClr val="002060"/>
                          </a:solidFill>
                          <a:effectLst/>
                        </a:rPr>
                        <a:t> </a:t>
                      </a:r>
                      <a:endParaRPr lang="ru-RU" sz="2000" dirty="0">
                        <a:solidFill>
                          <a:srgbClr val="002060"/>
                        </a:solidFill>
                        <a:effectLst/>
                      </a:endParaRPr>
                    </a:p>
                    <a:p>
                      <a:pPr algn="just">
                        <a:lnSpc>
                          <a:spcPct val="120000"/>
                        </a:lnSpc>
                        <a:spcAft>
                          <a:spcPts val="0"/>
                        </a:spcAft>
                      </a:pPr>
                      <a:r>
                        <a:rPr lang="uk-UA" sz="2000" dirty="0">
                          <a:solidFill>
                            <a:srgbClr val="002060"/>
                          </a:solidFill>
                          <a:effectLst/>
                        </a:rPr>
                        <a:t> </a:t>
                      </a:r>
                      <a:endParaRPr lang="ru-RU" sz="2000" dirty="0">
                        <a:solidFill>
                          <a:srgbClr val="002060"/>
                        </a:solidFill>
                        <a:effectLst/>
                      </a:endParaRPr>
                    </a:p>
                    <a:p>
                      <a:pPr algn="just">
                        <a:lnSpc>
                          <a:spcPct val="120000"/>
                        </a:lnSpc>
                        <a:spcAft>
                          <a:spcPts val="0"/>
                        </a:spcAft>
                      </a:pPr>
                      <a:r>
                        <a:rPr lang="uk-UA" sz="2000" dirty="0">
                          <a:solidFill>
                            <a:srgbClr val="002060"/>
                          </a:solidFill>
                          <a:effectLst/>
                        </a:rPr>
                        <a:t> </a:t>
                      </a:r>
                      <a:endParaRPr lang="ru-RU" sz="2000" dirty="0">
                        <a:solidFill>
                          <a:srgbClr val="002060"/>
                        </a:solidFill>
                        <a:effectLst/>
                      </a:endParaRPr>
                    </a:p>
                    <a:p>
                      <a:pPr algn="just">
                        <a:lnSpc>
                          <a:spcPct val="120000"/>
                        </a:lnSpc>
                        <a:spcAft>
                          <a:spcPts val="0"/>
                        </a:spcAft>
                      </a:pPr>
                      <a:r>
                        <a:rPr lang="uk-UA" sz="2000" dirty="0">
                          <a:solidFill>
                            <a:srgbClr val="002060"/>
                          </a:solidFill>
                          <a:effectLst/>
                        </a:rPr>
                        <a:t> </a:t>
                      </a:r>
                      <a:endParaRPr lang="ru-RU" sz="2000" dirty="0">
                        <a:solidFill>
                          <a:srgbClr val="002060"/>
                        </a:solidFill>
                        <a:effectLst/>
                      </a:endParaRPr>
                    </a:p>
                    <a:p>
                      <a:pPr algn="ctr">
                        <a:lnSpc>
                          <a:spcPct val="120000"/>
                        </a:lnSpc>
                        <a:spcAft>
                          <a:spcPts val="0"/>
                        </a:spcAft>
                      </a:pPr>
                      <a:r>
                        <a:rPr lang="ru-RU" sz="2000" dirty="0">
                          <a:solidFill>
                            <a:srgbClr val="002060"/>
                          </a:solidFill>
                          <a:effectLst/>
                        </a:rPr>
                        <a:t/>
                      </a:r>
                      <a:br>
                        <a:rPr lang="ru-RU" sz="2000" dirty="0">
                          <a:solidFill>
                            <a:srgbClr val="002060"/>
                          </a:solidFill>
                          <a:effectLst/>
                        </a:rPr>
                      </a:br>
                      <a:r>
                        <a:rPr lang="uk-UA" sz="2000" dirty="0">
                          <a:solidFill>
                            <a:srgbClr val="002060"/>
                          </a:solidFill>
                          <a:effectLst/>
                        </a:rPr>
                        <a:t>SR</a:t>
                      </a:r>
                      <a:r>
                        <a:rPr lang="ru-RU" sz="2000" dirty="0">
                          <a:solidFill>
                            <a:srgbClr val="002060"/>
                          </a:solidFill>
                          <a:effectLst/>
                        </a:rPr>
                        <a:t>-</a:t>
                      </a:r>
                      <a:r>
                        <a:rPr lang="uk-UA" sz="2000" dirty="0">
                          <a:solidFill>
                            <a:srgbClr val="002060"/>
                          </a:solidFill>
                          <a:effectLst/>
                        </a:rPr>
                        <a:t>дії</a:t>
                      </a:r>
                      <a:endParaRPr lang="ru-RU" sz="2000" dirty="0">
                        <a:solidFill>
                          <a:srgbClr val="002060"/>
                        </a:solidFill>
                        <a:effectLst/>
                        <a:latin typeface="Times New Roman"/>
                        <a:ea typeface="Times New Roman"/>
                        <a:cs typeface="Times New Roman"/>
                      </a:endParaRPr>
                    </a:p>
                  </a:txBody>
                  <a:tcPr marL="68580" marR="68580" marT="0" marB="0"/>
                </a:tc>
                <a:tc>
                  <a:txBody>
                    <a:bodyPr/>
                    <a:lstStyle/>
                    <a:p>
                      <a:pPr algn="ctr">
                        <a:lnSpc>
                          <a:spcPct val="120000"/>
                        </a:lnSpc>
                        <a:spcAft>
                          <a:spcPts val="0"/>
                        </a:spcAft>
                      </a:pPr>
                      <a:r>
                        <a:rPr lang="uk-UA" sz="2000">
                          <a:solidFill>
                            <a:srgbClr val="002060"/>
                          </a:solidFill>
                          <a:effectLst/>
                        </a:rPr>
                        <a:t>збирання інформації про пропоновані послуги</a:t>
                      </a:r>
                      <a:endParaRPr lang="ru-RU" sz="2000">
                        <a:solidFill>
                          <a:srgbClr val="002060"/>
                        </a:solidFill>
                        <a:effectLst/>
                        <a:latin typeface="Times New Roman"/>
                        <a:ea typeface="Times New Roman"/>
                        <a:cs typeface="Times New Roman"/>
                      </a:endParaRPr>
                    </a:p>
                  </a:txBody>
                  <a:tcPr marL="68580" marR="68580" marT="0" marB="0"/>
                </a:tc>
              </a:tr>
              <a:tr h="389442">
                <a:tc>
                  <a:txBody>
                    <a:bodyPr/>
                    <a:lstStyle/>
                    <a:p>
                      <a:pPr algn="ctr">
                        <a:lnSpc>
                          <a:spcPct val="120000"/>
                        </a:lnSpc>
                        <a:spcAft>
                          <a:spcPts val="0"/>
                        </a:spcAft>
                      </a:pPr>
                      <a:r>
                        <a:rPr lang="uk-UA" sz="2000">
                          <a:solidFill>
                            <a:srgbClr val="002060"/>
                          </a:solidFill>
                          <a:effectLst/>
                        </a:rPr>
                        <a:t>прогнозування обсягу послуг</a:t>
                      </a:r>
                      <a:endParaRPr lang="ru-RU" sz="2000">
                        <a:solidFill>
                          <a:srgbClr val="002060"/>
                        </a:solidFill>
                        <a:effectLst/>
                        <a:latin typeface="Times New Roman"/>
                        <a:ea typeface="Times New Roman"/>
                        <a:cs typeface="Times New Roman"/>
                      </a:endParaRPr>
                    </a:p>
                  </a:txBody>
                  <a:tcPr marL="68580" marR="68580" marT="0" marB="0"/>
                </a:tc>
                <a:tc vMerge="1">
                  <a:txBody>
                    <a:bodyPr/>
                    <a:lstStyle/>
                    <a:p>
                      <a:endParaRPr lang="ru-RU"/>
                    </a:p>
                  </a:txBody>
                  <a:tcPr/>
                </a:tc>
                <a:tc>
                  <a:txBody>
                    <a:bodyPr/>
                    <a:lstStyle/>
                    <a:p>
                      <a:pPr algn="ctr">
                        <a:lnSpc>
                          <a:spcPct val="120000"/>
                        </a:lnSpc>
                        <a:spcAft>
                          <a:spcPts val="0"/>
                        </a:spcAft>
                      </a:pPr>
                      <a:r>
                        <a:rPr lang="uk-UA" sz="2000">
                          <a:solidFill>
                            <a:srgbClr val="002060"/>
                          </a:solidFill>
                          <a:effectLst/>
                        </a:rPr>
                        <a:t>вибір каналу просування послуг</a:t>
                      </a:r>
                      <a:endParaRPr lang="ru-RU" sz="2000">
                        <a:solidFill>
                          <a:srgbClr val="002060"/>
                        </a:solidFill>
                        <a:effectLst/>
                        <a:latin typeface="Times New Roman"/>
                        <a:ea typeface="Times New Roman"/>
                        <a:cs typeface="Times New Roman"/>
                      </a:endParaRPr>
                    </a:p>
                  </a:txBody>
                  <a:tcPr marL="68580" marR="68580" marT="0" marB="0"/>
                </a:tc>
              </a:tr>
              <a:tr h="389442">
                <a:tc>
                  <a:txBody>
                    <a:bodyPr/>
                    <a:lstStyle/>
                    <a:p>
                      <a:pPr algn="ctr">
                        <a:lnSpc>
                          <a:spcPct val="120000"/>
                        </a:lnSpc>
                        <a:spcAft>
                          <a:spcPts val="0"/>
                        </a:spcAft>
                      </a:pPr>
                      <a:r>
                        <a:rPr lang="uk-UA" sz="2000">
                          <a:solidFill>
                            <a:srgbClr val="002060"/>
                          </a:solidFill>
                          <a:effectLst/>
                        </a:rPr>
                        <a:t>реєстрація клієнтів</a:t>
                      </a:r>
                      <a:endParaRPr lang="ru-RU" sz="2000">
                        <a:solidFill>
                          <a:srgbClr val="002060"/>
                        </a:solidFill>
                        <a:effectLst/>
                        <a:latin typeface="Times New Roman"/>
                        <a:ea typeface="Times New Roman"/>
                        <a:cs typeface="Times New Roman"/>
                      </a:endParaRPr>
                    </a:p>
                  </a:txBody>
                  <a:tcPr marL="68580" marR="68580" marT="0" marB="0"/>
                </a:tc>
                <a:tc vMerge="1">
                  <a:txBody>
                    <a:bodyPr/>
                    <a:lstStyle/>
                    <a:p>
                      <a:endParaRPr lang="ru-RU"/>
                    </a:p>
                  </a:txBody>
                  <a:tcPr/>
                </a:tc>
                <a:tc>
                  <a:txBody>
                    <a:bodyPr/>
                    <a:lstStyle/>
                    <a:p>
                      <a:pPr algn="ctr">
                        <a:lnSpc>
                          <a:spcPct val="120000"/>
                        </a:lnSpc>
                        <a:spcAft>
                          <a:spcPts val="0"/>
                        </a:spcAft>
                      </a:pPr>
                      <a:r>
                        <a:rPr lang="uk-UA" sz="2000">
                          <a:solidFill>
                            <a:srgbClr val="002060"/>
                          </a:solidFill>
                          <a:effectLst/>
                        </a:rPr>
                        <a:t>навчання персоналу служби сервісу</a:t>
                      </a:r>
                      <a:endParaRPr lang="ru-RU" sz="2000">
                        <a:solidFill>
                          <a:srgbClr val="002060"/>
                        </a:solidFill>
                        <a:effectLst/>
                        <a:latin typeface="Times New Roman"/>
                        <a:ea typeface="Times New Roman"/>
                        <a:cs typeface="Times New Roman"/>
                      </a:endParaRPr>
                    </a:p>
                  </a:txBody>
                  <a:tcPr marL="68580" marR="68580" marT="0" marB="0"/>
                </a:tc>
              </a:tr>
              <a:tr h="808597">
                <a:tc>
                  <a:txBody>
                    <a:bodyPr/>
                    <a:lstStyle/>
                    <a:p>
                      <a:pPr algn="ctr">
                        <a:lnSpc>
                          <a:spcPct val="120000"/>
                        </a:lnSpc>
                        <a:spcAft>
                          <a:spcPts val="0"/>
                        </a:spcAft>
                      </a:pPr>
                      <a:r>
                        <a:rPr lang="uk-UA" sz="2000">
                          <a:solidFill>
                            <a:srgbClr val="002060"/>
                          </a:solidFill>
                          <a:effectLst/>
                        </a:rPr>
                        <a:t>розклад роботи персоналу</a:t>
                      </a:r>
                      <a:endParaRPr lang="ru-RU" sz="2000">
                        <a:solidFill>
                          <a:srgbClr val="002060"/>
                        </a:solidFill>
                        <a:effectLst/>
                      </a:endParaRPr>
                    </a:p>
                    <a:p>
                      <a:pPr algn="ctr">
                        <a:lnSpc>
                          <a:spcPct val="120000"/>
                        </a:lnSpc>
                        <a:spcAft>
                          <a:spcPts val="0"/>
                        </a:spcAft>
                      </a:pPr>
                      <a:r>
                        <a:rPr lang="uk-UA" sz="2000">
                          <a:solidFill>
                            <a:srgbClr val="002060"/>
                          </a:solidFill>
                          <a:effectLst/>
                        </a:rPr>
                        <a:t>та сервісного обладнання</a:t>
                      </a:r>
                      <a:endParaRPr lang="ru-RU" sz="2000">
                        <a:solidFill>
                          <a:srgbClr val="002060"/>
                        </a:solidFill>
                        <a:effectLst/>
                        <a:latin typeface="Times New Roman"/>
                        <a:ea typeface="Times New Roman"/>
                        <a:cs typeface="Times New Roman"/>
                      </a:endParaRPr>
                    </a:p>
                  </a:txBody>
                  <a:tcPr marL="68580" marR="68580" marT="0" marB="0"/>
                </a:tc>
                <a:tc vMerge="1">
                  <a:txBody>
                    <a:bodyPr/>
                    <a:lstStyle/>
                    <a:p>
                      <a:endParaRPr lang="ru-RU"/>
                    </a:p>
                  </a:txBody>
                  <a:tcPr/>
                </a:tc>
                <a:tc>
                  <a:txBody>
                    <a:bodyPr/>
                    <a:lstStyle/>
                    <a:p>
                      <a:pPr algn="ctr">
                        <a:lnSpc>
                          <a:spcPct val="120000"/>
                        </a:lnSpc>
                        <a:spcAft>
                          <a:spcPts val="0"/>
                        </a:spcAft>
                      </a:pPr>
                      <a:r>
                        <a:rPr lang="uk-UA" sz="2000">
                          <a:solidFill>
                            <a:srgbClr val="002060"/>
                          </a:solidFill>
                          <a:effectLst/>
                        </a:rPr>
                        <a:t>управління потужностями сервісного обладнання</a:t>
                      </a:r>
                      <a:endParaRPr lang="ru-RU" sz="2000">
                        <a:solidFill>
                          <a:srgbClr val="002060"/>
                        </a:solidFill>
                        <a:effectLst/>
                        <a:latin typeface="Times New Roman"/>
                        <a:ea typeface="Times New Roman"/>
                        <a:cs typeface="Times New Roman"/>
                      </a:endParaRPr>
                    </a:p>
                  </a:txBody>
                  <a:tcPr marL="68580" marR="68580" marT="0" marB="0"/>
                </a:tc>
              </a:tr>
              <a:tr h="808597">
                <a:tc>
                  <a:txBody>
                    <a:bodyPr/>
                    <a:lstStyle/>
                    <a:p>
                      <a:pPr algn="ctr">
                        <a:lnSpc>
                          <a:spcPct val="120000"/>
                        </a:lnSpc>
                        <a:spcAft>
                          <a:spcPts val="0"/>
                        </a:spcAft>
                      </a:pPr>
                      <a:r>
                        <a:rPr lang="uk-UA" sz="2000">
                          <a:solidFill>
                            <a:srgbClr val="002060"/>
                          </a:solidFill>
                          <a:effectLst/>
                        </a:rPr>
                        <a:t>передача інформації про послуги</a:t>
                      </a:r>
                      <a:endParaRPr lang="ru-RU" sz="2000">
                        <a:solidFill>
                          <a:srgbClr val="002060"/>
                        </a:solidFill>
                        <a:effectLst/>
                        <a:latin typeface="Times New Roman"/>
                        <a:ea typeface="Times New Roman"/>
                        <a:cs typeface="Times New Roman"/>
                      </a:endParaRPr>
                    </a:p>
                  </a:txBody>
                  <a:tcPr marL="68580" marR="68580" marT="0" marB="0"/>
                </a:tc>
                <a:tc vMerge="1">
                  <a:txBody>
                    <a:bodyPr/>
                    <a:lstStyle/>
                    <a:p>
                      <a:endParaRPr lang="ru-RU"/>
                    </a:p>
                  </a:txBody>
                  <a:tcPr/>
                </a:tc>
                <a:tc>
                  <a:txBody>
                    <a:bodyPr/>
                    <a:lstStyle/>
                    <a:p>
                      <a:pPr algn="ctr">
                        <a:lnSpc>
                          <a:spcPct val="120000"/>
                        </a:lnSpc>
                        <a:spcAft>
                          <a:spcPts val="0"/>
                        </a:spcAft>
                      </a:pPr>
                      <a:r>
                        <a:rPr lang="uk-UA" sz="2000">
                          <a:solidFill>
                            <a:srgbClr val="002060"/>
                          </a:solidFill>
                          <a:effectLst/>
                        </a:rPr>
                        <a:t>ведення баз даних на персональних комп'ютерах</a:t>
                      </a:r>
                      <a:endParaRPr lang="ru-RU" sz="2000">
                        <a:solidFill>
                          <a:srgbClr val="002060"/>
                        </a:solidFill>
                        <a:effectLst/>
                        <a:latin typeface="Times New Roman"/>
                        <a:ea typeface="Times New Roman"/>
                        <a:cs typeface="Times New Roman"/>
                      </a:endParaRPr>
                    </a:p>
                  </a:txBody>
                  <a:tcPr marL="68580" marR="68580" marT="0" marB="0"/>
                </a:tc>
              </a:tr>
              <a:tr h="389442">
                <a:tc>
                  <a:txBody>
                    <a:bodyPr/>
                    <a:lstStyle/>
                    <a:p>
                      <a:pPr algn="ctr">
                        <a:lnSpc>
                          <a:spcPct val="120000"/>
                        </a:lnSpc>
                        <a:spcAft>
                          <a:spcPts val="0"/>
                        </a:spcAft>
                      </a:pPr>
                      <a:r>
                        <a:rPr lang="uk-UA" sz="2000">
                          <a:solidFill>
                            <a:srgbClr val="002060"/>
                          </a:solidFill>
                          <a:effectLst/>
                        </a:rPr>
                        <a:t>взаємодія із клієнтами</a:t>
                      </a:r>
                      <a:endParaRPr lang="ru-RU" sz="2000">
                        <a:solidFill>
                          <a:srgbClr val="002060"/>
                        </a:solidFill>
                        <a:effectLst/>
                        <a:latin typeface="Times New Roman"/>
                        <a:ea typeface="Times New Roman"/>
                        <a:cs typeface="Times New Roman"/>
                      </a:endParaRPr>
                    </a:p>
                  </a:txBody>
                  <a:tcPr marL="68580" marR="68580" marT="0" marB="0"/>
                </a:tc>
                <a:tc vMerge="1">
                  <a:txBody>
                    <a:bodyPr/>
                    <a:lstStyle/>
                    <a:p>
                      <a:endParaRPr lang="ru-RU"/>
                    </a:p>
                  </a:txBody>
                  <a:tcPr/>
                </a:tc>
                <a:tc>
                  <a:txBody>
                    <a:bodyPr/>
                    <a:lstStyle/>
                    <a:p>
                      <a:pPr algn="ctr">
                        <a:lnSpc>
                          <a:spcPct val="120000"/>
                        </a:lnSpc>
                        <a:spcAft>
                          <a:spcPts val="0"/>
                        </a:spcAft>
                      </a:pPr>
                      <a:r>
                        <a:rPr lang="uk-UA" sz="2000">
                          <a:solidFill>
                            <a:srgbClr val="002060"/>
                          </a:solidFill>
                          <a:effectLst/>
                        </a:rPr>
                        <a:t>оцінювання потреб клієнтів</a:t>
                      </a:r>
                      <a:endParaRPr lang="ru-RU" sz="2000">
                        <a:solidFill>
                          <a:srgbClr val="002060"/>
                        </a:solidFill>
                        <a:effectLst/>
                        <a:latin typeface="Times New Roman"/>
                        <a:ea typeface="Times New Roman"/>
                        <a:cs typeface="Times New Roman"/>
                      </a:endParaRPr>
                    </a:p>
                  </a:txBody>
                  <a:tcPr marL="68580" marR="68580" marT="0" marB="0"/>
                </a:tc>
              </a:tr>
              <a:tr h="808597">
                <a:tc>
                  <a:txBody>
                    <a:bodyPr/>
                    <a:lstStyle/>
                    <a:p>
                      <a:pPr algn="ctr">
                        <a:lnSpc>
                          <a:spcPct val="120000"/>
                        </a:lnSpc>
                        <a:spcAft>
                          <a:spcPts val="0"/>
                        </a:spcAft>
                      </a:pPr>
                      <a:r>
                        <a:rPr lang="uk-UA" sz="2000">
                          <a:solidFill>
                            <a:srgbClr val="002060"/>
                          </a:solidFill>
                          <a:effectLst/>
                        </a:rPr>
                        <a:t>планування сервісної мережі</a:t>
                      </a:r>
                      <a:endParaRPr lang="ru-RU" sz="2000">
                        <a:solidFill>
                          <a:srgbClr val="002060"/>
                        </a:solidFill>
                        <a:effectLst/>
                        <a:latin typeface="Times New Roman"/>
                        <a:ea typeface="Times New Roman"/>
                        <a:cs typeface="Times New Roman"/>
                      </a:endParaRPr>
                    </a:p>
                  </a:txBody>
                  <a:tcPr marL="68580" marR="68580" marT="0" marB="0"/>
                </a:tc>
                <a:tc vMerge="1">
                  <a:txBody>
                    <a:bodyPr/>
                    <a:lstStyle/>
                    <a:p>
                      <a:endParaRPr lang="ru-RU"/>
                    </a:p>
                  </a:txBody>
                  <a:tcPr/>
                </a:tc>
                <a:tc>
                  <a:txBody>
                    <a:bodyPr/>
                    <a:lstStyle/>
                    <a:p>
                      <a:pPr algn="ctr">
                        <a:lnSpc>
                          <a:spcPct val="120000"/>
                        </a:lnSpc>
                        <a:spcAft>
                          <a:spcPts val="0"/>
                        </a:spcAft>
                      </a:pPr>
                      <a:r>
                        <a:rPr lang="uk-UA" sz="2000" dirty="0" smtClean="0">
                          <a:solidFill>
                            <a:srgbClr val="002060"/>
                          </a:solidFill>
                          <a:effectLst/>
                        </a:rPr>
                        <a:t>моніторинг </a:t>
                      </a:r>
                      <a:r>
                        <a:rPr lang="uk-UA" sz="2000" dirty="0">
                          <a:solidFill>
                            <a:srgbClr val="002060"/>
                          </a:solidFill>
                          <a:effectLst/>
                        </a:rPr>
                        <a:t>доведення послуг</a:t>
                      </a:r>
                      <a:endParaRPr lang="ru-RU" sz="2000" dirty="0">
                        <a:solidFill>
                          <a:srgbClr val="002060"/>
                        </a:solidFill>
                        <a:effectLst/>
                      </a:endParaRPr>
                    </a:p>
                    <a:p>
                      <a:pPr algn="ctr">
                        <a:lnSpc>
                          <a:spcPct val="120000"/>
                        </a:lnSpc>
                        <a:spcAft>
                          <a:spcPts val="0"/>
                        </a:spcAft>
                      </a:pPr>
                      <a:r>
                        <a:rPr lang="uk-UA" sz="2000" dirty="0">
                          <a:solidFill>
                            <a:srgbClr val="002060"/>
                          </a:solidFill>
                          <a:effectLst/>
                        </a:rPr>
                        <a:t>до споживача</a:t>
                      </a:r>
                      <a:endParaRPr lang="ru-RU" sz="2000" dirty="0">
                        <a:solidFill>
                          <a:srgbClr val="002060"/>
                        </a:solidFill>
                        <a:effectLst/>
                        <a:latin typeface="Times New Roman"/>
                        <a:ea typeface="Times New Roman"/>
                        <a:cs typeface="Times New Roman"/>
                      </a:endParaRPr>
                    </a:p>
                  </a:txBody>
                  <a:tcPr marL="68580" marR="68580" marT="0" marB="0"/>
                </a:tc>
              </a:tr>
              <a:tr h="389442">
                <a:tc>
                  <a:txBody>
                    <a:bodyPr/>
                    <a:lstStyle/>
                    <a:p>
                      <a:pPr algn="ctr">
                        <a:lnSpc>
                          <a:spcPct val="120000"/>
                        </a:lnSpc>
                        <a:spcAft>
                          <a:spcPts val="0"/>
                        </a:spcAft>
                      </a:pPr>
                      <a:r>
                        <a:rPr lang="uk-UA" sz="2000">
                          <a:solidFill>
                            <a:srgbClr val="002060"/>
                          </a:solidFill>
                          <a:effectLst/>
                        </a:rPr>
                        <a:t>контроль за комунікаціями</a:t>
                      </a:r>
                      <a:endParaRPr lang="ru-RU" sz="2000">
                        <a:solidFill>
                          <a:srgbClr val="002060"/>
                        </a:solidFill>
                        <a:effectLst/>
                        <a:latin typeface="Times New Roman"/>
                        <a:ea typeface="Times New Roman"/>
                        <a:cs typeface="Times New Roman"/>
                      </a:endParaRPr>
                    </a:p>
                  </a:txBody>
                  <a:tcPr marL="68580" marR="68580" marT="0" marB="0"/>
                </a:tc>
                <a:tc vMerge="1">
                  <a:txBody>
                    <a:bodyPr/>
                    <a:lstStyle/>
                    <a:p>
                      <a:endParaRPr lang="ru-RU"/>
                    </a:p>
                  </a:txBody>
                  <a:tcPr/>
                </a:tc>
                <a:tc>
                  <a:txBody>
                    <a:bodyPr/>
                    <a:lstStyle/>
                    <a:p>
                      <a:pPr algn="ctr">
                        <a:lnSpc>
                          <a:spcPct val="120000"/>
                        </a:lnSpc>
                        <a:spcAft>
                          <a:spcPts val="0"/>
                        </a:spcAft>
                      </a:pPr>
                      <a:r>
                        <a:rPr lang="uk-UA" sz="2000">
                          <a:solidFill>
                            <a:srgbClr val="002060"/>
                          </a:solidFill>
                          <a:effectLst/>
                        </a:rPr>
                        <a:t>організація виставок</a:t>
                      </a:r>
                      <a:endParaRPr lang="ru-RU" sz="2000">
                        <a:solidFill>
                          <a:srgbClr val="002060"/>
                        </a:solidFill>
                        <a:effectLst/>
                        <a:latin typeface="Times New Roman"/>
                        <a:ea typeface="Times New Roman"/>
                        <a:cs typeface="Times New Roman"/>
                      </a:endParaRPr>
                    </a:p>
                  </a:txBody>
                  <a:tcPr marL="68580" marR="68580" marT="0" marB="0"/>
                </a:tc>
              </a:tr>
              <a:tr h="389442">
                <a:tc>
                  <a:txBody>
                    <a:bodyPr/>
                    <a:lstStyle/>
                    <a:p>
                      <a:pPr algn="ctr">
                        <a:lnSpc>
                          <a:spcPct val="120000"/>
                        </a:lnSpc>
                        <a:spcAft>
                          <a:spcPts val="0"/>
                        </a:spcAft>
                      </a:pPr>
                      <a:r>
                        <a:rPr lang="uk-UA" sz="2000">
                          <a:solidFill>
                            <a:srgbClr val="002060"/>
                          </a:solidFill>
                          <a:effectLst/>
                        </a:rPr>
                        <a:t>ротація кадрів</a:t>
                      </a:r>
                      <a:endParaRPr lang="ru-RU" sz="2000">
                        <a:solidFill>
                          <a:srgbClr val="002060"/>
                        </a:solidFill>
                        <a:effectLst/>
                        <a:latin typeface="Times New Roman"/>
                        <a:ea typeface="Times New Roman"/>
                        <a:cs typeface="Times New Roman"/>
                      </a:endParaRPr>
                    </a:p>
                  </a:txBody>
                  <a:tcPr marL="68580" marR="68580" marT="0" marB="0"/>
                </a:tc>
                <a:tc vMerge="1">
                  <a:txBody>
                    <a:bodyPr/>
                    <a:lstStyle/>
                    <a:p>
                      <a:endParaRPr lang="ru-RU"/>
                    </a:p>
                  </a:txBody>
                  <a:tcPr/>
                </a:tc>
                <a:tc>
                  <a:txBody>
                    <a:bodyPr/>
                    <a:lstStyle/>
                    <a:p>
                      <a:pPr algn="ctr">
                        <a:lnSpc>
                          <a:spcPct val="120000"/>
                        </a:lnSpc>
                        <a:spcAft>
                          <a:spcPts val="0"/>
                        </a:spcAft>
                      </a:pPr>
                      <a:r>
                        <a:rPr lang="uk-UA" sz="2000" dirty="0">
                          <a:solidFill>
                            <a:srgbClr val="002060"/>
                          </a:solidFill>
                          <a:effectLst/>
                        </a:rPr>
                        <a:t>мережевий контроль</a:t>
                      </a:r>
                      <a:endParaRPr lang="ru-RU" sz="2000" dirty="0">
                        <a:solidFill>
                          <a:srgbClr val="002060"/>
                        </a:solidFill>
                        <a:effectLst/>
                        <a:latin typeface="Times New Roman"/>
                        <a:ea typeface="Times New Roman"/>
                        <a:cs typeface="Times New Roman"/>
                      </a:endParaRPr>
                    </a:p>
                  </a:txBody>
                  <a:tcPr marL="68580" marR="68580" marT="0" marB="0"/>
                </a:tc>
              </a:tr>
            </a:tbl>
          </a:graphicData>
        </a:graphic>
      </p:graphicFrame>
      <p:sp>
        <p:nvSpPr>
          <p:cNvPr id="22" name="Rectangle 20"/>
          <p:cNvSpPr>
            <a:spLocks noChangeArrowheads="1"/>
          </p:cNvSpPr>
          <p:nvPr/>
        </p:nvSpPr>
        <p:spPr bwMode="auto">
          <a:xfrm>
            <a:off x="609600" y="257145"/>
            <a:ext cx="7620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Основні SR</a:t>
            </a:r>
            <a:r>
              <a:rPr kumimoji="0" lang="ru-RU" sz="2000" b="1" i="0" u="none" strike="noStrike" cap="none" normalizeH="0" baseline="0" dirty="0" smtClean="0">
                <a:ln>
                  <a:noFill/>
                </a:ln>
                <a:solidFill>
                  <a:schemeClr val="tx1"/>
                </a:solidFill>
                <a:effectLst/>
                <a:latin typeface="Arial" pitchFamily="34" charset="0"/>
                <a:ea typeface="Lucida Sans Unicode" pitchFamily="34" charset="0"/>
                <a:cs typeface="Arial" pitchFamily="34" charset="0"/>
              </a:rPr>
              <a:t>-</a:t>
            </a:r>
            <a:r>
              <a:rPr kumimoji="0" lang="uk-UA"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дії в системі логістичного сервісу</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7068090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Прямая соединительная линия 1"/>
          <p:cNvCxnSpPr>
            <a:cxnSpLocks noChangeShapeType="1"/>
          </p:cNvCxnSpPr>
          <p:nvPr/>
        </p:nvCxnSpPr>
        <p:spPr bwMode="auto">
          <a:xfrm flipV="1">
            <a:off x="1471370" y="1708060"/>
            <a:ext cx="0" cy="35115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nvGrpSpPr>
          <p:cNvPr id="3" name="Группа 2"/>
          <p:cNvGrpSpPr>
            <a:grpSpLocks/>
          </p:cNvGrpSpPr>
          <p:nvPr/>
        </p:nvGrpSpPr>
        <p:grpSpPr bwMode="auto">
          <a:xfrm>
            <a:off x="304798" y="1288676"/>
            <a:ext cx="8458201" cy="3929098"/>
            <a:chOff x="3129" y="12573"/>
            <a:chExt cx="7580" cy="3803"/>
          </a:xfrm>
        </p:grpSpPr>
        <p:cxnSp>
          <p:nvCxnSpPr>
            <p:cNvPr id="4" name="Line 556"/>
            <p:cNvCxnSpPr>
              <a:cxnSpLocks noChangeShapeType="1"/>
            </p:cNvCxnSpPr>
            <p:nvPr/>
          </p:nvCxnSpPr>
          <p:spPr bwMode="auto">
            <a:xfrm>
              <a:off x="4149" y="16376"/>
              <a:ext cx="528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 name="Line 557"/>
            <p:cNvCxnSpPr>
              <a:cxnSpLocks noChangeShapeType="1"/>
            </p:cNvCxnSpPr>
            <p:nvPr/>
          </p:nvCxnSpPr>
          <p:spPr bwMode="auto">
            <a:xfrm flipV="1">
              <a:off x="4149" y="13369"/>
              <a:ext cx="5280" cy="300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6" name="Line 558"/>
            <p:cNvCxnSpPr>
              <a:cxnSpLocks noChangeShapeType="1"/>
            </p:cNvCxnSpPr>
            <p:nvPr/>
          </p:nvCxnSpPr>
          <p:spPr bwMode="auto">
            <a:xfrm>
              <a:off x="6549" y="13982"/>
              <a:ext cx="0" cy="239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7" name="Freeform 559"/>
            <p:cNvSpPr>
              <a:spLocks/>
            </p:cNvSpPr>
            <p:nvPr/>
          </p:nvSpPr>
          <p:spPr bwMode="auto">
            <a:xfrm>
              <a:off x="4599" y="12814"/>
              <a:ext cx="4530" cy="3428"/>
            </a:xfrm>
            <a:custGeom>
              <a:avLst/>
              <a:gdLst>
                <a:gd name="T0" fmla="*/ 0 w 4530"/>
                <a:gd name="T1" fmla="*/ 0 h 3522"/>
                <a:gd name="T2" fmla="*/ 1950 w 4530"/>
                <a:gd name="T3" fmla="*/ 2219 h 3522"/>
                <a:gd name="T4" fmla="*/ 4530 w 4530"/>
                <a:gd name="T5" fmla="*/ 3428 h 3522"/>
                <a:gd name="T6" fmla="*/ 0 60000 65536"/>
                <a:gd name="T7" fmla="*/ 0 60000 65536"/>
                <a:gd name="T8" fmla="*/ 0 60000 65536"/>
              </a:gdLst>
              <a:ahLst/>
              <a:cxnLst>
                <a:cxn ang="T6">
                  <a:pos x="T0" y="T1"/>
                </a:cxn>
                <a:cxn ang="T7">
                  <a:pos x="T2" y="T3"/>
                </a:cxn>
                <a:cxn ang="T8">
                  <a:pos x="T4" y="T5"/>
                </a:cxn>
              </a:cxnLst>
              <a:rect l="0" t="0" r="r" b="b"/>
              <a:pathLst>
                <a:path w="4530" h="3522">
                  <a:moveTo>
                    <a:pt x="0" y="0"/>
                  </a:moveTo>
                  <a:cubicBezTo>
                    <a:pt x="597" y="846"/>
                    <a:pt x="1195" y="1693"/>
                    <a:pt x="1950" y="2280"/>
                  </a:cubicBezTo>
                  <a:cubicBezTo>
                    <a:pt x="2705" y="2867"/>
                    <a:pt x="4113" y="3320"/>
                    <a:pt x="4530" y="3522"/>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sz="1600"/>
            </a:p>
          </p:txBody>
        </p:sp>
        <p:sp>
          <p:nvSpPr>
            <p:cNvPr id="8" name="Freeform 560"/>
            <p:cNvSpPr>
              <a:spLocks/>
            </p:cNvSpPr>
            <p:nvPr/>
          </p:nvSpPr>
          <p:spPr bwMode="auto">
            <a:xfrm>
              <a:off x="5169" y="13001"/>
              <a:ext cx="3270" cy="994"/>
            </a:xfrm>
            <a:custGeom>
              <a:avLst/>
              <a:gdLst>
                <a:gd name="T0" fmla="*/ 0 w 3270"/>
                <a:gd name="T1" fmla="*/ 0 h 1021"/>
                <a:gd name="T2" fmla="*/ 1380 w 3270"/>
                <a:gd name="T3" fmla="*/ 981 h 1021"/>
                <a:gd name="T4" fmla="*/ 3270 w 3270"/>
                <a:gd name="T5" fmla="*/ 76 h 1021"/>
                <a:gd name="T6" fmla="*/ 0 60000 65536"/>
                <a:gd name="T7" fmla="*/ 0 60000 65536"/>
                <a:gd name="T8" fmla="*/ 0 60000 65536"/>
              </a:gdLst>
              <a:ahLst/>
              <a:cxnLst>
                <a:cxn ang="T6">
                  <a:pos x="T0" y="T1"/>
                </a:cxn>
                <a:cxn ang="T7">
                  <a:pos x="T2" y="T3"/>
                </a:cxn>
                <a:cxn ang="T8">
                  <a:pos x="T4" y="T5"/>
                </a:cxn>
              </a:cxnLst>
              <a:rect l="0" t="0" r="r" b="b"/>
              <a:pathLst>
                <a:path w="3270" h="1021">
                  <a:moveTo>
                    <a:pt x="0" y="0"/>
                  </a:moveTo>
                  <a:cubicBezTo>
                    <a:pt x="417" y="497"/>
                    <a:pt x="835" y="995"/>
                    <a:pt x="1380" y="1008"/>
                  </a:cubicBezTo>
                  <a:cubicBezTo>
                    <a:pt x="1925" y="1021"/>
                    <a:pt x="2955" y="233"/>
                    <a:pt x="3270" y="78"/>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sz="1600"/>
            </a:p>
          </p:txBody>
        </p:sp>
        <p:sp>
          <p:nvSpPr>
            <p:cNvPr id="9" name="Text Box 561"/>
            <p:cNvSpPr txBox="1">
              <a:spLocks noChangeArrowheads="1"/>
            </p:cNvSpPr>
            <p:nvPr/>
          </p:nvSpPr>
          <p:spPr bwMode="auto">
            <a:xfrm>
              <a:off x="3129" y="12621"/>
              <a:ext cx="840" cy="6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Aft>
                  <a:spcPts val="0"/>
                </a:spcAft>
              </a:pPr>
              <a:r>
                <a:rPr lang="uk-UA" sz="1600" dirty="0">
                  <a:effectLst/>
                  <a:latin typeface="Arial"/>
                  <a:ea typeface="Times New Roman"/>
                </a:rPr>
                <a:t>Витрати</a:t>
              </a:r>
              <a:endParaRPr lang="ru-RU" sz="1600" dirty="0">
                <a:effectLst/>
                <a:latin typeface="Times New Roman"/>
                <a:ea typeface="Times New Roman"/>
              </a:endParaRPr>
            </a:p>
          </p:txBody>
        </p:sp>
        <p:sp>
          <p:nvSpPr>
            <p:cNvPr id="10" name="Text Box 562"/>
            <p:cNvSpPr txBox="1">
              <a:spLocks noChangeArrowheads="1"/>
            </p:cNvSpPr>
            <p:nvPr/>
          </p:nvSpPr>
          <p:spPr bwMode="auto">
            <a:xfrm>
              <a:off x="5792" y="13001"/>
              <a:ext cx="1844" cy="56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lnSpc>
                  <a:spcPct val="200000"/>
                </a:lnSpc>
                <a:spcAft>
                  <a:spcPts val="600"/>
                </a:spcAft>
              </a:pPr>
              <a:r>
                <a:rPr lang="ru-RU" sz="1600" dirty="0">
                  <a:effectLst/>
                  <a:latin typeface="Arial"/>
                  <a:ea typeface="Times New Roman"/>
                </a:rPr>
                <a:t>Оп</a:t>
              </a:r>
              <a:r>
                <a:rPr lang="uk-UA" sz="1600" dirty="0" err="1">
                  <a:effectLst/>
                  <a:latin typeface="Arial"/>
                  <a:ea typeface="Times New Roman"/>
                </a:rPr>
                <a:t>тимальний</a:t>
              </a:r>
              <a:r>
                <a:rPr lang="uk-UA" sz="1600" dirty="0">
                  <a:effectLst/>
                  <a:latin typeface="Arial"/>
                  <a:ea typeface="Times New Roman"/>
                </a:rPr>
                <a:t> варіант</a:t>
              </a:r>
              <a:endParaRPr lang="ru-RU" sz="1600" dirty="0">
                <a:effectLst/>
                <a:latin typeface="Times New Roman"/>
                <a:ea typeface="Times New Roman"/>
              </a:endParaRPr>
            </a:p>
          </p:txBody>
        </p:sp>
        <p:cxnSp>
          <p:nvCxnSpPr>
            <p:cNvPr id="11" name="Line 563"/>
            <p:cNvCxnSpPr>
              <a:cxnSpLocks noChangeShapeType="1"/>
            </p:cNvCxnSpPr>
            <p:nvPr/>
          </p:nvCxnSpPr>
          <p:spPr bwMode="auto">
            <a:xfrm flipH="1">
              <a:off x="6549" y="13661"/>
              <a:ext cx="90" cy="32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2" name="Text Box 564"/>
            <p:cNvSpPr txBox="1">
              <a:spLocks noChangeArrowheads="1"/>
            </p:cNvSpPr>
            <p:nvPr/>
          </p:nvSpPr>
          <p:spPr bwMode="auto">
            <a:xfrm>
              <a:off x="5913" y="12573"/>
              <a:ext cx="2406" cy="4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200000"/>
                </a:lnSpc>
                <a:spcAft>
                  <a:spcPts val="600"/>
                </a:spcAft>
              </a:pPr>
              <a:r>
                <a:rPr lang="uk-UA" sz="1600" dirty="0">
                  <a:effectLst/>
                  <a:latin typeface="Arial"/>
                  <a:ea typeface="Times New Roman"/>
                </a:rPr>
                <a:t>Загальні витрати на якість</a:t>
              </a:r>
              <a:endParaRPr lang="ru-RU" sz="1600" dirty="0">
                <a:effectLst/>
                <a:latin typeface="Times New Roman"/>
                <a:ea typeface="Times New Roman"/>
              </a:endParaRPr>
            </a:p>
          </p:txBody>
        </p:sp>
        <p:sp>
          <p:nvSpPr>
            <p:cNvPr id="13" name="Text Box 565"/>
            <p:cNvSpPr txBox="1">
              <a:spLocks noChangeArrowheads="1"/>
            </p:cNvSpPr>
            <p:nvPr/>
          </p:nvSpPr>
          <p:spPr bwMode="auto">
            <a:xfrm>
              <a:off x="8559" y="13892"/>
              <a:ext cx="1644" cy="40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Aft>
                  <a:spcPts val="0"/>
                </a:spcAft>
              </a:pPr>
              <a:r>
                <a:rPr lang="uk-UA" sz="1600">
                  <a:effectLst/>
                  <a:latin typeface="Arial"/>
                  <a:ea typeface="Times New Roman"/>
                </a:rPr>
                <a:t>  </a:t>
              </a:r>
              <a:endParaRPr lang="ru-RU" sz="1600">
                <a:effectLst/>
                <a:latin typeface="Times New Roman"/>
                <a:ea typeface="Times New Roman"/>
              </a:endParaRPr>
            </a:p>
          </p:txBody>
        </p:sp>
        <p:sp>
          <p:nvSpPr>
            <p:cNvPr id="14" name="Text Box 566"/>
            <p:cNvSpPr txBox="1">
              <a:spLocks noChangeArrowheads="1"/>
            </p:cNvSpPr>
            <p:nvPr/>
          </p:nvSpPr>
          <p:spPr bwMode="auto">
            <a:xfrm>
              <a:off x="8166" y="15293"/>
              <a:ext cx="2543" cy="4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200000"/>
                </a:lnSpc>
                <a:spcAft>
                  <a:spcPts val="600"/>
                </a:spcAft>
              </a:pPr>
              <a:r>
                <a:rPr lang="uk-UA" dirty="0">
                  <a:effectLst/>
                  <a:latin typeface="Arial"/>
                  <a:ea typeface="Times New Roman"/>
                </a:rPr>
                <a:t>Витрати внаслідок браку</a:t>
              </a:r>
              <a:endParaRPr lang="ru-RU" dirty="0">
                <a:effectLst/>
                <a:latin typeface="Times New Roman"/>
                <a:ea typeface="Times New Roman"/>
              </a:endParaRPr>
            </a:p>
          </p:txBody>
        </p:sp>
        <p:cxnSp>
          <p:nvCxnSpPr>
            <p:cNvPr id="15" name="Line 567"/>
            <p:cNvCxnSpPr>
              <a:cxnSpLocks noChangeShapeType="1"/>
            </p:cNvCxnSpPr>
            <p:nvPr/>
          </p:nvCxnSpPr>
          <p:spPr bwMode="auto">
            <a:xfrm flipH="1">
              <a:off x="8721" y="15833"/>
              <a:ext cx="408" cy="23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6" name="Line 568"/>
            <p:cNvCxnSpPr>
              <a:cxnSpLocks noChangeShapeType="1"/>
            </p:cNvCxnSpPr>
            <p:nvPr/>
          </p:nvCxnSpPr>
          <p:spPr bwMode="auto">
            <a:xfrm flipH="1" flipV="1">
              <a:off x="9129" y="13567"/>
              <a:ext cx="84" cy="3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sp>
        <p:nvSpPr>
          <p:cNvPr id="17" name="Поле 1703"/>
          <p:cNvSpPr txBox="1">
            <a:spLocks noChangeArrowheads="1"/>
          </p:cNvSpPr>
          <p:nvPr/>
        </p:nvSpPr>
        <p:spPr bwMode="auto">
          <a:xfrm>
            <a:off x="6544674" y="2578573"/>
            <a:ext cx="1659485" cy="56321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uk-UA" dirty="0">
                <a:effectLst/>
                <a:latin typeface="Arial"/>
                <a:ea typeface="Times New Roman"/>
              </a:rPr>
              <a:t>Витрати на контроль за якістю</a:t>
            </a:r>
            <a:endParaRPr lang="ru-RU" dirty="0">
              <a:effectLst/>
              <a:latin typeface="Times New Roman"/>
              <a:ea typeface="Times New Roman"/>
            </a:endParaRPr>
          </a:p>
        </p:txBody>
      </p:sp>
      <p:sp>
        <p:nvSpPr>
          <p:cNvPr id="18" name="Rectangle 17"/>
          <p:cNvSpPr>
            <a:spLocks noChangeArrowheads="1"/>
          </p:cNvSpPr>
          <p:nvPr/>
        </p:nvSpPr>
        <p:spPr bwMode="auto">
          <a:xfrm>
            <a:off x="304798" y="15388"/>
            <a:ext cx="86868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Загальні витрати на забезпечення якості логістичного обслуговування можуть бути мінімізовані шляхом аналізу співвідношень між витратами на забезпечення якості та кількістю дефектів (рівнем відповідності властивостей обслуговування вимогам споживачів), як показано на рис. </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24"/>
          <p:cNvSpPr>
            <a:spLocks noChangeArrowheads="1"/>
          </p:cNvSpPr>
          <p:nvPr/>
        </p:nvSpPr>
        <p:spPr bwMode="auto">
          <a:xfrm rot="10800000" flipV="1">
            <a:off x="304800" y="5791201"/>
            <a:ext cx="86868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Рис. </a:t>
            </a:r>
            <a:r>
              <a:rPr kumimoji="0" lang="uk-UA"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Визначення оптимального варіанта загальних витрат на забезпечення якості обслуговування</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863445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7200" y="304800"/>
            <a:ext cx="8458200" cy="6001643"/>
          </a:xfrm>
          <a:prstGeom prst="rect">
            <a:avLst/>
          </a:prstGeom>
        </p:spPr>
        <p:txBody>
          <a:bodyPr wrap="square">
            <a:spAutoFit/>
          </a:bodyPr>
          <a:lstStyle/>
          <a:p>
            <a:r>
              <a:rPr lang="uk-UA" sz="3200" dirty="0"/>
              <a:t>Загальні витрати на забезпечення якості логістичного обслуговування можуть бути наведені як сума таких </a:t>
            </a:r>
            <a:r>
              <a:rPr lang="uk-UA" sz="3200" dirty="0" smtClean="0"/>
              <a:t>витрат:</a:t>
            </a:r>
            <a:endParaRPr lang="ru-RU" sz="3200" dirty="0"/>
          </a:p>
          <a:p>
            <a:r>
              <a:rPr lang="uk-UA" sz="3200" dirty="0"/>
              <a:t> </a:t>
            </a:r>
            <a:endParaRPr lang="ru-RU" sz="3200" dirty="0"/>
          </a:p>
          <a:p>
            <a:pPr algn="ctr"/>
            <a:r>
              <a:rPr lang="uk-UA" sz="3200" i="1" dirty="0"/>
              <a:t>Витрати на забезпечення якості =</a:t>
            </a:r>
            <a:endParaRPr lang="ru-RU" sz="3200" dirty="0"/>
          </a:p>
          <a:p>
            <a:pPr algn="ctr"/>
            <a:r>
              <a:rPr lang="uk-UA" sz="3200" i="1" dirty="0"/>
              <a:t> Витрати на контроль за якістю + Витрати внаслідок надання обслуговування низької якості = </a:t>
            </a:r>
            <a:endParaRPr lang="ru-RU" sz="3200" dirty="0"/>
          </a:p>
          <a:p>
            <a:pPr algn="ctr"/>
            <a:r>
              <a:rPr lang="uk-UA" sz="3200" i="1" dirty="0"/>
              <a:t>Витрати на запобігання браку + Витрати на </a:t>
            </a:r>
            <a:r>
              <a:rPr lang="uk-UA" sz="3200" i="1" dirty="0" smtClean="0"/>
              <a:t>оцінювання </a:t>
            </a:r>
            <a:r>
              <a:rPr lang="uk-UA" sz="3200" i="1" dirty="0"/>
              <a:t>якості + Внутрішні витрати внаслідок браку + Зовнішні витрати внаслідок браку</a:t>
            </a:r>
            <a:endParaRPr lang="ru-RU" sz="3200" dirty="0"/>
          </a:p>
        </p:txBody>
      </p:sp>
    </p:spTree>
    <p:extLst>
      <p:ext uri="{BB962C8B-B14F-4D97-AF65-F5344CB8AC3E}">
        <p14:creationId xmlns:p14="http://schemas.microsoft.com/office/powerpoint/2010/main" val="296277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406122411"/>
              </p:ext>
            </p:extLst>
          </p:nvPr>
        </p:nvGraphicFramePr>
        <p:xfrm>
          <a:off x="236302" y="304800"/>
          <a:ext cx="8762999" cy="6404673"/>
        </p:xfrm>
        <a:graphic>
          <a:graphicData uri="http://schemas.openxmlformats.org/drawingml/2006/table">
            <a:tbl>
              <a:tblPr firstRow="1" firstCol="1" bandRow="1">
                <a:tableStyleId>{5C22544A-7EE6-4342-B048-85BDC9FD1C3A}</a:tableStyleId>
              </a:tblPr>
              <a:tblGrid>
                <a:gridCol w="3116498"/>
                <a:gridCol w="1455502"/>
                <a:gridCol w="4190999"/>
              </a:tblGrid>
              <a:tr h="1249217">
                <a:tc rowSpan="2">
                  <a:txBody>
                    <a:bodyPr/>
                    <a:lstStyle/>
                    <a:p>
                      <a:pPr algn="just">
                        <a:lnSpc>
                          <a:spcPct val="120000"/>
                        </a:lnSpc>
                        <a:spcAft>
                          <a:spcPts val="0"/>
                        </a:spcAft>
                      </a:pPr>
                      <a:r>
                        <a:rPr lang="uk-UA" sz="1800" dirty="0">
                          <a:solidFill>
                            <a:srgbClr val="C00000"/>
                          </a:solidFill>
                          <a:effectLst/>
                        </a:rPr>
                        <a:t>Надійність</a:t>
                      </a:r>
                      <a:r>
                        <a:rPr lang="uk-UA" sz="1800" dirty="0">
                          <a:solidFill>
                            <a:srgbClr val="002060"/>
                          </a:solidFill>
                          <a:effectLst/>
                        </a:rPr>
                        <a:t> – послідовність виконання «точно в термін» ​​(доставка товару в </a:t>
                      </a:r>
                      <a:r>
                        <a:rPr lang="uk-UA" sz="1800" dirty="0" smtClean="0">
                          <a:solidFill>
                            <a:srgbClr val="002060"/>
                          </a:solidFill>
                          <a:effectLst/>
                        </a:rPr>
                        <a:t>зазначений </a:t>
                      </a:r>
                      <a:r>
                        <a:rPr lang="uk-UA" sz="1800" dirty="0">
                          <a:solidFill>
                            <a:srgbClr val="002060"/>
                          </a:solidFill>
                          <a:effectLst/>
                        </a:rPr>
                        <a:t>час і місце, а також надійність інформаційних і фінансових процедур, супроводжуючих фізичний розподіл)</a:t>
                      </a:r>
                      <a:endParaRPr lang="ru-RU" sz="1800" dirty="0">
                        <a:solidFill>
                          <a:srgbClr val="002060"/>
                        </a:solidFill>
                        <a:effectLst/>
                        <a:latin typeface="Times New Roman"/>
                        <a:ea typeface="Times New Roman"/>
                        <a:cs typeface="Times New Roman"/>
                      </a:endParaRPr>
                    </a:p>
                  </a:txBody>
                  <a:tcPr marL="60029" marR="60029" marT="0" marB="0"/>
                </a:tc>
                <a:tc rowSpan="7">
                  <a:txBody>
                    <a:bodyPr/>
                    <a:lstStyle/>
                    <a:p>
                      <a:pPr algn="ctr">
                        <a:lnSpc>
                          <a:spcPct val="120000"/>
                        </a:lnSpc>
                        <a:spcAft>
                          <a:spcPts val="0"/>
                        </a:spcAft>
                      </a:pPr>
                      <a:r>
                        <a:rPr lang="uk-UA" sz="1800" dirty="0">
                          <a:solidFill>
                            <a:srgbClr val="002060"/>
                          </a:solidFill>
                          <a:effectLst/>
                        </a:rPr>
                        <a:t> </a:t>
                      </a:r>
                      <a:endParaRPr lang="ru-RU" sz="1800" dirty="0">
                        <a:solidFill>
                          <a:srgbClr val="002060"/>
                        </a:solidFill>
                        <a:effectLst/>
                      </a:endParaRPr>
                    </a:p>
                    <a:p>
                      <a:pPr algn="ctr">
                        <a:lnSpc>
                          <a:spcPct val="120000"/>
                        </a:lnSpc>
                        <a:spcAft>
                          <a:spcPts val="0"/>
                        </a:spcAft>
                      </a:pPr>
                      <a:r>
                        <a:rPr lang="uk-UA" sz="1800" dirty="0">
                          <a:solidFill>
                            <a:srgbClr val="002060"/>
                          </a:solidFill>
                          <a:effectLst/>
                        </a:rPr>
                        <a:t> </a:t>
                      </a:r>
                      <a:endParaRPr lang="ru-RU" sz="1800" dirty="0">
                        <a:solidFill>
                          <a:srgbClr val="002060"/>
                        </a:solidFill>
                        <a:effectLst/>
                      </a:endParaRPr>
                    </a:p>
                    <a:p>
                      <a:pPr algn="ctr">
                        <a:lnSpc>
                          <a:spcPct val="120000"/>
                        </a:lnSpc>
                        <a:spcAft>
                          <a:spcPts val="0"/>
                        </a:spcAft>
                      </a:pPr>
                      <a:r>
                        <a:rPr lang="uk-UA" sz="1800" dirty="0">
                          <a:solidFill>
                            <a:srgbClr val="002060"/>
                          </a:solidFill>
                          <a:effectLst/>
                        </a:rPr>
                        <a:t> </a:t>
                      </a:r>
                      <a:endParaRPr lang="ru-RU" sz="1800" dirty="0">
                        <a:solidFill>
                          <a:srgbClr val="002060"/>
                        </a:solidFill>
                        <a:effectLst/>
                      </a:endParaRPr>
                    </a:p>
                    <a:p>
                      <a:pPr algn="ctr">
                        <a:lnSpc>
                          <a:spcPct val="120000"/>
                        </a:lnSpc>
                        <a:spcAft>
                          <a:spcPts val="0"/>
                        </a:spcAft>
                      </a:pPr>
                      <a:r>
                        <a:rPr lang="uk-UA" sz="1800" dirty="0">
                          <a:solidFill>
                            <a:srgbClr val="002060"/>
                          </a:solidFill>
                          <a:effectLst/>
                        </a:rPr>
                        <a:t> </a:t>
                      </a:r>
                      <a:endParaRPr lang="ru-RU" sz="1800" dirty="0">
                        <a:solidFill>
                          <a:srgbClr val="002060"/>
                        </a:solidFill>
                        <a:effectLst/>
                      </a:endParaRPr>
                    </a:p>
                    <a:p>
                      <a:pPr algn="ctr">
                        <a:lnSpc>
                          <a:spcPct val="120000"/>
                        </a:lnSpc>
                        <a:spcAft>
                          <a:spcPts val="0"/>
                        </a:spcAft>
                      </a:pPr>
                      <a:r>
                        <a:rPr lang="uk-UA" sz="1800" dirty="0">
                          <a:solidFill>
                            <a:srgbClr val="002060"/>
                          </a:solidFill>
                          <a:effectLst/>
                        </a:rPr>
                        <a:t> </a:t>
                      </a:r>
                      <a:endParaRPr lang="ru-RU" sz="1800" dirty="0">
                        <a:solidFill>
                          <a:srgbClr val="002060"/>
                        </a:solidFill>
                        <a:effectLst/>
                      </a:endParaRPr>
                    </a:p>
                    <a:p>
                      <a:pPr algn="ctr">
                        <a:lnSpc>
                          <a:spcPct val="120000"/>
                        </a:lnSpc>
                        <a:spcAft>
                          <a:spcPts val="0"/>
                        </a:spcAft>
                      </a:pPr>
                      <a:r>
                        <a:rPr lang="uk-UA" sz="1800" dirty="0">
                          <a:solidFill>
                            <a:srgbClr val="002060"/>
                          </a:solidFill>
                          <a:effectLst/>
                        </a:rPr>
                        <a:t> </a:t>
                      </a:r>
                      <a:endParaRPr lang="ru-RU" sz="1800" dirty="0">
                        <a:solidFill>
                          <a:srgbClr val="002060"/>
                        </a:solidFill>
                        <a:effectLst/>
                      </a:endParaRPr>
                    </a:p>
                    <a:p>
                      <a:pPr algn="ctr">
                        <a:lnSpc>
                          <a:spcPct val="120000"/>
                        </a:lnSpc>
                        <a:spcAft>
                          <a:spcPts val="0"/>
                        </a:spcAft>
                      </a:pPr>
                      <a:r>
                        <a:rPr lang="uk-UA" sz="1800" dirty="0">
                          <a:solidFill>
                            <a:srgbClr val="002060"/>
                          </a:solidFill>
                          <a:effectLst/>
                        </a:rPr>
                        <a:t> </a:t>
                      </a:r>
                      <a:endParaRPr lang="ru-RU" sz="1800" dirty="0">
                        <a:solidFill>
                          <a:srgbClr val="002060"/>
                        </a:solidFill>
                        <a:effectLst/>
                      </a:endParaRPr>
                    </a:p>
                    <a:p>
                      <a:pPr algn="ctr">
                        <a:lnSpc>
                          <a:spcPct val="120000"/>
                        </a:lnSpc>
                        <a:spcAft>
                          <a:spcPts val="0"/>
                        </a:spcAft>
                      </a:pPr>
                      <a:r>
                        <a:rPr lang="uk-UA" sz="2000" dirty="0" smtClean="0">
                          <a:solidFill>
                            <a:srgbClr val="C00000"/>
                          </a:solidFill>
                          <a:effectLst/>
                        </a:rPr>
                        <a:t>Параметри</a:t>
                      </a:r>
                      <a:endParaRPr lang="ru-RU" sz="2000" dirty="0">
                        <a:solidFill>
                          <a:srgbClr val="C00000"/>
                        </a:solidFill>
                        <a:effectLst/>
                      </a:endParaRPr>
                    </a:p>
                    <a:p>
                      <a:pPr algn="ctr">
                        <a:lnSpc>
                          <a:spcPct val="120000"/>
                        </a:lnSpc>
                        <a:spcAft>
                          <a:spcPts val="0"/>
                        </a:spcAft>
                      </a:pPr>
                      <a:r>
                        <a:rPr lang="uk-UA" sz="2000" dirty="0">
                          <a:solidFill>
                            <a:srgbClr val="C00000"/>
                          </a:solidFill>
                          <a:effectLst/>
                        </a:rPr>
                        <a:t>оцінювання якості послуг</a:t>
                      </a:r>
                      <a:endParaRPr lang="ru-RU" sz="2000" dirty="0">
                        <a:solidFill>
                          <a:srgbClr val="C00000"/>
                        </a:solidFill>
                        <a:effectLst/>
                        <a:latin typeface="Times New Roman"/>
                        <a:ea typeface="Times New Roman"/>
                        <a:cs typeface="Times New Roman"/>
                      </a:endParaRPr>
                    </a:p>
                  </a:txBody>
                  <a:tcPr marL="60029" marR="60029" marT="0" marB="0"/>
                </a:tc>
                <a:tc>
                  <a:txBody>
                    <a:bodyPr/>
                    <a:lstStyle/>
                    <a:p>
                      <a:pPr algn="just">
                        <a:lnSpc>
                          <a:spcPct val="120000"/>
                        </a:lnSpc>
                        <a:spcAft>
                          <a:spcPts val="0"/>
                        </a:spcAft>
                      </a:pPr>
                      <a:r>
                        <a:rPr lang="uk-UA" sz="1800" dirty="0">
                          <a:solidFill>
                            <a:srgbClr val="C00000"/>
                          </a:solidFill>
                          <a:effectLst/>
                        </a:rPr>
                        <a:t>Відчутність </a:t>
                      </a:r>
                      <a:r>
                        <a:rPr lang="uk-UA" sz="1800" dirty="0">
                          <a:solidFill>
                            <a:srgbClr val="002060"/>
                          </a:solidFill>
                          <a:effectLst/>
                        </a:rPr>
                        <a:t>–  фізичне середовище, у якому </a:t>
                      </a:r>
                      <a:r>
                        <a:rPr lang="uk-UA" sz="1800" dirty="0" smtClean="0">
                          <a:solidFill>
                            <a:srgbClr val="002060"/>
                          </a:solidFill>
                          <a:effectLst/>
                        </a:rPr>
                        <a:t>надаються </a:t>
                      </a:r>
                      <a:r>
                        <a:rPr lang="uk-UA" sz="1800" dirty="0">
                          <a:solidFill>
                            <a:srgbClr val="002060"/>
                          </a:solidFill>
                          <a:effectLst/>
                        </a:rPr>
                        <a:t>послуги (інтер'єр, оргтехніка, обладнання, зовнішній вигляд персоналу тощо)</a:t>
                      </a:r>
                      <a:endParaRPr lang="ru-RU" sz="1800" dirty="0">
                        <a:solidFill>
                          <a:srgbClr val="002060"/>
                        </a:solidFill>
                        <a:effectLst/>
                        <a:latin typeface="Times New Roman"/>
                        <a:ea typeface="Times New Roman"/>
                        <a:cs typeface="Times New Roman"/>
                      </a:endParaRPr>
                    </a:p>
                  </a:txBody>
                  <a:tcPr marL="60029" marR="60029" marT="0" marB="0"/>
                </a:tc>
              </a:tr>
              <a:tr h="1271849">
                <a:tc vMerge="1">
                  <a:txBody>
                    <a:bodyPr/>
                    <a:lstStyle/>
                    <a:p>
                      <a:endParaRPr lang="ru-RU"/>
                    </a:p>
                  </a:txBody>
                  <a:tcPr/>
                </a:tc>
                <a:tc vMerge="1">
                  <a:txBody>
                    <a:bodyPr/>
                    <a:lstStyle/>
                    <a:p>
                      <a:endParaRPr lang="ru-RU"/>
                    </a:p>
                  </a:txBody>
                  <a:tcPr/>
                </a:tc>
                <a:tc rowSpan="2">
                  <a:txBody>
                    <a:bodyPr/>
                    <a:lstStyle/>
                    <a:p>
                      <a:pPr algn="just">
                        <a:lnSpc>
                          <a:spcPct val="120000"/>
                        </a:lnSpc>
                        <a:spcAft>
                          <a:spcPts val="0"/>
                        </a:spcAft>
                      </a:pPr>
                      <a:r>
                        <a:rPr lang="uk-UA" sz="1800" b="1" dirty="0">
                          <a:solidFill>
                            <a:srgbClr val="C00000"/>
                          </a:solidFill>
                          <a:effectLst/>
                        </a:rPr>
                        <a:t>Взаєморозуміння з покупцем </a:t>
                      </a:r>
                      <a:r>
                        <a:rPr lang="uk-UA" sz="1800" dirty="0">
                          <a:solidFill>
                            <a:srgbClr val="002060"/>
                          </a:solidFill>
                          <a:effectLst/>
                        </a:rPr>
                        <a:t>– щирий інтерес до споживача, здатність персоналу ввійти в роль покупця і знання його потреб</a:t>
                      </a:r>
                      <a:endParaRPr lang="ru-RU" sz="1800" dirty="0">
                        <a:solidFill>
                          <a:srgbClr val="002060"/>
                        </a:solidFill>
                        <a:effectLst/>
                        <a:latin typeface="Times New Roman"/>
                        <a:ea typeface="Times New Roman"/>
                        <a:cs typeface="Times New Roman"/>
                      </a:endParaRPr>
                    </a:p>
                  </a:txBody>
                  <a:tcPr marL="60029" marR="60029" marT="0" marB="0"/>
                </a:tc>
              </a:tr>
              <a:tr h="92414">
                <a:tc rowSpan="2">
                  <a:txBody>
                    <a:bodyPr/>
                    <a:lstStyle/>
                    <a:p>
                      <a:pPr algn="just">
                        <a:lnSpc>
                          <a:spcPct val="120000"/>
                        </a:lnSpc>
                        <a:spcAft>
                          <a:spcPts val="0"/>
                        </a:spcAft>
                      </a:pPr>
                      <a:r>
                        <a:rPr lang="uk-UA" sz="1800" dirty="0">
                          <a:solidFill>
                            <a:srgbClr val="C00000"/>
                          </a:solidFill>
                          <a:effectLst/>
                        </a:rPr>
                        <a:t>Закінченість</a:t>
                      </a:r>
                      <a:r>
                        <a:rPr lang="uk-UA" sz="1800" dirty="0">
                          <a:solidFill>
                            <a:srgbClr val="002060"/>
                          </a:solidFill>
                          <a:effectLst/>
                        </a:rPr>
                        <a:t> – володіння необхідними знаннями та навичками, компетентність персоналу</a:t>
                      </a:r>
                      <a:endParaRPr lang="ru-RU" sz="1800" dirty="0">
                        <a:solidFill>
                          <a:srgbClr val="002060"/>
                        </a:solidFill>
                        <a:effectLst/>
                        <a:latin typeface="Times New Roman"/>
                        <a:ea typeface="Times New Roman"/>
                        <a:cs typeface="Times New Roman"/>
                      </a:endParaRPr>
                    </a:p>
                  </a:txBody>
                  <a:tcPr marL="60029" marR="60029" marT="0" marB="0"/>
                </a:tc>
                <a:tc vMerge="1">
                  <a:txBody>
                    <a:bodyPr/>
                    <a:lstStyle/>
                    <a:p>
                      <a:endParaRPr lang="ru-RU"/>
                    </a:p>
                  </a:txBody>
                  <a:tcPr/>
                </a:tc>
                <a:tc vMerge="1">
                  <a:txBody>
                    <a:bodyPr/>
                    <a:lstStyle/>
                    <a:p>
                      <a:endParaRPr lang="ru-RU"/>
                    </a:p>
                  </a:txBody>
                  <a:tcPr/>
                </a:tc>
              </a:tr>
              <a:tr h="1156803">
                <a:tc vMerge="1">
                  <a:txBody>
                    <a:bodyPr/>
                    <a:lstStyle/>
                    <a:p>
                      <a:pPr algn="just">
                        <a:lnSpc>
                          <a:spcPct val="120000"/>
                        </a:lnSpc>
                        <a:spcAft>
                          <a:spcPts val="0"/>
                        </a:spcAft>
                      </a:pPr>
                      <a:endParaRPr lang="ru-RU" sz="2000">
                        <a:solidFill>
                          <a:srgbClr val="002060"/>
                        </a:solidFill>
                        <a:effectLst/>
                        <a:latin typeface="Times New Roman"/>
                        <a:ea typeface="Times New Roman"/>
                        <a:cs typeface="Times New Roman"/>
                      </a:endParaRPr>
                    </a:p>
                  </a:txBody>
                  <a:tcPr marL="60029" marR="60029" marT="0" marB="0"/>
                </a:tc>
                <a:tc vMerge="1">
                  <a:txBody>
                    <a:bodyPr/>
                    <a:lstStyle/>
                    <a:p>
                      <a:endParaRPr lang="ru-RU"/>
                    </a:p>
                  </a:txBody>
                  <a:tcPr/>
                </a:tc>
                <a:tc>
                  <a:txBody>
                    <a:bodyPr/>
                    <a:lstStyle/>
                    <a:p>
                      <a:pPr algn="just">
                        <a:lnSpc>
                          <a:spcPct val="120000"/>
                        </a:lnSpc>
                        <a:spcAft>
                          <a:spcPts val="0"/>
                        </a:spcAft>
                      </a:pPr>
                      <a:r>
                        <a:rPr lang="uk-UA" sz="1800" b="1" dirty="0">
                          <a:solidFill>
                            <a:srgbClr val="C00000"/>
                          </a:solidFill>
                          <a:effectLst/>
                        </a:rPr>
                        <a:t>Відповідальність</a:t>
                      </a:r>
                      <a:r>
                        <a:rPr lang="uk-UA" sz="1800" dirty="0">
                          <a:solidFill>
                            <a:srgbClr val="002060"/>
                          </a:solidFill>
                          <a:effectLst/>
                        </a:rPr>
                        <a:t> – бажання персоналу системи обслуговування допомогти покупцеві, гарантії виконання послуг</a:t>
                      </a:r>
                      <a:endParaRPr lang="ru-RU" sz="1800" dirty="0">
                        <a:solidFill>
                          <a:srgbClr val="002060"/>
                        </a:solidFill>
                        <a:effectLst/>
                        <a:latin typeface="Times New Roman"/>
                        <a:ea typeface="Times New Roman"/>
                        <a:cs typeface="Times New Roman"/>
                      </a:endParaRPr>
                    </a:p>
                  </a:txBody>
                  <a:tcPr marL="60029" marR="60029" marT="0" marB="0"/>
                </a:tc>
              </a:tr>
              <a:tr h="1249217">
                <a:tc rowSpan="2">
                  <a:txBody>
                    <a:bodyPr/>
                    <a:lstStyle/>
                    <a:p>
                      <a:pPr algn="just">
                        <a:lnSpc>
                          <a:spcPct val="120000"/>
                        </a:lnSpc>
                        <a:spcAft>
                          <a:spcPts val="0"/>
                        </a:spcAft>
                      </a:pPr>
                      <a:r>
                        <a:rPr lang="uk-UA" sz="1800" dirty="0">
                          <a:solidFill>
                            <a:srgbClr val="C00000"/>
                          </a:solidFill>
                          <a:effectLst/>
                        </a:rPr>
                        <a:t>Доступність</a:t>
                      </a:r>
                      <a:r>
                        <a:rPr lang="uk-UA" sz="1800" dirty="0">
                          <a:solidFill>
                            <a:srgbClr val="002060"/>
                          </a:solidFill>
                          <a:effectLst/>
                        </a:rPr>
                        <a:t> – легкість установлення контактів із системою обслуговування, зручний для покупця час надання сервісних послуг</a:t>
                      </a:r>
                      <a:endParaRPr lang="ru-RU" sz="1800" dirty="0">
                        <a:solidFill>
                          <a:srgbClr val="002060"/>
                        </a:solidFill>
                        <a:effectLst/>
                        <a:latin typeface="Times New Roman"/>
                        <a:ea typeface="Times New Roman"/>
                        <a:cs typeface="Times New Roman"/>
                      </a:endParaRPr>
                    </a:p>
                  </a:txBody>
                  <a:tcPr marL="60029" marR="60029" marT="0" marB="0"/>
                </a:tc>
                <a:tc vMerge="1">
                  <a:txBody>
                    <a:bodyPr/>
                    <a:lstStyle/>
                    <a:p>
                      <a:endParaRPr lang="ru-RU"/>
                    </a:p>
                  </a:txBody>
                  <a:tcPr/>
                </a:tc>
                <a:tc>
                  <a:txBody>
                    <a:bodyPr/>
                    <a:lstStyle/>
                    <a:p>
                      <a:pPr algn="just">
                        <a:lnSpc>
                          <a:spcPct val="120000"/>
                        </a:lnSpc>
                        <a:spcAft>
                          <a:spcPts val="0"/>
                        </a:spcAft>
                      </a:pPr>
                      <a:r>
                        <a:rPr lang="uk-UA" sz="1800" b="1" dirty="0">
                          <a:solidFill>
                            <a:srgbClr val="C00000"/>
                          </a:solidFill>
                          <a:effectLst/>
                        </a:rPr>
                        <a:t>Безпека</a:t>
                      </a:r>
                      <a:r>
                        <a:rPr lang="uk-UA" sz="1800" dirty="0">
                          <a:solidFill>
                            <a:srgbClr val="002060"/>
                          </a:solidFill>
                          <a:effectLst/>
                        </a:rPr>
                        <a:t> – відсутність ризику і недовіри з боку покупця (наприклад, забезпечення цілісності вантажу під час фізичного розподілу)</a:t>
                      </a:r>
                      <a:endParaRPr lang="ru-RU" sz="1800" dirty="0">
                        <a:solidFill>
                          <a:srgbClr val="002060"/>
                        </a:solidFill>
                        <a:effectLst/>
                        <a:latin typeface="Times New Roman"/>
                        <a:ea typeface="Times New Roman"/>
                        <a:cs typeface="Times New Roman"/>
                      </a:endParaRPr>
                    </a:p>
                  </a:txBody>
                  <a:tcPr marL="60029" marR="60029" marT="0" marB="0"/>
                </a:tc>
              </a:tr>
              <a:tr h="317962">
                <a:tc vMerge="1">
                  <a:txBody>
                    <a:bodyPr/>
                    <a:lstStyle/>
                    <a:p>
                      <a:endParaRPr lang="ru-RU"/>
                    </a:p>
                  </a:txBody>
                  <a:tcPr/>
                </a:tc>
                <a:tc vMerge="1">
                  <a:txBody>
                    <a:bodyPr/>
                    <a:lstStyle/>
                    <a:p>
                      <a:endParaRPr lang="ru-RU"/>
                    </a:p>
                  </a:txBody>
                  <a:tcPr/>
                </a:tc>
                <a:tc rowSpan="2">
                  <a:txBody>
                    <a:bodyPr/>
                    <a:lstStyle/>
                    <a:p>
                      <a:pPr algn="just">
                        <a:lnSpc>
                          <a:spcPct val="120000"/>
                        </a:lnSpc>
                        <a:spcAft>
                          <a:spcPts val="0"/>
                        </a:spcAft>
                      </a:pPr>
                      <a:r>
                        <a:rPr lang="uk-UA" sz="1800" b="1" dirty="0">
                          <a:solidFill>
                            <a:srgbClr val="C00000"/>
                          </a:solidFill>
                          <a:effectLst/>
                        </a:rPr>
                        <a:t>Комунікабельність </a:t>
                      </a:r>
                      <a:r>
                        <a:rPr lang="uk-UA" sz="1800" dirty="0">
                          <a:solidFill>
                            <a:srgbClr val="002060"/>
                          </a:solidFill>
                          <a:effectLst/>
                        </a:rPr>
                        <a:t>– здатність персоналу розмовляти мовою, зрозумілою покупцеві</a:t>
                      </a:r>
                      <a:endParaRPr lang="ru-RU" sz="1800" dirty="0">
                        <a:solidFill>
                          <a:srgbClr val="002060"/>
                        </a:solidFill>
                        <a:effectLst/>
                        <a:latin typeface="Times New Roman"/>
                        <a:ea typeface="Times New Roman"/>
                        <a:cs typeface="Times New Roman"/>
                      </a:endParaRPr>
                    </a:p>
                  </a:txBody>
                  <a:tcPr marL="60029" marR="60029" marT="0" marB="0"/>
                </a:tc>
              </a:tr>
              <a:tr h="831976">
                <a:tc>
                  <a:txBody>
                    <a:bodyPr/>
                    <a:lstStyle/>
                    <a:p>
                      <a:pPr algn="just">
                        <a:lnSpc>
                          <a:spcPct val="120000"/>
                        </a:lnSpc>
                        <a:spcAft>
                          <a:spcPts val="0"/>
                        </a:spcAft>
                      </a:pPr>
                      <a:r>
                        <a:rPr lang="uk-UA" sz="1800" dirty="0">
                          <a:solidFill>
                            <a:srgbClr val="C00000"/>
                          </a:solidFill>
                          <a:effectLst/>
                        </a:rPr>
                        <a:t>Увічливість</a:t>
                      </a:r>
                      <a:r>
                        <a:rPr lang="uk-UA" sz="1800" dirty="0">
                          <a:solidFill>
                            <a:srgbClr val="002060"/>
                          </a:solidFill>
                          <a:effectLst/>
                        </a:rPr>
                        <a:t> – коректність, люб'язність персоналу</a:t>
                      </a:r>
                      <a:endParaRPr lang="ru-RU" sz="1800" dirty="0">
                        <a:solidFill>
                          <a:srgbClr val="002060"/>
                        </a:solidFill>
                        <a:effectLst/>
                        <a:latin typeface="Times New Roman"/>
                        <a:ea typeface="Times New Roman"/>
                        <a:cs typeface="Times New Roman"/>
                      </a:endParaRPr>
                    </a:p>
                  </a:txBody>
                  <a:tcPr marL="60029" marR="60029" marT="0" marB="0"/>
                </a:tc>
                <a:tc vMerge="1">
                  <a:txBody>
                    <a:bodyPr/>
                    <a:lstStyle/>
                    <a:p>
                      <a:endParaRPr lang="ru-RU"/>
                    </a:p>
                  </a:txBody>
                  <a:tcPr/>
                </a:tc>
                <a:tc vMerge="1">
                  <a:txBody>
                    <a:bodyPr/>
                    <a:lstStyle/>
                    <a:p>
                      <a:endParaRPr lang="ru-RU"/>
                    </a:p>
                  </a:txBody>
                  <a:tcPr/>
                </a:tc>
              </a:tr>
            </a:tbl>
          </a:graphicData>
        </a:graphic>
      </p:graphicFrame>
    </p:spTree>
    <p:extLst>
      <p:ext uri="{BB962C8B-B14F-4D97-AF65-F5344CB8AC3E}">
        <p14:creationId xmlns:p14="http://schemas.microsoft.com/office/powerpoint/2010/main" val="13403292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1000" y="381000"/>
            <a:ext cx="8382000" cy="5632311"/>
          </a:xfrm>
          <a:prstGeom prst="rect">
            <a:avLst/>
          </a:prstGeom>
        </p:spPr>
        <p:txBody>
          <a:bodyPr wrap="square">
            <a:spAutoFit/>
          </a:bodyPr>
          <a:lstStyle/>
          <a:p>
            <a:r>
              <a:rPr lang="uk-UA" sz="3600" dirty="0"/>
              <a:t>Для оцінювання </a:t>
            </a:r>
            <a:r>
              <a:rPr lang="uk-UA" sz="3600" b="1" dirty="0"/>
              <a:t>якості логістичного </a:t>
            </a:r>
            <a:r>
              <a:rPr lang="uk-UA" sz="3600" dirty="0"/>
              <a:t>сервісу застосовують такі </a:t>
            </a:r>
            <a:r>
              <a:rPr lang="uk-UA" sz="3600" b="1" i="1" dirty="0"/>
              <a:t>критерії </a:t>
            </a:r>
            <a:r>
              <a:rPr lang="uk-UA" sz="3600" b="1" dirty="0" smtClean="0"/>
              <a:t>:</a:t>
            </a:r>
          </a:p>
          <a:p>
            <a:endParaRPr lang="ru-RU" sz="3600" b="1" dirty="0"/>
          </a:p>
          <a:p>
            <a:r>
              <a:rPr lang="uk-UA" sz="3600" b="1" dirty="0" smtClean="0"/>
              <a:t>1)надійність </a:t>
            </a:r>
            <a:r>
              <a:rPr lang="uk-UA" sz="3600" b="1" dirty="0"/>
              <a:t>поставок;</a:t>
            </a:r>
            <a:endParaRPr lang="ru-RU" sz="3600" b="1" dirty="0"/>
          </a:p>
          <a:p>
            <a:r>
              <a:rPr lang="uk-UA" sz="3600" b="1" dirty="0" smtClean="0"/>
              <a:t>2)повний </a:t>
            </a:r>
            <a:r>
              <a:rPr lang="uk-UA" sz="3600" b="1" dirty="0"/>
              <a:t>час від одержання замовлення </a:t>
            </a:r>
            <a:r>
              <a:rPr lang="uk-UA" sz="3600" b="1" dirty="0" smtClean="0"/>
              <a:t>до </a:t>
            </a:r>
            <a:r>
              <a:rPr lang="uk-UA" sz="3600" b="1" dirty="0"/>
              <a:t>поставки партії товарів;</a:t>
            </a:r>
            <a:endParaRPr lang="ru-RU" sz="3600" b="1" dirty="0"/>
          </a:p>
          <a:p>
            <a:r>
              <a:rPr lang="uk-UA" sz="3600" b="1" dirty="0"/>
              <a:t>3</a:t>
            </a:r>
            <a:r>
              <a:rPr lang="uk-UA" sz="3600" b="1" dirty="0" smtClean="0"/>
              <a:t>) гнучкість </a:t>
            </a:r>
            <a:r>
              <a:rPr lang="uk-UA" sz="3600" b="1" dirty="0"/>
              <a:t>поставок;</a:t>
            </a:r>
            <a:endParaRPr lang="ru-RU" sz="3600" b="1" dirty="0"/>
          </a:p>
          <a:p>
            <a:r>
              <a:rPr lang="uk-UA" sz="3600" b="1" dirty="0"/>
              <a:t>4</a:t>
            </a:r>
            <a:r>
              <a:rPr lang="uk-UA" sz="3600" b="1" dirty="0" smtClean="0"/>
              <a:t>) наявність </a:t>
            </a:r>
            <a:r>
              <a:rPr lang="uk-UA" sz="3600" b="1" dirty="0"/>
              <a:t>запасів на складі постачальника;</a:t>
            </a:r>
            <a:endParaRPr lang="ru-RU" sz="3600" b="1" dirty="0"/>
          </a:p>
          <a:p>
            <a:r>
              <a:rPr lang="uk-UA" sz="3600" b="1" dirty="0" smtClean="0"/>
              <a:t>5)можливість </a:t>
            </a:r>
            <a:r>
              <a:rPr lang="uk-UA" sz="3600" b="1" dirty="0"/>
              <a:t>надання </a:t>
            </a:r>
            <a:r>
              <a:rPr lang="uk-UA" sz="3600" b="1" dirty="0" smtClean="0"/>
              <a:t>кредитів.</a:t>
            </a:r>
            <a:endParaRPr lang="ru-RU" sz="3600" b="1" dirty="0"/>
          </a:p>
        </p:txBody>
      </p:sp>
    </p:spTree>
    <p:extLst>
      <p:ext uri="{BB962C8B-B14F-4D97-AF65-F5344CB8AC3E}">
        <p14:creationId xmlns:p14="http://schemas.microsoft.com/office/powerpoint/2010/main" val="36900768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062832375"/>
              </p:ext>
            </p:extLst>
          </p:nvPr>
        </p:nvGraphicFramePr>
        <p:xfrm>
          <a:off x="0" y="685800"/>
          <a:ext cx="9144000" cy="6095999"/>
        </p:xfrm>
        <a:graphic>
          <a:graphicData uri="http://schemas.openxmlformats.org/drawingml/2006/table">
            <a:tbl>
              <a:tblPr firstRow="1" firstCol="1" bandRow="1">
                <a:tableStyleId>{5C22544A-7EE6-4342-B048-85BDC9FD1C3A}</a:tableStyleId>
              </a:tblPr>
              <a:tblGrid>
                <a:gridCol w="9144000"/>
              </a:tblGrid>
              <a:tr h="619611">
                <a:tc>
                  <a:txBody>
                    <a:bodyPr/>
                    <a:lstStyle/>
                    <a:p>
                      <a:pPr indent="-215900" algn="just">
                        <a:lnSpc>
                          <a:spcPct val="100000"/>
                        </a:lnSpc>
                        <a:spcAft>
                          <a:spcPts val="0"/>
                        </a:spcAft>
                      </a:pPr>
                      <a:r>
                        <a:rPr lang="uk-UA" sz="1800" dirty="0" smtClean="0">
                          <a:solidFill>
                            <a:schemeClr val="tx1"/>
                          </a:solidFill>
                          <a:effectLst/>
                        </a:rPr>
                        <a:t>1)ч</a:t>
                      </a:r>
                      <a:r>
                        <a:rPr lang="en-US" sz="1800" dirty="0">
                          <a:solidFill>
                            <a:schemeClr val="tx1"/>
                          </a:solidFill>
                          <a:effectLst/>
                        </a:rPr>
                        <a:t>a</a:t>
                      </a:r>
                      <a:r>
                        <a:rPr lang="uk-UA" sz="1800" dirty="0">
                          <a:solidFill>
                            <a:schemeClr val="tx1"/>
                          </a:solidFill>
                          <a:effectLst/>
                        </a:rPr>
                        <a:t>с від отримання </a:t>
                      </a:r>
                      <a:r>
                        <a:rPr lang="uk-UA" sz="1800" dirty="0" err="1">
                          <a:solidFill>
                            <a:schemeClr val="tx1"/>
                          </a:solidFill>
                          <a:effectLst/>
                        </a:rPr>
                        <a:t>замовл</a:t>
                      </a:r>
                      <a:r>
                        <a:rPr lang="en-US" sz="1800" dirty="0">
                          <a:solidFill>
                            <a:schemeClr val="tx1"/>
                          </a:solidFill>
                          <a:effectLst/>
                        </a:rPr>
                        <a:t>e</a:t>
                      </a:r>
                      <a:r>
                        <a:rPr lang="uk-UA" sz="1800" dirty="0" err="1">
                          <a:solidFill>
                            <a:schemeClr val="tx1"/>
                          </a:solidFill>
                          <a:effectLst/>
                        </a:rPr>
                        <a:t>ння</a:t>
                      </a:r>
                      <a:r>
                        <a:rPr lang="uk-UA" sz="1800" dirty="0">
                          <a:solidFill>
                            <a:schemeClr val="tx1"/>
                          </a:solidFill>
                          <a:effectLst/>
                        </a:rPr>
                        <a:t> постачальником до постачан­ня продукції споживачу (замовнику)</a:t>
                      </a:r>
                      <a:endParaRPr lang="ru-RU" sz="1800" dirty="0">
                        <a:solidFill>
                          <a:schemeClr val="tx1"/>
                        </a:solidFill>
                        <a:effectLst/>
                        <a:latin typeface="Times New Roman"/>
                        <a:ea typeface="Times New Roman"/>
                        <a:cs typeface="Times New Roman"/>
                      </a:endParaRPr>
                    </a:p>
                  </a:txBody>
                  <a:tcPr marL="56232" marR="56232" marT="0" marB="0">
                    <a:solidFill>
                      <a:schemeClr val="tx2">
                        <a:lumMod val="20000"/>
                        <a:lumOff val="80000"/>
                      </a:schemeClr>
                    </a:solidFill>
                  </a:tcPr>
                </a:tc>
              </a:tr>
              <a:tr h="309805">
                <a:tc>
                  <a:txBody>
                    <a:bodyPr/>
                    <a:lstStyle/>
                    <a:p>
                      <a:pPr indent="-215900" algn="just">
                        <a:lnSpc>
                          <a:spcPct val="100000"/>
                        </a:lnSpc>
                        <a:spcAft>
                          <a:spcPts val="0"/>
                        </a:spcAft>
                      </a:pPr>
                      <a:r>
                        <a:rPr lang="uk-UA" sz="1800" dirty="0" smtClean="0">
                          <a:solidFill>
                            <a:schemeClr val="tx1"/>
                          </a:solidFill>
                          <a:effectLst/>
                        </a:rPr>
                        <a:t>2)гарантована </a:t>
                      </a:r>
                      <a:r>
                        <a:rPr lang="uk-UA" sz="1800" dirty="0">
                          <a:solidFill>
                            <a:schemeClr val="tx1"/>
                          </a:solidFill>
                          <a:effectLst/>
                        </a:rPr>
                        <a:t>надійність постачання за будь-яких умов</a:t>
                      </a:r>
                      <a:endParaRPr lang="ru-RU" sz="1800" dirty="0">
                        <a:solidFill>
                          <a:schemeClr val="tx1"/>
                        </a:solidFill>
                        <a:effectLst/>
                        <a:latin typeface="Times New Roman"/>
                        <a:ea typeface="Times New Roman"/>
                        <a:cs typeface="Times New Roman"/>
                      </a:endParaRPr>
                    </a:p>
                  </a:txBody>
                  <a:tcPr marL="56232" marR="56232" marT="0" marB="0">
                    <a:solidFill>
                      <a:schemeClr val="tx2">
                        <a:lumMod val="20000"/>
                        <a:lumOff val="80000"/>
                      </a:schemeClr>
                    </a:solidFill>
                  </a:tcPr>
                </a:tc>
              </a:tr>
              <a:tr h="309805">
                <a:tc>
                  <a:txBody>
                    <a:bodyPr/>
                    <a:lstStyle/>
                    <a:p>
                      <a:pPr indent="-215900" algn="just">
                        <a:lnSpc>
                          <a:spcPct val="100000"/>
                        </a:lnSpc>
                        <a:spcAft>
                          <a:spcPts val="0"/>
                        </a:spcAft>
                      </a:pPr>
                      <a:r>
                        <a:rPr lang="uk-UA" sz="1800" dirty="0" smtClean="0">
                          <a:solidFill>
                            <a:schemeClr val="tx1"/>
                          </a:solidFill>
                          <a:effectLst/>
                        </a:rPr>
                        <a:t>3)р</a:t>
                      </a:r>
                      <a:r>
                        <a:rPr lang="en-US" sz="1800" dirty="0" err="1">
                          <a:solidFill>
                            <a:schemeClr val="tx1"/>
                          </a:solidFill>
                          <a:effectLst/>
                        </a:rPr>
                        <a:t>ea</a:t>
                      </a:r>
                      <a:r>
                        <a:rPr lang="uk-UA" sz="1800" dirty="0" err="1">
                          <a:solidFill>
                            <a:schemeClr val="tx1"/>
                          </a:solidFill>
                          <a:effectLst/>
                        </a:rPr>
                        <a:t>льна</a:t>
                      </a:r>
                      <a:r>
                        <a:rPr lang="uk-UA" sz="1800" dirty="0">
                          <a:solidFill>
                            <a:schemeClr val="tx1"/>
                          </a:solidFill>
                          <a:effectLst/>
                        </a:rPr>
                        <a:t> можливість </a:t>
                      </a:r>
                      <a:r>
                        <a:rPr lang="uk-UA" sz="1800" dirty="0" err="1">
                          <a:solidFill>
                            <a:schemeClr val="tx1"/>
                          </a:solidFill>
                          <a:effectLst/>
                        </a:rPr>
                        <a:t>дост</a:t>
                      </a:r>
                      <a:r>
                        <a:rPr lang="en-US" sz="1800" dirty="0">
                          <a:solidFill>
                            <a:schemeClr val="tx1"/>
                          </a:solidFill>
                          <a:effectLst/>
                        </a:rPr>
                        <a:t>a</a:t>
                      </a:r>
                      <a:r>
                        <a:rPr lang="uk-UA" sz="1800" dirty="0" err="1">
                          <a:solidFill>
                            <a:schemeClr val="tx1"/>
                          </a:solidFill>
                          <a:effectLst/>
                        </a:rPr>
                        <a:t>вки</a:t>
                      </a:r>
                      <a:r>
                        <a:rPr lang="uk-UA" sz="1800" dirty="0">
                          <a:solidFill>
                            <a:schemeClr val="tx1"/>
                          </a:solidFill>
                          <a:effectLst/>
                        </a:rPr>
                        <a:t> за п</a:t>
                      </a:r>
                      <a:r>
                        <a:rPr lang="en-US" sz="1800" dirty="0">
                          <a:solidFill>
                            <a:schemeClr val="tx1"/>
                          </a:solidFill>
                          <a:effectLst/>
                        </a:rPr>
                        <a:t>e</a:t>
                      </a:r>
                      <a:r>
                        <a:rPr lang="uk-UA" sz="1800" dirty="0" err="1">
                          <a:solidFill>
                            <a:schemeClr val="tx1"/>
                          </a:solidFill>
                          <a:effectLst/>
                        </a:rPr>
                        <a:t>ршою</a:t>
                      </a:r>
                      <a:r>
                        <a:rPr lang="uk-UA" sz="1800" dirty="0">
                          <a:solidFill>
                            <a:schemeClr val="tx1"/>
                          </a:solidFill>
                          <a:effectLst/>
                        </a:rPr>
                        <a:t> вимогою замовник</a:t>
                      </a:r>
                      <a:r>
                        <a:rPr lang="en-US" sz="1800" dirty="0">
                          <a:solidFill>
                            <a:schemeClr val="tx1"/>
                          </a:solidFill>
                          <a:effectLst/>
                        </a:rPr>
                        <a:t>a</a:t>
                      </a:r>
                      <a:endParaRPr lang="ru-RU" sz="1800" dirty="0">
                        <a:solidFill>
                          <a:schemeClr val="tx1"/>
                        </a:solidFill>
                        <a:effectLst/>
                        <a:latin typeface="Times New Roman"/>
                        <a:ea typeface="Times New Roman"/>
                        <a:cs typeface="Times New Roman"/>
                      </a:endParaRPr>
                    </a:p>
                  </a:txBody>
                  <a:tcPr marL="56232" marR="56232" marT="0" marB="0">
                    <a:solidFill>
                      <a:schemeClr val="tx2">
                        <a:lumMod val="20000"/>
                        <a:lumOff val="80000"/>
                      </a:schemeClr>
                    </a:solidFill>
                  </a:tcPr>
                </a:tc>
              </a:tr>
              <a:tr h="309805">
                <a:tc>
                  <a:txBody>
                    <a:bodyPr/>
                    <a:lstStyle/>
                    <a:p>
                      <a:pPr indent="-215900" algn="just">
                        <a:lnSpc>
                          <a:spcPct val="100000"/>
                        </a:lnSpc>
                        <a:spcAft>
                          <a:spcPts val="0"/>
                        </a:spcAft>
                      </a:pPr>
                      <a:r>
                        <a:rPr lang="uk-UA" sz="1800" dirty="0" smtClean="0">
                          <a:solidFill>
                            <a:schemeClr val="tx1"/>
                          </a:solidFill>
                          <a:effectLst/>
                        </a:rPr>
                        <a:t>4)наявність </a:t>
                      </a:r>
                      <a:r>
                        <a:rPr lang="uk-UA" sz="1800" dirty="0">
                          <a:solidFill>
                            <a:schemeClr val="tx1"/>
                          </a:solidFill>
                          <a:effectLst/>
                        </a:rPr>
                        <a:t>необхідних запасів у логістичній </a:t>
                      </a:r>
                      <a:r>
                        <a:rPr lang="uk-UA" sz="1800" dirty="0" err="1">
                          <a:solidFill>
                            <a:schemeClr val="tx1"/>
                          </a:solidFill>
                          <a:effectLst/>
                        </a:rPr>
                        <a:t>сист</a:t>
                      </a:r>
                      <a:r>
                        <a:rPr lang="en-US" sz="1800" dirty="0">
                          <a:solidFill>
                            <a:schemeClr val="tx1"/>
                          </a:solidFill>
                          <a:effectLst/>
                        </a:rPr>
                        <a:t>e</a:t>
                      </a:r>
                      <a:r>
                        <a:rPr lang="uk-UA" sz="1800" dirty="0">
                          <a:solidFill>
                            <a:schemeClr val="tx1"/>
                          </a:solidFill>
                          <a:effectLst/>
                        </a:rPr>
                        <a:t>мі</a:t>
                      </a:r>
                      <a:endParaRPr lang="ru-RU" sz="1800" dirty="0">
                        <a:solidFill>
                          <a:schemeClr val="tx1"/>
                        </a:solidFill>
                        <a:effectLst/>
                        <a:latin typeface="Times New Roman"/>
                        <a:ea typeface="Times New Roman"/>
                        <a:cs typeface="Times New Roman"/>
                      </a:endParaRPr>
                    </a:p>
                  </a:txBody>
                  <a:tcPr marL="56232" marR="56232" marT="0" marB="0">
                    <a:solidFill>
                      <a:schemeClr val="tx2">
                        <a:lumMod val="20000"/>
                        <a:lumOff val="80000"/>
                      </a:schemeClr>
                    </a:solidFill>
                  </a:tcPr>
                </a:tc>
              </a:tr>
              <a:tr h="309805">
                <a:tc>
                  <a:txBody>
                    <a:bodyPr/>
                    <a:lstStyle/>
                    <a:p>
                      <a:pPr indent="-215900" algn="just">
                        <a:lnSpc>
                          <a:spcPct val="100000"/>
                        </a:lnSpc>
                        <a:spcAft>
                          <a:spcPts val="0"/>
                        </a:spcAft>
                      </a:pPr>
                      <a:r>
                        <a:rPr lang="uk-UA" sz="1800" dirty="0" smtClean="0">
                          <a:solidFill>
                            <a:schemeClr val="tx1"/>
                          </a:solidFill>
                          <a:effectLst/>
                        </a:rPr>
                        <a:t>5)</a:t>
                      </a:r>
                      <a:r>
                        <a:rPr lang="uk-UA" sz="1800" dirty="0" err="1" smtClean="0">
                          <a:solidFill>
                            <a:schemeClr val="tx1"/>
                          </a:solidFill>
                          <a:effectLst/>
                        </a:rPr>
                        <a:t>ст</a:t>
                      </a:r>
                      <a:r>
                        <a:rPr lang="en-US" sz="1800" dirty="0">
                          <a:solidFill>
                            <a:schemeClr val="tx1"/>
                          </a:solidFill>
                          <a:effectLst/>
                        </a:rPr>
                        <a:t>a</a:t>
                      </a:r>
                      <a:r>
                        <a:rPr lang="uk-UA" sz="1800" dirty="0" err="1">
                          <a:solidFill>
                            <a:schemeClr val="tx1"/>
                          </a:solidFill>
                          <a:effectLst/>
                        </a:rPr>
                        <a:t>більність</a:t>
                      </a:r>
                      <a:r>
                        <a:rPr lang="uk-UA" sz="1800" dirty="0">
                          <a:solidFill>
                            <a:schemeClr val="tx1"/>
                          </a:solidFill>
                          <a:effectLst/>
                        </a:rPr>
                        <a:t> м</a:t>
                      </a:r>
                      <a:r>
                        <a:rPr lang="en-US" sz="1800" dirty="0">
                          <a:solidFill>
                            <a:schemeClr val="tx1"/>
                          </a:solidFill>
                          <a:effectLst/>
                        </a:rPr>
                        <a:t>a</a:t>
                      </a:r>
                      <a:r>
                        <a:rPr lang="uk-UA" sz="1800" dirty="0">
                          <a:solidFill>
                            <a:schemeClr val="tx1"/>
                          </a:solidFill>
                          <a:effectLst/>
                        </a:rPr>
                        <a:t>т</a:t>
                      </a:r>
                      <a:r>
                        <a:rPr lang="en-US" sz="1800" dirty="0">
                          <a:solidFill>
                            <a:schemeClr val="tx1"/>
                          </a:solidFill>
                          <a:effectLst/>
                        </a:rPr>
                        <a:t>e</a:t>
                      </a:r>
                      <a:r>
                        <a:rPr lang="uk-UA" sz="1800" dirty="0" err="1">
                          <a:solidFill>
                            <a:schemeClr val="tx1"/>
                          </a:solidFill>
                          <a:effectLst/>
                        </a:rPr>
                        <a:t>ріально-технічного</a:t>
                      </a:r>
                      <a:r>
                        <a:rPr lang="uk-UA" sz="1800" dirty="0">
                          <a:solidFill>
                            <a:schemeClr val="tx1"/>
                          </a:solidFill>
                          <a:effectLst/>
                        </a:rPr>
                        <a:t> з</a:t>
                      </a:r>
                      <a:r>
                        <a:rPr lang="en-US" sz="1800" dirty="0">
                          <a:solidFill>
                            <a:schemeClr val="tx1"/>
                          </a:solidFill>
                          <a:effectLst/>
                        </a:rPr>
                        <a:t>a</a:t>
                      </a:r>
                      <a:r>
                        <a:rPr lang="uk-UA" sz="1800" dirty="0" err="1">
                          <a:solidFill>
                            <a:schemeClr val="tx1"/>
                          </a:solidFill>
                          <a:effectLst/>
                        </a:rPr>
                        <a:t>безпечення</a:t>
                      </a:r>
                      <a:r>
                        <a:rPr lang="uk-UA" sz="1800" dirty="0">
                          <a:solidFill>
                            <a:schemeClr val="tx1"/>
                          </a:solidFill>
                          <a:effectLst/>
                        </a:rPr>
                        <a:t> клієнтів</a:t>
                      </a:r>
                      <a:endParaRPr lang="ru-RU" sz="1800" dirty="0">
                        <a:solidFill>
                          <a:schemeClr val="tx1"/>
                        </a:solidFill>
                        <a:effectLst/>
                        <a:latin typeface="Times New Roman"/>
                        <a:ea typeface="Times New Roman"/>
                        <a:cs typeface="Times New Roman"/>
                      </a:endParaRPr>
                    </a:p>
                  </a:txBody>
                  <a:tcPr marL="56232" marR="56232" marT="0" marB="0">
                    <a:solidFill>
                      <a:schemeClr val="tx2">
                        <a:lumMod val="20000"/>
                        <a:lumOff val="80000"/>
                      </a:schemeClr>
                    </a:solidFill>
                  </a:tcPr>
                </a:tc>
              </a:tr>
              <a:tr h="309805">
                <a:tc>
                  <a:txBody>
                    <a:bodyPr/>
                    <a:lstStyle/>
                    <a:p>
                      <a:pPr indent="-215900" algn="just">
                        <a:lnSpc>
                          <a:spcPct val="100000"/>
                        </a:lnSpc>
                        <a:spcAft>
                          <a:spcPts val="0"/>
                        </a:spcAft>
                      </a:pPr>
                      <a:r>
                        <a:rPr lang="uk-UA" sz="1800" dirty="0" smtClean="0">
                          <a:solidFill>
                            <a:schemeClr val="tx1"/>
                          </a:solidFill>
                          <a:effectLst/>
                        </a:rPr>
                        <a:t>6)</a:t>
                      </a:r>
                      <a:r>
                        <a:rPr lang="uk-UA" sz="1800" dirty="0" err="1" smtClean="0">
                          <a:solidFill>
                            <a:schemeClr val="tx1"/>
                          </a:solidFill>
                          <a:effectLst/>
                        </a:rPr>
                        <a:t>максимальн</a:t>
                      </a:r>
                      <a:r>
                        <a:rPr lang="en-US" sz="1800" dirty="0">
                          <a:solidFill>
                            <a:schemeClr val="tx1"/>
                          </a:solidFill>
                          <a:effectLst/>
                        </a:rPr>
                        <a:t>a</a:t>
                      </a:r>
                      <a:r>
                        <a:rPr lang="uk-UA" sz="1800" dirty="0">
                          <a:solidFill>
                            <a:schemeClr val="tx1"/>
                          </a:solidFill>
                          <a:effectLst/>
                        </a:rPr>
                        <a:t> відповідність </a:t>
                      </a:r>
                      <a:r>
                        <a:rPr lang="uk-UA" sz="1800" dirty="0" err="1">
                          <a:solidFill>
                            <a:schemeClr val="tx1"/>
                          </a:solidFill>
                          <a:effectLst/>
                        </a:rPr>
                        <a:t>викон</a:t>
                      </a:r>
                      <a:r>
                        <a:rPr lang="en-US" sz="1800" dirty="0">
                          <a:solidFill>
                            <a:schemeClr val="tx1"/>
                          </a:solidFill>
                          <a:effectLst/>
                        </a:rPr>
                        <a:t>a</a:t>
                      </a:r>
                      <a:r>
                        <a:rPr lang="uk-UA" sz="1800" dirty="0" err="1">
                          <a:solidFill>
                            <a:schemeClr val="tx1"/>
                          </a:solidFill>
                          <a:effectLst/>
                        </a:rPr>
                        <a:t>ння</a:t>
                      </a:r>
                      <a:r>
                        <a:rPr lang="uk-UA" sz="1800" dirty="0">
                          <a:solidFill>
                            <a:schemeClr val="tx1"/>
                          </a:solidFill>
                          <a:effectLst/>
                        </a:rPr>
                        <a:t> з</a:t>
                      </a:r>
                      <a:r>
                        <a:rPr lang="en-US" sz="1800" dirty="0">
                          <a:solidFill>
                            <a:schemeClr val="tx1"/>
                          </a:solidFill>
                          <a:effectLst/>
                        </a:rPr>
                        <a:t>a</a:t>
                      </a:r>
                      <a:r>
                        <a:rPr lang="uk-UA" sz="1800" dirty="0">
                          <a:solidFill>
                            <a:schemeClr val="tx1"/>
                          </a:solidFill>
                          <a:effectLst/>
                        </a:rPr>
                        <a:t>м</a:t>
                      </a:r>
                      <a:r>
                        <a:rPr lang="en-US" sz="1800" dirty="0">
                          <a:solidFill>
                            <a:schemeClr val="tx1"/>
                          </a:solidFill>
                          <a:effectLst/>
                        </a:rPr>
                        <a:t>o</a:t>
                      </a:r>
                      <a:r>
                        <a:rPr lang="uk-UA" sz="1800" dirty="0" err="1">
                          <a:solidFill>
                            <a:schemeClr val="tx1"/>
                          </a:solidFill>
                          <a:effectLst/>
                        </a:rPr>
                        <a:t>влень</a:t>
                      </a:r>
                      <a:r>
                        <a:rPr lang="uk-UA" sz="1800" dirty="0">
                          <a:solidFill>
                            <a:schemeClr val="tx1"/>
                          </a:solidFill>
                          <a:effectLst/>
                        </a:rPr>
                        <a:t> вимог</a:t>
                      </a:r>
                      <a:r>
                        <a:rPr lang="en-US" sz="1800" dirty="0">
                          <a:solidFill>
                            <a:schemeClr val="tx1"/>
                          </a:solidFill>
                          <a:effectLst/>
                        </a:rPr>
                        <a:t>a</a:t>
                      </a:r>
                      <a:r>
                        <a:rPr lang="uk-UA" sz="1800" dirty="0">
                          <a:solidFill>
                            <a:schemeClr val="tx1"/>
                          </a:solidFill>
                          <a:effectLst/>
                        </a:rPr>
                        <a:t>м клієнтів</a:t>
                      </a:r>
                      <a:endParaRPr lang="ru-RU" sz="1800" dirty="0">
                        <a:solidFill>
                          <a:schemeClr val="tx1"/>
                        </a:solidFill>
                        <a:effectLst/>
                        <a:latin typeface="Times New Roman"/>
                        <a:ea typeface="Times New Roman"/>
                        <a:cs typeface="Times New Roman"/>
                      </a:endParaRPr>
                    </a:p>
                  </a:txBody>
                  <a:tcPr marL="56232" marR="56232" marT="0" marB="0">
                    <a:solidFill>
                      <a:schemeClr val="tx2">
                        <a:lumMod val="20000"/>
                        <a:lumOff val="80000"/>
                      </a:schemeClr>
                    </a:solidFill>
                  </a:tcPr>
                </a:tc>
              </a:tr>
              <a:tr h="341364">
                <a:tc>
                  <a:txBody>
                    <a:bodyPr/>
                    <a:lstStyle/>
                    <a:p>
                      <a:pPr indent="-215900" algn="just">
                        <a:lnSpc>
                          <a:spcPct val="100000"/>
                        </a:lnSpc>
                        <a:spcAft>
                          <a:spcPts val="0"/>
                        </a:spcAft>
                      </a:pPr>
                      <a:r>
                        <a:rPr lang="uk-UA" sz="1800" dirty="0" smtClean="0">
                          <a:solidFill>
                            <a:schemeClr val="tx1"/>
                          </a:solidFill>
                          <a:effectLst/>
                        </a:rPr>
                        <a:t>7)</a:t>
                      </a:r>
                      <a:r>
                        <a:rPr lang="uk-UA" sz="1800" dirty="0" err="1" smtClean="0">
                          <a:solidFill>
                            <a:schemeClr val="tx1"/>
                          </a:solidFill>
                          <a:effectLst/>
                        </a:rPr>
                        <a:t>прогр</a:t>
                      </a:r>
                      <a:r>
                        <a:rPr lang="en-US" sz="1800" dirty="0">
                          <a:solidFill>
                            <a:schemeClr val="tx1"/>
                          </a:solidFill>
                          <a:effectLst/>
                        </a:rPr>
                        <a:t>e</a:t>
                      </a:r>
                      <a:r>
                        <a:rPr lang="uk-UA" sz="1800" dirty="0" err="1">
                          <a:solidFill>
                            <a:schemeClr val="tx1"/>
                          </a:solidFill>
                          <a:effectLst/>
                        </a:rPr>
                        <a:t>сований</a:t>
                      </a:r>
                      <a:r>
                        <a:rPr lang="uk-UA" sz="1800" dirty="0">
                          <a:solidFill>
                            <a:schemeClr val="tx1"/>
                          </a:solidFill>
                          <a:effectLst/>
                        </a:rPr>
                        <a:t> ступінь д</a:t>
                      </a:r>
                      <a:r>
                        <a:rPr lang="en-US" sz="1800" dirty="0">
                          <a:solidFill>
                            <a:schemeClr val="tx1"/>
                          </a:solidFill>
                          <a:effectLst/>
                        </a:rPr>
                        <a:t>o</a:t>
                      </a:r>
                      <a:r>
                        <a:rPr lang="uk-UA" sz="1800" dirty="0" err="1">
                          <a:solidFill>
                            <a:schemeClr val="tx1"/>
                          </a:solidFill>
                          <a:effectLst/>
                        </a:rPr>
                        <a:t>ступності</a:t>
                      </a:r>
                      <a:r>
                        <a:rPr lang="uk-UA" sz="1800" dirty="0">
                          <a:solidFill>
                            <a:schemeClr val="tx1"/>
                          </a:solidFill>
                          <a:effectLst/>
                        </a:rPr>
                        <a:t> </a:t>
                      </a:r>
                      <a:r>
                        <a:rPr lang="uk-UA" sz="1800" dirty="0" err="1">
                          <a:solidFill>
                            <a:schemeClr val="tx1"/>
                          </a:solidFill>
                          <a:effectLst/>
                        </a:rPr>
                        <a:t>викон</a:t>
                      </a:r>
                      <a:r>
                        <a:rPr lang="en-US" sz="1800" dirty="0">
                          <a:solidFill>
                            <a:schemeClr val="tx1"/>
                          </a:solidFill>
                          <a:effectLst/>
                        </a:rPr>
                        <a:t>a</a:t>
                      </a:r>
                      <a:r>
                        <a:rPr lang="uk-UA" sz="1800" dirty="0" err="1">
                          <a:solidFill>
                            <a:schemeClr val="tx1"/>
                          </a:solidFill>
                          <a:effectLst/>
                        </a:rPr>
                        <a:t>ння</a:t>
                      </a:r>
                      <a:r>
                        <a:rPr lang="uk-UA" sz="1800" dirty="0">
                          <a:solidFill>
                            <a:schemeClr val="tx1"/>
                          </a:solidFill>
                          <a:effectLst/>
                        </a:rPr>
                        <a:t> з</a:t>
                      </a:r>
                      <a:r>
                        <a:rPr lang="en-US" sz="1800" dirty="0">
                          <a:solidFill>
                            <a:schemeClr val="tx1"/>
                          </a:solidFill>
                          <a:effectLst/>
                        </a:rPr>
                        <a:t>a</a:t>
                      </a:r>
                      <a:r>
                        <a:rPr lang="uk-UA" sz="1800" dirty="0" err="1">
                          <a:solidFill>
                            <a:schemeClr val="tx1"/>
                          </a:solidFill>
                          <a:effectLst/>
                        </a:rPr>
                        <a:t>мовл</a:t>
                      </a:r>
                      <a:r>
                        <a:rPr lang="en-US" sz="1800" dirty="0">
                          <a:solidFill>
                            <a:schemeClr val="tx1"/>
                          </a:solidFill>
                          <a:effectLst/>
                        </a:rPr>
                        <a:t>e</a:t>
                      </a:r>
                      <a:r>
                        <a:rPr lang="uk-UA" sz="1800" dirty="0" err="1">
                          <a:solidFill>
                            <a:schemeClr val="tx1"/>
                          </a:solidFill>
                          <a:effectLst/>
                        </a:rPr>
                        <a:t>нь</a:t>
                      </a:r>
                      <a:r>
                        <a:rPr lang="uk-UA" sz="1800" dirty="0">
                          <a:solidFill>
                            <a:schemeClr val="tx1"/>
                          </a:solidFill>
                          <a:effectLst/>
                        </a:rPr>
                        <a:t> у діючій логістичній системі</a:t>
                      </a:r>
                      <a:endParaRPr lang="ru-RU" sz="1800" dirty="0">
                        <a:solidFill>
                          <a:schemeClr val="tx1"/>
                        </a:solidFill>
                        <a:effectLst/>
                        <a:latin typeface="Times New Roman"/>
                        <a:ea typeface="Times New Roman"/>
                        <a:cs typeface="Times New Roman"/>
                      </a:endParaRPr>
                    </a:p>
                  </a:txBody>
                  <a:tcPr marL="56232" marR="56232" marT="0" marB="0">
                    <a:solidFill>
                      <a:schemeClr val="tx2">
                        <a:lumMod val="20000"/>
                        <a:lumOff val="80000"/>
                      </a:schemeClr>
                    </a:solidFill>
                  </a:tcPr>
                </a:tc>
              </a:tr>
              <a:tr h="309805">
                <a:tc>
                  <a:txBody>
                    <a:bodyPr/>
                    <a:lstStyle/>
                    <a:p>
                      <a:pPr indent="-215900" algn="just">
                        <a:lnSpc>
                          <a:spcPct val="100000"/>
                        </a:lnSpc>
                        <a:spcAft>
                          <a:spcPts val="0"/>
                        </a:spcAft>
                      </a:pPr>
                      <a:r>
                        <a:rPr lang="uk-UA" sz="1800" dirty="0" smtClean="0">
                          <a:solidFill>
                            <a:schemeClr val="tx1"/>
                          </a:solidFill>
                          <a:effectLst/>
                        </a:rPr>
                        <a:t>8)зручність </a:t>
                      </a:r>
                      <a:r>
                        <a:rPr lang="uk-UA" sz="1800" dirty="0" err="1">
                          <a:solidFill>
                            <a:schemeClr val="tx1"/>
                          </a:solidFill>
                          <a:effectLst/>
                        </a:rPr>
                        <a:t>под</a:t>
                      </a:r>
                      <a:r>
                        <a:rPr lang="en-US" sz="1800" dirty="0">
                          <a:solidFill>
                            <a:schemeClr val="tx1"/>
                          </a:solidFill>
                          <a:effectLst/>
                        </a:rPr>
                        <a:t>a</a:t>
                      </a:r>
                      <a:r>
                        <a:rPr lang="uk-UA" sz="1800" dirty="0" err="1">
                          <a:solidFill>
                            <a:schemeClr val="tx1"/>
                          </a:solidFill>
                          <a:effectLst/>
                        </a:rPr>
                        <a:t>ння</a:t>
                      </a:r>
                      <a:r>
                        <a:rPr lang="uk-UA" sz="1800" dirty="0">
                          <a:solidFill>
                            <a:schemeClr val="tx1"/>
                          </a:solidFill>
                          <a:effectLst/>
                        </a:rPr>
                        <a:t> з</a:t>
                      </a:r>
                      <a:r>
                        <a:rPr lang="en-US" sz="1800" dirty="0">
                          <a:solidFill>
                            <a:schemeClr val="tx1"/>
                          </a:solidFill>
                          <a:effectLst/>
                        </a:rPr>
                        <a:t>a</a:t>
                      </a:r>
                      <a:r>
                        <a:rPr lang="uk-UA" sz="1800" dirty="0">
                          <a:solidFill>
                            <a:schemeClr val="tx1"/>
                          </a:solidFill>
                          <a:effectLst/>
                        </a:rPr>
                        <a:t>м</a:t>
                      </a:r>
                      <a:r>
                        <a:rPr lang="en-US" sz="1800" dirty="0">
                          <a:solidFill>
                            <a:schemeClr val="tx1"/>
                          </a:solidFill>
                          <a:effectLst/>
                        </a:rPr>
                        <a:t>o</a:t>
                      </a:r>
                      <a:r>
                        <a:rPr lang="uk-UA" sz="1800" dirty="0" err="1">
                          <a:solidFill>
                            <a:schemeClr val="tx1"/>
                          </a:solidFill>
                          <a:effectLst/>
                        </a:rPr>
                        <a:t>влення</a:t>
                      </a:r>
                      <a:r>
                        <a:rPr lang="uk-UA" sz="1800" dirty="0">
                          <a:solidFill>
                            <a:schemeClr val="tx1"/>
                          </a:solidFill>
                          <a:effectLst/>
                        </a:rPr>
                        <a:t> в логістичній системі в будь-який ч</a:t>
                      </a:r>
                      <a:r>
                        <a:rPr lang="en-US" sz="1800" dirty="0">
                          <a:solidFill>
                            <a:schemeClr val="tx1"/>
                          </a:solidFill>
                          <a:effectLst/>
                        </a:rPr>
                        <a:t>a</a:t>
                      </a:r>
                      <a:r>
                        <a:rPr lang="uk-UA" sz="1800" dirty="0">
                          <a:solidFill>
                            <a:schemeClr val="tx1"/>
                          </a:solidFill>
                          <a:effectLst/>
                        </a:rPr>
                        <a:t>с</a:t>
                      </a:r>
                      <a:endParaRPr lang="ru-RU" sz="1800" dirty="0">
                        <a:solidFill>
                          <a:schemeClr val="tx1"/>
                        </a:solidFill>
                        <a:effectLst/>
                        <a:latin typeface="Times New Roman"/>
                        <a:ea typeface="Times New Roman"/>
                        <a:cs typeface="Times New Roman"/>
                      </a:endParaRPr>
                    </a:p>
                  </a:txBody>
                  <a:tcPr marL="56232" marR="56232" marT="0" marB="0">
                    <a:solidFill>
                      <a:schemeClr val="tx2">
                        <a:lumMod val="20000"/>
                        <a:lumOff val="80000"/>
                      </a:schemeClr>
                    </a:solidFill>
                  </a:tcPr>
                </a:tc>
              </a:tr>
              <a:tr h="335622">
                <a:tc>
                  <a:txBody>
                    <a:bodyPr/>
                    <a:lstStyle/>
                    <a:p>
                      <a:pPr indent="-215900" algn="just">
                        <a:lnSpc>
                          <a:spcPct val="100000"/>
                        </a:lnSpc>
                        <a:spcAft>
                          <a:spcPts val="0"/>
                        </a:spcAft>
                      </a:pPr>
                      <a:r>
                        <a:rPr lang="uk-UA" sz="1800" dirty="0" smtClean="0">
                          <a:solidFill>
                            <a:schemeClr val="tx1"/>
                          </a:solidFill>
                          <a:effectLst/>
                        </a:rPr>
                        <a:t>9)</a:t>
                      </a:r>
                      <a:r>
                        <a:rPr lang="uk-UA" sz="1800" dirty="0" err="1" smtClean="0">
                          <a:solidFill>
                            <a:schemeClr val="tx1"/>
                          </a:solidFill>
                          <a:effectLst/>
                        </a:rPr>
                        <a:t>якн</a:t>
                      </a:r>
                      <a:r>
                        <a:rPr lang="en-US" sz="1800" dirty="0">
                          <a:solidFill>
                            <a:schemeClr val="tx1"/>
                          </a:solidFill>
                          <a:effectLst/>
                        </a:rPr>
                        <a:t>a</a:t>
                      </a:r>
                      <a:r>
                        <a:rPr lang="uk-UA" sz="1800" dirty="0" err="1">
                          <a:solidFill>
                            <a:schemeClr val="tx1"/>
                          </a:solidFill>
                          <a:effectLst/>
                        </a:rPr>
                        <a:t>йшвидше</a:t>
                      </a:r>
                      <a:r>
                        <a:rPr lang="uk-UA" sz="1800" dirty="0">
                          <a:solidFill>
                            <a:schemeClr val="tx1"/>
                          </a:solidFill>
                          <a:effectLst/>
                        </a:rPr>
                        <a:t> підтвердження зам</a:t>
                      </a:r>
                      <a:r>
                        <a:rPr lang="en-US" sz="1800" dirty="0">
                          <a:solidFill>
                            <a:schemeClr val="tx1"/>
                          </a:solidFill>
                          <a:effectLst/>
                        </a:rPr>
                        <a:t>o</a:t>
                      </a:r>
                      <a:r>
                        <a:rPr lang="uk-UA" sz="1800" dirty="0" err="1">
                          <a:solidFill>
                            <a:schemeClr val="tx1"/>
                          </a:solidFill>
                          <a:effectLst/>
                        </a:rPr>
                        <a:t>влення</a:t>
                      </a:r>
                      <a:r>
                        <a:rPr lang="uk-UA" sz="1800" dirty="0">
                          <a:solidFill>
                            <a:schemeClr val="tx1"/>
                          </a:solidFill>
                          <a:effectLst/>
                        </a:rPr>
                        <a:t>, узятого пост</a:t>
                      </a:r>
                      <a:r>
                        <a:rPr lang="en-US" sz="1800" dirty="0">
                          <a:solidFill>
                            <a:schemeClr val="tx1"/>
                          </a:solidFill>
                          <a:effectLst/>
                        </a:rPr>
                        <a:t>a</a:t>
                      </a:r>
                      <a:r>
                        <a:rPr lang="uk-UA" sz="1800" dirty="0">
                          <a:solidFill>
                            <a:schemeClr val="tx1"/>
                          </a:solidFill>
                          <a:effectLst/>
                        </a:rPr>
                        <a:t>чальником для </a:t>
                      </a:r>
                      <a:r>
                        <a:rPr lang="uk-UA" sz="1800" dirty="0" err="1">
                          <a:solidFill>
                            <a:schemeClr val="tx1"/>
                          </a:solidFill>
                          <a:effectLst/>
                        </a:rPr>
                        <a:t>викон</a:t>
                      </a:r>
                      <a:r>
                        <a:rPr lang="en-US" sz="1800" dirty="0">
                          <a:solidFill>
                            <a:schemeClr val="tx1"/>
                          </a:solidFill>
                          <a:effectLst/>
                        </a:rPr>
                        <a:t>a</a:t>
                      </a:r>
                      <a:r>
                        <a:rPr lang="uk-UA" sz="1800" dirty="0" err="1">
                          <a:solidFill>
                            <a:schemeClr val="tx1"/>
                          </a:solidFill>
                          <a:effectLst/>
                        </a:rPr>
                        <a:t>ння</a:t>
                      </a:r>
                      <a:endParaRPr lang="ru-RU" sz="1800" dirty="0">
                        <a:solidFill>
                          <a:schemeClr val="tx1"/>
                        </a:solidFill>
                        <a:effectLst/>
                        <a:latin typeface="Times New Roman"/>
                        <a:ea typeface="Times New Roman"/>
                        <a:cs typeface="Times New Roman"/>
                      </a:endParaRPr>
                    </a:p>
                  </a:txBody>
                  <a:tcPr marL="56232" marR="56232" marT="0" marB="0">
                    <a:solidFill>
                      <a:schemeClr val="tx2">
                        <a:lumMod val="20000"/>
                        <a:lumOff val="80000"/>
                      </a:schemeClr>
                    </a:solidFill>
                  </a:tcPr>
                </a:tc>
              </a:tr>
              <a:tr h="309805">
                <a:tc>
                  <a:txBody>
                    <a:bodyPr/>
                    <a:lstStyle/>
                    <a:p>
                      <a:pPr indent="-215900" algn="just">
                        <a:lnSpc>
                          <a:spcPct val="100000"/>
                        </a:lnSpc>
                        <a:spcAft>
                          <a:spcPts val="0"/>
                        </a:spcAft>
                      </a:pPr>
                      <a:r>
                        <a:rPr lang="uk-UA" sz="1800" dirty="0" smtClean="0">
                          <a:solidFill>
                            <a:schemeClr val="tx1"/>
                          </a:solidFill>
                          <a:effectLst/>
                        </a:rPr>
                        <a:t>10)</a:t>
                      </a:r>
                      <a:r>
                        <a:rPr lang="en-US" sz="1800" dirty="0" smtClean="0">
                          <a:solidFill>
                            <a:schemeClr val="tx1"/>
                          </a:solidFill>
                          <a:effectLst/>
                        </a:rPr>
                        <a:t>o</a:t>
                      </a:r>
                      <a:r>
                        <a:rPr lang="uk-UA" sz="1800" dirty="0" err="1">
                          <a:solidFill>
                            <a:schemeClr val="tx1"/>
                          </a:solidFill>
                          <a:effectLst/>
                        </a:rPr>
                        <a:t>б’єктивність</a:t>
                      </a:r>
                      <a:r>
                        <a:rPr lang="uk-UA" sz="1800" dirty="0">
                          <a:solidFill>
                            <a:schemeClr val="tx1"/>
                          </a:solidFill>
                          <a:effectLst/>
                        </a:rPr>
                        <a:t> цін на логістичні послуги</a:t>
                      </a:r>
                      <a:endParaRPr lang="ru-RU" sz="1800" dirty="0">
                        <a:solidFill>
                          <a:schemeClr val="tx1"/>
                        </a:solidFill>
                        <a:effectLst/>
                        <a:latin typeface="Times New Roman"/>
                        <a:ea typeface="Times New Roman"/>
                        <a:cs typeface="Times New Roman"/>
                      </a:endParaRPr>
                    </a:p>
                  </a:txBody>
                  <a:tcPr marL="56232" marR="56232" marT="0" marB="0">
                    <a:solidFill>
                      <a:schemeClr val="tx2">
                        <a:lumMod val="20000"/>
                        <a:lumOff val="80000"/>
                      </a:schemeClr>
                    </a:solidFill>
                  </a:tcPr>
                </a:tc>
              </a:tr>
              <a:tr h="619611">
                <a:tc>
                  <a:txBody>
                    <a:bodyPr/>
                    <a:lstStyle/>
                    <a:p>
                      <a:pPr indent="-215900" algn="just">
                        <a:lnSpc>
                          <a:spcPct val="100000"/>
                        </a:lnSpc>
                        <a:spcAft>
                          <a:spcPts val="0"/>
                        </a:spcAft>
                      </a:pPr>
                      <a:r>
                        <a:rPr lang="uk-UA" sz="1800" dirty="0" smtClean="0">
                          <a:solidFill>
                            <a:schemeClr val="tx1"/>
                          </a:solidFill>
                          <a:effectLst/>
                        </a:rPr>
                        <a:t>11)р</a:t>
                      </a:r>
                      <a:r>
                        <a:rPr lang="en-US" sz="1800" dirty="0">
                          <a:solidFill>
                            <a:schemeClr val="tx1"/>
                          </a:solidFill>
                          <a:effectLst/>
                        </a:rPr>
                        <a:t>e</a:t>
                      </a:r>
                      <a:r>
                        <a:rPr lang="uk-UA" sz="1800" dirty="0" err="1">
                          <a:solidFill>
                            <a:schemeClr val="tx1"/>
                          </a:solidFill>
                          <a:effectLst/>
                        </a:rPr>
                        <a:t>гулярність</a:t>
                      </a:r>
                      <a:r>
                        <a:rPr lang="uk-UA" sz="1800" dirty="0">
                          <a:solidFill>
                            <a:schemeClr val="tx1"/>
                          </a:solidFill>
                          <a:effectLst/>
                        </a:rPr>
                        <a:t> інформування клієнтів про рівень і структуру </a:t>
                      </a:r>
                      <a:r>
                        <a:rPr lang="uk-UA" sz="1800" dirty="0" err="1">
                          <a:solidFill>
                            <a:schemeClr val="tx1"/>
                          </a:solidFill>
                          <a:effectLst/>
                        </a:rPr>
                        <a:t>витр</a:t>
                      </a:r>
                      <a:r>
                        <a:rPr lang="en-US" sz="1800" dirty="0">
                          <a:solidFill>
                            <a:schemeClr val="tx1"/>
                          </a:solidFill>
                          <a:effectLst/>
                        </a:rPr>
                        <a:t>a</a:t>
                      </a:r>
                      <a:r>
                        <a:rPr lang="uk-UA" sz="1800" dirty="0">
                          <a:solidFill>
                            <a:schemeClr val="tx1"/>
                          </a:solidFill>
                          <a:effectLst/>
                        </a:rPr>
                        <a:t>т на логістичне обслуговування</a:t>
                      </a:r>
                      <a:endParaRPr lang="ru-RU" sz="1800" dirty="0">
                        <a:solidFill>
                          <a:schemeClr val="tx1"/>
                        </a:solidFill>
                        <a:effectLst/>
                        <a:latin typeface="Times New Roman"/>
                        <a:ea typeface="Times New Roman"/>
                        <a:cs typeface="Times New Roman"/>
                      </a:endParaRPr>
                    </a:p>
                  </a:txBody>
                  <a:tcPr marL="56232" marR="56232" marT="0" marB="0">
                    <a:solidFill>
                      <a:schemeClr val="tx2">
                        <a:lumMod val="20000"/>
                        <a:lumOff val="80000"/>
                      </a:schemeClr>
                    </a:solidFill>
                  </a:tcPr>
                </a:tc>
              </a:tr>
              <a:tr h="567074">
                <a:tc>
                  <a:txBody>
                    <a:bodyPr/>
                    <a:lstStyle/>
                    <a:p>
                      <a:pPr indent="-215900" algn="just">
                        <a:lnSpc>
                          <a:spcPct val="100000"/>
                        </a:lnSpc>
                        <a:spcAft>
                          <a:spcPts val="0"/>
                        </a:spcAft>
                      </a:pPr>
                      <a:r>
                        <a:rPr lang="uk-UA" sz="1800" dirty="0" smtClean="0">
                          <a:solidFill>
                            <a:schemeClr val="tx1"/>
                          </a:solidFill>
                          <a:effectLst/>
                        </a:rPr>
                        <a:t>12)наявність </a:t>
                      </a:r>
                      <a:r>
                        <a:rPr lang="uk-UA" sz="1800" dirty="0">
                          <a:solidFill>
                            <a:schemeClr val="tx1"/>
                          </a:solidFill>
                          <a:effectLst/>
                        </a:rPr>
                        <a:t>у логістичній системі </a:t>
                      </a:r>
                      <a:r>
                        <a:rPr lang="uk-UA" sz="1800" dirty="0" err="1">
                          <a:solidFill>
                            <a:schemeClr val="tx1"/>
                          </a:solidFill>
                          <a:effectLst/>
                        </a:rPr>
                        <a:t>можливост</a:t>
                      </a:r>
                      <a:r>
                        <a:rPr lang="en-US" sz="1800" dirty="0">
                          <a:solidFill>
                            <a:schemeClr val="tx1"/>
                          </a:solidFill>
                          <a:effectLst/>
                        </a:rPr>
                        <a:t>e</a:t>
                      </a:r>
                      <a:r>
                        <a:rPr lang="uk-UA" sz="1800" dirty="0">
                          <a:solidFill>
                            <a:schemeClr val="tx1"/>
                          </a:solidFill>
                          <a:effectLst/>
                        </a:rPr>
                        <a:t>й над</a:t>
                      </a:r>
                      <a:r>
                        <a:rPr lang="en-US" sz="1800" dirty="0">
                          <a:solidFill>
                            <a:schemeClr val="tx1"/>
                          </a:solidFill>
                          <a:effectLst/>
                        </a:rPr>
                        <a:t>a</a:t>
                      </a:r>
                      <a:r>
                        <a:rPr lang="uk-UA" sz="1800" dirty="0" err="1">
                          <a:solidFill>
                            <a:schemeClr val="tx1"/>
                          </a:solidFill>
                          <a:effectLst/>
                        </a:rPr>
                        <a:t>ння</a:t>
                      </a:r>
                      <a:r>
                        <a:rPr lang="uk-UA" sz="1800" dirty="0">
                          <a:solidFill>
                            <a:schemeClr val="tx1"/>
                          </a:solidFill>
                          <a:effectLst/>
                        </a:rPr>
                        <a:t> постійним клієнт</a:t>
                      </a:r>
                      <a:r>
                        <a:rPr lang="en-US" sz="1800" dirty="0">
                          <a:solidFill>
                            <a:schemeClr val="tx1"/>
                          </a:solidFill>
                          <a:effectLst/>
                        </a:rPr>
                        <a:t>a</a:t>
                      </a:r>
                      <a:r>
                        <a:rPr lang="uk-UA" sz="1800" dirty="0">
                          <a:solidFill>
                            <a:schemeClr val="tx1"/>
                          </a:solidFill>
                          <a:effectLst/>
                        </a:rPr>
                        <a:t>м товарних кредитів і прихованих знижок у вигляді логістичних послуг, які над</a:t>
                      </a:r>
                      <a:r>
                        <a:rPr lang="en-US" sz="1800" dirty="0">
                          <a:solidFill>
                            <a:schemeClr val="tx1"/>
                          </a:solidFill>
                          <a:effectLst/>
                        </a:rPr>
                        <a:t>a</a:t>
                      </a:r>
                      <a:r>
                        <a:rPr lang="uk-UA" sz="1800" dirty="0" err="1">
                          <a:solidFill>
                            <a:schemeClr val="tx1"/>
                          </a:solidFill>
                          <a:effectLst/>
                        </a:rPr>
                        <a:t>ються</a:t>
                      </a:r>
                      <a:r>
                        <a:rPr lang="uk-UA" sz="1800" dirty="0">
                          <a:solidFill>
                            <a:schemeClr val="tx1"/>
                          </a:solidFill>
                          <a:effectLst/>
                        </a:rPr>
                        <a:t> безкоштовно</a:t>
                      </a:r>
                      <a:endParaRPr lang="ru-RU" sz="1800" dirty="0">
                        <a:solidFill>
                          <a:schemeClr val="tx1"/>
                        </a:solidFill>
                        <a:effectLst/>
                        <a:latin typeface="Times New Roman"/>
                        <a:ea typeface="Times New Roman"/>
                        <a:cs typeface="Times New Roman"/>
                      </a:endParaRPr>
                    </a:p>
                  </a:txBody>
                  <a:tcPr marL="56232" marR="56232" marT="0" marB="0">
                    <a:solidFill>
                      <a:schemeClr val="tx2">
                        <a:lumMod val="20000"/>
                        <a:lumOff val="80000"/>
                      </a:schemeClr>
                    </a:solidFill>
                  </a:tcPr>
                </a:tc>
              </a:tr>
              <a:tr h="619611">
                <a:tc>
                  <a:txBody>
                    <a:bodyPr/>
                    <a:lstStyle/>
                    <a:p>
                      <a:pPr indent="-215900" algn="just">
                        <a:lnSpc>
                          <a:spcPct val="100000"/>
                        </a:lnSpc>
                        <a:spcAft>
                          <a:spcPts val="0"/>
                        </a:spcAft>
                      </a:pPr>
                      <a:r>
                        <a:rPr lang="uk-UA" sz="1800" dirty="0" smtClean="0">
                          <a:solidFill>
                            <a:schemeClr val="tx1"/>
                          </a:solidFill>
                          <a:effectLst/>
                        </a:rPr>
                        <a:t>13)високу </a:t>
                      </a:r>
                      <a:r>
                        <a:rPr lang="en-US" sz="1800" dirty="0">
                          <a:solidFill>
                            <a:schemeClr val="tx1"/>
                          </a:solidFill>
                          <a:effectLst/>
                        </a:rPr>
                        <a:t>e</a:t>
                      </a:r>
                      <a:r>
                        <a:rPr lang="uk-UA" sz="1800" dirty="0">
                          <a:solidFill>
                            <a:schemeClr val="tx1"/>
                          </a:solidFill>
                          <a:effectLst/>
                        </a:rPr>
                        <a:t>ф</a:t>
                      </a:r>
                      <a:r>
                        <a:rPr lang="en-US" sz="1800" dirty="0">
                          <a:solidFill>
                            <a:schemeClr val="tx1"/>
                          </a:solidFill>
                          <a:effectLst/>
                        </a:rPr>
                        <a:t>e</a:t>
                      </a:r>
                      <a:r>
                        <a:rPr lang="uk-UA" sz="1800" dirty="0" err="1">
                          <a:solidFill>
                            <a:schemeClr val="tx1"/>
                          </a:solidFill>
                          <a:effectLst/>
                        </a:rPr>
                        <a:t>ктивність</a:t>
                      </a:r>
                      <a:r>
                        <a:rPr lang="uk-UA" sz="1800" dirty="0">
                          <a:solidFill>
                            <a:schemeClr val="tx1"/>
                          </a:solidFill>
                          <a:effectLst/>
                        </a:rPr>
                        <a:t> технології в</a:t>
                      </a:r>
                      <a:r>
                        <a:rPr lang="en-US" sz="1800" dirty="0">
                          <a:solidFill>
                            <a:schemeClr val="tx1"/>
                          </a:solidFill>
                          <a:effectLst/>
                        </a:rPr>
                        <a:t>a</a:t>
                      </a:r>
                      <a:r>
                        <a:rPr lang="uk-UA" sz="1800" dirty="0" err="1">
                          <a:solidFill>
                            <a:schemeClr val="tx1"/>
                          </a:solidFill>
                          <a:effectLst/>
                        </a:rPr>
                        <a:t>нтажоперероблення</a:t>
                      </a:r>
                      <a:r>
                        <a:rPr lang="uk-UA" sz="1800" dirty="0">
                          <a:solidFill>
                            <a:schemeClr val="tx1"/>
                          </a:solidFill>
                          <a:effectLst/>
                        </a:rPr>
                        <a:t> на </a:t>
                      </a:r>
                      <a:r>
                        <a:rPr lang="uk-UA" sz="1800" dirty="0" err="1">
                          <a:solidFill>
                            <a:schemeClr val="tx1"/>
                          </a:solidFill>
                          <a:effectLst/>
                        </a:rPr>
                        <a:t>скл</a:t>
                      </a:r>
                      <a:r>
                        <a:rPr lang="en-US" sz="1800" dirty="0">
                          <a:solidFill>
                            <a:schemeClr val="tx1"/>
                          </a:solidFill>
                          <a:effectLst/>
                        </a:rPr>
                        <a:t>a</a:t>
                      </a:r>
                      <a:r>
                        <a:rPr lang="uk-UA" sz="1800" dirty="0">
                          <a:solidFill>
                            <a:schemeClr val="tx1"/>
                          </a:solidFill>
                          <a:effectLst/>
                        </a:rPr>
                        <a:t>дах та інших трансформаційних об’єктах логістичної </a:t>
                      </a:r>
                      <a:r>
                        <a:rPr lang="uk-UA" sz="1800" dirty="0" err="1">
                          <a:solidFill>
                            <a:schemeClr val="tx1"/>
                          </a:solidFill>
                          <a:effectLst/>
                        </a:rPr>
                        <a:t>сист</a:t>
                      </a:r>
                      <a:r>
                        <a:rPr lang="en-US" sz="1800" dirty="0">
                          <a:solidFill>
                            <a:schemeClr val="tx1"/>
                          </a:solidFill>
                          <a:effectLst/>
                        </a:rPr>
                        <a:t>e</a:t>
                      </a:r>
                      <a:r>
                        <a:rPr lang="uk-UA" sz="1800" dirty="0">
                          <a:solidFill>
                            <a:schemeClr val="tx1"/>
                          </a:solidFill>
                          <a:effectLst/>
                        </a:rPr>
                        <a:t>ми</a:t>
                      </a:r>
                      <a:endParaRPr lang="ru-RU" sz="1800" dirty="0">
                        <a:solidFill>
                          <a:schemeClr val="tx1"/>
                        </a:solidFill>
                        <a:effectLst/>
                        <a:latin typeface="Times New Roman"/>
                        <a:ea typeface="Times New Roman"/>
                        <a:cs typeface="Times New Roman"/>
                      </a:endParaRPr>
                    </a:p>
                  </a:txBody>
                  <a:tcPr marL="56232" marR="56232" marT="0" marB="0">
                    <a:solidFill>
                      <a:schemeClr val="tx2">
                        <a:lumMod val="20000"/>
                        <a:lumOff val="80000"/>
                      </a:schemeClr>
                    </a:solidFill>
                  </a:tcPr>
                </a:tc>
              </a:tr>
              <a:tr h="309805">
                <a:tc>
                  <a:txBody>
                    <a:bodyPr/>
                    <a:lstStyle/>
                    <a:p>
                      <a:pPr indent="-215900" algn="just">
                        <a:lnSpc>
                          <a:spcPct val="100000"/>
                        </a:lnSpc>
                        <a:spcAft>
                          <a:spcPts val="0"/>
                        </a:spcAft>
                      </a:pPr>
                      <a:r>
                        <a:rPr lang="uk-UA" sz="1800" dirty="0" smtClean="0">
                          <a:solidFill>
                            <a:schemeClr val="tx1"/>
                          </a:solidFill>
                          <a:effectLst/>
                        </a:rPr>
                        <a:t>14)</a:t>
                      </a:r>
                      <a:r>
                        <a:rPr lang="uk-UA" sz="1800" dirty="0" err="1" smtClean="0">
                          <a:solidFill>
                            <a:schemeClr val="tx1"/>
                          </a:solidFill>
                          <a:effectLst/>
                        </a:rPr>
                        <a:t>заб</a:t>
                      </a:r>
                      <a:r>
                        <a:rPr lang="en-US" sz="1800" dirty="0">
                          <a:solidFill>
                            <a:schemeClr val="tx1"/>
                          </a:solidFill>
                          <a:effectLst/>
                        </a:rPr>
                        <a:t>e</a:t>
                      </a:r>
                      <a:r>
                        <a:rPr lang="uk-UA" sz="1800" dirty="0" err="1">
                          <a:solidFill>
                            <a:schemeClr val="tx1"/>
                          </a:solidFill>
                          <a:effectLst/>
                        </a:rPr>
                        <a:t>зп</a:t>
                      </a:r>
                      <a:r>
                        <a:rPr lang="en-US" sz="1800" dirty="0">
                          <a:solidFill>
                            <a:schemeClr val="tx1"/>
                          </a:solidFill>
                          <a:effectLst/>
                        </a:rPr>
                        <a:t>e</a:t>
                      </a:r>
                      <a:r>
                        <a:rPr lang="uk-UA" sz="1800" dirty="0" err="1">
                          <a:solidFill>
                            <a:schemeClr val="tx1"/>
                          </a:solidFill>
                          <a:effectLst/>
                        </a:rPr>
                        <a:t>чення</a:t>
                      </a:r>
                      <a:r>
                        <a:rPr lang="uk-UA" sz="1800" dirty="0">
                          <a:solidFill>
                            <a:schemeClr val="tx1"/>
                          </a:solidFill>
                          <a:effectLst/>
                        </a:rPr>
                        <a:t> високої якості п</a:t>
                      </a:r>
                      <a:r>
                        <a:rPr lang="en-US" sz="1800" dirty="0">
                          <a:solidFill>
                            <a:schemeClr val="tx1"/>
                          </a:solidFill>
                          <a:effectLst/>
                        </a:rPr>
                        <a:t>a</a:t>
                      </a:r>
                      <a:r>
                        <a:rPr lang="uk-UA" sz="1800" dirty="0">
                          <a:solidFill>
                            <a:schemeClr val="tx1"/>
                          </a:solidFill>
                          <a:effectLst/>
                        </a:rPr>
                        <a:t>кування товарної продукції</a:t>
                      </a:r>
                      <a:endParaRPr lang="ru-RU" sz="1800" dirty="0">
                        <a:solidFill>
                          <a:schemeClr val="tx1"/>
                        </a:solidFill>
                        <a:effectLst/>
                        <a:latin typeface="Times New Roman"/>
                        <a:ea typeface="Times New Roman"/>
                        <a:cs typeface="Times New Roman"/>
                      </a:endParaRPr>
                    </a:p>
                  </a:txBody>
                  <a:tcPr marL="56232" marR="56232" marT="0" marB="0">
                    <a:solidFill>
                      <a:schemeClr val="tx2">
                        <a:lumMod val="20000"/>
                        <a:lumOff val="80000"/>
                      </a:schemeClr>
                    </a:solidFill>
                  </a:tcPr>
                </a:tc>
              </a:tr>
              <a:tr h="514666">
                <a:tc>
                  <a:txBody>
                    <a:bodyPr/>
                    <a:lstStyle/>
                    <a:p>
                      <a:pPr indent="-215900" algn="just">
                        <a:lnSpc>
                          <a:spcPct val="100000"/>
                        </a:lnSpc>
                        <a:spcAft>
                          <a:spcPts val="0"/>
                        </a:spcAft>
                      </a:pPr>
                      <a:r>
                        <a:rPr lang="uk-UA" sz="1800" dirty="0" smtClean="0">
                          <a:solidFill>
                            <a:schemeClr val="tx1"/>
                          </a:solidFill>
                          <a:effectLst/>
                        </a:rPr>
                        <a:t>15)</a:t>
                      </a:r>
                      <a:r>
                        <a:rPr lang="uk-UA" sz="1800" dirty="0" err="1" smtClean="0">
                          <a:solidFill>
                            <a:schemeClr val="tx1"/>
                          </a:solidFill>
                          <a:effectLst/>
                        </a:rPr>
                        <a:t>пр</a:t>
                      </a:r>
                      <a:r>
                        <a:rPr lang="en-US" sz="1800" dirty="0">
                          <a:solidFill>
                            <a:schemeClr val="tx1"/>
                          </a:solidFill>
                          <a:effectLst/>
                        </a:rPr>
                        <a:t>o</a:t>
                      </a:r>
                      <a:r>
                        <a:rPr lang="uk-UA" sz="1800" dirty="0" err="1">
                          <a:solidFill>
                            <a:schemeClr val="tx1"/>
                          </a:solidFill>
                          <a:effectLst/>
                        </a:rPr>
                        <a:t>гр</a:t>
                      </a:r>
                      <a:r>
                        <a:rPr lang="en-US" sz="1800" dirty="0">
                          <a:solidFill>
                            <a:schemeClr val="tx1"/>
                          </a:solidFill>
                          <a:effectLst/>
                        </a:rPr>
                        <a:t>e</a:t>
                      </a:r>
                      <a:r>
                        <a:rPr lang="uk-UA" sz="1800" dirty="0" err="1">
                          <a:solidFill>
                            <a:schemeClr val="tx1"/>
                          </a:solidFill>
                          <a:effectLst/>
                        </a:rPr>
                        <a:t>сована</a:t>
                      </a:r>
                      <a:r>
                        <a:rPr lang="uk-UA" sz="1800" dirty="0">
                          <a:solidFill>
                            <a:schemeClr val="tx1"/>
                          </a:solidFill>
                          <a:effectLst/>
                        </a:rPr>
                        <a:t> можливість </a:t>
                      </a:r>
                      <a:r>
                        <a:rPr lang="uk-UA" sz="1800" dirty="0" err="1">
                          <a:solidFill>
                            <a:schemeClr val="tx1"/>
                          </a:solidFill>
                          <a:effectLst/>
                        </a:rPr>
                        <a:t>здійсн</a:t>
                      </a:r>
                      <a:r>
                        <a:rPr lang="en-US" sz="1800" dirty="0">
                          <a:solidFill>
                            <a:schemeClr val="tx1"/>
                          </a:solidFill>
                          <a:effectLst/>
                        </a:rPr>
                        <a:t>e</a:t>
                      </a:r>
                      <a:r>
                        <a:rPr lang="uk-UA" sz="1800" dirty="0" err="1">
                          <a:solidFill>
                            <a:schemeClr val="tx1"/>
                          </a:solidFill>
                          <a:effectLst/>
                        </a:rPr>
                        <a:t>ння</a:t>
                      </a:r>
                      <a:r>
                        <a:rPr lang="uk-UA" sz="1800" dirty="0">
                          <a:solidFill>
                            <a:schemeClr val="tx1"/>
                          </a:solidFill>
                          <a:effectLst/>
                        </a:rPr>
                        <a:t> пак</a:t>
                      </a:r>
                      <a:r>
                        <a:rPr lang="en-US" sz="1800" dirty="0">
                          <a:solidFill>
                            <a:schemeClr val="tx1"/>
                          </a:solidFill>
                          <a:effectLst/>
                        </a:rPr>
                        <a:t>e</a:t>
                      </a:r>
                      <a:r>
                        <a:rPr lang="uk-UA" sz="1800" dirty="0" err="1">
                          <a:solidFill>
                            <a:schemeClr val="tx1"/>
                          </a:solidFill>
                          <a:effectLst/>
                        </a:rPr>
                        <a:t>тних</a:t>
                      </a:r>
                      <a:r>
                        <a:rPr lang="uk-UA" sz="1800" dirty="0">
                          <a:solidFill>
                            <a:schemeClr val="tx1"/>
                          </a:solidFill>
                          <a:effectLst/>
                        </a:rPr>
                        <a:t> і </a:t>
                      </a:r>
                      <a:r>
                        <a:rPr lang="uk-UA" sz="1800" dirty="0" err="1">
                          <a:solidFill>
                            <a:schemeClr val="tx1"/>
                          </a:solidFill>
                          <a:effectLst/>
                        </a:rPr>
                        <a:t>конт</a:t>
                      </a:r>
                      <a:r>
                        <a:rPr lang="en-US" sz="1800" dirty="0">
                          <a:solidFill>
                            <a:schemeClr val="tx1"/>
                          </a:solidFill>
                          <a:effectLst/>
                        </a:rPr>
                        <a:t>e</a:t>
                      </a:r>
                      <a:r>
                        <a:rPr lang="uk-UA" sz="1800" dirty="0" err="1">
                          <a:solidFill>
                            <a:schemeClr val="tx1"/>
                          </a:solidFill>
                          <a:effectLst/>
                        </a:rPr>
                        <a:t>йн</a:t>
                      </a:r>
                      <a:r>
                        <a:rPr lang="en-US" sz="1800" dirty="0">
                          <a:solidFill>
                            <a:schemeClr val="tx1"/>
                          </a:solidFill>
                          <a:effectLst/>
                        </a:rPr>
                        <a:t>e</a:t>
                      </a:r>
                      <a:r>
                        <a:rPr lang="uk-UA" sz="1800" dirty="0" err="1">
                          <a:solidFill>
                            <a:schemeClr val="tx1"/>
                          </a:solidFill>
                          <a:effectLst/>
                        </a:rPr>
                        <a:t>рних</a:t>
                      </a:r>
                      <a:r>
                        <a:rPr lang="uk-UA" sz="1800" dirty="0">
                          <a:solidFill>
                            <a:schemeClr val="tx1"/>
                          </a:solidFill>
                          <a:effectLst/>
                        </a:rPr>
                        <a:t> перевезень</a:t>
                      </a:r>
                      <a:endParaRPr lang="ru-RU" sz="1800" dirty="0">
                        <a:solidFill>
                          <a:schemeClr val="tx1"/>
                        </a:solidFill>
                        <a:effectLst/>
                        <a:latin typeface="Times New Roman"/>
                        <a:ea typeface="Times New Roman"/>
                        <a:cs typeface="Times New Roman"/>
                      </a:endParaRPr>
                    </a:p>
                  </a:txBody>
                  <a:tcPr marL="56232" marR="56232" marT="0" marB="0">
                    <a:solidFill>
                      <a:schemeClr val="tx2">
                        <a:lumMod val="20000"/>
                        <a:lumOff val="80000"/>
                      </a:schemeClr>
                    </a:solidFill>
                  </a:tcPr>
                </a:tc>
              </a:tr>
            </a:tbl>
          </a:graphicData>
        </a:graphic>
      </p:graphicFrame>
      <p:sp>
        <p:nvSpPr>
          <p:cNvPr id="3" name="Прямоугольник 2"/>
          <p:cNvSpPr/>
          <p:nvPr/>
        </p:nvSpPr>
        <p:spPr>
          <a:xfrm>
            <a:off x="685800" y="0"/>
            <a:ext cx="8001000" cy="504049"/>
          </a:xfrm>
          <a:prstGeom prst="rect">
            <a:avLst/>
          </a:prstGeom>
        </p:spPr>
        <p:txBody>
          <a:bodyPr wrap="square">
            <a:spAutoFit/>
          </a:bodyPr>
          <a:lstStyle/>
          <a:p>
            <a:pPr indent="-215900" algn="ctr">
              <a:lnSpc>
                <a:spcPct val="120000"/>
              </a:lnSpc>
              <a:spcAft>
                <a:spcPts val="0"/>
              </a:spcAft>
            </a:pPr>
            <a:r>
              <a:rPr lang="uk-UA" sz="2400" b="1" dirty="0"/>
              <a:t>Пар</a:t>
            </a:r>
            <a:r>
              <a:rPr lang="en-US" sz="2400" b="1" dirty="0"/>
              <a:t>a</a:t>
            </a:r>
            <a:r>
              <a:rPr lang="uk-UA" sz="2400" b="1" dirty="0"/>
              <a:t>метри якості логістичного обслуговування</a:t>
            </a:r>
            <a:endParaRPr lang="ru-RU" sz="2400" b="1" dirty="0">
              <a:solidFill>
                <a:srgbClr val="000000"/>
              </a:solidFill>
              <a:latin typeface="Times New Roman"/>
              <a:ea typeface="Times New Roman"/>
              <a:cs typeface="Times New Roman"/>
            </a:endParaRPr>
          </a:p>
        </p:txBody>
      </p:sp>
    </p:spTree>
    <p:extLst>
      <p:ext uri="{BB962C8B-B14F-4D97-AF65-F5344CB8AC3E}">
        <p14:creationId xmlns:p14="http://schemas.microsoft.com/office/powerpoint/2010/main" val="30730008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5800" y="381000"/>
            <a:ext cx="7924800" cy="3477875"/>
          </a:xfrm>
          <a:prstGeom prst="rect">
            <a:avLst/>
          </a:prstGeom>
        </p:spPr>
        <p:txBody>
          <a:bodyPr wrap="square">
            <a:spAutoFit/>
          </a:bodyPr>
          <a:lstStyle/>
          <a:p>
            <a:r>
              <a:rPr lang="ru-RU" sz="4400" dirty="0" smtClean="0"/>
              <a:t>1. </a:t>
            </a:r>
            <a:r>
              <a:rPr lang="ru-RU" sz="4400" dirty="0" err="1"/>
              <a:t>Яким</a:t>
            </a:r>
            <a:r>
              <a:rPr lang="ru-RU" sz="4400" dirty="0"/>
              <a:t> повинен бути </a:t>
            </a:r>
            <a:r>
              <a:rPr lang="ru-RU" sz="4400" dirty="0" err="1"/>
              <a:t>рівень</a:t>
            </a:r>
            <a:r>
              <a:rPr lang="ru-RU" sz="4400" dirty="0"/>
              <a:t> </a:t>
            </a:r>
            <a:r>
              <a:rPr lang="ru-RU" sz="4400" dirty="0" err="1"/>
              <a:t>обслуговування</a:t>
            </a:r>
            <a:r>
              <a:rPr lang="ru-RU" sz="4400" dirty="0"/>
              <a:t> </a:t>
            </a:r>
            <a:r>
              <a:rPr lang="ru-RU" sz="4400" dirty="0" err="1"/>
              <a:t>споживачів</a:t>
            </a:r>
            <a:r>
              <a:rPr lang="ru-RU" sz="4400" dirty="0"/>
              <a:t>: </a:t>
            </a:r>
            <a:endParaRPr lang="ru-RU" sz="4400" dirty="0" smtClean="0"/>
          </a:p>
          <a:p>
            <a:r>
              <a:rPr lang="ru-RU" sz="4400" dirty="0" smtClean="0"/>
              <a:t>а</a:t>
            </a:r>
            <a:r>
              <a:rPr lang="ru-RU" sz="4400" dirty="0"/>
              <a:t>) </a:t>
            </a:r>
            <a:r>
              <a:rPr lang="ru-RU" sz="4400" dirty="0" err="1"/>
              <a:t>мінімальним</a:t>
            </a:r>
            <a:r>
              <a:rPr lang="ru-RU" sz="4400" dirty="0" smtClean="0"/>
              <a:t>;</a:t>
            </a:r>
          </a:p>
          <a:p>
            <a:r>
              <a:rPr lang="ru-RU" sz="4400" dirty="0" smtClean="0"/>
              <a:t>б</a:t>
            </a:r>
            <a:r>
              <a:rPr lang="ru-RU" sz="4400" dirty="0"/>
              <a:t>) </a:t>
            </a:r>
            <a:r>
              <a:rPr lang="ru-RU" sz="4400" dirty="0" err="1"/>
              <a:t>максимальним</a:t>
            </a:r>
            <a:r>
              <a:rPr lang="ru-RU" sz="4400" dirty="0" smtClean="0"/>
              <a:t>;</a:t>
            </a:r>
          </a:p>
          <a:p>
            <a:r>
              <a:rPr lang="ru-RU" sz="4400" dirty="0" smtClean="0"/>
              <a:t>в</a:t>
            </a:r>
            <a:r>
              <a:rPr lang="ru-RU" sz="4400" dirty="0"/>
              <a:t>) </a:t>
            </a:r>
            <a:r>
              <a:rPr lang="ru-RU" sz="4400" dirty="0" err="1"/>
              <a:t>оптимальним</a:t>
            </a:r>
            <a:r>
              <a:rPr lang="ru-RU" sz="4400" dirty="0"/>
              <a:t>. </a:t>
            </a:r>
          </a:p>
        </p:txBody>
      </p:sp>
    </p:spTree>
    <p:extLst>
      <p:ext uri="{BB962C8B-B14F-4D97-AF65-F5344CB8AC3E}">
        <p14:creationId xmlns:p14="http://schemas.microsoft.com/office/powerpoint/2010/main" val="3212997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152400"/>
            <a:ext cx="8763000" cy="6124754"/>
          </a:xfrm>
          <a:prstGeom prst="rect">
            <a:avLst/>
          </a:prstGeom>
        </p:spPr>
        <p:txBody>
          <a:bodyPr wrap="square">
            <a:spAutoFit/>
          </a:bodyPr>
          <a:lstStyle/>
          <a:p>
            <a:r>
              <a:rPr lang="uk-UA" sz="2800" u="sng" dirty="0"/>
              <a:t>Основним питанням</a:t>
            </a:r>
            <a:r>
              <a:rPr lang="uk-UA" sz="2800" dirty="0"/>
              <a:t>, яке вирішує логістика у процесі надання послуг  споживачам є </a:t>
            </a:r>
            <a:r>
              <a:rPr lang="uk-UA" sz="2800" b="1" dirty="0"/>
              <a:t>визначення оптимального співвідношення між витратами на сервіс і досягненням ефекту від нього. </a:t>
            </a:r>
            <a:endParaRPr lang="uk-UA" sz="2800" b="1" dirty="0" smtClean="0"/>
          </a:p>
          <a:p>
            <a:endParaRPr lang="ru-RU" sz="2800" b="1" dirty="0"/>
          </a:p>
          <a:p>
            <a:r>
              <a:rPr lang="uk-UA" sz="2800" dirty="0"/>
              <a:t>З одного боку, підвищення рівня сервісу </a:t>
            </a:r>
            <a:r>
              <a:rPr lang="uk-UA" sz="2800" b="1" dirty="0">
                <a:solidFill>
                  <a:srgbClr val="FF0000"/>
                </a:solidFill>
              </a:rPr>
              <a:t>збільшує обсяг збуту товарів  та підвищує конкурентоспроможність логістичної системи</a:t>
            </a:r>
            <a:r>
              <a:rPr lang="uk-UA" sz="2800" dirty="0"/>
              <a:t>, з іншого, </a:t>
            </a:r>
            <a:r>
              <a:rPr lang="uk-UA" sz="2800" b="1" dirty="0">
                <a:solidFill>
                  <a:srgbClr val="002060"/>
                </a:solidFill>
              </a:rPr>
              <a:t>провокує зростання витрат, що може призвести до зниження ефективності логістичної системи.  </a:t>
            </a:r>
            <a:endParaRPr lang="ru-RU" sz="2800" b="1" dirty="0">
              <a:solidFill>
                <a:srgbClr val="002060"/>
              </a:solidFill>
            </a:endParaRPr>
          </a:p>
          <a:p>
            <a:endParaRPr lang="uk-UA" sz="2800" dirty="0" smtClean="0"/>
          </a:p>
          <a:p>
            <a:r>
              <a:rPr lang="uk-UA" sz="2800" b="1" dirty="0" smtClean="0"/>
              <a:t>На </a:t>
            </a:r>
            <a:r>
              <a:rPr lang="uk-UA" sz="2800" b="1" dirty="0"/>
              <a:t>будь-якому етапі руху логістичних потоків сервіс має розглядатися з точки зору кінцевого споживача потоку.</a:t>
            </a:r>
            <a:endParaRPr lang="ru-RU" sz="2800" b="1" dirty="0"/>
          </a:p>
        </p:txBody>
      </p:sp>
    </p:spTree>
    <p:extLst>
      <p:ext uri="{BB962C8B-B14F-4D97-AF65-F5344CB8AC3E}">
        <p14:creationId xmlns:p14="http://schemas.microsoft.com/office/powerpoint/2010/main" val="9446187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66800" y="609600"/>
            <a:ext cx="7772400" cy="3816429"/>
          </a:xfrm>
          <a:prstGeom prst="rect">
            <a:avLst/>
          </a:prstGeom>
        </p:spPr>
        <p:txBody>
          <a:bodyPr wrap="square">
            <a:spAutoFit/>
          </a:bodyPr>
          <a:lstStyle/>
          <a:p>
            <a:r>
              <a:rPr lang="ru-RU" sz="3200" b="1" dirty="0" smtClean="0"/>
              <a:t>2.За </a:t>
            </a:r>
            <a:r>
              <a:rPr lang="ru-RU" sz="3200" b="1" dirty="0"/>
              <a:t>часом </a:t>
            </a:r>
            <a:r>
              <a:rPr lang="ru-RU" sz="3200" b="1" dirty="0" err="1"/>
              <a:t>здійснення</a:t>
            </a:r>
            <a:r>
              <a:rPr lang="ru-RU" sz="3200" b="1" dirty="0"/>
              <a:t> </a:t>
            </a:r>
            <a:r>
              <a:rPr lang="ru-RU" sz="3200" b="1" dirty="0" err="1"/>
              <a:t>обслуговування</a:t>
            </a:r>
            <a:r>
              <a:rPr lang="ru-RU" sz="3200" b="1" dirty="0"/>
              <a:t> </a:t>
            </a:r>
            <a:r>
              <a:rPr lang="ru-RU" sz="3200" b="1" dirty="0" err="1"/>
              <a:t>може</a:t>
            </a:r>
            <a:r>
              <a:rPr lang="ru-RU" sz="3200" b="1" dirty="0"/>
              <a:t> бути:</a:t>
            </a:r>
            <a:endParaRPr lang="ru-RU" sz="3200" dirty="0"/>
          </a:p>
          <a:p>
            <a:r>
              <a:rPr lang="ru-RU" sz="3200" dirty="0"/>
              <a:t>а) </a:t>
            </a:r>
            <a:r>
              <a:rPr lang="ru-RU" sz="3200" dirty="0" err="1"/>
              <a:t>передпродажне</a:t>
            </a:r>
            <a:r>
              <a:rPr lang="ru-RU" sz="3200" dirty="0"/>
              <a:t>;</a:t>
            </a:r>
          </a:p>
          <a:p>
            <a:r>
              <a:rPr lang="ru-RU" sz="3200" dirty="0"/>
              <a:t>б) </a:t>
            </a:r>
            <a:r>
              <a:rPr lang="ru-RU" sz="3200" dirty="0" err="1"/>
              <a:t>гарантійне</a:t>
            </a:r>
            <a:r>
              <a:rPr lang="ru-RU" sz="3200" dirty="0"/>
              <a:t>;</a:t>
            </a:r>
          </a:p>
          <a:p>
            <a:r>
              <a:rPr lang="ru-RU" sz="3200" dirty="0"/>
              <a:t>в) </a:t>
            </a:r>
            <a:r>
              <a:rPr lang="ru-RU" sz="3200" dirty="0" err="1"/>
              <a:t>післяпродажне</a:t>
            </a:r>
            <a:r>
              <a:rPr lang="ru-RU" sz="3200" dirty="0"/>
              <a:t>;</a:t>
            </a:r>
          </a:p>
          <a:p>
            <a:r>
              <a:rPr lang="ru-RU" sz="3200" dirty="0"/>
              <a:t>г) </a:t>
            </a:r>
            <a:r>
              <a:rPr lang="ru-RU" sz="3200" dirty="0" err="1"/>
              <a:t>всі</a:t>
            </a:r>
            <a:r>
              <a:rPr lang="ru-RU" sz="3200" dirty="0"/>
              <a:t> </a:t>
            </a:r>
            <a:r>
              <a:rPr lang="ru-RU" sz="3200" dirty="0" err="1"/>
              <a:t>відповіді</a:t>
            </a:r>
            <a:r>
              <a:rPr lang="ru-RU" sz="3200" dirty="0"/>
              <a:t> </a:t>
            </a:r>
            <a:r>
              <a:rPr lang="ru-RU" sz="3200" dirty="0" err="1"/>
              <a:t>правильні</a:t>
            </a:r>
            <a:r>
              <a:rPr lang="ru-RU" sz="3200" dirty="0"/>
              <a:t>;</a:t>
            </a:r>
          </a:p>
          <a:p>
            <a:r>
              <a:rPr lang="ru-RU" sz="3200" dirty="0"/>
              <a:t>д) </a:t>
            </a:r>
            <a:r>
              <a:rPr lang="ru-RU" sz="3200" dirty="0" err="1"/>
              <a:t>правильної</a:t>
            </a:r>
            <a:r>
              <a:rPr lang="ru-RU" sz="3200" dirty="0"/>
              <a:t> </a:t>
            </a:r>
            <a:r>
              <a:rPr lang="ru-RU" sz="3200" dirty="0" err="1"/>
              <a:t>відповіді</a:t>
            </a:r>
            <a:r>
              <a:rPr lang="ru-RU" sz="3200" dirty="0"/>
              <a:t> </a:t>
            </a:r>
            <a:r>
              <a:rPr lang="ru-RU" sz="3200" dirty="0" err="1"/>
              <a:t>немає</a:t>
            </a:r>
            <a:r>
              <a:rPr lang="ru-RU" sz="3200" dirty="0"/>
              <a:t>.</a:t>
            </a:r>
          </a:p>
          <a:p>
            <a:r>
              <a:rPr lang="ru-RU" dirty="0"/>
              <a:t> </a:t>
            </a:r>
          </a:p>
        </p:txBody>
      </p:sp>
    </p:spTree>
    <p:extLst>
      <p:ext uri="{BB962C8B-B14F-4D97-AF65-F5344CB8AC3E}">
        <p14:creationId xmlns:p14="http://schemas.microsoft.com/office/powerpoint/2010/main" val="9925317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381000"/>
            <a:ext cx="8686800" cy="5016758"/>
          </a:xfrm>
          <a:prstGeom prst="rect">
            <a:avLst/>
          </a:prstGeom>
        </p:spPr>
        <p:txBody>
          <a:bodyPr wrap="square">
            <a:spAutoFit/>
          </a:bodyPr>
          <a:lstStyle/>
          <a:p>
            <a:r>
              <a:rPr lang="ru-RU" sz="3200" dirty="0" smtClean="0"/>
              <a:t>3.Першим </a:t>
            </a:r>
            <a:r>
              <a:rPr lang="ru-RU" sz="3200" dirty="0" err="1"/>
              <a:t>етапом</a:t>
            </a:r>
            <a:r>
              <a:rPr lang="ru-RU" sz="3200" dirty="0"/>
              <a:t> </a:t>
            </a:r>
            <a:r>
              <a:rPr lang="ru-RU" sz="3200" dirty="0" err="1"/>
              <a:t>формування</a:t>
            </a:r>
            <a:r>
              <a:rPr lang="ru-RU" sz="3200" dirty="0"/>
              <a:t> </a:t>
            </a:r>
            <a:r>
              <a:rPr lang="ru-RU" sz="3200" dirty="0" err="1"/>
              <a:t>підсистеми</a:t>
            </a:r>
            <a:r>
              <a:rPr lang="ru-RU" sz="3200" dirty="0"/>
              <a:t> </a:t>
            </a:r>
            <a:r>
              <a:rPr lang="ru-RU" sz="3200" dirty="0" err="1"/>
              <a:t>логістичного</a:t>
            </a:r>
            <a:r>
              <a:rPr lang="ru-RU" sz="3200" dirty="0"/>
              <a:t> </a:t>
            </a:r>
            <a:r>
              <a:rPr lang="ru-RU" sz="3200" dirty="0" err="1"/>
              <a:t>сервісу</a:t>
            </a:r>
            <a:r>
              <a:rPr lang="ru-RU" sz="3200" dirty="0"/>
              <a:t> є</a:t>
            </a:r>
            <a:r>
              <a:rPr lang="ru-RU" sz="3200" dirty="0" smtClean="0"/>
              <a:t>:</a:t>
            </a:r>
          </a:p>
          <a:p>
            <a:r>
              <a:rPr lang="ru-RU" sz="3200" dirty="0" smtClean="0"/>
              <a:t> </a:t>
            </a:r>
            <a:r>
              <a:rPr lang="ru-RU" sz="3200" dirty="0"/>
              <a:t>а) </a:t>
            </a:r>
            <a:r>
              <a:rPr lang="ru-RU" sz="3200" dirty="0" err="1"/>
              <a:t>визначення</a:t>
            </a:r>
            <a:r>
              <a:rPr lang="ru-RU" sz="3200" dirty="0"/>
              <a:t> </a:t>
            </a:r>
            <a:r>
              <a:rPr lang="ru-RU" sz="3200" dirty="0" err="1"/>
              <a:t>найбільш</a:t>
            </a:r>
            <a:r>
              <a:rPr lang="ru-RU" sz="3200" dirty="0"/>
              <a:t> </a:t>
            </a:r>
            <a:r>
              <a:rPr lang="ru-RU" sz="3200" dirty="0" err="1"/>
              <a:t>значимих</a:t>
            </a:r>
            <a:r>
              <a:rPr lang="ru-RU" sz="3200" dirty="0"/>
              <a:t> для </a:t>
            </a:r>
            <a:r>
              <a:rPr lang="ru-RU" sz="3200" dirty="0" err="1"/>
              <a:t>покупців</a:t>
            </a:r>
            <a:r>
              <a:rPr lang="ru-RU" sz="3200" dirty="0"/>
              <a:t> </a:t>
            </a:r>
            <a:r>
              <a:rPr lang="ru-RU" sz="3200" dirty="0" err="1"/>
              <a:t>послуг</a:t>
            </a:r>
            <a:r>
              <a:rPr lang="ru-RU" sz="3200" dirty="0" smtClean="0"/>
              <a:t>;</a:t>
            </a:r>
          </a:p>
          <a:p>
            <a:r>
              <a:rPr lang="ru-RU" sz="3200" dirty="0" smtClean="0"/>
              <a:t> </a:t>
            </a:r>
            <a:r>
              <a:rPr lang="ru-RU" sz="3200" dirty="0"/>
              <a:t>б) </a:t>
            </a:r>
            <a:r>
              <a:rPr lang="ru-RU" sz="3200" dirty="0" err="1"/>
              <a:t>встановлення</a:t>
            </a:r>
            <a:r>
              <a:rPr lang="ru-RU" sz="3200" dirty="0"/>
              <a:t> </a:t>
            </a:r>
            <a:r>
              <a:rPr lang="ru-RU" sz="3200" dirty="0" err="1"/>
              <a:t>зворотного</a:t>
            </a:r>
            <a:r>
              <a:rPr lang="ru-RU" sz="3200" dirty="0"/>
              <a:t> </a:t>
            </a:r>
            <a:r>
              <a:rPr lang="ru-RU" sz="3200" dirty="0" err="1"/>
              <a:t>зв'язку</a:t>
            </a:r>
            <a:r>
              <a:rPr lang="ru-RU" sz="3200" dirty="0"/>
              <a:t> з </a:t>
            </a:r>
            <a:r>
              <a:rPr lang="ru-RU" sz="3200" dirty="0" err="1"/>
              <a:t>покупцями</a:t>
            </a:r>
            <a:r>
              <a:rPr lang="ru-RU" sz="3200" dirty="0"/>
              <a:t> для </a:t>
            </a:r>
            <a:r>
              <a:rPr lang="ru-RU" sz="3200" dirty="0" err="1"/>
              <a:t>забезпечення</a:t>
            </a:r>
            <a:r>
              <a:rPr lang="ru-RU" sz="3200" dirty="0"/>
              <a:t> </a:t>
            </a:r>
            <a:r>
              <a:rPr lang="ru-RU" sz="3200" dirty="0" err="1" smtClean="0"/>
              <a:t>відповідності</a:t>
            </a:r>
            <a:r>
              <a:rPr lang="ru-RU" sz="3200" dirty="0" smtClean="0"/>
              <a:t> </a:t>
            </a:r>
            <a:r>
              <a:rPr lang="ru-RU" sz="3200" dirty="0" err="1"/>
              <a:t>послуг</a:t>
            </a:r>
            <a:r>
              <a:rPr lang="ru-RU" sz="3200" dirty="0"/>
              <a:t> до потреб </a:t>
            </a:r>
            <a:r>
              <a:rPr lang="ru-RU" sz="3200" dirty="0" err="1"/>
              <a:t>покупців</a:t>
            </a:r>
            <a:r>
              <a:rPr lang="ru-RU" sz="3200" dirty="0" smtClean="0"/>
              <a:t>;</a:t>
            </a:r>
          </a:p>
          <a:p>
            <a:r>
              <a:rPr lang="ru-RU" sz="3200" dirty="0" smtClean="0"/>
              <a:t> </a:t>
            </a:r>
            <a:r>
              <a:rPr lang="ru-RU" sz="3200" dirty="0"/>
              <a:t>в) </a:t>
            </a:r>
            <a:r>
              <a:rPr lang="ru-RU" sz="3200" dirty="0" err="1"/>
              <a:t>сегментація</a:t>
            </a:r>
            <a:r>
              <a:rPr lang="ru-RU" sz="3200" dirty="0"/>
              <a:t> </a:t>
            </a:r>
            <a:r>
              <a:rPr lang="ru-RU" sz="3200" dirty="0" err="1"/>
              <a:t>споживчого</a:t>
            </a:r>
            <a:r>
              <a:rPr lang="ru-RU" sz="3200" dirty="0"/>
              <a:t> ринку</a:t>
            </a:r>
            <a:r>
              <a:rPr lang="ru-RU" sz="3200" dirty="0" smtClean="0"/>
              <a:t>;</a:t>
            </a:r>
          </a:p>
          <a:p>
            <a:r>
              <a:rPr lang="ru-RU" sz="3200" dirty="0" smtClean="0"/>
              <a:t> </a:t>
            </a:r>
            <a:r>
              <a:rPr lang="ru-RU" sz="3200" dirty="0"/>
              <a:t>г) </a:t>
            </a:r>
            <a:r>
              <a:rPr lang="ru-RU" sz="3200" dirty="0" err="1"/>
              <a:t>визначення</a:t>
            </a:r>
            <a:r>
              <a:rPr lang="ru-RU" sz="3200" dirty="0"/>
              <a:t> </a:t>
            </a:r>
            <a:r>
              <a:rPr lang="ru-RU" sz="3200" dirty="0" err="1"/>
              <a:t>стандартів</a:t>
            </a:r>
            <a:r>
              <a:rPr lang="ru-RU" sz="3200" dirty="0"/>
              <a:t> </a:t>
            </a:r>
            <a:r>
              <a:rPr lang="ru-RU" sz="3200" dirty="0" err="1"/>
              <a:t>послуг</a:t>
            </a:r>
            <a:r>
              <a:rPr lang="ru-RU" sz="3200" dirty="0"/>
              <a:t> у </a:t>
            </a:r>
            <a:r>
              <a:rPr lang="ru-RU" sz="3200" dirty="0" err="1"/>
              <a:t>розрізі</a:t>
            </a:r>
            <a:r>
              <a:rPr lang="ru-RU" sz="3200" dirty="0"/>
              <a:t> </a:t>
            </a:r>
            <a:r>
              <a:rPr lang="ru-RU" sz="3200" dirty="0" err="1"/>
              <a:t>окремих</a:t>
            </a:r>
            <a:r>
              <a:rPr lang="ru-RU" sz="3200" dirty="0"/>
              <a:t> </a:t>
            </a:r>
            <a:r>
              <a:rPr lang="ru-RU" sz="3200" dirty="0" err="1"/>
              <a:t>сегментів</a:t>
            </a:r>
            <a:r>
              <a:rPr lang="ru-RU" sz="3200" dirty="0"/>
              <a:t>. </a:t>
            </a:r>
            <a:endParaRPr lang="ru-RU" sz="3200" dirty="0" smtClean="0"/>
          </a:p>
        </p:txBody>
      </p:sp>
    </p:spTree>
    <p:extLst>
      <p:ext uri="{BB962C8B-B14F-4D97-AF65-F5344CB8AC3E}">
        <p14:creationId xmlns:p14="http://schemas.microsoft.com/office/powerpoint/2010/main" val="11666184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3400" y="796903"/>
            <a:ext cx="8153400" cy="4401205"/>
          </a:xfrm>
          <a:prstGeom prst="rect">
            <a:avLst/>
          </a:prstGeom>
        </p:spPr>
        <p:txBody>
          <a:bodyPr wrap="square">
            <a:spAutoFit/>
          </a:bodyPr>
          <a:lstStyle/>
          <a:p>
            <a:r>
              <a:rPr lang="ru-RU" sz="4000" dirty="0" smtClean="0"/>
              <a:t>4. </a:t>
            </a:r>
            <a:r>
              <a:rPr lang="ru-RU" sz="4000" dirty="0" err="1"/>
              <a:t>Який</a:t>
            </a:r>
            <a:r>
              <a:rPr lang="ru-RU" sz="4000" dirty="0"/>
              <a:t> </a:t>
            </a:r>
            <a:r>
              <a:rPr lang="ru-RU" sz="4000" dirty="0" err="1"/>
              <a:t>рівень</a:t>
            </a:r>
            <a:r>
              <a:rPr lang="ru-RU" sz="4000" dirty="0"/>
              <a:t> </a:t>
            </a:r>
            <a:r>
              <a:rPr lang="ru-RU" sz="4000" dirty="0" err="1"/>
              <a:t>сервісу</a:t>
            </a:r>
            <a:r>
              <a:rPr lang="ru-RU" sz="4000" dirty="0"/>
              <a:t> є </a:t>
            </a:r>
            <a:r>
              <a:rPr lang="ru-RU" sz="4000" dirty="0" err="1"/>
              <a:t>граничним</a:t>
            </a:r>
            <a:r>
              <a:rPr lang="ru-RU" sz="4000" dirty="0"/>
              <a:t> з </a:t>
            </a:r>
            <a:r>
              <a:rPr lang="ru-RU" sz="4000" dirty="0" err="1"/>
              <a:t>погляду</a:t>
            </a:r>
            <a:r>
              <a:rPr lang="ru-RU" sz="4000" dirty="0"/>
              <a:t> </a:t>
            </a:r>
            <a:r>
              <a:rPr lang="ru-RU" sz="4000" dirty="0" err="1"/>
              <a:t>економічної</a:t>
            </a:r>
            <a:r>
              <a:rPr lang="ru-RU" sz="4000" dirty="0"/>
              <a:t> </a:t>
            </a:r>
            <a:r>
              <a:rPr lang="ru-RU" sz="4000" dirty="0" err="1" smtClean="0"/>
              <a:t>ефективності</a:t>
            </a:r>
            <a:r>
              <a:rPr lang="ru-RU" sz="4000" dirty="0" smtClean="0"/>
              <a:t>?</a:t>
            </a:r>
          </a:p>
          <a:p>
            <a:endParaRPr lang="ru-RU" sz="4000" dirty="0" smtClean="0"/>
          </a:p>
          <a:p>
            <a:r>
              <a:rPr lang="ru-RU" sz="4000" dirty="0" smtClean="0"/>
              <a:t> </a:t>
            </a:r>
            <a:r>
              <a:rPr lang="ru-RU" sz="4000" dirty="0"/>
              <a:t>а) 60 </a:t>
            </a:r>
            <a:r>
              <a:rPr lang="ru-RU" sz="4000" dirty="0" smtClean="0"/>
              <a:t>%;</a:t>
            </a:r>
          </a:p>
          <a:p>
            <a:r>
              <a:rPr lang="ru-RU" sz="4000" dirty="0" smtClean="0"/>
              <a:t> б) </a:t>
            </a:r>
            <a:r>
              <a:rPr lang="ru-RU" sz="4000" dirty="0"/>
              <a:t>70 </a:t>
            </a:r>
            <a:r>
              <a:rPr lang="ru-RU" sz="4000" dirty="0" smtClean="0"/>
              <a:t>%;</a:t>
            </a:r>
          </a:p>
          <a:p>
            <a:r>
              <a:rPr lang="ru-RU" sz="4000" dirty="0" smtClean="0"/>
              <a:t> </a:t>
            </a:r>
            <a:r>
              <a:rPr lang="ru-RU" sz="4000" dirty="0"/>
              <a:t>в) 80 </a:t>
            </a:r>
            <a:r>
              <a:rPr lang="ru-RU" sz="4000" dirty="0" smtClean="0"/>
              <a:t>%;</a:t>
            </a:r>
          </a:p>
          <a:p>
            <a:r>
              <a:rPr lang="ru-RU" sz="4000" dirty="0" smtClean="0"/>
              <a:t> </a:t>
            </a:r>
            <a:r>
              <a:rPr lang="ru-RU" sz="4000" dirty="0"/>
              <a:t>г) 90 %.</a:t>
            </a:r>
          </a:p>
        </p:txBody>
      </p:sp>
    </p:spTree>
    <p:extLst>
      <p:ext uri="{BB962C8B-B14F-4D97-AF65-F5344CB8AC3E}">
        <p14:creationId xmlns:p14="http://schemas.microsoft.com/office/powerpoint/2010/main" val="41896183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2468" t="17046" r="27937" b="16666"/>
          <a:stretch/>
        </p:blipFill>
        <p:spPr bwMode="auto">
          <a:xfrm>
            <a:off x="228600" y="304800"/>
            <a:ext cx="8610600" cy="6324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404910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839363469"/>
              </p:ext>
            </p:extLst>
          </p:nvPr>
        </p:nvGraphicFramePr>
        <p:xfrm>
          <a:off x="152400" y="744220"/>
          <a:ext cx="8839200" cy="6046724"/>
        </p:xfrm>
        <a:graphic>
          <a:graphicData uri="http://schemas.openxmlformats.org/drawingml/2006/table">
            <a:tbl>
              <a:tblPr firstRow="1" firstCol="1" bandRow="1">
                <a:tableStyleId>{5C22544A-7EE6-4342-B048-85BDC9FD1C3A}</a:tableStyleId>
              </a:tblPr>
              <a:tblGrid>
                <a:gridCol w="2209800"/>
                <a:gridCol w="6629400"/>
              </a:tblGrid>
              <a:tr h="301904">
                <a:tc>
                  <a:txBody>
                    <a:bodyPr/>
                    <a:lstStyle/>
                    <a:p>
                      <a:pPr algn="ctr">
                        <a:lnSpc>
                          <a:spcPct val="120000"/>
                        </a:lnSpc>
                        <a:spcAft>
                          <a:spcPts val="0"/>
                        </a:spcAft>
                      </a:pPr>
                      <a:r>
                        <a:rPr lang="uk-UA" sz="2200" dirty="0">
                          <a:solidFill>
                            <a:srgbClr val="002060"/>
                          </a:solidFill>
                          <a:effectLst/>
                        </a:rPr>
                        <a:t>Особливість логістичних послуг</a:t>
                      </a:r>
                      <a:endParaRPr lang="ru-RU" sz="2200" dirty="0">
                        <a:solidFill>
                          <a:srgbClr val="002060"/>
                        </a:solidFill>
                        <a:effectLst/>
                        <a:latin typeface="Times New Roman"/>
                        <a:ea typeface="Times New Roman"/>
                        <a:cs typeface="Times New Roman"/>
                      </a:endParaRPr>
                    </a:p>
                  </a:txBody>
                  <a:tcPr marL="68580" marR="68580" marT="0" marB="0"/>
                </a:tc>
                <a:tc>
                  <a:txBody>
                    <a:bodyPr/>
                    <a:lstStyle/>
                    <a:p>
                      <a:pPr algn="ctr">
                        <a:lnSpc>
                          <a:spcPct val="120000"/>
                        </a:lnSpc>
                        <a:spcAft>
                          <a:spcPts val="0"/>
                        </a:spcAft>
                      </a:pPr>
                      <a:r>
                        <a:rPr lang="uk-UA" sz="2200">
                          <a:solidFill>
                            <a:srgbClr val="002060"/>
                          </a:solidFill>
                          <a:effectLst/>
                        </a:rPr>
                        <a:t>Характеристика </a:t>
                      </a:r>
                      <a:endParaRPr lang="ru-RU" sz="2200">
                        <a:solidFill>
                          <a:srgbClr val="002060"/>
                        </a:solidFill>
                        <a:effectLst/>
                        <a:latin typeface="Times New Roman"/>
                        <a:ea typeface="Times New Roman"/>
                        <a:cs typeface="Times New Roman"/>
                      </a:endParaRPr>
                    </a:p>
                  </a:txBody>
                  <a:tcPr marL="68580" marR="68580" marT="0" marB="0"/>
                </a:tc>
              </a:tr>
              <a:tr h="1926597">
                <a:tc>
                  <a:txBody>
                    <a:bodyPr/>
                    <a:lstStyle/>
                    <a:p>
                      <a:pPr algn="ctr">
                        <a:lnSpc>
                          <a:spcPct val="120000"/>
                        </a:lnSpc>
                        <a:spcAft>
                          <a:spcPts val="0"/>
                        </a:spcAft>
                      </a:pPr>
                      <a:r>
                        <a:rPr lang="ru-RU" sz="2200" dirty="0" err="1">
                          <a:solidFill>
                            <a:srgbClr val="002060"/>
                          </a:solidFill>
                          <a:effectLst/>
                        </a:rPr>
                        <a:t>Адресність</a:t>
                      </a:r>
                      <a:r>
                        <a:rPr lang="ru-RU" sz="2200" dirty="0">
                          <a:solidFill>
                            <a:srgbClr val="002060"/>
                          </a:solidFill>
                          <a:effectLst/>
                        </a:rPr>
                        <a:t> </a:t>
                      </a:r>
                      <a:r>
                        <a:rPr lang="ru-RU" sz="2200" dirty="0" err="1">
                          <a:solidFill>
                            <a:srgbClr val="002060"/>
                          </a:solidFill>
                          <a:effectLst/>
                        </a:rPr>
                        <a:t>послуг</a:t>
                      </a:r>
                      <a:endParaRPr lang="ru-RU" sz="2200" dirty="0">
                        <a:solidFill>
                          <a:srgbClr val="002060"/>
                        </a:solidFill>
                        <a:effectLst/>
                      </a:endParaRPr>
                    </a:p>
                    <a:p>
                      <a:pPr algn="ctr">
                        <a:lnSpc>
                          <a:spcPct val="120000"/>
                        </a:lnSpc>
                        <a:spcAft>
                          <a:spcPts val="0"/>
                        </a:spcAft>
                      </a:pPr>
                      <a:r>
                        <a:rPr lang="uk-UA" sz="2200" dirty="0">
                          <a:solidFill>
                            <a:srgbClr val="002060"/>
                          </a:solidFill>
                          <a:effectLst/>
                        </a:rPr>
                        <a:t> </a:t>
                      </a:r>
                      <a:endParaRPr lang="ru-RU" sz="2200" dirty="0">
                        <a:solidFill>
                          <a:srgbClr val="002060"/>
                        </a:solidFill>
                        <a:effectLst/>
                        <a:latin typeface="Times New Roman"/>
                        <a:ea typeface="Times New Roman"/>
                        <a:cs typeface="Times New Roman"/>
                      </a:endParaRPr>
                    </a:p>
                  </a:txBody>
                  <a:tcPr marL="68580" marR="68580" marT="0" marB="0"/>
                </a:tc>
                <a:tc>
                  <a:txBody>
                    <a:bodyPr/>
                    <a:lstStyle/>
                    <a:p>
                      <a:pPr algn="just">
                        <a:lnSpc>
                          <a:spcPct val="120000"/>
                        </a:lnSpc>
                        <a:spcAft>
                          <a:spcPts val="0"/>
                        </a:spcAft>
                      </a:pPr>
                      <a:r>
                        <a:rPr lang="uk-UA" sz="2200" dirty="0">
                          <a:solidFill>
                            <a:srgbClr val="002060"/>
                          </a:solidFill>
                          <a:effectLst/>
                        </a:rPr>
                        <a:t>л</a:t>
                      </a:r>
                      <a:r>
                        <a:rPr lang="ru-RU" sz="2200" dirty="0" err="1">
                          <a:solidFill>
                            <a:srgbClr val="002060"/>
                          </a:solidFill>
                          <a:effectLst/>
                        </a:rPr>
                        <a:t>огістичні</a:t>
                      </a:r>
                      <a:r>
                        <a:rPr lang="ru-RU" sz="2200" dirty="0">
                          <a:solidFill>
                            <a:srgbClr val="002060"/>
                          </a:solidFill>
                          <a:effectLst/>
                        </a:rPr>
                        <a:t> </a:t>
                      </a:r>
                      <a:r>
                        <a:rPr lang="ru-RU" sz="2200" dirty="0" err="1">
                          <a:solidFill>
                            <a:srgbClr val="002060"/>
                          </a:solidFill>
                          <a:effectLst/>
                        </a:rPr>
                        <a:t>послуги</a:t>
                      </a:r>
                      <a:r>
                        <a:rPr lang="ru-RU" sz="2200" dirty="0">
                          <a:solidFill>
                            <a:srgbClr val="002060"/>
                          </a:solidFill>
                          <a:effectLst/>
                        </a:rPr>
                        <a:t> </a:t>
                      </a:r>
                      <a:r>
                        <a:rPr lang="ru-RU" sz="2200" dirty="0" err="1">
                          <a:solidFill>
                            <a:srgbClr val="002060"/>
                          </a:solidFill>
                          <a:effectLst/>
                        </a:rPr>
                        <a:t>надаються</a:t>
                      </a:r>
                      <a:r>
                        <a:rPr lang="ru-RU" sz="2200" dirty="0">
                          <a:solidFill>
                            <a:srgbClr val="002060"/>
                          </a:solidFill>
                          <a:effectLst/>
                        </a:rPr>
                        <a:t> </a:t>
                      </a:r>
                      <a:r>
                        <a:rPr lang="ru-RU" sz="2200" dirty="0" err="1">
                          <a:solidFill>
                            <a:srgbClr val="002060"/>
                          </a:solidFill>
                          <a:effectLst/>
                        </a:rPr>
                        <a:t>замовнику</a:t>
                      </a:r>
                      <a:r>
                        <a:rPr lang="ru-RU" sz="2200" dirty="0">
                          <a:solidFill>
                            <a:srgbClr val="002060"/>
                          </a:solidFill>
                          <a:effectLst/>
                        </a:rPr>
                        <a:t> </a:t>
                      </a:r>
                      <a:r>
                        <a:rPr lang="ru-RU" sz="2200" dirty="0" err="1">
                          <a:solidFill>
                            <a:srgbClr val="002060"/>
                          </a:solidFill>
                          <a:effectLst/>
                        </a:rPr>
                        <a:t>безпосередньо</a:t>
                      </a:r>
                      <a:r>
                        <a:rPr lang="ru-RU" sz="2200" dirty="0">
                          <a:solidFill>
                            <a:srgbClr val="002060"/>
                          </a:solidFill>
                          <a:effectLst/>
                        </a:rPr>
                        <a:t>. </a:t>
                      </a:r>
                      <a:r>
                        <a:rPr lang="ru-RU" sz="2200" dirty="0" err="1">
                          <a:solidFill>
                            <a:srgbClr val="002060"/>
                          </a:solidFill>
                          <a:effectLst/>
                        </a:rPr>
                        <a:t>Це</a:t>
                      </a:r>
                      <a:r>
                        <a:rPr lang="ru-RU" sz="2200" dirty="0">
                          <a:solidFill>
                            <a:srgbClr val="002060"/>
                          </a:solidFill>
                          <a:effectLst/>
                        </a:rPr>
                        <a:t> </a:t>
                      </a:r>
                      <a:r>
                        <a:rPr lang="ru-RU" sz="2200" dirty="0" err="1">
                          <a:solidFill>
                            <a:srgbClr val="002060"/>
                          </a:solidFill>
                          <a:effectLst/>
                        </a:rPr>
                        <a:t>відрізняє</a:t>
                      </a:r>
                      <a:r>
                        <a:rPr lang="ru-RU" sz="2200" dirty="0">
                          <a:solidFill>
                            <a:srgbClr val="002060"/>
                          </a:solidFill>
                          <a:effectLst/>
                        </a:rPr>
                        <a:t> </a:t>
                      </a:r>
                      <a:r>
                        <a:rPr lang="ru-RU" sz="2200" dirty="0" err="1">
                          <a:solidFill>
                            <a:srgbClr val="002060"/>
                          </a:solidFill>
                          <a:effectLst/>
                        </a:rPr>
                        <a:t>їх</a:t>
                      </a:r>
                      <a:r>
                        <a:rPr lang="ru-RU" sz="2200" dirty="0">
                          <a:solidFill>
                            <a:srgbClr val="002060"/>
                          </a:solidFill>
                          <a:effectLst/>
                        </a:rPr>
                        <a:t> </a:t>
                      </a:r>
                      <a:r>
                        <a:rPr lang="ru-RU" sz="2200" dirty="0" err="1">
                          <a:solidFill>
                            <a:srgbClr val="002060"/>
                          </a:solidFill>
                          <a:effectLst/>
                        </a:rPr>
                        <a:t>від</a:t>
                      </a:r>
                      <a:r>
                        <a:rPr lang="ru-RU" sz="2200" dirty="0">
                          <a:solidFill>
                            <a:srgbClr val="002060"/>
                          </a:solidFill>
                          <a:effectLst/>
                        </a:rPr>
                        <a:t> товару в </a:t>
                      </a:r>
                      <a:r>
                        <a:rPr lang="ru-RU" sz="2200" dirty="0" err="1">
                          <a:solidFill>
                            <a:srgbClr val="002060"/>
                          </a:solidFill>
                          <a:effectLst/>
                        </a:rPr>
                        <a:t>матеріальному</a:t>
                      </a:r>
                      <a:r>
                        <a:rPr lang="ru-RU" sz="2200" dirty="0">
                          <a:solidFill>
                            <a:srgbClr val="002060"/>
                          </a:solidFill>
                          <a:effectLst/>
                        </a:rPr>
                        <a:t> </a:t>
                      </a:r>
                      <a:r>
                        <a:rPr lang="ru-RU" sz="2200" dirty="0" err="1">
                          <a:solidFill>
                            <a:srgbClr val="002060"/>
                          </a:solidFill>
                          <a:effectLst/>
                        </a:rPr>
                        <a:t>вигляді</a:t>
                      </a:r>
                      <a:r>
                        <a:rPr lang="ru-RU" sz="2200" dirty="0">
                          <a:solidFill>
                            <a:srgbClr val="002060"/>
                          </a:solidFill>
                          <a:effectLst/>
                        </a:rPr>
                        <a:t>, </a:t>
                      </a:r>
                      <a:r>
                        <a:rPr lang="ru-RU" sz="2200" dirty="0" err="1">
                          <a:solidFill>
                            <a:srgbClr val="002060"/>
                          </a:solidFill>
                          <a:effectLst/>
                        </a:rPr>
                        <a:t>який</a:t>
                      </a:r>
                      <a:r>
                        <a:rPr lang="ru-RU" sz="2200" dirty="0">
                          <a:solidFill>
                            <a:srgbClr val="002060"/>
                          </a:solidFill>
                          <a:effectLst/>
                        </a:rPr>
                        <a:t> </a:t>
                      </a:r>
                      <a:r>
                        <a:rPr lang="ru-RU" sz="2200" dirty="0" err="1">
                          <a:solidFill>
                            <a:srgbClr val="002060"/>
                          </a:solidFill>
                          <a:effectLst/>
                        </a:rPr>
                        <a:t>випуска</a:t>
                      </a:r>
                      <a:r>
                        <a:rPr lang="uk-UA" sz="2200" dirty="0">
                          <a:solidFill>
                            <a:srgbClr val="002060"/>
                          </a:solidFill>
                          <a:effectLst/>
                        </a:rPr>
                        <a:t>ю</a:t>
                      </a:r>
                      <a:r>
                        <a:rPr lang="ru-RU" sz="2200" dirty="0" err="1">
                          <a:solidFill>
                            <a:srgbClr val="002060"/>
                          </a:solidFill>
                          <a:effectLst/>
                        </a:rPr>
                        <a:t>ть</a:t>
                      </a:r>
                      <a:r>
                        <a:rPr lang="ru-RU" sz="2200" dirty="0">
                          <a:solidFill>
                            <a:srgbClr val="002060"/>
                          </a:solidFill>
                          <a:effectLst/>
                        </a:rPr>
                        <a:t>, </a:t>
                      </a:r>
                      <a:r>
                        <a:rPr lang="ru-RU" sz="2200" dirty="0" err="1">
                          <a:solidFill>
                            <a:srgbClr val="002060"/>
                          </a:solidFill>
                          <a:effectLst/>
                        </a:rPr>
                        <a:t>орієнтуючись</a:t>
                      </a:r>
                      <a:r>
                        <a:rPr lang="ru-RU" sz="2200" dirty="0">
                          <a:solidFill>
                            <a:srgbClr val="002060"/>
                          </a:solidFill>
                          <a:effectLst/>
                        </a:rPr>
                        <a:t>, як правило, не на конкретного </a:t>
                      </a:r>
                      <a:r>
                        <a:rPr lang="ru-RU" sz="2200" dirty="0" err="1">
                          <a:solidFill>
                            <a:srgbClr val="002060"/>
                          </a:solidFill>
                          <a:effectLst/>
                        </a:rPr>
                        <a:t>споживача</a:t>
                      </a:r>
                      <a:r>
                        <a:rPr lang="ru-RU" sz="2200" dirty="0">
                          <a:solidFill>
                            <a:srgbClr val="002060"/>
                          </a:solidFill>
                          <a:effectLst/>
                        </a:rPr>
                        <a:t>, а на </a:t>
                      </a:r>
                      <a:r>
                        <a:rPr lang="ru-RU" sz="2200" dirty="0" err="1">
                          <a:solidFill>
                            <a:srgbClr val="002060"/>
                          </a:solidFill>
                          <a:effectLst/>
                        </a:rPr>
                        <a:t>загальний</a:t>
                      </a:r>
                      <a:r>
                        <a:rPr lang="ru-RU" sz="2200" dirty="0">
                          <a:solidFill>
                            <a:srgbClr val="002060"/>
                          </a:solidFill>
                          <a:effectLst/>
                        </a:rPr>
                        <a:t> попит </a:t>
                      </a:r>
                      <a:r>
                        <a:rPr lang="ru-RU" sz="2200" dirty="0" err="1">
                          <a:solidFill>
                            <a:srgbClr val="002060"/>
                          </a:solidFill>
                          <a:effectLst/>
                        </a:rPr>
                        <a:t>цільового</a:t>
                      </a:r>
                      <a:r>
                        <a:rPr lang="ru-RU" sz="2200" dirty="0">
                          <a:solidFill>
                            <a:srgbClr val="002060"/>
                          </a:solidFill>
                          <a:effectLst/>
                        </a:rPr>
                        <a:t> ринку</a:t>
                      </a:r>
                      <a:endParaRPr lang="ru-RU" sz="2200" dirty="0">
                        <a:solidFill>
                          <a:srgbClr val="002060"/>
                        </a:solidFill>
                        <a:effectLst/>
                        <a:latin typeface="Times New Roman"/>
                        <a:ea typeface="Times New Roman"/>
                        <a:cs typeface="Times New Roman"/>
                      </a:endParaRPr>
                    </a:p>
                  </a:txBody>
                  <a:tcPr marL="68580" marR="68580" marT="0" marB="0"/>
                </a:tc>
              </a:tr>
              <a:tr h="1218692">
                <a:tc>
                  <a:txBody>
                    <a:bodyPr/>
                    <a:lstStyle/>
                    <a:p>
                      <a:pPr algn="ctr">
                        <a:lnSpc>
                          <a:spcPct val="120000"/>
                        </a:lnSpc>
                        <a:spcAft>
                          <a:spcPts val="0"/>
                        </a:spcAft>
                      </a:pPr>
                      <a:r>
                        <a:rPr lang="ru-RU" sz="2200" dirty="0" err="1">
                          <a:solidFill>
                            <a:srgbClr val="002060"/>
                          </a:solidFill>
                          <a:effectLst/>
                        </a:rPr>
                        <a:t>Неможливість</a:t>
                      </a:r>
                      <a:r>
                        <a:rPr lang="ru-RU" sz="2200" dirty="0">
                          <a:solidFill>
                            <a:srgbClr val="002060"/>
                          </a:solidFill>
                          <a:effectLst/>
                        </a:rPr>
                        <a:t> </a:t>
                      </a:r>
                      <a:r>
                        <a:rPr lang="ru-RU" sz="2200" dirty="0" err="1">
                          <a:solidFill>
                            <a:srgbClr val="002060"/>
                          </a:solidFill>
                          <a:effectLst/>
                        </a:rPr>
                        <a:t>відчути</a:t>
                      </a:r>
                      <a:r>
                        <a:rPr lang="ru-RU" sz="2200" dirty="0">
                          <a:solidFill>
                            <a:srgbClr val="002060"/>
                          </a:solidFill>
                          <a:effectLst/>
                        </a:rPr>
                        <a:t> </a:t>
                      </a:r>
                      <a:r>
                        <a:rPr lang="ru-RU" sz="2200" dirty="0" err="1">
                          <a:solidFill>
                            <a:srgbClr val="002060"/>
                          </a:solidFill>
                          <a:effectLst/>
                        </a:rPr>
                        <a:t>послугу</a:t>
                      </a:r>
                      <a:endParaRPr lang="ru-RU" sz="2200" dirty="0">
                        <a:solidFill>
                          <a:srgbClr val="002060"/>
                        </a:solidFill>
                        <a:effectLst/>
                      </a:endParaRPr>
                    </a:p>
                    <a:p>
                      <a:pPr algn="ctr">
                        <a:lnSpc>
                          <a:spcPct val="120000"/>
                        </a:lnSpc>
                        <a:spcAft>
                          <a:spcPts val="0"/>
                        </a:spcAft>
                      </a:pPr>
                      <a:r>
                        <a:rPr lang="ru-RU" sz="2200" dirty="0">
                          <a:solidFill>
                            <a:srgbClr val="002060"/>
                          </a:solidFill>
                          <a:effectLst/>
                        </a:rPr>
                        <a:t>«на </a:t>
                      </a:r>
                      <a:r>
                        <a:rPr lang="ru-RU" sz="2200" dirty="0" err="1">
                          <a:solidFill>
                            <a:srgbClr val="002060"/>
                          </a:solidFill>
                          <a:effectLst/>
                        </a:rPr>
                        <a:t>дотик</a:t>
                      </a:r>
                      <a:r>
                        <a:rPr lang="ru-RU" sz="2200" dirty="0" smtClean="0">
                          <a:solidFill>
                            <a:srgbClr val="002060"/>
                          </a:solidFill>
                          <a:effectLst/>
                        </a:rPr>
                        <a:t>»</a:t>
                      </a:r>
                      <a:endParaRPr lang="ru-RU" sz="2200" dirty="0">
                        <a:solidFill>
                          <a:srgbClr val="002060"/>
                        </a:solidFill>
                        <a:effectLst/>
                      </a:endParaRPr>
                    </a:p>
                  </a:txBody>
                  <a:tcPr marL="68580" marR="68580" marT="0" marB="0"/>
                </a:tc>
                <a:tc>
                  <a:txBody>
                    <a:bodyPr/>
                    <a:lstStyle/>
                    <a:p>
                      <a:pPr algn="just">
                        <a:lnSpc>
                          <a:spcPct val="120000"/>
                        </a:lnSpc>
                        <a:spcAft>
                          <a:spcPts val="0"/>
                        </a:spcAft>
                      </a:pPr>
                      <a:r>
                        <a:rPr lang="uk-UA" sz="2200" dirty="0" err="1">
                          <a:solidFill>
                            <a:srgbClr val="002060"/>
                          </a:solidFill>
                          <a:effectLst/>
                        </a:rPr>
                        <a:t>вихначається</a:t>
                      </a:r>
                      <a:r>
                        <a:rPr lang="uk-UA" sz="2200" dirty="0">
                          <a:solidFill>
                            <a:srgbClr val="002060"/>
                          </a:solidFill>
                          <a:effectLst/>
                        </a:rPr>
                        <a:t> у складності специфікації послуг сервісною фірмою, а також їх оцінювання покупцем</a:t>
                      </a:r>
                      <a:endParaRPr lang="ru-RU" sz="2200" dirty="0">
                        <a:solidFill>
                          <a:srgbClr val="002060"/>
                        </a:solidFill>
                        <a:effectLst/>
                        <a:latin typeface="Times New Roman"/>
                        <a:ea typeface="Times New Roman"/>
                        <a:cs typeface="Times New Roman"/>
                      </a:endParaRPr>
                    </a:p>
                  </a:txBody>
                  <a:tcPr marL="68580" marR="68580" marT="0" marB="0"/>
                </a:tc>
              </a:tr>
              <a:tr h="1601658">
                <a:tc>
                  <a:txBody>
                    <a:bodyPr/>
                    <a:lstStyle/>
                    <a:p>
                      <a:pPr algn="ctr">
                        <a:lnSpc>
                          <a:spcPct val="120000"/>
                        </a:lnSpc>
                        <a:spcAft>
                          <a:spcPts val="0"/>
                        </a:spcAft>
                      </a:pPr>
                      <a:r>
                        <a:rPr lang="ru-RU" sz="2200" dirty="0" err="1">
                          <a:solidFill>
                            <a:srgbClr val="002060"/>
                          </a:solidFill>
                          <a:effectLst/>
                        </a:rPr>
                        <a:t>Невіддільність</a:t>
                      </a:r>
                      <a:r>
                        <a:rPr lang="ru-RU" sz="2200" dirty="0">
                          <a:solidFill>
                            <a:srgbClr val="002060"/>
                          </a:solidFill>
                          <a:effectLst/>
                        </a:rPr>
                        <a:t> </a:t>
                      </a:r>
                      <a:r>
                        <a:rPr lang="ru-RU" sz="2200" dirty="0" err="1">
                          <a:solidFill>
                            <a:srgbClr val="002060"/>
                          </a:solidFill>
                          <a:effectLst/>
                        </a:rPr>
                        <a:t>від</a:t>
                      </a:r>
                      <a:r>
                        <a:rPr lang="ru-RU" sz="2200" dirty="0">
                          <a:solidFill>
                            <a:srgbClr val="002060"/>
                          </a:solidFill>
                          <a:effectLst/>
                        </a:rPr>
                        <a:t> </a:t>
                      </a:r>
                      <a:r>
                        <a:rPr lang="ru-RU" sz="2200" dirty="0" err="1">
                          <a:solidFill>
                            <a:srgbClr val="002060"/>
                          </a:solidFill>
                          <a:effectLst/>
                        </a:rPr>
                        <a:t>джерела</a:t>
                      </a:r>
                      <a:endParaRPr lang="ru-RU" sz="2200" dirty="0">
                        <a:solidFill>
                          <a:srgbClr val="002060"/>
                        </a:solidFill>
                        <a:effectLst/>
                      </a:endParaRPr>
                    </a:p>
                    <a:p>
                      <a:pPr algn="ctr">
                        <a:lnSpc>
                          <a:spcPct val="120000"/>
                        </a:lnSpc>
                        <a:spcAft>
                          <a:spcPts val="0"/>
                        </a:spcAft>
                      </a:pPr>
                      <a:r>
                        <a:rPr lang="uk-UA" sz="2200" dirty="0">
                          <a:solidFill>
                            <a:srgbClr val="002060"/>
                          </a:solidFill>
                          <a:effectLst/>
                        </a:rPr>
                        <a:t> </a:t>
                      </a:r>
                      <a:endParaRPr lang="ru-RU" sz="2200" dirty="0">
                        <a:solidFill>
                          <a:srgbClr val="002060"/>
                        </a:solidFill>
                        <a:effectLst/>
                        <a:latin typeface="Times New Roman"/>
                        <a:ea typeface="Times New Roman"/>
                        <a:cs typeface="Times New Roman"/>
                      </a:endParaRPr>
                    </a:p>
                  </a:txBody>
                  <a:tcPr marL="68580" marR="68580" marT="0" marB="0"/>
                </a:tc>
                <a:tc>
                  <a:txBody>
                    <a:bodyPr/>
                    <a:lstStyle/>
                    <a:p>
                      <a:pPr algn="just">
                        <a:lnSpc>
                          <a:spcPct val="120000"/>
                        </a:lnSpc>
                        <a:spcAft>
                          <a:spcPts val="0"/>
                        </a:spcAft>
                      </a:pPr>
                      <a:r>
                        <a:rPr lang="uk-UA" sz="2200" dirty="0">
                          <a:solidFill>
                            <a:srgbClr val="002060"/>
                          </a:solidFill>
                          <a:effectLst/>
                        </a:rPr>
                        <a:t>логістичні послуги як форма діяльності невіддільні від свого джерела, на відміну від матеріального товару, який може існувати незалежно від наявності або відсутності його джерела (продуцента)</a:t>
                      </a:r>
                      <a:endParaRPr lang="ru-RU" sz="2200" dirty="0">
                        <a:solidFill>
                          <a:srgbClr val="002060"/>
                        </a:solidFill>
                        <a:effectLst/>
                        <a:latin typeface="Times New Roman"/>
                        <a:ea typeface="Times New Roman"/>
                        <a:cs typeface="Times New Roman"/>
                      </a:endParaRPr>
                    </a:p>
                  </a:txBody>
                  <a:tcPr marL="68580" marR="68580" marT="0" marB="0"/>
                </a:tc>
              </a:tr>
            </a:tbl>
          </a:graphicData>
        </a:graphic>
      </p:graphicFrame>
      <p:sp>
        <p:nvSpPr>
          <p:cNvPr id="3" name="Rectangle 1"/>
          <p:cNvSpPr>
            <a:spLocks noChangeArrowheads="1"/>
          </p:cNvSpPr>
          <p:nvPr/>
        </p:nvSpPr>
        <p:spPr bwMode="auto">
          <a:xfrm>
            <a:off x="228600" y="138776"/>
            <a:ext cx="8534400"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Особливі х</a:t>
            </a:r>
            <a:r>
              <a:rPr kumimoji="0" lang="ru-RU" sz="24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арактеристики</a:t>
            </a:r>
            <a:r>
              <a:rPr kumimoji="0" lang="ru-RU"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24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логістичних</a:t>
            </a:r>
            <a:r>
              <a:rPr kumimoji="0" lang="ru-RU"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24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послуг</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024574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379881482"/>
              </p:ext>
            </p:extLst>
          </p:nvPr>
        </p:nvGraphicFramePr>
        <p:xfrm>
          <a:off x="228600" y="304800"/>
          <a:ext cx="8534399" cy="6270500"/>
        </p:xfrm>
        <a:graphic>
          <a:graphicData uri="http://schemas.openxmlformats.org/drawingml/2006/table">
            <a:tbl>
              <a:tblPr firstRow="1" firstCol="1" bandRow="1">
                <a:tableStyleId>{5C22544A-7EE6-4342-B048-85BDC9FD1C3A}</a:tableStyleId>
              </a:tblPr>
              <a:tblGrid>
                <a:gridCol w="1817511"/>
                <a:gridCol w="6716888"/>
              </a:tblGrid>
              <a:tr h="1808056">
                <a:tc>
                  <a:txBody>
                    <a:bodyPr/>
                    <a:lstStyle/>
                    <a:p>
                      <a:pPr algn="ctr">
                        <a:lnSpc>
                          <a:spcPct val="120000"/>
                        </a:lnSpc>
                        <a:spcAft>
                          <a:spcPts val="0"/>
                        </a:spcAft>
                      </a:pPr>
                      <a:r>
                        <a:rPr lang="ru-RU" sz="2200" i="0" dirty="0" err="1">
                          <a:solidFill>
                            <a:srgbClr val="002060"/>
                          </a:solidFill>
                          <a:effectLst/>
                          <a:latin typeface="+mn-lt"/>
                        </a:rPr>
                        <a:t>Унікальність</a:t>
                      </a:r>
                      <a:r>
                        <a:rPr lang="ru-RU" sz="2200" i="0" dirty="0">
                          <a:solidFill>
                            <a:srgbClr val="002060"/>
                          </a:solidFill>
                          <a:effectLst/>
                          <a:latin typeface="+mn-lt"/>
                        </a:rPr>
                        <a:t> для </a:t>
                      </a:r>
                      <a:r>
                        <a:rPr lang="ru-RU" sz="2200" i="0" dirty="0" err="1">
                          <a:solidFill>
                            <a:srgbClr val="002060"/>
                          </a:solidFill>
                          <a:effectLst/>
                          <a:latin typeface="+mn-lt"/>
                        </a:rPr>
                        <a:t>одержувач</a:t>
                      </a:r>
                      <a:r>
                        <a:rPr lang="uk-UA" sz="2200" i="0" dirty="0">
                          <a:solidFill>
                            <a:srgbClr val="002060"/>
                          </a:solidFill>
                          <a:effectLst/>
                          <a:latin typeface="+mn-lt"/>
                        </a:rPr>
                        <a:t>а</a:t>
                      </a:r>
                      <a:endParaRPr lang="ru-RU" sz="2200" i="0" dirty="0">
                        <a:solidFill>
                          <a:srgbClr val="002060"/>
                        </a:solidFill>
                        <a:effectLst/>
                        <a:latin typeface="+mn-lt"/>
                      </a:endParaRPr>
                    </a:p>
                    <a:p>
                      <a:pPr algn="ctr">
                        <a:lnSpc>
                          <a:spcPct val="120000"/>
                        </a:lnSpc>
                        <a:spcAft>
                          <a:spcPts val="0"/>
                        </a:spcAft>
                      </a:pPr>
                      <a:r>
                        <a:rPr lang="uk-UA" sz="2200" i="0" dirty="0">
                          <a:solidFill>
                            <a:srgbClr val="002060"/>
                          </a:solidFill>
                          <a:effectLst/>
                          <a:latin typeface="+mn-lt"/>
                        </a:rPr>
                        <a:t> </a:t>
                      </a:r>
                      <a:endParaRPr lang="ru-RU" sz="2200" i="0" dirty="0">
                        <a:solidFill>
                          <a:srgbClr val="002060"/>
                        </a:solidFill>
                        <a:effectLst/>
                        <a:latin typeface="+mn-lt"/>
                        <a:ea typeface="Times New Roman"/>
                        <a:cs typeface="Times New Roman"/>
                      </a:endParaRPr>
                    </a:p>
                  </a:txBody>
                  <a:tcPr marL="67362" marR="67362" marT="0" marB="0"/>
                </a:tc>
                <a:tc>
                  <a:txBody>
                    <a:bodyPr/>
                    <a:lstStyle/>
                    <a:p>
                      <a:pPr algn="just">
                        <a:lnSpc>
                          <a:spcPct val="120000"/>
                        </a:lnSpc>
                        <a:spcAft>
                          <a:spcPts val="0"/>
                        </a:spcAft>
                      </a:pPr>
                      <a:r>
                        <a:rPr lang="uk-UA" sz="2200" i="0" dirty="0">
                          <a:solidFill>
                            <a:srgbClr val="002060"/>
                          </a:solidFill>
                          <a:effectLst/>
                          <a:latin typeface="+mn-lt"/>
                        </a:rPr>
                        <a:t>к</a:t>
                      </a:r>
                      <a:r>
                        <a:rPr lang="ru-RU" sz="2200" i="0" dirty="0" err="1">
                          <a:solidFill>
                            <a:srgbClr val="002060"/>
                          </a:solidFill>
                          <a:effectLst/>
                          <a:latin typeface="+mn-lt"/>
                        </a:rPr>
                        <a:t>ожна</a:t>
                      </a:r>
                      <a:r>
                        <a:rPr lang="ru-RU" sz="2200" i="0" dirty="0">
                          <a:solidFill>
                            <a:srgbClr val="002060"/>
                          </a:solidFill>
                          <a:effectLst/>
                          <a:latin typeface="+mn-lt"/>
                        </a:rPr>
                        <a:t> </a:t>
                      </a:r>
                      <a:r>
                        <a:rPr lang="ru-RU" sz="2200" i="0" dirty="0" err="1">
                          <a:solidFill>
                            <a:srgbClr val="002060"/>
                          </a:solidFill>
                          <a:effectLst/>
                          <a:latin typeface="+mn-lt"/>
                        </a:rPr>
                        <a:t>логістична</a:t>
                      </a:r>
                      <a:r>
                        <a:rPr lang="ru-RU" sz="2200" i="0" dirty="0">
                          <a:solidFill>
                            <a:srgbClr val="002060"/>
                          </a:solidFill>
                          <a:effectLst/>
                          <a:latin typeface="+mn-lt"/>
                        </a:rPr>
                        <a:t> </a:t>
                      </a:r>
                      <a:r>
                        <a:rPr lang="ru-RU" sz="2200" i="0" dirty="0" err="1">
                          <a:solidFill>
                            <a:srgbClr val="002060"/>
                          </a:solidFill>
                          <a:effectLst/>
                          <a:latin typeface="+mn-lt"/>
                        </a:rPr>
                        <a:t>послуга</a:t>
                      </a:r>
                      <a:r>
                        <a:rPr lang="ru-RU" sz="2200" i="0" dirty="0">
                          <a:solidFill>
                            <a:srgbClr val="002060"/>
                          </a:solidFill>
                          <a:effectLst/>
                          <a:latin typeface="+mn-lt"/>
                        </a:rPr>
                        <a:t>, яка </a:t>
                      </a:r>
                      <a:r>
                        <a:rPr lang="ru-RU" sz="2200" i="0" dirty="0" err="1">
                          <a:solidFill>
                            <a:srgbClr val="002060"/>
                          </a:solidFill>
                          <a:effectLst/>
                          <a:latin typeface="+mn-lt"/>
                        </a:rPr>
                        <a:t>надається</a:t>
                      </a:r>
                      <a:r>
                        <a:rPr lang="ru-RU" sz="2200" i="0" dirty="0">
                          <a:solidFill>
                            <a:srgbClr val="002060"/>
                          </a:solidFill>
                          <a:effectLst/>
                          <a:latin typeface="+mn-lt"/>
                        </a:rPr>
                        <a:t>, </a:t>
                      </a:r>
                      <a:r>
                        <a:rPr lang="ru-RU" sz="2200" i="0" dirty="0" err="1">
                          <a:solidFill>
                            <a:srgbClr val="002060"/>
                          </a:solidFill>
                          <a:effectLst/>
                          <a:latin typeface="+mn-lt"/>
                        </a:rPr>
                        <a:t>унікальна</a:t>
                      </a:r>
                      <a:r>
                        <a:rPr lang="ru-RU" sz="2200" i="0" dirty="0">
                          <a:solidFill>
                            <a:srgbClr val="002060"/>
                          </a:solidFill>
                          <a:effectLst/>
                          <a:latin typeface="+mn-lt"/>
                        </a:rPr>
                        <a:t> для </a:t>
                      </a:r>
                      <a:r>
                        <a:rPr lang="ru-RU" sz="2200" i="0" dirty="0" err="1">
                          <a:solidFill>
                            <a:srgbClr val="002060"/>
                          </a:solidFill>
                          <a:effectLst/>
                          <a:latin typeface="+mn-lt"/>
                        </a:rPr>
                        <a:t>одержувача</a:t>
                      </a:r>
                      <a:r>
                        <a:rPr lang="ru-RU" sz="2200" i="0" dirty="0">
                          <a:solidFill>
                            <a:srgbClr val="002060"/>
                          </a:solidFill>
                          <a:effectLst/>
                          <a:latin typeface="+mn-lt"/>
                        </a:rPr>
                        <a:t>. </a:t>
                      </a:r>
                      <a:r>
                        <a:rPr lang="ru-RU" sz="2200" i="0" dirty="0" err="1">
                          <a:solidFill>
                            <a:srgbClr val="002060"/>
                          </a:solidFill>
                          <a:effectLst/>
                          <a:latin typeface="+mn-lt"/>
                        </a:rPr>
                        <a:t>Інша</a:t>
                      </a:r>
                      <a:r>
                        <a:rPr lang="ru-RU" sz="2200" i="0" dirty="0">
                          <a:solidFill>
                            <a:srgbClr val="002060"/>
                          </a:solidFill>
                          <a:effectLst/>
                          <a:latin typeface="+mn-lt"/>
                        </a:rPr>
                        <a:t> </a:t>
                      </a:r>
                      <a:r>
                        <a:rPr lang="ru-RU" sz="2200" i="0" dirty="0" err="1">
                          <a:solidFill>
                            <a:srgbClr val="002060"/>
                          </a:solidFill>
                          <a:effectLst/>
                          <a:latin typeface="+mn-lt"/>
                        </a:rPr>
                        <a:t>подібна</a:t>
                      </a:r>
                      <a:r>
                        <a:rPr lang="ru-RU" sz="2200" i="0" dirty="0">
                          <a:solidFill>
                            <a:srgbClr val="002060"/>
                          </a:solidFill>
                          <a:effectLst/>
                          <a:latin typeface="+mn-lt"/>
                        </a:rPr>
                        <a:t> </a:t>
                      </a:r>
                      <a:r>
                        <a:rPr lang="ru-RU" sz="2200" i="0" dirty="0" err="1">
                          <a:solidFill>
                            <a:srgbClr val="002060"/>
                          </a:solidFill>
                          <a:effectLst/>
                          <a:latin typeface="+mn-lt"/>
                        </a:rPr>
                        <a:t>послуга</a:t>
                      </a:r>
                      <a:r>
                        <a:rPr lang="ru-RU" sz="2200" i="0" dirty="0">
                          <a:solidFill>
                            <a:srgbClr val="002060"/>
                          </a:solidFill>
                          <a:effectLst/>
                          <a:latin typeface="+mn-lt"/>
                        </a:rPr>
                        <a:t> буде </a:t>
                      </a:r>
                      <a:r>
                        <a:rPr lang="ru-RU" sz="2200" i="0" dirty="0" err="1">
                          <a:solidFill>
                            <a:srgbClr val="002060"/>
                          </a:solidFill>
                          <a:effectLst/>
                          <a:latin typeface="+mn-lt"/>
                        </a:rPr>
                        <a:t>відрізнятися</a:t>
                      </a:r>
                      <a:r>
                        <a:rPr lang="ru-RU" sz="2200" i="0" dirty="0">
                          <a:solidFill>
                            <a:srgbClr val="002060"/>
                          </a:solidFill>
                          <a:effectLst/>
                          <a:latin typeface="+mn-lt"/>
                        </a:rPr>
                        <a:t> </a:t>
                      </a:r>
                      <a:r>
                        <a:rPr lang="ru-RU" sz="2200" i="0" dirty="0" err="1">
                          <a:solidFill>
                            <a:srgbClr val="002060"/>
                          </a:solidFill>
                          <a:effectLst/>
                          <a:latin typeface="+mn-lt"/>
                        </a:rPr>
                        <a:t>від</a:t>
                      </a:r>
                      <a:r>
                        <a:rPr lang="ru-RU" sz="2200" i="0" dirty="0">
                          <a:solidFill>
                            <a:srgbClr val="002060"/>
                          </a:solidFill>
                          <a:effectLst/>
                          <a:latin typeface="+mn-lt"/>
                        </a:rPr>
                        <a:t> </a:t>
                      </a:r>
                      <a:r>
                        <a:rPr lang="ru-RU" sz="2200" i="0" dirty="0" err="1">
                          <a:solidFill>
                            <a:srgbClr val="002060"/>
                          </a:solidFill>
                          <a:effectLst/>
                          <a:latin typeface="+mn-lt"/>
                        </a:rPr>
                        <a:t>попередньої</a:t>
                      </a:r>
                      <a:r>
                        <a:rPr lang="ru-RU" sz="2200" i="0" dirty="0">
                          <a:solidFill>
                            <a:srgbClr val="002060"/>
                          </a:solidFill>
                          <a:effectLst/>
                          <a:latin typeface="+mn-lt"/>
                        </a:rPr>
                        <a:t> за </a:t>
                      </a:r>
                      <a:r>
                        <a:rPr lang="ru-RU" sz="2200" i="0" dirty="0" err="1">
                          <a:solidFill>
                            <a:srgbClr val="002060"/>
                          </a:solidFill>
                          <a:effectLst/>
                          <a:latin typeface="+mn-lt"/>
                        </a:rPr>
                        <a:t>своїми</a:t>
                      </a:r>
                      <a:r>
                        <a:rPr lang="ru-RU" sz="2200" i="0" dirty="0">
                          <a:solidFill>
                            <a:srgbClr val="002060"/>
                          </a:solidFill>
                          <a:effectLst/>
                          <a:latin typeface="+mn-lt"/>
                        </a:rPr>
                        <a:t> параметрами, </a:t>
                      </a:r>
                      <a:r>
                        <a:rPr lang="ru-RU" sz="2200" i="0" dirty="0" err="1">
                          <a:solidFill>
                            <a:srgbClr val="002060"/>
                          </a:solidFill>
                          <a:effectLst/>
                          <a:latin typeface="+mn-lt"/>
                        </a:rPr>
                        <a:t>термінами</a:t>
                      </a:r>
                      <a:r>
                        <a:rPr lang="ru-RU" sz="2200" i="0" dirty="0">
                          <a:solidFill>
                            <a:srgbClr val="002060"/>
                          </a:solidFill>
                          <a:effectLst/>
                          <a:latin typeface="+mn-lt"/>
                        </a:rPr>
                        <a:t>, </a:t>
                      </a:r>
                      <a:r>
                        <a:rPr lang="ru-RU" sz="2200" i="0" dirty="0" err="1">
                          <a:solidFill>
                            <a:srgbClr val="002060"/>
                          </a:solidFill>
                          <a:effectLst/>
                          <a:latin typeface="+mn-lt"/>
                        </a:rPr>
                        <a:t>умовами</a:t>
                      </a:r>
                      <a:r>
                        <a:rPr lang="ru-RU" sz="2200" i="0" dirty="0">
                          <a:solidFill>
                            <a:srgbClr val="002060"/>
                          </a:solidFill>
                          <a:effectLst/>
                          <a:latin typeface="+mn-lt"/>
                        </a:rPr>
                        <a:t> </a:t>
                      </a:r>
                      <a:r>
                        <a:rPr lang="ru-RU" sz="2200" i="0" dirty="0" err="1">
                          <a:solidFill>
                            <a:srgbClr val="002060"/>
                          </a:solidFill>
                          <a:effectLst/>
                          <a:latin typeface="+mn-lt"/>
                        </a:rPr>
                        <a:t>споживання</a:t>
                      </a:r>
                      <a:endParaRPr lang="ru-RU" sz="2200" i="0" dirty="0">
                        <a:solidFill>
                          <a:srgbClr val="002060"/>
                        </a:solidFill>
                        <a:effectLst/>
                        <a:latin typeface="+mn-lt"/>
                        <a:ea typeface="Times New Roman"/>
                        <a:cs typeface="Times New Roman"/>
                      </a:endParaRPr>
                    </a:p>
                  </a:txBody>
                  <a:tcPr marL="67362" marR="67362" marT="0" marB="0"/>
                </a:tc>
              </a:tr>
              <a:tr h="1620944">
                <a:tc>
                  <a:txBody>
                    <a:bodyPr/>
                    <a:lstStyle/>
                    <a:p>
                      <a:pPr algn="ctr">
                        <a:lnSpc>
                          <a:spcPct val="120000"/>
                        </a:lnSpc>
                        <a:spcAft>
                          <a:spcPts val="0"/>
                        </a:spcAft>
                      </a:pPr>
                      <a:r>
                        <a:rPr lang="ru-RU" sz="2200" i="0" dirty="0" err="1">
                          <a:solidFill>
                            <a:srgbClr val="002060"/>
                          </a:solidFill>
                          <a:effectLst/>
                          <a:latin typeface="+mn-lt"/>
                          <a:ea typeface="Times New Roman"/>
                          <a:cs typeface="Times New Roman"/>
                        </a:rPr>
                        <a:t>Мінливість</a:t>
                      </a:r>
                      <a:r>
                        <a:rPr lang="ru-RU" sz="2200" i="0" dirty="0">
                          <a:solidFill>
                            <a:srgbClr val="002060"/>
                          </a:solidFill>
                          <a:effectLst/>
                          <a:latin typeface="+mn-lt"/>
                          <a:ea typeface="Times New Roman"/>
                          <a:cs typeface="Times New Roman"/>
                        </a:rPr>
                        <a:t> </a:t>
                      </a:r>
                      <a:r>
                        <a:rPr lang="ru-RU" sz="2200" i="0" dirty="0" err="1">
                          <a:solidFill>
                            <a:srgbClr val="002060"/>
                          </a:solidFill>
                          <a:effectLst/>
                          <a:latin typeface="+mn-lt"/>
                          <a:ea typeface="Times New Roman"/>
                          <a:cs typeface="Times New Roman"/>
                        </a:rPr>
                        <a:t>якості</a:t>
                      </a:r>
                      <a:endParaRPr lang="ru-RU" sz="2200" i="0" dirty="0">
                        <a:solidFill>
                          <a:srgbClr val="002060"/>
                        </a:solidFill>
                        <a:effectLst/>
                        <a:latin typeface="+mn-lt"/>
                        <a:ea typeface="Times New Roman"/>
                        <a:cs typeface="Times New Roman"/>
                      </a:endParaRPr>
                    </a:p>
                  </a:txBody>
                  <a:tcPr marL="68580" marR="68580" marT="0" marB="0"/>
                </a:tc>
                <a:tc>
                  <a:txBody>
                    <a:bodyPr/>
                    <a:lstStyle/>
                    <a:p>
                      <a:pPr marL="0" marR="0" indent="0" algn="just" defTabSz="914400" rtl="0" eaLnBrk="1" fontAlgn="auto" latinLnBrk="0" hangingPunct="1">
                        <a:lnSpc>
                          <a:spcPct val="120000"/>
                        </a:lnSpc>
                        <a:spcBef>
                          <a:spcPts val="0"/>
                        </a:spcBef>
                        <a:spcAft>
                          <a:spcPts val="0"/>
                        </a:spcAft>
                        <a:buClrTx/>
                        <a:buSzTx/>
                        <a:buFontTx/>
                        <a:buNone/>
                        <a:tabLst/>
                        <a:defRPr/>
                      </a:pPr>
                      <a:r>
                        <a:rPr lang="uk-UA" sz="2200" i="0" dirty="0">
                          <a:solidFill>
                            <a:srgbClr val="002060"/>
                          </a:solidFill>
                          <a:effectLst/>
                          <a:latin typeface="+mn-lt"/>
                          <a:ea typeface="Times New Roman"/>
                          <a:cs typeface="Times New Roman"/>
                        </a:rPr>
                        <a:t>якість логістичних послуг виявляє </a:t>
                      </a:r>
                      <a:r>
                        <a:rPr lang="uk-UA" sz="2200" i="0" dirty="0" smtClean="0">
                          <a:solidFill>
                            <a:srgbClr val="002060"/>
                          </a:solidFill>
                          <a:effectLst/>
                          <a:latin typeface="+mn-lt"/>
                        </a:rPr>
                        <a:t>тенденцію до коливань, залежно від ступеня досконалості логістичної системи, вимог клієнтів, впливу багатьох випадкових факторів</a:t>
                      </a:r>
                      <a:endParaRPr lang="ru-RU" sz="2200" i="0" dirty="0" smtClean="0">
                        <a:solidFill>
                          <a:srgbClr val="002060"/>
                        </a:solidFill>
                        <a:effectLst/>
                        <a:latin typeface="+mn-lt"/>
                        <a:ea typeface="Times New Roman"/>
                        <a:cs typeface="Times New Roman"/>
                      </a:endParaRPr>
                    </a:p>
                  </a:txBody>
                  <a:tcPr marL="68580" marR="68580" marT="0" marB="0"/>
                </a:tc>
              </a:tr>
              <a:tr h="2841500">
                <a:tc>
                  <a:txBody>
                    <a:bodyPr/>
                    <a:lstStyle/>
                    <a:p>
                      <a:pPr algn="ctr">
                        <a:lnSpc>
                          <a:spcPct val="120000"/>
                        </a:lnSpc>
                        <a:spcAft>
                          <a:spcPts val="0"/>
                        </a:spcAft>
                      </a:pPr>
                      <a:r>
                        <a:rPr lang="ru-RU" sz="2200" i="0" dirty="0" err="1">
                          <a:solidFill>
                            <a:srgbClr val="002060"/>
                          </a:solidFill>
                          <a:effectLst/>
                          <a:latin typeface="+mn-lt"/>
                        </a:rPr>
                        <a:t>Еластичність</a:t>
                      </a:r>
                      <a:r>
                        <a:rPr lang="ru-RU" sz="2200" i="0" dirty="0">
                          <a:solidFill>
                            <a:srgbClr val="002060"/>
                          </a:solidFill>
                          <a:effectLst/>
                          <a:latin typeface="+mn-lt"/>
                        </a:rPr>
                        <a:t> </a:t>
                      </a:r>
                      <a:r>
                        <a:rPr lang="ru-RU" sz="2200" i="0" dirty="0" err="1">
                          <a:solidFill>
                            <a:srgbClr val="002060"/>
                          </a:solidFill>
                          <a:effectLst/>
                          <a:latin typeface="+mn-lt"/>
                        </a:rPr>
                        <a:t>попиту</a:t>
                      </a:r>
                      <a:r>
                        <a:rPr lang="uk-UA" sz="2200" i="0" dirty="0">
                          <a:solidFill>
                            <a:srgbClr val="002060"/>
                          </a:solidFill>
                          <a:effectLst/>
                          <a:latin typeface="+mn-lt"/>
                        </a:rPr>
                        <a:t> на послуги</a:t>
                      </a:r>
                      <a:endParaRPr lang="ru-RU" sz="2200" i="0" dirty="0">
                        <a:solidFill>
                          <a:srgbClr val="002060"/>
                        </a:solidFill>
                        <a:effectLst/>
                        <a:latin typeface="+mn-lt"/>
                        <a:ea typeface="Times New Roman"/>
                        <a:cs typeface="Times New Roman"/>
                      </a:endParaRPr>
                    </a:p>
                  </a:txBody>
                  <a:tcPr marL="67362" marR="67362" marT="0" marB="0"/>
                </a:tc>
                <a:tc>
                  <a:txBody>
                    <a:bodyPr/>
                    <a:lstStyle/>
                    <a:p>
                      <a:pPr algn="just">
                        <a:lnSpc>
                          <a:spcPct val="120000"/>
                        </a:lnSpc>
                        <a:spcAft>
                          <a:spcPts val="0"/>
                        </a:spcAft>
                      </a:pPr>
                      <a:r>
                        <a:rPr lang="uk-UA" sz="2200" i="0" dirty="0">
                          <a:solidFill>
                            <a:srgbClr val="002060"/>
                          </a:solidFill>
                          <a:effectLst/>
                          <a:latin typeface="+mn-lt"/>
                        </a:rPr>
                        <a:t>у </a:t>
                      </a:r>
                      <a:r>
                        <a:rPr lang="ru-RU" sz="2200" i="0" dirty="0" err="1">
                          <a:solidFill>
                            <a:srgbClr val="002060"/>
                          </a:solidFill>
                          <a:effectLst/>
                          <a:latin typeface="+mn-lt"/>
                        </a:rPr>
                        <a:t>нормальних</a:t>
                      </a:r>
                      <a:r>
                        <a:rPr lang="ru-RU" sz="2200" i="0" dirty="0">
                          <a:solidFill>
                            <a:srgbClr val="002060"/>
                          </a:solidFill>
                          <a:effectLst/>
                          <a:latin typeface="+mn-lt"/>
                        </a:rPr>
                        <a:t> </a:t>
                      </a:r>
                      <a:r>
                        <a:rPr lang="ru-RU" sz="2200" i="0" dirty="0" err="1">
                          <a:solidFill>
                            <a:srgbClr val="002060"/>
                          </a:solidFill>
                          <a:effectLst/>
                          <a:latin typeface="+mn-lt"/>
                        </a:rPr>
                        <a:t>економічних</a:t>
                      </a:r>
                      <a:r>
                        <a:rPr lang="ru-RU" sz="2200" i="0" dirty="0">
                          <a:solidFill>
                            <a:srgbClr val="002060"/>
                          </a:solidFill>
                          <a:effectLst/>
                          <a:latin typeface="+mn-lt"/>
                        </a:rPr>
                        <a:t> </a:t>
                      </a:r>
                      <a:r>
                        <a:rPr lang="ru-RU" sz="2200" i="0" dirty="0" err="1">
                          <a:solidFill>
                            <a:srgbClr val="002060"/>
                          </a:solidFill>
                          <a:effectLst/>
                          <a:latin typeface="+mn-lt"/>
                        </a:rPr>
                        <a:t>умовах</a:t>
                      </a:r>
                      <a:r>
                        <a:rPr lang="ru-RU" sz="2200" i="0" dirty="0">
                          <a:solidFill>
                            <a:srgbClr val="002060"/>
                          </a:solidFill>
                          <a:effectLst/>
                          <a:latin typeface="+mn-lt"/>
                        </a:rPr>
                        <a:t> </a:t>
                      </a:r>
                      <a:r>
                        <a:rPr lang="ru-RU" sz="2200" i="0" dirty="0" err="1">
                          <a:solidFill>
                            <a:srgbClr val="002060"/>
                          </a:solidFill>
                          <a:effectLst/>
                          <a:latin typeface="+mn-lt"/>
                        </a:rPr>
                        <a:t>дуже</a:t>
                      </a:r>
                      <a:r>
                        <a:rPr lang="ru-RU" sz="2200" i="0" dirty="0">
                          <a:solidFill>
                            <a:srgbClr val="002060"/>
                          </a:solidFill>
                          <a:effectLst/>
                          <a:latin typeface="+mn-lt"/>
                        </a:rPr>
                        <a:t> </a:t>
                      </a:r>
                      <a:r>
                        <a:rPr lang="ru-RU" sz="2200" i="0" dirty="0" err="1">
                          <a:solidFill>
                            <a:srgbClr val="002060"/>
                          </a:solidFill>
                          <a:effectLst/>
                          <a:latin typeface="+mn-lt"/>
                        </a:rPr>
                        <a:t>швидко</a:t>
                      </a:r>
                      <a:r>
                        <a:rPr lang="ru-RU" sz="2200" i="0" dirty="0">
                          <a:solidFill>
                            <a:srgbClr val="002060"/>
                          </a:solidFill>
                          <a:effectLst/>
                          <a:latin typeface="+mn-lt"/>
                        </a:rPr>
                        <a:t> </a:t>
                      </a:r>
                      <a:r>
                        <a:rPr lang="ru-RU" sz="2200" i="0" dirty="0" err="1">
                          <a:solidFill>
                            <a:srgbClr val="002060"/>
                          </a:solidFill>
                          <a:effectLst/>
                          <a:latin typeface="+mn-lt"/>
                        </a:rPr>
                        <a:t>зростає</a:t>
                      </a:r>
                      <a:r>
                        <a:rPr lang="ru-RU" sz="2200" i="0" dirty="0">
                          <a:solidFill>
                            <a:srgbClr val="002060"/>
                          </a:solidFill>
                          <a:effectLst/>
                          <a:latin typeface="+mn-lt"/>
                        </a:rPr>
                        <a:t> попит на </a:t>
                      </a:r>
                      <a:r>
                        <a:rPr lang="ru-RU" sz="2200" i="0" dirty="0" err="1">
                          <a:solidFill>
                            <a:srgbClr val="002060"/>
                          </a:solidFill>
                          <a:effectLst/>
                          <a:latin typeface="+mn-lt"/>
                        </a:rPr>
                        <a:t>логістичні</a:t>
                      </a:r>
                      <a:r>
                        <a:rPr lang="ru-RU" sz="2200" i="0" dirty="0">
                          <a:solidFill>
                            <a:srgbClr val="002060"/>
                          </a:solidFill>
                          <a:effectLst/>
                          <a:latin typeface="+mn-lt"/>
                        </a:rPr>
                        <a:t> </a:t>
                      </a:r>
                      <a:r>
                        <a:rPr lang="ru-RU" sz="2200" i="0" dirty="0" err="1">
                          <a:solidFill>
                            <a:srgbClr val="002060"/>
                          </a:solidFill>
                          <a:effectLst/>
                          <a:latin typeface="+mn-lt"/>
                        </a:rPr>
                        <a:t>послуги</a:t>
                      </a:r>
                      <a:r>
                        <a:rPr lang="ru-RU" sz="2200" i="0" dirty="0">
                          <a:solidFill>
                            <a:srgbClr val="002060"/>
                          </a:solidFill>
                          <a:effectLst/>
                          <a:latin typeface="+mn-lt"/>
                        </a:rPr>
                        <a:t> </a:t>
                      </a:r>
                      <a:r>
                        <a:rPr lang="ru-RU" sz="2200" i="0" dirty="0" err="1">
                          <a:solidFill>
                            <a:srgbClr val="002060"/>
                          </a:solidFill>
                          <a:effectLst/>
                          <a:latin typeface="+mn-lt"/>
                        </a:rPr>
                        <a:t>зі</a:t>
                      </a:r>
                      <a:r>
                        <a:rPr lang="ru-RU" sz="2200" i="0" dirty="0">
                          <a:solidFill>
                            <a:srgbClr val="002060"/>
                          </a:solidFill>
                          <a:effectLst/>
                          <a:latin typeface="+mn-lt"/>
                        </a:rPr>
                        <a:t> </a:t>
                      </a:r>
                      <a:r>
                        <a:rPr lang="ru-RU" sz="2200" i="0" dirty="0" err="1">
                          <a:solidFill>
                            <a:srgbClr val="002060"/>
                          </a:solidFill>
                          <a:effectLst/>
                          <a:latin typeface="+mn-lt"/>
                        </a:rPr>
                        <a:t>зниженням</a:t>
                      </a:r>
                      <a:r>
                        <a:rPr lang="ru-RU" sz="2200" i="0" dirty="0">
                          <a:solidFill>
                            <a:srgbClr val="002060"/>
                          </a:solidFill>
                          <a:effectLst/>
                          <a:latin typeface="+mn-lt"/>
                        </a:rPr>
                        <a:t> на них </a:t>
                      </a:r>
                      <a:r>
                        <a:rPr lang="ru-RU" sz="2200" i="0" dirty="0" err="1">
                          <a:solidFill>
                            <a:srgbClr val="002060"/>
                          </a:solidFill>
                          <a:effectLst/>
                          <a:latin typeface="+mn-lt"/>
                        </a:rPr>
                        <a:t>цін</a:t>
                      </a:r>
                      <a:r>
                        <a:rPr lang="ru-RU" sz="2200" i="0" dirty="0">
                          <a:solidFill>
                            <a:srgbClr val="002060"/>
                          </a:solidFill>
                          <a:effectLst/>
                          <a:latin typeface="+mn-lt"/>
                        </a:rPr>
                        <a:t> і </a:t>
                      </a:r>
                      <a:r>
                        <a:rPr lang="ru-RU" sz="2200" i="0" dirty="0" err="1">
                          <a:solidFill>
                            <a:srgbClr val="002060"/>
                          </a:solidFill>
                          <a:effectLst/>
                          <a:latin typeface="+mn-lt"/>
                        </a:rPr>
                        <a:t>збільшенням</a:t>
                      </a:r>
                      <a:r>
                        <a:rPr lang="ru-RU" sz="2200" i="0" dirty="0">
                          <a:solidFill>
                            <a:srgbClr val="002060"/>
                          </a:solidFill>
                          <a:effectLst/>
                          <a:latin typeface="+mn-lt"/>
                        </a:rPr>
                        <a:t> </a:t>
                      </a:r>
                      <a:r>
                        <a:rPr lang="ru-RU" sz="2200" i="0" dirty="0" err="1">
                          <a:solidFill>
                            <a:srgbClr val="002060"/>
                          </a:solidFill>
                          <a:effectLst/>
                          <a:latin typeface="+mn-lt"/>
                        </a:rPr>
                        <a:t>доходів</a:t>
                      </a:r>
                      <a:r>
                        <a:rPr lang="ru-RU" sz="2200" i="0" dirty="0">
                          <a:solidFill>
                            <a:srgbClr val="002060"/>
                          </a:solidFill>
                          <a:effectLst/>
                          <a:latin typeface="+mn-lt"/>
                        </a:rPr>
                        <a:t> </a:t>
                      </a:r>
                      <a:r>
                        <a:rPr lang="ru-RU" sz="2200" i="0" dirty="0" err="1">
                          <a:solidFill>
                            <a:srgbClr val="002060"/>
                          </a:solidFill>
                          <a:effectLst/>
                          <a:latin typeface="+mn-lt"/>
                        </a:rPr>
                        <a:t>підприємств-споживачів</a:t>
                      </a:r>
                      <a:r>
                        <a:rPr lang="ru-RU" sz="2200" i="0" dirty="0">
                          <a:solidFill>
                            <a:srgbClr val="002060"/>
                          </a:solidFill>
                          <a:effectLst/>
                          <a:latin typeface="+mn-lt"/>
                        </a:rPr>
                        <a:t>. </a:t>
                      </a:r>
                      <a:r>
                        <a:rPr lang="ru-RU" sz="2200" i="0" dirty="0" err="1">
                          <a:solidFill>
                            <a:srgbClr val="002060"/>
                          </a:solidFill>
                          <a:effectLst/>
                          <a:latin typeface="+mn-lt"/>
                        </a:rPr>
                        <a:t>Причому</a:t>
                      </a:r>
                      <a:r>
                        <a:rPr lang="ru-RU" sz="2200" i="0" dirty="0">
                          <a:solidFill>
                            <a:srgbClr val="002060"/>
                          </a:solidFill>
                          <a:effectLst/>
                          <a:latin typeface="+mn-lt"/>
                        </a:rPr>
                        <a:t> </a:t>
                      </a:r>
                      <a:r>
                        <a:rPr lang="ru-RU" sz="2200" i="0" dirty="0" err="1">
                          <a:solidFill>
                            <a:srgbClr val="002060"/>
                          </a:solidFill>
                          <a:effectLst/>
                          <a:latin typeface="+mn-lt"/>
                        </a:rPr>
                        <a:t>темпи</a:t>
                      </a:r>
                      <a:r>
                        <a:rPr lang="ru-RU" sz="2200" i="0" dirty="0">
                          <a:solidFill>
                            <a:srgbClr val="002060"/>
                          </a:solidFill>
                          <a:effectLst/>
                          <a:latin typeface="+mn-lt"/>
                        </a:rPr>
                        <a:t> </a:t>
                      </a:r>
                      <a:r>
                        <a:rPr lang="ru-RU" sz="2200" i="0" dirty="0" err="1">
                          <a:solidFill>
                            <a:srgbClr val="002060"/>
                          </a:solidFill>
                          <a:effectLst/>
                          <a:latin typeface="+mn-lt"/>
                        </a:rPr>
                        <a:t>зростання</a:t>
                      </a:r>
                      <a:r>
                        <a:rPr lang="ru-RU" sz="2200" i="0" dirty="0">
                          <a:solidFill>
                            <a:srgbClr val="002060"/>
                          </a:solidFill>
                          <a:effectLst/>
                          <a:latin typeface="+mn-lt"/>
                        </a:rPr>
                        <a:t> </a:t>
                      </a:r>
                      <a:r>
                        <a:rPr lang="ru-RU" sz="2200" i="0" dirty="0" err="1">
                          <a:solidFill>
                            <a:srgbClr val="002060"/>
                          </a:solidFill>
                          <a:effectLst/>
                          <a:latin typeface="+mn-lt"/>
                        </a:rPr>
                        <a:t>попиту</a:t>
                      </a:r>
                      <a:r>
                        <a:rPr lang="ru-RU" sz="2200" i="0" dirty="0">
                          <a:solidFill>
                            <a:srgbClr val="002060"/>
                          </a:solidFill>
                          <a:effectLst/>
                          <a:latin typeface="+mn-lt"/>
                        </a:rPr>
                        <a:t> на </a:t>
                      </a:r>
                      <a:r>
                        <a:rPr lang="ru-RU" sz="2200" i="0" dirty="0" err="1">
                          <a:solidFill>
                            <a:srgbClr val="002060"/>
                          </a:solidFill>
                          <a:effectLst/>
                          <a:latin typeface="+mn-lt"/>
                        </a:rPr>
                        <a:t>логістичне</a:t>
                      </a:r>
                      <a:r>
                        <a:rPr lang="ru-RU" sz="2200" i="0" dirty="0">
                          <a:solidFill>
                            <a:srgbClr val="002060"/>
                          </a:solidFill>
                          <a:effectLst/>
                          <a:latin typeface="+mn-lt"/>
                        </a:rPr>
                        <a:t> </a:t>
                      </a:r>
                      <a:r>
                        <a:rPr lang="ru-RU" sz="2200" i="0" dirty="0" err="1">
                          <a:solidFill>
                            <a:srgbClr val="002060"/>
                          </a:solidFill>
                          <a:effectLst/>
                          <a:latin typeface="+mn-lt"/>
                        </a:rPr>
                        <a:t>обслуговування</a:t>
                      </a:r>
                      <a:r>
                        <a:rPr lang="ru-RU" sz="2200" i="0" dirty="0">
                          <a:solidFill>
                            <a:srgbClr val="002060"/>
                          </a:solidFill>
                          <a:effectLst/>
                          <a:latin typeface="+mn-lt"/>
                        </a:rPr>
                        <a:t> </a:t>
                      </a:r>
                      <a:r>
                        <a:rPr lang="ru-RU" sz="2200" i="0" dirty="0" err="1">
                          <a:solidFill>
                            <a:srgbClr val="002060"/>
                          </a:solidFill>
                          <a:effectLst/>
                          <a:latin typeface="+mn-lt"/>
                        </a:rPr>
                        <a:t>значно</a:t>
                      </a:r>
                      <a:r>
                        <a:rPr lang="ru-RU" sz="2200" i="0" dirty="0">
                          <a:solidFill>
                            <a:srgbClr val="002060"/>
                          </a:solidFill>
                          <a:effectLst/>
                          <a:latin typeface="+mn-lt"/>
                        </a:rPr>
                        <a:t> </a:t>
                      </a:r>
                      <a:r>
                        <a:rPr lang="ru-RU" sz="2200" i="0" dirty="0" err="1">
                          <a:solidFill>
                            <a:srgbClr val="002060"/>
                          </a:solidFill>
                          <a:effectLst/>
                          <a:latin typeface="+mn-lt"/>
                        </a:rPr>
                        <a:t>перевищують</a:t>
                      </a:r>
                      <a:r>
                        <a:rPr lang="ru-RU" sz="2200" i="0" dirty="0">
                          <a:solidFill>
                            <a:srgbClr val="002060"/>
                          </a:solidFill>
                          <a:effectLst/>
                          <a:latin typeface="+mn-lt"/>
                        </a:rPr>
                        <a:t> </a:t>
                      </a:r>
                      <a:r>
                        <a:rPr lang="ru-RU" sz="2200" i="0" dirty="0" err="1">
                          <a:solidFill>
                            <a:srgbClr val="002060"/>
                          </a:solidFill>
                          <a:effectLst/>
                          <a:latin typeface="+mn-lt"/>
                        </a:rPr>
                        <a:t>його</a:t>
                      </a:r>
                      <a:r>
                        <a:rPr lang="ru-RU" sz="2200" i="0" dirty="0">
                          <a:solidFill>
                            <a:srgbClr val="002060"/>
                          </a:solidFill>
                          <a:effectLst/>
                          <a:latin typeface="+mn-lt"/>
                        </a:rPr>
                        <a:t> </a:t>
                      </a:r>
                      <a:r>
                        <a:rPr lang="ru-RU" sz="2200" i="0" dirty="0" err="1">
                          <a:solidFill>
                            <a:srgbClr val="002060"/>
                          </a:solidFill>
                          <a:effectLst/>
                          <a:latin typeface="+mn-lt"/>
                        </a:rPr>
                        <a:t>динаміку</a:t>
                      </a:r>
                      <a:r>
                        <a:rPr lang="ru-RU" sz="2200" i="0" dirty="0">
                          <a:solidFill>
                            <a:srgbClr val="002060"/>
                          </a:solidFill>
                          <a:effectLst/>
                          <a:latin typeface="+mn-lt"/>
                        </a:rPr>
                        <a:t> на </a:t>
                      </a:r>
                      <a:r>
                        <a:rPr lang="ru-RU" sz="2200" i="0" dirty="0" err="1">
                          <a:solidFill>
                            <a:srgbClr val="002060"/>
                          </a:solidFill>
                          <a:effectLst/>
                          <a:latin typeface="+mn-lt"/>
                        </a:rPr>
                        <a:t>матеріальні</a:t>
                      </a:r>
                      <a:r>
                        <a:rPr lang="ru-RU" sz="2200" i="0" dirty="0">
                          <a:solidFill>
                            <a:srgbClr val="002060"/>
                          </a:solidFill>
                          <a:effectLst/>
                          <a:latin typeface="+mn-lt"/>
                        </a:rPr>
                        <a:t> </a:t>
                      </a:r>
                      <a:r>
                        <a:rPr lang="ru-RU" sz="2200" i="0" dirty="0" err="1">
                          <a:solidFill>
                            <a:srgbClr val="002060"/>
                          </a:solidFill>
                          <a:effectLst/>
                          <a:latin typeface="+mn-lt"/>
                        </a:rPr>
                        <a:t>товари</a:t>
                      </a:r>
                      <a:endParaRPr lang="ru-RU" sz="2200" i="0" dirty="0">
                        <a:solidFill>
                          <a:srgbClr val="002060"/>
                        </a:solidFill>
                        <a:effectLst/>
                        <a:latin typeface="+mn-lt"/>
                        <a:ea typeface="Times New Roman"/>
                        <a:cs typeface="Times New Roman"/>
                      </a:endParaRPr>
                    </a:p>
                  </a:txBody>
                  <a:tcPr marL="67362" marR="67362" marT="0" marB="0"/>
                </a:tc>
              </a:tr>
            </a:tbl>
          </a:graphicData>
        </a:graphic>
      </p:graphicFrame>
    </p:spTree>
    <p:extLst>
      <p:ext uri="{BB962C8B-B14F-4D97-AF65-F5344CB8AC3E}">
        <p14:creationId xmlns:p14="http://schemas.microsoft.com/office/powerpoint/2010/main" val="13468752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690795949"/>
              </p:ext>
            </p:extLst>
          </p:nvPr>
        </p:nvGraphicFramePr>
        <p:xfrm>
          <a:off x="152400" y="228600"/>
          <a:ext cx="8839199" cy="6144768"/>
        </p:xfrm>
        <a:graphic>
          <a:graphicData uri="http://schemas.openxmlformats.org/drawingml/2006/table">
            <a:tbl>
              <a:tblPr firstRow="1" firstCol="1" bandRow="1">
                <a:tableStyleId>{5C22544A-7EE6-4342-B048-85BDC9FD1C3A}</a:tableStyleId>
              </a:tblPr>
              <a:tblGrid>
                <a:gridCol w="2057400"/>
                <a:gridCol w="6781799"/>
              </a:tblGrid>
              <a:tr h="3657600">
                <a:tc>
                  <a:txBody>
                    <a:bodyPr/>
                    <a:lstStyle/>
                    <a:p>
                      <a:pPr algn="ctr">
                        <a:lnSpc>
                          <a:spcPct val="120000"/>
                        </a:lnSpc>
                        <a:spcAft>
                          <a:spcPts val="0"/>
                        </a:spcAft>
                      </a:pPr>
                      <a:r>
                        <a:rPr lang="uk-UA" sz="2400">
                          <a:solidFill>
                            <a:srgbClr val="002060"/>
                          </a:solidFill>
                          <a:effectLst/>
                        </a:rPr>
                        <a:t>Оперативність</a:t>
                      </a:r>
                      <a:endParaRPr lang="ru-RU" sz="2400">
                        <a:solidFill>
                          <a:srgbClr val="002060"/>
                        </a:solidFill>
                        <a:effectLst/>
                        <a:latin typeface="Times New Roman"/>
                        <a:ea typeface="Times New Roman"/>
                        <a:cs typeface="Times New Roman"/>
                      </a:endParaRPr>
                    </a:p>
                  </a:txBody>
                  <a:tcPr marL="68580" marR="68580" marT="0" marB="0"/>
                </a:tc>
                <a:tc>
                  <a:txBody>
                    <a:bodyPr/>
                    <a:lstStyle/>
                    <a:p>
                      <a:pPr algn="just">
                        <a:lnSpc>
                          <a:spcPct val="120000"/>
                        </a:lnSpc>
                        <a:spcAft>
                          <a:spcPts val="0"/>
                        </a:spcAft>
                      </a:pPr>
                      <a:r>
                        <a:rPr lang="uk-UA" sz="2400" dirty="0">
                          <a:solidFill>
                            <a:srgbClr val="002060"/>
                          </a:solidFill>
                          <a:effectLst/>
                        </a:rPr>
                        <a:t>на відміну від товарів у матеріальному вигляді або інших видів діяльності, де швидкість і стрімкість виконаних робіт не завжди є позитивними щодо кінцевого результату, логістичні послуги, як правило, дають тим більший економічний ефект, чим швидше відбувається їх реалізація. Дуже часто саме оперативність послуг залучає потенційних замовників</a:t>
                      </a:r>
                      <a:endParaRPr lang="ru-RU" sz="2400" dirty="0">
                        <a:solidFill>
                          <a:srgbClr val="002060"/>
                        </a:solidFill>
                        <a:effectLst/>
                        <a:latin typeface="Times New Roman"/>
                        <a:ea typeface="Times New Roman"/>
                        <a:cs typeface="Times New Roman"/>
                      </a:endParaRPr>
                    </a:p>
                  </a:txBody>
                  <a:tcPr marL="68580" marR="68580" marT="0" marB="0"/>
                </a:tc>
              </a:tr>
              <a:tr h="1505779">
                <a:tc>
                  <a:txBody>
                    <a:bodyPr/>
                    <a:lstStyle/>
                    <a:p>
                      <a:pPr algn="ctr">
                        <a:lnSpc>
                          <a:spcPct val="120000"/>
                        </a:lnSpc>
                        <a:spcAft>
                          <a:spcPts val="0"/>
                        </a:spcAft>
                      </a:pPr>
                      <a:r>
                        <a:rPr lang="ru-RU" sz="2400" dirty="0" err="1">
                          <a:solidFill>
                            <a:srgbClr val="002060"/>
                          </a:solidFill>
                          <a:effectLst/>
                        </a:rPr>
                        <a:t>Неможливість</a:t>
                      </a:r>
                      <a:r>
                        <a:rPr lang="ru-RU" sz="2400" dirty="0">
                          <a:solidFill>
                            <a:srgbClr val="002060"/>
                          </a:solidFill>
                          <a:effectLst/>
                        </a:rPr>
                        <a:t> </a:t>
                      </a:r>
                      <a:r>
                        <a:rPr lang="ru-RU" sz="2400" dirty="0" err="1">
                          <a:solidFill>
                            <a:srgbClr val="002060"/>
                          </a:solidFill>
                          <a:effectLst/>
                        </a:rPr>
                        <a:t>накопичення</a:t>
                      </a:r>
                      <a:r>
                        <a:rPr lang="ru-RU" sz="2400" dirty="0">
                          <a:solidFill>
                            <a:srgbClr val="002060"/>
                          </a:solidFill>
                          <a:effectLst/>
                        </a:rPr>
                        <a:t> </a:t>
                      </a:r>
                      <a:r>
                        <a:rPr lang="ru-RU" sz="2400" dirty="0" err="1">
                          <a:solidFill>
                            <a:srgbClr val="002060"/>
                          </a:solidFill>
                          <a:effectLst/>
                        </a:rPr>
                        <a:t>послуг</a:t>
                      </a:r>
                      <a:endParaRPr lang="ru-RU" sz="2400" dirty="0">
                        <a:solidFill>
                          <a:srgbClr val="002060"/>
                        </a:solidFill>
                        <a:effectLst/>
                      </a:endParaRPr>
                    </a:p>
                    <a:p>
                      <a:pPr algn="ctr">
                        <a:lnSpc>
                          <a:spcPct val="120000"/>
                        </a:lnSpc>
                        <a:spcAft>
                          <a:spcPts val="0"/>
                        </a:spcAft>
                      </a:pPr>
                      <a:r>
                        <a:rPr lang="uk-UA" sz="2400" dirty="0">
                          <a:solidFill>
                            <a:srgbClr val="002060"/>
                          </a:solidFill>
                          <a:effectLst/>
                        </a:rPr>
                        <a:t> </a:t>
                      </a:r>
                      <a:endParaRPr lang="ru-RU" sz="2400" dirty="0">
                        <a:solidFill>
                          <a:srgbClr val="002060"/>
                        </a:solidFill>
                        <a:effectLst/>
                      </a:endParaRPr>
                    </a:p>
                    <a:p>
                      <a:pPr algn="ctr">
                        <a:lnSpc>
                          <a:spcPct val="120000"/>
                        </a:lnSpc>
                        <a:spcAft>
                          <a:spcPts val="0"/>
                        </a:spcAft>
                      </a:pPr>
                      <a:r>
                        <a:rPr lang="uk-UA" sz="2400" dirty="0">
                          <a:solidFill>
                            <a:srgbClr val="002060"/>
                          </a:solidFill>
                          <a:effectLst/>
                        </a:rPr>
                        <a:t> </a:t>
                      </a:r>
                      <a:endParaRPr lang="ru-RU" sz="2400" dirty="0">
                        <a:solidFill>
                          <a:srgbClr val="002060"/>
                        </a:solidFill>
                        <a:effectLst/>
                        <a:latin typeface="Times New Roman"/>
                        <a:ea typeface="Times New Roman"/>
                        <a:cs typeface="Times New Roman"/>
                      </a:endParaRPr>
                    </a:p>
                  </a:txBody>
                  <a:tcPr marL="68580" marR="68580" marT="0" marB="0"/>
                </a:tc>
                <a:tc>
                  <a:txBody>
                    <a:bodyPr/>
                    <a:lstStyle/>
                    <a:p>
                      <a:pPr algn="just">
                        <a:lnSpc>
                          <a:spcPct val="120000"/>
                        </a:lnSpc>
                        <a:spcAft>
                          <a:spcPts val="0"/>
                        </a:spcAft>
                      </a:pPr>
                      <a:r>
                        <a:rPr lang="uk-UA" sz="2400" dirty="0">
                          <a:solidFill>
                            <a:srgbClr val="002060"/>
                          </a:solidFill>
                          <a:effectLst/>
                        </a:rPr>
                        <a:t>п</a:t>
                      </a:r>
                      <a:r>
                        <a:rPr lang="ru-RU" sz="2400" dirty="0" err="1">
                          <a:solidFill>
                            <a:srgbClr val="002060"/>
                          </a:solidFill>
                          <a:effectLst/>
                        </a:rPr>
                        <a:t>ослуги</a:t>
                      </a:r>
                      <a:r>
                        <a:rPr lang="ru-RU" sz="2400" dirty="0">
                          <a:solidFill>
                            <a:srgbClr val="002060"/>
                          </a:solidFill>
                          <a:effectLst/>
                        </a:rPr>
                        <a:t> не </a:t>
                      </a:r>
                      <a:r>
                        <a:rPr lang="ru-RU" sz="2400" dirty="0" err="1">
                          <a:solidFill>
                            <a:srgbClr val="002060"/>
                          </a:solidFill>
                          <a:effectLst/>
                        </a:rPr>
                        <a:t>можна</a:t>
                      </a:r>
                      <a:r>
                        <a:rPr lang="ru-RU" sz="2400" dirty="0">
                          <a:solidFill>
                            <a:srgbClr val="002060"/>
                          </a:solidFill>
                          <a:effectLst/>
                        </a:rPr>
                        <a:t> </a:t>
                      </a:r>
                      <a:r>
                        <a:rPr lang="ru-RU" sz="2400" dirty="0" err="1">
                          <a:solidFill>
                            <a:srgbClr val="002060"/>
                          </a:solidFill>
                          <a:effectLst/>
                        </a:rPr>
                        <a:t>зробити</a:t>
                      </a:r>
                      <a:r>
                        <a:rPr lang="ru-RU" sz="2400" dirty="0">
                          <a:solidFill>
                            <a:srgbClr val="002060"/>
                          </a:solidFill>
                          <a:effectLst/>
                        </a:rPr>
                        <a:t> про запас, </a:t>
                      </a:r>
                      <a:r>
                        <a:rPr lang="ru-RU" sz="2400" dirty="0" err="1">
                          <a:solidFill>
                            <a:srgbClr val="002060"/>
                          </a:solidFill>
                          <a:effectLst/>
                        </a:rPr>
                        <a:t>їх</a:t>
                      </a:r>
                      <a:r>
                        <a:rPr lang="ru-RU" sz="2400" dirty="0">
                          <a:solidFill>
                            <a:srgbClr val="002060"/>
                          </a:solidFill>
                          <a:effectLst/>
                        </a:rPr>
                        <a:t> не </a:t>
                      </a:r>
                      <a:r>
                        <a:rPr lang="ru-RU" sz="2400" dirty="0" err="1">
                          <a:solidFill>
                            <a:srgbClr val="002060"/>
                          </a:solidFill>
                          <a:effectLst/>
                        </a:rPr>
                        <a:t>можна</a:t>
                      </a:r>
                      <a:r>
                        <a:rPr lang="ru-RU" sz="2400" dirty="0">
                          <a:solidFill>
                            <a:srgbClr val="002060"/>
                          </a:solidFill>
                          <a:effectLst/>
                        </a:rPr>
                        <a:t> </a:t>
                      </a:r>
                      <a:r>
                        <a:rPr lang="ru-RU" sz="2400" dirty="0" err="1">
                          <a:solidFill>
                            <a:srgbClr val="002060"/>
                          </a:solidFill>
                          <a:effectLst/>
                        </a:rPr>
                        <a:t>складувати</a:t>
                      </a:r>
                      <a:r>
                        <a:rPr lang="ru-RU" sz="2400" dirty="0">
                          <a:solidFill>
                            <a:srgbClr val="002060"/>
                          </a:solidFill>
                          <a:effectLst/>
                        </a:rPr>
                        <a:t>, </a:t>
                      </a:r>
                      <a:r>
                        <a:rPr lang="ru-RU" sz="2400" dirty="0" err="1">
                          <a:solidFill>
                            <a:srgbClr val="002060"/>
                          </a:solidFill>
                          <a:effectLst/>
                        </a:rPr>
                        <a:t>тобто</a:t>
                      </a:r>
                      <a:r>
                        <a:rPr lang="ru-RU" sz="2400" dirty="0">
                          <a:solidFill>
                            <a:srgbClr val="002060"/>
                          </a:solidFill>
                          <a:effectLst/>
                        </a:rPr>
                        <a:t> </a:t>
                      </a:r>
                      <a:r>
                        <a:rPr lang="ru-RU" sz="2400" dirty="0" err="1">
                          <a:solidFill>
                            <a:srgbClr val="002060"/>
                          </a:solidFill>
                          <a:effectLst/>
                        </a:rPr>
                        <a:t>накопичення</a:t>
                      </a:r>
                      <a:r>
                        <a:rPr lang="ru-RU" sz="2400" dirty="0">
                          <a:solidFill>
                            <a:srgbClr val="002060"/>
                          </a:solidFill>
                          <a:effectLst/>
                        </a:rPr>
                        <a:t> </a:t>
                      </a:r>
                      <a:r>
                        <a:rPr lang="ru-RU" sz="2400" dirty="0" err="1">
                          <a:solidFill>
                            <a:srgbClr val="002060"/>
                          </a:solidFill>
                          <a:effectLst/>
                        </a:rPr>
                        <a:t>їх</a:t>
                      </a:r>
                      <a:r>
                        <a:rPr lang="ru-RU" sz="2400" dirty="0">
                          <a:solidFill>
                            <a:srgbClr val="002060"/>
                          </a:solidFill>
                          <a:effectLst/>
                        </a:rPr>
                        <a:t> "запасу" </a:t>
                      </a:r>
                      <a:r>
                        <a:rPr lang="ru-RU" sz="2400" dirty="0" err="1">
                          <a:solidFill>
                            <a:srgbClr val="002060"/>
                          </a:solidFill>
                          <a:effectLst/>
                        </a:rPr>
                        <a:t>неможливе</a:t>
                      </a:r>
                      <a:endParaRPr lang="ru-RU" sz="2400" dirty="0">
                        <a:solidFill>
                          <a:srgbClr val="002060"/>
                        </a:solidFill>
                        <a:effectLst/>
                        <a:latin typeface="Times New Roman"/>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20549523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ÐÑÐ½Ð¾Ð²Ð½ÑÐµ Ð²Ð¸Ð´Ñ ÑÐµÑÐ²Ð¸Ñ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428625"/>
            <a:ext cx="9753600" cy="730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5211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ÐÐ¾ Ð²ÑÐµÐ¼ÐµÐ½Ð½ÑÐ¼ Ð¿Ð°ÑÐ°Ð¼ÐµÑÑÐ°Ð¼ Ð²ÑÐ´ÐµÐ»ÑÑÑ ÑÐ»ÐµÐ´ÑÑÑÐ¸Ðµ Ð²Ð¸Ð´Ñ ÑÐµÑÐ²Ð¸Ñ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447675"/>
            <a:ext cx="9753600" cy="730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2858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228600"/>
            <a:ext cx="8763000" cy="6186309"/>
          </a:xfrm>
          <a:prstGeom prst="rect">
            <a:avLst/>
          </a:prstGeom>
        </p:spPr>
        <p:txBody>
          <a:bodyPr wrap="square">
            <a:spAutoFit/>
          </a:bodyPr>
          <a:lstStyle/>
          <a:p>
            <a:r>
              <a:rPr lang="uk-UA" b="1" dirty="0"/>
              <a:t> </a:t>
            </a:r>
            <a:r>
              <a:rPr lang="uk-UA" sz="3600" dirty="0" smtClean="0"/>
              <a:t>Усі </a:t>
            </a:r>
            <a:r>
              <a:rPr lang="uk-UA" sz="3600" dirty="0"/>
              <a:t>різновиди сервісних послуг можна розподілити на </a:t>
            </a:r>
            <a:r>
              <a:rPr lang="uk-UA" sz="3600" b="1" dirty="0"/>
              <a:t>три групи</a:t>
            </a:r>
            <a:r>
              <a:rPr lang="uk-UA" sz="3600" dirty="0"/>
              <a:t>, залежно від етапу, на якому вони надаються </a:t>
            </a:r>
            <a:r>
              <a:rPr lang="uk-UA" sz="3600" dirty="0" smtClean="0"/>
              <a:t>покупцеві:</a:t>
            </a:r>
          </a:p>
          <a:p>
            <a:r>
              <a:rPr lang="uk-UA" sz="3600" dirty="0" smtClean="0"/>
              <a:t> </a:t>
            </a:r>
            <a:endParaRPr lang="ru-RU" sz="3600" dirty="0"/>
          </a:p>
          <a:p>
            <a:r>
              <a:rPr lang="uk-UA" sz="3600" dirty="0" smtClean="0"/>
              <a:t>1)</a:t>
            </a:r>
            <a:r>
              <a:rPr lang="uk-UA" sz="3600" b="1" dirty="0" smtClean="0"/>
              <a:t>передпродажні</a:t>
            </a:r>
            <a:r>
              <a:rPr lang="uk-UA" sz="3600" dirty="0"/>
              <a:t>, тобто роботи з формування системи логістичного сервісу</a:t>
            </a:r>
            <a:r>
              <a:rPr lang="uk-UA" sz="3600" dirty="0" smtClean="0"/>
              <a:t>;</a:t>
            </a:r>
          </a:p>
          <a:p>
            <a:endParaRPr lang="ru-RU" sz="3600" dirty="0"/>
          </a:p>
          <a:p>
            <a:r>
              <a:rPr lang="uk-UA" sz="3600" dirty="0" smtClean="0"/>
              <a:t>2)роботи </a:t>
            </a:r>
            <a:r>
              <a:rPr lang="uk-UA" sz="3600" dirty="0"/>
              <a:t>з надання логістичних послуг, виконувані </a:t>
            </a:r>
            <a:r>
              <a:rPr lang="uk-UA" sz="3600" b="1" dirty="0"/>
              <a:t>у процесі продажу товарів</a:t>
            </a:r>
            <a:r>
              <a:rPr lang="uk-UA" sz="3600" dirty="0" smtClean="0"/>
              <a:t>;</a:t>
            </a:r>
          </a:p>
          <a:p>
            <a:endParaRPr lang="ru-RU" sz="3600" dirty="0"/>
          </a:p>
          <a:p>
            <a:r>
              <a:rPr lang="uk-UA" sz="3600" dirty="0" smtClean="0"/>
              <a:t>3)</a:t>
            </a:r>
            <a:r>
              <a:rPr lang="uk-UA" sz="3600" b="1" dirty="0" err="1" smtClean="0"/>
              <a:t>післяпродажний</a:t>
            </a:r>
            <a:r>
              <a:rPr lang="uk-UA" sz="3600" dirty="0" smtClean="0"/>
              <a:t> </a:t>
            </a:r>
            <a:r>
              <a:rPr lang="uk-UA" sz="3600" dirty="0"/>
              <a:t>логістичний сервіс.</a:t>
            </a:r>
            <a:endParaRPr lang="ru-RU" sz="3600" dirty="0"/>
          </a:p>
        </p:txBody>
      </p:sp>
    </p:spTree>
    <p:extLst>
      <p:ext uri="{BB962C8B-B14F-4D97-AF65-F5344CB8AC3E}">
        <p14:creationId xmlns:p14="http://schemas.microsoft.com/office/powerpoint/2010/main" val="34259727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TotalTime>
  <Words>1488</Words>
  <Application>Microsoft Office PowerPoint</Application>
  <PresentationFormat>Экран (4:3)</PresentationFormat>
  <Paragraphs>208</Paragraphs>
  <Slides>33</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33</vt:i4>
      </vt:variant>
    </vt:vector>
  </HeadingPairs>
  <TitlesOfParts>
    <vt:vector size="35" baseType="lpstr">
      <vt:lpstr>Office Theme</vt:lpstr>
      <vt:lpstr>Equation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40</cp:revision>
  <dcterms:created xsi:type="dcterms:W3CDTF">2006-08-16T00:00:00Z</dcterms:created>
  <dcterms:modified xsi:type="dcterms:W3CDTF">2018-05-15T07:04:23Z</dcterms:modified>
</cp:coreProperties>
</file>