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79" r:id="rId4"/>
    <p:sldId id="289" r:id="rId5"/>
    <p:sldId id="283" r:id="rId6"/>
    <p:sldId id="281" r:id="rId7"/>
    <p:sldId id="285" r:id="rId8"/>
    <p:sldId id="286" r:id="rId9"/>
    <p:sldId id="287" r:id="rId10"/>
    <p:sldId id="288" r:id="rId11"/>
    <p:sldId id="290" r:id="rId12"/>
    <p:sldId id="291" r:id="rId13"/>
    <p:sldId id="293" r:id="rId14"/>
    <p:sldId id="282" r:id="rId15"/>
    <p:sldId id="295" r:id="rId16"/>
    <p:sldId id="271" r:id="rId17"/>
    <p:sldId id="280" r:id="rId18"/>
    <p:sldId id="277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Emergence of Agriculture. First agrarian civilization</a:t>
            </a:r>
            <a:endParaRPr lang="uk-UA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356992"/>
            <a:ext cx="8352928" cy="2281808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002060"/>
                </a:solidFill>
              </a:rPr>
              <a:t>Lecture </a:t>
            </a:r>
            <a:r>
              <a:rPr lang="en-US" b="1" dirty="0" smtClean="0">
                <a:solidFill>
                  <a:srgbClr val="002060"/>
                </a:solidFill>
              </a:rPr>
              <a:t>1</a:t>
            </a:r>
            <a:endParaRPr lang="en-US" b="1" dirty="0">
              <a:solidFill>
                <a:srgbClr val="002060"/>
              </a:solidFill>
            </a:endParaRPr>
          </a:p>
          <a:p>
            <a:pPr lvl="0"/>
            <a:r>
              <a:rPr lang="en-US" b="1" dirty="0" err="1">
                <a:solidFill>
                  <a:srgbClr val="002060"/>
                </a:solidFill>
              </a:rPr>
              <a:t>Andrii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Pastushenko</a:t>
            </a:r>
            <a:endParaRPr lang="en-US" b="1" dirty="0">
              <a:solidFill>
                <a:srgbClr val="002060"/>
              </a:solidFill>
            </a:endParaRPr>
          </a:p>
          <a:p>
            <a:pPr lvl="0"/>
            <a:r>
              <a:rPr lang="en-US" b="1" dirty="0">
                <a:solidFill>
                  <a:srgbClr val="002060"/>
                </a:solidFill>
              </a:rPr>
              <a:t>PhD in Historical Sciences, associative </a:t>
            </a:r>
            <a:r>
              <a:rPr lang="en-US" b="1" dirty="0" err="1">
                <a:solidFill>
                  <a:srgbClr val="002060"/>
                </a:solidFill>
              </a:rPr>
              <a:t>professo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2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Irrigation 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98" y="1600200"/>
            <a:ext cx="605160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782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ÐÐ°ÑÑÐ¸Ð½ÐºÐ¸ Ð¿Ð¾ Ð·Ð°Ð¿ÑÐ¾ÑÑ first farm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81319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Gender hierarchy 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1"/>
          <p:cNvPicPr/>
          <p:nvPr/>
        </p:nvPicPr>
        <p:blipFill rotWithShape="1">
          <a:blip r:embed="rId2"/>
          <a:srcRect l="21314" t="23797" r="15384" b="16302"/>
          <a:stretch/>
        </p:blipFill>
        <p:spPr bwMode="auto">
          <a:xfrm>
            <a:off x="827584" y="1556792"/>
            <a:ext cx="7416824" cy="4471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0760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rot="10800000">
            <a:off x="3995936" y="908720"/>
            <a:ext cx="792088" cy="7920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Diamond 2"/>
          <p:cNvSpPr/>
          <p:nvPr/>
        </p:nvSpPr>
        <p:spPr>
          <a:xfrm>
            <a:off x="4193958" y="468346"/>
            <a:ext cx="396044" cy="36004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Freeform 3"/>
          <p:cNvSpPr/>
          <p:nvPr/>
        </p:nvSpPr>
        <p:spPr>
          <a:xfrm>
            <a:off x="3414200" y="666041"/>
            <a:ext cx="562055" cy="622432"/>
          </a:xfrm>
          <a:custGeom>
            <a:avLst/>
            <a:gdLst>
              <a:gd name="connsiteX0" fmla="*/ 562055 w 562055"/>
              <a:gd name="connsiteY0" fmla="*/ 262214 h 622432"/>
              <a:gd name="connsiteX1" fmla="*/ 160273 w 562055"/>
              <a:gd name="connsiteY1" fmla="*/ 622432 h 622432"/>
              <a:gd name="connsiteX2" fmla="*/ 160273 w 562055"/>
              <a:gd name="connsiteY2" fmla="*/ 622432 h 622432"/>
              <a:gd name="connsiteX3" fmla="*/ 7873 w 562055"/>
              <a:gd name="connsiteY3" fmla="*/ 40541 h 622432"/>
              <a:gd name="connsiteX4" fmla="*/ 35582 w 562055"/>
              <a:gd name="connsiteY4" fmla="*/ 95959 h 62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055" h="622432">
                <a:moveTo>
                  <a:pt x="562055" y="262214"/>
                </a:moveTo>
                <a:lnTo>
                  <a:pt x="160273" y="622432"/>
                </a:lnTo>
                <a:lnTo>
                  <a:pt x="160273" y="622432"/>
                </a:lnTo>
                <a:cubicBezTo>
                  <a:pt x="134873" y="525450"/>
                  <a:pt x="28655" y="128286"/>
                  <a:pt x="7873" y="40541"/>
                </a:cubicBezTo>
                <a:cubicBezTo>
                  <a:pt x="-12909" y="-47204"/>
                  <a:pt x="11336" y="24377"/>
                  <a:pt x="35582" y="959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Freeform 4"/>
          <p:cNvSpPr/>
          <p:nvPr/>
        </p:nvSpPr>
        <p:spPr>
          <a:xfrm>
            <a:off x="4821382" y="651164"/>
            <a:ext cx="415636" cy="581891"/>
          </a:xfrm>
          <a:custGeom>
            <a:avLst/>
            <a:gdLst>
              <a:gd name="connsiteX0" fmla="*/ 0 w 415636"/>
              <a:gd name="connsiteY0" fmla="*/ 277091 h 581891"/>
              <a:gd name="connsiteX1" fmla="*/ 332509 w 415636"/>
              <a:gd name="connsiteY1" fmla="*/ 581891 h 581891"/>
              <a:gd name="connsiteX2" fmla="*/ 332509 w 415636"/>
              <a:gd name="connsiteY2" fmla="*/ 581891 h 581891"/>
              <a:gd name="connsiteX3" fmla="*/ 415636 w 415636"/>
              <a:gd name="connsiteY3" fmla="*/ 0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636" h="581891">
                <a:moveTo>
                  <a:pt x="0" y="277091"/>
                </a:moveTo>
                <a:lnTo>
                  <a:pt x="332509" y="581891"/>
                </a:lnTo>
                <a:lnTo>
                  <a:pt x="332509" y="581891"/>
                </a:lnTo>
                <a:lnTo>
                  <a:pt x="41563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Isosceles Triangle 5"/>
          <p:cNvSpPr/>
          <p:nvPr/>
        </p:nvSpPr>
        <p:spPr>
          <a:xfrm>
            <a:off x="4043603" y="1392618"/>
            <a:ext cx="696753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Isosceles Triangle 7"/>
          <p:cNvSpPr/>
          <p:nvPr/>
        </p:nvSpPr>
        <p:spPr>
          <a:xfrm rot="10800000">
            <a:off x="2483768" y="2996952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267744" y="3604562"/>
            <a:ext cx="12898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Freeform 9"/>
          <p:cNvSpPr/>
          <p:nvPr/>
        </p:nvSpPr>
        <p:spPr>
          <a:xfrm>
            <a:off x="2812473" y="3602182"/>
            <a:ext cx="446066" cy="845127"/>
          </a:xfrm>
          <a:custGeom>
            <a:avLst/>
            <a:gdLst>
              <a:gd name="connsiteX0" fmla="*/ 0 w 446066"/>
              <a:gd name="connsiteY0" fmla="*/ 0 h 845127"/>
              <a:gd name="connsiteX1" fmla="*/ 401782 w 446066"/>
              <a:gd name="connsiteY1" fmla="*/ 304800 h 845127"/>
              <a:gd name="connsiteX2" fmla="*/ 415636 w 446066"/>
              <a:gd name="connsiteY2" fmla="*/ 332509 h 845127"/>
              <a:gd name="connsiteX3" fmla="*/ 221672 w 446066"/>
              <a:gd name="connsiteY3" fmla="*/ 748145 h 845127"/>
              <a:gd name="connsiteX4" fmla="*/ 346363 w 446066"/>
              <a:gd name="connsiteY4" fmla="*/ 831273 h 845127"/>
              <a:gd name="connsiteX5" fmla="*/ 304800 w 446066"/>
              <a:gd name="connsiteY5" fmla="*/ 831273 h 845127"/>
              <a:gd name="connsiteX6" fmla="*/ 332509 w 446066"/>
              <a:gd name="connsiteY6" fmla="*/ 845127 h 84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066" h="845127">
                <a:moveTo>
                  <a:pt x="0" y="0"/>
                </a:moveTo>
                <a:lnTo>
                  <a:pt x="401782" y="304800"/>
                </a:lnTo>
                <a:cubicBezTo>
                  <a:pt x="471055" y="360218"/>
                  <a:pt x="445654" y="258618"/>
                  <a:pt x="415636" y="332509"/>
                </a:cubicBezTo>
                <a:cubicBezTo>
                  <a:pt x="385618" y="406400"/>
                  <a:pt x="233218" y="665018"/>
                  <a:pt x="221672" y="748145"/>
                </a:cubicBezTo>
                <a:cubicBezTo>
                  <a:pt x="210127" y="831272"/>
                  <a:pt x="332508" y="817418"/>
                  <a:pt x="346363" y="831273"/>
                </a:cubicBezTo>
                <a:cubicBezTo>
                  <a:pt x="360218" y="845128"/>
                  <a:pt x="307109" y="828964"/>
                  <a:pt x="304800" y="831273"/>
                </a:cubicBezTo>
                <a:cubicBezTo>
                  <a:pt x="302491" y="833582"/>
                  <a:pt x="317500" y="839354"/>
                  <a:pt x="332509" y="8451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Diamond 10"/>
          <p:cNvSpPr/>
          <p:nvPr/>
        </p:nvSpPr>
        <p:spPr>
          <a:xfrm>
            <a:off x="2693950" y="2636912"/>
            <a:ext cx="227704" cy="36004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Freeform 11"/>
          <p:cNvSpPr/>
          <p:nvPr/>
        </p:nvSpPr>
        <p:spPr>
          <a:xfrm>
            <a:off x="1953473" y="2985922"/>
            <a:ext cx="2408206" cy="2126449"/>
          </a:xfrm>
          <a:custGeom>
            <a:avLst/>
            <a:gdLst>
              <a:gd name="connsiteX0" fmla="*/ 1524018 w 2408206"/>
              <a:gd name="connsiteY0" fmla="*/ 588551 h 2126449"/>
              <a:gd name="connsiteX1" fmla="*/ 1787254 w 2408206"/>
              <a:gd name="connsiteY1" fmla="*/ 117496 h 2126449"/>
              <a:gd name="connsiteX2" fmla="*/ 2078200 w 2408206"/>
              <a:gd name="connsiteY2" fmla="*/ 6660 h 2126449"/>
              <a:gd name="connsiteX3" fmla="*/ 2327582 w 2408206"/>
              <a:gd name="connsiteY3" fmla="*/ 256042 h 2126449"/>
              <a:gd name="connsiteX4" fmla="*/ 2396854 w 2408206"/>
              <a:gd name="connsiteY4" fmla="*/ 477714 h 2126449"/>
              <a:gd name="connsiteX5" fmla="*/ 2119763 w 2408206"/>
              <a:gd name="connsiteY5" fmla="*/ 339169 h 2126449"/>
              <a:gd name="connsiteX6" fmla="*/ 1911945 w 2408206"/>
              <a:gd name="connsiteY6" fmla="*/ 269896 h 2126449"/>
              <a:gd name="connsiteX7" fmla="*/ 1814963 w 2408206"/>
              <a:gd name="connsiteY7" fmla="*/ 865642 h 2126449"/>
              <a:gd name="connsiteX8" fmla="*/ 1690272 w 2408206"/>
              <a:gd name="connsiteY8" fmla="*/ 1128878 h 2126449"/>
              <a:gd name="connsiteX9" fmla="*/ 1953509 w 2408206"/>
              <a:gd name="connsiteY9" fmla="*/ 2126405 h 2126449"/>
              <a:gd name="connsiteX10" fmla="*/ 1468600 w 2408206"/>
              <a:gd name="connsiteY10" fmla="*/ 1170442 h 2126449"/>
              <a:gd name="connsiteX11" fmla="*/ 443363 w 2408206"/>
              <a:gd name="connsiteY11" fmla="*/ 1128878 h 2126449"/>
              <a:gd name="connsiteX12" fmla="*/ 124709 w 2408206"/>
              <a:gd name="connsiteY12" fmla="*/ 1613787 h 2126449"/>
              <a:gd name="connsiteX13" fmla="*/ 277109 w 2408206"/>
              <a:gd name="connsiteY13" fmla="*/ 2084842 h 2126449"/>
              <a:gd name="connsiteX14" fmla="*/ 18 w 2408206"/>
              <a:gd name="connsiteY14" fmla="*/ 1544514 h 2126449"/>
              <a:gd name="connsiteX15" fmla="*/ 263254 w 2408206"/>
              <a:gd name="connsiteY15" fmla="*/ 1073460 h 2126449"/>
              <a:gd name="connsiteX16" fmla="*/ 277109 w 2408206"/>
              <a:gd name="connsiteY16" fmla="*/ 768660 h 2126449"/>
              <a:gd name="connsiteX17" fmla="*/ 277109 w 2408206"/>
              <a:gd name="connsiteY17" fmla="*/ 810223 h 212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08206" h="2126449">
                <a:moveTo>
                  <a:pt x="1524018" y="588551"/>
                </a:moveTo>
                <a:cubicBezTo>
                  <a:pt x="1609454" y="401514"/>
                  <a:pt x="1694890" y="214478"/>
                  <a:pt x="1787254" y="117496"/>
                </a:cubicBezTo>
                <a:cubicBezTo>
                  <a:pt x="1879618" y="20514"/>
                  <a:pt x="1988145" y="-16431"/>
                  <a:pt x="2078200" y="6660"/>
                </a:cubicBezTo>
                <a:cubicBezTo>
                  <a:pt x="2168255" y="29751"/>
                  <a:pt x="2274473" y="177533"/>
                  <a:pt x="2327582" y="256042"/>
                </a:cubicBezTo>
                <a:cubicBezTo>
                  <a:pt x="2380691" y="334551"/>
                  <a:pt x="2431491" y="463859"/>
                  <a:pt x="2396854" y="477714"/>
                </a:cubicBezTo>
                <a:cubicBezTo>
                  <a:pt x="2362218" y="491568"/>
                  <a:pt x="2200581" y="373805"/>
                  <a:pt x="2119763" y="339169"/>
                </a:cubicBezTo>
                <a:cubicBezTo>
                  <a:pt x="2038945" y="304533"/>
                  <a:pt x="1962745" y="182151"/>
                  <a:pt x="1911945" y="269896"/>
                </a:cubicBezTo>
                <a:cubicBezTo>
                  <a:pt x="1861145" y="357641"/>
                  <a:pt x="1851908" y="722478"/>
                  <a:pt x="1814963" y="865642"/>
                </a:cubicBezTo>
                <a:cubicBezTo>
                  <a:pt x="1778018" y="1008806"/>
                  <a:pt x="1667181" y="918751"/>
                  <a:pt x="1690272" y="1128878"/>
                </a:cubicBezTo>
                <a:cubicBezTo>
                  <a:pt x="1713363" y="1339005"/>
                  <a:pt x="1990454" y="2119478"/>
                  <a:pt x="1953509" y="2126405"/>
                </a:cubicBezTo>
                <a:cubicBezTo>
                  <a:pt x="1916564" y="2133332"/>
                  <a:pt x="1720291" y="1336696"/>
                  <a:pt x="1468600" y="1170442"/>
                </a:cubicBezTo>
                <a:cubicBezTo>
                  <a:pt x="1216909" y="1004188"/>
                  <a:pt x="667345" y="1054987"/>
                  <a:pt x="443363" y="1128878"/>
                </a:cubicBezTo>
                <a:cubicBezTo>
                  <a:pt x="219381" y="1202769"/>
                  <a:pt x="152418" y="1454460"/>
                  <a:pt x="124709" y="1613787"/>
                </a:cubicBezTo>
                <a:cubicBezTo>
                  <a:pt x="97000" y="1773114"/>
                  <a:pt x="297891" y="2096388"/>
                  <a:pt x="277109" y="2084842"/>
                </a:cubicBezTo>
                <a:cubicBezTo>
                  <a:pt x="256327" y="2073297"/>
                  <a:pt x="2327" y="1713078"/>
                  <a:pt x="18" y="1544514"/>
                </a:cubicBezTo>
                <a:cubicBezTo>
                  <a:pt x="-2291" y="1375950"/>
                  <a:pt x="217072" y="1202769"/>
                  <a:pt x="263254" y="1073460"/>
                </a:cubicBezTo>
                <a:cubicBezTo>
                  <a:pt x="309436" y="944151"/>
                  <a:pt x="274800" y="812533"/>
                  <a:pt x="277109" y="768660"/>
                </a:cubicBezTo>
                <a:cubicBezTo>
                  <a:pt x="279418" y="724787"/>
                  <a:pt x="278263" y="767505"/>
                  <a:pt x="277109" y="8102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Freeform 12"/>
          <p:cNvSpPr/>
          <p:nvPr/>
        </p:nvSpPr>
        <p:spPr>
          <a:xfrm>
            <a:off x="3948545" y="2923026"/>
            <a:ext cx="71939" cy="124974"/>
          </a:xfrm>
          <a:custGeom>
            <a:avLst/>
            <a:gdLst>
              <a:gd name="connsiteX0" fmla="*/ 0 w 71939"/>
              <a:gd name="connsiteY0" fmla="*/ 97265 h 124974"/>
              <a:gd name="connsiteX1" fmla="*/ 41564 w 71939"/>
              <a:gd name="connsiteY1" fmla="*/ 283 h 124974"/>
              <a:gd name="connsiteX2" fmla="*/ 69273 w 71939"/>
              <a:gd name="connsiteY2" fmla="*/ 69556 h 124974"/>
              <a:gd name="connsiteX3" fmla="*/ 69273 w 71939"/>
              <a:gd name="connsiteY3" fmla="*/ 124974 h 12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39" h="124974">
                <a:moveTo>
                  <a:pt x="0" y="97265"/>
                </a:moveTo>
                <a:cubicBezTo>
                  <a:pt x="15009" y="51083"/>
                  <a:pt x="30019" y="4901"/>
                  <a:pt x="41564" y="283"/>
                </a:cubicBezTo>
                <a:cubicBezTo>
                  <a:pt x="53110" y="-4335"/>
                  <a:pt x="64655" y="48774"/>
                  <a:pt x="69273" y="69556"/>
                </a:cubicBezTo>
                <a:cubicBezTo>
                  <a:pt x="73891" y="90338"/>
                  <a:pt x="71582" y="107656"/>
                  <a:pt x="69273" y="12497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Freeform 13"/>
          <p:cNvSpPr/>
          <p:nvPr/>
        </p:nvSpPr>
        <p:spPr>
          <a:xfrm>
            <a:off x="3103418" y="3006436"/>
            <a:ext cx="581891" cy="238093"/>
          </a:xfrm>
          <a:custGeom>
            <a:avLst/>
            <a:gdLst>
              <a:gd name="connsiteX0" fmla="*/ 0 w 581891"/>
              <a:gd name="connsiteY0" fmla="*/ 0 h 238093"/>
              <a:gd name="connsiteX1" fmla="*/ 318655 w 581891"/>
              <a:gd name="connsiteY1" fmla="*/ 221673 h 238093"/>
              <a:gd name="connsiteX2" fmla="*/ 581891 w 581891"/>
              <a:gd name="connsiteY2" fmla="*/ 221673 h 238093"/>
              <a:gd name="connsiteX3" fmla="*/ 554182 w 581891"/>
              <a:gd name="connsiteY3" fmla="*/ 221673 h 238093"/>
              <a:gd name="connsiteX4" fmla="*/ 554182 w 581891"/>
              <a:gd name="connsiteY4" fmla="*/ 221673 h 23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891" h="238093">
                <a:moveTo>
                  <a:pt x="0" y="0"/>
                </a:moveTo>
                <a:cubicBezTo>
                  <a:pt x="110836" y="92364"/>
                  <a:pt x="221673" y="184728"/>
                  <a:pt x="318655" y="221673"/>
                </a:cubicBezTo>
                <a:cubicBezTo>
                  <a:pt x="415637" y="258618"/>
                  <a:pt x="581891" y="221673"/>
                  <a:pt x="581891" y="221673"/>
                </a:cubicBezTo>
                <a:lnTo>
                  <a:pt x="554182" y="221673"/>
                </a:lnTo>
                <a:lnTo>
                  <a:pt x="554182" y="22167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Freeform 14"/>
          <p:cNvSpPr/>
          <p:nvPr/>
        </p:nvSpPr>
        <p:spPr>
          <a:xfrm>
            <a:off x="1842655" y="2978727"/>
            <a:ext cx="637309" cy="210709"/>
          </a:xfrm>
          <a:custGeom>
            <a:avLst/>
            <a:gdLst>
              <a:gd name="connsiteX0" fmla="*/ 637309 w 637309"/>
              <a:gd name="connsiteY0" fmla="*/ 0 h 210709"/>
              <a:gd name="connsiteX1" fmla="*/ 290945 w 637309"/>
              <a:gd name="connsiteY1" fmla="*/ 193964 h 210709"/>
              <a:gd name="connsiteX2" fmla="*/ 277090 w 637309"/>
              <a:gd name="connsiteY2" fmla="*/ 180109 h 210709"/>
              <a:gd name="connsiteX3" fmla="*/ 0 w 637309"/>
              <a:gd name="connsiteY3" fmla="*/ 13855 h 21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309" h="210709">
                <a:moveTo>
                  <a:pt x="637309" y="0"/>
                </a:moveTo>
                <a:cubicBezTo>
                  <a:pt x="494145" y="81973"/>
                  <a:pt x="350981" y="163946"/>
                  <a:pt x="290945" y="193964"/>
                </a:cubicBezTo>
                <a:cubicBezTo>
                  <a:pt x="230909" y="223982"/>
                  <a:pt x="325581" y="210127"/>
                  <a:pt x="277090" y="180109"/>
                </a:cubicBezTo>
                <a:cubicBezTo>
                  <a:pt x="228599" y="150091"/>
                  <a:pt x="114299" y="81973"/>
                  <a:pt x="0" y="138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619672" y="1844824"/>
            <a:ext cx="792088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/>
          <p:cNvSpPr/>
          <p:nvPr/>
        </p:nvSpPr>
        <p:spPr>
          <a:xfrm rot="10800000">
            <a:off x="5430393" y="2996952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5214369" y="3604562"/>
            <a:ext cx="12898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Freeform 19"/>
          <p:cNvSpPr/>
          <p:nvPr/>
        </p:nvSpPr>
        <p:spPr>
          <a:xfrm>
            <a:off x="5759098" y="3602182"/>
            <a:ext cx="446066" cy="845127"/>
          </a:xfrm>
          <a:custGeom>
            <a:avLst/>
            <a:gdLst>
              <a:gd name="connsiteX0" fmla="*/ 0 w 446066"/>
              <a:gd name="connsiteY0" fmla="*/ 0 h 845127"/>
              <a:gd name="connsiteX1" fmla="*/ 401782 w 446066"/>
              <a:gd name="connsiteY1" fmla="*/ 304800 h 845127"/>
              <a:gd name="connsiteX2" fmla="*/ 415636 w 446066"/>
              <a:gd name="connsiteY2" fmla="*/ 332509 h 845127"/>
              <a:gd name="connsiteX3" fmla="*/ 221672 w 446066"/>
              <a:gd name="connsiteY3" fmla="*/ 748145 h 845127"/>
              <a:gd name="connsiteX4" fmla="*/ 346363 w 446066"/>
              <a:gd name="connsiteY4" fmla="*/ 831273 h 845127"/>
              <a:gd name="connsiteX5" fmla="*/ 304800 w 446066"/>
              <a:gd name="connsiteY5" fmla="*/ 831273 h 845127"/>
              <a:gd name="connsiteX6" fmla="*/ 332509 w 446066"/>
              <a:gd name="connsiteY6" fmla="*/ 845127 h 84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066" h="845127">
                <a:moveTo>
                  <a:pt x="0" y="0"/>
                </a:moveTo>
                <a:lnTo>
                  <a:pt x="401782" y="304800"/>
                </a:lnTo>
                <a:cubicBezTo>
                  <a:pt x="471055" y="360218"/>
                  <a:pt x="445654" y="258618"/>
                  <a:pt x="415636" y="332509"/>
                </a:cubicBezTo>
                <a:cubicBezTo>
                  <a:pt x="385618" y="406400"/>
                  <a:pt x="233218" y="665018"/>
                  <a:pt x="221672" y="748145"/>
                </a:cubicBezTo>
                <a:cubicBezTo>
                  <a:pt x="210127" y="831272"/>
                  <a:pt x="332508" y="817418"/>
                  <a:pt x="346363" y="831273"/>
                </a:cubicBezTo>
                <a:cubicBezTo>
                  <a:pt x="360218" y="845128"/>
                  <a:pt x="307109" y="828964"/>
                  <a:pt x="304800" y="831273"/>
                </a:cubicBezTo>
                <a:cubicBezTo>
                  <a:pt x="302491" y="833582"/>
                  <a:pt x="317500" y="839354"/>
                  <a:pt x="332509" y="8451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Diamond 20"/>
          <p:cNvSpPr/>
          <p:nvPr/>
        </p:nvSpPr>
        <p:spPr>
          <a:xfrm>
            <a:off x="5640575" y="2636912"/>
            <a:ext cx="227704" cy="36004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 21"/>
          <p:cNvSpPr/>
          <p:nvPr/>
        </p:nvSpPr>
        <p:spPr>
          <a:xfrm>
            <a:off x="4900098" y="2985922"/>
            <a:ext cx="2408206" cy="2126449"/>
          </a:xfrm>
          <a:custGeom>
            <a:avLst/>
            <a:gdLst>
              <a:gd name="connsiteX0" fmla="*/ 1524018 w 2408206"/>
              <a:gd name="connsiteY0" fmla="*/ 588551 h 2126449"/>
              <a:gd name="connsiteX1" fmla="*/ 1787254 w 2408206"/>
              <a:gd name="connsiteY1" fmla="*/ 117496 h 2126449"/>
              <a:gd name="connsiteX2" fmla="*/ 2078200 w 2408206"/>
              <a:gd name="connsiteY2" fmla="*/ 6660 h 2126449"/>
              <a:gd name="connsiteX3" fmla="*/ 2327582 w 2408206"/>
              <a:gd name="connsiteY3" fmla="*/ 256042 h 2126449"/>
              <a:gd name="connsiteX4" fmla="*/ 2396854 w 2408206"/>
              <a:gd name="connsiteY4" fmla="*/ 477714 h 2126449"/>
              <a:gd name="connsiteX5" fmla="*/ 2119763 w 2408206"/>
              <a:gd name="connsiteY5" fmla="*/ 339169 h 2126449"/>
              <a:gd name="connsiteX6" fmla="*/ 1911945 w 2408206"/>
              <a:gd name="connsiteY6" fmla="*/ 269896 h 2126449"/>
              <a:gd name="connsiteX7" fmla="*/ 1814963 w 2408206"/>
              <a:gd name="connsiteY7" fmla="*/ 865642 h 2126449"/>
              <a:gd name="connsiteX8" fmla="*/ 1690272 w 2408206"/>
              <a:gd name="connsiteY8" fmla="*/ 1128878 h 2126449"/>
              <a:gd name="connsiteX9" fmla="*/ 1953509 w 2408206"/>
              <a:gd name="connsiteY9" fmla="*/ 2126405 h 2126449"/>
              <a:gd name="connsiteX10" fmla="*/ 1468600 w 2408206"/>
              <a:gd name="connsiteY10" fmla="*/ 1170442 h 2126449"/>
              <a:gd name="connsiteX11" fmla="*/ 443363 w 2408206"/>
              <a:gd name="connsiteY11" fmla="*/ 1128878 h 2126449"/>
              <a:gd name="connsiteX12" fmla="*/ 124709 w 2408206"/>
              <a:gd name="connsiteY12" fmla="*/ 1613787 h 2126449"/>
              <a:gd name="connsiteX13" fmla="*/ 277109 w 2408206"/>
              <a:gd name="connsiteY13" fmla="*/ 2084842 h 2126449"/>
              <a:gd name="connsiteX14" fmla="*/ 18 w 2408206"/>
              <a:gd name="connsiteY14" fmla="*/ 1544514 h 2126449"/>
              <a:gd name="connsiteX15" fmla="*/ 263254 w 2408206"/>
              <a:gd name="connsiteY15" fmla="*/ 1073460 h 2126449"/>
              <a:gd name="connsiteX16" fmla="*/ 277109 w 2408206"/>
              <a:gd name="connsiteY16" fmla="*/ 768660 h 2126449"/>
              <a:gd name="connsiteX17" fmla="*/ 277109 w 2408206"/>
              <a:gd name="connsiteY17" fmla="*/ 810223 h 212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08206" h="2126449">
                <a:moveTo>
                  <a:pt x="1524018" y="588551"/>
                </a:moveTo>
                <a:cubicBezTo>
                  <a:pt x="1609454" y="401514"/>
                  <a:pt x="1694890" y="214478"/>
                  <a:pt x="1787254" y="117496"/>
                </a:cubicBezTo>
                <a:cubicBezTo>
                  <a:pt x="1879618" y="20514"/>
                  <a:pt x="1988145" y="-16431"/>
                  <a:pt x="2078200" y="6660"/>
                </a:cubicBezTo>
                <a:cubicBezTo>
                  <a:pt x="2168255" y="29751"/>
                  <a:pt x="2274473" y="177533"/>
                  <a:pt x="2327582" y="256042"/>
                </a:cubicBezTo>
                <a:cubicBezTo>
                  <a:pt x="2380691" y="334551"/>
                  <a:pt x="2431491" y="463859"/>
                  <a:pt x="2396854" y="477714"/>
                </a:cubicBezTo>
                <a:cubicBezTo>
                  <a:pt x="2362218" y="491568"/>
                  <a:pt x="2200581" y="373805"/>
                  <a:pt x="2119763" y="339169"/>
                </a:cubicBezTo>
                <a:cubicBezTo>
                  <a:pt x="2038945" y="304533"/>
                  <a:pt x="1962745" y="182151"/>
                  <a:pt x="1911945" y="269896"/>
                </a:cubicBezTo>
                <a:cubicBezTo>
                  <a:pt x="1861145" y="357641"/>
                  <a:pt x="1851908" y="722478"/>
                  <a:pt x="1814963" y="865642"/>
                </a:cubicBezTo>
                <a:cubicBezTo>
                  <a:pt x="1778018" y="1008806"/>
                  <a:pt x="1667181" y="918751"/>
                  <a:pt x="1690272" y="1128878"/>
                </a:cubicBezTo>
                <a:cubicBezTo>
                  <a:pt x="1713363" y="1339005"/>
                  <a:pt x="1990454" y="2119478"/>
                  <a:pt x="1953509" y="2126405"/>
                </a:cubicBezTo>
                <a:cubicBezTo>
                  <a:pt x="1916564" y="2133332"/>
                  <a:pt x="1720291" y="1336696"/>
                  <a:pt x="1468600" y="1170442"/>
                </a:cubicBezTo>
                <a:cubicBezTo>
                  <a:pt x="1216909" y="1004188"/>
                  <a:pt x="667345" y="1054987"/>
                  <a:pt x="443363" y="1128878"/>
                </a:cubicBezTo>
                <a:cubicBezTo>
                  <a:pt x="219381" y="1202769"/>
                  <a:pt x="152418" y="1454460"/>
                  <a:pt x="124709" y="1613787"/>
                </a:cubicBezTo>
                <a:cubicBezTo>
                  <a:pt x="97000" y="1773114"/>
                  <a:pt x="297891" y="2096388"/>
                  <a:pt x="277109" y="2084842"/>
                </a:cubicBezTo>
                <a:cubicBezTo>
                  <a:pt x="256327" y="2073297"/>
                  <a:pt x="2327" y="1713078"/>
                  <a:pt x="18" y="1544514"/>
                </a:cubicBezTo>
                <a:cubicBezTo>
                  <a:pt x="-2291" y="1375950"/>
                  <a:pt x="217072" y="1202769"/>
                  <a:pt x="263254" y="1073460"/>
                </a:cubicBezTo>
                <a:cubicBezTo>
                  <a:pt x="309436" y="944151"/>
                  <a:pt x="274800" y="812533"/>
                  <a:pt x="277109" y="768660"/>
                </a:cubicBezTo>
                <a:cubicBezTo>
                  <a:pt x="279418" y="724787"/>
                  <a:pt x="278263" y="767505"/>
                  <a:pt x="277109" y="8102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 22"/>
          <p:cNvSpPr/>
          <p:nvPr/>
        </p:nvSpPr>
        <p:spPr>
          <a:xfrm>
            <a:off x="6895170" y="2923026"/>
            <a:ext cx="71939" cy="124974"/>
          </a:xfrm>
          <a:custGeom>
            <a:avLst/>
            <a:gdLst>
              <a:gd name="connsiteX0" fmla="*/ 0 w 71939"/>
              <a:gd name="connsiteY0" fmla="*/ 97265 h 124974"/>
              <a:gd name="connsiteX1" fmla="*/ 41564 w 71939"/>
              <a:gd name="connsiteY1" fmla="*/ 283 h 124974"/>
              <a:gd name="connsiteX2" fmla="*/ 69273 w 71939"/>
              <a:gd name="connsiteY2" fmla="*/ 69556 h 124974"/>
              <a:gd name="connsiteX3" fmla="*/ 69273 w 71939"/>
              <a:gd name="connsiteY3" fmla="*/ 124974 h 12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39" h="124974">
                <a:moveTo>
                  <a:pt x="0" y="97265"/>
                </a:moveTo>
                <a:cubicBezTo>
                  <a:pt x="15009" y="51083"/>
                  <a:pt x="30019" y="4901"/>
                  <a:pt x="41564" y="283"/>
                </a:cubicBezTo>
                <a:cubicBezTo>
                  <a:pt x="53110" y="-4335"/>
                  <a:pt x="64655" y="48774"/>
                  <a:pt x="69273" y="69556"/>
                </a:cubicBezTo>
                <a:cubicBezTo>
                  <a:pt x="73891" y="90338"/>
                  <a:pt x="71582" y="107656"/>
                  <a:pt x="69273" y="12497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Freeform 23"/>
          <p:cNvSpPr/>
          <p:nvPr/>
        </p:nvSpPr>
        <p:spPr>
          <a:xfrm>
            <a:off x="6050043" y="3006436"/>
            <a:ext cx="581891" cy="238093"/>
          </a:xfrm>
          <a:custGeom>
            <a:avLst/>
            <a:gdLst>
              <a:gd name="connsiteX0" fmla="*/ 0 w 581891"/>
              <a:gd name="connsiteY0" fmla="*/ 0 h 238093"/>
              <a:gd name="connsiteX1" fmla="*/ 318655 w 581891"/>
              <a:gd name="connsiteY1" fmla="*/ 221673 h 238093"/>
              <a:gd name="connsiteX2" fmla="*/ 581891 w 581891"/>
              <a:gd name="connsiteY2" fmla="*/ 221673 h 238093"/>
              <a:gd name="connsiteX3" fmla="*/ 554182 w 581891"/>
              <a:gd name="connsiteY3" fmla="*/ 221673 h 238093"/>
              <a:gd name="connsiteX4" fmla="*/ 554182 w 581891"/>
              <a:gd name="connsiteY4" fmla="*/ 221673 h 23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891" h="238093">
                <a:moveTo>
                  <a:pt x="0" y="0"/>
                </a:moveTo>
                <a:cubicBezTo>
                  <a:pt x="110836" y="92364"/>
                  <a:pt x="221673" y="184728"/>
                  <a:pt x="318655" y="221673"/>
                </a:cubicBezTo>
                <a:cubicBezTo>
                  <a:pt x="415637" y="258618"/>
                  <a:pt x="581891" y="221673"/>
                  <a:pt x="581891" y="221673"/>
                </a:cubicBezTo>
                <a:lnTo>
                  <a:pt x="554182" y="221673"/>
                </a:lnTo>
                <a:lnTo>
                  <a:pt x="554182" y="22167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Freeform 24"/>
          <p:cNvSpPr/>
          <p:nvPr/>
        </p:nvSpPr>
        <p:spPr>
          <a:xfrm>
            <a:off x="4789280" y="2978727"/>
            <a:ext cx="637309" cy="210709"/>
          </a:xfrm>
          <a:custGeom>
            <a:avLst/>
            <a:gdLst>
              <a:gd name="connsiteX0" fmla="*/ 637309 w 637309"/>
              <a:gd name="connsiteY0" fmla="*/ 0 h 210709"/>
              <a:gd name="connsiteX1" fmla="*/ 290945 w 637309"/>
              <a:gd name="connsiteY1" fmla="*/ 193964 h 210709"/>
              <a:gd name="connsiteX2" fmla="*/ 277090 w 637309"/>
              <a:gd name="connsiteY2" fmla="*/ 180109 h 210709"/>
              <a:gd name="connsiteX3" fmla="*/ 0 w 637309"/>
              <a:gd name="connsiteY3" fmla="*/ 13855 h 21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309" h="210709">
                <a:moveTo>
                  <a:pt x="637309" y="0"/>
                </a:moveTo>
                <a:cubicBezTo>
                  <a:pt x="494145" y="81973"/>
                  <a:pt x="350981" y="163946"/>
                  <a:pt x="290945" y="193964"/>
                </a:cubicBezTo>
                <a:cubicBezTo>
                  <a:pt x="230909" y="223982"/>
                  <a:pt x="325581" y="210127"/>
                  <a:pt x="277090" y="180109"/>
                </a:cubicBezTo>
                <a:cubicBezTo>
                  <a:pt x="228599" y="150091"/>
                  <a:pt x="114299" y="81973"/>
                  <a:pt x="0" y="138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566297" y="1844824"/>
            <a:ext cx="792088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/>
          <p:cNvSpPr/>
          <p:nvPr/>
        </p:nvSpPr>
        <p:spPr>
          <a:xfrm rot="10800000">
            <a:off x="683568" y="4392291"/>
            <a:ext cx="648072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Diamond 27"/>
          <p:cNvSpPr/>
          <p:nvPr/>
        </p:nvSpPr>
        <p:spPr>
          <a:xfrm>
            <a:off x="845585" y="4069350"/>
            <a:ext cx="324036" cy="25202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Isosceles Triangle 28"/>
          <p:cNvSpPr/>
          <p:nvPr/>
        </p:nvSpPr>
        <p:spPr>
          <a:xfrm>
            <a:off x="845584" y="4869160"/>
            <a:ext cx="324037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Freeform 29"/>
          <p:cNvSpPr/>
          <p:nvPr/>
        </p:nvSpPr>
        <p:spPr>
          <a:xfrm>
            <a:off x="578012" y="4433455"/>
            <a:ext cx="100861" cy="803563"/>
          </a:xfrm>
          <a:custGeom>
            <a:avLst/>
            <a:gdLst>
              <a:gd name="connsiteX0" fmla="*/ 100861 w 100861"/>
              <a:gd name="connsiteY0" fmla="*/ 0 h 803563"/>
              <a:gd name="connsiteX1" fmla="*/ 3879 w 100861"/>
              <a:gd name="connsiteY1" fmla="*/ 429490 h 803563"/>
              <a:gd name="connsiteX2" fmla="*/ 17733 w 100861"/>
              <a:gd name="connsiteY2" fmla="*/ 803563 h 803563"/>
              <a:gd name="connsiteX3" fmla="*/ 17733 w 100861"/>
              <a:gd name="connsiteY3" fmla="*/ 803563 h 80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61" h="803563">
                <a:moveTo>
                  <a:pt x="100861" y="0"/>
                </a:moveTo>
                <a:cubicBezTo>
                  <a:pt x="59297" y="147781"/>
                  <a:pt x="17734" y="295563"/>
                  <a:pt x="3879" y="429490"/>
                </a:cubicBezTo>
                <a:cubicBezTo>
                  <a:pt x="-9976" y="563417"/>
                  <a:pt x="17733" y="803563"/>
                  <a:pt x="17733" y="803563"/>
                </a:cubicBezTo>
                <a:lnTo>
                  <a:pt x="17733" y="8035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Freeform 30"/>
          <p:cNvSpPr/>
          <p:nvPr/>
        </p:nvSpPr>
        <p:spPr>
          <a:xfrm>
            <a:off x="1330036" y="4461164"/>
            <a:ext cx="110837" cy="637309"/>
          </a:xfrm>
          <a:custGeom>
            <a:avLst/>
            <a:gdLst>
              <a:gd name="connsiteX0" fmla="*/ 0 w 110837"/>
              <a:gd name="connsiteY0" fmla="*/ 0 h 637309"/>
              <a:gd name="connsiteX1" fmla="*/ 110837 w 110837"/>
              <a:gd name="connsiteY1" fmla="*/ 401781 h 637309"/>
              <a:gd name="connsiteX2" fmla="*/ 110837 w 110837"/>
              <a:gd name="connsiteY2" fmla="*/ 401781 h 637309"/>
              <a:gd name="connsiteX3" fmla="*/ 110837 w 110837"/>
              <a:gd name="connsiteY3" fmla="*/ 637309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837" h="637309">
                <a:moveTo>
                  <a:pt x="0" y="0"/>
                </a:moveTo>
                <a:lnTo>
                  <a:pt x="110837" y="401781"/>
                </a:lnTo>
                <a:lnTo>
                  <a:pt x="110837" y="401781"/>
                </a:lnTo>
                <a:lnTo>
                  <a:pt x="110837" y="6373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51520" y="5013176"/>
            <a:ext cx="1591135" cy="2238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1619672" y="4930166"/>
            <a:ext cx="221673" cy="155018"/>
          </a:xfrm>
          <a:custGeom>
            <a:avLst/>
            <a:gdLst>
              <a:gd name="connsiteX0" fmla="*/ 0 w 221673"/>
              <a:gd name="connsiteY0" fmla="*/ 155018 h 155018"/>
              <a:gd name="connsiteX1" fmla="*/ 55418 w 221673"/>
              <a:gd name="connsiteY1" fmla="*/ 16472 h 155018"/>
              <a:gd name="connsiteX2" fmla="*/ 166255 w 221673"/>
              <a:gd name="connsiteY2" fmla="*/ 2618 h 155018"/>
              <a:gd name="connsiteX3" fmla="*/ 221673 w 221673"/>
              <a:gd name="connsiteY3" fmla="*/ 16472 h 15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3" h="155018">
                <a:moveTo>
                  <a:pt x="0" y="155018"/>
                </a:moveTo>
                <a:cubicBezTo>
                  <a:pt x="13854" y="98445"/>
                  <a:pt x="27709" y="41872"/>
                  <a:pt x="55418" y="16472"/>
                </a:cubicBezTo>
                <a:cubicBezTo>
                  <a:pt x="83127" y="-8928"/>
                  <a:pt x="138546" y="2618"/>
                  <a:pt x="166255" y="2618"/>
                </a:cubicBezTo>
                <a:cubicBezTo>
                  <a:pt x="193964" y="2618"/>
                  <a:pt x="207818" y="9545"/>
                  <a:pt x="221673" y="164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Freeform 34"/>
          <p:cNvSpPr/>
          <p:nvPr/>
        </p:nvSpPr>
        <p:spPr>
          <a:xfrm>
            <a:off x="1619672" y="5013176"/>
            <a:ext cx="263236" cy="110836"/>
          </a:xfrm>
          <a:custGeom>
            <a:avLst/>
            <a:gdLst>
              <a:gd name="connsiteX0" fmla="*/ 0 w 263236"/>
              <a:gd name="connsiteY0" fmla="*/ 0 h 110836"/>
              <a:gd name="connsiteX1" fmla="*/ 110836 w 263236"/>
              <a:gd name="connsiteY1" fmla="*/ 110836 h 110836"/>
              <a:gd name="connsiteX2" fmla="*/ 110836 w 263236"/>
              <a:gd name="connsiteY2" fmla="*/ 110836 h 110836"/>
              <a:gd name="connsiteX3" fmla="*/ 263236 w 263236"/>
              <a:gd name="connsiteY3" fmla="*/ 41563 h 11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236" h="110836">
                <a:moveTo>
                  <a:pt x="0" y="0"/>
                </a:moveTo>
                <a:lnTo>
                  <a:pt x="110836" y="110836"/>
                </a:lnTo>
                <a:lnTo>
                  <a:pt x="110836" y="110836"/>
                </a:lnTo>
                <a:lnTo>
                  <a:pt x="263236" y="415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Freeform 35"/>
          <p:cNvSpPr/>
          <p:nvPr/>
        </p:nvSpPr>
        <p:spPr>
          <a:xfrm>
            <a:off x="914400" y="5517232"/>
            <a:ext cx="0" cy="484909"/>
          </a:xfrm>
          <a:custGeom>
            <a:avLst/>
            <a:gdLst>
              <a:gd name="connsiteX0" fmla="*/ 0 w 0"/>
              <a:gd name="connsiteY0" fmla="*/ 0 h 484909"/>
              <a:gd name="connsiteX1" fmla="*/ 0 w 0"/>
              <a:gd name="connsiteY1" fmla="*/ 484909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84909">
                <a:moveTo>
                  <a:pt x="0" y="0"/>
                </a:moveTo>
                <a:lnTo>
                  <a:pt x="0" y="4849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Freeform 36"/>
          <p:cNvSpPr/>
          <p:nvPr/>
        </p:nvSpPr>
        <p:spPr>
          <a:xfrm>
            <a:off x="1066800" y="5517232"/>
            <a:ext cx="0" cy="484909"/>
          </a:xfrm>
          <a:custGeom>
            <a:avLst/>
            <a:gdLst>
              <a:gd name="connsiteX0" fmla="*/ 0 w 0"/>
              <a:gd name="connsiteY0" fmla="*/ 0 h 484909"/>
              <a:gd name="connsiteX1" fmla="*/ 0 w 0"/>
              <a:gd name="connsiteY1" fmla="*/ 484909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84909">
                <a:moveTo>
                  <a:pt x="0" y="0"/>
                </a:moveTo>
                <a:lnTo>
                  <a:pt x="0" y="4849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Isosceles Triangle 37"/>
          <p:cNvSpPr/>
          <p:nvPr/>
        </p:nvSpPr>
        <p:spPr>
          <a:xfrm rot="10800000">
            <a:off x="7596336" y="4267422"/>
            <a:ext cx="648072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Diamond 38"/>
          <p:cNvSpPr/>
          <p:nvPr/>
        </p:nvSpPr>
        <p:spPr>
          <a:xfrm>
            <a:off x="7758353" y="3944481"/>
            <a:ext cx="324036" cy="25202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Isosceles Triangle 39"/>
          <p:cNvSpPr/>
          <p:nvPr/>
        </p:nvSpPr>
        <p:spPr>
          <a:xfrm>
            <a:off x="7758352" y="4744291"/>
            <a:ext cx="324037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Freeform 40"/>
          <p:cNvSpPr/>
          <p:nvPr/>
        </p:nvSpPr>
        <p:spPr>
          <a:xfrm>
            <a:off x="7490780" y="4308586"/>
            <a:ext cx="100861" cy="803563"/>
          </a:xfrm>
          <a:custGeom>
            <a:avLst/>
            <a:gdLst>
              <a:gd name="connsiteX0" fmla="*/ 100861 w 100861"/>
              <a:gd name="connsiteY0" fmla="*/ 0 h 803563"/>
              <a:gd name="connsiteX1" fmla="*/ 3879 w 100861"/>
              <a:gd name="connsiteY1" fmla="*/ 429490 h 803563"/>
              <a:gd name="connsiteX2" fmla="*/ 17733 w 100861"/>
              <a:gd name="connsiteY2" fmla="*/ 803563 h 803563"/>
              <a:gd name="connsiteX3" fmla="*/ 17733 w 100861"/>
              <a:gd name="connsiteY3" fmla="*/ 803563 h 80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61" h="803563">
                <a:moveTo>
                  <a:pt x="100861" y="0"/>
                </a:moveTo>
                <a:cubicBezTo>
                  <a:pt x="59297" y="147781"/>
                  <a:pt x="17734" y="295563"/>
                  <a:pt x="3879" y="429490"/>
                </a:cubicBezTo>
                <a:cubicBezTo>
                  <a:pt x="-9976" y="563417"/>
                  <a:pt x="17733" y="803563"/>
                  <a:pt x="17733" y="803563"/>
                </a:cubicBezTo>
                <a:lnTo>
                  <a:pt x="17733" y="8035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Freeform 41"/>
          <p:cNvSpPr/>
          <p:nvPr/>
        </p:nvSpPr>
        <p:spPr>
          <a:xfrm>
            <a:off x="8242804" y="4336295"/>
            <a:ext cx="110837" cy="637309"/>
          </a:xfrm>
          <a:custGeom>
            <a:avLst/>
            <a:gdLst>
              <a:gd name="connsiteX0" fmla="*/ 0 w 110837"/>
              <a:gd name="connsiteY0" fmla="*/ 0 h 637309"/>
              <a:gd name="connsiteX1" fmla="*/ 110837 w 110837"/>
              <a:gd name="connsiteY1" fmla="*/ 401781 h 637309"/>
              <a:gd name="connsiteX2" fmla="*/ 110837 w 110837"/>
              <a:gd name="connsiteY2" fmla="*/ 401781 h 637309"/>
              <a:gd name="connsiteX3" fmla="*/ 110837 w 110837"/>
              <a:gd name="connsiteY3" fmla="*/ 637309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837" h="637309">
                <a:moveTo>
                  <a:pt x="0" y="0"/>
                </a:moveTo>
                <a:lnTo>
                  <a:pt x="110837" y="401781"/>
                </a:lnTo>
                <a:lnTo>
                  <a:pt x="110837" y="401781"/>
                </a:lnTo>
                <a:lnTo>
                  <a:pt x="110837" y="6373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7164288" y="4888307"/>
            <a:ext cx="1591135" cy="2238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8532440" y="4805297"/>
            <a:ext cx="221673" cy="155018"/>
          </a:xfrm>
          <a:custGeom>
            <a:avLst/>
            <a:gdLst>
              <a:gd name="connsiteX0" fmla="*/ 0 w 221673"/>
              <a:gd name="connsiteY0" fmla="*/ 155018 h 155018"/>
              <a:gd name="connsiteX1" fmla="*/ 55418 w 221673"/>
              <a:gd name="connsiteY1" fmla="*/ 16472 h 155018"/>
              <a:gd name="connsiteX2" fmla="*/ 166255 w 221673"/>
              <a:gd name="connsiteY2" fmla="*/ 2618 h 155018"/>
              <a:gd name="connsiteX3" fmla="*/ 221673 w 221673"/>
              <a:gd name="connsiteY3" fmla="*/ 16472 h 15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3" h="155018">
                <a:moveTo>
                  <a:pt x="0" y="155018"/>
                </a:moveTo>
                <a:cubicBezTo>
                  <a:pt x="13854" y="98445"/>
                  <a:pt x="27709" y="41872"/>
                  <a:pt x="55418" y="16472"/>
                </a:cubicBezTo>
                <a:cubicBezTo>
                  <a:pt x="83127" y="-8928"/>
                  <a:pt x="138546" y="2618"/>
                  <a:pt x="166255" y="2618"/>
                </a:cubicBezTo>
                <a:cubicBezTo>
                  <a:pt x="193964" y="2618"/>
                  <a:pt x="207818" y="9545"/>
                  <a:pt x="221673" y="164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Freeform 44"/>
          <p:cNvSpPr/>
          <p:nvPr/>
        </p:nvSpPr>
        <p:spPr>
          <a:xfrm>
            <a:off x="8532440" y="4888307"/>
            <a:ext cx="263236" cy="110836"/>
          </a:xfrm>
          <a:custGeom>
            <a:avLst/>
            <a:gdLst>
              <a:gd name="connsiteX0" fmla="*/ 0 w 263236"/>
              <a:gd name="connsiteY0" fmla="*/ 0 h 110836"/>
              <a:gd name="connsiteX1" fmla="*/ 110836 w 263236"/>
              <a:gd name="connsiteY1" fmla="*/ 110836 h 110836"/>
              <a:gd name="connsiteX2" fmla="*/ 110836 w 263236"/>
              <a:gd name="connsiteY2" fmla="*/ 110836 h 110836"/>
              <a:gd name="connsiteX3" fmla="*/ 263236 w 263236"/>
              <a:gd name="connsiteY3" fmla="*/ 41563 h 11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236" h="110836">
                <a:moveTo>
                  <a:pt x="0" y="0"/>
                </a:moveTo>
                <a:lnTo>
                  <a:pt x="110836" y="110836"/>
                </a:lnTo>
                <a:lnTo>
                  <a:pt x="110836" y="110836"/>
                </a:lnTo>
                <a:lnTo>
                  <a:pt x="263236" y="415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Freeform 45"/>
          <p:cNvSpPr/>
          <p:nvPr/>
        </p:nvSpPr>
        <p:spPr>
          <a:xfrm>
            <a:off x="7827168" y="5392363"/>
            <a:ext cx="0" cy="484909"/>
          </a:xfrm>
          <a:custGeom>
            <a:avLst/>
            <a:gdLst>
              <a:gd name="connsiteX0" fmla="*/ 0 w 0"/>
              <a:gd name="connsiteY0" fmla="*/ 0 h 484909"/>
              <a:gd name="connsiteX1" fmla="*/ 0 w 0"/>
              <a:gd name="connsiteY1" fmla="*/ 484909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84909">
                <a:moveTo>
                  <a:pt x="0" y="0"/>
                </a:moveTo>
                <a:lnTo>
                  <a:pt x="0" y="4849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Freeform 46"/>
          <p:cNvSpPr/>
          <p:nvPr/>
        </p:nvSpPr>
        <p:spPr>
          <a:xfrm>
            <a:off x="7979568" y="5392363"/>
            <a:ext cx="0" cy="484909"/>
          </a:xfrm>
          <a:custGeom>
            <a:avLst/>
            <a:gdLst>
              <a:gd name="connsiteX0" fmla="*/ 0 w 0"/>
              <a:gd name="connsiteY0" fmla="*/ 0 h 484909"/>
              <a:gd name="connsiteX1" fmla="*/ 0 w 0"/>
              <a:gd name="connsiteY1" fmla="*/ 484909 h 48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84909">
                <a:moveTo>
                  <a:pt x="0" y="0"/>
                </a:moveTo>
                <a:lnTo>
                  <a:pt x="0" y="4849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Isosceles Triangle 47"/>
          <p:cNvSpPr/>
          <p:nvPr/>
        </p:nvSpPr>
        <p:spPr>
          <a:xfrm rot="13658903">
            <a:off x="4262531" y="5494710"/>
            <a:ext cx="390997" cy="7651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Diamond 48"/>
          <p:cNvSpPr/>
          <p:nvPr/>
        </p:nvSpPr>
        <p:spPr>
          <a:xfrm rot="2814154">
            <a:off x="4702720" y="5325294"/>
            <a:ext cx="264537" cy="28441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Freeform 51"/>
          <p:cNvSpPr/>
          <p:nvPr/>
        </p:nvSpPr>
        <p:spPr>
          <a:xfrm>
            <a:off x="4073236" y="6109855"/>
            <a:ext cx="681209" cy="299675"/>
          </a:xfrm>
          <a:custGeom>
            <a:avLst/>
            <a:gdLst>
              <a:gd name="connsiteX0" fmla="*/ 180109 w 681209"/>
              <a:gd name="connsiteY0" fmla="*/ 0 h 299675"/>
              <a:gd name="connsiteX1" fmla="*/ 678873 w 681209"/>
              <a:gd name="connsiteY1" fmla="*/ 263236 h 299675"/>
              <a:gd name="connsiteX2" fmla="*/ 0 w 681209"/>
              <a:gd name="connsiteY2" fmla="*/ 290945 h 29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209" h="299675">
                <a:moveTo>
                  <a:pt x="180109" y="0"/>
                </a:moveTo>
                <a:cubicBezTo>
                  <a:pt x="444500" y="107372"/>
                  <a:pt x="708891" y="214745"/>
                  <a:pt x="678873" y="263236"/>
                </a:cubicBezTo>
                <a:cubicBezTo>
                  <a:pt x="648855" y="311727"/>
                  <a:pt x="324427" y="301336"/>
                  <a:pt x="0" y="2909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Freeform 56"/>
          <p:cNvSpPr/>
          <p:nvPr/>
        </p:nvSpPr>
        <p:spPr>
          <a:xfrm>
            <a:off x="4156364" y="5708073"/>
            <a:ext cx="526472" cy="248084"/>
          </a:xfrm>
          <a:custGeom>
            <a:avLst/>
            <a:gdLst>
              <a:gd name="connsiteX0" fmla="*/ 526472 w 526472"/>
              <a:gd name="connsiteY0" fmla="*/ 0 h 248084"/>
              <a:gd name="connsiteX1" fmla="*/ 290945 w 526472"/>
              <a:gd name="connsiteY1" fmla="*/ 221672 h 248084"/>
              <a:gd name="connsiteX2" fmla="*/ 0 w 526472"/>
              <a:gd name="connsiteY2" fmla="*/ 235527 h 24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472" h="248084">
                <a:moveTo>
                  <a:pt x="526472" y="0"/>
                </a:moveTo>
                <a:cubicBezTo>
                  <a:pt x="452581" y="91209"/>
                  <a:pt x="378690" y="182418"/>
                  <a:pt x="290945" y="221672"/>
                </a:cubicBezTo>
                <a:cubicBezTo>
                  <a:pt x="203200" y="260926"/>
                  <a:pt x="101600" y="248226"/>
                  <a:pt x="0" y="235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Isosceles Triangle 58"/>
          <p:cNvSpPr/>
          <p:nvPr/>
        </p:nvSpPr>
        <p:spPr>
          <a:xfrm rot="13658903">
            <a:off x="5366991" y="5450152"/>
            <a:ext cx="390997" cy="7651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Diamond 59"/>
          <p:cNvSpPr/>
          <p:nvPr/>
        </p:nvSpPr>
        <p:spPr>
          <a:xfrm rot="2814154">
            <a:off x="5807180" y="5280736"/>
            <a:ext cx="264537" cy="28441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Freeform 60"/>
          <p:cNvSpPr/>
          <p:nvPr/>
        </p:nvSpPr>
        <p:spPr>
          <a:xfrm>
            <a:off x="5177696" y="6065297"/>
            <a:ext cx="681209" cy="299675"/>
          </a:xfrm>
          <a:custGeom>
            <a:avLst/>
            <a:gdLst>
              <a:gd name="connsiteX0" fmla="*/ 180109 w 681209"/>
              <a:gd name="connsiteY0" fmla="*/ 0 h 299675"/>
              <a:gd name="connsiteX1" fmla="*/ 678873 w 681209"/>
              <a:gd name="connsiteY1" fmla="*/ 263236 h 299675"/>
              <a:gd name="connsiteX2" fmla="*/ 0 w 681209"/>
              <a:gd name="connsiteY2" fmla="*/ 290945 h 29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209" h="299675">
                <a:moveTo>
                  <a:pt x="180109" y="0"/>
                </a:moveTo>
                <a:cubicBezTo>
                  <a:pt x="444500" y="107372"/>
                  <a:pt x="708891" y="214745"/>
                  <a:pt x="678873" y="263236"/>
                </a:cubicBezTo>
                <a:cubicBezTo>
                  <a:pt x="648855" y="311727"/>
                  <a:pt x="324427" y="301336"/>
                  <a:pt x="0" y="2909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Freeform 61"/>
          <p:cNvSpPr/>
          <p:nvPr/>
        </p:nvSpPr>
        <p:spPr>
          <a:xfrm>
            <a:off x="5260824" y="5663515"/>
            <a:ext cx="526472" cy="248084"/>
          </a:xfrm>
          <a:custGeom>
            <a:avLst/>
            <a:gdLst>
              <a:gd name="connsiteX0" fmla="*/ 526472 w 526472"/>
              <a:gd name="connsiteY0" fmla="*/ 0 h 248084"/>
              <a:gd name="connsiteX1" fmla="*/ 290945 w 526472"/>
              <a:gd name="connsiteY1" fmla="*/ 221672 h 248084"/>
              <a:gd name="connsiteX2" fmla="*/ 0 w 526472"/>
              <a:gd name="connsiteY2" fmla="*/ 235527 h 24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472" h="248084">
                <a:moveTo>
                  <a:pt x="526472" y="0"/>
                </a:moveTo>
                <a:cubicBezTo>
                  <a:pt x="452581" y="91209"/>
                  <a:pt x="378690" y="182418"/>
                  <a:pt x="290945" y="221672"/>
                </a:cubicBezTo>
                <a:cubicBezTo>
                  <a:pt x="203200" y="260926"/>
                  <a:pt x="101600" y="248226"/>
                  <a:pt x="0" y="235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Isosceles Triangle 62"/>
          <p:cNvSpPr/>
          <p:nvPr/>
        </p:nvSpPr>
        <p:spPr>
          <a:xfrm rot="13658903">
            <a:off x="3278759" y="5450152"/>
            <a:ext cx="390997" cy="7651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Diamond 63"/>
          <p:cNvSpPr/>
          <p:nvPr/>
        </p:nvSpPr>
        <p:spPr>
          <a:xfrm rot="2814154">
            <a:off x="3718948" y="5280736"/>
            <a:ext cx="264537" cy="28441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Freeform 64"/>
          <p:cNvSpPr/>
          <p:nvPr/>
        </p:nvSpPr>
        <p:spPr>
          <a:xfrm>
            <a:off x="3089464" y="6065297"/>
            <a:ext cx="681209" cy="299675"/>
          </a:xfrm>
          <a:custGeom>
            <a:avLst/>
            <a:gdLst>
              <a:gd name="connsiteX0" fmla="*/ 180109 w 681209"/>
              <a:gd name="connsiteY0" fmla="*/ 0 h 299675"/>
              <a:gd name="connsiteX1" fmla="*/ 678873 w 681209"/>
              <a:gd name="connsiteY1" fmla="*/ 263236 h 299675"/>
              <a:gd name="connsiteX2" fmla="*/ 0 w 681209"/>
              <a:gd name="connsiteY2" fmla="*/ 290945 h 29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209" h="299675">
                <a:moveTo>
                  <a:pt x="180109" y="0"/>
                </a:moveTo>
                <a:cubicBezTo>
                  <a:pt x="444500" y="107372"/>
                  <a:pt x="708891" y="214745"/>
                  <a:pt x="678873" y="263236"/>
                </a:cubicBezTo>
                <a:cubicBezTo>
                  <a:pt x="648855" y="311727"/>
                  <a:pt x="324427" y="301336"/>
                  <a:pt x="0" y="2909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Freeform 65"/>
          <p:cNvSpPr/>
          <p:nvPr/>
        </p:nvSpPr>
        <p:spPr>
          <a:xfrm>
            <a:off x="3172592" y="5663515"/>
            <a:ext cx="526472" cy="248084"/>
          </a:xfrm>
          <a:custGeom>
            <a:avLst/>
            <a:gdLst>
              <a:gd name="connsiteX0" fmla="*/ 526472 w 526472"/>
              <a:gd name="connsiteY0" fmla="*/ 0 h 248084"/>
              <a:gd name="connsiteX1" fmla="*/ 290945 w 526472"/>
              <a:gd name="connsiteY1" fmla="*/ 221672 h 248084"/>
              <a:gd name="connsiteX2" fmla="*/ 0 w 526472"/>
              <a:gd name="connsiteY2" fmla="*/ 235527 h 24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472" h="248084">
                <a:moveTo>
                  <a:pt x="526472" y="0"/>
                </a:moveTo>
                <a:cubicBezTo>
                  <a:pt x="452581" y="91209"/>
                  <a:pt x="378690" y="182418"/>
                  <a:pt x="290945" y="221672"/>
                </a:cubicBezTo>
                <a:cubicBezTo>
                  <a:pt x="203200" y="260926"/>
                  <a:pt x="101600" y="248226"/>
                  <a:pt x="0" y="2355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city of Jericho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6" r="53706" b="6250"/>
          <a:stretch/>
        </p:blipFill>
        <p:spPr bwMode="auto">
          <a:xfrm>
            <a:off x="2267744" y="1716494"/>
            <a:ext cx="4608512" cy="465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480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6" t="13491" r="23475" b="16270"/>
          <a:stretch/>
        </p:blipFill>
        <p:spPr bwMode="auto">
          <a:xfrm>
            <a:off x="1043608" y="188640"/>
            <a:ext cx="7128792" cy="643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92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ÐÐ°ÑÑÐ¸Ð½ÐºÐ¸ Ð¿Ð¾ Ð·Ð°Ð¿ÑÐ¾ÑÑ GÃ¶bekli Tepe on ma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48" y="260648"/>
            <a:ext cx="8215692" cy="65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4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err="1"/>
              <a:t>Göbekli</a:t>
            </a:r>
            <a:r>
              <a:rPr lang="en-US" b="1" dirty="0"/>
              <a:t> </a:t>
            </a:r>
            <a:r>
              <a:rPr lang="en-US" b="1" dirty="0" err="1" smtClean="0"/>
              <a:t>Tepe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2400" b="1" dirty="0" smtClean="0">
                <a:solidFill>
                  <a:srgbClr val="0070C0"/>
                </a:solidFill>
              </a:rPr>
              <a:t>(10 000 – 8 000 BP )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9218" name="Picture 2" descr="ÐÐ°ÑÑÐ¸Ð½ÐºÐ¸ Ð¿Ð¾ Ð·Ð°Ð¿ÑÐ¾ÑÑ stone age forag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493" l="53261" r="82609">
                        <a14:foregroundMark x1="66522" y1="15580" x2="66957" y2="33333"/>
                        <a14:foregroundMark x1="67391" y1="9783" x2="63043" y2="80072"/>
                        <a14:foregroundMark x1="69565" y1="53261" x2="70000" y2="82971"/>
                        <a14:foregroundMark x1="61957" y1="83333" x2="65652" y2="81884"/>
                        <a14:foregroundMark x1="71739" y1="84058" x2="74565" y2="84058"/>
                        <a14:foregroundMark x1="54348" y1="2899" x2="80870" y2="39130"/>
                        <a14:backgroundMark x1="75652" y1="3986" x2="78478" y2="24275"/>
                        <a14:backgroundMark x1="75000" y1="43116" x2="77609" y2="62681"/>
                        <a14:backgroundMark x1="60435" y1="18478" x2="56957" y2="41304"/>
                        <a14:backgroundMark x1="67391" y1="63406" x2="66957" y2="75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68" r="14584" b="12851"/>
          <a:stretch/>
        </p:blipFill>
        <p:spPr bwMode="auto">
          <a:xfrm>
            <a:off x="179511" y="2364184"/>
            <a:ext cx="1953369" cy="297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Ð°ÑÑÐ¸Ð½ÐºÐ¸ Ð¿Ð¾ Ð·Ð°Ð¿ÑÐ¾ÑÑ GÃ¶bekli Tep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t="15181" r="12168"/>
          <a:stretch/>
        </p:blipFill>
        <p:spPr bwMode="auto">
          <a:xfrm>
            <a:off x="2298936" y="2132856"/>
            <a:ext cx="6262464" cy="34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8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8"/>
          <a:stretch/>
        </p:blipFill>
        <p:spPr bwMode="auto">
          <a:xfrm>
            <a:off x="683567" y="980728"/>
            <a:ext cx="7924025" cy="405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20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Sumerians 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ÐÐ°ÑÑÐ¸Ð½ÐºÐ¸ Ð¿Ð¾ Ð·Ð°Ð¿ÑÐ¾ÑÑ The Sumerian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5" y="1340768"/>
            <a:ext cx="8208912" cy="506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1720" y="488887"/>
            <a:ext cx="5113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Neolithic revolution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604" y="2369898"/>
            <a:ext cx="2376264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Foraging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4128" y="2020650"/>
            <a:ext cx="2376264" cy="23546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/>
              <a:t>Agriculture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173048" y="2606877"/>
            <a:ext cx="2263048" cy="118222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0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611560" y="2420888"/>
            <a:ext cx="7632848" cy="129614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611560" y="2708920"/>
            <a:ext cx="26642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1988840"/>
            <a:ext cx="2227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Pleistocene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901000"/>
            <a:ext cx="2098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Holocene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1903" y="3717032"/>
            <a:ext cx="3021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11 500 years ago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785" y="2699028"/>
            <a:ext cx="1803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Climate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7584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06" y="438913"/>
            <a:ext cx="375476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10 000 – 4 000 BCE</a:t>
            </a:r>
            <a:endParaRPr lang="ru-RU" sz="3600" b="1" dirty="0"/>
          </a:p>
        </p:txBody>
      </p:sp>
      <p:pic>
        <p:nvPicPr>
          <p:cNvPr id="4100" name="Picture 4" descr="ÐÐ°ÑÑÐ¸Ð½ÐºÐ¸ Ð¿Ð¾ Ð·Ð°Ð¿ÑÐ¾ÑÑ Sahara desert 10 000 a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1912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932040" y="453511"/>
            <a:ext cx="37547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NOW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7370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H:\PICTURES\theme 2\MSMS6-76.26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5" y="483253"/>
            <a:ext cx="8544396" cy="553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16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Early hubs of agriculture 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r="3036" b="6994"/>
          <a:stretch/>
        </p:blipFill>
        <p:spPr bwMode="auto">
          <a:xfrm>
            <a:off x="395536" y="1521250"/>
            <a:ext cx="8198746" cy="452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60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Three world zones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30556" r="20463" b="16468"/>
          <a:stretch/>
        </p:blipFill>
        <p:spPr bwMode="auto">
          <a:xfrm>
            <a:off x="243495" y="1553096"/>
            <a:ext cx="874749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8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Natufians</a:t>
            </a:r>
            <a:r>
              <a:rPr lang="en-US" b="1" dirty="0" smtClean="0"/>
              <a:t> </a:t>
            </a:r>
            <a:endParaRPr lang="uk-UA" b="1" dirty="0"/>
          </a:p>
        </p:txBody>
      </p:sp>
      <p:pic>
        <p:nvPicPr>
          <p:cNvPr id="4098" name="Picture 2" descr="H:\PICTURES\theme 2\NatufianSpread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89749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41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89844">
                        <a14:foregroundMark x1="56641" y1="9961" x2="56641" y2="9961"/>
                        <a14:foregroundMark x1="46680" y1="5078" x2="53125" y2="14453"/>
                        <a14:foregroundMark x1="53906" y1="6055" x2="49805" y2="19727"/>
                        <a14:foregroundMark x1="42578" y1="25977" x2="42578" y2="86914"/>
                        <a14:foregroundMark x1="58203" y1="51563" x2="58203" y2="87109"/>
                        <a14:foregroundMark x1="41602" y1="90039" x2="43945" y2="93555"/>
                        <a14:foregroundMark x1="57813" y1="88477" x2="58789" y2="95117"/>
                        <a14:foregroundMark x1="65625" y1="26758" x2="67969" y2="52734"/>
                        <a14:foregroundMark x1="68945" y1="52344" x2="69727" y2="57422"/>
                        <a14:foregroundMark x1="34180" y1="28320" x2="33594" y2="53906"/>
                        <a14:backgroundMark x1="39453" y1="10938" x2="43164" y2="17383"/>
                        <a14:backgroundMark x1="21094" y1="4297" x2="30078" y2="17578"/>
                        <a14:backgroundMark x1="35547" y1="4492" x2="16211" y2="64063"/>
                        <a14:backgroundMark x1="26367" y1="41602" x2="25391" y2="85742"/>
                        <a14:backgroundMark x1="33398" y1="66016" x2="33398" y2="98828"/>
                        <a14:backgroundMark x1="37891" y1="36328" x2="37305" y2="96680"/>
                        <a14:backgroundMark x1="27930" y1="32031" x2="27734" y2="63281"/>
                        <a14:backgroundMark x1="40625" y1="2930" x2="42578" y2="15234"/>
                        <a14:backgroundMark x1="42188" y1="17383" x2="65430" y2="19727"/>
                        <a14:backgroundMark x1="66406" y1="1367" x2="80859" y2="50586"/>
                        <a14:backgroundMark x1="57813" y1="1563" x2="66406" y2="23047"/>
                        <a14:backgroundMark x1="45508" y1="781" x2="64648" y2="3125"/>
                        <a14:backgroundMark x1="84961" y1="41211" x2="73438" y2="99609"/>
                        <a14:backgroundMark x1="63281" y1="41602" x2="63281" y2="91211"/>
                        <a14:backgroundMark x1="73633" y1="28516" x2="73633" y2="66016"/>
                        <a14:backgroundMark x1="62891" y1="32031" x2="63281" y2="59570"/>
                        <a14:backgroundMark x1="50586" y1="62305" x2="50586" y2="98047"/>
                        <a14:backgroundMark x1="33789" y1="95898" x2="36328" y2="99414"/>
                        <a14:backgroundMark x1="51953" y1="97070" x2="55273" y2="99414"/>
                        <a14:backgroundMark x1="38477" y1="96289" x2="41602" y2="99609"/>
                        <a14:backgroundMark x1="66406" y1="17969" x2="74805" y2="2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31804"/>
            <a:ext cx="1188132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89844">
                        <a14:foregroundMark x1="56641" y1="9961" x2="56641" y2="9961"/>
                        <a14:foregroundMark x1="46680" y1="5078" x2="53125" y2="14453"/>
                        <a14:foregroundMark x1="53906" y1="6055" x2="49805" y2="19727"/>
                        <a14:foregroundMark x1="42578" y1="25977" x2="42578" y2="86914"/>
                        <a14:foregroundMark x1="58203" y1="51563" x2="58203" y2="87109"/>
                        <a14:foregroundMark x1="41602" y1="90039" x2="43945" y2="93555"/>
                        <a14:foregroundMark x1="57813" y1="88477" x2="58789" y2="95117"/>
                        <a14:foregroundMark x1="65625" y1="26758" x2="67969" y2="52734"/>
                        <a14:foregroundMark x1="68945" y1="52344" x2="69727" y2="57422"/>
                        <a14:foregroundMark x1="34180" y1="28320" x2="33594" y2="53906"/>
                        <a14:backgroundMark x1="39453" y1="10938" x2="43164" y2="17383"/>
                        <a14:backgroundMark x1="21094" y1="4297" x2="30078" y2="17578"/>
                        <a14:backgroundMark x1="35547" y1="4492" x2="16211" y2="64063"/>
                        <a14:backgroundMark x1="26367" y1="41602" x2="25391" y2="85742"/>
                        <a14:backgroundMark x1="33398" y1="66016" x2="33398" y2="98828"/>
                        <a14:backgroundMark x1="37891" y1="36328" x2="37305" y2="96680"/>
                        <a14:backgroundMark x1="27930" y1="32031" x2="27734" y2="63281"/>
                        <a14:backgroundMark x1="40625" y1="2930" x2="42578" y2="15234"/>
                        <a14:backgroundMark x1="42188" y1="17383" x2="65430" y2="19727"/>
                        <a14:backgroundMark x1="66406" y1="1367" x2="80859" y2="50586"/>
                        <a14:backgroundMark x1="57813" y1="1563" x2="66406" y2="23047"/>
                        <a14:backgroundMark x1="45508" y1="781" x2="64648" y2="3125"/>
                        <a14:backgroundMark x1="84961" y1="41211" x2="73438" y2="99609"/>
                        <a14:backgroundMark x1="63281" y1="41602" x2="63281" y2="91211"/>
                        <a14:backgroundMark x1="73633" y1="28516" x2="73633" y2="66016"/>
                        <a14:backgroundMark x1="62891" y1="32031" x2="63281" y2="59570"/>
                        <a14:backgroundMark x1="50586" y1="62305" x2="50586" y2="98047"/>
                        <a14:backgroundMark x1="33789" y1="95898" x2="36328" y2="99414"/>
                        <a14:backgroundMark x1="51953" y1="97070" x2="55273" y2="99414"/>
                        <a14:backgroundMark x1="38477" y1="96289" x2="41602" y2="99609"/>
                        <a14:backgroundMark x1="66406" y1="17969" x2="74805" y2="2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92" y="4293096"/>
            <a:ext cx="1726840" cy="172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89844">
                        <a14:foregroundMark x1="56641" y1="9961" x2="56641" y2="9961"/>
                        <a14:foregroundMark x1="46680" y1="5078" x2="53125" y2="14453"/>
                        <a14:foregroundMark x1="53906" y1="6055" x2="49805" y2="19727"/>
                        <a14:foregroundMark x1="42578" y1="25977" x2="42578" y2="86914"/>
                        <a14:foregroundMark x1="58203" y1="51563" x2="58203" y2="87109"/>
                        <a14:foregroundMark x1="41602" y1="90039" x2="43945" y2="93555"/>
                        <a14:foregroundMark x1="57813" y1="88477" x2="58789" y2="95117"/>
                        <a14:foregroundMark x1="65625" y1="26758" x2="67969" y2="52734"/>
                        <a14:foregroundMark x1="68945" y1="52344" x2="69727" y2="57422"/>
                        <a14:foregroundMark x1="34180" y1="28320" x2="33594" y2="53906"/>
                        <a14:backgroundMark x1="39453" y1="10938" x2="43164" y2="17383"/>
                        <a14:backgroundMark x1="21094" y1="4297" x2="30078" y2="17578"/>
                        <a14:backgroundMark x1="35547" y1="4492" x2="16211" y2="64063"/>
                        <a14:backgroundMark x1="26367" y1="41602" x2="25391" y2="85742"/>
                        <a14:backgroundMark x1="33398" y1="66016" x2="33398" y2="98828"/>
                        <a14:backgroundMark x1="37891" y1="36328" x2="37305" y2="96680"/>
                        <a14:backgroundMark x1="27930" y1="32031" x2="27734" y2="63281"/>
                        <a14:backgroundMark x1="40625" y1="2930" x2="42578" y2="15234"/>
                        <a14:backgroundMark x1="42188" y1="17383" x2="65430" y2="19727"/>
                        <a14:backgroundMark x1="66406" y1="1367" x2="80859" y2="50586"/>
                        <a14:backgroundMark x1="57813" y1="1563" x2="66406" y2="23047"/>
                        <a14:backgroundMark x1="45508" y1="781" x2="64648" y2="3125"/>
                        <a14:backgroundMark x1="84961" y1="41211" x2="73438" y2="99609"/>
                        <a14:backgroundMark x1="63281" y1="41602" x2="63281" y2="91211"/>
                        <a14:backgroundMark x1="73633" y1="28516" x2="73633" y2="66016"/>
                        <a14:backgroundMark x1="62891" y1="32031" x2="63281" y2="59570"/>
                        <a14:backgroundMark x1="50586" y1="62305" x2="50586" y2="98047"/>
                        <a14:backgroundMark x1="33789" y1="95898" x2="36328" y2="99414"/>
                        <a14:backgroundMark x1="51953" y1="97070" x2="55273" y2="99414"/>
                        <a14:backgroundMark x1="38477" y1="96289" x2="41602" y2="99609"/>
                        <a14:backgroundMark x1="66406" y1="17969" x2="74805" y2="2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528" y="3609020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1" r="89844">
                        <a14:foregroundMark x1="56641" y1="9961" x2="56641" y2="9961"/>
                        <a14:foregroundMark x1="46680" y1="5078" x2="53125" y2="14453"/>
                        <a14:foregroundMark x1="53906" y1="6055" x2="49805" y2="19727"/>
                        <a14:foregroundMark x1="42578" y1="25977" x2="42578" y2="86914"/>
                        <a14:foregroundMark x1="58203" y1="51563" x2="58203" y2="87109"/>
                        <a14:foregroundMark x1="41602" y1="90039" x2="43945" y2="93555"/>
                        <a14:foregroundMark x1="57813" y1="88477" x2="58789" y2="95117"/>
                        <a14:foregroundMark x1="65625" y1="26758" x2="67969" y2="52734"/>
                        <a14:foregroundMark x1="68945" y1="52344" x2="69727" y2="57422"/>
                        <a14:foregroundMark x1="34180" y1="28320" x2="33594" y2="53906"/>
                        <a14:backgroundMark x1="39453" y1="10938" x2="43164" y2="17383"/>
                        <a14:backgroundMark x1="21094" y1="4297" x2="30078" y2="17578"/>
                        <a14:backgroundMark x1="35547" y1="4492" x2="16211" y2="64063"/>
                        <a14:backgroundMark x1="26367" y1="41602" x2="25391" y2="85742"/>
                        <a14:backgroundMark x1="33398" y1="66016" x2="33398" y2="98828"/>
                        <a14:backgroundMark x1="37891" y1="36328" x2="37305" y2="96680"/>
                        <a14:backgroundMark x1="27930" y1="32031" x2="27734" y2="63281"/>
                        <a14:backgroundMark x1="40625" y1="2930" x2="42578" y2="15234"/>
                        <a14:backgroundMark x1="42188" y1="17383" x2="65430" y2="19727"/>
                        <a14:backgroundMark x1="66406" y1="1367" x2="80859" y2="50586"/>
                        <a14:backgroundMark x1="57813" y1="1563" x2="66406" y2="23047"/>
                        <a14:backgroundMark x1="45508" y1="781" x2="64648" y2="3125"/>
                        <a14:backgroundMark x1="84961" y1="41211" x2="73438" y2="99609"/>
                        <a14:backgroundMark x1="63281" y1="41602" x2="63281" y2="91211"/>
                        <a14:backgroundMark x1="73633" y1="28516" x2="73633" y2="66016"/>
                        <a14:backgroundMark x1="62891" y1="32031" x2="63281" y2="59570"/>
                        <a14:backgroundMark x1="50586" y1="62305" x2="50586" y2="98047"/>
                        <a14:backgroundMark x1="33789" y1="95898" x2="36328" y2="99414"/>
                        <a14:backgroundMark x1="51953" y1="97070" x2="55273" y2="99414"/>
                        <a14:backgroundMark x1="38477" y1="96289" x2="41602" y2="99609"/>
                        <a14:backgroundMark x1="66406" y1="17969" x2="74805" y2="2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60" y="3032956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66970" y="1932804"/>
            <a:ext cx="25335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10 000 year ago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6 </a:t>
            </a:r>
            <a:r>
              <a:rPr lang="en-US" sz="3200" b="1" dirty="0" err="1" smtClean="0">
                <a:solidFill>
                  <a:srgbClr val="0070C0"/>
                </a:solidFill>
              </a:rPr>
              <a:t>mln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1709" y="980728"/>
            <a:ext cx="24890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5</a:t>
            </a:r>
            <a:r>
              <a:rPr lang="en-US" sz="2800" b="1" dirty="0" smtClean="0">
                <a:solidFill>
                  <a:srgbClr val="0070C0"/>
                </a:solidFill>
              </a:rPr>
              <a:t> 000 years ago</a:t>
            </a:r>
          </a:p>
          <a:p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4000" b="1" dirty="0" smtClean="0">
                <a:solidFill>
                  <a:srgbClr val="0070C0"/>
                </a:solidFill>
              </a:rPr>
              <a:t>50 </a:t>
            </a:r>
            <a:r>
              <a:rPr lang="en-US" sz="4000" b="1" dirty="0" err="1" smtClean="0">
                <a:solidFill>
                  <a:srgbClr val="0070C0"/>
                </a:solidFill>
              </a:rPr>
              <a:t>mln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68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Emergence of Agriculture. First agrarian civilization</vt:lpstr>
      <vt:lpstr>Презентация PowerPoint</vt:lpstr>
      <vt:lpstr>Презентация PowerPoint</vt:lpstr>
      <vt:lpstr>10 000 – 4 000 BCE</vt:lpstr>
      <vt:lpstr>Презентация PowerPoint</vt:lpstr>
      <vt:lpstr>Early hubs of agriculture </vt:lpstr>
      <vt:lpstr>Three world zones</vt:lpstr>
      <vt:lpstr>The Natufians </vt:lpstr>
      <vt:lpstr>Презентация PowerPoint</vt:lpstr>
      <vt:lpstr>Irrigation </vt:lpstr>
      <vt:lpstr>Презентация PowerPoint</vt:lpstr>
      <vt:lpstr>Gender hierarchy </vt:lpstr>
      <vt:lpstr>Презентация PowerPoint</vt:lpstr>
      <vt:lpstr>The city of Jericho </vt:lpstr>
      <vt:lpstr>Презентация PowerPoint</vt:lpstr>
      <vt:lpstr>Презентация PowerPoint</vt:lpstr>
      <vt:lpstr>Göbekli Tepe  (10 000 – 8 000 BP ) </vt:lpstr>
      <vt:lpstr>Презентация PowerPoint</vt:lpstr>
      <vt:lpstr>The Sumerians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Андрей</dc:creator>
  <cp:lastModifiedBy>Кравченко Е.В.</cp:lastModifiedBy>
  <cp:revision>47</cp:revision>
  <dcterms:created xsi:type="dcterms:W3CDTF">2018-09-18T13:42:28Z</dcterms:created>
  <dcterms:modified xsi:type="dcterms:W3CDTF">2022-09-27T19:56:01Z</dcterms:modified>
</cp:coreProperties>
</file>