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3" r:id="rId9"/>
    <p:sldId id="275" r:id="rId10"/>
    <p:sldId id="264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67" r:id="rId22"/>
    <p:sldId id="278" r:id="rId23"/>
    <p:sldId id="293" r:id="rId24"/>
    <p:sldId id="292" r:id="rId25"/>
    <p:sldId id="295" r:id="rId26"/>
    <p:sldId id="294" r:id="rId27"/>
    <p:sldId id="272" r:id="rId28"/>
    <p:sldId id="273" r:id="rId29"/>
    <p:sldId id="290" r:id="rId30"/>
    <p:sldId id="291" r:id="rId31"/>
    <p:sldId id="269" r:id="rId32"/>
    <p:sldId id="270" r:id="rId33"/>
    <p:sldId id="271" r:id="rId34"/>
    <p:sldId id="296" r:id="rId35"/>
    <p:sldId id="297" r:id="rId36"/>
    <p:sldId id="29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81000"/>
            <a:ext cx="8458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/>
              <a:t>10. Економічне забезпечення </a:t>
            </a:r>
            <a:r>
              <a:rPr lang="uk-UA" sz="3600" b="1" dirty="0" smtClean="0"/>
              <a:t>логістики</a:t>
            </a:r>
            <a:endParaRPr lang="en-US" sz="3600" b="1" dirty="0" smtClean="0"/>
          </a:p>
          <a:p>
            <a:endParaRPr lang="en-US" sz="3600" b="1" dirty="0" smtClean="0"/>
          </a:p>
          <a:p>
            <a:pPr>
              <a:buAutoNum type="arabicPeriod"/>
            </a:pPr>
            <a:r>
              <a:rPr lang="uk-UA" sz="3600" dirty="0" smtClean="0"/>
              <a:t>Структура </a:t>
            </a:r>
            <a:r>
              <a:rPr lang="uk-UA" sz="3600" dirty="0"/>
              <a:t>та обсяги логістичних </a:t>
            </a:r>
            <a:r>
              <a:rPr lang="uk-UA" sz="3600" dirty="0" smtClean="0"/>
              <a:t>витрат</a:t>
            </a:r>
            <a:endParaRPr lang="en-US" sz="3600" dirty="0" smtClean="0"/>
          </a:p>
          <a:p>
            <a:pPr>
              <a:buAutoNum type="arabicPeriod"/>
            </a:pPr>
            <a:r>
              <a:rPr lang="uk-UA" sz="3600" dirty="0" smtClean="0"/>
              <a:t>Підвищення </a:t>
            </a:r>
            <a:r>
              <a:rPr lang="uk-UA" sz="3600" dirty="0"/>
              <a:t>ефективності виробництва продукції та послуг за рахунок управління логістичними витратами. </a:t>
            </a:r>
            <a:endParaRPr lang="en-US" sz="3600" dirty="0" smtClean="0"/>
          </a:p>
          <a:p>
            <a:r>
              <a:rPr lang="ru-RU" sz="3600" dirty="0" smtClean="0"/>
              <a:t>3</a:t>
            </a:r>
            <a:r>
              <a:rPr lang="ru-RU" sz="3600" dirty="0"/>
              <a:t>. </a:t>
            </a:r>
            <a:r>
              <a:rPr lang="ru-RU" sz="3600" dirty="0" err="1"/>
              <a:t>Логістичний</a:t>
            </a:r>
            <a:r>
              <a:rPr lang="ru-RU" sz="3600" dirty="0"/>
              <a:t> </a:t>
            </a:r>
            <a:r>
              <a:rPr lang="ru-RU" sz="3600" dirty="0" err="1"/>
              <a:t>чинник</a:t>
            </a:r>
            <a:r>
              <a:rPr lang="ru-RU" sz="3600" dirty="0"/>
              <a:t> </a:t>
            </a:r>
            <a:r>
              <a:rPr lang="ru-RU" sz="3600" dirty="0" err="1"/>
              <a:t>підвищення</a:t>
            </a:r>
            <a:r>
              <a:rPr lang="ru-RU" sz="3600" dirty="0"/>
              <a:t> </a:t>
            </a:r>
            <a:r>
              <a:rPr lang="ru-RU" sz="3600" dirty="0" err="1"/>
              <a:t>фінансової</a:t>
            </a:r>
            <a:r>
              <a:rPr lang="ru-RU" sz="3600" dirty="0"/>
              <a:t> </a:t>
            </a:r>
            <a:r>
              <a:rPr lang="ru-RU" sz="3600" dirty="0" err="1" smtClean="0"/>
              <a:t>стійкості</a:t>
            </a:r>
            <a:r>
              <a:rPr lang="en-US" sz="3600" dirty="0"/>
              <a:t> </a:t>
            </a:r>
            <a:r>
              <a:rPr lang="ru-RU" sz="3600" dirty="0" smtClean="0"/>
              <a:t>та</a:t>
            </a:r>
            <a:r>
              <a:rPr lang="ru-RU" sz="3600" dirty="0"/>
              <a:t> </a:t>
            </a:r>
            <a:r>
              <a:rPr lang="ru-RU" sz="3600" dirty="0" err="1"/>
              <a:t>конкурентоспроможності</a:t>
            </a:r>
            <a:r>
              <a:rPr lang="ru-RU" sz="3600" dirty="0"/>
              <a:t> </a:t>
            </a:r>
            <a:r>
              <a:rPr lang="ru-RU" sz="3600" dirty="0" err="1"/>
              <a:t>підприємства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36180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Ð¿ÑÐµÐ· ÐºÑÐ¸ÐºÐ°Ð²ÑÑÐºÐ¸Ð¹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0703"/>
            <a:ext cx="8636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13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9" t="16270" r="25372" b="32936"/>
          <a:stretch/>
        </p:blipFill>
        <p:spPr bwMode="auto">
          <a:xfrm>
            <a:off x="228600" y="457200"/>
            <a:ext cx="8764359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757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2" t="39484" r="25817" b="25794"/>
          <a:stretch/>
        </p:blipFill>
        <p:spPr bwMode="auto">
          <a:xfrm>
            <a:off x="1" y="838200"/>
            <a:ext cx="9156188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0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2" t="10119" r="25706" b="36508"/>
          <a:stretch/>
        </p:blipFill>
        <p:spPr bwMode="auto">
          <a:xfrm>
            <a:off x="152401" y="533400"/>
            <a:ext cx="8820502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946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4" t="9921" r="25148" b="19444"/>
          <a:stretch/>
        </p:blipFill>
        <p:spPr bwMode="auto">
          <a:xfrm>
            <a:off x="228601" y="304800"/>
            <a:ext cx="8821648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054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9" t="15278" r="25482" b="11508"/>
          <a:stretch/>
        </p:blipFill>
        <p:spPr bwMode="auto">
          <a:xfrm>
            <a:off x="228600" y="304800"/>
            <a:ext cx="8610600" cy="641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7540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2" t="8333" r="25483" b="67010"/>
          <a:stretch/>
        </p:blipFill>
        <p:spPr bwMode="auto">
          <a:xfrm>
            <a:off x="217714" y="914400"/>
            <a:ext cx="86868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085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2" t="27779" r="25483" b="25396"/>
          <a:stretch/>
        </p:blipFill>
        <p:spPr bwMode="auto">
          <a:xfrm>
            <a:off x="152400" y="1066800"/>
            <a:ext cx="891411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521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9" t="12405" r="25403" b="14868"/>
          <a:stretch/>
        </p:blipFill>
        <p:spPr bwMode="auto">
          <a:xfrm>
            <a:off x="228600" y="228599"/>
            <a:ext cx="8610600" cy="6420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69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9" t="9375" r="25120" b="50546"/>
          <a:stretch/>
        </p:blipFill>
        <p:spPr bwMode="auto">
          <a:xfrm>
            <a:off x="152400" y="228600"/>
            <a:ext cx="8793932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127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1752600"/>
            <a:ext cx="8153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AutoNum type="arabicPeriod"/>
            </a:pPr>
            <a:r>
              <a:rPr lang="uk-UA" sz="5400" dirty="0"/>
              <a:t>Структура та обсяги логістичних витрат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7215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8" t="23810" r="25260" b="28968"/>
          <a:stretch/>
        </p:blipFill>
        <p:spPr bwMode="auto">
          <a:xfrm>
            <a:off x="228600" y="228600"/>
            <a:ext cx="864614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650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1447800"/>
            <a:ext cx="8229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/>
              <a:t>2.Підвищення </a:t>
            </a:r>
            <a:r>
              <a:rPr lang="uk-UA" sz="4400" b="1" dirty="0"/>
              <a:t>ефективності виробництва продукції та послуг за рахунок управління логістичними витратами.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850436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ÐÐ°ÑÑÐ¸Ð½ÐºÐ¸ Ð¿Ð¾ Ð·Ð°Ð¿ÑÐ¾ÑÑ ÐÐ¾Ð¶Ð»Ð¸Ð²Ð¾ÑÑÑ Ð¾ÑÑÐ¸Ð¼Ð°Ð½Ð½Ñ ÐºÐ¾Ð½ÐºÑÑÐµÐ½ÑÐ½Ð¸Ñ Ð¿ÐµÑÐµÐ²Ð°Ð³ Ð·Ð°Ð²Ð´ÑÐºÐ¸ Ð»Ð¾Ð³ÑÑÑÐ¸ÑÑ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377545" cy="661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864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Ð¤Ð¾ÑÐ¼ÑÐ²Ð°Ð½Ð½Ñ Ð²Ð°ÑÑÐ¾ÑÑÑ Ð´Ð»Ñ ÐºÐ»ÑÑÐ½Ñ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890344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567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ÐÐ°ÑÑÐ¸Ð½ÐºÐ¸ Ð¿Ð¾ Ð·Ð°Ð¿ÑÐ¾ÑÑ ÐÐ¾Ð¶Ð»Ð¸Ð²Ð¾ÑÑÑ Ð¾ÑÑÐ¸Ð¼Ð°Ð½Ð½Ñ ÐºÐ¾Ð½ÐºÑÑÐµÐ½ÑÐ½Ð¸Ñ Ð¿ÐµÑÐµÐ²Ð°Ð³ Ð·Ð°Ð²Ð´ÑÐºÐ¸ Ð»Ð¾Ð³ÑÑÑÐ¸ÑÑ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315200" cy="435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8200" y="5801437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1 – </a:t>
            </a:r>
            <a:r>
              <a:rPr lang="ru-RU" i="1" dirty="0" err="1"/>
              <a:t>ефект</a:t>
            </a:r>
            <a:r>
              <a:rPr lang="ru-RU" i="1" dirty="0"/>
              <a:t> </a:t>
            </a:r>
            <a:r>
              <a:rPr lang="ru-RU" i="1" dirty="0" err="1"/>
              <a:t>спеціалізації</a:t>
            </a:r>
            <a:r>
              <a:rPr lang="ru-RU" i="1" dirty="0"/>
              <a:t>; 2 – </a:t>
            </a:r>
            <a:r>
              <a:rPr lang="ru-RU" i="1" dirty="0" err="1"/>
              <a:t>приріст</a:t>
            </a:r>
            <a:r>
              <a:rPr lang="ru-RU" i="1" dirty="0"/>
              <a:t> </a:t>
            </a:r>
            <a:r>
              <a:rPr lang="ru-RU" i="1" dirty="0" err="1"/>
              <a:t>ефекту</a:t>
            </a:r>
            <a:r>
              <a:rPr lang="ru-RU" i="1" dirty="0"/>
              <a:t> </a:t>
            </a:r>
            <a:r>
              <a:rPr lang="ru-RU" i="1" dirty="0" err="1"/>
              <a:t>спеціалізації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5470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609600"/>
            <a:ext cx="7924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/>
              <a:t>Найвагоміші</a:t>
            </a:r>
            <a:r>
              <a:rPr lang="ru-RU" sz="2400" i="1" dirty="0"/>
              <a:t> </a:t>
            </a:r>
            <a:r>
              <a:rPr lang="ru-RU" sz="2400" i="1" dirty="0" err="1"/>
              <a:t>резерви</a:t>
            </a:r>
            <a:r>
              <a:rPr lang="ru-RU" sz="2400" i="1" dirty="0"/>
              <a:t> </a:t>
            </a:r>
            <a:r>
              <a:rPr lang="ru-RU" sz="2400" i="1" dirty="0" err="1"/>
              <a:t>економічності</a:t>
            </a:r>
            <a:r>
              <a:rPr lang="ru-RU" sz="2400" i="1" dirty="0"/>
              <a:t>:</a:t>
            </a:r>
            <a:r>
              <a:rPr lang="ru-RU" sz="2400" dirty="0"/>
              <a:t> 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констатувати</a:t>
            </a:r>
            <a:r>
              <a:rPr lang="ru-RU" sz="2400" dirty="0"/>
              <a:t> </a:t>
            </a:r>
            <a:r>
              <a:rPr lang="ru-RU" sz="2400" dirty="0" err="1"/>
              <a:t>істотне</a:t>
            </a:r>
            <a:r>
              <a:rPr lang="ru-RU" sz="2400" dirty="0"/>
              <a:t> </a:t>
            </a:r>
            <a:r>
              <a:rPr lang="ru-RU" sz="2400" dirty="0" err="1"/>
              <a:t>зменшення</a:t>
            </a:r>
            <a:r>
              <a:rPr lang="ru-RU" sz="2400" dirty="0"/>
              <a:t> “</a:t>
            </a:r>
            <a:r>
              <a:rPr lang="ru-RU" sz="2400" dirty="0" err="1"/>
              <a:t>доступності</a:t>
            </a:r>
            <a:r>
              <a:rPr lang="ru-RU" sz="2400" dirty="0"/>
              <a:t>” </a:t>
            </a:r>
            <a:r>
              <a:rPr lang="ru-RU" sz="2400" dirty="0" err="1"/>
              <a:t>резервів</a:t>
            </a:r>
            <a:r>
              <a:rPr lang="ru-RU" sz="2400" dirty="0"/>
              <a:t> у </a:t>
            </a:r>
            <a:r>
              <a:rPr lang="ru-RU" sz="2400" dirty="0" err="1"/>
              <a:t>безпосередньому</a:t>
            </a:r>
            <a:r>
              <a:rPr lang="ru-RU" sz="2400" dirty="0"/>
              <a:t> </a:t>
            </a:r>
            <a:r>
              <a:rPr lang="ru-RU" sz="2400" dirty="0" err="1"/>
              <a:t>виготовленні</a:t>
            </a:r>
            <a:r>
              <a:rPr lang="ru-RU" sz="2400" dirty="0"/>
              <a:t>, </a:t>
            </a:r>
            <a:r>
              <a:rPr lang="ru-RU" sz="2400" dirty="0" err="1"/>
              <a:t>оскільки</a:t>
            </a:r>
            <a:r>
              <a:rPr lang="ru-RU" sz="2400" dirty="0"/>
              <a:t> у </a:t>
            </a:r>
            <a:r>
              <a:rPr lang="ru-RU" sz="2400" dirty="0" err="1"/>
              <a:t>цій</a:t>
            </a:r>
            <a:r>
              <a:rPr lang="ru-RU" sz="2400" dirty="0"/>
              <a:t> </a:t>
            </a:r>
            <a:r>
              <a:rPr lang="ru-RU" sz="2400" dirty="0" err="1"/>
              <a:t>сфері</a:t>
            </a:r>
            <a:r>
              <a:rPr lang="ru-RU" sz="2400" dirty="0"/>
              <a:t> </a:t>
            </a:r>
            <a:r>
              <a:rPr lang="ru-RU" sz="2400" dirty="0" err="1"/>
              <a:t>найбільшою</a:t>
            </a:r>
            <a:r>
              <a:rPr lang="ru-RU" sz="2400" dirty="0"/>
              <a:t> </a:t>
            </a:r>
            <a:r>
              <a:rPr lang="ru-RU" sz="2400" dirty="0" err="1"/>
              <a:t>мірою</a:t>
            </a:r>
            <a:r>
              <a:rPr lang="ru-RU" sz="2400" dirty="0"/>
              <a:t> </a:t>
            </a:r>
            <a:r>
              <a:rPr lang="ru-RU" sz="2400" dirty="0" err="1"/>
              <a:t>впроваджувались</a:t>
            </a:r>
            <a:r>
              <a:rPr lang="ru-RU" sz="2400" dirty="0"/>
              <a:t> </a:t>
            </a:r>
            <a:r>
              <a:rPr lang="ru-RU" sz="2400" dirty="0" err="1"/>
              <a:t>досягнення</a:t>
            </a:r>
            <a:r>
              <a:rPr lang="ru-RU" sz="2400" dirty="0"/>
              <a:t> </a:t>
            </a:r>
            <a:r>
              <a:rPr lang="ru-RU" sz="2400" dirty="0" err="1"/>
              <a:t>науково-технічного</a:t>
            </a:r>
            <a:r>
              <a:rPr lang="ru-RU" sz="2400" dirty="0"/>
              <a:t> </a:t>
            </a:r>
            <a:r>
              <a:rPr lang="ru-RU" sz="2400" dirty="0" err="1"/>
              <a:t>прогресу</a:t>
            </a:r>
            <a:r>
              <a:rPr lang="ru-RU" sz="2400" dirty="0"/>
              <a:t>, в </a:t>
            </a:r>
            <a:r>
              <a:rPr lang="ru-RU" sz="2400" dirty="0" err="1"/>
              <a:t>пріоритетному</a:t>
            </a:r>
            <a:r>
              <a:rPr lang="ru-RU" sz="2400" dirty="0"/>
              <a:t> порядку </a:t>
            </a:r>
            <a:r>
              <a:rPr lang="ru-RU" sz="2400" dirty="0" err="1"/>
              <a:t>здійснювалися</a:t>
            </a:r>
            <a:r>
              <a:rPr lang="ru-RU" sz="2400" dirty="0"/>
              <a:t> </a:t>
            </a:r>
            <a:r>
              <a:rPr lang="ru-RU" sz="2400" dirty="0" err="1"/>
              <a:t>механізація</a:t>
            </a:r>
            <a:r>
              <a:rPr lang="ru-RU" sz="2400" dirty="0"/>
              <a:t> і </a:t>
            </a:r>
            <a:r>
              <a:rPr lang="ru-RU" sz="2400" dirty="0" err="1"/>
              <a:t>автоматизація</a:t>
            </a:r>
            <a:r>
              <a:rPr lang="ru-RU" sz="2400" dirty="0"/>
              <a:t> </a:t>
            </a:r>
            <a:r>
              <a:rPr lang="ru-RU" sz="2400" dirty="0" err="1"/>
              <a:t>виробництва</a:t>
            </a:r>
            <a:r>
              <a:rPr lang="ru-RU" sz="2400" dirty="0"/>
              <a:t>. </a:t>
            </a:r>
            <a:r>
              <a:rPr lang="ru-RU" sz="2400" dirty="0" err="1"/>
              <a:t>Водночас</a:t>
            </a:r>
            <a:r>
              <a:rPr lang="ru-RU" sz="2400" dirty="0"/>
              <a:t> у транспортно-</a:t>
            </a:r>
            <a:r>
              <a:rPr lang="ru-RU" sz="2400" dirty="0" err="1"/>
              <a:t>складських</a:t>
            </a:r>
            <a:r>
              <a:rPr lang="ru-RU" sz="2400" dirty="0"/>
              <a:t> та </a:t>
            </a:r>
            <a:r>
              <a:rPr lang="ru-RU" sz="2400" dirty="0" err="1"/>
              <a:t>пакувальних</a:t>
            </a:r>
            <a:r>
              <a:rPr lang="ru-RU" sz="2400" dirty="0"/>
              <a:t> </a:t>
            </a:r>
            <a:r>
              <a:rPr lang="ru-RU" sz="2400" dirty="0" err="1"/>
              <a:t>процесах</a:t>
            </a:r>
            <a:r>
              <a:rPr lang="ru-RU" sz="2400" dirty="0"/>
              <a:t> </a:t>
            </a:r>
            <a:r>
              <a:rPr lang="ru-RU" sz="2400" dirty="0" err="1"/>
              <a:t>значно</a:t>
            </a:r>
            <a:r>
              <a:rPr lang="ru-RU" sz="2400" dirty="0"/>
              <a:t> </a:t>
            </a:r>
            <a:r>
              <a:rPr lang="ru-RU" sz="2400" dirty="0" err="1"/>
              <a:t>нижча</a:t>
            </a:r>
            <a:r>
              <a:rPr lang="ru-RU" sz="2400" dirty="0"/>
              <a:t> </a:t>
            </a:r>
            <a:r>
              <a:rPr lang="ru-RU" sz="2400" dirty="0" err="1"/>
              <a:t>продуктивність</a:t>
            </a:r>
            <a:r>
              <a:rPr lang="ru-RU" sz="2400" dirty="0"/>
              <a:t> </a:t>
            </a:r>
            <a:r>
              <a:rPr lang="ru-RU" sz="2400" dirty="0" err="1"/>
              <a:t>праці</a:t>
            </a:r>
            <a:r>
              <a:rPr lang="ru-RU" sz="2400" dirty="0"/>
              <a:t>, </a:t>
            </a:r>
            <a:r>
              <a:rPr lang="ru-RU" sz="2400" dirty="0" err="1"/>
              <a:t>переважає</a:t>
            </a:r>
            <a:r>
              <a:rPr lang="ru-RU" sz="2400" dirty="0"/>
              <a:t> </a:t>
            </a:r>
            <a:r>
              <a:rPr lang="ru-RU" sz="2400" dirty="0" err="1"/>
              <a:t>ручна</a:t>
            </a:r>
            <a:r>
              <a:rPr lang="ru-RU" sz="2400" dirty="0"/>
              <a:t> </a:t>
            </a:r>
            <a:r>
              <a:rPr lang="ru-RU" sz="2400" dirty="0" err="1"/>
              <a:t>праця</a:t>
            </a:r>
            <a:r>
              <a:rPr lang="ru-RU" sz="2400" dirty="0"/>
              <a:t>, і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дає</a:t>
            </a:r>
            <a:r>
              <a:rPr lang="ru-RU" sz="2400" dirty="0"/>
              <a:t> </a:t>
            </a:r>
            <a:r>
              <a:rPr lang="ru-RU" sz="2400" dirty="0" err="1"/>
              <a:t>підстави</a:t>
            </a:r>
            <a:r>
              <a:rPr lang="ru-RU" sz="2400" dirty="0"/>
              <a:t> </a:t>
            </a:r>
            <a:r>
              <a:rPr lang="ru-RU" sz="2400" dirty="0" err="1"/>
              <a:t>стверджувати</a:t>
            </a:r>
            <a:r>
              <a:rPr lang="ru-RU" sz="2400" dirty="0"/>
              <a:t> про </a:t>
            </a:r>
            <a:r>
              <a:rPr lang="ru-RU" sz="2400" dirty="0" err="1"/>
              <a:t>високу</a:t>
            </a:r>
            <a:r>
              <a:rPr lang="ru-RU" sz="2400" dirty="0"/>
              <a:t> “</a:t>
            </a:r>
            <a:r>
              <a:rPr lang="ru-RU" sz="2400" dirty="0" err="1"/>
              <a:t>доступність</a:t>
            </a:r>
            <a:r>
              <a:rPr lang="ru-RU" sz="2400" dirty="0"/>
              <a:t>” </a:t>
            </a:r>
            <a:r>
              <a:rPr lang="ru-RU" sz="2400" dirty="0" err="1"/>
              <a:t>резервів</a:t>
            </a:r>
            <a:r>
              <a:rPr lang="ru-RU" sz="2400" dirty="0"/>
              <a:t> </a:t>
            </a:r>
            <a:r>
              <a:rPr lang="ru-RU" sz="2400" dirty="0" err="1"/>
              <a:t>економічності</a:t>
            </a:r>
            <a:r>
              <a:rPr lang="ru-RU" sz="2400" dirty="0"/>
              <a:t> в </a:t>
            </a:r>
            <a:r>
              <a:rPr lang="ru-RU" sz="2400" dirty="0" err="1"/>
              <a:t>логістичних</a:t>
            </a:r>
            <a:r>
              <a:rPr lang="ru-RU" sz="2400" dirty="0"/>
              <a:t> </a:t>
            </a:r>
            <a:r>
              <a:rPr lang="ru-RU" sz="2400" dirty="0" err="1"/>
              <a:t>процесах</a:t>
            </a:r>
            <a:r>
              <a:rPr lang="ru-RU" sz="2400" dirty="0"/>
              <a:t>, </a:t>
            </a:r>
            <a:r>
              <a:rPr lang="ru-RU" sz="2400" dirty="0" err="1"/>
              <a:t>тобто</a:t>
            </a:r>
            <a:r>
              <a:rPr lang="ru-RU" sz="2400" dirty="0"/>
              <a:t> про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значно</a:t>
            </a:r>
            <a:r>
              <a:rPr lang="ru-RU" sz="2400" dirty="0"/>
              <a:t> </a:t>
            </a:r>
            <a:r>
              <a:rPr lang="ru-RU" sz="2400" dirty="0" err="1"/>
              <a:t>меншу</a:t>
            </a:r>
            <a:r>
              <a:rPr lang="ru-RU" sz="2400" dirty="0"/>
              <a:t> “</a:t>
            </a:r>
            <a:r>
              <a:rPr lang="ru-RU" sz="2400" dirty="0" err="1"/>
              <a:t>затратомісткість</a:t>
            </a:r>
            <a:r>
              <a:rPr lang="ru-RU" sz="2400" dirty="0"/>
              <a:t> </a:t>
            </a:r>
            <a:r>
              <a:rPr lang="ru-RU" sz="2400" dirty="0" err="1"/>
              <a:t>освоєння</a:t>
            </a:r>
            <a:r>
              <a:rPr lang="ru-RU" sz="2400" dirty="0"/>
              <a:t>” </a:t>
            </a:r>
            <a:r>
              <a:rPr lang="ru-RU" sz="2400" dirty="0" err="1"/>
              <a:t>одиниці</a:t>
            </a:r>
            <a:r>
              <a:rPr lang="ru-RU" sz="2400" dirty="0"/>
              <a:t> резерву. Схематично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зміщення</a:t>
            </a:r>
            <a:r>
              <a:rPr lang="ru-RU" sz="2400" dirty="0"/>
              <a:t> </a:t>
            </a:r>
            <a:r>
              <a:rPr lang="ru-RU" sz="2400" dirty="0" err="1"/>
              <a:t>пріоритету</a:t>
            </a:r>
            <a:r>
              <a:rPr lang="ru-RU" sz="2400" dirty="0"/>
              <a:t> показано як на рис. </a:t>
            </a:r>
          </a:p>
        </p:txBody>
      </p:sp>
    </p:spTree>
    <p:extLst>
      <p:ext uri="{BB962C8B-B14F-4D97-AF65-F5344CB8AC3E}">
        <p14:creationId xmlns:p14="http://schemas.microsoft.com/office/powerpoint/2010/main" val="3949487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ÐÑÐ°ÑÑÑÐ½Ð° ÑÐ½ÑÐµÑÐ¿ÑÐµÑÐ°ÑÑÑ ÐµÑÐµÐºÑÐ¸Ð²Ð½Ð¾ÑÑÑ Ð²Ð¸ÐºÐ¾ÑÐ¸ÑÑÐ°Ð½Ð½Ñ ÑÐµÐ·ÐµÑÐ²ÑÐ² Ð²Ð¸ÑÐ¾Ð±Ð½Ð¸ÑÑÐ²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56744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316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1524000"/>
            <a:ext cx="8382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3. </a:t>
            </a:r>
            <a:r>
              <a:rPr lang="ru-RU" sz="4400" b="1" dirty="0" err="1"/>
              <a:t>Логістичний</a:t>
            </a:r>
            <a:r>
              <a:rPr lang="ru-RU" sz="4400" b="1" dirty="0"/>
              <a:t> </a:t>
            </a:r>
            <a:r>
              <a:rPr lang="ru-RU" sz="4400" b="1" dirty="0" err="1"/>
              <a:t>чинник</a:t>
            </a:r>
            <a:r>
              <a:rPr lang="ru-RU" sz="4400" b="1" dirty="0"/>
              <a:t> </a:t>
            </a:r>
            <a:r>
              <a:rPr lang="ru-RU" sz="4400" b="1" dirty="0" err="1"/>
              <a:t>підвищення</a:t>
            </a:r>
            <a:r>
              <a:rPr lang="ru-RU" sz="4400" b="1" dirty="0"/>
              <a:t> </a:t>
            </a:r>
            <a:r>
              <a:rPr lang="ru-RU" sz="4400" b="1" dirty="0" err="1"/>
              <a:t>фінансової</a:t>
            </a:r>
            <a:r>
              <a:rPr lang="ru-RU" sz="4400" b="1" dirty="0"/>
              <a:t> </a:t>
            </a:r>
            <a:r>
              <a:rPr lang="ru-RU" sz="4400" b="1" dirty="0" err="1"/>
              <a:t>стійкості</a:t>
            </a:r>
            <a:r>
              <a:rPr lang="en-US" sz="4400" b="1" dirty="0"/>
              <a:t> </a:t>
            </a:r>
            <a:r>
              <a:rPr lang="ru-RU" sz="4400" b="1" dirty="0"/>
              <a:t>та </a:t>
            </a:r>
            <a:r>
              <a:rPr lang="ru-RU" sz="4400" b="1" dirty="0" err="1"/>
              <a:t>конкурентоспроможності</a:t>
            </a:r>
            <a:r>
              <a:rPr lang="ru-RU" sz="4400" b="1" dirty="0"/>
              <a:t> </a:t>
            </a:r>
            <a:r>
              <a:rPr lang="ru-RU" sz="4400" b="1" dirty="0" err="1"/>
              <a:t>підприємства</a:t>
            </a:r>
            <a:r>
              <a:rPr lang="ru-RU" sz="4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16475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Ð¿ÑÐµÐ· ÐºÑÐ¸ÐºÐ°Ð²ÑÑÐºÐ¸Ð¹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1"/>
            <a:ext cx="868680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1863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ÐÐ¿Ð»Ð¸Ð² Ð»Ð¾Ð³ÑÑÑÐ¸ÐºÐ¸ Ð½Ð° ÑÐµÐ½ÑÐ°Ð±ÐµÐ»ÑÐ½ÑÑÑÑ ÑÐ½Ð²ÐµÑÑÐ¸ÑÑ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381000"/>
            <a:ext cx="8412927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3400" y="579120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/>
              <a:t>Вплив</a:t>
            </a:r>
            <a:r>
              <a:rPr lang="ru-RU" sz="2800" b="1" i="1" dirty="0"/>
              <a:t> </a:t>
            </a:r>
            <a:r>
              <a:rPr lang="ru-RU" sz="2800" b="1" i="1" dirty="0" err="1"/>
              <a:t>логістики</a:t>
            </a:r>
            <a:r>
              <a:rPr lang="ru-RU" sz="2800" b="1" i="1" dirty="0"/>
              <a:t> на </a:t>
            </a:r>
            <a:r>
              <a:rPr lang="ru-RU" sz="2800" b="1" i="1" dirty="0" err="1"/>
              <a:t>рентабельність</a:t>
            </a:r>
            <a:r>
              <a:rPr lang="ru-RU" sz="2800" b="1" i="1" dirty="0"/>
              <a:t> </a:t>
            </a:r>
            <a:r>
              <a:rPr lang="ru-RU" sz="2800" b="1" i="1" dirty="0" err="1"/>
              <a:t>інвестицій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003041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¿ÑÐµÐ· ÐºÑÐ¸ÐºÐ°Ð²ÑÑÐºÐ¸Ð¹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504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2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ÐÐ°ÑÑÐ¸Ð½ÐºÐ¸ Ð¿Ð¾ Ð·Ð°Ð¿ÑÐ¾ÑÑ ÐÐ¾Ð¶Ð»Ð¸Ð²Ð¾ÑÑÑ Ð¾ÑÑÐ¸Ð¼Ð°Ð½Ð½Ñ ÐºÐ¾Ð½ÐºÑÑÐµÐ½ÑÐ½Ð¸Ñ Ð¿ÐµÑÐµÐ²Ð°Ð³ Ð·Ð°Ð²Ð´ÑÐºÐ¸ Ð»Ð¾Ð³ÑÑÑÐ¸ÑÑ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58737"/>
            <a:ext cx="8763944" cy="596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7526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Ð¿ÑÐµÐ· ÐºÑÐ¸ÐºÐ°Ð²ÑÑÐºÐ¸Ð¹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43" y="100237"/>
            <a:ext cx="8988425" cy="674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1303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Ð¿ÑÐµÐ· ÐºÑÐ¸ÐºÐ°Ð²ÑÑÐºÐ¸Ð¹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2456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5480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Ð¿ÑÐµÐ· ÐºÑÐ¸ÐºÐ°Ð²ÑÑÐºÐ¸Ð¹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8425" cy="674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130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Ð·Ð°Ð¸Ð¼Ð¾ÑÐ²ÑÐ·Ñ ÑÐºÐ¾Ð½Ð¾Ð¼Ð¸ÑÐµÑÐºÐ¸Ñ Ð¾ÑÐ½Ð¾Ð² Ð»Ð¾Ð³Ð¸ÑÑÐ¸ÐºÐ¸ Ñ Ð´ÑÑÐ³Ð¸Ð¼Ð¸ Ð´Ð¸ÑÑÐ¸Ð¿Ð»Ð¸Ð½Ð°Ð¼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0189"/>
            <a:ext cx="9096068" cy="439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0501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ÐµÐºÐ¾Ð½Ð¾Ð¼ÑÐºÐ° Ð»Ð¾Ð³ÑÑÑÐ¸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279"/>
            <a:ext cx="8952442" cy="519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1419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ÐµÐºÐ¾Ð½Ð¾Ð¼ÑÐºÐ° Ð»Ð¾Ð³ÑÑÑÐ¸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3348"/>
            <a:ext cx="8763000" cy="657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962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¿ÑÐµÐ· ÐºÑÐ¸ÐºÐ°Ð²ÑÑÐºÐ¸Ð¹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" y="205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88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¿ÑÐµÐ· ÐºÑÐ¸ÐºÐ°Ð²ÑÑÐºÐ¸Ð¹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106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47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¿ÑÐµÐ· ÐºÑÐ¸ÐºÐ°Ð²ÑÑÐºÐ¸Ð¹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40" y="172995"/>
            <a:ext cx="88392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08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¿ÑÐµÐ· ÐºÑÐ¸ÐºÐ°Ð²ÑÑÐºÐ¸Ð¹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211"/>
            <a:ext cx="8919519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90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¿ÑÐµÐ· ÐºÑÐ¸ÐºÐ°Ð²ÑÑÐºÐ¸Ð¹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52400"/>
            <a:ext cx="89408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44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Ð¿ÑÐµÐ· ÐºÑÐ¸ÐºÐ°Ð²ÑÑÐºÐ¸Ð¹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97" y="-5149"/>
            <a:ext cx="90424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711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74</Words>
  <Application>Microsoft Office PowerPoint</Application>
  <PresentationFormat>Экран (4:3)</PresentationFormat>
  <Paragraphs>11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50</cp:revision>
  <dcterms:created xsi:type="dcterms:W3CDTF">2006-08-16T00:00:00Z</dcterms:created>
  <dcterms:modified xsi:type="dcterms:W3CDTF">2019-06-25T21:59:31Z</dcterms:modified>
</cp:coreProperties>
</file>