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9" r:id="rId6"/>
    <p:sldId id="280" r:id="rId7"/>
    <p:sldId id="281" r:id="rId8"/>
    <p:sldId id="282" r:id="rId9"/>
    <p:sldId id="283" r:id="rId10"/>
    <p:sldId id="284" r:id="rId11"/>
    <p:sldId id="287" r:id="rId12"/>
    <p:sldId id="286" r:id="rId13"/>
    <p:sldId id="285" r:id="rId14"/>
    <p:sldId id="260" r:id="rId15"/>
    <p:sldId id="261" r:id="rId16"/>
    <p:sldId id="262" r:id="rId17"/>
    <p:sldId id="263" r:id="rId18"/>
    <p:sldId id="264" r:id="rId19"/>
    <p:sldId id="265" r:id="rId20"/>
    <p:sldId id="266" r:id="rId21"/>
    <p:sldId id="267" r:id="rId22"/>
    <p:sldId id="273" r:id="rId23"/>
    <p:sldId id="274" r:id="rId24"/>
    <p:sldId id="275" r:id="rId25"/>
    <p:sldId id="276" r:id="rId26"/>
    <p:sldId id="277" r:id="rId27"/>
    <p:sldId id="278"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9999"/>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18.03.2023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18.03.2023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18.03.2023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18.03.2023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18.03.2023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18.03.2023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18.03.2023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18.03.2023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18.03.2023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18.03.2023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18.03.2023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18.03.2023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8" y="373977"/>
            <a:ext cx="7920880" cy="923330"/>
          </a:xfrm>
          <a:prstGeom prst="rect">
            <a:avLst/>
          </a:prstGeom>
          <a:noFill/>
        </p:spPr>
        <p:txBody>
          <a:bodyPr wrap="square" rtlCol="0">
            <a:spAutoFit/>
          </a:bodyPr>
          <a:lstStyle/>
          <a:p>
            <a:pPr algn="ctr"/>
            <a:r>
              <a:rPr lang="ru-RU" dirty="0" smtClean="0"/>
              <a:t>ТЕМА </a:t>
            </a:r>
            <a:r>
              <a:rPr lang="ru-RU" dirty="0" smtClean="0"/>
              <a:t>6. </a:t>
            </a:r>
            <a:r>
              <a:rPr lang="uk-UA" b="1" dirty="0"/>
              <a:t>Методи проведення експертиз товарів в митній справі </a:t>
            </a:r>
            <a:endParaRPr lang="ru-RU" dirty="0"/>
          </a:p>
          <a:p>
            <a:pPr algn="ctr"/>
            <a:endParaRPr lang="ru-RU" dirty="0"/>
          </a:p>
          <a:p>
            <a:pPr algn="ctr"/>
            <a:endParaRPr lang="ru-RU" dirty="0"/>
          </a:p>
        </p:txBody>
      </p:sp>
      <p:sp>
        <p:nvSpPr>
          <p:cNvPr id="5" name="Прямоугольник 4"/>
          <p:cNvSpPr/>
          <p:nvPr/>
        </p:nvSpPr>
        <p:spPr>
          <a:xfrm>
            <a:off x="395536" y="1844824"/>
            <a:ext cx="8496944" cy="1477328"/>
          </a:xfrm>
          <a:prstGeom prst="rect">
            <a:avLst/>
          </a:prstGeom>
        </p:spPr>
        <p:txBody>
          <a:bodyPr wrap="square">
            <a:spAutoFit/>
          </a:bodyPr>
          <a:lstStyle/>
          <a:p>
            <a:pPr algn="ctr"/>
            <a:r>
              <a:rPr lang="uk-UA" b="1" dirty="0" smtClean="0">
                <a:solidFill>
                  <a:srgbClr val="FF0000"/>
                </a:solidFill>
              </a:rPr>
              <a:t>Основні питання </a:t>
            </a:r>
          </a:p>
          <a:p>
            <a:pPr indent="457200" algn="ctr"/>
            <a:endParaRPr lang="uk-UA" b="1" dirty="0" smtClean="0">
              <a:solidFill>
                <a:srgbClr val="FF0000"/>
              </a:solidFill>
            </a:endParaRPr>
          </a:p>
          <a:p>
            <a:r>
              <a:rPr lang="uk-UA" b="1" dirty="0">
                <a:solidFill>
                  <a:srgbClr val="FF0000"/>
                </a:solidFill>
              </a:rPr>
              <a:t>Класифікація методів експертизи товарів: об’єктивні та евристичні. Характеристика вимірювальних та реєстраційних методів. Органолептичні, експертні та соціологічні методи експертизи товарів. Критерії відбору методів експертизи. </a:t>
            </a:r>
            <a:endParaRPr lang="ru-RU" b="1" dirty="0">
              <a:solidFill>
                <a:srgbClr val="FF0000"/>
              </a:solidFill>
            </a:endParaRPr>
          </a:p>
        </p:txBody>
      </p:sp>
    </p:spTree>
    <p:extLst>
      <p:ext uri="{BB962C8B-B14F-4D97-AF65-F5344CB8AC3E}">
        <p14:creationId xmlns:p14="http://schemas.microsoft.com/office/powerpoint/2010/main" val="628481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260648"/>
            <a:ext cx="8856984" cy="5632311"/>
          </a:xfrm>
          <a:prstGeom prst="rect">
            <a:avLst/>
          </a:prstGeom>
        </p:spPr>
        <p:txBody>
          <a:bodyPr wrap="square">
            <a:spAutoFit/>
          </a:bodyPr>
          <a:lstStyle/>
          <a:p>
            <a:pPr indent="457200" algn="just"/>
            <a:r>
              <a:rPr lang="uk-UA" dirty="0" smtClean="0"/>
              <a:t>М е т о д и   р е о л о г і й   –  методи,  засновані  на  вимірюванні  деформації різних речовин і матеріалів. Призначені для визначення структурно-механічних властивостей  товарів  (в'язкість,  пружність,  еластичність  і  міцність),  багато  з яких характеризує консистенцію. З їх допомогою визначають в'язкість м'ясного фаршу, пластичність тесту, твердість плодів і овочів, консистенцію маргарину, м’якість тканини, шкіри. </a:t>
            </a:r>
          </a:p>
          <a:p>
            <a:pPr indent="457200" algn="just"/>
            <a:endParaRPr lang="uk-UA" dirty="0" smtClean="0"/>
          </a:p>
          <a:p>
            <a:pPr indent="457200" algn="just"/>
            <a:r>
              <a:rPr lang="uk-UA" dirty="0" smtClean="0"/>
              <a:t>Результати  дослідження  структурно-механічних  властивостей  зазвичай виражають  графічно  у  вигляді  кривих  кінетики  деформації. Для  вимірювання використовують віскозиметри різних марок, динамометричні ваги, </a:t>
            </a:r>
            <a:r>
              <a:rPr lang="uk-UA" dirty="0" err="1" smtClean="0"/>
              <a:t>пластометри</a:t>
            </a:r>
            <a:r>
              <a:rPr lang="uk-UA" dirty="0" smtClean="0"/>
              <a:t> і ін. </a:t>
            </a:r>
          </a:p>
          <a:p>
            <a:pPr indent="457200" algn="just"/>
            <a:endParaRPr lang="uk-UA" dirty="0" smtClean="0"/>
          </a:p>
          <a:p>
            <a:pPr indent="457200" algn="just"/>
            <a:r>
              <a:rPr lang="uk-UA" dirty="0" smtClean="0"/>
              <a:t>Мі к р о с к о п у в а н </a:t>
            </a:r>
            <a:r>
              <a:rPr lang="uk-UA" dirty="0" err="1" smtClean="0"/>
              <a:t>н</a:t>
            </a:r>
            <a:r>
              <a:rPr lang="uk-UA" dirty="0" smtClean="0"/>
              <a:t> я   –  метод,  заснований  на  використанні  мікроскопа як  вимірювального  приладу.  Застосовуються  звичайні  біологічні  і  електронні мікроскопи, збільшення яких розрізняється кратністю. </a:t>
            </a:r>
          </a:p>
          <a:p>
            <a:pPr indent="457200" algn="just"/>
            <a:endParaRPr lang="uk-UA" dirty="0" smtClean="0"/>
          </a:p>
          <a:p>
            <a:pPr indent="457200" algn="just"/>
            <a:r>
              <a:rPr lang="uk-UA" dirty="0" smtClean="0"/>
              <a:t>Метод призначений для визначення будови тканин, кліток і їх органели, а також  видового  і  кількісного  складів  мікроорганізмів.  Найбільш  широко мікроскопування  застосовується  при  визначенні  виду  крохмальних  зерен, наявність  в  продуктах  домішок  і  мікроорганізмів,  мікроструктури  різних харчових  продуктів  і  непродовольчих  товарів.  При  мікробіологічних дослідженнях  мікроскопування  поєднується  з  реєстраційним  методом (підрахунок кількості мікроорганізмів). </a:t>
            </a:r>
            <a:endParaRPr lang="uk-UA" dirty="0"/>
          </a:p>
        </p:txBody>
      </p:sp>
    </p:spTree>
    <p:extLst>
      <p:ext uri="{BB962C8B-B14F-4D97-AF65-F5344CB8AC3E}">
        <p14:creationId xmlns:p14="http://schemas.microsoft.com/office/powerpoint/2010/main" val="2282408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496944" cy="646331"/>
          </a:xfrm>
          <a:prstGeom prst="rect">
            <a:avLst/>
          </a:prstGeom>
        </p:spPr>
        <p:txBody>
          <a:bodyPr wrap="square">
            <a:spAutoFit/>
          </a:bodyPr>
          <a:lstStyle/>
          <a:p>
            <a:pPr indent="457200" algn="just"/>
            <a:r>
              <a:rPr lang="uk-UA" dirty="0" smtClean="0"/>
              <a:t>Залежно  від  часу,  що  витрачається  на  визначення  значень  показників якості, всі вимірювальні методи ділять на експрес-методи і довгострокові. </a:t>
            </a:r>
            <a:endParaRPr lang="uk-UA" dirty="0"/>
          </a:p>
        </p:txBody>
      </p:sp>
      <p:sp>
        <p:nvSpPr>
          <p:cNvPr id="3" name="Прямоугольник 2"/>
          <p:cNvSpPr/>
          <p:nvPr/>
        </p:nvSpPr>
        <p:spPr>
          <a:xfrm>
            <a:off x="178783" y="1025698"/>
            <a:ext cx="8641689" cy="5586145"/>
          </a:xfrm>
          <a:prstGeom prst="rect">
            <a:avLst/>
          </a:prstGeom>
        </p:spPr>
        <p:txBody>
          <a:bodyPr wrap="square">
            <a:spAutoFit/>
          </a:bodyPr>
          <a:lstStyle/>
          <a:p>
            <a:pPr indent="457200" algn="just"/>
            <a:r>
              <a:rPr lang="uk-UA" sz="1700" dirty="0" smtClean="0"/>
              <a:t>Експрес-методи  –  методи,  призначені  для  швидкого  визначення показників якості товарів. </a:t>
            </a:r>
          </a:p>
          <a:p>
            <a:pPr indent="457200" algn="just"/>
            <a:r>
              <a:rPr lang="uk-UA" sz="1700" dirty="0" smtClean="0"/>
              <a:t>Перевагою  цих  методів  є  швидкість  визначення,  використання нескладних  вимірювальних  приладів  і  простих  пристосувань. </a:t>
            </a:r>
          </a:p>
          <a:p>
            <a:pPr indent="457200" algn="just"/>
            <a:r>
              <a:rPr lang="uk-UA" sz="1700" dirty="0" smtClean="0"/>
              <a:t>Експрес-методи  застосовують  в  тих  випадках,  коли  необхідно  швидко провести  експертизу.  Слід  зазначити,  що  більшість  класичних  методів відносяться до довгострокових  із-за  тривалої підготовки навішування шляхом витягання  речовин,  що  ідентифікуються,  в  розчини,  звільнення  їх  з  суміші  і видалення  сторонніх речовин, що  заважають  ідентифікації. Часто підготовчий етап  за  тривалістю  у  багато  разів  перевершує  основний  етап —  вимірювання кількісних  характеристик  показника.  Особливо  це  характерно  для  хімічних  і біохімічних методів. </a:t>
            </a:r>
          </a:p>
          <a:p>
            <a:pPr indent="457200" algn="just"/>
            <a:endParaRPr lang="uk-UA" sz="1700" dirty="0" smtClean="0"/>
          </a:p>
          <a:p>
            <a:pPr indent="457200" algn="just"/>
            <a:r>
              <a:rPr lang="uk-UA" sz="1700" dirty="0" smtClean="0"/>
              <a:t>Тому багато експрес-методів ґрунтуються на хімічних, фізичних, фізико-хімічних  методах  або  мікроскопуванні,  якщо  при  їх  застосуванні  можливо безпосередньо  заміряти  показники  без  тривалої  підготовки  навішування: наприклад,  визначення  кислотності  активної,  або  такої, що  титрує,  в  напоях; визначення вмісту солі в розсолі, відносної щільності молока, сухих речовин  і цукру в розчинах рефрактометричним методом. </a:t>
            </a:r>
          </a:p>
          <a:p>
            <a:pPr indent="457200" algn="just"/>
            <a:endParaRPr lang="uk-UA" sz="1700" dirty="0" smtClean="0"/>
          </a:p>
          <a:p>
            <a:pPr indent="457200" algn="just"/>
            <a:r>
              <a:rPr lang="uk-UA" sz="1700" dirty="0" smtClean="0"/>
              <a:t>Найбільш  поширені  експрес-методи,  засновані  на  засобах  виявлення  і призначені для якісного визначення властивостей товарів. </a:t>
            </a:r>
            <a:endParaRPr lang="uk-UA" sz="1700" dirty="0"/>
          </a:p>
        </p:txBody>
      </p:sp>
    </p:spTree>
    <p:extLst>
      <p:ext uri="{BB962C8B-B14F-4D97-AF65-F5344CB8AC3E}">
        <p14:creationId xmlns:p14="http://schemas.microsoft.com/office/powerpoint/2010/main" val="2282408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404664"/>
            <a:ext cx="8712968" cy="5355312"/>
          </a:xfrm>
          <a:prstGeom prst="rect">
            <a:avLst/>
          </a:prstGeom>
        </p:spPr>
        <p:txBody>
          <a:bodyPr wrap="square">
            <a:spAutoFit/>
          </a:bodyPr>
          <a:lstStyle/>
          <a:p>
            <a:pPr indent="457200" algn="just"/>
            <a:r>
              <a:rPr lang="uk-UA" dirty="0" smtClean="0"/>
              <a:t>Реєстраційний метод заснований на спостереженнях і підрахунках числа об'єктів, вибраних за певною ознакою. </a:t>
            </a:r>
          </a:p>
          <a:p>
            <a:pPr indent="457200" algn="just"/>
            <a:endParaRPr lang="uk-UA" dirty="0" smtClean="0"/>
          </a:p>
          <a:p>
            <a:pPr indent="457200" algn="just"/>
            <a:r>
              <a:rPr lang="uk-UA" dirty="0" smtClean="0"/>
              <a:t>Як  класифікаційна  ознака  можуть  бути  обрані  конкретні  види  дефектів або градації товарів, а також їх найменування, види, групи і підгрупи. </a:t>
            </a:r>
          </a:p>
          <a:p>
            <a:pPr indent="457200" algn="just"/>
            <a:endParaRPr lang="uk-UA" dirty="0" smtClean="0"/>
          </a:p>
          <a:p>
            <a:pPr indent="457200" algn="just"/>
            <a:r>
              <a:rPr lang="uk-UA" dirty="0" smtClean="0"/>
              <a:t>Реєстраційним  методом  визначаються  приймальні  і  бракувальні  числа при  прийманні  товарів,  кількість  дефектних  товарів.  За  необхідністю встановлюється кількісне співвідношення окремих видів дефектів. Сортування товарів  на  градації  якості  (стандартну,  нестандартну,  відхід,  брак,  а  також  на товарні  ґатунки)  здійснюється  за  допомогою  цього  ж  методу.  </a:t>
            </a:r>
          </a:p>
          <a:p>
            <a:pPr indent="457200" algn="just"/>
            <a:endParaRPr lang="uk-UA" dirty="0" smtClean="0"/>
          </a:p>
          <a:p>
            <a:pPr indent="457200" algn="just"/>
            <a:r>
              <a:rPr lang="uk-UA" dirty="0" smtClean="0"/>
              <a:t>При  цьому експерти  можуть  самі  безпосередньо  займатися  технічною  роботою  щодо перевірки товарів, але краще, якщо її здійснюють підсобні робочі (допоміжний персонал), а експерти перевіряють правильність їх роботи і реєструють кінцеві результати.  </a:t>
            </a:r>
          </a:p>
          <a:p>
            <a:pPr indent="457200" algn="just"/>
            <a:endParaRPr lang="uk-UA" dirty="0" smtClean="0"/>
          </a:p>
          <a:p>
            <a:pPr indent="457200" algn="just"/>
            <a:r>
              <a:rPr lang="uk-UA" dirty="0" smtClean="0"/>
              <a:t>У  останньому  випадку  увага  експерта  буде  сконцентрована  на відповідальнішій операції – реєстрації певних градацій. </a:t>
            </a:r>
            <a:endParaRPr lang="uk-UA" dirty="0"/>
          </a:p>
        </p:txBody>
      </p:sp>
    </p:spTree>
    <p:extLst>
      <p:ext uri="{BB962C8B-B14F-4D97-AF65-F5344CB8AC3E}">
        <p14:creationId xmlns:p14="http://schemas.microsoft.com/office/powerpoint/2010/main" val="2282408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568952" cy="1754326"/>
          </a:xfrm>
          <a:prstGeom prst="rect">
            <a:avLst/>
          </a:prstGeom>
        </p:spPr>
        <p:txBody>
          <a:bodyPr wrap="square">
            <a:spAutoFit/>
          </a:bodyPr>
          <a:lstStyle/>
          <a:p>
            <a:pPr indent="457200" algn="just"/>
            <a:r>
              <a:rPr lang="ru-RU" dirty="0" err="1"/>
              <a:t>Результати</a:t>
            </a:r>
            <a:r>
              <a:rPr lang="ru-RU" dirty="0"/>
              <a:t>  </a:t>
            </a:r>
            <a:r>
              <a:rPr lang="ru-RU" dirty="0" err="1"/>
              <a:t>визначення</a:t>
            </a:r>
            <a:r>
              <a:rPr lang="ru-RU" dirty="0"/>
              <a:t>  </a:t>
            </a:r>
            <a:r>
              <a:rPr lang="ru-RU" dirty="0" err="1"/>
              <a:t>заданих</a:t>
            </a:r>
            <a:r>
              <a:rPr lang="ru-RU" dirty="0"/>
              <a:t>  </a:t>
            </a:r>
            <a:r>
              <a:rPr lang="ru-RU" dirty="0" err="1"/>
              <a:t>об'єктів</a:t>
            </a:r>
            <a:r>
              <a:rPr lang="ru-RU" dirty="0"/>
              <a:t>  </a:t>
            </a:r>
            <a:r>
              <a:rPr lang="ru-RU" dirty="0" err="1"/>
              <a:t>реєстраційним</a:t>
            </a:r>
            <a:r>
              <a:rPr lang="ru-RU" dirty="0"/>
              <a:t>  методом </a:t>
            </a:r>
            <a:r>
              <a:rPr lang="ru-RU" dirty="0" err="1" smtClean="0"/>
              <a:t>виражаються</a:t>
            </a:r>
            <a:r>
              <a:rPr lang="ru-RU" dirty="0" smtClean="0"/>
              <a:t>  </a:t>
            </a:r>
            <a:r>
              <a:rPr lang="ru-RU" dirty="0"/>
              <a:t>в  </a:t>
            </a:r>
            <a:r>
              <a:rPr lang="ru-RU" dirty="0" err="1"/>
              <a:t>абсолютних</a:t>
            </a:r>
            <a:r>
              <a:rPr lang="ru-RU" dirty="0"/>
              <a:t>  </a:t>
            </a:r>
            <a:r>
              <a:rPr lang="ru-RU" dirty="0" err="1"/>
              <a:t>або</a:t>
            </a:r>
            <a:r>
              <a:rPr lang="ru-RU" dirty="0"/>
              <a:t>  </a:t>
            </a:r>
            <a:r>
              <a:rPr lang="ru-RU" dirty="0" err="1"/>
              <a:t>відносних</a:t>
            </a:r>
            <a:r>
              <a:rPr lang="ru-RU" dirty="0"/>
              <a:t>  величинах.  </a:t>
            </a:r>
            <a:r>
              <a:rPr lang="ru-RU" dirty="0" err="1"/>
              <a:t>Наприклад</a:t>
            </a:r>
            <a:r>
              <a:rPr lang="ru-RU" dirty="0"/>
              <a:t>,  </a:t>
            </a:r>
            <a:r>
              <a:rPr lang="ru-RU" dirty="0" err="1"/>
              <a:t>кількість</a:t>
            </a:r>
            <a:r>
              <a:rPr lang="ru-RU" dirty="0"/>
              <a:t> </a:t>
            </a:r>
            <a:r>
              <a:rPr lang="ru-RU" dirty="0" err="1" smtClean="0"/>
              <a:t>дефектних</a:t>
            </a:r>
            <a:r>
              <a:rPr lang="ru-RU" dirty="0" smtClean="0"/>
              <a:t>  </a:t>
            </a:r>
            <a:r>
              <a:rPr lang="ru-RU" dirty="0" err="1"/>
              <a:t>одиниць</a:t>
            </a:r>
            <a:r>
              <a:rPr lang="ru-RU" dirty="0"/>
              <a:t>  на  100  </a:t>
            </a:r>
            <a:r>
              <a:rPr lang="ru-RU" dirty="0" err="1"/>
              <a:t>товарних</a:t>
            </a:r>
            <a:r>
              <a:rPr lang="ru-RU" dirty="0"/>
              <a:t>  </a:t>
            </a:r>
            <a:r>
              <a:rPr lang="ru-RU" dirty="0" err="1"/>
              <a:t>одиниць</a:t>
            </a:r>
            <a:r>
              <a:rPr lang="ru-RU" dirty="0"/>
              <a:t>  –  </a:t>
            </a:r>
            <a:r>
              <a:rPr lang="ru-RU" dirty="0" err="1"/>
              <a:t>абсолютний</a:t>
            </a:r>
            <a:r>
              <a:rPr lang="ru-RU" dirty="0"/>
              <a:t>  </a:t>
            </a:r>
            <a:r>
              <a:rPr lang="ru-RU" dirty="0" err="1"/>
              <a:t>показник</a:t>
            </a:r>
            <a:r>
              <a:rPr lang="ru-RU" dirty="0"/>
              <a:t>. </a:t>
            </a:r>
            <a:endParaRPr lang="ru-RU" dirty="0" smtClean="0"/>
          </a:p>
          <a:p>
            <a:pPr indent="457200" algn="just"/>
            <a:endParaRPr lang="ru-RU" dirty="0"/>
          </a:p>
          <a:p>
            <a:pPr indent="457200" algn="just"/>
            <a:r>
              <a:rPr lang="ru-RU" dirty="0" err="1" smtClean="0"/>
              <a:t>Відносний</a:t>
            </a:r>
            <a:r>
              <a:rPr lang="ru-RU" dirty="0" smtClean="0"/>
              <a:t> </a:t>
            </a:r>
            <a:r>
              <a:rPr lang="ru-RU" dirty="0" err="1"/>
              <a:t>показник</a:t>
            </a:r>
            <a:r>
              <a:rPr lang="ru-RU" dirty="0"/>
              <a:t> </a:t>
            </a:r>
            <a:r>
              <a:rPr lang="ru-RU" dirty="0" err="1" smtClean="0"/>
              <a:t>виражається</a:t>
            </a:r>
            <a:r>
              <a:rPr lang="ru-RU" dirty="0" smtClean="0"/>
              <a:t> </a:t>
            </a:r>
            <a:r>
              <a:rPr lang="ru-RU" dirty="0"/>
              <a:t>як </a:t>
            </a:r>
            <a:r>
              <a:rPr lang="ru-RU" dirty="0" err="1"/>
              <a:t>відношення</a:t>
            </a:r>
            <a:r>
              <a:rPr lang="ru-RU" dirty="0"/>
              <a:t> </a:t>
            </a:r>
            <a:r>
              <a:rPr lang="ru-RU" dirty="0" err="1"/>
              <a:t>кількості</a:t>
            </a:r>
            <a:r>
              <a:rPr lang="ru-RU" dirty="0"/>
              <a:t> </a:t>
            </a:r>
            <a:r>
              <a:rPr lang="ru-RU" dirty="0" err="1"/>
              <a:t>заданих</a:t>
            </a:r>
            <a:r>
              <a:rPr lang="ru-RU" dirty="0"/>
              <a:t> </a:t>
            </a:r>
            <a:r>
              <a:rPr lang="ru-RU" dirty="0" err="1" smtClean="0"/>
              <a:t>об'єктів</a:t>
            </a:r>
            <a:r>
              <a:rPr lang="ru-RU" dirty="0" smtClean="0"/>
              <a:t> </a:t>
            </a:r>
            <a:r>
              <a:rPr lang="ru-RU" dirty="0"/>
              <a:t>до </a:t>
            </a:r>
            <a:r>
              <a:rPr lang="ru-RU" dirty="0" err="1"/>
              <a:t>загальної</a:t>
            </a:r>
            <a:r>
              <a:rPr lang="ru-RU" dirty="0"/>
              <a:t> </a:t>
            </a:r>
            <a:r>
              <a:rPr lang="ru-RU" dirty="0" err="1"/>
              <a:t>кількості</a:t>
            </a:r>
            <a:r>
              <a:rPr lang="ru-RU" dirty="0"/>
              <a:t> </a:t>
            </a:r>
            <a:r>
              <a:rPr lang="ru-RU" dirty="0" err="1"/>
              <a:t>об'єктів</a:t>
            </a:r>
            <a:r>
              <a:rPr lang="ru-RU" dirty="0"/>
              <a:t>, </a:t>
            </a:r>
            <a:r>
              <a:rPr lang="ru-RU" dirty="0" err="1"/>
              <a:t>що</a:t>
            </a:r>
            <a:r>
              <a:rPr lang="ru-RU" dirty="0"/>
              <a:t> </a:t>
            </a:r>
            <a:r>
              <a:rPr lang="ru-RU" dirty="0" err="1"/>
              <a:t>підлягали</a:t>
            </a:r>
            <a:r>
              <a:rPr lang="ru-RU" dirty="0"/>
              <a:t> </a:t>
            </a:r>
            <a:r>
              <a:rPr lang="ru-RU" dirty="0" err="1" smtClean="0"/>
              <a:t>експертизі</a:t>
            </a:r>
            <a:r>
              <a:rPr lang="uk-UA" dirty="0"/>
              <a:t>.</a:t>
            </a:r>
            <a:endParaRPr lang="ru-RU" dirty="0"/>
          </a:p>
        </p:txBody>
      </p:sp>
      <p:sp>
        <p:nvSpPr>
          <p:cNvPr id="3" name="Прямоугольник 2"/>
          <p:cNvSpPr/>
          <p:nvPr/>
        </p:nvSpPr>
        <p:spPr>
          <a:xfrm>
            <a:off x="323528" y="2420888"/>
            <a:ext cx="8568952" cy="1477328"/>
          </a:xfrm>
          <a:prstGeom prst="rect">
            <a:avLst/>
          </a:prstGeom>
        </p:spPr>
        <p:txBody>
          <a:bodyPr wrap="square">
            <a:spAutoFit/>
          </a:bodyPr>
          <a:lstStyle/>
          <a:p>
            <a:pPr indent="457200" algn="just"/>
            <a:r>
              <a:rPr lang="uk-UA" dirty="0" smtClean="0"/>
              <a:t> Кількість  реєстрованих  об'єктів  може  визначатися  за  рахунком  або  по масі, довжині або об'єму. Наприклад, кількість шкідників в муці, сухофруктах, число мікроорганізмів визначається  за рахунком на певній площі або в певній масі або об'ємі. Кількість (у %) продукції, що загнила, – по масі, кількість (у %) забракованих напоїв – за об'ємом. </a:t>
            </a:r>
            <a:endParaRPr lang="uk-UA" dirty="0"/>
          </a:p>
        </p:txBody>
      </p:sp>
    </p:spTree>
    <p:extLst>
      <p:ext uri="{BB962C8B-B14F-4D97-AF65-F5344CB8AC3E}">
        <p14:creationId xmlns:p14="http://schemas.microsoft.com/office/powerpoint/2010/main" val="2282408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292006"/>
            <a:ext cx="8496944" cy="369332"/>
          </a:xfrm>
          <a:prstGeom prst="rect">
            <a:avLst/>
          </a:prstGeom>
          <a:noFill/>
        </p:spPr>
        <p:txBody>
          <a:bodyPr wrap="square" rtlCol="0">
            <a:spAutoFit/>
          </a:bodyPr>
          <a:lstStyle/>
          <a:p>
            <a:r>
              <a:rPr lang="uk-UA" dirty="0" smtClean="0"/>
              <a:t>До евристичних методів відносяться органолептичні та експертні методи. </a:t>
            </a:r>
            <a:endParaRPr lang="ru-RU" dirty="0"/>
          </a:p>
        </p:txBody>
      </p:sp>
      <p:sp>
        <p:nvSpPr>
          <p:cNvPr id="3" name="Прямоугольник 2"/>
          <p:cNvSpPr/>
          <p:nvPr/>
        </p:nvSpPr>
        <p:spPr>
          <a:xfrm>
            <a:off x="323528" y="980728"/>
            <a:ext cx="8568952" cy="2031325"/>
          </a:xfrm>
          <a:prstGeom prst="rect">
            <a:avLst/>
          </a:prstGeom>
        </p:spPr>
        <p:txBody>
          <a:bodyPr wrap="square">
            <a:spAutoFit/>
          </a:bodyPr>
          <a:lstStyle/>
          <a:p>
            <a:pPr indent="457200" algn="just"/>
            <a:r>
              <a:rPr lang="uk-UA" dirty="0" smtClean="0"/>
              <a:t>Органолептичні  методи  –  </a:t>
            </a:r>
            <a:r>
              <a:rPr lang="uk-UA" dirty="0" err="1" smtClean="0"/>
              <a:t>методи</a:t>
            </a:r>
            <a:r>
              <a:rPr lang="uk-UA" dirty="0" smtClean="0"/>
              <a:t>  визначення  значень  показників властивостей товару за допомогою органів почуття людини. </a:t>
            </a:r>
          </a:p>
          <a:p>
            <a:pPr indent="457200" algn="just"/>
            <a:endParaRPr lang="uk-UA" dirty="0" smtClean="0"/>
          </a:p>
          <a:p>
            <a:pPr indent="457200" algn="just"/>
            <a:r>
              <a:rPr lang="uk-UA" dirty="0" smtClean="0"/>
              <a:t>Для них характерні складні </a:t>
            </a:r>
            <a:r>
              <a:rPr lang="uk-UA" dirty="0" err="1" smtClean="0"/>
              <a:t>фізіолого-психологічні</a:t>
            </a:r>
            <a:r>
              <a:rPr lang="uk-UA" dirty="0" smtClean="0"/>
              <a:t> основи, що зумовлює суб'єктивізм  цих  методів.  Для  зниження  суб'єктивізму  і  підвищення достовірності  результатів  необхідно  знати  і  враховувати  ці  основи,  а  також переваги і недоліки цих методів. </a:t>
            </a:r>
            <a:endParaRPr lang="uk-UA"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817" y="3430587"/>
            <a:ext cx="8602663" cy="296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6496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20" y="329860"/>
            <a:ext cx="8496944" cy="3416320"/>
          </a:xfrm>
          <a:prstGeom prst="rect">
            <a:avLst/>
          </a:prstGeom>
        </p:spPr>
        <p:txBody>
          <a:bodyPr wrap="square">
            <a:spAutoFit/>
          </a:bodyPr>
          <a:lstStyle/>
          <a:p>
            <a:pPr indent="457200" algn="just"/>
            <a:r>
              <a:rPr lang="uk-UA" dirty="0" smtClean="0"/>
              <a:t>До  недоліків  органолептичних  методів  відносять  суб'єктивізм  оцінки, відносний  вираз  її  результатів  в  безмірних  величинах  (колір  –  зелений, червоний  і  т.д.;  смак  –  солодкий,  слабо  виражений,  позбавлений  смаку  і  так далі), </a:t>
            </a:r>
            <a:r>
              <a:rPr lang="uk-UA" dirty="0" err="1" smtClean="0"/>
              <a:t>неспівставність</a:t>
            </a:r>
            <a:r>
              <a:rPr lang="uk-UA" dirty="0" smtClean="0"/>
              <a:t> і недостатня відтворюваність результатів. </a:t>
            </a:r>
          </a:p>
          <a:p>
            <a:pPr indent="457200" algn="just"/>
            <a:endParaRPr lang="uk-UA" dirty="0" smtClean="0"/>
          </a:p>
          <a:p>
            <a:pPr indent="457200" algn="just"/>
            <a:r>
              <a:rPr lang="uk-UA" dirty="0" smtClean="0"/>
              <a:t>В  експертній  практиці  усунути  вплив  зазначених  недоліків можуть  такі прийоми:  навчання  експертів  правилам  оцінки  основних  органолептичних показників (кольору, смаку, запаху, консистенції) за стандартними методиками; дотримання умов проведення органолептичної оцінки; розробка і використання шкали  балів  по  конкретних  товарах;  проведення  оцінки  спеціально сформованими  групами  експертів  (наприклад,  дегустаційними  комісіями), перевіреними на сенсорну чутливість. </a:t>
            </a:r>
            <a:endParaRPr lang="uk-UA" dirty="0"/>
          </a:p>
        </p:txBody>
      </p:sp>
      <p:sp>
        <p:nvSpPr>
          <p:cNvPr id="4" name="Прямоугольник 3"/>
          <p:cNvSpPr/>
          <p:nvPr/>
        </p:nvSpPr>
        <p:spPr>
          <a:xfrm>
            <a:off x="323528" y="4005064"/>
            <a:ext cx="8496944" cy="923330"/>
          </a:xfrm>
          <a:prstGeom prst="rect">
            <a:avLst/>
          </a:prstGeom>
        </p:spPr>
        <p:txBody>
          <a:bodyPr wrap="square">
            <a:spAutoFit/>
          </a:bodyPr>
          <a:lstStyle/>
          <a:p>
            <a:pPr indent="457200" algn="just"/>
            <a:r>
              <a:rPr lang="uk-UA" dirty="0" smtClean="0"/>
              <a:t>Залежно  від  залучених органів почуття  і показників  властивостей  товару,  (що визначаються),  органолептичні  методи  підрозділяються  на  п'ять  підгруп: візуальний, дотиковий, нюховий, смаковий і </a:t>
            </a:r>
            <a:r>
              <a:rPr lang="uk-UA" dirty="0" err="1" smtClean="0"/>
              <a:t>аудіометод</a:t>
            </a:r>
            <a:r>
              <a:rPr lang="uk-UA" dirty="0" smtClean="0"/>
              <a:t>. </a:t>
            </a:r>
            <a:endParaRPr lang="uk-UA" dirty="0"/>
          </a:p>
        </p:txBody>
      </p:sp>
    </p:spTree>
    <p:extLst>
      <p:ext uri="{BB962C8B-B14F-4D97-AF65-F5344CB8AC3E}">
        <p14:creationId xmlns:p14="http://schemas.microsoft.com/office/powerpoint/2010/main" val="3816496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568952" cy="6186309"/>
          </a:xfrm>
          <a:prstGeom prst="rect">
            <a:avLst/>
          </a:prstGeom>
        </p:spPr>
        <p:txBody>
          <a:bodyPr wrap="square">
            <a:spAutoFit/>
          </a:bodyPr>
          <a:lstStyle/>
          <a:p>
            <a:pPr indent="457200" algn="just"/>
            <a:r>
              <a:rPr lang="ru-RU" dirty="0" err="1"/>
              <a:t>Візуальний</a:t>
            </a:r>
            <a:r>
              <a:rPr lang="ru-RU" dirty="0"/>
              <a:t>  метод  –  метод,  </a:t>
            </a:r>
            <a:r>
              <a:rPr lang="ru-RU" dirty="0" err="1"/>
              <a:t>заснований</a:t>
            </a:r>
            <a:r>
              <a:rPr lang="ru-RU" dirty="0"/>
              <a:t>  на  </a:t>
            </a:r>
            <a:r>
              <a:rPr lang="ru-RU" dirty="0" err="1"/>
              <a:t>сприйнятті</a:t>
            </a:r>
            <a:r>
              <a:rPr lang="ru-RU" dirty="0"/>
              <a:t>  </a:t>
            </a:r>
            <a:r>
              <a:rPr lang="ru-RU" dirty="0" err="1"/>
              <a:t>зовнішнього</a:t>
            </a:r>
            <a:r>
              <a:rPr lang="ru-RU" dirty="0"/>
              <a:t> </a:t>
            </a:r>
            <a:r>
              <a:rPr lang="ru-RU" dirty="0" err="1" smtClean="0"/>
              <a:t>вигляду</a:t>
            </a:r>
            <a:r>
              <a:rPr lang="ru-RU" dirty="0" smtClean="0"/>
              <a:t> </a:t>
            </a:r>
            <a:r>
              <a:rPr lang="ru-RU" dirty="0"/>
              <a:t>і/</a:t>
            </a:r>
            <a:r>
              <a:rPr lang="ru-RU" dirty="0" err="1"/>
              <a:t>або</a:t>
            </a:r>
            <a:r>
              <a:rPr lang="ru-RU" dirty="0"/>
              <a:t> </a:t>
            </a:r>
            <a:r>
              <a:rPr lang="ru-RU" dirty="0" err="1"/>
              <a:t>кольору</a:t>
            </a:r>
            <a:r>
              <a:rPr lang="ru-RU" dirty="0"/>
              <a:t> </a:t>
            </a:r>
            <a:r>
              <a:rPr lang="ru-RU" dirty="0" err="1"/>
              <a:t>об'єкту</a:t>
            </a:r>
            <a:r>
              <a:rPr lang="ru-RU" dirty="0"/>
              <a:t> за </a:t>
            </a:r>
            <a:r>
              <a:rPr lang="ru-RU" dirty="0" err="1"/>
              <a:t>допомогою</a:t>
            </a:r>
            <a:r>
              <a:rPr lang="ru-RU" dirty="0"/>
              <a:t> </a:t>
            </a:r>
            <a:r>
              <a:rPr lang="ru-RU" dirty="0" err="1"/>
              <a:t>зору</a:t>
            </a:r>
            <a:r>
              <a:rPr lang="ru-RU" dirty="0"/>
              <a:t>.  </a:t>
            </a:r>
            <a:endParaRPr lang="ru-RU" dirty="0" smtClean="0"/>
          </a:p>
          <a:p>
            <a:pPr indent="457200" algn="just"/>
            <a:endParaRPr lang="ru-RU" dirty="0"/>
          </a:p>
          <a:p>
            <a:pPr indent="457200" algn="just"/>
            <a:r>
              <a:rPr lang="ru-RU" dirty="0" err="1"/>
              <a:t>Дотиковий</a:t>
            </a:r>
            <a:r>
              <a:rPr lang="ru-RU" dirty="0"/>
              <a:t>  метод  –  метод,  </a:t>
            </a:r>
            <a:r>
              <a:rPr lang="ru-RU" dirty="0" err="1"/>
              <a:t>заснований</a:t>
            </a:r>
            <a:r>
              <a:rPr lang="ru-RU" dirty="0"/>
              <a:t>  на  </a:t>
            </a:r>
            <a:r>
              <a:rPr lang="ru-RU" dirty="0" err="1"/>
              <a:t>сприйнятті</a:t>
            </a:r>
            <a:r>
              <a:rPr lang="ru-RU" dirty="0"/>
              <a:t>  </a:t>
            </a:r>
            <a:r>
              <a:rPr lang="ru-RU" dirty="0" err="1"/>
              <a:t>консистенції</a:t>
            </a:r>
            <a:r>
              <a:rPr lang="ru-RU" dirty="0"/>
              <a:t>  </a:t>
            </a:r>
            <a:r>
              <a:rPr lang="ru-RU" dirty="0" err="1"/>
              <a:t>або</a:t>
            </a:r>
            <a:r>
              <a:rPr lang="ru-RU" dirty="0"/>
              <a:t> </a:t>
            </a:r>
            <a:r>
              <a:rPr lang="ru-RU" dirty="0" smtClean="0"/>
              <a:t>стану  </a:t>
            </a:r>
            <a:r>
              <a:rPr lang="ru-RU" dirty="0" err="1"/>
              <a:t>поверхні</a:t>
            </a:r>
            <a:r>
              <a:rPr lang="ru-RU" dirty="0"/>
              <a:t>  за  </a:t>
            </a:r>
            <a:r>
              <a:rPr lang="ru-RU" dirty="0" err="1"/>
              <a:t>допомогою</a:t>
            </a:r>
            <a:r>
              <a:rPr lang="ru-RU" dirty="0"/>
              <a:t>  </a:t>
            </a:r>
            <a:r>
              <a:rPr lang="ru-RU" dirty="0" err="1"/>
              <a:t>тактильних</a:t>
            </a:r>
            <a:r>
              <a:rPr lang="ru-RU" dirty="0"/>
              <a:t>  (</a:t>
            </a:r>
            <a:r>
              <a:rPr lang="ru-RU" dirty="0" err="1"/>
              <a:t>від</a:t>
            </a:r>
            <a:r>
              <a:rPr lang="ru-RU" dirty="0"/>
              <a:t>  лат.  </a:t>
            </a:r>
            <a:r>
              <a:rPr lang="en-US" dirty="0"/>
              <a:t>tact</a:t>
            </a:r>
            <a:r>
              <a:rPr lang="ru-RU" dirty="0"/>
              <a:t>і</a:t>
            </a:r>
            <a:r>
              <a:rPr lang="en-US" dirty="0" err="1"/>
              <a:t>ens</a:t>
            </a:r>
            <a:r>
              <a:rPr lang="en-US" dirty="0"/>
              <a:t>  –  </a:t>
            </a:r>
            <a:r>
              <a:rPr lang="ru-RU" dirty="0" err="1"/>
              <a:t>дотиковий</a:t>
            </a:r>
            <a:r>
              <a:rPr lang="ru-RU" dirty="0"/>
              <a:t>) </a:t>
            </a:r>
            <a:r>
              <a:rPr lang="ru-RU" dirty="0" err="1" smtClean="0"/>
              <a:t>відчуттів</a:t>
            </a:r>
            <a:r>
              <a:rPr lang="ru-RU" dirty="0"/>
              <a:t>. </a:t>
            </a:r>
            <a:r>
              <a:rPr lang="ru-RU" dirty="0" err="1" smtClean="0"/>
              <a:t>Консистенція</a:t>
            </a:r>
            <a:r>
              <a:rPr lang="ru-RU" dirty="0" smtClean="0"/>
              <a:t>  </a:t>
            </a:r>
            <a:r>
              <a:rPr lang="ru-RU" dirty="0" err="1"/>
              <a:t>може</a:t>
            </a:r>
            <a:r>
              <a:rPr lang="ru-RU" dirty="0"/>
              <a:t>  бути  </a:t>
            </a:r>
            <a:r>
              <a:rPr lang="ru-RU" dirty="0" err="1"/>
              <a:t>рідкою</a:t>
            </a:r>
            <a:r>
              <a:rPr lang="ru-RU" dirty="0"/>
              <a:t>,  геле-  </a:t>
            </a:r>
            <a:r>
              <a:rPr lang="ru-RU" dirty="0" err="1"/>
              <a:t>або</a:t>
            </a:r>
            <a:r>
              <a:rPr lang="ru-RU" dirty="0"/>
              <a:t>  </a:t>
            </a:r>
            <a:r>
              <a:rPr lang="ru-RU" dirty="0" err="1"/>
              <a:t>пастоподібною</a:t>
            </a:r>
            <a:r>
              <a:rPr lang="ru-RU" dirty="0"/>
              <a:t>,  твердою, </a:t>
            </a:r>
            <a:r>
              <a:rPr lang="ru-RU" dirty="0" smtClean="0"/>
              <a:t>пористою</a:t>
            </a:r>
            <a:r>
              <a:rPr lang="ru-RU" dirty="0"/>
              <a:t>, </a:t>
            </a:r>
            <a:r>
              <a:rPr lang="ru-RU" dirty="0" err="1"/>
              <a:t>являти</a:t>
            </a:r>
            <a:r>
              <a:rPr lang="ru-RU" dirty="0"/>
              <a:t> собою </a:t>
            </a:r>
            <a:r>
              <a:rPr lang="ru-RU" dirty="0" err="1"/>
              <a:t>волокнисту</a:t>
            </a:r>
            <a:r>
              <a:rPr lang="ru-RU" dirty="0"/>
              <a:t> структуру. </a:t>
            </a:r>
            <a:endParaRPr lang="ru-RU" dirty="0" smtClean="0"/>
          </a:p>
          <a:p>
            <a:pPr indent="457200" algn="just"/>
            <a:endParaRPr lang="ru-RU" dirty="0"/>
          </a:p>
          <a:p>
            <a:pPr indent="457200" algn="just"/>
            <a:r>
              <a:rPr lang="ru-RU" dirty="0" err="1"/>
              <a:t>Нюховий</a:t>
            </a:r>
            <a:r>
              <a:rPr lang="ru-RU" dirty="0"/>
              <a:t> метод – метод, </a:t>
            </a:r>
            <a:r>
              <a:rPr lang="ru-RU" dirty="0" err="1"/>
              <a:t>заснований</a:t>
            </a:r>
            <a:r>
              <a:rPr lang="ru-RU" dirty="0"/>
              <a:t> на </a:t>
            </a:r>
            <a:r>
              <a:rPr lang="ru-RU" dirty="0" err="1"/>
              <a:t>сприйнятті</a:t>
            </a:r>
            <a:r>
              <a:rPr lang="ru-RU" dirty="0"/>
              <a:t> запаху за </a:t>
            </a:r>
            <a:r>
              <a:rPr lang="ru-RU" dirty="0" err="1"/>
              <a:t>допомогою</a:t>
            </a:r>
            <a:r>
              <a:rPr lang="ru-RU" dirty="0"/>
              <a:t> </a:t>
            </a:r>
            <a:r>
              <a:rPr lang="ru-RU" dirty="0" err="1" smtClean="0"/>
              <a:t>рецепторів</a:t>
            </a:r>
            <a:r>
              <a:rPr lang="ru-RU" dirty="0" smtClean="0"/>
              <a:t>  </a:t>
            </a:r>
            <a:r>
              <a:rPr lang="ru-RU" dirty="0"/>
              <a:t>нюху.  </a:t>
            </a:r>
            <a:r>
              <a:rPr lang="ru-RU" dirty="0" err="1"/>
              <a:t>Застосовується</a:t>
            </a:r>
            <a:r>
              <a:rPr lang="ru-RU" dirty="0"/>
              <a:t>  при  </a:t>
            </a:r>
            <a:r>
              <a:rPr lang="ru-RU" dirty="0" err="1"/>
              <a:t>експертизі</a:t>
            </a:r>
            <a:r>
              <a:rPr lang="ru-RU" dirty="0"/>
              <a:t>  парфюмерно-</a:t>
            </a:r>
            <a:r>
              <a:rPr lang="ru-RU" dirty="0" err="1"/>
              <a:t>косметичних</a:t>
            </a:r>
            <a:r>
              <a:rPr lang="ru-RU" dirty="0"/>
              <a:t> </a:t>
            </a:r>
            <a:r>
              <a:rPr lang="ru-RU" dirty="0" err="1" smtClean="0"/>
              <a:t>товарів</a:t>
            </a:r>
            <a:r>
              <a:rPr lang="ru-RU" dirty="0"/>
              <a:t>, </a:t>
            </a:r>
            <a:r>
              <a:rPr lang="ru-RU" dirty="0" err="1"/>
              <a:t>мийних</a:t>
            </a:r>
            <a:r>
              <a:rPr lang="ru-RU" dirty="0"/>
              <a:t> </a:t>
            </a:r>
            <a:r>
              <a:rPr lang="ru-RU" dirty="0" err="1"/>
              <a:t>засобів</a:t>
            </a:r>
            <a:r>
              <a:rPr lang="ru-RU" dirty="0"/>
              <a:t> і </a:t>
            </a:r>
            <a:r>
              <a:rPr lang="ru-RU" dirty="0" err="1"/>
              <a:t>інших</a:t>
            </a:r>
            <a:r>
              <a:rPr lang="ru-RU" dirty="0"/>
              <a:t> </a:t>
            </a:r>
            <a:r>
              <a:rPr lang="ru-RU" dirty="0" err="1"/>
              <a:t>товарів</a:t>
            </a:r>
            <a:r>
              <a:rPr lang="ru-RU" dirty="0"/>
              <a:t> </a:t>
            </a:r>
            <a:r>
              <a:rPr lang="ru-RU" dirty="0" err="1"/>
              <a:t>побутової</a:t>
            </a:r>
            <a:r>
              <a:rPr lang="ru-RU" dirty="0"/>
              <a:t> </a:t>
            </a:r>
            <a:r>
              <a:rPr lang="ru-RU" dirty="0" err="1"/>
              <a:t>хімії</a:t>
            </a:r>
            <a:r>
              <a:rPr lang="ru-RU" dirty="0"/>
              <a:t>). </a:t>
            </a:r>
            <a:endParaRPr lang="ru-RU" dirty="0" smtClean="0"/>
          </a:p>
          <a:p>
            <a:pPr indent="457200" algn="just"/>
            <a:endParaRPr lang="uk-UA" dirty="0" smtClean="0"/>
          </a:p>
          <a:p>
            <a:pPr indent="457200" algn="just"/>
            <a:r>
              <a:rPr lang="uk-UA" dirty="0"/>
              <a:t>Смаковий метод – </a:t>
            </a:r>
            <a:r>
              <a:rPr lang="uk-UA" dirty="0" err="1"/>
              <a:t>метод</a:t>
            </a:r>
            <a:r>
              <a:rPr lang="uk-UA" dirty="0"/>
              <a:t>, заснований на сприйнятті смаку за допомогою </a:t>
            </a:r>
            <a:r>
              <a:rPr lang="uk-UA" dirty="0" smtClean="0"/>
              <a:t>смакових </a:t>
            </a:r>
            <a:r>
              <a:rPr lang="uk-UA" dirty="0"/>
              <a:t>рецепторів.  </a:t>
            </a:r>
            <a:endParaRPr lang="uk-UA" dirty="0" smtClean="0"/>
          </a:p>
          <a:p>
            <a:pPr indent="457200" algn="just"/>
            <a:endParaRPr lang="uk-UA" dirty="0"/>
          </a:p>
          <a:p>
            <a:pPr indent="457200" algn="just"/>
            <a:r>
              <a:rPr lang="uk-UA" dirty="0" err="1"/>
              <a:t>Аудіометод</a:t>
            </a:r>
            <a:r>
              <a:rPr lang="uk-UA" dirty="0"/>
              <a:t>  –  метод,  заснований  на  сприйнятті  звуків  органом  слуху. </a:t>
            </a:r>
            <a:r>
              <a:rPr lang="uk-UA" dirty="0" smtClean="0"/>
              <a:t>Застосовується  </a:t>
            </a:r>
            <a:r>
              <a:rPr lang="uk-UA" dirty="0"/>
              <a:t>при  експертизі  музичних  товарів,  </a:t>
            </a:r>
            <a:r>
              <a:rPr lang="uk-UA" dirty="0" err="1"/>
              <a:t>аудио-</a:t>
            </a:r>
            <a:r>
              <a:rPr lang="uk-UA" dirty="0"/>
              <a:t>  і  відеотехніки,  для </a:t>
            </a:r>
            <a:r>
              <a:rPr lang="uk-UA" dirty="0" smtClean="0"/>
              <a:t>яких  </a:t>
            </a:r>
            <a:r>
              <a:rPr lang="uk-UA" dirty="0"/>
              <a:t>він  має  велике  значення.  За  допомогою  </a:t>
            </a:r>
            <a:r>
              <a:rPr lang="uk-UA" dirty="0" err="1"/>
              <a:t>аудіометоду</a:t>
            </a:r>
            <a:r>
              <a:rPr lang="uk-UA" dirty="0"/>
              <a:t>  перевіряється </a:t>
            </a:r>
            <a:r>
              <a:rPr lang="uk-UA" dirty="0" smtClean="0"/>
              <a:t>цілісність  </a:t>
            </a:r>
            <a:r>
              <a:rPr lang="uk-UA" dirty="0"/>
              <a:t>скляного  і  керамічного  посуду,  якість  роботи  двигунів </a:t>
            </a:r>
            <a:r>
              <a:rPr lang="uk-UA" dirty="0" smtClean="0"/>
              <a:t>автотранспортних  </a:t>
            </a:r>
            <a:r>
              <a:rPr lang="uk-UA" dirty="0"/>
              <a:t>засобів,  а  також  холодильників,  пральних  машин  і  іншої </a:t>
            </a:r>
            <a:r>
              <a:rPr lang="uk-UA" dirty="0" smtClean="0"/>
              <a:t>побутової </a:t>
            </a:r>
            <a:r>
              <a:rPr lang="uk-UA" dirty="0"/>
              <a:t>техніки, при експлуатації якої високо цінується безшумність </a:t>
            </a:r>
          </a:p>
          <a:p>
            <a:pPr indent="457200" algn="just"/>
            <a:endParaRPr lang="ru-RU" dirty="0"/>
          </a:p>
        </p:txBody>
      </p:sp>
    </p:spTree>
    <p:extLst>
      <p:ext uri="{BB962C8B-B14F-4D97-AF65-F5344CB8AC3E}">
        <p14:creationId xmlns:p14="http://schemas.microsoft.com/office/powerpoint/2010/main" val="3816496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04664"/>
            <a:ext cx="8496944" cy="3970318"/>
          </a:xfrm>
          <a:prstGeom prst="rect">
            <a:avLst/>
          </a:prstGeom>
        </p:spPr>
        <p:txBody>
          <a:bodyPr wrap="square">
            <a:spAutoFit/>
          </a:bodyPr>
          <a:lstStyle/>
          <a:p>
            <a:pPr indent="457200" algn="just"/>
            <a:r>
              <a:rPr lang="uk-UA" dirty="0" smtClean="0"/>
              <a:t>Експертні  методи  засновані  на  прийнятті  евристичних  рішень,  базою  для яких  є  знання  й  досвід,  накопичені  експертами  в  конкретній  сфері  в минулому. </a:t>
            </a:r>
          </a:p>
          <a:p>
            <a:pPr indent="457200" algn="just"/>
            <a:endParaRPr lang="uk-UA" dirty="0" smtClean="0"/>
          </a:p>
          <a:p>
            <a:pPr indent="457200" algn="just"/>
            <a:r>
              <a:rPr lang="uk-UA" dirty="0" smtClean="0"/>
              <a:t>Цим евристичні методи відрізняються від розрахункових методів,  заснованих на рішенні формалізованих завдань. </a:t>
            </a:r>
          </a:p>
          <a:p>
            <a:pPr indent="457200" algn="just"/>
            <a:endParaRPr lang="uk-UA" dirty="0"/>
          </a:p>
          <a:p>
            <a:pPr indent="457200" algn="just"/>
            <a:r>
              <a:rPr lang="uk-UA" dirty="0"/>
              <a:t>Перевагою цих методів є те, що вони дозволяють ухвалювати рішення, коли </a:t>
            </a:r>
            <a:r>
              <a:rPr lang="uk-UA" dirty="0" smtClean="0"/>
              <a:t>більш </a:t>
            </a:r>
            <a:r>
              <a:rPr lang="uk-UA" dirty="0"/>
              <a:t>об’єктивні методи неприйнятні. До інших переваг ставиться їхня  </a:t>
            </a:r>
            <a:r>
              <a:rPr lang="uk-UA" dirty="0" smtClean="0"/>
              <a:t>відтворюваність</a:t>
            </a:r>
            <a:r>
              <a:rPr lang="uk-UA" dirty="0"/>
              <a:t>. Сфера  застосування цих методів – не тільки оцінювання якості </a:t>
            </a:r>
            <a:r>
              <a:rPr lang="uk-UA" dirty="0" smtClean="0"/>
              <a:t>товарів</a:t>
            </a:r>
            <a:r>
              <a:rPr lang="uk-UA" dirty="0"/>
              <a:t>, але й дослідження операцій технологічного циклу, прийняття керуючих </a:t>
            </a:r>
            <a:r>
              <a:rPr lang="uk-UA" dirty="0" smtClean="0"/>
              <a:t>рішень</a:t>
            </a:r>
            <a:r>
              <a:rPr lang="uk-UA" dirty="0"/>
              <a:t>, прогнозування. </a:t>
            </a:r>
          </a:p>
          <a:p>
            <a:pPr indent="457200" algn="just"/>
            <a:endParaRPr lang="uk-UA" dirty="0" smtClean="0"/>
          </a:p>
          <a:p>
            <a:pPr indent="457200" algn="just"/>
            <a:r>
              <a:rPr lang="uk-UA" dirty="0" smtClean="0"/>
              <a:t>До  </a:t>
            </a:r>
            <a:r>
              <a:rPr lang="uk-UA" dirty="0"/>
              <a:t>недоліків  експертних  методів  належать  суб’єктивізм,  обмеженість </a:t>
            </a:r>
            <a:r>
              <a:rPr lang="uk-UA" dirty="0" smtClean="0"/>
              <a:t>застосування</a:t>
            </a:r>
            <a:r>
              <a:rPr lang="uk-UA" dirty="0"/>
              <a:t>, високі витрати на їхнє проведення. </a:t>
            </a:r>
          </a:p>
        </p:txBody>
      </p:sp>
    </p:spTree>
    <p:extLst>
      <p:ext uri="{BB962C8B-B14F-4D97-AF65-F5344CB8AC3E}">
        <p14:creationId xmlns:p14="http://schemas.microsoft.com/office/powerpoint/2010/main" val="3816496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640960" cy="1754326"/>
          </a:xfrm>
          <a:prstGeom prst="rect">
            <a:avLst/>
          </a:prstGeom>
        </p:spPr>
        <p:txBody>
          <a:bodyPr wrap="square">
            <a:spAutoFit/>
          </a:bodyPr>
          <a:lstStyle/>
          <a:p>
            <a:pPr indent="457200"/>
            <a:r>
              <a:rPr lang="uk-UA" dirty="0" smtClean="0"/>
              <a:t>Класифікація  експертних  методів.  Експертні  методи  діляться  на  три підгрупи, що у свою чергу, ділиться на види й різновиди:  </a:t>
            </a:r>
          </a:p>
          <a:p>
            <a:pPr indent="457200"/>
            <a:r>
              <a:rPr lang="uk-UA" dirty="0" smtClean="0"/>
              <a:t>методи групового опитування експертів: </a:t>
            </a:r>
          </a:p>
          <a:p>
            <a:pPr indent="457200"/>
            <a:r>
              <a:rPr lang="uk-UA" dirty="0" smtClean="0"/>
              <a:t>математико-статистичні </a:t>
            </a:r>
            <a:r>
              <a:rPr lang="uk-UA" dirty="0"/>
              <a:t>методи обробки експертних оцінок: </a:t>
            </a:r>
            <a:endParaRPr lang="uk-UA" dirty="0" smtClean="0"/>
          </a:p>
          <a:p>
            <a:pPr indent="457200"/>
            <a:r>
              <a:rPr lang="uk-UA" dirty="0" smtClean="0"/>
              <a:t>методи </a:t>
            </a:r>
            <a:r>
              <a:rPr lang="uk-UA" dirty="0"/>
              <a:t>експертного оцінювання показників якості.  </a:t>
            </a:r>
          </a:p>
          <a:p>
            <a:endParaRPr lang="uk-UA" dirty="0" smtClean="0"/>
          </a:p>
        </p:txBody>
      </p:sp>
      <p:sp>
        <p:nvSpPr>
          <p:cNvPr id="3" name="Прямоугольник 2"/>
          <p:cNvSpPr/>
          <p:nvPr/>
        </p:nvSpPr>
        <p:spPr>
          <a:xfrm>
            <a:off x="278856" y="2061235"/>
            <a:ext cx="8613623" cy="1477328"/>
          </a:xfrm>
          <a:prstGeom prst="rect">
            <a:avLst/>
          </a:prstGeom>
        </p:spPr>
        <p:txBody>
          <a:bodyPr wrap="square">
            <a:spAutoFit/>
          </a:bodyPr>
          <a:lstStyle/>
          <a:p>
            <a:pPr indent="457200" algn="just"/>
            <a:r>
              <a:rPr lang="uk-UA" dirty="0" smtClean="0"/>
              <a:t>Методи  групового  опитування  –  методи,  засновані  на  проведенні опитування групи експертів із наступним аналізом і обробкою отриманої від них інформації. </a:t>
            </a:r>
          </a:p>
          <a:p>
            <a:pPr indent="457200" algn="just"/>
            <a:r>
              <a:rPr lang="uk-UA" dirty="0" smtClean="0"/>
              <a:t>Метою  методу  групового  опитування  експертів  є  одержання  групової експертної оцінки для прийняття остаточних рішень. </a:t>
            </a:r>
          </a:p>
          <a:p>
            <a:pPr indent="457200" algn="just"/>
            <a:endParaRPr lang="uk-UA" dirty="0"/>
          </a:p>
        </p:txBody>
      </p:sp>
      <p:sp>
        <p:nvSpPr>
          <p:cNvPr id="4" name="Прямоугольник 3"/>
          <p:cNvSpPr/>
          <p:nvPr/>
        </p:nvSpPr>
        <p:spPr>
          <a:xfrm>
            <a:off x="323528" y="3356992"/>
            <a:ext cx="8568952" cy="2862322"/>
          </a:xfrm>
          <a:prstGeom prst="rect">
            <a:avLst/>
          </a:prstGeom>
        </p:spPr>
        <p:txBody>
          <a:bodyPr wrap="square">
            <a:spAutoFit/>
          </a:bodyPr>
          <a:lstStyle/>
          <a:p>
            <a:pPr indent="457200" algn="just"/>
            <a:r>
              <a:rPr lang="uk-UA" dirty="0" smtClean="0"/>
              <a:t>Методи оцінювання якості експертів поділяють на п’ять груп: </a:t>
            </a:r>
          </a:p>
          <a:p>
            <a:pPr indent="457200" algn="just"/>
            <a:r>
              <a:rPr lang="uk-UA" dirty="0" smtClean="0"/>
              <a:t>евристичні – значення оцінок визначаються людиною; </a:t>
            </a:r>
          </a:p>
          <a:p>
            <a:pPr indent="457200" algn="just"/>
            <a:r>
              <a:rPr lang="uk-UA" dirty="0" smtClean="0"/>
              <a:t>статистичні  –  значення  оцінок  визначаються  в  результаті  обробки суджень експертів про оцінювану продукцію; </a:t>
            </a:r>
          </a:p>
          <a:p>
            <a:pPr indent="457200" algn="just"/>
            <a:r>
              <a:rPr lang="uk-UA" dirty="0" smtClean="0"/>
              <a:t>тестові  –  значення  оцінок  визначаються  в  результаті  спеціальних випробувань; </a:t>
            </a:r>
          </a:p>
          <a:p>
            <a:pPr indent="457200" algn="just"/>
            <a:r>
              <a:rPr lang="uk-UA" dirty="0" smtClean="0"/>
              <a:t>документальні – значення оцінок визначаються в результаті спеціальних випробувань; </a:t>
            </a:r>
          </a:p>
          <a:p>
            <a:pPr indent="457200" algn="just"/>
            <a:r>
              <a:rPr lang="uk-UA" dirty="0" smtClean="0"/>
              <a:t>комбіновані  –  значення  оцінок  виводять  за  допомогою  будь-якої сукупності перерахованих методів. </a:t>
            </a:r>
            <a:endParaRPr lang="uk-UA" dirty="0"/>
          </a:p>
        </p:txBody>
      </p:sp>
    </p:spTree>
    <p:extLst>
      <p:ext uri="{BB962C8B-B14F-4D97-AF65-F5344CB8AC3E}">
        <p14:creationId xmlns:p14="http://schemas.microsoft.com/office/powerpoint/2010/main" val="3816496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6672"/>
            <a:ext cx="8352928" cy="646331"/>
          </a:xfrm>
          <a:prstGeom prst="rect">
            <a:avLst/>
          </a:prstGeom>
        </p:spPr>
        <p:txBody>
          <a:bodyPr wrap="square">
            <a:spAutoFit/>
          </a:bodyPr>
          <a:lstStyle/>
          <a:p>
            <a:pPr indent="457200" algn="just"/>
            <a:r>
              <a:rPr lang="uk-UA" dirty="0" smtClean="0"/>
              <a:t>Математико-статистичні методи поділяються на чотири види:  </a:t>
            </a:r>
            <a:r>
              <a:rPr lang="uk-UA" dirty="0" err="1" smtClean="0"/>
              <a:t>ранжування</a:t>
            </a:r>
            <a:r>
              <a:rPr lang="uk-UA" dirty="0" smtClean="0"/>
              <a:t>;  безпосередньої оцінювання; послідовних переваг; парних порівнянь. </a:t>
            </a:r>
            <a:endParaRPr lang="uk-UA" dirty="0"/>
          </a:p>
        </p:txBody>
      </p:sp>
      <p:sp>
        <p:nvSpPr>
          <p:cNvPr id="3" name="Прямоугольник 2"/>
          <p:cNvSpPr/>
          <p:nvPr/>
        </p:nvSpPr>
        <p:spPr>
          <a:xfrm>
            <a:off x="251520" y="1268760"/>
            <a:ext cx="8640960" cy="830997"/>
          </a:xfrm>
          <a:prstGeom prst="rect">
            <a:avLst/>
          </a:prstGeom>
        </p:spPr>
        <p:txBody>
          <a:bodyPr wrap="square">
            <a:spAutoFit/>
          </a:bodyPr>
          <a:lstStyle/>
          <a:p>
            <a:pPr indent="457200" algn="just"/>
            <a:r>
              <a:rPr lang="uk-UA" sz="1600" dirty="0" err="1" smtClean="0"/>
              <a:t>Ранжування</a:t>
            </a:r>
            <a:r>
              <a:rPr lang="uk-UA" sz="1600" dirty="0" smtClean="0"/>
              <a:t>  – метод,  заснований  на  розташуванні  об’єктів  (факторів)  у порядку  зростання  або  спадання  будь-якої  властивості.  Цей  метод  дозволяє вибрати  із  сукупності  факторів  найбільш  істотний.  </a:t>
            </a:r>
            <a:endParaRPr lang="uk-UA" sz="1600" dirty="0"/>
          </a:p>
        </p:txBody>
      </p:sp>
      <p:sp>
        <p:nvSpPr>
          <p:cNvPr id="4" name="Прямоугольник 3"/>
          <p:cNvSpPr/>
          <p:nvPr/>
        </p:nvSpPr>
        <p:spPr>
          <a:xfrm>
            <a:off x="251520" y="2192090"/>
            <a:ext cx="8640960" cy="1323439"/>
          </a:xfrm>
          <a:prstGeom prst="rect">
            <a:avLst/>
          </a:prstGeom>
        </p:spPr>
        <p:txBody>
          <a:bodyPr wrap="square">
            <a:spAutoFit/>
          </a:bodyPr>
          <a:lstStyle/>
          <a:p>
            <a:pPr indent="457200" algn="just"/>
            <a:r>
              <a:rPr lang="uk-UA" sz="1600" dirty="0" smtClean="0"/>
              <a:t>Метод  безпосереднього  оцінювання  полягає  в  тому,  що  діапазон  змін будь-якої  кількісної  змінної  розбивається  на  декілька  інтервалів,  кожному  з яких присвоюється визначена кількість балів – від 0 до 10. Завдання  експерта полягає в розміщенні кожного з факторів, які розглядалися, у певному оцінному інтервалі відповідно до його важливості. Число  інтервалів, на які розбивається </a:t>
            </a:r>
            <a:endParaRPr lang="uk-UA" sz="1600" dirty="0"/>
          </a:p>
        </p:txBody>
      </p:sp>
      <p:sp>
        <p:nvSpPr>
          <p:cNvPr id="5" name="Прямоугольник 4"/>
          <p:cNvSpPr/>
          <p:nvPr/>
        </p:nvSpPr>
        <p:spPr>
          <a:xfrm>
            <a:off x="179512" y="3645024"/>
            <a:ext cx="8496944" cy="1323439"/>
          </a:xfrm>
          <a:prstGeom prst="rect">
            <a:avLst/>
          </a:prstGeom>
        </p:spPr>
        <p:txBody>
          <a:bodyPr wrap="square">
            <a:spAutoFit/>
          </a:bodyPr>
          <a:lstStyle/>
          <a:p>
            <a:pPr indent="457200" algn="just"/>
            <a:r>
              <a:rPr lang="uk-UA" sz="1600" dirty="0" smtClean="0"/>
              <a:t>Метод послідовних переваг заснований на порівнянні окремого об’єкта із сумою наступних об’єктів для визначення його важливості, застосовується під час  вимірювання  рівня  якості,  оцінювання  діяльності  наукових  організацій. Метод  має  таку  основну  перевагу  </a:t>
            </a:r>
            <a:r>
              <a:rPr lang="uk-UA" sz="1600" dirty="0" err="1" smtClean="0"/>
              <a:t>порівнянно</a:t>
            </a:r>
            <a:r>
              <a:rPr lang="uk-UA" sz="1600" dirty="0" smtClean="0"/>
              <a:t>  з  іншими  методами,  що  дає можливість співставлення і вимірювання якісно різних факторів. </a:t>
            </a:r>
            <a:endParaRPr lang="uk-UA" sz="1600" dirty="0"/>
          </a:p>
        </p:txBody>
      </p:sp>
      <p:sp>
        <p:nvSpPr>
          <p:cNvPr id="7" name="Прямоугольник 6"/>
          <p:cNvSpPr/>
          <p:nvPr/>
        </p:nvSpPr>
        <p:spPr>
          <a:xfrm>
            <a:off x="251520" y="5085184"/>
            <a:ext cx="8568952" cy="1569660"/>
          </a:xfrm>
          <a:prstGeom prst="rect">
            <a:avLst/>
          </a:prstGeom>
        </p:spPr>
        <p:txBody>
          <a:bodyPr wrap="square">
            <a:spAutoFit/>
          </a:bodyPr>
          <a:lstStyle/>
          <a:p>
            <a:pPr indent="457200" algn="just"/>
            <a:r>
              <a:rPr lang="uk-UA" sz="1600" dirty="0" smtClean="0"/>
              <a:t>Метод  парних  порівнянь  заснований  на  порівнянні  експертом  об’єктів експертизи  за  парами  для  визначення  найбільш  вагомого  в  кожній  парі. Застосовується  з  метою  виявлення  переваги  серед  значної  кількості  факторів, проблем,  показників.  Експерти  можуть  просто  проводити  порівняння  з констатацією  переваги  одного  фактора  над  іншим.  Можливе  застосування спеціальної  шкали  переваг,  де  кожен  ступінь  переваги  має  свою  визначену оцінку. </a:t>
            </a:r>
            <a:endParaRPr lang="uk-UA" sz="1600" dirty="0"/>
          </a:p>
        </p:txBody>
      </p:sp>
    </p:spTree>
    <p:extLst>
      <p:ext uri="{BB962C8B-B14F-4D97-AF65-F5344CB8AC3E}">
        <p14:creationId xmlns:p14="http://schemas.microsoft.com/office/powerpoint/2010/main" val="3816496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25514"/>
            <a:ext cx="8352928" cy="646331"/>
          </a:xfrm>
          <a:prstGeom prst="rect">
            <a:avLst/>
          </a:prstGeom>
        </p:spPr>
        <p:txBody>
          <a:bodyPr wrap="square">
            <a:spAutoFit/>
          </a:bodyPr>
          <a:lstStyle/>
          <a:p>
            <a:pPr indent="457200" algn="just"/>
            <a:r>
              <a:rPr lang="uk-UA" dirty="0" smtClean="0"/>
              <a:t>Метод  товарної  експертизи  –  спосіб  досягнення  кінцевих  результатів теоретичного дослідження або практичного здійснення експертизи товарів. </a:t>
            </a:r>
            <a:endParaRPr lang="uk-UA" dirty="0"/>
          </a:p>
        </p:txBody>
      </p:sp>
      <p:sp>
        <p:nvSpPr>
          <p:cNvPr id="3" name="Прямоугольник 2"/>
          <p:cNvSpPr/>
          <p:nvPr/>
        </p:nvSpPr>
        <p:spPr>
          <a:xfrm>
            <a:off x="213162" y="1052736"/>
            <a:ext cx="8496944" cy="5355312"/>
          </a:xfrm>
          <a:prstGeom prst="rect">
            <a:avLst/>
          </a:prstGeom>
        </p:spPr>
        <p:txBody>
          <a:bodyPr wrap="square">
            <a:spAutoFit/>
          </a:bodyPr>
          <a:lstStyle/>
          <a:p>
            <a:pPr indent="457200" algn="just"/>
            <a:r>
              <a:rPr lang="uk-UA" dirty="0" smtClean="0"/>
              <a:t>Методи  товарної  експертизи  підрозділяються  на  дві  групи:  об'єктивні  і евристичні. </a:t>
            </a:r>
          </a:p>
          <a:p>
            <a:pPr indent="457200" algn="just"/>
            <a:endParaRPr lang="uk-UA" dirty="0" smtClean="0"/>
          </a:p>
          <a:p>
            <a:pPr indent="457200" algn="just"/>
            <a:r>
              <a:rPr lang="uk-UA" dirty="0" smtClean="0"/>
              <a:t>Об'єктивні  методи  – засновані  на  визначенні  характеристик товарів  шляхом  вимірювань  (вимірювальні  методи)  або  реєстрації  будь-яких невідповідностей,  відмов,  відхилень  від  встановлених  вимог  (реєстраційний метод). Загальним для об'єктивних методів є вираз результатів вимірювань або підрахунків  в  прийнятих  одиницях  вимірювання  або  у  відсотках,  причому  ці результати можна </a:t>
            </a:r>
            <a:r>
              <a:rPr lang="uk-UA" dirty="0" err="1" smtClean="0"/>
              <a:t>співставити</a:t>
            </a:r>
            <a:r>
              <a:rPr lang="uk-UA" dirty="0" smtClean="0"/>
              <a:t>, відтворити  і перевірити. Відмінності між ними полягають в тому, що при вимірювальних методах використовуються технічне устаткування  (прості  прилади  і  складні  вимірювальні  пристрої,  системи, перетворювачі), а при реєстраційних – візуальний підрахунок. </a:t>
            </a:r>
          </a:p>
          <a:p>
            <a:pPr indent="457200" algn="just"/>
            <a:endParaRPr lang="uk-UA" dirty="0" smtClean="0"/>
          </a:p>
          <a:p>
            <a:pPr indent="457200" algn="just"/>
            <a:r>
              <a:rPr lang="uk-UA" dirty="0" smtClean="0"/>
              <a:t>Евристичні методи – </a:t>
            </a:r>
            <a:r>
              <a:rPr lang="uk-UA" dirty="0" err="1" smtClean="0"/>
              <a:t>методи</a:t>
            </a:r>
            <a:r>
              <a:rPr lang="uk-UA" dirty="0" smtClean="0"/>
              <a:t>, засновані на сукупності логічних прийомів і  методичних  правил  теоретичних  досліджень  для  досягнення  (знаходження) кінцевих  результатів.  Загальним  для  всіх  евристичних методів  є  суб'єктивний підхід до оцінок, висунення гіпотез, припущень, заснованих на думках окремих осіб.  Методи  кожної  підгрупи  евристичних  методів  не  замінюють,  а доповнюють один одного або мають самостійні сфери застосування. </a:t>
            </a:r>
            <a:endParaRPr lang="uk-UA" dirty="0"/>
          </a:p>
        </p:txBody>
      </p:sp>
    </p:spTree>
    <p:extLst>
      <p:ext uri="{BB962C8B-B14F-4D97-AF65-F5344CB8AC3E}">
        <p14:creationId xmlns:p14="http://schemas.microsoft.com/office/powerpoint/2010/main" val="2946557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528" y="476672"/>
            <a:ext cx="8424936" cy="646331"/>
          </a:xfrm>
          <a:prstGeom prst="rect">
            <a:avLst/>
          </a:prstGeom>
        </p:spPr>
        <p:txBody>
          <a:bodyPr wrap="square">
            <a:spAutoFit/>
          </a:bodyPr>
          <a:lstStyle/>
          <a:p>
            <a:pPr indent="457200" algn="just"/>
            <a:r>
              <a:rPr lang="uk-UA" dirty="0" smtClean="0"/>
              <a:t>Методи  експертного  оцінювання  показників  якості  товарів  –  це  методи визначення дійсних значень одиничних і комплексних показників якості. </a:t>
            </a:r>
            <a:endParaRPr lang="uk-UA" dirty="0"/>
          </a:p>
        </p:txBody>
      </p:sp>
      <p:sp>
        <p:nvSpPr>
          <p:cNvPr id="4" name="Прямоугольник 3"/>
          <p:cNvSpPr/>
          <p:nvPr/>
        </p:nvSpPr>
        <p:spPr>
          <a:xfrm>
            <a:off x="467544" y="1397675"/>
            <a:ext cx="8280920" cy="1477328"/>
          </a:xfrm>
          <a:prstGeom prst="rect">
            <a:avLst/>
          </a:prstGeom>
        </p:spPr>
        <p:txBody>
          <a:bodyPr wrap="square">
            <a:spAutoFit/>
          </a:bodyPr>
          <a:lstStyle/>
          <a:p>
            <a:pPr indent="457200" algn="just"/>
            <a:r>
              <a:rPr lang="uk-UA" dirty="0" smtClean="0"/>
              <a:t>Комплексні  показники  якості  зразків  продукції  визначають  двома методами: </a:t>
            </a:r>
          </a:p>
          <a:p>
            <a:pPr indent="457200" algn="just"/>
            <a:r>
              <a:rPr lang="uk-UA" dirty="0" smtClean="0"/>
              <a:t>експрес-методом;  </a:t>
            </a:r>
          </a:p>
          <a:p>
            <a:pPr indent="457200" algn="just"/>
            <a:r>
              <a:rPr lang="uk-UA" dirty="0" smtClean="0"/>
              <a:t>методом  руху  за  рівнями, що  має  два  різновиди  −  без  підготовки  і  з підготовкою. </a:t>
            </a:r>
            <a:endParaRPr lang="uk-UA" dirty="0"/>
          </a:p>
        </p:txBody>
      </p:sp>
    </p:spTree>
    <p:extLst>
      <p:ext uri="{BB962C8B-B14F-4D97-AF65-F5344CB8AC3E}">
        <p14:creationId xmlns:p14="http://schemas.microsoft.com/office/powerpoint/2010/main" val="3816496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476672"/>
            <a:ext cx="8640960" cy="4247317"/>
          </a:xfrm>
          <a:prstGeom prst="rect">
            <a:avLst/>
          </a:prstGeom>
        </p:spPr>
        <p:txBody>
          <a:bodyPr wrap="square">
            <a:spAutoFit/>
          </a:bodyPr>
          <a:lstStyle/>
          <a:p>
            <a:pPr indent="457200" algn="just"/>
            <a:r>
              <a:rPr lang="uk-UA" dirty="0" smtClean="0"/>
              <a:t>Експрес-метод  –  це  метод  визначення  комплексного  показника  якості  − зовнішнього  вигляду  і  значень  окремих  одиничних  показників  якості шляхом аналізу  їхньої  </a:t>
            </a:r>
            <a:r>
              <a:rPr lang="uk-UA" dirty="0" err="1" smtClean="0"/>
              <a:t>безпопередньої</a:t>
            </a:r>
            <a:r>
              <a:rPr lang="uk-UA" dirty="0" smtClean="0"/>
              <a:t>  оцінки  із  урахуванням  коефіцієнтів  вагомості. Досвід  свідчить,  що  кваліфікований  експерт  порівняно  легко  проводить комплексне  оцінювання  за  значеннями  3–4  показників  якості.  Гранична кількість  визначень  однорідних  показників,  що  знаходяться  на  одному ієрархічному  рівні,  дорівнює  7–9  показникам.  Точність  визначень  досягається обговоренням їхніх результатів. </a:t>
            </a:r>
          </a:p>
          <a:p>
            <a:pPr indent="457200" algn="just"/>
            <a:endParaRPr lang="uk-UA" dirty="0" smtClean="0"/>
          </a:p>
          <a:p>
            <a:pPr indent="457200" algn="just"/>
            <a:r>
              <a:rPr lang="uk-UA" dirty="0" smtClean="0"/>
              <a:t>Метод  руху  за  рівнями  без  підготовки  –  ступеневий  метод  із використанням  експрес-методу,  тобто  експерт  проводить  оцінювання показників за рівнями ієрархії за «деревом властивостей». Починаючи з нижчого рівня  він  дає  оцінку  показникам  вище  розташованого  рівня.  Оцінюються послідовно показники якості за рівнями  ієрархії та досягається верхній рівень, тобто визначається комплексний показник якості. </a:t>
            </a:r>
            <a:endParaRPr lang="uk-UA" dirty="0"/>
          </a:p>
        </p:txBody>
      </p:sp>
    </p:spTree>
    <p:extLst>
      <p:ext uri="{BB962C8B-B14F-4D97-AF65-F5344CB8AC3E}">
        <p14:creationId xmlns:p14="http://schemas.microsoft.com/office/powerpoint/2010/main" val="3816496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620688"/>
            <a:ext cx="8568952" cy="4801314"/>
          </a:xfrm>
          <a:prstGeom prst="rect">
            <a:avLst/>
          </a:prstGeom>
        </p:spPr>
        <p:txBody>
          <a:bodyPr wrap="square">
            <a:spAutoFit/>
          </a:bodyPr>
          <a:lstStyle/>
          <a:p>
            <a:pPr indent="457200" algn="just"/>
            <a:r>
              <a:rPr lang="uk-UA" dirty="0" smtClean="0"/>
              <a:t>З  усіх  видів  матеріально-технічних  засобів  </a:t>
            </a:r>
            <a:r>
              <a:rPr lang="uk-UA" dirty="0" err="1" smtClean="0"/>
              <a:t>найбезпосередніше</a:t>
            </a:r>
            <a:r>
              <a:rPr lang="uk-UA" dirty="0" smtClean="0"/>
              <a:t> відношення до експертизи товарів мають засоби вимірювань, засоби виявлення. </a:t>
            </a:r>
          </a:p>
          <a:p>
            <a:pPr indent="457200" algn="just"/>
            <a:endParaRPr lang="uk-UA" dirty="0"/>
          </a:p>
          <a:p>
            <a:pPr indent="457200" algn="just"/>
            <a:r>
              <a:rPr lang="uk-UA" dirty="0" smtClean="0"/>
              <a:t>Засоби  вимірювання  –  технічні  пристрої  для  здійснення  вимірювання фізичних величин. </a:t>
            </a:r>
          </a:p>
          <a:p>
            <a:pPr indent="457200" algn="just"/>
            <a:r>
              <a:rPr lang="uk-UA" dirty="0" smtClean="0"/>
              <a:t>Засоби  вимірювань,  що  використовуються  експертами  при  проведенні експертизи товарів, підрозділяються на  засоби вимірювання фізичних величин товару  і  засоби  вимірювання    показників  кліматичного  режиму  зберігання,  а також на прості прилади і складні технічні пристрої. </a:t>
            </a:r>
          </a:p>
          <a:p>
            <a:pPr indent="457200" algn="just"/>
            <a:endParaRPr lang="ru-RU" dirty="0" smtClean="0"/>
          </a:p>
          <a:p>
            <a:pPr indent="457200" algn="just"/>
            <a:r>
              <a:rPr lang="uk-UA" dirty="0" smtClean="0"/>
              <a:t>До  п р о с т и х   п р и л а д і в   відносяться  прості  портативні  прилади,  які можуть  застосовуватися  в  будь-яких  виробничих  умовах.  Їх  перевагами  є простота  і  швидкість  вимірювань.  Робота  з  ними  не  вимагає  додаткового тривалого навчання. Прикладом таких простих приладів можуть служити міри довжини  (дерев'яні  і  металеві  лінійки,  рулетки,  стрічки),  об'єму  (мензурки, циліндри),  маси  (гирі  і  ваги),  температури  (термометри),  прилади  для визначення відносної вогкості повітря (психрометри) та ін. </a:t>
            </a:r>
            <a:endParaRPr lang="uk-UA" dirty="0"/>
          </a:p>
        </p:txBody>
      </p:sp>
    </p:spTree>
    <p:extLst>
      <p:ext uri="{BB962C8B-B14F-4D97-AF65-F5344CB8AC3E}">
        <p14:creationId xmlns:p14="http://schemas.microsoft.com/office/powerpoint/2010/main" val="3816496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532440" cy="1200329"/>
          </a:xfrm>
          <a:prstGeom prst="rect">
            <a:avLst/>
          </a:prstGeom>
        </p:spPr>
        <p:txBody>
          <a:bodyPr wrap="square">
            <a:spAutoFit/>
          </a:bodyPr>
          <a:lstStyle/>
          <a:p>
            <a:pPr algn="just"/>
            <a:r>
              <a:rPr lang="uk-UA" dirty="0" err="1" smtClean="0"/>
              <a:t>Ск</a:t>
            </a:r>
            <a:r>
              <a:rPr lang="uk-UA" dirty="0" smtClean="0"/>
              <a:t> л а д н і   т е х н і ч н і   п р и с т р о ї   д л я   в и м і р ю в а н </a:t>
            </a:r>
            <a:r>
              <a:rPr lang="uk-UA" dirty="0" err="1" smtClean="0"/>
              <a:t>н</a:t>
            </a:r>
            <a:r>
              <a:rPr lang="uk-UA" dirty="0" smtClean="0"/>
              <a:t> я   –  прилади, перетворювачі,  вимірювальні  системи  –  застосовуються  тільки  в  спеціально обладнаних  випробувальних  лабораторіях,  в  яких  є  навчений  роботі  на  них персонал. </a:t>
            </a:r>
            <a:endParaRPr lang="uk-UA" dirty="0"/>
          </a:p>
        </p:txBody>
      </p:sp>
      <p:sp>
        <p:nvSpPr>
          <p:cNvPr id="3" name="Прямоугольник 2"/>
          <p:cNvSpPr/>
          <p:nvPr/>
        </p:nvSpPr>
        <p:spPr>
          <a:xfrm>
            <a:off x="179512" y="1628800"/>
            <a:ext cx="8676456" cy="2862322"/>
          </a:xfrm>
          <a:prstGeom prst="rect">
            <a:avLst/>
          </a:prstGeom>
        </p:spPr>
        <p:txBody>
          <a:bodyPr wrap="square">
            <a:spAutoFit/>
          </a:bodyPr>
          <a:lstStyle/>
          <a:p>
            <a:pPr indent="457200" algn="just"/>
            <a:r>
              <a:rPr lang="uk-UA" dirty="0" smtClean="0"/>
              <a:t>Засоби вимірювання показників кліматичного режиму зберігання (або  контролю  за  режимом)  призначені  для  вимірювання температури,  відносної  вогкості  повітря,  швидкості  руху  повітря (повітрообміну) і газового складу. </a:t>
            </a:r>
          </a:p>
          <a:p>
            <a:pPr indent="457200" algn="just"/>
            <a:endParaRPr lang="uk-UA" dirty="0" smtClean="0"/>
          </a:p>
          <a:p>
            <a:pPr indent="457200" algn="just"/>
            <a:r>
              <a:rPr lang="uk-UA" dirty="0" smtClean="0"/>
              <a:t>До них відносяться: </a:t>
            </a:r>
          </a:p>
          <a:p>
            <a:pPr indent="457200" algn="just"/>
            <a:r>
              <a:rPr lang="uk-UA" dirty="0" smtClean="0"/>
              <a:t>термометр (для вимірювання температури повітря); </a:t>
            </a:r>
          </a:p>
          <a:p>
            <a:pPr indent="457200" algn="just"/>
            <a:r>
              <a:rPr lang="uk-UA" dirty="0" smtClean="0"/>
              <a:t>психрометр, гігрометр (для вимірювання відносної вогкості повітря); </a:t>
            </a:r>
          </a:p>
          <a:p>
            <a:pPr indent="457200" algn="just"/>
            <a:r>
              <a:rPr lang="uk-UA" dirty="0" smtClean="0"/>
              <a:t>анемометр  (для  вимірювання  показників  повітрообміну  –  швидкості </a:t>
            </a:r>
          </a:p>
          <a:p>
            <a:pPr indent="457200" algn="just"/>
            <a:r>
              <a:rPr lang="uk-UA" dirty="0" smtClean="0"/>
              <a:t>руху повітря); </a:t>
            </a:r>
          </a:p>
          <a:p>
            <a:pPr indent="457200" algn="just"/>
            <a:r>
              <a:rPr lang="uk-UA" dirty="0" smtClean="0"/>
              <a:t>газоаналізатори (для визначення складу повітря). </a:t>
            </a:r>
            <a:endParaRPr lang="uk-UA" dirty="0"/>
          </a:p>
        </p:txBody>
      </p:sp>
    </p:spTree>
    <p:extLst>
      <p:ext uri="{BB962C8B-B14F-4D97-AF65-F5344CB8AC3E}">
        <p14:creationId xmlns:p14="http://schemas.microsoft.com/office/powerpoint/2010/main" val="3816496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6672"/>
            <a:ext cx="8496944" cy="1200329"/>
          </a:xfrm>
          <a:prstGeom prst="rect">
            <a:avLst/>
          </a:prstGeom>
        </p:spPr>
        <p:txBody>
          <a:bodyPr wrap="square">
            <a:spAutoFit/>
          </a:bodyPr>
          <a:lstStyle/>
          <a:p>
            <a:pPr algn="just"/>
            <a:r>
              <a:rPr lang="uk-UA" dirty="0" smtClean="0"/>
              <a:t>З а с о б и   в и м і р ю в а н </a:t>
            </a:r>
            <a:r>
              <a:rPr lang="uk-UA" dirty="0" err="1" smtClean="0"/>
              <a:t>н</a:t>
            </a:r>
            <a:r>
              <a:rPr lang="uk-UA" dirty="0" smtClean="0"/>
              <a:t> я   м а с и ,   о б ' є м у ,   д о в ж и н и   застосовуються експертами  при  необхідності  вимірювання  зазначених  фізичних  величин одиничних  екземплярів  товарів,  комплексних  пакувальних  одиниць  або товарних партій</a:t>
            </a:r>
            <a:r>
              <a:rPr lang="ru-RU" dirty="0" smtClean="0"/>
              <a:t>. </a:t>
            </a:r>
            <a:r>
              <a:rPr lang="uk-UA" dirty="0" smtClean="0"/>
              <a:t>  </a:t>
            </a:r>
            <a:endParaRPr lang="uk-UA" dirty="0"/>
          </a:p>
        </p:txBody>
      </p:sp>
      <p:sp>
        <p:nvSpPr>
          <p:cNvPr id="3" name="Прямоугольник 2"/>
          <p:cNvSpPr/>
          <p:nvPr/>
        </p:nvSpPr>
        <p:spPr>
          <a:xfrm>
            <a:off x="385048" y="1916832"/>
            <a:ext cx="8579439" cy="2031325"/>
          </a:xfrm>
          <a:prstGeom prst="rect">
            <a:avLst/>
          </a:prstGeom>
        </p:spPr>
        <p:txBody>
          <a:bodyPr wrap="square">
            <a:spAutoFit/>
          </a:bodyPr>
          <a:lstStyle/>
          <a:p>
            <a:pPr indent="457200" algn="just"/>
            <a:r>
              <a:rPr lang="uk-UA" dirty="0" smtClean="0"/>
              <a:t>Повірка  засобу  вимірювань  –  сукупність  операцій,  виконуваних органами  державної  метрологічної  служби  (іншими  уповноваженими державними  органами,  організаціями)  з  метою  визначення  і  підтвердження відповідності засобів вимірювань встановленим технічним вимогам. </a:t>
            </a:r>
          </a:p>
          <a:p>
            <a:pPr indent="457200" algn="just"/>
            <a:endParaRPr lang="uk-UA" dirty="0" smtClean="0"/>
          </a:p>
          <a:p>
            <a:pPr indent="457200" algn="just"/>
            <a:r>
              <a:rPr lang="uk-UA" dirty="0" smtClean="0"/>
              <a:t>Результатом  повірки  є  підтвердження  придатності  до  використання засобу вимірювання свідоцтвом про повірку і/або </a:t>
            </a:r>
            <a:r>
              <a:rPr lang="uk-UA" dirty="0" err="1" smtClean="0"/>
              <a:t>повірочним</a:t>
            </a:r>
            <a:r>
              <a:rPr lang="uk-UA" dirty="0" smtClean="0"/>
              <a:t> клеймом. </a:t>
            </a:r>
            <a:endParaRPr lang="uk-UA" dirty="0"/>
          </a:p>
        </p:txBody>
      </p:sp>
    </p:spTree>
    <p:extLst>
      <p:ext uri="{BB962C8B-B14F-4D97-AF65-F5344CB8AC3E}">
        <p14:creationId xmlns:p14="http://schemas.microsoft.com/office/powerpoint/2010/main" val="38164965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548680"/>
            <a:ext cx="8640960" cy="3416320"/>
          </a:xfrm>
          <a:prstGeom prst="rect">
            <a:avLst/>
          </a:prstGeom>
        </p:spPr>
        <p:txBody>
          <a:bodyPr wrap="square">
            <a:spAutoFit/>
          </a:bodyPr>
          <a:lstStyle/>
          <a:p>
            <a:pPr indent="457200" algn="just"/>
            <a:r>
              <a:rPr lang="uk-UA" dirty="0" smtClean="0"/>
              <a:t>Засоби виявлення – технічні пристрої або стандартні речовини, призначені для  встановлення  наявності  фізичної  величини  або  речовини  або  окремих властивостей речовин. На відміну від засобів вимірювання засоби виявлення не можуть служити для визначення дійсних значень вимірюваної величини. </a:t>
            </a:r>
          </a:p>
          <a:p>
            <a:pPr indent="457200" algn="just"/>
            <a:endParaRPr lang="uk-UA" dirty="0" smtClean="0"/>
          </a:p>
          <a:p>
            <a:pPr indent="457200" algn="just"/>
            <a:r>
              <a:rPr lang="uk-UA" dirty="0" smtClean="0"/>
              <a:t>Прикладом  засобів  виявлення  служать  індикатор  електричного  струму, лакмусові  або  індикаторні  папірці,  різні  речовини,  що  при  взаємодії  з речовинами  товарів  дають  кольорові  реакції,  термічні  реакції  згорання (нагрівання), інші способи. </a:t>
            </a:r>
          </a:p>
          <a:p>
            <a:pPr indent="457200" algn="just"/>
            <a:endParaRPr lang="uk-UA" dirty="0" smtClean="0"/>
          </a:p>
          <a:p>
            <a:pPr indent="457200" algn="just"/>
            <a:r>
              <a:rPr lang="uk-UA" b="1" dirty="0" smtClean="0">
                <a:solidFill>
                  <a:srgbClr val="00B050"/>
                </a:solidFill>
              </a:rPr>
              <a:t>Засоби  виявлення  доповнюють  або  замінюють  органолептичні  методи  і вимагають певної професійної компетентності. </a:t>
            </a:r>
            <a:endParaRPr lang="uk-UA" b="1" dirty="0">
              <a:solidFill>
                <a:srgbClr val="00B050"/>
              </a:solidFill>
            </a:endParaRPr>
          </a:p>
        </p:txBody>
      </p:sp>
    </p:spTree>
    <p:extLst>
      <p:ext uri="{BB962C8B-B14F-4D97-AF65-F5344CB8AC3E}">
        <p14:creationId xmlns:p14="http://schemas.microsoft.com/office/powerpoint/2010/main" val="32912767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12767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1276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7848872" cy="369332"/>
          </a:xfrm>
          <a:prstGeom prst="rect">
            <a:avLst/>
          </a:prstGeom>
          <a:noFill/>
        </p:spPr>
        <p:txBody>
          <a:bodyPr wrap="square" rtlCol="0">
            <a:spAutoFit/>
          </a:bodyPr>
          <a:lstStyle/>
          <a:p>
            <a:r>
              <a:rPr lang="uk-UA" dirty="0" smtClean="0"/>
              <a:t>До об'єктивних методів відносяться вимірювальні та реєстраційні методи. </a:t>
            </a:r>
            <a:endParaRPr lang="ru-RU" dirty="0"/>
          </a:p>
        </p:txBody>
      </p:sp>
      <p:sp>
        <p:nvSpPr>
          <p:cNvPr id="3" name="Прямоугольник 2"/>
          <p:cNvSpPr/>
          <p:nvPr/>
        </p:nvSpPr>
        <p:spPr>
          <a:xfrm>
            <a:off x="179512" y="1124744"/>
            <a:ext cx="8712968" cy="923330"/>
          </a:xfrm>
          <a:prstGeom prst="rect">
            <a:avLst/>
          </a:prstGeom>
        </p:spPr>
        <p:txBody>
          <a:bodyPr wrap="square">
            <a:spAutoFit/>
          </a:bodyPr>
          <a:lstStyle/>
          <a:p>
            <a:pPr indent="457200" algn="just"/>
            <a:r>
              <a:rPr lang="uk-UA" dirty="0" smtClean="0"/>
              <a:t>Вимірювальні  методи  – визначення  (вимірювання)  дійсних значень  показників  властивостей  товарів  за  допомогою  технічних  пристроїв. Призначені для визначення фізико-хімічних  і/або мікробіологічних показників якості. </a:t>
            </a:r>
            <a:endParaRPr lang="uk-UA" dirty="0"/>
          </a:p>
        </p:txBody>
      </p:sp>
      <p:sp>
        <p:nvSpPr>
          <p:cNvPr id="4" name="Прямоугольник 3"/>
          <p:cNvSpPr/>
          <p:nvPr/>
        </p:nvSpPr>
        <p:spPr>
          <a:xfrm>
            <a:off x="251520" y="2204864"/>
            <a:ext cx="8424936" cy="2031325"/>
          </a:xfrm>
          <a:prstGeom prst="rect">
            <a:avLst/>
          </a:prstGeom>
        </p:spPr>
        <p:txBody>
          <a:bodyPr wrap="square">
            <a:spAutoFit/>
          </a:bodyPr>
          <a:lstStyle/>
          <a:p>
            <a:pPr indent="457200" algn="just"/>
            <a:r>
              <a:rPr lang="uk-UA" dirty="0" smtClean="0"/>
              <a:t>Вимірювальні  методи  взаємозв'язані  з  органолептичними  методами, доповнюють,  але  не  замінюють  їх.  Це  обумовлено  тим,  що  переваги вимірювальних  методів  –  об'єктивність  оцінки,  вираз  результатів  в загальноприйнятих  одиницях  вимірювання,  співставлення  і  відтворюваність результатів  –  усувають  недоліки  органолептичних  методів.  У  зв'язку  з  цим поєднання методів цих  двох  груп  дозволяє  провести  якнайповнішу  експертну  оцінку товарів. </a:t>
            </a:r>
            <a:endParaRPr lang="uk-UA" dirty="0"/>
          </a:p>
        </p:txBody>
      </p:sp>
      <p:sp>
        <p:nvSpPr>
          <p:cNvPr id="5" name="Прямоугольник 4"/>
          <p:cNvSpPr/>
          <p:nvPr/>
        </p:nvSpPr>
        <p:spPr>
          <a:xfrm>
            <a:off x="395536" y="4444663"/>
            <a:ext cx="8280920" cy="1200329"/>
          </a:xfrm>
          <a:prstGeom prst="rect">
            <a:avLst/>
          </a:prstGeom>
        </p:spPr>
        <p:txBody>
          <a:bodyPr wrap="square">
            <a:spAutoFit/>
          </a:bodyPr>
          <a:lstStyle/>
          <a:p>
            <a:pPr indent="457200" algn="just"/>
            <a:r>
              <a:rPr lang="uk-UA" dirty="0" smtClean="0"/>
              <a:t>Недоліками  вимірювальних  методів  є:  високі  витрати  на  проведення випробувань,  для  яких  потрібні  обладнані  випробувальні  лабораторії, лабораторне  і  допоміжне  устаткування,  деколи  дуже  дороге,  а  також висококваліфікований персонал. </a:t>
            </a:r>
            <a:endParaRPr lang="uk-UA" dirty="0"/>
          </a:p>
        </p:txBody>
      </p:sp>
    </p:spTree>
    <p:extLst>
      <p:ext uri="{BB962C8B-B14F-4D97-AF65-F5344CB8AC3E}">
        <p14:creationId xmlns:p14="http://schemas.microsoft.com/office/powerpoint/2010/main" val="3816496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04664"/>
            <a:ext cx="8352928" cy="1754326"/>
          </a:xfrm>
          <a:prstGeom prst="rect">
            <a:avLst/>
          </a:prstGeom>
        </p:spPr>
        <p:txBody>
          <a:bodyPr wrap="square">
            <a:spAutoFit/>
          </a:bodyPr>
          <a:lstStyle/>
          <a:p>
            <a:pPr indent="457200" algn="just"/>
            <a:r>
              <a:rPr lang="uk-UA" dirty="0" smtClean="0"/>
              <a:t>За хронологічною ознакою і чутливістю вимірювальні методи діляться на класичні  і сучасні;  </a:t>
            </a:r>
          </a:p>
          <a:p>
            <a:pPr indent="457200" algn="just"/>
            <a:r>
              <a:rPr lang="uk-UA" dirty="0" smtClean="0"/>
              <a:t>за часом отримання результатів випробувань  – на експрес-методи і довгострокові; </a:t>
            </a:r>
          </a:p>
          <a:p>
            <a:pPr indent="457200" algn="just"/>
            <a:r>
              <a:rPr lang="uk-UA" dirty="0" smtClean="0"/>
              <a:t>за принципом, на якому заснований метод, – на фізичні, хімічні, фізико-хімічні, біохімічні, мікробіологічні і біологічні. </a:t>
            </a:r>
            <a:endParaRPr lang="uk-UA" dirty="0"/>
          </a:p>
        </p:txBody>
      </p:sp>
      <p:sp>
        <p:nvSpPr>
          <p:cNvPr id="3" name="Прямоугольник 2"/>
          <p:cNvSpPr/>
          <p:nvPr/>
        </p:nvSpPr>
        <p:spPr>
          <a:xfrm>
            <a:off x="320178" y="2852936"/>
            <a:ext cx="8496944" cy="2308324"/>
          </a:xfrm>
          <a:prstGeom prst="rect">
            <a:avLst/>
          </a:prstGeom>
        </p:spPr>
        <p:txBody>
          <a:bodyPr wrap="square">
            <a:spAutoFit/>
          </a:bodyPr>
          <a:lstStyle/>
          <a:p>
            <a:pPr indent="457200" algn="just"/>
            <a:r>
              <a:rPr lang="uk-UA" dirty="0" smtClean="0"/>
              <a:t>Прикладами класичних методів можуть служити: метод висушування до постійної маси для визначення вологості товарів, </a:t>
            </a:r>
            <a:r>
              <a:rPr lang="uk-UA" dirty="0" err="1" smtClean="0"/>
              <a:t>ферроціанидний</a:t>
            </a:r>
            <a:r>
              <a:rPr lang="uk-UA" dirty="0" smtClean="0"/>
              <a:t> метод і метод Бертрана  для  визначення  вмісту  цукру,  метод  титрування  для  визначення загальної кислотності, визначення солі </a:t>
            </a:r>
            <a:r>
              <a:rPr lang="uk-UA" dirty="0" err="1" smtClean="0"/>
              <a:t>аргентометричним</a:t>
            </a:r>
            <a:r>
              <a:rPr lang="uk-UA" dirty="0" smtClean="0"/>
              <a:t> методом та ін. </a:t>
            </a:r>
          </a:p>
          <a:p>
            <a:pPr indent="457200" algn="just"/>
            <a:endParaRPr lang="uk-UA" dirty="0" smtClean="0"/>
          </a:p>
          <a:p>
            <a:pPr indent="457200" algn="just"/>
            <a:r>
              <a:rPr lang="uk-UA" dirty="0" smtClean="0"/>
              <a:t>Особливістю  класичних  методів  є  переважна  кількість  руйнівних операцій;  в  більшості  випадків  –  тривала  підготовка  зразка  до  визначення кінцевого  результату;  порівняно  невисока  чутливість  і  точність  вимірювань. </a:t>
            </a:r>
            <a:endParaRPr lang="uk-UA" dirty="0"/>
          </a:p>
        </p:txBody>
      </p:sp>
    </p:spTree>
    <p:extLst>
      <p:ext uri="{BB962C8B-B14F-4D97-AF65-F5344CB8AC3E}">
        <p14:creationId xmlns:p14="http://schemas.microsoft.com/office/powerpoint/2010/main" val="3816496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6"/>
            <a:ext cx="8640960" cy="2862322"/>
          </a:xfrm>
          <a:prstGeom prst="rect">
            <a:avLst/>
          </a:prstGeom>
        </p:spPr>
        <p:txBody>
          <a:bodyPr wrap="square">
            <a:spAutoFit/>
          </a:bodyPr>
          <a:lstStyle/>
          <a:p>
            <a:pPr indent="457200" algn="just"/>
            <a:r>
              <a:rPr lang="uk-UA" dirty="0" smtClean="0"/>
              <a:t>Сучасні методи відрізняються від класичних більш високою чутливістю, меншими  витратами  часу  на  проведення  випробувань.  Для  цих  методів характерне використання вдосконалених засобів вимірювання, часто з високою точністю.  Разом  із  зазначеними  перевагами  для  цих  методів,  як  правило, потрібні  добре  обладнані  випробувальні  лабораторії  і  висококваліфікований персонал, що збільшує витрати на випробування. </a:t>
            </a:r>
          </a:p>
          <a:p>
            <a:pPr indent="457200" algn="just"/>
            <a:endParaRPr lang="uk-UA" dirty="0" smtClean="0"/>
          </a:p>
          <a:p>
            <a:pPr indent="457200" algn="just"/>
            <a:r>
              <a:rPr lang="uk-UA" dirty="0" smtClean="0"/>
              <a:t>Найбільш  поширеними  сучасними  методами  є  хроматографічний, спектральний, рефрактометричний методи, </a:t>
            </a:r>
            <a:r>
              <a:rPr lang="uk-UA" dirty="0" err="1" smtClean="0"/>
              <a:t>фотоелектрометрія</a:t>
            </a:r>
            <a:r>
              <a:rPr lang="uk-UA" dirty="0" smtClean="0"/>
              <a:t>, потенціометрія, реологія і мікроскопування. </a:t>
            </a:r>
            <a:endParaRPr lang="uk-UA" dirty="0"/>
          </a:p>
        </p:txBody>
      </p:sp>
      <p:sp>
        <p:nvSpPr>
          <p:cNvPr id="5" name="Прямоугольник 4"/>
          <p:cNvSpPr/>
          <p:nvPr/>
        </p:nvSpPr>
        <p:spPr>
          <a:xfrm>
            <a:off x="323528" y="3429000"/>
            <a:ext cx="8496944" cy="1477328"/>
          </a:xfrm>
          <a:prstGeom prst="rect">
            <a:avLst/>
          </a:prstGeom>
        </p:spPr>
        <p:txBody>
          <a:bodyPr wrap="square">
            <a:spAutoFit/>
          </a:bodyPr>
          <a:lstStyle/>
          <a:p>
            <a:pPr indent="457200" algn="just"/>
            <a:r>
              <a:rPr lang="uk-UA" dirty="0" smtClean="0"/>
              <a:t>Х р ом а т о г р а ф і ч н и й   м е т о д   –  метод,  заснований  на  розділенні складної  суміші  речовин  на  компоненти  за  допомогою  </a:t>
            </a:r>
            <a:r>
              <a:rPr lang="uk-UA" dirty="0" err="1" smtClean="0"/>
              <a:t>сорбційних</a:t>
            </a:r>
            <a:r>
              <a:rPr lang="uk-UA" dirty="0" smtClean="0"/>
              <a:t>  методів  в динамічних умовах. В основу методу покладений принцип різної  здатності до </a:t>
            </a:r>
            <a:r>
              <a:rPr lang="uk-UA" dirty="0" err="1" smtClean="0"/>
              <a:t>сорбування</a:t>
            </a:r>
            <a:r>
              <a:rPr lang="uk-UA" dirty="0" smtClean="0"/>
              <a:t>  компонентів  суміші  на  вибраному  сорбенті,  тобто  на  розподілі речовин  між  двома  фазами,  що  не  змішуються</a:t>
            </a:r>
            <a:endParaRPr lang="uk-UA" dirty="0"/>
          </a:p>
        </p:txBody>
      </p:sp>
    </p:spTree>
    <p:extLst>
      <p:ext uri="{BB962C8B-B14F-4D97-AF65-F5344CB8AC3E}">
        <p14:creationId xmlns:p14="http://schemas.microsoft.com/office/powerpoint/2010/main" val="2594953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548680"/>
            <a:ext cx="8568952" cy="4247317"/>
          </a:xfrm>
          <a:prstGeom prst="rect">
            <a:avLst/>
          </a:prstGeom>
        </p:spPr>
        <p:txBody>
          <a:bodyPr wrap="square">
            <a:spAutoFit/>
          </a:bodyPr>
          <a:lstStyle/>
          <a:p>
            <a:pPr indent="457200" algn="just"/>
            <a:r>
              <a:rPr lang="uk-UA" dirty="0" smtClean="0"/>
              <a:t>Призначення  хроматографічного методу  –  кількісне  і  якісне  визначення речовин в пробах товарів, спеціальним чином відібраних і оброблених. </a:t>
            </a:r>
          </a:p>
          <a:p>
            <a:pPr indent="457200" algn="just"/>
            <a:endParaRPr lang="uk-UA" dirty="0" smtClean="0"/>
          </a:p>
          <a:p>
            <a:pPr indent="457200" algn="just"/>
            <a:r>
              <a:rPr lang="uk-UA" dirty="0" smtClean="0"/>
              <a:t>Перевагою  цього  методу  є  висока  чутливість,  що  дозволяє  виявляти якісно  і  визначати  кількісно  речовини,  що  містяться  в  безконечно  малих кількостях (іноді стольникові частки мг, %). </a:t>
            </a:r>
          </a:p>
          <a:p>
            <a:pPr indent="457200" algn="just"/>
            <a:endParaRPr lang="uk-UA" dirty="0" smtClean="0"/>
          </a:p>
          <a:p>
            <a:pPr indent="457200" algn="just"/>
            <a:r>
              <a:rPr lang="uk-UA" dirty="0" smtClean="0"/>
              <a:t>Розрізняють  такі  різновиди  хроматографічного  методу:  газова  і  рідинна хроматографія  (залежно  від  типу  рухомої  і  нерухомої  фаз);  а  також  типи: паперова, </a:t>
            </a:r>
            <a:r>
              <a:rPr lang="uk-UA" dirty="0" err="1" smtClean="0"/>
              <a:t>стовбчикова</a:t>
            </a:r>
            <a:r>
              <a:rPr lang="uk-UA" dirty="0" smtClean="0"/>
              <a:t>, тонкошарова і газова (залежно від типу сорбенту).  </a:t>
            </a:r>
          </a:p>
          <a:p>
            <a:pPr indent="457200" algn="just"/>
            <a:endParaRPr lang="uk-UA" dirty="0" smtClean="0"/>
          </a:p>
          <a:p>
            <a:pPr indent="457200" algn="just"/>
            <a:r>
              <a:rPr lang="uk-UA" dirty="0" smtClean="0"/>
              <a:t>Перелік  фізико-хімічних  показників  якості,  що  можна  визначити  за допомогою  хроматографічного  методу,  достатньо  широкий:  вміст  вільних  і зв'язаних  амінокислот,  органічних  кислот,  вуглеводів,  ароматичних, фарбувальних  речовин, </a:t>
            </a:r>
            <a:r>
              <a:rPr lang="uk-UA" dirty="0" err="1" smtClean="0"/>
              <a:t>жирнокислотний</a:t>
            </a:r>
            <a:r>
              <a:rPr lang="uk-UA" dirty="0" smtClean="0"/>
              <a:t>  склад  ліпідів,  пестицидів,  вітамінів  і ін. </a:t>
            </a:r>
            <a:endParaRPr lang="uk-UA" dirty="0"/>
          </a:p>
        </p:txBody>
      </p:sp>
    </p:spTree>
    <p:extLst>
      <p:ext uri="{BB962C8B-B14F-4D97-AF65-F5344CB8AC3E}">
        <p14:creationId xmlns:p14="http://schemas.microsoft.com/office/powerpoint/2010/main" val="3850876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04664"/>
            <a:ext cx="8568952" cy="646331"/>
          </a:xfrm>
          <a:prstGeom prst="rect">
            <a:avLst/>
          </a:prstGeom>
        </p:spPr>
        <p:txBody>
          <a:bodyPr wrap="square">
            <a:spAutoFit/>
          </a:bodyPr>
          <a:lstStyle/>
          <a:p>
            <a:pPr indent="457200" algn="just"/>
            <a:r>
              <a:rPr lang="uk-UA" dirty="0" smtClean="0"/>
              <a:t>С п е к т р а л ь н и й   м е т о д   –  метод,  заснований  на  вимірюванні пропускання або поглинання світла певної довжини хвилі різними речовинами. </a:t>
            </a:r>
            <a:endParaRPr lang="uk-UA" dirty="0"/>
          </a:p>
        </p:txBody>
      </p:sp>
      <p:sp>
        <p:nvSpPr>
          <p:cNvPr id="3" name="Прямоугольник 2"/>
          <p:cNvSpPr/>
          <p:nvPr/>
        </p:nvSpPr>
        <p:spPr>
          <a:xfrm>
            <a:off x="235641" y="1124744"/>
            <a:ext cx="8568952" cy="3693319"/>
          </a:xfrm>
          <a:prstGeom prst="rect">
            <a:avLst/>
          </a:prstGeom>
        </p:spPr>
        <p:txBody>
          <a:bodyPr wrap="square">
            <a:spAutoFit/>
          </a:bodyPr>
          <a:lstStyle/>
          <a:p>
            <a:pPr indent="457200" algn="just"/>
            <a:r>
              <a:rPr lang="uk-UA" dirty="0" smtClean="0"/>
              <a:t>У  основу  спектроскопії  покладені  загальні  закони,  що  встановлюють співвідношення  між  величиною  поглинання  або  пропускання  і  кількістю поглинаючої або проникної речовини. </a:t>
            </a:r>
          </a:p>
          <a:p>
            <a:pPr indent="457200" algn="just"/>
            <a:r>
              <a:rPr lang="uk-UA" dirty="0" smtClean="0"/>
              <a:t>Спектроскопію  умовно  можна  підрозділити  на  емісійну  і  абсорбцію. </a:t>
            </a:r>
          </a:p>
          <a:p>
            <a:pPr indent="457200" algn="just"/>
            <a:r>
              <a:rPr lang="uk-UA" dirty="0" smtClean="0"/>
              <a:t>Емісійна  спектроскопія  досліджує  випромінювальну  здатність  речовини; спектроскопія абсорбції – здатність поглинання. </a:t>
            </a:r>
          </a:p>
          <a:p>
            <a:pPr indent="457200" algn="just"/>
            <a:r>
              <a:rPr lang="uk-UA" dirty="0" smtClean="0"/>
              <a:t>Різновиди  спектрального  методу:  інфрачервона  і  атомна  абсорбція, спектроскопія абсорбції. </a:t>
            </a:r>
          </a:p>
          <a:p>
            <a:pPr indent="457200" algn="just"/>
            <a:r>
              <a:rPr lang="uk-UA" dirty="0" smtClean="0"/>
              <a:t>Спектральний  аналіз  використовується  для  визначення  різноманітних органічних  сполук,  забарвлених  і  безбарвних  розчинів,  а  також  мінеральних елементів з концентрацією 10 (-2) – 10 (-6)%. Точність методу висока [± (0,1 – 0,5) </a:t>
            </a:r>
            <a:r>
              <a:rPr lang="uk-UA" dirty="0" err="1" smtClean="0"/>
              <a:t>відн</a:t>
            </a:r>
            <a:r>
              <a:rPr lang="uk-UA" dirty="0" smtClean="0"/>
              <a:t>.  %)].  При  спектральних  методах  використовуються  складні  пристрої  – спектрофотометри (</a:t>
            </a:r>
            <a:r>
              <a:rPr lang="uk-UA" dirty="0" err="1" smtClean="0"/>
              <a:t>СФ</a:t>
            </a:r>
            <a:r>
              <a:rPr lang="uk-UA" dirty="0" smtClean="0"/>
              <a:t>-4, </a:t>
            </a:r>
            <a:r>
              <a:rPr lang="uk-UA" dirty="0" err="1" smtClean="0"/>
              <a:t>СФ</a:t>
            </a:r>
            <a:r>
              <a:rPr lang="uk-UA" dirty="0" smtClean="0"/>
              <a:t>-10 і ін.). </a:t>
            </a:r>
            <a:endParaRPr lang="uk-UA"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070" y="5013176"/>
            <a:ext cx="8675687" cy="159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8887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20" y="404664"/>
            <a:ext cx="8568952" cy="2031325"/>
          </a:xfrm>
          <a:prstGeom prst="rect">
            <a:avLst/>
          </a:prstGeom>
        </p:spPr>
        <p:txBody>
          <a:bodyPr wrap="square">
            <a:spAutoFit/>
          </a:bodyPr>
          <a:lstStyle/>
          <a:p>
            <a:pPr indent="457200" algn="just"/>
            <a:r>
              <a:rPr lang="uk-UA" dirty="0" smtClean="0"/>
              <a:t>Ф о т о е л е к т р о к о л о р и м е т р и ч н и й   м е т о д   –  метод,  заснований  на виборчому поглинанні світла речовиною, що аналізується. Цей метод близький до спектрального, але, на відміну від нього, забезпечує хорошу точність [± (1 – 2) </a:t>
            </a:r>
            <a:r>
              <a:rPr lang="uk-UA" dirty="0" err="1" smtClean="0"/>
              <a:t>відн</a:t>
            </a:r>
            <a:r>
              <a:rPr lang="uk-UA" dirty="0" smtClean="0"/>
              <a:t>. %)], і для його застосування не потрібна складна апаратура. Він широко застосовується  для  визначення  концентрації  зафарбованих  розчинів (фарбувальних,  фенольних  речовин,  амінокислот  і  ін.).  Нефарбовані  розчини цим методом на відміну від спектрального досліджувати не можна. </a:t>
            </a:r>
            <a:endParaRPr lang="uk-UA" dirty="0"/>
          </a:p>
        </p:txBody>
      </p:sp>
      <p:sp>
        <p:nvSpPr>
          <p:cNvPr id="4" name="Прямоугольник 3"/>
          <p:cNvSpPr/>
          <p:nvPr/>
        </p:nvSpPr>
        <p:spPr>
          <a:xfrm>
            <a:off x="395536" y="2636912"/>
            <a:ext cx="8424936" cy="923330"/>
          </a:xfrm>
          <a:prstGeom prst="rect">
            <a:avLst/>
          </a:prstGeom>
        </p:spPr>
        <p:txBody>
          <a:bodyPr wrap="square">
            <a:spAutoFit/>
          </a:bodyPr>
          <a:lstStyle/>
          <a:p>
            <a:pPr indent="457200" algn="just"/>
            <a:r>
              <a:rPr lang="uk-UA" dirty="0" smtClean="0"/>
              <a:t>Для  вимірювання  застосовуються  </a:t>
            </a:r>
            <a:r>
              <a:rPr lang="uk-UA" dirty="0" err="1" smtClean="0"/>
              <a:t>фотоелектроколориметри</a:t>
            </a:r>
            <a:r>
              <a:rPr lang="uk-UA" dirty="0" smtClean="0"/>
              <a:t>  (</a:t>
            </a:r>
            <a:r>
              <a:rPr lang="uk-UA" dirty="0" err="1" smtClean="0"/>
              <a:t>ФЭК-м</a:t>
            </a:r>
            <a:r>
              <a:rPr lang="uk-UA" dirty="0" smtClean="0"/>
              <a:t>, </a:t>
            </a:r>
            <a:r>
              <a:rPr lang="uk-UA" dirty="0" err="1" smtClean="0"/>
              <a:t>ФЕК</a:t>
            </a:r>
            <a:r>
              <a:rPr lang="uk-UA" dirty="0" smtClean="0"/>
              <a:t>-52, -64, -56, -57 і ін.). Принцип їх дії заснований на порівнянні поглинання або пропускання світла стандартним і досліджуваним забарвленим розчином. </a:t>
            </a:r>
            <a:endParaRPr lang="uk-UA" dirty="0"/>
          </a:p>
        </p:txBody>
      </p:sp>
    </p:spTree>
    <p:extLst>
      <p:ext uri="{BB962C8B-B14F-4D97-AF65-F5344CB8AC3E}">
        <p14:creationId xmlns:p14="http://schemas.microsoft.com/office/powerpoint/2010/main" val="3471212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548680"/>
            <a:ext cx="8640960" cy="3693319"/>
          </a:xfrm>
          <a:prstGeom prst="rect">
            <a:avLst/>
          </a:prstGeom>
        </p:spPr>
        <p:txBody>
          <a:bodyPr wrap="square">
            <a:spAutoFit/>
          </a:bodyPr>
          <a:lstStyle/>
          <a:p>
            <a:pPr indent="457200" algn="just"/>
            <a:r>
              <a:rPr lang="uk-UA" dirty="0" smtClean="0"/>
              <a:t>М е т о д   п о т е н ц і о м е т р і ї   –  метод,  заснований  на  визначенні потенціалу між електродом, насиченим воднем,  і рідиною, що містить водневі іони.  Використовується  для  вимірювання  </a:t>
            </a:r>
            <a:r>
              <a:rPr lang="uk-UA" dirty="0" err="1" smtClean="0"/>
              <a:t>рН</a:t>
            </a:r>
            <a:r>
              <a:rPr lang="uk-UA" dirty="0" smtClean="0"/>
              <a:t>  при  визначенні  активної кислотності соків, вина, інших напоїв, плодів, овочів, деяких товарів побутової хімії,  косметичної продукції  та  ін. Вимірювальним приладом  є потенціометри різних марок (</a:t>
            </a:r>
            <a:r>
              <a:rPr lang="uk-UA" dirty="0" err="1" smtClean="0"/>
              <a:t>ЛПУ</a:t>
            </a:r>
            <a:r>
              <a:rPr lang="uk-UA" dirty="0" smtClean="0"/>
              <a:t>-01 і ін.). </a:t>
            </a:r>
          </a:p>
          <a:p>
            <a:pPr indent="457200" algn="just"/>
            <a:r>
              <a:rPr lang="uk-UA" dirty="0" smtClean="0"/>
              <a:t>Р е ф р а к т о м е т р и ч н и й   м е т о д   –  метод,  заснований  на  вимірюванні показника  заломлення  світла при проходженні його  через  рідкий  зразок,  який наноситься на нижню призму рефрактометра. </a:t>
            </a:r>
          </a:p>
          <a:p>
            <a:pPr indent="457200" algn="just"/>
            <a:endParaRPr lang="uk-UA" dirty="0" smtClean="0"/>
          </a:p>
          <a:p>
            <a:pPr indent="457200" algn="just"/>
            <a:r>
              <a:rPr lang="uk-UA" dirty="0" smtClean="0"/>
              <a:t>Метод широко використовується як у випробувальних лабораторіях, так і у виробничих цехах для визначення концентрації сухих речовин, цукру, жиру в харчових продуктах  (соках, пюре,  варенні, повидлі,  </a:t>
            </a:r>
            <a:r>
              <a:rPr lang="uk-UA" dirty="0" err="1" smtClean="0"/>
              <a:t>томатопродуктах</a:t>
            </a:r>
            <a:r>
              <a:rPr lang="uk-UA" dirty="0" smtClean="0"/>
              <a:t>, жирах  і ін.). </a:t>
            </a:r>
            <a:endParaRPr lang="uk-UA" dirty="0"/>
          </a:p>
        </p:txBody>
      </p:sp>
    </p:spTree>
    <p:extLst>
      <p:ext uri="{BB962C8B-B14F-4D97-AF65-F5344CB8AC3E}">
        <p14:creationId xmlns:p14="http://schemas.microsoft.com/office/powerpoint/2010/main" val="347121244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TotalTime>
  <Words>3286</Words>
  <Application>Microsoft Office PowerPoint</Application>
  <PresentationFormat>Экран (4:3)</PresentationFormat>
  <Paragraphs>143</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kafnalog</dc:creator>
  <cp:lastModifiedBy>kafnalog</cp:lastModifiedBy>
  <cp:revision>79</cp:revision>
  <dcterms:created xsi:type="dcterms:W3CDTF">2023-01-06T06:36:12Z</dcterms:created>
  <dcterms:modified xsi:type="dcterms:W3CDTF">2023-03-18T11:06:19Z</dcterms:modified>
</cp:coreProperties>
</file>