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914019"/>
            <a:ext cx="7497762" cy="42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260648"/>
            <a:ext cx="7499176" cy="5746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b="1" dirty="0" smtClean="0"/>
              <a:t>Трудові ресурси</a:t>
            </a:r>
            <a:r>
              <a:rPr lang="uk-UA" sz="2200" dirty="0" smtClean="0"/>
              <a:t> </a:t>
            </a:r>
            <a:r>
              <a:rPr lang="ru-RU" sz="2200" dirty="0" smtClean="0"/>
              <a:t>— </a:t>
            </a:r>
            <a:r>
              <a:rPr lang="uk-UA" sz="2200" dirty="0" smtClean="0"/>
              <a:t>це фізично розвинута частина населення, що володіє розумовими здібностями і знаннями, які необхідні для роботи у народному господарстві.</a:t>
            </a:r>
            <a:endParaRPr lang="ru-RU" sz="2200" dirty="0" smtClean="0"/>
          </a:p>
          <a:p>
            <a:pPr lvl="0">
              <a:buClr>
                <a:srgbClr val="3891A7"/>
              </a:buClr>
              <a:buNone/>
            </a:pPr>
            <a:r>
              <a:rPr lang="uk-UA" sz="2200" b="1" dirty="0" smtClean="0">
                <a:solidFill>
                  <a:prstClr val="black"/>
                </a:solidFill>
              </a:rPr>
              <a:t>Персонал </a:t>
            </a:r>
            <a:r>
              <a:rPr lang="uk-UA" sz="2200" b="1" dirty="0">
                <a:solidFill>
                  <a:prstClr val="black"/>
                </a:solidFill>
              </a:rPr>
              <a:t>підприємства</a:t>
            </a:r>
            <a:r>
              <a:rPr lang="uk-UA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— </a:t>
            </a:r>
            <a:r>
              <a:rPr lang="uk-UA" sz="2200" dirty="0">
                <a:solidFill>
                  <a:prstClr val="black"/>
                </a:solidFill>
              </a:rPr>
              <a:t>це сукупність його працівників (постійних і тимчасових, кваліфікованих і некваліфікованих), що працюють по найму та мають трудові відносини </a:t>
            </a:r>
            <a:r>
              <a:rPr lang="ru-RU" sz="2200" dirty="0">
                <a:solidFill>
                  <a:prstClr val="black"/>
                </a:solidFill>
              </a:rPr>
              <a:t>с </a:t>
            </a:r>
            <a:r>
              <a:rPr lang="uk-UA" sz="2200" dirty="0">
                <a:solidFill>
                  <a:prstClr val="black"/>
                </a:solidFill>
              </a:rPr>
              <a:t>роботодавцем.</a:t>
            </a:r>
            <a:endParaRPr lang="ru-RU" sz="22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None/>
            </a:pPr>
            <a:r>
              <a:rPr lang="uk-UA" sz="2200" b="1" dirty="0" smtClean="0">
                <a:solidFill>
                  <a:prstClr val="black"/>
                </a:solidFill>
              </a:rPr>
              <a:t>Кадри</a:t>
            </a:r>
            <a:r>
              <a:rPr lang="uk-UA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— </a:t>
            </a:r>
            <a:r>
              <a:rPr lang="uk-UA" sz="2200" dirty="0">
                <a:solidFill>
                  <a:prstClr val="black"/>
                </a:solidFill>
              </a:rPr>
              <a:t>це основний (штатний, постійний), як правило, кваліфікований склад працівників підприємства.</a:t>
            </a:r>
          </a:p>
          <a:p>
            <a:pPr lvl="0">
              <a:buClr>
                <a:srgbClr val="3891A7"/>
              </a:buClr>
              <a:buNone/>
            </a:pPr>
            <a:r>
              <a:rPr lang="uk-UA" sz="2200" b="1" dirty="0" smtClean="0">
                <a:solidFill>
                  <a:prstClr val="black"/>
                </a:solidFill>
              </a:rPr>
              <a:t>Людські </a:t>
            </a:r>
            <a:r>
              <a:rPr lang="uk-UA" sz="2200" b="1" dirty="0">
                <a:solidFill>
                  <a:prstClr val="black"/>
                </a:solidFill>
              </a:rPr>
              <a:t>ресурси підприємства</a:t>
            </a:r>
            <a:r>
              <a:rPr lang="uk-UA" sz="2200" dirty="0">
                <a:solidFill>
                  <a:prstClr val="black"/>
                </a:solidFill>
              </a:rPr>
              <a:t> — це сукупність </a:t>
            </a:r>
            <a:r>
              <a:rPr lang="uk-UA" sz="2200" dirty="0" smtClean="0">
                <a:solidFill>
                  <a:prstClr val="black"/>
                </a:solidFill>
              </a:rPr>
              <a:t>професійних, соціальних</a:t>
            </a:r>
            <a:r>
              <a:rPr lang="uk-UA" sz="2200" dirty="0">
                <a:solidFill>
                  <a:prstClr val="black"/>
                </a:solidFill>
              </a:rPr>
              <a:t>, психологічних і культурних якостей його працівників</a:t>
            </a:r>
            <a:r>
              <a:rPr lang="uk-UA" sz="2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3891A7"/>
              </a:buClr>
              <a:buNone/>
            </a:pPr>
            <a:r>
              <a:rPr lang="uk-UA" sz="2200" b="1" dirty="0" smtClean="0">
                <a:solidFill>
                  <a:prstClr val="black"/>
                </a:solidFill>
              </a:rPr>
              <a:t>Інтелектуальний капітал  </a:t>
            </a:r>
            <a:r>
              <a:rPr lang="uk-UA" sz="2200" dirty="0" smtClean="0">
                <a:solidFill>
                  <a:prstClr val="black"/>
                </a:solidFill>
              </a:rPr>
              <a:t>- це додана вартість від використання людських ресурсів.</a:t>
            </a:r>
            <a:endParaRPr lang="uk-UA" sz="22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None/>
            </a:pPr>
            <a:endParaRPr lang="uk-UA" sz="2500" dirty="0">
              <a:solidFill>
                <a:prstClr val="black"/>
              </a:solidFill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9766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Трудовий потенціал працівника </a:t>
            </a:r>
            <a:r>
              <a:rPr lang="uk-UA" dirty="0" smtClean="0"/>
              <a:t>- це сукупність фізичних і духовних якостей людини, що визначають можливість і межі її участі у трудовій діяльності, здатність досягати у визначених умовах певних результатів, а також удосконалюватися в процесі праці.</a:t>
            </a:r>
            <a:endParaRPr lang="ru-RU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Елементами трудового потенціалу працівника є:</a:t>
            </a:r>
            <a:endParaRPr lang="ru-RU" dirty="0" smtClean="0"/>
          </a:p>
          <a:p>
            <a:pPr lvl="0"/>
            <a:r>
              <a:rPr lang="uk-UA" dirty="0" smtClean="0"/>
              <a:t>особисті характеристики (мотиви поведінки, цінності, відносини до праці, творча активність тощо</a:t>
            </a:r>
            <a:r>
              <a:rPr lang="ru-RU" dirty="0" smtClean="0"/>
              <a:t>);</a:t>
            </a:r>
          </a:p>
          <a:p>
            <a:pPr lvl="0"/>
            <a:r>
              <a:rPr lang="uk-UA" dirty="0" smtClean="0"/>
              <a:t>соціально-демографічні характеристики (стать, вік, національність тощо</a:t>
            </a:r>
            <a:r>
              <a:rPr lang="ru-RU" dirty="0" smtClean="0"/>
              <a:t>);</a:t>
            </a:r>
          </a:p>
          <a:p>
            <a:pPr lvl="0"/>
            <a:r>
              <a:rPr lang="uk-UA" dirty="0" smtClean="0"/>
              <a:t>психофізіологічні характеристики (тип темпераменту, стан здоров'я, схильність до певного роду діяльності, працездатність тощо</a:t>
            </a:r>
            <a:r>
              <a:rPr lang="ru-RU" dirty="0" smtClean="0"/>
              <a:t>);</a:t>
            </a:r>
          </a:p>
          <a:p>
            <a:pPr lvl="0"/>
            <a:r>
              <a:rPr lang="uk-UA" dirty="0" smtClean="0"/>
              <a:t>кваліфікаційні характеристики (рівень освіти, практичний досвід, професіоналізм, творчі здібності тощо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П\Материалы для лекций\картинки\46_03_35_15_02\Rol-sistemy-upravleniya-persona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429"/>
            <a:ext cx="498821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6405909" cy="354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5" y="231643"/>
            <a:ext cx="7539069" cy="132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Система управління персоналом </a:t>
            </a:r>
            <a:r>
              <a:rPr lang="uk-UA" sz="2000" dirty="0" smtClean="0"/>
              <a:t>(СУП) являє собою комплекс цілей, задач і основних напрямків діяльності, а також різних видів, методів і відповідного механізму управління.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/>
              <a:t>Склад системи управління персоналом підприємства:</a:t>
            </a:r>
            <a:endParaRPr lang="ru-RU" dirty="0" smtClean="0"/>
          </a:p>
          <a:p>
            <a:pPr lvl="0"/>
            <a:r>
              <a:rPr lang="uk-UA" dirty="0" smtClean="0"/>
              <a:t>підсистема</a:t>
            </a:r>
            <a:r>
              <a:rPr lang="uk-UA" b="1" dirty="0" smtClean="0"/>
              <a:t> </a:t>
            </a:r>
            <a:r>
              <a:rPr lang="uk-UA" dirty="0" smtClean="0"/>
              <a:t>загального та лінійного керівництва;</a:t>
            </a:r>
            <a:endParaRPr lang="ru-RU" dirty="0" smtClean="0"/>
          </a:p>
          <a:p>
            <a:pPr lvl="0"/>
            <a:r>
              <a:rPr lang="uk-UA" dirty="0" smtClean="0"/>
              <a:t>підсистема планування та маркетингу;</a:t>
            </a:r>
            <a:endParaRPr lang="ru-RU" dirty="0" smtClean="0"/>
          </a:p>
          <a:p>
            <a:pPr lvl="0"/>
            <a:r>
              <a:rPr lang="uk-UA" dirty="0" smtClean="0"/>
              <a:t>підсистема управління найманням та обліком персоналу;</a:t>
            </a:r>
            <a:endParaRPr lang="ru-RU" dirty="0" smtClean="0"/>
          </a:p>
          <a:p>
            <a:pPr lvl="0"/>
            <a:r>
              <a:rPr lang="uk-UA" dirty="0" smtClean="0"/>
              <a:t>підсистема управління трудовими відносинами;</a:t>
            </a:r>
            <a:endParaRPr lang="ru-RU" dirty="0" smtClean="0"/>
          </a:p>
          <a:p>
            <a:pPr lvl="0"/>
            <a:r>
              <a:rPr lang="uk-UA" dirty="0" smtClean="0"/>
              <a:t>підсистема забезпечення умов праці;</a:t>
            </a:r>
            <a:endParaRPr lang="ru-RU" dirty="0" smtClean="0"/>
          </a:p>
          <a:p>
            <a:pPr lvl="0"/>
            <a:r>
              <a:rPr lang="uk-UA" dirty="0" smtClean="0"/>
              <a:t>підсистема управління розвитком персоналу;</a:t>
            </a:r>
            <a:endParaRPr lang="ru-RU" dirty="0" smtClean="0"/>
          </a:p>
          <a:p>
            <a:pPr lvl="0"/>
            <a:r>
              <a:rPr lang="uk-UA" dirty="0" smtClean="0"/>
              <a:t>підсистема управління мотивацією поведінки персоналу;</a:t>
            </a:r>
            <a:endParaRPr lang="ru-RU" dirty="0" smtClean="0"/>
          </a:p>
          <a:p>
            <a:pPr lvl="0"/>
            <a:r>
              <a:rPr lang="uk-UA" dirty="0" smtClean="0"/>
              <a:t>підсистема управління соціальним розвитком;</a:t>
            </a:r>
            <a:endParaRPr lang="ru-RU" dirty="0" smtClean="0"/>
          </a:p>
          <a:p>
            <a:pPr lvl="0"/>
            <a:r>
              <a:rPr lang="uk-UA" dirty="0" smtClean="0"/>
              <a:t>підсистема розвитку організаційної структури управління;</a:t>
            </a:r>
            <a:endParaRPr lang="ru-RU" dirty="0" smtClean="0"/>
          </a:p>
          <a:p>
            <a:pPr lvl="0"/>
            <a:r>
              <a:rPr lang="uk-UA" dirty="0" smtClean="0"/>
              <a:t>підсистема правового забезпечення;</a:t>
            </a:r>
            <a:endParaRPr lang="ru-RU" dirty="0" smtClean="0"/>
          </a:p>
          <a:p>
            <a:r>
              <a:rPr lang="uk-UA" dirty="0" smtClean="0"/>
              <a:t>підсистема інформаційного забезпечення СУП.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Методи управління персоналом</a:t>
            </a:r>
            <a:r>
              <a:rPr lang="uk-UA" sz="2400" dirty="0" smtClean="0"/>
              <a:t> — це способи впливу на колективи та окремих працівників з метою здійснення координації їхньої діяльності в процесі функціонування підприємства. </a:t>
            </a:r>
          </a:p>
          <a:p>
            <a:pPr>
              <a:buNone/>
            </a:pPr>
            <a:r>
              <a:rPr lang="uk-UA" b="1" dirty="0" smtClean="0"/>
              <a:t>Методи управління персоналом </a:t>
            </a:r>
            <a:r>
              <a:rPr lang="uk-UA" dirty="0" smtClean="0"/>
              <a:t>: </a:t>
            </a:r>
          </a:p>
          <a:p>
            <a:r>
              <a:rPr lang="uk-UA" dirty="0" smtClean="0"/>
              <a:t>адміністративні;</a:t>
            </a:r>
          </a:p>
          <a:p>
            <a:r>
              <a:rPr lang="uk-UA" dirty="0" smtClean="0"/>
              <a:t>економічні; </a:t>
            </a:r>
          </a:p>
          <a:p>
            <a:r>
              <a:rPr lang="uk-UA" dirty="0" smtClean="0"/>
              <a:t>соціально-психологічні.</a:t>
            </a:r>
            <a:endParaRPr lang="ru-RU" dirty="0"/>
          </a:p>
        </p:txBody>
      </p:sp>
      <p:pic>
        <p:nvPicPr>
          <p:cNvPr id="1026" name="Picture 2" descr="G:\УП\Материалы для лекций\картинки\46_03_35_15_02\human-super-power-005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744416" cy="34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П\Материалы для лекций\картинки\46_03_35_15_02\f6b6605d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0"/>
          <a:ext cx="8352927" cy="661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Адміністративні методи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1895" marR="11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Економічні</a:t>
                      </a:r>
                      <a:r>
                        <a:rPr lang="uk-UA" sz="7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методи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1895" marR="11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Соціально-психологічні методи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1895" marR="11895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Формування структури органів управління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Техніко-економічний аналіз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Соціально-психологічний аналіз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Затвердження адміністративних норм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uk-UA" sz="1400">
                          <a:latin typeface="Times New Roman"/>
                          <a:ea typeface="Times New Roman"/>
                        </a:rPr>
                        <a:t>нормативів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Техніко-економічне обґрунтування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Соціально-психологічне планування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2969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Правове регулювання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Техніко-економічне планування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Створення творчої атмосфери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120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Видання наказів, вказівок і розпоряджень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Економічне стимулювання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20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Участь робітників в управлінні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Інструктування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Фінансування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Соціальна та моральна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мотивація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31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Набір, відбір і розставлення кадрів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Мотивація трудової діяльності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Задоволення культурних і духовних потреб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Затвердження методик і рекомендацій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Оплата праці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Формування колективів, груп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-31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Розробка положень, посадових інструкцій, стандартів організації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Капіталовкладення Ціноутворення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Кредитування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Створення нормального психологічного клімату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-120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Розробка іншої регламентуючої документації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Участь у прибутках і капіталі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Встановлення соціальних норм поведінки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indent="-120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Розвиток у робітників ініціативи та відповідальності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21885">
                <a:tc>
                  <a:txBody>
                    <a:bodyPr/>
                    <a:lstStyle/>
                    <a:p>
                      <a:pPr indent="-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Встановлення адміністративних санкцій та заохочень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Страхування, оподаткування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Встановлення матеріальних санкцій та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заохочень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Встановлення економічних норм і нормативів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Встановлення моральних санкцій та заохочень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800" b="1" dirty="0" smtClean="0"/>
              <a:t>Загальні принципи управління персоналом: </a:t>
            </a:r>
            <a:r>
              <a:rPr lang="uk-UA" sz="3800" dirty="0" smtClean="0"/>
              <a:t>науковість, плановість, комплексність (системність), безперервність, нормативність, економічність, зацікавленість, відповідальність тощо.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uk-UA" b="1" dirty="0" smtClean="0"/>
              <a:t>Часткові принципи управління персоналом: </a:t>
            </a:r>
            <a:r>
              <a:rPr lang="uk-UA" dirty="0" smtClean="0"/>
              <a:t>відповідність функцій управління цілям виробництва; індивідуалізація роботи з кадрами; демократизація роботи з кадрами; інформатизація кадрової роботи, забезпечення її рівня, достатнього для прийняття обґрунтованих рішень; підбір кадрів для первинного виробничого колективу з урахуванням психологічної сумісності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УП\Материалы для лекций\картинки\46_03_35_15_02\1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92488" cy="21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Виділяють такі підходи до управління персоналом</a:t>
            </a:r>
            <a:r>
              <a:rPr lang="uk-UA" dirty="0" smtClean="0"/>
              <a:t>: 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uk-UA" b="1" dirty="0" smtClean="0"/>
              <a:t>Економічний підхід</a:t>
            </a:r>
            <a:r>
              <a:rPr lang="uk-UA" dirty="0" smtClean="0"/>
              <a:t> (концепція управління трудовими ресурсами)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uk-UA" b="1" dirty="0" smtClean="0"/>
              <a:t>Органічний підхід </a:t>
            </a:r>
            <a:r>
              <a:rPr lang="uk-UA" dirty="0" smtClean="0"/>
              <a:t>(концепції управління персоналом, управління людськими ресурсами)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 </a:t>
            </a:r>
            <a:r>
              <a:rPr lang="uk-UA" b="1" dirty="0" smtClean="0"/>
              <a:t>Гуманістичний підхід </a:t>
            </a:r>
            <a:r>
              <a:rPr lang="uk-UA" dirty="0" smtClean="0"/>
              <a:t>(концепція управління людиною)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74638"/>
            <a:ext cx="8229600" cy="185821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1.3.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Етапи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історичного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розвитку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</a:t>
            </a: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правління персоналом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/>
              <a:t>Японський і американський підходи до управління персоналом організації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412776"/>
          <a:ext cx="6912768" cy="435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232248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Критерії організації роботи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Японський підхід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Американський підхід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Основа організації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Гармонія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Ефективність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Відношення до роботи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Головне - </a:t>
                      </a:r>
                      <a:r>
                        <a:rPr lang="uk-UA" sz="1600" spc="-50" dirty="0">
                          <a:latin typeface="Times New Roman"/>
                          <a:ea typeface="Times New Roman"/>
                        </a:rPr>
                        <a:t>виконання обов'язків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Головне - </a:t>
                      </a:r>
                      <a:r>
                        <a:rPr lang="uk-UA" sz="1600" spc="-40">
                          <a:latin typeface="Times New Roman"/>
                          <a:ea typeface="Times New Roman"/>
                        </a:rPr>
                        <a:t>реалізація завдань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Конкуренція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Практично немає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Сильна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50">
                          <a:latin typeface="Times New Roman"/>
                          <a:ea typeface="Times New Roman"/>
                        </a:rPr>
                        <a:t>Гарантії для працівника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Високі </a:t>
                      </a:r>
                      <a:r>
                        <a:rPr lang="uk-UA" sz="1600" spc="-50">
                          <a:latin typeface="Times New Roman"/>
                          <a:ea typeface="Times New Roman"/>
                        </a:rPr>
                        <a:t>(довічне наймання)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Низькі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Прийняття рішень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Знизу вверх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Зверху вниз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45">
                          <a:latin typeface="Times New Roman"/>
                          <a:ea typeface="Times New Roman"/>
                        </a:rPr>
                        <a:t>Делегування влади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У рідких випадках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Поширено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45">
                          <a:latin typeface="Times New Roman"/>
                          <a:ea typeface="Times New Roman"/>
                        </a:rPr>
                        <a:t>Відношення з підлеглими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Сімейні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Формальні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Метод найму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50">
                          <a:latin typeface="Times New Roman"/>
                          <a:ea typeface="Times New Roman"/>
                        </a:rPr>
                        <a:t>Після закінчення навчання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45" dirty="0">
                          <a:latin typeface="Times New Roman"/>
                          <a:ea typeface="Times New Roman"/>
                        </a:rPr>
                        <a:t>По ділових якостях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Оплата праці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50">
                          <a:latin typeface="Times New Roman"/>
                          <a:ea typeface="Times New Roman"/>
                        </a:rPr>
                        <a:t>Залежно від стажу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Залежно від результатів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2889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cs typeface="Times New Roman" pitchFamily="18" charset="0"/>
              </a:rPr>
              <a:t>Тема 1. </a:t>
            </a:r>
            <a:r>
              <a:rPr lang="uk-UA" sz="5300" dirty="0" smtClean="0"/>
              <a:t>Управління персоналом у системі менеджменту підприємств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3986386" cy="290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1.1. </a:t>
            </a:r>
            <a:r>
              <a:rPr lang="uk-UA" dirty="0" smtClean="0"/>
              <a:t>Роль і значення управління персоналом як науки</a:t>
            </a:r>
            <a:br>
              <a:rPr lang="uk-UA" dirty="0" smtClean="0"/>
            </a:br>
            <a:r>
              <a:rPr lang="uk-UA" dirty="0" smtClean="0"/>
              <a:t> і навчальної дисципліни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40324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Управління персоналом як наука існує на двох рівнях</a:t>
            </a:r>
            <a:r>
              <a:rPr lang="uk-UA" dirty="0" smtClean="0"/>
              <a:t>: </a:t>
            </a:r>
            <a:endParaRPr lang="ru-RU" dirty="0" smtClean="0"/>
          </a:p>
          <a:p>
            <a:pPr lvl="0"/>
            <a:r>
              <a:rPr lang="uk-UA" b="1" dirty="0" smtClean="0"/>
              <a:t>теоретичному</a:t>
            </a:r>
            <a:r>
              <a:rPr lang="uk-UA" dirty="0" smtClean="0"/>
              <a:t> (мета — одержання нових знань шляхом опису і класифікації явищ, встановлення причинно-наслідкових, функціональних і інших взаємозв'язків і закономірностей між ними, прогнозування типових організаційних ситуацій); </a:t>
            </a:r>
            <a:endParaRPr lang="ru-RU" dirty="0" smtClean="0"/>
          </a:p>
          <a:p>
            <a:pPr lvl="0"/>
            <a:r>
              <a:rPr lang="uk-UA" b="1" dirty="0" smtClean="0"/>
              <a:t>прикладному</a:t>
            </a:r>
            <a:r>
              <a:rPr lang="uk-UA" dirty="0" smtClean="0"/>
              <a:t> (управління персоналом займається питаннями зміни і перетворення реальних виробничих ситуацій, розробкою конкретних моделей, проектів і пропозицій для підвищення ефективності використання робітників).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153589" cy="161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60648"/>
            <a:ext cx="7571184" cy="57466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Управління персоналом базується на теоріях:</a:t>
            </a:r>
          </a:p>
          <a:p>
            <a:pPr>
              <a:buNone/>
            </a:pPr>
            <a:endParaRPr lang="ru-RU" dirty="0" smtClean="0"/>
          </a:p>
          <a:p>
            <a:r>
              <a:rPr lang="uk-UA" b="1" dirty="0" smtClean="0"/>
              <a:t>Економічні теорії</a:t>
            </a:r>
            <a:r>
              <a:rPr lang="uk-UA" dirty="0" smtClean="0"/>
              <a:t>, що охоплюють різні напрямки економічної науки (насамперед, теорії ринку праці). </a:t>
            </a:r>
            <a:endParaRPr lang="ru-RU" dirty="0" smtClean="0"/>
          </a:p>
          <a:p>
            <a:r>
              <a:rPr lang="uk-UA" b="1" dirty="0" smtClean="0"/>
              <a:t>Психологічні теорії</a:t>
            </a:r>
            <a:r>
              <a:rPr lang="uk-UA" dirty="0" smtClean="0"/>
              <a:t> (загальна психологія, психологічні теорії поведінки, психоаналіз, соціальна психологія, </a:t>
            </a:r>
            <a:r>
              <a:rPr lang="uk-UA" dirty="0" err="1" smtClean="0"/>
              <a:t>психологія</a:t>
            </a:r>
            <a:r>
              <a:rPr lang="uk-UA" dirty="0" smtClean="0"/>
              <a:t> спілкування, психологія праці).</a:t>
            </a:r>
            <a:endParaRPr lang="ru-RU" dirty="0" smtClean="0"/>
          </a:p>
          <a:p>
            <a:r>
              <a:rPr lang="uk-UA" b="1" dirty="0" smtClean="0"/>
              <a:t>Соціологічні концепції (</a:t>
            </a:r>
            <a:r>
              <a:rPr lang="uk-UA" dirty="0" smtClean="0"/>
              <a:t>насамперед, теорії груп і організацій).</a:t>
            </a:r>
            <a:endParaRPr lang="ru-RU" dirty="0" smtClean="0"/>
          </a:p>
          <a:p>
            <a:r>
              <a:rPr lang="uk-UA" b="1" dirty="0" smtClean="0"/>
              <a:t>Трудове і соціальне право.</a:t>
            </a:r>
            <a:endParaRPr lang="ru-RU" dirty="0" smtClean="0"/>
          </a:p>
          <a:p>
            <a:r>
              <a:rPr lang="uk-UA" b="1" dirty="0" smtClean="0"/>
              <a:t>Політологічні теорії.</a:t>
            </a:r>
            <a:endParaRPr lang="ru-RU" dirty="0" smtClean="0"/>
          </a:p>
          <a:p>
            <a:r>
              <a:rPr lang="uk-UA" b="1" dirty="0" err="1" smtClean="0"/>
              <a:t>Конфліктологія</a:t>
            </a:r>
            <a:r>
              <a:rPr lang="uk-UA" b="1" dirty="0" smtClean="0"/>
              <a:t>.</a:t>
            </a:r>
            <a:endParaRPr lang="ru-RU" dirty="0" smtClean="0"/>
          </a:p>
          <a:p>
            <a:r>
              <a:rPr lang="uk-UA" b="1" dirty="0" smtClean="0"/>
              <a:t>Науки про працю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60648"/>
            <a:ext cx="7571184" cy="57466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Практична значимість управління персоналом полягає у наступному: </a:t>
            </a:r>
            <a:endParaRPr lang="ru-RU" b="1" dirty="0" smtClean="0"/>
          </a:p>
          <a:p>
            <a:pPr lvl="0"/>
            <a:r>
              <a:rPr lang="uk-UA" dirty="0" smtClean="0"/>
              <a:t>ідеальне конструювання практики кадрового управління, розробка теорії, стратегії, техніки, способів і засобів управління персоналом;</a:t>
            </a:r>
            <a:endParaRPr lang="ru-RU" dirty="0" smtClean="0"/>
          </a:p>
          <a:p>
            <a:pPr lvl="0"/>
            <a:r>
              <a:rPr lang="uk-UA" dirty="0" smtClean="0"/>
              <a:t>раціоналізація, глибоке критичне осмислення практичного управління людьми і його орієнтація на вимоги економічної (ділової) і соціальної ефективності;</a:t>
            </a:r>
            <a:endParaRPr lang="ru-RU" dirty="0" smtClean="0"/>
          </a:p>
          <a:p>
            <a:pPr lvl="0"/>
            <a:r>
              <a:rPr lang="uk-UA" dirty="0" smtClean="0"/>
              <a:t>спонукання керівників до зміни моделей, техніки, стилю, способів і засобів керівництва робітниками на основі альтернатив, пропонованих наукою.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Об'єктом</a:t>
            </a:r>
            <a:r>
              <a:rPr lang="uk-UA" dirty="0" smtClean="0"/>
              <a:t> </a:t>
            </a:r>
            <a:r>
              <a:rPr lang="uk-UA" b="1" dirty="0" smtClean="0"/>
              <a:t>дисципліни «Управління персоналом» </a:t>
            </a:r>
            <a:r>
              <a:rPr lang="uk-UA" dirty="0" smtClean="0"/>
              <a:t>є система принципів, наукових підходів та методів управління персоналом в умовах конкурентного середовища.</a:t>
            </a:r>
            <a:endParaRPr lang="ru-RU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Предметом дисципліни «Управління персоналом» є</a:t>
            </a:r>
            <a:r>
              <a:rPr lang="uk-UA" dirty="0" smtClean="0"/>
              <a:t>:</a:t>
            </a:r>
          </a:p>
          <a:p>
            <a:r>
              <a:rPr lang="uk-UA" dirty="0" smtClean="0"/>
              <a:t>теоретичні концепції, сучасні методи та технології роботи з персоналом;</a:t>
            </a:r>
          </a:p>
          <a:p>
            <a:r>
              <a:rPr lang="uk-UA" dirty="0" smtClean="0"/>
              <a:t>сукупність суспільних відносин, що виникають в процесі спільної діяльності працівників.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Управління персоналом </a:t>
            </a:r>
            <a:r>
              <a:rPr lang="uk-UA" dirty="0" smtClean="0"/>
              <a:t>– це процес планування, підбору, підготовки, оцінки, навчання, мотивації та вивільнення персоналу, спрямований на ефективне його використання та досягнення цілей підприємства і працівників.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1858218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1.2. У</a:t>
            </a: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правління персоналом як складова менеджменту підприємства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0723"/>
            <a:ext cx="3240360" cy="203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476672"/>
            <a:ext cx="7643192" cy="5530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Комплексний підхід до управління персоналом передбачає урахування:</a:t>
            </a:r>
          </a:p>
          <a:p>
            <a:r>
              <a:rPr lang="uk-UA" dirty="0" smtClean="0"/>
              <a:t>організаційно-економічних аспектів;</a:t>
            </a:r>
          </a:p>
          <a:p>
            <a:r>
              <a:rPr lang="uk-UA" dirty="0" smtClean="0"/>
              <a:t>соціально-психологічних аспектів;</a:t>
            </a:r>
          </a:p>
          <a:p>
            <a:r>
              <a:rPr lang="uk-UA" dirty="0" smtClean="0"/>
              <a:t>правових аспектів;</a:t>
            </a:r>
          </a:p>
          <a:p>
            <a:r>
              <a:rPr lang="uk-UA" dirty="0" smtClean="0"/>
              <a:t>технічних аспектів;</a:t>
            </a:r>
          </a:p>
          <a:p>
            <a:r>
              <a:rPr lang="uk-UA" dirty="0" smtClean="0"/>
              <a:t>педагогічних аспектів;</a:t>
            </a:r>
          </a:p>
          <a:p>
            <a:r>
              <a:rPr lang="uk-UA" dirty="0" smtClean="0"/>
              <a:t>та інших аспектів у їхній сукупності і взаємозв'язку при визначальній ролі соціально-економічних факторів.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332656"/>
            <a:ext cx="7211144" cy="5674635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Сутність управління персоналом розкривається за допомогою таких понять:</a:t>
            </a:r>
          </a:p>
          <a:p>
            <a:pPr>
              <a:buNone/>
            </a:pPr>
            <a:r>
              <a:rPr lang="uk-UA" b="1" dirty="0" smtClean="0"/>
              <a:t> </a:t>
            </a:r>
          </a:p>
          <a:p>
            <a:pPr>
              <a:buNone/>
            </a:pPr>
            <a:r>
              <a:rPr lang="uk-UA" dirty="0" smtClean="0"/>
              <a:t>трудові ресурси; </a:t>
            </a:r>
          </a:p>
          <a:p>
            <a:r>
              <a:rPr lang="uk-UA" dirty="0" smtClean="0"/>
              <a:t>персонал;</a:t>
            </a:r>
          </a:p>
          <a:p>
            <a:r>
              <a:rPr lang="uk-UA" dirty="0" smtClean="0"/>
              <a:t>кадри; </a:t>
            </a:r>
          </a:p>
          <a:p>
            <a:r>
              <a:rPr lang="uk-UA" dirty="0" smtClean="0"/>
              <a:t>людські ресурси;</a:t>
            </a:r>
          </a:p>
          <a:p>
            <a:r>
              <a:rPr lang="uk-UA" dirty="0" smtClean="0"/>
              <a:t>кадровий потенціал,</a:t>
            </a:r>
          </a:p>
          <a:p>
            <a:r>
              <a:rPr lang="uk-UA" dirty="0"/>
              <a:t>і</a:t>
            </a:r>
            <a:r>
              <a:rPr lang="uk-UA" dirty="0" smtClean="0"/>
              <a:t>нтелектуальний капітал.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1023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Тема 1. Управління персоналом у системі менеджменту підприємств </vt:lpstr>
      <vt:lpstr>1.1. Роль і значення управління персоналом як науки  і навчальної дисципліни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42</cp:revision>
  <dcterms:created xsi:type="dcterms:W3CDTF">2016-01-06T09:29:41Z</dcterms:created>
  <dcterms:modified xsi:type="dcterms:W3CDTF">2022-04-11T08:52:28Z</dcterms:modified>
</cp:coreProperties>
</file>