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1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90584"/>
            <a:ext cx="7772400" cy="2601634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Тема </a:t>
            </a:r>
            <a:r>
              <a:rPr lang="ru-RU" sz="5400" dirty="0" smtClean="0"/>
              <a:t>4</a:t>
            </a:r>
            <a:r>
              <a:rPr lang="uk-UA" sz="5400" dirty="0" smtClean="0"/>
              <a:t>. Оцінювання та атестація персоналу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785311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4</a:t>
            </a:r>
            <a:r>
              <a:rPr lang="ru-RU" dirty="0" smtClean="0"/>
              <a:t>.3. </a:t>
            </a:r>
            <a:r>
              <a:rPr lang="uk-UA" dirty="0" smtClean="0"/>
              <a:t>Атестація персоналу підприємства</a:t>
            </a:r>
            <a:endParaRPr lang="uk-UA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1628800"/>
            <a:ext cx="7571184" cy="4378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i="1" dirty="0" smtClean="0"/>
              <a:t>Атестація</a:t>
            </a:r>
            <a:r>
              <a:rPr lang="uk-UA" dirty="0" smtClean="0"/>
              <a:t> – комплекс кадрових заходів, спрямованих на оцінювання відповідності рівня праці, якостей та потенціалу особи вимогам виконуваної діяльності з метою встановлення ступеню використання трудового потенціалу працівника та виявлення резервів підвищення рівня його віддачі.</a:t>
            </a: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Атестація – це документально оформлений процес ділового оцінювання, що має правові наслідки.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60262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Атестація виконує функції: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uk-UA" dirty="0" smtClean="0"/>
              <a:t>контролю (перевірка відповідності ділових та особистих якостей працівників вимогам робочого місця чи посади; контроль якості та кількості виконуваної роботи);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uk-UA" dirty="0" smtClean="0"/>
              <a:t>стимулювання (мотивування працівників до професійного та особистісного розвитку, підвищення результативності праці);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uk-UA" dirty="0" smtClean="0"/>
              <a:t>поліпшення підбору та розставлення персоналу (результати атестації стають підґрунтям для прийняття офіційного рішення щодо збереження чи зміни посади атестованого, звільнення або планування кар’єри).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7304087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332656"/>
            <a:ext cx="7787208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Виділяють три види атестації: </a:t>
            </a:r>
            <a:endParaRPr lang="ru-RU" b="1" dirty="0" smtClean="0"/>
          </a:p>
          <a:p>
            <a:pPr lvl="0"/>
            <a:r>
              <a:rPr lang="uk-UA" sz="2000" b="1" dirty="0" smtClean="0"/>
              <a:t>підсумкова</a:t>
            </a:r>
            <a:r>
              <a:rPr lang="uk-UA" sz="2000" dirty="0" smtClean="0"/>
              <a:t> - повна та всебічна оцінка діяльності працівника за весь період діяльності, яка дозволяє зробити висновки про наявний потенціал людини. Проводиться раз в три - п’ять років.</a:t>
            </a:r>
            <a:endParaRPr lang="ru-RU" sz="2000" dirty="0" smtClean="0"/>
          </a:p>
          <a:p>
            <a:pPr lvl="0"/>
            <a:r>
              <a:rPr lang="uk-UA" sz="2000" b="1" dirty="0" smtClean="0"/>
              <a:t>поточна (проміжна) </a:t>
            </a:r>
            <a:r>
              <a:rPr lang="uk-UA" sz="2000" dirty="0" smtClean="0"/>
              <a:t>- проводиться через відносно короткий термін часу з урахуванням результатів кожної попередньої атестації.</a:t>
            </a:r>
            <a:endParaRPr lang="ru-RU" sz="2000" dirty="0" smtClean="0"/>
          </a:p>
          <a:p>
            <a:pPr lvl="0"/>
            <a:r>
              <a:rPr lang="uk-UA" sz="2000" b="1" dirty="0" smtClean="0"/>
              <a:t>спеціальна</a:t>
            </a:r>
            <a:r>
              <a:rPr lang="uk-UA" sz="2000" dirty="0" smtClean="0"/>
              <a:t> - проводиться у зв’язку особливими обставинами таких як, наприклад, направлення на навчання, підвищення заробітної плати, просування по службі тощо.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44386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260648"/>
            <a:ext cx="7715200" cy="574664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4200" b="1" dirty="0" smtClean="0"/>
              <a:t>Проведення атестації складається з таких етапів:</a:t>
            </a:r>
            <a:endParaRPr lang="ru-RU" sz="4200" b="1" dirty="0" smtClean="0"/>
          </a:p>
          <a:p>
            <a:r>
              <a:rPr lang="uk-UA" sz="4200" b="1" dirty="0" smtClean="0"/>
              <a:t>1) Підготовка до проведення атестації:</a:t>
            </a:r>
            <a:endParaRPr lang="ru-RU" sz="4200" b="1" dirty="0" smtClean="0"/>
          </a:p>
          <a:p>
            <a:pPr lvl="1"/>
            <a:r>
              <a:rPr lang="uk-UA" sz="4200" dirty="0" smtClean="0"/>
              <a:t>визначення складу атестаційної комісії;</a:t>
            </a:r>
            <a:endParaRPr lang="ru-RU" sz="4200" dirty="0" smtClean="0"/>
          </a:p>
          <a:p>
            <a:pPr lvl="1"/>
            <a:r>
              <a:rPr lang="uk-UA" sz="4200" dirty="0" smtClean="0"/>
              <a:t>встановлення графіку та термінів проведення атестації;</a:t>
            </a:r>
            <a:endParaRPr lang="ru-RU" sz="4200" dirty="0" smtClean="0"/>
          </a:p>
          <a:p>
            <a:pPr lvl="1"/>
            <a:r>
              <a:rPr lang="uk-UA" sz="4200" dirty="0" smtClean="0"/>
              <a:t>формування переліку працівників, що проходитимуть атестацію</a:t>
            </a:r>
            <a:endParaRPr lang="ru-RU" sz="4200" dirty="0" smtClean="0"/>
          </a:p>
          <a:p>
            <a:pPr lvl="1"/>
            <a:r>
              <a:rPr lang="uk-UA" sz="4200" dirty="0" smtClean="0"/>
              <a:t>організація роз’яснювальної роботи щодо цілей і порядку проведення атестації;</a:t>
            </a:r>
            <a:endParaRPr lang="ru-RU" sz="4200" dirty="0" smtClean="0"/>
          </a:p>
          <a:p>
            <a:pPr lvl="1"/>
            <a:r>
              <a:rPr lang="uk-UA" sz="4200" dirty="0" smtClean="0"/>
              <a:t>підготовка необхідних документів (Атестаційний лист, структура письмової характеристики на </a:t>
            </a:r>
            <a:r>
              <a:rPr lang="uk-UA" sz="4200" dirty="0" err="1" smtClean="0"/>
              <a:t>атестанта</a:t>
            </a:r>
            <a:r>
              <a:rPr lang="uk-UA" sz="4200" dirty="0" smtClean="0"/>
              <a:t>, бланк оцінки показників і ділових якостей, звіт про роботу </a:t>
            </a:r>
            <a:r>
              <a:rPr lang="uk-UA" sz="4200" dirty="0" err="1" smtClean="0"/>
              <a:t>атестанта</a:t>
            </a:r>
            <a:r>
              <a:rPr lang="uk-UA" sz="4200" dirty="0" smtClean="0"/>
              <a:t>, його план роботи, висновок атестаційної комісії, структуру звіту атестаційної комісії щодо підсумків атестації.)</a:t>
            </a:r>
            <a:endParaRPr lang="ru-RU" sz="4200" dirty="0" smtClean="0"/>
          </a:p>
          <a:p>
            <a:pPr lvl="1"/>
            <a:r>
              <a:rPr lang="uk-UA" sz="4200" dirty="0" smtClean="0"/>
              <a:t>опрацювання атестаційною комісією вихідних даних; </a:t>
            </a:r>
            <a:endParaRPr lang="ru-RU" sz="4200" dirty="0" smtClean="0"/>
          </a:p>
          <a:p>
            <a:r>
              <a:rPr lang="uk-UA" sz="4200" b="1" dirty="0" smtClean="0"/>
              <a:t>2) Проведення атестації:</a:t>
            </a:r>
            <a:endParaRPr lang="ru-RU" sz="4200" b="1" dirty="0" smtClean="0"/>
          </a:p>
          <a:p>
            <a:pPr lvl="1"/>
            <a:r>
              <a:rPr lang="uk-UA" sz="4200" dirty="0" smtClean="0"/>
              <a:t>професійне тестування;</a:t>
            </a:r>
            <a:endParaRPr lang="ru-RU" sz="4200" dirty="0" smtClean="0"/>
          </a:p>
          <a:p>
            <a:pPr lvl="1"/>
            <a:r>
              <a:rPr lang="uk-UA" sz="4200" dirty="0" smtClean="0"/>
              <a:t>атестаційна співбесіда;</a:t>
            </a:r>
            <a:endParaRPr lang="ru-RU" sz="4200" dirty="0" smtClean="0"/>
          </a:p>
          <a:p>
            <a:r>
              <a:rPr lang="uk-UA" sz="4200" b="1" dirty="0" smtClean="0"/>
              <a:t>3) Підведення підсумків атестації. Оцінка, яку отримує </a:t>
            </a:r>
            <a:r>
              <a:rPr lang="uk-UA" sz="4200" b="1" dirty="0" err="1" smtClean="0"/>
              <a:t>атестант</a:t>
            </a:r>
            <a:r>
              <a:rPr lang="uk-UA" sz="4200" b="1" dirty="0" smtClean="0"/>
              <a:t> в результаті атестації, може бути одна з трьох: </a:t>
            </a:r>
            <a:endParaRPr lang="ru-RU" sz="4200" b="1" dirty="0" smtClean="0"/>
          </a:p>
          <a:p>
            <a:pPr lvl="1"/>
            <a:r>
              <a:rPr lang="uk-UA" sz="4200" dirty="0" smtClean="0"/>
              <a:t>відповідає посаді; </a:t>
            </a:r>
            <a:endParaRPr lang="ru-RU" sz="4200" dirty="0" smtClean="0"/>
          </a:p>
          <a:p>
            <a:pPr lvl="1"/>
            <a:r>
              <a:rPr lang="uk-UA" sz="4200" dirty="0" smtClean="0"/>
              <a:t>відповідає посаді за певних умов (умовна атестація) з повторною атестацією за певний час; </a:t>
            </a:r>
            <a:endParaRPr lang="ru-RU" sz="4200" dirty="0" smtClean="0"/>
          </a:p>
          <a:p>
            <a:pPr lvl="1"/>
            <a:r>
              <a:rPr lang="uk-UA" sz="4200" b="1" dirty="0" smtClean="0"/>
              <a:t>не відповідає посаді.</a:t>
            </a:r>
            <a:endParaRPr lang="ru-RU" sz="42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404664"/>
            <a:ext cx="7643192" cy="56026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Характеристика на працівника, що підлягає атестації висвітлює наступні питання</a:t>
            </a:r>
            <a:r>
              <a:rPr lang="uk-UA" dirty="0" smtClean="0"/>
              <a:t>:</a:t>
            </a:r>
            <a:endParaRPr lang="ru-RU" dirty="0" smtClean="0"/>
          </a:p>
          <a:p>
            <a:r>
              <a:rPr lang="uk-UA" dirty="0" smtClean="0"/>
              <a:t>професійні вміння та навички, досвід роботи за посадою;</a:t>
            </a:r>
            <a:endParaRPr lang="ru-RU" dirty="0" smtClean="0"/>
          </a:p>
          <a:p>
            <a:r>
              <a:rPr lang="uk-UA" dirty="0" smtClean="0"/>
              <a:t>виконання працівником трудових обов'язків, правил внутрішнього розпорядку, вимог інших локальних нормативних документів підприємства;</a:t>
            </a:r>
            <a:endParaRPr lang="ru-RU" dirty="0" smtClean="0"/>
          </a:p>
          <a:p>
            <a:r>
              <a:rPr lang="uk-UA" dirty="0" smtClean="0"/>
              <a:t>професійна компетентність та ділові якості;</a:t>
            </a:r>
            <a:endParaRPr lang="ru-RU" dirty="0" smtClean="0"/>
          </a:p>
          <a:p>
            <a:r>
              <a:rPr lang="uk-UA" dirty="0" smtClean="0"/>
              <a:t>особисті якості;</a:t>
            </a:r>
            <a:endParaRPr lang="ru-RU" dirty="0" smtClean="0"/>
          </a:p>
          <a:p>
            <a:r>
              <a:rPr lang="uk-UA" dirty="0" smtClean="0"/>
              <a:t>результати праці;</a:t>
            </a:r>
            <a:endParaRPr lang="ru-RU" dirty="0" smtClean="0"/>
          </a:p>
          <a:p>
            <a:r>
              <a:rPr lang="uk-UA" dirty="0" smtClean="0"/>
              <a:t>підвищення кваліфікації;</a:t>
            </a:r>
            <a:endParaRPr lang="ru-RU" dirty="0" smtClean="0"/>
          </a:p>
          <a:p>
            <a:r>
              <a:rPr lang="uk-UA" dirty="0" smtClean="0"/>
              <a:t>можливості для професійного і службового просування;</a:t>
            </a:r>
            <a:endParaRPr lang="ru-RU" dirty="0" smtClean="0"/>
          </a:p>
          <a:p>
            <a:r>
              <a:rPr lang="uk-UA" dirty="0" smtClean="0"/>
              <a:t>заохочення;</a:t>
            </a:r>
            <a:endParaRPr lang="ru-RU" dirty="0" smtClean="0"/>
          </a:p>
          <a:p>
            <a:r>
              <a:rPr lang="uk-UA" dirty="0" smtClean="0"/>
              <a:t>зауваження і побажання працівникові, що проходить атестацію;</a:t>
            </a:r>
            <a:endParaRPr lang="ru-RU" dirty="0" smtClean="0"/>
          </a:p>
          <a:p>
            <a:r>
              <a:rPr lang="uk-UA" dirty="0" smtClean="0"/>
              <a:t>висновок щодо відповідності працівника посади.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Зазвичай оцінювання працівників здійснюється за такими блоками </a:t>
            </a:r>
            <a:r>
              <a:rPr lang="uk-UA" sz="2400" b="1" dirty="0" smtClean="0"/>
              <a:t>критеріїв:</a:t>
            </a:r>
            <a:endParaRPr lang="ru-RU" sz="2400" b="1" dirty="0" smtClean="0"/>
          </a:p>
          <a:p>
            <a:pPr>
              <a:buNone/>
            </a:pPr>
            <a:r>
              <a:rPr lang="uk-UA" sz="2400" b="1" dirty="0" smtClean="0"/>
              <a:t>1) оцінка професійної компетентності:</a:t>
            </a:r>
            <a:endParaRPr lang="ru-RU" sz="2400" b="1" dirty="0" smtClean="0"/>
          </a:p>
          <a:p>
            <a:pPr lvl="0"/>
            <a:r>
              <a:rPr lang="uk-UA" sz="2400" dirty="0" smtClean="0"/>
              <a:t>рівень спеціальної освіти;</a:t>
            </a:r>
            <a:endParaRPr lang="ru-RU" sz="2400" dirty="0" smtClean="0"/>
          </a:p>
          <a:p>
            <a:pPr lvl="0"/>
            <a:r>
              <a:rPr lang="uk-UA" sz="2400" dirty="0" smtClean="0"/>
              <a:t>досвід роботи на даній посаді;</a:t>
            </a:r>
            <a:endParaRPr lang="ru-RU" sz="2400" dirty="0" smtClean="0"/>
          </a:p>
          <a:p>
            <a:pPr lvl="0"/>
            <a:r>
              <a:rPr lang="uk-UA" sz="2400" dirty="0" smtClean="0"/>
              <a:t>досвід роботи за спеціальністю;</a:t>
            </a:r>
            <a:endParaRPr lang="ru-RU" sz="2400" dirty="0" smtClean="0"/>
          </a:p>
          <a:p>
            <a:pPr lvl="0"/>
            <a:r>
              <a:rPr lang="uk-UA" sz="2400" dirty="0" smtClean="0"/>
              <a:t>розвиток загальних і спеціальних знань у системі підвищення кваліфікації;</a:t>
            </a:r>
            <a:endParaRPr lang="ru-RU" sz="2400" dirty="0" smtClean="0"/>
          </a:p>
          <a:p>
            <a:pPr lvl="0"/>
            <a:r>
              <a:rPr lang="uk-UA" sz="2400" dirty="0" smtClean="0"/>
              <a:t>стаж роботи у даній організації, який засвідчує знання працівником конкретних особливостей та умов виробництва.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7"/>
            <a:ext cx="2545193" cy="21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6746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 smtClean="0"/>
              <a:t>2) оцінка ділових якостей:</a:t>
            </a:r>
            <a:endParaRPr lang="ru-RU" b="1" dirty="0" smtClean="0"/>
          </a:p>
          <a:p>
            <a:pPr lvl="0"/>
            <a:r>
              <a:rPr lang="uk-UA" dirty="0" smtClean="0"/>
              <a:t>професійна компетентність;</a:t>
            </a:r>
            <a:endParaRPr lang="ru-RU" dirty="0" smtClean="0"/>
          </a:p>
          <a:p>
            <a:pPr lvl="0"/>
            <a:r>
              <a:rPr lang="uk-UA" dirty="0" smtClean="0"/>
              <a:t>здатність чітко організовувати і планувати свою роботу;</a:t>
            </a:r>
            <a:endParaRPr lang="ru-RU" dirty="0" smtClean="0"/>
          </a:p>
          <a:p>
            <a:pPr lvl="0"/>
            <a:r>
              <a:rPr lang="uk-UA" dirty="0" smtClean="0"/>
              <a:t>усвідомлення відповідальності за виконувану роботу;</a:t>
            </a:r>
            <a:endParaRPr lang="ru-RU" dirty="0" smtClean="0"/>
          </a:p>
          <a:p>
            <a:pPr lvl="0"/>
            <a:r>
              <a:rPr lang="uk-UA" dirty="0" smtClean="0"/>
              <a:t>самостійність при виконанні завдання;</a:t>
            </a:r>
            <a:endParaRPr lang="ru-RU" dirty="0" smtClean="0"/>
          </a:p>
          <a:p>
            <a:pPr lvl="0"/>
            <a:r>
              <a:rPr lang="uk-UA" dirty="0" smtClean="0"/>
              <a:t>здатність вирішувати нові питання;</a:t>
            </a:r>
            <a:endParaRPr lang="ru-RU" dirty="0" smtClean="0"/>
          </a:p>
          <a:p>
            <a:pPr lvl="0"/>
            <a:r>
              <a:rPr lang="uk-UA" dirty="0" smtClean="0"/>
              <a:t>працездатність;</a:t>
            </a:r>
            <a:endParaRPr lang="ru-RU" dirty="0" smtClean="0"/>
          </a:p>
          <a:p>
            <a:pPr lvl="0"/>
            <a:r>
              <a:rPr lang="uk-UA" dirty="0" smtClean="0"/>
              <a:t>здатність налагоджувати контакти з людьми тощо.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3) оцінка трудового внеску:</a:t>
            </a:r>
            <a:endParaRPr lang="ru-RU" b="1" dirty="0" smtClean="0"/>
          </a:p>
          <a:p>
            <a:pPr lvl="0"/>
            <a:r>
              <a:rPr lang="uk-UA" dirty="0" smtClean="0"/>
              <a:t>кількість і якість виконаних планових і позапланових робіт;</a:t>
            </a:r>
            <a:endParaRPr lang="ru-RU" dirty="0" smtClean="0"/>
          </a:p>
          <a:p>
            <a:pPr lvl="0"/>
            <a:r>
              <a:rPr lang="uk-UA" dirty="0" smtClean="0"/>
              <a:t>дотримання термінів виконання завдань;</a:t>
            </a:r>
            <a:endParaRPr lang="ru-RU" dirty="0" smtClean="0"/>
          </a:p>
          <a:p>
            <a:pPr lvl="0"/>
            <a:r>
              <a:rPr lang="uk-UA" dirty="0" smtClean="0"/>
              <a:t>наявність у роботі елементів креативності та новизни;</a:t>
            </a:r>
            <a:endParaRPr lang="ru-RU" dirty="0" smtClean="0"/>
          </a:p>
          <a:p>
            <a:pPr lvl="0"/>
            <a:r>
              <a:rPr lang="uk-UA" dirty="0" smtClean="0"/>
              <a:t>складність проектованих технологічних процесів або конструкторських розробок;</a:t>
            </a:r>
            <a:endParaRPr lang="ru-RU" dirty="0" smtClean="0"/>
          </a:p>
          <a:p>
            <a:pPr lvl="0"/>
            <a:r>
              <a:rPr lang="uk-UA" dirty="0" smtClean="0"/>
              <a:t>різноманітність виконуваних робіт або </a:t>
            </a:r>
            <a:r>
              <a:rPr lang="uk-UA" dirty="0" err="1" smtClean="0"/>
              <a:t>багатопрофільність</a:t>
            </a:r>
            <a:r>
              <a:rPr lang="uk-UA" dirty="0" smtClean="0"/>
              <a:t> спеціаліста;</a:t>
            </a:r>
            <a:endParaRPr lang="ru-RU" dirty="0" smtClean="0"/>
          </a:p>
          <a:p>
            <a:pPr lvl="0"/>
            <a:r>
              <a:rPr lang="uk-UA" dirty="0" smtClean="0"/>
              <a:t>масштаби і складність функцій, делегованих працівникові керівництвом;</a:t>
            </a:r>
            <a:endParaRPr lang="ru-RU" dirty="0" smtClean="0"/>
          </a:p>
          <a:p>
            <a:pPr lvl="0"/>
            <a:r>
              <a:rPr lang="uk-UA" dirty="0" smtClean="0"/>
              <a:t>ступінь відповідальності, що залежить від характеру службових обов’язків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22390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4.1. Ділове оцінювання персоналу: сутність, види, методи.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5365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/>
              <a:t>Ділове оцінювання персоналу </a:t>
            </a:r>
            <a:r>
              <a:rPr lang="uk-UA" dirty="0" smtClean="0"/>
              <a:t>— це цілеспрямований процес встановлення відповідності якісних характеристик персоналу вимогам посади або робочого місця.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Задачами ділового оцінювання є:</a:t>
            </a:r>
          </a:p>
          <a:p>
            <a:pPr lvl="0"/>
            <a:r>
              <a:rPr lang="uk-UA" dirty="0" smtClean="0"/>
              <a:t>вибір місця в організаційній структурі та встановлення функціональної ролі оцінюваного працівника;</a:t>
            </a:r>
          </a:p>
          <a:p>
            <a:pPr lvl="0"/>
            <a:r>
              <a:rPr lang="uk-UA" dirty="0" smtClean="0"/>
              <a:t>розробка можливих шляхів удосконалення ділових або особистісних якостей працівника;</a:t>
            </a:r>
          </a:p>
          <a:p>
            <a:pPr lvl="0"/>
            <a:r>
              <a:rPr lang="uk-UA" dirty="0" smtClean="0"/>
              <a:t>визначення ступеню відповідності заданим критеріям оплати праці та встановлення її величини;</a:t>
            </a:r>
          </a:p>
          <a:p>
            <a:pPr lvl="0"/>
            <a:r>
              <a:rPr lang="uk-UA" dirty="0" smtClean="0"/>
              <a:t>встановлення зворотного зв’язку з працівниками з професійних, організаційних та інших питань;</a:t>
            </a:r>
          </a:p>
          <a:p>
            <a:pPr lvl="0"/>
            <a:r>
              <a:rPr lang="uk-UA" dirty="0" smtClean="0"/>
              <a:t>задоволення потреби працівників в оцінюванні власної праці та її якісних характеристик.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/>
              <a:t>Принципи оцінювання персоналу</a:t>
            </a:r>
            <a:r>
              <a:rPr lang="uk-UA" sz="2400" dirty="0" smtClean="0"/>
              <a:t>:</a:t>
            </a:r>
          </a:p>
          <a:p>
            <a:pPr>
              <a:buNone/>
            </a:pPr>
            <a:endParaRPr lang="ru-RU" sz="2400" dirty="0" smtClean="0"/>
          </a:p>
          <a:p>
            <a:pPr lvl="0"/>
            <a:r>
              <a:rPr lang="uk-UA" sz="2400" dirty="0" smtClean="0"/>
              <a:t>Об’єктивність; </a:t>
            </a:r>
          </a:p>
          <a:p>
            <a:pPr lvl="0"/>
            <a:r>
              <a:rPr lang="uk-UA" sz="2400" dirty="0" smtClean="0"/>
              <a:t>Гласність;</a:t>
            </a:r>
            <a:endParaRPr lang="ru-RU" sz="2400" dirty="0" smtClean="0"/>
          </a:p>
          <a:p>
            <a:pPr lvl="0"/>
            <a:r>
              <a:rPr lang="uk-UA" sz="2400" dirty="0" smtClean="0"/>
              <a:t>Оперативність</a:t>
            </a:r>
          </a:p>
          <a:p>
            <a:pPr lvl="0"/>
            <a:r>
              <a:rPr lang="uk-UA" sz="2400" dirty="0"/>
              <a:t>С</a:t>
            </a:r>
            <a:r>
              <a:rPr lang="uk-UA" sz="2400" dirty="0" smtClean="0"/>
              <a:t>истематичність;</a:t>
            </a:r>
            <a:endParaRPr lang="ru-RU" sz="2400" dirty="0" smtClean="0"/>
          </a:p>
          <a:p>
            <a:pPr lvl="0"/>
            <a:r>
              <a:rPr lang="uk-UA" sz="2400" dirty="0" smtClean="0"/>
              <a:t>Демократизм; </a:t>
            </a:r>
          </a:p>
          <a:p>
            <a:pPr lvl="0"/>
            <a:r>
              <a:rPr lang="uk-UA" sz="2400" dirty="0" smtClean="0"/>
              <a:t>Єдність вимог оцінки для всіх працівників;</a:t>
            </a:r>
          </a:p>
          <a:p>
            <a:pPr lvl="0"/>
            <a:r>
              <a:rPr lang="uk-UA" sz="2400" dirty="0" smtClean="0"/>
              <a:t> </a:t>
            </a:r>
            <a:r>
              <a:rPr lang="uk-UA" sz="2400" dirty="0" err="1" smtClean="0"/>
              <a:t>Формалізованість</a:t>
            </a:r>
            <a:r>
              <a:rPr lang="uk-UA" sz="2400" dirty="0" smtClean="0"/>
              <a:t> процедури оцінки;</a:t>
            </a:r>
            <a:endParaRPr lang="ru-RU" sz="2400" dirty="0" smtClean="0"/>
          </a:p>
          <a:p>
            <a:pPr lvl="0"/>
            <a:r>
              <a:rPr lang="uk-UA" sz="2400" dirty="0" smtClean="0"/>
              <a:t>Обов’язковість та загальність;</a:t>
            </a:r>
            <a:endParaRPr lang="ru-RU" sz="2400" dirty="0" smtClean="0"/>
          </a:p>
          <a:p>
            <a:pPr lvl="0"/>
            <a:r>
              <a:rPr lang="uk-UA" sz="2400" dirty="0" smtClean="0"/>
              <a:t>Результативність та підтримка престижності оцінки; </a:t>
            </a:r>
            <a:endParaRPr lang="ru-RU" sz="2400" dirty="0" smtClean="0"/>
          </a:p>
          <a:p>
            <a:pPr lvl="0"/>
            <a:r>
              <a:rPr lang="uk-UA" sz="2400" dirty="0" smtClean="0"/>
              <a:t>Орієнтація на перспективу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Виділяють такі </a:t>
            </a:r>
            <a:r>
              <a:rPr lang="uk-UA" sz="2800" b="1" dirty="0" smtClean="0"/>
              <a:t>види ділового оцінювання </a:t>
            </a:r>
            <a:r>
              <a:rPr lang="uk-UA" sz="2800" dirty="0" smtClean="0"/>
              <a:t>персоналу: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uk-UA" sz="2800" dirty="0" smtClean="0"/>
              <a:t>оцінювання кандидатів на вакантну посаду </a:t>
            </a:r>
            <a:endParaRPr lang="ru-RU" sz="2800" dirty="0" smtClean="0"/>
          </a:p>
          <a:p>
            <a:pPr lvl="1">
              <a:buFont typeface="Arial" pitchFamily="34" charset="0"/>
              <a:buChar char="•"/>
            </a:pPr>
            <a:r>
              <a:rPr lang="uk-UA" sz="2800" dirty="0" smtClean="0"/>
              <a:t>поточне періодичне оцінювання працівників підприємства.</a:t>
            </a:r>
            <a:endParaRPr lang="ru-RU" sz="2800" dirty="0" smtClean="0"/>
          </a:p>
          <a:p>
            <a:pPr>
              <a:buNone/>
            </a:pPr>
            <a:r>
              <a:rPr lang="uk-UA" sz="2800" b="1" dirty="0" smtClean="0"/>
              <a:t>Поточне періодичне оцінювання працівників складається з таких етапів:</a:t>
            </a:r>
            <a:endParaRPr lang="ru-RU" sz="2400" b="1" dirty="0" smtClean="0"/>
          </a:p>
          <a:p>
            <a:pPr>
              <a:buNone/>
            </a:pPr>
            <a:r>
              <a:rPr lang="uk-UA" sz="2800" dirty="0" smtClean="0"/>
              <a:t>1.	Оцінювання результатів роботи і показників, які визначають ступінь їх досягнення.</a:t>
            </a:r>
            <a:endParaRPr lang="ru-RU" sz="2400" dirty="0" smtClean="0"/>
          </a:p>
          <a:p>
            <a:pPr>
              <a:buNone/>
            </a:pPr>
            <a:r>
              <a:rPr lang="uk-UA" sz="2800" dirty="0" smtClean="0"/>
              <a:t>2.	Аналіз динаміки результативності праці та стану показників, що впливають на досягнення результатів.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332656"/>
            <a:ext cx="7787208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/>
              <a:t>За направленістю </a:t>
            </a:r>
            <a:r>
              <a:rPr lang="uk-UA" b="1" dirty="0"/>
              <a:t>методи ділового оцінювання розділяють на </a:t>
            </a:r>
            <a:r>
              <a:rPr lang="uk-UA" b="1" dirty="0" smtClean="0"/>
              <a:t>такі </a:t>
            </a:r>
            <a:r>
              <a:rPr lang="uk-UA" b="1" dirty="0"/>
              <a:t>групи:</a:t>
            </a:r>
            <a:endParaRPr lang="ru-RU" b="1" dirty="0"/>
          </a:p>
          <a:p>
            <a:pPr lvl="0"/>
            <a:r>
              <a:rPr lang="uk-UA" dirty="0"/>
              <a:t>Якісні.</a:t>
            </a:r>
            <a:endParaRPr lang="ru-RU" dirty="0"/>
          </a:p>
          <a:p>
            <a:pPr lvl="0"/>
            <a:r>
              <a:rPr lang="uk-UA" dirty="0"/>
              <a:t>Кількісні.</a:t>
            </a:r>
            <a:endParaRPr lang="ru-RU" dirty="0"/>
          </a:p>
          <a:p>
            <a:r>
              <a:rPr lang="uk-UA" dirty="0"/>
              <a:t>Комбіновані.</a:t>
            </a:r>
            <a:endParaRPr lang="ru-RU" dirty="0"/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/>
              <a:t>Найбільш поширеними методами оцінювання є такі:</a:t>
            </a:r>
            <a:endParaRPr lang="ru-RU" b="1" dirty="0" smtClean="0"/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Метод </a:t>
            </a:r>
            <a:r>
              <a:rPr lang="uk-UA" dirty="0" err="1" smtClean="0"/>
              <a:t>компетенцій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smtClean="0"/>
              <a:t>Р</a:t>
            </a:r>
            <a:r>
              <a:rPr lang="uk-UA" smtClean="0"/>
              <a:t>ейтингові  </a:t>
            </a:r>
            <a:r>
              <a:rPr lang="uk-UA" dirty="0" smtClean="0"/>
              <a:t>шкали;</a:t>
            </a:r>
            <a:endParaRPr lang="ru-RU" dirty="0" smtClean="0"/>
          </a:p>
          <a:p>
            <a:pPr lvl="0"/>
            <a:r>
              <a:rPr lang="uk-UA" dirty="0" smtClean="0"/>
              <a:t>Управління за цілями;</a:t>
            </a:r>
            <a:endParaRPr lang="ru-RU" dirty="0" smtClean="0"/>
          </a:p>
          <a:p>
            <a:pPr lvl="0"/>
            <a:r>
              <a:rPr lang="uk-UA" dirty="0" smtClean="0"/>
              <a:t>Рейтингові методи;</a:t>
            </a:r>
            <a:endParaRPr lang="ru-RU" dirty="0" smtClean="0"/>
          </a:p>
          <a:p>
            <a:pPr lvl="0"/>
            <a:r>
              <a:rPr lang="uk-UA" dirty="0" smtClean="0"/>
              <a:t>Порівняльні методи;</a:t>
            </a:r>
            <a:endParaRPr lang="ru-RU" dirty="0" smtClean="0"/>
          </a:p>
          <a:p>
            <a:pPr lvl="0"/>
            <a:r>
              <a:rPr lang="uk-UA" dirty="0" smtClean="0"/>
              <a:t>Атестація;</a:t>
            </a:r>
            <a:endParaRPr lang="ru-RU" dirty="0" smtClean="0"/>
          </a:p>
          <a:p>
            <a:pPr lvl="0"/>
            <a:r>
              <a:rPr lang="uk-UA" dirty="0" smtClean="0"/>
              <a:t>Метод «360 градусів»;</a:t>
            </a:r>
            <a:endParaRPr lang="ru-RU" dirty="0" smtClean="0"/>
          </a:p>
          <a:p>
            <a:pPr lvl="0"/>
            <a:r>
              <a:rPr lang="uk-UA" dirty="0" err="1" smtClean="0"/>
              <a:t>Психодіагностичні</a:t>
            </a:r>
            <a:r>
              <a:rPr lang="uk-UA" dirty="0" smtClean="0"/>
              <a:t> методи.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91646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60262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Для визначення конкретної величини оцінки персоналу використовуються такі методи:</a:t>
            </a:r>
            <a:endParaRPr lang="ru-RU" b="1" dirty="0" smtClean="0"/>
          </a:p>
          <a:p>
            <a:pPr lvl="0"/>
            <a:r>
              <a:rPr lang="uk-UA" dirty="0" err="1" smtClean="0"/>
              <a:t>шкалування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альтернативного </a:t>
            </a:r>
            <a:r>
              <a:rPr lang="uk-UA" dirty="0" err="1" smtClean="0"/>
              <a:t>ранжування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анкет;</a:t>
            </a:r>
            <a:endParaRPr lang="ru-RU" dirty="0" smtClean="0"/>
          </a:p>
          <a:p>
            <a:pPr lvl="0"/>
            <a:r>
              <a:rPr lang="uk-UA" dirty="0" smtClean="0"/>
              <a:t>попарного порівняння;</a:t>
            </a:r>
            <a:endParaRPr lang="ru-RU" dirty="0" smtClean="0"/>
          </a:p>
          <a:p>
            <a:pPr lvl="0"/>
            <a:r>
              <a:rPr lang="uk-UA" dirty="0" smtClean="0"/>
              <a:t>примусового розподілення;</a:t>
            </a:r>
            <a:endParaRPr lang="ru-RU" dirty="0" smtClean="0"/>
          </a:p>
          <a:p>
            <a:pPr lvl="0"/>
            <a:r>
              <a:rPr lang="uk-UA" dirty="0" smtClean="0"/>
              <a:t>еталону;</a:t>
            </a:r>
            <a:endParaRPr lang="ru-RU" dirty="0" smtClean="0"/>
          </a:p>
          <a:p>
            <a:pPr lvl="0"/>
            <a:r>
              <a:rPr lang="uk-UA" dirty="0" smtClean="0"/>
              <a:t>заданої бальної оцінки;</a:t>
            </a:r>
            <a:endParaRPr lang="ru-RU" dirty="0" smtClean="0"/>
          </a:p>
          <a:p>
            <a:pPr lvl="0"/>
            <a:r>
              <a:rPr lang="uk-UA" dirty="0" smtClean="0"/>
              <a:t>матричний метод;</a:t>
            </a:r>
            <a:endParaRPr lang="ru-RU" dirty="0" smtClean="0"/>
          </a:p>
          <a:p>
            <a:pPr lvl="0"/>
            <a:r>
              <a:rPr lang="uk-UA" dirty="0" smtClean="0"/>
              <a:t>ситуативної оцінки;</a:t>
            </a:r>
            <a:endParaRPr lang="ru-RU" dirty="0" smtClean="0"/>
          </a:p>
          <a:p>
            <a:pPr lvl="0"/>
            <a:r>
              <a:rPr lang="uk-UA" dirty="0" smtClean="0"/>
              <a:t>оцінка рівня досягнення цілей.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39" y="450912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32" y="2276872"/>
            <a:ext cx="28575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3600" b="1" dirty="0" smtClean="0"/>
              <a:t>Процес оцінювання персоналу :</a:t>
            </a:r>
            <a:endParaRPr lang="ru-RU" sz="3600" b="1" dirty="0" smtClean="0"/>
          </a:p>
          <a:p>
            <a:pPr>
              <a:buNone/>
            </a:pPr>
            <a:r>
              <a:rPr lang="uk-UA" dirty="0" smtClean="0"/>
              <a:t>1. Постановка мети та основних завдань проведення оцінювання персоналу, вибір критеріїв та методів оцінювання.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Підготовка проведення оцінювання</a:t>
            </a:r>
            <a:endParaRPr lang="ru-RU" dirty="0" smtClean="0"/>
          </a:p>
          <a:p>
            <a:pPr lvl="0"/>
            <a:r>
              <a:rPr lang="uk-UA" dirty="0" smtClean="0"/>
              <a:t>розробка методики оцінювання з урахуванням конкретних умов підприємства;</a:t>
            </a:r>
            <a:endParaRPr lang="ru-RU" dirty="0" smtClean="0"/>
          </a:p>
          <a:p>
            <a:pPr lvl="0"/>
            <a:r>
              <a:rPr lang="uk-UA" dirty="0" smtClean="0"/>
              <a:t>формування комісії по оцінюванню;</a:t>
            </a:r>
            <a:endParaRPr lang="ru-RU" dirty="0" smtClean="0"/>
          </a:p>
          <a:p>
            <a:pPr lvl="0"/>
            <a:r>
              <a:rPr lang="uk-UA" dirty="0" smtClean="0"/>
              <a:t>випуск нормативної документації щодо проведення оцінювання;</a:t>
            </a:r>
            <a:endParaRPr lang="ru-RU" dirty="0" smtClean="0"/>
          </a:p>
          <a:p>
            <a:pPr lvl="0"/>
            <a:r>
              <a:rPr lang="uk-UA" dirty="0" smtClean="0"/>
              <a:t>визначення часу та місця проведення ділового оцінювання;</a:t>
            </a:r>
            <a:endParaRPr lang="ru-RU" dirty="0" smtClean="0"/>
          </a:p>
          <a:p>
            <a:pPr lvl="0"/>
            <a:r>
              <a:rPr lang="uk-UA" dirty="0" smtClean="0"/>
              <a:t>проведення роз’яснювальної роботи щодо цілей та порядку проведення оцінювання серед суб’єктів оцінки;</a:t>
            </a:r>
            <a:endParaRPr lang="ru-RU" dirty="0" smtClean="0"/>
          </a:p>
          <a:p>
            <a:pPr lvl="0"/>
            <a:r>
              <a:rPr lang="uk-UA" dirty="0" smtClean="0"/>
              <a:t>встановлення процедури підбиття підсумків оцінювання;</a:t>
            </a:r>
            <a:endParaRPr lang="ru-RU" dirty="0" smtClean="0"/>
          </a:p>
          <a:p>
            <a:pPr lvl="0"/>
            <a:r>
              <a:rPr lang="uk-UA" dirty="0" smtClean="0"/>
              <a:t>опрацювання питань інформаційного забезпечення процесу оцінювання;</a:t>
            </a:r>
            <a:endParaRPr lang="ru-RU" dirty="0" smtClean="0"/>
          </a:p>
          <a:p>
            <a:pPr lvl="0"/>
            <a:r>
              <a:rPr lang="uk-UA" dirty="0" smtClean="0"/>
              <a:t>консультування членів комісії з питань оцінювання авторами його методичного забезпечення.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Проведення оцінки персоналу відповідно до обраної методики.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Оброблення отриманих результатів, зіставлення їх з вимогами.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5. Підбиття підсумків:</a:t>
            </a:r>
            <a:endParaRPr lang="ru-RU" dirty="0" smtClean="0"/>
          </a:p>
          <a:p>
            <a:pPr lvl="0"/>
            <a:r>
              <a:rPr lang="uk-UA" dirty="0" smtClean="0"/>
              <a:t>обговорення результатів групою експертів;</a:t>
            </a:r>
            <a:endParaRPr lang="ru-RU" dirty="0" smtClean="0"/>
          </a:p>
          <a:p>
            <a:pPr lvl="0"/>
            <a:r>
              <a:rPr lang="uk-UA" dirty="0" smtClean="0"/>
              <a:t>надання зворотного зв’язку;</a:t>
            </a:r>
            <a:endParaRPr lang="ru-RU" dirty="0" smtClean="0"/>
          </a:p>
          <a:p>
            <a:pPr lvl="0"/>
            <a:r>
              <a:rPr lang="uk-UA" dirty="0" smtClean="0"/>
              <a:t>використання результатів оцінювання в управлінській діяльності.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4.2. Оцінювання спеціалістів та керівників підприємства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700808"/>
            <a:ext cx="7643192" cy="43064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Ділове </a:t>
            </a:r>
            <a:r>
              <a:rPr lang="uk-UA" i="1" dirty="0" smtClean="0"/>
              <a:t>оцінювання спеціалістів</a:t>
            </a:r>
            <a:r>
              <a:rPr lang="uk-UA" dirty="0" smtClean="0"/>
              <a:t> доцільно проводити за трьома напрямками: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708558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5746643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Оцінювання керівників</a:t>
            </a:r>
            <a:r>
              <a:rPr lang="uk-UA" b="1" dirty="0" smtClean="0"/>
              <a:t> </a:t>
            </a:r>
            <a:r>
              <a:rPr lang="uk-UA" dirty="0" smtClean="0"/>
              <a:t>має ґрунтуватися на проведенні оцінювання результатів роботи підлеглого колективу (підрозділу, підприємства) та якості виконання управлінських функцій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987702"/>
            <a:ext cx="5778305" cy="31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779</TotalTime>
  <Words>1011</Words>
  <Application>Microsoft Office PowerPoint</Application>
  <PresentationFormat>Экран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Тема 4. Оцінювання та атестація персоналу </vt:lpstr>
      <vt:lpstr>4.1. Ділове оцінювання персоналу: сутність, види, методи.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4.2. Оцінювання спеціалістів та керівників підприємства</vt:lpstr>
      <vt:lpstr>Презентация PowerPoint</vt:lpstr>
      <vt:lpstr>4.3. Атестація персоналу підприємства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158</cp:revision>
  <dcterms:created xsi:type="dcterms:W3CDTF">2016-01-06T09:29:41Z</dcterms:created>
  <dcterms:modified xsi:type="dcterms:W3CDTF">2021-10-05T11:25:59Z</dcterms:modified>
</cp:coreProperties>
</file>