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Noto Serif Display Light" panose="020B0604020202020204"/>
      <p:regular r:id="rId43"/>
    </p:embeddedFont>
    <p:embeddedFont>
      <p:font typeface="TT Commons Pro" panose="020B0604020202020204" charset="-5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322" autoAdjust="0"/>
    <p:restoredTop sz="94622" autoAdjust="0"/>
  </p:normalViewPr>
  <p:slideViewPr>
    <p:cSldViewPr>
      <p:cViewPr varScale="1">
        <p:scale>
          <a:sx n="54" d="100"/>
          <a:sy n="54" d="100"/>
        </p:scale>
        <p:origin x="1358"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8.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7.svg"/><Relationship Id="rId7"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25.sv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160156"/>
            <a:ext cx="653992" cy="492278"/>
          </a:xfrm>
          <a:prstGeom prst="rect">
            <a:avLst/>
          </a:prstGeom>
        </p:spPr>
      </p:pic>
      <p:pic>
        <p:nvPicPr>
          <p:cNvPr id="4" name="Picture 4"/>
          <p:cNvPicPr>
            <a:picLocks noChangeAspect="1"/>
          </p:cNvPicPr>
          <p:nvPr/>
        </p:nvPicPr>
        <p:blipFill>
          <a:blip r:embed="rId4"/>
          <a:srcRect/>
          <a:stretch>
            <a:fillRect/>
          </a:stretch>
        </p:blipFill>
        <p:spPr>
          <a:xfrm rot="337666">
            <a:off x="375048" y="-846298"/>
            <a:ext cx="18447884" cy="15081145"/>
          </a:xfrm>
          <a:prstGeom prst="rect">
            <a:avLst/>
          </a:prstGeom>
        </p:spPr>
      </p:pic>
      <p:sp>
        <p:nvSpPr>
          <p:cNvPr id="5" name="TextBox 5"/>
          <p:cNvSpPr txBox="1"/>
          <p:nvPr/>
        </p:nvSpPr>
        <p:spPr>
          <a:xfrm>
            <a:off x="1028700" y="2653232"/>
            <a:ext cx="15755718" cy="3211808"/>
          </a:xfrm>
          <a:prstGeom prst="rect">
            <a:avLst/>
          </a:prstGeom>
        </p:spPr>
        <p:txBody>
          <a:bodyPr lIns="0" tIns="0" rIns="0" bIns="0" rtlCol="0" anchor="t">
            <a:spAutoFit/>
          </a:bodyPr>
          <a:lstStyle/>
          <a:p>
            <a:pPr>
              <a:lnSpc>
                <a:spcPts val="8550"/>
              </a:lnSpc>
            </a:pPr>
            <a:r>
              <a:rPr lang="en-US" sz="5700" dirty="0">
                <a:solidFill>
                  <a:srgbClr val="000000"/>
                </a:solidFill>
                <a:latin typeface="Noto Serif Display Light"/>
              </a:rPr>
              <a:t>ВИМІРЮВАННЯ СУЧАСНОГО СТАНУ ГЛОБАЛІЗАЦІЇ, ГЛОБАЛЬНОГО </a:t>
            </a:r>
            <a:r>
              <a:rPr lang="en-US" sz="5700" dirty="0" err="1">
                <a:solidFill>
                  <a:srgbClr val="000000"/>
                </a:solidFill>
                <a:latin typeface="Noto Serif Display Light"/>
              </a:rPr>
              <a:t>економічного</a:t>
            </a:r>
            <a:r>
              <a:rPr lang="en-US" sz="5700" dirty="0">
                <a:solidFill>
                  <a:srgbClr val="000000"/>
                </a:solidFill>
                <a:latin typeface="Noto Serif Display Light"/>
              </a:rPr>
              <a:t> </a:t>
            </a:r>
            <a:r>
              <a:rPr lang="en-US" sz="5700" dirty="0" err="1">
                <a:solidFill>
                  <a:srgbClr val="000000"/>
                </a:solidFill>
                <a:latin typeface="Noto Serif Display Light"/>
              </a:rPr>
              <a:t>розвитку</a:t>
            </a:r>
            <a:r>
              <a:rPr lang="en-US" sz="5700" dirty="0">
                <a:solidFill>
                  <a:srgbClr val="000000"/>
                </a:solidFill>
                <a:latin typeface="Noto Serif Display Light"/>
              </a:rPr>
              <a:t> і </a:t>
            </a:r>
            <a:r>
              <a:rPr lang="en-US" sz="5700" dirty="0" err="1">
                <a:solidFill>
                  <a:srgbClr val="000000"/>
                </a:solidFill>
                <a:latin typeface="Noto Serif Display Light"/>
              </a:rPr>
              <a:t>факторів</a:t>
            </a:r>
            <a:endParaRPr lang="en-US" sz="5700" dirty="0">
              <a:solidFill>
                <a:srgbClr val="000000"/>
              </a:solidFill>
              <a:latin typeface="Noto Serif Display Ligh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46" t="64532"/>
          <a:stretch>
            <a:fillRect/>
          </a:stretch>
        </p:blipFill>
        <p:spPr>
          <a:xfrm>
            <a:off x="0" y="0"/>
            <a:ext cx="18288000" cy="10287000"/>
          </a:xfrm>
          <a:prstGeom prst="rect">
            <a:avLst/>
          </a:prstGeom>
        </p:spPr>
      </p:pic>
      <p:grpSp>
        <p:nvGrpSpPr>
          <p:cNvPr id="3" name="Group 3"/>
          <p:cNvGrpSpPr/>
          <p:nvPr/>
        </p:nvGrpSpPr>
        <p:grpSpPr>
          <a:xfrm>
            <a:off x="1028700" y="1429152"/>
            <a:ext cx="7226698" cy="7428696"/>
            <a:chOff x="0" y="0"/>
            <a:chExt cx="4052466" cy="4165739"/>
          </a:xfrm>
        </p:grpSpPr>
        <p:sp>
          <p:nvSpPr>
            <p:cNvPr id="4" name="Freeform 4"/>
            <p:cNvSpPr/>
            <p:nvPr/>
          </p:nvSpPr>
          <p:spPr>
            <a:xfrm>
              <a:off x="0" y="0"/>
              <a:ext cx="4052466" cy="4165739"/>
            </a:xfrm>
            <a:custGeom>
              <a:avLst/>
              <a:gdLst/>
              <a:ahLst/>
              <a:cxnLst/>
              <a:rect l="l" t="t" r="r" b="b"/>
              <a:pathLst>
                <a:path w="4052466" h="4165739">
                  <a:moveTo>
                    <a:pt x="3928006" y="4165739"/>
                  </a:moveTo>
                  <a:lnTo>
                    <a:pt x="124460" y="4165739"/>
                  </a:lnTo>
                  <a:cubicBezTo>
                    <a:pt x="55880" y="4165739"/>
                    <a:pt x="0" y="4109859"/>
                    <a:pt x="0" y="4041279"/>
                  </a:cubicBezTo>
                  <a:lnTo>
                    <a:pt x="0" y="124460"/>
                  </a:lnTo>
                  <a:cubicBezTo>
                    <a:pt x="0" y="55880"/>
                    <a:pt x="55880" y="0"/>
                    <a:pt x="124460" y="0"/>
                  </a:cubicBezTo>
                  <a:lnTo>
                    <a:pt x="3928006" y="0"/>
                  </a:lnTo>
                  <a:cubicBezTo>
                    <a:pt x="3996586" y="0"/>
                    <a:pt x="4052466" y="55880"/>
                    <a:pt x="4052466" y="124460"/>
                  </a:cubicBezTo>
                  <a:lnTo>
                    <a:pt x="4052466" y="4041279"/>
                  </a:lnTo>
                  <a:cubicBezTo>
                    <a:pt x="4052466" y="4109859"/>
                    <a:pt x="3996586" y="4165739"/>
                    <a:pt x="3928006" y="4165739"/>
                  </a:cubicBezTo>
                  <a:close/>
                </a:path>
              </a:pathLst>
            </a:custGeom>
            <a:solidFill>
              <a:srgbClr val="FFFFFF">
                <a:alpha val="40000"/>
              </a:srgbClr>
            </a:solidFill>
          </p:spPr>
        </p:sp>
      </p:grpSp>
      <p:grpSp>
        <p:nvGrpSpPr>
          <p:cNvPr id="5" name="Group 5"/>
          <p:cNvGrpSpPr/>
          <p:nvPr/>
        </p:nvGrpSpPr>
        <p:grpSpPr>
          <a:xfrm>
            <a:off x="1729475" y="2028832"/>
            <a:ext cx="5825147" cy="6229336"/>
            <a:chOff x="0" y="0"/>
            <a:chExt cx="7766863" cy="8305782"/>
          </a:xfrm>
        </p:grpSpPr>
        <p:pic>
          <p:nvPicPr>
            <p:cNvPr id="6" name="Picture 6"/>
            <p:cNvPicPr>
              <a:picLocks noChangeAspect="1"/>
            </p:cNvPicPr>
            <p:nvPr/>
          </p:nvPicPr>
          <p:blipFill>
            <a:blip r:embed="rId3"/>
            <a:srcRect l="10217" r="27363"/>
            <a:stretch>
              <a:fillRect/>
            </a:stretch>
          </p:blipFill>
          <p:spPr>
            <a:xfrm>
              <a:off x="0" y="0"/>
              <a:ext cx="7766863" cy="8305782"/>
            </a:xfrm>
            <a:prstGeom prst="rect">
              <a:avLst/>
            </a:prstGeom>
          </p:spPr>
        </p:pic>
      </p:grpSp>
      <p:sp>
        <p:nvSpPr>
          <p:cNvPr id="7" name="TextBox 7"/>
          <p:cNvSpPr txBox="1"/>
          <p:nvPr/>
        </p:nvSpPr>
        <p:spPr>
          <a:xfrm>
            <a:off x="9144000" y="3168015"/>
            <a:ext cx="8115300" cy="3912870"/>
          </a:xfrm>
          <a:prstGeom prst="rect">
            <a:avLst/>
          </a:prstGeom>
        </p:spPr>
        <p:txBody>
          <a:bodyPr lIns="0" tIns="0" rIns="0" bIns="0" rtlCol="0" anchor="t">
            <a:spAutoFit/>
          </a:bodyPr>
          <a:lstStyle/>
          <a:p>
            <a:pPr algn="just">
              <a:lnSpc>
                <a:spcPts val="3120"/>
              </a:lnSpc>
            </a:pPr>
            <a:r>
              <a:rPr lang="en-US" sz="2400">
                <a:solidFill>
                  <a:srgbClr val="000000"/>
                </a:solidFill>
                <a:latin typeface="TT Commons Pro"/>
              </a:rPr>
              <a:t>Крім грандіозних проривів в інформаційних і транспортних технологіях, ключову роль у виникненні нової глобалізації відіграли геополітичні зміни. Першою найважливішою подієюстали спеціально утворювані експортні зони. Потім у 1978 р. відбулась найважливіша з усіх подія - Китай з його мільярдним населенням відкрив свою економіку для світової торгівлі, фінансових потоків та іноземних інвестицій. У 1991 р. за ним послідувала Індія. Сьогодні увесь світ об’єднаний торгівлею, фінансами та виробництвом.</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76792" y="3699120"/>
            <a:ext cx="13938055" cy="13938055"/>
          </a:xfrm>
          <a:prstGeom prst="rect">
            <a:avLst/>
          </a:prstGeom>
        </p:spPr>
      </p:pic>
      <p:grpSp>
        <p:nvGrpSpPr>
          <p:cNvPr id="3" name="Group 3"/>
          <p:cNvGrpSpPr/>
          <p:nvPr/>
        </p:nvGrpSpPr>
        <p:grpSpPr>
          <a:xfrm>
            <a:off x="2574204" y="2616488"/>
            <a:ext cx="13139592" cy="5054024"/>
            <a:chOff x="0" y="0"/>
            <a:chExt cx="17519456" cy="6738699"/>
          </a:xfrm>
        </p:grpSpPr>
        <p:sp>
          <p:nvSpPr>
            <p:cNvPr id="4" name="TextBox 4"/>
            <p:cNvSpPr txBox="1"/>
            <p:nvPr/>
          </p:nvSpPr>
          <p:spPr>
            <a:xfrm>
              <a:off x="0" y="-128058"/>
              <a:ext cx="17519456" cy="6016625"/>
            </a:xfrm>
            <a:prstGeom prst="rect">
              <a:avLst/>
            </a:prstGeom>
          </p:spPr>
          <p:txBody>
            <a:bodyPr lIns="0" tIns="0" rIns="0" bIns="0" rtlCol="0" anchor="t">
              <a:spAutoFit/>
            </a:bodyPr>
            <a:lstStyle/>
            <a:p>
              <a:pPr algn="ctr">
                <a:lnSpc>
                  <a:spcPts val="6000"/>
                </a:lnSpc>
              </a:pPr>
              <a:r>
                <a:rPr lang="en-US" sz="4000">
                  <a:solidFill>
                    <a:srgbClr val="000000"/>
                  </a:solidFill>
                  <a:latin typeface="Noto Serif Display Light"/>
                </a:rPr>
                <a:t>«ЯКЩО ГЛОБАЛІЗАЦІЯ ПЕРЕВАЖНО ПЕРЕДБАЧАЄ ЗБІЛЬШЕННЯ ПОТОКІВ ТОВАРІВ І ПОСЛУГ ЧЕРЕЗ КОРДОНИ, МОЖНА БУЛО Б ПОДУМАТИ, ЩО ВОНА ТОРКНЕТЬСЯ І ЗБІЛЬШЕННЯ ПОТОКІВ ЛЮДЕЙ. БЕЗПЕРЕЧНО, ЦІ ПОТОКИ ЗРОСТАЮТЬ У СЕНСІ ПОДОРОЖЕЙ - І ДІЛОВИХ, І ТУРИСТИЧНИХ".</a:t>
              </a:r>
            </a:p>
          </p:txBody>
        </p:sp>
        <p:sp>
          <p:nvSpPr>
            <p:cNvPr id="5" name="TextBox 5"/>
            <p:cNvSpPr txBox="1"/>
            <p:nvPr/>
          </p:nvSpPr>
          <p:spPr>
            <a:xfrm>
              <a:off x="0" y="6171432"/>
              <a:ext cx="17519456" cy="518160"/>
            </a:xfrm>
            <a:prstGeom prst="rect">
              <a:avLst/>
            </a:prstGeom>
          </p:spPr>
          <p:txBody>
            <a:bodyPr lIns="0" tIns="0" rIns="0" bIns="0" rtlCol="0" anchor="t">
              <a:spAutoFit/>
            </a:bodyPr>
            <a:lstStyle/>
            <a:p>
              <a:pPr algn="ctr">
                <a:lnSpc>
                  <a:spcPts val="3120"/>
                </a:lnSpc>
              </a:pPr>
              <a:r>
                <a:rPr lang="en-US" sz="2400">
                  <a:solidFill>
                    <a:srgbClr val="000000"/>
                  </a:solidFill>
                  <a:latin typeface="TT Commons Pro"/>
                </a:rPr>
                <a:t>Як відзначає британський дослідник Р. Пестон</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46" t="4586" b="59945"/>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5000"/>
          </a:blip>
          <a:srcRect/>
          <a:stretch>
            <a:fillRect/>
          </a:stretch>
        </p:blipFill>
        <p:spPr>
          <a:xfrm rot="9007576">
            <a:off x="-3718518" y="1240391"/>
            <a:ext cx="10624840" cy="12724359"/>
          </a:xfrm>
          <a:prstGeom prst="rect">
            <a:avLst/>
          </a:prstGeom>
        </p:spPr>
      </p:pic>
      <p:grpSp>
        <p:nvGrpSpPr>
          <p:cNvPr id="4" name="Group 4"/>
          <p:cNvGrpSpPr/>
          <p:nvPr/>
        </p:nvGrpSpPr>
        <p:grpSpPr>
          <a:xfrm>
            <a:off x="1567618" y="1899588"/>
            <a:ext cx="13301705" cy="2635309"/>
            <a:chOff x="0" y="0"/>
            <a:chExt cx="17735607" cy="3513745"/>
          </a:xfrm>
        </p:grpSpPr>
        <p:sp>
          <p:nvSpPr>
            <p:cNvPr id="5" name="TextBox 5"/>
            <p:cNvSpPr txBox="1"/>
            <p:nvPr/>
          </p:nvSpPr>
          <p:spPr>
            <a:xfrm>
              <a:off x="0" y="-161925"/>
              <a:ext cx="17735607" cy="2722245"/>
            </a:xfrm>
            <a:prstGeom prst="rect">
              <a:avLst/>
            </a:prstGeom>
          </p:spPr>
          <p:txBody>
            <a:bodyPr lIns="0" tIns="0" rIns="0" bIns="0" rtlCol="0" anchor="t">
              <a:spAutoFit/>
            </a:bodyPr>
            <a:lstStyle/>
            <a:p>
              <a:pPr>
                <a:lnSpc>
                  <a:spcPts val="8400"/>
                </a:lnSpc>
              </a:pPr>
              <a:r>
                <a:rPr lang="en-US" sz="5600">
                  <a:solidFill>
                    <a:srgbClr val="000000"/>
                  </a:solidFill>
                  <a:latin typeface="Noto Serif Display Light"/>
                </a:rPr>
                <a:t>2.СОЦІАЛЬНО-ТРУДОВИЙ ВИМІР ГЛОБАЛІЗАЦІЇ</a:t>
              </a:r>
            </a:p>
          </p:txBody>
        </p:sp>
        <p:sp>
          <p:nvSpPr>
            <p:cNvPr id="6" name="TextBox 6"/>
            <p:cNvSpPr txBox="1"/>
            <p:nvPr/>
          </p:nvSpPr>
          <p:spPr>
            <a:xfrm>
              <a:off x="0" y="2790904"/>
              <a:ext cx="17735607" cy="731308"/>
            </a:xfrm>
            <a:prstGeom prst="rect">
              <a:avLst/>
            </a:prstGeom>
          </p:spPr>
          <p:txBody>
            <a:bodyPr lIns="0" tIns="0" rIns="0" bIns="0" rtlCol="0" anchor="t">
              <a:spAutoFit/>
            </a:bodyPr>
            <a:lstStyle/>
            <a:p>
              <a:pPr>
                <a:lnSpc>
                  <a:spcPts val="4550"/>
                </a:lnSpc>
              </a:pPr>
              <a:endParaRPr/>
            </a:p>
          </p:txBody>
        </p:sp>
      </p:grpSp>
      <p:sp>
        <p:nvSpPr>
          <p:cNvPr id="7" name="TextBox 7"/>
          <p:cNvSpPr txBox="1"/>
          <p:nvPr/>
        </p:nvSpPr>
        <p:spPr>
          <a:xfrm>
            <a:off x="8218471" y="6648166"/>
            <a:ext cx="8680831" cy="1823085"/>
          </a:xfrm>
          <a:prstGeom prst="rect">
            <a:avLst/>
          </a:prstGeom>
        </p:spPr>
        <p:txBody>
          <a:bodyPr lIns="0" tIns="0" rIns="0" bIns="0" rtlCol="0" anchor="t">
            <a:spAutoFit/>
          </a:bodyPr>
          <a:lstStyle/>
          <a:p>
            <a:pPr>
              <a:lnSpc>
                <a:spcPts val="3600"/>
              </a:lnSpc>
            </a:pPr>
            <a:r>
              <a:rPr lang="en-US" sz="2400">
                <a:solidFill>
                  <a:srgbClr val="000000"/>
                </a:solidFill>
                <a:latin typeface="TT Commons Pro"/>
              </a:rPr>
              <a:t>Глобалізаційні процеси суттєво трансформують не тільки економічну політику держав, але і політику в сфері праці та соціально- трудових відносин, що породжує фундаментальні проблеми.</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5000"/>
          </a:blip>
          <a:srcRect/>
          <a:stretch>
            <a:fillRect/>
          </a:stretch>
        </p:blipFill>
        <p:spPr>
          <a:xfrm rot="9007576">
            <a:off x="10447602" y="-4893530"/>
            <a:ext cx="10624840" cy="12724359"/>
          </a:xfrm>
          <a:prstGeom prst="rect">
            <a:avLst/>
          </a:prstGeom>
        </p:spPr>
      </p:pic>
      <p:sp>
        <p:nvSpPr>
          <p:cNvPr id="3" name="TextBox 3"/>
          <p:cNvSpPr txBox="1"/>
          <p:nvPr/>
        </p:nvSpPr>
        <p:spPr>
          <a:xfrm>
            <a:off x="1028700" y="1930025"/>
            <a:ext cx="10708503" cy="2466975"/>
          </a:xfrm>
          <a:prstGeom prst="rect">
            <a:avLst/>
          </a:prstGeom>
        </p:spPr>
        <p:txBody>
          <a:bodyPr lIns="0" tIns="0" rIns="0" bIns="0" rtlCol="0" anchor="t">
            <a:spAutoFit/>
          </a:bodyPr>
          <a:lstStyle/>
          <a:p>
            <a:pPr>
              <a:lnSpc>
                <a:spcPts val="3900"/>
              </a:lnSpc>
            </a:pPr>
            <a:r>
              <a:rPr lang="en-US" sz="3000" dirty="0" err="1">
                <a:solidFill>
                  <a:srgbClr val="000000"/>
                </a:solidFill>
                <a:latin typeface="Noto Serif Display Light"/>
              </a:rPr>
              <a:t>Проблема</a:t>
            </a:r>
            <a:r>
              <a:rPr lang="en-US" sz="3000" dirty="0">
                <a:solidFill>
                  <a:srgbClr val="000000"/>
                </a:solidFill>
                <a:latin typeface="Noto Serif Display Light"/>
              </a:rPr>
              <a:t> </a:t>
            </a:r>
            <a:r>
              <a:rPr lang="en-US" sz="3000" dirty="0" err="1">
                <a:solidFill>
                  <a:srgbClr val="000000"/>
                </a:solidFill>
                <a:latin typeface="Noto Serif Display Light"/>
              </a:rPr>
              <a:t>взаємозалежності</a:t>
            </a:r>
            <a:r>
              <a:rPr lang="en-US" sz="3000" dirty="0">
                <a:solidFill>
                  <a:srgbClr val="000000"/>
                </a:solidFill>
                <a:latin typeface="Noto Serif Display Light"/>
              </a:rPr>
              <a:t> </a:t>
            </a:r>
            <a:r>
              <a:rPr lang="en-US" sz="3000" dirty="0" err="1">
                <a:solidFill>
                  <a:srgbClr val="000000"/>
                </a:solidFill>
                <a:latin typeface="Noto Serif Display Light"/>
              </a:rPr>
              <a:t>глобалізації</a:t>
            </a:r>
            <a:r>
              <a:rPr lang="en-US" sz="3000" dirty="0">
                <a:solidFill>
                  <a:srgbClr val="000000"/>
                </a:solidFill>
                <a:latin typeface="Noto Serif Display Light"/>
              </a:rPr>
              <a:t> </a:t>
            </a:r>
            <a:r>
              <a:rPr lang="en-US" sz="3000" dirty="0" err="1">
                <a:solidFill>
                  <a:srgbClr val="000000"/>
                </a:solidFill>
                <a:latin typeface="Noto Serif Display Light"/>
              </a:rPr>
              <a:t>економіки</a:t>
            </a:r>
            <a:r>
              <a:rPr lang="en-US" sz="3000" dirty="0">
                <a:solidFill>
                  <a:srgbClr val="000000"/>
                </a:solidFill>
                <a:latin typeface="Noto Serif Display Light"/>
              </a:rPr>
              <a:t> </a:t>
            </a:r>
            <a:r>
              <a:rPr lang="en-US" sz="3000" dirty="0" err="1">
                <a:solidFill>
                  <a:srgbClr val="000000"/>
                </a:solidFill>
                <a:latin typeface="Noto Serif Display Light"/>
              </a:rPr>
              <a:t>та</a:t>
            </a:r>
            <a:r>
              <a:rPr lang="en-US" sz="3000" dirty="0">
                <a:solidFill>
                  <a:srgbClr val="000000"/>
                </a:solidFill>
                <a:latin typeface="Noto Serif Display Light"/>
              </a:rPr>
              <a:t> </a:t>
            </a:r>
            <a:r>
              <a:rPr lang="en-US" sz="3000" dirty="0" err="1">
                <a:solidFill>
                  <a:srgbClr val="000000"/>
                </a:solidFill>
                <a:latin typeface="Noto Serif Display Light"/>
              </a:rPr>
              <a:t>зайнятості</a:t>
            </a:r>
            <a:r>
              <a:rPr lang="en-US" sz="3000" dirty="0">
                <a:solidFill>
                  <a:srgbClr val="000000"/>
                </a:solidFill>
                <a:latin typeface="Noto Serif Display Light"/>
              </a:rPr>
              <a:t> </a:t>
            </a:r>
            <a:r>
              <a:rPr lang="en-US" sz="3000" dirty="0" err="1">
                <a:solidFill>
                  <a:srgbClr val="000000"/>
                </a:solidFill>
                <a:latin typeface="Noto Serif Display Light"/>
              </a:rPr>
              <a:t>населення</a:t>
            </a:r>
            <a:r>
              <a:rPr lang="en-US" sz="3000" dirty="0">
                <a:solidFill>
                  <a:srgbClr val="000000"/>
                </a:solidFill>
                <a:latin typeface="Noto Serif Display Light"/>
              </a:rPr>
              <a:t> </a:t>
            </a:r>
            <a:r>
              <a:rPr lang="en-US" sz="3000" dirty="0" err="1">
                <a:solidFill>
                  <a:srgbClr val="000000"/>
                </a:solidFill>
                <a:latin typeface="Noto Serif Display Light"/>
              </a:rPr>
              <a:t>стала</a:t>
            </a:r>
            <a:r>
              <a:rPr lang="en-US" sz="3000" dirty="0">
                <a:solidFill>
                  <a:srgbClr val="000000"/>
                </a:solidFill>
                <a:latin typeface="Noto Serif Display Light"/>
              </a:rPr>
              <a:t> </a:t>
            </a:r>
            <a:r>
              <a:rPr lang="en-US" sz="3000" dirty="0" err="1">
                <a:solidFill>
                  <a:srgbClr val="000000"/>
                </a:solidFill>
                <a:latin typeface="Noto Serif Display Light"/>
              </a:rPr>
              <a:t>предметом</a:t>
            </a:r>
            <a:r>
              <a:rPr lang="en-US" sz="3000" dirty="0">
                <a:solidFill>
                  <a:srgbClr val="000000"/>
                </a:solidFill>
                <a:latin typeface="Noto Serif Display Light"/>
              </a:rPr>
              <a:t> </a:t>
            </a:r>
            <a:r>
              <a:rPr lang="en-US" sz="3000" dirty="0" err="1">
                <a:solidFill>
                  <a:srgbClr val="000000"/>
                </a:solidFill>
                <a:latin typeface="Noto Serif Display Light"/>
              </a:rPr>
              <a:t>гострої</a:t>
            </a:r>
            <a:r>
              <a:rPr lang="en-US" sz="3000" dirty="0">
                <a:solidFill>
                  <a:srgbClr val="000000"/>
                </a:solidFill>
                <a:latin typeface="Noto Serif Display Light"/>
              </a:rPr>
              <a:t> </a:t>
            </a:r>
            <a:r>
              <a:rPr lang="en-US" sz="3000" dirty="0" err="1">
                <a:solidFill>
                  <a:srgbClr val="000000"/>
                </a:solidFill>
                <a:latin typeface="Noto Serif Display Light"/>
              </a:rPr>
              <a:t>полеміки</a:t>
            </a:r>
            <a:r>
              <a:rPr lang="en-US" sz="3000" dirty="0">
                <a:solidFill>
                  <a:srgbClr val="000000"/>
                </a:solidFill>
                <a:latin typeface="Noto Serif Display Light"/>
              </a:rPr>
              <a:t> </a:t>
            </a:r>
            <a:r>
              <a:rPr lang="en-US" sz="3000" dirty="0" err="1">
                <a:solidFill>
                  <a:srgbClr val="000000"/>
                </a:solidFill>
                <a:latin typeface="Noto Serif Display Light"/>
              </a:rPr>
              <a:t>серед</a:t>
            </a:r>
            <a:r>
              <a:rPr lang="en-US" sz="3000" dirty="0">
                <a:solidFill>
                  <a:srgbClr val="000000"/>
                </a:solidFill>
                <a:latin typeface="Noto Serif Display Light"/>
              </a:rPr>
              <a:t> </a:t>
            </a:r>
            <a:r>
              <a:rPr lang="en-US" sz="3000" dirty="0" err="1">
                <a:solidFill>
                  <a:srgbClr val="000000"/>
                </a:solidFill>
                <a:latin typeface="Noto Serif Display Light"/>
              </a:rPr>
              <a:t>політичних</a:t>
            </a:r>
            <a:r>
              <a:rPr lang="en-US" sz="3000" dirty="0">
                <a:solidFill>
                  <a:srgbClr val="000000"/>
                </a:solidFill>
                <a:latin typeface="Noto Serif Display Light"/>
              </a:rPr>
              <a:t> </a:t>
            </a:r>
            <a:r>
              <a:rPr lang="en-US" sz="3000" dirty="0" err="1">
                <a:solidFill>
                  <a:srgbClr val="000000"/>
                </a:solidFill>
                <a:latin typeface="Noto Serif Display Light"/>
              </a:rPr>
              <a:t>діячів</a:t>
            </a:r>
            <a:r>
              <a:rPr lang="en-US" sz="3000" dirty="0">
                <a:solidFill>
                  <a:srgbClr val="000000"/>
                </a:solidFill>
                <a:latin typeface="Noto Serif Display Light"/>
              </a:rPr>
              <a:t>, </a:t>
            </a:r>
            <a:r>
              <a:rPr lang="en-US" sz="3000" dirty="0" err="1">
                <a:solidFill>
                  <a:srgbClr val="000000"/>
                </a:solidFill>
                <a:latin typeface="Noto Serif Display Light"/>
              </a:rPr>
              <a:t>представників</a:t>
            </a:r>
            <a:r>
              <a:rPr lang="en-US" sz="3000" dirty="0">
                <a:solidFill>
                  <a:srgbClr val="000000"/>
                </a:solidFill>
                <a:latin typeface="Noto Serif Display Light"/>
              </a:rPr>
              <a:t> </a:t>
            </a:r>
            <a:r>
              <a:rPr lang="en-US" sz="3000" dirty="0" err="1">
                <a:solidFill>
                  <a:srgbClr val="000000"/>
                </a:solidFill>
                <a:latin typeface="Noto Serif Display Light"/>
              </a:rPr>
              <a:t>громадськості</a:t>
            </a:r>
            <a:r>
              <a:rPr lang="en-US" sz="3000" dirty="0">
                <a:solidFill>
                  <a:srgbClr val="000000"/>
                </a:solidFill>
                <a:latin typeface="Noto Serif Display Light"/>
              </a:rPr>
              <a:t> </a:t>
            </a:r>
            <a:r>
              <a:rPr lang="en-US" sz="3000" dirty="0" err="1">
                <a:solidFill>
                  <a:srgbClr val="000000"/>
                </a:solidFill>
                <a:latin typeface="Noto Serif Display Light"/>
              </a:rPr>
              <a:t>та</a:t>
            </a:r>
            <a:r>
              <a:rPr lang="en-US" sz="3000" dirty="0">
                <a:solidFill>
                  <a:srgbClr val="000000"/>
                </a:solidFill>
                <a:latin typeface="Noto Serif Display Light"/>
              </a:rPr>
              <a:t> </a:t>
            </a:r>
            <a:r>
              <a:rPr lang="en-US" sz="3000" dirty="0" err="1">
                <a:solidFill>
                  <a:srgbClr val="000000"/>
                </a:solidFill>
                <a:latin typeface="Noto Serif Display Light"/>
              </a:rPr>
              <a:t>наукового</a:t>
            </a:r>
            <a:r>
              <a:rPr lang="en-US" sz="3000" dirty="0">
                <a:solidFill>
                  <a:srgbClr val="000000"/>
                </a:solidFill>
                <a:latin typeface="Noto Serif Display Light"/>
              </a:rPr>
              <a:t> </a:t>
            </a:r>
            <a:r>
              <a:rPr lang="en-US" sz="3000" dirty="0" err="1">
                <a:solidFill>
                  <a:srgbClr val="000000"/>
                </a:solidFill>
                <a:latin typeface="Noto Serif Display Light"/>
              </a:rPr>
              <a:t>середовища</a:t>
            </a:r>
            <a:r>
              <a:rPr lang="en-US" sz="3000" dirty="0">
                <a:solidFill>
                  <a:srgbClr val="000000"/>
                </a:solidFill>
                <a:latin typeface="Noto Serif Display Light"/>
              </a:rPr>
              <a:t>. </a:t>
            </a:r>
            <a:r>
              <a:rPr lang="en-US" sz="3000" dirty="0" err="1">
                <a:solidFill>
                  <a:srgbClr val="000000"/>
                </a:solidFill>
                <a:latin typeface="Noto Serif Display Light"/>
              </a:rPr>
              <a:t>Напружені</a:t>
            </a:r>
            <a:r>
              <a:rPr lang="en-US" sz="3000" dirty="0">
                <a:solidFill>
                  <a:srgbClr val="000000"/>
                </a:solidFill>
                <a:latin typeface="Noto Serif Display Light"/>
              </a:rPr>
              <a:t> </a:t>
            </a:r>
            <a:r>
              <a:rPr lang="en-US" sz="3000" dirty="0" err="1">
                <a:solidFill>
                  <a:srgbClr val="000000"/>
                </a:solidFill>
                <a:latin typeface="Noto Serif Display Light"/>
              </a:rPr>
              <a:t>дискусії</a:t>
            </a:r>
            <a:r>
              <a:rPr lang="en-US" sz="3000" dirty="0">
                <a:solidFill>
                  <a:srgbClr val="000000"/>
                </a:solidFill>
                <a:latin typeface="Noto Serif Display Light"/>
              </a:rPr>
              <a:t> </a:t>
            </a:r>
            <a:r>
              <a:rPr lang="en-US" sz="3000" dirty="0" err="1">
                <a:solidFill>
                  <a:srgbClr val="000000"/>
                </a:solidFill>
                <a:latin typeface="Noto Serif Display Light"/>
              </a:rPr>
              <a:t>велися</a:t>
            </a:r>
            <a:r>
              <a:rPr lang="en-US" sz="3000" dirty="0">
                <a:solidFill>
                  <a:srgbClr val="000000"/>
                </a:solidFill>
                <a:latin typeface="Noto Serif Display Light"/>
              </a:rPr>
              <a:t> з </a:t>
            </a:r>
            <a:r>
              <a:rPr lang="en-US" sz="3000" dirty="0" err="1">
                <a:solidFill>
                  <a:srgbClr val="000000"/>
                </a:solidFill>
                <a:latin typeface="Noto Serif Display Light"/>
              </a:rPr>
              <a:t>питань</a:t>
            </a:r>
            <a:r>
              <a:rPr lang="en-US" sz="3000" dirty="0">
                <a:solidFill>
                  <a:srgbClr val="000000"/>
                </a:solidFill>
                <a:latin typeface="Noto Serif Display Light"/>
              </a:rPr>
              <a:t>:</a:t>
            </a:r>
          </a:p>
        </p:txBody>
      </p:sp>
      <p:sp>
        <p:nvSpPr>
          <p:cNvPr id="4" name="TextBox 4"/>
          <p:cNvSpPr txBox="1"/>
          <p:nvPr/>
        </p:nvSpPr>
        <p:spPr>
          <a:xfrm>
            <a:off x="5029262" y="5763382"/>
            <a:ext cx="12230038" cy="3046095"/>
          </a:xfrm>
          <a:prstGeom prst="rect">
            <a:avLst/>
          </a:prstGeom>
        </p:spPr>
        <p:txBody>
          <a:bodyPr lIns="0" tIns="0" rIns="0" bIns="0" rtlCol="0" anchor="t">
            <a:spAutoFit/>
          </a:bodyPr>
          <a:lstStyle/>
          <a:p>
            <a:pPr marL="496571" lvl="1" indent="-248285">
              <a:lnSpc>
                <a:spcPts val="3450"/>
              </a:lnSpc>
              <a:buFont typeface="Arial"/>
              <a:buChar char="•"/>
            </a:pPr>
            <a:r>
              <a:rPr lang="en-US" sz="2300" dirty="0" err="1">
                <a:solidFill>
                  <a:srgbClr val="000000"/>
                </a:solidFill>
                <a:latin typeface="TT Commons Pro"/>
              </a:rPr>
              <a:t>співвідношення</a:t>
            </a:r>
            <a:r>
              <a:rPr lang="en-US" sz="2300" dirty="0">
                <a:solidFill>
                  <a:srgbClr val="000000"/>
                </a:solidFill>
                <a:latin typeface="TT Commons Pro"/>
              </a:rPr>
              <a:t> </a:t>
            </a:r>
            <a:r>
              <a:rPr lang="en-US" sz="2300" dirty="0" err="1">
                <a:solidFill>
                  <a:srgbClr val="000000"/>
                </a:solidFill>
                <a:latin typeface="TT Commons Pro"/>
              </a:rPr>
              <a:t>ступеня</a:t>
            </a:r>
            <a:r>
              <a:rPr lang="en-US" sz="2300" dirty="0">
                <a:solidFill>
                  <a:srgbClr val="000000"/>
                </a:solidFill>
                <a:latin typeface="TT Commons Pro"/>
              </a:rPr>
              <a:t> </a:t>
            </a:r>
            <a:r>
              <a:rPr lang="en-US" sz="2300" dirty="0" err="1">
                <a:solidFill>
                  <a:srgbClr val="000000"/>
                </a:solidFill>
                <a:latin typeface="TT Commons Pro"/>
              </a:rPr>
              <a:t>відкритості</a:t>
            </a:r>
            <a:r>
              <a:rPr lang="en-US" sz="2300" dirty="0">
                <a:solidFill>
                  <a:srgbClr val="000000"/>
                </a:solidFill>
                <a:latin typeface="TT Commons Pro"/>
              </a:rPr>
              <a:t> і </a:t>
            </a:r>
            <a:r>
              <a:rPr lang="en-US" sz="2300" dirty="0" err="1">
                <a:solidFill>
                  <a:srgbClr val="000000"/>
                </a:solidFill>
                <a:latin typeface="TT Commons Pro"/>
              </a:rPr>
              <a:t>закритості</a:t>
            </a:r>
            <a:r>
              <a:rPr lang="en-US" sz="2300" dirty="0">
                <a:solidFill>
                  <a:srgbClr val="000000"/>
                </a:solidFill>
                <a:latin typeface="TT Commons Pro"/>
              </a:rPr>
              <a:t> </a:t>
            </a:r>
            <a:r>
              <a:rPr lang="en-US" sz="2300" dirty="0" err="1">
                <a:solidFill>
                  <a:srgbClr val="000000"/>
                </a:solidFill>
                <a:latin typeface="TT Commons Pro"/>
              </a:rPr>
              <a:t>економік</a:t>
            </a:r>
            <a:r>
              <a:rPr lang="en-US" sz="2300" dirty="0">
                <a:solidFill>
                  <a:srgbClr val="000000"/>
                </a:solidFill>
                <a:latin typeface="TT Commons Pro"/>
              </a:rPr>
              <a:t> в </a:t>
            </a:r>
            <a:r>
              <a:rPr lang="en-US" sz="2300" dirty="0" err="1">
                <a:solidFill>
                  <a:srgbClr val="000000"/>
                </a:solidFill>
                <a:latin typeface="TT Commons Pro"/>
              </a:rPr>
              <a:t>трудовому</a:t>
            </a:r>
            <a:r>
              <a:rPr lang="en-US" sz="2300" dirty="0">
                <a:solidFill>
                  <a:srgbClr val="000000"/>
                </a:solidFill>
                <a:latin typeface="TT Commons Pro"/>
              </a:rPr>
              <a:t> </a:t>
            </a:r>
            <a:r>
              <a:rPr lang="en-US" sz="2300" dirty="0" err="1">
                <a:solidFill>
                  <a:srgbClr val="000000"/>
                </a:solidFill>
                <a:latin typeface="TT Commons Pro"/>
              </a:rPr>
              <a:t>вимірі</a:t>
            </a:r>
            <a:r>
              <a:rPr lang="en-US" sz="2300" dirty="0">
                <a:solidFill>
                  <a:srgbClr val="000000"/>
                </a:solidFill>
                <a:latin typeface="TT Commons Pro"/>
              </a:rPr>
              <a:t>;</a:t>
            </a:r>
          </a:p>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мінімізації</a:t>
            </a:r>
            <a:r>
              <a:rPr lang="en-US" sz="2300" dirty="0">
                <a:solidFill>
                  <a:srgbClr val="000000"/>
                </a:solidFill>
                <a:latin typeface="TT Commons Pro"/>
              </a:rPr>
              <a:t> </a:t>
            </a:r>
            <a:r>
              <a:rPr lang="en-US" sz="2300" dirty="0" err="1">
                <a:solidFill>
                  <a:srgbClr val="000000"/>
                </a:solidFill>
                <a:latin typeface="TT Commons Pro"/>
              </a:rPr>
              <a:t>соціальних</a:t>
            </a:r>
            <a:r>
              <a:rPr lang="en-US" sz="2300" dirty="0">
                <a:solidFill>
                  <a:srgbClr val="000000"/>
                </a:solidFill>
                <a:latin typeface="TT Commons Pro"/>
              </a:rPr>
              <a:t> </a:t>
            </a:r>
            <a:r>
              <a:rPr lang="en-US" sz="2300" dirty="0" err="1">
                <a:solidFill>
                  <a:srgbClr val="000000"/>
                </a:solidFill>
                <a:latin typeface="TT Commons Pro"/>
              </a:rPr>
              <a:t>втрат</a:t>
            </a:r>
            <a:r>
              <a:rPr lang="en-US" sz="2300" dirty="0">
                <a:solidFill>
                  <a:srgbClr val="000000"/>
                </a:solidFill>
                <a:latin typeface="TT Commons Pro"/>
              </a:rPr>
              <a:t> </a:t>
            </a:r>
            <a:r>
              <a:rPr lang="en-US" sz="2300" dirty="0" err="1">
                <a:solidFill>
                  <a:srgbClr val="000000"/>
                </a:solidFill>
                <a:latin typeface="TT Commons Pro"/>
              </a:rPr>
              <a:t>від</a:t>
            </a:r>
            <a:r>
              <a:rPr lang="en-US" sz="2300" dirty="0">
                <a:solidFill>
                  <a:srgbClr val="000000"/>
                </a:solidFill>
                <a:latin typeface="TT Commons Pro"/>
              </a:rPr>
              <a:t> </a:t>
            </a:r>
            <a:r>
              <a:rPr lang="en-US" sz="2300" dirty="0" err="1">
                <a:solidFill>
                  <a:srgbClr val="000000"/>
                </a:solidFill>
                <a:latin typeface="TT Commons Pro"/>
              </a:rPr>
              <a:t>глобалізації</a:t>
            </a:r>
            <a:r>
              <a:rPr lang="en-US" sz="2300" dirty="0">
                <a:solidFill>
                  <a:srgbClr val="000000"/>
                </a:solidFill>
                <a:latin typeface="TT Commons Pro"/>
              </a:rPr>
              <a:t>, т. Е. </a:t>
            </a:r>
            <a:r>
              <a:rPr lang="en-US" sz="2300" dirty="0" err="1">
                <a:solidFill>
                  <a:srgbClr val="000000"/>
                </a:solidFill>
                <a:latin typeface="TT Commons Pro"/>
              </a:rPr>
              <a:t>Забезпечення</a:t>
            </a:r>
            <a:r>
              <a:rPr lang="en-US" sz="2300" dirty="0">
                <a:solidFill>
                  <a:srgbClr val="000000"/>
                </a:solidFill>
                <a:latin typeface="TT Commons Pro"/>
              </a:rPr>
              <a:t> </a:t>
            </a:r>
            <a:r>
              <a:rPr lang="en-US" sz="2300" dirty="0" err="1">
                <a:solidFill>
                  <a:srgbClr val="000000"/>
                </a:solidFill>
                <a:latin typeface="TT Commons Pro"/>
              </a:rPr>
              <a:t>соціальної</a:t>
            </a:r>
            <a:r>
              <a:rPr lang="en-US" sz="2300" dirty="0">
                <a:solidFill>
                  <a:srgbClr val="000000"/>
                </a:solidFill>
                <a:latin typeface="TT Commons Pro"/>
              </a:rPr>
              <a:t>;</a:t>
            </a:r>
          </a:p>
          <a:p>
            <a:pPr marL="496571" lvl="1" indent="-248285">
              <a:lnSpc>
                <a:spcPts val="3450"/>
              </a:lnSpc>
              <a:buFont typeface="Arial"/>
              <a:buChar char="•"/>
            </a:pPr>
            <a:r>
              <a:rPr lang="en-US" sz="2300" dirty="0" err="1">
                <a:solidFill>
                  <a:srgbClr val="000000"/>
                </a:solidFill>
                <a:latin typeface="TT Commons Pro"/>
              </a:rPr>
              <a:t>справедливості</a:t>
            </a:r>
            <a:r>
              <a:rPr lang="en-US" sz="2300" dirty="0">
                <a:solidFill>
                  <a:srgbClr val="000000"/>
                </a:solidFill>
                <a:latin typeface="TT Commons Pro"/>
              </a:rPr>
              <a:t> і </a:t>
            </a:r>
            <a:r>
              <a:rPr lang="en-US" sz="2300" dirty="0" err="1">
                <a:solidFill>
                  <a:srgbClr val="000000"/>
                </a:solidFill>
                <a:latin typeface="TT Commons Pro"/>
              </a:rPr>
              <a:t>рівності</a:t>
            </a:r>
            <a:r>
              <a:rPr lang="en-US" sz="2300" dirty="0">
                <a:solidFill>
                  <a:srgbClr val="000000"/>
                </a:solidFill>
                <a:latin typeface="TT Commons Pro"/>
              </a:rPr>
              <a:t> </a:t>
            </a:r>
            <a:r>
              <a:rPr lang="en-US" sz="2300" dirty="0" err="1">
                <a:solidFill>
                  <a:srgbClr val="000000"/>
                </a:solidFill>
                <a:latin typeface="TT Commons Pro"/>
              </a:rPr>
              <a:t>доступу</a:t>
            </a:r>
            <a:r>
              <a:rPr lang="en-US" sz="2300" dirty="0">
                <a:solidFill>
                  <a:srgbClr val="000000"/>
                </a:solidFill>
                <a:latin typeface="TT Commons Pro"/>
              </a:rPr>
              <a:t> </a:t>
            </a:r>
            <a:r>
              <a:rPr lang="en-US" sz="2300" dirty="0" err="1">
                <a:solidFill>
                  <a:srgbClr val="000000"/>
                </a:solidFill>
                <a:latin typeface="TT Commons Pro"/>
              </a:rPr>
              <a:t>до</a:t>
            </a:r>
            <a:r>
              <a:rPr lang="en-US" sz="2300" dirty="0">
                <a:solidFill>
                  <a:srgbClr val="000000"/>
                </a:solidFill>
                <a:latin typeface="TT Commons Pro"/>
              </a:rPr>
              <a:t> </a:t>
            </a:r>
            <a:r>
              <a:rPr lang="en-US" sz="2300" dirty="0" err="1">
                <a:solidFill>
                  <a:srgbClr val="000000"/>
                </a:solidFill>
                <a:latin typeface="TT Commons Pro"/>
              </a:rPr>
              <a:t>гідної</a:t>
            </a:r>
            <a:r>
              <a:rPr lang="en-US" sz="2300" dirty="0">
                <a:solidFill>
                  <a:srgbClr val="000000"/>
                </a:solidFill>
                <a:latin typeface="TT Commons Pro"/>
              </a:rPr>
              <a:t> </a:t>
            </a:r>
            <a:r>
              <a:rPr lang="en-US" sz="2300" dirty="0" err="1">
                <a:solidFill>
                  <a:srgbClr val="000000"/>
                </a:solidFill>
                <a:latin typeface="TT Commons Pro"/>
              </a:rPr>
              <a:t>праці</a:t>
            </a:r>
            <a:r>
              <a:rPr lang="en-US" sz="2300" dirty="0">
                <a:solidFill>
                  <a:srgbClr val="000000"/>
                </a:solidFill>
                <a:latin typeface="TT Commons Pro"/>
              </a:rPr>
              <a:t>, </a:t>
            </a:r>
            <a:r>
              <a:rPr lang="en-US" sz="2300" dirty="0" err="1">
                <a:solidFill>
                  <a:srgbClr val="000000"/>
                </a:solidFill>
                <a:latin typeface="TT Commons Pro"/>
              </a:rPr>
              <a:t>соціальної</a:t>
            </a:r>
            <a:r>
              <a:rPr lang="en-US" sz="2300" dirty="0">
                <a:solidFill>
                  <a:srgbClr val="000000"/>
                </a:solidFill>
                <a:latin typeface="TT Commons Pro"/>
              </a:rPr>
              <a:t> </a:t>
            </a:r>
            <a:r>
              <a:rPr lang="en-US" sz="2300" dirty="0" err="1">
                <a:solidFill>
                  <a:srgbClr val="000000"/>
                </a:solidFill>
                <a:latin typeface="TT Commons Pro"/>
              </a:rPr>
              <a:t>захищеності</a:t>
            </a:r>
            <a:r>
              <a:rPr lang="en-US" sz="2300" dirty="0">
                <a:solidFill>
                  <a:srgbClr val="000000"/>
                </a:solidFill>
                <a:latin typeface="TT Commons Pro"/>
              </a:rPr>
              <a:t>, </a:t>
            </a:r>
            <a:r>
              <a:rPr lang="en-US" sz="2300" dirty="0" err="1">
                <a:solidFill>
                  <a:srgbClr val="000000"/>
                </a:solidFill>
                <a:latin typeface="TT Commons Pro"/>
              </a:rPr>
              <a:t>соціального</a:t>
            </a:r>
            <a:r>
              <a:rPr lang="en-US" sz="2300" dirty="0">
                <a:solidFill>
                  <a:srgbClr val="000000"/>
                </a:solidFill>
                <a:latin typeface="TT Commons Pro"/>
              </a:rPr>
              <a:t> </a:t>
            </a:r>
            <a:r>
              <a:rPr lang="en-US" sz="2300" dirty="0" err="1">
                <a:solidFill>
                  <a:srgbClr val="000000"/>
                </a:solidFill>
                <a:latin typeface="TT Commons Pro"/>
              </a:rPr>
              <a:t>діалогу</a:t>
            </a:r>
            <a:r>
              <a:rPr lang="en-US" sz="2300" dirty="0">
                <a:solidFill>
                  <a:srgbClr val="000000"/>
                </a:solidFill>
                <a:latin typeface="TT Commons Pro"/>
              </a:rPr>
              <a:t>;</a:t>
            </a:r>
          </a:p>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вдосконалення</a:t>
            </a:r>
            <a:r>
              <a:rPr lang="en-US" sz="2300" dirty="0">
                <a:solidFill>
                  <a:srgbClr val="000000"/>
                </a:solidFill>
                <a:latin typeface="TT Commons Pro"/>
              </a:rPr>
              <a:t> </a:t>
            </a:r>
            <a:r>
              <a:rPr lang="en-US" sz="2300" dirty="0" err="1">
                <a:solidFill>
                  <a:srgbClr val="000000"/>
                </a:solidFill>
                <a:latin typeface="TT Commons Pro"/>
              </a:rPr>
              <a:t>інститутів</a:t>
            </a:r>
            <a:r>
              <a:rPr lang="en-US" sz="2300" dirty="0">
                <a:solidFill>
                  <a:srgbClr val="000000"/>
                </a:solidFill>
                <a:latin typeface="TT Commons Pro"/>
              </a:rPr>
              <a:t> і </a:t>
            </a:r>
            <a:r>
              <a:rPr lang="en-US" sz="2300" dirty="0" err="1">
                <a:solidFill>
                  <a:srgbClr val="000000"/>
                </a:solidFill>
                <a:latin typeface="TT Commons Pro"/>
              </a:rPr>
              <a:t>індикації</a:t>
            </a:r>
            <a:r>
              <a:rPr lang="en-US" sz="2300" dirty="0">
                <a:solidFill>
                  <a:srgbClr val="000000"/>
                </a:solidFill>
                <a:latin typeface="TT Commons Pro"/>
              </a:rPr>
              <a:t> </a:t>
            </a:r>
            <a:r>
              <a:rPr lang="en-US" sz="2300" dirty="0" err="1">
                <a:solidFill>
                  <a:srgbClr val="000000"/>
                </a:solidFill>
                <a:latin typeface="TT Commons Pro"/>
              </a:rPr>
              <a:t>процесів</a:t>
            </a:r>
            <a:r>
              <a:rPr lang="en-US" sz="2300" dirty="0">
                <a:solidFill>
                  <a:srgbClr val="000000"/>
                </a:solidFill>
                <a:latin typeface="TT Commons Pro"/>
              </a:rPr>
              <a:t>, </a:t>
            </a:r>
            <a:r>
              <a:rPr lang="en-US" sz="2300" dirty="0" err="1">
                <a:solidFill>
                  <a:srgbClr val="000000"/>
                </a:solidFill>
                <a:latin typeface="TT Commons Pro"/>
              </a:rPr>
              <a:t>що</a:t>
            </a:r>
            <a:r>
              <a:rPr lang="en-US" sz="2300" dirty="0">
                <a:solidFill>
                  <a:srgbClr val="000000"/>
                </a:solidFill>
                <a:latin typeface="TT Commons Pro"/>
              </a:rPr>
              <a:t> </a:t>
            </a:r>
            <a:r>
              <a:rPr lang="en-US" sz="2300" dirty="0" err="1">
                <a:solidFill>
                  <a:srgbClr val="000000"/>
                </a:solidFill>
                <a:latin typeface="TT Commons Pro"/>
              </a:rPr>
              <a:t>характеризують</a:t>
            </a:r>
            <a:r>
              <a:rPr lang="en-US" sz="2300" dirty="0">
                <a:solidFill>
                  <a:srgbClr val="000000"/>
                </a:solidFill>
                <a:latin typeface="TT Commons Pro"/>
              </a:rPr>
              <a:t> </a:t>
            </a:r>
            <a:r>
              <a:rPr lang="en-US" sz="2300" dirty="0" err="1">
                <a:solidFill>
                  <a:srgbClr val="000000"/>
                </a:solidFill>
                <a:latin typeface="TT Commons Pro"/>
              </a:rPr>
              <a:t>концепції</a:t>
            </a:r>
            <a:r>
              <a:rPr lang="en-US" sz="2300" dirty="0">
                <a:solidFill>
                  <a:srgbClr val="000000"/>
                </a:solidFill>
                <a:latin typeface="TT Commons Pro"/>
              </a:rPr>
              <a:t> </a:t>
            </a:r>
            <a:r>
              <a:rPr lang="en-US" sz="2300" dirty="0" err="1">
                <a:solidFill>
                  <a:srgbClr val="000000"/>
                </a:solidFill>
                <a:latin typeface="TT Commons Pro"/>
              </a:rPr>
              <a:t>людського</a:t>
            </a:r>
            <a:r>
              <a:rPr lang="en-US" sz="2300" dirty="0">
                <a:solidFill>
                  <a:srgbClr val="000000"/>
                </a:solidFill>
                <a:latin typeface="TT Commons Pro"/>
              </a:rPr>
              <a:t> </a:t>
            </a:r>
            <a:r>
              <a:rPr lang="en-US" sz="2300" dirty="0" err="1">
                <a:solidFill>
                  <a:srgbClr val="000000"/>
                </a:solidFill>
                <a:latin typeface="TT Commons Pro"/>
              </a:rPr>
              <a:t>розвитку</a:t>
            </a:r>
            <a:r>
              <a:rPr lang="en-US" sz="2300" dirty="0">
                <a:solidFill>
                  <a:srgbClr val="000000"/>
                </a:solidFill>
                <a:latin typeface="TT Commons Pro"/>
              </a:rPr>
              <a:t> </a:t>
            </a:r>
            <a:r>
              <a:rPr lang="en-US" sz="2300" dirty="0" err="1">
                <a:solidFill>
                  <a:srgbClr val="000000"/>
                </a:solidFill>
                <a:latin typeface="TT Commons Pro"/>
              </a:rPr>
              <a:t>та</a:t>
            </a:r>
            <a:r>
              <a:rPr lang="en-US" sz="2300" dirty="0">
                <a:solidFill>
                  <a:srgbClr val="000000"/>
                </a:solidFill>
                <a:latin typeface="TT Commons Pro"/>
              </a:rPr>
              <a:t> </a:t>
            </a:r>
            <a:r>
              <a:rPr lang="en-US" sz="2300" dirty="0" err="1">
                <a:solidFill>
                  <a:srgbClr val="000000"/>
                </a:solidFill>
                <a:latin typeface="TT Commons Pro"/>
              </a:rPr>
              <a:t>гідної</a:t>
            </a:r>
            <a:r>
              <a:rPr lang="en-US" sz="2300" dirty="0">
                <a:solidFill>
                  <a:srgbClr val="000000"/>
                </a:solidFill>
                <a:latin typeface="TT Commons Pro"/>
              </a:rPr>
              <a:t> </a:t>
            </a:r>
            <a:r>
              <a:rPr lang="en-US" sz="2300" dirty="0" err="1">
                <a:solidFill>
                  <a:srgbClr val="000000"/>
                </a:solidFill>
                <a:latin typeface="TT Commons Pro"/>
              </a:rPr>
              <a:t>праці</a:t>
            </a:r>
            <a:r>
              <a:rPr lang="en-US" sz="2300" dirty="0">
                <a:solidFill>
                  <a:srgbClr val="000000"/>
                </a:solidFill>
                <a:latin typeface="TT Commons Pro"/>
              </a:rPr>
              <a:t>;</a:t>
            </a:r>
          </a:p>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співвідношення</a:t>
            </a:r>
            <a:r>
              <a:rPr lang="en-US" sz="2300" dirty="0">
                <a:solidFill>
                  <a:srgbClr val="000000"/>
                </a:solidFill>
                <a:latin typeface="TT Commons Pro"/>
              </a:rPr>
              <a:t> </a:t>
            </a:r>
            <a:r>
              <a:rPr lang="en-US" sz="2300" dirty="0" err="1">
                <a:solidFill>
                  <a:srgbClr val="000000"/>
                </a:solidFill>
                <a:latin typeface="TT Commons Pro"/>
              </a:rPr>
              <a:t>соціальної</a:t>
            </a:r>
            <a:r>
              <a:rPr lang="en-US" sz="2300" dirty="0">
                <a:solidFill>
                  <a:srgbClr val="000000"/>
                </a:solidFill>
                <a:latin typeface="TT Commons Pro"/>
              </a:rPr>
              <a:t> </a:t>
            </a:r>
            <a:r>
              <a:rPr lang="en-US" sz="2300" dirty="0" err="1">
                <a:solidFill>
                  <a:srgbClr val="000000"/>
                </a:solidFill>
                <a:latin typeface="TT Commons Pro"/>
              </a:rPr>
              <a:t>та</a:t>
            </a:r>
            <a:r>
              <a:rPr lang="en-US" sz="2300" dirty="0">
                <a:solidFill>
                  <a:srgbClr val="000000"/>
                </a:solidFill>
                <a:latin typeface="TT Commons Pro"/>
              </a:rPr>
              <a:t> </a:t>
            </a:r>
            <a:r>
              <a:rPr lang="en-US" sz="2300" dirty="0" err="1">
                <a:solidFill>
                  <a:srgbClr val="000000"/>
                </a:solidFill>
                <a:latin typeface="TT Commons Pro"/>
              </a:rPr>
              <a:t>економічної</a:t>
            </a:r>
            <a:r>
              <a:rPr lang="en-US" sz="2300" dirty="0">
                <a:solidFill>
                  <a:srgbClr val="000000"/>
                </a:solidFill>
                <a:latin typeface="TT Commons Pro"/>
              </a:rPr>
              <a:t> </a:t>
            </a:r>
            <a:r>
              <a:rPr lang="en-US" sz="2300" dirty="0" err="1">
                <a:solidFill>
                  <a:srgbClr val="000000"/>
                </a:solidFill>
                <a:latin typeface="TT Commons Pro"/>
              </a:rPr>
              <a:t>ефективності</a:t>
            </a:r>
            <a:r>
              <a:rPr lang="en-US" sz="2300" dirty="0">
                <a:solidFill>
                  <a:srgbClr val="000000"/>
                </a:solidFill>
                <a:latin typeface="TT Commons Pro"/>
              </a:rPr>
              <a:t> в </a:t>
            </a:r>
            <a:r>
              <a:rPr lang="en-US" sz="2300" dirty="0" err="1">
                <a:solidFill>
                  <a:srgbClr val="000000"/>
                </a:solidFill>
                <a:latin typeface="TT Commons Pro"/>
              </a:rPr>
              <a:t>умовах</a:t>
            </a:r>
            <a:r>
              <a:rPr lang="en-US" sz="2300" dirty="0">
                <a:solidFill>
                  <a:srgbClr val="000000"/>
                </a:solidFill>
                <a:latin typeface="TT Commons Pro"/>
              </a:rPr>
              <a:t> </a:t>
            </a:r>
            <a:r>
              <a:rPr lang="en-US" sz="2300" dirty="0" err="1">
                <a:solidFill>
                  <a:srgbClr val="000000"/>
                </a:solidFill>
                <a:latin typeface="TT Commons Pro"/>
              </a:rPr>
              <a:t>глобалізації</a:t>
            </a:r>
            <a:r>
              <a:rPr lang="en-US" sz="2300" dirty="0">
                <a:solidFill>
                  <a:srgbClr val="000000"/>
                </a:solidFill>
                <a:latin typeface="TT Commons Pro"/>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09195">
            <a:off x="-5813943" y="-2972466"/>
            <a:ext cx="11627886" cy="13925612"/>
          </a:xfrm>
          <a:prstGeom prst="rect">
            <a:avLst/>
          </a:prstGeom>
        </p:spPr>
      </p:pic>
      <p:sp>
        <p:nvSpPr>
          <p:cNvPr id="3" name="TextBox 3"/>
          <p:cNvSpPr txBox="1"/>
          <p:nvPr/>
        </p:nvSpPr>
        <p:spPr>
          <a:xfrm>
            <a:off x="1028700" y="962025"/>
            <a:ext cx="8115300" cy="4090035"/>
          </a:xfrm>
          <a:prstGeom prst="rect">
            <a:avLst/>
          </a:prstGeom>
        </p:spPr>
        <p:txBody>
          <a:bodyPr lIns="0" tIns="0" rIns="0" bIns="0" rtlCol="0" anchor="t">
            <a:spAutoFit/>
          </a:bodyPr>
          <a:lstStyle/>
          <a:p>
            <a:pPr>
              <a:lnSpc>
                <a:spcPts val="3600"/>
              </a:lnSpc>
            </a:pPr>
            <a:r>
              <a:rPr lang="en-US" sz="2400" dirty="0">
                <a:solidFill>
                  <a:srgbClr val="000000"/>
                </a:solidFill>
                <a:latin typeface="Noto Serif Display Light"/>
              </a:rPr>
              <a:t> У СВІТОВОМУ СПІВТОВАРИСТВІ СФОРМУВАЛАСЯ СИСТЕМА УЯВЛЕНЬ ПРО ЕФЕКТИВНУ МЕТОДОЛОГІЮ ВИРІШЕННЯ НАЗВАНИХ ВИЩЕ НЕГАТИВНИХ СОЦІАЛЬНО-ТРУДОВИХ ПРОБЛЕМ, ОБУМОВЛЕНИХ ГЛОБАЛІЗАЦІЄЮ, А САМЕ БУЛИ ЗАПРОПОНОВАНІ ФУНДАМЕНТАЛЬНІ НАУКОВІ КОНЦЕПЦІЇ: ЛЮДСЬКОГО РОЗВИТКУ, ГІДНОЇ ПРАЦІ, СОЦІАЛЬНОЇ ДЕРЖАВИ ТА ІНШІ.</a:t>
            </a:r>
          </a:p>
          <a:p>
            <a:pPr>
              <a:lnSpc>
                <a:spcPts val="3600"/>
              </a:lnSpc>
            </a:pPr>
            <a:endParaRPr lang="en-US" sz="2400" dirty="0">
              <a:solidFill>
                <a:srgbClr val="000000"/>
              </a:solidFill>
              <a:latin typeface="Noto Serif Display Light"/>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63200" y="1181100"/>
            <a:ext cx="15350424" cy="15350424"/>
          </a:xfrm>
          <a:prstGeom prst="rect">
            <a:avLst/>
          </a:prstGeom>
        </p:spPr>
      </p:pic>
      <p:grpSp>
        <p:nvGrpSpPr>
          <p:cNvPr id="5" name="Group 5"/>
          <p:cNvGrpSpPr/>
          <p:nvPr/>
        </p:nvGrpSpPr>
        <p:grpSpPr>
          <a:xfrm>
            <a:off x="1028700" y="5362604"/>
            <a:ext cx="16230600" cy="3895696"/>
            <a:chOff x="0" y="0"/>
            <a:chExt cx="21640800" cy="5194261"/>
          </a:xfrm>
        </p:grpSpPr>
        <p:pic>
          <p:nvPicPr>
            <p:cNvPr id="6" name="Picture 6"/>
            <p:cNvPicPr>
              <a:picLocks noChangeAspect="1"/>
            </p:cNvPicPr>
            <p:nvPr/>
          </p:nvPicPr>
          <p:blipFill>
            <a:blip r:embed="rId5"/>
            <a:srcRect t="40705" b="3798"/>
            <a:stretch>
              <a:fillRect/>
            </a:stretch>
          </p:blipFill>
          <p:spPr>
            <a:xfrm>
              <a:off x="0" y="0"/>
              <a:ext cx="21640800" cy="5194261"/>
            </a:xfrm>
            <a:prstGeom prst="rect">
              <a:avLst/>
            </a:prstGeom>
          </p:spPr>
        </p:pic>
      </p:grpSp>
      <p:sp>
        <p:nvSpPr>
          <p:cNvPr id="7" name="TextBox 7"/>
          <p:cNvSpPr txBox="1"/>
          <p:nvPr/>
        </p:nvSpPr>
        <p:spPr>
          <a:xfrm>
            <a:off x="9514164" y="925101"/>
            <a:ext cx="7745136" cy="4284283"/>
          </a:xfrm>
          <a:prstGeom prst="rect">
            <a:avLst/>
          </a:prstGeom>
        </p:spPr>
        <p:txBody>
          <a:bodyPr lIns="0" tIns="0" rIns="0" bIns="0" rtlCol="0" anchor="t">
            <a:spAutoFit/>
          </a:bodyPr>
          <a:lstStyle/>
          <a:p>
            <a:pPr>
              <a:lnSpc>
                <a:spcPts val="3126"/>
              </a:lnSpc>
            </a:pPr>
            <a:r>
              <a:rPr lang="en-US" sz="2404" dirty="0">
                <a:solidFill>
                  <a:srgbClr val="000000"/>
                </a:solidFill>
                <a:latin typeface="TT Commons Pro"/>
              </a:rPr>
              <a:t> </a:t>
            </a:r>
            <a:r>
              <a:rPr lang="en-US" sz="2404" dirty="0" err="1">
                <a:solidFill>
                  <a:srgbClr val="000000"/>
                </a:solidFill>
                <a:latin typeface="TT Commons Pro"/>
              </a:rPr>
              <a:t>Концепції</a:t>
            </a:r>
            <a:r>
              <a:rPr lang="en-US" sz="2404" dirty="0">
                <a:solidFill>
                  <a:srgbClr val="000000"/>
                </a:solidFill>
                <a:latin typeface="TT Commons Pro"/>
              </a:rPr>
              <a:t> </a:t>
            </a:r>
            <a:r>
              <a:rPr lang="en-US" sz="2404" dirty="0" err="1">
                <a:solidFill>
                  <a:srgbClr val="000000"/>
                </a:solidFill>
                <a:latin typeface="TT Commons Pro"/>
              </a:rPr>
              <a:t>людського</a:t>
            </a:r>
            <a:r>
              <a:rPr lang="en-US" sz="2404" dirty="0">
                <a:solidFill>
                  <a:srgbClr val="000000"/>
                </a:solidFill>
                <a:latin typeface="TT Commons Pro"/>
              </a:rPr>
              <a:t> </a:t>
            </a:r>
            <a:r>
              <a:rPr lang="en-US" sz="2404" dirty="0" err="1">
                <a:solidFill>
                  <a:srgbClr val="000000"/>
                </a:solidFill>
                <a:latin typeface="TT Commons Pro"/>
              </a:rPr>
              <a:t>розвитку</a:t>
            </a:r>
            <a:r>
              <a:rPr lang="en-US" sz="2404" dirty="0">
                <a:solidFill>
                  <a:srgbClr val="000000"/>
                </a:solidFill>
                <a:latin typeface="TT Commons Pro"/>
              </a:rPr>
              <a:t> і </a:t>
            </a:r>
            <a:r>
              <a:rPr lang="en-US" sz="2404" dirty="0" err="1">
                <a:solidFill>
                  <a:srgbClr val="000000"/>
                </a:solidFill>
                <a:latin typeface="TT Commons Pro"/>
              </a:rPr>
              <a:t>гідної</a:t>
            </a:r>
            <a:r>
              <a:rPr lang="en-US" sz="2404" dirty="0">
                <a:solidFill>
                  <a:srgbClr val="000000"/>
                </a:solidFill>
                <a:latin typeface="TT Commons Pro"/>
              </a:rPr>
              <a:t> </a:t>
            </a:r>
            <a:r>
              <a:rPr lang="en-US" sz="2404" dirty="0" err="1">
                <a:solidFill>
                  <a:srgbClr val="000000"/>
                </a:solidFill>
                <a:latin typeface="TT Commons Pro"/>
              </a:rPr>
              <a:t>праці</a:t>
            </a:r>
            <a:r>
              <a:rPr lang="en-US" sz="2404" dirty="0">
                <a:solidFill>
                  <a:srgbClr val="000000"/>
                </a:solidFill>
                <a:latin typeface="TT Commons Pro"/>
              </a:rPr>
              <a:t> </a:t>
            </a:r>
            <a:r>
              <a:rPr lang="en-US" sz="2404" dirty="0" err="1">
                <a:solidFill>
                  <a:srgbClr val="000000"/>
                </a:solidFill>
                <a:latin typeface="TT Commons Pro"/>
              </a:rPr>
              <a:t>на</a:t>
            </a:r>
            <a:r>
              <a:rPr lang="en-US" sz="2404" dirty="0">
                <a:solidFill>
                  <a:srgbClr val="000000"/>
                </a:solidFill>
                <a:latin typeface="TT Commons Pro"/>
              </a:rPr>
              <a:t> </a:t>
            </a:r>
            <a:r>
              <a:rPr lang="en-US" sz="2404" dirty="0" err="1">
                <a:solidFill>
                  <a:srgbClr val="000000"/>
                </a:solidFill>
                <a:latin typeface="TT Commons Pro"/>
              </a:rPr>
              <a:t>даний</a:t>
            </a:r>
            <a:r>
              <a:rPr lang="en-US" sz="2404" dirty="0">
                <a:solidFill>
                  <a:srgbClr val="000000"/>
                </a:solidFill>
                <a:latin typeface="TT Commons Pro"/>
              </a:rPr>
              <a:t> </a:t>
            </a:r>
            <a:r>
              <a:rPr lang="en-US" sz="2404" dirty="0" err="1">
                <a:solidFill>
                  <a:srgbClr val="000000"/>
                </a:solidFill>
                <a:latin typeface="TT Commons Pro"/>
              </a:rPr>
              <a:t>момент</a:t>
            </a:r>
            <a:r>
              <a:rPr lang="en-US" sz="2404" dirty="0">
                <a:solidFill>
                  <a:srgbClr val="000000"/>
                </a:solidFill>
                <a:latin typeface="TT Commons Pro"/>
              </a:rPr>
              <a:t> </a:t>
            </a:r>
            <a:r>
              <a:rPr lang="en-US" sz="2404" dirty="0" err="1">
                <a:solidFill>
                  <a:srgbClr val="000000"/>
                </a:solidFill>
                <a:latin typeface="TT Commons Pro"/>
              </a:rPr>
              <a:t>пройшли</a:t>
            </a:r>
            <a:r>
              <a:rPr lang="en-US" sz="2404" dirty="0">
                <a:solidFill>
                  <a:srgbClr val="000000"/>
                </a:solidFill>
                <a:latin typeface="TT Commons Pro"/>
              </a:rPr>
              <a:t> </a:t>
            </a:r>
            <a:r>
              <a:rPr lang="en-US" sz="2404" dirty="0" err="1">
                <a:solidFill>
                  <a:srgbClr val="000000"/>
                </a:solidFill>
                <a:latin typeface="TT Commons Pro"/>
              </a:rPr>
              <a:t>етап</a:t>
            </a:r>
            <a:r>
              <a:rPr lang="en-US" sz="2404" dirty="0">
                <a:solidFill>
                  <a:srgbClr val="000000"/>
                </a:solidFill>
                <a:latin typeface="TT Commons Pro"/>
              </a:rPr>
              <a:t> </a:t>
            </a:r>
            <a:r>
              <a:rPr lang="en-US" sz="2404" dirty="0" err="1">
                <a:solidFill>
                  <a:srgbClr val="000000"/>
                </a:solidFill>
                <a:latin typeface="TT Commons Pro"/>
              </a:rPr>
              <a:t>акумуляції</a:t>
            </a:r>
            <a:r>
              <a:rPr lang="en-US" sz="2404" dirty="0">
                <a:solidFill>
                  <a:srgbClr val="000000"/>
                </a:solidFill>
                <a:latin typeface="TT Commons Pro"/>
              </a:rPr>
              <a:t> </a:t>
            </a:r>
            <a:r>
              <a:rPr lang="en-US" sz="2404" dirty="0" err="1">
                <a:solidFill>
                  <a:srgbClr val="000000"/>
                </a:solidFill>
                <a:latin typeface="TT Commons Pro"/>
              </a:rPr>
              <a:t>та</a:t>
            </a:r>
            <a:r>
              <a:rPr lang="en-US" sz="2404" dirty="0">
                <a:solidFill>
                  <a:srgbClr val="000000"/>
                </a:solidFill>
                <a:latin typeface="TT Commons Pro"/>
              </a:rPr>
              <a:t> </a:t>
            </a:r>
            <a:r>
              <a:rPr lang="en-US" sz="2404" dirty="0" err="1">
                <a:solidFill>
                  <a:srgbClr val="000000"/>
                </a:solidFill>
                <a:latin typeface="TT Commons Pro"/>
              </a:rPr>
              <a:t>систематизації</a:t>
            </a:r>
            <a:r>
              <a:rPr lang="en-US" sz="2404" dirty="0">
                <a:solidFill>
                  <a:srgbClr val="000000"/>
                </a:solidFill>
                <a:latin typeface="TT Commons Pro"/>
              </a:rPr>
              <a:t> </a:t>
            </a:r>
            <a:r>
              <a:rPr lang="en-US" sz="2404" dirty="0" err="1">
                <a:solidFill>
                  <a:srgbClr val="000000"/>
                </a:solidFill>
                <a:latin typeface="TT Commons Pro"/>
              </a:rPr>
              <a:t>необхідних</a:t>
            </a:r>
            <a:r>
              <a:rPr lang="en-US" sz="2404" dirty="0">
                <a:solidFill>
                  <a:srgbClr val="000000"/>
                </a:solidFill>
                <a:latin typeface="TT Commons Pro"/>
              </a:rPr>
              <a:t> </a:t>
            </a:r>
            <a:r>
              <a:rPr lang="en-US" sz="2404" dirty="0" err="1">
                <a:solidFill>
                  <a:srgbClr val="000000"/>
                </a:solidFill>
                <a:latin typeface="TT Commons Pro"/>
              </a:rPr>
              <a:t>уявлень</a:t>
            </a:r>
            <a:r>
              <a:rPr lang="en-US" sz="2404" dirty="0">
                <a:solidFill>
                  <a:srgbClr val="000000"/>
                </a:solidFill>
                <a:latin typeface="TT Commons Pro"/>
              </a:rPr>
              <a:t>, </a:t>
            </a:r>
            <a:r>
              <a:rPr lang="en-US" sz="2404" dirty="0" err="1">
                <a:solidFill>
                  <a:srgbClr val="000000"/>
                </a:solidFill>
                <a:latin typeface="TT Commons Pro"/>
              </a:rPr>
              <a:t>перетворилися</a:t>
            </a:r>
            <a:r>
              <a:rPr lang="en-US" sz="2404" dirty="0">
                <a:solidFill>
                  <a:srgbClr val="000000"/>
                </a:solidFill>
                <a:latin typeface="TT Commons Pro"/>
              </a:rPr>
              <a:t> в </a:t>
            </a:r>
            <a:r>
              <a:rPr lang="en-US" sz="2404" dirty="0" err="1">
                <a:solidFill>
                  <a:srgbClr val="000000"/>
                </a:solidFill>
                <a:latin typeface="TT Commons Pro"/>
              </a:rPr>
              <a:t>стрункі</a:t>
            </a:r>
            <a:r>
              <a:rPr lang="en-US" sz="2404" dirty="0">
                <a:solidFill>
                  <a:srgbClr val="000000"/>
                </a:solidFill>
                <a:latin typeface="TT Commons Pro"/>
              </a:rPr>
              <a:t> </a:t>
            </a:r>
            <a:r>
              <a:rPr lang="en-US" sz="2404" dirty="0" err="1">
                <a:solidFill>
                  <a:srgbClr val="000000"/>
                </a:solidFill>
                <a:latin typeface="TT Commons Pro"/>
              </a:rPr>
              <a:t>системи</a:t>
            </a:r>
            <a:r>
              <a:rPr lang="en-US" sz="2404" dirty="0">
                <a:solidFill>
                  <a:srgbClr val="000000"/>
                </a:solidFill>
                <a:latin typeface="TT Commons Pro"/>
              </a:rPr>
              <a:t> </a:t>
            </a:r>
            <a:r>
              <a:rPr lang="en-US" sz="2404" dirty="0" err="1">
                <a:solidFill>
                  <a:srgbClr val="000000"/>
                </a:solidFill>
                <a:latin typeface="TT Commons Pro"/>
              </a:rPr>
              <a:t>знань</a:t>
            </a:r>
            <a:r>
              <a:rPr lang="en-US" sz="2404" dirty="0">
                <a:solidFill>
                  <a:srgbClr val="000000"/>
                </a:solidFill>
                <a:latin typeface="TT Commons Pro"/>
              </a:rPr>
              <a:t> і </a:t>
            </a:r>
            <a:r>
              <a:rPr lang="en-US" sz="2404" dirty="0" err="1">
                <a:solidFill>
                  <a:srgbClr val="000000"/>
                </a:solidFill>
                <a:latin typeface="TT Commons Pro"/>
              </a:rPr>
              <a:t>поступово</a:t>
            </a:r>
            <a:r>
              <a:rPr lang="en-US" sz="2404" dirty="0">
                <a:solidFill>
                  <a:srgbClr val="000000"/>
                </a:solidFill>
                <a:latin typeface="TT Commons Pro"/>
              </a:rPr>
              <a:t> </a:t>
            </a:r>
            <a:r>
              <a:rPr lang="en-US" sz="2404" dirty="0" err="1">
                <a:solidFill>
                  <a:srgbClr val="000000"/>
                </a:solidFill>
                <a:latin typeface="TT Commons Pro"/>
              </a:rPr>
              <a:t>стають</a:t>
            </a:r>
            <a:r>
              <a:rPr lang="en-US" sz="2404" dirty="0">
                <a:solidFill>
                  <a:srgbClr val="000000"/>
                </a:solidFill>
                <a:latin typeface="TT Commons Pro"/>
              </a:rPr>
              <a:t> </a:t>
            </a:r>
            <a:r>
              <a:rPr lang="en-US" sz="2404" dirty="0" err="1">
                <a:solidFill>
                  <a:srgbClr val="000000"/>
                </a:solidFill>
                <a:latin typeface="TT Commons Pro"/>
              </a:rPr>
              <a:t>основою</a:t>
            </a:r>
            <a:r>
              <a:rPr lang="en-US" sz="2404" dirty="0">
                <a:solidFill>
                  <a:srgbClr val="000000"/>
                </a:solidFill>
                <a:latin typeface="TT Commons Pro"/>
              </a:rPr>
              <a:t> </a:t>
            </a:r>
            <a:r>
              <a:rPr lang="en-US" sz="2404" dirty="0" err="1">
                <a:solidFill>
                  <a:srgbClr val="000000"/>
                </a:solidFill>
                <a:latin typeface="TT Commons Pro"/>
              </a:rPr>
              <a:t>діяльності</a:t>
            </a:r>
            <a:r>
              <a:rPr lang="en-US" sz="2404" dirty="0">
                <a:solidFill>
                  <a:srgbClr val="000000"/>
                </a:solidFill>
                <a:latin typeface="TT Commons Pro"/>
              </a:rPr>
              <a:t> МОП, ООН, ПРООН </a:t>
            </a:r>
            <a:r>
              <a:rPr lang="en-US" sz="2404" dirty="0" err="1">
                <a:solidFill>
                  <a:srgbClr val="000000"/>
                </a:solidFill>
                <a:latin typeface="TT Commons Pro"/>
              </a:rPr>
              <a:t>та</a:t>
            </a:r>
            <a:r>
              <a:rPr lang="en-US" sz="2404" dirty="0">
                <a:solidFill>
                  <a:srgbClr val="000000"/>
                </a:solidFill>
                <a:latin typeface="TT Commons Pro"/>
              </a:rPr>
              <a:t> </a:t>
            </a:r>
            <a:r>
              <a:rPr lang="en-US" sz="2404" dirty="0" err="1">
                <a:solidFill>
                  <a:srgbClr val="000000"/>
                </a:solidFill>
                <a:latin typeface="TT Commons Pro"/>
              </a:rPr>
              <a:t>інших</a:t>
            </a:r>
            <a:r>
              <a:rPr lang="en-US" sz="2404" dirty="0">
                <a:solidFill>
                  <a:srgbClr val="000000"/>
                </a:solidFill>
                <a:latin typeface="TT Commons Pro"/>
              </a:rPr>
              <a:t> </a:t>
            </a:r>
            <a:r>
              <a:rPr lang="en-US" sz="2404" dirty="0" err="1">
                <a:solidFill>
                  <a:srgbClr val="000000"/>
                </a:solidFill>
                <a:latin typeface="TT Commons Pro"/>
              </a:rPr>
              <a:t>міжнародних</a:t>
            </a:r>
            <a:r>
              <a:rPr lang="en-US" sz="2404" dirty="0">
                <a:solidFill>
                  <a:srgbClr val="000000"/>
                </a:solidFill>
                <a:latin typeface="TT Commons Pro"/>
              </a:rPr>
              <a:t> </a:t>
            </a:r>
            <a:r>
              <a:rPr lang="en-US" sz="2404" dirty="0" err="1">
                <a:solidFill>
                  <a:srgbClr val="000000"/>
                </a:solidFill>
                <a:latin typeface="TT Commons Pro"/>
              </a:rPr>
              <a:t>організацій</a:t>
            </a:r>
            <a:r>
              <a:rPr lang="en-US" sz="2404" dirty="0">
                <a:solidFill>
                  <a:srgbClr val="000000"/>
                </a:solidFill>
                <a:latin typeface="TT Commons Pro"/>
              </a:rPr>
              <a:t>, </a:t>
            </a:r>
            <a:r>
              <a:rPr lang="en-US" sz="2404" dirty="0" err="1">
                <a:solidFill>
                  <a:srgbClr val="000000"/>
                </a:solidFill>
                <a:latin typeface="TT Commons Pro"/>
              </a:rPr>
              <a:t>окремих</a:t>
            </a:r>
            <a:r>
              <a:rPr lang="en-US" sz="2404" dirty="0">
                <a:solidFill>
                  <a:srgbClr val="000000"/>
                </a:solidFill>
                <a:latin typeface="TT Commons Pro"/>
              </a:rPr>
              <a:t> </a:t>
            </a:r>
            <a:r>
              <a:rPr lang="en-US" sz="2404" dirty="0" err="1">
                <a:solidFill>
                  <a:srgbClr val="000000"/>
                </a:solidFill>
                <a:latin typeface="TT Commons Pro"/>
              </a:rPr>
              <a:t>країн</a:t>
            </a:r>
            <a:r>
              <a:rPr lang="en-US" sz="2404" dirty="0">
                <a:solidFill>
                  <a:srgbClr val="000000"/>
                </a:solidFill>
                <a:latin typeface="TT Commons Pro"/>
              </a:rPr>
              <a:t> в </a:t>
            </a:r>
            <a:r>
              <a:rPr lang="en-US" sz="2404" dirty="0" err="1">
                <a:solidFill>
                  <a:srgbClr val="000000"/>
                </a:solidFill>
                <a:latin typeface="TT Commons Pro"/>
              </a:rPr>
              <a:t>соціально-трудовій</a:t>
            </a:r>
            <a:r>
              <a:rPr lang="en-US" sz="2404" dirty="0">
                <a:solidFill>
                  <a:srgbClr val="000000"/>
                </a:solidFill>
                <a:latin typeface="TT Commons Pro"/>
              </a:rPr>
              <a:t> </a:t>
            </a:r>
            <a:r>
              <a:rPr lang="en-US" sz="2404" dirty="0" err="1">
                <a:solidFill>
                  <a:srgbClr val="000000"/>
                </a:solidFill>
                <a:latin typeface="TT Commons Pro"/>
              </a:rPr>
              <a:t>сфері</a:t>
            </a:r>
            <a:r>
              <a:rPr lang="en-US" sz="2404" dirty="0">
                <a:solidFill>
                  <a:srgbClr val="000000"/>
                </a:solidFill>
                <a:latin typeface="TT Commons Pro"/>
              </a:rPr>
              <a:t> </a:t>
            </a:r>
            <a:r>
              <a:rPr lang="en-US" sz="2404" dirty="0" err="1">
                <a:solidFill>
                  <a:srgbClr val="000000"/>
                </a:solidFill>
                <a:latin typeface="TT Commons Pro"/>
              </a:rPr>
              <a:t>та</a:t>
            </a:r>
            <a:r>
              <a:rPr lang="en-US" sz="2404" dirty="0">
                <a:solidFill>
                  <a:srgbClr val="000000"/>
                </a:solidFill>
                <a:latin typeface="TT Commons Pro"/>
              </a:rPr>
              <a:t> в </a:t>
            </a:r>
            <a:r>
              <a:rPr lang="en-US" sz="2404" dirty="0" err="1">
                <a:solidFill>
                  <a:srgbClr val="000000"/>
                </a:solidFill>
                <a:latin typeface="TT Commons Pro"/>
              </a:rPr>
              <a:t>соціальній</a:t>
            </a:r>
            <a:r>
              <a:rPr lang="en-US" sz="2404" dirty="0">
                <a:solidFill>
                  <a:srgbClr val="000000"/>
                </a:solidFill>
                <a:latin typeface="TT Commons Pro"/>
              </a:rPr>
              <a:t> </a:t>
            </a:r>
            <a:r>
              <a:rPr lang="en-US" sz="2404" dirty="0" err="1">
                <a:solidFill>
                  <a:srgbClr val="000000"/>
                </a:solidFill>
                <a:latin typeface="TT Commons Pro"/>
              </a:rPr>
              <a:t>політиці</a:t>
            </a:r>
            <a:r>
              <a:rPr lang="en-US" sz="2404" dirty="0">
                <a:solidFill>
                  <a:srgbClr val="000000"/>
                </a:solidFill>
                <a:latin typeface="TT Commons Pro"/>
              </a:rPr>
              <a:t>. </a:t>
            </a:r>
            <a:r>
              <a:rPr lang="en-US" sz="2404" dirty="0" err="1">
                <a:solidFill>
                  <a:srgbClr val="000000"/>
                </a:solidFill>
                <a:latin typeface="TT Commons Pro"/>
              </a:rPr>
              <a:t>Однак</a:t>
            </a:r>
            <a:r>
              <a:rPr lang="en-US" sz="2404" dirty="0">
                <a:solidFill>
                  <a:srgbClr val="000000"/>
                </a:solidFill>
                <a:latin typeface="TT Commons Pro"/>
              </a:rPr>
              <a:t> </a:t>
            </a:r>
            <a:r>
              <a:rPr lang="en-US" sz="2404" dirty="0" err="1">
                <a:solidFill>
                  <a:srgbClr val="000000"/>
                </a:solidFill>
                <a:latin typeface="TT Commons Pro"/>
              </a:rPr>
              <a:t>фахівці</a:t>
            </a:r>
            <a:r>
              <a:rPr lang="en-US" sz="2404" dirty="0">
                <a:solidFill>
                  <a:srgbClr val="000000"/>
                </a:solidFill>
                <a:latin typeface="TT Commons Pro"/>
              </a:rPr>
              <a:t> </a:t>
            </a:r>
            <a:r>
              <a:rPr lang="en-US" sz="2404" dirty="0" err="1">
                <a:solidFill>
                  <a:srgbClr val="000000"/>
                </a:solidFill>
                <a:latin typeface="TT Commons Pro"/>
              </a:rPr>
              <a:t>вважають</a:t>
            </a:r>
            <a:r>
              <a:rPr lang="en-US" sz="2404" dirty="0">
                <a:solidFill>
                  <a:srgbClr val="000000"/>
                </a:solidFill>
                <a:latin typeface="TT Commons Pro"/>
              </a:rPr>
              <a:t>, </a:t>
            </a:r>
            <a:r>
              <a:rPr lang="en-US" sz="2404" dirty="0" err="1">
                <a:solidFill>
                  <a:srgbClr val="000000"/>
                </a:solidFill>
                <a:latin typeface="TT Commons Pro"/>
              </a:rPr>
              <a:t>що</a:t>
            </a:r>
            <a:r>
              <a:rPr lang="en-US" sz="2404" dirty="0">
                <a:solidFill>
                  <a:srgbClr val="000000"/>
                </a:solidFill>
                <a:latin typeface="TT Commons Pro"/>
              </a:rPr>
              <a:t> </a:t>
            </a:r>
            <a:r>
              <a:rPr lang="en-US" sz="2404" dirty="0" err="1">
                <a:solidFill>
                  <a:srgbClr val="000000"/>
                </a:solidFill>
                <a:latin typeface="TT Commons Pro"/>
              </a:rPr>
              <a:t>концепції</a:t>
            </a:r>
            <a:r>
              <a:rPr lang="en-US" sz="2404" dirty="0">
                <a:solidFill>
                  <a:srgbClr val="000000"/>
                </a:solidFill>
                <a:latin typeface="TT Commons Pro"/>
              </a:rPr>
              <a:t> </a:t>
            </a:r>
            <a:r>
              <a:rPr lang="en-US" sz="2404" dirty="0" err="1">
                <a:solidFill>
                  <a:srgbClr val="000000"/>
                </a:solidFill>
                <a:latin typeface="TT Commons Pro"/>
              </a:rPr>
              <a:t>потребують</a:t>
            </a:r>
            <a:r>
              <a:rPr lang="en-US" sz="2404" dirty="0">
                <a:solidFill>
                  <a:srgbClr val="000000"/>
                </a:solidFill>
                <a:latin typeface="TT Commons Pro"/>
              </a:rPr>
              <a:t> </a:t>
            </a:r>
            <a:r>
              <a:rPr lang="en-US" sz="2404" dirty="0" err="1">
                <a:solidFill>
                  <a:srgbClr val="000000"/>
                </a:solidFill>
                <a:latin typeface="TT Commons Pro"/>
              </a:rPr>
              <a:t>подальшого</a:t>
            </a:r>
            <a:r>
              <a:rPr lang="en-US" sz="2404" dirty="0">
                <a:solidFill>
                  <a:srgbClr val="000000"/>
                </a:solidFill>
                <a:latin typeface="TT Commons Pro"/>
              </a:rPr>
              <a:t> </a:t>
            </a:r>
            <a:r>
              <a:rPr lang="en-US" sz="2404" dirty="0" err="1">
                <a:solidFill>
                  <a:srgbClr val="000000"/>
                </a:solidFill>
                <a:latin typeface="TT Commons Pro"/>
              </a:rPr>
              <a:t>вдосконалення</a:t>
            </a:r>
            <a:r>
              <a:rPr lang="en-US" sz="2404" dirty="0">
                <a:solidFill>
                  <a:srgbClr val="000000"/>
                </a:solidFill>
                <a:latin typeface="TT Commons Pro"/>
              </a:rPr>
              <a:t> </a:t>
            </a:r>
            <a:r>
              <a:rPr lang="en-US" sz="2404" dirty="0" err="1">
                <a:solidFill>
                  <a:srgbClr val="000000"/>
                </a:solidFill>
                <a:latin typeface="TT Commons Pro"/>
              </a:rPr>
              <a:t>методологічних</a:t>
            </a:r>
            <a:r>
              <a:rPr lang="en-US" sz="2404" dirty="0">
                <a:solidFill>
                  <a:srgbClr val="000000"/>
                </a:solidFill>
                <a:latin typeface="TT Commons Pro"/>
              </a:rPr>
              <a:t> і </a:t>
            </a:r>
            <a:r>
              <a:rPr lang="en-US" sz="2404" dirty="0" err="1">
                <a:solidFill>
                  <a:srgbClr val="000000"/>
                </a:solidFill>
                <a:latin typeface="TT Commons Pro"/>
              </a:rPr>
              <a:t>методичних</a:t>
            </a:r>
            <a:r>
              <a:rPr lang="en-US" sz="2404" dirty="0">
                <a:solidFill>
                  <a:srgbClr val="000000"/>
                </a:solidFill>
                <a:latin typeface="TT Commons Pro"/>
              </a:rPr>
              <a:t> </a:t>
            </a:r>
            <a:r>
              <a:rPr lang="en-US" sz="2404" dirty="0" err="1">
                <a:solidFill>
                  <a:srgbClr val="000000"/>
                </a:solidFill>
                <a:latin typeface="TT Commons Pro"/>
              </a:rPr>
              <a:t>основ</a:t>
            </a:r>
            <a:r>
              <a:rPr lang="en-US" sz="2404" dirty="0">
                <a:solidFill>
                  <a:srgbClr val="000000"/>
                </a:solidFill>
                <a:latin typeface="TT Commons Pro"/>
              </a:rPr>
              <a:t>, </a:t>
            </a:r>
            <a:r>
              <a:rPr lang="en-US" sz="2404" dirty="0" err="1">
                <a:solidFill>
                  <a:srgbClr val="000000"/>
                </a:solidFill>
                <a:latin typeface="TT Commons Pro"/>
              </a:rPr>
              <a:t>розширення</a:t>
            </a:r>
            <a:r>
              <a:rPr lang="en-US" sz="2404" dirty="0">
                <a:solidFill>
                  <a:srgbClr val="000000"/>
                </a:solidFill>
                <a:latin typeface="TT Commons Pro"/>
              </a:rPr>
              <a:t> </a:t>
            </a:r>
            <a:r>
              <a:rPr lang="en-US" sz="2404" dirty="0" err="1">
                <a:solidFill>
                  <a:srgbClr val="000000"/>
                </a:solidFill>
                <a:latin typeface="TT Commons Pro"/>
              </a:rPr>
              <a:t>меж</a:t>
            </a:r>
            <a:r>
              <a:rPr lang="en-US" sz="2404" dirty="0">
                <a:solidFill>
                  <a:srgbClr val="000000"/>
                </a:solidFill>
                <a:latin typeface="TT Commons Pro"/>
              </a:rPr>
              <a:t> і </a:t>
            </a:r>
            <a:r>
              <a:rPr lang="en-US" sz="2404" dirty="0" err="1">
                <a:solidFill>
                  <a:srgbClr val="000000"/>
                </a:solidFill>
                <a:latin typeface="TT Commons Pro"/>
              </a:rPr>
              <a:t>областей</a:t>
            </a:r>
            <a:r>
              <a:rPr lang="en-US" sz="2404" dirty="0">
                <a:solidFill>
                  <a:srgbClr val="000000"/>
                </a:solidFill>
                <a:latin typeface="TT Commons Pro"/>
              </a:rPr>
              <a:t> </a:t>
            </a:r>
            <a:r>
              <a:rPr lang="en-US" sz="2404" dirty="0" err="1">
                <a:solidFill>
                  <a:srgbClr val="000000"/>
                </a:solidFill>
                <a:latin typeface="TT Commons Pro"/>
              </a:rPr>
              <a:t>застосування</a:t>
            </a:r>
            <a:r>
              <a:rPr lang="en-US" sz="2404" dirty="0">
                <a:solidFill>
                  <a:srgbClr val="000000"/>
                </a:solidFill>
                <a:latin typeface="TT Commons Pro"/>
              </a:rPr>
              <a:t>. </a:t>
            </a:r>
          </a:p>
          <a:p>
            <a:pPr>
              <a:lnSpc>
                <a:spcPts val="3126"/>
              </a:lnSpc>
            </a:pPr>
            <a:endParaRPr lang="en-US" sz="2404" dirty="0">
              <a:solidFill>
                <a:srgbClr val="000000"/>
              </a:solidFill>
              <a:latin typeface="TT Commons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2600" y="4229100"/>
            <a:ext cx="13938055" cy="13938055"/>
          </a:xfrm>
          <a:prstGeom prst="rect">
            <a:avLst/>
          </a:prstGeom>
        </p:spPr>
      </p:pic>
      <p:sp>
        <p:nvSpPr>
          <p:cNvPr id="5" name="TextBox 5"/>
          <p:cNvSpPr txBox="1"/>
          <p:nvPr/>
        </p:nvSpPr>
        <p:spPr>
          <a:xfrm>
            <a:off x="1524000" y="1409700"/>
            <a:ext cx="13139592" cy="4347472"/>
          </a:xfrm>
          <a:prstGeom prst="rect">
            <a:avLst/>
          </a:prstGeom>
        </p:spPr>
        <p:txBody>
          <a:bodyPr lIns="0" tIns="0" rIns="0" bIns="0" rtlCol="0" anchor="t">
            <a:spAutoFit/>
          </a:bodyPr>
          <a:lstStyle/>
          <a:p>
            <a:pPr>
              <a:lnSpc>
                <a:spcPts val="3120"/>
              </a:lnSpc>
            </a:pPr>
            <a:r>
              <a:rPr lang="en-US" sz="2400" dirty="0">
                <a:solidFill>
                  <a:srgbClr val="000000"/>
                </a:solidFill>
                <a:latin typeface="TT Commons Pro"/>
              </a:rPr>
              <a:t> </a:t>
            </a:r>
            <a:r>
              <a:rPr lang="en-US" sz="2400" dirty="0" err="1">
                <a:solidFill>
                  <a:srgbClr val="000000"/>
                </a:solidFill>
                <a:latin typeface="TT Commons Pro"/>
              </a:rPr>
              <a:t>Згідно</a:t>
            </a:r>
            <a:r>
              <a:rPr lang="en-US" sz="2400" dirty="0">
                <a:solidFill>
                  <a:srgbClr val="000000"/>
                </a:solidFill>
                <a:latin typeface="TT Commons Pro"/>
              </a:rPr>
              <a:t> з </a:t>
            </a:r>
            <a:r>
              <a:rPr lang="en-US" sz="2400" dirty="0" err="1">
                <a:solidFill>
                  <a:srgbClr val="000000"/>
                </a:solidFill>
                <a:latin typeface="TT Commons Pro"/>
              </a:rPr>
              <a:t>концепцією</a:t>
            </a:r>
            <a:r>
              <a:rPr lang="en-US" sz="2400" dirty="0">
                <a:solidFill>
                  <a:srgbClr val="000000"/>
                </a:solidFill>
                <a:latin typeface="TT Commons Pro"/>
              </a:rPr>
              <a:t> </a:t>
            </a:r>
            <a:r>
              <a:rPr lang="en-US" sz="2400" dirty="0" err="1">
                <a:solidFill>
                  <a:srgbClr val="000000"/>
                </a:solidFill>
                <a:latin typeface="TT Commons Pro"/>
              </a:rPr>
              <a:t>людського</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a:t>
            </a:r>
            <a:r>
              <a:rPr lang="en-US" sz="2400" dirty="0" err="1">
                <a:solidFill>
                  <a:srgbClr val="000000"/>
                </a:solidFill>
                <a:latin typeface="TT Commons Pro"/>
              </a:rPr>
              <a:t>що</a:t>
            </a:r>
            <a:r>
              <a:rPr lang="en-US" sz="2400" dirty="0">
                <a:solidFill>
                  <a:srgbClr val="000000"/>
                </a:solidFill>
                <a:latin typeface="TT Commons Pro"/>
              </a:rPr>
              <a:t> </a:t>
            </a:r>
            <a:r>
              <a:rPr lang="en-US" sz="2400" dirty="0" err="1">
                <a:solidFill>
                  <a:srgbClr val="000000"/>
                </a:solidFill>
                <a:latin typeface="TT Commons Pro"/>
              </a:rPr>
              <a:t>розробляється</a:t>
            </a:r>
            <a:r>
              <a:rPr lang="en-US" sz="2400" dirty="0">
                <a:solidFill>
                  <a:srgbClr val="000000"/>
                </a:solidFill>
                <a:latin typeface="TT Commons Pro"/>
              </a:rPr>
              <a:t> </a:t>
            </a:r>
            <a:r>
              <a:rPr lang="en-US" sz="2400" dirty="0" err="1">
                <a:solidFill>
                  <a:srgbClr val="000000"/>
                </a:solidFill>
                <a:latin typeface="TT Commons Pro"/>
              </a:rPr>
              <a:t>Програмою</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ООН </a:t>
            </a:r>
            <a:r>
              <a:rPr lang="en-US" sz="2400" dirty="0" err="1">
                <a:solidFill>
                  <a:srgbClr val="000000"/>
                </a:solidFill>
                <a:latin typeface="TT Commons Pro"/>
              </a:rPr>
              <a:t>протягом</a:t>
            </a:r>
            <a:r>
              <a:rPr lang="en-US" sz="2400" dirty="0">
                <a:solidFill>
                  <a:srgbClr val="000000"/>
                </a:solidFill>
                <a:latin typeface="TT Commons Pro"/>
              </a:rPr>
              <a:t> </a:t>
            </a:r>
            <a:r>
              <a:rPr lang="en-US" sz="2400" dirty="0" err="1">
                <a:solidFill>
                  <a:srgbClr val="000000"/>
                </a:solidFill>
                <a:latin typeface="TT Commons Pro"/>
              </a:rPr>
              <a:t>останніх</a:t>
            </a:r>
            <a:r>
              <a:rPr lang="en-US" sz="2400" dirty="0">
                <a:solidFill>
                  <a:srgbClr val="000000"/>
                </a:solidFill>
                <a:latin typeface="TT Commons Pro"/>
              </a:rPr>
              <a:t> </a:t>
            </a:r>
            <a:r>
              <a:rPr lang="en-US" sz="2400" dirty="0" err="1">
                <a:solidFill>
                  <a:srgbClr val="000000"/>
                </a:solidFill>
                <a:latin typeface="TT Commons Pro"/>
              </a:rPr>
              <a:t>двох</a:t>
            </a:r>
            <a:r>
              <a:rPr lang="en-US" sz="2400" dirty="0">
                <a:solidFill>
                  <a:srgbClr val="000000"/>
                </a:solidFill>
                <a:latin typeface="TT Commons Pro"/>
              </a:rPr>
              <a:t> </a:t>
            </a:r>
            <a:r>
              <a:rPr lang="en-US" sz="2400" dirty="0" err="1">
                <a:solidFill>
                  <a:srgbClr val="000000"/>
                </a:solidFill>
                <a:latin typeface="TT Commons Pro"/>
              </a:rPr>
              <a:t>десятиліть</a:t>
            </a:r>
            <a:r>
              <a:rPr lang="en-US" sz="2400" dirty="0">
                <a:solidFill>
                  <a:srgbClr val="000000"/>
                </a:solidFill>
                <a:latin typeface="TT Commons Pro"/>
              </a:rPr>
              <a:t>, </a:t>
            </a:r>
            <a:r>
              <a:rPr lang="en-US" sz="2400" dirty="0" err="1">
                <a:solidFill>
                  <a:srgbClr val="000000"/>
                </a:solidFill>
                <a:latin typeface="TT Commons Pro"/>
              </a:rPr>
              <a:t>однією</a:t>
            </a:r>
            <a:r>
              <a:rPr lang="en-US" sz="2400" dirty="0">
                <a:solidFill>
                  <a:srgbClr val="000000"/>
                </a:solidFill>
                <a:latin typeface="TT Commons Pro"/>
              </a:rPr>
              <a:t> з </a:t>
            </a:r>
            <a:r>
              <a:rPr lang="en-US" sz="2400" dirty="0" err="1">
                <a:solidFill>
                  <a:srgbClr val="000000"/>
                </a:solidFill>
                <a:latin typeface="TT Commons Pro"/>
              </a:rPr>
              <a:t>ключових</a:t>
            </a:r>
            <a:r>
              <a:rPr lang="en-US" sz="2400" dirty="0">
                <a:solidFill>
                  <a:srgbClr val="000000"/>
                </a:solidFill>
                <a:latin typeface="TT Commons Pro"/>
              </a:rPr>
              <a:t> </a:t>
            </a:r>
            <a:r>
              <a:rPr lang="en-US" sz="2400" dirty="0" err="1">
                <a:solidFill>
                  <a:srgbClr val="000000"/>
                </a:solidFill>
                <a:latin typeface="TT Commons Pro"/>
              </a:rPr>
              <a:t>проблем</a:t>
            </a:r>
            <a:r>
              <a:rPr lang="en-US" sz="2400" dirty="0">
                <a:solidFill>
                  <a:srgbClr val="000000"/>
                </a:solidFill>
                <a:latin typeface="TT Commons Pro"/>
              </a:rPr>
              <a:t> </a:t>
            </a:r>
            <a:r>
              <a:rPr lang="en-US" sz="2400" dirty="0" err="1">
                <a:solidFill>
                  <a:srgbClr val="000000"/>
                </a:solidFill>
                <a:latin typeface="TT Commons Pro"/>
              </a:rPr>
              <a:t>людства</a:t>
            </a:r>
            <a:r>
              <a:rPr lang="en-US" sz="2400" dirty="0">
                <a:solidFill>
                  <a:srgbClr val="000000"/>
                </a:solidFill>
                <a:latin typeface="TT Commons Pro"/>
              </a:rPr>
              <a:t> </a:t>
            </a:r>
            <a:r>
              <a:rPr lang="en-US" sz="2400" dirty="0" err="1">
                <a:solidFill>
                  <a:srgbClr val="000000"/>
                </a:solidFill>
                <a:latin typeface="TT Commons Pro"/>
              </a:rPr>
              <a:t>на</a:t>
            </a:r>
            <a:r>
              <a:rPr lang="en-US" sz="2400" dirty="0">
                <a:solidFill>
                  <a:srgbClr val="000000"/>
                </a:solidFill>
                <a:latin typeface="TT Commons Pro"/>
              </a:rPr>
              <a:t> </a:t>
            </a:r>
            <a:r>
              <a:rPr lang="en-US" sz="2400" dirty="0" err="1">
                <a:solidFill>
                  <a:srgbClr val="000000"/>
                </a:solidFill>
                <a:latin typeface="TT Commons Pro"/>
              </a:rPr>
              <a:t>кожному</a:t>
            </a:r>
            <a:r>
              <a:rPr lang="en-US" sz="2400" dirty="0">
                <a:solidFill>
                  <a:srgbClr val="000000"/>
                </a:solidFill>
                <a:latin typeface="TT Commons Pro"/>
              </a:rPr>
              <a:t> </a:t>
            </a:r>
            <a:r>
              <a:rPr lang="en-US" sz="2400" dirty="0" err="1">
                <a:solidFill>
                  <a:srgbClr val="000000"/>
                </a:solidFill>
                <a:latin typeface="TT Commons Pro"/>
              </a:rPr>
              <a:t>етапі</a:t>
            </a:r>
            <a:r>
              <a:rPr lang="en-US" sz="2400" dirty="0">
                <a:solidFill>
                  <a:srgbClr val="000000"/>
                </a:solidFill>
                <a:latin typeface="TT Commons Pro"/>
              </a:rPr>
              <a:t>, </a:t>
            </a:r>
            <a:r>
              <a:rPr lang="en-US" sz="2400" dirty="0" err="1">
                <a:solidFill>
                  <a:srgbClr val="000000"/>
                </a:solidFill>
                <a:latin typeface="TT Commons Pro"/>
              </a:rPr>
              <a:t>поряд</a:t>
            </a:r>
            <a:r>
              <a:rPr lang="uk-UA" sz="2400" dirty="0">
                <a:solidFill>
                  <a:srgbClr val="000000"/>
                </a:solidFill>
                <a:latin typeface="TT Commons Pro"/>
              </a:rPr>
              <a:t> </a:t>
            </a:r>
            <a:r>
              <a:rPr lang="en-US" sz="2400" dirty="0">
                <a:solidFill>
                  <a:srgbClr val="000000"/>
                </a:solidFill>
                <a:latin typeface="TT Commons Pro"/>
              </a:rPr>
              <a:t>з </a:t>
            </a:r>
            <a:r>
              <a:rPr lang="en-US" sz="2400" dirty="0" err="1">
                <a:solidFill>
                  <a:srgbClr val="000000"/>
                </a:solidFill>
                <a:latin typeface="TT Commons Pro"/>
              </a:rPr>
              <a:t>можливістю</a:t>
            </a:r>
            <a:r>
              <a:rPr lang="en-US" sz="2400" dirty="0">
                <a:solidFill>
                  <a:srgbClr val="000000"/>
                </a:solidFill>
                <a:latin typeface="TT Commons Pro"/>
              </a:rPr>
              <a:t> </a:t>
            </a:r>
            <a:r>
              <a:rPr lang="en-US" sz="2400" dirty="0" err="1">
                <a:solidFill>
                  <a:srgbClr val="000000"/>
                </a:solidFill>
                <a:latin typeface="TT Commons Pro"/>
              </a:rPr>
              <a:t>прожити</a:t>
            </a:r>
            <a:r>
              <a:rPr lang="en-US" sz="2400" dirty="0">
                <a:solidFill>
                  <a:srgbClr val="000000"/>
                </a:solidFill>
                <a:latin typeface="TT Commons Pro"/>
              </a:rPr>
              <a:t> </a:t>
            </a:r>
            <a:r>
              <a:rPr lang="en-US" sz="2400" dirty="0" err="1">
                <a:solidFill>
                  <a:srgbClr val="000000"/>
                </a:solidFill>
                <a:latin typeface="TT Commons Pro"/>
              </a:rPr>
              <a:t>довге</a:t>
            </a:r>
            <a:r>
              <a:rPr lang="en-US" sz="2400" dirty="0">
                <a:solidFill>
                  <a:srgbClr val="000000"/>
                </a:solidFill>
                <a:latin typeface="TT Commons Pro"/>
              </a:rPr>
              <a:t> </a:t>
            </a:r>
            <a:r>
              <a:rPr lang="en-US" sz="2400" dirty="0" err="1">
                <a:solidFill>
                  <a:srgbClr val="000000"/>
                </a:solidFill>
                <a:latin typeface="TT Commons Pro"/>
              </a:rPr>
              <a:t>здорове</a:t>
            </a:r>
            <a:r>
              <a:rPr lang="en-US" sz="2400" dirty="0">
                <a:solidFill>
                  <a:srgbClr val="000000"/>
                </a:solidFill>
                <a:latin typeface="TT Commons Pro"/>
              </a:rPr>
              <a:t> </a:t>
            </a:r>
            <a:r>
              <a:rPr lang="en-US" sz="2400" dirty="0" err="1">
                <a:solidFill>
                  <a:srgbClr val="000000"/>
                </a:solidFill>
                <a:latin typeface="TT Commons Pro"/>
              </a:rPr>
              <a:t>життя</a:t>
            </a:r>
            <a:r>
              <a:rPr lang="en-US" sz="2400" dirty="0">
                <a:solidFill>
                  <a:srgbClr val="000000"/>
                </a:solidFill>
                <a:latin typeface="TT Commons Pro"/>
              </a:rPr>
              <a:t> і </a:t>
            </a:r>
            <a:r>
              <a:rPr lang="en-US" sz="2400" dirty="0" err="1">
                <a:solidFill>
                  <a:srgbClr val="000000"/>
                </a:solidFill>
                <a:latin typeface="TT Commons Pro"/>
              </a:rPr>
              <a:t>здобути</a:t>
            </a:r>
            <a:r>
              <a:rPr lang="en-US" sz="2400" dirty="0">
                <a:solidFill>
                  <a:srgbClr val="000000"/>
                </a:solidFill>
                <a:latin typeface="TT Commons Pro"/>
              </a:rPr>
              <a:t> </a:t>
            </a:r>
            <a:r>
              <a:rPr lang="en-US" sz="2400" dirty="0" err="1">
                <a:solidFill>
                  <a:srgbClr val="000000"/>
                </a:solidFill>
                <a:latin typeface="TT Commons Pro"/>
              </a:rPr>
              <a:t>освіту</a:t>
            </a:r>
            <a:r>
              <a:rPr lang="en-US" sz="2400" dirty="0">
                <a:solidFill>
                  <a:srgbClr val="000000"/>
                </a:solidFill>
                <a:latin typeface="TT Commons Pro"/>
              </a:rPr>
              <a:t>, є </a:t>
            </a:r>
            <a:r>
              <a:rPr lang="uk-UA" sz="2400" dirty="0">
                <a:solidFill>
                  <a:srgbClr val="000000"/>
                </a:solidFill>
                <a:latin typeface="TT Commons Pro"/>
              </a:rPr>
              <a:t> доступ до ресурсів, </a:t>
            </a:r>
            <a:r>
              <a:rPr lang="en-US" sz="2400" dirty="0" err="1">
                <a:solidFill>
                  <a:srgbClr val="000000"/>
                </a:solidFill>
                <a:latin typeface="TT Commons Pro"/>
              </a:rPr>
              <a:t>необхідних</a:t>
            </a:r>
            <a:r>
              <a:rPr lang="en-US" sz="2400" dirty="0">
                <a:solidFill>
                  <a:srgbClr val="000000"/>
                </a:solidFill>
                <a:latin typeface="TT Commons Pro"/>
              </a:rPr>
              <a:t> </a:t>
            </a:r>
            <a:r>
              <a:rPr lang="en-US" sz="2400" dirty="0" err="1">
                <a:solidFill>
                  <a:srgbClr val="000000"/>
                </a:solidFill>
                <a:latin typeface="TT Commons Pro"/>
              </a:rPr>
              <a:t>для</a:t>
            </a:r>
            <a:r>
              <a:rPr lang="en-US" sz="2400" dirty="0">
                <a:solidFill>
                  <a:srgbClr val="000000"/>
                </a:solidFill>
                <a:latin typeface="TT Commons Pro"/>
              </a:rPr>
              <a:t> </a:t>
            </a:r>
            <a:r>
              <a:rPr lang="en-US" sz="2400" dirty="0" err="1">
                <a:solidFill>
                  <a:srgbClr val="000000"/>
                </a:solidFill>
                <a:latin typeface="TT Commons Pro"/>
              </a:rPr>
              <a:t>гідного</a:t>
            </a:r>
            <a:r>
              <a:rPr lang="en-US" sz="2400" dirty="0">
                <a:solidFill>
                  <a:srgbClr val="000000"/>
                </a:solidFill>
                <a:latin typeface="TT Commons Pro"/>
              </a:rPr>
              <a:t> </a:t>
            </a:r>
            <a:r>
              <a:rPr lang="en-US" sz="2400" dirty="0" err="1">
                <a:solidFill>
                  <a:srgbClr val="000000"/>
                </a:solidFill>
                <a:latin typeface="TT Commons Pro"/>
              </a:rPr>
              <a:t>рівня</a:t>
            </a:r>
            <a:r>
              <a:rPr lang="en-US" sz="2400" dirty="0">
                <a:solidFill>
                  <a:srgbClr val="000000"/>
                </a:solidFill>
                <a:latin typeface="TT Commons Pro"/>
              </a:rPr>
              <a:t> </a:t>
            </a:r>
            <a:r>
              <a:rPr lang="en-US" sz="2400" dirty="0" err="1">
                <a:solidFill>
                  <a:srgbClr val="000000"/>
                </a:solidFill>
                <a:latin typeface="TT Commons Pro"/>
              </a:rPr>
              <a:t>життя</a:t>
            </a:r>
            <a:r>
              <a:rPr lang="en-US" sz="2400" dirty="0">
                <a:solidFill>
                  <a:srgbClr val="000000"/>
                </a:solidFill>
                <a:latin typeface="TT Commons Pro"/>
              </a:rPr>
              <a:t>. </a:t>
            </a:r>
            <a:r>
              <a:rPr lang="en-US" sz="2400" dirty="0" err="1">
                <a:solidFill>
                  <a:srgbClr val="000000"/>
                </a:solidFill>
                <a:latin typeface="TT Commons Pro"/>
              </a:rPr>
              <a:t>Гідний</a:t>
            </a:r>
            <a:r>
              <a:rPr lang="en-US" sz="2400" dirty="0">
                <a:solidFill>
                  <a:srgbClr val="000000"/>
                </a:solidFill>
                <a:latin typeface="TT Commons Pro"/>
              </a:rPr>
              <a:t> </a:t>
            </a:r>
            <a:r>
              <a:rPr lang="en-US" sz="2400" dirty="0" err="1">
                <a:solidFill>
                  <a:srgbClr val="000000"/>
                </a:solidFill>
                <a:latin typeface="TT Commons Pro"/>
              </a:rPr>
              <a:t>рівень</a:t>
            </a:r>
            <a:r>
              <a:rPr lang="en-US" sz="2400" dirty="0">
                <a:solidFill>
                  <a:srgbClr val="000000"/>
                </a:solidFill>
                <a:latin typeface="TT Commons Pro"/>
              </a:rPr>
              <a:t> </a:t>
            </a:r>
            <a:r>
              <a:rPr lang="en-US" sz="2400" dirty="0" err="1">
                <a:solidFill>
                  <a:srgbClr val="000000"/>
                </a:solidFill>
                <a:latin typeface="TT Commons Pro"/>
              </a:rPr>
              <a:t>життя</a:t>
            </a:r>
            <a:r>
              <a:rPr lang="en-US" sz="2400" dirty="0">
                <a:solidFill>
                  <a:srgbClr val="000000"/>
                </a:solidFill>
                <a:latin typeface="TT Commons Pro"/>
              </a:rPr>
              <a:t> в </a:t>
            </a:r>
            <a:r>
              <a:rPr lang="en-US" sz="2400" dirty="0" err="1">
                <a:solidFill>
                  <a:srgbClr val="000000"/>
                </a:solidFill>
                <a:latin typeface="TT Commons Pro"/>
              </a:rPr>
              <a:t>країні</a:t>
            </a:r>
            <a:r>
              <a:rPr lang="en-US" sz="2400" dirty="0">
                <a:solidFill>
                  <a:srgbClr val="000000"/>
                </a:solidFill>
                <a:latin typeface="TT Commons Pro"/>
              </a:rPr>
              <a:t> і </a:t>
            </a:r>
            <a:r>
              <a:rPr lang="en-US" sz="2400" dirty="0" err="1">
                <a:solidFill>
                  <a:srgbClr val="000000"/>
                </a:solidFill>
                <a:latin typeface="TT Commons Pro"/>
              </a:rPr>
              <a:t>суспільстві</a:t>
            </a:r>
            <a:r>
              <a:rPr lang="en-US" sz="2400" dirty="0">
                <a:solidFill>
                  <a:srgbClr val="000000"/>
                </a:solidFill>
                <a:latin typeface="TT Commons Pro"/>
              </a:rPr>
              <a:t> </a:t>
            </a:r>
            <a:r>
              <a:rPr lang="en-US" sz="2400" dirty="0" err="1">
                <a:solidFill>
                  <a:srgbClr val="000000"/>
                </a:solidFill>
                <a:latin typeface="TT Commons Pro"/>
              </a:rPr>
              <a:t>досягається</a:t>
            </a:r>
            <a:r>
              <a:rPr lang="en-US" sz="2400" dirty="0">
                <a:solidFill>
                  <a:srgbClr val="000000"/>
                </a:solidFill>
                <a:latin typeface="TT Commons Pro"/>
              </a:rPr>
              <a:t> </a:t>
            </a:r>
            <a:r>
              <a:rPr lang="en-US" sz="2400" dirty="0" err="1">
                <a:solidFill>
                  <a:srgbClr val="000000"/>
                </a:solidFill>
                <a:latin typeface="TT Commons Pro"/>
              </a:rPr>
              <a:t>завдяки</a:t>
            </a:r>
            <a:r>
              <a:rPr lang="en-US" sz="2400" dirty="0">
                <a:solidFill>
                  <a:srgbClr val="000000"/>
                </a:solidFill>
                <a:latin typeface="TT Commons Pro"/>
              </a:rPr>
              <a:t> </a:t>
            </a:r>
            <a:r>
              <a:rPr lang="en-US" sz="2400" dirty="0" err="1">
                <a:solidFill>
                  <a:srgbClr val="000000"/>
                </a:solidFill>
                <a:latin typeface="TT Commons Pro"/>
              </a:rPr>
              <a:t>економічному</a:t>
            </a:r>
            <a:r>
              <a:rPr lang="en-US" sz="2400" dirty="0">
                <a:solidFill>
                  <a:srgbClr val="000000"/>
                </a:solidFill>
                <a:latin typeface="TT Commons Pro"/>
              </a:rPr>
              <a:t> </a:t>
            </a:r>
            <a:r>
              <a:rPr lang="en-US" sz="2400" dirty="0" err="1">
                <a:solidFill>
                  <a:srgbClr val="000000"/>
                </a:solidFill>
                <a:latin typeface="TT Commons Pro"/>
              </a:rPr>
              <a:t>зростанню</a:t>
            </a:r>
            <a:r>
              <a:rPr lang="en-US" sz="2400" dirty="0">
                <a:solidFill>
                  <a:srgbClr val="000000"/>
                </a:solidFill>
                <a:latin typeface="TT Commons Pro"/>
              </a:rPr>
              <a:t>, а </a:t>
            </a:r>
            <a:r>
              <a:rPr lang="en-US" sz="2400" dirty="0" err="1">
                <a:solidFill>
                  <a:srgbClr val="000000"/>
                </a:solidFill>
                <a:latin typeface="TT Commons Pro"/>
              </a:rPr>
              <a:t>для</a:t>
            </a:r>
            <a:r>
              <a:rPr lang="en-US" sz="2400" dirty="0">
                <a:solidFill>
                  <a:srgbClr val="000000"/>
                </a:solidFill>
                <a:latin typeface="TT Commons Pro"/>
              </a:rPr>
              <a:t> </a:t>
            </a:r>
            <a:r>
              <a:rPr lang="en-US" sz="2400" dirty="0" err="1">
                <a:solidFill>
                  <a:srgbClr val="000000"/>
                </a:solidFill>
                <a:latin typeface="TT Commons Pro"/>
              </a:rPr>
              <a:t>кожної</a:t>
            </a:r>
            <a:r>
              <a:rPr lang="en-US" sz="2400" dirty="0">
                <a:solidFill>
                  <a:srgbClr val="000000"/>
                </a:solidFill>
                <a:latin typeface="TT Commons Pro"/>
              </a:rPr>
              <a:t> </a:t>
            </a:r>
            <a:r>
              <a:rPr lang="en-US" sz="2400" dirty="0" err="1">
                <a:solidFill>
                  <a:srgbClr val="000000"/>
                </a:solidFill>
                <a:latin typeface="TT Commons Pro"/>
              </a:rPr>
              <a:t>людини</a:t>
            </a:r>
            <a:r>
              <a:rPr lang="en-US" sz="2400" dirty="0">
                <a:solidFill>
                  <a:srgbClr val="000000"/>
                </a:solidFill>
                <a:latin typeface="TT Commons Pro"/>
              </a:rPr>
              <a:t> - </a:t>
            </a:r>
            <a:r>
              <a:rPr lang="en-US" sz="2400" dirty="0" err="1">
                <a:solidFill>
                  <a:srgbClr val="000000"/>
                </a:solidFill>
                <a:latin typeface="TT Commons Pro"/>
              </a:rPr>
              <a:t>за</a:t>
            </a:r>
            <a:r>
              <a:rPr lang="en-US" sz="2400" dirty="0">
                <a:solidFill>
                  <a:srgbClr val="000000"/>
                </a:solidFill>
                <a:latin typeface="TT Commons Pro"/>
              </a:rPr>
              <a:t> </a:t>
            </a:r>
            <a:r>
              <a:rPr lang="en-US" sz="2400" dirty="0" err="1">
                <a:solidFill>
                  <a:srgbClr val="000000"/>
                </a:solidFill>
                <a:latin typeface="TT Commons Pro"/>
              </a:rPr>
              <a:t>допомогою</a:t>
            </a:r>
            <a:r>
              <a:rPr lang="en-US" sz="2400" dirty="0">
                <a:solidFill>
                  <a:srgbClr val="000000"/>
                </a:solidFill>
                <a:latin typeface="TT Commons Pro"/>
              </a:rPr>
              <a:t> </a:t>
            </a:r>
            <a:r>
              <a:rPr lang="en-US" sz="2400" dirty="0" err="1">
                <a:solidFill>
                  <a:srgbClr val="000000"/>
                </a:solidFill>
                <a:latin typeface="TT Commons Pro"/>
              </a:rPr>
              <a:t>справедливого</a:t>
            </a:r>
            <a:r>
              <a:rPr lang="en-US" sz="2400" dirty="0">
                <a:solidFill>
                  <a:srgbClr val="000000"/>
                </a:solidFill>
                <a:latin typeface="TT Commons Pro"/>
              </a:rPr>
              <a:t> </a:t>
            </a:r>
            <a:r>
              <a:rPr lang="en-US" sz="2400" dirty="0" err="1">
                <a:solidFill>
                  <a:srgbClr val="000000"/>
                </a:solidFill>
                <a:latin typeface="TT Commons Pro"/>
              </a:rPr>
              <a:t>розподілу</a:t>
            </a:r>
            <a:r>
              <a:rPr lang="en-US" sz="2400" dirty="0">
                <a:solidFill>
                  <a:srgbClr val="000000"/>
                </a:solidFill>
                <a:latin typeface="TT Commons Pro"/>
              </a:rPr>
              <a:t> </a:t>
            </a:r>
            <a:r>
              <a:rPr lang="en-US" sz="2400" dirty="0" err="1">
                <a:solidFill>
                  <a:srgbClr val="000000"/>
                </a:solidFill>
                <a:latin typeface="TT Commons Pro"/>
              </a:rPr>
              <a:t>благ</a:t>
            </a:r>
            <a:r>
              <a:rPr lang="en-US" sz="2400" dirty="0">
                <a:solidFill>
                  <a:srgbClr val="000000"/>
                </a:solidFill>
                <a:latin typeface="TT Commons Pro"/>
              </a:rPr>
              <a:t> і </a:t>
            </a:r>
            <a:r>
              <a:rPr lang="en-US" sz="2400" dirty="0" err="1">
                <a:solidFill>
                  <a:srgbClr val="000000"/>
                </a:solidFill>
                <a:latin typeface="TT Commons Pro"/>
              </a:rPr>
              <a:t>доходів</a:t>
            </a:r>
            <a:r>
              <a:rPr lang="en-US" sz="2400" dirty="0">
                <a:solidFill>
                  <a:srgbClr val="000000"/>
                </a:solidFill>
                <a:latin typeface="TT Commons Pro"/>
              </a:rPr>
              <a:t> в </a:t>
            </a:r>
            <a:r>
              <a:rPr lang="en-US" sz="2400" dirty="0" err="1">
                <a:solidFill>
                  <a:srgbClr val="000000"/>
                </a:solidFill>
                <a:latin typeface="TT Commons Pro"/>
              </a:rPr>
              <a:t>суспільстві</a:t>
            </a:r>
            <a:r>
              <a:rPr lang="en-US" sz="2400" dirty="0">
                <a:solidFill>
                  <a:srgbClr val="000000"/>
                </a:solidFill>
                <a:latin typeface="TT Commons Pro"/>
              </a:rPr>
              <a:t>. </a:t>
            </a:r>
            <a:r>
              <a:rPr lang="en-US" sz="2400" dirty="0" err="1">
                <a:solidFill>
                  <a:srgbClr val="000000"/>
                </a:solidFill>
                <a:latin typeface="TT Commons Pro"/>
              </a:rPr>
              <a:t>Для</a:t>
            </a:r>
            <a:r>
              <a:rPr lang="en-US" sz="2400" dirty="0">
                <a:solidFill>
                  <a:srgbClr val="000000"/>
                </a:solidFill>
                <a:latin typeface="TT Commons Pro"/>
              </a:rPr>
              <a:t> </a:t>
            </a:r>
            <a:r>
              <a:rPr lang="en-US" sz="2400" dirty="0" err="1">
                <a:solidFill>
                  <a:srgbClr val="000000"/>
                </a:solidFill>
                <a:latin typeface="TT Commons Pro"/>
              </a:rPr>
              <a:t>більшості</a:t>
            </a:r>
            <a:r>
              <a:rPr lang="en-US" sz="2400" dirty="0">
                <a:solidFill>
                  <a:srgbClr val="000000"/>
                </a:solidFill>
                <a:latin typeface="TT Commons Pro"/>
              </a:rPr>
              <a:t> </a:t>
            </a:r>
            <a:r>
              <a:rPr lang="en-US" sz="2400" dirty="0" err="1">
                <a:solidFill>
                  <a:srgbClr val="000000"/>
                </a:solidFill>
                <a:latin typeface="TT Commons Pro"/>
              </a:rPr>
              <a:t>населення</a:t>
            </a:r>
            <a:r>
              <a:rPr lang="en-US" sz="2400" dirty="0">
                <a:solidFill>
                  <a:srgbClr val="000000"/>
                </a:solidFill>
                <a:latin typeface="TT Commons Pro"/>
              </a:rPr>
              <a:t> </a:t>
            </a:r>
            <a:r>
              <a:rPr lang="en-US" sz="2400" dirty="0" err="1">
                <a:solidFill>
                  <a:srgbClr val="000000"/>
                </a:solidFill>
                <a:latin typeface="TT Commons Pro"/>
              </a:rPr>
              <a:t>джерелом</a:t>
            </a:r>
            <a:r>
              <a:rPr lang="en-US" sz="2400" dirty="0">
                <a:solidFill>
                  <a:srgbClr val="000000"/>
                </a:solidFill>
                <a:latin typeface="TT Commons Pro"/>
              </a:rPr>
              <a:t> </a:t>
            </a:r>
            <a:r>
              <a:rPr lang="en-US" sz="2400" dirty="0" err="1">
                <a:solidFill>
                  <a:srgbClr val="000000"/>
                </a:solidFill>
                <a:latin typeface="TT Commons Pro"/>
              </a:rPr>
              <a:t>доходу</a:t>
            </a:r>
            <a:r>
              <a:rPr lang="en-US" sz="2400" dirty="0">
                <a:solidFill>
                  <a:srgbClr val="000000"/>
                </a:solidFill>
                <a:latin typeface="TT Commons Pro"/>
              </a:rPr>
              <a:t> є </a:t>
            </a:r>
            <a:r>
              <a:rPr lang="en-US" sz="2400" dirty="0" err="1">
                <a:solidFill>
                  <a:srgbClr val="000000"/>
                </a:solidFill>
                <a:latin typeface="TT Commons Pro"/>
              </a:rPr>
              <a:t>праця</a:t>
            </a:r>
            <a:r>
              <a:rPr lang="en-US" sz="2400" dirty="0">
                <a:solidFill>
                  <a:srgbClr val="000000"/>
                </a:solidFill>
                <a:latin typeface="TT Commons Pro"/>
              </a:rPr>
              <a:t>, </a:t>
            </a:r>
            <a:r>
              <a:rPr lang="en-US" sz="2400" dirty="0" err="1">
                <a:solidFill>
                  <a:srgbClr val="000000"/>
                </a:solidFill>
                <a:latin typeface="TT Commons Pro"/>
              </a:rPr>
              <a:t>причому</a:t>
            </a:r>
            <a:r>
              <a:rPr lang="en-US" sz="2400" dirty="0">
                <a:solidFill>
                  <a:srgbClr val="000000"/>
                </a:solidFill>
                <a:latin typeface="TT Commons Pro"/>
              </a:rPr>
              <a:t> </a:t>
            </a:r>
            <a:r>
              <a:rPr lang="en-US" sz="2400" dirty="0" err="1">
                <a:solidFill>
                  <a:srgbClr val="000000"/>
                </a:solidFill>
                <a:latin typeface="TT Commons Pro"/>
              </a:rPr>
              <a:t>концепцією</a:t>
            </a:r>
            <a:r>
              <a:rPr lang="en-US" sz="2400" dirty="0">
                <a:solidFill>
                  <a:srgbClr val="000000"/>
                </a:solidFill>
                <a:latin typeface="TT Commons Pro"/>
              </a:rPr>
              <a:t> </a:t>
            </a:r>
            <a:r>
              <a:rPr lang="en-US" sz="2400" dirty="0" err="1">
                <a:solidFill>
                  <a:srgbClr val="000000"/>
                </a:solidFill>
                <a:latin typeface="TT Commons Pro"/>
              </a:rPr>
              <a:t>людського</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в </a:t>
            </a:r>
            <a:r>
              <a:rPr lang="en-US" sz="2400" dirty="0" err="1">
                <a:solidFill>
                  <a:srgbClr val="000000"/>
                </a:solidFill>
                <a:latin typeface="TT Commons Pro"/>
              </a:rPr>
              <a:t>якості</a:t>
            </a:r>
            <a:r>
              <a:rPr lang="en-US" sz="2400" dirty="0">
                <a:solidFill>
                  <a:srgbClr val="000000"/>
                </a:solidFill>
                <a:latin typeface="TT Commons Pro"/>
              </a:rPr>
              <a:t> </a:t>
            </a:r>
            <a:r>
              <a:rPr lang="en-US" sz="2400" dirty="0" err="1">
                <a:solidFill>
                  <a:srgbClr val="000000"/>
                </a:solidFill>
                <a:latin typeface="TT Commons Pro"/>
              </a:rPr>
              <a:t>одного</a:t>
            </a:r>
            <a:r>
              <a:rPr lang="en-US" sz="2400" dirty="0">
                <a:solidFill>
                  <a:srgbClr val="000000"/>
                </a:solidFill>
                <a:latin typeface="TT Commons Pro"/>
              </a:rPr>
              <a:t> з </a:t>
            </a:r>
            <a:r>
              <a:rPr lang="en-US" sz="2400" dirty="0" err="1">
                <a:solidFill>
                  <a:srgbClr val="000000"/>
                </a:solidFill>
                <a:latin typeface="TT Commons Pro"/>
              </a:rPr>
              <a:t>основних</a:t>
            </a:r>
            <a:r>
              <a:rPr lang="en-US" sz="2400" dirty="0">
                <a:solidFill>
                  <a:srgbClr val="000000"/>
                </a:solidFill>
                <a:latin typeface="TT Commons Pro"/>
              </a:rPr>
              <a:t> </a:t>
            </a:r>
            <a:r>
              <a:rPr lang="en-US" sz="2400" dirty="0" err="1">
                <a:solidFill>
                  <a:srgbClr val="000000"/>
                </a:solidFill>
                <a:latin typeface="TT Commons Pro"/>
              </a:rPr>
              <a:t>елементів</a:t>
            </a:r>
            <a:r>
              <a:rPr lang="en-US" sz="2400" dirty="0">
                <a:solidFill>
                  <a:srgbClr val="000000"/>
                </a:solidFill>
                <a:latin typeface="TT Commons Pro"/>
              </a:rPr>
              <a:t> </a:t>
            </a:r>
            <a:r>
              <a:rPr lang="en-US" sz="2400" dirty="0" err="1">
                <a:solidFill>
                  <a:srgbClr val="000000"/>
                </a:solidFill>
                <a:latin typeface="TT Commons Pro"/>
              </a:rPr>
              <a:t>розглядається</a:t>
            </a:r>
            <a:r>
              <a:rPr lang="en-US" sz="2400" dirty="0">
                <a:solidFill>
                  <a:srgbClr val="000000"/>
                </a:solidFill>
                <a:latin typeface="TT Commons Pro"/>
              </a:rPr>
              <a:t> </a:t>
            </a:r>
            <a:r>
              <a:rPr lang="en-US" sz="2400" dirty="0" err="1">
                <a:solidFill>
                  <a:srgbClr val="000000"/>
                </a:solidFill>
                <a:latin typeface="TT Commons Pro"/>
              </a:rPr>
              <a:t>його</a:t>
            </a:r>
            <a:r>
              <a:rPr lang="en-US" sz="2400" dirty="0">
                <a:solidFill>
                  <a:srgbClr val="000000"/>
                </a:solidFill>
                <a:latin typeface="TT Commons Pro"/>
              </a:rPr>
              <a:t> </a:t>
            </a:r>
            <a:r>
              <a:rPr lang="en-US" sz="2400" dirty="0" err="1">
                <a:solidFill>
                  <a:srgbClr val="000000"/>
                </a:solidFill>
                <a:latin typeface="TT Commons Pro"/>
              </a:rPr>
              <a:t>продуктивність</a:t>
            </a:r>
            <a:r>
              <a:rPr lang="en-US" sz="2400" dirty="0">
                <a:solidFill>
                  <a:srgbClr val="000000"/>
                </a:solidFill>
                <a:latin typeface="TT Commons Pro"/>
              </a:rPr>
              <a:t>. </a:t>
            </a:r>
            <a:r>
              <a:rPr lang="en-US" sz="2400" dirty="0" err="1">
                <a:solidFill>
                  <a:srgbClr val="000000"/>
                </a:solidFill>
                <a:latin typeface="TT Commons Pro"/>
              </a:rPr>
              <a:t>Мається</a:t>
            </a:r>
            <a:r>
              <a:rPr lang="en-US" sz="2400" dirty="0">
                <a:solidFill>
                  <a:srgbClr val="000000"/>
                </a:solidFill>
                <a:latin typeface="TT Commons Pro"/>
              </a:rPr>
              <a:t> </a:t>
            </a:r>
            <a:r>
              <a:rPr lang="en-US" sz="2400" dirty="0" err="1">
                <a:solidFill>
                  <a:srgbClr val="000000"/>
                </a:solidFill>
                <a:latin typeface="TT Commons Pro"/>
              </a:rPr>
              <a:t>на</a:t>
            </a:r>
            <a:r>
              <a:rPr lang="en-US" sz="2400" dirty="0">
                <a:solidFill>
                  <a:srgbClr val="000000"/>
                </a:solidFill>
                <a:latin typeface="TT Commons Pro"/>
              </a:rPr>
              <a:t> </a:t>
            </a:r>
            <a:r>
              <a:rPr lang="en-US" sz="2400" dirty="0" err="1">
                <a:solidFill>
                  <a:srgbClr val="000000"/>
                </a:solidFill>
                <a:latin typeface="TT Commons Pro"/>
              </a:rPr>
              <a:t>увазі</a:t>
            </a:r>
            <a:r>
              <a:rPr lang="en-US" sz="2400" dirty="0">
                <a:solidFill>
                  <a:srgbClr val="000000"/>
                </a:solidFill>
                <a:latin typeface="TT Commons Pro"/>
              </a:rPr>
              <a:t>, </a:t>
            </a:r>
            <a:r>
              <a:rPr lang="en-US" sz="2400" dirty="0" err="1">
                <a:solidFill>
                  <a:srgbClr val="000000"/>
                </a:solidFill>
                <a:latin typeface="TT Commons Pro"/>
              </a:rPr>
              <a:t>що</a:t>
            </a:r>
            <a:r>
              <a:rPr lang="en-US" sz="2400" dirty="0">
                <a:solidFill>
                  <a:srgbClr val="000000"/>
                </a:solidFill>
                <a:latin typeface="TT Commons Pro"/>
              </a:rPr>
              <a:t> </a:t>
            </a:r>
            <a:r>
              <a:rPr lang="en-US" sz="2400" dirty="0" err="1">
                <a:solidFill>
                  <a:srgbClr val="000000"/>
                </a:solidFill>
                <a:latin typeface="TT Commons Pro"/>
              </a:rPr>
              <a:t>люди</a:t>
            </a:r>
            <a:r>
              <a:rPr lang="en-US" sz="2400" dirty="0">
                <a:solidFill>
                  <a:srgbClr val="000000"/>
                </a:solidFill>
                <a:latin typeface="TT Commons Pro"/>
              </a:rPr>
              <a:t> </a:t>
            </a:r>
            <a:r>
              <a:rPr lang="en-US" sz="2400" dirty="0" err="1">
                <a:solidFill>
                  <a:srgbClr val="000000"/>
                </a:solidFill>
                <a:latin typeface="TT Commons Pro"/>
              </a:rPr>
              <a:t>повинні</a:t>
            </a:r>
            <a:r>
              <a:rPr lang="en-US" sz="2400" dirty="0">
                <a:solidFill>
                  <a:srgbClr val="000000"/>
                </a:solidFill>
                <a:latin typeface="TT Commons Pro"/>
              </a:rPr>
              <a:t> </a:t>
            </a:r>
            <a:r>
              <a:rPr lang="en-US" sz="2400" dirty="0" err="1">
                <a:solidFill>
                  <a:srgbClr val="000000"/>
                </a:solidFill>
                <a:latin typeface="TT Commons Pro"/>
              </a:rPr>
              <a:t>мати</a:t>
            </a:r>
            <a:r>
              <a:rPr lang="en-US" sz="2400" dirty="0">
                <a:solidFill>
                  <a:srgbClr val="000000"/>
                </a:solidFill>
                <a:latin typeface="TT Commons Pro"/>
              </a:rPr>
              <a:t> </a:t>
            </a:r>
            <a:r>
              <a:rPr lang="en-US" sz="2400" dirty="0" err="1">
                <a:solidFill>
                  <a:srgbClr val="000000"/>
                </a:solidFill>
                <a:latin typeface="TT Commons Pro"/>
              </a:rPr>
              <a:t>можливість</a:t>
            </a:r>
            <a:r>
              <a:rPr lang="en-US" sz="2400" dirty="0">
                <a:solidFill>
                  <a:srgbClr val="000000"/>
                </a:solidFill>
                <a:latin typeface="TT Commons Pro"/>
              </a:rPr>
              <a:t> </a:t>
            </a:r>
            <a:r>
              <a:rPr lang="en-US" sz="2400" dirty="0" err="1">
                <a:solidFill>
                  <a:srgbClr val="000000"/>
                </a:solidFill>
                <a:latin typeface="TT Commons Pro"/>
              </a:rPr>
              <a:t>підвищувати</a:t>
            </a:r>
            <a:r>
              <a:rPr lang="en-US" sz="2400" dirty="0">
                <a:solidFill>
                  <a:srgbClr val="000000"/>
                </a:solidFill>
                <a:latin typeface="TT Commons Pro"/>
              </a:rPr>
              <a:t> </a:t>
            </a:r>
            <a:r>
              <a:rPr lang="en-US" sz="2400" dirty="0" err="1">
                <a:solidFill>
                  <a:srgbClr val="000000"/>
                </a:solidFill>
                <a:latin typeface="TT Commons Pro"/>
              </a:rPr>
              <a:t>продуктивність</a:t>
            </a:r>
            <a:r>
              <a:rPr lang="en-US" sz="2400" dirty="0">
                <a:solidFill>
                  <a:srgbClr val="000000"/>
                </a:solidFill>
                <a:latin typeface="TT Commons Pro"/>
              </a:rPr>
              <a:t> </a:t>
            </a:r>
            <a:r>
              <a:rPr lang="en-US" sz="2400" dirty="0" err="1">
                <a:solidFill>
                  <a:srgbClr val="000000"/>
                </a:solidFill>
                <a:latin typeface="TT Commons Pro"/>
              </a:rPr>
              <a:t>своєї</a:t>
            </a:r>
            <a:r>
              <a:rPr lang="en-US" sz="2400" dirty="0">
                <a:solidFill>
                  <a:srgbClr val="000000"/>
                </a:solidFill>
                <a:latin typeface="TT Commons Pro"/>
              </a:rPr>
              <a:t> </a:t>
            </a:r>
            <a:r>
              <a:rPr lang="en-US" sz="2400" dirty="0" err="1">
                <a:solidFill>
                  <a:srgbClr val="000000"/>
                </a:solidFill>
                <a:latin typeface="TT Commons Pro"/>
              </a:rPr>
              <a:t>діяльності</a:t>
            </a:r>
            <a:r>
              <a:rPr lang="en-US" sz="2400" dirty="0">
                <a:solidFill>
                  <a:srgbClr val="000000"/>
                </a:solidFill>
                <a:latin typeface="TT Commons Pro"/>
              </a:rPr>
              <a:t>, </a:t>
            </a:r>
            <a:r>
              <a:rPr lang="en-US" sz="2400" dirty="0" err="1">
                <a:solidFill>
                  <a:srgbClr val="000000"/>
                </a:solidFill>
                <a:latin typeface="TT Commons Pro"/>
              </a:rPr>
              <a:t>повноцінно</a:t>
            </a:r>
            <a:r>
              <a:rPr lang="en-US" sz="2400" dirty="0">
                <a:solidFill>
                  <a:srgbClr val="000000"/>
                </a:solidFill>
                <a:latin typeface="TT Commons Pro"/>
              </a:rPr>
              <a:t> </a:t>
            </a:r>
            <a:r>
              <a:rPr lang="en-US" sz="2400" dirty="0" err="1">
                <a:solidFill>
                  <a:srgbClr val="000000"/>
                </a:solidFill>
                <a:latin typeface="TT Commons Pro"/>
              </a:rPr>
              <a:t>брати</a:t>
            </a:r>
            <a:r>
              <a:rPr lang="en-US" sz="2400" dirty="0">
                <a:solidFill>
                  <a:srgbClr val="000000"/>
                </a:solidFill>
                <a:latin typeface="TT Commons Pro"/>
              </a:rPr>
              <a:t> </a:t>
            </a:r>
            <a:r>
              <a:rPr lang="en-US" sz="2400" dirty="0" err="1">
                <a:solidFill>
                  <a:srgbClr val="000000"/>
                </a:solidFill>
                <a:latin typeface="TT Commons Pro"/>
              </a:rPr>
              <a:t>участь</a:t>
            </a:r>
            <a:r>
              <a:rPr lang="en-US" sz="2400" dirty="0">
                <a:solidFill>
                  <a:srgbClr val="000000"/>
                </a:solidFill>
                <a:latin typeface="TT Commons Pro"/>
              </a:rPr>
              <a:t> в </a:t>
            </a:r>
            <a:r>
              <a:rPr lang="en-US" sz="2400" dirty="0" err="1">
                <a:solidFill>
                  <a:srgbClr val="000000"/>
                </a:solidFill>
                <a:latin typeface="TT Commons Pro"/>
              </a:rPr>
              <a:t>процесі</a:t>
            </a:r>
            <a:r>
              <a:rPr lang="en-US" sz="2400" dirty="0">
                <a:solidFill>
                  <a:srgbClr val="000000"/>
                </a:solidFill>
                <a:latin typeface="TT Commons Pro"/>
              </a:rPr>
              <a:t> </a:t>
            </a:r>
            <a:r>
              <a:rPr lang="en-US" sz="2400" dirty="0" err="1">
                <a:solidFill>
                  <a:srgbClr val="000000"/>
                </a:solidFill>
                <a:latin typeface="TT Commons Pro"/>
              </a:rPr>
              <a:t>формування</a:t>
            </a:r>
            <a:r>
              <a:rPr lang="en-US" sz="2400" dirty="0">
                <a:solidFill>
                  <a:srgbClr val="000000"/>
                </a:solidFill>
                <a:latin typeface="TT Commons Pro"/>
              </a:rPr>
              <a:t> </a:t>
            </a:r>
            <a:r>
              <a:rPr lang="en-US" sz="2400" dirty="0" err="1">
                <a:solidFill>
                  <a:srgbClr val="000000"/>
                </a:solidFill>
                <a:latin typeface="TT Commons Pro"/>
              </a:rPr>
              <a:t>доходу</a:t>
            </a:r>
            <a:r>
              <a:rPr lang="en-US" sz="2400" dirty="0">
                <a:solidFill>
                  <a:srgbClr val="000000"/>
                </a:solidFill>
                <a:latin typeface="TT Commons Pro"/>
              </a:rPr>
              <a:t> і </a:t>
            </a:r>
            <a:r>
              <a:rPr lang="en-US" sz="2400" dirty="0" err="1">
                <a:solidFill>
                  <a:srgbClr val="000000"/>
                </a:solidFill>
                <a:latin typeface="TT Commons Pro"/>
              </a:rPr>
              <a:t>працювати</a:t>
            </a:r>
            <a:r>
              <a:rPr lang="en-US" sz="2400" dirty="0">
                <a:solidFill>
                  <a:srgbClr val="000000"/>
                </a:solidFill>
                <a:latin typeface="TT Commons Pro"/>
              </a:rPr>
              <a:t> </a:t>
            </a:r>
            <a:r>
              <a:rPr lang="en-US" sz="2400" dirty="0" err="1">
                <a:solidFill>
                  <a:srgbClr val="000000"/>
                </a:solidFill>
                <a:latin typeface="TT Commons Pro"/>
              </a:rPr>
              <a:t>за</a:t>
            </a:r>
            <a:r>
              <a:rPr lang="en-US" sz="2400" dirty="0">
                <a:solidFill>
                  <a:srgbClr val="000000"/>
                </a:solidFill>
                <a:latin typeface="TT Commons Pro"/>
              </a:rPr>
              <a:t> </a:t>
            </a:r>
            <a:r>
              <a:rPr lang="en-US" sz="2400" dirty="0" err="1">
                <a:solidFill>
                  <a:srgbClr val="000000"/>
                </a:solidFill>
                <a:latin typeface="TT Commons Pro"/>
              </a:rPr>
              <a:t>гідне</a:t>
            </a:r>
            <a:r>
              <a:rPr lang="en-US" sz="2400" dirty="0">
                <a:solidFill>
                  <a:srgbClr val="000000"/>
                </a:solidFill>
                <a:latin typeface="TT Commons Pro"/>
              </a:rPr>
              <a:t> </a:t>
            </a:r>
            <a:r>
              <a:rPr lang="en-US" sz="2400" dirty="0" err="1">
                <a:solidFill>
                  <a:srgbClr val="000000"/>
                </a:solidFill>
                <a:latin typeface="TT Commons Pro"/>
              </a:rPr>
              <a:t>грошову</a:t>
            </a:r>
            <a:r>
              <a:rPr lang="en-US" sz="2400" dirty="0">
                <a:solidFill>
                  <a:srgbClr val="000000"/>
                </a:solidFill>
                <a:latin typeface="TT Commons Pro"/>
              </a:rPr>
              <a:t> </a:t>
            </a:r>
            <a:r>
              <a:rPr lang="en-US" sz="2400" dirty="0" err="1">
                <a:solidFill>
                  <a:srgbClr val="000000"/>
                </a:solidFill>
                <a:latin typeface="TT Commons Pro"/>
              </a:rPr>
              <a:t>винагороду</a:t>
            </a:r>
            <a:r>
              <a:rPr lang="en-US" sz="2400" dirty="0">
                <a:solidFill>
                  <a:srgbClr val="000000"/>
                </a:solidFill>
                <a:latin typeface="TT Commons Pro"/>
              </a:rPr>
              <a:t>. </a:t>
            </a:r>
            <a:r>
              <a:rPr lang="en-US" sz="2400" dirty="0" err="1">
                <a:solidFill>
                  <a:srgbClr val="000000"/>
                </a:solidFill>
                <a:latin typeface="TT Commons Pro"/>
              </a:rPr>
              <a:t>Тому</a:t>
            </a:r>
            <a:r>
              <a:rPr lang="en-US" sz="2400" dirty="0">
                <a:solidFill>
                  <a:srgbClr val="000000"/>
                </a:solidFill>
                <a:latin typeface="TT Commons Pro"/>
              </a:rPr>
              <a:t> </a:t>
            </a:r>
            <a:r>
              <a:rPr lang="en-US" sz="2400" dirty="0" err="1">
                <a:solidFill>
                  <a:srgbClr val="000000"/>
                </a:solidFill>
                <a:latin typeface="TT Commons Pro"/>
              </a:rPr>
              <a:t>економічне</a:t>
            </a:r>
            <a:r>
              <a:rPr lang="en-US" sz="2400" dirty="0">
                <a:solidFill>
                  <a:srgbClr val="000000"/>
                </a:solidFill>
                <a:latin typeface="TT Commons Pro"/>
              </a:rPr>
              <a:t> </a:t>
            </a:r>
            <a:r>
              <a:rPr lang="en-US" sz="2400" dirty="0" err="1">
                <a:solidFill>
                  <a:srgbClr val="000000"/>
                </a:solidFill>
                <a:latin typeface="TT Commons Pro"/>
              </a:rPr>
              <a:t>зростання</a:t>
            </a:r>
            <a:r>
              <a:rPr lang="en-US" sz="2400" dirty="0">
                <a:solidFill>
                  <a:srgbClr val="000000"/>
                </a:solidFill>
                <a:latin typeface="TT Commons Pro"/>
              </a:rPr>
              <a:t>, </a:t>
            </a:r>
            <a:r>
              <a:rPr lang="en-US" sz="2400" dirty="0" err="1">
                <a:solidFill>
                  <a:srgbClr val="000000"/>
                </a:solidFill>
                <a:latin typeface="TT Commons Pro"/>
              </a:rPr>
              <a:t>динаміка</a:t>
            </a:r>
            <a:r>
              <a:rPr lang="en-US" sz="2400" dirty="0">
                <a:solidFill>
                  <a:srgbClr val="000000"/>
                </a:solidFill>
                <a:latin typeface="TT Commons Pro"/>
              </a:rPr>
              <a:t> </a:t>
            </a:r>
            <a:r>
              <a:rPr lang="en-US" sz="2400" dirty="0" err="1">
                <a:solidFill>
                  <a:srgbClr val="000000"/>
                </a:solidFill>
                <a:latin typeface="TT Commons Pro"/>
              </a:rPr>
              <a:t>зайнятості</a:t>
            </a:r>
            <a:r>
              <a:rPr lang="en-US" sz="2400" dirty="0">
                <a:solidFill>
                  <a:srgbClr val="000000"/>
                </a:solidFill>
                <a:latin typeface="TT Commons Pro"/>
              </a:rPr>
              <a:t> </a:t>
            </a:r>
            <a:r>
              <a:rPr lang="en-US" sz="2400" dirty="0" err="1">
                <a:solidFill>
                  <a:srgbClr val="000000"/>
                </a:solidFill>
                <a:latin typeface="TT Commons Pro"/>
              </a:rPr>
              <a:t>та</a:t>
            </a:r>
            <a:r>
              <a:rPr lang="en-US" sz="2400" dirty="0">
                <a:solidFill>
                  <a:srgbClr val="000000"/>
                </a:solidFill>
                <a:latin typeface="TT Commons Pro"/>
              </a:rPr>
              <a:t> </a:t>
            </a:r>
            <a:r>
              <a:rPr lang="en-US" sz="2400" dirty="0" err="1">
                <a:solidFill>
                  <a:srgbClr val="000000"/>
                </a:solidFill>
                <a:latin typeface="TT Commons Pro"/>
              </a:rPr>
              <a:t>заробітної</a:t>
            </a:r>
            <a:r>
              <a:rPr lang="en-US" sz="2400" dirty="0">
                <a:solidFill>
                  <a:srgbClr val="000000"/>
                </a:solidFill>
                <a:latin typeface="TT Commons Pro"/>
              </a:rPr>
              <a:t> </a:t>
            </a:r>
            <a:r>
              <a:rPr lang="en-US" sz="2400" dirty="0" err="1">
                <a:solidFill>
                  <a:srgbClr val="000000"/>
                </a:solidFill>
                <a:latin typeface="TT Commons Pro"/>
              </a:rPr>
              <a:t>плати</a:t>
            </a:r>
            <a:r>
              <a:rPr lang="en-US" sz="2400" dirty="0">
                <a:solidFill>
                  <a:srgbClr val="000000"/>
                </a:solidFill>
                <a:latin typeface="TT Commons Pro"/>
              </a:rPr>
              <a:t> є </a:t>
            </a:r>
            <a:r>
              <a:rPr lang="en-US" sz="2400" dirty="0" err="1">
                <a:solidFill>
                  <a:srgbClr val="000000"/>
                </a:solidFill>
                <a:latin typeface="TT Commons Pro"/>
              </a:rPr>
              <a:t>складовими</a:t>
            </a:r>
            <a:r>
              <a:rPr lang="en-US" sz="2400" dirty="0">
                <a:solidFill>
                  <a:srgbClr val="000000"/>
                </a:solidFill>
                <a:latin typeface="TT Commons Pro"/>
              </a:rPr>
              <a:t> </a:t>
            </a:r>
            <a:r>
              <a:rPr lang="en-US" sz="2400" dirty="0" err="1">
                <a:solidFill>
                  <a:srgbClr val="000000"/>
                </a:solidFill>
                <a:latin typeface="TT Commons Pro"/>
              </a:rPr>
              <a:t>моделей</a:t>
            </a:r>
            <a:r>
              <a:rPr lang="en-US" sz="2400" dirty="0">
                <a:solidFill>
                  <a:srgbClr val="000000"/>
                </a:solidFill>
                <a:latin typeface="TT Commons Pro"/>
              </a:rPr>
              <a:t> </a:t>
            </a:r>
            <a:r>
              <a:rPr lang="en-US" sz="2400" dirty="0" err="1">
                <a:solidFill>
                  <a:srgbClr val="000000"/>
                </a:solidFill>
                <a:latin typeface="TT Commons Pro"/>
              </a:rPr>
              <a:t>людського</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a:t>
            </a:r>
          </a:p>
        </p:txBody>
      </p:sp>
      <p:sp>
        <p:nvSpPr>
          <p:cNvPr id="8" name="TextBox 7">
            <a:extLst>
              <a:ext uri="{FF2B5EF4-FFF2-40B4-BE49-F238E27FC236}">
                <a16:creationId xmlns:a16="http://schemas.microsoft.com/office/drawing/2014/main" id="{F2EE94AB-E046-4862-BA1E-70DEABDCC188}"/>
              </a:ext>
            </a:extLst>
          </p:cNvPr>
          <p:cNvSpPr txBox="1"/>
          <p:nvPr/>
        </p:nvSpPr>
        <p:spPr>
          <a:xfrm>
            <a:off x="5791200" y="6614720"/>
            <a:ext cx="11239500" cy="2308324"/>
          </a:xfrm>
          <a:prstGeom prst="rect">
            <a:avLst/>
          </a:prstGeom>
          <a:noFill/>
        </p:spPr>
        <p:txBody>
          <a:bodyPr wrap="square">
            <a:spAutoFit/>
          </a:bodyPr>
          <a:lstStyle/>
          <a:p>
            <a:r>
              <a:rPr lang="uk-UA" sz="2400" dirty="0">
                <a:solidFill>
                  <a:srgbClr val="000000"/>
                </a:solidFill>
                <a:latin typeface="TT Commons Pro"/>
              </a:rPr>
              <a:t>Дивно для будь-якого економіста, але факт:</a:t>
            </a:r>
            <a:r>
              <a:rPr lang="en-US" sz="2400" dirty="0">
                <a:solidFill>
                  <a:srgbClr val="000000"/>
                </a:solidFill>
                <a:latin typeface="TT Commons Pro"/>
              </a:rPr>
              <a:t> </a:t>
            </a:r>
            <a:r>
              <a:rPr lang="en-US" sz="2400" dirty="0" err="1">
                <a:solidFill>
                  <a:srgbClr val="000000"/>
                </a:solidFill>
                <a:latin typeface="TT Commons Pro"/>
              </a:rPr>
              <a:t>економічне</a:t>
            </a:r>
            <a:r>
              <a:rPr lang="en-US" sz="2400" dirty="0">
                <a:solidFill>
                  <a:srgbClr val="000000"/>
                </a:solidFill>
                <a:latin typeface="TT Commons Pro"/>
              </a:rPr>
              <a:t> </a:t>
            </a:r>
            <a:r>
              <a:rPr lang="en-US" sz="2400" dirty="0" err="1">
                <a:solidFill>
                  <a:srgbClr val="000000"/>
                </a:solidFill>
                <a:latin typeface="TT Commons Pro"/>
              </a:rPr>
              <a:t>зростання</a:t>
            </a:r>
            <a:r>
              <a:rPr lang="en-US" sz="2400" dirty="0">
                <a:solidFill>
                  <a:srgbClr val="000000"/>
                </a:solidFill>
                <a:latin typeface="TT Commons Pro"/>
              </a:rPr>
              <a:t> </a:t>
            </a:r>
            <a:r>
              <a:rPr lang="en-US" sz="2400" dirty="0" err="1">
                <a:solidFill>
                  <a:srgbClr val="000000"/>
                </a:solidFill>
                <a:latin typeface="TT Commons Pro"/>
              </a:rPr>
              <a:t>не</a:t>
            </a:r>
            <a:r>
              <a:rPr lang="en-US" sz="2400" dirty="0">
                <a:solidFill>
                  <a:srgbClr val="000000"/>
                </a:solidFill>
                <a:latin typeface="TT Commons Pro"/>
              </a:rPr>
              <a:t> </a:t>
            </a:r>
            <a:r>
              <a:rPr lang="en-US" sz="2400" dirty="0" err="1">
                <a:solidFill>
                  <a:srgbClr val="000000"/>
                </a:solidFill>
                <a:latin typeface="TT Commons Pro"/>
              </a:rPr>
              <a:t>включений</a:t>
            </a:r>
            <a:r>
              <a:rPr lang="en-US" sz="2400" dirty="0">
                <a:solidFill>
                  <a:srgbClr val="000000"/>
                </a:solidFill>
                <a:latin typeface="TT Commons Pro"/>
              </a:rPr>
              <a:t> в </a:t>
            </a:r>
            <a:r>
              <a:rPr lang="en-US" sz="2400" dirty="0" err="1">
                <a:solidFill>
                  <a:srgbClr val="000000"/>
                </a:solidFill>
                <a:latin typeface="TT Commons Pro"/>
              </a:rPr>
              <a:t>число</a:t>
            </a:r>
            <a:r>
              <a:rPr lang="en-US" sz="2400" dirty="0">
                <a:solidFill>
                  <a:srgbClr val="000000"/>
                </a:solidFill>
                <a:latin typeface="TT Commons Pro"/>
              </a:rPr>
              <a:t> </a:t>
            </a:r>
            <a:r>
              <a:rPr lang="en-US" sz="2400" dirty="0" err="1">
                <a:solidFill>
                  <a:srgbClr val="000000"/>
                </a:solidFill>
                <a:latin typeface="TT Commons Pro"/>
              </a:rPr>
              <a:t>пріоритетних</a:t>
            </a:r>
            <a:r>
              <a:rPr lang="en-US" sz="2400" dirty="0">
                <a:solidFill>
                  <a:srgbClr val="000000"/>
                </a:solidFill>
                <a:latin typeface="TT Commons Pro"/>
              </a:rPr>
              <a:t> </a:t>
            </a:r>
            <a:r>
              <a:rPr lang="en-US" sz="2400" dirty="0" err="1">
                <a:solidFill>
                  <a:srgbClr val="000000"/>
                </a:solidFill>
                <a:latin typeface="TT Commons Pro"/>
              </a:rPr>
              <a:t>напрямків</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a:t>
            </a:r>
            <a:r>
              <a:rPr lang="en-US" sz="2400" dirty="0" err="1">
                <a:solidFill>
                  <a:srgbClr val="000000"/>
                </a:solidFill>
                <a:latin typeface="TT Commons Pro"/>
              </a:rPr>
              <a:t>світової</a:t>
            </a:r>
            <a:r>
              <a:rPr lang="en-US" sz="2400" dirty="0">
                <a:solidFill>
                  <a:srgbClr val="000000"/>
                </a:solidFill>
                <a:latin typeface="TT Commons Pro"/>
              </a:rPr>
              <a:t> </a:t>
            </a:r>
            <a:r>
              <a:rPr lang="en-US" sz="2400" dirty="0" err="1">
                <a:solidFill>
                  <a:srgbClr val="000000"/>
                </a:solidFill>
                <a:latin typeface="TT Commons Pro"/>
              </a:rPr>
              <a:t>спільноти</a:t>
            </a:r>
            <a:r>
              <a:rPr lang="en-US" sz="2400" dirty="0">
                <a:solidFill>
                  <a:srgbClr val="000000"/>
                </a:solidFill>
                <a:latin typeface="TT Commons Pro"/>
              </a:rPr>
              <a:t> в </a:t>
            </a:r>
            <a:r>
              <a:rPr lang="en-US" sz="2400" dirty="0" err="1">
                <a:solidFill>
                  <a:srgbClr val="000000"/>
                </a:solidFill>
                <a:latin typeface="TT Commons Pro"/>
              </a:rPr>
              <a:t>якості</a:t>
            </a:r>
            <a:r>
              <a:rPr lang="en-US" sz="2400" dirty="0">
                <a:solidFill>
                  <a:srgbClr val="000000"/>
                </a:solidFill>
                <a:latin typeface="TT Commons Pro"/>
              </a:rPr>
              <a:t> </a:t>
            </a:r>
            <a:r>
              <a:rPr lang="en-US" sz="2400" dirty="0" err="1">
                <a:solidFill>
                  <a:srgbClr val="000000"/>
                </a:solidFill>
                <a:latin typeface="TT Commons Pro"/>
              </a:rPr>
              <a:t>цілей</a:t>
            </a:r>
            <a:r>
              <a:rPr lang="en-US" sz="2400" dirty="0">
                <a:solidFill>
                  <a:srgbClr val="000000"/>
                </a:solidFill>
                <a:latin typeface="TT Commons Pro"/>
              </a:rPr>
              <a:t> ООН в </a:t>
            </a:r>
            <a:r>
              <a:rPr lang="en-US" sz="2400" dirty="0" err="1">
                <a:solidFill>
                  <a:srgbClr val="000000"/>
                </a:solidFill>
                <a:latin typeface="TT Commons Pro"/>
              </a:rPr>
              <a:t>галузі</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a:t>
            </a:r>
            <a:r>
              <a:rPr lang="en-US" sz="2400" dirty="0" err="1">
                <a:solidFill>
                  <a:srgbClr val="000000"/>
                </a:solidFill>
                <a:latin typeface="TT Commons Pro"/>
              </a:rPr>
              <a:t>на</a:t>
            </a:r>
            <a:r>
              <a:rPr lang="en-US" sz="2400" dirty="0">
                <a:solidFill>
                  <a:srgbClr val="000000"/>
                </a:solidFill>
                <a:latin typeface="TT Commons Pro"/>
              </a:rPr>
              <a:t> </a:t>
            </a:r>
            <a:r>
              <a:rPr lang="en-US" sz="2400" dirty="0" err="1">
                <a:solidFill>
                  <a:srgbClr val="000000"/>
                </a:solidFill>
                <a:latin typeface="TT Commons Pro"/>
              </a:rPr>
              <a:t>порозі</a:t>
            </a:r>
            <a:r>
              <a:rPr lang="en-US" sz="2400" dirty="0">
                <a:solidFill>
                  <a:srgbClr val="000000"/>
                </a:solidFill>
                <a:latin typeface="TT Commons Pro"/>
              </a:rPr>
              <a:t> </a:t>
            </a:r>
            <a:r>
              <a:rPr lang="en-US" sz="2400" dirty="0" err="1">
                <a:solidFill>
                  <a:srgbClr val="000000"/>
                </a:solidFill>
                <a:latin typeface="TT Commons Pro"/>
              </a:rPr>
              <a:t>тисячоліття</a:t>
            </a:r>
            <a:r>
              <a:rPr lang="en-US" sz="2400" dirty="0">
                <a:solidFill>
                  <a:srgbClr val="000000"/>
                </a:solidFill>
                <a:latin typeface="TT Commons Pro"/>
              </a:rPr>
              <a:t>. </a:t>
            </a:r>
            <a:r>
              <a:rPr lang="en-US" sz="2400" dirty="0" err="1">
                <a:solidFill>
                  <a:srgbClr val="000000"/>
                </a:solidFill>
                <a:latin typeface="TT Commons Pro"/>
              </a:rPr>
              <a:t>Пояснити</a:t>
            </a:r>
            <a:r>
              <a:rPr lang="en-US" sz="2400" dirty="0">
                <a:solidFill>
                  <a:srgbClr val="000000"/>
                </a:solidFill>
                <a:latin typeface="TT Commons Pro"/>
              </a:rPr>
              <a:t> </a:t>
            </a:r>
            <a:r>
              <a:rPr lang="en-US" sz="2400" dirty="0" err="1">
                <a:solidFill>
                  <a:srgbClr val="000000"/>
                </a:solidFill>
                <a:latin typeface="TT Commons Pro"/>
              </a:rPr>
              <a:t>цей</a:t>
            </a:r>
            <a:r>
              <a:rPr lang="en-US" sz="2400" dirty="0">
                <a:solidFill>
                  <a:srgbClr val="000000"/>
                </a:solidFill>
                <a:latin typeface="TT Commons Pro"/>
              </a:rPr>
              <a:t> </a:t>
            </a:r>
            <a:r>
              <a:rPr lang="en-US" sz="2400" dirty="0" err="1">
                <a:solidFill>
                  <a:srgbClr val="000000"/>
                </a:solidFill>
                <a:latin typeface="TT Commons Pro"/>
              </a:rPr>
              <a:t>парадокс</a:t>
            </a:r>
            <a:r>
              <a:rPr lang="en-US" sz="2400" dirty="0">
                <a:solidFill>
                  <a:srgbClr val="000000"/>
                </a:solidFill>
                <a:latin typeface="TT Commons Pro"/>
              </a:rPr>
              <a:t> </a:t>
            </a:r>
            <a:r>
              <a:rPr lang="en-US" sz="2400" dirty="0" err="1">
                <a:solidFill>
                  <a:srgbClr val="000000"/>
                </a:solidFill>
                <a:latin typeface="TT Commons Pro"/>
              </a:rPr>
              <a:t>можна</a:t>
            </a:r>
            <a:r>
              <a:rPr lang="en-US" sz="2400" dirty="0">
                <a:solidFill>
                  <a:srgbClr val="000000"/>
                </a:solidFill>
                <a:latin typeface="TT Commons Pro"/>
              </a:rPr>
              <a:t> </a:t>
            </a:r>
            <a:r>
              <a:rPr lang="en-US" sz="2400" dirty="0" err="1">
                <a:solidFill>
                  <a:srgbClr val="000000"/>
                </a:solidFill>
                <a:latin typeface="TT Commons Pro"/>
              </a:rPr>
              <a:t>лише</a:t>
            </a:r>
            <a:r>
              <a:rPr lang="en-US" sz="2400" dirty="0">
                <a:solidFill>
                  <a:srgbClr val="000000"/>
                </a:solidFill>
                <a:latin typeface="TT Commons Pro"/>
              </a:rPr>
              <a:t> </a:t>
            </a:r>
            <a:r>
              <a:rPr lang="en-US" sz="2400" dirty="0" err="1">
                <a:solidFill>
                  <a:srgbClr val="000000"/>
                </a:solidFill>
                <a:latin typeface="TT Commons Pro"/>
              </a:rPr>
              <a:t>тим</a:t>
            </a:r>
            <a:r>
              <a:rPr lang="en-US" sz="2400" dirty="0">
                <a:solidFill>
                  <a:srgbClr val="000000"/>
                </a:solidFill>
                <a:latin typeface="TT Commons Pro"/>
              </a:rPr>
              <a:t>, </a:t>
            </a:r>
            <a:r>
              <a:rPr lang="en-US" sz="2400" dirty="0" err="1">
                <a:solidFill>
                  <a:srgbClr val="000000"/>
                </a:solidFill>
                <a:latin typeface="TT Commons Pro"/>
              </a:rPr>
              <a:t>що</a:t>
            </a:r>
            <a:r>
              <a:rPr lang="en-US" sz="2400" dirty="0">
                <a:solidFill>
                  <a:srgbClr val="000000"/>
                </a:solidFill>
                <a:latin typeface="TT Commons Pro"/>
              </a:rPr>
              <a:t> з </a:t>
            </a:r>
            <a:r>
              <a:rPr lang="en-US" sz="2400" dirty="0" err="1">
                <a:solidFill>
                  <a:srgbClr val="000000"/>
                </a:solidFill>
                <a:latin typeface="TT Commons Pro"/>
              </a:rPr>
              <a:t>позицій</a:t>
            </a:r>
            <a:r>
              <a:rPr lang="en-US" sz="2400" dirty="0">
                <a:solidFill>
                  <a:srgbClr val="000000"/>
                </a:solidFill>
                <a:latin typeface="TT Commons Pro"/>
              </a:rPr>
              <a:t> </a:t>
            </a:r>
            <a:r>
              <a:rPr lang="en-US" sz="2400" dirty="0" err="1">
                <a:solidFill>
                  <a:srgbClr val="000000"/>
                </a:solidFill>
                <a:latin typeface="TT Commons Pro"/>
              </a:rPr>
              <a:t>концепції</a:t>
            </a:r>
            <a:r>
              <a:rPr lang="en-US" sz="2400" dirty="0">
                <a:solidFill>
                  <a:srgbClr val="000000"/>
                </a:solidFill>
                <a:latin typeface="TT Commons Pro"/>
              </a:rPr>
              <a:t> </a:t>
            </a:r>
            <a:r>
              <a:rPr lang="en-US" sz="2400" dirty="0" err="1">
                <a:solidFill>
                  <a:srgbClr val="000000"/>
                </a:solidFill>
                <a:latin typeface="TT Commons Pro"/>
              </a:rPr>
              <a:t>людського</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a:t>
            </a:r>
            <a:r>
              <a:rPr lang="en-US" sz="2400" dirty="0" err="1">
                <a:solidFill>
                  <a:srgbClr val="000000"/>
                </a:solidFill>
                <a:latin typeface="TT Commons Pro"/>
              </a:rPr>
              <a:t>економічне</a:t>
            </a:r>
            <a:r>
              <a:rPr lang="en-US" sz="2400" dirty="0">
                <a:solidFill>
                  <a:srgbClr val="000000"/>
                </a:solidFill>
                <a:latin typeface="TT Commons Pro"/>
              </a:rPr>
              <a:t> </a:t>
            </a:r>
            <a:r>
              <a:rPr lang="en-US" sz="2400" dirty="0" err="1">
                <a:solidFill>
                  <a:srgbClr val="000000"/>
                </a:solidFill>
                <a:latin typeface="TT Commons Pro"/>
              </a:rPr>
              <a:t>зростання</a:t>
            </a:r>
            <a:r>
              <a:rPr lang="en-US" sz="2400" dirty="0">
                <a:solidFill>
                  <a:srgbClr val="000000"/>
                </a:solidFill>
                <a:latin typeface="TT Commons Pro"/>
              </a:rPr>
              <a:t> </a:t>
            </a:r>
            <a:r>
              <a:rPr lang="en-US" sz="2400" dirty="0" err="1">
                <a:solidFill>
                  <a:srgbClr val="000000"/>
                </a:solidFill>
                <a:latin typeface="TT Commons Pro"/>
              </a:rPr>
              <a:t>виступає</a:t>
            </a:r>
            <a:r>
              <a:rPr lang="en-US" sz="2400" dirty="0">
                <a:solidFill>
                  <a:srgbClr val="000000"/>
                </a:solidFill>
                <a:latin typeface="TT Commons Pro"/>
              </a:rPr>
              <a:t> </a:t>
            </a:r>
            <a:r>
              <a:rPr lang="en-US" sz="2400" dirty="0" err="1">
                <a:solidFill>
                  <a:srgbClr val="000000"/>
                </a:solidFill>
                <a:latin typeface="TT Commons Pro"/>
              </a:rPr>
              <a:t>не</a:t>
            </a:r>
            <a:r>
              <a:rPr lang="en-US" sz="2400" dirty="0">
                <a:solidFill>
                  <a:srgbClr val="000000"/>
                </a:solidFill>
                <a:latin typeface="TT Commons Pro"/>
              </a:rPr>
              <a:t> </a:t>
            </a:r>
            <a:r>
              <a:rPr lang="en-US" sz="2400" dirty="0" err="1">
                <a:solidFill>
                  <a:srgbClr val="000000"/>
                </a:solidFill>
                <a:latin typeface="TT Commons Pro"/>
              </a:rPr>
              <a:t>як</a:t>
            </a:r>
            <a:r>
              <a:rPr lang="en-US" sz="2400" dirty="0">
                <a:solidFill>
                  <a:srgbClr val="000000"/>
                </a:solidFill>
                <a:latin typeface="TT Commons Pro"/>
              </a:rPr>
              <a:t> </a:t>
            </a:r>
            <a:r>
              <a:rPr lang="en-US" sz="2400" dirty="0" err="1">
                <a:solidFill>
                  <a:srgbClr val="000000"/>
                </a:solidFill>
                <a:latin typeface="TT Commons Pro"/>
              </a:rPr>
              <a:t>кінцева</a:t>
            </a:r>
            <a:r>
              <a:rPr lang="en-US" sz="2400" dirty="0">
                <a:solidFill>
                  <a:srgbClr val="000000"/>
                </a:solidFill>
                <a:latin typeface="TT Commons Pro"/>
              </a:rPr>
              <a:t> </a:t>
            </a:r>
            <a:r>
              <a:rPr lang="en-US" sz="2400" dirty="0" err="1">
                <a:solidFill>
                  <a:srgbClr val="000000"/>
                </a:solidFill>
                <a:latin typeface="TT Commons Pro"/>
              </a:rPr>
              <a:t>мета</a:t>
            </a:r>
            <a:r>
              <a:rPr lang="en-US" sz="2400" dirty="0">
                <a:solidFill>
                  <a:srgbClr val="000000"/>
                </a:solidFill>
                <a:latin typeface="TT Commons Pro"/>
              </a:rPr>
              <a:t> </a:t>
            </a:r>
            <a:r>
              <a:rPr lang="en-US" sz="2400" dirty="0" err="1">
                <a:solidFill>
                  <a:srgbClr val="000000"/>
                </a:solidFill>
                <a:latin typeface="TT Commons Pro"/>
              </a:rPr>
              <a:t>розвитку</a:t>
            </a:r>
            <a:r>
              <a:rPr lang="en-US" sz="2400" dirty="0">
                <a:solidFill>
                  <a:srgbClr val="000000"/>
                </a:solidFill>
                <a:latin typeface="TT Commons Pro"/>
              </a:rPr>
              <a:t> </a:t>
            </a:r>
            <a:r>
              <a:rPr lang="en-US" sz="2400" dirty="0" err="1">
                <a:solidFill>
                  <a:srgbClr val="000000"/>
                </a:solidFill>
                <a:latin typeface="TT Commons Pro"/>
              </a:rPr>
              <a:t>людини</a:t>
            </a:r>
            <a:r>
              <a:rPr lang="en-US" sz="2400" dirty="0">
                <a:solidFill>
                  <a:srgbClr val="000000"/>
                </a:solidFill>
                <a:latin typeface="TT Commons Pro"/>
              </a:rPr>
              <a:t>, а </a:t>
            </a:r>
            <a:r>
              <a:rPr lang="en-US" sz="2400" dirty="0" err="1">
                <a:solidFill>
                  <a:srgbClr val="000000"/>
                </a:solidFill>
                <a:latin typeface="TT Commons Pro"/>
              </a:rPr>
              <a:t>як</a:t>
            </a:r>
            <a:r>
              <a:rPr lang="en-US" sz="2400" dirty="0">
                <a:solidFill>
                  <a:srgbClr val="000000"/>
                </a:solidFill>
                <a:latin typeface="TT Commons Pro"/>
              </a:rPr>
              <a:t> </a:t>
            </a:r>
            <a:r>
              <a:rPr lang="en-US" sz="2400" dirty="0" err="1">
                <a:solidFill>
                  <a:srgbClr val="000000"/>
                </a:solidFill>
                <a:latin typeface="TT Commons Pro"/>
              </a:rPr>
              <a:t>умова</a:t>
            </a:r>
            <a:r>
              <a:rPr lang="en-US" sz="2400" dirty="0">
                <a:solidFill>
                  <a:srgbClr val="000000"/>
                </a:solidFill>
                <a:latin typeface="TT Commons Pro"/>
              </a:rPr>
              <a:t> </a:t>
            </a:r>
            <a:r>
              <a:rPr lang="en-US" sz="2400" dirty="0" err="1">
                <a:solidFill>
                  <a:srgbClr val="000000"/>
                </a:solidFill>
                <a:latin typeface="TT Commons Pro"/>
              </a:rPr>
              <a:t>або</a:t>
            </a:r>
            <a:r>
              <a:rPr lang="en-US" sz="2400" dirty="0">
                <a:solidFill>
                  <a:srgbClr val="000000"/>
                </a:solidFill>
                <a:latin typeface="TT Commons Pro"/>
              </a:rPr>
              <a:t> </a:t>
            </a:r>
            <a:r>
              <a:rPr lang="en-US" sz="2400" dirty="0" err="1">
                <a:solidFill>
                  <a:srgbClr val="000000"/>
                </a:solidFill>
                <a:latin typeface="TT Commons Pro"/>
              </a:rPr>
              <a:t>фактор</a:t>
            </a:r>
            <a:r>
              <a:rPr lang="en-US" sz="2400" dirty="0">
                <a:solidFill>
                  <a:srgbClr val="000000"/>
                </a:solidFill>
                <a:latin typeface="TT Commons Pro"/>
              </a:rPr>
              <a:t> </a:t>
            </a:r>
            <a:r>
              <a:rPr lang="en-US" sz="2400" dirty="0" err="1">
                <a:solidFill>
                  <a:srgbClr val="000000"/>
                </a:solidFill>
                <a:latin typeface="TT Commons Pro"/>
              </a:rPr>
              <a:t>досягнення</a:t>
            </a:r>
            <a:r>
              <a:rPr lang="en-US" sz="2400" dirty="0">
                <a:solidFill>
                  <a:srgbClr val="000000"/>
                </a:solidFill>
                <a:latin typeface="TT Commons Pro"/>
              </a:rPr>
              <a:t> </a:t>
            </a:r>
            <a:r>
              <a:rPr lang="en-US" sz="2400" dirty="0" err="1">
                <a:solidFill>
                  <a:srgbClr val="000000"/>
                </a:solidFill>
                <a:latin typeface="TT Commons Pro"/>
              </a:rPr>
              <a:t>основних</a:t>
            </a:r>
            <a:r>
              <a:rPr lang="en-US" sz="2400" dirty="0">
                <a:solidFill>
                  <a:srgbClr val="000000"/>
                </a:solidFill>
                <a:latin typeface="TT Commons Pro"/>
              </a:rPr>
              <a:t> </a:t>
            </a:r>
            <a:r>
              <a:rPr lang="en-US" sz="2400" dirty="0" err="1">
                <a:solidFill>
                  <a:srgbClr val="000000"/>
                </a:solidFill>
                <a:latin typeface="TT Commons Pro"/>
              </a:rPr>
              <a:t>цілей</a:t>
            </a:r>
            <a:r>
              <a:rPr lang="en-US" sz="2400" dirty="0">
                <a:solidFill>
                  <a:srgbClr val="000000"/>
                </a:solidFill>
                <a:latin typeface="TT Commons Pro"/>
              </a:rPr>
              <a:t>.</a:t>
            </a:r>
            <a:endParaRPr lang="LID4096" sz="2400" dirty="0"/>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971" r="974" b="64532"/>
          <a:stretch>
            <a:fillRect/>
          </a:stretch>
        </p:blipFill>
        <p:spPr>
          <a:xfrm>
            <a:off x="0" y="0"/>
            <a:ext cx="18288000" cy="10287000"/>
          </a:xfrm>
          <a:prstGeom prst="rect">
            <a:avLst/>
          </a:prstGeom>
        </p:spPr>
      </p:pic>
      <p:grpSp>
        <p:nvGrpSpPr>
          <p:cNvPr id="3" name="Group 3"/>
          <p:cNvGrpSpPr/>
          <p:nvPr/>
        </p:nvGrpSpPr>
        <p:grpSpPr>
          <a:xfrm>
            <a:off x="1006022" y="1028700"/>
            <a:ext cx="7678735" cy="8106998"/>
            <a:chOff x="0" y="0"/>
            <a:chExt cx="4305951" cy="4546106"/>
          </a:xfrm>
        </p:grpSpPr>
        <p:sp>
          <p:nvSpPr>
            <p:cNvPr id="4" name="Freeform 4"/>
            <p:cNvSpPr/>
            <p:nvPr/>
          </p:nvSpPr>
          <p:spPr>
            <a:xfrm>
              <a:off x="0" y="0"/>
              <a:ext cx="4305952" cy="4546106"/>
            </a:xfrm>
            <a:custGeom>
              <a:avLst/>
              <a:gdLst/>
              <a:ahLst/>
              <a:cxnLst/>
              <a:rect l="l" t="t" r="r" b="b"/>
              <a:pathLst>
                <a:path w="4305952" h="4546106">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4"/>
              </a:srgbClr>
            </a:solidFill>
          </p:spPr>
        </p:sp>
      </p:grpSp>
      <p:grpSp>
        <p:nvGrpSpPr>
          <p:cNvPr id="5" name="Group 5"/>
          <p:cNvGrpSpPr/>
          <p:nvPr/>
        </p:nvGrpSpPr>
        <p:grpSpPr>
          <a:xfrm>
            <a:off x="9580565" y="1028700"/>
            <a:ext cx="7678735" cy="8106998"/>
            <a:chOff x="0" y="0"/>
            <a:chExt cx="4305951" cy="4546106"/>
          </a:xfrm>
        </p:grpSpPr>
        <p:sp>
          <p:nvSpPr>
            <p:cNvPr id="6" name="Freeform 6"/>
            <p:cNvSpPr/>
            <p:nvPr/>
          </p:nvSpPr>
          <p:spPr>
            <a:xfrm>
              <a:off x="0" y="0"/>
              <a:ext cx="4305952" cy="4546106"/>
            </a:xfrm>
            <a:custGeom>
              <a:avLst/>
              <a:gdLst/>
              <a:ahLst/>
              <a:cxnLst/>
              <a:rect l="l" t="t" r="r" b="b"/>
              <a:pathLst>
                <a:path w="4305952" h="4546106">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4"/>
              </a:srgbClr>
            </a:solidFill>
          </p:spPr>
        </p:sp>
      </p:grpSp>
      <p:sp>
        <p:nvSpPr>
          <p:cNvPr id="7" name="TextBox 7"/>
          <p:cNvSpPr txBox="1"/>
          <p:nvPr/>
        </p:nvSpPr>
        <p:spPr>
          <a:xfrm>
            <a:off x="1340769" y="2433287"/>
            <a:ext cx="7009241" cy="733425"/>
          </a:xfrm>
          <a:prstGeom prst="rect">
            <a:avLst/>
          </a:prstGeom>
        </p:spPr>
        <p:txBody>
          <a:bodyPr lIns="0" tIns="0" rIns="0" bIns="0" rtlCol="0" anchor="t">
            <a:spAutoFit/>
          </a:bodyPr>
          <a:lstStyle/>
          <a:p>
            <a:pPr algn="ctr">
              <a:lnSpc>
                <a:spcPts val="2880"/>
              </a:lnSpc>
            </a:pPr>
            <a:r>
              <a:rPr lang="en-US" sz="2400">
                <a:solidFill>
                  <a:srgbClr val="000000"/>
                </a:solidFill>
                <a:latin typeface="TT Commons Pro"/>
              </a:rPr>
              <a:t> На перший план при розрахунку індексів розвитку людського потенціалу вийшли</a:t>
            </a:r>
          </a:p>
        </p:txBody>
      </p:sp>
      <p:sp>
        <p:nvSpPr>
          <p:cNvPr id="8" name="TextBox 8"/>
          <p:cNvSpPr txBox="1"/>
          <p:nvPr/>
        </p:nvSpPr>
        <p:spPr>
          <a:xfrm>
            <a:off x="1340769" y="3459787"/>
            <a:ext cx="7009241" cy="370459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показники, що характеризують доступність охорони здоров'я та освіти, проте повністю відмовитися від показників економічного зростання творці концепції не зважилися і включили до складу індексу розвитку людського потенціалу показник валового внутрішнього продукту на душу населення (в дол. США) в якості індексу ВВП, що характеризує гідний рівень життя. Але цей причинно-наслідковий зв'язок з позиції логіки актуалізації концепції людського розвитку вимагає подальшого розвитку.</a:t>
            </a:r>
          </a:p>
        </p:txBody>
      </p:sp>
      <p:sp>
        <p:nvSpPr>
          <p:cNvPr id="9" name="TextBox 9"/>
          <p:cNvSpPr txBox="1"/>
          <p:nvPr/>
        </p:nvSpPr>
        <p:spPr>
          <a:xfrm>
            <a:off x="9915312" y="3653155"/>
            <a:ext cx="7009241" cy="296164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Економічне зростання є результатом трудової діяльності людини і саме створює основи для розширення можливостей зайнятості в вигляді додаткових робочих місць, або принципово нових видів робіт. Тобто економічне зростання і зайнятість виступають одночасно і як джерело, і як результат один для одного і одночасно зумовлюють параметри і формують передумови для людського розвитку.</a:t>
            </a:r>
          </a:p>
        </p:txBody>
      </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668195" y="4688146"/>
            <a:ext cx="914032" cy="9107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46" t="645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r="5647"/>
          <a:stretch>
            <a:fillRect/>
          </a:stretch>
        </p:blipFill>
        <p:spPr>
          <a:xfrm>
            <a:off x="9902920" y="3607636"/>
            <a:ext cx="7356380" cy="4033482"/>
          </a:xfrm>
          <a:prstGeom prst="rect">
            <a:avLst/>
          </a:prstGeom>
        </p:spPr>
      </p:pic>
      <p:sp>
        <p:nvSpPr>
          <p:cNvPr id="4" name="TextBox 4"/>
          <p:cNvSpPr txBox="1"/>
          <p:nvPr/>
        </p:nvSpPr>
        <p:spPr>
          <a:xfrm>
            <a:off x="984959" y="3256598"/>
            <a:ext cx="9321059" cy="6304915"/>
          </a:xfrm>
          <a:prstGeom prst="rect">
            <a:avLst/>
          </a:prstGeom>
        </p:spPr>
        <p:txBody>
          <a:bodyPr lIns="0" tIns="0" rIns="0" bIns="0" rtlCol="0" anchor="t">
            <a:spAutoFit/>
          </a:bodyPr>
          <a:lstStyle/>
          <a:p>
            <a:pPr>
              <a:lnSpc>
                <a:spcPts val="2990"/>
              </a:lnSpc>
            </a:pPr>
            <a:r>
              <a:rPr lang="en-US" sz="2300">
                <a:solidFill>
                  <a:srgbClr val="000000"/>
                </a:solidFill>
                <a:latin typeface="TT Commons Pro"/>
              </a:rPr>
              <a:t> Високий рівень економічного зростання є важливим показником, оскільки відображає формування економічних основ для людського розвитку, проте їх взаємозалежність не є лінійної. Неоднозначність залежності індексу розвитку людського потенціалу (ІЛР) від ВВП на душу населення можна простежити за спеціальним показником «рейтинг по ВНД на душу населення (в дол. США) мінус рейтинг за ІЛР». Додатне значення даного показника свідчить про те, що рейтинг ІЛР вище рейтингу ВНД на душу населення (дол. США), від’ємне говорить про зворотне. У країнах із середнім рівнем людського розвитку найбільший розрив в позитивну сторону спостерігався в 2011 р Самоа (22), Молдові (21), Таджикистані (20), Узбекистані (19). Найбільший розрив в негативну сторону був зафіксований в Екваторіальній Гвінеї (-91), Ботсвані (-56), ПАР (-66), Габоні (-40). Серед країн з високим і дуже високим рівнем розвитку людського потенціалу розрив в позитивну сторону спостерігався на Кубі (52), в Грузії (36), Гренаді (30), а в негативну - в Кувейті (-57), Омані (-50), Катарі (-36).</a:t>
            </a:r>
          </a:p>
          <a:p>
            <a:pPr>
              <a:lnSpc>
                <a:spcPts val="2990"/>
              </a:lnSpc>
            </a:pPr>
            <a:endParaRPr lang="en-US" sz="2300">
              <a:solidFill>
                <a:srgbClr val="000000"/>
              </a:solidFill>
              <a:latin typeface="TT Commons Pro"/>
            </a:endParaRPr>
          </a:p>
        </p:txBody>
      </p:sp>
      <p:sp>
        <p:nvSpPr>
          <p:cNvPr id="5" name="TextBox 5"/>
          <p:cNvSpPr txBox="1"/>
          <p:nvPr/>
        </p:nvSpPr>
        <p:spPr>
          <a:xfrm>
            <a:off x="984959" y="1638300"/>
            <a:ext cx="16318082" cy="147574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як і зростання реального випуску в розрахунку на душу населення, як відомо, розглядається як довгостроковий фактор динаміки сукупної пропозиції та потенційного обсягу випуску. Аналіз цих та інших чинників і закономірностей економічного зростання є одним з центральних питань макроекономічної теорії.</a:t>
            </a:r>
          </a:p>
          <a:p>
            <a:pPr>
              <a:lnSpc>
                <a:spcPts val="2990"/>
              </a:lnSpc>
            </a:pPr>
            <a:endParaRPr lang="en-US" sz="2300">
              <a:solidFill>
                <a:srgbClr val="000000"/>
              </a:solidFill>
              <a:latin typeface="TT Commons Pro"/>
            </a:endParaRPr>
          </a:p>
        </p:txBody>
      </p:sp>
      <p:sp>
        <p:nvSpPr>
          <p:cNvPr id="6" name="TextBox 6"/>
          <p:cNvSpPr txBox="1"/>
          <p:nvPr/>
        </p:nvSpPr>
        <p:spPr>
          <a:xfrm>
            <a:off x="984959" y="1028700"/>
            <a:ext cx="18131259" cy="600075"/>
          </a:xfrm>
          <a:prstGeom prst="rect">
            <a:avLst/>
          </a:prstGeom>
        </p:spPr>
        <p:txBody>
          <a:bodyPr lIns="0" tIns="0" rIns="0" bIns="0" rtlCol="0" anchor="t">
            <a:spAutoFit/>
          </a:bodyPr>
          <a:lstStyle/>
          <a:p>
            <a:pPr>
              <a:lnSpc>
                <a:spcPts val="4799"/>
              </a:lnSpc>
            </a:pPr>
            <a:r>
              <a:rPr lang="en-US" sz="3999" dirty="0">
                <a:solidFill>
                  <a:srgbClr val="000000"/>
                </a:solidFill>
                <a:latin typeface="TT Commons Pro"/>
              </a:rPr>
              <a:t>ЕКОНОМІЧНЕ ЗРОСТАННЯ,</a:t>
            </a:r>
          </a:p>
        </p:txBody>
      </p:sp>
      <p:sp>
        <p:nvSpPr>
          <p:cNvPr id="7" name="TextBox 7"/>
          <p:cNvSpPr txBox="1"/>
          <p:nvPr/>
        </p:nvSpPr>
        <p:spPr>
          <a:xfrm>
            <a:off x="10306019" y="7631593"/>
            <a:ext cx="7352686" cy="981075"/>
          </a:xfrm>
          <a:prstGeom prst="rect">
            <a:avLst/>
          </a:prstGeom>
        </p:spPr>
        <p:txBody>
          <a:bodyPr lIns="0" tIns="0" rIns="0" bIns="0" rtlCol="0" anchor="t">
            <a:spAutoFit/>
          </a:bodyPr>
          <a:lstStyle/>
          <a:p>
            <a:pPr algn="ctr">
              <a:lnSpc>
                <a:spcPts val="1950"/>
              </a:lnSpc>
              <a:spcBef>
                <a:spcPct val="0"/>
              </a:spcBef>
            </a:pPr>
            <a:r>
              <a:rPr lang="en-US" sz="1500">
                <a:solidFill>
                  <a:srgbClr val="000000"/>
                </a:solidFill>
                <a:latin typeface="TT Commons Pro"/>
              </a:rPr>
              <a:t>Карта світу по індексу людського розвитку з урахуванням нерівності в розподілі здоров'я, освіти і доходу (за даними за 2019 рік, опублікована в 2020 році).</a:t>
            </a:r>
          </a:p>
          <a:p>
            <a:pPr algn="ctr">
              <a:lnSpc>
                <a:spcPts val="1950"/>
              </a:lnSpc>
              <a:spcBef>
                <a:spcPct val="0"/>
              </a:spcBef>
            </a:pPr>
            <a:r>
              <a:rPr lang="en-US" sz="1500">
                <a:solidFill>
                  <a:srgbClr val="000000"/>
                </a:solidFill>
                <a:latin typeface="TT Commons Pro"/>
              </a:rPr>
              <a:t>   Темний - Дуже високий 0.800–1.000,  Високий 0.700–0.799, Средній 0.555–0.699, Світло-блакитний - Низький 0.350–0.549, Сірий - Немає даних</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3" t="51384" r="36563" b="13147"/>
          <a:stretch>
            <a:fillRect/>
          </a:stretch>
        </p:blipFill>
        <p:spPr>
          <a:xfrm>
            <a:off x="0" y="0"/>
            <a:ext cx="18288000" cy="10287000"/>
          </a:xfrm>
          <a:prstGeom prst="rect">
            <a:avLst/>
          </a:prstGeom>
        </p:spPr>
      </p:pic>
      <p:sp>
        <p:nvSpPr>
          <p:cNvPr id="3" name="TextBox 3"/>
          <p:cNvSpPr txBox="1"/>
          <p:nvPr/>
        </p:nvSpPr>
        <p:spPr>
          <a:xfrm>
            <a:off x="1028700" y="5524500"/>
            <a:ext cx="16230600" cy="370459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Якщо ВВП на душу населення в концепції людського розвитку виступає як показник гідного рівня життя, то ефективна, продуктивна, гідна з оплати і умов праці зайнятість може служити не тільки джерелом доходу, достатнього для якісного життя працівника і його сім'ї, а й найважливішою формою реалізації творчих можливостей людини, способом його соціалізації, самовираження, сферою визнання і комунікації; людського розвитку в самому повному розумінні цього слова. При цьому зайнятість в концепції людського розвитку розглядається в найширшому значенні, як все різноманіття видів трудової діяльності людини, що приносять йому дохід, тобто - зайнятість у формальному і неформальному секторах економіки, зайнятість у власних господарствах (в домогосподарствах) і ін. З точки зору суспільства ефективна зайнятість, забезпечуючи необхідні доходи працездатного населення, створює економічні основи людського розвитку і тим дозволяє державі акцентувати свої зусилля на підтримці і захисті соціально вразливих і непрацездатних громадян та формувати на цій основі умови для рівності можливостей усіх членів суспільства.</a:t>
            </a:r>
          </a:p>
        </p:txBody>
      </p:sp>
      <p:sp>
        <p:nvSpPr>
          <p:cNvPr id="4" name="TextBox 4"/>
          <p:cNvSpPr txBox="1"/>
          <p:nvPr/>
        </p:nvSpPr>
        <p:spPr>
          <a:xfrm>
            <a:off x="1028700" y="1171878"/>
            <a:ext cx="8115300" cy="4090035"/>
          </a:xfrm>
          <a:prstGeom prst="rect">
            <a:avLst/>
          </a:prstGeom>
        </p:spPr>
        <p:txBody>
          <a:bodyPr lIns="0" tIns="0" rIns="0" bIns="0" rtlCol="0" anchor="t">
            <a:spAutoFit/>
          </a:bodyPr>
          <a:lstStyle/>
          <a:p>
            <a:pPr>
              <a:lnSpc>
                <a:spcPts val="3600"/>
              </a:lnSpc>
            </a:pPr>
            <a:r>
              <a:rPr lang="en-US" sz="2400">
                <a:solidFill>
                  <a:srgbClr val="000000"/>
                </a:solidFill>
                <a:latin typeface="Noto Serif Display Light"/>
              </a:rPr>
              <a:t> Рівень людського розвитку залежить не тільки від того, наскільки багата країна природними ресурсами, наскільки розвинена економіка, а й значною мірою від того, на що спрямовані інвестиції, як розподіляється багатство країни, яким чином задовольняються потреби населення в збереженні здоров'я, отриманні освіти, забезпеченні гідного рівня життя.</a:t>
            </a:r>
          </a:p>
        </p:txBody>
      </p:sp>
      <p:grpSp>
        <p:nvGrpSpPr>
          <p:cNvPr id="5" name="Group 5"/>
          <p:cNvGrpSpPr/>
          <p:nvPr/>
        </p:nvGrpSpPr>
        <p:grpSpPr>
          <a:xfrm>
            <a:off x="10093386" y="999490"/>
            <a:ext cx="7165914" cy="3895696"/>
            <a:chOff x="0" y="0"/>
            <a:chExt cx="9554551" cy="5194261"/>
          </a:xfrm>
        </p:grpSpPr>
        <p:pic>
          <p:nvPicPr>
            <p:cNvPr id="6" name="Picture 6"/>
            <p:cNvPicPr>
              <a:picLocks noChangeAspect="1"/>
            </p:cNvPicPr>
            <p:nvPr/>
          </p:nvPicPr>
          <p:blipFill>
            <a:blip r:embed="rId3"/>
            <a:srcRect t="1676" b="1676"/>
            <a:stretch>
              <a:fillRect/>
            </a:stretch>
          </p:blipFill>
          <p:spPr>
            <a:xfrm>
              <a:off x="0" y="0"/>
              <a:ext cx="9554551" cy="519426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1920" y="2618444"/>
            <a:ext cx="15350424" cy="153504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19297" y="1536180"/>
            <a:ext cx="1064217" cy="106421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19297" y="2627347"/>
            <a:ext cx="1064217" cy="106421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19297" y="3720139"/>
            <a:ext cx="1064217" cy="1064217"/>
          </a:xfrm>
          <a:prstGeom prst="rect">
            <a:avLst/>
          </a:prstGeom>
        </p:spPr>
      </p:pic>
      <p:sp>
        <p:nvSpPr>
          <p:cNvPr id="6" name="TextBox 6"/>
          <p:cNvSpPr txBox="1"/>
          <p:nvPr/>
        </p:nvSpPr>
        <p:spPr>
          <a:xfrm>
            <a:off x="1028700" y="2352370"/>
            <a:ext cx="7911160" cy="2261235"/>
          </a:xfrm>
          <a:prstGeom prst="rect">
            <a:avLst/>
          </a:prstGeom>
        </p:spPr>
        <p:txBody>
          <a:bodyPr lIns="0" tIns="0" rIns="0" bIns="0" rtlCol="0" anchor="t">
            <a:spAutoFit/>
          </a:bodyPr>
          <a:lstStyle/>
          <a:p>
            <a:pPr>
              <a:lnSpc>
                <a:spcPts val="3600"/>
              </a:lnSpc>
            </a:pPr>
            <a:r>
              <a:rPr lang="en-US" sz="2400">
                <a:solidFill>
                  <a:srgbClr val="000000"/>
                </a:solidFill>
                <a:latin typeface="Noto Serif Display Light"/>
              </a:rPr>
              <a:t>У НОВИХ МІЖНАРОДНИХ ЕКОНОМІЧНИХ І ПОЛІТИЧНИХ УМОВАХ МОП ВИЗНАЧИЛА НОВІ ПРІОРИТЕТИ І ЗРОБИЛА УЗГОДЖЕНІ ЗУСИЛЛЯ ДЛЯ ТОГО, ЩОБ ОБ'ЄДНАТИ ТРИ ОСНОВНИХ АСПЕКТИ, ЩО ВИЗНАЧАЮТЬ ПОЛІТИКУ В ГАЛУЗІ ЗАЙНЯТОСТІ:</a:t>
            </a:r>
          </a:p>
        </p:txBody>
      </p:sp>
      <p:sp>
        <p:nvSpPr>
          <p:cNvPr id="7" name="TextBox 7"/>
          <p:cNvSpPr txBox="1"/>
          <p:nvPr/>
        </p:nvSpPr>
        <p:spPr>
          <a:xfrm>
            <a:off x="1028700" y="5889256"/>
            <a:ext cx="16230600" cy="2590165"/>
          </a:xfrm>
          <a:prstGeom prst="rect">
            <a:avLst/>
          </a:prstGeom>
        </p:spPr>
        <p:txBody>
          <a:bodyPr lIns="0" tIns="0" rIns="0" bIns="0" rtlCol="0" anchor="t">
            <a:spAutoFit/>
          </a:bodyPr>
          <a:lstStyle/>
          <a:p>
            <a:pPr>
              <a:lnSpc>
                <a:spcPts val="2990"/>
              </a:lnSpc>
            </a:pPr>
            <a:r>
              <a:rPr lang="en-US" sz="2300">
                <a:solidFill>
                  <a:srgbClr val="000000"/>
                </a:solidFill>
                <a:latin typeface="TT Commons Pro"/>
              </a:rPr>
              <a:t> У всіх випадках мета буде полягати в тому, щоб поставити завдання в галузі зайнятості в центр національної політики. Йдеться про те, що макроекономічна політика є одним з головних визначальних чинників зростання зайнятості. Як економічне зростання і розвиток довгострокового характеру, так і короткострокові економічні коливання роблять помітний вплив на ринок праці в цілому, попит на працю, безробіття, бідність, характер зайнятості. Тому з позиції цілей людського розвитку потрібно систематичне проведення роботи по виявленню основних джерел, що забезпечують збільшення попиту на робочу силу в країнах з різними типами економіки, а також по вивченню взаємозв'язку між структурами виробництва, торгівлі, споживання і інвестицій з точки зору їх впливу на створення робочих місць.</a:t>
            </a:r>
          </a:p>
        </p:txBody>
      </p:sp>
      <p:sp>
        <p:nvSpPr>
          <p:cNvPr id="8" name="TextBox 8"/>
          <p:cNvSpPr txBox="1"/>
          <p:nvPr/>
        </p:nvSpPr>
        <p:spPr>
          <a:xfrm>
            <a:off x="11405100" y="1880618"/>
            <a:ext cx="5854200" cy="361315"/>
          </a:xfrm>
          <a:prstGeom prst="rect">
            <a:avLst/>
          </a:prstGeom>
        </p:spPr>
        <p:txBody>
          <a:bodyPr lIns="0" tIns="0" rIns="0" bIns="0" rtlCol="0" anchor="t">
            <a:spAutoFit/>
          </a:bodyPr>
          <a:lstStyle/>
          <a:p>
            <a:pPr>
              <a:lnSpc>
                <a:spcPts val="2990"/>
              </a:lnSpc>
            </a:pPr>
            <a:r>
              <a:rPr lang="en-US" sz="2300">
                <a:solidFill>
                  <a:srgbClr val="000000"/>
                </a:solidFill>
                <a:latin typeface="TT Commons Pro"/>
              </a:rPr>
              <a:t>Макроекономічну політику</a:t>
            </a:r>
          </a:p>
        </p:txBody>
      </p:sp>
      <p:sp>
        <p:nvSpPr>
          <p:cNvPr id="9" name="TextBox 9"/>
          <p:cNvSpPr txBox="1"/>
          <p:nvPr/>
        </p:nvSpPr>
        <p:spPr>
          <a:xfrm>
            <a:off x="11405100" y="2783535"/>
            <a:ext cx="5854200" cy="73279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Перетворення виробничих систем та стратегії підприємств</a:t>
            </a:r>
          </a:p>
        </p:txBody>
      </p:sp>
      <p:sp>
        <p:nvSpPr>
          <p:cNvPr id="10" name="TextBox 10"/>
          <p:cNvSpPr txBox="1"/>
          <p:nvPr/>
        </p:nvSpPr>
        <p:spPr>
          <a:xfrm>
            <a:off x="11405100" y="3876328"/>
            <a:ext cx="5854200" cy="73279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Забезпечення рівного доступу до зайнятості та ринків праці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64239" y="1583088"/>
            <a:ext cx="15350424" cy="1535042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19297" y="2580019"/>
            <a:ext cx="1064217" cy="106421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19297" y="4365875"/>
            <a:ext cx="1064217" cy="106421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19297" y="6461688"/>
            <a:ext cx="1064217" cy="1064217"/>
          </a:xfrm>
          <a:prstGeom prst="rect">
            <a:avLst/>
          </a:prstGeom>
        </p:spPr>
      </p:pic>
      <p:sp>
        <p:nvSpPr>
          <p:cNvPr id="6" name="TextBox 6"/>
          <p:cNvSpPr txBox="1"/>
          <p:nvPr/>
        </p:nvSpPr>
        <p:spPr>
          <a:xfrm>
            <a:off x="1819851" y="4498251"/>
            <a:ext cx="7324149" cy="1015365"/>
          </a:xfrm>
          <a:prstGeom prst="rect">
            <a:avLst/>
          </a:prstGeom>
        </p:spPr>
        <p:txBody>
          <a:bodyPr lIns="0" tIns="0" rIns="0" bIns="0" rtlCol="0" anchor="t">
            <a:spAutoFit/>
          </a:bodyPr>
          <a:lstStyle/>
          <a:p>
            <a:pPr>
              <a:lnSpc>
                <a:spcPts val="8400"/>
              </a:lnSpc>
            </a:pPr>
            <a:r>
              <a:rPr lang="en-US" sz="5600">
                <a:solidFill>
                  <a:srgbClr val="000000"/>
                </a:solidFill>
                <a:latin typeface="Noto Serif Display Light"/>
              </a:rPr>
              <a:t>ЗМІСТ ЛЕКЦІЇ</a:t>
            </a:r>
          </a:p>
        </p:txBody>
      </p:sp>
      <p:sp>
        <p:nvSpPr>
          <p:cNvPr id="7" name="TextBox 7"/>
          <p:cNvSpPr txBox="1"/>
          <p:nvPr/>
        </p:nvSpPr>
        <p:spPr>
          <a:xfrm>
            <a:off x="11405100" y="2692364"/>
            <a:ext cx="5854200" cy="815975"/>
          </a:xfrm>
          <a:prstGeom prst="rect">
            <a:avLst/>
          </a:prstGeom>
        </p:spPr>
        <p:txBody>
          <a:bodyPr lIns="0" tIns="0" rIns="0" bIns="0" rtlCol="0" anchor="t">
            <a:spAutoFit/>
          </a:bodyPr>
          <a:lstStyle/>
          <a:p>
            <a:pPr>
              <a:lnSpc>
                <a:spcPts val="3249"/>
              </a:lnSpc>
            </a:pPr>
            <a:r>
              <a:rPr lang="en-US" sz="2499" u="sng">
                <a:solidFill>
                  <a:srgbClr val="000000"/>
                </a:solidFill>
                <a:latin typeface="TT Commons Pro"/>
              </a:rPr>
              <a:t>Вимірювання сучасного стану глобалізації.</a:t>
            </a:r>
          </a:p>
        </p:txBody>
      </p:sp>
      <p:sp>
        <p:nvSpPr>
          <p:cNvPr id="8" name="TextBox 8"/>
          <p:cNvSpPr txBox="1"/>
          <p:nvPr/>
        </p:nvSpPr>
        <p:spPr>
          <a:xfrm>
            <a:off x="11405100" y="4680496"/>
            <a:ext cx="5854200" cy="406400"/>
          </a:xfrm>
          <a:prstGeom prst="rect">
            <a:avLst/>
          </a:prstGeom>
        </p:spPr>
        <p:txBody>
          <a:bodyPr lIns="0" tIns="0" rIns="0" bIns="0" rtlCol="0" anchor="t">
            <a:spAutoFit/>
          </a:bodyPr>
          <a:lstStyle/>
          <a:p>
            <a:pPr>
              <a:lnSpc>
                <a:spcPts val="3249"/>
              </a:lnSpc>
            </a:pPr>
            <a:r>
              <a:rPr lang="en-US" sz="2499" u="sng">
                <a:solidFill>
                  <a:srgbClr val="000000"/>
                </a:solidFill>
                <a:latin typeface="TT Commons Pro"/>
              </a:rPr>
              <a:t>Соціально-трудовий вимір глобалізації.</a:t>
            </a:r>
          </a:p>
        </p:txBody>
      </p:sp>
      <p:sp>
        <p:nvSpPr>
          <p:cNvPr id="9" name="TextBox 9"/>
          <p:cNvSpPr txBox="1"/>
          <p:nvPr/>
        </p:nvSpPr>
        <p:spPr>
          <a:xfrm>
            <a:off x="11405100" y="6366734"/>
            <a:ext cx="5854200" cy="1225550"/>
          </a:xfrm>
          <a:prstGeom prst="rect">
            <a:avLst/>
          </a:prstGeom>
        </p:spPr>
        <p:txBody>
          <a:bodyPr lIns="0" tIns="0" rIns="0" bIns="0" rtlCol="0" anchor="t">
            <a:spAutoFit/>
          </a:bodyPr>
          <a:lstStyle/>
          <a:p>
            <a:pPr>
              <a:lnSpc>
                <a:spcPts val="3249"/>
              </a:lnSpc>
            </a:pPr>
            <a:r>
              <a:rPr lang="en-US" sz="2499" u="sng">
                <a:solidFill>
                  <a:srgbClr val="000000"/>
                </a:solidFill>
                <a:latin typeface="TT Commons Pro"/>
              </a:rPr>
              <a:t>Інноваційно-технологічні фактори глобального економічного</a:t>
            </a:r>
          </a:p>
          <a:p>
            <a:pPr>
              <a:lnSpc>
                <a:spcPts val="3249"/>
              </a:lnSpc>
            </a:pPr>
            <a:r>
              <a:rPr lang="en-US" sz="2499" u="sng">
                <a:solidFill>
                  <a:srgbClr val="000000"/>
                </a:solidFill>
                <a:latin typeface="TT Commons Pro"/>
              </a:rPr>
              <a:t>розвитку</a:t>
            </a:r>
          </a:p>
        </p:txBody>
      </p:sp>
      <p:sp>
        <p:nvSpPr>
          <p:cNvPr id="10" name="TextBox 10"/>
          <p:cNvSpPr txBox="1"/>
          <p:nvPr/>
        </p:nvSpPr>
        <p:spPr>
          <a:xfrm>
            <a:off x="1819851" y="5485041"/>
            <a:ext cx="4526943" cy="327025"/>
          </a:xfrm>
          <a:prstGeom prst="rect">
            <a:avLst/>
          </a:prstGeom>
        </p:spPr>
        <p:txBody>
          <a:bodyPr lIns="0" tIns="0" rIns="0" bIns="0" rtlCol="0" anchor="t">
            <a:spAutoFit/>
          </a:bodyPr>
          <a:lstStyle/>
          <a:p>
            <a:pPr>
              <a:lnSpc>
                <a:spcPts val="2600"/>
              </a:lnSpc>
            </a:pPr>
            <a:r>
              <a:rPr lang="en-US" sz="2000">
                <a:solidFill>
                  <a:srgbClr val="000000"/>
                </a:solidFill>
                <a:latin typeface="TT Commons Pro"/>
              </a:rPr>
              <a:t>На слайді присутні активні посилання.</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6000"/>
          </a:blip>
          <a:srcRect/>
          <a:stretch>
            <a:fillRect/>
          </a:stretch>
        </p:blipFill>
        <p:spPr>
          <a:xfrm rot="-8550296">
            <a:off x="5789713" y="-6055827"/>
            <a:ext cx="17658977" cy="1443621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38800" y="2628900"/>
            <a:ext cx="13938055" cy="13938055"/>
          </a:xfrm>
          <a:prstGeom prst="rect">
            <a:avLst/>
          </a:prstGeom>
        </p:spPr>
      </p:pic>
      <p:grpSp>
        <p:nvGrpSpPr>
          <p:cNvPr id="4" name="Group 4"/>
          <p:cNvGrpSpPr/>
          <p:nvPr/>
        </p:nvGrpSpPr>
        <p:grpSpPr>
          <a:xfrm>
            <a:off x="2232024" y="3291735"/>
            <a:ext cx="13862053" cy="3997308"/>
            <a:chOff x="0" y="0"/>
            <a:chExt cx="18482737" cy="5329743"/>
          </a:xfrm>
        </p:grpSpPr>
        <p:sp>
          <p:nvSpPr>
            <p:cNvPr id="5" name="TextBox 5"/>
            <p:cNvSpPr txBox="1"/>
            <p:nvPr/>
          </p:nvSpPr>
          <p:spPr>
            <a:xfrm>
              <a:off x="0" y="-79375"/>
              <a:ext cx="18482737" cy="1163955"/>
            </a:xfrm>
            <a:prstGeom prst="rect">
              <a:avLst/>
            </a:prstGeom>
          </p:spPr>
          <p:txBody>
            <a:bodyPr lIns="0" tIns="0" rIns="0" bIns="0" rtlCol="0" anchor="t">
              <a:spAutoFit/>
            </a:bodyPr>
            <a:lstStyle/>
            <a:p>
              <a:pPr algn="ctr">
                <a:lnSpc>
                  <a:spcPts val="3600"/>
                </a:lnSpc>
              </a:pPr>
              <a:r>
                <a:rPr lang="en-US" sz="2400">
                  <a:solidFill>
                    <a:srgbClr val="000000"/>
                  </a:solidFill>
                  <a:latin typeface="Noto Serif Display Light"/>
                </a:rPr>
                <a:t> Важливо відзначити, що, на жаль, показниками зайнятості і ринку праці не знайшлося місця в концепції людського розвитку.</a:t>
              </a:r>
            </a:p>
          </p:txBody>
        </p:sp>
        <p:sp>
          <p:nvSpPr>
            <p:cNvPr id="6" name="TextBox 6"/>
            <p:cNvSpPr txBox="1"/>
            <p:nvPr/>
          </p:nvSpPr>
          <p:spPr>
            <a:xfrm>
              <a:off x="0" y="1764853"/>
              <a:ext cx="18482737" cy="3447203"/>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До недавнього часу, розглядаючи зайнятість не тільки як джерело доходу, але в першу чергу як фактор соціалізації індивідуума, автори концепції в якості складового елементу індексу бідності населення і бідності по доходах для країн ОЕСР, Центральної та Східної Європи, СНД (ІПН-2) включали показник соціальної виключеності, який, в свою чергу, охоплював рівень застійної безробіття. Однак, перехід до розрахунків індексу багатовимірної бідності привів до втрати і цього показника в системі індикаторів людського розвитку.</a:t>
              </a:r>
            </a:p>
            <a:p>
              <a:pPr algn="ctr">
                <a:lnSpc>
                  <a:spcPts val="2990"/>
                </a:lnSpc>
              </a:pPr>
              <a:endParaRPr lang="en-US" sz="2300">
                <a:solidFill>
                  <a:srgbClr val="000000"/>
                </a:solidFill>
                <a:latin typeface="TT Commons Pro"/>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16471" y="652331"/>
            <a:ext cx="15350424" cy="15350424"/>
          </a:xfrm>
          <a:prstGeom prst="rect">
            <a:avLst/>
          </a:prstGeom>
        </p:spPr>
      </p:pic>
      <p:pic>
        <p:nvPicPr>
          <p:cNvPr id="3" name="Picture 3"/>
          <p:cNvPicPr>
            <a:picLocks noChangeAspect="1"/>
          </p:cNvPicPr>
          <p:nvPr/>
        </p:nvPicPr>
        <p:blipFill>
          <a:blip r:embed="rId4">
            <a:alphaModFix amt="64000"/>
          </a:blip>
          <a:srcRect/>
          <a:stretch>
            <a:fillRect/>
          </a:stretch>
        </p:blipFill>
        <p:spPr>
          <a:xfrm rot="-184428">
            <a:off x="-3032494" y="-5889994"/>
            <a:ext cx="12276134" cy="12276134"/>
          </a:xfrm>
          <a:prstGeom prst="rect">
            <a:avLst/>
          </a:prstGeom>
        </p:spPr>
      </p:pic>
      <p:sp>
        <p:nvSpPr>
          <p:cNvPr id="4" name="TextBox 4"/>
          <p:cNvSpPr txBox="1"/>
          <p:nvPr/>
        </p:nvSpPr>
        <p:spPr>
          <a:xfrm>
            <a:off x="1028700" y="5124450"/>
            <a:ext cx="15563021" cy="444754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 Інноваційно-проривний характер глобального економічного розвитку на основі загальнопланетарної інтеграції науково-технологічної сфери забезпечують перш за все країни-лідери світового господарства, які завдяки колосальному виробничому потенціалу, максимальної мобілізації власного інноваційного ресурсу та використання переваг міжнародного науково-технологічного співробітництва стали основними продуцентами товарів і послуг. Здійснюючи багаторічну наступальну експансію у всіх сегментах світового ринку, вони виробляють близько 60% глобального ВВП, а також контролюють майже 75% міжнародної торгівлі і 80% інвестиційних і фінансових потоків. Ці держави мають сьогодні реальний вплив на кількісно-якісні параметри глобальної економічної системи і визначають основні тренди світогосподарського розвитку. Разом з тим інші країни світу можуть лише підлаштовуватися під стратегії західних корпорацій, діяльність яких зорієнтована на встановлення тотального контролю за найбільш прибутковими сферами міжнародного бізнесу, а також монополіями на природні, виробничі, технологічні, інформаційні та фінансові ресурси приймаючих країн.</a:t>
            </a:r>
          </a:p>
          <a:p>
            <a:pPr>
              <a:lnSpc>
                <a:spcPts val="2990"/>
              </a:lnSpc>
            </a:pPr>
            <a:endParaRPr lang="en-US" sz="2300">
              <a:solidFill>
                <a:srgbClr val="000000"/>
              </a:solidFill>
              <a:latin typeface="TT Commons Pro"/>
            </a:endParaRPr>
          </a:p>
        </p:txBody>
      </p:sp>
      <p:sp>
        <p:nvSpPr>
          <p:cNvPr id="5" name="TextBox 5"/>
          <p:cNvSpPr txBox="1"/>
          <p:nvPr/>
        </p:nvSpPr>
        <p:spPr>
          <a:xfrm>
            <a:off x="1028700" y="2381598"/>
            <a:ext cx="15563021" cy="2590165"/>
          </a:xfrm>
          <a:prstGeom prst="rect">
            <a:avLst/>
          </a:prstGeom>
        </p:spPr>
        <p:txBody>
          <a:bodyPr lIns="0" tIns="0" rIns="0" bIns="0" rtlCol="0" anchor="t">
            <a:spAutoFit/>
          </a:bodyPr>
          <a:lstStyle/>
          <a:p>
            <a:pPr>
              <a:lnSpc>
                <a:spcPts val="2990"/>
              </a:lnSpc>
            </a:pPr>
            <a:r>
              <a:rPr lang="en-US" sz="2300">
                <a:solidFill>
                  <a:srgbClr val="000000"/>
                </a:solidFill>
                <a:latin typeface="TT Commons Pro"/>
              </a:rPr>
              <a:t> Вся історія розвитку людської цивілізації нерозривно пов'язана з науково-технічним прогресом, який матеріалізується у відповідних технологічних способах виробництва. Під час наукових і технічних революцій кардинально змінюються матеріально-технічна база виробництва, система управління соціально-економічним процесом і досягаються нові якості економічного розвитку. Особливо рельєфно це проявляється сьогодні, під час затвердження постіндустріальної моделі економічного розвитку, яка висуває інноваційно-технологічні чинники в число пріоритетних в макроекономічному зростанні країн і забезпеченні їх високих конкурентних позицій на світових ринках.</a:t>
            </a:r>
          </a:p>
          <a:p>
            <a:pPr>
              <a:lnSpc>
                <a:spcPts val="2990"/>
              </a:lnSpc>
            </a:pPr>
            <a:endParaRPr lang="en-US" sz="2300">
              <a:solidFill>
                <a:srgbClr val="000000"/>
              </a:solidFill>
              <a:latin typeface="TT Commons Pro"/>
            </a:endParaRPr>
          </a:p>
        </p:txBody>
      </p:sp>
      <p:sp>
        <p:nvSpPr>
          <p:cNvPr id="6" name="TextBox 6"/>
          <p:cNvSpPr txBox="1"/>
          <p:nvPr/>
        </p:nvSpPr>
        <p:spPr>
          <a:xfrm>
            <a:off x="1028700" y="942975"/>
            <a:ext cx="11936535" cy="1114425"/>
          </a:xfrm>
          <a:prstGeom prst="rect">
            <a:avLst/>
          </a:prstGeom>
        </p:spPr>
        <p:txBody>
          <a:bodyPr lIns="0" tIns="0" rIns="0" bIns="0" rtlCol="0" anchor="t">
            <a:spAutoFit/>
          </a:bodyPr>
          <a:lstStyle/>
          <a:p>
            <a:pPr>
              <a:lnSpc>
                <a:spcPts val="4500"/>
              </a:lnSpc>
            </a:pPr>
            <a:r>
              <a:rPr lang="en-US" sz="3000">
                <a:solidFill>
                  <a:srgbClr val="000000"/>
                </a:solidFill>
                <a:latin typeface="Noto Serif Display Light"/>
              </a:rPr>
              <a:t>3.  ІННОВАЦІЙНО-ТЕХНОЛОГІЧНІ ЧИННИКИ ГЛОБАЛЬНОГО ЕКОНОМІЧНОГО РОЗВИТКУ</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grpSp>
        <p:nvGrpSpPr>
          <p:cNvPr id="2" name="Group 2"/>
          <p:cNvGrpSpPr/>
          <p:nvPr/>
        </p:nvGrpSpPr>
        <p:grpSpPr>
          <a:xfrm>
            <a:off x="773615" y="2688163"/>
            <a:ext cx="4966847" cy="6770162"/>
            <a:chOff x="0" y="0"/>
            <a:chExt cx="3343049" cy="4556811"/>
          </a:xfrm>
        </p:grpSpPr>
        <p:sp>
          <p:nvSpPr>
            <p:cNvPr id="3" name="Freeform 3"/>
            <p:cNvSpPr/>
            <p:nvPr/>
          </p:nvSpPr>
          <p:spPr>
            <a:xfrm>
              <a:off x="0" y="0"/>
              <a:ext cx="3343049" cy="4556811"/>
            </a:xfrm>
            <a:custGeom>
              <a:avLst/>
              <a:gdLst/>
              <a:ahLst/>
              <a:cxnLst/>
              <a:rect l="l" t="t" r="r" b="b"/>
              <a:pathLst>
                <a:path w="3343049" h="4556811">
                  <a:moveTo>
                    <a:pt x="3218589" y="4556811"/>
                  </a:moveTo>
                  <a:lnTo>
                    <a:pt x="124460" y="4556811"/>
                  </a:lnTo>
                  <a:cubicBezTo>
                    <a:pt x="55880" y="4556811"/>
                    <a:pt x="0" y="4500931"/>
                    <a:pt x="0" y="4432351"/>
                  </a:cubicBezTo>
                  <a:lnTo>
                    <a:pt x="0" y="124460"/>
                  </a:lnTo>
                  <a:cubicBezTo>
                    <a:pt x="0" y="55880"/>
                    <a:pt x="55880" y="0"/>
                    <a:pt x="124460" y="0"/>
                  </a:cubicBezTo>
                  <a:lnTo>
                    <a:pt x="3218589" y="0"/>
                  </a:lnTo>
                  <a:cubicBezTo>
                    <a:pt x="3287169" y="0"/>
                    <a:pt x="3343049" y="55880"/>
                    <a:pt x="3343049" y="124460"/>
                  </a:cubicBezTo>
                  <a:lnTo>
                    <a:pt x="3343049" y="4432351"/>
                  </a:lnTo>
                  <a:cubicBezTo>
                    <a:pt x="3343049" y="4500931"/>
                    <a:pt x="3287169" y="4556811"/>
                    <a:pt x="3218589" y="4556811"/>
                  </a:cubicBezTo>
                  <a:close/>
                </a:path>
              </a:pathLst>
            </a:custGeom>
            <a:solidFill>
              <a:srgbClr val="FFFFFF">
                <a:alpha val="4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37347" y="2611788"/>
            <a:ext cx="15350424" cy="15350424"/>
          </a:xfrm>
          <a:prstGeom prst="rect">
            <a:avLst/>
          </a:prstGeom>
        </p:spPr>
      </p:pic>
      <p:grpSp>
        <p:nvGrpSpPr>
          <p:cNvPr id="5" name="Group 5"/>
          <p:cNvGrpSpPr/>
          <p:nvPr/>
        </p:nvGrpSpPr>
        <p:grpSpPr>
          <a:xfrm>
            <a:off x="12619336" y="1196567"/>
            <a:ext cx="4966847" cy="6770162"/>
            <a:chOff x="0" y="0"/>
            <a:chExt cx="3343049" cy="4556811"/>
          </a:xfrm>
        </p:grpSpPr>
        <p:sp>
          <p:nvSpPr>
            <p:cNvPr id="6" name="Freeform 6"/>
            <p:cNvSpPr/>
            <p:nvPr/>
          </p:nvSpPr>
          <p:spPr>
            <a:xfrm>
              <a:off x="0" y="0"/>
              <a:ext cx="3343049" cy="4556811"/>
            </a:xfrm>
            <a:custGeom>
              <a:avLst/>
              <a:gdLst/>
              <a:ahLst/>
              <a:cxnLst/>
              <a:rect l="l" t="t" r="r" b="b"/>
              <a:pathLst>
                <a:path w="3343049" h="4556811">
                  <a:moveTo>
                    <a:pt x="3218589" y="4556811"/>
                  </a:moveTo>
                  <a:lnTo>
                    <a:pt x="124460" y="4556811"/>
                  </a:lnTo>
                  <a:cubicBezTo>
                    <a:pt x="55880" y="4556811"/>
                    <a:pt x="0" y="4500931"/>
                    <a:pt x="0" y="4432351"/>
                  </a:cubicBezTo>
                  <a:lnTo>
                    <a:pt x="0" y="124460"/>
                  </a:lnTo>
                  <a:cubicBezTo>
                    <a:pt x="0" y="55880"/>
                    <a:pt x="55880" y="0"/>
                    <a:pt x="124460" y="0"/>
                  </a:cubicBezTo>
                  <a:lnTo>
                    <a:pt x="3218589" y="0"/>
                  </a:lnTo>
                  <a:cubicBezTo>
                    <a:pt x="3287169" y="0"/>
                    <a:pt x="3343049" y="55880"/>
                    <a:pt x="3343049" y="124460"/>
                  </a:cubicBezTo>
                  <a:lnTo>
                    <a:pt x="3343049" y="4432351"/>
                  </a:lnTo>
                  <a:cubicBezTo>
                    <a:pt x="3343049" y="4500931"/>
                    <a:pt x="3287169" y="4556811"/>
                    <a:pt x="3218589" y="4556811"/>
                  </a:cubicBezTo>
                  <a:close/>
                </a:path>
              </a:pathLst>
            </a:custGeom>
            <a:solidFill>
              <a:srgbClr val="FFFFFF">
                <a:alpha val="40000"/>
              </a:srgbClr>
            </a:solidFill>
          </p:spPr>
        </p:sp>
      </p:grpSp>
      <p:grpSp>
        <p:nvGrpSpPr>
          <p:cNvPr id="7" name="Group 7"/>
          <p:cNvGrpSpPr/>
          <p:nvPr/>
        </p:nvGrpSpPr>
        <p:grpSpPr>
          <a:xfrm>
            <a:off x="12891880" y="1269981"/>
            <a:ext cx="4367420" cy="5915699"/>
            <a:chOff x="0" y="0"/>
            <a:chExt cx="5823226" cy="7887598"/>
          </a:xfrm>
        </p:grpSpPr>
        <p:pic>
          <p:nvPicPr>
            <p:cNvPr id="8" name="Picture 8"/>
            <p:cNvPicPr>
              <a:picLocks noChangeAspect="1"/>
            </p:cNvPicPr>
            <p:nvPr/>
          </p:nvPicPr>
          <p:blipFill>
            <a:blip r:embed="rId4"/>
            <a:srcRect l="6417" t="3889" r="5102" b="7119"/>
            <a:stretch>
              <a:fillRect/>
            </a:stretch>
          </p:blipFill>
          <p:spPr>
            <a:xfrm>
              <a:off x="0" y="0"/>
              <a:ext cx="5823226" cy="7887598"/>
            </a:xfrm>
            <a:prstGeom prst="rect">
              <a:avLst/>
            </a:prstGeom>
          </p:spPr>
        </p:pic>
      </p:grpSp>
      <p:pic>
        <p:nvPicPr>
          <p:cNvPr id="9" name="Picture 9"/>
          <p:cNvPicPr>
            <a:picLocks noChangeAspect="1"/>
          </p:cNvPicPr>
          <p:nvPr/>
        </p:nvPicPr>
        <p:blipFill>
          <a:blip r:embed="rId5">
            <a:alphaModFix amt="64000"/>
          </a:blip>
          <a:srcRect/>
          <a:stretch>
            <a:fillRect/>
          </a:stretch>
        </p:blipFill>
        <p:spPr>
          <a:xfrm rot="-184428">
            <a:off x="15711990" y="-7384675"/>
            <a:ext cx="12276134" cy="12276134"/>
          </a:xfrm>
          <a:prstGeom prst="rect">
            <a:avLst/>
          </a:prstGeom>
        </p:spPr>
      </p:pic>
      <p:sp>
        <p:nvSpPr>
          <p:cNvPr id="10" name="TextBox 10"/>
          <p:cNvSpPr txBox="1"/>
          <p:nvPr/>
        </p:nvSpPr>
        <p:spPr>
          <a:xfrm>
            <a:off x="5883336" y="5795664"/>
            <a:ext cx="6540953" cy="2218690"/>
          </a:xfrm>
          <a:prstGeom prst="rect">
            <a:avLst/>
          </a:prstGeom>
        </p:spPr>
        <p:txBody>
          <a:bodyPr lIns="0" tIns="0" rIns="0" bIns="0" rtlCol="0" anchor="t">
            <a:spAutoFit/>
          </a:bodyPr>
          <a:lstStyle/>
          <a:p>
            <a:pPr algn="just">
              <a:lnSpc>
                <a:spcPts val="2990"/>
              </a:lnSpc>
            </a:pPr>
            <a:r>
              <a:rPr lang="en-US" sz="2300">
                <a:solidFill>
                  <a:srgbClr val="000000"/>
                </a:solidFill>
                <a:latin typeface="TT Commons Pro"/>
              </a:rPr>
              <a:t>У роботах Р. Нельсона основна увага приділена державної науково-технологічній політиці, а також оцінці рівня розвитку національних інноваційних систем різних країн. Так, на підставі порівняльного аналізу функціонування НІС він виявив, що найбільш вагомі результати приносить </a:t>
            </a:r>
          </a:p>
        </p:txBody>
      </p:sp>
      <p:sp>
        <p:nvSpPr>
          <p:cNvPr id="11" name="TextBox 11"/>
          <p:cNvSpPr txBox="1"/>
          <p:nvPr/>
        </p:nvSpPr>
        <p:spPr>
          <a:xfrm>
            <a:off x="1028700" y="1009650"/>
            <a:ext cx="11395590" cy="1847215"/>
          </a:xfrm>
          <a:prstGeom prst="rect">
            <a:avLst/>
          </a:prstGeom>
        </p:spPr>
        <p:txBody>
          <a:bodyPr lIns="0" tIns="0" rIns="0" bIns="0" rtlCol="0" anchor="t">
            <a:spAutoFit/>
          </a:bodyPr>
          <a:lstStyle/>
          <a:p>
            <a:pPr algn="just">
              <a:lnSpc>
                <a:spcPts val="2990"/>
              </a:lnSpc>
            </a:pPr>
            <a:r>
              <a:rPr lang="en-US" sz="2300">
                <a:solidFill>
                  <a:srgbClr val="000000"/>
                </a:solidFill>
                <a:latin typeface="TT Commons Pro"/>
              </a:rPr>
              <a:t>Як свідчить міжнародний досвід, гарантією ефективної інституційної організації науково-технологічної діяльності в розвинених країнах є їх національні інноваційні системи (НІС). Теоретичну базу функціонування НІС ще в кінці 1980-х рр. розробили </a:t>
            </a:r>
          </a:p>
          <a:p>
            <a:pPr algn="just">
              <a:lnSpc>
                <a:spcPts val="2990"/>
              </a:lnSpc>
            </a:pPr>
            <a:r>
              <a:rPr lang="en-US" sz="2300">
                <a:solidFill>
                  <a:srgbClr val="000000"/>
                </a:solidFill>
                <a:latin typeface="TT Commons Pro"/>
              </a:rPr>
              <a:t>Б. Лундвалл, К. Фріман і Р. Нельсон. На основі висновків Р. Коуза і Д. Норта - класиків</a:t>
            </a:r>
          </a:p>
          <a:p>
            <a:pPr algn="just">
              <a:lnSpc>
                <a:spcPts val="2990"/>
              </a:lnSpc>
            </a:pPr>
            <a:endParaRPr lang="en-US" sz="2300">
              <a:solidFill>
                <a:srgbClr val="000000"/>
              </a:solidFill>
              <a:latin typeface="TT Commons Pro"/>
            </a:endParaRPr>
          </a:p>
        </p:txBody>
      </p:sp>
      <p:sp>
        <p:nvSpPr>
          <p:cNvPr id="12" name="TextBox 12"/>
          <p:cNvSpPr txBox="1"/>
          <p:nvPr/>
        </p:nvSpPr>
        <p:spPr>
          <a:xfrm>
            <a:off x="14605834" y="7447617"/>
            <a:ext cx="993851" cy="266699"/>
          </a:xfrm>
          <a:prstGeom prst="rect">
            <a:avLst/>
          </a:prstGeom>
        </p:spPr>
        <p:txBody>
          <a:bodyPr lIns="0" tIns="0" rIns="0" bIns="0" rtlCol="0" anchor="t">
            <a:spAutoFit/>
          </a:bodyPr>
          <a:lstStyle/>
          <a:p>
            <a:pPr>
              <a:lnSpc>
                <a:spcPts val="2250"/>
              </a:lnSpc>
            </a:pPr>
            <a:r>
              <a:rPr lang="en-US" sz="1500">
                <a:solidFill>
                  <a:srgbClr val="000000"/>
                </a:solidFill>
                <a:latin typeface="Noto Serif Display Light"/>
              </a:rPr>
              <a:t>К. ФРІМАН</a:t>
            </a:r>
          </a:p>
        </p:txBody>
      </p:sp>
      <p:sp>
        <p:nvSpPr>
          <p:cNvPr id="13" name="TextBox 13"/>
          <p:cNvSpPr txBox="1"/>
          <p:nvPr/>
        </p:nvSpPr>
        <p:spPr>
          <a:xfrm>
            <a:off x="2445239" y="8991601"/>
            <a:ext cx="1735553" cy="266699"/>
          </a:xfrm>
          <a:prstGeom prst="rect">
            <a:avLst/>
          </a:prstGeom>
        </p:spPr>
        <p:txBody>
          <a:bodyPr lIns="0" tIns="0" rIns="0" bIns="0" rtlCol="0" anchor="t">
            <a:spAutoFit/>
          </a:bodyPr>
          <a:lstStyle/>
          <a:p>
            <a:pPr>
              <a:lnSpc>
                <a:spcPts val="2250"/>
              </a:lnSpc>
            </a:pPr>
            <a:r>
              <a:rPr lang="en-US" sz="1500">
                <a:solidFill>
                  <a:srgbClr val="000000"/>
                </a:solidFill>
                <a:latin typeface="Noto Serif Display Light"/>
              </a:rPr>
              <a:t>Р. НЕЛЬСОНА</a:t>
            </a:r>
          </a:p>
        </p:txBody>
      </p:sp>
      <p:grpSp>
        <p:nvGrpSpPr>
          <p:cNvPr id="14" name="Group 14"/>
          <p:cNvGrpSpPr/>
          <p:nvPr/>
        </p:nvGrpSpPr>
        <p:grpSpPr>
          <a:xfrm>
            <a:off x="1129305" y="2856865"/>
            <a:ext cx="4367420" cy="5915699"/>
            <a:chOff x="0" y="0"/>
            <a:chExt cx="5823226" cy="7887598"/>
          </a:xfrm>
        </p:grpSpPr>
        <p:pic>
          <p:nvPicPr>
            <p:cNvPr id="15" name="Picture 15"/>
            <p:cNvPicPr>
              <a:picLocks noChangeAspect="1"/>
            </p:cNvPicPr>
            <p:nvPr/>
          </p:nvPicPr>
          <p:blipFill>
            <a:blip r:embed="rId6"/>
            <a:srcRect t="2491" b="2491"/>
            <a:stretch>
              <a:fillRect/>
            </a:stretch>
          </p:blipFill>
          <p:spPr>
            <a:xfrm>
              <a:off x="0" y="0"/>
              <a:ext cx="5823226" cy="7887598"/>
            </a:xfrm>
            <a:prstGeom prst="rect">
              <a:avLst/>
            </a:prstGeom>
          </p:spPr>
        </p:pic>
      </p:grpSp>
      <p:sp>
        <p:nvSpPr>
          <p:cNvPr id="16" name="TextBox 16"/>
          <p:cNvSpPr txBox="1"/>
          <p:nvPr/>
        </p:nvSpPr>
        <p:spPr>
          <a:xfrm>
            <a:off x="5883336" y="2516538"/>
            <a:ext cx="6540953" cy="2590165"/>
          </a:xfrm>
          <a:prstGeom prst="rect">
            <a:avLst/>
          </a:prstGeom>
        </p:spPr>
        <p:txBody>
          <a:bodyPr lIns="0" tIns="0" rIns="0" bIns="0" rtlCol="0" anchor="t">
            <a:spAutoFit/>
          </a:bodyPr>
          <a:lstStyle/>
          <a:p>
            <a:pPr algn="just">
              <a:lnSpc>
                <a:spcPts val="2990"/>
              </a:lnSpc>
              <a:spcBef>
                <a:spcPct val="0"/>
              </a:spcBef>
            </a:pPr>
            <a:r>
              <a:rPr lang="en-US" sz="2300">
                <a:solidFill>
                  <a:srgbClr val="000000"/>
                </a:solidFill>
                <a:latin typeface="TT Commons Pro"/>
              </a:rPr>
              <a:t>інституціоналізму - К. Фріман довів, що центральною інституціональної компонентою інноваційної діяльності є національні інноваційні системи, які, як мережа державних і приватних інституцій, в сукупності забезпечують генерування, створення, модифікацію і дифузію нових технологій.</a:t>
            </a:r>
          </a:p>
        </p:txBody>
      </p:sp>
      <p:sp>
        <p:nvSpPr>
          <p:cNvPr id="17" name="TextBox 17"/>
          <p:cNvSpPr txBox="1"/>
          <p:nvPr/>
        </p:nvSpPr>
        <p:spPr>
          <a:xfrm>
            <a:off x="5883336" y="7985779"/>
            <a:ext cx="10909399" cy="406400"/>
          </a:xfrm>
          <a:prstGeom prst="rect">
            <a:avLst/>
          </a:prstGeom>
        </p:spPr>
        <p:txBody>
          <a:bodyPr lIns="0" tIns="0" rIns="0" bIns="0" rtlCol="0" anchor="t">
            <a:spAutoFit/>
          </a:bodyPr>
          <a:lstStyle/>
          <a:p>
            <a:pPr algn="ctr">
              <a:lnSpc>
                <a:spcPts val="3249"/>
              </a:lnSpc>
              <a:spcBef>
                <a:spcPct val="0"/>
              </a:spcBef>
            </a:pPr>
            <a:r>
              <a:rPr lang="en-US" sz="2499">
                <a:solidFill>
                  <a:srgbClr val="000000"/>
                </a:solidFill>
                <a:latin typeface="TT Commons Pro"/>
              </a:rPr>
              <a:t>включення в механізм державної інноваційної політики ринкових регуляторів.</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46" t="64532"/>
          <a:stretch>
            <a:fillRect/>
          </a:stretch>
        </p:blipFill>
        <p:spPr>
          <a:xfrm>
            <a:off x="0" y="0"/>
            <a:ext cx="18288000" cy="10287000"/>
          </a:xfrm>
          <a:prstGeom prst="rect">
            <a:avLst/>
          </a:prstGeom>
        </p:spPr>
      </p:pic>
      <p:sp>
        <p:nvSpPr>
          <p:cNvPr id="3" name="TextBox 3"/>
          <p:cNvSpPr txBox="1"/>
          <p:nvPr/>
        </p:nvSpPr>
        <p:spPr>
          <a:xfrm>
            <a:off x="6413645" y="967581"/>
            <a:ext cx="10845655" cy="8533765"/>
          </a:xfrm>
          <a:prstGeom prst="rect">
            <a:avLst/>
          </a:prstGeom>
        </p:spPr>
        <p:txBody>
          <a:bodyPr lIns="0" tIns="0" rIns="0" bIns="0" rtlCol="0" anchor="t">
            <a:spAutoFit/>
          </a:bodyPr>
          <a:lstStyle/>
          <a:p>
            <a:pPr algn="just">
              <a:lnSpc>
                <a:spcPts val="2990"/>
              </a:lnSpc>
            </a:pPr>
            <a:r>
              <a:rPr lang="en-US" sz="2300">
                <a:solidFill>
                  <a:srgbClr val="000000"/>
                </a:solidFill>
                <a:latin typeface="TT Commons Pro"/>
              </a:rPr>
              <a:t> Разом з тим Б. Лундвалл, спираючись на концепцію «національних виробничих систем» Ф. Ліста та ідеї Фон Хиппеля про міжфірмове технологічне співробітництво, досліджував взаємини між національними виробниками та споживачами нових знань і технологій та визначив ключові характеристики інноваційних систем країн Північної Європи.</a:t>
            </a:r>
          </a:p>
          <a:p>
            <a:pPr algn="just">
              <a:lnSpc>
                <a:spcPts val="2990"/>
              </a:lnSpc>
            </a:pPr>
            <a:r>
              <a:rPr lang="en-US" sz="2300">
                <a:solidFill>
                  <a:srgbClr val="000000"/>
                </a:solidFill>
                <a:latin typeface="TT Commons Pro"/>
              </a:rPr>
              <a:t> Як висновок Б. Лундвалл сформулював твердження, що взаємодія фірм в процесі розробки технологій найефективніше реалізується всередині країн і визначається особливостями їх інституційної структури. У зв'язку з цим слід зазначити, що питання впливу інституційних структур на розвиток технологій та їх синергетичної ролі в економічному і соціальному прогресі був центральним ще в теорії довгих хвиль М. Кондратьєва, який заклав основи розуміння циклічного характеру науково-технологічного розвитку. Нагадаємо, що дана теорія виходить з того, що економічна система постійно перебуває в стані відхилення від макроекономічної рівноваги. Ці відхилення спостерігаються в рамках виробничих циклів середньої тривалості (40-60 років) і стосуються насамперед виробничих споруд, інфраструктури і робочої сили в межах одного технологічного рівня. В результаті ж вичерпання ресурсів підвищення продуктивності праці в рамках попередніх технологій відбувається перехід виробництва до нового технологічного способу. Іншими словами, настає епоха науково-технічної революції, яка дає початок нової «довгій хвилі». Так, остання з виділених наукою, п'ята, хвиля почалася в середині 1980-х рр. і базується на досягненнях в області мікро-електроніки, інформатики, біотехнології, генної інженерії, освоєння нових видів енергії, космічного простору, супутникового зв'язку та інше.</a:t>
            </a:r>
          </a:p>
        </p:txBody>
      </p:sp>
      <p:grpSp>
        <p:nvGrpSpPr>
          <p:cNvPr id="4" name="Group 4"/>
          <p:cNvGrpSpPr/>
          <p:nvPr/>
        </p:nvGrpSpPr>
        <p:grpSpPr>
          <a:xfrm>
            <a:off x="1001530" y="1672694"/>
            <a:ext cx="4966847" cy="6770162"/>
            <a:chOff x="0" y="0"/>
            <a:chExt cx="3343049" cy="4556811"/>
          </a:xfrm>
        </p:grpSpPr>
        <p:sp>
          <p:nvSpPr>
            <p:cNvPr id="5" name="Freeform 5"/>
            <p:cNvSpPr/>
            <p:nvPr/>
          </p:nvSpPr>
          <p:spPr>
            <a:xfrm>
              <a:off x="0" y="0"/>
              <a:ext cx="3343049" cy="4556811"/>
            </a:xfrm>
            <a:custGeom>
              <a:avLst/>
              <a:gdLst/>
              <a:ahLst/>
              <a:cxnLst/>
              <a:rect l="l" t="t" r="r" b="b"/>
              <a:pathLst>
                <a:path w="3343049" h="4556811">
                  <a:moveTo>
                    <a:pt x="3218589" y="4556811"/>
                  </a:moveTo>
                  <a:lnTo>
                    <a:pt x="124460" y="4556811"/>
                  </a:lnTo>
                  <a:cubicBezTo>
                    <a:pt x="55880" y="4556811"/>
                    <a:pt x="0" y="4500931"/>
                    <a:pt x="0" y="4432351"/>
                  </a:cubicBezTo>
                  <a:lnTo>
                    <a:pt x="0" y="124460"/>
                  </a:lnTo>
                  <a:cubicBezTo>
                    <a:pt x="0" y="55880"/>
                    <a:pt x="55880" y="0"/>
                    <a:pt x="124460" y="0"/>
                  </a:cubicBezTo>
                  <a:lnTo>
                    <a:pt x="3218589" y="0"/>
                  </a:lnTo>
                  <a:cubicBezTo>
                    <a:pt x="3287169" y="0"/>
                    <a:pt x="3343049" y="55880"/>
                    <a:pt x="3343049" y="124460"/>
                  </a:cubicBezTo>
                  <a:lnTo>
                    <a:pt x="3343049" y="4432351"/>
                  </a:lnTo>
                  <a:cubicBezTo>
                    <a:pt x="3343049" y="4500931"/>
                    <a:pt x="3287169" y="4556811"/>
                    <a:pt x="3218589" y="4556811"/>
                  </a:cubicBezTo>
                  <a:close/>
                </a:path>
              </a:pathLst>
            </a:custGeom>
            <a:solidFill>
              <a:srgbClr val="FFFFFF">
                <a:alpha val="40000"/>
              </a:srgbClr>
            </a:solidFill>
          </p:spPr>
        </p:sp>
      </p:grpSp>
      <p:grpSp>
        <p:nvGrpSpPr>
          <p:cNvPr id="6" name="Group 6"/>
          <p:cNvGrpSpPr/>
          <p:nvPr/>
        </p:nvGrpSpPr>
        <p:grpSpPr>
          <a:xfrm>
            <a:off x="1301244" y="1831832"/>
            <a:ext cx="4367420" cy="5915699"/>
            <a:chOff x="0" y="0"/>
            <a:chExt cx="5823226" cy="7887598"/>
          </a:xfrm>
        </p:grpSpPr>
        <p:pic>
          <p:nvPicPr>
            <p:cNvPr id="7" name="Picture 7"/>
            <p:cNvPicPr>
              <a:picLocks noChangeAspect="1"/>
            </p:cNvPicPr>
            <p:nvPr/>
          </p:nvPicPr>
          <p:blipFill>
            <a:blip r:embed="rId3"/>
            <a:srcRect l="23148" r="23148"/>
            <a:stretch>
              <a:fillRect/>
            </a:stretch>
          </p:blipFill>
          <p:spPr>
            <a:xfrm>
              <a:off x="0" y="0"/>
              <a:ext cx="5823226" cy="7887598"/>
            </a:xfrm>
            <a:prstGeom prst="rect">
              <a:avLst/>
            </a:prstGeom>
          </p:spPr>
        </p:pic>
      </p:grpSp>
      <p:sp>
        <p:nvSpPr>
          <p:cNvPr id="8" name="TextBox 8"/>
          <p:cNvSpPr txBox="1"/>
          <p:nvPr/>
        </p:nvSpPr>
        <p:spPr>
          <a:xfrm>
            <a:off x="2753807" y="7909456"/>
            <a:ext cx="1462295" cy="266700"/>
          </a:xfrm>
          <a:prstGeom prst="rect">
            <a:avLst/>
          </a:prstGeom>
        </p:spPr>
        <p:txBody>
          <a:bodyPr lIns="0" tIns="0" rIns="0" bIns="0" rtlCol="0" anchor="t">
            <a:spAutoFit/>
          </a:bodyPr>
          <a:lstStyle/>
          <a:p>
            <a:pPr>
              <a:lnSpc>
                <a:spcPts val="2250"/>
              </a:lnSpc>
            </a:pPr>
            <a:r>
              <a:rPr lang="en-US" sz="1500">
                <a:solidFill>
                  <a:srgbClr val="000000"/>
                </a:solidFill>
                <a:latin typeface="Noto Serif Display Light"/>
              </a:rPr>
              <a:t>Б. ЛУНДВАЛЛ</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3" t="51384" r="36563" b="13147"/>
          <a:stretch>
            <a:fillRect/>
          </a:stretch>
        </p:blipFill>
        <p:spPr>
          <a:xfrm>
            <a:off x="0" y="0"/>
            <a:ext cx="18288000" cy="10287000"/>
          </a:xfrm>
          <a:prstGeom prst="rect">
            <a:avLst/>
          </a:prstGeom>
        </p:spPr>
      </p:pic>
      <p:sp>
        <p:nvSpPr>
          <p:cNvPr id="3" name="TextBox 3"/>
          <p:cNvSpPr txBox="1"/>
          <p:nvPr/>
        </p:nvSpPr>
        <p:spPr>
          <a:xfrm>
            <a:off x="1028700" y="1052830"/>
            <a:ext cx="10668309" cy="8162290"/>
          </a:xfrm>
          <a:prstGeom prst="rect">
            <a:avLst/>
          </a:prstGeom>
        </p:spPr>
        <p:txBody>
          <a:bodyPr lIns="0" tIns="0" rIns="0" bIns="0" rtlCol="0" anchor="t">
            <a:spAutoFit/>
          </a:bodyPr>
          <a:lstStyle/>
          <a:p>
            <a:pPr algn="just">
              <a:lnSpc>
                <a:spcPts val="2990"/>
              </a:lnSpc>
            </a:pPr>
            <a:r>
              <a:rPr lang="en-US" sz="2300">
                <a:solidFill>
                  <a:srgbClr val="000000"/>
                </a:solidFill>
                <a:latin typeface="TT Commons Pro"/>
              </a:rPr>
              <a:t> Теорія довгих хвиль стала основою зародження класичного інноваційного спрямування, розвиток якого припадає на початок XX в. і яке пов'язане з роботами таких західних економістів, як Й. Шумпетер, В. Зомбарт, В. Мітчерліх і </a:t>
            </a:r>
          </a:p>
          <a:p>
            <a:pPr algn="just">
              <a:lnSpc>
                <a:spcPts val="2990"/>
              </a:lnSpc>
            </a:pPr>
            <a:r>
              <a:rPr lang="en-US" sz="2300">
                <a:solidFill>
                  <a:srgbClr val="000000"/>
                </a:solidFill>
                <a:latin typeface="TT Commons Pro"/>
              </a:rPr>
              <a:t>С. Кузнець. Дослідивши динаміку економічних показників крізь призму даної теорії, Й. Шумпетер висунув гіпотезу щодо обумовленості довгих хвиль в економіці періодичної концентрацією, або кластеризацией, важливих нововведень в порівняно короткі проміжки часу. При цьому особливу увагу він звернув на нерівномірність розвитку різних секторів економіки, а саме на швидке зростання одних і застій в інших.</a:t>
            </a:r>
          </a:p>
          <a:p>
            <a:pPr algn="just">
              <a:lnSpc>
                <a:spcPts val="2990"/>
              </a:lnSpc>
            </a:pPr>
            <a:r>
              <a:rPr lang="en-US" sz="2300">
                <a:solidFill>
                  <a:srgbClr val="000000"/>
                </a:solidFill>
                <a:latin typeface="TT Commons Pro"/>
              </a:rPr>
              <a:t> Також Й. Шумпетер обґрунтував теорію ефективної конкуренції, витлумачивши ринковий механізм в епоху великого бізнесу як ефективну взаємодію сил монополії і конкуренції, яка заснована на нововведення, які надають економічному розвитку додаткову динаміку. Об'єктом дослідження у Й.Шумпетера виступають науково-технічний і техніко-економічний прогрес, виходячи з чого він відкрив і аргументував якісно новий тип економічного розвитку - інноваційний, ставши основоположником теорії інноваційного розвитку. Саме Шумпетер ввів у науковий обіг термін «інновація», маючи на увазі під ним не просто нововведення, а зміна технології виробництва, і довів, що інновацією є не кожне нововведення, а тільки те, яке передбачає удосконалення технології, її перехід на новий, вищий, щабель розвитку. Отже, теорія інноваційного розвитку докорінно трансформувала усталені на той час уявлення про фактори національного економічного прогресу.</a:t>
            </a:r>
          </a:p>
        </p:txBody>
      </p:sp>
      <p:grpSp>
        <p:nvGrpSpPr>
          <p:cNvPr id="4" name="Group 4"/>
          <p:cNvGrpSpPr/>
          <p:nvPr/>
        </p:nvGrpSpPr>
        <p:grpSpPr>
          <a:xfrm>
            <a:off x="12292453" y="1758419"/>
            <a:ext cx="4966847" cy="6770162"/>
            <a:chOff x="0" y="0"/>
            <a:chExt cx="3343049" cy="4556811"/>
          </a:xfrm>
        </p:grpSpPr>
        <p:sp>
          <p:nvSpPr>
            <p:cNvPr id="5" name="Freeform 5"/>
            <p:cNvSpPr/>
            <p:nvPr/>
          </p:nvSpPr>
          <p:spPr>
            <a:xfrm>
              <a:off x="0" y="0"/>
              <a:ext cx="3343049" cy="4556811"/>
            </a:xfrm>
            <a:custGeom>
              <a:avLst/>
              <a:gdLst/>
              <a:ahLst/>
              <a:cxnLst/>
              <a:rect l="l" t="t" r="r" b="b"/>
              <a:pathLst>
                <a:path w="3343049" h="4556811">
                  <a:moveTo>
                    <a:pt x="3218589" y="4556811"/>
                  </a:moveTo>
                  <a:lnTo>
                    <a:pt x="124460" y="4556811"/>
                  </a:lnTo>
                  <a:cubicBezTo>
                    <a:pt x="55880" y="4556811"/>
                    <a:pt x="0" y="4500931"/>
                    <a:pt x="0" y="4432351"/>
                  </a:cubicBezTo>
                  <a:lnTo>
                    <a:pt x="0" y="124460"/>
                  </a:lnTo>
                  <a:cubicBezTo>
                    <a:pt x="0" y="55880"/>
                    <a:pt x="55880" y="0"/>
                    <a:pt x="124460" y="0"/>
                  </a:cubicBezTo>
                  <a:lnTo>
                    <a:pt x="3218589" y="0"/>
                  </a:lnTo>
                  <a:cubicBezTo>
                    <a:pt x="3287169" y="0"/>
                    <a:pt x="3343049" y="55880"/>
                    <a:pt x="3343049" y="124460"/>
                  </a:cubicBezTo>
                  <a:lnTo>
                    <a:pt x="3343049" y="4432351"/>
                  </a:lnTo>
                  <a:cubicBezTo>
                    <a:pt x="3343049" y="4500931"/>
                    <a:pt x="3287169" y="4556811"/>
                    <a:pt x="3218589" y="4556811"/>
                  </a:cubicBezTo>
                  <a:close/>
                </a:path>
              </a:pathLst>
            </a:custGeom>
            <a:solidFill>
              <a:srgbClr val="FFFFFF">
                <a:alpha val="40000"/>
              </a:srgbClr>
            </a:solidFill>
          </p:spPr>
        </p:sp>
      </p:grpSp>
      <p:grpSp>
        <p:nvGrpSpPr>
          <p:cNvPr id="6" name="Group 6"/>
          <p:cNvGrpSpPr/>
          <p:nvPr/>
        </p:nvGrpSpPr>
        <p:grpSpPr>
          <a:xfrm>
            <a:off x="12592167" y="1917557"/>
            <a:ext cx="4367420" cy="5915699"/>
            <a:chOff x="0" y="0"/>
            <a:chExt cx="5823226" cy="7887598"/>
          </a:xfrm>
        </p:grpSpPr>
        <p:pic>
          <p:nvPicPr>
            <p:cNvPr id="7" name="Picture 7"/>
            <p:cNvPicPr>
              <a:picLocks noChangeAspect="1"/>
            </p:cNvPicPr>
            <p:nvPr/>
          </p:nvPicPr>
          <p:blipFill>
            <a:blip r:embed="rId3"/>
            <a:srcRect l="1950" r="1950"/>
            <a:stretch>
              <a:fillRect/>
            </a:stretch>
          </p:blipFill>
          <p:spPr>
            <a:xfrm>
              <a:off x="0" y="0"/>
              <a:ext cx="5823226" cy="7887598"/>
            </a:xfrm>
            <a:prstGeom prst="rect">
              <a:avLst/>
            </a:prstGeom>
          </p:spPr>
        </p:pic>
      </p:grpSp>
      <p:sp>
        <p:nvSpPr>
          <p:cNvPr id="8" name="TextBox 8"/>
          <p:cNvSpPr txBox="1"/>
          <p:nvPr/>
        </p:nvSpPr>
        <p:spPr>
          <a:xfrm>
            <a:off x="13986174" y="8061856"/>
            <a:ext cx="1579405" cy="266700"/>
          </a:xfrm>
          <a:prstGeom prst="rect">
            <a:avLst/>
          </a:prstGeom>
        </p:spPr>
        <p:txBody>
          <a:bodyPr lIns="0" tIns="0" rIns="0" bIns="0" rtlCol="0" anchor="t">
            <a:spAutoFit/>
          </a:bodyPr>
          <a:lstStyle/>
          <a:p>
            <a:pPr>
              <a:lnSpc>
                <a:spcPts val="2250"/>
              </a:lnSpc>
            </a:pPr>
            <a:r>
              <a:rPr lang="en-US" sz="1500">
                <a:solidFill>
                  <a:srgbClr val="000000"/>
                </a:solidFill>
                <a:latin typeface="Noto Serif Display Light"/>
              </a:rPr>
              <a:t>Й. ШУМПЕТЕР</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0" y="509291"/>
            <a:ext cx="15350424" cy="15350424"/>
          </a:xfrm>
          <a:prstGeom prst="rect">
            <a:avLst/>
          </a:prstGeom>
        </p:spPr>
      </p:pic>
      <p:pic>
        <p:nvPicPr>
          <p:cNvPr id="3" name="Picture 3"/>
          <p:cNvPicPr>
            <a:picLocks noChangeAspect="1"/>
          </p:cNvPicPr>
          <p:nvPr/>
        </p:nvPicPr>
        <p:blipFill>
          <a:blip r:embed="rId4">
            <a:alphaModFix amt="64000"/>
          </a:blip>
          <a:srcRect/>
          <a:stretch>
            <a:fillRect/>
          </a:stretch>
        </p:blipFill>
        <p:spPr>
          <a:xfrm rot="-184428">
            <a:off x="-2537625" y="-5252408"/>
            <a:ext cx="12276134" cy="12276134"/>
          </a:xfrm>
          <a:prstGeom prst="rect">
            <a:avLst/>
          </a:prstGeom>
        </p:spPr>
      </p:pic>
      <p:grpSp>
        <p:nvGrpSpPr>
          <p:cNvPr id="4" name="Group 4"/>
          <p:cNvGrpSpPr/>
          <p:nvPr/>
        </p:nvGrpSpPr>
        <p:grpSpPr>
          <a:xfrm>
            <a:off x="6855761" y="1615378"/>
            <a:ext cx="4966847" cy="6770162"/>
            <a:chOff x="0" y="0"/>
            <a:chExt cx="3343049" cy="4556811"/>
          </a:xfrm>
        </p:grpSpPr>
        <p:sp>
          <p:nvSpPr>
            <p:cNvPr id="5" name="Freeform 5"/>
            <p:cNvSpPr/>
            <p:nvPr/>
          </p:nvSpPr>
          <p:spPr>
            <a:xfrm>
              <a:off x="0" y="0"/>
              <a:ext cx="3343049" cy="4556811"/>
            </a:xfrm>
            <a:custGeom>
              <a:avLst/>
              <a:gdLst/>
              <a:ahLst/>
              <a:cxnLst/>
              <a:rect l="l" t="t" r="r" b="b"/>
              <a:pathLst>
                <a:path w="3343049" h="4556811">
                  <a:moveTo>
                    <a:pt x="3218589" y="4556811"/>
                  </a:moveTo>
                  <a:lnTo>
                    <a:pt x="124460" y="4556811"/>
                  </a:lnTo>
                  <a:cubicBezTo>
                    <a:pt x="55880" y="4556811"/>
                    <a:pt x="0" y="4500931"/>
                    <a:pt x="0" y="4432351"/>
                  </a:cubicBezTo>
                  <a:lnTo>
                    <a:pt x="0" y="124460"/>
                  </a:lnTo>
                  <a:cubicBezTo>
                    <a:pt x="0" y="55880"/>
                    <a:pt x="55880" y="0"/>
                    <a:pt x="124460" y="0"/>
                  </a:cubicBezTo>
                  <a:lnTo>
                    <a:pt x="3218589" y="0"/>
                  </a:lnTo>
                  <a:cubicBezTo>
                    <a:pt x="3287169" y="0"/>
                    <a:pt x="3343049" y="55880"/>
                    <a:pt x="3343049" y="124460"/>
                  </a:cubicBezTo>
                  <a:lnTo>
                    <a:pt x="3343049" y="4432351"/>
                  </a:lnTo>
                  <a:cubicBezTo>
                    <a:pt x="3343049" y="4500931"/>
                    <a:pt x="3287169" y="4556811"/>
                    <a:pt x="3218589" y="4556811"/>
                  </a:cubicBezTo>
                  <a:close/>
                </a:path>
              </a:pathLst>
            </a:custGeom>
            <a:solidFill>
              <a:srgbClr val="FFFFFF">
                <a:alpha val="40000"/>
              </a:srgbClr>
            </a:solidFill>
          </p:spPr>
        </p:sp>
      </p:grpSp>
      <p:grpSp>
        <p:nvGrpSpPr>
          <p:cNvPr id="6" name="Group 6"/>
          <p:cNvGrpSpPr/>
          <p:nvPr/>
        </p:nvGrpSpPr>
        <p:grpSpPr>
          <a:xfrm>
            <a:off x="7155475" y="1774516"/>
            <a:ext cx="4367420" cy="5915699"/>
            <a:chOff x="0" y="0"/>
            <a:chExt cx="5823226" cy="7887598"/>
          </a:xfrm>
        </p:grpSpPr>
        <p:pic>
          <p:nvPicPr>
            <p:cNvPr id="7" name="Picture 7"/>
            <p:cNvPicPr>
              <a:picLocks noChangeAspect="1"/>
            </p:cNvPicPr>
            <p:nvPr/>
          </p:nvPicPr>
          <p:blipFill>
            <a:blip r:embed="rId5"/>
            <a:srcRect t="136" b="136"/>
            <a:stretch>
              <a:fillRect/>
            </a:stretch>
          </p:blipFill>
          <p:spPr>
            <a:xfrm>
              <a:off x="0" y="0"/>
              <a:ext cx="5823226" cy="7887598"/>
            </a:xfrm>
            <a:prstGeom prst="rect">
              <a:avLst/>
            </a:prstGeom>
          </p:spPr>
        </p:pic>
      </p:grpSp>
      <p:sp>
        <p:nvSpPr>
          <p:cNvPr id="8" name="TextBox 8"/>
          <p:cNvSpPr txBox="1"/>
          <p:nvPr/>
        </p:nvSpPr>
        <p:spPr>
          <a:xfrm>
            <a:off x="1028700" y="1527687"/>
            <a:ext cx="5397655" cy="6676390"/>
          </a:xfrm>
          <a:prstGeom prst="rect">
            <a:avLst/>
          </a:prstGeom>
        </p:spPr>
        <p:txBody>
          <a:bodyPr lIns="0" tIns="0" rIns="0" bIns="0" rtlCol="0" anchor="t">
            <a:spAutoFit/>
          </a:bodyPr>
          <a:lstStyle/>
          <a:p>
            <a:pPr algn="just">
              <a:lnSpc>
                <a:spcPts val="2990"/>
              </a:lnSpc>
            </a:pPr>
            <a:r>
              <a:rPr lang="en-US" sz="2300">
                <a:solidFill>
                  <a:srgbClr val="000000"/>
                </a:solidFill>
                <a:latin typeface="TT Commons Pro"/>
              </a:rPr>
              <a:t> Американський економіст С. Кузнець підтвердив думку Й. Шумпетера про взаємозв'язок між підприємницької активністю і кластеризацією інноваційної діяльності, довівши, що спонукальна мотивація інвестування в нові товари або нові види техніки з'являється лише за умови його безпосереднього впливу на зростання виробництва, що є фактором прогресу. У протилежному ж випадку, при відсутності технологічних нововведень, відбувається моральне і фізичне старіння капіталу, що приводить до зниження ефективності виробництва, падіння продуктивності праці, підвищенню капіталомісткості виробництва і його витратності, що в цілому гальмує економічне зростання.</a:t>
            </a:r>
          </a:p>
        </p:txBody>
      </p:sp>
      <p:sp>
        <p:nvSpPr>
          <p:cNvPr id="9" name="TextBox 9"/>
          <p:cNvSpPr txBox="1"/>
          <p:nvPr/>
        </p:nvSpPr>
        <p:spPr>
          <a:xfrm>
            <a:off x="8721147" y="7917803"/>
            <a:ext cx="1236075" cy="266700"/>
          </a:xfrm>
          <a:prstGeom prst="rect">
            <a:avLst/>
          </a:prstGeom>
        </p:spPr>
        <p:txBody>
          <a:bodyPr lIns="0" tIns="0" rIns="0" bIns="0" rtlCol="0" anchor="t">
            <a:spAutoFit/>
          </a:bodyPr>
          <a:lstStyle/>
          <a:p>
            <a:pPr>
              <a:lnSpc>
                <a:spcPts val="2250"/>
              </a:lnSpc>
            </a:pPr>
            <a:r>
              <a:rPr lang="en-US" sz="1500">
                <a:solidFill>
                  <a:srgbClr val="000000"/>
                </a:solidFill>
                <a:latin typeface="Noto Serif Display Light"/>
              </a:rPr>
              <a:t>С. КУЗНЕЦЬ</a:t>
            </a:r>
          </a:p>
        </p:txBody>
      </p:sp>
      <p:sp>
        <p:nvSpPr>
          <p:cNvPr id="10" name="TextBox 10"/>
          <p:cNvSpPr txBox="1"/>
          <p:nvPr/>
        </p:nvSpPr>
        <p:spPr>
          <a:xfrm>
            <a:off x="12251233" y="2270637"/>
            <a:ext cx="5021025" cy="5360698"/>
          </a:xfrm>
          <a:prstGeom prst="rect">
            <a:avLst/>
          </a:prstGeom>
        </p:spPr>
        <p:txBody>
          <a:bodyPr lIns="0" tIns="0" rIns="0" bIns="0" rtlCol="0" anchor="t">
            <a:spAutoFit/>
          </a:bodyPr>
          <a:lstStyle/>
          <a:p>
            <a:pPr algn="just">
              <a:lnSpc>
                <a:spcPts val="2990"/>
              </a:lnSpc>
              <a:spcBef>
                <a:spcPct val="0"/>
              </a:spcBef>
            </a:pPr>
            <a:r>
              <a:rPr lang="en-US" sz="2300" dirty="0" err="1">
                <a:solidFill>
                  <a:srgbClr val="000000"/>
                </a:solidFill>
                <a:latin typeface="TT Commons Pro"/>
              </a:rPr>
              <a:t>Велике</a:t>
            </a:r>
            <a:r>
              <a:rPr lang="en-US" sz="2300" dirty="0">
                <a:solidFill>
                  <a:srgbClr val="000000"/>
                </a:solidFill>
                <a:latin typeface="TT Commons Pro"/>
              </a:rPr>
              <a:t> </a:t>
            </a:r>
            <a:r>
              <a:rPr lang="en-US" sz="2300" dirty="0" err="1">
                <a:solidFill>
                  <a:srgbClr val="000000"/>
                </a:solidFill>
                <a:latin typeface="TT Commons Pro"/>
              </a:rPr>
              <a:t>значення</a:t>
            </a:r>
            <a:r>
              <a:rPr lang="en-US" sz="2300" dirty="0">
                <a:solidFill>
                  <a:srgbClr val="000000"/>
                </a:solidFill>
                <a:latin typeface="TT Commons Pro"/>
              </a:rPr>
              <a:t> </a:t>
            </a:r>
            <a:r>
              <a:rPr lang="en-US" sz="2300" dirty="0" err="1">
                <a:solidFill>
                  <a:srgbClr val="000000"/>
                </a:solidFill>
                <a:latin typeface="TT Commons Pro"/>
              </a:rPr>
              <a:t>для</a:t>
            </a:r>
            <a:r>
              <a:rPr lang="en-US" sz="2300" dirty="0">
                <a:solidFill>
                  <a:srgbClr val="000000"/>
                </a:solidFill>
                <a:latin typeface="TT Commons Pro"/>
              </a:rPr>
              <a:t> </a:t>
            </a:r>
            <a:r>
              <a:rPr lang="en-US" sz="2300" dirty="0" err="1">
                <a:solidFill>
                  <a:srgbClr val="000000"/>
                </a:solidFill>
                <a:latin typeface="TT Commons Pro"/>
              </a:rPr>
              <a:t>оцінки</a:t>
            </a:r>
            <a:r>
              <a:rPr lang="en-US" sz="2300" dirty="0">
                <a:solidFill>
                  <a:srgbClr val="000000"/>
                </a:solidFill>
                <a:latin typeface="TT Commons Pro"/>
              </a:rPr>
              <a:t> </a:t>
            </a:r>
            <a:r>
              <a:rPr lang="en-US" sz="2300" dirty="0" err="1">
                <a:solidFill>
                  <a:srgbClr val="000000"/>
                </a:solidFill>
                <a:latin typeface="TT Commons Pro"/>
              </a:rPr>
              <a:t>впливу</a:t>
            </a:r>
            <a:r>
              <a:rPr lang="en-US" sz="2300" dirty="0">
                <a:solidFill>
                  <a:srgbClr val="000000"/>
                </a:solidFill>
                <a:latin typeface="TT Commons Pro"/>
              </a:rPr>
              <a:t> </a:t>
            </a:r>
            <a:r>
              <a:rPr lang="en-US" sz="2300" dirty="0" err="1">
                <a:solidFill>
                  <a:srgbClr val="000000"/>
                </a:solidFill>
                <a:latin typeface="TT Commons Pro"/>
              </a:rPr>
              <a:t>інноваційно-технологічних</a:t>
            </a:r>
            <a:r>
              <a:rPr lang="en-US" sz="2300" dirty="0">
                <a:solidFill>
                  <a:srgbClr val="000000"/>
                </a:solidFill>
                <a:latin typeface="TT Commons Pro"/>
              </a:rPr>
              <a:t> </a:t>
            </a:r>
            <a:r>
              <a:rPr lang="en-US" sz="2300" dirty="0" err="1">
                <a:solidFill>
                  <a:srgbClr val="000000"/>
                </a:solidFill>
                <a:latin typeface="TT Commons Pro"/>
              </a:rPr>
              <a:t>факторів</a:t>
            </a:r>
            <a:r>
              <a:rPr lang="en-US" sz="2300" dirty="0">
                <a:solidFill>
                  <a:srgbClr val="000000"/>
                </a:solidFill>
                <a:latin typeface="TT Commons Pro"/>
              </a:rPr>
              <a:t> </a:t>
            </a:r>
            <a:r>
              <a:rPr lang="en-US" sz="2300" dirty="0" err="1">
                <a:solidFill>
                  <a:srgbClr val="000000"/>
                </a:solidFill>
                <a:latin typeface="TT Commons Pro"/>
              </a:rPr>
              <a:t>на</a:t>
            </a:r>
            <a:r>
              <a:rPr lang="en-US" sz="2300" dirty="0">
                <a:solidFill>
                  <a:srgbClr val="000000"/>
                </a:solidFill>
                <a:latin typeface="TT Commons Pro"/>
              </a:rPr>
              <a:t> </a:t>
            </a:r>
            <a:r>
              <a:rPr lang="en-US" sz="2300" dirty="0" err="1">
                <a:solidFill>
                  <a:srgbClr val="000000"/>
                </a:solidFill>
                <a:latin typeface="TT Commons Pro"/>
              </a:rPr>
              <a:t>глобальний</a:t>
            </a:r>
            <a:r>
              <a:rPr lang="en-US" sz="2300" dirty="0">
                <a:solidFill>
                  <a:srgbClr val="000000"/>
                </a:solidFill>
                <a:latin typeface="TT Commons Pro"/>
              </a:rPr>
              <a:t> </a:t>
            </a:r>
            <a:r>
              <a:rPr lang="en-US" sz="2300" dirty="0" err="1">
                <a:solidFill>
                  <a:srgbClr val="000000"/>
                </a:solidFill>
                <a:latin typeface="TT Commons Pro"/>
              </a:rPr>
              <a:t>економічний</a:t>
            </a:r>
            <a:r>
              <a:rPr lang="en-US" sz="2300" dirty="0">
                <a:solidFill>
                  <a:srgbClr val="000000"/>
                </a:solidFill>
                <a:latin typeface="TT Commons Pro"/>
              </a:rPr>
              <a:t> </a:t>
            </a:r>
            <a:r>
              <a:rPr lang="en-US" sz="2300" dirty="0" err="1">
                <a:solidFill>
                  <a:srgbClr val="000000"/>
                </a:solidFill>
                <a:latin typeface="TT Commons Pro"/>
              </a:rPr>
              <a:t>розвиток</a:t>
            </a:r>
            <a:r>
              <a:rPr lang="en-US" sz="2300" dirty="0">
                <a:solidFill>
                  <a:srgbClr val="000000"/>
                </a:solidFill>
                <a:latin typeface="TT Commons Pro"/>
              </a:rPr>
              <a:t> </a:t>
            </a:r>
            <a:r>
              <a:rPr lang="en-US" sz="2300" dirty="0" err="1">
                <a:solidFill>
                  <a:srgbClr val="000000"/>
                </a:solidFill>
                <a:latin typeface="TT Commons Pro"/>
              </a:rPr>
              <a:t>має</a:t>
            </a:r>
            <a:r>
              <a:rPr lang="en-US" sz="2300" dirty="0">
                <a:solidFill>
                  <a:srgbClr val="000000"/>
                </a:solidFill>
                <a:latin typeface="TT Commons Pro"/>
              </a:rPr>
              <a:t> </a:t>
            </a:r>
            <a:r>
              <a:rPr lang="en-US" sz="2300" dirty="0" err="1">
                <a:solidFill>
                  <a:srgbClr val="000000"/>
                </a:solidFill>
                <a:latin typeface="TT Commons Pro"/>
              </a:rPr>
              <a:t>розроблена</a:t>
            </a:r>
            <a:r>
              <a:rPr lang="en-US" sz="2300" dirty="0">
                <a:solidFill>
                  <a:srgbClr val="000000"/>
                </a:solidFill>
                <a:latin typeface="TT Commons Pro"/>
              </a:rPr>
              <a:t> </a:t>
            </a:r>
            <a:r>
              <a:rPr lang="en-US" sz="2300" dirty="0" err="1">
                <a:solidFill>
                  <a:srgbClr val="000000"/>
                </a:solidFill>
                <a:latin typeface="TT Commons Pro"/>
              </a:rPr>
              <a:t>вченими</a:t>
            </a:r>
            <a:r>
              <a:rPr lang="en-US" sz="2300" dirty="0">
                <a:solidFill>
                  <a:srgbClr val="000000"/>
                </a:solidFill>
                <a:latin typeface="TT Commons Pro"/>
              </a:rPr>
              <a:t> </a:t>
            </a:r>
            <a:r>
              <a:rPr lang="en-US" sz="2300" dirty="0" err="1">
                <a:solidFill>
                  <a:srgbClr val="000000"/>
                </a:solidFill>
                <a:latin typeface="TT Commons Pro"/>
              </a:rPr>
              <a:t>С.Глаз'євим</a:t>
            </a:r>
            <a:r>
              <a:rPr lang="en-US" sz="2300" dirty="0">
                <a:solidFill>
                  <a:srgbClr val="000000"/>
                </a:solidFill>
                <a:latin typeface="TT Commons Pro"/>
              </a:rPr>
              <a:t>, </a:t>
            </a:r>
            <a:r>
              <a:rPr lang="en-US" sz="2300" dirty="0" err="1">
                <a:solidFill>
                  <a:srgbClr val="000000"/>
                </a:solidFill>
                <a:latin typeface="TT Commons Pro"/>
              </a:rPr>
              <a:t>Д.Львовим</a:t>
            </a:r>
            <a:r>
              <a:rPr lang="en-US" sz="2300" dirty="0">
                <a:solidFill>
                  <a:srgbClr val="000000"/>
                </a:solidFill>
                <a:latin typeface="TT Commons Pro"/>
              </a:rPr>
              <a:t>, </a:t>
            </a:r>
            <a:r>
              <a:rPr lang="en-US" sz="2300" dirty="0" err="1">
                <a:solidFill>
                  <a:srgbClr val="000000"/>
                </a:solidFill>
                <a:latin typeface="TT Commons Pro"/>
              </a:rPr>
              <a:t>Г.Фетисовим</a:t>
            </a:r>
            <a:r>
              <a:rPr lang="en-US" sz="2300" dirty="0">
                <a:solidFill>
                  <a:srgbClr val="000000"/>
                </a:solidFill>
                <a:latin typeface="TT Commons Pro"/>
              </a:rPr>
              <a:t> і </a:t>
            </a:r>
            <a:r>
              <a:rPr lang="en-US" sz="2300" dirty="0" err="1">
                <a:solidFill>
                  <a:srgbClr val="000000"/>
                </a:solidFill>
                <a:latin typeface="TT Commons Pro"/>
              </a:rPr>
              <a:t>Ю.Яковця</a:t>
            </a:r>
            <a:r>
              <a:rPr lang="en-US" sz="2300" dirty="0">
                <a:solidFill>
                  <a:srgbClr val="000000"/>
                </a:solidFill>
                <a:latin typeface="TT Commons Pro"/>
              </a:rPr>
              <a:t> </a:t>
            </a:r>
            <a:r>
              <a:rPr lang="en-US" sz="2300" dirty="0" err="1">
                <a:solidFill>
                  <a:srgbClr val="000000"/>
                </a:solidFill>
                <a:latin typeface="TT Commons Pro"/>
              </a:rPr>
              <a:t>концепція</a:t>
            </a:r>
            <a:r>
              <a:rPr lang="en-US" sz="2300" dirty="0">
                <a:solidFill>
                  <a:srgbClr val="000000"/>
                </a:solidFill>
                <a:latin typeface="TT Commons Pro"/>
              </a:rPr>
              <a:t> </a:t>
            </a:r>
            <a:r>
              <a:rPr lang="en-US" sz="2300" dirty="0" err="1">
                <a:solidFill>
                  <a:srgbClr val="000000"/>
                </a:solidFill>
                <a:latin typeface="TT Commons Pro"/>
              </a:rPr>
              <a:t>технологічних</a:t>
            </a:r>
            <a:r>
              <a:rPr lang="en-US" sz="2300" dirty="0">
                <a:solidFill>
                  <a:srgbClr val="000000"/>
                </a:solidFill>
                <a:latin typeface="TT Commons Pro"/>
              </a:rPr>
              <a:t> </a:t>
            </a:r>
            <a:r>
              <a:rPr lang="en-US" sz="2300" dirty="0" err="1">
                <a:solidFill>
                  <a:srgbClr val="000000"/>
                </a:solidFill>
                <a:latin typeface="TT Commons Pro"/>
              </a:rPr>
              <a:t>укладів</a:t>
            </a:r>
            <a:r>
              <a:rPr lang="en-US" sz="2300" dirty="0">
                <a:solidFill>
                  <a:srgbClr val="000000"/>
                </a:solidFill>
                <a:latin typeface="TT Commons Pro"/>
              </a:rPr>
              <a:t>. </a:t>
            </a:r>
            <a:r>
              <a:rPr lang="en-US" sz="2300" dirty="0" err="1">
                <a:solidFill>
                  <a:srgbClr val="000000"/>
                </a:solidFill>
                <a:latin typeface="TT Commons Pro"/>
              </a:rPr>
              <a:t>Остання</a:t>
            </a:r>
            <a:r>
              <a:rPr lang="en-US" sz="2300" dirty="0">
                <a:solidFill>
                  <a:srgbClr val="000000"/>
                </a:solidFill>
                <a:latin typeface="TT Commons Pro"/>
              </a:rPr>
              <a:t> </a:t>
            </a:r>
            <a:r>
              <a:rPr lang="en-US" sz="2300" dirty="0" err="1">
                <a:solidFill>
                  <a:srgbClr val="000000"/>
                </a:solidFill>
                <a:latin typeface="TT Commons Pro"/>
              </a:rPr>
              <a:t>тісно</a:t>
            </a:r>
            <a:r>
              <a:rPr lang="en-US" sz="2300" dirty="0">
                <a:solidFill>
                  <a:srgbClr val="000000"/>
                </a:solidFill>
                <a:latin typeface="TT Commons Pro"/>
              </a:rPr>
              <a:t> </a:t>
            </a:r>
            <a:r>
              <a:rPr lang="en-US" sz="2300" dirty="0" err="1">
                <a:solidFill>
                  <a:srgbClr val="000000"/>
                </a:solidFill>
                <a:latin typeface="TT Commons Pro"/>
              </a:rPr>
              <a:t>пов'язана</a:t>
            </a:r>
            <a:r>
              <a:rPr lang="en-US" sz="2300" dirty="0">
                <a:solidFill>
                  <a:srgbClr val="000000"/>
                </a:solidFill>
                <a:latin typeface="TT Commons Pro"/>
              </a:rPr>
              <a:t> з </a:t>
            </a:r>
            <a:r>
              <a:rPr lang="en-US" sz="2300" dirty="0" err="1">
                <a:solidFill>
                  <a:srgbClr val="000000"/>
                </a:solidFill>
                <a:latin typeface="TT Commons Pro"/>
              </a:rPr>
              <a:t>теорією</a:t>
            </a:r>
            <a:r>
              <a:rPr lang="en-US" sz="2300" dirty="0">
                <a:solidFill>
                  <a:srgbClr val="000000"/>
                </a:solidFill>
                <a:latin typeface="TT Commons Pro"/>
              </a:rPr>
              <a:t> </a:t>
            </a:r>
            <a:r>
              <a:rPr lang="en-US" sz="2300" dirty="0" err="1">
                <a:solidFill>
                  <a:srgbClr val="000000"/>
                </a:solidFill>
                <a:latin typeface="TT Commons Pro"/>
              </a:rPr>
              <a:t>довгих</a:t>
            </a:r>
            <a:r>
              <a:rPr lang="en-US" sz="2300" dirty="0">
                <a:solidFill>
                  <a:srgbClr val="000000"/>
                </a:solidFill>
                <a:latin typeface="TT Commons Pro"/>
              </a:rPr>
              <a:t> </a:t>
            </a:r>
            <a:r>
              <a:rPr lang="en-US" sz="2300" dirty="0" err="1">
                <a:solidFill>
                  <a:srgbClr val="000000"/>
                </a:solidFill>
                <a:latin typeface="TT Commons Pro"/>
              </a:rPr>
              <a:t>хвиль</a:t>
            </a:r>
            <a:r>
              <a:rPr lang="en-US" sz="2300" dirty="0">
                <a:solidFill>
                  <a:srgbClr val="000000"/>
                </a:solidFill>
                <a:latin typeface="TT Commons Pro"/>
              </a:rPr>
              <a:t> </a:t>
            </a:r>
            <a:r>
              <a:rPr lang="en-US" sz="2300" dirty="0" err="1">
                <a:solidFill>
                  <a:srgbClr val="000000"/>
                </a:solidFill>
                <a:latin typeface="TT Commons Pro"/>
              </a:rPr>
              <a:t>М.Кондратьєва</a:t>
            </a:r>
            <a:r>
              <a:rPr lang="en-US" sz="2300" dirty="0">
                <a:solidFill>
                  <a:srgbClr val="000000"/>
                </a:solidFill>
                <a:latin typeface="TT Commons Pro"/>
              </a:rPr>
              <a:t>, з </a:t>
            </a:r>
            <a:r>
              <a:rPr lang="en-US" sz="2300" dirty="0" err="1">
                <a:solidFill>
                  <a:srgbClr val="000000"/>
                </a:solidFill>
                <a:latin typeface="TT Commons Pro"/>
              </a:rPr>
              <a:t>огляду</a:t>
            </a:r>
            <a:r>
              <a:rPr lang="en-US" sz="2300" dirty="0">
                <a:solidFill>
                  <a:srgbClr val="000000"/>
                </a:solidFill>
                <a:latin typeface="TT Commons Pro"/>
              </a:rPr>
              <a:t> </a:t>
            </a:r>
            <a:r>
              <a:rPr lang="en-US" sz="2300" dirty="0" err="1">
                <a:solidFill>
                  <a:srgbClr val="000000"/>
                </a:solidFill>
                <a:latin typeface="TT Commons Pro"/>
              </a:rPr>
              <a:t>на</a:t>
            </a:r>
            <a:r>
              <a:rPr lang="en-US" sz="2300" dirty="0">
                <a:solidFill>
                  <a:srgbClr val="000000"/>
                </a:solidFill>
                <a:latin typeface="TT Commons Pro"/>
              </a:rPr>
              <a:t> </a:t>
            </a:r>
            <a:r>
              <a:rPr lang="en-US" sz="2300" dirty="0" err="1">
                <a:solidFill>
                  <a:srgbClr val="000000"/>
                </a:solidFill>
                <a:latin typeface="TT Commons Pro"/>
              </a:rPr>
              <a:t>тісний</a:t>
            </a:r>
            <a:r>
              <a:rPr lang="en-US" sz="2300" dirty="0">
                <a:solidFill>
                  <a:srgbClr val="000000"/>
                </a:solidFill>
                <a:latin typeface="TT Commons Pro"/>
              </a:rPr>
              <a:t> </a:t>
            </a:r>
            <a:r>
              <a:rPr lang="en-US" sz="2300" dirty="0" err="1">
                <a:solidFill>
                  <a:srgbClr val="000000"/>
                </a:solidFill>
                <a:latin typeface="TT Commons Pro"/>
              </a:rPr>
              <a:t>взаємозв'язок</a:t>
            </a:r>
            <a:r>
              <a:rPr lang="en-US" sz="2300" dirty="0">
                <a:solidFill>
                  <a:srgbClr val="000000"/>
                </a:solidFill>
                <a:latin typeface="TT Commons Pro"/>
              </a:rPr>
              <a:t> </a:t>
            </a:r>
            <a:r>
              <a:rPr lang="en-US" sz="2300" dirty="0" err="1">
                <a:solidFill>
                  <a:srgbClr val="000000"/>
                </a:solidFill>
                <a:latin typeface="TT Commons Pro"/>
              </a:rPr>
              <a:t>між</a:t>
            </a:r>
            <a:r>
              <a:rPr lang="en-US" sz="2300" dirty="0">
                <a:solidFill>
                  <a:srgbClr val="000000"/>
                </a:solidFill>
                <a:latin typeface="TT Commons Pro"/>
              </a:rPr>
              <a:t> </a:t>
            </a:r>
            <a:r>
              <a:rPr lang="en-US" sz="2300" dirty="0" err="1">
                <a:solidFill>
                  <a:srgbClr val="000000"/>
                </a:solidFill>
                <a:latin typeface="TT Commons Pro"/>
              </a:rPr>
              <a:t>фазами</a:t>
            </a:r>
            <a:r>
              <a:rPr lang="en-US" sz="2300" dirty="0">
                <a:solidFill>
                  <a:srgbClr val="000000"/>
                </a:solidFill>
                <a:latin typeface="TT Commons Pro"/>
              </a:rPr>
              <a:t> </a:t>
            </a:r>
            <a:r>
              <a:rPr lang="en-US" sz="2300" dirty="0" err="1">
                <a:solidFill>
                  <a:srgbClr val="000000"/>
                </a:solidFill>
                <a:latin typeface="TT Commons Pro"/>
              </a:rPr>
              <a:t>життєвого</a:t>
            </a:r>
            <a:r>
              <a:rPr lang="en-US" sz="2300" dirty="0">
                <a:solidFill>
                  <a:srgbClr val="000000"/>
                </a:solidFill>
                <a:latin typeface="TT Commons Pro"/>
              </a:rPr>
              <a:t> </a:t>
            </a:r>
            <a:r>
              <a:rPr lang="en-US" sz="2300" dirty="0" err="1">
                <a:solidFill>
                  <a:srgbClr val="000000"/>
                </a:solidFill>
                <a:latin typeface="TT Commons Pro"/>
              </a:rPr>
              <a:t>циклу</a:t>
            </a:r>
            <a:r>
              <a:rPr lang="en-US" sz="2300" dirty="0">
                <a:solidFill>
                  <a:srgbClr val="000000"/>
                </a:solidFill>
                <a:latin typeface="TT Commons Pro"/>
              </a:rPr>
              <a:t> </a:t>
            </a:r>
            <a:r>
              <a:rPr lang="en-US" sz="2300" dirty="0" err="1">
                <a:solidFill>
                  <a:srgbClr val="000000"/>
                </a:solidFill>
                <a:latin typeface="TT Commons Pro"/>
              </a:rPr>
              <a:t>технологічного</a:t>
            </a:r>
            <a:r>
              <a:rPr lang="en-US" sz="2300" dirty="0">
                <a:solidFill>
                  <a:srgbClr val="000000"/>
                </a:solidFill>
                <a:latin typeface="TT Commons Pro"/>
              </a:rPr>
              <a:t> </a:t>
            </a:r>
            <a:r>
              <a:rPr lang="en-US" sz="2300" dirty="0" err="1">
                <a:solidFill>
                  <a:srgbClr val="000000"/>
                </a:solidFill>
                <a:latin typeface="TT Commons Pro"/>
              </a:rPr>
              <a:t>укладу</a:t>
            </a:r>
            <a:r>
              <a:rPr lang="en-US" sz="2300" dirty="0">
                <a:solidFill>
                  <a:srgbClr val="000000"/>
                </a:solidFill>
                <a:latin typeface="TT Commons Pro"/>
              </a:rPr>
              <a:t> і </a:t>
            </a:r>
            <a:r>
              <a:rPr lang="en-US" sz="2300" dirty="0" err="1">
                <a:solidFill>
                  <a:srgbClr val="000000"/>
                </a:solidFill>
                <a:latin typeface="TT Commons Pro"/>
              </a:rPr>
              <a:t>стадіями</a:t>
            </a:r>
            <a:r>
              <a:rPr lang="en-US" sz="2300" dirty="0">
                <a:solidFill>
                  <a:srgbClr val="000000"/>
                </a:solidFill>
                <a:latin typeface="TT Commons Pro"/>
              </a:rPr>
              <a:t> </a:t>
            </a:r>
            <a:r>
              <a:rPr lang="en-US" sz="2300" dirty="0" err="1">
                <a:solidFill>
                  <a:srgbClr val="000000"/>
                </a:solidFill>
                <a:latin typeface="TT Commons Pro"/>
              </a:rPr>
              <a:t>кондратьєвських</a:t>
            </a:r>
            <a:r>
              <a:rPr lang="en-US" sz="2300" dirty="0">
                <a:solidFill>
                  <a:srgbClr val="000000"/>
                </a:solidFill>
                <a:latin typeface="TT Commons Pro"/>
              </a:rPr>
              <a:t> </a:t>
            </a:r>
            <a:r>
              <a:rPr lang="en-US" sz="2300" dirty="0" err="1">
                <a:solidFill>
                  <a:srgbClr val="000000"/>
                </a:solidFill>
                <a:latin typeface="TT Commons Pro"/>
              </a:rPr>
              <a:t>хвиль</a:t>
            </a:r>
            <a:r>
              <a:rPr lang="en-US" sz="2300" dirty="0">
                <a:solidFill>
                  <a:srgbClr val="000000"/>
                </a:solidFill>
                <a:latin typeface="TT Commons Pro"/>
              </a:rPr>
              <a:t>. </a:t>
            </a:r>
            <a:r>
              <a:rPr lang="en-US" sz="2300" dirty="0" err="1">
                <a:solidFill>
                  <a:srgbClr val="000000"/>
                </a:solidFill>
                <a:latin typeface="TT Commons Pro"/>
              </a:rPr>
              <a:t>Саме</a:t>
            </a:r>
            <a:r>
              <a:rPr lang="en-US" sz="2300" dirty="0">
                <a:solidFill>
                  <a:srgbClr val="000000"/>
                </a:solidFill>
                <a:latin typeface="TT Commons Pro"/>
              </a:rPr>
              <a:t> </a:t>
            </a:r>
            <a:r>
              <a:rPr lang="en-US" sz="2300" dirty="0" err="1">
                <a:solidFill>
                  <a:srgbClr val="000000"/>
                </a:solidFill>
                <a:latin typeface="TT Commons Pro"/>
              </a:rPr>
              <a:t>поняття</a:t>
            </a:r>
            <a:r>
              <a:rPr lang="en-US" sz="2300" dirty="0">
                <a:solidFill>
                  <a:srgbClr val="000000"/>
                </a:solidFill>
                <a:latin typeface="TT Commons Pro"/>
              </a:rPr>
              <a:t> </a:t>
            </a:r>
            <a:r>
              <a:rPr lang="en-US" sz="2300" dirty="0" err="1">
                <a:solidFill>
                  <a:srgbClr val="000000"/>
                </a:solidFill>
                <a:latin typeface="TT Commons Pro"/>
              </a:rPr>
              <a:t>технологічний</a:t>
            </a:r>
            <a:r>
              <a:rPr lang="en-US" sz="2300" dirty="0">
                <a:solidFill>
                  <a:srgbClr val="000000"/>
                </a:solidFill>
                <a:latin typeface="TT Commons Pro"/>
              </a:rPr>
              <a:t> </a:t>
            </a:r>
            <a:r>
              <a:rPr lang="en-US" sz="2300" dirty="0" err="1">
                <a:solidFill>
                  <a:srgbClr val="000000"/>
                </a:solidFill>
                <a:latin typeface="TT Commons Pro"/>
              </a:rPr>
              <a:t>уклад</a:t>
            </a:r>
            <a:r>
              <a:rPr lang="en-US" sz="2300" dirty="0">
                <a:solidFill>
                  <a:srgbClr val="000000"/>
                </a:solidFill>
                <a:latin typeface="TT Commons Pro"/>
              </a:rPr>
              <a:t> (ТУ) </a:t>
            </a:r>
            <a:r>
              <a:rPr lang="en-US" sz="2300" dirty="0" err="1">
                <a:solidFill>
                  <a:srgbClr val="000000"/>
                </a:solidFill>
                <a:latin typeface="TT Commons Pro"/>
              </a:rPr>
              <a:t>згадані</a:t>
            </a:r>
            <a:r>
              <a:rPr lang="en-US" sz="2300" dirty="0">
                <a:solidFill>
                  <a:srgbClr val="000000"/>
                </a:solidFill>
                <a:latin typeface="TT Commons Pro"/>
              </a:rPr>
              <a:t> </a:t>
            </a:r>
            <a:r>
              <a:rPr lang="en-US" sz="2300" dirty="0" err="1">
                <a:solidFill>
                  <a:srgbClr val="000000"/>
                </a:solidFill>
                <a:latin typeface="TT Commons Pro"/>
              </a:rPr>
              <a:t>вчені</a:t>
            </a:r>
            <a:r>
              <a:rPr lang="en-US" sz="2300" dirty="0">
                <a:solidFill>
                  <a:srgbClr val="000000"/>
                </a:solidFill>
                <a:latin typeface="TT Commons Pro"/>
              </a:rPr>
              <a:t> </a:t>
            </a:r>
            <a:r>
              <a:rPr lang="en-US" sz="2300" dirty="0" err="1">
                <a:solidFill>
                  <a:srgbClr val="000000"/>
                </a:solidFill>
                <a:latin typeface="TT Commons Pro"/>
              </a:rPr>
              <a:t>ввели</a:t>
            </a:r>
            <a:r>
              <a:rPr lang="en-US" sz="2300" dirty="0">
                <a:solidFill>
                  <a:srgbClr val="000000"/>
                </a:solidFill>
                <a:latin typeface="TT Commons Pro"/>
              </a:rPr>
              <a:t> в </a:t>
            </a:r>
            <a:r>
              <a:rPr lang="en-US" sz="2300" dirty="0" err="1">
                <a:solidFill>
                  <a:srgbClr val="000000"/>
                </a:solidFill>
                <a:latin typeface="TT Commons Pro"/>
              </a:rPr>
              <a:t>науковий</a:t>
            </a:r>
            <a:r>
              <a:rPr lang="en-US" sz="2300" dirty="0">
                <a:solidFill>
                  <a:srgbClr val="000000"/>
                </a:solidFill>
                <a:latin typeface="TT Commons Pro"/>
              </a:rPr>
              <a:t> </a:t>
            </a:r>
            <a:r>
              <a:rPr lang="en-US" sz="2300" dirty="0" err="1">
                <a:solidFill>
                  <a:srgbClr val="000000"/>
                </a:solidFill>
                <a:latin typeface="TT Commons Pro"/>
              </a:rPr>
              <a:t>обіг</a:t>
            </a:r>
            <a:r>
              <a:rPr lang="en-US" sz="2300" dirty="0">
                <a:solidFill>
                  <a:srgbClr val="000000"/>
                </a:solidFill>
                <a:latin typeface="TT Commons Pro"/>
              </a:rPr>
              <a:t> в 1980-і </a:t>
            </a:r>
            <a:r>
              <a:rPr lang="en-US" sz="2300" dirty="0" err="1">
                <a:solidFill>
                  <a:srgbClr val="000000"/>
                </a:solidFill>
                <a:latin typeface="TT Commons Pro"/>
              </a:rPr>
              <a:t>рр</a:t>
            </a:r>
            <a:r>
              <a:rPr lang="en-US" sz="2300" dirty="0">
                <a:solidFill>
                  <a:srgbClr val="000000"/>
                </a:solidFill>
                <a:latin typeface="TT Commons Pro"/>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0276" y="-6818635"/>
            <a:ext cx="15350424" cy="15350424"/>
          </a:xfrm>
          <a:prstGeom prst="rect">
            <a:avLst/>
          </a:prstGeom>
        </p:spPr>
      </p:pic>
      <p:pic>
        <p:nvPicPr>
          <p:cNvPr id="3" name="Picture 3"/>
          <p:cNvPicPr>
            <a:picLocks noChangeAspect="1"/>
          </p:cNvPicPr>
          <p:nvPr/>
        </p:nvPicPr>
        <p:blipFill>
          <a:blip r:embed="rId4">
            <a:alphaModFix amt="80000"/>
          </a:blip>
          <a:srcRect/>
          <a:stretch>
            <a:fillRect/>
          </a:stretch>
        </p:blipFill>
        <p:spPr>
          <a:xfrm>
            <a:off x="-6557517" y="-4415188"/>
            <a:ext cx="18963665" cy="18299937"/>
          </a:xfrm>
          <a:prstGeom prst="rect">
            <a:avLst/>
          </a:prstGeom>
        </p:spPr>
      </p:pic>
      <p:sp>
        <p:nvSpPr>
          <p:cNvPr id="4" name="TextBox 4"/>
          <p:cNvSpPr txBox="1"/>
          <p:nvPr/>
        </p:nvSpPr>
        <p:spPr>
          <a:xfrm>
            <a:off x="3370931" y="4152358"/>
            <a:ext cx="11869745" cy="1472565"/>
          </a:xfrm>
          <a:prstGeom prst="rect">
            <a:avLst/>
          </a:prstGeom>
        </p:spPr>
        <p:txBody>
          <a:bodyPr lIns="0" tIns="0" rIns="0" bIns="0" rtlCol="0" anchor="t">
            <a:spAutoFit/>
          </a:bodyPr>
          <a:lstStyle/>
          <a:p>
            <a:pPr algn="ctr">
              <a:lnSpc>
                <a:spcPts val="3900"/>
              </a:lnSpc>
            </a:pPr>
            <a:r>
              <a:rPr lang="en-US" sz="2600">
                <a:solidFill>
                  <a:srgbClr val="000000"/>
                </a:solidFill>
                <a:latin typeface="Noto Serif Display Light"/>
              </a:rPr>
              <a:t>"Зміна технологічних укладів відбувається в наш час приблизно раз в п'ятдесят років і служить матеріально-технічною основою переходу до чергового довгострокового Кондратьєвського циклу". </a:t>
            </a:r>
          </a:p>
        </p:txBody>
      </p:sp>
      <p:sp>
        <p:nvSpPr>
          <p:cNvPr id="5" name="TextBox 5"/>
          <p:cNvSpPr txBox="1"/>
          <p:nvPr/>
        </p:nvSpPr>
        <p:spPr>
          <a:xfrm>
            <a:off x="3086119" y="3605530"/>
            <a:ext cx="12439369" cy="342900"/>
          </a:xfrm>
          <a:prstGeom prst="rect">
            <a:avLst/>
          </a:prstGeom>
        </p:spPr>
        <p:txBody>
          <a:bodyPr lIns="0" tIns="0" rIns="0" bIns="0" rtlCol="0" anchor="t">
            <a:spAutoFit/>
          </a:bodyPr>
          <a:lstStyle/>
          <a:p>
            <a:pPr algn="ctr">
              <a:lnSpc>
                <a:spcPts val="2760"/>
              </a:lnSpc>
            </a:pPr>
            <a:r>
              <a:rPr lang="en-US" sz="2300">
                <a:solidFill>
                  <a:srgbClr val="000000"/>
                </a:solidFill>
                <a:latin typeface="TT Commons Pro"/>
              </a:rPr>
              <a:t> Ю. Яковець вважає:</a:t>
            </a:r>
          </a:p>
        </p:txBody>
      </p:sp>
      <p:sp>
        <p:nvSpPr>
          <p:cNvPr id="6" name="TextBox 6"/>
          <p:cNvSpPr txBox="1"/>
          <p:nvPr/>
        </p:nvSpPr>
        <p:spPr>
          <a:xfrm>
            <a:off x="2731474" y="1818191"/>
            <a:ext cx="13148659" cy="1028700"/>
          </a:xfrm>
          <a:prstGeom prst="rect">
            <a:avLst/>
          </a:prstGeom>
        </p:spPr>
        <p:txBody>
          <a:bodyPr lIns="0" tIns="0" rIns="0" bIns="0" rtlCol="0" anchor="t">
            <a:spAutoFit/>
          </a:bodyPr>
          <a:lstStyle/>
          <a:p>
            <a:pPr algn="ctr">
              <a:lnSpc>
                <a:spcPts val="2760"/>
              </a:lnSpc>
            </a:pPr>
            <a:r>
              <a:rPr lang="en-US" sz="2300">
                <a:solidFill>
                  <a:srgbClr val="000000"/>
                </a:solidFill>
                <a:latin typeface="TT Commons Pro"/>
              </a:rPr>
              <a:t> Так, С. Глазьєв сформулював власну теорію довгострокового техніко-економічного розвитку, яке розглядається ним як нерівномірний процес послідовного заміщення цілісних комплексів технологічно поєднаних виробництв - технологічних укладів.</a:t>
            </a:r>
          </a:p>
        </p:txBody>
      </p:sp>
      <p:sp>
        <p:nvSpPr>
          <p:cNvPr id="7" name="TextBox 7"/>
          <p:cNvSpPr txBox="1"/>
          <p:nvPr/>
        </p:nvSpPr>
        <p:spPr>
          <a:xfrm>
            <a:off x="2924315" y="6601680"/>
            <a:ext cx="13148659" cy="147574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Що стосується становлення і, знову ж таки, зміни технологічних укладів, то в економічній системі ринкового типу вони набувають циклічний характер і матеріалізуються в довгих хвилях економічної кон'юнктури. Циклічні зміни ТУ супроводжуються оновленням технологічної структури економіки та змінами напрямків техніко-економічного розвитку.</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85078" y="-6461455"/>
            <a:ext cx="13938055" cy="13938055"/>
          </a:xfrm>
          <a:prstGeom prst="rect">
            <a:avLst/>
          </a:prstGeom>
        </p:spPr>
      </p:pic>
      <p:pic>
        <p:nvPicPr>
          <p:cNvPr id="3" name="Picture 3"/>
          <p:cNvPicPr>
            <a:picLocks noChangeAspect="1"/>
          </p:cNvPicPr>
          <p:nvPr/>
        </p:nvPicPr>
        <p:blipFill>
          <a:blip r:embed="rId4"/>
          <a:srcRect/>
          <a:stretch>
            <a:fillRect/>
          </a:stretch>
        </p:blipFill>
        <p:spPr>
          <a:xfrm rot="1265746">
            <a:off x="-5121185" y="2831654"/>
            <a:ext cx="17658977" cy="14436213"/>
          </a:xfrm>
          <a:prstGeom prst="rect">
            <a:avLst/>
          </a:prstGeom>
        </p:spPr>
      </p:pic>
      <p:sp>
        <p:nvSpPr>
          <p:cNvPr id="4" name="TextBox 4"/>
          <p:cNvSpPr txBox="1"/>
          <p:nvPr/>
        </p:nvSpPr>
        <p:spPr>
          <a:xfrm>
            <a:off x="1028700" y="2003026"/>
            <a:ext cx="15425406" cy="1015365"/>
          </a:xfrm>
          <a:prstGeom prst="rect">
            <a:avLst/>
          </a:prstGeom>
        </p:spPr>
        <p:txBody>
          <a:bodyPr lIns="0" tIns="0" rIns="0" bIns="0" rtlCol="0" anchor="t">
            <a:spAutoFit/>
          </a:bodyPr>
          <a:lstStyle/>
          <a:p>
            <a:pPr algn="ctr">
              <a:lnSpc>
                <a:spcPts val="8400"/>
              </a:lnSpc>
            </a:pPr>
            <a:r>
              <a:rPr lang="en-US" sz="5600">
                <a:solidFill>
                  <a:srgbClr val="000000"/>
                </a:solidFill>
                <a:latin typeface="Noto Serif Display Light"/>
              </a:rPr>
              <a:t>ШІСТЬ ТЕХНОЛОГІЧНИХ УКЛАДІВ</a:t>
            </a:r>
          </a:p>
        </p:txBody>
      </p:sp>
      <p:sp>
        <p:nvSpPr>
          <p:cNvPr id="5" name="TextBox 5"/>
          <p:cNvSpPr txBox="1"/>
          <p:nvPr/>
        </p:nvSpPr>
        <p:spPr>
          <a:xfrm>
            <a:off x="2580067" y="3488772"/>
            <a:ext cx="13127865" cy="444754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В даний час загальновизнаною є точка зору про існування шести технологічних укладів, в кожному з яких виникала, розвивалася і ставала домінуючою група технологій, яка визначала технологічну основу виробництва і забезпечувала найбільш ефективне поєднання робочої сили і засобів виробництва. Так, сучасні дослідження, що проводилися в рамках концепції технологічних укладів, підтверджують наявність чітко вираженої односпрямованість технологічних змін, що відбуваються в різних країнах світу, певну «гомогенність» національних траєкторій їх техніко-економічного розвитку, а також стійкість тенденції по синхронізації коливань їх макроекономічної динаміки і технологічних змін в економіці. І хоча ці тенденції спостерігалися на всіх етапах генезису капіталістичної ринкової системи, проте на глобальній фазі світогосподарського розвитку вони проявляються особливо опукло в зв'язку з активізацією процесів інтернаціоналізації економіки і світовим поширенням радикальних науково-технічних нововведень.</a:t>
            </a:r>
          </a:p>
          <a:p>
            <a:pPr algn="ctr">
              <a:lnSpc>
                <a:spcPts val="2990"/>
              </a:lnSpc>
            </a:pPr>
            <a:endParaRPr lang="en-US" sz="2300">
              <a:solidFill>
                <a:srgbClr val="000000"/>
              </a:solidFill>
              <a:latin typeface="TT Commons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91207" y="1527681"/>
            <a:ext cx="13938055" cy="139380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1363" y="-5905500"/>
            <a:ext cx="15350424" cy="15350424"/>
          </a:xfrm>
          <a:prstGeom prst="rect">
            <a:avLst/>
          </a:prstGeom>
        </p:spPr>
      </p:pic>
      <p:grpSp>
        <p:nvGrpSpPr>
          <p:cNvPr id="4" name="Group 4"/>
          <p:cNvGrpSpPr>
            <a:grpSpLocks noChangeAspect="1"/>
          </p:cNvGrpSpPr>
          <p:nvPr/>
        </p:nvGrpSpPr>
        <p:grpSpPr>
          <a:xfrm>
            <a:off x="2206032" y="3824050"/>
            <a:ext cx="3228170" cy="3228157"/>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5803" r="-5803"/>
              </a:stretch>
            </a:blipFill>
          </p:spPr>
        </p:sp>
      </p:grpSp>
      <p:grpSp>
        <p:nvGrpSpPr>
          <p:cNvPr id="6" name="Group 6"/>
          <p:cNvGrpSpPr>
            <a:grpSpLocks noChangeAspect="1"/>
          </p:cNvGrpSpPr>
          <p:nvPr/>
        </p:nvGrpSpPr>
        <p:grpSpPr>
          <a:xfrm>
            <a:off x="7529915" y="3824050"/>
            <a:ext cx="3228170" cy="3228157"/>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1110" r="-11110"/>
              </a:stretch>
            </a:blipFill>
          </p:spPr>
        </p:sp>
      </p:grpSp>
      <p:grpSp>
        <p:nvGrpSpPr>
          <p:cNvPr id="8" name="Group 8"/>
          <p:cNvGrpSpPr>
            <a:grpSpLocks noChangeAspect="1"/>
          </p:cNvGrpSpPr>
          <p:nvPr/>
        </p:nvGrpSpPr>
        <p:grpSpPr>
          <a:xfrm>
            <a:off x="13045026" y="3824050"/>
            <a:ext cx="3228170" cy="322815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8888" r="-38888"/>
              </a:stretch>
            </a:blipFill>
          </p:spPr>
        </p:sp>
      </p:grpSp>
      <p:grpSp>
        <p:nvGrpSpPr>
          <p:cNvPr id="10" name="Group 10"/>
          <p:cNvGrpSpPr/>
          <p:nvPr/>
        </p:nvGrpSpPr>
        <p:grpSpPr>
          <a:xfrm>
            <a:off x="2055534" y="7540822"/>
            <a:ext cx="3529165" cy="727181"/>
            <a:chOff x="0" y="0"/>
            <a:chExt cx="4705553" cy="969574"/>
          </a:xfrm>
        </p:grpSpPr>
        <p:sp>
          <p:nvSpPr>
            <p:cNvPr id="11" name="TextBox 11"/>
            <p:cNvSpPr txBox="1"/>
            <p:nvPr/>
          </p:nvSpPr>
          <p:spPr>
            <a:xfrm>
              <a:off x="0" y="558800"/>
              <a:ext cx="4705553" cy="416984"/>
            </a:xfrm>
            <a:prstGeom prst="rect">
              <a:avLst/>
            </a:prstGeom>
          </p:spPr>
          <p:txBody>
            <a:bodyPr lIns="0" tIns="0" rIns="0" bIns="0" rtlCol="0" anchor="t">
              <a:spAutoFit/>
            </a:bodyPr>
            <a:lstStyle/>
            <a:p>
              <a:pPr algn="ctr">
                <a:lnSpc>
                  <a:spcPts val="2599"/>
                </a:lnSpc>
              </a:pPr>
              <a:r>
                <a:rPr lang="en-US" sz="1999">
                  <a:solidFill>
                    <a:srgbClr val="000000"/>
                  </a:solidFill>
                  <a:latin typeface="TT Commons Pro"/>
                </a:rPr>
                <a:t>був створений в 1947 р. </a:t>
              </a:r>
            </a:p>
          </p:txBody>
        </p:sp>
        <p:sp>
          <p:nvSpPr>
            <p:cNvPr id="12" name="TextBox 12"/>
            <p:cNvSpPr txBox="1"/>
            <p:nvPr/>
          </p:nvSpPr>
          <p:spPr>
            <a:xfrm>
              <a:off x="0" y="-19050"/>
              <a:ext cx="4705553" cy="416984"/>
            </a:xfrm>
            <a:prstGeom prst="rect">
              <a:avLst/>
            </a:prstGeom>
          </p:spPr>
          <p:txBody>
            <a:bodyPr lIns="0" tIns="0" rIns="0" bIns="0" rtlCol="0" anchor="t">
              <a:spAutoFit/>
            </a:bodyPr>
            <a:lstStyle/>
            <a:p>
              <a:pPr algn="ctr">
                <a:lnSpc>
                  <a:spcPts val="2599"/>
                </a:lnSpc>
              </a:pPr>
              <a:r>
                <a:rPr lang="en-US" sz="1999">
                  <a:solidFill>
                    <a:srgbClr val="000000"/>
                  </a:solidFill>
                  <a:latin typeface="TT Commons Pro"/>
                </a:rPr>
                <a:t>Перший транзистор </a:t>
              </a:r>
            </a:p>
          </p:txBody>
        </p:sp>
      </p:grpSp>
      <p:grpSp>
        <p:nvGrpSpPr>
          <p:cNvPr id="13" name="Group 13"/>
          <p:cNvGrpSpPr/>
          <p:nvPr/>
        </p:nvGrpSpPr>
        <p:grpSpPr>
          <a:xfrm>
            <a:off x="7379418" y="7540822"/>
            <a:ext cx="3529165" cy="727181"/>
            <a:chOff x="0" y="0"/>
            <a:chExt cx="4705553" cy="969574"/>
          </a:xfrm>
        </p:grpSpPr>
        <p:sp>
          <p:nvSpPr>
            <p:cNvPr id="14" name="TextBox 14"/>
            <p:cNvSpPr txBox="1"/>
            <p:nvPr/>
          </p:nvSpPr>
          <p:spPr>
            <a:xfrm>
              <a:off x="0" y="558800"/>
              <a:ext cx="4705553" cy="416984"/>
            </a:xfrm>
            <a:prstGeom prst="rect">
              <a:avLst/>
            </a:prstGeom>
          </p:spPr>
          <p:txBody>
            <a:bodyPr lIns="0" tIns="0" rIns="0" bIns="0" rtlCol="0" anchor="t">
              <a:spAutoFit/>
            </a:bodyPr>
            <a:lstStyle/>
            <a:p>
              <a:pPr algn="ctr">
                <a:lnSpc>
                  <a:spcPts val="2599"/>
                </a:lnSpc>
              </a:pPr>
              <a:r>
                <a:rPr lang="en-US" sz="1999">
                  <a:solidFill>
                    <a:srgbClr val="000000"/>
                  </a:solidFill>
                  <a:latin typeface="TT Commons Pro"/>
                </a:rPr>
                <a:t>1949 р.</a:t>
              </a:r>
            </a:p>
          </p:txBody>
        </p:sp>
        <p:sp>
          <p:nvSpPr>
            <p:cNvPr id="15" name="TextBox 15"/>
            <p:cNvSpPr txBox="1"/>
            <p:nvPr/>
          </p:nvSpPr>
          <p:spPr>
            <a:xfrm>
              <a:off x="0" y="-19050"/>
              <a:ext cx="4705553" cy="416984"/>
            </a:xfrm>
            <a:prstGeom prst="rect">
              <a:avLst/>
            </a:prstGeom>
          </p:spPr>
          <p:txBody>
            <a:bodyPr lIns="0" tIns="0" rIns="0" bIns="0" rtlCol="0" anchor="t">
              <a:spAutoFit/>
            </a:bodyPr>
            <a:lstStyle/>
            <a:p>
              <a:pPr algn="ctr">
                <a:lnSpc>
                  <a:spcPts val="2599"/>
                </a:lnSpc>
              </a:pPr>
              <a:r>
                <a:rPr lang="en-US" sz="1999">
                  <a:solidFill>
                    <a:srgbClr val="000000"/>
                  </a:solidFill>
                  <a:latin typeface="TT Commons Pro"/>
                </a:rPr>
                <a:t>Перший комп'ютер</a:t>
              </a:r>
            </a:p>
          </p:txBody>
        </p:sp>
      </p:grpSp>
      <p:grpSp>
        <p:nvGrpSpPr>
          <p:cNvPr id="16" name="Group 16"/>
          <p:cNvGrpSpPr/>
          <p:nvPr/>
        </p:nvGrpSpPr>
        <p:grpSpPr>
          <a:xfrm>
            <a:off x="12894528" y="7540822"/>
            <a:ext cx="3529165" cy="727181"/>
            <a:chOff x="0" y="0"/>
            <a:chExt cx="4705553" cy="969574"/>
          </a:xfrm>
        </p:grpSpPr>
        <p:sp>
          <p:nvSpPr>
            <p:cNvPr id="17" name="TextBox 17"/>
            <p:cNvSpPr txBox="1"/>
            <p:nvPr/>
          </p:nvSpPr>
          <p:spPr>
            <a:xfrm>
              <a:off x="0" y="558800"/>
              <a:ext cx="4705553" cy="416984"/>
            </a:xfrm>
            <a:prstGeom prst="rect">
              <a:avLst/>
            </a:prstGeom>
          </p:spPr>
          <p:txBody>
            <a:bodyPr lIns="0" tIns="0" rIns="0" bIns="0" rtlCol="0" anchor="t">
              <a:spAutoFit/>
            </a:bodyPr>
            <a:lstStyle/>
            <a:p>
              <a:pPr algn="ctr">
                <a:lnSpc>
                  <a:spcPts val="2599"/>
                </a:lnSpc>
              </a:pPr>
              <a:r>
                <a:rPr lang="en-US" sz="1999">
                  <a:solidFill>
                    <a:srgbClr val="000000"/>
                  </a:solidFill>
                  <a:latin typeface="TT Commons Pro"/>
                </a:rPr>
                <a:t>1954 р.</a:t>
              </a:r>
            </a:p>
          </p:txBody>
        </p:sp>
        <p:sp>
          <p:nvSpPr>
            <p:cNvPr id="18" name="TextBox 18"/>
            <p:cNvSpPr txBox="1"/>
            <p:nvPr/>
          </p:nvSpPr>
          <p:spPr>
            <a:xfrm>
              <a:off x="0" y="-19050"/>
              <a:ext cx="4705553" cy="416984"/>
            </a:xfrm>
            <a:prstGeom prst="rect">
              <a:avLst/>
            </a:prstGeom>
          </p:spPr>
          <p:txBody>
            <a:bodyPr lIns="0" tIns="0" rIns="0" bIns="0" rtlCol="0" anchor="t">
              <a:spAutoFit/>
            </a:bodyPr>
            <a:lstStyle/>
            <a:p>
              <a:pPr algn="ctr">
                <a:lnSpc>
                  <a:spcPts val="2599"/>
                </a:lnSpc>
              </a:pPr>
              <a:r>
                <a:rPr lang="en-US" sz="1999">
                  <a:solidFill>
                    <a:srgbClr val="000000"/>
                  </a:solidFill>
                  <a:latin typeface="TT Commons Pro"/>
                </a:rPr>
                <a:t>Перша операційна система</a:t>
              </a:r>
            </a:p>
          </p:txBody>
        </p:sp>
      </p:grpSp>
      <p:sp>
        <p:nvSpPr>
          <p:cNvPr id="19" name="TextBox 19"/>
          <p:cNvSpPr txBox="1"/>
          <p:nvPr/>
        </p:nvSpPr>
        <p:spPr>
          <a:xfrm>
            <a:off x="2206032" y="1527681"/>
            <a:ext cx="14368159" cy="1714500"/>
          </a:xfrm>
          <a:prstGeom prst="rect">
            <a:avLst/>
          </a:prstGeom>
        </p:spPr>
        <p:txBody>
          <a:bodyPr lIns="0" tIns="0" rIns="0" bIns="0" rtlCol="0" anchor="t">
            <a:spAutoFit/>
          </a:bodyPr>
          <a:lstStyle/>
          <a:p>
            <a:pPr algn="ctr">
              <a:lnSpc>
                <a:spcPts val="2760"/>
              </a:lnSpc>
            </a:pPr>
            <a:r>
              <a:rPr lang="en-US" sz="2300">
                <a:solidFill>
                  <a:srgbClr val="000000"/>
                </a:solidFill>
                <a:latin typeface="TT Commons Pro"/>
              </a:rPr>
              <a:t> Що стосується часових меж існування технологічних укладів, то новий уклад завжди зароджується в надрах старого, тому його іманентні риси виявляються лише згодом, на протязі якого співіснують і старий, і новий уклади. Так, за оцінками авторитетних експертів, до 80% інновацій п'ятого технологічного укладу були впроваджені у виробництво ще до середини 1980-х рр.</a:t>
            </a:r>
          </a:p>
          <a:p>
            <a:pPr algn="ctr">
              <a:lnSpc>
                <a:spcPts val="2760"/>
              </a:lnSpc>
            </a:pPr>
            <a:endParaRPr lang="en-US" sz="2300">
              <a:solidFill>
                <a:srgbClr val="000000"/>
              </a:solidFill>
              <a:latin typeface="TT Commons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971" r="974" b="64532"/>
          <a:stretch>
            <a:fillRect/>
          </a:stretch>
        </p:blipFill>
        <p:spPr>
          <a:xfrm>
            <a:off x="0" y="0"/>
            <a:ext cx="18288000" cy="10287000"/>
          </a:xfrm>
          <a:prstGeom prst="rect">
            <a:avLst/>
          </a:prstGeom>
        </p:spPr>
      </p:pic>
      <p:grpSp>
        <p:nvGrpSpPr>
          <p:cNvPr id="3" name="Group 3"/>
          <p:cNvGrpSpPr/>
          <p:nvPr/>
        </p:nvGrpSpPr>
        <p:grpSpPr>
          <a:xfrm>
            <a:off x="1006022" y="1028700"/>
            <a:ext cx="7678735" cy="8106998"/>
            <a:chOff x="0" y="0"/>
            <a:chExt cx="4305951" cy="4546106"/>
          </a:xfrm>
        </p:grpSpPr>
        <p:sp>
          <p:nvSpPr>
            <p:cNvPr id="4" name="Freeform 4"/>
            <p:cNvSpPr/>
            <p:nvPr/>
          </p:nvSpPr>
          <p:spPr>
            <a:xfrm>
              <a:off x="0" y="0"/>
              <a:ext cx="4305952" cy="4546106"/>
            </a:xfrm>
            <a:custGeom>
              <a:avLst/>
              <a:gdLst/>
              <a:ahLst/>
              <a:cxnLst/>
              <a:rect l="l" t="t" r="r" b="b"/>
              <a:pathLst>
                <a:path w="4305952" h="4546106">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4"/>
              </a:srgbClr>
            </a:solidFill>
          </p:spPr>
        </p:sp>
      </p:grpSp>
      <p:grpSp>
        <p:nvGrpSpPr>
          <p:cNvPr id="5" name="Group 5"/>
          <p:cNvGrpSpPr/>
          <p:nvPr/>
        </p:nvGrpSpPr>
        <p:grpSpPr>
          <a:xfrm>
            <a:off x="9580565" y="1028700"/>
            <a:ext cx="7678735" cy="8106998"/>
            <a:chOff x="0" y="0"/>
            <a:chExt cx="4305951" cy="4546106"/>
          </a:xfrm>
        </p:grpSpPr>
        <p:sp>
          <p:nvSpPr>
            <p:cNvPr id="6" name="Freeform 6"/>
            <p:cNvSpPr/>
            <p:nvPr/>
          </p:nvSpPr>
          <p:spPr>
            <a:xfrm>
              <a:off x="0" y="0"/>
              <a:ext cx="4305952" cy="4546106"/>
            </a:xfrm>
            <a:custGeom>
              <a:avLst/>
              <a:gdLst/>
              <a:ahLst/>
              <a:cxnLst/>
              <a:rect l="l" t="t" r="r" b="b"/>
              <a:pathLst>
                <a:path w="4305952" h="4546106">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4"/>
              </a:srgbClr>
            </a:solidFill>
          </p:spPr>
        </p:sp>
      </p:grpSp>
      <p:sp>
        <p:nvSpPr>
          <p:cNvPr id="7" name="TextBox 7"/>
          <p:cNvSpPr txBox="1"/>
          <p:nvPr/>
        </p:nvSpPr>
        <p:spPr>
          <a:xfrm>
            <a:off x="1340769" y="1795780"/>
            <a:ext cx="7009241" cy="667639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Як показує світовий досвід, кожен технологічний уклад зароджувався на хвилі радикальних інновацій, які, втілюючи якісно новий рівень розвитку науки і техніки, ставали найбільш адекватними щодо задоволення зростаючих технологічних вимог людства, а також вдосконалювали і збагачували новими компонентами технологічну основу суспільства. Примітним є те, що соціальний запит на такі інновації завжди виникав у періоди технологічних та економічних криз. Останні, будучи закономірною реакцією на відмирання застарілих елементів технологічної системи суспільного виробництва, зумовлювали глибокі зміни базових технологій і галузей, режимів макроекономічного регулювання, основних економічних інститутів і принципів організації інноваційної діяльності, а також ієрархії країн - лідерів інноваційного прогресу.</a:t>
            </a:r>
          </a:p>
          <a:p>
            <a:pPr algn="ctr">
              <a:lnSpc>
                <a:spcPts val="2990"/>
              </a:lnSpc>
            </a:pPr>
            <a:endParaRPr lang="en-US" sz="2300">
              <a:solidFill>
                <a:srgbClr val="000000"/>
              </a:solidFill>
              <a:latin typeface="TT Commons Pro"/>
            </a:endParaRPr>
          </a:p>
        </p:txBody>
      </p:sp>
      <p:sp>
        <p:nvSpPr>
          <p:cNvPr id="8" name="TextBox 8"/>
          <p:cNvSpPr txBox="1"/>
          <p:nvPr/>
        </p:nvSpPr>
        <p:spPr>
          <a:xfrm>
            <a:off x="9915312" y="2352993"/>
            <a:ext cx="7009241" cy="5561965"/>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При цьому спостерігається тісний взаємозв'язок між структурою науково-технічних новинок, які відбиралися для інноваційного прориву, і фазами технологічних циклів. Так, на стадії становлення нового ТУ стрімко зростає попит на радикальні інновації, які формують принципово нову техніку і технологію. Пізніше пріоритетне значення набувають поліпшують інновації, призначені для створення нових зразків техніки і модернізації технологій. І, нарешті, на заключній фазі кожного циклу попит на інновації різко падає, в результаті чого починають превалювати псевдоінновації, як частково поліпшені покоління техніки і технологій, застарілих вже в своїй основі.</a:t>
            </a:r>
          </a:p>
          <a:p>
            <a:pPr algn="ctr">
              <a:lnSpc>
                <a:spcPts val="2990"/>
              </a:lnSpc>
            </a:pPr>
            <a:endParaRPr lang="en-US" sz="2300">
              <a:solidFill>
                <a:srgbClr val="000000"/>
              </a:solidFill>
              <a:latin typeface="TT Commons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6043" y="2611788"/>
            <a:ext cx="15350424" cy="15350424"/>
          </a:xfrm>
          <a:prstGeom prst="rect">
            <a:avLst/>
          </a:prstGeom>
        </p:spPr>
      </p:pic>
      <p:pic>
        <p:nvPicPr>
          <p:cNvPr id="3" name="Picture 3"/>
          <p:cNvPicPr>
            <a:picLocks noChangeAspect="1"/>
          </p:cNvPicPr>
          <p:nvPr/>
        </p:nvPicPr>
        <p:blipFill>
          <a:blip r:embed="rId4">
            <a:alphaModFix amt="64000"/>
          </a:blip>
          <a:srcRect/>
          <a:stretch>
            <a:fillRect/>
          </a:stretch>
        </p:blipFill>
        <p:spPr>
          <a:xfrm rot="-184428">
            <a:off x="-2732810" y="-5109367"/>
            <a:ext cx="12276134" cy="1227613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76043" y="4057366"/>
            <a:ext cx="9391693" cy="5306307"/>
          </a:xfrm>
          <a:prstGeom prst="rect">
            <a:avLst/>
          </a:prstGeom>
        </p:spPr>
      </p:pic>
      <p:sp>
        <p:nvSpPr>
          <p:cNvPr id="5" name="TextBox 5"/>
          <p:cNvSpPr txBox="1"/>
          <p:nvPr/>
        </p:nvSpPr>
        <p:spPr>
          <a:xfrm>
            <a:off x="1282918" y="697088"/>
            <a:ext cx="16230600" cy="2082165"/>
          </a:xfrm>
          <a:prstGeom prst="rect">
            <a:avLst/>
          </a:prstGeom>
        </p:spPr>
        <p:txBody>
          <a:bodyPr lIns="0" tIns="0" rIns="0" bIns="0" rtlCol="0" anchor="t">
            <a:spAutoFit/>
          </a:bodyPr>
          <a:lstStyle/>
          <a:p>
            <a:pPr>
              <a:lnSpc>
                <a:spcPts val="8400"/>
              </a:lnSpc>
            </a:pPr>
            <a:r>
              <a:rPr lang="en-US" sz="5600">
                <a:solidFill>
                  <a:srgbClr val="000000"/>
                </a:solidFill>
                <a:latin typeface="Noto Serif Display Light"/>
              </a:rPr>
              <a:t>1.ВИМІРЮВАННЯ СУЧАСНОГО СТАНУ ГЛОБАЛІЗАЦІЇ</a:t>
            </a:r>
          </a:p>
        </p:txBody>
      </p:sp>
      <p:sp>
        <p:nvSpPr>
          <p:cNvPr id="6" name="TextBox 6"/>
          <p:cNvSpPr txBox="1"/>
          <p:nvPr/>
        </p:nvSpPr>
        <p:spPr>
          <a:xfrm>
            <a:off x="1028700" y="4003486"/>
            <a:ext cx="7146518" cy="3522345"/>
          </a:xfrm>
          <a:prstGeom prst="rect">
            <a:avLst/>
          </a:prstGeom>
        </p:spPr>
        <p:txBody>
          <a:bodyPr lIns="0" tIns="0" rIns="0" bIns="0" rtlCol="0" anchor="t">
            <a:spAutoFit/>
          </a:bodyPr>
          <a:lstStyle/>
          <a:p>
            <a:pPr>
              <a:lnSpc>
                <a:spcPts val="3120"/>
              </a:lnSpc>
            </a:pPr>
            <a:r>
              <a:rPr lang="en-US" sz="2400" dirty="0" err="1">
                <a:solidFill>
                  <a:srgbClr val="000000"/>
                </a:solidFill>
                <a:latin typeface="TT Commons Pro"/>
              </a:rPr>
              <a:t>Індекс</a:t>
            </a:r>
            <a:r>
              <a:rPr lang="en-US" sz="2400" dirty="0">
                <a:solidFill>
                  <a:srgbClr val="000000"/>
                </a:solidFill>
                <a:latin typeface="TT Commons Pro"/>
              </a:rPr>
              <a:t> </a:t>
            </a:r>
            <a:r>
              <a:rPr lang="en-US" sz="2400" dirty="0" err="1">
                <a:solidFill>
                  <a:srgbClr val="000000"/>
                </a:solidFill>
                <a:latin typeface="TT Commons Pro"/>
              </a:rPr>
              <a:t>рівня</a:t>
            </a:r>
            <a:r>
              <a:rPr lang="en-US" sz="2400" dirty="0">
                <a:solidFill>
                  <a:srgbClr val="000000"/>
                </a:solidFill>
                <a:latin typeface="TT Commons Pro"/>
              </a:rPr>
              <a:t> </a:t>
            </a:r>
            <a:r>
              <a:rPr lang="en-US" sz="2400" dirty="0" err="1">
                <a:solidFill>
                  <a:srgbClr val="000000"/>
                </a:solidFill>
                <a:latin typeface="TT Commons Pro"/>
              </a:rPr>
              <a:t>глобалізації</a:t>
            </a:r>
            <a:r>
              <a:rPr lang="en-US" sz="2400" dirty="0">
                <a:solidFill>
                  <a:srgbClr val="000000"/>
                </a:solidFill>
                <a:latin typeface="TT Commons Pro"/>
              </a:rPr>
              <a:t> </a:t>
            </a:r>
            <a:r>
              <a:rPr lang="en-US" sz="2400" dirty="0" err="1">
                <a:solidFill>
                  <a:srgbClr val="000000"/>
                </a:solidFill>
                <a:latin typeface="TT Commons Pro"/>
              </a:rPr>
              <a:t>країн</a:t>
            </a:r>
            <a:r>
              <a:rPr lang="en-US" sz="2400" dirty="0">
                <a:solidFill>
                  <a:srgbClr val="000000"/>
                </a:solidFill>
                <a:latin typeface="TT Commons Pro"/>
              </a:rPr>
              <a:t> </a:t>
            </a:r>
            <a:r>
              <a:rPr lang="en-US" sz="2400" dirty="0" err="1">
                <a:solidFill>
                  <a:srgbClr val="000000"/>
                </a:solidFill>
                <a:latin typeface="TT Commons Pro"/>
              </a:rPr>
              <a:t>світу</a:t>
            </a:r>
            <a:r>
              <a:rPr lang="en-US" sz="2400" dirty="0">
                <a:solidFill>
                  <a:srgbClr val="000000"/>
                </a:solidFill>
                <a:latin typeface="TT Commons Pro"/>
              </a:rPr>
              <a:t> (KOF Index of Globalization) </a:t>
            </a:r>
            <a:r>
              <a:rPr lang="en-US" sz="2400" dirty="0" err="1">
                <a:solidFill>
                  <a:srgbClr val="000000"/>
                </a:solidFill>
                <a:latin typeface="TT Commons Pro"/>
              </a:rPr>
              <a:t>створено</a:t>
            </a:r>
            <a:r>
              <a:rPr lang="en-US" sz="2400" dirty="0">
                <a:solidFill>
                  <a:srgbClr val="000000"/>
                </a:solidFill>
                <a:latin typeface="TT Commons Pro"/>
              </a:rPr>
              <a:t> у 2002 р. в </a:t>
            </a:r>
            <a:r>
              <a:rPr lang="en-US" sz="2400" dirty="0" err="1">
                <a:solidFill>
                  <a:srgbClr val="000000"/>
                </a:solidFill>
                <a:latin typeface="TT Commons Pro"/>
              </a:rPr>
              <a:t>Швейцарському</a:t>
            </a:r>
            <a:r>
              <a:rPr lang="en-US" sz="2400" dirty="0">
                <a:solidFill>
                  <a:srgbClr val="000000"/>
                </a:solidFill>
                <a:latin typeface="TT Commons Pro"/>
              </a:rPr>
              <a:t> </a:t>
            </a:r>
            <a:r>
              <a:rPr lang="en-US" sz="2400" dirty="0" err="1">
                <a:solidFill>
                  <a:srgbClr val="000000"/>
                </a:solidFill>
                <a:latin typeface="TT Commons Pro"/>
              </a:rPr>
              <a:t>економічному</a:t>
            </a:r>
            <a:r>
              <a:rPr lang="en-US" sz="2400" dirty="0">
                <a:solidFill>
                  <a:srgbClr val="000000"/>
                </a:solidFill>
                <a:latin typeface="TT Commons Pro"/>
              </a:rPr>
              <a:t> </a:t>
            </a:r>
            <a:r>
              <a:rPr lang="en-US" sz="2400" dirty="0" err="1">
                <a:solidFill>
                  <a:srgbClr val="000000"/>
                </a:solidFill>
                <a:latin typeface="TT Commons Pro"/>
              </a:rPr>
              <a:t>інституті</a:t>
            </a:r>
            <a:r>
              <a:rPr lang="en-US" sz="2400" dirty="0">
                <a:solidFill>
                  <a:srgbClr val="000000"/>
                </a:solidFill>
                <a:latin typeface="TT Commons Pro"/>
              </a:rPr>
              <a:t> (KOF Swiss Economic Institute) </a:t>
            </a:r>
            <a:r>
              <a:rPr lang="en-US" sz="2400" dirty="0" err="1">
                <a:solidFill>
                  <a:srgbClr val="000000"/>
                </a:solidFill>
                <a:latin typeface="TT Commons Pro"/>
              </a:rPr>
              <a:t>за</a:t>
            </a:r>
            <a:r>
              <a:rPr lang="en-US" sz="2400" dirty="0">
                <a:solidFill>
                  <a:srgbClr val="000000"/>
                </a:solidFill>
                <a:latin typeface="TT Commons Pro"/>
              </a:rPr>
              <a:t> </a:t>
            </a:r>
            <a:r>
              <a:rPr lang="en-US" sz="2400" dirty="0" err="1">
                <a:solidFill>
                  <a:srgbClr val="000000"/>
                </a:solidFill>
                <a:latin typeface="TT Commons Pro"/>
              </a:rPr>
              <a:t>участі</a:t>
            </a:r>
            <a:r>
              <a:rPr lang="en-US" sz="2400" dirty="0">
                <a:solidFill>
                  <a:srgbClr val="000000"/>
                </a:solidFill>
                <a:latin typeface="TT Commons Pro"/>
              </a:rPr>
              <a:t> </a:t>
            </a:r>
            <a:r>
              <a:rPr lang="en-US" sz="2400" dirty="0" err="1">
                <a:solidFill>
                  <a:srgbClr val="000000"/>
                </a:solidFill>
                <a:latin typeface="TT Commons Pro"/>
              </a:rPr>
              <a:t>Федерального</a:t>
            </a:r>
            <a:r>
              <a:rPr lang="en-US" sz="2400" dirty="0">
                <a:solidFill>
                  <a:srgbClr val="000000"/>
                </a:solidFill>
                <a:latin typeface="TT Commons Pro"/>
              </a:rPr>
              <a:t> </a:t>
            </a:r>
            <a:r>
              <a:rPr lang="en-US" sz="2400" dirty="0" err="1">
                <a:solidFill>
                  <a:srgbClr val="000000"/>
                </a:solidFill>
                <a:latin typeface="TT Commons Pro"/>
              </a:rPr>
              <a:t>Швейцарського</a:t>
            </a:r>
            <a:r>
              <a:rPr lang="en-US" sz="2400" dirty="0">
                <a:solidFill>
                  <a:srgbClr val="000000"/>
                </a:solidFill>
                <a:latin typeface="TT Commons Pro"/>
              </a:rPr>
              <a:t> </a:t>
            </a:r>
            <a:r>
              <a:rPr lang="en-US" sz="2400" dirty="0" err="1">
                <a:solidFill>
                  <a:srgbClr val="000000"/>
                </a:solidFill>
                <a:latin typeface="TT Commons Pro"/>
              </a:rPr>
              <a:t>технологічного</a:t>
            </a:r>
            <a:r>
              <a:rPr lang="en-US" sz="2400" dirty="0">
                <a:solidFill>
                  <a:srgbClr val="000000"/>
                </a:solidFill>
                <a:latin typeface="TT Commons Pro"/>
              </a:rPr>
              <a:t> </a:t>
            </a:r>
            <a:r>
              <a:rPr lang="en-US" sz="2400" dirty="0" err="1">
                <a:solidFill>
                  <a:srgbClr val="000000"/>
                </a:solidFill>
                <a:latin typeface="TT Commons Pro"/>
              </a:rPr>
              <a:t>інституту</a:t>
            </a:r>
            <a:r>
              <a:rPr lang="en-US" sz="2400" dirty="0">
                <a:solidFill>
                  <a:srgbClr val="000000"/>
                </a:solidFill>
                <a:latin typeface="TT Commons Pro"/>
              </a:rPr>
              <a:t> (Swiss Federal Institute of Technology). </a:t>
            </a:r>
            <a:r>
              <a:rPr lang="en-US" sz="2400" dirty="0" err="1">
                <a:solidFill>
                  <a:srgbClr val="000000"/>
                </a:solidFill>
                <a:latin typeface="TT Commons Pro"/>
              </a:rPr>
              <a:t>Індекс</a:t>
            </a:r>
            <a:r>
              <a:rPr lang="en-US" sz="2400" dirty="0">
                <a:solidFill>
                  <a:srgbClr val="000000"/>
                </a:solidFill>
                <a:latin typeface="TT Commons Pro"/>
              </a:rPr>
              <a:t> </a:t>
            </a:r>
            <a:r>
              <a:rPr lang="en-US" sz="2400" dirty="0" err="1">
                <a:solidFill>
                  <a:srgbClr val="000000"/>
                </a:solidFill>
                <a:latin typeface="TT Commons Pro"/>
              </a:rPr>
              <a:t>подається</a:t>
            </a:r>
            <a:r>
              <a:rPr lang="en-US" sz="2400" dirty="0">
                <a:solidFill>
                  <a:srgbClr val="000000"/>
                </a:solidFill>
                <a:latin typeface="TT Commons Pro"/>
              </a:rPr>
              <a:t> </a:t>
            </a:r>
            <a:r>
              <a:rPr lang="en-US" sz="2400" dirty="0" err="1">
                <a:solidFill>
                  <a:srgbClr val="000000"/>
                </a:solidFill>
                <a:latin typeface="TT Commons Pro"/>
              </a:rPr>
              <a:t>як</a:t>
            </a:r>
            <a:r>
              <a:rPr lang="en-US" sz="2400" dirty="0">
                <a:solidFill>
                  <a:srgbClr val="000000"/>
                </a:solidFill>
                <a:latin typeface="TT Commons Pro"/>
              </a:rPr>
              <a:t> </a:t>
            </a:r>
            <a:r>
              <a:rPr lang="en-US" sz="2400" dirty="0" err="1">
                <a:solidFill>
                  <a:srgbClr val="000000"/>
                </a:solidFill>
                <a:latin typeface="TT Commons Pro"/>
              </a:rPr>
              <a:t>комбінований</a:t>
            </a:r>
            <a:r>
              <a:rPr lang="en-US" sz="2400" dirty="0">
                <a:solidFill>
                  <a:srgbClr val="000000"/>
                </a:solidFill>
                <a:latin typeface="TT Commons Pro"/>
              </a:rPr>
              <a:t> </a:t>
            </a:r>
            <a:r>
              <a:rPr lang="en-US" sz="2400" dirty="0" err="1">
                <a:solidFill>
                  <a:srgbClr val="000000"/>
                </a:solidFill>
                <a:latin typeface="TT Commons Pro"/>
              </a:rPr>
              <a:t>показник</a:t>
            </a:r>
            <a:r>
              <a:rPr lang="en-US" sz="2400" dirty="0">
                <a:solidFill>
                  <a:srgbClr val="000000"/>
                </a:solidFill>
                <a:latin typeface="TT Commons Pro"/>
              </a:rPr>
              <a:t>, </a:t>
            </a:r>
            <a:r>
              <a:rPr lang="en-US" sz="2400" dirty="0" err="1">
                <a:solidFill>
                  <a:srgbClr val="000000"/>
                </a:solidFill>
                <a:latin typeface="TT Commons Pro"/>
              </a:rPr>
              <a:t>що</a:t>
            </a:r>
            <a:r>
              <a:rPr lang="en-US" sz="2400" dirty="0">
                <a:solidFill>
                  <a:srgbClr val="000000"/>
                </a:solidFill>
                <a:latin typeface="TT Commons Pro"/>
              </a:rPr>
              <a:t> </a:t>
            </a:r>
            <a:r>
              <a:rPr lang="en-US" sz="2400" dirty="0" err="1">
                <a:solidFill>
                  <a:srgbClr val="000000"/>
                </a:solidFill>
                <a:latin typeface="TT Commons Pro"/>
              </a:rPr>
              <a:t>дозволяє</a:t>
            </a:r>
            <a:r>
              <a:rPr lang="en-US" sz="2400" dirty="0">
                <a:solidFill>
                  <a:srgbClr val="000000"/>
                </a:solidFill>
                <a:latin typeface="TT Commons Pro"/>
              </a:rPr>
              <a:t> </a:t>
            </a:r>
            <a:r>
              <a:rPr lang="en-US" sz="2400" dirty="0" err="1">
                <a:solidFill>
                  <a:srgbClr val="000000"/>
                </a:solidFill>
                <a:latin typeface="TT Commons Pro"/>
              </a:rPr>
              <a:t>оцінити</a:t>
            </a:r>
            <a:r>
              <a:rPr lang="en-US" sz="2400" dirty="0">
                <a:solidFill>
                  <a:srgbClr val="000000"/>
                </a:solidFill>
                <a:latin typeface="TT Commons Pro"/>
              </a:rPr>
              <a:t> </a:t>
            </a:r>
            <a:r>
              <a:rPr lang="en-US" sz="2400" dirty="0" err="1">
                <a:solidFill>
                  <a:srgbClr val="000000"/>
                </a:solidFill>
                <a:latin typeface="TT Commons Pro"/>
              </a:rPr>
              <a:t>масштаб</a:t>
            </a:r>
            <a:r>
              <a:rPr lang="en-US" sz="2400" dirty="0">
                <a:solidFill>
                  <a:srgbClr val="000000"/>
                </a:solidFill>
                <a:latin typeface="TT Commons Pro"/>
              </a:rPr>
              <a:t> </a:t>
            </a:r>
            <a:r>
              <a:rPr lang="en-US" sz="2400" dirty="0" err="1">
                <a:solidFill>
                  <a:srgbClr val="000000"/>
                </a:solidFill>
                <a:latin typeface="TT Commons Pro"/>
              </a:rPr>
              <a:t>інтеграції</a:t>
            </a:r>
            <a:r>
              <a:rPr lang="en-US" sz="2400" dirty="0">
                <a:solidFill>
                  <a:srgbClr val="000000"/>
                </a:solidFill>
                <a:latin typeface="TT Commons Pro"/>
              </a:rPr>
              <a:t> </a:t>
            </a:r>
            <a:r>
              <a:rPr lang="en-US" sz="2400" dirty="0" err="1">
                <a:solidFill>
                  <a:srgbClr val="000000"/>
                </a:solidFill>
                <a:latin typeface="TT Commons Pro"/>
              </a:rPr>
              <a:t>тієї</a:t>
            </a:r>
            <a:r>
              <a:rPr lang="en-US" sz="2400" dirty="0">
                <a:solidFill>
                  <a:srgbClr val="000000"/>
                </a:solidFill>
                <a:latin typeface="TT Commons Pro"/>
              </a:rPr>
              <a:t> </a:t>
            </a:r>
            <a:r>
              <a:rPr lang="en-US" sz="2400" dirty="0" err="1">
                <a:solidFill>
                  <a:srgbClr val="000000"/>
                </a:solidFill>
                <a:latin typeface="TT Commons Pro"/>
              </a:rPr>
              <a:t>чи</a:t>
            </a:r>
            <a:r>
              <a:rPr lang="en-US" sz="2400" dirty="0">
                <a:solidFill>
                  <a:srgbClr val="000000"/>
                </a:solidFill>
                <a:latin typeface="TT Commons Pro"/>
              </a:rPr>
              <a:t> </a:t>
            </a:r>
            <a:r>
              <a:rPr lang="en-US" sz="2400" dirty="0" err="1">
                <a:solidFill>
                  <a:srgbClr val="000000"/>
                </a:solidFill>
                <a:latin typeface="TT Commons Pro"/>
              </a:rPr>
              <a:t>іншої</a:t>
            </a:r>
            <a:r>
              <a:rPr lang="en-US" sz="2400" dirty="0">
                <a:solidFill>
                  <a:srgbClr val="000000"/>
                </a:solidFill>
                <a:latin typeface="TT Commons Pro"/>
              </a:rPr>
              <a:t> </a:t>
            </a:r>
            <a:r>
              <a:rPr lang="en-US" sz="2400" dirty="0" err="1">
                <a:solidFill>
                  <a:srgbClr val="000000"/>
                </a:solidFill>
                <a:latin typeface="TT Commons Pro"/>
              </a:rPr>
              <a:t>країни</a:t>
            </a:r>
            <a:r>
              <a:rPr lang="en-US" sz="2400" dirty="0">
                <a:solidFill>
                  <a:srgbClr val="000000"/>
                </a:solidFill>
                <a:latin typeface="TT Commons Pro"/>
              </a:rPr>
              <a:t> </a:t>
            </a:r>
            <a:r>
              <a:rPr lang="en-US" sz="2400" dirty="0" err="1">
                <a:solidFill>
                  <a:srgbClr val="000000"/>
                </a:solidFill>
                <a:latin typeface="TT Commons Pro"/>
              </a:rPr>
              <a:t>до</a:t>
            </a:r>
            <a:r>
              <a:rPr lang="en-US" sz="2400" dirty="0">
                <a:solidFill>
                  <a:srgbClr val="000000"/>
                </a:solidFill>
                <a:latin typeface="TT Commons Pro"/>
              </a:rPr>
              <a:t> </a:t>
            </a:r>
            <a:r>
              <a:rPr lang="en-US" sz="2400" dirty="0" err="1">
                <a:solidFill>
                  <a:srgbClr val="000000"/>
                </a:solidFill>
                <a:latin typeface="TT Commons Pro"/>
              </a:rPr>
              <a:t>світового</a:t>
            </a:r>
            <a:r>
              <a:rPr lang="en-US" sz="2400" dirty="0">
                <a:solidFill>
                  <a:srgbClr val="000000"/>
                </a:solidFill>
                <a:latin typeface="TT Commons Pro"/>
              </a:rPr>
              <a:t> </a:t>
            </a:r>
            <a:r>
              <a:rPr lang="en-US" sz="2400" dirty="0" err="1">
                <a:solidFill>
                  <a:srgbClr val="000000"/>
                </a:solidFill>
                <a:latin typeface="TT Commons Pro"/>
              </a:rPr>
              <a:t>простору</a:t>
            </a:r>
            <a:r>
              <a:rPr lang="en-US" sz="2400" dirty="0">
                <a:solidFill>
                  <a:srgbClr val="000000"/>
                </a:solidFill>
                <a:latin typeface="TT Commons Pro"/>
              </a:rPr>
              <a:t> й </a:t>
            </a:r>
            <a:r>
              <a:rPr lang="en-US" sz="2400" dirty="0" err="1">
                <a:solidFill>
                  <a:srgbClr val="000000"/>
                </a:solidFill>
                <a:latin typeface="TT Commons Pro"/>
              </a:rPr>
              <a:t>порівняти</a:t>
            </a:r>
            <a:r>
              <a:rPr lang="en-US" sz="2400" dirty="0">
                <a:solidFill>
                  <a:srgbClr val="000000"/>
                </a:solidFill>
                <a:latin typeface="TT Commons Pro"/>
              </a:rPr>
              <a:t> </a:t>
            </a:r>
            <a:r>
              <a:rPr lang="en-US" sz="2400" dirty="0" err="1">
                <a:solidFill>
                  <a:srgbClr val="000000"/>
                </a:solidFill>
                <a:latin typeface="TT Commons Pro"/>
              </a:rPr>
              <a:t>різні</a:t>
            </a:r>
            <a:r>
              <a:rPr lang="en-US" sz="2400" dirty="0">
                <a:solidFill>
                  <a:srgbClr val="000000"/>
                </a:solidFill>
                <a:latin typeface="TT Commons Pro"/>
              </a:rPr>
              <a:t> </a:t>
            </a:r>
            <a:r>
              <a:rPr lang="en-US" sz="2400" dirty="0" err="1">
                <a:solidFill>
                  <a:srgbClr val="000000"/>
                </a:solidFill>
                <a:latin typeface="TT Commons Pro"/>
              </a:rPr>
              <a:t>країни</a:t>
            </a:r>
            <a:r>
              <a:rPr lang="en-US" sz="2400" dirty="0">
                <a:solidFill>
                  <a:srgbClr val="000000"/>
                </a:solidFill>
                <a:latin typeface="TT Commons Pro"/>
              </a:rPr>
              <a:t> </a:t>
            </a:r>
            <a:r>
              <a:rPr lang="en-US" sz="2400" dirty="0" err="1">
                <a:solidFill>
                  <a:srgbClr val="000000"/>
                </a:solidFill>
                <a:latin typeface="TT Commons Pro"/>
              </a:rPr>
              <a:t>за</a:t>
            </a:r>
            <a:r>
              <a:rPr lang="en-US" sz="2400" dirty="0">
                <a:solidFill>
                  <a:srgbClr val="000000"/>
                </a:solidFill>
                <a:latin typeface="TT Commons Pro"/>
              </a:rPr>
              <a:t> </a:t>
            </a:r>
            <a:r>
              <a:rPr lang="en-US" sz="2400" dirty="0" err="1">
                <a:solidFill>
                  <a:srgbClr val="000000"/>
                </a:solidFill>
                <a:latin typeface="TT Commons Pro"/>
              </a:rPr>
              <a:t>його</a:t>
            </a:r>
            <a:r>
              <a:rPr lang="en-US" sz="2400" dirty="0">
                <a:solidFill>
                  <a:srgbClr val="000000"/>
                </a:solidFill>
                <a:latin typeface="TT Commons Pro"/>
              </a:rPr>
              <a:t> </a:t>
            </a:r>
            <a:r>
              <a:rPr lang="en-US" sz="2400" dirty="0" err="1">
                <a:solidFill>
                  <a:srgbClr val="000000"/>
                </a:solidFill>
                <a:latin typeface="TT Commons Pro"/>
              </a:rPr>
              <a:t>компонентами</a:t>
            </a:r>
            <a:r>
              <a:rPr lang="en-US" sz="2400" dirty="0">
                <a:solidFill>
                  <a:srgbClr val="000000"/>
                </a:solidFill>
                <a:latin typeface="TT Commons Pro"/>
              </a:rPr>
              <a:t>.</a:t>
            </a:r>
          </a:p>
        </p:txBody>
      </p:sp>
      <p:sp>
        <p:nvSpPr>
          <p:cNvPr id="7" name="TextBox 7"/>
          <p:cNvSpPr txBox="1"/>
          <p:nvPr/>
        </p:nvSpPr>
        <p:spPr>
          <a:xfrm>
            <a:off x="1026695" y="3277141"/>
            <a:ext cx="16741041" cy="380460"/>
          </a:xfrm>
          <a:prstGeom prst="rect">
            <a:avLst/>
          </a:prstGeom>
        </p:spPr>
        <p:txBody>
          <a:bodyPr wrap="square" lIns="0" tIns="0" rIns="0" bIns="0" rtlCol="0" anchor="t">
            <a:spAutoFit/>
          </a:bodyPr>
          <a:lstStyle/>
          <a:p>
            <a:pPr>
              <a:lnSpc>
                <a:spcPts val="3120"/>
              </a:lnSpc>
            </a:pPr>
            <a:r>
              <a:rPr lang="en-US" sz="2400" dirty="0">
                <a:solidFill>
                  <a:srgbClr val="000000"/>
                </a:solidFill>
                <a:latin typeface="TT Commons Pro"/>
              </a:rPr>
              <a:t>В </a:t>
            </a:r>
            <a:r>
              <a:rPr lang="en-US" sz="2400" dirty="0" err="1">
                <a:solidFill>
                  <a:srgbClr val="000000"/>
                </a:solidFill>
                <a:latin typeface="TT Commons Pro"/>
              </a:rPr>
              <a:t>економічній</a:t>
            </a:r>
            <a:r>
              <a:rPr lang="en-US" sz="2400" dirty="0">
                <a:solidFill>
                  <a:srgbClr val="000000"/>
                </a:solidFill>
                <a:latin typeface="TT Commons Pro"/>
              </a:rPr>
              <a:t> </a:t>
            </a:r>
            <a:r>
              <a:rPr lang="en-US" sz="2400" dirty="0" err="1">
                <a:solidFill>
                  <a:srgbClr val="000000"/>
                </a:solidFill>
                <a:latin typeface="TT Commons Pro"/>
              </a:rPr>
              <a:t>літературі</a:t>
            </a:r>
            <a:r>
              <a:rPr lang="uk-UA" sz="2400" dirty="0">
                <a:solidFill>
                  <a:srgbClr val="000000"/>
                </a:solidFill>
                <a:latin typeface="TT Commons Pro"/>
              </a:rPr>
              <a:t> </a:t>
            </a:r>
            <a:r>
              <a:rPr lang="en-US" sz="2400" dirty="0" err="1">
                <a:solidFill>
                  <a:srgbClr val="000000"/>
                </a:solidFill>
                <a:latin typeface="TT Commons Pro"/>
              </a:rPr>
              <a:t>активно</a:t>
            </a:r>
            <a:r>
              <a:rPr lang="en-US" sz="2400" dirty="0">
                <a:solidFill>
                  <a:srgbClr val="000000"/>
                </a:solidFill>
                <a:latin typeface="TT Commons Pro"/>
              </a:rPr>
              <a:t> </a:t>
            </a:r>
            <a:r>
              <a:rPr lang="en-US" sz="2400" dirty="0" err="1">
                <a:solidFill>
                  <a:srgbClr val="000000"/>
                </a:solidFill>
                <a:latin typeface="TT Commons Pro"/>
              </a:rPr>
              <a:t>аналізується</a:t>
            </a:r>
            <a:r>
              <a:rPr lang="en-US" sz="2400" dirty="0">
                <a:solidFill>
                  <a:srgbClr val="000000"/>
                </a:solidFill>
                <a:latin typeface="TT Commons Pro"/>
              </a:rPr>
              <a:t> </a:t>
            </a:r>
            <a:r>
              <a:rPr lang="en-US" sz="2400" dirty="0" err="1">
                <a:solidFill>
                  <a:srgbClr val="000000"/>
                </a:solidFill>
                <a:latin typeface="TT Commons Pro"/>
              </a:rPr>
              <a:t>сутність</a:t>
            </a:r>
            <a:r>
              <a:rPr lang="en-US" sz="2400" dirty="0">
                <a:solidFill>
                  <a:srgbClr val="000000"/>
                </a:solidFill>
                <a:latin typeface="TT Commons Pro"/>
              </a:rPr>
              <a:t> </a:t>
            </a:r>
            <a:r>
              <a:rPr lang="en-US" sz="2400" dirty="0" err="1">
                <a:solidFill>
                  <a:srgbClr val="000000"/>
                </a:solidFill>
                <a:latin typeface="TT Commons Pro"/>
              </a:rPr>
              <a:t>глобалізації</a:t>
            </a:r>
            <a:r>
              <a:rPr lang="en-US" sz="2400" dirty="0">
                <a:solidFill>
                  <a:srgbClr val="000000"/>
                </a:solidFill>
                <a:latin typeface="TT Commons Pro"/>
              </a:rPr>
              <a:t> </a:t>
            </a:r>
            <a:r>
              <a:rPr lang="en-US" sz="2400" dirty="0" err="1">
                <a:solidFill>
                  <a:srgbClr val="000000"/>
                </a:solidFill>
                <a:latin typeface="TT Commons Pro"/>
              </a:rPr>
              <a:t>та</a:t>
            </a:r>
            <a:r>
              <a:rPr lang="en-US" sz="2400" dirty="0">
                <a:solidFill>
                  <a:srgbClr val="000000"/>
                </a:solidFill>
                <a:latin typeface="TT Commons Pro"/>
              </a:rPr>
              <a:t> </a:t>
            </a:r>
            <a:r>
              <a:rPr lang="en-US" sz="2400" dirty="0" err="1">
                <a:solidFill>
                  <a:srgbClr val="000000"/>
                </a:solidFill>
                <a:latin typeface="TT Commons Pro"/>
              </a:rPr>
              <a:t>її</a:t>
            </a:r>
            <a:r>
              <a:rPr lang="en-US" sz="2400" dirty="0">
                <a:solidFill>
                  <a:srgbClr val="000000"/>
                </a:solidFill>
                <a:latin typeface="TT Commons Pro"/>
              </a:rPr>
              <a:t> </a:t>
            </a:r>
            <a:r>
              <a:rPr lang="en-US" sz="2400" dirty="0" err="1">
                <a:solidFill>
                  <a:srgbClr val="000000"/>
                </a:solidFill>
                <a:latin typeface="TT Commons Pro"/>
              </a:rPr>
              <a:t>сучасний</a:t>
            </a:r>
            <a:r>
              <a:rPr lang="en-US" sz="2400" dirty="0">
                <a:solidFill>
                  <a:srgbClr val="000000"/>
                </a:solidFill>
                <a:latin typeface="TT Commons Pro"/>
              </a:rPr>
              <a:t> </a:t>
            </a:r>
            <a:r>
              <a:rPr lang="en-US" sz="2400" dirty="0" err="1">
                <a:solidFill>
                  <a:srgbClr val="000000"/>
                </a:solidFill>
                <a:latin typeface="TT Commons Pro"/>
              </a:rPr>
              <a:t>стан</a:t>
            </a:r>
            <a:r>
              <a:rPr lang="en-US" sz="2400" dirty="0">
                <a:solidFill>
                  <a:srgbClr val="000000"/>
                </a:solidFill>
                <a:latin typeface="TT Commons Pro"/>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10486" y="-6342811"/>
            <a:ext cx="13938055" cy="13938055"/>
          </a:xfrm>
          <a:prstGeom prst="rect">
            <a:avLst/>
          </a:prstGeom>
        </p:spPr>
      </p:pic>
      <p:pic>
        <p:nvPicPr>
          <p:cNvPr id="3" name="Picture 3"/>
          <p:cNvPicPr>
            <a:picLocks noChangeAspect="1"/>
          </p:cNvPicPr>
          <p:nvPr/>
        </p:nvPicPr>
        <p:blipFill>
          <a:blip r:embed="rId4"/>
          <a:srcRect/>
          <a:stretch>
            <a:fillRect/>
          </a:stretch>
        </p:blipFill>
        <p:spPr>
          <a:xfrm rot="2071154">
            <a:off x="-9437504" y="810679"/>
            <a:ext cx="18085189" cy="21658909"/>
          </a:xfrm>
          <a:prstGeom prst="rect">
            <a:avLst/>
          </a:prstGeom>
        </p:spPr>
      </p:pic>
      <p:sp>
        <p:nvSpPr>
          <p:cNvPr id="4" name="TextBox 4"/>
          <p:cNvSpPr txBox="1"/>
          <p:nvPr/>
        </p:nvSpPr>
        <p:spPr>
          <a:xfrm>
            <a:off x="1028700" y="1136803"/>
            <a:ext cx="16230600" cy="809625"/>
          </a:xfrm>
          <a:prstGeom prst="rect">
            <a:avLst/>
          </a:prstGeom>
        </p:spPr>
        <p:txBody>
          <a:bodyPr lIns="0" tIns="0" rIns="0" bIns="0" rtlCol="0" anchor="t">
            <a:spAutoFit/>
          </a:bodyPr>
          <a:lstStyle/>
          <a:p>
            <a:pPr algn="ctr">
              <a:lnSpc>
                <a:spcPts val="6750"/>
              </a:lnSpc>
            </a:pPr>
            <a:r>
              <a:rPr lang="en-US" sz="4500">
                <a:solidFill>
                  <a:srgbClr val="000000"/>
                </a:solidFill>
                <a:latin typeface="Noto Serif Display Light"/>
              </a:rPr>
              <a:t>ІНСТРУМЕНТИ ПОДІБНОЇ ТЕХНОЛОГІЧНОЇ СЕЛЕКЦІЇ</a:t>
            </a:r>
          </a:p>
        </p:txBody>
      </p:sp>
      <p:sp>
        <p:nvSpPr>
          <p:cNvPr id="5" name="TextBox 5"/>
          <p:cNvSpPr txBox="1"/>
          <p:nvPr/>
        </p:nvSpPr>
        <p:spPr>
          <a:xfrm>
            <a:off x="2346073" y="2581910"/>
            <a:ext cx="13595855" cy="667639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Серед інструментів подібної технологічної селекції в капіталістичної ринкової системи найбільш ефективними є конкуренція і механізм формування технологічної квазіренти. Йдеться про те, що підприємці, в числі перших освоїли базові виробництва нового технологічного укладу і в найкоротші терміни опанували новітньої інновацією, на певний час стають лідерами на ринку, отримують монопольні надприбутки завдяки вдосконаленому виробничому процесу на основі практичного застосування результатів НДДКР і привласнюють колосальну технологічну квазиренту. Це дозволяє таким господарюючим суб'єктам максимально продовжити для себе життєвий цикл ТУ. Даний цикл триває до тих пір, поки зберігаються можливості для прибуткового вкладення капіталу в розширення виробництв певного технологічного укладу в масштабах світового ринку, так як результатом міжгалузевого перетоку капіталу на користь провідних галузей економіки при певному ТУ стає його накопиченню надлишкових обсягів. Отже, прагнення до подальшого отримання технологічної квазіренти і продовженню життєвого циклу технологічного укладу змушує господарюючих суб'єктів виносити його ключові виробництва за межі національної економіки. Таким чином, в результаті динамічного розвитку міжнародних торговельних відносин та активізації процесів міждержавного перетікання капіталу безперервне дистанціювання країн-лідерів від інших держав світового господарства припиняється, а значить, відбувається синхронізація поширення технологічного укладу на інші країни світу на більш пізніх етапах його життєвого циклу.</a:t>
            </a:r>
          </a:p>
          <a:p>
            <a:pPr algn="ctr">
              <a:lnSpc>
                <a:spcPts val="2990"/>
              </a:lnSpc>
            </a:pPr>
            <a:endParaRPr lang="en-US" sz="2300">
              <a:solidFill>
                <a:srgbClr val="000000"/>
              </a:solidFill>
              <a:latin typeface="TT Commons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79343" y="3467100"/>
            <a:ext cx="13938055" cy="13938055"/>
          </a:xfrm>
          <a:prstGeom prst="rect">
            <a:avLst/>
          </a:prstGeom>
        </p:spPr>
      </p:pic>
      <p:sp>
        <p:nvSpPr>
          <p:cNvPr id="3" name="TextBox 3"/>
          <p:cNvSpPr txBox="1"/>
          <p:nvPr/>
        </p:nvSpPr>
        <p:spPr>
          <a:xfrm>
            <a:off x="2574204" y="1052830"/>
            <a:ext cx="13139592" cy="8162290"/>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В умовах глобальних інноваційних процесів все більш помітними стають ознаки наступних -  шостого і сьомого - технологічних укладів, які зіграють важливу роль в реалізації чергової фази науково-технічної революції і в становленні постіндустріального технологічного способу виробництва, а також будуть обумовлювати міжнародну конкурентоспроможність країн на найближчі десятиліття. Ці уклади нададуть потужний імпульс розвиткові медицини, біо- і нанотехнологій, створення технологій «холодного термоядерного синтезу», що може докорінно змінити енергетичний потенціал земної цивілізації. Цілком ймовірно, що саме дані області сформують наймасштабніші за вартісними обсягами фонди виробничого накопичення. Це дозволить провідним країнам світу вже до кінця 2020-х рр. відчути реальні результати щодо зміцнення їх конкурентних позицій на глобальному ринку, збільшення розміру привласнюється ними світової технологічної квазіренти і скорочення обсягів споживання енергії та викидів шкідливих речовин в атмосферу. Тобто,</a:t>
            </a:r>
          </a:p>
          <a:p>
            <a:pPr algn="ctr">
              <a:lnSpc>
                <a:spcPts val="2990"/>
              </a:lnSpc>
            </a:pPr>
            <a:endParaRPr lang="en-US" sz="2300">
              <a:solidFill>
                <a:srgbClr val="000000"/>
              </a:solidFill>
              <a:latin typeface="TT Commons Pro"/>
            </a:endParaRPr>
          </a:p>
          <a:p>
            <a:pPr algn="ctr">
              <a:lnSpc>
                <a:spcPts val="2990"/>
              </a:lnSpc>
            </a:pPr>
            <a:endParaRPr lang="en-US" sz="2300">
              <a:solidFill>
                <a:srgbClr val="000000"/>
              </a:solidFill>
              <a:latin typeface="TT Commons Pro"/>
            </a:endParaRPr>
          </a:p>
          <a:p>
            <a:pPr algn="ctr">
              <a:lnSpc>
                <a:spcPts val="2990"/>
              </a:lnSpc>
            </a:pPr>
            <a:endParaRPr lang="en-US" sz="2300">
              <a:solidFill>
                <a:srgbClr val="000000"/>
              </a:solidFill>
              <a:latin typeface="TT Commons Pro"/>
            </a:endParaRPr>
          </a:p>
          <a:p>
            <a:pPr algn="ctr">
              <a:lnSpc>
                <a:spcPts val="2990"/>
              </a:lnSpc>
            </a:pPr>
            <a:r>
              <a:rPr lang="en-US" sz="2300">
                <a:solidFill>
                  <a:srgbClr val="000000"/>
                </a:solidFill>
                <a:latin typeface="TT Commons Pro"/>
              </a:rPr>
              <a:t> - це не тільки якісно новий етап інноваційного розвитку, а й своєрідна технічна філософія майбутнього, за допомогою якої людство зможе вирішити назрілі соціально-економічні, техніко-організаційні, медико-біологічної, екологічні та інші проблеми. У дослідженні можливого впливу всього зазначеного на економічне зростання і економічну картину світу в цілому мова йде про нові ринки, появі товарів і послуг наступного покоління, вплив нанотехнологій на здоров'я людини і навколишнє середовище.</a:t>
            </a:r>
          </a:p>
          <a:p>
            <a:pPr algn="ctr">
              <a:lnSpc>
                <a:spcPts val="2990"/>
              </a:lnSpc>
            </a:pPr>
            <a:endParaRPr lang="en-US" sz="2300">
              <a:solidFill>
                <a:srgbClr val="000000"/>
              </a:solidFill>
              <a:latin typeface="TT Commons Pro"/>
            </a:endParaRPr>
          </a:p>
        </p:txBody>
      </p:sp>
      <p:sp>
        <p:nvSpPr>
          <p:cNvPr id="4" name="TextBox 4"/>
          <p:cNvSpPr txBox="1"/>
          <p:nvPr/>
        </p:nvSpPr>
        <p:spPr>
          <a:xfrm>
            <a:off x="4405164" y="5736914"/>
            <a:ext cx="9477673" cy="644525"/>
          </a:xfrm>
          <a:prstGeom prst="rect">
            <a:avLst/>
          </a:prstGeom>
        </p:spPr>
        <p:txBody>
          <a:bodyPr lIns="0" tIns="0" rIns="0" bIns="0" rtlCol="0" anchor="t">
            <a:spAutoFit/>
          </a:bodyPr>
          <a:lstStyle/>
          <a:p>
            <a:pPr algn="ctr">
              <a:lnSpc>
                <a:spcPts val="5199"/>
              </a:lnSpc>
              <a:spcBef>
                <a:spcPct val="0"/>
              </a:spcBef>
            </a:pPr>
            <a:r>
              <a:rPr lang="en-US" sz="3999">
                <a:solidFill>
                  <a:srgbClr val="000000"/>
                </a:solidFill>
                <a:latin typeface="Noto Serif Display Light"/>
              </a:rPr>
              <a:t>шостий і сьомий технологічні уклади</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0276" y="-6818635"/>
            <a:ext cx="15350424" cy="15350424"/>
          </a:xfrm>
          <a:prstGeom prst="rect">
            <a:avLst/>
          </a:prstGeom>
        </p:spPr>
      </p:pic>
      <p:pic>
        <p:nvPicPr>
          <p:cNvPr id="3" name="Picture 3"/>
          <p:cNvPicPr>
            <a:picLocks noChangeAspect="1"/>
          </p:cNvPicPr>
          <p:nvPr/>
        </p:nvPicPr>
        <p:blipFill>
          <a:blip r:embed="rId4">
            <a:alphaModFix amt="80000"/>
          </a:blip>
          <a:srcRect/>
          <a:stretch>
            <a:fillRect/>
          </a:stretch>
        </p:blipFill>
        <p:spPr>
          <a:xfrm>
            <a:off x="-6557517" y="-4415188"/>
            <a:ext cx="18963665" cy="18299937"/>
          </a:xfrm>
          <a:prstGeom prst="rect">
            <a:avLst/>
          </a:prstGeom>
        </p:spPr>
      </p:pic>
      <p:sp>
        <p:nvSpPr>
          <p:cNvPr id="4" name="TextBox 4"/>
          <p:cNvSpPr txBox="1"/>
          <p:nvPr/>
        </p:nvSpPr>
        <p:spPr>
          <a:xfrm>
            <a:off x="1977348" y="2905125"/>
            <a:ext cx="14333305" cy="4476750"/>
          </a:xfrm>
          <a:prstGeom prst="rect">
            <a:avLst/>
          </a:prstGeom>
        </p:spPr>
        <p:txBody>
          <a:bodyPr lIns="0" tIns="0" rIns="0" bIns="0" rtlCol="0" anchor="t">
            <a:spAutoFit/>
          </a:bodyPr>
          <a:lstStyle/>
          <a:p>
            <a:pPr algn="ctr">
              <a:lnSpc>
                <a:spcPts val="3599"/>
              </a:lnSpc>
            </a:pPr>
            <a:r>
              <a:rPr lang="en-US" sz="2999">
                <a:solidFill>
                  <a:srgbClr val="000000"/>
                </a:solidFill>
                <a:latin typeface="TT Commons Pro"/>
              </a:rPr>
              <a:t> Динамічний розвиток і системне впровадження новітніх технологій в усі сфери суспільно-виробничої діяльності стали основою формування глобальної концепції технологічного розвитку, відомої під назвою Нові технології, яка включає ряд технологічних пакетів. Останні являють собою генетично і функціонально об'єднану сукупність як природних, так і гуманітарних технологій, які характеризуються родинними властивостями. Ці технологічні пакети представлені блоками «Інформаційні технології», «Біотехнології», «Нанотехнології» і «Природокористування», які визначають сьогодні пріоритетні напрямки глобального науково-технологічного розвитку.</a:t>
            </a:r>
          </a:p>
          <a:p>
            <a:pPr algn="ctr">
              <a:lnSpc>
                <a:spcPts val="3599"/>
              </a:lnSpc>
            </a:pPr>
            <a:endParaRPr lang="en-US" sz="2999">
              <a:solidFill>
                <a:srgbClr val="000000"/>
              </a:solidFill>
              <a:latin typeface="TT Commons Pr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971" r="974" b="64532"/>
          <a:stretch>
            <a:fillRect/>
          </a:stretch>
        </p:blipFill>
        <p:spPr>
          <a:xfrm>
            <a:off x="0" y="0"/>
            <a:ext cx="18288000" cy="10287000"/>
          </a:xfrm>
          <a:prstGeom prst="rect">
            <a:avLst/>
          </a:prstGeom>
        </p:spPr>
      </p:pic>
      <p:grpSp>
        <p:nvGrpSpPr>
          <p:cNvPr id="3" name="Group 3"/>
          <p:cNvGrpSpPr/>
          <p:nvPr/>
        </p:nvGrpSpPr>
        <p:grpSpPr>
          <a:xfrm>
            <a:off x="1211080" y="1349251"/>
            <a:ext cx="6234367" cy="8106998"/>
            <a:chOff x="0" y="0"/>
            <a:chExt cx="3496003" cy="4546106"/>
          </a:xfrm>
        </p:grpSpPr>
        <p:sp>
          <p:nvSpPr>
            <p:cNvPr id="4" name="Freeform 4"/>
            <p:cNvSpPr/>
            <p:nvPr/>
          </p:nvSpPr>
          <p:spPr>
            <a:xfrm>
              <a:off x="0" y="0"/>
              <a:ext cx="3496004" cy="4546106"/>
            </a:xfrm>
            <a:custGeom>
              <a:avLst/>
              <a:gdLst/>
              <a:ahLst/>
              <a:cxnLst/>
              <a:rect l="l" t="t" r="r" b="b"/>
              <a:pathLst>
                <a:path w="3496004" h="4546106">
                  <a:moveTo>
                    <a:pt x="3371543" y="4546106"/>
                  </a:moveTo>
                  <a:lnTo>
                    <a:pt x="124460" y="4546106"/>
                  </a:lnTo>
                  <a:cubicBezTo>
                    <a:pt x="55880" y="4546106"/>
                    <a:pt x="0" y="4490226"/>
                    <a:pt x="0" y="4421646"/>
                  </a:cubicBezTo>
                  <a:lnTo>
                    <a:pt x="0" y="124460"/>
                  </a:lnTo>
                  <a:cubicBezTo>
                    <a:pt x="0" y="55880"/>
                    <a:pt x="55880" y="0"/>
                    <a:pt x="124460" y="0"/>
                  </a:cubicBezTo>
                  <a:lnTo>
                    <a:pt x="3371543" y="0"/>
                  </a:lnTo>
                  <a:cubicBezTo>
                    <a:pt x="3440123" y="0"/>
                    <a:pt x="3496004" y="55880"/>
                    <a:pt x="3496004" y="124460"/>
                  </a:cubicBezTo>
                  <a:lnTo>
                    <a:pt x="3496004" y="4421646"/>
                  </a:lnTo>
                  <a:cubicBezTo>
                    <a:pt x="3496004" y="4490226"/>
                    <a:pt x="3440123" y="4546106"/>
                    <a:pt x="3371543" y="4546106"/>
                  </a:cubicBezTo>
                  <a:close/>
                </a:path>
              </a:pathLst>
            </a:custGeom>
            <a:solidFill>
              <a:srgbClr val="FFFFFF">
                <a:alpha val="29804"/>
              </a:srgbClr>
            </a:solidFill>
          </p:spPr>
        </p:sp>
      </p:grpSp>
      <p:grpSp>
        <p:nvGrpSpPr>
          <p:cNvPr id="5" name="Group 5"/>
          <p:cNvGrpSpPr/>
          <p:nvPr/>
        </p:nvGrpSpPr>
        <p:grpSpPr>
          <a:xfrm>
            <a:off x="8185108" y="1287950"/>
            <a:ext cx="9279250" cy="8106998"/>
            <a:chOff x="0" y="0"/>
            <a:chExt cx="5203461" cy="4546106"/>
          </a:xfrm>
        </p:grpSpPr>
        <p:sp>
          <p:nvSpPr>
            <p:cNvPr id="6" name="Freeform 6"/>
            <p:cNvSpPr/>
            <p:nvPr/>
          </p:nvSpPr>
          <p:spPr>
            <a:xfrm>
              <a:off x="0" y="0"/>
              <a:ext cx="5203461" cy="4546106"/>
            </a:xfrm>
            <a:custGeom>
              <a:avLst/>
              <a:gdLst/>
              <a:ahLst/>
              <a:cxnLst/>
              <a:rect l="l" t="t" r="r" b="b"/>
              <a:pathLst>
                <a:path w="5203461" h="4546106">
                  <a:moveTo>
                    <a:pt x="5079001" y="4546106"/>
                  </a:moveTo>
                  <a:lnTo>
                    <a:pt x="124460" y="4546106"/>
                  </a:lnTo>
                  <a:cubicBezTo>
                    <a:pt x="55880" y="4546106"/>
                    <a:pt x="0" y="4490226"/>
                    <a:pt x="0" y="4421646"/>
                  </a:cubicBezTo>
                  <a:lnTo>
                    <a:pt x="0" y="124460"/>
                  </a:lnTo>
                  <a:cubicBezTo>
                    <a:pt x="0" y="55880"/>
                    <a:pt x="55880" y="0"/>
                    <a:pt x="124460" y="0"/>
                  </a:cubicBezTo>
                  <a:lnTo>
                    <a:pt x="5079001" y="0"/>
                  </a:lnTo>
                  <a:cubicBezTo>
                    <a:pt x="5147582" y="0"/>
                    <a:pt x="5203461" y="55880"/>
                    <a:pt x="5203461" y="124460"/>
                  </a:cubicBezTo>
                  <a:lnTo>
                    <a:pt x="5203461" y="4421646"/>
                  </a:lnTo>
                  <a:cubicBezTo>
                    <a:pt x="5203461" y="4490226"/>
                    <a:pt x="5147582" y="4546106"/>
                    <a:pt x="5079001" y="4546106"/>
                  </a:cubicBezTo>
                  <a:close/>
                </a:path>
              </a:pathLst>
            </a:custGeom>
            <a:solidFill>
              <a:srgbClr val="FFFFFF">
                <a:alpha val="29804"/>
              </a:srgbClr>
            </a:solidFill>
          </p:spPr>
        </p:sp>
      </p:grpSp>
      <p:sp>
        <p:nvSpPr>
          <p:cNvPr id="7" name="TextBox 7"/>
          <p:cNvSpPr txBox="1"/>
          <p:nvPr/>
        </p:nvSpPr>
        <p:spPr>
          <a:xfrm>
            <a:off x="823643" y="892051"/>
            <a:ext cx="7009241" cy="457200"/>
          </a:xfrm>
          <a:prstGeom prst="rect">
            <a:avLst/>
          </a:prstGeom>
        </p:spPr>
        <p:txBody>
          <a:bodyPr lIns="0" tIns="0" rIns="0" bIns="0" rtlCol="0" anchor="t">
            <a:spAutoFit/>
          </a:bodyPr>
          <a:lstStyle/>
          <a:p>
            <a:pPr algn="ctr">
              <a:lnSpc>
                <a:spcPts val="3600"/>
              </a:lnSpc>
            </a:pPr>
            <a:r>
              <a:rPr lang="en-US" sz="3000">
                <a:solidFill>
                  <a:srgbClr val="000000"/>
                </a:solidFill>
                <a:latin typeface="Noto Serif Display Light"/>
              </a:rPr>
              <a:t>Технологічний пакет «Біотехнології»</a:t>
            </a:r>
          </a:p>
        </p:txBody>
      </p:sp>
      <p:sp>
        <p:nvSpPr>
          <p:cNvPr id="8" name="TextBox 8"/>
          <p:cNvSpPr txBox="1"/>
          <p:nvPr/>
        </p:nvSpPr>
        <p:spPr>
          <a:xfrm>
            <a:off x="1526308" y="1535895"/>
            <a:ext cx="5603911" cy="7592060"/>
          </a:xfrm>
          <a:prstGeom prst="rect">
            <a:avLst/>
          </a:prstGeom>
        </p:spPr>
        <p:txBody>
          <a:bodyPr lIns="0" tIns="0" rIns="0" bIns="0" rtlCol="0" anchor="t">
            <a:spAutoFit/>
          </a:bodyPr>
          <a:lstStyle/>
          <a:p>
            <a:pPr algn="ctr">
              <a:lnSpc>
                <a:spcPts val="2860"/>
              </a:lnSpc>
            </a:pPr>
            <a:r>
              <a:rPr lang="en-US" sz="2200">
                <a:solidFill>
                  <a:srgbClr val="000000"/>
                </a:solidFill>
                <a:latin typeface="TT Commons Pro"/>
              </a:rPr>
              <a:t>  зумовив революційні зрушення в медичній галузі (живі системи і біоінженерія), енергетиці та машинобудуванні. Створювані в рамках даного пакету нові сільськогосподарські технології, а саме генетично модифіковані організми і нові технології вирощування рослин, відкривають неймовірні перспективи вирішення глобальної продовольчої проблеми, подолання голоду в досягнення цілей розвитку тисячоліття.</a:t>
            </a:r>
          </a:p>
          <a:p>
            <a:pPr algn="ctr">
              <a:lnSpc>
                <a:spcPts val="2860"/>
              </a:lnSpc>
            </a:pPr>
            <a:r>
              <a:rPr lang="en-US" sz="2200">
                <a:solidFill>
                  <a:srgbClr val="000000"/>
                </a:solidFill>
                <a:latin typeface="TT Commons Pro"/>
              </a:rPr>
              <a:t>Найважливішим напрямком використання біотехнологій для промислового виробництва є створення економічно ефективних технологій для переробки біомаси, виробництво продукції з вторинної сировини, а також виробництво біопалива і різного роду матеріалів. Можна очікувати, що до 2020-2025 рр. понад 20% світового ринку пластмаси будуть займати поновлювані її види. </a:t>
            </a:r>
          </a:p>
        </p:txBody>
      </p:sp>
      <p:sp>
        <p:nvSpPr>
          <p:cNvPr id="9" name="TextBox 9"/>
          <p:cNvSpPr txBox="1"/>
          <p:nvPr/>
        </p:nvSpPr>
        <p:spPr>
          <a:xfrm>
            <a:off x="8480817" y="1778170"/>
            <a:ext cx="8687830" cy="7592060"/>
          </a:xfrm>
          <a:prstGeom prst="rect">
            <a:avLst/>
          </a:prstGeom>
        </p:spPr>
        <p:txBody>
          <a:bodyPr lIns="0" tIns="0" rIns="0" bIns="0" rtlCol="0" anchor="t">
            <a:spAutoFit/>
          </a:bodyPr>
          <a:lstStyle/>
          <a:p>
            <a:pPr algn="ctr">
              <a:lnSpc>
                <a:spcPts val="2860"/>
              </a:lnSpc>
            </a:pPr>
            <a:r>
              <a:rPr lang="en-US" sz="2200">
                <a:solidFill>
                  <a:srgbClr val="000000"/>
                </a:solidFill>
                <a:latin typeface="TT Commons Pro"/>
              </a:rPr>
              <a:t> безпосередньо впливає на розвиток енергетики (за допомогою наноматеріалів і, зокрема, нанотвелів, медицини (наноматеріали в протезуванні, технологіях діагностики)) і є основою для реалізації пакету «Природокористування» на базі застосування нанофільтри. Про динамічний розвиток сектора нанотехнологічних інновацій в країнах - лідерах світового господарства свідчить, зокрема, число нанокомпаній, яке перевищує зараз 16 тис., тоді як в 1990-і рр. їх було всього близько 500. Згідно з даними Національної наукової організації США підприємства, які будуть функціонувати в цій сфері в найближче десятиліття, створять від 800 тис. до 2 млн нових робочих місць. Вже сьогодні в розвинених країнах світу формується нанотехнологічна економіка, в якій нанотехнології перетворюються в провідний напрям бюджетного і приватного фінансування. в той же час виникає гостра необхідність мінімізації техногенної нагий рузке людської цивілізації на навколишнє середовище насамперед за рахунок використання ресурсозберігаючих, екологічно чистих і безвідходних технологій в планетарних масштабах. Під впливом науково-технічного прогресу і глобалізації, а також в умовах посилення екологічних проблем докорінно змінилися пріоритети розвитку людства.</a:t>
            </a:r>
          </a:p>
          <a:p>
            <a:pPr algn="ctr">
              <a:lnSpc>
                <a:spcPts val="2860"/>
              </a:lnSpc>
            </a:pPr>
            <a:endParaRPr lang="en-US" sz="2200">
              <a:solidFill>
                <a:srgbClr val="000000"/>
              </a:solidFill>
              <a:latin typeface="TT Commons Pro"/>
            </a:endParaRPr>
          </a:p>
        </p:txBody>
      </p:sp>
      <p:sp>
        <p:nvSpPr>
          <p:cNvPr id="10" name="TextBox 10"/>
          <p:cNvSpPr txBox="1"/>
          <p:nvPr/>
        </p:nvSpPr>
        <p:spPr>
          <a:xfrm>
            <a:off x="8900465" y="892051"/>
            <a:ext cx="7848536" cy="457200"/>
          </a:xfrm>
          <a:prstGeom prst="rect">
            <a:avLst/>
          </a:prstGeom>
        </p:spPr>
        <p:txBody>
          <a:bodyPr lIns="0" tIns="0" rIns="0" bIns="0" rtlCol="0" anchor="t">
            <a:spAutoFit/>
          </a:bodyPr>
          <a:lstStyle/>
          <a:p>
            <a:pPr algn="ctr">
              <a:lnSpc>
                <a:spcPts val="3600"/>
              </a:lnSpc>
            </a:pPr>
            <a:r>
              <a:rPr lang="en-US" sz="3000">
                <a:solidFill>
                  <a:srgbClr val="000000"/>
                </a:solidFill>
                <a:latin typeface="Noto Serif Display Light"/>
              </a:rPr>
              <a:t>Технологічний пакет  «Нанотехнології»</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46" t="4586" b="59945"/>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5000"/>
          </a:blip>
          <a:srcRect/>
          <a:stretch>
            <a:fillRect/>
          </a:stretch>
        </p:blipFill>
        <p:spPr>
          <a:xfrm rot="9007576">
            <a:off x="-3718518" y="1240391"/>
            <a:ext cx="10624840" cy="12724359"/>
          </a:xfrm>
          <a:prstGeom prst="rect">
            <a:avLst/>
          </a:prstGeom>
        </p:spPr>
      </p:pic>
      <p:sp>
        <p:nvSpPr>
          <p:cNvPr id="4" name="TextBox 4"/>
          <p:cNvSpPr txBox="1"/>
          <p:nvPr/>
        </p:nvSpPr>
        <p:spPr>
          <a:xfrm>
            <a:off x="1028700" y="999808"/>
            <a:ext cx="8115300" cy="221869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 Цілком природньо, що на кожному історичному етапі еволюції цивілізації формуються свої цілі людського розвитку. Що стосується глобалізаційного етапу, то і він сформував свою, глобальну, мета розвитку. Концентровано її можна визначити як реалізацію концепції сталого розвитку в світовому масштабі, що включає наступні компоненти:</a:t>
            </a:r>
          </a:p>
        </p:txBody>
      </p:sp>
      <p:sp>
        <p:nvSpPr>
          <p:cNvPr id="5" name="TextBox 5"/>
          <p:cNvSpPr txBox="1"/>
          <p:nvPr/>
        </p:nvSpPr>
        <p:spPr>
          <a:xfrm>
            <a:off x="8071289" y="2773516"/>
            <a:ext cx="9188011" cy="2169795"/>
          </a:xfrm>
          <a:prstGeom prst="rect">
            <a:avLst/>
          </a:prstGeom>
        </p:spPr>
        <p:txBody>
          <a:bodyPr lIns="0" tIns="0" rIns="0" bIns="0" rtlCol="0" anchor="t">
            <a:spAutoFit/>
          </a:bodyPr>
          <a:lstStyle/>
          <a:p>
            <a:pPr marL="496571" lvl="1" indent="-248285">
              <a:lnSpc>
                <a:spcPts val="3450"/>
              </a:lnSpc>
              <a:buFont typeface="Arial"/>
              <a:buChar char="•"/>
            </a:pPr>
            <a:r>
              <a:rPr lang="en-US" sz="2300">
                <a:solidFill>
                  <a:srgbClr val="000000"/>
                </a:solidFill>
                <a:latin typeface="TT Commons Pro"/>
              </a:rPr>
              <a:t> оптимізацію світового виробництва і споживання;</a:t>
            </a:r>
          </a:p>
          <a:p>
            <a:pPr marL="496571" lvl="1" indent="-248285">
              <a:lnSpc>
                <a:spcPts val="3450"/>
              </a:lnSpc>
              <a:buFont typeface="Arial"/>
              <a:buChar char="•"/>
            </a:pPr>
            <a:r>
              <a:rPr lang="en-US" sz="2300">
                <a:solidFill>
                  <a:srgbClr val="000000"/>
                </a:solidFill>
                <a:latin typeface="TT Commons Pro"/>
              </a:rPr>
              <a:t> соціальну конвергенцію на основі регіональних соціальних стандартів;</a:t>
            </a:r>
          </a:p>
          <a:p>
            <a:pPr marL="496571" lvl="1" indent="-248285">
              <a:lnSpc>
                <a:spcPts val="3450"/>
              </a:lnSpc>
              <a:buFont typeface="Arial"/>
              <a:buChar char="•"/>
            </a:pPr>
            <a:r>
              <a:rPr lang="en-US" sz="2300">
                <a:solidFill>
                  <a:srgbClr val="000000"/>
                </a:solidFill>
                <a:latin typeface="TT Commons Pro"/>
              </a:rPr>
              <a:t> досягнення світового екологічної рівноваги.</a:t>
            </a:r>
          </a:p>
          <a:p>
            <a:pPr>
              <a:lnSpc>
                <a:spcPts val="3450"/>
              </a:lnSpc>
            </a:pPr>
            <a:endParaRPr lang="en-US" sz="2300">
              <a:solidFill>
                <a:srgbClr val="000000"/>
              </a:solidFill>
              <a:latin typeface="TT Commons Pro"/>
            </a:endParaRPr>
          </a:p>
        </p:txBody>
      </p:sp>
      <p:sp>
        <p:nvSpPr>
          <p:cNvPr id="6" name="TextBox 6"/>
          <p:cNvSpPr txBox="1"/>
          <p:nvPr/>
        </p:nvSpPr>
        <p:spPr>
          <a:xfrm>
            <a:off x="1028700" y="5553710"/>
            <a:ext cx="16230600" cy="3704590"/>
          </a:xfrm>
          <a:prstGeom prst="rect">
            <a:avLst/>
          </a:prstGeom>
        </p:spPr>
        <p:txBody>
          <a:bodyPr lIns="0" tIns="0" rIns="0" bIns="0" rtlCol="0" anchor="t">
            <a:spAutoFit/>
          </a:bodyPr>
          <a:lstStyle/>
          <a:p>
            <a:pPr algn="ctr">
              <a:lnSpc>
                <a:spcPts val="2990"/>
              </a:lnSpc>
              <a:spcBef>
                <a:spcPct val="0"/>
              </a:spcBef>
            </a:pPr>
            <a:r>
              <a:rPr lang="en-US" sz="2300">
                <a:solidFill>
                  <a:srgbClr val="000000"/>
                </a:solidFill>
                <a:latin typeface="TT Commons Pro"/>
              </a:rPr>
              <a:t>Відомо, що ідея реалізації моделі сталого розвитку зародилася на Стокгольмському форумі ООН (1972 р) і відзначена такими віхами, як Конференція ООН з навколишнього середовища і розвитку в Ріо-де-Жанейро (1992), яка прийняла історичний документ «Порядок денний ХХІ століття », і Йоханнесбурзький саміт (2002 г.). У червні 2012 року за участю понад 100 глав держав відбулася нова конференція ООН в Бразилії «Ріо + 20». У підсумковому документі «Майбутнє, якого ми прагнемо» підтверджується необхідність подальшого просування ідеї сталого розвитку на всіх рівнях та інтеграції його економічної, соціальної та екологічної складових з урахуванням їх взаємозв'язку.</a:t>
            </a:r>
          </a:p>
          <a:p>
            <a:pPr algn="ctr">
              <a:lnSpc>
                <a:spcPts val="2990"/>
              </a:lnSpc>
              <a:spcBef>
                <a:spcPct val="0"/>
              </a:spcBef>
            </a:pPr>
            <a:r>
              <a:rPr lang="en-US" sz="2300">
                <a:solidFill>
                  <a:srgbClr val="000000"/>
                </a:solidFill>
                <a:latin typeface="TT Commons Pro"/>
              </a:rPr>
              <a:t> Крім того, з ініціативи країн - світових лідерів в різні роки були підписані найважливіші міжнародні договори, угоди, конвенції (наприклад, Рамкова конвенція ООН про зміну клімату 1992 року, Кіотський протокол 1997 року, План ЄС з розвитку екологічних технологій 2004 року), переважно спрямований на прийняття всіх необхідних заходів щодо скорочення викидів парникових газів та підвищення енергоефективності технологій.</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946" t="4586" b="59945"/>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5000"/>
          </a:blip>
          <a:srcRect l="10693" r="10693"/>
          <a:stretch>
            <a:fillRect/>
          </a:stretch>
        </p:blipFill>
        <p:spPr>
          <a:xfrm rot="9002546">
            <a:off x="-3240663" y="1318212"/>
            <a:ext cx="10624840" cy="16186280"/>
          </a:xfrm>
          <a:prstGeom prst="rect">
            <a:avLst/>
          </a:prstGeom>
        </p:spPr>
      </p:pic>
      <p:sp>
        <p:nvSpPr>
          <p:cNvPr id="4" name="TextBox 4"/>
          <p:cNvSpPr txBox="1"/>
          <p:nvPr/>
        </p:nvSpPr>
        <p:spPr>
          <a:xfrm>
            <a:off x="1072070" y="1438910"/>
            <a:ext cx="16143861" cy="3704590"/>
          </a:xfrm>
          <a:prstGeom prst="rect">
            <a:avLst/>
          </a:prstGeom>
        </p:spPr>
        <p:txBody>
          <a:bodyPr lIns="0" tIns="0" rIns="0" bIns="0" rtlCol="0" anchor="t">
            <a:spAutoFit/>
          </a:bodyPr>
          <a:lstStyle/>
          <a:p>
            <a:pPr>
              <a:lnSpc>
                <a:spcPts val="2990"/>
              </a:lnSpc>
            </a:pPr>
            <a:r>
              <a:rPr lang="en-US" sz="2300">
                <a:solidFill>
                  <a:srgbClr val="000000"/>
                </a:solidFill>
                <a:latin typeface="TT Commons Pro"/>
              </a:rPr>
              <a:t> І хоча досить довго ставлення світової спільноти до даної концепції було досить скептичним, проте цілий ряд країн вже реалізують національні стратегії сталого розвитку. Принципово нова якість даної концепції полягає в тому, що вона є інструментом гармонізації відносин не тільки в соціальній системі «людина - суспільство», але і в більш широкому середовищі, а саме: соціоприродній системі «людина - суспільство - біосфера», так як виживання людства можливе тільки в цих координатах.</a:t>
            </a:r>
          </a:p>
          <a:p>
            <a:pPr>
              <a:lnSpc>
                <a:spcPts val="2990"/>
              </a:lnSpc>
            </a:pPr>
            <a:endParaRPr lang="en-US" sz="2300">
              <a:solidFill>
                <a:srgbClr val="000000"/>
              </a:solidFill>
              <a:latin typeface="TT Commons Pro"/>
            </a:endParaRPr>
          </a:p>
          <a:p>
            <a:pPr>
              <a:lnSpc>
                <a:spcPts val="2990"/>
              </a:lnSpc>
            </a:pPr>
            <a:r>
              <a:rPr lang="en-US" sz="2300">
                <a:solidFill>
                  <a:srgbClr val="000000"/>
                </a:solidFill>
                <a:latin typeface="TT Commons Pro"/>
              </a:rPr>
              <a:t> Реалізація концепції сталого розвитку як глобальної мети людства буде залежати від успішності відповідей на чотири певних експертами Всесвітнього економічного форуму глобальних виклику, з якими в найближчі 50 років доведеться зіткнутися суспільству це:</a:t>
            </a:r>
          </a:p>
          <a:p>
            <a:pPr>
              <a:lnSpc>
                <a:spcPts val="2990"/>
              </a:lnSpc>
            </a:pPr>
            <a:endParaRPr lang="en-US" sz="2300">
              <a:solidFill>
                <a:srgbClr val="000000"/>
              </a:solidFill>
              <a:latin typeface="TT Commons Pro"/>
            </a:endParaRPr>
          </a:p>
        </p:txBody>
      </p:sp>
      <p:sp>
        <p:nvSpPr>
          <p:cNvPr id="5" name="TextBox 5"/>
          <p:cNvSpPr txBox="1"/>
          <p:nvPr/>
        </p:nvSpPr>
        <p:spPr>
          <a:xfrm>
            <a:off x="4267201" y="4456358"/>
            <a:ext cx="9196850" cy="1753942"/>
          </a:xfrm>
          <a:prstGeom prst="rect">
            <a:avLst/>
          </a:prstGeom>
        </p:spPr>
        <p:txBody>
          <a:bodyPr wrap="square" lIns="0" tIns="0" rIns="0" bIns="0" rtlCol="0" anchor="t">
            <a:spAutoFit/>
          </a:bodyPr>
          <a:lstStyle/>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фінансові</a:t>
            </a:r>
            <a:r>
              <a:rPr lang="en-US" sz="2300" dirty="0">
                <a:solidFill>
                  <a:srgbClr val="000000"/>
                </a:solidFill>
                <a:latin typeface="TT Commons Pro"/>
              </a:rPr>
              <a:t> </a:t>
            </a:r>
            <a:r>
              <a:rPr lang="en-US" sz="2300" dirty="0" err="1">
                <a:solidFill>
                  <a:srgbClr val="000000"/>
                </a:solidFill>
                <a:latin typeface="TT Commons Pro"/>
              </a:rPr>
              <a:t>дисбаланси</a:t>
            </a:r>
            <a:r>
              <a:rPr lang="en-US" sz="2300" dirty="0">
                <a:solidFill>
                  <a:srgbClr val="000000"/>
                </a:solidFill>
                <a:latin typeface="TT Commons Pro"/>
              </a:rPr>
              <a:t>;</a:t>
            </a:r>
          </a:p>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енергетичний</a:t>
            </a:r>
            <a:r>
              <a:rPr lang="en-US" sz="2300" dirty="0">
                <a:solidFill>
                  <a:srgbClr val="000000"/>
                </a:solidFill>
                <a:latin typeface="TT Commons Pro"/>
              </a:rPr>
              <a:t> </a:t>
            </a:r>
            <a:r>
              <a:rPr lang="en-US" sz="2300" dirty="0" err="1">
                <a:solidFill>
                  <a:srgbClr val="000000"/>
                </a:solidFill>
                <a:latin typeface="TT Commons Pro"/>
              </a:rPr>
              <a:t>дефіцит</a:t>
            </a:r>
            <a:r>
              <a:rPr lang="en-US" sz="2300" dirty="0">
                <a:solidFill>
                  <a:srgbClr val="000000"/>
                </a:solidFill>
                <a:latin typeface="TT Commons Pro"/>
              </a:rPr>
              <a:t>;</a:t>
            </a:r>
          </a:p>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зростання</a:t>
            </a:r>
            <a:r>
              <a:rPr lang="en-US" sz="2300" dirty="0">
                <a:solidFill>
                  <a:srgbClr val="000000"/>
                </a:solidFill>
                <a:latin typeface="TT Commons Pro"/>
              </a:rPr>
              <a:t> </a:t>
            </a:r>
            <a:r>
              <a:rPr lang="en-US" sz="2300" dirty="0" err="1">
                <a:solidFill>
                  <a:srgbClr val="000000"/>
                </a:solidFill>
                <a:latin typeface="TT Commons Pro"/>
              </a:rPr>
              <a:t>цін</a:t>
            </a:r>
            <a:r>
              <a:rPr lang="en-US" sz="2300" dirty="0">
                <a:solidFill>
                  <a:srgbClr val="000000"/>
                </a:solidFill>
                <a:latin typeface="TT Commons Pro"/>
              </a:rPr>
              <a:t> </a:t>
            </a:r>
            <a:r>
              <a:rPr lang="en-US" sz="2300" dirty="0" err="1">
                <a:solidFill>
                  <a:srgbClr val="000000"/>
                </a:solidFill>
                <a:latin typeface="TT Commons Pro"/>
              </a:rPr>
              <a:t>на</a:t>
            </a:r>
            <a:r>
              <a:rPr lang="en-US" sz="2300" dirty="0">
                <a:solidFill>
                  <a:srgbClr val="000000"/>
                </a:solidFill>
                <a:latin typeface="TT Commons Pro"/>
              </a:rPr>
              <a:t> </a:t>
            </a:r>
            <a:r>
              <a:rPr lang="en-US" sz="2300" dirty="0" err="1">
                <a:solidFill>
                  <a:srgbClr val="000000"/>
                </a:solidFill>
                <a:latin typeface="TT Commons Pro"/>
              </a:rPr>
              <a:t>продукти</a:t>
            </a:r>
            <a:r>
              <a:rPr lang="en-US" sz="2300" dirty="0">
                <a:solidFill>
                  <a:srgbClr val="000000"/>
                </a:solidFill>
                <a:latin typeface="TT Commons Pro"/>
              </a:rPr>
              <a:t> </a:t>
            </a:r>
            <a:r>
              <a:rPr lang="en-US" sz="2300" dirty="0" err="1">
                <a:solidFill>
                  <a:srgbClr val="000000"/>
                </a:solidFill>
                <a:latin typeface="TT Commons Pro"/>
              </a:rPr>
              <a:t>харчування</a:t>
            </a:r>
            <a:r>
              <a:rPr lang="en-US" sz="2300" dirty="0">
                <a:solidFill>
                  <a:srgbClr val="000000"/>
                </a:solidFill>
                <a:latin typeface="TT Commons Pro"/>
              </a:rPr>
              <a:t>;</a:t>
            </a:r>
          </a:p>
          <a:p>
            <a:pPr marL="496571" lvl="1" indent="-248285">
              <a:lnSpc>
                <a:spcPts val="3450"/>
              </a:lnSpc>
              <a:buFont typeface="Arial"/>
              <a:buChar char="•"/>
            </a:pPr>
            <a:r>
              <a:rPr lang="en-US" sz="2300" dirty="0">
                <a:solidFill>
                  <a:srgbClr val="000000"/>
                </a:solidFill>
                <a:latin typeface="TT Commons Pro"/>
              </a:rPr>
              <a:t> </a:t>
            </a:r>
            <a:r>
              <a:rPr lang="en-US" sz="2300" dirty="0" err="1">
                <a:solidFill>
                  <a:srgbClr val="000000"/>
                </a:solidFill>
                <a:latin typeface="TT Commons Pro"/>
              </a:rPr>
              <a:t>забезпечення</a:t>
            </a:r>
            <a:r>
              <a:rPr lang="en-US" sz="2300" dirty="0">
                <a:solidFill>
                  <a:srgbClr val="000000"/>
                </a:solidFill>
                <a:latin typeface="TT Commons Pro"/>
              </a:rPr>
              <a:t> </a:t>
            </a:r>
            <a:r>
              <a:rPr lang="en-US" sz="2300" dirty="0" err="1">
                <a:solidFill>
                  <a:srgbClr val="000000"/>
                </a:solidFill>
                <a:latin typeface="TT Commons Pro"/>
              </a:rPr>
              <a:t>людства</a:t>
            </a:r>
            <a:r>
              <a:rPr lang="en-US" sz="2300" dirty="0">
                <a:solidFill>
                  <a:srgbClr val="000000"/>
                </a:solidFill>
                <a:latin typeface="TT Commons Pro"/>
              </a:rPr>
              <a:t> </a:t>
            </a:r>
            <a:r>
              <a:rPr lang="en-US" sz="2300" dirty="0" err="1">
                <a:solidFill>
                  <a:srgbClr val="000000"/>
                </a:solidFill>
                <a:latin typeface="TT Commons Pro"/>
              </a:rPr>
              <a:t>питною</a:t>
            </a:r>
            <a:r>
              <a:rPr lang="en-US" sz="2300" dirty="0">
                <a:solidFill>
                  <a:srgbClr val="000000"/>
                </a:solidFill>
                <a:latin typeface="TT Commons Pro"/>
              </a:rPr>
              <a:t> </a:t>
            </a:r>
            <a:r>
              <a:rPr lang="en-US" sz="2300" dirty="0" err="1">
                <a:solidFill>
                  <a:srgbClr val="000000"/>
                </a:solidFill>
                <a:latin typeface="TT Commons Pro"/>
              </a:rPr>
              <a:t>водою</a:t>
            </a:r>
            <a:r>
              <a:rPr lang="en-US" sz="2300" dirty="0">
                <a:solidFill>
                  <a:srgbClr val="000000"/>
                </a:solidFill>
                <a:latin typeface="TT Commons Pro"/>
              </a:rPr>
              <a:t>.</a:t>
            </a:r>
          </a:p>
        </p:txBody>
      </p:sp>
      <p:sp>
        <p:nvSpPr>
          <p:cNvPr id="6" name="TextBox 6"/>
          <p:cNvSpPr txBox="1"/>
          <p:nvPr/>
        </p:nvSpPr>
        <p:spPr>
          <a:xfrm>
            <a:off x="1072070" y="6668135"/>
            <a:ext cx="16187230" cy="2590165"/>
          </a:xfrm>
          <a:prstGeom prst="rect">
            <a:avLst/>
          </a:prstGeom>
        </p:spPr>
        <p:txBody>
          <a:bodyPr lIns="0" tIns="0" rIns="0" bIns="0" rtlCol="0" anchor="t">
            <a:spAutoFit/>
          </a:bodyPr>
          <a:lstStyle/>
          <a:p>
            <a:pPr algn="ctr">
              <a:lnSpc>
                <a:spcPts val="2990"/>
              </a:lnSpc>
              <a:spcBef>
                <a:spcPct val="0"/>
              </a:spcBef>
            </a:pPr>
            <a:r>
              <a:rPr lang="en-US" sz="2300">
                <a:solidFill>
                  <a:srgbClr val="000000"/>
                </a:solidFill>
                <a:latin typeface="TT Commons Pro"/>
              </a:rPr>
              <a:t>В цілому, прихильники технологічного енвайронменталізму вважають, що розвиток техноглобалізма приносить користь більшості країн, так як нові технології завдають менше шкоди навколишньому середовищу, ніж технології ресурсомісткі, які забруднюють екологію. Однак, їхні опоненти стверджують, що відсталі країни часто поступаються тиску і розміщують на своїх територіях небезпечні для навколишнього середовища виробництва. Крім того, країни з низькими доходами до сих пір позбавлені необхідних фінансових і людських ресурсів для освоєння не тільки шостого, а й п'ятого, а часто і четвертого технологічних укладів. Їх технологічне відставання, як і відставання за рівнем продуктивності суспільної праці від провідних країн світу, тільки зростає. Тому процес модернізації їх технологічної бази розтягнеться на багато десятиліть.</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10486" y="-6342811"/>
            <a:ext cx="13938055" cy="13938055"/>
          </a:xfrm>
          <a:prstGeom prst="rect">
            <a:avLst/>
          </a:prstGeom>
        </p:spPr>
      </p:pic>
      <p:pic>
        <p:nvPicPr>
          <p:cNvPr id="3" name="Picture 3"/>
          <p:cNvPicPr>
            <a:picLocks noChangeAspect="1"/>
          </p:cNvPicPr>
          <p:nvPr/>
        </p:nvPicPr>
        <p:blipFill>
          <a:blip r:embed="rId4"/>
          <a:srcRect/>
          <a:stretch>
            <a:fillRect/>
          </a:stretch>
        </p:blipFill>
        <p:spPr>
          <a:xfrm rot="2071154">
            <a:off x="-11000010" y="1503106"/>
            <a:ext cx="18085189" cy="21658909"/>
          </a:xfrm>
          <a:prstGeom prst="rect">
            <a:avLst/>
          </a:prstGeom>
        </p:spPr>
      </p:pic>
      <p:sp>
        <p:nvSpPr>
          <p:cNvPr id="4" name="TextBox 4"/>
          <p:cNvSpPr txBox="1"/>
          <p:nvPr/>
        </p:nvSpPr>
        <p:spPr>
          <a:xfrm>
            <a:off x="2886073" y="2221601"/>
            <a:ext cx="12515853" cy="1015365"/>
          </a:xfrm>
          <a:prstGeom prst="rect">
            <a:avLst/>
          </a:prstGeom>
        </p:spPr>
        <p:txBody>
          <a:bodyPr lIns="0" tIns="0" rIns="0" bIns="0" rtlCol="0" anchor="t">
            <a:spAutoFit/>
          </a:bodyPr>
          <a:lstStyle/>
          <a:p>
            <a:pPr algn="ctr">
              <a:lnSpc>
                <a:spcPts val="8400"/>
              </a:lnSpc>
            </a:pPr>
            <a:r>
              <a:rPr lang="en-US" sz="5600">
                <a:solidFill>
                  <a:srgbClr val="000000"/>
                </a:solidFill>
                <a:latin typeface="Noto Serif Display Light"/>
              </a:rPr>
              <a:t>ВИСНОВОК</a:t>
            </a:r>
          </a:p>
        </p:txBody>
      </p:sp>
      <p:sp>
        <p:nvSpPr>
          <p:cNvPr id="5" name="TextBox 5"/>
          <p:cNvSpPr txBox="1"/>
          <p:nvPr/>
        </p:nvSpPr>
        <p:spPr>
          <a:xfrm>
            <a:off x="4243075" y="4624695"/>
            <a:ext cx="9801850" cy="3522345"/>
          </a:xfrm>
          <a:prstGeom prst="rect">
            <a:avLst/>
          </a:prstGeom>
        </p:spPr>
        <p:txBody>
          <a:bodyPr lIns="0" tIns="0" rIns="0" bIns="0" rtlCol="0" anchor="t">
            <a:spAutoFit/>
          </a:bodyPr>
          <a:lstStyle/>
          <a:p>
            <a:pPr algn="ctr">
              <a:lnSpc>
                <a:spcPts val="3120"/>
              </a:lnSpc>
            </a:pPr>
            <a:r>
              <a:rPr lang="en-US" sz="2400">
                <a:solidFill>
                  <a:srgbClr val="000000"/>
                </a:solidFill>
                <a:latin typeface="TT Commons Pro"/>
              </a:rPr>
              <a:t> Таким чином, з метою скорочення технологічного відставання цих держав необхідно об'єднати зусилля всіх розвинених країн світу з розробки довгострокової програми технологічної модернізації країн. Основою такої програми може стати створення глобального технологічного фонду для фінансування проектів в цій галузі. Засоби для цього фонду можуть мобілізуватися на основі відрахувань частини світової технологічної квазіренти (своєрідного податку на експорт високотехнологічної продукції, машин, обладнання та озброєння). </a:t>
            </a:r>
          </a:p>
          <a:p>
            <a:pPr algn="ctr">
              <a:lnSpc>
                <a:spcPts val="3120"/>
              </a:lnSpc>
            </a:pPr>
            <a:endParaRPr lang="en-US" sz="2400">
              <a:solidFill>
                <a:srgbClr val="000000"/>
              </a:solidFill>
              <a:latin typeface="TT Commons Pro"/>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136" t="166" r="1809" b="64365"/>
          <a:stretch>
            <a:fillRect/>
          </a:stretch>
        </p:blipFill>
        <p:spPr>
          <a:xfrm>
            <a:off x="0" y="0"/>
            <a:ext cx="18288000" cy="10287000"/>
          </a:xfrm>
          <a:prstGeom prst="rect">
            <a:avLst/>
          </a:prstGeom>
        </p:spPr>
      </p:pic>
      <p:sp>
        <p:nvSpPr>
          <p:cNvPr id="3" name="TextBox 3"/>
          <p:cNvSpPr txBox="1"/>
          <p:nvPr/>
        </p:nvSpPr>
        <p:spPr>
          <a:xfrm>
            <a:off x="2886073" y="4658569"/>
            <a:ext cx="12515853" cy="1306830"/>
          </a:xfrm>
          <a:prstGeom prst="rect">
            <a:avLst/>
          </a:prstGeom>
        </p:spPr>
        <p:txBody>
          <a:bodyPr lIns="0" tIns="0" rIns="0" bIns="0" rtlCol="0" anchor="t">
            <a:spAutoFit/>
          </a:bodyPr>
          <a:lstStyle/>
          <a:p>
            <a:pPr algn="ctr">
              <a:lnSpc>
                <a:spcPts val="10800"/>
              </a:lnSpc>
            </a:pPr>
            <a:r>
              <a:rPr lang="en-US" sz="7200" dirty="0">
                <a:solidFill>
                  <a:srgbClr val="000000"/>
                </a:solidFill>
                <a:latin typeface="Noto Serif Display Light"/>
              </a:rPr>
              <a:t>ДЯКУЮ ЗА УВАГУ!</a:t>
            </a: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171013"/>
            <a:ext cx="708007" cy="53293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81568">
            <a:off x="10523592" y="-6553568"/>
            <a:ext cx="13067819" cy="14379993"/>
          </a:xfrm>
          <a:prstGeom prst="rect">
            <a:avLst/>
          </a:prstGeom>
        </p:spPr>
      </p:pic>
      <p:sp>
        <p:nvSpPr>
          <p:cNvPr id="3" name="TextBox 3"/>
          <p:cNvSpPr txBox="1"/>
          <p:nvPr/>
        </p:nvSpPr>
        <p:spPr>
          <a:xfrm>
            <a:off x="6705601" y="4671154"/>
            <a:ext cx="4817048" cy="3927414"/>
          </a:xfrm>
          <a:prstGeom prst="rect">
            <a:avLst/>
          </a:prstGeom>
        </p:spPr>
        <p:txBody>
          <a:bodyPr wrap="square" lIns="0" tIns="0" rIns="0" bIns="0" rtlCol="0" anchor="t">
            <a:spAutoFit/>
          </a:bodyPr>
          <a:lstStyle/>
          <a:p>
            <a:pPr>
              <a:lnSpc>
                <a:spcPts val="3120"/>
              </a:lnSpc>
            </a:pPr>
            <a:r>
              <a:rPr lang="en-US" sz="2400" dirty="0" err="1">
                <a:solidFill>
                  <a:srgbClr val="000000"/>
                </a:solidFill>
                <a:latin typeface="TT Commons Pro"/>
              </a:rPr>
              <a:t>Рівень</a:t>
            </a:r>
            <a:r>
              <a:rPr lang="en-US" sz="2400" dirty="0">
                <a:solidFill>
                  <a:srgbClr val="000000"/>
                </a:solidFill>
                <a:latin typeface="TT Commons Pro"/>
              </a:rPr>
              <a:t> </a:t>
            </a:r>
            <a:r>
              <a:rPr lang="en-US" sz="2400" dirty="0" err="1">
                <a:solidFill>
                  <a:srgbClr val="000000"/>
                </a:solidFill>
                <a:latin typeface="TT Commons Pro"/>
              </a:rPr>
              <a:t>культурної</a:t>
            </a:r>
            <a:r>
              <a:rPr lang="en-US" sz="2400" dirty="0">
                <a:solidFill>
                  <a:srgbClr val="000000"/>
                </a:solidFill>
                <a:latin typeface="TT Commons Pro"/>
              </a:rPr>
              <a:t> </a:t>
            </a:r>
            <a:r>
              <a:rPr lang="en-US" sz="2400" dirty="0" err="1">
                <a:solidFill>
                  <a:srgbClr val="000000"/>
                </a:solidFill>
                <a:latin typeface="TT Commons Pro"/>
              </a:rPr>
              <a:t>інтеграції</a:t>
            </a:r>
            <a:r>
              <a:rPr lang="en-US" sz="2400" dirty="0">
                <a:solidFill>
                  <a:srgbClr val="000000"/>
                </a:solidFill>
                <a:latin typeface="TT Commons Pro"/>
              </a:rPr>
              <a:t>, </a:t>
            </a:r>
            <a:r>
              <a:rPr lang="en-US" sz="2400" dirty="0" err="1">
                <a:solidFill>
                  <a:srgbClr val="000000"/>
                </a:solidFill>
                <a:latin typeface="TT Commons Pro"/>
              </a:rPr>
              <a:t>відсоток</a:t>
            </a:r>
            <a:r>
              <a:rPr lang="en-US" sz="2400" dirty="0">
                <a:solidFill>
                  <a:srgbClr val="000000"/>
                </a:solidFill>
                <a:latin typeface="TT Commons Pro"/>
              </a:rPr>
              <a:t> </a:t>
            </a:r>
            <a:r>
              <a:rPr lang="en-US" sz="2400" dirty="0" err="1">
                <a:solidFill>
                  <a:srgbClr val="000000"/>
                </a:solidFill>
                <a:latin typeface="TT Commons Pro"/>
              </a:rPr>
              <a:t>іноземного</a:t>
            </a:r>
            <a:r>
              <a:rPr lang="en-US" sz="2400" dirty="0">
                <a:solidFill>
                  <a:srgbClr val="000000"/>
                </a:solidFill>
                <a:latin typeface="TT Commons Pro"/>
              </a:rPr>
              <a:t> </a:t>
            </a:r>
            <a:r>
              <a:rPr lang="en-US" sz="2400" dirty="0" err="1">
                <a:solidFill>
                  <a:srgbClr val="000000"/>
                </a:solidFill>
                <a:latin typeface="TT Commons Pro"/>
              </a:rPr>
              <a:t>населення</a:t>
            </a:r>
            <a:r>
              <a:rPr lang="en-US" sz="2400" dirty="0">
                <a:solidFill>
                  <a:srgbClr val="000000"/>
                </a:solidFill>
                <a:latin typeface="TT Commons Pro"/>
              </a:rPr>
              <a:t>, </a:t>
            </a:r>
            <a:r>
              <a:rPr lang="en-US" sz="2400" dirty="0" err="1">
                <a:solidFill>
                  <a:srgbClr val="000000"/>
                </a:solidFill>
                <a:latin typeface="TT Commons Pro"/>
              </a:rPr>
              <a:t>міжнародний</a:t>
            </a:r>
            <a:r>
              <a:rPr lang="en-US" sz="2400" dirty="0">
                <a:solidFill>
                  <a:srgbClr val="000000"/>
                </a:solidFill>
                <a:latin typeface="TT Commons Pro"/>
              </a:rPr>
              <a:t> </a:t>
            </a:r>
            <a:r>
              <a:rPr lang="en-US" sz="2400" dirty="0" err="1">
                <a:solidFill>
                  <a:srgbClr val="000000"/>
                </a:solidFill>
                <a:latin typeface="TT Commons Pro"/>
              </a:rPr>
              <a:t>туризм</a:t>
            </a:r>
            <a:r>
              <a:rPr lang="en-US" sz="2400" dirty="0">
                <a:solidFill>
                  <a:srgbClr val="000000"/>
                </a:solidFill>
                <a:latin typeface="TT Commons Pro"/>
              </a:rPr>
              <a:t>, </a:t>
            </a:r>
            <a:r>
              <a:rPr lang="en-US" sz="2400" dirty="0" err="1">
                <a:solidFill>
                  <a:srgbClr val="000000"/>
                </a:solidFill>
                <a:latin typeface="TT Commons Pro"/>
              </a:rPr>
              <a:t>міжнародні</a:t>
            </a:r>
            <a:r>
              <a:rPr lang="en-US" sz="2400" dirty="0">
                <a:solidFill>
                  <a:srgbClr val="000000"/>
                </a:solidFill>
                <a:latin typeface="TT Commons Pro"/>
              </a:rPr>
              <a:t> </a:t>
            </a:r>
            <a:r>
              <a:rPr lang="en-US" sz="2400" dirty="0" err="1">
                <a:solidFill>
                  <a:srgbClr val="000000"/>
                </a:solidFill>
                <a:latin typeface="TT Commons Pro"/>
              </a:rPr>
              <a:t>особисті</a:t>
            </a:r>
            <a:r>
              <a:rPr lang="en-US" sz="2400" dirty="0">
                <a:solidFill>
                  <a:srgbClr val="000000"/>
                </a:solidFill>
                <a:latin typeface="TT Commons Pro"/>
              </a:rPr>
              <a:t> </a:t>
            </a:r>
            <a:r>
              <a:rPr lang="en-US" sz="2400" dirty="0" err="1">
                <a:solidFill>
                  <a:srgbClr val="000000"/>
                </a:solidFill>
                <a:latin typeface="TT Commons Pro"/>
              </a:rPr>
              <a:t>контакти</a:t>
            </a:r>
            <a:r>
              <a:rPr lang="en-US" sz="2400" dirty="0">
                <a:solidFill>
                  <a:srgbClr val="000000"/>
                </a:solidFill>
                <a:latin typeface="TT Commons Pro"/>
              </a:rPr>
              <a:t>, </a:t>
            </a:r>
            <a:r>
              <a:rPr lang="en-US" sz="2400" dirty="0" err="1">
                <a:solidFill>
                  <a:srgbClr val="000000"/>
                </a:solidFill>
                <a:latin typeface="TT Commons Pro"/>
              </a:rPr>
              <a:t>обсяг</a:t>
            </a:r>
            <a:r>
              <a:rPr lang="en-US" sz="2400" dirty="0">
                <a:solidFill>
                  <a:srgbClr val="000000"/>
                </a:solidFill>
                <a:latin typeface="TT Commons Pro"/>
              </a:rPr>
              <a:t> </a:t>
            </a:r>
            <a:r>
              <a:rPr lang="en-US" sz="2400" dirty="0" err="1">
                <a:solidFill>
                  <a:srgbClr val="000000"/>
                </a:solidFill>
                <a:latin typeface="TT Commons Pro"/>
              </a:rPr>
              <a:t>телефонного</a:t>
            </a:r>
            <a:r>
              <a:rPr lang="en-US" sz="2400" dirty="0">
                <a:solidFill>
                  <a:srgbClr val="000000"/>
                </a:solidFill>
                <a:latin typeface="TT Commons Pro"/>
              </a:rPr>
              <a:t> </a:t>
            </a:r>
            <a:r>
              <a:rPr lang="en-US" sz="2400" dirty="0" err="1">
                <a:solidFill>
                  <a:srgbClr val="000000"/>
                </a:solidFill>
                <a:latin typeface="TT Commons Pro"/>
              </a:rPr>
              <a:t>трафіка</a:t>
            </a:r>
            <a:r>
              <a:rPr lang="en-US" sz="2400" dirty="0">
                <a:solidFill>
                  <a:srgbClr val="000000"/>
                </a:solidFill>
                <a:latin typeface="TT Commons Pro"/>
              </a:rPr>
              <a:t>, </a:t>
            </a:r>
            <a:r>
              <a:rPr lang="en-US" sz="2400" dirty="0" err="1">
                <a:solidFill>
                  <a:srgbClr val="000000"/>
                </a:solidFill>
                <a:latin typeface="TT Commons Pro"/>
              </a:rPr>
              <a:t>поштових</a:t>
            </a:r>
            <a:r>
              <a:rPr lang="en-US" sz="2400" dirty="0">
                <a:solidFill>
                  <a:srgbClr val="000000"/>
                </a:solidFill>
                <a:latin typeface="TT Commons Pro"/>
              </a:rPr>
              <a:t> </a:t>
            </a:r>
            <a:r>
              <a:rPr lang="en-US" sz="2400" dirty="0" err="1">
                <a:solidFill>
                  <a:srgbClr val="000000"/>
                </a:solidFill>
                <a:latin typeface="TT Commons Pro"/>
              </a:rPr>
              <a:t>відправлень</a:t>
            </a:r>
            <a:r>
              <a:rPr lang="en-US" sz="2400" dirty="0">
                <a:solidFill>
                  <a:srgbClr val="000000"/>
                </a:solidFill>
                <a:latin typeface="TT Commons Pro"/>
              </a:rPr>
              <a:t>, </a:t>
            </a:r>
            <a:r>
              <a:rPr lang="en-US" sz="2400" dirty="0" err="1">
                <a:solidFill>
                  <a:srgbClr val="000000"/>
                </a:solidFill>
                <a:latin typeface="TT Commons Pro"/>
              </a:rPr>
              <a:t>транскордонних</a:t>
            </a:r>
            <a:r>
              <a:rPr lang="en-US" sz="2400" dirty="0">
                <a:solidFill>
                  <a:srgbClr val="000000"/>
                </a:solidFill>
                <a:latin typeface="TT Commons Pro"/>
              </a:rPr>
              <a:t> </a:t>
            </a:r>
            <a:r>
              <a:rPr lang="en-US" sz="2400" dirty="0" err="1">
                <a:solidFill>
                  <a:srgbClr val="000000"/>
                </a:solidFill>
                <a:latin typeface="TT Commons Pro"/>
              </a:rPr>
              <a:t>грошових</a:t>
            </a:r>
            <a:r>
              <a:rPr lang="en-US" sz="2400" dirty="0">
                <a:solidFill>
                  <a:srgbClr val="000000"/>
                </a:solidFill>
                <a:latin typeface="TT Commons Pro"/>
              </a:rPr>
              <a:t> </a:t>
            </a:r>
            <a:r>
              <a:rPr lang="en-US" sz="2400" dirty="0" err="1">
                <a:solidFill>
                  <a:srgbClr val="000000"/>
                </a:solidFill>
                <a:latin typeface="TT Commons Pro"/>
              </a:rPr>
              <a:t>переказів</a:t>
            </a:r>
            <a:r>
              <a:rPr lang="en-US" sz="2400" dirty="0">
                <a:solidFill>
                  <a:srgbClr val="000000"/>
                </a:solidFill>
                <a:latin typeface="TT Commons Pro"/>
              </a:rPr>
              <a:t>, </a:t>
            </a:r>
            <a:r>
              <a:rPr lang="en-US" sz="2400" dirty="0" err="1">
                <a:solidFill>
                  <a:srgbClr val="000000"/>
                </a:solidFill>
                <a:latin typeface="TT Commons Pro"/>
              </a:rPr>
              <a:t>інформаційні</a:t>
            </a:r>
            <a:r>
              <a:rPr lang="en-US" sz="2400" dirty="0">
                <a:solidFill>
                  <a:srgbClr val="000000"/>
                </a:solidFill>
                <a:latin typeface="TT Commons Pro"/>
              </a:rPr>
              <a:t> </a:t>
            </a:r>
            <a:r>
              <a:rPr lang="en-US" sz="2400" dirty="0" err="1">
                <a:solidFill>
                  <a:srgbClr val="000000"/>
                </a:solidFill>
                <a:latin typeface="TT Commons Pro"/>
              </a:rPr>
              <a:t>потоки</a:t>
            </a:r>
            <a:r>
              <a:rPr lang="en-US" sz="2400" dirty="0">
                <a:solidFill>
                  <a:srgbClr val="000000"/>
                </a:solidFill>
                <a:latin typeface="TT Commons Pro"/>
              </a:rPr>
              <a:t>, </a:t>
            </a:r>
            <a:r>
              <a:rPr lang="en-US" sz="2400" dirty="0" err="1">
                <a:solidFill>
                  <a:srgbClr val="000000"/>
                </a:solidFill>
                <a:latin typeface="TT Commons Pro"/>
              </a:rPr>
              <a:t>розвиток</a:t>
            </a:r>
            <a:r>
              <a:rPr lang="en-US" sz="2400" dirty="0">
                <a:solidFill>
                  <a:srgbClr val="000000"/>
                </a:solidFill>
                <a:latin typeface="TT Commons Pro"/>
              </a:rPr>
              <a:t> </a:t>
            </a:r>
            <a:r>
              <a:rPr lang="en-US" sz="2400" dirty="0" err="1">
                <a:solidFill>
                  <a:srgbClr val="000000"/>
                </a:solidFill>
                <a:latin typeface="TT Commons Pro"/>
              </a:rPr>
              <a:t>інформаційно-комунікаційної</a:t>
            </a:r>
            <a:r>
              <a:rPr lang="en-US" sz="2400" dirty="0">
                <a:solidFill>
                  <a:srgbClr val="000000"/>
                </a:solidFill>
                <a:latin typeface="TT Commons Pro"/>
              </a:rPr>
              <a:t> </a:t>
            </a:r>
            <a:r>
              <a:rPr lang="en-US" sz="2400" dirty="0" err="1">
                <a:solidFill>
                  <a:srgbClr val="000000"/>
                </a:solidFill>
                <a:latin typeface="TT Commons Pro"/>
              </a:rPr>
              <a:t>інфраструктури</a:t>
            </a:r>
            <a:r>
              <a:rPr lang="en-US" sz="2400" dirty="0">
                <a:solidFill>
                  <a:srgbClr val="000000"/>
                </a:solidFill>
                <a:latin typeface="TT Commons Pro"/>
              </a:rPr>
              <a:t> </a:t>
            </a:r>
            <a:r>
              <a:rPr lang="en-US" sz="2400" dirty="0" err="1">
                <a:solidFill>
                  <a:srgbClr val="000000"/>
                </a:solidFill>
                <a:latin typeface="TT Commons Pro"/>
              </a:rPr>
              <a:t>тощо</a:t>
            </a:r>
            <a:r>
              <a:rPr lang="en-US" sz="2400" dirty="0">
                <a:solidFill>
                  <a:srgbClr val="000000"/>
                </a:solidFill>
                <a:latin typeface="TT Commons Pro"/>
              </a:rPr>
              <a:t>.</a:t>
            </a:r>
          </a:p>
        </p:txBody>
      </p:sp>
      <p:sp>
        <p:nvSpPr>
          <p:cNvPr id="4" name="TextBox 4"/>
          <p:cNvSpPr txBox="1"/>
          <p:nvPr/>
        </p:nvSpPr>
        <p:spPr>
          <a:xfrm>
            <a:off x="6741267" y="3547005"/>
            <a:ext cx="4781381" cy="459105"/>
          </a:xfrm>
          <a:prstGeom prst="rect">
            <a:avLst/>
          </a:prstGeom>
        </p:spPr>
        <p:txBody>
          <a:bodyPr lIns="0" tIns="0" rIns="0" bIns="0" rtlCol="0" anchor="t">
            <a:spAutoFit/>
          </a:bodyPr>
          <a:lstStyle/>
          <a:p>
            <a:pPr>
              <a:lnSpc>
                <a:spcPts val="3705"/>
              </a:lnSpc>
            </a:pPr>
            <a:r>
              <a:rPr lang="en-US" sz="2850">
                <a:solidFill>
                  <a:srgbClr val="000000"/>
                </a:solidFill>
                <a:latin typeface="TT Commons Pro"/>
              </a:rPr>
              <a:t>Соціальна глобалізація</a:t>
            </a:r>
          </a:p>
        </p:txBody>
      </p:sp>
      <p:sp>
        <p:nvSpPr>
          <p:cNvPr id="5" name="TextBox 5"/>
          <p:cNvSpPr txBox="1"/>
          <p:nvPr/>
        </p:nvSpPr>
        <p:spPr>
          <a:xfrm>
            <a:off x="12773712" y="4651402"/>
            <a:ext cx="4477545" cy="3131820"/>
          </a:xfrm>
          <a:prstGeom prst="rect">
            <a:avLst/>
          </a:prstGeom>
        </p:spPr>
        <p:txBody>
          <a:bodyPr lIns="0" tIns="0" rIns="0" bIns="0" rtlCol="0" anchor="t">
            <a:spAutoFit/>
          </a:bodyPr>
          <a:lstStyle/>
          <a:p>
            <a:pPr>
              <a:lnSpc>
                <a:spcPts val="3120"/>
              </a:lnSpc>
            </a:pPr>
            <a:r>
              <a:rPr lang="en-US" sz="2400" dirty="0" err="1">
                <a:solidFill>
                  <a:srgbClr val="000000"/>
                </a:solidFill>
                <a:latin typeface="TT Commons Pro"/>
              </a:rPr>
              <a:t>Членство</a:t>
            </a:r>
            <a:r>
              <a:rPr lang="en-US" sz="2400" dirty="0">
                <a:solidFill>
                  <a:srgbClr val="000000"/>
                </a:solidFill>
                <a:latin typeface="TT Commons Pro"/>
              </a:rPr>
              <a:t> </a:t>
            </a:r>
            <a:r>
              <a:rPr lang="en-US" sz="2400" dirty="0" err="1">
                <a:solidFill>
                  <a:srgbClr val="000000"/>
                </a:solidFill>
                <a:latin typeface="TT Commons Pro"/>
              </a:rPr>
              <a:t>держав</a:t>
            </a:r>
            <a:r>
              <a:rPr lang="en-US" sz="2400" dirty="0">
                <a:solidFill>
                  <a:srgbClr val="000000"/>
                </a:solidFill>
                <a:latin typeface="TT Commons Pro"/>
              </a:rPr>
              <a:t> у </a:t>
            </a:r>
            <a:r>
              <a:rPr lang="en-US" sz="2400" dirty="0" err="1">
                <a:solidFill>
                  <a:srgbClr val="000000"/>
                </a:solidFill>
                <a:latin typeface="TT Commons Pro"/>
              </a:rPr>
              <a:t>міжнародних</a:t>
            </a:r>
            <a:r>
              <a:rPr lang="en-US" sz="2400" dirty="0">
                <a:solidFill>
                  <a:srgbClr val="000000"/>
                </a:solidFill>
                <a:latin typeface="TT Commons Pro"/>
              </a:rPr>
              <a:t> </a:t>
            </a:r>
            <a:r>
              <a:rPr lang="en-US" sz="2400" dirty="0" err="1">
                <a:solidFill>
                  <a:srgbClr val="000000"/>
                </a:solidFill>
                <a:latin typeface="TT Commons Pro"/>
              </a:rPr>
              <a:t>організаціях</a:t>
            </a:r>
            <a:r>
              <a:rPr lang="en-US" sz="2400" dirty="0">
                <a:solidFill>
                  <a:srgbClr val="000000"/>
                </a:solidFill>
                <a:latin typeface="TT Commons Pro"/>
              </a:rPr>
              <a:t>,</a:t>
            </a:r>
          </a:p>
          <a:p>
            <a:pPr>
              <a:lnSpc>
                <a:spcPts val="3120"/>
              </a:lnSpc>
            </a:pPr>
            <a:r>
              <a:rPr lang="en-US" sz="2400" dirty="0" err="1">
                <a:solidFill>
                  <a:srgbClr val="000000"/>
                </a:solidFill>
                <a:latin typeface="TT Commons Pro"/>
              </a:rPr>
              <a:t>участь</a:t>
            </a:r>
            <a:r>
              <a:rPr lang="en-US" sz="2400" dirty="0">
                <a:solidFill>
                  <a:srgbClr val="000000"/>
                </a:solidFill>
                <a:latin typeface="TT Commons Pro"/>
              </a:rPr>
              <a:t> у </a:t>
            </a:r>
            <a:r>
              <a:rPr lang="en-US" sz="2400" dirty="0" err="1">
                <a:solidFill>
                  <a:srgbClr val="000000"/>
                </a:solidFill>
                <a:latin typeface="TT Commons Pro"/>
              </a:rPr>
              <a:t>міжнародних</a:t>
            </a:r>
            <a:r>
              <a:rPr lang="en-US" sz="2400" dirty="0">
                <a:solidFill>
                  <a:srgbClr val="000000"/>
                </a:solidFill>
                <a:latin typeface="TT Commons Pro"/>
              </a:rPr>
              <a:t> </a:t>
            </a:r>
            <a:r>
              <a:rPr lang="en-US" sz="2400" dirty="0" err="1">
                <a:solidFill>
                  <a:srgbClr val="000000"/>
                </a:solidFill>
                <a:latin typeface="TT Commons Pro"/>
              </a:rPr>
              <a:t>місіях</a:t>
            </a:r>
            <a:r>
              <a:rPr lang="en-US" sz="2400" dirty="0">
                <a:solidFill>
                  <a:srgbClr val="000000"/>
                </a:solidFill>
                <a:latin typeface="TT Commons Pro"/>
              </a:rPr>
              <a:t> (</a:t>
            </a:r>
            <a:r>
              <a:rPr lang="en-US" sz="2400" dirty="0" err="1">
                <a:solidFill>
                  <a:srgbClr val="000000"/>
                </a:solidFill>
                <a:latin typeface="TT Commons Pro"/>
              </a:rPr>
              <a:t>включаючи</a:t>
            </a:r>
            <a:r>
              <a:rPr lang="en-US" sz="2400" dirty="0">
                <a:solidFill>
                  <a:srgbClr val="000000"/>
                </a:solidFill>
                <a:latin typeface="TT Commons Pro"/>
              </a:rPr>
              <a:t> </a:t>
            </a:r>
            <a:r>
              <a:rPr lang="en-US" sz="2400" dirty="0" err="1">
                <a:solidFill>
                  <a:srgbClr val="000000"/>
                </a:solidFill>
                <a:latin typeface="TT Commons Pro"/>
              </a:rPr>
              <a:t>місії</a:t>
            </a:r>
            <a:r>
              <a:rPr lang="en-US" sz="2400" dirty="0">
                <a:solidFill>
                  <a:srgbClr val="000000"/>
                </a:solidFill>
                <a:latin typeface="TT Commons Pro"/>
              </a:rPr>
              <a:t> ООН), </a:t>
            </a:r>
            <a:r>
              <a:rPr lang="en-US" sz="2400" dirty="0" err="1">
                <a:solidFill>
                  <a:srgbClr val="000000"/>
                </a:solidFill>
                <a:latin typeface="TT Commons Pro"/>
              </a:rPr>
              <a:t>ратифікація</a:t>
            </a:r>
            <a:r>
              <a:rPr lang="en-US" sz="2400" dirty="0">
                <a:solidFill>
                  <a:srgbClr val="000000"/>
                </a:solidFill>
                <a:latin typeface="TT Commons Pro"/>
              </a:rPr>
              <a:t> </a:t>
            </a:r>
            <a:r>
              <a:rPr lang="en-US" sz="2400" dirty="0" err="1">
                <a:solidFill>
                  <a:srgbClr val="000000"/>
                </a:solidFill>
                <a:latin typeface="TT Commons Pro"/>
              </a:rPr>
              <a:t>міжнародних</a:t>
            </a:r>
            <a:r>
              <a:rPr lang="en-US" sz="2400" dirty="0">
                <a:solidFill>
                  <a:srgbClr val="000000"/>
                </a:solidFill>
                <a:latin typeface="TT Commons Pro"/>
              </a:rPr>
              <a:t> </a:t>
            </a:r>
            <a:r>
              <a:rPr lang="en-US" sz="2400" dirty="0" err="1">
                <a:solidFill>
                  <a:srgbClr val="000000"/>
                </a:solidFill>
                <a:latin typeface="TT Commons Pro"/>
              </a:rPr>
              <a:t>багатосторонніх</a:t>
            </a:r>
            <a:r>
              <a:rPr lang="en-US" sz="2400" dirty="0">
                <a:solidFill>
                  <a:srgbClr val="000000"/>
                </a:solidFill>
                <a:latin typeface="TT Commons Pro"/>
              </a:rPr>
              <a:t> </a:t>
            </a:r>
            <a:r>
              <a:rPr lang="en-US" sz="2400" dirty="0" err="1">
                <a:solidFill>
                  <a:srgbClr val="000000"/>
                </a:solidFill>
                <a:latin typeface="TT Commons Pro"/>
              </a:rPr>
              <a:t>договорів</a:t>
            </a:r>
            <a:r>
              <a:rPr lang="en-US" sz="2400" dirty="0">
                <a:solidFill>
                  <a:srgbClr val="000000"/>
                </a:solidFill>
                <a:latin typeface="TT Commons Pro"/>
              </a:rPr>
              <a:t>, </a:t>
            </a:r>
            <a:r>
              <a:rPr lang="en-US" sz="2400" dirty="0" err="1">
                <a:solidFill>
                  <a:srgbClr val="000000"/>
                </a:solidFill>
                <a:latin typeface="TT Commons Pro"/>
              </a:rPr>
              <a:t>кількість</a:t>
            </a:r>
            <a:r>
              <a:rPr lang="en-US" sz="2400" dirty="0">
                <a:solidFill>
                  <a:srgbClr val="000000"/>
                </a:solidFill>
                <a:latin typeface="TT Commons Pro"/>
              </a:rPr>
              <a:t> </a:t>
            </a:r>
            <a:r>
              <a:rPr lang="en-US" sz="2400" dirty="0" err="1">
                <a:solidFill>
                  <a:srgbClr val="000000"/>
                </a:solidFill>
                <a:latin typeface="TT Commons Pro"/>
              </a:rPr>
              <a:t>посольств</a:t>
            </a:r>
            <a:r>
              <a:rPr lang="en-US" sz="2400" dirty="0">
                <a:solidFill>
                  <a:srgbClr val="000000"/>
                </a:solidFill>
                <a:latin typeface="TT Commons Pro"/>
              </a:rPr>
              <a:t> </a:t>
            </a:r>
            <a:r>
              <a:rPr lang="en-US" sz="2400" dirty="0" err="1">
                <a:solidFill>
                  <a:srgbClr val="000000"/>
                </a:solidFill>
                <a:latin typeface="TT Commons Pro"/>
              </a:rPr>
              <a:t>та</a:t>
            </a:r>
            <a:r>
              <a:rPr lang="en-US" sz="2400" dirty="0">
                <a:solidFill>
                  <a:srgbClr val="000000"/>
                </a:solidFill>
                <a:latin typeface="TT Commons Pro"/>
              </a:rPr>
              <a:t> </a:t>
            </a:r>
            <a:r>
              <a:rPr lang="en-US" sz="2400" dirty="0" err="1">
                <a:solidFill>
                  <a:srgbClr val="000000"/>
                </a:solidFill>
                <a:latin typeface="TT Commons Pro"/>
              </a:rPr>
              <a:t>інших</a:t>
            </a:r>
            <a:r>
              <a:rPr lang="en-US" sz="2400" dirty="0">
                <a:solidFill>
                  <a:srgbClr val="000000"/>
                </a:solidFill>
                <a:latin typeface="TT Commons Pro"/>
              </a:rPr>
              <a:t> </a:t>
            </a:r>
            <a:r>
              <a:rPr lang="en-US" sz="2400" dirty="0" err="1">
                <a:solidFill>
                  <a:srgbClr val="000000"/>
                </a:solidFill>
                <a:latin typeface="TT Commons Pro"/>
              </a:rPr>
              <a:t>іноземних</a:t>
            </a:r>
            <a:r>
              <a:rPr lang="en-US" sz="2400" dirty="0">
                <a:solidFill>
                  <a:srgbClr val="000000"/>
                </a:solidFill>
                <a:latin typeface="TT Commons Pro"/>
              </a:rPr>
              <a:t> </a:t>
            </a:r>
            <a:r>
              <a:rPr lang="en-US" sz="2400" dirty="0" err="1">
                <a:solidFill>
                  <a:srgbClr val="000000"/>
                </a:solidFill>
                <a:latin typeface="TT Commons Pro"/>
              </a:rPr>
              <a:t>представництв</a:t>
            </a:r>
            <a:r>
              <a:rPr lang="en-US" sz="2400" dirty="0">
                <a:solidFill>
                  <a:srgbClr val="000000"/>
                </a:solidFill>
                <a:latin typeface="TT Commons Pro"/>
              </a:rPr>
              <a:t> </a:t>
            </a:r>
            <a:r>
              <a:rPr lang="en-US" sz="2400" dirty="0" err="1">
                <a:solidFill>
                  <a:srgbClr val="000000"/>
                </a:solidFill>
                <a:latin typeface="TT Commons Pro"/>
              </a:rPr>
              <a:t>тощо</a:t>
            </a:r>
            <a:r>
              <a:rPr lang="en-US" sz="2400" dirty="0">
                <a:solidFill>
                  <a:srgbClr val="000000"/>
                </a:solidFill>
                <a:latin typeface="TT Commons Pro"/>
              </a:rPr>
              <a:t>.</a:t>
            </a:r>
          </a:p>
        </p:txBody>
      </p:sp>
      <p:sp>
        <p:nvSpPr>
          <p:cNvPr id="6" name="TextBox 6"/>
          <p:cNvSpPr txBox="1"/>
          <p:nvPr/>
        </p:nvSpPr>
        <p:spPr>
          <a:xfrm>
            <a:off x="12770423" y="3547454"/>
            <a:ext cx="4477545" cy="380047"/>
          </a:xfrm>
          <a:prstGeom prst="rect">
            <a:avLst/>
          </a:prstGeom>
        </p:spPr>
        <p:txBody>
          <a:bodyPr lIns="0" tIns="0" rIns="0" bIns="0" rtlCol="0" anchor="t">
            <a:spAutoFit/>
          </a:bodyPr>
          <a:lstStyle/>
          <a:p>
            <a:pPr>
              <a:lnSpc>
                <a:spcPts val="3022"/>
              </a:lnSpc>
            </a:pPr>
            <a:r>
              <a:rPr lang="en-US" sz="2325">
                <a:solidFill>
                  <a:srgbClr val="000000"/>
                </a:solidFill>
                <a:latin typeface="TT Commons Pro"/>
              </a:rPr>
              <a:t>Політична глобалізація</a:t>
            </a:r>
          </a:p>
        </p:txBody>
      </p:sp>
      <p:sp>
        <p:nvSpPr>
          <p:cNvPr id="7" name="TextBox 7"/>
          <p:cNvSpPr txBox="1"/>
          <p:nvPr/>
        </p:nvSpPr>
        <p:spPr>
          <a:xfrm>
            <a:off x="1028700" y="942975"/>
            <a:ext cx="14579088" cy="1045842"/>
          </a:xfrm>
          <a:prstGeom prst="rect">
            <a:avLst/>
          </a:prstGeom>
        </p:spPr>
        <p:txBody>
          <a:bodyPr lIns="0" tIns="0" rIns="0" bIns="0" rtlCol="0" anchor="t">
            <a:spAutoFit/>
          </a:bodyPr>
          <a:lstStyle/>
          <a:p>
            <a:pPr>
              <a:lnSpc>
                <a:spcPts val="4200"/>
              </a:lnSpc>
            </a:pPr>
            <a:r>
              <a:rPr lang="en-US" sz="2800">
                <a:solidFill>
                  <a:srgbClr val="000000"/>
                </a:solidFill>
                <a:latin typeface="Noto Serif Display Light"/>
              </a:rPr>
              <a:t>ВСІ КРАЇНИ, ЩО ДОСЛІДЖУЮТЬСЯ У РАМКАХ ІНДЕКСУ, ОЦІНЮЮТЬСЯ ЗА 24 показниками, об’єднаними у три основні групи глобальної інтеграції:</a:t>
            </a:r>
          </a:p>
        </p:txBody>
      </p:sp>
      <p:sp>
        <p:nvSpPr>
          <p:cNvPr id="8" name="TextBox 8"/>
          <p:cNvSpPr txBox="1"/>
          <p:nvPr/>
        </p:nvSpPr>
        <p:spPr>
          <a:xfrm>
            <a:off x="1012658" y="4651402"/>
            <a:ext cx="4480834" cy="2741295"/>
          </a:xfrm>
          <a:prstGeom prst="rect">
            <a:avLst/>
          </a:prstGeom>
        </p:spPr>
        <p:txBody>
          <a:bodyPr lIns="0" tIns="0" rIns="0" bIns="0" rtlCol="0" anchor="t">
            <a:spAutoFit/>
          </a:bodyPr>
          <a:lstStyle/>
          <a:p>
            <a:pPr>
              <a:lnSpc>
                <a:spcPts val="3120"/>
              </a:lnSpc>
            </a:pPr>
            <a:r>
              <a:rPr lang="en-US" sz="2400">
                <a:solidFill>
                  <a:srgbClr val="000000"/>
                </a:solidFill>
                <a:latin typeface="TT Commons Pro"/>
              </a:rPr>
              <a:t>Обсяг міжнародної торгівлі, рівень міжнародної ділової активності, торговельні потоки, міжнародні інвестиції, тарифна політика, обмеження і податки на міжнародну торгівлю тощо.</a:t>
            </a:r>
          </a:p>
          <a:p>
            <a:pPr>
              <a:lnSpc>
                <a:spcPts val="3120"/>
              </a:lnSpc>
            </a:pPr>
            <a:endParaRPr lang="en-US" sz="2400">
              <a:solidFill>
                <a:srgbClr val="000000"/>
              </a:solidFill>
              <a:latin typeface="TT Commons Pro"/>
            </a:endParaRPr>
          </a:p>
        </p:txBody>
      </p:sp>
      <p:sp>
        <p:nvSpPr>
          <p:cNvPr id="9" name="TextBox 9"/>
          <p:cNvSpPr txBox="1"/>
          <p:nvPr/>
        </p:nvSpPr>
        <p:spPr>
          <a:xfrm>
            <a:off x="1012658" y="3547005"/>
            <a:ext cx="4480834" cy="459105"/>
          </a:xfrm>
          <a:prstGeom prst="rect">
            <a:avLst/>
          </a:prstGeom>
        </p:spPr>
        <p:txBody>
          <a:bodyPr lIns="0" tIns="0" rIns="0" bIns="0" rtlCol="0" anchor="t">
            <a:spAutoFit/>
          </a:bodyPr>
          <a:lstStyle/>
          <a:p>
            <a:pPr>
              <a:lnSpc>
                <a:spcPts val="3705"/>
              </a:lnSpc>
            </a:pPr>
            <a:r>
              <a:rPr lang="en-US" sz="2850">
                <a:solidFill>
                  <a:srgbClr val="000000"/>
                </a:solidFill>
                <a:latin typeface="TT Commons Pro"/>
              </a:rPr>
              <a:t>Економічна глобалізація</a:t>
            </a:r>
          </a:p>
        </p:txBody>
      </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89776" y="2419099"/>
            <a:ext cx="910708" cy="740157"/>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7331" y="2333823"/>
            <a:ext cx="576230" cy="91070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6721" y="2248548"/>
            <a:ext cx="692138" cy="910708"/>
          </a:xfrm>
          <a:prstGeom prst="rect">
            <a:avLst/>
          </a:prstGeom>
        </p:spPr>
      </p:pic>
      <p:sp>
        <p:nvSpPr>
          <p:cNvPr id="13" name="TextBox 3">
            <a:extLst>
              <a:ext uri="{FF2B5EF4-FFF2-40B4-BE49-F238E27FC236}">
                <a16:creationId xmlns:a16="http://schemas.microsoft.com/office/drawing/2014/main" id="{41BCDD82-5A52-44C7-A11F-DDD6BE182D0B}"/>
              </a:ext>
            </a:extLst>
          </p:cNvPr>
          <p:cNvSpPr txBox="1"/>
          <p:nvPr/>
        </p:nvSpPr>
        <p:spPr>
          <a:xfrm>
            <a:off x="1012658" y="8735149"/>
            <a:ext cx="16589542" cy="1167114"/>
          </a:xfrm>
          <a:prstGeom prst="rect">
            <a:avLst/>
          </a:prstGeom>
        </p:spPr>
        <p:txBody>
          <a:bodyPr wrap="square" lIns="0" tIns="0" rIns="0" bIns="0" rtlCol="0" anchor="t">
            <a:spAutoFit/>
          </a:bodyPr>
          <a:lstStyle/>
          <a:p>
            <a:pPr>
              <a:lnSpc>
                <a:spcPts val="3120"/>
              </a:lnSpc>
            </a:pPr>
            <a:r>
              <a:rPr lang="en-US" sz="2400" dirty="0" err="1">
                <a:solidFill>
                  <a:srgbClr val="000000"/>
                </a:solidFill>
                <a:latin typeface="TT Commons Pro" panose="020B0604020202020204" charset="0"/>
              </a:rPr>
              <a:t>Індекс</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рівня</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глобалізації</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обчислюється</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як</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сума</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вказаних</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складових</a:t>
            </a:r>
            <a:r>
              <a:rPr lang="en-US" sz="2400" dirty="0">
                <a:solidFill>
                  <a:srgbClr val="000000"/>
                </a:solidFill>
                <a:latin typeface="TT Commons Pro" panose="020B0604020202020204" charset="0"/>
              </a:rPr>
              <a:t> з </a:t>
            </a:r>
            <a:r>
              <a:rPr lang="en-US" sz="2400" dirty="0" err="1">
                <a:solidFill>
                  <a:srgbClr val="000000"/>
                </a:solidFill>
                <a:latin typeface="TT Commons Pro" panose="020B0604020202020204" charset="0"/>
              </a:rPr>
              <a:t>ваговими</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коефіцієнтами</a:t>
            </a:r>
            <a:r>
              <a:rPr lang="en-US" sz="2400" dirty="0">
                <a:solidFill>
                  <a:srgbClr val="000000"/>
                </a:solidFill>
                <a:latin typeface="TT Commons Pro" panose="020B0604020202020204" charset="0"/>
              </a:rPr>
              <a:t> 36%, 39% і 25%</a:t>
            </a:r>
            <a:r>
              <a:rPr lang="uk-UA" sz="2400" dirty="0">
                <a:solidFill>
                  <a:srgbClr val="000000"/>
                </a:solidFill>
                <a:latin typeface="TT Commons Pro" panose="020B0604020202020204" charset="0"/>
              </a:rPr>
              <a:t> відповідно. </a:t>
            </a:r>
            <a:r>
              <a:rPr lang="en-US" sz="2400" dirty="0" err="1">
                <a:solidFill>
                  <a:srgbClr val="000000"/>
                </a:solidFill>
                <a:latin typeface="TT Commons Pro" panose="020B0604020202020204" charset="0"/>
              </a:rPr>
              <a:t>Для</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всіх</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країн</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що</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охоплені</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цим</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дослідженням</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складається</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рейтинг</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за</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Індексом</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глобалізації</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який</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вказує</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їх</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місце</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серед</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інших</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досліджуваних</a:t>
            </a:r>
            <a:r>
              <a:rPr lang="en-US" sz="2400" dirty="0">
                <a:solidFill>
                  <a:srgbClr val="000000"/>
                </a:solidFill>
                <a:latin typeface="TT Commons Pro" panose="020B0604020202020204" charset="0"/>
              </a:rPr>
              <a:t> </a:t>
            </a:r>
            <a:r>
              <a:rPr lang="en-US" sz="2400" dirty="0" err="1">
                <a:solidFill>
                  <a:srgbClr val="000000"/>
                </a:solidFill>
                <a:latin typeface="TT Commons Pro" panose="020B0604020202020204" charset="0"/>
              </a:rPr>
              <a:t>держав</a:t>
            </a:r>
            <a:r>
              <a:rPr lang="en-US" sz="2400" dirty="0">
                <a:solidFill>
                  <a:srgbClr val="000000"/>
                </a:solidFill>
                <a:latin typeface="TT Commons Pro" panose="020B060402020202020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5971" r="974" b="64532"/>
          <a:stretch>
            <a:fillRect/>
          </a:stretch>
        </p:blipFill>
        <p:spPr>
          <a:xfrm>
            <a:off x="0" y="0"/>
            <a:ext cx="18288000" cy="10287000"/>
          </a:xfrm>
          <a:prstGeom prst="rect">
            <a:avLst/>
          </a:prstGeom>
        </p:spPr>
      </p:pic>
      <p:grpSp>
        <p:nvGrpSpPr>
          <p:cNvPr id="3" name="Group 3"/>
          <p:cNvGrpSpPr/>
          <p:nvPr/>
        </p:nvGrpSpPr>
        <p:grpSpPr>
          <a:xfrm>
            <a:off x="1020313" y="1050798"/>
            <a:ext cx="7678735" cy="8106998"/>
            <a:chOff x="0" y="0"/>
            <a:chExt cx="4305951" cy="4546106"/>
          </a:xfrm>
        </p:grpSpPr>
        <p:sp>
          <p:nvSpPr>
            <p:cNvPr id="4" name="Freeform 4"/>
            <p:cNvSpPr/>
            <p:nvPr/>
          </p:nvSpPr>
          <p:spPr>
            <a:xfrm>
              <a:off x="0" y="0"/>
              <a:ext cx="4305952" cy="4546106"/>
            </a:xfrm>
            <a:custGeom>
              <a:avLst/>
              <a:gdLst/>
              <a:ahLst/>
              <a:cxnLst/>
              <a:rect l="l" t="t" r="r" b="b"/>
              <a:pathLst>
                <a:path w="4305952" h="4546106">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4"/>
              </a:srgbClr>
            </a:solidFill>
          </p:spPr>
        </p:sp>
      </p:grpSp>
      <p:grpSp>
        <p:nvGrpSpPr>
          <p:cNvPr id="5" name="Group 5"/>
          <p:cNvGrpSpPr/>
          <p:nvPr/>
        </p:nvGrpSpPr>
        <p:grpSpPr>
          <a:xfrm>
            <a:off x="9594856" y="1050798"/>
            <a:ext cx="7678735" cy="8106998"/>
            <a:chOff x="0" y="0"/>
            <a:chExt cx="4305951" cy="4546106"/>
          </a:xfrm>
        </p:grpSpPr>
        <p:sp>
          <p:nvSpPr>
            <p:cNvPr id="6" name="Freeform 6"/>
            <p:cNvSpPr/>
            <p:nvPr/>
          </p:nvSpPr>
          <p:spPr>
            <a:xfrm>
              <a:off x="0" y="0"/>
              <a:ext cx="4305952" cy="4546106"/>
            </a:xfrm>
            <a:custGeom>
              <a:avLst/>
              <a:gdLst/>
              <a:ahLst/>
              <a:cxnLst/>
              <a:rect l="l" t="t" r="r" b="b"/>
              <a:pathLst>
                <a:path w="4305952" h="4546106">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4"/>
              </a:srgbClr>
            </a:solidFill>
          </p:spPr>
        </p:sp>
      </p:grpSp>
      <p:pic>
        <p:nvPicPr>
          <p:cNvPr id="7" name="Picture 7"/>
          <p:cNvPicPr>
            <a:picLocks noChangeAspect="1"/>
          </p:cNvPicPr>
          <p:nvPr/>
        </p:nvPicPr>
        <p:blipFill>
          <a:blip r:embed="rId3"/>
          <a:srcRect l="43362" t="49936" r="22580" b="22471"/>
          <a:stretch>
            <a:fillRect/>
          </a:stretch>
        </p:blipFill>
        <p:spPr>
          <a:xfrm>
            <a:off x="9982200" y="5753100"/>
            <a:ext cx="6904048" cy="3146273"/>
          </a:xfrm>
          <a:prstGeom prst="rect">
            <a:avLst/>
          </a:prstGeom>
        </p:spPr>
      </p:pic>
      <p:grpSp>
        <p:nvGrpSpPr>
          <p:cNvPr id="8" name="Group 8"/>
          <p:cNvGrpSpPr/>
          <p:nvPr/>
        </p:nvGrpSpPr>
        <p:grpSpPr>
          <a:xfrm>
            <a:off x="1355060" y="2072652"/>
            <a:ext cx="7009241" cy="4825630"/>
            <a:chOff x="0" y="-13546"/>
            <a:chExt cx="9345655" cy="6434174"/>
          </a:xfrm>
        </p:grpSpPr>
        <p:sp>
          <p:nvSpPr>
            <p:cNvPr id="9" name="TextBox 9"/>
            <p:cNvSpPr txBox="1"/>
            <p:nvPr/>
          </p:nvSpPr>
          <p:spPr>
            <a:xfrm>
              <a:off x="0" y="-13546"/>
              <a:ext cx="9345655" cy="3657600"/>
            </a:xfrm>
            <a:prstGeom prst="rect">
              <a:avLst/>
            </a:prstGeom>
          </p:spPr>
          <p:txBody>
            <a:bodyPr lIns="0" tIns="0" rIns="0" bIns="0" rtlCol="0" anchor="t">
              <a:spAutoFit/>
            </a:bodyPr>
            <a:lstStyle/>
            <a:p>
              <a:pPr algn="ctr">
                <a:lnSpc>
                  <a:spcPts val="5400"/>
                </a:lnSpc>
              </a:pPr>
              <a:r>
                <a:rPr lang="en-US" sz="4500" dirty="0" err="1">
                  <a:solidFill>
                    <a:srgbClr val="000000"/>
                  </a:solidFill>
                  <a:latin typeface="TT Commons Pro"/>
                </a:rPr>
                <a:t>Джерелом</a:t>
              </a:r>
              <a:r>
                <a:rPr lang="en-US" sz="4500" dirty="0">
                  <a:solidFill>
                    <a:srgbClr val="000000"/>
                  </a:solidFill>
                  <a:latin typeface="TT Commons Pro"/>
                </a:rPr>
                <a:t> </a:t>
              </a:r>
              <a:r>
                <a:rPr lang="en-US" sz="4500" dirty="0" err="1">
                  <a:solidFill>
                    <a:srgbClr val="000000"/>
                  </a:solidFill>
                  <a:latin typeface="TT Commons Pro"/>
                </a:rPr>
                <a:t>інформації</a:t>
              </a:r>
              <a:r>
                <a:rPr lang="en-US" sz="4500" dirty="0">
                  <a:solidFill>
                    <a:srgbClr val="000000"/>
                  </a:solidFill>
                  <a:latin typeface="TT Commons Pro"/>
                </a:rPr>
                <a:t> </a:t>
              </a:r>
              <a:r>
                <a:rPr lang="en-US" sz="4500" dirty="0" err="1">
                  <a:solidFill>
                    <a:srgbClr val="000000"/>
                  </a:solidFill>
                  <a:latin typeface="TT Commons Pro"/>
                </a:rPr>
                <a:t>для</a:t>
              </a:r>
              <a:r>
                <a:rPr lang="en-US" sz="4500" dirty="0">
                  <a:solidFill>
                    <a:srgbClr val="000000"/>
                  </a:solidFill>
                  <a:latin typeface="TT Commons Pro"/>
                </a:rPr>
                <a:t> </a:t>
              </a:r>
              <a:r>
                <a:rPr lang="en-US" sz="4500" dirty="0" err="1">
                  <a:solidFill>
                    <a:srgbClr val="000000"/>
                  </a:solidFill>
                  <a:latin typeface="TT Commons Pro"/>
                </a:rPr>
                <a:t>визначення</a:t>
              </a:r>
              <a:r>
                <a:rPr lang="en-US" sz="4500" dirty="0">
                  <a:solidFill>
                    <a:srgbClr val="000000"/>
                  </a:solidFill>
                  <a:latin typeface="TT Commons Pro"/>
                </a:rPr>
                <a:t> </a:t>
              </a:r>
              <a:r>
                <a:rPr lang="en-US" sz="4500" dirty="0" err="1">
                  <a:solidFill>
                    <a:srgbClr val="000000"/>
                  </a:solidFill>
                  <a:latin typeface="TT Commons Pro"/>
                </a:rPr>
                <a:t>Індексу</a:t>
              </a:r>
              <a:r>
                <a:rPr lang="en-US" sz="4500" dirty="0">
                  <a:solidFill>
                    <a:srgbClr val="000000"/>
                  </a:solidFill>
                  <a:latin typeface="TT Commons Pro"/>
                </a:rPr>
                <a:t> </a:t>
              </a:r>
              <a:r>
                <a:rPr lang="en-US" sz="4500" dirty="0" err="1">
                  <a:solidFill>
                    <a:srgbClr val="000000"/>
                  </a:solidFill>
                  <a:latin typeface="TT Commons Pro"/>
                </a:rPr>
                <a:t>слугують</a:t>
              </a:r>
              <a:r>
                <a:rPr lang="en-US" sz="4500" dirty="0">
                  <a:solidFill>
                    <a:srgbClr val="000000"/>
                  </a:solidFill>
                  <a:latin typeface="TT Commons Pro"/>
                </a:rPr>
                <a:t> </a:t>
              </a:r>
              <a:r>
                <a:rPr lang="en-US" sz="4500" dirty="0" err="1">
                  <a:solidFill>
                    <a:srgbClr val="000000"/>
                  </a:solidFill>
                  <a:latin typeface="TT Commons Pro"/>
                </a:rPr>
                <a:t>спеціалізовані</a:t>
              </a:r>
              <a:r>
                <a:rPr lang="en-US" sz="4500" dirty="0">
                  <a:solidFill>
                    <a:srgbClr val="000000"/>
                  </a:solidFill>
                  <a:latin typeface="TT Commons Pro"/>
                </a:rPr>
                <a:t> </a:t>
              </a:r>
              <a:r>
                <a:rPr lang="en-US" sz="4500" dirty="0" err="1">
                  <a:solidFill>
                    <a:srgbClr val="000000"/>
                  </a:solidFill>
                  <a:latin typeface="TT Commons Pro"/>
                </a:rPr>
                <a:t>бази</a:t>
              </a:r>
              <a:r>
                <a:rPr lang="en-US" sz="4500" dirty="0">
                  <a:solidFill>
                    <a:srgbClr val="000000"/>
                  </a:solidFill>
                  <a:latin typeface="TT Commons Pro"/>
                </a:rPr>
                <a:t> </a:t>
              </a:r>
              <a:r>
                <a:rPr lang="en-US" sz="4500" dirty="0" err="1">
                  <a:solidFill>
                    <a:srgbClr val="000000"/>
                  </a:solidFill>
                  <a:latin typeface="TT Commons Pro"/>
                </a:rPr>
                <a:t>даних</a:t>
              </a:r>
              <a:r>
                <a:rPr lang="en-US" sz="4500" dirty="0">
                  <a:solidFill>
                    <a:srgbClr val="000000"/>
                  </a:solidFill>
                  <a:latin typeface="TT Commons Pro"/>
                </a:rPr>
                <a:t> </a:t>
              </a:r>
            </a:p>
          </p:txBody>
        </p:sp>
        <p:sp>
          <p:nvSpPr>
            <p:cNvPr id="10" name="TextBox 10"/>
            <p:cNvSpPr txBox="1"/>
            <p:nvPr/>
          </p:nvSpPr>
          <p:spPr>
            <a:xfrm>
              <a:off x="0" y="4334416"/>
              <a:ext cx="9345655" cy="2086212"/>
            </a:xfrm>
            <a:prstGeom prst="rect">
              <a:avLst/>
            </a:prstGeom>
          </p:spPr>
          <p:txBody>
            <a:bodyPr lIns="0" tIns="0" rIns="0" bIns="0" rtlCol="0" anchor="t">
              <a:spAutoFit/>
            </a:bodyPr>
            <a:lstStyle/>
            <a:p>
              <a:pPr algn="ctr">
                <a:lnSpc>
                  <a:spcPts val="3120"/>
                </a:lnSpc>
              </a:pPr>
              <a:r>
                <a:rPr lang="en-US" sz="2400" dirty="0" err="1">
                  <a:solidFill>
                    <a:srgbClr val="000000"/>
                  </a:solidFill>
                  <a:latin typeface="TT Commons Pro"/>
                </a:rPr>
                <a:t>Всесвітнього</a:t>
              </a:r>
              <a:r>
                <a:rPr lang="en-US" sz="2400" dirty="0">
                  <a:solidFill>
                    <a:srgbClr val="000000"/>
                  </a:solidFill>
                  <a:latin typeface="TT Commons Pro"/>
                </a:rPr>
                <a:t> </a:t>
              </a:r>
              <a:r>
                <a:rPr lang="en-US" sz="2400" dirty="0" err="1">
                  <a:solidFill>
                    <a:srgbClr val="000000"/>
                  </a:solidFill>
                  <a:latin typeface="TT Commons Pro"/>
                </a:rPr>
                <a:t>банку</a:t>
              </a:r>
              <a:r>
                <a:rPr lang="en-US" sz="2400" dirty="0">
                  <a:solidFill>
                    <a:srgbClr val="000000"/>
                  </a:solidFill>
                  <a:latin typeface="TT Commons Pro"/>
                </a:rPr>
                <a:t>, </a:t>
              </a:r>
              <a:r>
                <a:rPr lang="en-US" sz="2400" dirty="0" err="1">
                  <a:solidFill>
                    <a:srgbClr val="000000"/>
                  </a:solidFill>
                  <a:latin typeface="TT Commons Pro"/>
                </a:rPr>
                <a:t>Міжнародного</a:t>
              </a:r>
              <a:r>
                <a:rPr lang="en-US" sz="2400" dirty="0">
                  <a:solidFill>
                    <a:srgbClr val="000000"/>
                  </a:solidFill>
                  <a:latin typeface="TT Commons Pro"/>
                </a:rPr>
                <a:t> </a:t>
              </a:r>
              <a:r>
                <a:rPr lang="en-US" sz="2400" dirty="0" err="1">
                  <a:solidFill>
                    <a:srgbClr val="000000"/>
                  </a:solidFill>
                  <a:latin typeface="TT Commons Pro"/>
                </a:rPr>
                <a:t>валютного</a:t>
              </a:r>
              <a:r>
                <a:rPr lang="en-US" sz="2400" dirty="0">
                  <a:solidFill>
                    <a:srgbClr val="000000"/>
                  </a:solidFill>
                  <a:latin typeface="TT Commons Pro"/>
                </a:rPr>
                <a:t> </a:t>
              </a:r>
              <a:r>
                <a:rPr lang="en-US" sz="2400" dirty="0" err="1">
                  <a:solidFill>
                    <a:srgbClr val="000000"/>
                  </a:solidFill>
                  <a:latin typeface="TT Commons Pro"/>
                </a:rPr>
                <a:t>фонду</a:t>
              </a:r>
              <a:r>
                <a:rPr lang="en-US" sz="2400" dirty="0">
                  <a:solidFill>
                    <a:srgbClr val="000000"/>
                  </a:solidFill>
                  <a:latin typeface="TT Commons Pro"/>
                </a:rPr>
                <a:t>, </a:t>
              </a:r>
              <a:r>
                <a:rPr lang="en-US" sz="2400" dirty="0" err="1">
                  <a:solidFill>
                    <a:srgbClr val="000000"/>
                  </a:solidFill>
                  <a:latin typeface="TT Commons Pro"/>
                </a:rPr>
                <a:t>Організації</a:t>
              </a:r>
              <a:r>
                <a:rPr lang="en-US" sz="2400" dirty="0">
                  <a:solidFill>
                    <a:srgbClr val="000000"/>
                  </a:solidFill>
                  <a:latin typeface="TT Commons Pro"/>
                </a:rPr>
                <a:t> </a:t>
              </a:r>
              <a:r>
                <a:rPr lang="en-US" sz="2400" dirty="0" err="1">
                  <a:solidFill>
                    <a:srgbClr val="000000"/>
                  </a:solidFill>
                  <a:latin typeface="TT Commons Pro"/>
                </a:rPr>
                <a:t>Об’єднаних</a:t>
              </a:r>
              <a:r>
                <a:rPr lang="en-US" sz="2400" dirty="0">
                  <a:solidFill>
                    <a:srgbClr val="000000"/>
                  </a:solidFill>
                  <a:latin typeface="TT Commons Pro"/>
                </a:rPr>
                <a:t> </a:t>
              </a:r>
              <a:r>
                <a:rPr lang="en-US" sz="2400" dirty="0" err="1">
                  <a:solidFill>
                    <a:srgbClr val="000000"/>
                  </a:solidFill>
                  <a:latin typeface="TT Commons Pro"/>
                </a:rPr>
                <a:t>Націй</a:t>
              </a:r>
              <a:r>
                <a:rPr lang="en-US" sz="2400" dirty="0">
                  <a:solidFill>
                    <a:srgbClr val="000000"/>
                  </a:solidFill>
                  <a:latin typeface="TT Commons Pro"/>
                </a:rPr>
                <a:t>, </a:t>
              </a:r>
              <a:r>
                <a:rPr lang="en-US" sz="2400" dirty="0" err="1">
                  <a:solidFill>
                    <a:srgbClr val="000000"/>
                  </a:solidFill>
                  <a:latin typeface="TT Commons Pro"/>
                </a:rPr>
                <a:t>Міжнародного</a:t>
              </a:r>
              <a:r>
                <a:rPr lang="en-US" sz="2400" dirty="0">
                  <a:solidFill>
                    <a:srgbClr val="000000"/>
                  </a:solidFill>
                  <a:latin typeface="TT Commons Pro"/>
                </a:rPr>
                <a:t> </a:t>
              </a:r>
              <a:r>
                <a:rPr lang="en-US" sz="2400" dirty="0" err="1">
                  <a:solidFill>
                    <a:srgbClr val="000000"/>
                  </a:solidFill>
                  <a:latin typeface="TT Commons Pro"/>
                </a:rPr>
                <a:t>телекомунікаційного</a:t>
              </a:r>
              <a:r>
                <a:rPr lang="en-US" sz="2400" dirty="0">
                  <a:solidFill>
                    <a:srgbClr val="000000"/>
                  </a:solidFill>
                  <a:latin typeface="TT Commons Pro"/>
                </a:rPr>
                <a:t> </a:t>
              </a:r>
              <a:r>
                <a:rPr lang="en-US" sz="2400" dirty="0" err="1">
                  <a:solidFill>
                    <a:srgbClr val="000000"/>
                  </a:solidFill>
                  <a:latin typeface="TT Commons Pro"/>
                </a:rPr>
                <a:t>союзу</a:t>
              </a:r>
              <a:r>
                <a:rPr lang="en-US" sz="2400" dirty="0">
                  <a:solidFill>
                    <a:srgbClr val="000000"/>
                  </a:solidFill>
                  <a:latin typeface="TT Commons Pro"/>
                </a:rPr>
                <a:t>, </a:t>
              </a:r>
              <a:r>
                <a:rPr lang="en-US" sz="2400" dirty="0" err="1">
                  <a:solidFill>
                    <a:srgbClr val="000000"/>
                  </a:solidFill>
                  <a:latin typeface="TT Commons Pro"/>
                </a:rPr>
                <a:t>інших</a:t>
              </a:r>
              <a:endParaRPr lang="en-US" sz="2400" dirty="0">
                <a:solidFill>
                  <a:srgbClr val="000000"/>
                </a:solidFill>
                <a:latin typeface="TT Commons Pro"/>
              </a:endParaRPr>
            </a:p>
            <a:p>
              <a:pPr algn="ctr">
                <a:lnSpc>
                  <a:spcPts val="3120"/>
                </a:lnSpc>
              </a:pPr>
              <a:r>
                <a:rPr lang="en-US" sz="2400" dirty="0" err="1">
                  <a:solidFill>
                    <a:srgbClr val="000000"/>
                  </a:solidFill>
                  <a:latin typeface="TT Commons Pro"/>
                </a:rPr>
                <a:t>міжнародних</a:t>
              </a:r>
              <a:r>
                <a:rPr lang="en-US" sz="2400" dirty="0">
                  <a:solidFill>
                    <a:srgbClr val="000000"/>
                  </a:solidFill>
                  <a:latin typeface="TT Commons Pro"/>
                </a:rPr>
                <a:t> </a:t>
              </a:r>
              <a:r>
                <a:rPr lang="en-US" sz="2400" dirty="0" err="1">
                  <a:solidFill>
                    <a:srgbClr val="000000"/>
                  </a:solidFill>
                  <a:latin typeface="TT Commons Pro"/>
                </a:rPr>
                <a:t>організацій</a:t>
              </a:r>
              <a:r>
                <a:rPr lang="en-US" sz="2400" dirty="0">
                  <a:solidFill>
                    <a:srgbClr val="000000"/>
                  </a:solidFill>
                  <a:latin typeface="TT Commons Pro"/>
                </a:rPr>
                <a:t> і </a:t>
              </a:r>
              <a:r>
                <a:rPr lang="en-US" sz="2400" dirty="0" err="1">
                  <a:solidFill>
                    <a:srgbClr val="000000"/>
                  </a:solidFill>
                  <a:latin typeface="TT Commons Pro"/>
                </a:rPr>
                <a:t>статистичних</a:t>
              </a:r>
              <a:r>
                <a:rPr lang="en-US" sz="2400" dirty="0">
                  <a:solidFill>
                    <a:srgbClr val="000000"/>
                  </a:solidFill>
                  <a:latin typeface="TT Commons Pro"/>
                </a:rPr>
                <a:t> </a:t>
              </a:r>
              <a:r>
                <a:rPr lang="en-US" sz="2400" dirty="0" err="1">
                  <a:solidFill>
                    <a:srgbClr val="000000"/>
                  </a:solidFill>
                  <a:latin typeface="TT Commons Pro"/>
                </a:rPr>
                <a:t>інститутів</a:t>
              </a:r>
              <a:r>
                <a:rPr lang="en-US" sz="2400" dirty="0">
                  <a:solidFill>
                    <a:srgbClr val="000000"/>
                  </a:solidFill>
                  <a:latin typeface="TT Commons Pro"/>
                </a:rPr>
                <a:t>.</a:t>
              </a:r>
            </a:p>
          </p:txBody>
        </p:sp>
      </p:grpSp>
      <p:sp>
        <p:nvSpPr>
          <p:cNvPr id="11" name="TextBox 11"/>
          <p:cNvSpPr txBox="1"/>
          <p:nvPr/>
        </p:nvSpPr>
        <p:spPr>
          <a:xfrm>
            <a:off x="9929603" y="2082811"/>
            <a:ext cx="7009241" cy="3429000"/>
          </a:xfrm>
          <a:prstGeom prst="rect">
            <a:avLst/>
          </a:prstGeom>
        </p:spPr>
        <p:txBody>
          <a:bodyPr lIns="0" tIns="0" rIns="0" bIns="0" rtlCol="0" anchor="t">
            <a:spAutoFit/>
          </a:bodyPr>
          <a:lstStyle/>
          <a:p>
            <a:pPr algn="ctr">
              <a:lnSpc>
                <a:spcPts val="5400"/>
              </a:lnSpc>
            </a:pPr>
            <a:r>
              <a:rPr lang="en-US" sz="4500" dirty="0">
                <a:solidFill>
                  <a:srgbClr val="000000"/>
                </a:solidFill>
                <a:latin typeface="TT Commons Pro"/>
              </a:rPr>
              <a:t>У 2013 </a:t>
            </a:r>
            <a:r>
              <a:rPr lang="en-US" sz="4500" dirty="0" err="1">
                <a:solidFill>
                  <a:srgbClr val="000000"/>
                </a:solidFill>
                <a:latin typeface="TT Commons Pro"/>
              </a:rPr>
              <a:t>році</a:t>
            </a:r>
            <a:r>
              <a:rPr lang="en-US" sz="4500" dirty="0">
                <a:solidFill>
                  <a:srgbClr val="000000"/>
                </a:solidFill>
                <a:latin typeface="TT Commons Pro"/>
              </a:rPr>
              <a:t> </a:t>
            </a:r>
            <a:r>
              <a:rPr lang="en-US" sz="4500" dirty="0" err="1">
                <a:solidFill>
                  <a:srgbClr val="000000"/>
                </a:solidFill>
                <a:latin typeface="TT Commons Pro"/>
              </a:rPr>
              <a:t>дослідження</a:t>
            </a:r>
            <a:r>
              <a:rPr lang="en-US" sz="4500" dirty="0">
                <a:solidFill>
                  <a:srgbClr val="000000"/>
                </a:solidFill>
                <a:latin typeface="TT Commons Pro"/>
              </a:rPr>
              <a:t> </a:t>
            </a:r>
            <a:r>
              <a:rPr lang="en-US" sz="4500" dirty="0" err="1">
                <a:solidFill>
                  <a:srgbClr val="000000"/>
                </a:solidFill>
                <a:latin typeface="TT Commons Pro"/>
              </a:rPr>
              <a:t>охоплювало</a:t>
            </a:r>
            <a:r>
              <a:rPr lang="en-US" sz="4500" dirty="0">
                <a:solidFill>
                  <a:srgbClr val="000000"/>
                </a:solidFill>
                <a:latin typeface="TT Commons Pro"/>
              </a:rPr>
              <a:t> 187 </a:t>
            </a:r>
            <a:r>
              <a:rPr lang="en-US" sz="4500" dirty="0" err="1">
                <a:solidFill>
                  <a:srgbClr val="000000"/>
                </a:solidFill>
                <a:latin typeface="TT Commons Pro"/>
              </a:rPr>
              <a:t>країн</a:t>
            </a:r>
            <a:r>
              <a:rPr lang="en-US" sz="4500" dirty="0">
                <a:solidFill>
                  <a:srgbClr val="000000"/>
                </a:solidFill>
                <a:latin typeface="TT Commons Pro"/>
              </a:rPr>
              <a:t>. </a:t>
            </a:r>
            <a:r>
              <a:rPr lang="en-US" sz="4500" dirty="0" err="1">
                <a:solidFill>
                  <a:srgbClr val="000000"/>
                </a:solidFill>
                <a:latin typeface="TT Commons Pro"/>
              </a:rPr>
              <a:t>Відповідно</a:t>
            </a:r>
            <a:r>
              <a:rPr lang="en-US" sz="4500" dirty="0">
                <a:solidFill>
                  <a:srgbClr val="000000"/>
                </a:solidFill>
                <a:latin typeface="TT Commons Pro"/>
              </a:rPr>
              <a:t> </a:t>
            </a:r>
            <a:r>
              <a:rPr lang="en-US" sz="4500" dirty="0" err="1">
                <a:solidFill>
                  <a:srgbClr val="000000"/>
                </a:solidFill>
                <a:latin typeface="TT Commons Pro"/>
              </a:rPr>
              <a:t>до</a:t>
            </a:r>
            <a:r>
              <a:rPr lang="en-US" sz="4500" dirty="0">
                <a:solidFill>
                  <a:srgbClr val="000000"/>
                </a:solidFill>
                <a:latin typeface="TT Commons Pro"/>
              </a:rPr>
              <a:t> </a:t>
            </a:r>
            <a:r>
              <a:rPr lang="en-US" sz="4500" dirty="0" err="1">
                <a:solidFill>
                  <a:srgbClr val="000000"/>
                </a:solidFill>
                <a:latin typeface="TT Commons Pro"/>
              </a:rPr>
              <a:t>них</a:t>
            </a:r>
            <a:r>
              <a:rPr lang="en-US" sz="4500" dirty="0">
                <a:solidFill>
                  <a:srgbClr val="000000"/>
                </a:solidFill>
                <a:latin typeface="TT Commons Pro"/>
              </a:rPr>
              <a:t> </a:t>
            </a:r>
            <a:r>
              <a:rPr lang="en-US" sz="4500" dirty="0" err="1">
                <a:solidFill>
                  <a:srgbClr val="000000"/>
                </a:solidFill>
                <a:latin typeface="TT Commons Pro"/>
              </a:rPr>
              <a:t>Україна</a:t>
            </a:r>
            <a:r>
              <a:rPr lang="en-US" sz="4500" dirty="0">
                <a:solidFill>
                  <a:srgbClr val="000000"/>
                </a:solidFill>
                <a:latin typeface="TT Commons Pro"/>
              </a:rPr>
              <a:t> </a:t>
            </a:r>
            <a:r>
              <a:rPr lang="en-US" sz="4500" dirty="0" err="1">
                <a:solidFill>
                  <a:srgbClr val="000000"/>
                </a:solidFill>
                <a:latin typeface="TT Commons Pro"/>
              </a:rPr>
              <a:t>посіла</a:t>
            </a:r>
            <a:r>
              <a:rPr lang="en-US" sz="4500" dirty="0">
                <a:solidFill>
                  <a:srgbClr val="000000"/>
                </a:solidFill>
                <a:latin typeface="TT Commons Pro"/>
              </a:rPr>
              <a:t> 47 </a:t>
            </a:r>
            <a:r>
              <a:rPr lang="en-US" sz="4500" dirty="0" err="1">
                <a:solidFill>
                  <a:srgbClr val="000000"/>
                </a:solidFill>
                <a:latin typeface="TT Commons Pro"/>
              </a:rPr>
              <a:t>місце</a:t>
            </a:r>
            <a:r>
              <a:rPr lang="en-US" sz="4500" dirty="0">
                <a:solidFill>
                  <a:srgbClr val="000000"/>
                </a:solidFill>
                <a:latin typeface="TT Commons Pro"/>
              </a:rPr>
              <a:t> </a:t>
            </a:r>
            <a:r>
              <a:rPr lang="en-US" sz="4500" dirty="0" err="1">
                <a:solidFill>
                  <a:srgbClr val="000000"/>
                </a:solidFill>
                <a:latin typeface="TT Commons Pro"/>
              </a:rPr>
              <a:t>із</a:t>
            </a:r>
            <a:r>
              <a:rPr lang="en-US" sz="4500" dirty="0">
                <a:solidFill>
                  <a:srgbClr val="000000"/>
                </a:solidFill>
                <a:latin typeface="TT Commons Pro"/>
              </a:rPr>
              <a:t> </a:t>
            </a:r>
            <a:r>
              <a:rPr lang="en-US" sz="4500" dirty="0" err="1">
                <a:solidFill>
                  <a:srgbClr val="000000"/>
                </a:solidFill>
                <a:latin typeface="TT Commons Pro"/>
              </a:rPr>
              <a:t>значенням</a:t>
            </a:r>
            <a:r>
              <a:rPr lang="en-US" sz="4500" dirty="0">
                <a:solidFill>
                  <a:srgbClr val="000000"/>
                </a:solidFill>
                <a:latin typeface="TT Commons Pro"/>
              </a:rPr>
              <a:t> </a:t>
            </a:r>
            <a:r>
              <a:rPr lang="en-US" sz="4500" dirty="0" err="1">
                <a:solidFill>
                  <a:srgbClr val="000000"/>
                </a:solidFill>
                <a:latin typeface="TT Commons Pro"/>
              </a:rPr>
              <a:t>індексу</a:t>
            </a:r>
            <a:r>
              <a:rPr lang="en-US" sz="4500" dirty="0">
                <a:solidFill>
                  <a:srgbClr val="000000"/>
                </a:solidFill>
                <a:latin typeface="TT Commons Pro"/>
              </a:rPr>
              <a:t> 67,78.</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0276" y="-6818635"/>
            <a:ext cx="15350424" cy="15350424"/>
          </a:xfrm>
          <a:prstGeom prst="rect">
            <a:avLst/>
          </a:prstGeom>
        </p:spPr>
      </p:pic>
      <p:pic>
        <p:nvPicPr>
          <p:cNvPr id="3" name="Picture 3"/>
          <p:cNvPicPr>
            <a:picLocks noChangeAspect="1"/>
          </p:cNvPicPr>
          <p:nvPr/>
        </p:nvPicPr>
        <p:blipFill>
          <a:blip r:embed="rId4">
            <a:alphaModFix amt="80000"/>
          </a:blip>
          <a:srcRect/>
          <a:stretch>
            <a:fillRect/>
          </a:stretch>
        </p:blipFill>
        <p:spPr>
          <a:xfrm>
            <a:off x="-8305800" y="-2933700"/>
            <a:ext cx="18963665" cy="18299937"/>
          </a:xfrm>
          <a:prstGeom prst="rect">
            <a:avLst/>
          </a:prstGeom>
        </p:spPr>
      </p:pic>
      <p:sp>
        <p:nvSpPr>
          <p:cNvPr id="4" name="TextBox 4"/>
          <p:cNvSpPr txBox="1"/>
          <p:nvPr/>
        </p:nvSpPr>
        <p:spPr>
          <a:xfrm>
            <a:off x="2266309" y="3281276"/>
            <a:ext cx="13755381" cy="1857375"/>
          </a:xfrm>
          <a:prstGeom prst="rect">
            <a:avLst/>
          </a:prstGeom>
        </p:spPr>
        <p:txBody>
          <a:bodyPr lIns="0" tIns="0" rIns="0" bIns="0" rtlCol="0" anchor="t">
            <a:spAutoFit/>
          </a:bodyPr>
          <a:lstStyle/>
          <a:p>
            <a:pPr algn="ctr">
              <a:lnSpc>
                <a:spcPts val="7500"/>
              </a:lnSpc>
            </a:pPr>
            <a:r>
              <a:rPr lang="en-US" sz="5000" dirty="0" err="1">
                <a:solidFill>
                  <a:srgbClr val="000000"/>
                </a:solidFill>
                <a:latin typeface="Noto Serif Display Light"/>
              </a:rPr>
              <a:t>Міжнародною</a:t>
            </a:r>
            <a:r>
              <a:rPr lang="en-US" sz="5000" dirty="0">
                <a:solidFill>
                  <a:srgbClr val="000000"/>
                </a:solidFill>
                <a:latin typeface="Noto Serif Display Light"/>
              </a:rPr>
              <a:t> </a:t>
            </a:r>
            <a:r>
              <a:rPr lang="en-US" sz="5000" dirty="0" err="1">
                <a:solidFill>
                  <a:srgbClr val="000000"/>
                </a:solidFill>
                <a:latin typeface="Noto Serif Display Light"/>
              </a:rPr>
              <a:t>організацією</a:t>
            </a:r>
            <a:r>
              <a:rPr lang="en-US" sz="5000" dirty="0">
                <a:solidFill>
                  <a:srgbClr val="000000"/>
                </a:solidFill>
                <a:latin typeface="Noto Serif Display Light"/>
              </a:rPr>
              <a:t> Carnegie Endowment for International Peace (CEIP).</a:t>
            </a:r>
          </a:p>
        </p:txBody>
      </p:sp>
      <p:sp>
        <p:nvSpPr>
          <p:cNvPr id="5" name="TextBox 5"/>
          <p:cNvSpPr txBox="1"/>
          <p:nvPr/>
        </p:nvSpPr>
        <p:spPr>
          <a:xfrm>
            <a:off x="2789469" y="2052551"/>
            <a:ext cx="12709061" cy="699166"/>
          </a:xfrm>
          <a:prstGeom prst="rect">
            <a:avLst/>
          </a:prstGeom>
        </p:spPr>
        <p:txBody>
          <a:bodyPr lIns="0" tIns="0" rIns="0" bIns="0" rtlCol="0" anchor="t">
            <a:spAutoFit/>
          </a:bodyPr>
          <a:lstStyle/>
          <a:p>
            <a:pPr algn="ctr">
              <a:lnSpc>
                <a:spcPts val="2760"/>
              </a:lnSpc>
            </a:pPr>
            <a:r>
              <a:rPr lang="uk-UA" sz="2300" dirty="0">
                <a:solidFill>
                  <a:srgbClr val="000000"/>
                </a:solidFill>
                <a:latin typeface="TT Commons Pro"/>
              </a:rPr>
              <a:t>П</a:t>
            </a:r>
            <a:r>
              <a:rPr lang="en-US" sz="2300" dirty="0" err="1">
                <a:solidFill>
                  <a:srgbClr val="000000"/>
                </a:solidFill>
                <a:latin typeface="TT Commons Pro"/>
              </a:rPr>
              <a:t>оряд</a:t>
            </a:r>
            <a:r>
              <a:rPr lang="en-US" sz="2300" dirty="0">
                <a:solidFill>
                  <a:srgbClr val="000000"/>
                </a:solidFill>
                <a:latin typeface="TT Commons Pro"/>
              </a:rPr>
              <a:t> </a:t>
            </a:r>
            <a:r>
              <a:rPr lang="en-US" sz="2300" dirty="0" err="1">
                <a:solidFill>
                  <a:srgbClr val="000000"/>
                </a:solidFill>
                <a:latin typeface="TT Commons Pro"/>
              </a:rPr>
              <a:t>із</a:t>
            </a:r>
            <a:r>
              <a:rPr lang="en-US" sz="2300" dirty="0">
                <a:solidFill>
                  <a:srgbClr val="000000"/>
                </a:solidFill>
                <a:latin typeface="TT Commons Pro"/>
              </a:rPr>
              <a:t> </a:t>
            </a:r>
            <a:r>
              <a:rPr lang="en-US" sz="2300" dirty="0" err="1">
                <a:solidFill>
                  <a:srgbClr val="000000"/>
                </a:solidFill>
                <a:latin typeface="TT Commons Pro"/>
              </a:rPr>
              <a:t>індексом</a:t>
            </a:r>
            <a:r>
              <a:rPr lang="en-US" sz="2300" dirty="0">
                <a:solidFill>
                  <a:srgbClr val="000000"/>
                </a:solidFill>
                <a:latin typeface="TT Commons Pro"/>
              </a:rPr>
              <a:t> </a:t>
            </a:r>
            <a:r>
              <a:rPr lang="en-US" sz="2300" dirty="0" err="1">
                <a:solidFill>
                  <a:srgbClr val="000000"/>
                </a:solidFill>
                <a:latin typeface="TT Commons Pro"/>
              </a:rPr>
              <a:t>глобалізації</a:t>
            </a:r>
            <a:r>
              <a:rPr lang="en-US" sz="2300" dirty="0">
                <a:solidFill>
                  <a:srgbClr val="000000"/>
                </a:solidFill>
                <a:latin typeface="TT Commons Pro"/>
              </a:rPr>
              <a:t> </a:t>
            </a:r>
            <a:r>
              <a:rPr lang="en-US" sz="2300" dirty="0" err="1">
                <a:solidFill>
                  <a:srgbClr val="000000"/>
                </a:solidFill>
                <a:latin typeface="TT Commons Pro"/>
              </a:rPr>
              <a:t>країн</a:t>
            </a:r>
            <a:r>
              <a:rPr lang="en-US" sz="2300" dirty="0">
                <a:solidFill>
                  <a:srgbClr val="000000"/>
                </a:solidFill>
                <a:latin typeface="TT Commons Pro"/>
              </a:rPr>
              <a:t> </a:t>
            </a:r>
            <a:r>
              <a:rPr lang="en-US" sz="2300" dirty="0" err="1">
                <a:solidFill>
                  <a:srgbClr val="000000"/>
                </a:solidFill>
                <a:latin typeface="TT Commons Pro"/>
              </a:rPr>
              <a:t>світу</a:t>
            </a:r>
            <a:r>
              <a:rPr lang="en-US" sz="2300" dirty="0">
                <a:solidFill>
                  <a:srgbClr val="000000"/>
                </a:solidFill>
                <a:latin typeface="TT Commons Pro"/>
              </a:rPr>
              <a:t> </a:t>
            </a:r>
            <a:r>
              <a:rPr lang="en-US" sz="2300" dirty="0" err="1">
                <a:solidFill>
                  <a:srgbClr val="000000"/>
                </a:solidFill>
                <a:latin typeface="TT Commons Pro"/>
              </a:rPr>
              <a:t>за</a:t>
            </a:r>
            <a:r>
              <a:rPr lang="en-US" sz="2300" dirty="0">
                <a:solidFill>
                  <a:srgbClr val="000000"/>
                </a:solidFill>
                <a:latin typeface="TT Commons Pro"/>
              </a:rPr>
              <a:t> </a:t>
            </a:r>
            <a:r>
              <a:rPr lang="en-US" sz="2300" dirty="0" err="1">
                <a:solidFill>
                  <a:srgbClr val="000000"/>
                </a:solidFill>
                <a:latin typeface="TT Commons Pro"/>
              </a:rPr>
              <a:t>версією</a:t>
            </a:r>
            <a:r>
              <a:rPr lang="en-US" sz="2300" dirty="0">
                <a:solidFill>
                  <a:srgbClr val="000000"/>
                </a:solidFill>
                <a:latin typeface="TT Commons Pro"/>
              </a:rPr>
              <a:t> KOF </a:t>
            </a:r>
            <a:r>
              <a:rPr lang="en-US" sz="2300" dirty="0" err="1">
                <a:solidFill>
                  <a:srgbClr val="000000"/>
                </a:solidFill>
                <a:latin typeface="TT Commons Pro"/>
              </a:rPr>
              <a:t>існує</a:t>
            </a:r>
            <a:r>
              <a:rPr lang="en-US" sz="2300" dirty="0">
                <a:solidFill>
                  <a:srgbClr val="000000"/>
                </a:solidFill>
                <a:latin typeface="TT Commons Pro"/>
              </a:rPr>
              <a:t> </a:t>
            </a:r>
            <a:r>
              <a:rPr lang="en-US" sz="2300" dirty="0" err="1">
                <a:solidFill>
                  <a:srgbClr val="000000"/>
                </a:solidFill>
                <a:latin typeface="TT Commons Pro"/>
              </a:rPr>
              <a:t>інша</a:t>
            </a:r>
            <a:r>
              <a:rPr lang="en-US" sz="2300" dirty="0">
                <a:solidFill>
                  <a:srgbClr val="000000"/>
                </a:solidFill>
                <a:latin typeface="TT Commons Pro"/>
              </a:rPr>
              <a:t> </a:t>
            </a:r>
            <a:r>
              <a:rPr lang="en-US" sz="2300" dirty="0" err="1">
                <a:solidFill>
                  <a:srgbClr val="000000"/>
                </a:solidFill>
                <a:latin typeface="TT Commons Pro"/>
              </a:rPr>
              <a:t>система</a:t>
            </a:r>
            <a:r>
              <a:rPr lang="en-US" sz="2300" dirty="0">
                <a:solidFill>
                  <a:srgbClr val="000000"/>
                </a:solidFill>
                <a:latin typeface="TT Commons Pro"/>
              </a:rPr>
              <a:t> </a:t>
            </a:r>
            <a:r>
              <a:rPr lang="en-US" sz="2300" dirty="0" err="1">
                <a:solidFill>
                  <a:srgbClr val="000000"/>
                </a:solidFill>
                <a:latin typeface="TT Commons Pro"/>
              </a:rPr>
              <a:t>кількісного</a:t>
            </a:r>
            <a:r>
              <a:rPr lang="en-US" sz="2300" dirty="0">
                <a:solidFill>
                  <a:srgbClr val="000000"/>
                </a:solidFill>
                <a:latin typeface="TT Commons Pro"/>
              </a:rPr>
              <a:t> і </a:t>
            </a:r>
            <a:r>
              <a:rPr lang="en-US" sz="2300" dirty="0" err="1">
                <a:solidFill>
                  <a:srgbClr val="000000"/>
                </a:solidFill>
                <a:latin typeface="TT Commons Pro"/>
              </a:rPr>
              <a:t>якісного</a:t>
            </a:r>
            <a:r>
              <a:rPr lang="en-US" sz="2300" dirty="0">
                <a:solidFill>
                  <a:srgbClr val="000000"/>
                </a:solidFill>
                <a:latin typeface="TT Commons Pro"/>
              </a:rPr>
              <a:t> </a:t>
            </a:r>
            <a:r>
              <a:rPr lang="en-US" sz="2300" dirty="0" err="1">
                <a:solidFill>
                  <a:srgbClr val="000000"/>
                </a:solidFill>
                <a:latin typeface="TT Commons Pro"/>
              </a:rPr>
              <a:t>вимірювання</a:t>
            </a:r>
            <a:r>
              <a:rPr lang="en-US" sz="2300" dirty="0">
                <a:solidFill>
                  <a:srgbClr val="000000"/>
                </a:solidFill>
                <a:latin typeface="TT Commons Pro"/>
              </a:rPr>
              <a:t> </a:t>
            </a:r>
            <a:r>
              <a:rPr lang="en-US" sz="2300" dirty="0" err="1">
                <a:solidFill>
                  <a:srgbClr val="000000"/>
                </a:solidFill>
                <a:latin typeface="TT Commons Pro"/>
              </a:rPr>
              <a:t>ступеня</a:t>
            </a:r>
            <a:r>
              <a:rPr lang="en-US" sz="2300" dirty="0">
                <a:solidFill>
                  <a:srgbClr val="000000"/>
                </a:solidFill>
                <a:latin typeface="TT Commons Pro"/>
              </a:rPr>
              <a:t> </a:t>
            </a:r>
            <a:r>
              <a:rPr lang="en-US" sz="2300" dirty="0" err="1">
                <a:solidFill>
                  <a:srgbClr val="000000"/>
                </a:solidFill>
                <a:latin typeface="TT Commons Pro"/>
              </a:rPr>
              <a:t>глобалізації</a:t>
            </a:r>
            <a:r>
              <a:rPr lang="en-US" sz="2300" dirty="0">
                <a:solidFill>
                  <a:srgbClr val="000000"/>
                </a:solidFill>
                <a:latin typeface="TT Commons Pro"/>
              </a:rPr>
              <a:t>, </a:t>
            </a:r>
            <a:r>
              <a:rPr lang="en-US" sz="2300" dirty="0" err="1">
                <a:solidFill>
                  <a:srgbClr val="000000"/>
                </a:solidFill>
                <a:latin typeface="TT Commons Pro"/>
              </a:rPr>
              <a:t>розроблена</a:t>
            </a:r>
            <a:endParaRPr lang="en-US" sz="2300" dirty="0">
              <a:solidFill>
                <a:srgbClr val="000000"/>
              </a:solidFill>
              <a:latin typeface="TT Commons Pro"/>
            </a:endParaRPr>
          </a:p>
        </p:txBody>
      </p:sp>
      <p:sp>
        <p:nvSpPr>
          <p:cNvPr id="6" name="TextBox 6"/>
          <p:cNvSpPr txBox="1"/>
          <p:nvPr/>
        </p:nvSpPr>
        <p:spPr>
          <a:xfrm>
            <a:off x="3016138" y="6051797"/>
            <a:ext cx="12255724" cy="1847215"/>
          </a:xfrm>
          <a:prstGeom prst="rect">
            <a:avLst/>
          </a:prstGeom>
        </p:spPr>
        <p:txBody>
          <a:bodyPr lIns="0" tIns="0" rIns="0" bIns="0" rtlCol="0" anchor="t">
            <a:spAutoFit/>
          </a:bodyPr>
          <a:lstStyle/>
          <a:p>
            <a:pPr algn="ctr">
              <a:lnSpc>
                <a:spcPts val="2990"/>
              </a:lnSpc>
            </a:pPr>
            <a:r>
              <a:rPr lang="en-US" sz="2300">
                <a:solidFill>
                  <a:srgbClr val="000000"/>
                </a:solidFill>
                <a:latin typeface="TT Commons Pro"/>
              </a:rPr>
              <a:t> За системою CEIP індекс визначається з урахуванням 12 позицій, поділених на чотири інтегровані корзини, які обчислюються як сума складових із різними ваговими коефіцієнтами: економічна корзина або економічна інтеграція; персональна корзина або інтенсивність міжособистісних контактів; політична корзина або рівень залучення країни у світові політичні процеси; технологічна корзина або кількість використання технічних систем зв’язку.</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3" t="51384" r="36563" b="13147"/>
          <a:stretch>
            <a:fillRect/>
          </a:stretch>
        </p:blipFill>
        <p:spPr>
          <a:xfrm>
            <a:off x="0" y="0"/>
            <a:ext cx="18288000" cy="10287000"/>
          </a:xfrm>
          <a:prstGeom prst="rect">
            <a:avLst/>
          </a:prstGeom>
        </p:spPr>
      </p:pic>
      <p:grpSp>
        <p:nvGrpSpPr>
          <p:cNvPr id="3" name="Group 3"/>
          <p:cNvGrpSpPr/>
          <p:nvPr/>
        </p:nvGrpSpPr>
        <p:grpSpPr>
          <a:xfrm>
            <a:off x="10093386" y="1028700"/>
            <a:ext cx="7165914" cy="8775482"/>
            <a:chOff x="0" y="0"/>
            <a:chExt cx="3721016" cy="4556811"/>
          </a:xfrm>
        </p:grpSpPr>
        <p:sp>
          <p:nvSpPr>
            <p:cNvPr id="4" name="Freeform 4"/>
            <p:cNvSpPr/>
            <p:nvPr/>
          </p:nvSpPr>
          <p:spPr>
            <a:xfrm>
              <a:off x="0" y="0"/>
              <a:ext cx="3721017" cy="4556811"/>
            </a:xfrm>
            <a:custGeom>
              <a:avLst/>
              <a:gdLst/>
              <a:ahLst/>
              <a:cxnLst/>
              <a:rect l="l" t="t" r="r" b="b"/>
              <a:pathLst>
                <a:path w="3721017" h="4556811">
                  <a:moveTo>
                    <a:pt x="3596556" y="4556811"/>
                  </a:moveTo>
                  <a:lnTo>
                    <a:pt x="124460" y="4556811"/>
                  </a:lnTo>
                  <a:cubicBezTo>
                    <a:pt x="55880" y="4556811"/>
                    <a:pt x="0" y="4500931"/>
                    <a:pt x="0" y="4432351"/>
                  </a:cubicBezTo>
                  <a:lnTo>
                    <a:pt x="0" y="124460"/>
                  </a:lnTo>
                  <a:cubicBezTo>
                    <a:pt x="0" y="55880"/>
                    <a:pt x="55880" y="0"/>
                    <a:pt x="124460" y="0"/>
                  </a:cubicBezTo>
                  <a:lnTo>
                    <a:pt x="3596556" y="0"/>
                  </a:lnTo>
                  <a:cubicBezTo>
                    <a:pt x="3665136" y="0"/>
                    <a:pt x="3721017" y="55880"/>
                    <a:pt x="3721017" y="124460"/>
                  </a:cubicBezTo>
                  <a:lnTo>
                    <a:pt x="3721017" y="4432351"/>
                  </a:lnTo>
                  <a:cubicBezTo>
                    <a:pt x="3721017" y="4500931"/>
                    <a:pt x="3665136" y="4556811"/>
                    <a:pt x="3596556" y="4556811"/>
                  </a:cubicBezTo>
                  <a:close/>
                </a:path>
              </a:pathLst>
            </a:custGeom>
            <a:solidFill>
              <a:srgbClr val="FFFFFF">
                <a:alpha val="40000"/>
              </a:srgbClr>
            </a:solidFill>
          </p:spPr>
        </p:sp>
      </p:grpSp>
      <p:grpSp>
        <p:nvGrpSpPr>
          <p:cNvPr id="5" name="Group 5"/>
          <p:cNvGrpSpPr/>
          <p:nvPr/>
        </p:nvGrpSpPr>
        <p:grpSpPr>
          <a:xfrm>
            <a:off x="10639904" y="1380033"/>
            <a:ext cx="6072879" cy="7526935"/>
            <a:chOff x="0" y="0"/>
            <a:chExt cx="8097172" cy="10035913"/>
          </a:xfrm>
        </p:grpSpPr>
        <p:pic>
          <p:nvPicPr>
            <p:cNvPr id="6" name="Picture 6"/>
            <p:cNvPicPr>
              <a:picLocks noChangeAspect="1"/>
            </p:cNvPicPr>
            <p:nvPr/>
          </p:nvPicPr>
          <p:blipFill>
            <a:blip r:embed="rId3"/>
            <a:srcRect l="556" r="556" b="10181"/>
            <a:stretch>
              <a:fillRect/>
            </a:stretch>
          </p:blipFill>
          <p:spPr>
            <a:xfrm>
              <a:off x="0" y="0"/>
              <a:ext cx="8097172" cy="10035913"/>
            </a:xfrm>
            <a:prstGeom prst="rect">
              <a:avLst/>
            </a:prstGeom>
          </p:spPr>
        </p:pic>
      </p:grpSp>
      <p:sp>
        <p:nvSpPr>
          <p:cNvPr id="7" name="TextBox 7"/>
          <p:cNvSpPr txBox="1"/>
          <p:nvPr/>
        </p:nvSpPr>
        <p:spPr>
          <a:xfrm>
            <a:off x="1028700" y="3324860"/>
            <a:ext cx="8582804" cy="5933440"/>
          </a:xfrm>
          <a:prstGeom prst="rect">
            <a:avLst/>
          </a:prstGeom>
        </p:spPr>
        <p:txBody>
          <a:bodyPr lIns="0" tIns="0" rIns="0" bIns="0" rtlCol="0" anchor="t">
            <a:spAutoFit/>
          </a:bodyPr>
          <a:lstStyle/>
          <a:p>
            <a:pPr algn="just">
              <a:lnSpc>
                <a:spcPts val="2990"/>
              </a:lnSpc>
            </a:pPr>
            <a:r>
              <a:rPr lang="en-US" sz="2300" dirty="0" err="1">
                <a:solidFill>
                  <a:srgbClr val="000000"/>
                </a:solidFill>
                <a:latin typeface="TT Commons Pro"/>
              </a:rPr>
              <a:t>Як</a:t>
            </a:r>
            <a:r>
              <a:rPr lang="en-US" sz="2300" dirty="0">
                <a:solidFill>
                  <a:srgbClr val="000000"/>
                </a:solidFill>
                <a:latin typeface="TT Commons Pro"/>
              </a:rPr>
              <a:t> </a:t>
            </a:r>
            <a:r>
              <a:rPr lang="en-US" sz="2300" dirty="0" err="1">
                <a:solidFill>
                  <a:srgbClr val="000000"/>
                </a:solidFill>
                <a:latin typeface="TT Commons Pro"/>
              </a:rPr>
              <a:t>вказує</a:t>
            </a:r>
            <a:r>
              <a:rPr lang="en-US" sz="2300" dirty="0">
                <a:solidFill>
                  <a:srgbClr val="000000"/>
                </a:solidFill>
                <a:latin typeface="TT Commons Pro"/>
              </a:rPr>
              <a:t> </a:t>
            </a:r>
            <a:r>
              <a:rPr lang="en-US" sz="2300" dirty="0" err="1">
                <a:solidFill>
                  <a:srgbClr val="000000"/>
                </a:solidFill>
                <a:latin typeface="TT Commons Pro"/>
              </a:rPr>
              <a:t>професор</a:t>
            </a:r>
            <a:r>
              <a:rPr lang="en-US" sz="2300" dirty="0">
                <a:solidFill>
                  <a:srgbClr val="000000"/>
                </a:solidFill>
                <a:latin typeface="TT Commons Pro"/>
              </a:rPr>
              <a:t> </a:t>
            </a:r>
            <a:r>
              <a:rPr lang="en-US" sz="2300" dirty="0" err="1">
                <a:solidFill>
                  <a:srgbClr val="000000"/>
                </a:solidFill>
                <a:latin typeface="TT Commons Pro"/>
              </a:rPr>
              <a:t>Колумбійського</a:t>
            </a:r>
            <a:r>
              <a:rPr lang="en-US" sz="2300" dirty="0">
                <a:solidFill>
                  <a:srgbClr val="000000"/>
                </a:solidFill>
                <a:latin typeface="TT Commons Pro"/>
              </a:rPr>
              <a:t> </a:t>
            </a:r>
            <a:r>
              <a:rPr lang="en-US" sz="2300" dirty="0" err="1">
                <a:solidFill>
                  <a:srgbClr val="000000"/>
                </a:solidFill>
                <a:latin typeface="TT Commons Pro"/>
              </a:rPr>
              <a:t>університету</a:t>
            </a:r>
            <a:r>
              <a:rPr lang="en-US" sz="2300" dirty="0">
                <a:solidFill>
                  <a:srgbClr val="000000"/>
                </a:solidFill>
                <a:latin typeface="TT Commons Pro"/>
              </a:rPr>
              <a:t> (США) </a:t>
            </a:r>
            <a:r>
              <a:rPr lang="en-US" sz="2300" dirty="0" err="1">
                <a:solidFill>
                  <a:srgbClr val="000000"/>
                </a:solidFill>
                <a:latin typeface="TT Commons Pro"/>
              </a:rPr>
              <a:t>Дж.Сакс</a:t>
            </a:r>
            <a:r>
              <a:rPr lang="en-US" sz="2300" dirty="0">
                <a:solidFill>
                  <a:srgbClr val="000000"/>
                </a:solidFill>
                <a:latin typeface="TT Commons Pro"/>
              </a:rPr>
              <a:t>, </a:t>
            </a:r>
            <a:r>
              <a:rPr lang="en-US" sz="2300" dirty="0" err="1">
                <a:solidFill>
                  <a:srgbClr val="000000"/>
                </a:solidFill>
                <a:latin typeface="TT Commons Pro"/>
              </a:rPr>
              <a:t>необхідно</a:t>
            </a:r>
            <a:r>
              <a:rPr lang="en-US" sz="2300" dirty="0">
                <a:solidFill>
                  <a:srgbClr val="000000"/>
                </a:solidFill>
                <a:latin typeface="TT Commons Pro"/>
              </a:rPr>
              <a:t> </a:t>
            </a:r>
            <a:r>
              <a:rPr lang="en-US" sz="2300" dirty="0" err="1">
                <a:solidFill>
                  <a:srgbClr val="000000"/>
                </a:solidFill>
                <a:latin typeface="TT Commons Pro"/>
              </a:rPr>
              <a:t>розуміти</a:t>
            </a:r>
            <a:r>
              <a:rPr lang="en-US" sz="2300" dirty="0">
                <a:solidFill>
                  <a:srgbClr val="000000"/>
                </a:solidFill>
                <a:latin typeface="TT Commons Pro"/>
              </a:rPr>
              <a:t> </a:t>
            </a:r>
            <a:r>
              <a:rPr lang="en-US" sz="2300" dirty="0" err="1">
                <a:solidFill>
                  <a:srgbClr val="000000"/>
                </a:solidFill>
                <a:latin typeface="TT Commons Pro"/>
              </a:rPr>
              <a:t>що</a:t>
            </a:r>
            <a:r>
              <a:rPr lang="en-US" sz="2300" dirty="0">
                <a:solidFill>
                  <a:srgbClr val="000000"/>
                </a:solidFill>
                <a:latin typeface="TT Commons Pro"/>
              </a:rPr>
              <a:t> у </a:t>
            </a:r>
            <a:r>
              <a:rPr lang="en-US" sz="2300" dirty="0" err="1">
                <a:solidFill>
                  <a:srgbClr val="000000"/>
                </a:solidFill>
                <a:latin typeface="TT Commons Pro"/>
              </a:rPr>
              <a:t>всіх</a:t>
            </a:r>
            <a:r>
              <a:rPr lang="en-US" sz="2300" dirty="0">
                <a:solidFill>
                  <a:srgbClr val="000000"/>
                </a:solidFill>
                <a:latin typeface="TT Commons Pro"/>
              </a:rPr>
              <a:t> </a:t>
            </a:r>
            <a:r>
              <a:rPr lang="en-US" sz="2300" dirty="0" err="1">
                <a:solidFill>
                  <a:srgbClr val="000000"/>
                </a:solidFill>
                <a:latin typeface="TT Commons Pro"/>
              </a:rPr>
              <a:t>країнах</a:t>
            </a:r>
            <a:r>
              <a:rPr lang="en-US" sz="2300" dirty="0">
                <a:solidFill>
                  <a:srgbClr val="000000"/>
                </a:solidFill>
                <a:latin typeface="TT Commons Pro"/>
              </a:rPr>
              <a:t>, і </a:t>
            </a:r>
            <a:r>
              <a:rPr lang="en-US" sz="2300" dirty="0" err="1">
                <a:solidFill>
                  <a:srgbClr val="000000"/>
                </a:solidFill>
                <a:latin typeface="TT Commons Pro"/>
              </a:rPr>
              <a:t>перш</a:t>
            </a:r>
            <a:r>
              <a:rPr lang="en-US" sz="2300" dirty="0">
                <a:solidFill>
                  <a:srgbClr val="000000"/>
                </a:solidFill>
                <a:latin typeface="TT Commons Pro"/>
              </a:rPr>
              <a:t> </a:t>
            </a:r>
            <a:r>
              <a:rPr lang="en-US" sz="2300" dirty="0" err="1">
                <a:solidFill>
                  <a:srgbClr val="000000"/>
                </a:solidFill>
                <a:latin typeface="TT Commons Pro"/>
              </a:rPr>
              <a:t>за</a:t>
            </a:r>
            <a:r>
              <a:rPr lang="en-US" sz="2300" dirty="0">
                <a:solidFill>
                  <a:srgbClr val="000000"/>
                </a:solidFill>
                <a:latin typeface="TT Commons Pro"/>
              </a:rPr>
              <a:t> </a:t>
            </a:r>
            <a:r>
              <a:rPr lang="en-US" sz="2300" dirty="0" err="1">
                <a:solidFill>
                  <a:srgbClr val="000000"/>
                </a:solidFill>
                <a:latin typeface="TT Commons Pro"/>
              </a:rPr>
              <a:t>все</a:t>
            </a:r>
            <a:r>
              <a:rPr lang="en-US" sz="2300" dirty="0">
                <a:solidFill>
                  <a:srgbClr val="000000"/>
                </a:solidFill>
                <a:latin typeface="TT Commons Pro"/>
              </a:rPr>
              <a:t> у США, </a:t>
            </a:r>
            <a:r>
              <a:rPr lang="en-US" sz="2300" dirty="0" err="1">
                <a:solidFill>
                  <a:srgbClr val="000000"/>
                </a:solidFill>
                <a:latin typeface="TT Commons Pro"/>
              </a:rPr>
              <a:t>розвиток</a:t>
            </a:r>
            <a:r>
              <a:rPr lang="en-US" sz="2300" dirty="0">
                <a:solidFill>
                  <a:srgbClr val="000000"/>
                </a:solidFill>
                <a:latin typeface="TT Commons Pro"/>
              </a:rPr>
              <a:t> </a:t>
            </a:r>
            <a:r>
              <a:rPr lang="en-US" sz="2300" dirty="0" err="1">
                <a:solidFill>
                  <a:srgbClr val="000000"/>
                </a:solidFill>
                <a:latin typeface="TT Commons Pro"/>
              </a:rPr>
              <a:t>економіки</a:t>
            </a:r>
            <a:r>
              <a:rPr lang="en-US" sz="2300" dirty="0">
                <a:solidFill>
                  <a:srgbClr val="000000"/>
                </a:solidFill>
                <a:latin typeface="TT Commons Pro"/>
              </a:rPr>
              <a:t> </a:t>
            </a:r>
            <a:r>
              <a:rPr lang="en-US" sz="2300" dirty="0" err="1">
                <a:solidFill>
                  <a:srgbClr val="000000"/>
                </a:solidFill>
                <a:latin typeface="TT Commons Pro"/>
              </a:rPr>
              <a:t>визначається</a:t>
            </a:r>
            <a:r>
              <a:rPr lang="en-US" sz="2300" dirty="0">
                <a:solidFill>
                  <a:srgbClr val="000000"/>
                </a:solidFill>
                <a:latin typeface="TT Commons Pro"/>
              </a:rPr>
              <a:t> </a:t>
            </a:r>
            <a:r>
              <a:rPr lang="en-US" sz="2300" dirty="0" err="1">
                <a:solidFill>
                  <a:srgbClr val="000000"/>
                </a:solidFill>
                <a:latin typeface="TT Commons Pro"/>
              </a:rPr>
              <a:t>не</a:t>
            </a:r>
            <a:r>
              <a:rPr lang="en-US" sz="2300" dirty="0">
                <a:solidFill>
                  <a:srgbClr val="000000"/>
                </a:solidFill>
                <a:latin typeface="TT Commons Pro"/>
              </a:rPr>
              <a:t> </a:t>
            </a:r>
            <a:r>
              <a:rPr lang="en-US" sz="2300" dirty="0" err="1">
                <a:solidFill>
                  <a:srgbClr val="000000"/>
                </a:solidFill>
                <a:latin typeface="TT Commons Pro"/>
              </a:rPr>
              <a:t>внутрішньою</a:t>
            </a:r>
            <a:r>
              <a:rPr lang="en-US" sz="2300" dirty="0">
                <a:solidFill>
                  <a:srgbClr val="000000"/>
                </a:solidFill>
                <a:latin typeface="TT Commons Pro"/>
              </a:rPr>
              <a:t> </a:t>
            </a:r>
            <a:r>
              <a:rPr lang="en-US" sz="2300" dirty="0" err="1">
                <a:solidFill>
                  <a:srgbClr val="000000"/>
                </a:solidFill>
                <a:latin typeface="TT Commons Pro"/>
              </a:rPr>
              <a:t>економічною</a:t>
            </a:r>
            <a:r>
              <a:rPr lang="en-US" sz="2300" dirty="0">
                <a:solidFill>
                  <a:srgbClr val="000000"/>
                </a:solidFill>
                <a:latin typeface="TT Commons Pro"/>
              </a:rPr>
              <a:t> </a:t>
            </a:r>
            <a:r>
              <a:rPr lang="en-US" sz="2300" dirty="0" err="1">
                <a:solidFill>
                  <a:srgbClr val="000000"/>
                </a:solidFill>
                <a:latin typeface="TT Commons Pro"/>
              </a:rPr>
              <a:t>політикою</a:t>
            </a:r>
            <a:r>
              <a:rPr lang="en-US" sz="2300" dirty="0">
                <a:solidFill>
                  <a:srgbClr val="000000"/>
                </a:solidFill>
                <a:latin typeface="TT Commons Pro"/>
              </a:rPr>
              <a:t>, а «</a:t>
            </a:r>
            <a:r>
              <a:rPr lang="en-US" sz="2300" dirty="0" err="1">
                <a:solidFill>
                  <a:srgbClr val="000000"/>
                </a:solidFill>
                <a:latin typeface="TT Commons Pro"/>
              </a:rPr>
              <a:t>новою</a:t>
            </a:r>
            <a:r>
              <a:rPr lang="en-US" sz="2300" dirty="0">
                <a:solidFill>
                  <a:srgbClr val="000000"/>
                </a:solidFill>
                <a:latin typeface="TT Commons Pro"/>
              </a:rPr>
              <a:t> </a:t>
            </a:r>
            <a:r>
              <a:rPr lang="en-US" sz="2300" dirty="0" err="1">
                <a:solidFill>
                  <a:srgbClr val="000000"/>
                </a:solidFill>
                <a:latin typeface="TT Commons Pro"/>
              </a:rPr>
              <a:t>глобалізацією</a:t>
            </a:r>
            <a:r>
              <a:rPr lang="en-US" sz="2300" dirty="0">
                <a:solidFill>
                  <a:srgbClr val="000000"/>
                </a:solidFill>
                <a:latin typeface="TT Commons Pro"/>
              </a:rPr>
              <a:t>», </a:t>
            </a:r>
            <a:r>
              <a:rPr lang="en-US" sz="2300" dirty="0" err="1">
                <a:solidFill>
                  <a:srgbClr val="000000"/>
                </a:solidFill>
                <a:latin typeface="TT Commons Pro"/>
              </a:rPr>
              <a:t>сутність</a:t>
            </a:r>
            <a:r>
              <a:rPr lang="en-US" sz="2300" dirty="0">
                <a:solidFill>
                  <a:srgbClr val="000000"/>
                </a:solidFill>
                <a:latin typeface="TT Commons Pro"/>
              </a:rPr>
              <a:t> </a:t>
            </a:r>
            <a:r>
              <a:rPr lang="en-US" sz="2300" dirty="0" err="1">
                <a:solidFill>
                  <a:srgbClr val="000000"/>
                </a:solidFill>
                <a:latin typeface="TT Commons Pro"/>
              </a:rPr>
              <a:t>якої</a:t>
            </a:r>
            <a:r>
              <a:rPr lang="en-US" sz="2300" dirty="0">
                <a:solidFill>
                  <a:srgbClr val="000000"/>
                </a:solidFill>
                <a:latin typeface="TT Commons Pro"/>
              </a:rPr>
              <a:t> у </a:t>
            </a:r>
            <a:r>
              <a:rPr lang="en-US" sz="2300" dirty="0" err="1">
                <a:solidFill>
                  <a:srgbClr val="000000"/>
                </a:solidFill>
                <a:latin typeface="TT Commons Pro"/>
              </a:rPr>
              <a:t>тому</a:t>
            </a:r>
            <a:r>
              <a:rPr lang="en-US" sz="2300" dirty="0">
                <a:solidFill>
                  <a:srgbClr val="000000"/>
                </a:solidFill>
                <a:latin typeface="TT Commons Pro"/>
              </a:rPr>
              <a:t>, </a:t>
            </a:r>
            <a:r>
              <a:rPr lang="en-US" sz="2300" dirty="0" err="1">
                <a:solidFill>
                  <a:srgbClr val="000000"/>
                </a:solidFill>
                <a:latin typeface="TT Commons Pro"/>
              </a:rPr>
              <a:t>що</a:t>
            </a:r>
            <a:r>
              <a:rPr lang="en-US" sz="2300" dirty="0">
                <a:solidFill>
                  <a:srgbClr val="000000"/>
                </a:solidFill>
                <a:latin typeface="TT Commons Pro"/>
              </a:rPr>
              <a:t> </a:t>
            </a:r>
            <a:r>
              <a:rPr lang="en-US" sz="2300" dirty="0" err="1">
                <a:solidFill>
                  <a:srgbClr val="000000"/>
                </a:solidFill>
                <a:latin typeface="TT Commons Pro"/>
              </a:rPr>
              <a:t>всі</a:t>
            </a:r>
            <a:r>
              <a:rPr lang="en-US" sz="2300" dirty="0">
                <a:solidFill>
                  <a:srgbClr val="000000"/>
                </a:solidFill>
                <a:latin typeface="TT Commons Pro"/>
              </a:rPr>
              <a:t> </a:t>
            </a:r>
            <a:r>
              <a:rPr lang="en-US" sz="2300" dirty="0" err="1">
                <a:solidFill>
                  <a:srgbClr val="000000"/>
                </a:solidFill>
                <a:latin typeface="TT Commons Pro"/>
              </a:rPr>
              <a:t>частини</a:t>
            </a:r>
            <a:r>
              <a:rPr lang="en-US" sz="2300" dirty="0">
                <a:solidFill>
                  <a:srgbClr val="000000"/>
                </a:solidFill>
                <a:latin typeface="TT Commons Pro"/>
              </a:rPr>
              <a:t> </a:t>
            </a:r>
            <a:r>
              <a:rPr lang="en-US" sz="2300" dirty="0" err="1">
                <a:solidFill>
                  <a:srgbClr val="000000"/>
                </a:solidFill>
                <a:latin typeface="TT Commons Pro"/>
              </a:rPr>
              <a:t>світу</a:t>
            </a:r>
            <a:r>
              <a:rPr lang="en-US" sz="2300" dirty="0">
                <a:solidFill>
                  <a:srgbClr val="000000"/>
                </a:solidFill>
                <a:latin typeface="TT Commons Pro"/>
              </a:rPr>
              <a:t> у </a:t>
            </a:r>
            <a:r>
              <a:rPr lang="en-US" sz="2300" dirty="0" err="1">
                <a:solidFill>
                  <a:srgbClr val="000000"/>
                </a:solidFill>
                <a:latin typeface="TT Commons Pro"/>
              </a:rPr>
              <a:t>теперішній</a:t>
            </a:r>
            <a:r>
              <a:rPr lang="en-US" sz="2300" dirty="0">
                <a:solidFill>
                  <a:srgbClr val="000000"/>
                </a:solidFill>
                <a:latin typeface="TT Commons Pro"/>
              </a:rPr>
              <a:t> </a:t>
            </a:r>
            <a:r>
              <a:rPr lang="en-US" sz="2300" dirty="0" err="1">
                <a:solidFill>
                  <a:srgbClr val="000000"/>
                </a:solidFill>
                <a:latin typeface="TT Commons Pro"/>
              </a:rPr>
              <a:t>час</a:t>
            </a:r>
            <a:r>
              <a:rPr lang="en-US" sz="2300" dirty="0">
                <a:solidFill>
                  <a:srgbClr val="000000"/>
                </a:solidFill>
                <a:latin typeface="TT Commons Pro"/>
              </a:rPr>
              <a:t> </a:t>
            </a:r>
            <a:r>
              <a:rPr lang="en-US" sz="2300" dirty="0" err="1">
                <a:solidFill>
                  <a:srgbClr val="000000"/>
                </a:solidFill>
                <a:latin typeface="TT Commons Pro"/>
              </a:rPr>
              <a:t>об’єднані</a:t>
            </a:r>
            <a:r>
              <a:rPr lang="en-US" sz="2300" dirty="0">
                <a:solidFill>
                  <a:srgbClr val="000000"/>
                </a:solidFill>
                <a:latin typeface="TT Commons Pro"/>
              </a:rPr>
              <a:t> </a:t>
            </a:r>
            <a:r>
              <a:rPr lang="en-US" sz="2300" dirty="0" err="1">
                <a:solidFill>
                  <a:srgbClr val="000000"/>
                </a:solidFill>
                <a:latin typeface="TT Commons Pro"/>
              </a:rPr>
              <a:t>через</a:t>
            </a:r>
            <a:r>
              <a:rPr lang="en-US" sz="2300" dirty="0">
                <a:solidFill>
                  <a:srgbClr val="000000"/>
                </a:solidFill>
                <a:latin typeface="TT Commons Pro"/>
              </a:rPr>
              <a:t> </a:t>
            </a:r>
            <a:r>
              <a:rPr lang="en-US" sz="2300" dirty="0" err="1">
                <a:solidFill>
                  <a:srgbClr val="000000"/>
                </a:solidFill>
                <a:latin typeface="TT Commons Pro"/>
              </a:rPr>
              <a:t>торгівлю</a:t>
            </a:r>
            <a:r>
              <a:rPr lang="en-US" sz="2300" dirty="0">
                <a:solidFill>
                  <a:srgbClr val="000000"/>
                </a:solidFill>
                <a:latin typeface="TT Commons Pro"/>
              </a:rPr>
              <a:t>, </a:t>
            </a:r>
            <a:r>
              <a:rPr lang="en-US" sz="2300" dirty="0" err="1">
                <a:solidFill>
                  <a:srgbClr val="000000"/>
                </a:solidFill>
                <a:latin typeface="TT Commons Pro"/>
              </a:rPr>
              <a:t>інвестиції</a:t>
            </a:r>
            <a:r>
              <a:rPr lang="en-US" sz="2300" dirty="0">
                <a:solidFill>
                  <a:srgbClr val="000000"/>
                </a:solidFill>
                <a:latin typeface="TT Commons Pro"/>
              </a:rPr>
              <a:t>. </a:t>
            </a:r>
            <a:r>
              <a:rPr lang="en-US" sz="2300" dirty="0" err="1">
                <a:solidFill>
                  <a:srgbClr val="000000"/>
                </a:solidFill>
                <a:latin typeface="TT Commons Pro"/>
              </a:rPr>
              <a:t>Фактично</a:t>
            </a:r>
            <a:r>
              <a:rPr lang="en-US" sz="2300" dirty="0">
                <a:solidFill>
                  <a:srgbClr val="000000"/>
                </a:solidFill>
                <a:latin typeface="TT Commons Pro"/>
              </a:rPr>
              <a:t>, </a:t>
            </a:r>
            <a:r>
              <a:rPr lang="en-US" sz="2300" dirty="0" err="1">
                <a:solidFill>
                  <a:srgbClr val="000000"/>
                </a:solidFill>
                <a:latin typeface="TT Commons Pro"/>
              </a:rPr>
              <a:t>кінцевий</a:t>
            </a:r>
            <a:r>
              <a:rPr lang="en-US" sz="2300" dirty="0">
                <a:solidFill>
                  <a:srgbClr val="000000"/>
                </a:solidFill>
                <a:latin typeface="TT Commons Pro"/>
              </a:rPr>
              <a:t> </a:t>
            </a:r>
            <a:r>
              <a:rPr lang="en-US" sz="2300" dirty="0" err="1">
                <a:solidFill>
                  <a:srgbClr val="000000"/>
                </a:solidFill>
                <a:latin typeface="TT Commons Pro"/>
              </a:rPr>
              <a:t>продукт</a:t>
            </a:r>
            <a:r>
              <a:rPr lang="en-US" sz="2300" dirty="0">
                <a:solidFill>
                  <a:srgbClr val="000000"/>
                </a:solidFill>
                <a:latin typeface="TT Commons Pro"/>
              </a:rPr>
              <a:t>, </a:t>
            </a:r>
            <a:r>
              <a:rPr lang="en-US" sz="2300" dirty="0" err="1">
                <a:solidFill>
                  <a:srgbClr val="000000"/>
                </a:solidFill>
                <a:latin typeface="TT Commons Pro"/>
              </a:rPr>
              <a:t>наприклад</a:t>
            </a:r>
            <a:r>
              <a:rPr lang="en-US" sz="2300" dirty="0">
                <a:solidFill>
                  <a:srgbClr val="000000"/>
                </a:solidFill>
                <a:latin typeface="TT Commons Pro"/>
              </a:rPr>
              <a:t>, </a:t>
            </a:r>
            <a:r>
              <a:rPr lang="en-US" sz="2300" dirty="0" err="1">
                <a:solidFill>
                  <a:srgbClr val="000000"/>
                </a:solidFill>
                <a:latin typeface="TT Commons Pro"/>
              </a:rPr>
              <a:t>комп’ютер</a:t>
            </a:r>
            <a:r>
              <a:rPr lang="en-US" sz="2300" dirty="0">
                <a:solidFill>
                  <a:srgbClr val="000000"/>
                </a:solidFill>
                <a:latin typeface="TT Commons Pro"/>
              </a:rPr>
              <a:t>, </a:t>
            </a:r>
            <a:r>
              <a:rPr lang="en-US" sz="2300" dirty="0" err="1">
                <a:solidFill>
                  <a:srgbClr val="000000"/>
                </a:solidFill>
                <a:latin typeface="TT Commons Pro"/>
              </a:rPr>
              <a:t>мобільний</a:t>
            </a:r>
            <a:r>
              <a:rPr lang="en-US" sz="2300" dirty="0">
                <a:solidFill>
                  <a:srgbClr val="000000"/>
                </a:solidFill>
                <a:latin typeface="TT Commons Pro"/>
              </a:rPr>
              <a:t> </a:t>
            </a:r>
            <a:r>
              <a:rPr lang="en-US" sz="2300" dirty="0" err="1">
                <a:solidFill>
                  <a:srgbClr val="000000"/>
                </a:solidFill>
                <a:latin typeface="TT Commons Pro"/>
              </a:rPr>
              <a:t>телефон</a:t>
            </a:r>
            <a:r>
              <a:rPr lang="en-US" sz="2300" dirty="0">
                <a:solidFill>
                  <a:srgbClr val="000000"/>
                </a:solidFill>
                <a:latin typeface="TT Commons Pro"/>
              </a:rPr>
              <a:t> </a:t>
            </a:r>
            <a:r>
              <a:rPr lang="en-US" sz="2300" dirty="0" err="1">
                <a:solidFill>
                  <a:srgbClr val="000000"/>
                </a:solidFill>
                <a:latin typeface="TT Commons Pro"/>
              </a:rPr>
              <a:t>або</a:t>
            </a:r>
            <a:r>
              <a:rPr lang="en-US" sz="2300" dirty="0">
                <a:solidFill>
                  <a:srgbClr val="000000"/>
                </a:solidFill>
                <a:latin typeface="TT Commons Pro"/>
              </a:rPr>
              <a:t> </a:t>
            </a:r>
            <a:r>
              <a:rPr lang="en-US" sz="2300" dirty="0" err="1">
                <a:solidFill>
                  <a:srgbClr val="000000"/>
                </a:solidFill>
                <a:latin typeface="TT Commons Pro"/>
              </a:rPr>
              <a:t>автомобіль</a:t>
            </a:r>
            <a:r>
              <a:rPr lang="en-US" sz="2300" dirty="0">
                <a:solidFill>
                  <a:srgbClr val="000000"/>
                </a:solidFill>
                <a:latin typeface="TT Commons Pro"/>
              </a:rPr>
              <a:t>, є </a:t>
            </a:r>
            <a:r>
              <a:rPr lang="en-US" sz="2300" dirty="0" err="1">
                <a:solidFill>
                  <a:srgbClr val="000000"/>
                </a:solidFill>
                <a:latin typeface="TT Commons Pro"/>
              </a:rPr>
              <a:t>результатом</a:t>
            </a:r>
            <a:r>
              <a:rPr lang="en-US" sz="2300" dirty="0">
                <a:solidFill>
                  <a:srgbClr val="000000"/>
                </a:solidFill>
                <a:latin typeface="TT Commons Pro"/>
              </a:rPr>
              <a:t> </a:t>
            </a:r>
            <a:r>
              <a:rPr lang="en-US" sz="2300" dirty="0" err="1">
                <a:solidFill>
                  <a:srgbClr val="000000"/>
                </a:solidFill>
                <a:latin typeface="TT Commons Pro"/>
              </a:rPr>
              <a:t>виробничого</a:t>
            </a:r>
            <a:r>
              <a:rPr lang="en-US" sz="2300" dirty="0">
                <a:solidFill>
                  <a:srgbClr val="000000"/>
                </a:solidFill>
                <a:latin typeface="TT Commons Pro"/>
              </a:rPr>
              <a:t> </a:t>
            </a:r>
            <a:r>
              <a:rPr lang="en-US" sz="2300" dirty="0" err="1">
                <a:solidFill>
                  <a:srgbClr val="000000"/>
                </a:solidFill>
                <a:latin typeface="TT Commons Pro"/>
              </a:rPr>
              <a:t>процесу</a:t>
            </a:r>
            <a:r>
              <a:rPr lang="en-US" sz="2300" dirty="0">
                <a:solidFill>
                  <a:srgbClr val="000000"/>
                </a:solidFill>
                <a:latin typeface="TT Commons Pro"/>
              </a:rPr>
              <a:t> у </a:t>
            </a:r>
            <a:r>
              <a:rPr lang="en-US" sz="2300" dirty="0" err="1">
                <a:solidFill>
                  <a:srgbClr val="000000"/>
                </a:solidFill>
                <a:latin typeface="TT Commons Pro"/>
              </a:rPr>
              <a:t>багатьох</a:t>
            </a:r>
            <a:r>
              <a:rPr lang="en-US" sz="2300" dirty="0">
                <a:solidFill>
                  <a:srgbClr val="000000"/>
                </a:solidFill>
                <a:latin typeface="TT Commons Pro"/>
              </a:rPr>
              <a:t> </a:t>
            </a:r>
            <a:r>
              <a:rPr lang="en-US" sz="2300" dirty="0" err="1">
                <a:solidFill>
                  <a:srgbClr val="000000"/>
                </a:solidFill>
                <a:latin typeface="TT Commons Pro"/>
              </a:rPr>
              <a:t>країнах</a:t>
            </a:r>
            <a:r>
              <a:rPr lang="en-US" sz="2300" dirty="0">
                <a:solidFill>
                  <a:srgbClr val="000000"/>
                </a:solidFill>
                <a:latin typeface="TT Commons Pro"/>
              </a:rPr>
              <a:t>. У </a:t>
            </a:r>
            <a:r>
              <a:rPr lang="en-US" sz="2300" dirty="0" err="1">
                <a:solidFill>
                  <a:srgbClr val="000000"/>
                </a:solidFill>
                <a:latin typeface="TT Commons Pro"/>
              </a:rPr>
              <a:t>певному</a:t>
            </a:r>
            <a:r>
              <a:rPr lang="en-US" sz="2300" dirty="0">
                <a:solidFill>
                  <a:srgbClr val="000000"/>
                </a:solidFill>
                <a:latin typeface="TT Commons Pro"/>
              </a:rPr>
              <a:t> </a:t>
            </a:r>
            <a:r>
              <a:rPr lang="en-US" sz="2300" dirty="0" err="1">
                <a:solidFill>
                  <a:srgbClr val="000000"/>
                </a:solidFill>
                <a:latin typeface="TT Commons Pro"/>
              </a:rPr>
              <a:t>сенсі</a:t>
            </a:r>
            <a:r>
              <a:rPr lang="en-US" sz="2300" dirty="0">
                <a:solidFill>
                  <a:srgbClr val="000000"/>
                </a:solidFill>
                <a:latin typeface="TT Commons Pro"/>
              </a:rPr>
              <a:t> </a:t>
            </a:r>
            <a:r>
              <a:rPr lang="en-US" sz="2300" dirty="0" err="1">
                <a:solidFill>
                  <a:srgbClr val="000000"/>
                </a:solidFill>
                <a:latin typeface="TT Commons Pro"/>
              </a:rPr>
              <a:t>глобалізація</a:t>
            </a:r>
            <a:r>
              <a:rPr lang="en-US" sz="2300" dirty="0">
                <a:solidFill>
                  <a:srgbClr val="000000"/>
                </a:solidFill>
                <a:latin typeface="TT Commons Pro"/>
              </a:rPr>
              <a:t> </a:t>
            </a:r>
            <a:r>
              <a:rPr lang="en-US" sz="2300" dirty="0" err="1">
                <a:solidFill>
                  <a:srgbClr val="000000"/>
                </a:solidFill>
                <a:latin typeface="TT Commons Pro"/>
              </a:rPr>
              <a:t>розвивалась</a:t>
            </a:r>
            <a:r>
              <a:rPr lang="en-US" sz="2300" dirty="0">
                <a:solidFill>
                  <a:srgbClr val="000000"/>
                </a:solidFill>
                <a:latin typeface="TT Commons Pro"/>
              </a:rPr>
              <a:t> </a:t>
            </a:r>
            <a:r>
              <a:rPr lang="en-US" sz="2300" dirty="0" err="1">
                <a:solidFill>
                  <a:srgbClr val="000000"/>
                </a:solidFill>
                <a:latin typeface="TT Commons Pro"/>
              </a:rPr>
              <a:t>протягом</a:t>
            </a:r>
            <a:r>
              <a:rPr lang="en-US" sz="2300" dirty="0">
                <a:solidFill>
                  <a:srgbClr val="000000"/>
                </a:solidFill>
                <a:latin typeface="TT Commons Pro"/>
              </a:rPr>
              <a:t> </a:t>
            </a:r>
            <a:r>
              <a:rPr lang="en-US" sz="2300" dirty="0" err="1">
                <a:solidFill>
                  <a:srgbClr val="000000"/>
                </a:solidFill>
                <a:latin typeface="TT Commons Pro"/>
              </a:rPr>
              <a:t>декількох</a:t>
            </a:r>
            <a:r>
              <a:rPr lang="en-US" sz="2300" dirty="0">
                <a:solidFill>
                  <a:srgbClr val="000000"/>
                </a:solidFill>
                <a:latin typeface="TT Commons Pro"/>
              </a:rPr>
              <a:t> </a:t>
            </a:r>
            <a:r>
              <a:rPr lang="en-US" sz="2300" dirty="0" err="1">
                <a:solidFill>
                  <a:srgbClr val="000000"/>
                </a:solidFill>
                <a:latin typeface="TT Commons Pro"/>
              </a:rPr>
              <a:t>тисячоліть</a:t>
            </a:r>
            <a:r>
              <a:rPr lang="en-US" sz="2300" dirty="0">
                <a:solidFill>
                  <a:srgbClr val="000000"/>
                </a:solidFill>
                <a:latin typeface="TT Commons Pro"/>
              </a:rPr>
              <a:t>. </a:t>
            </a:r>
            <a:r>
              <a:rPr lang="en-US" sz="2300" dirty="0" err="1">
                <a:solidFill>
                  <a:srgbClr val="000000"/>
                </a:solidFill>
                <a:latin typeface="TT Commons Pro"/>
              </a:rPr>
              <a:t>Однак</a:t>
            </a:r>
            <a:r>
              <a:rPr lang="en-US" sz="2300" dirty="0">
                <a:solidFill>
                  <a:srgbClr val="000000"/>
                </a:solidFill>
                <a:latin typeface="TT Commons Pro"/>
              </a:rPr>
              <a:t>, </a:t>
            </a:r>
            <a:r>
              <a:rPr lang="en-US" sz="2300" dirty="0" err="1">
                <a:solidFill>
                  <a:srgbClr val="000000"/>
                </a:solidFill>
                <a:latin typeface="TT Commons Pro"/>
              </a:rPr>
              <a:t>навіть</a:t>
            </a:r>
            <a:r>
              <a:rPr lang="en-US" sz="2300" dirty="0">
                <a:solidFill>
                  <a:srgbClr val="000000"/>
                </a:solidFill>
                <a:latin typeface="TT Commons Pro"/>
              </a:rPr>
              <a:t> </a:t>
            </a:r>
            <a:r>
              <a:rPr lang="en-US" sz="2300" dirty="0" err="1">
                <a:solidFill>
                  <a:srgbClr val="000000"/>
                </a:solidFill>
                <a:latin typeface="TT Commons Pro"/>
              </a:rPr>
              <a:t>враховуючи</a:t>
            </a:r>
            <a:r>
              <a:rPr lang="en-US" sz="2300" dirty="0">
                <a:solidFill>
                  <a:srgbClr val="000000"/>
                </a:solidFill>
                <a:latin typeface="TT Commons Pro"/>
              </a:rPr>
              <a:t> </a:t>
            </a:r>
            <a:r>
              <a:rPr lang="en-US" sz="2300" dirty="0" err="1">
                <a:solidFill>
                  <a:srgbClr val="000000"/>
                </a:solidFill>
                <a:latin typeface="TT Commons Pro"/>
              </a:rPr>
              <a:t>довгу</a:t>
            </a:r>
            <a:r>
              <a:rPr lang="en-US" sz="2300" dirty="0">
                <a:solidFill>
                  <a:srgbClr val="000000"/>
                </a:solidFill>
                <a:latin typeface="TT Commons Pro"/>
              </a:rPr>
              <a:t> </a:t>
            </a:r>
            <a:r>
              <a:rPr lang="en-US" sz="2300" dirty="0" err="1">
                <a:solidFill>
                  <a:srgbClr val="000000"/>
                </a:solidFill>
                <a:latin typeface="TT Commons Pro"/>
              </a:rPr>
              <a:t>історію</a:t>
            </a:r>
            <a:r>
              <a:rPr lang="en-US" sz="2300" dirty="0">
                <a:solidFill>
                  <a:srgbClr val="000000"/>
                </a:solidFill>
                <a:latin typeface="TT Commons Pro"/>
              </a:rPr>
              <a:t> </a:t>
            </a:r>
            <a:r>
              <a:rPr lang="en-US" sz="2300" dirty="0" err="1">
                <a:solidFill>
                  <a:srgbClr val="000000"/>
                </a:solidFill>
                <a:latin typeface="TT Commons Pro"/>
              </a:rPr>
              <a:t>глобальної</a:t>
            </a:r>
            <a:r>
              <a:rPr lang="en-US" sz="2300" dirty="0">
                <a:solidFill>
                  <a:srgbClr val="000000"/>
                </a:solidFill>
                <a:latin typeface="TT Commons Pro"/>
              </a:rPr>
              <a:t> </a:t>
            </a:r>
            <a:r>
              <a:rPr lang="en-US" sz="2300" dirty="0" err="1">
                <a:solidFill>
                  <a:srgbClr val="000000"/>
                </a:solidFill>
                <a:latin typeface="TT Commons Pro"/>
              </a:rPr>
              <a:t>торгівлі</a:t>
            </a:r>
            <a:r>
              <a:rPr lang="en-US" sz="2300" dirty="0">
                <a:solidFill>
                  <a:srgbClr val="000000"/>
                </a:solidFill>
                <a:latin typeface="TT Commons Pro"/>
              </a:rPr>
              <a:t>, є </a:t>
            </a:r>
            <a:r>
              <a:rPr lang="en-US" sz="2300" dirty="0" err="1">
                <a:solidFill>
                  <a:srgbClr val="000000"/>
                </a:solidFill>
                <a:latin typeface="TT Commons Pro"/>
              </a:rPr>
              <a:t>дещо</a:t>
            </a:r>
            <a:r>
              <a:rPr lang="en-US" sz="2300" dirty="0">
                <a:solidFill>
                  <a:srgbClr val="000000"/>
                </a:solidFill>
                <a:latin typeface="TT Commons Pro"/>
              </a:rPr>
              <a:t>, </a:t>
            </a:r>
            <a:r>
              <a:rPr lang="en-US" sz="2300" dirty="0" err="1">
                <a:solidFill>
                  <a:srgbClr val="000000"/>
                </a:solidFill>
                <a:latin typeface="TT Commons Pro"/>
              </a:rPr>
              <a:t>що</a:t>
            </a:r>
            <a:r>
              <a:rPr lang="en-US" sz="2300" dirty="0">
                <a:solidFill>
                  <a:srgbClr val="000000"/>
                </a:solidFill>
                <a:latin typeface="TT Commons Pro"/>
              </a:rPr>
              <a:t> </a:t>
            </a:r>
            <a:r>
              <a:rPr lang="en-US" sz="2300" dirty="0" err="1">
                <a:solidFill>
                  <a:srgbClr val="000000"/>
                </a:solidFill>
                <a:latin typeface="TT Commons Pro"/>
              </a:rPr>
              <a:t>якісно</a:t>
            </a:r>
            <a:r>
              <a:rPr lang="en-US" sz="2300" dirty="0">
                <a:solidFill>
                  <a:srgbClr val="000000"/>
                </a:solidFill>
                <a:latin typeface="TT Commons Pro"/>
              </a:rPr>
              <a:t> </a:t>
            </a:r>
            <a:r>
              <a:rPr lang="en-US" sz="2300" dirty="0" err="1">
                <a:solidFill>
                  <a:srgbClr val="000000"/>
                </a:solidFill>
                <a:latin typeface="TT Commons Pro"/>
              </a:rPr>
              <a:t>відрізняє</a:t>
            </a:r>
            <a:r>
              <a:rPr lang="en-US" sz="2300" dirty="0">
                <a:solidFill>
                  <a:srgbClr val="000000"/>
                </a:solidFill>
                <a:latin typeface="TT Commons Pro"/>
              </a:rPr>
              <a:t> </a:t>
            </a:r>
            <a:r>
              <a:rPr lang="en-US" sz="2300" dirty="0" err="1">
                <a:solidFill>
                  <a:srgbClr val="000000"/>
                </a:solidFill>
                <a:latin typeface="TT Commons Pro"/>
              </a:rPr>
              <a:t>глобалізацію</a:t>
            </a:r>
            <a:r>
              <a:rPr lang="en-US" sz="2300" dirty="0">
                <a:solidFill>
                  <a:srgbClr val="000000"/>
                </a:solidFill>
                <a:latin typeface="TT Commons Pro"/>
              </a:rPr>
              <a:t> </a:t>
            </a:r>
            <a:r>
              <a:rPr lang="en-US" sz="2300" dirty="0" err="1">
                <a:solidFill>
                  <a:srgbClr val="000000"/>
                </a:solidFill>
                <a:latin typeface="TT Commons Pro"/>
              </a:rPr>
              <a:t>наших</a:t>
            </a:r>
            <a:r>
              <a:rPr lang="en-US" sz="2300" dirty="0">
                <a:solidFill>
                  <a:srgbClr val="000000"/>
                </a:solidFill>
                <a:latin typeface="TT Commons Pro"/>
              </a:rPr>
              <a:t> </a:t>
            </a:r>
            <a:r>
              <a:rPr lang="en-US" sz="2300" dirty="0" err="1">
                <a:solidFill>
                  <a:srgbClr val="000000"/>
                </a:solidFill>
                <a:latin typeface="TT Commons Pro"/>
              </a:rPr>
              <a:t>днів</a:t>
            </a:r>
            <a:r>
              <a:rPr lang="en-US" sz="2300" dirty="0">
                <a:solidFill>
                  <a:srgbClr val="000000"/>
                </a:solidFill>
                <a:latin typeface="TT Commons Pro"/>
              </a:rPr>
              <a:t>, </a:t>
            </a:r>
            <a:r>
              <a:rPr lang="en-US" sz="2300" dirty="0" err="1">
                <a:solidFill>
                  <a:srgbClr val="000000"/>
                </a:solidFill>
                <a:latin typeface="TT Commons Pro"/>
              </a:rPr>
              <a:t>достатнє</a:t>
            </a:r>
            <a:r>
              <a:rPr lang="en-US" sz="2300" dirty="0">
                <a:solidFill>
                  <a:srgbClr val="000000"/>
                </a:solidFill>
                <a:latin typeface="TT Commons Pro"/>
              </a:rPr>
              <a:t> </a:t>
            </a:r>
            <a:r>
              <a:rPr lang="en-US" sz="2300" dirty="0" err="1">
                <a:solidFill>
                  <a:srgbClr val="000000"/>
                </a:solidFill>
                <a:latin typeface="TT Commons Pro"/>
              </a:rPr>
              <a:t>для</a:t>
            </a:r>
            <a:r>
              <a:rPr lang="en-US" sz="2300" dirty="0">
                <a:solidFill>
                  <a:srgbClr val="000000"/>
                </a:solidFill>
                <a:latin typeface="TT Commons Pro"/>
              </a:rPr>
              <a:t> </a:t>
            </a:r>
            <a:r>
              <a:rPr lang="en-US" sz="2300" dirty="0" err="1">
                <a:solidFill>
                  <a:srgbClr val="000000"/>
                </a:solidFill>
                <a:latin typeface="TT Commons Pro"/>
              </a:rPr>
              <a:t>того</a:t>
            </a:r>
            <a:r>
              <a:rPr lang="en-US" sz="2300" dirty="0">
                <a:solidFill>
                  <a:srgbClr val="000000"/>
                </a:solidFill>
                <a:latin typeface="TT Commons Pro"/>
              </a:rPr>
              <a:t>, </a:t>
            </a:r>
            <a:r>
              <a:rPr lang="en-US" sz="2300" dirty="0" err="1">
                <a:solidFill>
                  <a:srgbClr val="000000"/>
                </a:solidFill>
                <a:latin typeface="TT Commons Pro"/>
              </a:rPr>
              <a:t>щоб</a:t>
            </a:r>
            <a:r>
              <a:rPr lang="en-US" sz="2300" dirty="0">
                <a:solidFill>
                  <a:srgbClr val="000000"/>
                </a:solidFill>
                <a:latin typeface="TT Commons Pro"/>
              </a:rPr>
              <a:t> </a:t>
            </a:r>
            <a:r>
              <a:rPr lang="en-US" sz="2300" dirty="0" err="1">
                <a:solidFill>
                  <a:srgbClr val="000000"/>
                </a:solidFill>
                <a:latin typeface="TT Commons Pro"/>
              </a:rPr>
              <a:t>назвати</a:t>
            </a:r>
            <a:r>
              <a:rPr lang="en-US" sz="2300" dirty="0">
                <a:solidFill>
                  <a:srgbClr val="000000"/>
                </a:solidFill>
                <a:latin typeface="TT Commons Pro"/>
              </a:rPr>
              <a:t> </a:t>
            </a:r>
            <a:r>
              <a:rPr lang="en-US" sz="2300" dirty="0" err="1">
                <a:solidFill>
                  <a:srgbClr val="000000"/>
                </a:solidFill>
                <a:latin typeface="TT Commons Pro"/>
              </a:rPr>
              <a:t>наш</a:t>
            </a:r>
            <a:r>
              <a:rPr lang="en-US" sz="2300" dirty="0">
                <a:solidFill>
                  <a:srgbClr val="000000"/>
                </a:solidFill>
                <a:latin typeface="TT Commons Pro"/>
              </a:rPr>
              <a:t> </a:t>
            </a:r>
            <a:r>
              <a:rPr lang="en-US" sz="2300" dirty="0" err="1">
                <a:solidFill>
                  <a:srgbClr val="000000"/>
                </a:solidFill>
                <a:latin typeface="TT Commons Pro"/>
              </a:rPr>
              <a:t>час</a:t>
            </a:r>
            <a:r>
              <a:rPr lang="en-US" sz="2300" dirty="0">
                <a:solidFill>
                  <a:srgbClr val="000000"/>
                </a:solidFill>
                <a:latin typeface="TT Commons Pro"/>
              </a:rPr>
              <a:t> </a:t>
            </a:r>
            <a:r>
              <a:rPr lang="en-US" sz="2300" dirty="0" err="1">
                <a:solidFill>
                  <a:srgbClr val="000000"/>
                </a:solidFill>
                <a:latin typeface="TT Commons Pro"/>
              </a:rPr>
              <a:t>часом</a:t>
            </a:r>
            <a:r>
              <a:rPr lang="en-US" sz="2300" dirty="0">
                <a:solidFill>
                  <a:srgbClr val="000000"/>
                </a:solidFill>
                <a:latin typeface="TT Commons Pro"/>
              </a:rPr>
              <a:t> </a:t>
            </a:r>
            <a:r>
              <a:rPr lang="en-US" sz="2300" dirty="0" err="1">
                <a:solidFill>
                  <a:srgbClr val="000000"/>
                </a:solidFill>
                <a:latin typeface="TT Commons Pro"/>
              </a:rPr>
              <a:t>цієї</a:t>
            </a:r>
            <a:r>
              <a:rPr lang="en-US" sz="2300" dirty="0">
                <a:solidFill>
                  <a:srgbClr val="000000"/>
                </a:solidFill>
                <a:latin typeface="TT Commons Pro"/>
              </a:rPr>
              <a:t> </a:t>
            </a:r>
            <a:r>
              <a:rPr lang="en-US" sz="2300" dirty="0" err="1">
                <a:solidFill>
                  <a:srgbClr val="000000"/>
                </a:solidFill>
                <a:latin typeface="TT Commons Pro"/>
              </a:rPr>
              <a:t>нової</a:t>
            </a:r>
            <a:r>
              <a:rPr lang="en-US" sz="2300" dirty="0">
                <a:solidFill>
                  <a:srgbClr val="000000"/>
                </a:solidFill>
                <a:latin typeface="TT Commons Pro"/>
              </a:rPr>
              <a:t> </a:t>
            </a:r>
            <a:r>
              <a:rPr lang="en-US" sz="2300" dirty="0" err="1">
                <a:solidFill>
                  <a:srgbClr val="000000"/>
                </a:solidFill>
                <a:latin typeface="TT Commons Pro"/>
              </a:rPr>
              <a:t>глобалізації</a:t>
            </a:r>
            <a:r>
              <a:rPr lang="en-US" sz="2300" dirty="0">
                <a:solidFill>
                  <a:srgbClr val="000000"/>
                </a:solidFill>
                <a:latin typeface="TT Commons Pro"/>
              </a:rPr>
              <a:t>. </a:t>
            </a:r>
            <a:r>
              <a:rPr lang="en-US" sz="2300" dirty="0" err="1">
                <a:solidFill>
                  <a:srgbClr val="000000"/>
                </a:solidFill>
                <a:latin typeface="TT Commons Pro"/>
              </a:rPr>
              <a:t>Новою</a:t>
            </a:r>
            <a:r>
              <a:rPr lang="en-US" sz="2300" dirty="0">
                <a:solidFill>
                  <a:srgbClr val="000000"/>
                </a:solidFill>
                <a:latin typeface="TT Commons Pro"/>
              </a:rPr>
              <a:t> є </a:t>
            </a:r>
            <a:r>
              <a:rPr lang="en-US" sz="2300" dirty="0" err="1">
                <a:solidFill>
                  <a:srgbClr val="000000"/>
                </a:solidFill>
                <a:latin typeface="TT Commons Pro"/>
              </a:rPr>
              <a:t>комбінація</a:t>
            </a:r>
            <a:r>
              <a:rPr lang="en-US" sz="2300" dirty="0">
                <a:solidFill>
                  <a:srgbClr val="000000"/>
                </a:solidFill>
                <a:latin typeface="TT Commons Pro"/>
              </a:rPr>
              <a:t> </a:t>
            </a:r>
            <a:r>
              <a:rPr lang="en-US" sz="2300" dirty="0" err="1">
                <a:solidFill>
                  <a:srgbClr val="000000"/>
                </a:solidFill>
                <a:latin typeface="TT Commons Pro"/>
              </a:rPr>
              <a:t>проривних</a:t>
            </a:r>
            <a:r>
              <a:rPr lang="en-US" sz="2300" dirty="0">
                <a:solidFill>
                  <a:srgbClr val="000000"/>
                </a:solidFill>
                <a:latin typeface="TT Commons Pro"/>
              </a:rPr>
              <a:t> </a:t>
            </a:r>
            <a:r>
              <a:rPr lang="en-US" sz="2300" dirty="0" err="1">
                <a:solidFill>
                  <a:srgbClr val="000000"/>
                </a:solidFill>
                <a:latin typeface="TT Commons Pro"/>
              </a:rPr>
              <a:t>технологій</a:t>
            </a:r>
            <a:r>
              <a:rPr lang="en-US" sz="2300" dirty="0">
                <a:solidFill>
                  <a:srgbClr val="000000"/>
                </a:solidFill>
                <a:latin typeface="TT Commons Pro"/>
              </a:rPr>
              <a:t> </a:t>
            </a:r>
            <a:r>
              <a:rPr lang="en-US" sz="2300" dirty="0" err="1">
                <a:solidFill>
                  <a:srgbClr val="000000"/>
                </a:solidFill>
                <a:latin typeface="TT Commons Pro"/>
              </a:rPr>
              <a:t>та</a:t>
            </a:r>
            <a:r>
              <a:rPr lang="en-US" sz="2300" dirty="0">
                <a:solidFill>
                  <a:srgbClr val="000000"/>
                </a:solidFill>
                <a:latin typeface="TT Commons Pro"/>
              </a:rPr>
              <a:t> </a:t>
            </a:r>
            <a:r>
              <a:rPr lang="en-US" sz="2300" dirty="0" err="1">
                <a:solidFill>
                  <a:srgbClr val="000000"/>
                </a:solidFill>
                <a:latin typeface="TT Commons Pro"/>
              </a:rPr>
              <a:t>змін</a:t>
            </a:r>
            <a:r>
              <a:rPr lang="en-US" sz="2300" dirty="0">
                <a:solidFill>
                  <a:srgbClr val="000000"/>
                </a:solidFill>
                <a:latin typeface="TT Commons Pro"/>
              </a:rPr>
              <a:t> у </a:t>
            </a:r>
            <a:r>
              <a:rPr lang="en-US" sz="2300" dirty="0" err="1">
                <a:solidFill>
                  <a:srgbClr val="000000"/>
                </a:solidFill>
                <a:latin typeface="TT Commons Pro"/>
              </a:rPr>
              <a:t>геополітиці</a:t>
            </a:r>
            <a:r>
              <a:rPr lang="en-US" sz="2300" dirty="0">
                <a:solidFill>
                  <a:srgbClr val="000000"/>
                </a:solidFill>
                <a:latin typeface="TT Commons Pro"/>
              </a:rPr>
              <a:t>, </a:t>
            </a:r>
            <a:r>
              <a:rPr lang="en-US" sz="2300" dirty="0" err="1">
                <a:solidFill>
                  <a:srgbClr val="000000"/>
                </a:solidFill>
                <a:latin typeface="TT Commons Pro"/>
              </a:rPr>
              <a:t>котрі</a:t>
            </a:r>
            <a:r>
              <a:rPr lang="en-US" sz="2300" dirty="0">
                <a:solidFill>
                  <a:srgbClr val="000000"/>
                </a:solidFill>
                <a:latin typeface="TT Commons Pro"/>
              </a:rPr>
              <a:t> </a:t>
            </a:r>
            <a:r>
              <a:rPr lang="en-US" sz="2300" dirty="0" err="1">
                <a:solidFill>
                  <a:srgbClr val="000000"/>
                </a:solidFill>
                <a:latin typeface="TT Commons Pro"/>
              </a:rPr>
              <a:t>зробили</a:t>
            </a:r>
            <a:r>
              <a:rPr lang="en-US" sz="2300" dirty="0">
                <a:solidFill>
                  <a:srgbClr val="000000"/>
                </a:solidFill>
                <a:latin typeface="TT Commons Pro"/>
              </a:rPr>
              <a:t> </a:t>
            </a:r>
            <a:r>
              <a:rPr lang="en-US" sz="2300" dirty="0" err="1">
                <a:solidFill>
                  <a:srgbClr val="000000"/>
                </a:solidFill>
                <a:latin typeface="TT Commons Pro"/>
              </a:rPr>
              <a:t>економічну</a:t>
            </a:r>
            <a:r>
              <a:rPr lang="en-US" sz="2300" dirty="0">
                <a:solidFill>
                  <a:srgbClr val="000000"/>
                </a:solidFill>
                <a:latin typeface="TT Commons Pro"/>
              </a:rPr>
              <a:t> </a:t>
            </a:r>
            <a:r>
              <a:rPr lang="en-US" sz="2300" dirty="0" err="1">
                <a:solidFill>
                  <a:srgbClr val="000000"/>
                </a:solidFill>
                <a:latin typeface="TT Commons Pro"/>
              </a:rPr>
              <a:t>взаємозалежність</a:t>
            </a:r>
            <a:r>
              <a:rPr lang="en-US" sz="2300" dirty="0">
                <a:solidFill>
                  <a:srgbClr val="000000"/>
                </a:solidFill>
                <a:latin typeface="TT Commons Pro"/>
              </a:rPr>
              <a:t> </a:t>
            </a:r>
            <a:r>
              <a:rPr lang="en-US" sz="2300" dirty="0" err="1">
                <a:solidFill>
                  <a:srgbClr val="000000"/>
                </a:solidFill>
                <a:latin typeface="TT Commons Pro"/>
              </a:rPr>
              <a:t>країн</a:t>
            </a:r>
            <a:r>
              <a:rPr lang="en-US" sz="2300" dirty="0">
                <a:solidFill>
                  <a:srgbClr val="000000"/>
                </a:solidFill>
                <a:latin typeface="TT Commons Pro"/>
              </a:rPr>
              <a:t> </a:t>
            </a:r>
            <a:r>
              <a:rPr lang="en-US" sz="2300" dirty="0" err="1">
                <a:solidFill>
                  <a:srgbClr val="000000"/>
                </a:solidFill>
                <a:latin typeface="TT Commons Pro"/>
              </a:rPr>
              <a:t>набагато</a:t>
            </a:r>
            <a:r>
              <a:rPr lang="en-US" sz="2300" dirty="0">
                <a:solidFill>
                  <a:srgbClr val="000000"/>
                </a:solidFill>
                <a:latin typeface="TT Commons Pro"/>
              </a:rPr>
              <a:t> </a:t>
            </a:r>
            <a:r>
              <a:rPr lang="en-US" sz="2300" dirty="0" err="1">
                <a:solidFill>
                  <a:srgbClr val="000000"/>
                </a:solidFill>
                <a:latin typeface="TT Commons Pro"/>
              </a:rPr>
              <a:t>більш</a:t>
            </a:r>
            <a:r>
              <a:rPr lang="en-US" sz="2300" dirty="0">
                <a:solidFill>
                  <a:srgbClr val="000000"/>
                </a:solidFill>
                <a:latin typeface="TT Commons Pro"/>
              </a:rPr>
              <a:t> </a:t>
            </a:r>
            <a:r>
              <a:rPr lang="en-US" sz="2300" dirty="0" err="1">
                <a:solidFill>
                  <a:srgbClr val="000000"/>
                </a:solidFill>
                <a:latin typeface="TT Commons Pro"/>
              </a:rPr>
              <a:t>інтенсивною</a:t>
            </a:r>
            <a:r>
              <a:rPr lang="en-US" sz="2300" dirty="0">
                <a:solidFill>
                  <a:srgbClr val="000000"/>
                </a:solidFill>
                <a:latin typeface="TT Commons Pro"/>
              </a:rPr>
              <a:t>, </a:t>
            </a:r>
            <a:r>
              <a:rPr lang="en-US" sz="2300" dirty="0" err="1">
                <a:solidFill>
                  <a:srgbClr val="000000"/>
                </a:solidFill>
                <a:latin typeface="TT Commons Pro"/>
              </a:rPr>
              <a:t>ніж</a:t>
            </a:r>
            <a:r>
              <a:rPr lang="en-US" sz="2300" dirty="0">
                <a:solidFill>
                  <a:srgbClr val="000000"/>
                </a:solidFill>
                <a:latin typeface="TT Commons Pro"/>
              </a:rPr>
              <a:t> </a:t>
            </a:r>
            <a:r>
              <a:rPr lang="en-US" sz="2300" dirty="0" err="1">
                <a:solidFill>
                  <a:srgbClr val="000000"/>
                </a:solidFill>
                <a:latin typeface="TT Commons Pro"/>
              </a:rPr>
              <a:t>будь-коли</a:t>
            </a:r>
            <a:r>
              <a:rPr lang="en-US" sz="2300" dirty="0">
                <a:solidFill>
                  <a:srgbClr val="000000"/>
                </a:solidFill>
                <a:latin typeface="TT Commons Pro"/>
              </a:rPr>
              <a:t>. </a:t>
            </a:r>
            <a:r>
              <a:rPr lang="en-US" sz="2300" dirty="0" err="1">
                <a:solidFill>
                  <a:srgbClr val="000000"/>
                </a:solidFill>
                <a:latin typeface="TT Commons Pro"/>
              </a:rPr>
              <a:t>Найважливішими</a:t>
            </a:r>
            <a:r>
              <a:rPr lang="en-US" sz="2300" dirty="0">
                <a:solidFill>
                  <a:srgbClr val="000000"/>
                </a:solidFill>
                <a:latin typeface="TT Commons Pro"/>
              </a:rPr>
              <a:t> </a:t>
            </a:r>
            <a:r>
              <a:rPr lang="en-US" sz="2300" dirty="0" err="1">
                <a:solidFill>
                  <a:srgbClr val="000000"/>
                </a:solidFill>
                <a:latin typeface="TT Commons Pro"/>
              </a:rPr>
              <a:t>технологіями</a:t>
            </a:r>
            <a:r>
              <a:rPr lang="en-US" sz="2300" dirty="0">
                <a:solidFill>
                  <a:srgbClr val="000000"/>
                </a:solidFill>
                <a:latin typeface="TT Commons Pro"/>
              </a:rPr>
              <a:t> </a:t>
            </a:r>
            <a:r>
              <a:rPr lang="en-US" sz="2300" dirty="0" err="1">
                <a:solidFill>
                  <a:srgbClr val="000000"/>
                </a:solidFill>
                <a:latin typeface="TT Commons Pro"/>
              </a:rPr>
              <a:t>нової</a:t>
            </a:r>
            <a:r>
              <a:rPr lang="en-US" sz="2300" dirty="0">
                <a:solidFill>
                  <a:srgbClr val="000000"/>
                </a:solidFill>
                <a:latin typeface="TT Commons Pro"/>
              </a:rPr>
              <a:t> </a:t>
            </a:r>
            <a:r>
              <a:rPr lang="en-US" sz="2300" dirty="0" err="1">
                <a:solidFill>
                  <a:srgbClr val="000000"/>
                </a:solidFill>
                <a:latin typeface="TT Commons Pro"/>
              </a:rPr>
              <a:t>глобалізації</a:t>
            </a:r>
            <a:r>
              <a:rPr lang="en-US" sz="2300" dirty="0">
                <a:solidFill>
                  <a:srgbClr val="000000"/>
                </a:solidFill>
                <a:latin typeface="TT Commons Pro"/>
              </a:rPr>
              <a:t> є </a:t>
            </a:r>
            <a:r>
              <a:rPr lang="en-US" sz="2300" dirty="0" err="1">
                <a:solidFill>
                  <a:srgbClr val="000000"/>
                </a:solidFill>
                <a:latin typeface="TT Commons Pro"/>
              </a:rPr>
              <a:t>інформаційні</a:t>
            </a:r>
            <a:r>
              <a:rPr lang="en-US" sz="2300" dirty="0">
                <a:solidFill>
                  <a:srgbClr val="000000"/>
                </a:solidFill>
                <a:latin typeface="TT Commons Pro"/>
              </a:rPr>
              <a:t>, </a:t>
            </a:r>
            <a:r>
              <a:rPr lang="en-US" sz="2300" dirty="0" err="1">
                <a:solidFill>
                  <a:srgbClr val="000000"/>
                </a:solidFill>
                <a:latin typeface="TT Commons Pro"/>
              </a:rPr>
              <a:t>комунікаційні</a:t>
            </a:r>
            <a:r>
              <a:rPr lang="en-US" sz="2300" dirty="0">
                <a:solidFill>
                  <a:srgbClr val="000000"/>
                </a:solidFill>
                <a:latin typeface="TT Commons Pro"/>
              </a:rPr>
              <a:t> і </a:t>
            </a:r>
            <a:r>
              <a:rPr lang="en-US" sz="2300" dirty="0" err="1">
                <a:solidFill>
                  <a:srgbClr val="000000"/>
                </a:solidFill>
                <a:latin typeface="TT Commons Pro"/>
              </a:rPr>
              <a:t>транспортні</a:t>
            </a:r>
            <a:r>
              <a:rPr lang="en-US" sz="2300" dirty="0">
                <a:solidFill>
                  <a:srgbClr val="000000"/>
                </a:solidFill>
                <a:latin typeface="TT Commons Pro"/>
              </a:rPr>
              <a:t> </a:t>
            </a:r>
            <a:r>
              <a:rPr lang="en-US" sz="2300" dirty="0" err="1">
                <a:solidFill>
                  <a:srgbClr val="000000"/>
                </a:solidFill>
                <a:latin typeface="TT Commons Pro"/>
              </a:rPr>
              <a:t>технології</a:t>
            </a:r>
            <a:r>
              <a:rPr lang="en-US" sz="2300" dirty="0">
                <a:solidFill>
                  <a:srgbClr val="000000"/>
                </a:solidFill>
                <a:latin typeface="TT Commons Pro"/>
              </a:rPr>
              <a:t>.</a:t>
            </a:r>
          </a:p>
        </p:txBody>
      </p:sp>
      <p:sp>
        <p:nvSpPr>
          <p:cNvPr id="8" name="TextBox 8"/>
          <p:cNvSpPr txBox="1"/>
          <p:nvPr/>
        </p:nvSpPr>
        <p:spPr>
          <a:xfrm>
            <a:off x="1028700" y="952500"/>
            <a:ext cx="8115300" cy="2065020"/>
          </a:xfrm>
          <a:prstGeom prst="rect">
            <a:avLst/>
          </a:prstGeom>
        </p:spPr>
        <p:txBody>
          <a:bodyPr lIns="0" tIns="0" rIns="0" bIns="0" rtlCol="0" anchor="t">
            <a:spAutoFit/>
          </a:bodyPr>
          <a:lstStyle/>
          <a:p>
            <a:pPr>
              <a:lnSpc>
                <a:spcPts val="4199"/>
              </a:lnSpc>
            </a:pPr>
            <a:r>
              <a:rPr lang="en-US" sz="2799">
                <a:solidFill>
                  <a:srgbClr val="000000"/>
                </a:solidFill>
                <a:latin typeface="Noto Serif Display Light"/>
              </a:rPr>
              <a:t>ДОСЛІДНИКИ ПІДКРЕСЛЮЮТЬ, ЩО САМЕ ГЛОБАЛІЗАЦІЄЮ ВИЗНАЧАЄТЬСЯ ЕКОНОМІКА ЯК ІНДУСТРІАЛЬНИХ КРАЇН, ТАК І КРАЇН, ЩО РОЗВИВАЮТЬСЯ. </a:t>
            </a:r>
          </a:p>
        </p:txBody>
      </p:sp>
      <p:sp>
        <p:nvSpPr>
          <p:cNvPr id="9" name="TextBox 9"/>
          <p:cNvSpPr txBox="1"/>
          <p:nvPr/>
        </p:nvSpPr>
        <p:spPr>
          <a:xfrm>
            <a:off x="13032228" y="9043470"/>
            <a:ext cx="1288230" cy="362986"/>
          </a:xfrm>
          <a:prstGeom prst="rect">
            <a:avLst/>
          </a:prstGeom>
        </p:spPr>
        <p:txBody>
          <a:bodyPr lIns="0" tIns="0" rIns="0" bIns="0" rtlCol="0" anchor="t">
            <a:spAutoFit/>
          </a:bodyPr>
          <a:lstStyle/>
          <a:p>
            <a:pPr>
              <a:lnSpc>
                <a:spcPts val="2916"/>
              </a:lnSpc>
            </a:pPr>
            <a:r>
              <a:rPr lang="en-US" sz="1944">
                <a:solidFill>
                  <a:srgbClr val="000000"/>
                </a:solidFill>
                <a:latin typeface="Noto Serif Display Light"/>
              </a:rPr>
              <a:t>ДЖ. САКС</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509195">
            <a:off x="-5813943" y="-2972466"/>
            <a:ext cx="11627886" cy="1392561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5014" y="1208919"/>
            <a:ext cx="15350424" cy="15350424"/>
          </a:xfrm>
          <a:prstGeom prst="rect">
            <a:avLst/>
          </a:prstGeom>
        </p:spPr>
      </p:pic>
      <p:grpSp>
        <p:nvGrpSpPr>
          <p:cNvPr id="4" name="Group 4"/>
          <p:cNvGrpSpPr/>
          <p:nvPr/>
        </p:nvGrpSpPr>
        <p:grpSpPr>
          <a:xfrm>
            <a:off x="1028700" y="5362604"/>
            <a:ext cx="16230600" cy="3895696"/>
            <a:chOff x="0" y="0"/>
            <a:chExt cx="21640800" cy="5194261"/>
          </a:xfrm>
        </p:grpSpPr>
        <p:pic>
          <p:nvPicPr>
            <p:cNvPr id="5" name="Picture 5"/>
            <p:cNvPicPr>
              <a:picLocks noChangeAspect="1"/>
            </p:cNvPicPr>
            <p:nvPr/>
          </p:nvPicPr>
          <p:blipFill>
            <a:blip r:embed="rId5"/>
            <a:srcRect t="49245" b="14660"/>
            <a:stretch>
              <a:fillRect/>
            </a:stretch>
          </p:blipFill>
          <p:spPr>
            <a:xfrm>
              <a:off x="0" y="0"/>
              <a:ext cx="21640800" cy="5194261"/>
            </a:xfrm>
            <a:prstGeom prst="rect">
              <a:avLst/>
            </a:prstGeom>
          </p:spPr>
        </p:pic>
      </p:grpSp>
      <p:sp>
        <p:nvSpPr>
          <p:cNvPr id="6" name="TextBox 6"/>
          <p:cNvSpPr txBox="1"/>
          <p:nvPr/>
        </p:nvSpPr>
        <p:spPr>
          <a:xfrm>
            <a:off x="1352850" y="1170819"/>
            <a:ext cx="15582299" cy="3522345"/>
          </a:xfrm>
          <a:prstGeom prst="rect">
            <a:avLst/>
          </a:prstGeom>
        </p:spPr>
        <p:txBody>
          <a:bodyPr lIns="0" tIns="0" rIns="0" bIns="0" rtlCol="0" anchor="t">
            <a:spAutoFit/>
          </a:bodyPr>
          <a:lstStyle/>
          <a:p>
            <a:pPr algn="just">
              <a:lnSpc>
                <a:spcPts val="3120"/>
              </a:lnSpc>
            </a:pPr>
            <a:r>
              <a:rPr lang="en-US" sz="2400">
                <a:solidFill>
                  <a:srgbClr val="000000"/>
                </a:solidFill>
                <a:latin typeface="TT Commons Pro"/>
              </a:rPr>
              <a:t>Нова глобалізація є глобалізацією цифрової ери. Комп’ютери для збереження й обробки інформації, Інтернет та мобільний телефонний зв’язок для миттєвої передачі цієї інформації по всьому світу. Контейнерний засіб транспортування вантажів морським шляхом і перевезення вантажів літаками по всьому світу забезпечили світову торгівлю з найменшими витратами, тому світова економіка стала взаємозв’язаною так тісно, як ніколи раніше, з глобальним поділом праці набагато складнішим, ніж у минулому. У XIX столітті та, фактично, до 1950-х років, промислове виробництво було побудовано на морських перевезеннях обмеженого набору сировинних товарів з різних частин світу до центів обробної промисловості у Європі, США і Японії. Сьогодні усі стадії промислового ланцюга, від сировини до кінцевого упакування й продажу, здійснюються в межах найскладнішої мережі, яка об’єднує множину місць виробництва в різних регіонах, що розташовані на відстані декількох годин літаком.</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338" t="64532" r="30607"/>
          <a:stretch>
            <a:fillRect/>
          </a:stretch>
        </p:blipFill>
        <p:spPr>
          <a:xfrm>
            <a:off x="0" y="0"/>
            <a:ext cx="18288000" cy="10287000"/>
          </a:xfrm>
          <a:prstGeom prst="rect">
            <a:avLst/>
          </a:prstGeom>
        </p:spPr>
      </p:pic>
      <p:sp>
        <p:nvSpPr>
          <p:cNvPr id="3" name="TextBox 3"/>
          <p:cNvSpPr txBox="1"/>
          <p:nvPr/>
        </p:nvSpPr>
        <p:spPr>
          <a:xfrm>
            <a:off x="9263910" y="5534007"/>
            <a:ext cx="7995390" cy="2228215"/>
          </a:xfrm>
          <a:prstGeom prst="rect">
            <a:avLst/>
          </a:prstGeom>
        </p:spPr>
        <p:txBody>
          <a:bodyPr lIns="0" tIns="0" rIns="0" bIns="0" rtlCol="0" anchor="t">
            <a:spAutoFit/>
          </a:bodyPr>
          <a:lstStyle/>
          <a:p>
            <a:pPr>
              <a:lnSpc>
                <a:spcPts val="2989"/>
              </a:lnSpc>
            </a:pPr>
            <a:r>
              <a:rPr lang="en-US" sz="2299">
                <a:solidFill>
                  <a:srgbClr val="000000"/>
                </a:solidFill>
                <a:latin typeface="TT Commons Pro"/>
              </a:rPr>
              <a:t>У найбільших американських корпораціях, таких як General Electric, Ford Motors чи IBM більш ніж половина робочої сили зайнята за межами США. Якщо у 1960-ті роки лише 5% прибутку американських корпорацій одержувалось за кордоном, то зараз цей показник зріс до 25%.</a:t>
            </a:r>
          </a:p>
          <a:p>
            <a:pPr>
              <a:lnSpc>
                <a:spcPts val="2989"/>
              </a:lnSpc>
            </a:pPr>
            <a:endParaRPr lang="en-US" sz="2299">
              <a:solidFill>
                <a:srgbClr val="000000"/>
              </a:solidFill>
              <a:latin typeface="TT Commons Pro"/>
            </a:endParaRPr>
          </a:p>
        </p:txBody>
      </p:sp>
      <p:grpSp>
        <p:nvGrpSpPr>
          <p:cNvPr id="4" name="Group 4"/>
          <p:cNvGrpSpPr/>
          <p:nvPr/>
        </p:nvGrpSpPr>
        <p:grpSpPr>
          <a:xfrm>
            <a:off x="9263910" y="1611678"/>
            <a:ext cx="7995390" cy="3263378"/>
            <a:chOff x="0" y="0"/>
            <a:chExt cx="10660520" cy="4351171"/>
          </a:xfrm>
        </p:grpSpPr>
        <p:sp>
          <p:nvSpPr>
            <p:cNvPr id="5" name="TextBox 5"/>
            <p:cNvSpPr txBox="1"/>
            <p:nvPr/>
          </p:nvSpPr>
          <p:spPr>
            <a:xfrm>
              <a:off x="0" y="3894395"/>
              <a:ext cx="10660520" cy="475403"/>
            </a:xfrm>
            <a:prstGeom prst="rect">
              <a:avLst/>
            </a:prstGeom>
          </p:spPr>
          <p:txBody>
            <a:bodyPr lIns="0" tIns="0" rIns="0" bIns="0" rtlCol="0" anchor="t">
              <a:spAutoFit/>
            </a:bodyPr>
            <a:lstStyle/>
            <a:p>
              <a:pPr>
                <a:lnSpc>
                  <a:spcPts val="2990"/>
                </a:lnSpc>
              </a:pPr>
              <a:r>
                <a:rPr lang="en-US" sz="2300" dirty="0">
                  <a:solidFill>
                    <a:srgbClr val="000000"/>
                  </a:solidFill>
                  <a:latin typeface="TT Commons Pro"/>
                </a:rPr>
                <a:t> </a:t>
              </a:r>
              <a:r>
                <a:rPr lang="en-US" sz="2300" dirty="0" err="1">
                  <a:solidFill>
                    <a:srgbClr val="000000"/>
                  </a:solidFill>
                  <a:latin typeface="TT Commons Pro"/>
                </a:rPr>
                <a:t>які</a:t>
              </a:r>
              <a:r>
                <a:rPr lang="en-US" sz="2300" dirty="0">
                  <a:solidFill>
                    <a:srgbClr val="000000"/>
                  </a:solidFill>
                  <a:latin typeface="TT Commons Pro"/>
                </a:rPr>
                <a:t> </a:t>
              </a:r>
              <a:r>
                <a:rPr lang="en-US" sz="2300" dirty="0" err="1">
                  <a:solidFill>
                    <a:srgbClr val="000000"/>
                  </a:solidFill>
                  <a:latin typeface="TT Commons Pro"/>
                </a:rPr>
                <a:t>діють</a:t>
              </a:r>
              <a:r>
                <a:rPr lang="en-US" sz="2300" dirty="0">
                  <a:solidFill>
                    <a:srgbClr val="000000"/>
                  </a:solidFill>
                  <a:latin typeface="TT Commons Pro"/>
                </a:rPr>
                <a:t> </a:t>
              </a:r>
              <a:r>
                <a:rPr lang="en-US" sz="2300" dirty="0" err="1">
                  <a:solidFill>
                    <a:srgbClr val="000000"/>
                  </a:solidFill>
                  <a:latin typeface="TT Commons Pro"/>
                </a:rPr>
                <a:t>більш</a:t>
              </a:r>
              <a:r>
                <a:rPr lang="en-US" sz="2300" dirty="0">
                  <a:solidFill>
                    <a:srgbClr val="000000"/>
                  </a:solidFill>
                  <a:latin typeface="TT Commons Pro"/>
                </a:rPr>
                <a:t> </a:t>
              </a:r>
              <a:r>
                <a:rPr lang="en-US" sz="2300" dirty="0" err="1">
                  <a:solidFill>
                    <a:srgbClr val="000000"/>
                  </a:solidFill>
                  <a:latin typeface="TT Commons Pro"/>
                </a:rPr>
                <a:t>ніж</a:t>
              </a:r>
              <a:r>
                <a:rPr lang="en-US" sz="2300" dirty="0">
                  <a:solidFill>
                    <a:srgbClr val="000000"/>
                  </a:solidFill>
                  <a:latin typeface="TT Commons Pro"/>
                </a:rPr>
                <a:t> в </a:t>
              </a:r>
              <a:r>
                <a:rPr lang="en-US" sz="2300" dirty="0" err="1">
                  <a:solidFill>
                    <a:srgbClr val="000000"/>
                  </a:solidFill>
                  <a:latin typeface="TT Commons Pro"/>
                </a:rPr>
                <a:t>одній</a:t>
              </a:r>
              <a:r>
                <a:rPr lang="en-US" sz="2300" dirty="0">
                  <a:solidFill>
                    <a:srgbClr val="000000"/>
                  </a:solidFill>
                  <a:latin typeface="TT Commons Pro"/>
                </a:rPr>
                <a:t> </a:t>
              </a:r>
              <a:r>
                <a:rPr lang="en-US" sz="2300" dirty="0" err="1">
                  <a:solidFill>
                    <a:srgbClr val="000000"/>
                  </a:solidFill>
                  <a:latin typeface="TT Commons Pro"/>
                </a:rPr>
                <a:t>країні</a:t>
              </a:r>
              <a:r>
                <a:rPr lang="en-US" sz="2300" dirty="0">
                  <a:solidFill>
                    <a:srgbClr val="000000"/>
                  </a:solidFill>
                  <a:latin typeface="TT Commons Pro"/>
                </a:rPr>
                <a:t> (а </a:t>
              </a:r>
              <a:r>
                <a:rPr lang="en-US" sz="2300" dirty="0" err="1">
                  <a:solidFill>
                    <a:srgbClr val="000000"/>
                  </a:solidFill>
                  <a:latin typeface="TT Commons Pro"/>
                </a:rPr>
                <a:t>інколи</a:t>
              </a:r>
              <a:r>
                <a:rPr lang="en-US" sz="2300" dirty="0">
                  <a:solidFill>
                    <a:srgbClr val="000000"/>
                  </a:solidFill>
                  <a:latin typeface="TT Commons Pro"/>
                </a:rPr>
                <a:t> і в </a:t>
              </a:r>
              <a:r>
                <a:rPr lang="en-US" sz="2300" dirty="0" err="1">
                  <a:solidFill>
                    <a:srgbClr val="000000"/>
                  </a:solidFill>
                  <a:latin typeface="TT Commons Pro"/>
                </a:rPr>
                <a:t>сотні</a:t>
              </a:r>
              <a:r>
                <a:rPr lang="en-US" sz="2300" dirty="0">
                  <a:solidFill>
                    <a:srgbClr val="000000"/>
                  </a:solidFill>
                  <a:latin typeface="TT Commons Pro"/>
                </a:rPr>
                <a:t>). </a:t>
              </a:r>
            </a:p>
          </p:txBody>
        </p:sp>
        <p:sp>
          <p:nvSpPr>
            <p:cNvPr id="6" name="TextBox 6"/>
            <p:cNvSpPr txBox="1"/>
            <p:nvPr/>
          </p:nvSpPr>
          <p:spPr>
            <a:xfrm>
              <a:off x="0" y="0"/>
              <a:ext cx="10660520" cy="3657600"/>
            </a:xfrm>
            <a:prstGeom prst="rect">
              <a:avLst/>
            </a:prstGeom>
          </p:spPr>
          <p:txBody>
            <a:bodyPr lIns="0" tIns="0" rIns="0" bIns="0" rtlCol="0" anchor="t">
              <a:spAutoFit/>
            </a:bodyPr>
            <a:lstStyle/>
            <a:p>
              <a:pPr>
                <a:lnSpc>
                  <a:spcPts val="5400"/>
                </a:lnSpc>
              </a:pPr>
              <a:r>
                <a:rPr lang="en-US" sz="4500" dirty="0">
                  <a:solidFill>
                    <a:srgbClr val="000000"/>
                  </a:solidFill>
                  <a:latin typeface="TT Commons Pro"/>
                </a:rPr>
                <a:t>ГОЛОВНИМИ СУБ’ЄКТАМИ НОВОЇ ГЛОБАЛІЗАЦІЇ Є БАГАТОНАЦІОНАЛЬНІ КОРПОРАЦІЇ,</a:t>
              </a:r>
            </a:p>
          </p:txBody>
        </p:sp>
      </p:grpSp>
      <p:grpSp>
        <p:nvGrpSpPr>
          <p:cNvPr id="7" name="Group 7"/>
          <p:cNvGrpSpPr/>
          <p:nvPr/>
        </p:nvGrpSpPr>
        <p:grpSpPr>
          <a:xfrm>
            <a:off x="1028700" y="982980"/>
            <a:ext cx="7226698" cy="8106998"/>
            <a:chOff x="0" y="0"/>
            <a:chExt cx="4052466" cy="4546106"/>
          </a:xfrm>
        </p:grpSpPr>
        <p:sp>
          <p:nvSpPr>
            <p:cNvPr id="8" name="Freeform 8"/>
            <p:cNvSpPr/>
            <p:nvPr/>
          </p:nvSpPr>
          <p:spPr>
            <a:xfrm>
              <a:off x="0" y="0"/>
              <a:ext cx="4052466" cy="4546106"/>
            </a:xfrm>
            <a:custGeom>
              <a:avLst/>
              <a:gdLst/>
              <a:ahLst/>
              <a:cxnLst/>
              <a:rect l="l" t="t" r="r" b="b"/>
              <a:pathLst>
                <a:path w="4052466" h="4546106">
                  <a:moveTo>
                    <a:pt x="3928006" y="4546106"/>
                  </a:moveTo>
                  <a:lnTo>
                    <a:pt x="124460" y="4546106"/>
                  </a:lnTo>
                  <a:cubicBezTo>
                    <a:pt x="55880" y="4546106"/>
                    <a:pt x="0" y="4490226"/>
                    <a:pt x="0" y="4421646"/>
                  </a:cubicBezTo>
                  <a:lnTo>
                    <a:pt x="0" y="124460"/>
                  </a:lnTo>
                  <a:cubicBezTo>
                    <a:pt x="0" y="55880"/>
                    <a:pt x="55880" y="0"/>
                    <a:pt x="124460" y="0"/>
                  </a:cubicBezTo>
                  <a:lnTo>
                    <a:pt x="3928006" y="0"/>
                  </a:lnTo>
                  <a:cubicBezTo>
                    <a:pt x="3996586" y="0"/>
                    <a:pt x="4052466" y="55880"/>
                    <a:pt x="4052466" y="124460"/>
                  </a:cubicBezTo>
                  <a:lnTo>
                    <a:pt x="4052466" y="4421646"/>
                  </a:lnTo>
                  <a:cubicBezTo>
                    <a:pt x="4052466" y="4490226"/>
                    <a:pt x="3996586" y="4546106"/>
                    <a:pt x="3928006" y="4546106"/>
                  </a:cubicBezTo>
                  <a:close/>
                </a:path>
              </a:pathLst>
            </a:custGeom>
            <a:solidFill>
              <a:srgbClr val="FFFFFF">
                <a:alpha val="40000"/>
              </a:srgbClr>
            </a:solidFill>
          </p:spPr>
        </p:sp>
      </p:grpSp>
      <p:grpSp>
        <p:nvGrpSpPr>
          <p:cNvPr id="9" name="Group 9"/>
          <p:cNvGrpSpPr/>
          <p:nvPr/>
        </p:nvGrpSpPr>
        <p:grpSpPr>
          <a:xfrm>
            <a:off x="1681217" y="1611678"/>
            <a:ext cx="6071273" cy="6941043"/>
            <a:chOff x="0" y="0"/>
            <a:chExt cx="8095030" cy="9254724"/>
          </a:xfrm>
        </p:grpSpPr>
        <p:sp>
          <p:nvSpPr>
            <p:cNvPr id="10" name="TextBox 10"/>
            <p:cNvSpPr txBox="1"/>
            <p:nvPr/>
          </p:nvSpPr>
          <p:spPr>
            <a:xfrm>
              <a:off x="1045718" y="8854882"/>
              <a:ext cx="927192" cy="399842"/>
            </a:xfrm>
            <a:prstGeom prst="rect">
              <a:avLst/>
            </a:prstGeom>
          </p:spPr>
          <p:txBody>
            <a:bodyPr lIns="0" tIns="0" rIns="0" bIns="0" rtlCol="0" anchor="t">
              <a:spAutoFit/>
            </a:bodyPr>
            <a:lstStyle/>
            <a:p>
              <a:pPr algn="ctr">
                <a:lnSpc>
                  <a:spcPts val="2519"/>
                </a:lnSpc>
              </a:pPr>
              <a:r>
                <a:rPr lang="en-US" sz="1799">
                  <a:solidFill>
                    <a:srgbClr val="000000"/>
                  </a:solidFill>
                  <a:latin typeface="TT Commons Pro"/>
                </a:rPr>
                <a:t>1960-ті</a:t>
              </a:r>
            </a:p>
          </p:txBody>
        </p:sp>
        <p:sp>
          <p:nvSpPr>
            <p:cNvPr id="11" name="TextBox 11"/>
            <p:cNvSpPr txBox="1"/>
            <p:nvPr/>
          </p:nvSpPr>
          <p:spPr>
            <a:xfrm>
              <a:off x="2926305" y="8854882"/>
              <a:ext cx="929283" cy="399842"/>
            </a:xfrm>
            <a:prstGeom prst="rect">
              <a:avLst/>
            </a:prstGeom>
          </p:spPr>
          <p:txBody>
            <a:bodyPr lIns="0" tIns="0" rIns="0" bIns="0" rtlCol="0" anchor="t">
              <a:spAutoFit/>
            </a:bodyPr>
            <a:lstStyle/>
            <a:p>
              <a:pPr algn="ctr">
                <a:lnSpc>
                  <a:spcPts val="2519"/>
                </a:lnSpc>
              </a:pPr>
              <a:r>
                <a:rPr lang="en-US" sz="1799">
                  <a:solidFill>
                    <a:srgbClr val="000000"/>
                  </a:solidFill>
                  <a:latin typeface="TT Commons Pro"/>
                </a:rPr>
                <a:t>1980-ті</a:t>
              </a:r>
            </a:p>
          </p:txBody>
        </p:sp>
        <p:sp>
          <p:nvSpPr>
            <p:cNvPr id="12" name="TextBox 12"/>
            <p:cNvSpPr txBox="1"/>
            <p:nvPr/>
          </p:nvSpPr>
          <p:spPr>
            <a:xfrm>
              <a:off x="4763742" y="8854882"/>
              <a:ext cx="1017677" cy="399842"/>
            </a:xfrm>
            <a:prstGeom prst="rect">
              <a:avLst/>
            </a:prstGeom>
          </p:spPr>
          <p:txBody>
            <a:bodyPr lIns="0" tIns="0" rIns="0" bIns="0" rtlCol="0" anchor="t">
              <a:spAutoFit/>
            </a:bodyPr>
            <a:lstStyle/>
            <a:p>
              <a:pPr algn="ctr">
                <a:lnSpc>
                  <a:spcPts val="2519"/>
                </a:lnSpc>
              </a:pPr>
              <a:r>
                <a:rPr lang="en-US" sz="1799">
                  <a:solidFill>
                    <a:srgbClr val="000000"/>
                  </a:solidFill>
                  <a:latin typeface="TT Commons Pro"/>
                </a:rPr>
                <a:t>2000-ті</a:t>
              </a:r>
            </a:p>
          </p:txBody>
        </p:sp>
        <p:sp>
          <p:nvSpPr>
            <p:cNvPr id="13" name="TextBox 13"/>
            <p:cNvSpPr txBox="1"/>
            <p:nvPr/>
          </p:nvSpPr>
          <p:spPr>
            <a:xfrm>
              <a:off x="6686214" y="8854882"/>
              <a:ext cx="935998" cy="399842"/>
            </a:xfrm>
            <a:prstGeom prst="rect">
              <a:avLst/>
            </a:prstGeom>
          </p:spPr>
          <p:txBody>
            <a:bodyPr lIns="0" tIns="0" rIns="0" bIns="0" rtlCol="0" anchor="t">
              <a:spAutoFit/>
            </a:bodyPr>
            <a:lstStyle/>
            <a:p>
              <a:pPr algn="ctr">
                <a:lnSpc>
                  <a:spcPts val="2519"/>
                </a:lnSpc>
              </a:pPr>
              <a:r>
                <a:rPr lang="en-US" sz="1799">
                  <a:solidFill>
                    <a:srgbClr val="000000"/>
                  </a:solidFill>
                  <a:latin typeface="TT Commons Pro"/>
                </a:rPr>
                <a:t>2010-ті</a:t>
              </a:r>
            </a:p>
          </p:txBody>
        </p:sp>
        <p:grpSp>
          <p:nvGrpSpPr>
            <p:cNvPr id="14" name="Group 14"/>
            <p:cNvGrpSpPr>
              <a:grpSpLocks noChangeAspect="1"/>
            </p:cNvGrpSpPr>
            <p:nvPr/>
          </p:nvGrpSpPr>
          <p:grpSpPr>
            <a:xfrm>
              <a:off x="568497" y="180871"/>
              <a:ext cx="7526533" cy="8559711"/>
              <a:chOff x="0" y="0"/>
              <a:chExt cx="9045334" cy="10287000"/>
            </a:xfrm>
          </p:grpSpPr>
          <p:sp>
            <p:nvSpPr>
              <p:cNvPr id="15" name="Freeform 15"/>
              <p:cNvSpPr/>
              <p:nvPr/>
            </p:nvSpPr>
            <p:spPr>
              <a:xfrm>
                <a:off x="0" y="-6350"/>
                <a:ext cx="9045334" cy="12700"/>
              </a:xfrm>
              <a:custGeom>
                <a:avLst/>
                <a:gdLst/>
                <a:ahLst/>
                <a:cxnLst/>
                <a:rect l="l" t="t" r="r" b="b"/>
                <a:pathLst>
                  <a:path w="9045334" h="12700">
                    <a:moveTo>
                      <a:pt x="0" y="0"/>
                    </a:moveTo>
                    <a:lnTo>
                      <a:pt x="9045334" y="0"/>
                    </a:lnTo>
                    <a:lnTo>
                      <a:pt x="9045334" y="12700"/>
                    </a:lnTo>
                    <a:lnTo>
                      <a:pt x="0" y="12700"/>
                    </a:lnTo>
                    <a:close/>
                  </a:path>
                </a:pathLst>
              </a:custGeom>
              <a:solidFill>
                <a:srgbClr val="000000">
                  <a:alpha val="24706"/>
                </a:srgbClr>
              </a:solidFill>
            </p:spPr>
          </p:sp>
          <p:sp>
            <p:nvSpPr>
              <p:cNvPr id="16" name="Freeform 16"/>
              <p:cNvSpPr/>
              <p:nvPr/>
            </p:nvSpPr>
            <p:spPr>
              <a:xfrm>
                <a:off x="0" y="2051050"/>
                <a:ext cx="9045334" cy="12700"/>
              </a:xfrm>
              <a:custGeom>
                <a:avLst/>
                <a:gdLst/>
                <a:ahLst/>
                <a:cxnLst/>
                <a:rect l="l" t="t" r="r" b="b"/>
                <a:pathLst>
                  <a:path w="9045334" h="12700">
                    <a:moveTo>
                      <a:pt x="0" y="0"/>
                    </a:moveTo>
                    <a:lnTo>
                      <a:pt x="9045334" y="0"/>
                    </a:lnTo>
                    <a:lnTo>
                      <a:pt x="9045334" y="12700"/>
                    </a:lnTo>
                    <a:lnTo>
                      <a:pt x="0" y="12700"/>
                    </a:lnTo>
                    <a:close/>
                  </a:path>
                </a:pathLst>
              </a:custGeom>
              <a:solidFill>
                <a:srgbClr val="000000">
                  <a:alpha val="24706"/>
                </a:srgbClr>
              </a:solidFill>
            </p:spPr>
          </p:sp>
          <p:sp>
            <p:nvSpPr>
              <p:cNvPr id="17" name="Freeform 17"/>
              <p:cNvSpPr/>
              <p:nvPr/>
            </p:nvSpPr>
            <p:spPr>
              <a:xfrm>
                <a:off x="0" y="4108450"/>
                <a:ext cx="9045334" cy="12700"/>
              </a:xfrm>
              <a:custGeom>
                <a:avLst/>
                <a:gdLst/>
                <a:ahLst/>
                <a:cxnLst/>
                <a:rect l="l" t="t" r="r" b="b"/>
                <a:pathLst>
                  <a:path w="9045334" h="12700">
                    <a:moveTo>
                      <a:pt x="0" y="0"/>
                    </a:moveTo>
                    <a:lnTo>
                      <a:pt x="9045334" y="0"/>
                    </a:lnTo>
                    <a:lnTo>
                      <a:pt x="9045334" y="12700"/>
                    </a:lnTo>
                    <a:lnTo>
                      <a:pt x="0" y="12700"/>
                    </a:lnTo>
                    <a:close/>
                  </a:path>
                </a:pathLst>
              </a:custGeom>
              <a:solidFill>
                <a:srgbClr val="000000">
                  <a:alpha val="24706"/>
                </a:srgbClr>
              </a:solidFill>
            </p:spPr>
          </p:sp>
          <p:sp>
            <p:nvSpPr>
              <p:cNvPr id="18" name="Freeform 18"/>
              <p:cNvSpPr/>
              <p:nvPr/>
            </p:nvSpPr>
            <p:spPr>
              <a:xfrm>
                <a:off x="0" y="6165850"/>
                <a:ext cx="9045334" cy="12700"/>
              </a:xfrm>
              <a:custGeom>
                <a:avLst/>
                <a:gdLst/>
                <a:ahLst/>
                <a:cxnLst/>
                <a:rect l="l" t="t" r="r" b="b"/>
                <a:pathLst>
                  <a:path w="9045334" h="12700">
                    <a:moveTo>
                      <a:pt x="0" y="0"/>
                    </a:moveTo>
                    <a:lnTo>
                      <a:pt x="9045334" y="0"/>
                    </a:lnTo>
                    <a:lnTo>
                      <a:pt x="9045334" y="12700"/>
                    </a:lnTo>
                    <a:lnTo>
                      <a:pt x="0" y="12700"/>
                    </a:lnTo>
                    <a:close/>
                  </a:path>
                </a:pathLst>
              </a:custGeom>
              <a:solidFill>
                <a:srgbClr val="000000">
                  <a:alpha val="24706"/>
                </a:srgbClr>
              </a:solidFill>
            </p:spPr>
          </p:sp>
          <p:sp>
            <p:nvSpPr>
              <p:cNvPr id="19" name="Freeform 19"/>
              <p:cNvSpPr/>
              <p:nvPr/>
            </p:nvSpPr>
            <p:spPr>
              <a:xfrm>
                <a:off x="0" y="8223250"/>
                <a:ext cx="9045334" cy="12700"/>
              </a:xfrm>
              <a:custGeom>
                <a:avLst/>
                <a:gdLst/>
                <a:ahLst/>
                <a:cxnLst/>
                <a:rect l="l" t="t" r="r" b="b"/>
                <a:pathLst>
                  <a:path w="9045334" h="12700">
                    <a:moveTo>
                      <a:pt x="0" y="0"/>
                    </a:moveTo>
                    <a:lnTo>
                      <a:pt x="9045334" y="0"/>
                    </a:lnTo>
                    <a:lnTo>
                      <a:pt x="9045334" y="12700"/>
                    </a:lnTo>
                    <a:lnTo>
                      <a:pt x="0" y="12700"/>
                    </a:lnTo>
                    <a:close/>
                  </a:path>
                </a:pathLst>
              </a:custGeom>
              <a:solidFill>
                <a:srgbClr val="000000">
                  <a:alpha val="24706"/>
                </a:srgbClr>
              </a:solidFill>
            </p:spPr>
          </p:sp>
          <p:sp>
            <p:nvSpPr>
              <p:cNvPr id="20" name="Freeform 20"/>
              <p:cNvSpPr/>
              <p:nvPr/>
            </p:nvSpPr>
            <p:spPr>
              <a:xfrm>
                <a:off x="0" y="10280650"/>
                <a:ext cx="9045334" cy="12700"/>
              </a:xfrm>
              <a:custGeom>
                <a:avLst/>
                <a:gdLst/>
                <a:ahLst/>
                <a:cxnLst/>
                <a:rect l="l" t="t" r="r" b="b"/>
                <a:pathLst>
                  <a:path w="9045334" h="12700">
                    <a:moveTo>
                      <a:pt x="0" y="0"/>
                    </a:moveTo>
                    <a:lnTo>
                      <a:pt x="9045334" y="0"/>
                    </a:lnTo>
                    <a:lnTo>
                      <a:pt x="9045334" y="12700"/>
                    </a:lnTo>
                    <a:lnTo>
                      <a:pt x="0" y="12700"/>
                    </a:lnTo>
                    <a:close/>
                  </a:path>
                </a:pathLst>
              </a:custGeom>
              <a:solidFill>
                <a:srgbClr val="000000">
                  <a:alpha val="60000"/>
                </a:srgbClr>
              </a:solidFill>
            </p:spPr>
          </p:sp>
        </p:grpSp>
        <p:sp>
          <p:nvSpPr>
            <p:cNvPr id="21" name="TextBox 21"/>
            <p:cNvSpPr txBox="1"/>
            <p:nvPr/>
          </p:nvSpPr>
          <p:spPr>
            <a:xfrm>
              <a:off x="14310" y="-38100"/>
              <a:ext cx="401787" cy="399842"/>
            </a:xfrm>
            <a:prstGeom prst="rect">
              <a:avLst/>
            </a:prstGeom>
          </p:spPr>
          <p:txBody>
            <a:bodyPr lIns="0" tIns="0" rIns="0" bIns="0" rtlCol="0" anchor="t">
              <a:spAutoFit/>
            </a:bodyPr>
            <a:lstStyle/>
            <a:p>
              <a:pPr algn="r">
                <a:lnSpc>
                  <a:spcPts val="2519"/>
                </a:lnSpc>
              </a:pPr>
              <a:r>
                <a:rPr lang="en-US" sz="1799">
                  <a:solidFill>
                    <a:srgbClr val="000000"/>
                  </a:solidFill>
                  <a:latin typeface="TT Commons Pro"/>
                </a:rPr>
                <a:t>25 </a:t>
              </a:r>
            </a:p>
          </p:txBody>
        </p:sp>
        <p:sp>
          <p:nvSpPr>
            <p:cNvPr id="22" name="TextBox 22"/>
            <p:cNvSpPr txBox="1"/>
            <p:nvPr/>
          </p:nvSpPr>
          <p:spPr>
            <a:xfrm>
              <a:off x="0" y="1673842"/>
              <a:ext cx="416097" cy="399842"/>
            </a:xfrm>
            <a:prstGeom prst="rect">
              <a:avLst/>
            </a:prstGeom>
          </p:spPr>
          <p:txBody>
            <a:bodyPr lIns="0" tIns="0" rIns="0" bIns="0" rtlCol="0" anchor="t">
              <a:spAutoFit/>
            </a:bodyPr>
            <a:lstStyle/>
            <a:p>
              <a:pPr algn="r">
                <a:lnSpc>
                  <a:spcPts val="2519"/>
                </a:lnSpc>
              </a:pPr>
              <a:r>
                <a:rPr lang="en-US" sz="1799">
                  <a:solidFill>
                    <a:srgbClr val="000000"/>
                  </a:solidFill>
                  <a:latin typeface="TT Commons Pro"/>
                </a:rPr>
                <a:t>20 </a:t>
              </a:r>
            </a:p>
          </p:txBody>
        </p:sp>
        <p:sp>
          <p:nvSpPr>
            <p:cNvPr id="23" name="TextBox 23"/>
            <p:cNvSpPr txBox="1"/>
            <p:nvPr/>
          </p:nvSpPr>
          <p:spPr>
            <a:xfrm>
              <a:off x="74964" y="3385784"/>
              <a:ext cx="341134" cy="399842"/>
            </a:xfrm>
            <a:prstGeom prst="rect">
              <a:avLst/>
            </a:prstGeom>
          </p:spPr>
          <p:txBody>
            <a:bodyPr lIns="0" tIns="0" rIns="0" bIns="0" rtlCol="0" anchor="t">
              <a:spAutoFit/>
            </a:bodyPr>
            <a:lstStyle/>
            <a:p>
              <a:pPr algn="r">
                <a:lnSpc>
                  <a:spcPts val="2519"/>
                </a:lnSpc>
              </a:pPr>
              <a:r>
                <a:rPr lang="en-US" sz="1799">
                  <a:solidFill>
                    <a:srgbClr val="000000"/>
                  </a:solidFill>
                  <a:latin typeface="TT Commons Pro"/>
                </a:rPr>
                <a:t>15 </a:t>
              </a:r>
            </a:p>
          </p:txBody>
        </p:sp>
        <p:sp>
          <p:nvSpPr>
            <p:cNvPr id="24" name="TextBox 24"/>
            <p:cNvSpPr txBox="1"/>
            <p:nvPr/>
          </p:nvSpPr>
          <p:spPr>
            <a:xfrm>
              <a:off x="60653" y="5097727"/>
              <a:ext cx="355444" cy="399842"/>
            </a:xfrm>
            <a:prstGeom prst="rect">
              <a:avLst/>
            </a:prstGeom>
          </p:spPr>
          <p:txBody>
            <a:bodyPr lIns="0" tIns="0" rIns="0" bIns="0" rtlCol="0" anchor="t">
              <a:spAutoFit/>
            </a:bodyPr>
            <a:lstStyle/>
            <a:p>
              <a:pPr algn="r">
                <a:lnSpc>
                  <a:spcPts val="2519"/>
                </a:lnSpc>
              </a:pPr>
              <a:r>
                <a:rPr lang="en-US" sz="1799">
                  <a:solidFill>
                    <a:srgbClr val="000000"/>
                  </a:solidFill>
                  <a:latin typeface="TT Commons Pro"/>
                </a:rPr>
                <a:t>10 </a:t>
              </a:r>
            </a:p>
          </p:txBody>
        </p:sp>
        <p:sp>
          <p:nvSpPr>
            <p:cNvPr id="25" name="TextBox 25"/>
            <p:cNvSpPr txBox="1"/>
            <p:nvPr/>
          </p:nvSpPr>
          <p:spPr>
            <a:xfrm>
              <a:off x="175575" y="6809669"/>
              <a:ext cx="240522" cy="399842"/>
            </a:xfrm>
            <a:prstGeom prst="rect">
              <a:avLst/>
            </a:prstGeom>
          </p:spPr>
          <p:txBody>
            <a:bodyPr lIns="0" tIns="0" rIns="0" bIns="0" rtlCol="0" anchor="t">
              <a:spAutoFit/>
            </a:bodyPr>
            <a:lstStyle/>
            <a:p>
              <a:pPr algn="r">
                <a:lnSpc>
                  <a:spcPts val="2519"/>
                </a:lnSpc>
              </a:pPr>
              <a:r>
                <a:rPr lang="en-US" sz="1799">
                  <a:solidFill>
                    <a:srgbClr val="000000"/>
                  </a:solidFill>
                  <a:latin typeface="TT Commons Pro"/>
                </a:rPr>
                <a:t>5 </a:t>
              </a:r>
            </a:p>
          </p:txBody>
        </p:sp>
        <p:sp>
          <p:nvSpPr>
            <p:cNvPr id="26" name="TextBox 26"/>
            <p:cNvSpPr txBox="1"/>
            <p:nvPr/>
          </p:nvSpPr>
          <p:spPr>
            <a:xfrm>
              <a:off x="161265" y="8521611"/>
              <a:ext cx="254832" cy="399842"/>
            </a:xfrm>
            <a:prstGeom prst="rect">
              <a:avLst/>
            </a:prstGeom>
          </p:spPr>
          <p:txBody>
            <a:bodyPr lIns="0" tIns="0" rIns="0" bIns="0" rtlCol="0" anchor="t">
              <a:spAutoFit/>
            </a:bodyPr>
            <a:lstStyle/>
            <a:p>
              <a:pPr algn="r">
                <a:lnSpc>
                  <a:spcPts val="2519"/>
                </a:lnSpc>
              </a:pPr>
              <a:r>
                <a:rPr lang="en-US" sz="1799">
                  <a:solidFill>
                    <a:srgbClr val="000000"/>
                  </a:solidFill>
                  <a:latin typeface="TT Commons Pro"/>
                </a:rPr>
                <a:t>0 </a:t>
              </a:r>
            </a:p>
          </p:txBody>
        </p:sp>
        <p:grpSp>
          <p:nvGrpSpPr>
            <p:cNvPr id="27" name="Group 27"/>
            <p:cNvGrpSpPr>
              <a:grpSpLocks noChangeAspect="1"/>
            </p:cNvGrpSpPr>
            <p:nvPr/>
          </p:nvGrpSpPr>
          <p:grpSpPr>
            <a:xfrm>
              <a:off x="1456476" y="128033"/>
              <a:ext cx="5750575" cy="6953444"/>
              <a:chOff x="1067167" y="-63500"/>
              <a:chExt cx="6911001" cy="8356600"/>
            </a:xfrm>
          </p:grpSpPr>
          <p:sp>
            <p:nvSpPr>
              <p:cNvPr id="28" name="Freeform 28"/>
              <p:cNvSpPr/>
              <p:nvPr/>
            </p:nvSpPr>
            <p:spPr>
              <a:xfrm>
                <a:off x="1067167" y="6551376"/>
                <a:ext cx="2357091" cy="1741440"/>
              </a:xfrm>
              <a:custGeom>
                <a:avLst/>
                <a:gdLst/>
                <a:ahLst/>
                <a:cxnLst/>
                <a:rect l="l" t="t" r="r" b="b"/>
                <a:pathLst>
                  <a:path w="2357091" h="1741440">
                    <a:moveTo>
                      <a:pt x="127000" y="1678224"/>
                    </a:moveTo>
                    <a:cubicBezTo>
                      <a:pt x="126843" y="1643265"/>
                      <a:pt x="98459" y="1615008"/>
                      <a:pt x="63500" y="1615008"/>
                    </a:cubicBezTo>
                    <a:cubicBezTo>
                      <a:pt x="28540" y="1615008"/>
                      <a:pt x="156" y="1643265"/>
                      <a:pt x="0" y="1678224"/>
                    </a:cubicBezTo>
                    <a:cubicBezTo>
                      <a:pt x="156" y="1713183"/>
                      <a:pt x="28540" y="1741440"/>
                      <a:pt x="63500" y="1741440"/>
                    </a:cubicBezTo>
                    <a:cubicBezTo>
                      <a:pt x="98459" y="1741440"/>
                      <a:pt x="126843" y="1713183"/>
                      <a:pt x="127000" y="1678224"/>
                    </a:cubicBezTo>
                    <a:close/>
                    <a:moveTo>
                      <a:pt x="46684" y="1655121"/>
                    </a:moveTo>
                    <a:cubicBezTo>
                      <a:pt x="34006" y="1664436"/>
                      <a:pt x="31242" y="1682245"/>
                      <a:pt x="40500" y="1694965"/>
                    </a:cubicBezTo>
                    <a:cubicBezTo>
                      <a:pt x="49757" y="1707684"/>
                      <a:pt x="67555" y="1710528"/>
                      <a:pt x="80316" y="1701327"/>
                    </a:cubicBezTo>
                    <a:lnTo>
                      <a:pt x="2341649" y="55408"/>
                    </a:lnTo>
                    <a:cubicBezTo>
                      <a:pt x="2354327" y="46093"/>
                      <a:pt x="2357091" y="28283"/>
                      <a:pt x="2347833" y="15563"/>
                    </a:cubicBezTo>
                    <a:cubicBezTo>
                      <a:pt x="2338576" y="2844"/>
                      <a:pt x="2320778" y="0"/>
                      <a:pt x="2308018" y="9201"/>
                    </a:cubicBezTo>
                    <a:close/>
                  </a:path>
                </a:pathLst>
              </a:custGeom>
              <a:solidFill>
                <a:srgbClr val="FFD0E0"/>
              </a:solidFill>
            </p:spPr>
          </p:sp>
          <p:sp>
            <p:nvSpPr>
              <p:cNvPr id="29" name="Freeform 29"/>
              <p:cNvSpPr/>
              <p:nvPr/>
            </p:nvSpPr>
            <p:spPr>
              <a:xfrm>
                <a:off x="3328500" y="2436372"/>
                <a:ext cx="2357391" cy="4210524"/>
              </a:xfrm>
              <a:custGeom>
                <a:avLst/>
                <a:gdLst/>
                <a:ahLst/>
                <a:cxnLst/>
                <a:rect l="l" t="t" r="r" b="b"/>
                <a:pathLst>
                  <a:path w="2357391" h="4210524">
                    <a:moveTo>
                      <a:pt x="127000" y="4147308"/>
                    </a:moveTo>
                    <a:cubicBezTo>
                      <a:pt x="126844" y="4112349"/>
                      <a:pt x="98460" y="4084092"/>
                      <a:pt x="63500" y="4084092"/>
                    </a:cubicBezTo>
                    <a:cubicBezTo>
                      <a:pt x="28541" y="4084092"/>
                      <a:pt x="157" y="4112349"/>
                      <a:pt x="0" y="4147308"/>
                    </a:cubicBezTo>
                    <a:cubicBezTo>
                      <a:pt x="157" y="4182267"/>
                      <a:pt x="28541" y="4210525"/>
                      <a:pt x="63500" y="4210525"/>
                    </a:cubicBezTo>
                    <a:cubicBezTo>
                      <a:pt x="98460" y="4210525"/>
                      <a:pt x="126844" y="4182267"/>
                      <a:pt x="127000" y="4147308"/>
                    </a:cubicBezTo>
                    <a:close/>
                    <a:moveTo>
                      <a:pt x="38458" y="4133546"/>
                    </a:moveTo>
                    <a:cubicBezTo>
                      <a:pt x="30943" y="4147366"/>
                      <a:pt x="36012" y="4164662"/>
                      <a:pt x="49799" y="4172239"/>
                    </a:cubicBezTo>
                    <a:cubicBezTo>
                      <a:pt x="63586" y="4179816"/>
                      <a:pt x="80905" y="4174824"/>
                      <a:pt x="88543" y="4161070"/>
                    </a:cubicBezTo>
                    <a:lnTo>
                      <a:pt x="2349876" y="46270"/>
                    </a:lnTo>
                    <a:cubicBezTo>
                      <a:pt x="2357391" y="32450"/>
                      <a:pt x="2352322" y="15154"/>
                      <a:pt x="2338535" y="7577"/>
                    </a:cubicBezTo>
                    <a:cubicBezTo>
                      <a:pt x="2324748" y="0"/>
                      <a:pt x="2307430" y="4993"/>
                      <a:pt x="2299791" y="18746"/>
                    </a:cubicBezTo>
                    <a:close/>
                  </a:path>
                </a:pathLst>
              </a:custGeom>
              <a:solidFill>
                <a:srgbClr val="FFD0E0"/>
              </a:solidFill>
            </p:spPr>
          </p:sp>
          <p:sp>
            <p:nvSpPr>
              <p:cNvPr id="30" name="Freeform 30"/>
              <p:cNvSpPr/>
              <p:nvPr/>
            </p:nvSpPr>
            <p:spPr>
              <a:xfrm>
                <a:off x="5589834" y="-63217"/>
                <a:ext cx="2388333" cy="2595313"/>
              </a:xfrm>
              <a:custGeom>
                <a:avLst/>
                <a:gdLst/>
                <a:ahLst/>
                <a:cxnLst/>
                <a:rect l="l" t="t" r="r" b="b"/>
                <a:pathLst>
                  <a:path w="2388333" h="2595313">
                    <a:moveTo>
                      <a:pt x="127000" y="2532097"/>
                    </a:moveTo>
                    <a:cubicBezTo>
                      <a:pt x="126844" y="2497138"/>
                      <a:pt x="98459" y="2468880"/>
                      <a:pt x="63500" y="2468880"/>
                    </a:cubicBezTo>
                    <a:cubicBezTo>
                      <a:pt x="28541" y="2468880"/>
                      <a:pt x="156" y="2497138"/>
                      <a:pt x="0" y="2532097"/>
                    </a:cubicBezTo>
                    <a:cubicBezTo>
                      <a:pt x="156" y="2567056"/>
                      <a:pt x="28541" y="2595314"/>
                      <a:pt x="63500" y="2595314"/>
                    </a:cubicBezTo>
                    <a:cubicBezTo>
                      <a:pt x="98459" y="2595314"/>
                      <a:pt x="126844" y="2567056"/>
                      <a:pt x="127000" y="2532097"/>
                    </a:cubicBezTo>
                    <a:close/>
                    <a:moveTo>
                      <a:pt x="42428" y="2512797"/>
                    </a:moveTo>
                    <a:cubicBezTo>
                      <a:pt x="31854" y="2524445"/>
                      <a:pt x="32684" y="2542449"/>
                      <a:pt x="44285" y="2553075"/>
                    </a:cubicBezTo>
                    <a:cubicBezTo>
                      <a:pt x="55887" y="2563701"/>
                      <a:pt x="73894" y="2562951"/>
                      <a:pt x="84572" y="2551397"/>
                    </a:cubicBezTo>
                    <a:lnTo>
                      <a:pt x="2345905" y="82517"/>
                    </a:lnTo>
                    <a:cubicBezTo>
                      <a:pt x="2356492" y="70871"/>
                      <a:pt x="2355668" y="52856"/>
                      <a:pt x="2344061" y="42225"/>
                    </a:cubicBezTo>
                    <a:cubicBezTo>
                      <a:pt x="2332455" y="31594"/>
                      <a:pt x="2314436" y="32350"/>
                      <a:pt x="2303762" y="43917"/>
                    </a:cubicBezTo>
                    <a:close/>
                    <a:moveTo>
                      <a:pt x="2388333" y="63217"/>
                    </a:moveTo>
                    <a:lnTo>
                      <a:pt x="2388333" y="63217"/>
                    </a:lnTo>
                    <a:cubicBezTo>
                      <a:pt x="2388177" y="28258"/>
                      <a:pt x="2359793" y="0"/>
                      <a:pt x="2324833" y="0"/>
                    </a:cubicBezTo>
                    <a:cubicBezTo>
                      <a:pt x="2289873" y="0"/>
                      <a:pt x="2261490" y="28258"/>
                      <a:pt x="2261333" y="63217"/>
                    </a:cubicBezTo>
                    <a:lnTo>
                      <a:pt x="2261333" y="63217"/>
                    </a:lnTo>
                    <a:cubicBezTo>
                      <a:pt x="2261490" y="98176"/>
                      <a:pt x="2289873" y="126434"/>
                      <a:pt x="2324833" y="126434"/>
                    </a:cubicBezTo>
                    <a:cubicBezTo>
                      <a:pt x="2359793" y="126434"/>
                      <a:pt x="2388177" y="98176"/>
                      <a:pt x="2388333" y="63217"/>
                    </a:cubicBezTo>
                    <a:close/>
                  </a:path>
                </a:pathLst>
              </a:custGeom>
              <a:solidFill>
                <a:srgbClr val="FFD0E0"/>
              </a:solidFill>
            </p:spPr>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5242</Words>
  <Application>Microsoft Office PowerPoint</Application>
  <PresentationFormat>Произвольный</PresentationFormat>
  <Paragraphs>141</Paragraphs>
  <Slides>37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Noto Serif Display Light</vt:lpstr>
      <vt:lpstr>Calibri</vt:lpstr>
      <vt:lpstr>Arial</vt:lpstr>
      <vt:lpstr>TT Commons Pro</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Кремовый и Розовый Пастельный Градиент Разнообразие Мастер-класс Вебинар Программная презентация</dc:title>
  <dc:creator>Anna Davydova</dc:creator>
  <cp:lastModifiedBy>Lyudmyla</cp:lastModifiedBy>
  <cp:revision>17</cp:revision>
  <dcterms:created xsi:type="dcterms:W3CDTF">2006-08-16T00:00:00Z</dcterms:created>
  <dcterms:modified xsi:type="dcterms:W3CDTF">2023-11-22T20:26:58Z</dcterms:modified>
  <dc:identifier>DAFTUwsYteA</dc:identifier>
</cp:coreProperties>
</file>