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335" r:id="rId3"/>
    <p:sldId id="263" r:id="rId4"/>
    <p:sldId id="336" r:id="rId5"/>
    <p:sldId id="324" r:id="rId6"/>
    <p:sldId id="325" r:id="rId7"/>
    <p:sldId id="326" r:id="rId8"/>
    <p:sldId id="327" r:id="rId9"/>
    <p:sldId id="333" r:id="rId10"/>
    <p:sldId id="334" r:id="rId11"/>
    <p:sldId id="337" r:id="rId12"/>
    <p:sldId id="328" r:id="rId13"/>
    <p:sldId id="329" r:id="rId14"/>
    <p:sldId id="330" r:id="rId15"/>
    <p:sldId id="331" r:id="rId16"/>
    <p:sldId id="338" r:id="rId17"/>
    <p:sldId id="266" r:id="rId18"/>
    <p:sldId id="339" r:id="rId19"/>
    <p:sldId id="340" r:id="rId20"/>
    <p:sldId id="341" r:id="rId21"/>
    <p:sldId id="342" r:id="rId22"/>
    <p:sldId id="343" r:id="rId23"/>
    <p:sldId id="345" r:id="rId24"/>
    <p:sldId id="346" r:id="rId25"/>
    <p:sldId id="344" r:id="rId26"/>
    <p:sldId id="347" r:id="rId27"/>
    <p:sldId id="348" r:id="rId28"/>
    <p:sldId id="349" r:id="rId29"/>
    <p:sldId id="294" r:id="rId30"/>
    <p:sldId id="350" r:id="rId31"/>
    <p:sldId id="316" r:id="rId32"/>
    <p:sldId id="314" r:id="rId33"/>
    <p:sldId id="315" r:id="rId34"/>
    <p:sldId id="317" r:id="rId35"/>
    <p:sldId id="264" r:id="rId36"/>
    <p:sldId id="351" r:id="rId37"/>
    <p:sldId id="270" r:id="rId38"/>
    <p:sldId id="352" r:id="rId39"/>
    <p:sldId id="267" r:id="rId40"/>
    <p:sldId id="268" r:id="rId41"/>
    <p:sldId id="269" r:id="rId42"/>
    <p:sldId id="273" r:id="rId43"/>
    <p:sldId id="280" r:id="rId44"/>
    <p:sldId id="282" r:id="rId45"/>
    <p:sldId id="284" r:id="rId46"/>
    <p:sldId id="353" r:id="rId47"/>
    <p:sldId id="354" r:id="rId48"/>
    <p:sldId id="355" r:id="rId49"/>
    <p:sldId id="272" r:id="rId50"/>
    <p:sldId id="277" r:id="rId51"/>
    <p:sldId id="283" r:id="rId52"/>
    <p:sldId id="301" r:id="rId53"/>
    <p:sldId id="356" r:id="rId54"/>
    <p:sldId id="357" r:id="rId55"/>
    <p:sldId id="358" r:id="rId56"/>
    <p:sldId id="359" r:id="rId57"/>
    <p:sldId id="360" r:id="rId58"/>
    <p:sldId id="291" r:id="rId59"/>
    <p:sldId id="361" r:id="rId60"/>
    <p:sldId id="322" r:id="rId61"/>
    <p:sldId id="318" r:id="rId62"/>
    <p:sldId id="362" r:id="rId63"/>
    <p:sldId id="363" r:id="rId64"/>
    <p:sldId id="295" r:id="rId65"/>
    <p:sldId id="293" r:id="rId66"/>
    <p:sldId id="364" r:id="rId67"/>
    <p:sldId id="365" r:id="rId68"/>
    <p:sldId id="366" r:id="rId69"/>
    <p:sldId id="296" r:id="rId70"/>
    <p:sldId id="302" r:id="rId7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97CCA-11DE-4B1C-90DC-371B7D810A35}" type="doc">
      <dgm:prSet loTypeId="urn:microsoft.com/office/officeart/2005/8/layout/process1" loCatId="process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6FF3408-66D9-4523-AAB9-136408CC4FFC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pPr rtl="0"/>
          <a:r>
            <a:rPr lang="uk-UA" b="1" i="1" dirty="0">
              <a:solidFill>
                <a:schemeClr val="tx1"/>
              </a:solidFill>
            </a:rPr>
            <a:t>Валовий випуск</a:t>
          </a:r>
          <a:r>
            <a:rPr lang="uk-UA" dirty="0">
              <a:solidFill>
                <a:schemeClr val="tx1"/>
              </a:solidFill>
            </a:rPr>
            <a:t> (</a:t>
          </a:r>
          <a:r>
            <a:rPr lang="uk-UA" i="1" dirty="0">
              <a:solidFill>
                <a:schemeClr val="tx1"/>
              </a:solidFill>
            </a:rPr>
            <a:t>ВВ</a:t>
          </a:r>
          <a:r>
            <a:rPr lang="uk-UA" dirty="0">
              <a:solidFill>
                <a:schemeClr val="tx1"/>
              </a:solidFill>
            </a:rPr>
            <a:t>) – це загальна кількість всіх видів готової продукції, напівфабрикатів і виробничих послуг, що виробляються на </a:t>
          </a:r>
          <a:r>
            <a:rPr lang="uk-UA" dirty="0" err="1">
              <a:solidFill>
                <a:schemeClr val="tx1"/>
              </a:solidFill>
            </a:rPr>
            <a:t>підпри-ємстві</a:t>
          </a:r>
          <a:r>
            <a:rPr lang="uk-UA" dirty="0">
              <a:solidFill>
                <a:schemeClr val="tx1"/>
              </a:solidFill>
            </a:rPr>
            <a:t> за певний період часу і призначених для споживання як усередині підприємства, так і для продажу на сторону. </a:t>
          </a:r>
          <a:endParaRPr lang="ru-RU" dirty="0">
            <a:solidFill>
              <a:schemeClr val="tx1"/>
            </a:solidFill>
          </a:endParaRPr>
        </a:p>
      </dgm:t>
    </dgm:pt>
    <dgm:pt modelId="{0C0A0EFC-0072-4206-BD11-0FB212364520}" type="parTrans" cxnId="{8CF49B15-CA6F-4761-9D98-74468884D503}">
      <dgm:prSet/>
      <dgm:spPr/>
      <dgm:t>
        <a:bodyPr/>
        <a:lstStyle/>
        <a:p>
          <a:endParaRPr lang="ru-RU"/>
        </a:p>
      </dgm:t>
    </dgm:pt>
    <dgm:pt modelId="{DCCFFCC3-A1C8-4598-B122-95946788B099}" type="sibTrans" cxnId="{8CF49B15-CA6F-4761-9D98-74468884D503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1B16DDF8-4465-447A-AEDC-6AD987B57993}">
      <dgm:prSet/>
      <dgm:spPr>
        <a:solidFill>
          <a:srgbClr val="FFC000"/>
        </a:solidFill>
      </dgm:spPr>
      <dgm:t>
        <a:bodyPr/>
        <a:lstStyle/>
        <a:p>
          <a:pPr rtl="0"/>
          <a:r>
            <a:rPr lang="uk-UA" dirty="0">
              <a:solidFill>
                <a:schemeClr val="tx1"/>
              </a:solidFill>
            </a:rPr>
            <a:t>Тобто валовий випуск – це план вироблення продукції в натуральних і умовно-натуральних одиницях за всіма основними і допоміжними цехами підприємства.</a:t>
          </a:r>
        </a:p>
      </dgm:t>
    </dgm:pt>
    <dgm:pt modelId="{D9A8CABD-1CC4-4800-96B9-BBA2C8F96A0D}" type="parTrans" cxnId="{190419E6-3171-42AD-919C-919AF8C7DFB2}">
      <dgm:prSet/>
      <dgm:spPr/>
      <dgm:t>
        <a:bodyPr/>
        <a:lstStyle/>
        <a:p>
          <a:endParaRPr lang="ru-RU"/>
        </a:p>
      </dgm:t>
    </dgm:pt>
    <dgm:pt modelId="{FE95D336-5A04-4534-BAE2-884F2B56535E}" type="sibTrans" cxnId="{190419E6-3171-42AD-919C-919AF8C7DFB2}">
      <dgm:prSet/>
      <dgm:spPr/>
      <dgm:t>
        <a:bodyPr/>
        <a:lstStyle/>
        <a:p>
          <a:endParaRPr lang="ru-RU"/>
        </a:p>
      </dgm:t>
    </dgm:pt>
    <dgm:pt modelId="{BDF57259-904F-4610-ABC3-D2D483635D91}" type="pres">
      <dgm:prSet presAssocID="{55097CCA-11DE-4B1C-90DC-371B7D810A35}" presName="Name0" presStyleCnt="0">
        <dgm:presLayoutVars>
          <dgm:dir/>
          <dgm:resizeHandles val="exact"/>
        </dgm:presLayoutVars>
      </dgm:prSet>
      <dgm:spPr/>
    </dgm:pt>
    <dgm:pt modelId="{C4B2DBD0-BA06-4715-94A2-3C24F4CC6356}" type="pres">
      <dgm:prSet presAssocID="{06FF3408-66D9-4523-AAB9-136408CC4FFC}" presName="node" presStyleLbl="node1" presStyleIdx="0" presStyleCnt="2">
        <dgm:presLayoutVars>
          <dgm:bulletEnabled val="1"/>
        </dgm:presLayoutVars>
      </dgm:prSet>
      <dgm:spPr/>
    </dgm:pt>
    <dgm:pt modelId="{04A80981-1D24-4F12-B883-0E64414F4794}" type="pres">
      <dgm:prSet presAssocID="{DCCFFCC3-A1C8-4598-B122-95946788B099}" presName="sibTrans" presStyleLbl="sibTrans2D1" presStyleIdx="0" presStyleCnt="1"/>
      <dgm:spPr/>
    </dgm:pt>
    <dgm:pt modelId="{BD774BB9-CFE4-4AA8-A3C5-9335EF8DCA50}" type="pres">
      <dgm:prSet presAssocID="{DCCFFCC3-A1C8-4598-B122-95946788B099}" presName="connectorText" presStyleLbl="sibTrans2D1" presStyleIdx="0" presStyleCnt="1"/>
      <dgm:spPr/>
    </dgm:pt>
    <dgm:pt modelId="{80760E35-B5EE-4478-A14B-14FBFECF55C1}" type="pres">
      <dgm:prSet presAssocID="{1B16DDF8-4465-447A-AEDC-6AD987B57993}" presName="node" presStyleLbl="node1" presStyleIdx="1" presStyleCnt="2" custLinFactNeighborX="-10396" custLinFactNeighborY="-440">
        <dgm:presLayoutVars>
          <dgm:bulletEnabled val="1"/>
        </dgm:presLayoutVars>
      </dgm:prSet>
      <dgm:spPr/>
    </dgm:pt>
  </dgm:ptLst>
  <dgm:cxnLst>
    <dgm:cxn modelId="{8CF49B15-CA6F-4761-9D98-74468884D503}" srcId="{55097CCA-11DE-4B1C-90DC-371B7D810A35}" destId="{06FF3408-66D9-4523-AAB9-136408CC4FFC}" srcOrd="0" destOrd="0" parTransId="{0C0A0EFC-0072-4206-BD11-0FB212364520}" sibTransId="{DCCFFCC3-A1C8-4598-B122-95946788B099}"/>
    <dgm:cxn modelId="{FAEB1F18-188A-4BAE-8B34-6F3F4C2BCE5B}" type="presOf" srcId="{1B16DDF8-4465-447A-AEDC-6AD987B57993}" destId="{80760E35-B5EE-4478-A14B-14FBFECF55C1}" srcOrd="0" destOrd="0" presId="urn:microsoft.com/office/officeart/2005/8/layout/process1"/>
    <dgm:cxn modelId="{0D8D6B69-6455-41DF-BC67-E6DD3C98664C}" type="presOf" srcId="{06FF3408-66D9-4523-AAB9-136408CC4FFC}" destId="{C4B2DBD0-BA06-4715-94A2-3C24F4CC6356}" srcOrd="0" destOrd="0" presId="urn:microsoft.com/office/officeart/2005/8/layout/process1"/>
    <dgm:cxn modelId="{DD8910D9-2175-42A6-9349-E216941E10ED}" type="presOf" srcId="{DCCFFCC3-A1C8-4598-B122-95946788B099}" destId="{BD774BB9-CFE4-4AA8-A3C5-9335EF8DCA50}" srcOrd="1" destOrd="0" presId="urn:microsoft.com/office/officeart/2005/8/layout/process1"/>
    <dgm:cxn modelId="{190419E6-3171-42AD-919C-919AF8C7DFB2}" srcId="{55097CCA-11DE-4B1C-90DC-371B7D810A35}" destId="{1B16DDF8-4465-447A-AEDC-6AD987B57993}" srcOrd="1" destOrd="0" parTransId="{D9A8CABD-1CC4-4800-96B9-BBA2C8F96A0D}" sibTransId="{FE95D336-5A04-4534-BAE2-884F2B56535E}"/>
    <dgm:cxn modelId="{423A47EA-4216-40E9-87C4-C0FEB7351EB8}" type="presOf" srcId="{DCCFFCC3-A1C8-4598-B122-95946788B099}" destId="{04A80981-1D24-4F12-B883-0E64414F4794}" srcOrd="0" destOrd="0" presId="urn:microsoft.com/office/officeart/2005/8/layout/process1"/>
    <dgm:cxn modelId="{4DCFAAF1-740D-4007-9665-AD3410592849}" type="presOf" srcId="{55097CCA-11DE-4B1C-90DC-371B7D810A35}" destId="{BDF57259-904F-4610-ABC3-D2D483635D91}" srcOrd="0" destOrd="0" presId="urn:microsoft.com/office/officeart/2005/8/layout/process1"/>
    <dgm:cxn modelId="{E700067F-DA29-4936-A906-AA31BD0D61DE}" type="presParOf" srcId="{BDF57259-904F-4610-ABC3-D2D483635D91}" destId="{C4B2DBD0-BA06-4715-94A2-3C24F4CC6356}" srcOrd="0" destOrd="0" presId="urn:microsoft.com/office/officeart/2005/8/layout/process1"/>
    <dgm:cxn modelId="{D5601459-3E99-4A19-A866-2E3E94A942B8}" type="presParOf" srcId="{BDF57259-904F-4610-ABC3-D2D483635D91}" destId="{04A80981-1D24-4F12-B883-0E64414F4794}" srcOrd="1" destOrd="0" presId="urn:microsoft.com/office/officeart/2005/8/layout/process1"/>
    <dgm:cxn modelId="{6354D419-817D-4D48-BA6F-1E6CACCB77EF}" type="presParOf" srcId="{04A80981-1D24-4F12-B883-0E64414F4794}" destId="{BD774BB9-CFE4-4AA8-A3C5-9335EF8DCA50}" srcOrd="0" destOrd="0" presId="urn:microsoft.com/office/officeart/2005/8/layout/process1"/>
    <dgm:cxn modelId="{EF793B96-D604-4925-90C1-E08EE3960EA1}" type="presParOf" srcId="{BDF57259-904F-4610-ABC3-D2D483635D91}" destId="{80760E35-B5EE-4478-A14B-14FBFECF55C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A753A8-432D-4078-BADD-EF606A8CBB1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3A3D87-D2A8-4962-9463-E388F33CF631}">
      <dgm:prSet/>
      <dgm:spPr/>
      <dgm:t>
        <a:bodyPr/>
        <a:lstStyle/>
        <a:p>
          <a:pPr rtl="0"/>
          <a:r>
            <a:rPr lang="uk-UA" dirty="0"/>
            <a:t>При складанні кошторису витрат на виробництво </a:t>
          </a:r>
          <a:r>
            <a:rPr lang="uk-UA" b="1" i="1" dirty="0"/>
            <a:t>використовується групування витрат за економічно однорідними елементами</a:t>
          </a:r>
          <a:r>
            <a:rPr lang="uk-UA" dirty="0"/>
            <a:t>. </a:t>
          </a:r>
        </a:p>
        <a:p>
          <a:pPr rtl="0"/>
          <a:r>
            <a:rPr lang="uk-UA" dirty="0"/>
            <a:t>Таке групування передбачає об'єднання витрат за ознаками однорідності не залежно від того, де і на що вони були витрачені.</a:t>
          </a:r>
          <a:endParaRPr lang="ru-RU" dirty="0"/>
        </a:p>
      </dgm:t>
    </dgm:pt>
    <dgm:pt modelId="{4A1AD1D5-77C6-4E40-B343-9AF47E6560FE}" type="parTrans" cxnId="{04A6FDC7-3413-46A2-8656-F34FB420FCC0}">
      <dgm:prSet/>
      <dgm:spPr/>
      <dgm:t>
        <a:bodyPr/>
        <a:lstStyle/>
        <a:p>
          <a:endParaRPr lang="ru-RU"/>
        </a:p>
      </dgm:t>
    </dgm:pt>
    <dgm:pt modelId="{41B45693-657C-49D9-B0A4-42B25664161D}" type="sibTrans" cxnId="{04A6FDC7-3413-46A2-8656-F34FB420FCC0}">
      <dgm:prSet/>
      <dgm:spPr/>
      <dgm:t>
        <a:bodyPr/>
        <a:lstStyle/>
        <a:p>
          <a:endParaRPr lang="ru-RU"/>
        </a:p>
      </dgm:t>
    </dgm:pt>
    <dgm:pt modelId="{DF782A84-955F-4807-ABF4-034F50D2C120}" type="pres">
      <dgm:prSet presAssocID="{F9A753A8-432D-4078-BADD-EF606A8CBB1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CE90878-77D2-4E75-BDFB-422425F9404C}" type="pres">
      <dgm:prSet presAssocID="{DD3A3D87-D2A8-4962-9463-E388F33CF631}" presName="circle1" presStyleLbl="node1" presStyleIdx="0" presStyleCnt="1"/>
      <dgm:spPr/>
    </dgm:pt>
    <dgm:pt modelId="{6F3E03EC-0354-471C-B982-56A7C8D3BEB8}" type="pres">
      <dgm:prSet presAssocID="{DD3A3D87-D2A8-4962-9463-E388F33CF631}" presName="space" presStyleCnt="0"/>
      <dgm:spPr/>
    </dgm:pt>
    <dgm:pt modelId="{C9A07C92-3D37-4940-8FC8-42C374F1A13A}" type="pres">
      <dgm:prSet presAssocID="{DD3A3D87-D2A8-4962-9463-E388F33CF631}" presName="rect1" presStyleLbl="alignAcc1" presStyleIdx="0" presStyleCnt="1"/>
      <dgm:spPr/>
    </dgm:pt>
    <dgm:pt modelId="{B6220B5A-B0A5-4A77-943C-50DC5F6F5D59}" type="pres">
      <dgm:prSet presAssocID="{DD3A3D87-D2A8-4962-9463-E388F33CF631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8A3776A3-C37A-4636-AAB3-6BCAB62DD8D7}" type="presOf" srcId="{DD3A3D87-D2A8-4962-9463-E388F33CF631}" destId="{B6220B5A-B0A5-4A77-943C-50DC5F6F5D59}" srcOrd="1" destOrd="0" presId="urn:microsoft.com/office/officeart/2005/8/layout/target3"/>
    <dgm:cxn modelId="{45A19CC7-0F94-4648-B1E7-7000D88E6F62}" type="presOf" srcId="{F9A753A8-432D-4078-BADD-EF606A8CBB1A}" destId="{DF782A84-955F-4807-ABF4-034F50D2C120}" srcOrd="0" destOrd="0" presId="urn:microsoft.com/office/officeart/2005/8/layout/target3"/>
    <dgm:cxn modelId="{04A6FDC7-3413-46A2-8656-F34FB420FCC0}" srcId="{F9A753A8-432D-4078-BADD-EF606A8CBB1A}" destId="{DD3A3D87-D2A8-4962-9463-E388F33CF631}" srcOrd="0" destOrd="0" parTransId="{4A1AD1D5-77C6-4E40-B343-9AF47E6560FE}" sibTransId="{41B45693-657C-49D9-B0A4-42B25664161D}"/>
    <dgm:cxn modelId="{B62853CD-3F1A-4799-9703-BFCC0C2E1CC8}" type="presOf" srcId="{DD3A3D87-D2A8-4962-9463-E388F33CF631}" destId="{C9A07C92-3D37-4940-8FC8-42C374F1A13A}" srcOrd="0" destOrd="0" presId="urn:microsoft.com/office/officeart/2005/8/layout/target3"/>
    <dgm:cxn modelId="{C27D3C0C-100B-4F62-98B5-3E55AF1D9F1F}" type="presParOf" srcId="{DF782A84-955F-4807-ABF4-034F50D2C120}" destId="{ACE90878-77D2-4E75-BDFB-422425F9404C}" srcOrd="0" destOrd="0" presId="urn:microsoft.com/office/officeart/2005/8/layout/target3"/>
    <dgm:cxn modelId="{20ACBA29-B0FC-4E16-B511-4B6647E9D45B}" type="presParOf" srcId="{DF782A84-955F-4807-ABF4-034F50D2C120}" destId="{6F3E03EC-0354-471C-B982-56A7C8D3BEB8}" srcOrd="1" destOrd="0" presId="urn:microsoft.com/office/officeart/2005/8/layout/target3"/>
    <dgm:cxn modelId="{54317064-1DC6-466B-A1B9-553B8A3A31C0}" type="presParOf" srcId="{DF782A84-955F-4807-ABF4-034F50D2C120}" destId="{C9A07C92-3D37-4940-8FC8-42C374F1A13A}" srcOrd="2" destOrd="0" presId="urn:microsoft.com/office/officeart/2005/8/layout/target3"/>
    <dgm:cxn modelId="{D1D6B18D-9CC9-4CF5-B0A4-DC4F4B3A0A87}" type="presParOf" srcId="{DF782A84-955F-4807-ABF4-034F50D2C120}" destId="{B6220B5A-B0A5-4A77-943C-50DC5F6F5D59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E031A9-9A4D-4BE3-A772-920F77ECE97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36D3BE-7BE7-43F1-8C95-80B346F2B5C4}">
      <dgm:prSet custT="1"/>
      <dgm:spPr/>
      <dgm:t>
        <a:bodyPr/>
        <a:lstStyle/>
        <a:p>
          <a:pPr rtl="0"/>
          <a:r>
            <a:rPr lang="ru-RU" sz="1800" dirty="0" err="1"/>
            <a:t>матеріальні</a:t>
          </a:r>
          <a:r>
            <a:rPr lang="ru-RU" sz="1800" dirty="0"/>
            <a:t> </a:t>
          </a:r>
          <a:r>
            <a:rPr lang="ru-RU" sz="1800" dirty="0" err="1"/>
            <a:t>витрати</a:t>
          </a:r>
          <a:endParaRPr lang="ru-RU" sz="1800" dirty="0"/>
        </a:p>
      </dgm:t>
    </dgm:pt>
    <dgm:pt modelId="{57ED0F5A-23E6-4117-B2D1-95D9F22D50DB}" type="parTrans" cxnId="{491BCA49-4E00-463E-BEE6-9E62D65BCD0B}">
      <dgm:prSet/>
      <dgm:spPr/>
      <dgm:t>
        <a:bodyPr/>
        <a:lstStyle/>
        <a:p>
          <a:endParaRPr lang="ru-RU" sz="2800"/>
        </a:p>
      </dgm:t>
    </dgm:pt>
    <dgm:pt modelId="{6FDADDC7-7037-4DB5-B2C5-A1D410BF9742}" type="sibTrans" cxnId="{491BCA49-4E00-463E-BEE6-9E62D65BCD0B}">
      <dgm:prSet/>
      <dgm:spPr/>
      <dgm:t>
        <a:bodyPr/>
        <a:lstStyle/>
        <a:p>
          <a:endParaRPr lang="ru-RU" sz="2800"/>
        </a:p>
      </dgm:t>
    </dgm:pt>
    <dgm:pt modelId="{FEF3C036-247F-4FC4-8AD1-E7EC15F543F1}">
      <dgm:prSet custT="1"/>
      <dgm:spPr/>
      <dgm:t>
        <a:bodyPr/>
        <a:lstStyle/>
        <a:p>
          <a:pPr rtl="0"/>
          <a:r>
            <a:rPr lang="ru-RU" sz="1800" dirty="0" err="1"/>
            <a:t>витрати</a:t>
          </a:r>
          <a:r>
            <a:rPr lang="ru-RU" sz="1800" dirty="0"/>
            <a:t> на оплату </a:t>
          </a:r>
          <a:r>
            <a:rPr lang="ru-RU" sz="1800" dirty="0" err="1"/>
            <a:t>праці</a:t>
          </a:r>
          <a:endParaRPr lang="ru-RU" sz="1800" dirty="0"/>
        </a:p>
      </dgm:t>
    </dgm:pt>
    <dgm:pt modelId="{885B24E8-ECD8-46C3-B97C-76F41B4A35EE}" type="parTrans" cxnId="{347BFCB2-66D5-42AA-8D02-8A4F376B9A7D}">
      <dgm:prSet/>
      <dgm:spPr/>
      <dgm:t>
        <a:bodyPr/>
        <a:lstStyle/>
        <a:p>
          <a:endParaRPr lang="ru-RU" sz="2800"/>
        </a:p>
      </dgm:t>
    </dgm:pt>
    <dgm:pt modelId="{4C87A939-1B71-4C71-90F4-12F80431ADFB}" type="sibTrans" cxnId="{347BFCB2-66D5-42AA-8D02-8A4F376B9A7D}">
      <dgm:prSet/>
      <dgm:spPr/>
      <dgm:t>
        <a:bodyPr/>
        <a:lstStyle/>
        <a:p>
          <a:endParaRPr lang="ru-RU" sz="2800"/>
        </a:p>
      </dgm:t>
    </dgm:pt>
    <dgm:pt modelId="{27BF9390-E2E2-4A66-8929-35993AD9BCF5}">
      <dgm:prSet custT="1"/>
      <dgm:spPr/>
      <dgm:t>
        <a:bodyPr/>
        <a:lstStyle/>
        <a:p>
          <a:pPr rtl="0"/>
          <a:r>
            <a:rPr lang="ru-RU" sz="1800" dirty="0" err="1"/>
            <a:t>відрахування</a:t>
          </a:r>
          <a:r>
            <a:rPr lang="ru-RU" sz="1800" dirty="0"/>
            <a:t> на </a:t>
          </a:r>
          <a:r>
            <a:rPr lang="ru-RU" sz="1800" dirty="0" err="1"/>
            <a:t>соціальні</a:t>
          </a:r>
          <a:r>
            <a:rPr lang="ru-RU" sz="1800" dirty="0"/>
            <a:t> заходи</a:t>
          </a:r>
        </a:p>
      </dgm:t>
    </dgm:pt>
    <dgm:pt modelId="{26233B0F-E63A-4B7A-9E41-E218566D4555}" type="parTrans" cxnId="{825847F9-EC74-4559-8085-F271BAD8CA75}">
      <dgm:prSet/>
      <dgm:spPr/>
      <dgm:t>
        <a:bodyPr/>
        <a:lstStyle/>
        <a:p>
          <a:endParaRPr lang="ru-RU" sz="2800"/>
        </a:p>
      </dgm:t>
    </dgm:pt>
    <dgm:pt modelId="{94F05C36-32BF-49E2-AB65-B0DB5570AD09}" type="sibTrans" cxnId="{825847F9-EC74-4559-8085-F271BAD8CA75}">
      <dgm:prSet/>
      <dgm:spPr/>
      <dgm:t>
        <a:bodyPr/>
        <a:lstStyle/>
        <a:p>
          <a:endParaRPr lang="ru-RU" sz="2800"/>
        </a:p>
      </dgm:t>
    </dgm:pt>
    <dgm:pt modelId="{42ACD6D0-32C2-40A7-BD22-4ECD413B775F}">
      <dgm:prSet custT="1"/>
      <dgm:spPr/>
      <dgm:t>
        <a:bodyPr/>
        <a:lstStyle/>
        <a:p>
          <a:pPr rtl="0"/>
          <a:r>
            <a:rPr lang="ru-RU" sz="1800" dirty="0" err="1"/>
            <a:t>амортизація</a:t>
          </a:r>
          <a:endParaRPr lang="ru-RU" sz="1800" dirty="0"/>
        </a:p>
      </dgm:t>
    </dgm:pt>
    <dgm:pt modelId="{EDA7C4EA-9F0F-45DF-A0DB-885EF993F22B}" type="parTrans" cxnId="{22D26FB7-8D9C-4A55-B180-E46336E89DC0}">
      <dgm:prSet/>
      <dgm:spPr/>
      <dgm:t>
        <a:bodyPr/>
        <a:lstStyle/>
        <a:p>
          <a:endParaRPr lang="ru-RU" sz="2800"/>
        </a:p>
      </dgm:t>
    </dgm:pt>
    <dgm:pt modelId="{814B2CBE-14C9-4D34-89DA-EA3A7F126190}" type="sibTrans" cxnId="{22D26FB7-8D9C-4A55-B180-E46336E89DC0}">
      <dgm:prSet/>
      <dgm:spPr/>
      <dgm:t>
        <a:bodyPr/>
        <a:lstStyle/>
        <a:p>
          <a:endParaRPr lang="ru-RU" sz="2800"/>
        </a:p>
      </dgm:t>
    </dgm:pt>
    <dgm:pt modelId="{7005E9AC-4262-44A9-A725-7DB4DE075AED}">
      <dgm:prSet custT="1"/>
      <dgm:spPr/>
      <dgm:t>
        <a:bodyPr/>
        <a:lstStyle/>
        <a:p>
          <a:pPr rtl="0"/>
          <a:r>
            <a:rPr lang="ru-RU" sz="1800" dirty="0" err="1">
              <a:solidFill>
                <a:schemeClr val="tx1"/>
              </a:solidFill>
            </a:rPr>
            <a:t>інші</a:t>
          </a:r>
          <a:r>
            <a:rPr lang="ru-RU" sz="1800" dirty="0">
              <a:solidFill>
                <a:schemeClr val="tx1"/>
              </a:solidFill>
            </a:rPr>
            <a:t> </a:t>
          </a:r>
          <a:r>
            <a:rPr lang="ru-RU" sz="1800" dirty="0" err="1">
              <a:solidFill>
                <a:schemeClr val="tx1"/>
              </a:solidFill>
            </a:rPr>
            <a:t>операційні</a:t>
          </a:r>
          <a:r>
            <a:rPr lang="ru-RU" sz="1800" dirty="0">
              <a:solidFill>
                <a:schemeClr val="tx1"/>
              </a:solidFill>
            </a:rPr>
            <a:t> </a:t>
          </a:r>
          <a:r>
            <a:rPr lang="ru-RU" sz="1800" dirty="0" err="1">
              <a:solidFill>
                <a:schemeClr val="tx1"/>
              </a:solidFill>
            </a:rPr>
            <a:t>витрати</a:t>
          </a:r>
          <a:r>
            <a:rPr lang="ru-RU" sz="1800" dirty="0">
              <a:solidFill>
                <a:schemeClr val="tx1"/>
              </a:solidFill>
            </a:rPr>
            <a:t> (на </a:t>
          </a:r>
          <a:r>
            <a:rPr lang="ru-RU" sz="1800" dirty="0" err="1">
              <a:solidFill>
                <a:schemeClr val="tx1"/>
              </a:solidFill>
            </a:rPr>
            <a:t>відрядження</a:t>
          </a:r>
          <a:r>
            <a:rPr lang="ru-RU" sz="1800" dirty="0">
              <a:solidFill>
                <a:schemeClr val="tx1"/>
              </a:solidFill>
            </a:rPr>
            <a:t>, на </a:t>
          </a:r>
          <a:r>
            <a:rPr lang="ru-RU" sz="1800" dirty="0" err="1">
              <a:solidFill>
                <a:schemeClr val="tx1"/>
              </a:solidFill>
            </a:rPr>
            <a:t>послуги</a:t>
          </a:r>
          <a:r>
            <a:rPr lang="ru-RU" sz="1800" dirty="0">
              <a:solidFill>
                <a:schemeClr val="tx1"/>
              </a:solidFill>
            </a:rPr>
            <a:t> </a:t>
          </a:r>
          <a:r>
            <a:rPr lang="ru-RU" sz="1800" dirty="0" err="1">
              <a:solidFill>
                <a:schemeClr val="tx1"/>
              </a:solidFill>
            </a:rPr>
            <a:t>зв'язку</a:t>
          </a:r>
          <a:r>
            <a:rPr lang="ru-RU" sz="1800" dirty="0">
              <a:solidFill>
                <a:schemeClr val="tx1"/>
              </a:solidFill>
            </a:rPr>
            <a:t>, </a:t>
          </a:r>
          <a:r>
            <a:rPr lang="ru-RU" sz="1800" dirty="0" err="1">
              <a:solidFill>
                <a:schemeClr val="tx1"/>
              </a:solidFill>
            </a:rPr>
            <a:t>виплату</a:t>
          </a:r>
          <a:r>
            <a:rPr lang="ru-RU" sz="1800" dirty="0">
              <a:solidFill>
                <a:schemeClr val="tx1"/>
              </a:solidFill>
            </a:rPr>
            <a:t> </a:t>
          </a:r>
          <a:r>
            <a:rPr lang="ru-RU" sz="1800" dirty="0" err="1">
              <a:solidFill>
                <a:schemeClr val="tx1"/>
              </a:solidFill>
            </a:rPr>
            <a:t>матеріальної</a:t>
          </a:r>
          <a:r>
            <a:rPr lang="ru-RU" sz="1800" dirty="0">
              <a:solidFill>
                <a:schemeClr val="tx1"/>
              </a:solidFill>
            </a:rPr>
            <a:t> </a:t>
          </a:r>
          <a:r>
            <a:rPr lang="ru-RU" sz="1800" dirty="0" err="1">
              <a:solidFill>
                <a:schemeClr val="tx1"/>
              </a:solidFill>
            </a:rPr>
            <a:t>допомоги</a:t>
          </a:r>
          <a:r>
            <a:rPr lang="ru-RU" sz="1800" dirty="0">
              <a:solidFill>
                <a:schemeClr val="tx1"/>
              </a:solidFill>
            </a:rPr>
            <a:t> та </a:t>
          </a:r>
          <a:r>
            <a:rPr lang="ru-RU" sz="1800" dirty="0" err="1">
              <a:solidFill>
                <a:schemeClr val="tx1"/>
              </a:solidFill>
            </a:rPr>
            <a:t>ін</a:t>
          </a:r>
          <a:r>
            <a:rPr lang="ru-RU" sz="1800" dirty="0">
              <a:solidFill>
                <a:schemeClr val="tx1"/>
              </a:solidFill>
            </a:rPr>
            <a:t>.)</a:t>
          </a:r>
        </a:p>
      </dgm:t>
    </dgm:pt>
    <dgm:pt modelId="{3E2EF80D-2175-4E5D-B389-DADA34777FB3}" type="parTrans" cxnId="{F583BBE2-C730-4EDF-A194-B9CE651EC2AE}">
      <dgm:prSet/>
      <dgm:spPr/>
      <dgm:t>
        <a:bodyPr/>
        <a:lstStyle/>
        <a:p>
          <a:endParaRPr lang="ru-RU" sz="2800"/>
        </a:p>
      </dgm:t>
    </dgm:pt>
    <dgm:pt modelId="{44BA197B-F381-44E4-8264-7F4D93C19258}" type="sibTrans" cxnId="{F583BBE2-C730-4EDF-A194-B9CE651EC2AE}">
      <dgm:prSet/>
      <dgm:spPr/>
      <dgm:t>
        <a:bodyPr/>
        <a:lstStyle/>
        <a:p>
          <a:endParaRPr lang="ru-RU" sz="2800"/>
        </a:p>
      </dgm:t>
    </dgm:pt>
    <dgm:pt modelId="{E859DE98-5155-429C-80C1-C95F19D257AE}" type="pres">
      <dgm:prSet presAssocID="{68E031A9-9A4D-4BE3-A772-920F77ECE97B}" presName="Name0" presStyleCnt="0">
        <dgm:presLayoutVars>
          <dgm:chMax val="7"/>
          <dgm:chPref val="7"/>
          <dgm:dir/>
        </dgm:presLayoutVars>
      </dgm:prSet>
      <dgm:spPr/>
    </dgm:pt>
    <dgm:pt modelId="{A9AD3388-931E-4B38-8A2F-DC675D9C6044}" type="pres">
      <dgm:prSet presAssocID="{68E031A9-9A4D-4BE3-A772-920F77ECE97B}" presName="Name1" presStyleCnt="0"/>
      <dgm:spPr/>
    </dgm:pt>
    <dgm:pt modelId="{AE236CE8-A85E-4BF9-B2AB-E9AE699650F2}" type="pres">
      <dgm:prSet presAssocID="{68E031A9-9A4D-4BE3-A772-920F77ECE97B}" presName="cycle" presStyleCnt="0"/>
      <dgm:spPr/>
    </dgm:pt>
    <dgm:pt modelId="{E46F643F-DB51-4272-9ED3-D5EECD404345}" type="pres">
      <dgm:prSet presAssocID="{68E031A9-9A4D-4BE3-A772-920F77ECE97B}" presName="srcNode" presStyleLbl="node1" presStyleIdx="0" presStyleCnt="5"/>
      <dgm:spPr/>
    </dgm:pt>
    <dgm:pt modelId="{3996AE69-70C7-453E-A2F5-2C35547D18D7}" type="pres">
      <dgm:prSet presAssocID="{68E031A9-9A4D-4BE3-A772-920F77ECE97B}" presName="conn" presStyleLbl="parChTrans1D2" presStyleIdx="0" presStyleCnt="1"/>
      <dgm:spPr/>
    </dgm:pt>
    <dgm:pt modelId="{7D307664-AB92-407C-BF1E-38688F103CB1}" type="pres">
      <dgm:prSet presAssocID="{68E031A9-9A4D-4BE3-A772-920F77ECE97B}" presName="extraNode" presStyleLbl="node1" presStyleIdx="0" presStyleCnt="5"/>
      <dgm:spPr/>
    </dgm:pt>
    <dgm:pt modelId="{4BFD46A8-91DE-4185-996E-9A8D873D3850}" type="pres">
      <dgm:prSet presAssocID="{68E031A9-9A4D-4BE3-A772-920F77ECE97B}" presName="dstNode" presStyleLbl="node1" presStyleIdx="0" presStyleCnt="5"/>
      <dgm:spPr/>
    </dgm:pt>
    <dgm:pt modelId="{25230CA9-0D64-49EA-A190-ECE1768DBAA8}" type="pres">
      <dgm:prSet presAssocID="{6E36D3BE-7BE7-43F1-8C95-80B346F2B5C4}" presName="text_1" presStyleLbl="node1" presStyleIdx="0" presStyleCnt="5">
        <dgm:presLayoutVars>
          <dgm:bulletEnabled val="1"/>
        </dgm:presLayoutVars>
      </dgm:prSet>
      <dgm:spPr/>
    </dgm:pt>
    <dgm:pt modelId="{701EB81C-70DF-47B0-8A9D-51DF514F73C0}" type="pres">
      <dgm:prSet presAssocID="{6E36D3BE-7BE7-43F1-8C95-80B346F2B5C4}" presName="accent_1" presStyleCnt="0"/>
      <dgm:spPr/>
    </dgm:pt>
    <dgm:pt modelId="{80E3617A-1087-4A0F-B2A6-6563926B7FA7}" type="pres">
      <dgm:prSet presAssocID="{6E36D3BE-7BE7-43F1-8C95-80B346F2B5C4}" presName="accentRepeatNode" presStyleLbl="solidFgAcc1" presStyleIdx="0" presStyleCnt="5"/>
      <dgm:spPr/>
    </dgm:pt>
    <dgm:pt modelId="{D0F59446-D657-4673-81A2-F09D345B4435}" type="pres">
      <dgm:prSet presAssocID="{FEF3C036-247F-4FC4-8AD1-E7EC15F543F1}" presName="text_2" presStyleLbl="node1" presStyleIdx="1" presStyleCnt="5">
        <dgm:presLayoutVars>
          <dgm:bulletEnabled val="1"/>
        </dgm:presLayoutVars>
      </dgm:prSet>
      <dgm:spPr/>
    </dgm:pt>
    <dgm:pt modelId="{2F5111E9-FA9A-43C2-956D-6F9852390E44}" type="pres">
      <dgm:prSet presAssocID="{FEF3C036-247F-4FC4-8AD1-E7EC15F543F1}" presName="accent_2" presStyleCnt="0"/>
      <dgm:spPr/>
    </dgm:pt>
    <dgm:pt modelId="{8020680F-E1FB-43F0-825B-023E188D8EA8}" type="pres">
      <dgm:prSet presAssocID="{FEF3C036-247F-4FC4-8AD1-E7EC15F543F1}" presName="accentRepeatNode" presStyleLbl="solidFgAcc1" presStyleIdx="1" presStyleCnt="5"/>
      <dgm:spPr/>
    </dgm:pt>
    <dgm:pt modelId="{4BE2947A-B68F-4C2C-AB62-0B54B3AEE099}" type="pres">
      <dgm:prSet presAssocID="{27BF9390-E2E2-4A66-8929-35993AD9BCF5}" presName="text_3" presStyleLbl="node1" presStyleIdx="2" presStyleCnt="5">
        <dgm:presLayoutVars>
          <dgm:bulletEnabled val="1"/>
        </dgm:presLayoutVars>
      </dgm:prSet>
      <dgm:spPr/>
    </dgm:pt>
    <dgm:pt modelId="{9FBCC3CB-BF9D-4BF0-A08E-06BE8695F4BB}" type="pres">
      <dgm:prSet presAssocID="{27BF9390-E2E2-4A66-8929-35993AD9BCF5}" presName="accent_3" presStyleCnt="0"/>
      <dgm:spPr/>
    </dgm:pt>
    <dgm:pt modelId="{545267CF-268E-4057-8048-27E55EA71989}" type="pres">
      <dgm:prSet presAssocID="{27BF9390-E2E2-4A66-8929-35993AD9BCF5}" presName="accentRepeatNode" presStyleLbl="solidFgAcc1" presStyleIdx="2" presStyleCnt="5"/>
      <dgm:spPr/>
    </dgm:pt>
    <dgm:pt modelId="{DAA2DB90-9790-404D-899C-1F946491547E}" type="pres">
      <dgm:prSet presAssocID="{42ACD6D0-32C2-40A7-BD22-4ECD413B775F}" presName="text_4" presStyleLbl="node1" presStyleIdx="3" presStyleCnt="5">
        <dgm:presLayoutVars>
          <dgm:bulletEnabled val="1"/>
        </dgm:presLayoutVars>
      </dgm:prSet>
      <dgm:spPr/>
    </dgm:pt>
    <dgm:pt modelId="{1696FEC9-C6F8-48E2-A137-04450BE523BB}" type="pres">
      <dgm:prSet presAssocID="{42ACD6D0-32C2-40A7-BD22-4ECD413B775F}" presName="accent_4" presStyleCnt="0"/>
      <dgm:spPr/>
    </dgm:pt>
    <dgm:pt modelId="{75F559E1-2703-45F8-9582-D1CF645C77E1}" type="pres">
      <dgm:prSet presAssocID="{42ACD6D0-32C2-40A7-BD22-4ECD413B775F}" presName="accentRepeatNode" presStyleLbl="solidFgAcc1" presStyleIdx="3" presStyleCnt="5"/>
      <dgm:spPr/>
    </dgm:pt>
    <dgm:pt modelId="{093852FD-8151-4E7E-BA99-6B368B245301}" type="pres">
      <dgm:prSet presAssocID="{7005E9AC-4262-44A9-A725-7DB4DE075AED}" presName="text_5" presStyleLbl="node1" presStyleIdx="4" presStyleCnt="5">
        <dgm:presLayoutVars>
          <dgm:bulletEnabled val="1"/>
        </dgm:presLayoutVars>
      </dgm:prSet>
      <dgm:spPr/>
    </dgm:pt>
    <dgm:pt modelId="{04C6D834-D914-4029-AC6F-2B9C863FEEBC}" type="pres">
      <dgm:prSet presAssocID="{7005E9AC-4262-44A9-A725-7DB4DE075AED}" presName="accent_5" presStyleCnt="0"/>
      <dgm:spPr/>
    </dgm:pt>
    <dgm:pt modelId="{4312C4DE-4C51-4477-AC86-1F8AFB777262}" type="pres">
      <dgm:prSet presAssocID="{7005E9AC-4262-44A9-A725-7DB4DE075AED}" presName="accentRepeatNode" presStyleLbl="solidFgAcc1" presStyleIdx="4" presStyleCnt="5"/>
      <dgm:spPr/>
    </dgm:pt>
  </dgm:ptLst>
  <dgm:cxnLst>
    <dgm:cxn modelId="{2BD83B09-91B1-496A-8897-E098B50D08CC}" type="presOf" srcId="{7005E9AC-4262-44A9-A725-7DB4DE075AED}" destId="{093852FD-8151-4E7E-BA99-6B368B245301}" srcOrd="0" destOrd="0" presId="urn:microsoft.com/office/officeart/2008/layout/VerticalCurvedList"/>
    <dgm:cxn modelId="{9DC2532E-E942-4D95-BA84-AA1975682504}" type="presOf" srcId="{6FDADDC7-7037-4DB5-B2C5-A1D410BF9742}" destId="{3996AE69-70C7-453E-A2F5-2C35547D18D7}" srcOrd="0" destOrd="0" presId="urn:microsoft.com/office/officeart/2008/layout/VerticalCurvedList"/>
    <dgm:cxn modelId="{491BCA49-4E00-463E-BEE6-9E62D65BCD0B}" srcId="{68E031A9-9A4D-4BE3-A772-920F77ECE97B}" destId="{6E36D3BE-7BE7-43F1-8C95-80B346F2B5C4}" srcOrd="0" destOrd="0" parTransId="{57ED0F5A-23E6-4117-B2D1-95D9F22D50DB}" sibTransId="{6FDADDC7-7037-4DB5-B2C5-A1D410BF9742}"/>
    <dgm:cxn modelId="{2F1BC96E-810B-4994-8D51-A67F54997887}" type="presOf" srcId="{6E36D3BE-7BE7-43F1-8C95-80B346F2B5C4}" destId="{25230CA9-0D64-49EA-A190-ECE1768DBAA8}" srcOrd="0" destOrd="0" presId="urn:microsoft.com/office/officeart/2008/layout/VerticalCurvedList"/>
    <dgm:cxn modelId="{4278C998-8046-4161-8D9E-0906E5ECDD9F}" type="presOf" srcId="{FEF3C036-247F-4FC4-8AD1-E7EC15F543F1}" destId="{D0F59446-D657-4673-81A2-F09D345B4435}" srcOrd="0" destOrd="0" presId="urn:microsoft.com/office/officeart/2008/layout/VerticalCurvedList"/>
    <dgm:cxn modelId="{347BFCB2-66D5-42AA-8D02-8A4F376B9A7D}" srcId="{68E031A9-9A4D-4BE3-A772-920F77ECE97B}" destId="{FEF3C036-247F-4FC4-8AD1-E7EC15F543F1}" srcOrd="1" destOrd="0" parTransId="{885B24E8-ECD8-46C3-B97C-76F41B4A35EE}" sibTransId="{4C87A939-1B71-4C71-90F4-12F80431ADFB}"/>
    <dgm:cxn modelId="{71F40CB4-08F0-484C-A62F-D4E6A7F4CFE0}" type="presOf" srcId="{68E031A9-9A4D-4BE3-A772-920F77ECE97B}" destId="{E859DE98-5155-429C-80C1-C95F19D257AE}" srcOrd="0" destOrd="0" presId="urn:microsoft.com/office/officeart/2008/layout/VerticalCurvedList"/>
    <dgm:cxn modelId="{22D26FB7-8D9C-4A55-B180-E46336E89DC0}" srcId="{68E031A9-9A4D-4BE3-A772-920F77ECE97B}" destId="{42ACD6D0-32C2-40A7-BD22-4ECD413B775F}" srcOrd="3" destOrd="0" parTransId="{EDA7C4EA-9F0F-45DF-A0DB-885EF993F22B}" sibTransId="{814B2CBE-14C9-4D34-89DA-EA3A7F126190}"/>
    <dgm:cxn modelId="{C29E29C2-D002-4302-9179-607364C657A6}" type="presOf" srcId="{42ACD6D0-32C2-40A7-BD22-4ECD413B775F}" destId="{DAA2DB90-9790-404D-899C-1F946491547E}" srcOrd="0" destOrd="0" presId="urn:microsoft.com/office/officeart/2008/layout/VerticalCurvedList"/>
    <dgm:cxn modelId="{E0A1D5DA-B6FD-499D-B19D-652B63811D27}" type="presOf" srcId="{27BF9390-E2E2-4A66-8929-35993AD9BCF5}" destId="{4BE2947A-B68F-4C2C-AB62-0B54B3AEE099}" srcOrd="0" destOrd="0" presId="urn:microsoft.com/office/officeart/2008/layout/VerticalCurvedList"/>
    <dgm:cxn modelId="{F583BBE2-C730-4EDF-A194-B9CE651EC2AE}" srcId="{68E031A9-9A4D-4BE3-A772-920F77ECE97B}" destId="{7005E9AC-4262-44A9-A725-7DB4DE075AED}" srcOrd="4" destOrd="0" parTransId="{3E2EF80D-2175-4E5D-B389-DADA34777FB3}" sibTransId="{44BA197B-F381-44E4-8264-7F4D93C19258}"/>
    <dgm:cxn modelId="{825847F9-EC74-4559-8085-F271BAD8CA75}" srcId="{68E031A9-9A4D-4BE3-A772-920F77ECE97B}" destId="{27BF9390-E2E2-4A66-8929-35993AD9BCF5}" srcOrd="2" destOrd="0" parTransId="{26233B0F-E63A-4B7A-9E41-E218566D4555}" sibTransId="{94F05C36-32BF-49E2-AB65-B0DB5570AD09}"/>
    <dgm:cxn modelId="{646BE54B-3AD6-4480-AB6D-C125F653D4D9}" type="presParOf" srcId="{E859DE98-5155-429C-80C1-C95F19D257AE}" destId="{A9AD3388-931E-4B38-8A2F-DC675D9C6044}" srcOrd="0" destOrd="0" presId="urn:microsoft.com/office/officeart/2008/layout/VerticalCurvedList"/>
    <dgm:cxn modelId="{EB22557D-57F3-4B38-8D32-BD483A57E19C}" type="presParOf" srcId="{A9AD3388-931E-4B38-8A2F-DC675D9C6044}" destId="{AE236CE8-A85E-4BF9-B2AB-E9AE699650F2}" srcOrd="0" destOrd="0" presId="urn:microsoft.com/office/officeart/2008/layout/VerticalCurvedList"/>
    <dgm:cxn modelId="{98068450-25BD-410B-823D-B1373AE71D21}" type="presParOf" srcId="{AE236CE8-A85E-4BF9-B2AB-E9AE699650F2}" destId="{E46F643F-DB51-4272-9ED3-D5EECD404345}" srcOrd="0" destOrd="0" presId="urn:microsoft.com/office/officeart/2008/layout/VerticalCurvedList"/>
    <dgm:cxn modelId="{9AC823FB-D032-4131-A823-1E103D0E80AD}" type="presParOf" srcId="{AE236CE8-A85E-4BF9-B2AB-E9AE699650F2}" destId="{3996AE69-70C7-453E-A2F5-2C35547D18D7}" srcOrd="1" destOrd="0" presId="urn:microsoft.com/office/officeart/2008/layout/VerticalCurvedList"/>
    <dgm:cxn modelId="{FEE67704-92B4-47C3-B635-1EF71AF7D0C2}" type="presParOf" srcId="{AE236CE8-A85E-4BF9-B2AB-E9AE699650F2}" destId="{7D307664-AB92-407C-BF1E-38688F103CB1}" srcOrd="2" destOrd="0" presId="urn:microsoft.com/office/officeart/2008/layout/VerticalCurvedList"/>
    <dgm:cxn modelId="{321E13A1-183D-4EE8-A291-00C8C271D84B}" type="presParOf" srcId="{AE236CE8-A85E-4BF9-B2AB-E9AE699650F2}" destId="{4BFD46A8-91DE-4185-996E-9A8D873D3850}" srcOrd="3" destOrd="0" presId="urn:microsoft.com/office/officeart/2008/layout/VerticalCurvedList"/>
    <dgm:cxn modelId="{14F8E5CD-FEA8-4D65-AF97-E8F1749F4386}" type="presParOf" srcId="{A9AD3388-931E-4B38-8A2F-DC675D9C6044}" destId="{25230CA9-0D64-49EA-A190-ECE1768DBAA8}" srcOrd="1" destOrd="0" presId="urn:microsoft.com/office/officeart/2008/layout/VerticalCurvedList"/>
    <dgm:cxn modelId="{4F7CEA03-E047-478B-BBEC-FF1E57CEAA98}" type="presParOf" srcId="{A9AD3388-931E-4B38-8A2F-DC675D9C6044}" destId="{701EB81C-70DF-47B0-8A9D-51DF514F73C0}" srcOrd="2" destOrd="0" presId="urn:microsoft.com/office/officeart/2008/layout/VerticalCurvedList"/>
    <dgm:cxn modelId="{1C016DF9-77FA-4359-AEDA-BE12DB0962FC}" type="presParOf" srcId="{701EB81C-70DF-47B0-8A9D-51DF514F73C0}" destId="{80E3617A-1087-4A0F-B2A6-6563926B7FA7}" srcOrd="0" destOrd="0" presId="urn:microsoft.com/office/officeart/2008/layout/VerticalCurvedList"/>
    <dgm:cxn modelId="{FFC3285C-DB75-486F-9609-D51447C0BCF5}" type="presParOf" srcId="{A9AD3388-931E-4B38-8A2F-DC675D9C6044}" destId="{D0F59446-D657-4673-81A2-F09D345B4435}" srcOrd="3" destOrd="0" presId="urn:microsoft.com/office/officeart/2008/layout/VerticalCurvedList"/>
    <dgm:cxn modelId="{611A4826-1B21-4698-91CD-5DF4AD498A65}" type="presParOf" srcId="{A9AD3388-931E-4B38-8A2F-DC675D9C6044}" destId="{2F5111E9-FA9A-43C2-956D-6F9852390E44}" srcOrd="4" destOrd="0" presId="urn:microsoft.com/office/officeart/2008/layout/VerticalCurvedList"/>
    <dgm:cxn modelId="{2DADC855-FF75-45B4-B00B-315ED8FB321E}" type="presParOf" srcId="{2F5111E9-FA9A-43C2-956D-6F9852390E44}" destId="{8020680F-E1FB-43F0-825B-023E188D8EA8}" srcOrd="0" destOrd="0" presId="urn:microsoft.com/office/officeart/2008/layout/VerticalCurvedList"/>
    <dgm:cxn modelId="{0438F379-3983-49F6-9591-E8D138B1C599}" type="presParOf" srcId="{A9AD3388-931E-4B38-8A2F-DC675D9C6044}" destId="{4BE2947A-B68F-4C2C-AB62-0B54B3AEE099}" srcOrd="5" destOrd="0" presId="urn:microsoft.com/office/officeart/2008/layout/VerticalCurvedList"/>
    <dgm:cxn modelId="{8BD6531C-FDFE-4813-B9B1-76A96CC4EA31}" type="presParOf" srcId="{A9AD3388-931E-4B38-8A2F-DC675D9C6044}" destId="{9FBCC3CB-BF9D-4BF0-A08E-06BE8695F4BB}" srcOrd="6" destOrd="0" presId="urn:microsoft.com/office/officeart/2008/layout/VerticalCurvedList"/>
    <dgm:cxn modelId="{4BE74378-01ED-4D00-AD8E-99E512EB9331}" type="presParOf" srcId="{9FBCC3CB-BF9D-4BF0-A08E-06BE8695F4BB}" destId="{545267CF-268E-4057-8048-27E55EA71989}" srcOrd="0" destOrd="0" presId="urn:microsoft.com/office/officeart/2008/layout/VerticalCurvedList"/>
    <dgm:cxn modelId="{6ECA0FE4-4A6E-48F0-AA7C-E5E9997BD31F}" type="presParOf" srcId="{A9AD3388-931E-4B38-8A2F-DC675D9C6044}" destId="{DAA2DB90-9790-404D-899C-1F946491547E}" srcOrd="7" destOrd="0" presId="urn:microsoft.com/office/officeart/2008/layout/VerticalCurvedList"/>
    <dgm:cxn modelId="{4D169B08-C6F7-43EA-8AB4-2357DED91A61}" type="presParOf" srcId="{A9AD3388-931E-4B38-8A2F-DC675D9C6044}" destId="{1696FEC9-C6F8-48E2-A137-04450BE523BB}" srcOrd="8" destOrd="0" presId="urn:microsoft.com/office/officeart/2008/layout/VerticalCurvedList"/>
    <dgm:cxn modelId="{997E5EC9-D836-46A5-B9BE-A99050D3374D}" type="presParOf" srcId="{1696FEC9-C6F8-48E2-A137-04450BE523BB}" destId="{75F559E1-2703-45F8-9582-D1CF645C77E1}" srcOrd="0" destOrd="0" presId="urn:microsoft.com/office/officeart/2008/layout/VerticalCurvedList"/>
    <dgm:cxn modelId="{1D0EA35F-1CDA-4CAE-BB86-573244C3A517}" type="presParOf" srcId="{A9AD3388-931E-4B38-8A2F-DC675D9C6044}" destId="{093852FD-8151-4E7E-BA99-6B368B245301}" srcOrd="9" destOrd="0" presId="urn:microsoft.com/office/officeart/2008/layout/VerticalCurvedList"/>
    <dgm:cxn modelId="{59985898-A11E-4C4F-8D50-42B5845FD562}" type="presParOf" srcId="{A9AD3388-931E-4B38-8A2F-DC675D9C6044}" destId="{04C6D834-D914-4029-AC6F-2B9C863FEEBC}" srcOrd="10" destOrd="0" presId="urn:microsoft.com/office/officeart/2008/layout/VerticalCurvedList"/>
    <dgm:cxn modelId="{0DEFCB4B-7ED1-4E96-8F14-41B86F7BFE37}" type="presParOf" srcId="{04C6D834-D914-4029-AC6F-2B9C863FEEBC}" destId="{4312C4DE-4C51-4477-AC86-1F8AFB7772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C80B94A-793A-4F97-A8D3-39858B6ECE01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0175FC8-0095-481A-B40A-AF51038FCBC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uk-UA" dirty="0"/>
            <a:t>Залежно від формування та розподілу розрізняють декілька видів прибутку: </a:t>
          </a:r>
          <a:endParaRPr lang="ru-RU" dirty="0"/>
        </a:p>
      </dgm:t>
    </dgm:pt>
    <dgm:pt modelId="{C666ADAF-0F73-4713-9378-9F519112A03B}" type="parTrans" cxnId="{81191C57-54CE-4B3D-B5AF-A4079C1677B7}">
      <dgm:prSet/>
      <dgm:spPr/>
      <dgm:t>
        <a:bodyPr/>
        <a:lstStyle/>
        <a:p>
          <a:endParaRPr lang="ru-RU"/>
        </a:p>
      </dgm:t>
    </dgm:pt>
    <dgm:pt modelId="{EF30E36D-CEE0-4912-9CAA-D93B572729CA}" type="sibTrans" cxnId="{81191C57-54CE-4B3D-B5AF-A4079C1677B7}">
      <dgm:prSet/>
      <dgm:spPr/>
      <dgm:t>
        <a:bodyPr/>
        <a:lstStyle/>
        <a:p>
          <a:endParaRPr lang="ru-RU"/>
        </a:p>
      </dgm:t>
    </dgm:pt>
    <dgm:pt modelId="{6A6B1B72-D239-4D86-A15C-8B519314CABD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/>
            <a:t>валовий прибуток </a:t>
          </a:r>
          <a:endParaRPr lang="ru-RU"/>
        </a:p>
      </dgm:t>
    </dgm:pt>
    <dgm:pt modelId="{CD05CB8F-688E-4C29-B74D-F288C33B98B2}" type="parTrans" cxnId="{E3DB32EC-049C-4895-9241-24BB9C3E03FE}">
      <dgm:prSet/>
      <dgm:spPr/>
      <dgm:t>
        <a:bodyPr/>
        <a:lstStyle/>
        <a:p>
          <a:endParaRPr lang="ru-RU"/>
        </a:p>
      </dgm:t>
    </dgm:pt>
    <dgm:pt modelId="{9B6AC39B-2800-4C14-88DC-0AC53038A2D0}" type="sibTrans" cxnId="{E3DB32EC-049C-4895-9241-24BB9C3E03FE}">
      <dgm:prSet/>
      <dgm:spPr/>
      <dgm:t>
        <a:bodyPr/>
        <a:lstStyle/>
        <a:p>
          <a:endParaRPr lang="ru-RU"/>
        </a:p>
      </dgm:t>
    </dgm:pt>
    <dgm:pt modelId="{7DBB532E-06F1-44FB-904A-7C2383ECC06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dirty="0"/>
            <a:t>прибуток від операційної діяльності </a:t>
          </a:r>
          <a:endParaRPr lang="ru-RU" dirty="0"/>
        </a:p>
      </dgm:t>
    </dgm:pt>
    <dgm:pt modelId="{4C179638-2E23-4A76-B3A4-989A60241B62}" type="parTrans" cxnId="{6CE3B019-11DD-4F3C-AEEF-657C0CCDCCF9}">
      <dgm:prSet/>
      <dgm:spPr/>
      <dgm:t>
        <a:bodyPr/>
        <a:lstStyle/>
        <a:p>
          <a:endParaRPr lang="ru-RU"/>
        </a:p>
      </dgm:t>
    </dgm:pt>
    <dgm:pt modelId="{2AE959E7-BCFD-48F9-8594-B23B9C86E40A}" type="sibTrans" cxnId="{6CE3B019-11DD-4F3C-AEEF-657C0CCDCCF9}">
      <dgm:prSet/>
      <dgm:spPr/>
      <dgm:t>
        <a:bodyPr/>
        <a:lstStyle/>
        <a:p>
          <a:endParaRPr lang="ru-RU"/>
        </a:p>
      </dgm:t>
    </dgm:pt>
    <dgm:pt modelId="{0C40E610-7E8D-4748-BB42-8841204CDB5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dirty="0"/>
            <a:t>фінансовий результат до оподаткування </a:t>
          </a:r>
          <a:endParaRPr lang="ru-RU" dirty="0"/>
        </a:p>
      </dgm:t>
    </dgm:pt>
    <dgm:pt modelId="{7F6E66B7-0085-4D6D-8C7A-B5F4A770A9EA}" type="parTrans" cxnId="{860C5C0A-2B1B-4834-AA79-B787F47664EF}">
      <dgm:prSet/>
      <dgm:spPr/>
      <dgm:t>
        <a:bodyPr/>
        <a:lstStyle/>
        <a:p>
          <a:endParaRPr lang="ru-RU"/>
        </a:p>
      </dgm:t>
    </dgm:pt>
    <dgm:pt modelId="{626FE0DA-1495-49B3-B54D-6A1BF91D8F93}" type="sibTrans" cxnId="{860C5C0A-2B1B-4834-AA79-B787F47664EF}">
      <dgm:prSet/>
      <dgm:spPr/>
      <dgm:t>
        <a:bodyPr/>
        <a:lstStyle/>
        <a:p>
          <a:endParaRPr lang="ru-RU"/>
        </a:p>
      </dgm:t>
    </dgm:pt>
    <dgm:pt modelId="{1A260D20-252C-43FC-A3D0-2660F54BA4B1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uk-UA" dirty="0"/>
            <a:t>чистий прибуток</a:t>
          </a:r>
          <a:endParaRPr lang="ru-RU" dirty="0"/>
        </a:p>
      </dgm:t>
    </dgm:pt>
    <dgm:pt modelId="{59AE7F37-5EEE-434D-85F1-0A80A80C8356}" type="parTrans" cxnId="{65D36AA6-B318-4D40-80C7-69378C71403E}">
      <dgm:prSet/>
      <dgm:spPr/>
      <dgm:t>
        <a:bodyPr/>
        <a:lstStyle/>
        <a:p>
          <a:endParaRPr lang="ru-RU"/>
        </a:p>
      </dgm:t>
    </dgm:pt>
    <dgm:pt modelId="{35818581-DC48-442E-8004-87FBB6D7AB6A}" type="sibTrans" cxnId="{65D36AA6-B318-4D40-80C7-69378C71403E}">
      <dgm:prSet/>
      <dgm:spPr/>
      <dgm:t>
        <a:bodyPr/>
        <a:lstStyle/>
        <a:p>
          <a:endParaRPr lang="ru-RU"/>
        </a:p>
      </dgm:t>
    </dgm:pt>
    <dgm:pt modelId="{3F4B7BC7-00E8-405C-BB3E-300DAC5850AA}" type="pres">
      <dgm:prSet presAssocID="{CC80B94A-793A-4F97-A8D3-39858B6ECE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33961A-2913-419A-BC68-7A265CA96C6B}" type="pres">
      <dgm:prSet presAssocID="{D0175FC8-0095-481A-B40A-AF51038FCBC4}" presName="hierRoot1" presStyleCnt="0">
        <dgm:presLayoutVars>
          <dgm:hierBranch val="init"/>
        </dgm:presLayoutVars>
      </dgm:prSet>
      <dgm:spPr/>
    </dgm:pt>
    <dgm:pt modelId="{45D2A1AF-6F48-4B02-8CC6-CDFBE5DDE7CB}" type="pres">
      <dgm:prSet presAssocID="{D0175FC8-0095-481A-B40A-AF51038FCBC4}" presName="rootComposite1" presStyleCnt="0"/>
      <dgm:spPr/>
    </dgm:pt>
    <dgm:pt modelId="{CEBE1AA4-967B-4768-87B7-27F29C8857CF}" type="pres">
      <dgm:prSet presAssocID="{D0175FC8-0095-481A-B40A-AF51038FCBC4}" presName="rootText1" presStyleLbl="node0" presStyleIdx="0" presStyleCnt="1" custScaleX="94582" custScaleY="216185" custLinFactNeighborX="-17258" custLinFactNeighborY="-494">
        <dgm:presLayoutVars>
          <dgm:chPref val="3"/>
        </dgm:presLayoutVars>
      </dgm:prSet>
      <dgm:spPr/>
    </dgm:pt>
    <dgm:pt modelId="{0BAE15DB-EF93-4384-B88D-CE1BB2E19AAC}" type="pres">
      <dgm:prSet presAssocID="{D0175FC8-0095-481A-B40A-AF51038FCBC4}" presName="rootConnector1" presStyleLbl="node1" presStyleIdx="0" presStyleCnt="0"/>
      <dgm:spPr/>
    </dgm:pt>
    <dgm:pt modelId="{678B9E37-8642-4CAD-870C-B1481C5E2616}" type="pres">
      <dgm:prSet presAssocID="{D0175FC8-0095-481A-B40A-AF51038FCBC4}" presName="hierChild2" presStyleCnt="0"/>
      <dgm:spPr/>
    </dgm:pt>
    <dgm:pt modelId="{82B3B5D8-C6C6-451D-8C52-DE4BA539FF81}" type="pres">
      <dgm:prSet presAssocID="{CD05CB8F-688E-4C29-B74D-F288C33B98B2}" presName="Name64" presStyleLbl="parChTrans1D2" presStyleIdx="0" presStyleCnt="4"/>
      <dgm:spPr/>
    </dgm:pt>
    <dgm:pt modelId="{59E79CC6-43CE-4E94-BE73-3BF6F05C4ACD}" type="pres">
      <dgm:prSet presAssocID="{6A6B1B72-D239-4D86-A15C-8B519314CABD}" presName="hierRoot2" presStyleCnt="0">
        <dgm:presLayoutVars>
          <dgm:hierBranch val="init"/>
        </dgm:presLayoutVars>
      </dgm:prSet>
      <dgm:spPr/>
    </dgm:pt>
    <dgm:pt modelId="{50CBDE3B-405D-48E7-8E0C-76FFD8031F05}" type="pres">
      <dgm:prSet presAssocID="{6A6B1B72-D239-4D86-A15C-8B519314CABD}" presName="rootComposite" presStyleCnt="0"/>
      <dgm:spPr/>
    </dgm:pt>
    <dgm:pt modelId="{775CEC55-8023-407C-9AE7-26451A9C58F7}" type="pres">
      <dgm:prSet presAssocID="{6A6B1B72-D239-4D86-A15C-8B519314CABD}" presName="rootText" presStyleLbl="node2" presStyleIdx="0" presStyleCnt="4">
        <dgm:presLayoutVars>
          <dgm:chPref val="3"/>
        </dgm:presLayoutVars>
      </dgm:prSet>
      <dgm:spPr/>
    </dgm:pt>
    <dgm:pt modelId="{351AE5D9-804D-4C66-B32F-0F6ADFAAFD48}" type="pres">
      <dgm:prSet presAssocID="{6A6B1B72-D239-4D86-A15C-8B519314CABD}" presName="rootConnector" presStyleLbl="node2" presStyleIdx="0" presStyleCnt="4"/>
      <dgm:spPr/>
    </dgm:pt>
    <dgm:pt modelId="{BAEF86C3-AA1C-4CD7-A6D4-0A85A1BD4DE6}" type="pres">
      <dgm:prSet presAssocID="{6A6B1B72-D239-4D86-A15C-8B519314CABD}" presName="hierChild4" presStyleCnt="0"/>
      <dgm:spPr/>
    </dgm:pt>
    <dgm:pt modelId="{DB2A171C-A5B4-415C-A41B-425BE933409A}" type="pres">
      <dgm:prSet presAssocID="{6A6B1B72-D239-4D86-A15C-8B519314CABD}" presName="hierChild5" presStyleCnt="0"/>
      <dgm:spPr/>
    </dgm:pt>
    <dgm:pt modelId="{37C0E4AE-1211-429C-AAC5-88FD3A4D6311}" type="pres">
      <dgm:prSet presAssocID="{4C179638-2E23-4A76-B3A4-989A60241B62}" presName="Name64" presStyleLbl="parChTrans1D2" presStyleIdx="1" presStyleCnt="4"/>
      <dgm:spPr/>
    </dgm:pt>
    <dgm:pt modelId="{339BA60A-BF5D-4ECF-B419-C155B894C138}" type="pres">
      <dgm:prSet presAssocID="{7DBB532E-06F1-44FB-904A-7C2383ECC063}" presName="hierRoot2" presStyleCnt="0">
        <dgm:presLayoutVars>
          <dgm:hierBranch val="init"/>
        </dgm:presLayoutVars>
      </dgm:prSet>
      <dgm:spPr/>
    </dgm:pt>
    <dgm:pt modelId="{2E33D85F-A497-4528-BF31-4D20C156DC72}" type="pres">
      <dgm:prSet presAssocID="{7DBB532E-06F1-44FB-904A-7C2383ECC063}" presName="rootComposite" presStyleCnt="0"/>
      <dgm:spPr/>
    </dgm:pt>
    <dgm:pt modelId="{B9286DA3-EF14-440B-8723-55B7016F89BC}" type="pres">
      <dgm:prSet presAssocID="{7DBB532E-06F1-44FB-904A-7C2383ECC063}" presName="rootText" presStyleLbl="node2" presStyleIdx="1" presStyleCnt="4">
        <dgm:presLayoutVars>
          <dgm:chPref val="3"/>
        </dgm:presLayoutVars>
      </dgm:prSet>
      <dgm:spPr/>
    </dgm:pt>
    <dgm:pt modelId="{F5C722AF-4500-4311-8B0B-CBCE09258C80}" type="pres">
      <dgm:prSet presAssocID="{7DBB532E-06F1-44FB-904A-7C2383ECC063}" presName="rootConnector" presStyleLbl="node2" presStyleIdx="1" presStyleCnt="4"/>
      <dgm:spPr/>
    </dgm:pt>
    <dgm:pt modelId="{C5C5BA45-C97F-4CD8-A5E0-82F0B6011747}" type="pres">
      <dgm:prSet presAssocID="{7DBB532E-06F1-44FB-904A-7C2383ECC063}" presName="hierChild4" presStyleCnt="0"/>
      <dgm:spPr/>
    </dgm:pt>
    <dgm:pt modelId="{9358501E-8DBF-4D10-9DA4-4B0D74872C82}" type="pres">
      <dgm:prSet presAssocID="{7DBB532E-06F1-44FB-904A-7C2383ECC063}" presName="hierChild5" presStyleCnt="0"/>
      <dgm:spPr/>
    </dgm:pt>
    <dgm:pt modelId="{8878C302-C7CC-4930-AC80-9CFF8FBC69D8}" type="pres">
      <dgm:prSet presAssocID="{7F6E66B7-0085-4D6D-8C7A-B5F4A770A9EA}" presName="Name64" presStyleLbl="parChTrans1D2" presStyleIdx="2" presStyleCnt="4"/>
      <dgm:spPr/>
    </dgm:pt>
    <dgm:pt modelId="{BA7EB489-D62C-4D27-8A0A-10FEB669ACF3}" type="pres">
      <dgm:prSet presAssocID="{0C40E610-7E8D-4748-BB42-8841204CDB5E}" presName="hierRoot2" presStyleCnt="0">
        <dgm:presLayoutVars>
          <dgm:hierBranch val="init"/>
        </dgm:presLayoutVars>
      </dgm:prSet>
      <dgm:spPr/>
    </dgm:pt>
    <dgm:pt modelId="{E050ACEF-08E7-4C81-96B0-BF3C9B44AD0F}" type="pres">
      <dgm:prSet presAssocID="{0C40E610-7E8D-4748-BB42-8841204CDB5E}" presName="rootComposite" presStyleCnt="0"/>
      <dgm:spPr/>
    </dgm:pt>
    <dgm:pt modelId="{E029F14A-9E18-450B-8741-6153999D8390}" type="pres">
      <dgm:prSet presAssocID="{0C40E610-7E8D-4748-BB42-8841204CDB5E}" presName="rootText" presStyleLbl="node2" presStyleIdx="2" presStyleCnt="4">
        <dgm:presLayoutVars>
          <dgm:chPref val="3"/>
        </dgm:presLayoutVars>
      </dgm:prSet>
      <dgm:spPr/>
    </dgm:pt>
    <dgm:pt modelId="{0A651004-669E-42CC-94B8-AA0F15E2F4E7}" type="pres">
      <dgm:prSet presAssocID="{0C40E610-7E8D-4748-BB42-8841204CDB5E}" presName="rootConnector" presStyleLbl="node2" presStyleIdx="2" presStyleCnt="4"/>
      <dgm:spPr/>
    </dgm:pt>
    <dgm:pt modelId="{22E1EDB1-218B-4261-A7EB-D2749A9CD82B}" type="pres">
      <dgm:prSet presAssocID="{0C40E610-7E8D-4748-BB42-8841204CDB5E}" presName="hierChild4" presStyleCnt="0"/>
      <dgm:spPr/>
    </dgm:pt>
    <dgm:pt modelId="{3DC7068D-35BA-4ABC-AB33-5F0D7774C382}" type="pres">
      <dgm:prSet presAssocID="{0C40E610-7E8D-4748-BB42-8841204CDB5E}" presName="hierChild5" presStyleCnt="0"/>
      <dgm:spPr/>
    </dgm:pt>
    <dgm:pt modelId="{2D2583D8-41D8-4CA4-A19A-6F87FFE25204}" type="pres">
      <dgm:prSet presAssocID="{59AE7F37-5EEE-434D-85F1-0A80A80C8356}" presName="Name64" presStyleLbl="parChTrans1D2" presStyleIdx="3" presStyleCnt="4"/>
      <dgm:spPr/>
    </dgm:pt>
    <dgm:pt modelId="{05093451-C275-49EC-8EEE-89226E3F9930}" type="pres">
      <dgm:prSet presAssocID="{1A260D20-252C-43FC-A3D0-2660F54BA4B1}" presName="hierRoot2" presStyleCnt="0">
        <dgm:presLayoutVars>
          <dgm:hierBranch val="init"/>
        </dgm:presLayoutVars>
      </dgm:prSet>
      <dgm:spPr/>
    </dgm:pt>
    <dgm:pt modelId="{6A78F6DE-C0F6-4931-8F70-F73969B4E3B8}" type="pres">
      <dgm:prSet presAssocID="{1A260D20-252C-43FC-A3D0-2660F54BA4B1}" presName="rootComposite" presStyleCnt="0"/>
      <dgm:spPr/>
    </dgm:pt>
    <dgm:pt modelId="{07FA6BF6-8579-4322-B0BD-D193F585559E}" type="pres">
      <dgm:prSet presAssocID="{1A260D20-252C-43FC-A3D0-2660F54BA4B1}" presName="rootText" presStyleLbl="node2" presStyleIdx="3" presStyleCnt="4">
        <dgm:presLayoutVars>
          <dgm:chPref val="3"/>
        </dgm:presLayoutVars>
      </dgm:prSet>
      <dgm:spPr/>
    </dgm:pt>
    <dgm:pt modelId="{E959509B-90DF-44A9-9770-B4FBB34502A1}" type="pres">
      <dgm:prSet presAssocID="{1A260D20-252C-43FC-A3D0-2660F54BA4B1}" presName="rootConnector" presStyleLbl="node2" presStyleIdx="3" presStyleCnt="4"/>
      <dgm:spPr/>
    </dgm:pt>
    <dgm:pt modelId="{C9D3E674-72BB-4E90-AD70-802251751459}" type="pres">
      <dgm:prSet presAssocID="{1A260D20-252C-43FC-A3D0-2660F54BA4B1}" presName="hierChild4" presStyleCnt="0"/>
      <dgm:spPr/>
    </dgm:pt>
    <dgm:pt modelId="{3713633E-79E3-4582-9B07-17989834A4CD}" type="pres">
      <dgm:prSet presAssocID="{1A260D20-252C-43FC-A3D0-2660F54BA4B1}" presName="hierChild5" presStyleCnt="0"/>
      <dgm:spPr/>
    </dgm:pt>
    <dgm:pt modelId="{AEAC43CD-B1AD-42F5-B04F-BD26DFE16C37}" type="pres">
      <dgm:prSet presAssocID="{D0175FC8-0095-481A-B40A-AF51038FCBC4}" presName="hierChild3" presStyleCnt="0"/>
      <dgm:spPr/>
    </dgm:pt>
  </dgm:ptLst>
  <dgm:cxnLst>
    <dgm:cxn modelId="{860C5C0A-2B1B-4834-AA79-B787F47664EF}" srcId="{D0175FC8-0095-481A-B40A-AF51038FCBC4}" destId="{0C40E610-7E8D-4748-BB42-8841204CDB5E}" srcOrd="2" destOrd="0" parTransId="{7F6E66B7-0085-4D6D-8C7A-B5F4A770A9EA}" sibTransId="{626FE0DA-1495-49B3-B54D-6A1BF91D8F93}"/>
    <dgm:cxn modelId="{6CE3B019-11DD-4F3C-AEEF-657C0CCDCCF9}" srcId="{D0175FC8-0095-481A-B40A-AF51038FCBC4}" destId="{7DBB532E-06F1-44FB-904A-7C2383ECC063}" srcOrd="1" destOrd="0" parTransId="{4C179638-2E23-4A76-B3A4-989A60241B62}" sibTransId="{2AE959E7-BCFD-48F9-8594-B23B9C86E40A}"/>
    <dgm:cxn modelId="{527A5D1B-D9DA-445B-88D6-9DF718C105A7}" type="presOf" srcId="{4C179638-2E23-4A76-B3A4-989A60241B62}" destId="{37C0E4AE-1211-429C-AAC5-88FD3A4D6311}" srcOrd="0" destOrd="0" presId="urn:microsoft.com/office/officeart/2009/3/layout/HorizontalOrganizationChart"/>
    <dgm:cxn modelId="{78D5C93C-42CB-4E24-8E45-B8366C50EC89}" type="presOf" srcId="{CD05CB8F-688E-4C29-B74D-F288C33B98B2}" destId="{82B3B5D8-C6C6-451D-8C52-DE4BA539FF81}" srcOrd="0" destOrd="0" presId="urn:microsoft.com/office/officeart/2009/3/layout/HorizontalOrganizationChart"/>
    <dgm:cxn modelId="{91159F65-BCC1-4B04-BC43-7DF4E3514B7C}" type="presOf" srcId="{7DBB532E-06F1-44FB-904A-7C2383ECC063}" destId="{B9286DA3-EF14-440B-8723-55B7016F89BC}" srcOrd="0" destOrd="0" presId="urn:microsoft.com/office/officeart/2009/3/layout/HorizontalOrganizationChart"/>
    <dgm:cxn modelId="{618BFE49-84CC-4AA8-8639-AD9BC8224C48}" type="presOf" srcId="{1A260D20-252C-43FC-A3D0-2660F54BA4B1}" destId="{07FA6BF6-8579-4322-B0BD-D193F585559E}" srcOrd="0" destOrd="0" presId="urn:microsoft.com/office/officeart/2009/3/layout/HorizontalOrganizationChart"/>
    <dgm:cxn modelId="{3C6B2C70-001C-41A6-92D6-81B58B3A143A}" type="presOf" srcId="{0C40E610-7E8D-4748-BB42-8841204CDB5E}" destId="{E029F14A-9E18-450B-8741-6153999D8390}" srcOrd="0" destOrd="0" presId="urn:microsoft.com/office/officeart/2009/3/layout/HorizontalOrganizationChart"/>
    <dgm:cxn modelId="{0D67D951-962E-43A4-B2E8-208AA973D7CE}" type="presOf" srcId="{0C40E610-7E8D-4748-BB42-8841204CDB5E}" destId="{0A651004-669E-42CC-94B8-AA0F15E2F4E7}" srcOrd="1" destOrd="0" presId="urn:microsoft.com/office/officeart/2009/3/layout/HorizontalOrganizationChart"/>
    <dgm:cxn modelId="{81191C57-54CE-4B3D-B5AF-A4079C1677B7}" srcId="{CC80B94A-793A-4F97-A8D3-39858B6ECE01}" destId="{D0175FC8-0095-481A-B40A-AF51038FCBC4}" srcOrd="0" destOrd="0" parTransId="{C666ADAF-0F73-4713-9378-9F519112A03B}" sibTransId="{EF30E36D-CEE0-4912-9CAA-D93B572729CA}"/>
    <dgm:cxn modelId="{1514657F-4F28-4C50-880B-D335A1324DF9}" type="presOf" srcId="{7F6E66B7-0085-4D6D-8C7A-B5F4A770A9EA}" destId="{8878C302-C7CC-4930-AC80-9CFF8FBC69D8}" srcOrd="0" destOrd="0" presId="urn:microsoft.com/office/officeart/2009/3/layout/HorizontalOrganizationChart"/>
    <dgm:cxn modelId="{B4D8CE7F-B1DB-44C6-AF83-7811E1919BD9}" type="presOf" srcId="{6A6B1B72-D239-4D86-A15C-8B519314CABD}" destId="{775CEC55-8023-407C-9AE7-26451A9C58F7}" srcOrd="0" destOrd="0" presId="urn:microsoft.com/office/officeart/2009/3/layout/HorizontalOrganizationChart"/>
    <dgm:cxn modelId="{65D36AA6-B318-4D40-80C7-69378C71403E}" srcId="{D0175FC8-0095-481A-B40A-AF51038FCBC4}" destId="{1A260D20-252C-43FC-A3D0-2660F54BA4B1}" srcOrd="3" destOrd="0" parTransId="{59AE7F37-5EEE-434D-85F1-0A80A80C8356}" sibTransId="{35818581-DC48-442E-8004-87FBB6D7AB6A}"/>
    <dgm:cxn modelId="{327F1BAC-0BA9-4D9C-804F-124F9EDB77BA}" type="presOf" srcId="{6A6B1B72-D239-4D86-A15C-8B519314CABD}" destId="{351AE5D9-804D-4C66-B32F-0F6ADFAAFD48}" srcOrd="1" destOrd="0" presId="urn:microsoft.com/office/officeart/2009/3/layout/HorizontalOrganizationChart"/>
    <dgm:cxn modelId="{5A0EC1BE-4F25-4EB1-B9A2-E33C8F38B126}" type="presOf" srcId="{D0175FC8-0095-481A-B40A-AF51038FCBC4}" destId="{0BAE15DB-EF93-4384-B88D-CE1BB2E19AAC}" srcOrd="1" destOrd="0" presId="urn:microsoft.com/office/officeart/2009/3/layout/HorizontalOrganizationChart"/>
    <dgm:cxn modelId="{5E19E1C2-C63C-41B6-AD37-6024326615F9}" type="presOf" srcId="{CC80B94A-793A-4F97-A8D3-39858B6ECE01}" destId="{3F4B7BC7-00E8-405C-BB3E-300DAC5850AA}" srcOrd="0" destOrd="0" presId="urn:microsoft.com/office/officeart/2009/3/layout/HorizontalOrganizationChart"/>
    <dgm:cxn modelId="{AF9FAAD7-6486-49A8-8C72-2DA29CF63863}" type="presOf" srcId="{7DBB532E-06F1-44FB-904A-7C2383ECC063}" destId="{F5C722AF-4500-4311-8B0B-CBCE09258C80}" srcOrd="1" destOrd="0" presId="urn:microsoft.com/office/officeart/2009/3/layout/HorizontalOrganizationChart"/>
    <dgm:cxn modelId="{F00F03E3-3BB4-4441-86C0-C4731E3E5EB9}" type="presOf" srcId="{59AE7F37-5EEE-434D-85F1-0A80A80C8356}" destId="{2D2583D8-41D8-4CA4-A19A-6F87FFE25204}" srcOrd="0" destOrd="0" presId="urn:microsoft.com/office/officeart/2009/3/layout/HorizontalOrganizationChart"/>
    <dgm:cxn modelId="{E77B0BE5-B9E5-4C69-BD6C-AB7F86E38325}" type="presOf" srcId="{1A260D20-252C-43FC-A3D0-2660F54BA4B1}" destId="{E959509B-90DF-44A9-9770-B4FBB34502A1}" srcOrd="1" destOrd="0" presId="urn:microsoft.com/office/officeart/2009/3/layout/HorizontalOrganizationChart"/>
    <dgm:cxn modelId="{E3DB32EC-049C-4895-9241-24BB9C3E03FE}" srcId="{D0175FC8-0095-481A-B40A-AF51038FCBC4}" destId="{6A6B1B72-D239-4D86-A15C-8B519314CABD}" srcOrd="0" destOrd="0" parTransId="{CD05CB8F-688E-4C29-B74D-F288C33B98B2}" sibTransId="{9B6AC39B-2800-4C14-88DC-0AC53038A2D0}"/>
    <dgm:cxn modelId="{39EA26F6-3FA4-44E8-A218-B31026522193}" type="presOf" srcId="{D0175FC8-0095-481A-B40A-AF51038FCBC4}" destId="{CEBE1AA4-967B-4768-87B7-27F29C8857CF}" srcOrd="0" destOrd="0" presId="urn:microsoft.com/office/officeart/2009/3/layout/HorizontalOrganizationChart"/>
    <dgm:cxn modelId="{8D271E84-844B-4519-9E28-923A7597C1C1}" type="presParOf" srcId="{3F4B7BC7-00E8-405C-BB3E-300DAC5850AA}" destId="{D233961A-2913-419A-BC68-7A265CA96C6B}" srcOrd="0" destOrd="0" presId="urn:microsoft.com/office/officeart/2009/3/layout/HorizontalOrganizationChart"/>
    <dgm:cxn modelId="{DCA10BB6-0553-4650-9D30-97A3F42A1877}" type="presParOf" srcId="{D233961A-2913-419A-BC68-7A265CA96C6B}" destId="{45D2A1AF-6F48-4B02-8CC6-CDFBE5DDE7CB}" srcOrd="0" destOrd="0" presId="urn:microsoft.com/office/officeart/2009/3/layout/HorizontalOrganizationChart"/>
    <dgm:cxn modelId="{EFE12DDC-A2DB-41BE-A7B7-065F334C4520}" type="presParOf" srcId="{45D2A1AF-6F48-4B02-8CC6-CDFBE5DDE7CB}" destId="{CEBE1AA4-967B-4768-87B7-27F29C8857CF}" srcOrd="0" destOrd="0" presId="urn:microsoft.com/office/officeart/2009/3/layout/HorizontalOrganizationChart"/>
    <dgm:cxn modelId="{EC939402-C705-4A88-8672-210A7FA542B2}" type="presParOf" srcId="{45D2A1AF-6F48-4B02-8CC6-CDFBE5DDE7CB}" destId="{0BAE15DB-EF93-4384-B88D-CE1BB2E19AAC}" srcOrd="1" destOrd="0" presId="urn:microsoft.com/office/officeart/2009/3/layout/HorizontalOrganizationChart"/>
    <dgm:cxn modelId="{689DFF0B-BCE9-48DA-8D27-6E6A3A88554A}" type="presParOf" srcId="{D233961A-2913-419A-BC68-7A265CA96C6B}" destId="{678B9E37-8642-4CAD-870C-B1481C5E2616}" srcOrd="1" destOrd="0" presId="urn:microsoft.com/office/officeart/2009/3/layout/HorizontalOrganizationChart"/>
    <dgm:cxn modelId="{43068E2D-113A-4441-BBE9-8CCBC361B129}" type="presParOf" srcId="{678B9E37-8642-4CAD-870C-B1481C5E2616}" destId="{82B3B5D8-C6C6-451D-8C52-DE4BA539FF81}" srcOrd="0" destOrd="0" presId="urn:microsoft.com/office/officeart/2009/3/layout/HorizontalOrganizationChart"/>
    <dgm:cxn modelId="{D7FB69AF-755F-47CC-8CBE-3C307DA3C61C}" type="presParOf" srcId="{678B9E37-8642-4CAD-870C-B1481C5E2616}" destId="{59E79CC6-43CE-4E94-BE73-3BF6F05C4ACD}" srcOrd="1" destOrd="0" presId="urn:microsoft.com/office/officeart/2009/3/layout/HorizontalOrganizationChart"/>
    <dgm:cxn modelId="{7ECF062B-271E-40AD-9C36-3266EA0B037D}" type="presParOf" srcId="{59E79CC6-43CE-4E94-BE73-3BF6F05C4ACD}" destId="{50CBDE3B-405D-48E7-8E0C-76FFD8031F05}" srcOrd="0" destOrd="0" presId="urn:microsoft.com/office/officeart/2009/3/layout/HorizontalOrganizationChart"/>
    <dgm:cxn modelId="{E9574DA7-3684-458D-8839-B1268C09368C}" type="presParOf" srcId="{50CBDE3B-405D-48E7-8E0C-76FFD8031F05}" destId="{775CEC55-8023-407C-9AE7-26451A9C58F7}" srcOrd="0" destOrd="0" presId="urn:microsoft.com/office/officeart/2009/3/layout/HorizontalOrganizationChart"/>
    <dgm:cxn modelId="{1A097A88-1FD2-40CE-9F86-66D2F0E16ABA}" type="presParOf" srcId="{50CBDE3B-405D-48E7-8E0C-76FFD8031F05}" destId="{351AE5D9-804D-4C66-B32F-0F6ADFAAFD48}" srcOrd="1" destOrd="0" presId="urn:microsoft.com/office/officeart/2009/3/layout/HorizontalOrganizationChart"/>
    <dgm:cxn modelId="{25515720-24E5-4A9F-A022-E41AC08BD752}" type="presParOf" srcId="{59E79CC6-43CE-4E94-BE73-3BF6F05C4ACD}" destId="{BAEF86C3-AA1C-4CD7-A6D4-0A85A1BD4DE6}" srcOrd="1" destOrd="0" presId="urn:microsoft.com/office/officeart/2009/3/layout/HorizontalOrganizationChart"/>
    <dgm:cxn modelId="{857E6288-BE87-4C11-A72F-13E19EB06C75}" type="presParOf" srcId="{59E79CC6-43CE-4E94-BE73-3BF6F05C4ACD}" destId="{DB2A171C-A5B4-415C-A41B-425BE933409A}" srcOrd="2" destOrd="0" presId="urn:microsoft.com/office/officeart/2009/3/layout/HorizontalOrganizationChart"/>
    <dgm:cxn modelId="{83DE33A5-E6B9-4BD0-A90D-FD00C47252CD}" type="presParOf" srcId="{678B9E37-8642-4CAD-870C-B1481C5E2616}" destId="{37C0E4AE-1211-429C-AAC5-88FD3A4D6311}" srcOrd="2" destOrd="0" presId="urn:microsoft.com/office/officeart/2009/3/layout/HorizontalOrganizationChart"/>
    <dgm:cxn modelId="{E9B414E1-3917-45C5-AACB-E436544D3FF3}" type="presParOf" srcId="{678B9E37-8642-4CAD-870C-B1481C5E2616}" destId="{339BA60A-BF5D-4ECF-B419-C155B894C138}" srcOrd="3" destOrd="0" presId="urn:microsoft.com/office/officeart/2009/3/layout/HorizontalOrganizationChart"/>
    <dgm:cxn modelId="{A7DEE2E2-B789-4A69-AF1C-55B6820376FF}" type="presParOf" srcId="{339BA60A-BF5D-4ECF-B419-C155B894C138}" destId="{2E33D85F-A497-4528-BF31-4D20C156DC72}" srcOrd="0" destOrd="0" presId="urn:microsoft.com/office/officeart/2009/3/layout/HorizontalOrganizationChart"/>
    <dgm:cxn modelId="{71AB8651-828C-444A-8E32-F59025ED9CDE}" type="presParOf" srcId="{2E33D85F-A497-4528-BF31-4D20C156DC72}" destId="{B9286DA3-EF14-440B-8723-55B7016F89BC}" srcOrd="0" destOrd="0" presId="urn:microsoft.com/office/officeart/2009/3/layout/HorizontalOrganizationChart"/>
    <dgm:cxn modelId="{0B5924E3-4CF6-48AB-B825-A9007FD60355}" type="presParOf" srcId="{2E33D85F-A497-4528-BF31-4D20C156DC72}" destId="{F5C722AF-4500-4311-8B0B-CBCE09258C80}" srcOrd="1" destOrd="0" presId="urn:microsoft.com/office/officeart/2009/3/layout/HorizontalOrganizationChart"/>
    <dgm:cxn modelId="{EA5D490F-C270-4546-B20E-510A06190303}" type="presParOf" srcId="{339BA60A-BF5D-4ECF-B419-C155B894C138}" destId="{C5C5BA45-C97F-4CD8-A5E0-82F0B6011747}" srcOrd="1" destOrd="0" presId="urn:microsoft.com/office/officeart/2009/3/layout/HorizontalOrganizationChart"/>
    <dgm:cxn modelId="{53BEE702-A4B7-49DC-A2B3-D20E9B4BB173}" type="presParOf" srcId="{339BA60A-BF5D-4ECF-B419-C155B894C138}" destId="{9358501E-8DBF-4D10-9DA4-4B0D74872C82}" srcOrd="2" destOrd="0" presId="urn:microsoft.com/office/officeart/2009/3/layout/HorizontalOrganizationChart"/>
    <dgm:cxn modelId="{36368792-0B00-4748-932F-483939FF2FA8}" type="presParOf" srcId="{678B9E37-8642-4CAD-870C-B1481C5E2616}" destId="{8878C302-C7CC-4930-AC80-9CFF8FBC69D8}" srcOrd="4" destOrd="0" presId="urn:microsoft.com/office/officeart/2009/3/layout/HorizontalOrganizationChart"/>
    <dgm:cxn modelId="{932541D9-6CD5-4E71-8532-BC4E4FFA39CA}" type="presParOf" srcId="{678B9E37-8642-4CAD-870C-B1481C5E2616}" destId="{BA7EB489-D62C-4D27-8A0A-10FEB669ACF3}" srcOrd="5" destOrd="0" presId="urn:microsoft.com/office/officeart/2009/3/layout/HorizontalOrganizationChart"/>
    <dgm:cxn modelId="{AE6ED961-2BA0-4079-A80E-742810EFDE8D}" type="presParOf" srcId="{BA7EB489-D62C-4D27-8A0A-10FEB669ACF3}" destId="{E050ACEF-08E7-4C81-96B0-BF3C9B44AD0F}" srcOrd="0" destOrd="0" presId="urn:microsoft.com/office/officeart/2009/3/layout/HorizontalOrganizationChart"/>
    <dgm:cxn modelId="{39F97B94-C2A1-4288-BE33-25743FE9F4D0}" type="presParOf" srcId="{E050ACEF-08E7-4C81-96B0-BF3C9B44AD0F}" destId="{E029F14A-9E18-450B-8741-6153999D8390}" srcOrd="0" destOrd="0" presId="urn:microsoft.com/office/officeart/2009/3/layout/HorizontalOrganizationChart"/>
    <dgm:cxn modelId="{ED359CAA-26FF-4939-98F0-96C4E9D32CC8}" type="presParOf" srcId="{E050ACEF-08E7-4C81-96B0-BF3C9B44AD0F}" destId="{0A651004-669E-42CC-94B8-AA0F15E2F4E7}" srcOrd="1" destOrd="0" presId="urn:microsoft.com/office/officeart/2009/3/layout/HorizontalOrganizationChart"/>
    <dgm:cxn modelId="{933DAB84-CB86-4AF3-9BEB-4C1A2C841CFC}" type="presParOf" srcId="{BA7EB489-D62C-4D27-8A0A-10FEB669ACF3}" destId="{22E1EDB1-218B-4261-A7EB-D2749A9CD82B}" srcOrd="1" destOrd="0" presId="urn:microsoft.com/office/officeart/2009/3/layout/HorizontalOrganizationChart"/>
    <dgm:cxn modelId="{6877D4FE-4254-41A5-9570-73B728943A21}" type="presParOf" srcId="{BA7EB489-D62C-4D27-8A0A-10FEB669ACF3}" destId="{3DC7068D-35BA-4ABC-AB33-5F0D7774C382}" srcOrd="2" destOrd="0" presId="urn:microsoft.com/office/officeart/2009/3/layout/HorizontalOrganizationChart"/>
    <dgm:cxn modelId="{E8F30347-02B0-4599-9678-C3FEBA7C9074}" type="presParOf" srcId="{678B9E37-8642-4CAD-870C-B1481C5E2616}" destId="{2D2583D8-41D8-4CA4-A19A-6F87FFE25204}" srcOrd="6" destOrd="0" presId="urn:microsoft.com/office/officeart/2009/3/layout/HorizontalOrganizationChart"/>
    <dgm:cxn modelId="{735F86FB-EF6B-46BA-922F-2FD52BA456E8}" type="presParOf" srcId="{678B9E37-8642-4CAD-870C-B1481C5E2616}" destId="{05093451-C275-49EC-8EEE-89226E3F9930}" srcOrd="7" destOrd="0" presId="urn:microsoft.com/office/officeart/2009/3/layout/HorizontalOrganizationChart"/>
    <dgm:cxn modelId="{1CF2AC10-0482-44E3-A70A-B35D47508F98}" type="presParOf" srcId="{05093451-C275-49EC-8EEE-89226E3F9930}" destId="{6A78F6DE-C0F6-4931-8F70-F73969B4E3B8}" srcOrd="0" destOrd="0" presId="urn:microsoft.com/office/officeart/2009/3/layout/HorizontalOrganizationChart"/>
    <dgm:cxn modelId="{427BCB9D-4D22-4F5C-8ADD-73669792CE11}" type="presParOf" srcId="{6A78F6DE-C0F6-4931-8F70-F73969B4E3B8}" destId="{07FA6BF6-8579-4322-B0BD-D193F585559E}" srcOrd="0" destOrd="0" presId="urn:microsoft.com/office/officeart/2009/3/layout/HorizontalOrganizationChart"/>
    <dgm:cxn modelId="{BA1CDB28-1A36-4089-AA91-0237145FC311}" type="presParOf" srcId="{6A78F6DE-C0F6-4931-8F70-F73969B4E3B8}" destId="{E959509B-90DF-44A9-9770-B4FBB34502A1}" srcOrd="1" destOrd="0" presId="urn:microsoft.com/office/officeart/2009/3/layout/HorizontalOrganizationChart"/>
    <dgm:cxn modelId="{157B04F4-52D4-40DF-8FD6-72F011156625}" type="presParOf" srcId="{05093451-C275-49EC-8EEE-89226E3F9930}" destId="{C9D3E674-72BB-4E90-AD70-802251751459}" srcOrd="1" destOrd="0" presId="urn:microsoft.com/office/officeart/2009/3/layout/HorizontalOrganizationChart"/>
    <dgm:cxn modelId="{126477E2-CF87-4BCB-B627-E03F20B38C37}" type="presParOf" srcId="{05093451-C275-49EC-8EEE-89226E3F9930}" destId="{3713633E-79E3-4582-9B07-17989834A4CD}" srcOrd="2" destOrd="0" presId="urn:microsoft.com/office/officeart/2009/3/layout/HorizontalOrganizationChart"/>
    <dgm:cxn modelId="{B9A41D77-EE78-41CF-80A1-4A1C949C3699}" type="presParOf" srcId="{D233961A-2913-419A-BC68-7A265CA96C6B}" destId="{AEAC43CD-B1AD-42F5-B04F-BD26DFE16C3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085EC0-C949-44B2-B501-0178F960F01F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E84E5D-2F02-4030-82D8-F2F8BC167797}">
      <dgm:prSet custT="1"/>
      <dgm:spPr/>
      <dgm:t>
        <a:bodyPr/>
        <a:lstStyle/>
        <a:p>
          <a:pPr rtl="0"/>
          <a:r>
            <a:rPr lang="uk-UA" sz="2000" dirty="0"/>
            <a:t>Аналіз «витрати – випуск – прибуток» (CVP – аналіз) дозволяє:</a:t>
          </a:r>
          <a:endParaRPr lang="ru-RU" sz="2000" dirty="0"/>
        </a:p>
      </dgm:t>
    </dgm:pt>
    <dgm:pt modelId="{67092833-51A3-448B-A088-A0E30E17458C}" type="parTrans" cxnId="{CF6A21C3-CB17-4DC6-8989-49EA9783E8C5}">
      <dgm:prSet/>
      <dgm:spPr/>
      <dgm:t>
        <a:bodyPr/>
        <a:lstStyle/>
        <a:p>
          <a:endParaRPr lang="ru-RU" sz="2400"/>
        </a:p>
      </dgm:t>
    </dgm:pt>
    <dgm:pt modelId="{E25052A7-F9B3-4C33-875D-B5FBF62DA580}" type="sibTrans" cxnId="{CF6A21C3-CB17-4DC6-8989-49EA9783E8C5}">
      <dgm:prSet/>
      <dgm:spPr/>
      <dgm:t>
        <a:bodyPr/>
        <a:lstStyle/>
        <a:p>
          <a:endParaRPr lang="ru-RU" sz="2400"/>
        </a:p>
      </dgm:t>
    </dgm:pt>
    <dgm:pt modelId="{3B6BE6DA-B23C-4E2F-B120-CA987B42BCD8}">
      <dgm:prSet custT="1"/>
      <dgm:spPr/>
      <dgm:t>
        <a:bodyPr/>
        <a:lstStyle/>
        <a:p>
          <a:pPr rtl="0"/>
          <a:r>
            <a:rPr lang="uk-UA" sz="2000" dirty="0"/>
            <a:t>визначати обсяги випуску і реалізації продукції з погляду їх беззбитковості;</a:t>
          </a:r>
          <a:endParaRPr lang="ru-RU" sz="2000" dirty="0"/>
        </a:p>
      </dgm:t>
    </dgm:pt>
    <dgm:pt modelId="{1808BFA7-36E8-4B96-83E0-191D5663FEF3}" type="parTrans" cxnId="{D06B57FE-A7D9-409D-8F04-4E5AF018A3C1}">
      <dgm:prSet/>
      <dgm:spPr/>
      <dgm:t>
        <a:bodyPr/>
        <a:lstStyle/>
        <a:p>
          <a:endParaRPr lang="ru-RU" sz="2400"/>
        </a:p>
      </dgm:t>
    </dgm:pt>
    <dgm:pt modelId="{F7AAE709-572A-4A54-BE45-CD33BC667F29}" type="sibTrans" cxnId="{D06B57FE-A7D9-409D-8F04-4E5AF018A3C1}">
      <dgm:prSet/>
      <dgm:spPr/>
      <dgm:t>
        <a:bodyPr/>
        <a:lstStyle/>
        <a:p>
          <a:endParaRPr lang="ru-RU" sz="2400"/>
        </a:p>
      </dgm:t>
    </dgm:pt>
    <dgm:pt modelId="{51515E4B-261A-42FD-9294-114D1B214031}">
      <dgm:prSet custT="1"/>
      <dgm:spPr/>
      <dgm:t>
        <a:bodyPr/>
        <a:lstStyle/>
        <a:p>
          <a:pPr rtl="0"/>
          <a:r>
            <a:rPr lang="uk-UA" sz="2000"/>
            <a:t>ухвалювати рішення щодо цільових розмірів прибутку;</a:t>
          </a:r>
          <a:endParaRPr lang="ru-RU" sz="2000"/>
        </a:p>
      </dgm:t>
    </dgm:pt>
    <dgm:pt modelId="{90E678F7-0AAA-432E-8F7C-406AA9B02F2D}" type="parTrans" cxnId="{5E9100C7-79BC-4FC7-8384-226AB0F5D600}">
      <dgm:prSet/>
      <dgm:spPr/>
      <dgm:t>
        <a:bodyPr/>
        <a:lstStyle/>
        <a:p>
          <a:endParaRPr lang="ru-RU" sz="2400"/>
        </a:p>
      </dgm:t>
    </dgm:pt>
    <dgm:pt modelId="{85A0A389-BDE6-42DE-8DFA-954D9C5CD193}" type="sibTrans" cxnId="{5E9100C7-79BC-4FC7-8384-226AB0F5D600}">
      <dgm:prSet/>
      <dgm:spPr/>
      <dgm:t>
        <a:bodyPr/>
        <a:lstStyle/>
        <a:p>
          <a:endParaRPr lang="ru-RU" sz="2400"/>
        </a:p>
      </dgm:t>
    </dgm:pt>
    <dgm:pt modelId="{DFB75813-2A37-47C9-B8E6-4DD657F5C7AA}">
      <dgm:prSet custT="1"/>
      <dgm:spPr/>
      <dgm:t>
        <a:bodyPr/>
        <a:lstStyle/>
        <a:p>
          <a:pPr rtl="0"/>
          <a:r>
            <a:rPr lang="uk-UA" sz="2000"/>
            <a:t>визначати граничний обсяг виробництва продукції, подальше збільшення якого зменшує прибуток, оскільки відбувається зниження граничному прибутку.</a:t>
          </a:r>
          <a:endParaRPr lang="ru-RU" sz="2000"/>
        </a:p>
      </dgm:t>
    </dgm:pt>
    <dgm:pt modelId="{C98F36E1-4B3E-466C-B7C6-38D3B6754888}" type="parTrans" cxnId="{D37EFBE1-49C8-421E-9EC6-219D2725AABB}">
      <dgm:prSet/>
      <dgm:spPr/>
      <dgm:t>
        <a:bodyPr/>
        <a:lstStyle/>
        <a:p>
          <a:endParaRPr lang="ru-RU" sz="2400"/>
        </a:p>
      </dgm:t>
    </dgm:pt>
    <dgm:pt modelId="{BBFA16C7-F67F-4CD5-848D-062653F52215}" type="sibTrans" cxnId="{D37EFBE1-49C8-421E-9EC6-219D2725AABB}">
      <dgm:prSet/>
      <dgm:spPr/>
      <dgm:t>
        <a:bodyPr/>
        <a:lstStyle/>
        <a:p>
          <a:endParaRPr lang="ru-RU" sz="2400"/>
        </a:p>
      </dgm:t>
    </dgm:pt>
    <dgm:pt modelId="{C7F6A7EF-9924-4E1B-9DA2-9BD40A57CB08}" type="pres">
      <dgm:prSet presAssocID="{72085EC0-C949-44B2-B501-0178F960F01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5468A49-11DD-471D-AB47-B6D6FD77087C}" type="pres">
      <dgm:prSet presAssocID="{0EE84E5D-2F02-4030-82D8-F2F8BC167797}" presName="hierRoot1" presStyleCnt="0">
        <dgm:presLayoutVars>
          <dgm:hierBranch val="init"/>
        </dgm:presLayoutVars>
      </dgm:prSet>
      <dgm:spPr/>
    </dgm:pt>
    <dgm:pt modelId="{59A70839-A08E-4AEF-B2B9-BD2AD05B47A6}" type="pres">
      <dgm:prSet presAssocID="{0EE84E5D-2F02-4030-82D8-F2F8BC167797}" presName="rootComposite1" presStyleCnt="0"/>
      <dgm:spPr/>
    </dgm:pt>
    <dgm:pt modelId="{1B3C09E5-9362-4D37-97BD-4F9B54060E51}" type="pres">
      <dgm:prSet presAssocID="{0EE84E5D-2F02-4030-82D8-F2F8BC167797}" presName="rootText1" presStyleLbl="node0" presStyleIdx="0" presStyleCnt="1" custScaleX="81463" custScaleY="121251">
        <dgm:presLayoutVars>
          <dgm:chPref val="3"/>
        </dgm:presLayoutVars>
      </dgm:prSet>
      <dgm:spPr/>
    </dgm:pt>
    <dgm:pt modelId="{56CD8B93-E6B4-4C8B-B6A4-0D6A3E0A4244}" type="pres">
      <dgm:prSet presAssocID="{0EE84E5D-2F02-4030-82D8-F2F8BC167797}" presName="rootConnector1" presStyleLbl="node1" presStyleIdx="0" presStyleCnt="0"/>
      <dgm:spPr/>
    </dgm:pt>
    <dgm:pt modelId="{54E91236-0801-4C1B-9568-77538D9420FF}" type="pres">
      <dgm:prSet presAssocID="{0EE84E5D-2F02-4030-82D8-F2F8BC167797}" presName="hierChild2" presStyleCnt="0"/>
      <dgm:spPr/>
    </dgm:pt>
    <dgm:pt modelId="{AA43178C-35B8-490C-BBCE-9FE454122546}" type="pres">
      <dgm:prSet presAssocID="{1808BFA7-36E8-4B96-83E0-191D5663FEF3}" presName="Name64" presStyleLbl="parChTrans1D2" presStyleIdx="0" presStyleCnt="3"/>
      <dgm:spPr/>
    </dgm:pt>
    <dgm:pt modelId="{DAA9C184-0C0B-40C6-A0AA-0B0D73155CAF}" type="pres">
      <dgm:prSet presAssocID="{3B6BE6DA-B23C-4E2F-B120-CA987B42BCD8}" presName="hierRoot2" presStyleCnt="0">
        <dgm:presLayoutVars>
          <dgm:hierBranch val="init"/>
        </dgm:presLayoutVars>
      </dgm:prSet>
      <dgm:spPr/>
    </dgm:pt>
    <dgm:pt modelId="{5AFF5C57-4866-436E-AD43-916741BA53FE}" type="pres">
      <dgm:prSet presAssocID="{3B6BE6DA-B23C-4E2F-B120-CA987B42BCD8}" presName="rootComposite" presStyleCnt="0"/>
      <dgm:spPr/>
    </dgm:pt>
    <dgm:pt modelId="{C1F2AF1A-29FE-4E9E-BD37-9FAB20300088}" type="pres">
      <dgm:prSet presAssocID="{3B6BE6DA-B23C-4E2F-B120-CA987B42BCD8}" presName="rootText" presStyleLbl="node2" presStyleIdx="0" presStyleCnt="3">
        <dgm:presLayoutVars>
          <dgm:chPref val="3"/>
        </dgm:presLayoutVars>
      </dgm:prSet>
      <dgm:spPr/>
    </dgm:pt>
    <dgm:pt modelId="{8977F7AD-380D-4EE1-A4B7-1ED87EA63B57}" type="pres">
      <dgm:prSet presAssocID="{3B6BE6DA-B23C-4E2F-B120-CA987B42BCD8}" presName="rootConnector" presStyleLbl="node2" presStyleIdx="0" presStyleCnt="3"/>
      <dgm:spPr/>
    </dgm:pt>
    <dgm:pt modelId="{1D39AFBA-5B0B-46EA-8834-C7AFD584FC61}" type="pres">
      <dgm:prSet presAssocID="{3B6BE6DA-B23C-4E2F-B120-CA987B42BCD8}" presName="hierChild4" presStyleCnt="0"/>
      <dgm:spPr/>
    </dgm:pt>
    <dgm:pt modelId="{F04B684D-360A-47A5-A502-79AC97CDF494}" type="pres">
      <dgm:prSet presAssocID="{3B6BE6DA-B23C-4E2F-B120-CA987B42BCD8}" presName="hierChild5" presStyleCnt="0"/>
      <dgm:spPr/>
    </dgm:pt>
    <dgm:pt modelId="{9DD9686B-F630-4F7E-8C5F-96D16C41D6AE}" type="pres">
      <dgm:prSet presAssocID="{90E678F7-0AAA-432E-8F7C-406AA9B02F2D}" presName="Name64" presStyleLbl="parChTrans1D2" presStyleIdx="1" presStyleCnt="3"/>
      <dgm:spPr/>
    </dgm:pt>
    <dgm:pt modelId="{D9974F36-5045-41D5-98E2-42BC5C05AE01}" type="pres">
      <dgm:prSet presAssocID="{51515E4B-261A-42FD-9294-114D1B214031}" presName="hierRoot2" presStyleCnt="0">
        <dgm:presLayoutVars>
          <dgm:hierBranch val="init"/>
        </dgm:presLayoutVars>
      </dgm:prSet>
      <dgm:spPr/>
    </dgm:pt>
    <dgm:pt modelId="{7ADE3F53-8155-41FF-84D8-2026DE9B9B1C}" type="pres">
      <dgm:prSet presAssocID="{51515E4B-261A-42FD-9294-114D1B214031}" presName="rootComposite" presStyleCnt="0"/>
      <dgm:spPr/>
    </dgm:pt>
    <dgm:pt modelId="{40C82806-7BD0-4994-8098-12165911D562}" type="pres">
      <dgm:prSet presAssocID="{51515E4B-261A-42FD-9294-114D1B214031}" presName="rootText" presStyleLbl="node2" presStyleIdx="1" presStyleCnt="3" custScaleY="72621">
        <dgm:presLayoutVars>
          <dgm:chPref val="3"/>
        </dgm:presLayoutVars>
      </dgm:prSet>
      <dgm:spPr/>
    </dgm:pt>
    <dgm:pt modelId="{2322A94B-A846-4FA4-AC86-6454D34EE44D}" type="pres">
      <dgm:prSet presAssocID="{51515E4B-261A-42FD-9294-114D1B214031}" presName="rootConnector" presStyleLbl="node2" presStyleIdx="1" presStyleCnt="3"/>
      <dgm:spPr/>
    </dgm:pt>
    <dgm:pt modelId="{42DF5B99-E037-442E-9336-31B70ADA5247}" type="pres">
      <dgm:prSet presAssocID="{51515E4B-261A-42FD-9294-114D1B214031}" presName="hierChild4" presStyleCnt="0"/>
      <dgm:spPr/>
    </dgm:pt>
    <dgm:pt modelId="{B6D9B539-485B-4FA9-92B8-630C6B4E6FDC}" type="pres">
      <dgm:prSet presAssocID="{51515E4B-261A-42FD-9294-114D1B214031}" presName="hierChild5" presStyleCnt="0"/>
      <dgm:spPr/>
    </dgm:pt>
    <dgm:pt modelId="{F4A2117E-72E3-4C09-920C-6F5F9C0A70E8}" type="pres">
      <dgm:prSet presAssocID="{C98F36E1-4B3E-466C-B7C6-38D3B6754888}" presName="Name64" presStyleLbl="parChTrans1D2" presStyleIdx="2" presStyleCnt="3"/>
      <dgm:spPr/>
    </dgm:pt>
    <dgm:pt modelId="{D78F8940-5AEF-43DA-937D-7004B40F2266}" type="pres">
      <dgm:prSet presAssocID="{DFB75813-2A37-47C9-B8E6-4DD657F5C7AA}" presName="hierRoot2" presStyleCnt="0">
        <dgm:presLayoutVars>
          <dgm:hierBranch val="init"/>
        </dgm:presLayoutVars>
      </dgm:prSet>
      <dgm:spPr/>
    </dgm:pt>
    <dgm:pt modelId="{25EC652B-B19C-41E7-8E0E-725F22598A3D}" type="pres">
      <dgm:prSet presAssocID="{DFB75813-2A37-47C9-B8E6-4DD657F5C7AA}" presName="rootComposite" presStyleCnt="0"/>
      <dgm:spPr/>
    </dgm:pt>
    <dgm:pt modelId="{D80C48E5-80FC-4A6F-8C85-4E1513C9BCF8}" type="pres">
      <dgm:prSet presAssocID="{DFB75813-2A37-47C9-B8E6-4DD657F5C7AA}" presName="rootText" presStyleLbl="node2" presStyleIdx="2" presStyleCnt="3" custScaleX="100992" custScaleY="130221">
        <dgm:presLayoutVars>
          <dgm:chPref val="3"/>
        </dgm:presLayoutVars>
      </dgm:prSet>
      <dgm:spPr/>
    </dgm:pt>
    <dgm:pt modelId="{F02384AE-25CA-411B-BBBB-57FFEA6F378F}" type="pres">
      <dgm:prSet presAssocID="{DFB75813-2A37-47C9-B8E6-4DD657F5C7AA}" presName="rootConnector" presStyleLbl="node2" presStyleIdx="2" presStyleCnt="3"/>
      <dgm:spPr/>
    </dgm:pt>
    <dgm:pt modelId="{4A2D9A3E-6A4B-49D5-98D8-803EBF455E54}" type="pres">
      <dgm:prSet presAssocID="{DFB75813-2A37-47C9-B8E6-4DD657F5C7AA}" presName="hierChild4" presStyleCnt="0"/>
      <dgm:spPr/>
    </dgm:pt>
    <dgm:pt modelId="{B9775C37-D9B8-4DB1-B74D-5C5BB4DD6CE8}" type="pres">
      <dgm:prSet presAssocID="{DFB75813-2A37-47C9-B8E6-4DD657F5C7AA}" presName="hierChild5" presStyleCnt="0"/>
      <dgm:spPr/>
    </dgm:pt>
    <dgm:pt modelId="{2F18874E-54D1-49B4-8977-56902A6D8CE5}" type="pres">
      <dgm:prSet presAssocID="{0EE84E5D-2F02-4030-82D8-F2F8BC167797}" presName="hierChild3" presStyleCnt="0"/>
      <dgm:spPr/>
    </dgm:pt>
  </dgm:ptLst>
  <dgm:cxnLst>
    <dgm:cxn modelId="{8399B817-5D12-4232-950B-323FFD7482EA}" type="presOf" srcId="{51515E4B-261A-42FD-9294-114D1B214031}" destId="{2322A94B-A846-4FA4-AC86-6454D34EE44D}" srcOrd="1" destOrd="0" presId="urn:microsoft.com/office/officeart/2009/3/layout/HorizontalOrganizationChart"/>
    <dgm:cxn modelId="{B2F0FC32-3478-446A-B428-8A865F6A3563}" type="presOf" srcId="{DFB75813-2A37-47C9-B8E6-4DD657F5C7AA}" destId="{D80C48E5-80FC-4A6F-8C85-4E1513C9BCF8}" srcOrd="0" destOrd="0" presId="urn:microsoft.com/office/officeart/2009/3/layout/HorizontalOrganizationChart"/>
    <dgm:cxn modelId="{05523434-A99A-4F3A-AF7D-F4E9A190ABE8}" type="presOf" srcId="{90E678F7-0AAA-432E-8F7C-406AA9B02F2D}" destId="{9DD9686B-F630-4F7E-8C5F-96D16C41D6AE}" srcOrd="0" destOrd="0" presId="urn:microsoft.com/office/officeart/2009/3/layout/HorizontalOrganizationChart"/>
    <dgm:cxn modelId="{4120535F-A0A6-42C5-9BA7-66E4ABB8290A}" type="presOf" srcId="{0EE84E5D-2F02-4030-82D8-F2F8BC167797}" destId="{1B3C09E5-9362-4D37-97BD-4F9B54060E51}" srcOrd="0" destOrd="0" presId="urn:microsoft.com/office/officeart/2009/3/layout/HorizontalOrganizationChart"/>
    <dgm:cxn modelId="{8AA3AE4B-D1AD-4B58-A257-084D7C632C3D}" type="presOf" srcId="{51515E4B-261A-42FD-9294-114D1B214031}" destId="{40C82806-7BD0-4994-8098-12165911D562}" srcOrd="0" destOrd="0" presId="urn:microsoft.com/office/officeart/2009/3/layout/HorizontalOrganizationChart"/>
    <dgm:cxn modelId="{53509154-4801-41C0-AEC4-0E91C0838786}" type="presOf" srcId="{1808BFA7-36E8-4B96-83E0-191D5663FEF3}" destId="{AA43178C-35B8-490C-BBCE-9FE454122546}" srcOrd="0" destOrd="0" presId="urn:microsoft.com/office/officeart/2009/3/layout/HorizontalOrganizationChart"/>
    <dgm:cxn modelId="{82CA54AE-4F13-4FC9-8A05-6DBEC4C80E8D}" type="presOf" srcId="{C98F36E1-4B3E-466C-B7C6-38D3B6754888}" destId="{F4A2117E-72E3-4C09-920C-6F5F9C0A70E8}" srcOrd="0" destOrd="0" presId="urn:microsoft.com/office/officeart/2009/3/layout/HorizontalOrganizationChart"/>
    <dgm:cxn modelId="{03402CAF-0475-4B83-98FF-F659E2DD3471}" type="presOf" srcId="{3B6BE6DA-B23C-4E2F-B120-CA987B42BCD8}" destId="{8977F7AD-380D-4EE1-A4B7-1ED87EA63B57}" srcOrd="1" destOrd="0" presId="urn:microsoft.com/office/officeart/2009/3/layout/HorizontalOrganizationChart"/>
    <dgm:cxn modelId="{9A5D1FBA-1409-46E1-878E-F103600CB9D0}" type="presOf" srcId="{DFB75813-2A37-47C9-B8E6-4DD657F5C7AA}" destId="{F02384AE-25CA-411B-BBBB-57FFEA6F378F}" srcOrd="1" destOrd="0" presId="urn:microsoft.com/office/officeart/2009/3/layout/HorizontalOrganizationChart"/>
    <dgm:cxn modelId="{CF6A21C3-CB17-4DC6-8989-49EA9783E8C5}" srcId="{72085EC0-C949-44B2-B501-0178F960F01F}" destId="{0EE84E5D-2F02-4030-82D8-F2F8BC167797}" srcOrd="0" destOrd="0" parTransId="{67092833-51A3-448B-A088-A0E30E17458C}" sibTransId="{E25052A7-F9B3-4C33-875D-B5FBF62DA580}"/>
    <dgm:cxn modelId="{5E9100C7-79BC-4FC7-8384-226AB0F5D600}" srcId="{0EE84E5D-2F02-4030-82D8-F2F8BC167797}" destId="{51515E4B-261A-42FD-9294-114D1B214031}" srcOrd="1" destOrd="0" parTransId="{90E678F7-0AAA-432E-8F7C-406AA9B02F2D}" sibTransId="{85A0A389-BDE6-42DE-8DFA-954D9C5CD193}"/>
    <dgm:cxn modelId="{F15B2AE1-15FE-45E2-B679-E517FCA0E66E}" type="presOf" srcId="{3B6BE6DA-B23C-4E2F-B120-CA987B42BCD8}" destId="{C1F2AF1A-29FE-4E9E-BD37-9FAB20300088}" srcOrd="0" destOrd="0" presId="urn:microsoft.com/office/officeart/2009/3/layout/HorizontalOrganizationChart"/>
    <dgm:cxn modelId="{D37EFBE1-49C8-421E-9EC6-219D2725AABB}" srcId="{0EE84E5D-2F02-4030-82D8-F2F8BC167797}" destId="{DFB75813-2A37-47C9-B8E6-4DD657F5C7AA}" srcOrd="2" destOrd="0" parTransId="{C98F36E1-4B3E-466C-B7C6-38D3B6754888}" sibTransId="{BBFA16C7-F67F-4CD5-848D-062653F52215}"/>
    <dgm:cxn modelId="{072D55F2-BF94-4CAF-9678-5186A76B3705}" type="presOf" srcId="{72085EC0-C949-44B2-B501-0178F960F01F}" destId="{C7F6A7EF-9924-4E1B-9DA2-9BD40A57CB08}" srcOrd="0" destOrd="0" presId="urn:microsoft.com/office/officeart/2009/3/layout/HorizontalOrganizationChart"/>
    <dgm:cxn modelId="{191968F6-B054-48A6-AD4B-1C42A640BAD6}" type="presOf" srcId="{0EE84E5D-2F02-4030-82D8-F2F8BC167797}" destId="{56CD8B93-E6B4-4C8B-B6A4-0D6A3E0A4244}" srcOrd="1" destOrd="0" presId="urn:microsoft.com/office/officeart/2009/3/layout/HorizontalOrganizationChart"/>
    <dgm:cxn modelId="{D06B57FE-A7D9-409D-8F04-4E5AF018A3C1}" srcId="{0EE84E5D-2F02-4030-82D8-F2F8BC167797}" destId="{3B6BE6DA-B23C-4E2F-B120-CA987B42BCD8}" srcOrd="0" destOrd="0" parTransId="{1808BFA7-36E8-4B96-83E0-191D5663FEF3}" sibTransId="{F7AAE709-572A-4A54-BE45-CD33BC667F29}"/>
    <dgm:cxn modelId="{53F91173-5B1C-4883-B4CF-D752407234C9}" type="presParOf" srcId="{C7F6A7EF-9924-4E1B-9DA2-9BD40A57CB08}" destId="{35468A49-11DD-471D-AB47-B6D6FD77087C}" srcOrd="0" destOrd="0" presId="urn:microsoft.com/office/officeart/2009/3/layout/HorizontalOrganizationChart"/>
    <dgm:cxn modelId="{EFD841E4-0F6D-462C-B0F3-6C5100C0D6C7}" type="presParOf" srcId="{35468A49-11DD-471D-AB47-B6D6FD77087C}" destId="{59A70839-A08E-4AEF-B2B9-BD2AD05B47A6}" srcOrd="0" destOrd="0" presId="urn:microsoft.com/office/officeart/2009/3/layout/HorizontalOrganizationChart"/>
    <dgm:cxn modelId="{34755B7A-6896-4E0E-8295-B075FF90FBDC}" type="presParOf" srcId="{59A70839-A08E-4AEF-B2B9-BD2AD05B47A6}" destId="{1B3C09E5-9362-4D37-97BD-4F9B54060E51}" srcOrd="0" destOrd="0" presId="urn:microsoft.com/office/officeart/2009/3/layout/HorizontalOrganizationChart"/>
    <dgm:cxn modelId="{0ADA17A0-D221-4EAC-8C3B-B4C741F8C69D}" type="presParOf" srcId="{59A70839-A08E-4AEF-B2B9-BD2AD05B47A6}" destId="{56CD8B93-E6B4-4C8B-B6A4-0D6A3E0A4244}" srcOrd="1" destOrd="0" presId="urn:microsoft.com/office/officeart/2009/3/layout/HorizontalOrganizationChart"/>
    <dgm:cxn modelId="{6FC9CA89-D2D6-4B00-8F92-550858684115}" type="presParOf" srcId="{35468A49-11DD-471D-AB47-B6D6FD77087C}" destId="{54E91236-0801-4C1B-9568-77538D9420FF}" srcOrd="1" destOrd="0" presId="urn:microsoft.com/office/officeart/2009/3/layout/HorizontalOrganizationChart"/>
    <dgm:cxn modelId="{262D5E2A-28D5-4005-A692-2C3D3BC6FEB4}" type="presParOf" srcId="{54E91236-0801-4C1B-9568-77538D9420FF}" destId="{AA43178C-35B8-490C-BBCE-9FE454122546}" srcOrd="0" destOrd="0" presId="urn:microsoft.com/office/officeart/2009/3/layout/HorizontalOrganizationChart"/>
    <dgm:cxn modelId="{1F2E7B01-13C0-40E1-A31E-6F8E37C73A71}" type="presParOf" srcId="{54E91236-0801-4C1B-9568-77538D9420FF}" destId="{DAA9C184-0C0B-40C6-A0AA-0B0D73155CAF}" srcOrd="1" destOrd="0" presId="urn:microsoft.com/office/officeart/2009/3/layout/HorizontalOrganizationChart"/>
    <dgm:cxn modelId="{4E7CF42E-1435-4ABA-83EC-AD2794AEABB7}" type="presParOf" srcId="{DAA9C184-0C0B-40C6-A0AA-0B0D73155CAF}" destId="{5AFF5C57-4866-436E-AD43-916741BA53FE}" srcOrd="0" destOrd="0" presId="urn:microsoft.com/office/officeart/2009/3/layout/HorizontalOrganizationChart"/>
    <dgm:cxn modelId="{74861CD6-C132-4B80-AD86-72A6B054ADCC}" type="presParOf" srcId="{5AFF5C57-4866-436E-AD43-916741BA53FE}" destId="{C1F2AF1A-29FE-4E9E-BD37-9FAB20300088}" srcOrd="0" destOrd="0" presId="urn:microsoft.com/office/officeart/2009/3/layout/HorizontalOrganizationChart"/>
    <dgm:cxn modelId="{6D76E79A-EE26-432B-A584-3F9A1EE4B22F}" type="presParOf" srcId="{5AFF5C57-4866-436E-AD43-916741BA53FE}" destId="{8977F7AD-380D-4EE1-A4B7-1ED87EA63B57}" srcOrd="1" destOrd="0" presId="urn:microsoft.com/office/officeart/2009/3/layout/HorizontalOrganizationChart"/>
    <dgm:cxn modelId="{3EB2C294-F9C6-4016-8968-A97F70AC37C8}" type="presParOf" srcId="{DAA9C184-0C0B-40C6-A0AA-0B0D73155CAF}" destId="{1D39AFBA-5B0B-46EA-8834-C7AFD584FC61}" srcOrd="1" destOrd="0" presId="urn:microsoft.com/office/officeart/2009/3/layout/HorizontalOrganizationChart"/>
    <dgm:cxn modelId="{47960D12-1E95-4CCF-BB22-B823729EF9C7}" type="presParOf" srcId="{DAA9C184-0C0B-40C6-A0AA-0B0D73155CAF}" destId="{F04B684D-360A-47A5-A502-79AC97CDF494}" srcOrd="2" destOrd="0" presId="urn:microsoft.com/office/officeart/2009/3/layout/HorizontalOrganizationChart"/>
    <dgm:cxn modelId="{B2EC1AA0-A39B-46BA-9D85-7BACDACC46AC}" type="presParOf" srcId="{54E91236-0801-4C1B-9568-77538D9420FF}" destId="{9DD9686B-F630-4F7E-8C5F-96D16C41D6AE}" srcOrd="2" destOrd="0" presId="urn:microsoft.com/office/officeart/2009/3/layout/HorizontalOrganizationChart"/>
    <dgm:cxn modelId="{121AF3C1-5C70-4512-9F76-27A7A7EDFE74}" type="presParOf" srcId="{54E91236-0801-4C1B-9568-77538D9420FF}" destId="{D9974F36-5045-41D5-98E2-42BC5C05AE01}" srcOrd="3" destOrd="0" presId="urn:microsoft.com/office/officeart/2009/3/layout/HorizontalOrganizationChart"/>
    <dgm:cxn modelId="{78AEA3EC-B02F-4B4A-A0DE-F0890D524DF2}" type="presParOf" srcId="{D9974F36-5045-41D5-98E2-42BC5C05AE01}" destId="{7ADE3F53-8155-41FF-84D8-2026DE9B9B1C}" srcOrd="0" destOrd="0" presId="urn:microsoft.com/office/officeart/2009/3/layout/HorizontalOrganizationChart"/>
    <dgm:cxn modelId="{9F8A91EE-2CF7-4D1D-B374-CEEA64A9BB48}" type="presParOf" srcId="{7ADE3F53-8155-41FF-84D8-2026DE9B9B1C}" destId="{40C82806-7BD0-4994-8098-12165911D562}" srcOrd="0" destOrd="0" presId="urn:microsoft.com/office/officeart/2009/3/layout/HorizontalOrganizationChart"/>
    <dgm:cxn modelId="{1563892B-32E5-4B8A-9F60-34DF03D581AE}" type="presParOf" srcId="{7ADE3F53-8155-41FF-84D8-2026DE9B9B1C}" destId="{2322A94B-A846-4FA4-AC86-6454D34EE44D}" srcOrd="1" destOrd="0" presId="urn:microsoft.com/office/officeart/2009/3/layout/HorizontalOrganizationChart"/>
    <dgm:cxn modelId="{3003BA08-BCAC-4606-909C-C2AB0DB03EC1}" type="presParOf" srcId="{D9974F36-5045-41D5-98E2-42BC5C05AE01}" destId="{42DF5B99-E037-442E-9336-31B70ADA5247}" srcOrd="1" destOrd="0" presId="urn:microsoft.com/office/officeart/2009/3/layout/HorizontalOrganizationChart"/>
    <dgm:cxn modelId="{E7F96376-1F9B-46F7-9A8A-CCA587DA2166}" type="presParOf" srcId="{D9974F36-5045-41D5-98E2-42BC5C05AE01}" destId="{B6D9B539-485B-4FA9-92B8-630C6B4E6FDC}" srcOrd="2" destOrd="0" presId="urn:microsoft.com/office/officeart/2009/3/layout/HorizontalOrganizationChart"/>
    <dgm:cxn modelId="{A2F1C6BA-D505-4CE7-8268-4DE5B65E0C17}" type="presParOf" srcId="{54E91236-0801-4C1B-9568-77538D9420FF}" destId="{F4A2117E-72E3-4C09-920C-6F5F9C0A70E8}" srcOrd="4" destOrd="0" presId="urn:microsoft.com/office/officeart/2009/3/layout/HorizontalOrganizationChart"/>
    <dgm:cxn modelId="{98CC7346-AF5A-4AA1-BEC4-E6FC83488EA5}" type="presParOf" srcId="{54E91236-0801-4C1B-9568-77538D9420FF}" destId="{D78F8940-5AEF-43DA-937D-7004B40F2266}" srcOrd="5" destOrd="0" presId="urn:microsoft.com/office/officeart/2009/3/layout/HorizontalOrganizationChart"/>
    <dgm:cxn modelId="{E142B36C-DEC2-4CD1-96A1-DF9B7F5AA4D0}" type="presParOf" srcId="{D78F8940-5AEF-43DA-937D-7004B40F2266}" destId="{25EC652B-B19C-41E7-8E0E-725F22598A3D}" srcOrd="0" destOrd="0" presId="urn:microsoft.com/office/officeart/2009/3/layout/HorizontalOrganizationChart"/>
    <dgm:cxn modelId="{EB0151D6-579E-4F90-9ED8-F3BAF3EF0E43}" type="presParOf" srcId="{25EC652B-B19C-41E7-8E0E-725F22598A3D}" destId="{D80C48E5-80FC-4A6F-8C85-4E1513C9BCF8}" srcOrd="0" destOrd="0" presId="urn:microsoft.com/office/officeart/2009/3/layout/HorizontalOrganizationChart"/>
    <dgm:cxn modelId="{E73E3BB7-1EC4-4D43-A842-2948DD7314A4}" type="presParOf" srcId="{25EC652B-B19C-41E7-8E0E-725F22598A3D}" destId="{F02384AE-25CA-411B-BBBB-57FFEA6F378F}" srcOrd="1" destOrd="0" presId="urn:microsoft.com/office/officeart/2009/3/layout/HorizontalOrganizationChart"/>
    <dgm:cxn modelId="{A3DE733B-20A7-4166-A6F8-D20FDD0F5F01}" type="presParOf" srcId="{D78F8940-5AEF-43DA-937D-7004B40F2266}" destId="{4A2D9A3E-6A4B-49D5-98D8-803EBF455E54}" srcOrd="1" destOrd="0" presId="urn:microsoft.com/office/officeart/2009/3/layout/HorizontalOrganizationChart"/>
    <dgm:cxn modelId="{A557077D-BA93-486C-8B8C-C010B8062DFC}" type="presParOf" srcId="{D78F8940-5AEF-43DA-937D-7004B40F2266}" destId="{B9775C37-D9B8-4DB1-B74D-5C5BB4DD6CE8}" srcOrd="2" destOrd="0" presId="urn:microsoft.com/office/officeart/2009/3/layout/HorizontalOrganizationChart"/>
    <dgm:cxn modelId="{B4772C83-3513-4003-A56A-E76785BDB924}" type="presParOf" srcId="{35468A49-11DD-471D-AB47-B6D6FD77087C}" destId="{2F18874E-54D1-49B4-8977-56902A6D8CE5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1A269-65AF-47E3-8B0B-FC8BEDA7CC53}" type="doc">
      <dgm:prSet loTypeId="urn:microsoft.com/office/officeart/2005/8/layout/vList3#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049847-47F5-4D32-98B0-6EAA59168826}">
      <dgm:prSet custT="1"/>
      <dgm:spPr/>
      <dgm:t>
        <a:bodyPr/>
        <a:lstStyle/>
        <a:p>
          <a:pPr rtl="0"/>
          <a:r>
            <a:rPr lang="uk-UA" sz="2200" dirty="0">
              <a:solidFill>
                <a:schemeClr val="tx1"/>
              </a:solidFill>
            </a:rPr>
            <a:t>Валовий випуск продукції у вартісному виразі називається </a:t>
          </a:r>
          <a:r>
            <a:rPr lang="uk-UA" sz="2200" b="1" i="1" dirty="0">
              <a:solidFill>
                <a:schemeClr val="tx1"/>
              </a:solidFill>
            </a:rPr>
            <a:t>валовим оборотом </a:t>
          </a:r>
          <a:r>
            <a:rPr lang="uk-UA" sz="2200" dirty="0">
              <a:solidFill>
                <a:schemeClr val="tx1"/>
              </a:solidFill>
            </a:rPr>
            <a:t>(</a:t>
          </a:r>
          <a:r>
            <a:rPr lang="uk-UA" sz="2200" i="1" dirty="0">
              <a:solidFill>
                <a:schemeClr val="tx1"/>
              </a:solidFill>
            </a:rPr>
            <a:t>ВО). </a:t>
          </a:r>
        </a:p>
      </dgm:t>
    </dgm:pt>
    <dgm:pt modelId="{6C2B604C-CCB0-4A70-9DE7-CB6E12832327}" type="parTrans" cxnId="{10E9C00A-EC0C-425F-B684-4F7798014E7E}">
      <dgm:prSet/>
      <dgm:spPr/>
      <dgm:t>
        <a:bodyPr/>
        <a:lstStyle/>
        <a:p>
          <a:endParaRPr lang="ru-RU"/>
        </a:p>
      </dgm:t>
    </dgm:pt>
    <dgm:pt modelId="{F5F749BA-6C07-4C6E-A760-938D729D11BD}" type="sibTrans" cxnId="{10E9C00A-EC0C-425F-B684-4F7798014E7E}">
      <dgm:prSet/>
      <dgm:spPr/>
      <dgm:t>
        <a:bodyPr/>
        <a:lstStyle/>
        <a:p>
          <a:endParaRPr lang="ru-RU"/>
        </a:p>
      </dgm:t>
    </dgm:pt>
    <dgm:pt modelId="{525C7ED8-B0A0-4668-951F-720B13566DAD}">
      <dgm:prSet custT="1"/>
      <dgm:spPr/>
      <dgm:t>
        <a:bodyPr/>
        <a:lstStyle/>
        <a:p>
          <a:pPr rtl="0"/>
          <a:r>
            <a:rPr lang="uk-UA" sz="2000" b="1" i="1" dirty="0" err="1"/>
            <a:t>Внутрішньофірмовий</a:t>
          </a:r>
          <a:r>
            <a:rPr lang="uk-UA" sz="2000" b="1" i="1" dirty="0"/>
            <a:t> оборот</a:t>
          </a:r>
          <a:r>
            <a:rPr lang="uk-UA" sz="2000" dirty="0"/>
            <a:t> (</a:t>
          </a:r>
          <a:r>
            <a:rPr lang="uk-UA" sz="2000" i="1" dirty="0" err="1"/>
            <a:t>ВнО</a:t>
          </a:r>
          <a:r>
            <a:rPr lang="uk-UA" sz="2000" dirty="0"/>
            <a:t>) характеризує частину сумарного обсягу виробництва підприємства, що обертається між цехами і підрозділами.</a:t>
          </a:r>
        </a:p>
      </dgm:t>
    </dgm:pt>
    <dgm:pt modelId="{73AF27F9-C036-4E1A-ADB0-4510F1F2F07D}" type="parTrans" cxnId="{A0DFAD6C-7036-4DED-A94A-B569BF5F1D6B}">
      <dgm:prSet/>
      <dgm:spPr/>
      <dgm:t>
        <a:bodyPr/>
        <a:lstStyle/>
        <a:p>
          <a:endParaRPr lang="ru-RU"/>
        </a:p>
      </dgm:t>
    </dgm:pt>
    <dgm:pt modelId="{7E1C6317-A254-455E-AB91-84F136952B87}" type="sibTrans" cxnId="{A0DFAD6C-7036-4DED-A94A-B569BF5F1D6B}">
      <dgm:prSet/>
      <dgm:spPr/>
      <dgm:t>
        <a:bodyPr/>
        <a:lstStyle/>
        <a:p>
          <a:endParaRPr lang="ru-RU"/>
        </a:p>
      </dgm:t>
    </dgm:pt>
    <dgm:pt modelId="{93C99DC9-5221-4B4E-AA2F-1EE6811E9222}" type="pres">
      <dgm:prSet presAssocID="{F441A269-65AF-47E3-8B0B-FC8BEDA7CC53}" presName="linearFlow" presStyleCnt="0">
        <dgm:presLayoutVars>
          <dgm:dir/>
          <dgm:resizeHandles val="exact"/>
        </dgm:presLayoutVars>
      </dgm:prSet>
      <dgm:spPr/>
    </dgm:pt>
    <dgm:pt modelId="{C2061C61-8463-4C38-9E5F-26BAAE1A76A3}" type="pres">
      <dgm:prSet presAssocID="{E3049847-47F5-4D32-98B0-6EAA59168826}" presName="composite" presStyleCnt="0"/>
      <dgm:spPr/>
    </dgm:pt>
    <dgm:pt modelId="{A9FF7C8D-5585-452F-A39B-9F965FC80C44}" type="pres">
      <dgm:prSet presAssocID="{E3049847-47F5-4D32-98B0-6EAA59168826}" presName="imgShp" presStyleLbl="fgImgPlace1" presStyleIdx="0" presStyleCnt="2"/>
      <dgm:spPr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</dgm:spPr>
    </dgm:pt>
    <dgm:pt modelId="{DB8967C2-0D8A-4DFF-BCF2-5E373AB8EF42}" type="pres">
      <dgm:prSet presAssocID="{E3049847-47F5-4D32-98B0-6EAA59168826}" presName="txShp" presStyleLbl="node1" presStyleIdx="0" presStyleCnt="2">
        <dgm:presLayoutVars>
          <dgm:bulletEnabled val="1"/>
        </dgm:presLayoutVars>
      </dgm:prSet>
      <dgm:spPr/>
    </dgm:pt>
    <dgm:pt modelId="{6BF760AB-92CA-4E46-84EF-65606331A375}" type="pres">
      <dgm:prSet presAssocID="{F5F749BA-6C07-4C6E-A760-938D729D11BD}" presName="spacing" presStyleCnt="0"/>
      <dgm:spPr/>
    </dgm:pt>
    <dgm:pt modelId="{BA22846E-77A9-42CD-A81B-3BF7D8A5CCC1}" type="pres">
      <dgm:prSet presAssocID="{525C7ED8-B0A0-4668-951F-720B13566DAD}" presName="composite" presStyleCnt="0"/>
      <dgm:spPr/>
    </dgm:pt>
    <dgm:pt modelId="{DF0ADE37-0217-45FC-AC3E-24EA91BFC20A}" type="pres">
      <dgm:prSet presAssocID="{525C7ED8-B0A0-4668-951F-720B13566DAD}" presName="imgShp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31000" r="-31000"/>
          </a:stretch>
        </a:blipFill>
      </dgm:spPr>
    </dgm:pt>
    <dgm:pt modelId="{65A8C6C7-1EDD-43C7-B3FF-7B4551B64F6D}" type="pres">
      <dgm:prSet presAssocID="{525C7ED8-B0A0-4668-951F-720B13566DAD}" presName="txShp" presStyleLbl="node1" presStyleIdx="1" presStyleCnt="2">
        <dgm:presLayoutVars>
          <dgm:bulletEnabled val="1"/>
        </dgm:presLayoutVars>
      </dgm:prSet>
      <dgm:spPr/>
    </dgm:pt>
  </dgm:ptLst>
  <dgm:cxnLst>
    <dgm:cxn modelId="{10E9C00A-EC0C-425F-B684-4F7798014E7E}" srcId="{F441A269-65AF-47E3-8B0B-FC8BEDA7CC53}" destId="{E3049847-47F5-4D32-98B0-6EAA59168826}" srcOrd="0" destOrd="0" parTransId="{6C2B604C-CCB0-4A70-9DE7-CB6E12832327}" sibTransId="{F5F749BA-6C07-4C6E-A760-938D729D11BD}"/>
    <dgm:cxn modelId="{A0DFAD6C-7036-4DED-A94A-B569BF5F1D6B}" srcId="{F441A269-65AF-47E3-8B0B-FC8BEDA7CC53}" destId="{525C7ED8-B0A0-4668-951F-720B13566DAD}" srcOrd="1" destOrd="0" parTransId="{73AF27F9-C036-4E1A-ADB0-4510F1F2F07D}" sibTransId="{7E1C6317-A254-455E-AB91-84F136952B87}"/>
    <dgm:cxn modelId="{7938FA90-2D2C-4B75-981C-0EFC050E1233}" type="presOf" srcId="{525C7ED8-B0A0-4668-951F-720B13566DAD}" destId="{65A8C6C7-1EDD-43C7-B3FF-7B4551B64F6D}" srcOrd="0" destOrd="0" presId="urn:microsoft.com/office/officeart/2005/8/layout/vList3#2"/>
    <dgm:cxn modelId="{2D50CFAB-9D1D-4748-8566-58301ED12A64}" type="presOf" srcId="{E3049847-47F5-4D32-98B0-6EAA59168826}" destId="{DB8967C2-0D8A-4DFF-BCF2-5E373AB8EF42}" srcOrd="0" destOrd="0" presId="urn:microsoft.com/office/officeart/2005/8/layout/vList3#2"/>
    <dgm:cxn modelId="{8A3647F9-88C4-4496-8BAB-3164F18A4B85}" type="presOf" srcId="{F441A269-65AF-47E3-8B0B-FC8BEDA7CC53}" destId="{93C99DC9-5221-4B4E-AA2F-1EE6811E9222}" srcOrd="0" destOrd="0" presId="urn:microsoft.com/office/officeart/2005/8/layout/vList3#2"/>
    <dgm:cxn modelId="{CD986B59-0799-4D0F-8072-501C958DC74D}" type="presParOf" srcId="{93C99DC9-5221-4B4E-AA2F-1EE6811E9222}" destId="{C2061C61-8463-4C38-9E5F-26BAAE1A76A3}" srcOrd="0" destOrd="0" presId="urn:microsoft.com/office/officeart/2005/8/layout/vList3#2"/>
    <dgm:cxn modelId="{F10D2D4A-EEF0-4711-AFD7-3F755B080B4A}" type="presParOf" srcId="{C2061C61-8463-4C38-9E5F-26BAAE1A76A3}" destId="{A9FF7C8D-5585-452F-A39B-9F965FC80C44}" srcOrd="0" destOrd="0" presId="urn:microsoft.com/office/officeart/2005/8/layout/vList3#2"/>
    <dgm:cxn modelId="{2EE197EF-BB37-4A9E-885A-D10CD6F75D73}" type="presParOf" srcId="{C2061C61-8463-4C38-9E5F-26BAAE1A76A3}" destId="{DB8967C2-0D8A-4DFF-BCF2-5E373AB8EF42}" srcOrd="1" destOrd="0" presId="urn:microsoft.com/office/officeart/2005/8/layout/vList3#2"/>
    <dgm:cxn modelId="{1C17C3A2-5C22-40CF-9072-1C563E908CAD}" type="presParOf" srcId="{93C99DC9-5221-4B4E-AA2F-1EE6811E9222}" destId="{6BF760AB-92CA-4E46-84EF-65606331A375}" srcOrd="1" destOrd="0" presId="urn:microsoft.com/office/officeart/2005/8/layout/vList3#2"/>
    <dgm:cxn modelId="{90AD1399-ECF2-4755-B7FA-6D51941AD7C5}" type="presParOf" srcId="{93C99DC9-5221-4B4E-AA2F-1EE6811E9222}" destId="{BA22846E-77A9-42CD-A81B-3BF7D8A5CCC1}" srcOrd="2" destOrd="0" presId="urn:microsoft.com/office/officeart/2005/8/layout/vList3#2"/>
    <dgm:cxn modelId="{108556AA-E69F-4341-8572-608D57ED7EAE}" type="presParOf" srcId="{BA22846E-77A9-42CD-A81B-3BF7D8A5CCC1}" destId="{DF0ADE37-0217-45FC-AC3E-24EA91BFC20A}" srcOrd="0" destOrd="0" presId="urn:microsoft.com/office/officeart/2005/8/layout/vList3#2"/>
    <dgm:cxn modelId="{88EA22EA-58C8-4001-801F-3FBB6203B577}" type="presParOf" srcId="{BA22846E-77A9-42CD-A81B-3BF7D8A5CCC1}" destId="{65A8C6C7-1EDD-43C7-B3FF-7B4551B64F6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2A1C5B-8EDA-4506-B665-27BA0E0EF1DC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B3B779C6-34AF-48D5-8E98-0FC5A3EF4360}">
      <dgm:prSet/>
      <dgm:spPr/>
      <dgm:t>
        <a:bodyPr/>
        <a:lstStyle/>
        <a:p>
          <a:pPr rtl="0"/>
          <a:r>
            <a:rPr lang="uk-UA" b="1" i="1" dirty="0">
              <a:solidFill>
                <a:schemeClr val="tx1"/>
              </a:solidFill>
            </a:rPr>
            <a:t>Валова продукція</a:t>
          </a:r>
          <a:r>
            <a:rPr lang="uk-UA" dirty="0">
              <a:solidFill>
                <a:schemeClr val="tx1"/>
              </a:solidFill>
            </a:rPr>
            <a:t> (</a:t>
          </a:r>
          <a:r>
            <a:rPr lang="uk-UA" i="1" dirty="0">
              <a:solidFill>
                <a:schemeClr val="tx1"/>
              </a:solidFill>
            </a:rPr>
            <a:t>ВП</a:t>
          </a:r>
          <a:r>
            <a:rPr lang="uk-UA" dirty="0">
              <a:solidFill>
                <a:schemeClr val="tx1"/>
              </a:solidFill>
            </a:rPr>
            <a:t>) характеризує загальний обсяг всіх виконаних робіт незалежно від ступеня готовності продукції. </a:t>
          </a:r>
          <a:endParaRPr lang="ru-RU" dirty="0">
            <a:solidFill>
              <a:schemeClr val="tx1"/>
            </a:solidFill>
          </a:endParaRPr>
        </a:p>
      </dgm:t>
    </dgm:pt>
    <dgm:pt modelId="{0C89C7E3-F113-4032-9C4B-FD315E5DBEA8}" type="parTrans" cxnId="{907526F7-5DF9-47E7-B21D-6F6EABB458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A4F772-AC2C-4044-A45F-4D474E8C9BD4}" type="sibTrans" cxnId="{907526F7-5DF9-47E7-B21D-6F6EABB4588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2934D1-40A6-41DA-A5AE-84DD8D982ABA}">
      <dgm:prSet/>
      <dgm:spPr/>
      <dgm:t>
        <a:bodyPr/>
        <a:lstStyle/>
        <a:p>
          <a:pPr rtl="0"/>
          <a:r>
            <a:rPr lang="uk-UA" dirty="0">
              <a:solidFill>
                <a:schemeClr val="tx1"/>
              </a:solidFill>
            </a:rPr>
            <a:t>Валова продукція включає вартість товарної продукції та зміну залишків напівфабрикатів власного виробництва і незавершеного виробництва за умови, що цикл виготовлення перевищує два місяці.</a:t>
          </a:r>
        </a:p>
      </dgm:t>
    </dgm:pt>
    <dgm:pt modelId="{CC92BE16-74BD-453F-8E2E-15638D20EFA1}" type="parTrans" cxnId="{A9954987-7C54-4FCD-8921-BF1894BC36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6DDE10-A00A-43E3-B71A-DB4DD1546364}" type="sibTrans" cxnId="{A9954987-7C54-4FCD-8921-BF1894BC36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42ACC76-DCAA-47A6-AC7D-978AD7593447}" type="pres">
      <dgm:prSet presAssocID="{742A1C5B-8EDA-4506-B665-27BA0E0EF1DC}" presName="Name0" presStyleCnt="0">
        <dgm:presLayoutVars>
          <dgm:dir/>
          <dgm:animLvl val="lvl"/>
          <dgm:resizeHandles val="exact"/>
        </dgm:presLayoutVars>
      </dgm:prSet>
      <dgm:spPr/>
    </dgm:pt>
    <dgm:pt modelId="{57B666DC-C6BE-4A81-B7A1-1651EF2973B6}" type="pres">
      <dgm:prSet presAssocID="{8F2934D1-40A6-41DA-A5AE-84DD8D982ABA}" presName="boxAndChildren" presStyleCnt="0"/>
      <dgm:spPr/>
    </dgm:pt>
    <dgm:pt modelId="{0A2B8F02-B7C5-404F-BDF6-954478549BB9}" type="pres">
      <dgm:prSet presAssocID="{8F2934D1-40A6-41DA-A5AE-84DD8D982ABA}" presName="parentTextBox" presStyleLbl="node1" presStyleIdx="0" presStyleCnt="2"/>
      <dgm:spPr/>
    </dgm:pt>
    <dgm:pt modelId="{C26BC6DD-8274-49A5-8778-67B02F12D167}" type="pres">
      <dgm:prSet presAssocID="{E6A4F772-AC2C-4044-A45F-4D474E8C9BD4}" presName="sp" presStyleCnt="0"/>
      <dgm:spPr/>
    </dgm:pt>
    <dgm:pt modelId="{F89EB5C6-7E70-44EE-91AE-C95CA7C9DF95}" type="pres">
      <dgm:prSet presAssocID="{B3B779C6-34AF-48D5-8E98-0FC5A3EF4360}" presName="arrowAndChildren" presStyleCnt="0"/>
      <dgm:spPr/>
    </dgm:pt>
    <dgm:pt modelId="{522F3043-6E50-46EA-A660-14CE9294C53B}" type="pres">
      <dgm:prSet presAssocID="{B3B779C6-34AF-48D5-8E98-0FC5A3EF4360}" presName="parentTextArrow" presStyleLbl="node1" presStyleIdx="1" presStyleCnt="2"/>
      <dgm:spPr/>
    </dgm:pt>
  </dgm:ptLst>
  <dgm:cxnLst>
    <dgm:cxn modelId="{AE584B03-E41E-4AE5-A3F3-AC73DE760E24}" type="presOf" srcId="{8F2934D1-40A6-41DA-A5AE-84DD8D982ABA}" destId="{0A2B8F02-B7C5-404F-BDF6-954478549BB9}" srcOrd="0" destOrd="0" presId="urn:microsoft.com/office/officeart/2005/8/layout/process4"/>
    <dgm:cxn modelId="{A9954987-7C54-4FCD-8921-BF1894BC3612}" srcId="{742A1C5B-8EDA-4506-B665-27BA0E0EF1DC}" destId="{8F2934D1-40A6-41DA-A5AE-84DD8D982ABA}" srcOrd="1" destOrd="0" parTransId="{CC92BE16-74BD-453F-8E2E-15638D20EFA1}" sibTransId="{6A6DDE10-A00A-43E3-B71A-DB4DD1546364}"/>
    <dgm:cxn modelId="{832CE4CA-DE55-46D6-A67D-3FA1431E44C6}" type="presOf" srcId="{742A1C5B-8EDA-4506-B665-27BA0E0EF1DC}" destId="{C42ACC76-DCAA-47A6-AC7D-978AD7593447}" srcOrd="0" destOrd="0" presId="urn:microsoft.com/office/officeart/2005/8/layout/process4"/>
    <dgm:cxn modelId="{544587F4-250F-43C6-92FB-E456A01E33D6}" type="presOf" srcId="{B3B779C6-34AF-48D5-8E98-0FC5A3EF4360}" destId="{522F3043-6E50-46EA-A660-14CE9294C53B}" srcOrd="0" destOrd="0" presId="urn:microsoft.com/office/officeart/2005/8/layout/process4"/>
    <dgm:cxn modelId="{907526F7-5DF9-47E7-B21D-6F6EABB4588C}" srcId="{742A1C5B-8EDA-4506-B665-27BA0E0EF1DC}" destId="{B3B779C6-34AF-48D5-8E98-0FC5A3EF4360}" srcOrd="0" destOrd="0" parTransId="{0C89C7E3-F113-4032-9C4B-FD315E5DBEA8}" sibTransId="{E6A4F772-AC2C-4044-A45F-4D474E8C9BD4}"/>
    <dgm:cxn modelId="{2FD768CC-F860-4FA0-9A6E-D65A4C1F205E}" type="presParOf" srcId="{C42ACC76-DCAA-47A6-AC7D-978AD7593447}" destId="{57B666DC-C6BE-4A81-B7A1-1651EF2973B6}" srcOrd="0" destOrd="0" presId="urn:microsoft.com/office/officeart/2005/8/layout/process4"/>
    <dgm:cxn modelId="{D751BE8F-2F6B-48F4-85CA-CF53276F8ACA}" type="presParOf" srcId="{57B666DC-C6BE-4A81-B7A1-1651EF2973B6}" destId="{0A2B8F02-B7C5-404F-BDF6-954478549BB9}" srcOrd="0" destOrd="0" presId="urn:microsoft.com/office/officeart/2005/8/layout/process4"/>
    <dgm:cxn modelId="{0DA67C6E-FC65-4ACB-BA39-19ABBA5F5AB3}" type="presParOf" srcId="{C42ACC76-DCAA-47A6-AC7D-978AD7593447}" destId="{C26BC6DD-8274-49A5-8778-67B02F12D167}" srcOrd="1" destOrd="0" presId="urn:microsoft.com/office/officeart/2005/8/layout/process4"/>
    <dgm:cxn modelId="{6E36445A-F2AD-45C8-8257-D541B4CC3E49}" type="presParOf" srcId="{C42ACC76-DCAA-47A6-AC7D-978AD7593447}" destId="{F89EB5C6-7E70-44EE-91AE-C95CA7C9DF95}" srcOrd="2" destOrd="0" presId="urn:microsoft.com/office/officeart/2005/8/layout/process4"/>
    <dgm:cxn modelId="{E3839548-0AA7-47D9-9748-793BD015AF8E}" type="presParOf" srcId="{F89EB5C6-7E70-44EE-91AE-C95CA7C9DF95}" destId="{522F3043-6E50-46EA-A660-14CE9294C5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A4E759-33FE-4C6D-9506-ED20E00AB94A}" type="doc">
      <dgm:prSet loTypeId="urn:microsoft.com/office/officeart/2005/8/layout/target3" loCatId="relationship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790B7AFE-767C-43CE-BDCF-908544C9FCA4}">
      <dgm:prSet custT="1"/>
      <dgm:spPr>
        <a:solidFill>
          <a:srgbClr val="CCCCFF"/>
        </a:solidFill>
      </dgm:spPr>
      <dgm:t>
        <a:bodyPr/>
        <a:lstStyle/>
        <a:p>
          <a:pPr rtl="0"/>
          <a:r>
            <a:rPr lang="uk-UA" sz="2400" noProof="0" dirty="0"/>
            <a:t>До </a:t>
          </a:r>
          <a:r>
            <a:rPr lang="uk-UA" sz="2400" b="1" i="1" noProof="0" dirty="0"/>
            <a:t>складу незавершеного виробництва</a:t>
          </a:r>
          <a:r>
            <a:rPr lang="uk-UA" sz="2400" noProof="0" dirty="0"/>
            <a:t> входять заготівки, деталі, комплекти, які знаходяться на різних стадіях виробничого циклу і підлягають подальшій обробці або збірці, а також вироби в збірці та на випробуваннях. </a:t>
          </a:r>
        </a:p>
      </dgm:t>
    </dgm:pt>
    <dgm:pt modelId="{6D6BA4B3-18B9-4DB8-B2D5-FE59ABB3155C}" type="parTrans" cxnId="{5C297A28-FA56-4607-9EB6-1F0B2EE43ACD}">
      <dgm:prSet/>
      <dgm:spPr/>
      <dgm:t>
        <a:bodyPr/>
        <a:lstStyle/>
        <a:p>
          <a:endParaRPr lang="ru-RU" sz="1400"/>
        </a:p>
      </dgm:t>
    </dgm:pt>
    <dgm:pt modelId="{1D38C6F4-F209-4597-9088-1B6608298364}" type="sibTrans" cxnId="{5C297A28-FA56-4607-9EB6-1F0B2EE43ACD}">
      <dgm:prSet/>
      <dgm:spPr/>
      <dgm:t>
        <a:bodyPr/>
        <a:lstStyle/>
        <a:p>
          <a:endParaRPr lang="ru-RU" sz="1400"/>
        </a:p>
      </dgm:t>
    </dgm:pt>
    <dgm:pt modelId="{BD615600-9C4A-4284-8043-47CD24469BD4}" type="pres">
      <dgm:prSet presAssocID="{BFA4E759-33FE-4C6D-9506-ED20E00AB94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02FFFC9D-2B7D-446E-A1F3-2AF523D31406}" type="pres">
      <dgm:prSet presAssocID="{790B7AFE-767C-43CE-BDCF-908544C9FCA4}" presName="circle1" presStyleLbl="node1" presStyleIdx="0" presStyleCnt="1"/>
      <dgm:spPr/>
    </dgm:pt>
    <dgm:pt modelId="{06DF75FF-A42D-494B-A440-40E0AFDB387E}" type="pres">
      <dgm:prSet presAssocID="{790B7AFE-767C-43CE-BDCF-908544C9FCA4}" presName="space" presStyleCnt="0"/>
      <dgm:spPr/>
    </dgm:pt>
    <dgm:pt modelId="{B83D1E2C-DD55-495B-B5B2-F6BBFD1F9A09}" type="pres">
      <dgm:prSet presAssocID="{790B7AFE-767C-43CE-BDCF-908544C9FCA4}" presName="rect1" presStyleLbl="alignAcc1" presStyleIdx="0" presStyleCnt="1"/>
      <dgm:spPr/>
    </dgm:pt>
    <dgm:pt modelId="{8B010A6B-E830-496D-B988-0BE8385A560F}" type="pres">
      <dgm:prSet presAssocID="{790B7AFE-767C-43CE-BDCF-908544C9FCA4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5C297A28-FA56-4607-9EB6-1F0B2EE43ACD}" srcId="{BFA4E759-33FE-4C6D-9506-ED20E00AB94A}" destId="{790B7AFE-767C-43CE-BDCF-908544C9FCA4}" srcOrd="0" destOrd="0" parTransId="{6D6BA4B3-18B9-4DB8-B2D5-FE59ABB3155C}" sibTransId="{1D38C6F4-F209-4597-9088-1B6608298364}"/>
    <dgm:cxn modelId="{D8087A42-7872-4242-A411-B4545F920716}" type="presOf" srcId="{790B7AFE-767C-43CE-BDCF-908544C9FCA4}" destId="{B83D1E2C-DD55-495B-B5B2-F6BBFD1F9A09}" srcOrd="0" destOrd="0" presId="urn:microsoft.com/office/officeart/2005/8/layout/target3"/>
    <dgm:cxn modelId="{4C638E62-E4DD-4AD9-B58A-B1BE6C42AACD}" type="presOf" srcId="{BFA4E759-33FE-4C6D-9506-ED20E00AB94A}" destId="{BD615600-9C4A-4284-8043-47CD24469BD4}" srcOrd="0" destOrd="0" presId="urn:microsoft.com/office/officeart/2005/8/layout/target3"/>
    <dgm:cxn modelId="{D7EA434C-FBA2-4371-B3D1-7CB23984E1FE}" type="presOf" srcId="{790B7AFE-767C-43CE-BDCF-908544C9FCA4}" destId="{8B010A6B-E830-496D-B988-0BE8385A560F}" srcOrd="1" destOrd="0" presId="urn:microsoft.com/office/officeart/2005/8/layout/target3"/>
    <dgm:cxn modelId="{69FBE952-8D50-4EE2-AF4B-FA5FCE26668C}" type="presParOf" srcId="{BD615600-9C4A-4284-8043-47CD24469BD4}" destId="{02FFFC9D-2B7D-446E-A1F3-2AF523D31406}" srcOrd="0" destOrd="0" presId="urn:microsoft.com/office/officeart/2005/8/layout/target3"/>
    <dgm:cxn modelId="{7CBD7C49-BD4A-485A-8430-49417CAB8B62}" type="presParOf" srcId="{BD615600-9C4A-4284-8043-47CD24469BD4}" destId="{06DF75FF-A42D-494B-A440-40E0AFDB387E}" srcOrd="1" destOrd="0" presId="urn:microsoft.com/office/officeart/2005/8/layout/target3"/>
    <dgm:cxn modelId="{48B9B4FA-251F-4DAF-8580-186A7B9B9D62}" type="presParOf" srcId="{BD615600-9C4A-4284-8043-47CD24469BD4}" destId="{B83D1E2C-DD55-495B-B5B2-F6BBFD1F9A09}" srcOrd="2" destOrd="0" presId="urn:microsoft.com/office/officeart/2005/8/layout/target3"/>
    <dgm:cxn modelId="{5BF9A6E9-577F-4A1F-876C-16DDDCB7D3A4}" type="presParOf" srcId="{BD615600-9C4A-4284-8043-47CD24469BD4}" destId="{8B010A6B-E830-496D-B988-0BE8385A560F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C1E884-3084-4BF7-9313-A488470A277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C50E1B3-5A43-443D-86E5-96EB883B8728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uk-UA" sz="1800" b="1" dirty="0">
              <a:latin typeface="Arial" pitchFamily="34" charset="0"/>
              <a:cs typeface="Arial" pitchFamily="34" charset="0"/>
            </a:rPr>
            <a:t>Формула розрахунку оптимального розміру замовлення використовується при дотриманні наступних умов:</a:t>
          </a:r>
          <a:r>
            <a:rPr lang="uk-UA" sz="1800" dirty="0">
              <a:latin typeface="Arial" pitchFamily="34" charset="0"/>
              <a:cs typeface="Arial" pitchFamily="34" charset="0"/>
            </a:rPr>
            <a:t> 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1FABEF6-D600-49BF-83D9-60E316FB75E2}" type="parTrans" cxnId="{B5A63BE8-CD96-468D-B370-FA1DA2404148}">
      <dgm:prSet/>
      <dgm:spPr/>
      <dgm:t>
        <a:bodyPr/>
        <a:lstStyle/>
        <a:p>
          <a:endParaRPr lang="ru-RU"/>
        </a:p>
      </dgm:t>
    </dgm:pt>
    <dgm:pt modelId="{E8964C91-5EA9-4653-A7F5-37BDA8491D5D}" type="sibTrans" cxnId="{B5A63BE8-CD96-468D-B370-FA1DA2404148}">
      <dgm:prSet/>
      <dgm:spPr/>
      <dgm:t>
        <a:bodyPr/>
        <a:lstStyle/>
        <a:p>
          <a:endParaRPr lang="ru-RU"/>
        </a:p>
      </dgm:t>
    </dgm:pt>
    <dgm:pt modelId="{832514D1-BDA8-4AAD-9C69-573AB111BEC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>
              <a:latin typeface="Arial" pitchFamily="34" charset="0"/>
              <a:cs typeface="Arial" pitchFamily="34" charset="0"/>
            </a:rPr>
            <a:t>    </a:t>
          </a:r>
          <a:r>
            <a:rPr lang="uk-UA" sz="1700" dirty="0">
              <a:latin typeface="Arial" pitchFamily="34" charset="0"/>
              <a:cs typeface="Arial" pitchFamily="34" charset="0"/>
            </a:rPr>
            <a:t>рівномірне використання запасів; </a:t>
          </a:r>
          <a:endParaRPr lang="ru-RU" sz="1700" dirty="0">
            <a:latin typeface="Arial" pitchFamily="34" charset="0"/>
            <a:cs typeface="Arial" pitchFamily="34" charset="0"/>
          </a:endParaRPr>
        </a:p>
      </dgm:t>
    </dgm:pt>
    <dgm:pt modelId="{996A3953-15DC-4656-9167-C9AFCC60ADDC}" type="parTrans" cxnId="{1926CFF8-B723-47D7-9EC7-80520E4D49AD}">
      <dgm:prSet/>
      <dgm:spPr/>
      <dgm:t>
        <a:bodyPr/>
        <a:lstStyle/>
        <a:p>
          <a:endParaRPr lang="ru-RU"/>
        </a:p>
      </dgm:t>
    </dgm:pt>
    <dgm:pt modelId="{0EDDC9A0-C5E4-41EB-AB9C-12AF63AC26D1}" type="sibTrans" cxnId="{1926CFF8-B723-47D7-9EC7-80520E4D49AD}">
      <dgm:prSet/>
      <dgm:spPr/>
      <dgm:t>
        <a:bodyPr/>
        <a:lstStyle/>
        <a:p>
          <a:endParaRPr lang="ru-RU"/>
        </a:p>
      </dgm:t>
    </dgm:pt>
    <dgm:pt modelId="{0EF20F0B-5FB7-4403-A062-315791905A49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dirty="0">
              <a:latin typeface="Arial" pitchFamily="34" charset="0"/>
              <a:cs typeface="Arial" pitchFamily="34" charset="0"/>
            </a:rPr>
            <a:t>У випадку не виконання даних умов оптимальний розмір замовлення можна розрахувати, використовуючи табличний метод розрахунку.</a:t>
          </a:r>
          <a:endParaRPr lang="ru-RU" sz="1600" dirty="0">
            <a:latin typeface="Arial" pitchFamily="34" charset="0"/>
            <a:cs typeface="Arial" pitchFamily="34" charset="0"/>
          </a:endParaRP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dirty="0"/>
        </a:p>
      </dgm:t>
    </dgm:pt>
    <dgm:pt modelId="{7B6B1369-058D-4EEF-A640-30DBBEA4371B}" type="parTrans" cxnId="{995F788A-52CD-4AB7-A557-5A201E7B300C}">
      <dgm:prSet/>
      <dgm:spPr/>
      <dgm:t>
        <a:bodyPr/>
        <a:lstStyle/>
        <a:p>
          <a:endParaRPr lang="ru-RU"/>
        </a:p>
      </dgm:t>
    </dgm:pt>
    <dgm:pt modelId="{77B4BC1D-61E7-4957-9E13-4639D6498D6A}" type="sibTrans" cxnId="{995F788A-52CD-4AB7-A557-5A201E7B300C}">
      <dgm:prSet/>
      <dgm:spPr/>
      <dgm:t>
        <a:bodyPr/>
        <a:lstStyle/>
        <a:p>
          <a:endParaRPr lang="ru-RU"/>
        </a:p>
      </dgm:t>
    </dgm:pt>
    <dgm:pt modelId="{F99D329F-2E1A-4DA6-A829-BC7805AB7C41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700" dirty="0">
              <a:latin typeface="Arial" pitchFamily="34" charset="0"/>
              <a:cs typeface="Arial" pitchFamily="34" charset="0"/>
            </a:rPr>
            <a:t>    постійна вартість одиниці замовлення, яка не залежить від розміру замовлення;</a:t>
          </a:r>
        </a:p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dirty="0">
              <a:latin typeface="Arial" pitchFamily="34" charset="0"/>
              <a:cs typeface="Arial" pitchFamily="34" charset="0"/>
            </a:rPr>
            <a:t>    </a:t>
          </a:r>
          <a:r>
            <a:rPr lang="ru-RU" sz="1700" dirty="0" err="1">
              <a:latin typeface="Arial" pitchFamily="34" charset="0"/>
              <a:cs typeface="Arial" pitchFamily="34" charset="0"/>
            </a:rPr>
            <a:t>немає</a:t>
          </a:r>
          <a:r>
            <a:rPr lang="ru-RU" sz="1700" dirty="0">
              <a:latin typeface="Arial" pitchFamily="34" charset="0"/>
              <a:cs typeface="Arial" pitchFamily="34" charset="0"/>
            </a:rPr>
            <a:t> </a:t>
          </a:r>
          <a:r>
            <a:rPr lang="ru-RU" sz="1700" dirty="0" err="1">
              <a:latin typeface="Arial" pitchFamily="34" charset="0"/>
              <a:cs typeface="Arial" pitchFamily="34" charset="0"/>
            </a:rPr>
            <a:t>обмежень</a:t>
          </a:r>
          <a:r>
            <a:rPr lang="ru-RU" sz="1700" dirty="0">
              <a:latin typeface="Arial" pitchFamily="34" charset="0"/>
              <a:cs typeface="Arial" pitchFamily="34" charset="0"/>
            </a:rPr>
            <a:t> </a:t>
          </a:r>
          <a:r>
            <a:rPr lang="ru-RU" sz="1700" dirty="0" err="1">
              <a:latin typeface="Arial" pitchFamily="34" charset="0"/>
              <a:cs typeface="Arial" pitchFamily="34" charset="0"/>
            </a:rPr>
            <a:t>щодо</a:t>
          </a:r>
          <a:r>
            <a:rPr lang="ru-RU" sz="1700" dirty="0">
              <a:latin typeface="Arial" pitchFamily="34" charset="0"/>
              <a:cs typeface="Arial" pitchFamily="34" charset="0"/>
            </a:rPr>
            <a:t> </a:t>
          </a:r>
          <a:r>
            <a:rPr lang="ru-RU" sz="1700" dirty="0" err="1">
              <a:latin typeface="Arial" pitchFamily="34" charset="0"/>
              <a:cs typeface="Arial" pitchFamily="34" charset="0"/>
            </a:rPr>
            <a:t>зберігання</a:t>
          </a:r>
          <a:r>
            <a:rPr lang="ru-RU" sz="1700" dirty="0">
              <a:latin typeface="Arial" pitchFamily="34" charset="0"/>
              <a:cs typeface="Arial" pitchFamily="34" charset="0"/>
            </a:rPr>
            <a:t>.</a:t>
          </a:r>
        </a:p>
      </dgm:t>
    </dgm:pt>
    <dgm:pt modelId="{A46A2D20-36C8-4D6A-B9E3-491AB70AE7E8}" type="parTrans" cxnId="{5F28C0F9-3224-4CD5-A6ED-9C50C9C21322}">
      <dgm:prSet/>
      <dgm:spPr/>
      <dgm:t>
        <a:bodyPr/>
        <a:lstStyle/>
        <a:p>
          <a:endParaRPr lang="ru-RU"/>
        </a:p>
      </dgm:t>
    </dgm:pt>
    <dgm:pt modelId="{565B89DE-0842-4057-8498-8DE6C3A99347}" type="sibTrans" cxnId="{5F28C0F9-3224-4CD5-A6ED-9C50C9C21322}">
      <dgm:prSet/>
      <dgm:spPr/>
      <dgm:t>
        <a:bodyPr/>
        <a:lstStyle/>
        <a:p>
          <a:endParaRPr lang="ru-RU"/>
        </a:p>
      </dgm:t>
    </dgm:pt>
    <dgm:pt modelId="{85AF877B-868F-479E-BFBE-BC3A335B3202}" type="pres">
      <dgm:prSet presAssocID="{3FC1E884-3084-4BF7-9313-A488470A2771}" presName="Name0" presStyleCnt="0">
        <dgm:presLayoutVars>
          <dgm:chMax/>
          <dgm:chPref/>
          <dgm:dir/>
        </dgm:presLayoutVars>
      </dgm:prSet>
      <dgm:spPr/>
    </dgm:pt>
    <dgm:pt modelId="{75102C64-60C2-4DED-ABE5-2C05FF3A822C}" type="pres">
      <dgm:prSet presAssocID="{3C50E1B3-5A43-443D-86E5-96EB883B8728}" presName="parenttextcomposite" presStyleCnt="0"/>
      <dgm:spPr/>
    </dgm:pt>
    <dgm:pt modelId="{7C3C30EE-5F0F-4C4B-B818-953AB3F29E92}" type="pres">
      <dgm:prSet presAssocID="{3C50E1B3-5A43-443D-86E5-96EB883B8728}" presName="parenttext" presStyleLbl="revTx" presStyleIdx="0" presStyleCnt="2" custScaleY="186254" custLinFactNeighborX="-614" custLinFactNeighborY="-32372">
        <dgm:presLayoutVars>
          <dgm:chMax/>
          <dgm:chPref val="2"/>
          <dgm:bulletEnabled val="1"/>
        </dgm:presLayoutVars>
      </dgm:prSet>
      <dgm:spPr/>
    </dgm:pt>
    <dgm:pt modelId="{1BAE5D73-B0C6-4F48-8FFE-50825008ABA3}" type="pres">
      <dgm:prSet presAssocID="{3C50E1B3-5A43-443D-86E5-96EB883B8728}" presName="composite" presStyleCnt="0"/>
      <dgm:spPr/>
    </dgm:pt>
    <dgm:pt modelId="{FA052541-7FDE-4527-8BE6-7B0179B01031}" type="pres">
      <dgm:prSet presAssocID="{3C50E1B3-5A43-443D-86E5-96EB883B8728}" presName="chevron1" presStyleLbl="alignNode1" presStyleIdx="0" presStyleCnt="14"/>
      <dgm:spPr/>
    </dgm:pt>
    <dgm:pt modelId="{FE43BEAF-55B9-4E3B-816A-D31577DCA33A}" type="pres">
      <dgm:prSet presAssocID="{3C50E1B3-5A43-443D-86E5-96EB883B8728}" presName="chevron2" presStyleLbl="alignNode1" presStyleIdx="1" presStyleCnt="14"/>
      <dgm:spPr/>
    </dgm:pt>
    <dgm:pt modelId="{6948C4D9-7D8D-40E1-933B-8BD64235293C}" type="pres">
      <dgm:prSet presAssocID="{3C50E1B3-5A43-443D-86E5-96EB883B8728}" presName="chevron3" presStyleLbl="alignNode1" presStyleIdx="2" presStyleCnt="14"/>
      <dgm:spPr/>
    </dgm:pt>
    <dgm:pt modelId="{FFCCD397-14C1-43D6-827A-C24F6689EFB0}" type="pres">
      <dgm:prSet presAssocID="{3C50E1B3-5A43-443D-86E5-96EB883B8728}" presName="chevron4" presStyleLbl="alignNode1" presStyleIdx="3" presStyleCnt="14"/>
      <dgm:spPr/>
    </dgm:pt>
    <dgm:pt modelId="{D9485192-1094-4A20-8CA7-8780EAD3ADA1}" type="pres">
      <dgm:prSet presAssocID="{3C50E1B3-5A43-443D-86E5-96EB883B8728}" presName="chevron5" presStyleLbl="alignNode1" presStyleIdx="4" presStyleCnt="14"/>
      <dgm:spPr/>
    </dgm:pt>
    <dgm:pt modelId="{6319EB01-AB0C-47B3-AD46-15E229FDFB59}" type="pres">
      <dgm:prSet presAssocID="{3C50E1B3-5A43-443D-86E5-96EB883B8728}" presName="chevron6" presStyleLbl="alignNode1" presStyleIdx="5" presStyleCnt="14"/>
      <dgm:spPr/>
    </dgm:pt>
    <dgm:pt modelId="{83997B14-B425-4AF6-8816-BE0B4F957215}" type="pres">
      <dgm:prSet presAssocID="{3C50E1B3-5A43-443D-86E5-96EB883B8728}" presName="chevron7" presStyleLbl="alignNode1" presStyleIdx="6" presStyleCnt="14"/>
      <dgm:spPr/>
    </dgm:pt>
    <dgm:pt modelId="{676068DE-6417-48CE-9EE0-4C6F08030FE2}" type="pres">
      <dgm:prSet presAssocID="{3C50E1B3-5A43-443D-86E5-96EB883B8728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</dgm:pt>
    <dgm:pt modelId="{C7B66111-4602-4E35-89FA-7F00109E7C26}" type="pres">
      <dgm:prSet presAssocID="{E8964C91-5EA9-4653-A7F5-37BDA8491D5D}" presName="sibTrans" presStyleCnt="0"/>
      <dgm:spPr/>
    </dgm:pt>
    <dgm:pt modelId="{891A2770-1FB0-43A1-B3B7-A9CA0F0F1335}" type="pres">
      <dgm:prSet presAssocID="{0EF20F0B-5FB7-4403-A062-315791905A49}" presName="parenttextcomposite" presStyleCnt="0"/>
      <dgm:spPr/>
    </dgm:pt>
    <dgm:pt modelId="{E645AA9C-5C57-4C33-AFD6-726AE82E01E9}" type="pres">
      <dgm:prSet presAssocID="{0EF20F0B-5FB7-4403-A062-315791905A49}" presName="parenttext" presStyleLbl="revTx" presStyleIdx="1" presStyleCnt="2" custLinFactNeighborX="360" custLinFactNeighborY="14423">
        <dgm:presLayoutVars>
          <dgm:chMax/>
          <dgm:chPref val="2"/>
          <dgm:bulletEnabled val="1"/>
        </dgm:presLayoutVars>
      </dgm:prSet>
      <dgm:spPr/>
    </dgm:pt>
    <dgm:pt modelId="{E2C642F8-D767-4E37-8165-B1F63C715459}" type="pres">
      <dgm:prSet presAssocID="{0EF20F0B-5FB7-4403-A062-315791905A49}" presName="parallelogramComposite" presStyleCnt="0"/>
      <dgm:spPr/>
    </dgm:pt>
    <dgm:pt modelId="{2093797E-E1C1-4746-AA75-600453AAD0EC}" type="pres">
      <dgm:prSet presAssocID="{0EF20F0B-5FB7-4403-A062-315791905A49}" presName="parallelogram1" presStyleLbl="alignNode1" presStyleIdx="7" presStyleCnt="14"/>
      <dgm:spPr/>
    </dgm:pt>
    <dgm:pt modelId="{36C0089B-B0A6-4E0F-8983-6634894CD17D}" type="pres">
      <dgm:prSet presAssocID="{0EF20F0B-5FB7-4403-A062-315791905A49}" presName="parallelogram2" presStyleLbl="alignNode1" presStyleIdx="8" presStyleCnt="14"/>
      <dgm:spPr/>
    </dgm:pt>
    <dgm:pt modelId="{E4AE4E5D-D512-42F7-B604-5C67E70DCD8F}" type="pres">
      <dgm:prSet presAssocID="{0EF20F0B-5FB7-4403-A062-315791905A49}" presName="parallelogram3" presStyleLbl="alignNode1" presStyleIdx="9" presStyleCnt="14"/>
      <dgm:spPr/>
    </dgm:pt>
    <dgm:pt modelId="{BE664E39-7FED-4DF5-A67D-AD7B897A43A7}" type="pres">
      <dgm:prSet presAssocID="{0EF20F0B-5FB7-4403-A062-315791905A49}" presName="parallelogram4" presStyleLbl="alignNode1" presStyleIdx="10" presStyleCnt="14"/>
      <dgm:spPr/>
    </dgm:pt>
    <dgm:pt modelId="{5062CF00-030B-4F0E-B69F-1272F2B0997D}" type="pres">
      <dgm:prSet presAssocID="{0EF20F0B-5FB7-4403-A062-315791905A49}" presName="parallelogram5" presStyleLbl="alignNode1" presStyleIdx="11" presStyleCnt="14"/>
      <dgm:spPr/>
    </dgm:pt>
    <dgm:pt modelId="{04008983-6C91-405F-9DC1-A6ED5220BB8C}" type="pres">
      <dgm:prSet presAssocID="{0EF20F0B-5FB7-4403-A062-315791905A49}" presName="parallelogram6" presStyleLbl="alignNode1" presStyleIdx="12" presStyleCnt="14"/>
      <dgm:spPr/>
    </dgm:pt>
    <dgm:pt modelId="{363D2DDD-CE00-4A37-BBCB-3D74D1ABD20D}" type="pres">
      <dgm:prSet presAssocID="{0EF20F0B-5FB7-4403-A062-315791905A49}" presName="parallelogram7" presStyleLbl="alignNode1" presStyleIdx="13" presStyleCnt="14"/>
      <dgm:spPr/>
    </dgm:pt>
  </dgm:ptLst>
  <dgm:cxnLst>
    <dgm:cxn modelId="{B58FD43C-8BE4-4208-83FB-6DDC1A3F2290}" type="presOf" srcId="{F99D329F-2E1A-4DA6-A829-BC7805AB7C41}" destId="{676068DE-6417-48CE-9EE0-4C6F08030FE2}" srcOrd="0" destOrd="1" presId="urn:microsoft.com/office/officeart/2008/layout/VerticalAccentList"/>
    <dgm:cxn modelId="{072DA572-98FA-4700-AC72-6111A6DE97B2}" type="presOf" srcId="{3FC1E884-3084-4BF7-9313-A488470A2771}" destId="{85AF877B-868F-479E-BFBE-BC3A335B3202}" srcOrd="0" destOrd="0" presId="urn:microsoft.com/office/officeart/2008/layout/VerticalAccentList"/>
    <dgm:cxn modelId="{4DC9767B-9396-4670-8101-02A352F3A1E7}" type="presOf" srcId="{832514D1-BDA8-4AAD-9C69-573AB111BEC5}" destId="{676068DE-6417-48CE-9EE0-4C6F08030FE2}" srcOrd="0" destOrd="0" presId="urn:microsoft.com/office/officeart/2008/layout/VerticalAccentList"/>
    <dgm:cxn modelId="{995F788A-52CD-4AB7-A557-5A201E7B300C}" srcId="{3FC1E884-3084-4BF7-9313-A488470A2771}" destId="{0EF20F0B-5FB7-4403-A062-315791905A49}" srcOrd="1" destOrd="0" parTransId="{7B6B1369-058D-4EEF-A640-30DBBEA4371B}" sibTransId="{77B4BC1D-61E7-4957-9E13-4639D6498D6A}"/>
    <dgm:cxn modelId="{0A0A8E9F-4AC1-4B34-A67E-5A009770F3AF}" type="presOf" srcId="{0EF20F0B-5FB7-4403-A062-315791905A49}" destId="{E645AA9C-5C57-4C33-AFD6-726AE82E01E9}" srcOrd="0" destOrd="0" presId="urn:microsoft.com/office/officeart/2008/layout/VerticalAccentList"/>
    <dgm:cxn modelId="{AE94E5A6-16E3-44AE-AB2C-CFAA7BA2D356}" type="presOf" srcId="{3C50E1B3-5A43-443D-86E5-96EB883B8728}" destId="{7C3C30EE-5F0F-4C4B-B818-953AB3F29E92}" srcOrd="0" destOrd="0" presId="urn:microsoft.com/office/officeart/2008/layout/VerticalAccentList"/>
    <dgm:cxn modelId="{B5A63BE8-CD96-468D-B370-FA1DA2404148}" srcId="{3FC1E884-3084-4BF7-9313-A488470A2771}" destId="{3C50E1B3-5A43-443D-86E5-96EB883B8728}" srcOrd="0" destOrd="0" parTransId="{91FABEF6-D600-49BF-83D9-60E316FB75E2}" sibTransId="{E8964C91-5EA9-4653-A7F5-37BDA8491D5D}"/>
    <dgm:cxn modelId="{1926CFF8-B723-47D7-9EC7-80520E4D49AD}" srcId="{3C50E1B3-5A43-443D-86E5-96EB883B8728}" destId="{832514D1-BDA8-4AAD-9C69-573AB111BEC5}" srcOrd="0" destOrd="0" parTransId="{996A3953-15DC-4656-9167-C9AFCC60ADDC}" sibTransId="{0EDDC9A0-C5E4-41EB-AB9C-12AF63AC26D1}"/>
    <dgm:cxn modelId="{5F28C0F9-3224-4CD5-A6ED-9C50C9C21322}" srcId="{3C50E1B3-5A43-443D-86E5-96EB883B8728}" destId="{F99D329F-2E1A-4DA6-A829-BC7805AB7C41}" srcOrd="1" destOrd="0" parTransId="{A46A2D20-36C8-4D6A-B9E3-491AB70AE7E8}" sibTransId="{565B89DE-0842-4057-8498-8DE6C3A99347}"/>
    <dgm:cxn modelId="{700731E8-A355-4744-AD70-88158122CC69}" type="presParOf" srcId="{85AF877B-868F-479E-BFBE-BC3A335B3202}" destId="{75102C64-60C2-4DED-ABE5-2C05FF3A822C}" srcOrd="0" destOrd="0" presId="urn:microsoft.com/office/officeart/2008/layout/VerticalAccentList"/>
    <dgm:cxn modelId="{654D5C9E-628E-45BD-B68D-BCF4667DED6F}" type="presParOf" srcId="{75102C64-60C2-4DED-ABE5-2C05FF3A822C}" destId="{7C3C30EE-5F0F-4C4B-B818-953AB3F29E92}" srcOrd="0" destOrd="0" presId="urn:microsoft.com/office/officeart/2008/layout/VerticalAccentList"/>
    <dgm:cxn modelId="{28A12182-744C-4663-8CC3-59538F93D186}" type="presParOf" srcId="{85AF877B-868F-479E-BFBE-BC3A335B3202}" destId="{1BAE5D73-B0C6-4F48-8FFE-50825008ABA3}" srcOrd="1" destOrd="0" presId="urn:microsoft.com/office/officeart/2008/layout/VerticalAccentList"/>
    <dgm:cxn modelId="{F94BF9E7-23DA-4A76-BE2C-BD140C8D24E3}" type="presParOf" srcId="{1BAE5D73-B0C6-4F48-8FFE-50825008ABA3}" destId="{FA052541-7FDE-4527-8BE6-7B0179B01031}" srcOrd="0" destOrd="0" presId="urn:microsoft.com/office/officeart/2008/layout/VerticalAccentList"/>
    <dgm:cxn modelId="{0FCB96A9-408E-47CD-BBA1-61271EB81BE8}" type="presParOf" srcId="{1BAE5D73-B0C6-4F48-8FFE-50825008ABA3}" destId="{FE43BEAF-55B9-4E3B-816A-D31577DCA33A}" srcOrd="1" destOrd="0" presId="urn:microsoft.com/office/officeart/2008/layout/VerticalAccentList"/>
    <dgm:cxn modelId="{8512574D-721A-4A95-9548-CA231C668F30}" type="presParOf" srcId="{1BAE5D73-B0C6-4F48-8FFE-50825008ABA3}" destId="{6948C4D9-7D8D-40E1-933B-8BD64235293C}" srcOrd="2" destOrd="0" presId="urn:microsoft.com/office/officeart/2008/layout/VerticalAccentList"/>
    <dgm:cxn modelId="{A78E09D8-481B-4222-A476-1CCF4E781E39}" type="presParOf" srcId="{1BAE5D73-B0C6-4F48-8FFE-50825008ABA3}" destId="{FFCCD397-14C1-43D6-827A-C24F6689EFB0}" srcOrd="3" destOrd="0" presId="urn:microsoft.com/office/officeart/2008/layout/VerticalAccentList"/>
    <dgm:cxn modelId="{659803B4-52E4-4E06-A157-9FEFBA46D760}" type="presParOf" srcId="{1BAE5D73-B0C6-4F48-8FFE-50825008ABA3}" destId="{D9485192-1094-4A20-8CA7-8780EAD3ADA1}" srcOrd="4" destOrd="0" presId="urn:microsoft.com/office/officeart/2008/layout/VerticalAccentList"/>
    <dgm:cxn modelId="{E67F86D3-53E4-40C0-A39E-B2DE1B8AFF93}" type="presParOf" srcId="{1BAE5D73-B0C6-4F48-8FFE-50825008ABA3}" destId="{6319EB01-AB0C-47B3-AD46-15E229FDFB59}" srcOrd="5" destOrd="0" presId="urn:microsoft.com/office/officeart/2008/layout/VerticalAccentList"/>
    <dgm:cxn modelId="{9CEC1B0A-4E35-47C2-B6AA-46594382157F}" type="presParOf" srcId="{1BAE5D73-B0C6-4F48-8FFE-50825008ABA3}" destId="{83997B14-B425-4AF6-8816-BE0B4F957215}" srcOrd="6" destOrd="0" presId="urn:microsoft.com/office/officeart/2008/layout/VerticalAccentList"/>
    <dgm:cxn modelId="{AC368074-9771-4043-824F-B994890249CE}" type="presParOf" srcId="{1BAE5D73-B0C6-4F48-8FFE-50825008ABA3}" destId="{676068DE-6417-48CE-9EE0-4C6F08030FE2}" srcOrd="7" destOrd="0" presId="urn:microsoft.com/office/officeart/2008/layout/VerticalAccentList"/>
    <dgm:cxn modelId="{5196F8FF-6B13-4516-956B-E805FEF8BF1E}" type="presParOf" srcId="{85AF877B-868F-479E-BFBE-BC3A335B3202}" destId="{C7B66111-4602-4E35-89FA-7F00109E7C26}" srcOrd="2" destOrd="0" presId="urn:microsoft.com/office/officeart/2008/layout/VerticalAccentList"/>
    <dgm:cxn modelId="{DB43AEA6-CC58-45DF-99B8-7162F7EDBE49}" type="presParOf" srcId="{85AF877B-868F-479E-BFBE-BC3A335B3202}" destId="{891A2770-1FB0-43A1-B3B7-A9CA0F0F1335}" srcOrd="3" destOrd="0" presId="urn:microsoft.com/office/officeart/2008/layout/VerticalAccentList"/>
    <dgm:cxn modelId="{A33EA22C-6148-498A-BA89-08F7E37333CA}" type="presParOf" srcId="{891A2770-1FB0-43A1-B3B7-A9CA0F0F1335}" destId="{E645AA9C-5C57-4C33-AFD6-726AE82E01E9}" srcOrd="0" destOrd="0" presId="urn:microsoft.com/office/officeart/2008/layout/VerticalAccentList"/>
    <dgm:cxn modelId="{E58AE91C-6B6C-4BB9-875F-63FA3BF06C40}" type="presParOf" srcId="{85AF877B-868F-479E-BFBE-BC3A335B3202}" destId="{E2C642F8-D767-4E37-8165-B1F63C715459}" srcOrd="4" destOrd="0" presId="urn:microsoft.com/office/officeart/2008/layout/VerticalAccentList"/>
    <dgm:cxn modelId="{88BC2031-66E4-4A13-86F3-B669E0B9417D}" type="presParOf" srcId="{E2C642F8-D767-4E37-8165-B1F63C715459}" destId="{2093797E-E1C1-4746-AA75-600453AAD0EC}" srcOrd="0" destOrd="0" presId="urn:microsoft.com/office/officeart/2008/layout/VerticalAccentList"/>
    <dgm:cxn modelId="{26DE745F-EFD0-43E6-BCC7-126BA9A176C2}" type="presParOf" srcId="{E2C642F8-D767-4E37-8165-B1F63C715459}" destId="{36C0089B-B0A6-4E0F-8983-6634894CD17D}" srcOrd="1" destOrd="0" presId="urn:microsoft.com/office/officeart/2008/layout/VerticalAccentList"/>
    <dgm:cxn modelId="{9BF02C82-38CF-4C66-9A7B-91871D1FE2C8}" type="presParOf" srcId="{E2C642F8-D767-4E37-8165-B1F63C715459}" destId="{E4AE4E5D-D512-42F7-B604-5C67E70DCD8F}" srcOrd="2" destOrd="0" presId="urn:microsoft.com/office/officeart/2008/layout/VerticalAccentList"/>
    <dgm:cxn modelId="{5FA8F13F-B4B8-48AB-B849-A14D9AF0E9AF}" type="presParOf" srcId="{E2C642F8-D767-4E37-8165-B1F63C715459}" destId="{BE664E39-7FED-4DF5-A67D-AD7B897A43A7}" srcOrd="3" destOrd="0" presId="urn:microsoft.com/office/officeart/2008/layout/VerticalAccentList"/>
    <dgm:cxn modelId="{6D99B667-B46D-4CDD-90EC-E42DEB8DFE17}" type="presParOf" srcId="{E2C642F8-D767-4E37-8165-B1F63C715459}" destId="{5062CF00-030B-4F0E-B69F-1272F2B0997D}" srcOrd="4" destOrd="0" presId="urn:microsoft.com/office/officeart/2008/layout/VerticalAccentList"/>
    <dgm:cxn modelId="{9331405C-3B73-46FB-918A-209A247E9F9B}" type="presParOf" srcId="{E2C642F8-D767-4E37-8165-B1F63C715459}" destId="{04008983-6C91-405F-9DC1-A6ED5220BB8C}" srcOrd="5" destOrd="0" presId="urn:microsoft.com/office/officeart/2008/layout/VerticalAccentList"/>
    <dgm:cxn modelId="{86222D60-48FB-4E42-8AB6-F6809D41DE58}" type="presParOf" srcId="{E2C642F8-D767-4E37-8165-B1F63C715459}" destId="{363D2DDD-CE00-4A37-BBCB-3D74D1ABD20D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6DC20C5-0C86-4FD6-BF35-A1863617333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F870F2C-571C-42B7-B70F-418477E4DFE1}">
      <dgm:prSet custT="1"/>
      <dgm:spPr/>
      <dgm:t>
        <a:bodyPr/>
        <a:lstStyle/>
        <a:p>
          <a:pPr rtl="0"/>
          <a:r>
            <a:rPr lang="uk-UA" sz="2400" i="0">
              <a:latin typeface="Arial" pitchFamily="34" charset="0"/>
              <a:cs typeface="Arial" pitchFamily="34" charset="0"/>
            </a:rPr>
            <a:t>Рівні контролю запасів</a:t>
          </a:r>
          <a:endParaRPr lang="ru-RU" sz="2400" i="0">
            <a:latin typeface="Arial" pitchFamily="34" charset="0"/>
            <a:cs typeface="Arial" pitchFamily="34" charset="0"/>
          </a:endParaRPr>
        </a:p>
      </dgm:t>
    </dgm:pt>
    <dgm:pt modelId="{CC181CDC-BFB7-4260-803E-479C9C1D3C84}" type="parTrans" cxnId="{2F541A79-64E0-4B10-B75C-FECD9F0BC16F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6E4E6DB9-E38F-4C4B-AD7D-5A160729C91F}" type="sibTrans" cxnId="{2F541A79-64E0-4B10-B75C-FECD9F0BC16F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374EA3F0-21A8-42CB-AA74-898B87CD9F3B}">
      <dgm:prSet custT="1"/>
      <dgm:spPr/>
      <dgm:t>
        <a:bodyPr/>
        <a:lstStyle/>
        <a:p>
          <a:pPr rtl="0"/>
          <a:r>
            <a:rPr lang="uk-UA" sz="2400" i="0">
              <a:latin typeface="Arial" pitchFamily="34" charset="0"/>
              <a:cs typeface="Arial" pitchFamily="34" charset="0"/>
            </a:rPr>
            <a:t>Точка замовлення (Тз) </a:t>
          </a:r>
          <a:endParaRPr lang="ru-RU" sz="2400" i="0">
            <a:latin typeface="Arial" pitchFamily="34" charset="0"/>
            <a:cs typeface="Arial" pitchFamily="34" charset="0"/>
          </a:endParaRPr>
        </a:p>
      </dgm:t>
    </dgm:pt>
    <dgm:pt modelId="{BCEFA484-A924-4416-B3EF-14A340B5CE0E}" type="parTrans" cxnId="{ED168B6A-BA7B-47FB-8616-44FFBA1E977B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2DDBB771-4F42-47DD-B5D7-E9CBBEE1A959}" type="sibTrans" cxnId="{ED168B6A-BA7B-47FB-8616-44FFBA1E977B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0FC5995E-CA41-4046-A523-AAF980FEFBD2}">
      <dgm:prSet custT="1"/>
      <dgm:spPr/>
      <dgm:t>
        <a:bodyPr/>
        <a:lstStyle/>
        <a:p>
          <a:pPr rtl="0"/>
          <a:r>
            <a:rPr lang="uk-UA" sz="2400" i="0">
              <a:latin typeface="Arial" pitchFamily="34" charset="0"/>
              <a:cs typeface="Arial" pitchFamily="34" charset="0"/>
            </a:rPr>
            <a:t>Мінімальний рівень запасів (Уз )</a:t>
          </a:r>
          <a:endParaRPr lang="ru-RU" sz="2400" i="0">
            <a:latin typeface="Arial" pitchFamily="34" charset="0"/>
            <a:cs typeface="Arial" pitchFamily="34" charset="0"/>
          </a:endParaRPr>
        </a:p>
      </dgm:t>
    </dgm:pt>
    <dgm:pt modelId="{922AF8CB-8A1E-4061-973B-2F568C5C2FEF}" type="parTrans" cxnId="{FFFC23D5-ECA4-4300-93BA-A35C7F21222C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577DE294-967F-4029-9280-B537248E0B56}" type="sibTrans" cxnId="{FFFC23D5-ECA4-4300-93BA-A35C7F21222C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C118571A-F35B-4F2F-BCB5-F0CF597FBBDF}">
      <dgm:prSet custT="1"/>
      <dgm:spPr/>
      <dgm:t>
        <a:bodyPr/>
        <a:lstStyle/>
        <a:p>
          <a:pPr rtl="0"/>
          <a:r>
            <a:rPr lang="uk-UA" sz="2400" i="0">
              <a:latin typeface="Arial" pitchFamily="34" charset="0"/>
              <a:cs typeface="Arial" pitchFamily="34" charset="0"/>
            </a:rPr>
            <a:t>Максимальний рівень запасів (Уз )</a:t>
          </a:r>
          <a:endParaRPr lang="ru-RU" sz="2400" i="0">
            <a:latin typeface="Arial" pitchFamily="34" charset="0"/>
            <a:cs typeface="Arial" pitchFamily="34" charset="0"/>
          </a:endParaRPr>
        </a:p>
      </dgm:t>
    </dgm:pt>
    <dgm:pt modelId="{43243B28-7FB8-4B27-ADE2-B40261ABD2E7}" type="parTrans" cxnId="{B36C0B91-2615-4E59-ABB6-1425310747A4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A10D98F5-BC1A-4310-B0B1-40A17CB4139A}" type="sibTrans" cxnId="{B36C0B91-2615-4E59-ABB6-1425310747A4}">
      <dgm:prSet/>
      <dgm:spPr/>
      <dgm:t>
        <a:bodyPr/>
        <a:lstStyle/>
        <a:p>
          <a:endParaRPr lang="ru-RU" sz="1400" i="0">
            <a:latin typeface="Arial" pitchFamily="34" charset="0"/>
            <a:cs typeface="Arial" pitchFamily="34" charset="0"/>
          </a:endParaRPr>
        </a:p>
      </dgm:t>
    </dgm:pt>
    <dgm:pt modelId="{4694BA5A-5A67-4E53-B098-28CD5933EB1E}" type="pres">
      <dgm:prSet presAssocID="{86DC20C5-0C86-4FD6-BF35-A186361733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6AE55F0-7207-4C1A-BA42-9FFD6778B7FC}" type="pres">
      <dgm:prSet presAssocID="{5F870F2C-571C-42B7-B70F-418477E4DFE1}" presName="hierRoot1" presStyleCnt="0">
        <dgm:presLayoutVars>
          <dgm:hierBranch val="init"/>
        </dgm:presLayoutVars>
      </dgm:prSet>
      <dgm:spPr/>
    </dgm:pt>
    <dgm:pt modelId="{38BF7105-8A2C-4E5B-BF39-72E17F043010}" type="pres">
      <dgm:prSet presAssocID="{5F870F2C-571C-42B7-B70F-418477E4DFE1}" presName="rootComposite1" presStyleCnt="0"/>
      <dgm:spPr/>
    </dgm:pt>
    <dgm:pt modelId="{AA5732A2-BF8A-48AB-9440-20ED6842E72B}" type="pres">
      <dgm:prSet presAssocID="{5F870F2C-571C-42B7-B70F-418477E4DFE1}" presName="rootText1" presStyleLbl="node0" presStyleIdx="0" presStyleCnt="1">
        <dgm:presLayoutVars>
          <dgm:chPref val="3"/>
        </dgm:presLayoutVars>
      </dgm:prSet>
      <dgm:spPr/>
    </dgm:pt>
    <dgm:pt modelId="{AF149D54-3CB4-46D1-B7A3-F825D2BBC2AA}" type="pres">
      <dgm:prSet presAssocID="{5F870F2C-571C-42B7-B70F-418477E4DFE1}" presName="rootConnector1" presStyleLbl="node1" presStyleIdx="0" presStyleCnt="0"/>
      <dgm:spPr/>
    </dgm:pt>
    <dgm:pt modelId="{FDF2BD82-6946-441C-9258-8C2D4FE07798}" type="pres">
      <dgm:prSet presAssocID="{5F870F2C-571C-42B7-B70F-418477E4DFE1}" presName="hierChild2" presStyleCnt="0"/>
      <dgm:spPr/>
    </dgm:pt>
    <dgm:pt modelId="{841A142A-BB1B-4D65-A127-DA0089B05848}" type="pres">
      <dgm:prSet presAssocID="{BCEFA484-A924-4416-B3EF-14A340B5CE0E}" presName="Name64" presStyleLbl="parChTrans1D2" presStyleIdx="0" presStyleCnt="3"/>
      <dgm:spPr/>
    </dgm:pt>
    <dgm:pt modelId="{87DA001D-65CF-4A3D-ADA8-AF9914C6586F}" type="pres">
      <dgm:prSet presAssocID="{374EA3F0-21A8-42CB-AA74-898B87CD9F3B}" presName="hierRoot2" presStyleCnt="0">
        <dgm:presLayoutVars>
          <dgm:hierBranch val="init"/>
        </dgm:presLayoutVars>
      </dgm:prSet>
      <dgm:spPr/>
    </dgm:pt>
    <dgm:pt modelId="{A2508F38-76B9-42CA-A6E9-767F13EA8B04}" type="pres">
      <dgm:prSet presAssocID="{374EA3F0-21A8-42CB-AA74-898B87CD9F3B}" presName="rootComposite" presStyleCnt="0"/>
      <dgm:spPr/>
    </dgm:pt>
    <dgm:pt modelId="{A61BB16D-211C-4244-B5C5-514E6007F3BB}" type="pres">
      <dgm:prSet presAssocID="{374EA3F0-21A8-42CB-AA74-898B87CD9F3B}" presName="rootText" presStyleLbl="node2" presStyleIdx="0" presStyleCnt="3">
        <dgm:presLayoutVars>
          <dgm:chPref val="3"/>
        </dgm:presLayoutVars>
      </dgm:prSet>
      <dgm:spPr/>
    </dgm:pt>
    <dgm:pt modelId="{DF43A1D0-8577-45AD-9888-FDA1DFCBFFD1}" type="pres">
      <dgm:prSet presAssocID="{374EA3F0-21A8-42CB-AA74-898B87CD9F3B}" presName="rootConnector" presStyleLbl="node2" presStyleIdx="0" presStyleCnt="3"/>
      <dgm:spPr/>
    </dgm:pt>
    <dgm:pt modelId="{F90E31C1-2E14-49C6-82F2-BF505A3417CF}" type="pres">
      <dgm:prSet presAssocID="{374EA3F0-21A8-42CB-AA74-898B87CD9F3B}" presName="hierChild4" presStyleCnt="0"/>
      <dgm:spPr/>
    </dgm:pt>
    <dgm:pt modelId="{C6C8593A-5A99-4994-BF6F-1D494EAB8593}" type="pres">
      <dgm:prSet presAssocID="{374EA3F0-21A8-42CB-AA74-898B87CD9F3B}" presName="hierChild5" presStyleCnt="0"/>
      <dgm:spPr/>
    </dgm:pt>
    <dgm:pt modelId="{4771E4D8-2F71-4174-ADE3-D7C3028DF143}" type="pres">
      <dgm:prSet presAssocID="{922AF8CB-8A1E-4061-973B-2F568C5C2FEF}" presName="Name64" presStyleLbl="parChTrans1D2" presStyleIdx="1" presStyleCnt="3"/>
      <dgm:spPr/>
    </dgm:pt>
    <dgm:pt modelId="{980EDB97-D7D1-4A90-839D-84F5F2E49901}" type="pres">
      <dgm:prSet presAssocID="{0FC5995E-CA41-4046-A523-AAF980FEFBD2}" presName="hierRoot2" presStyleCnt="0">
        <dgm:presLayoutVars>
          <dgm:hierBranch val="init"/>
        </dgm:presLayoutVars>
      </dgm:prSet>
      <dgm:spPr/>
    </dgm:pt>
    <dgm:pt modelId="{D74D34C4-F263-45D9-A0C8-1C42D3660AB1}" type="pres">
      <dgm:prSet presAssocID="{0FC5995E-CA41-4046-A523-AAF980FEFBD2}" presName="rootComposite" presStyleCnt="0"/>
      <dgm:spPr/>
    </dgm:pt>
    <dgm:pt modelId="{65E6ED05-45C2-464D-8226-9E5A13E8FC74}" type="pres">
      <dgm:prSet presAssocID="{0FC5995E-CA41-4046-A523-AAF980FEFBD2}" presName="rootText" presStyleLbl="node2" presStyleIdx="1" presStyleCnt="3">
        <dgm:presLayoutVars>
          <dgm:chPref val="3"/>
        </dgm:presLayoutVars>
      </dgm:prSet>
      <dgm:spPr/>
    </dgm:pt>
    <dgm:pt modelId="{AF403B6C-85CB-4A73-B0EF-AE1E19FC963C}" type="pres">
      <dgm:prSet presAssocID="{0FC5995E-CA41-4046-A523-AAF980FEFBD2}" presName="rootConnector" presStyleLbl="node2" presStyleIdx="1" presStyleCnt="3"/>
      <dgm:spPr/>
    </dgm:pt>
    <dgm:pt modelId="{7AD3EEC4-3FF9-4AEF-A681-F2F3CCB26B51}" type="pres">
      <dgm:prSet presAssocID="{0FC5995E-CA41-4046-A523-AAF980FEFBD2}" presName="hierChild4" presStyleCnt="0"/>
      <dgm:spPr/>
    </dgm:pt>
    <dgm:pt modelId="{629A020F-036E-4B6D-AD38-13168FE8EF17}" type="pres">
      <dgm:prSet presAssocID="{0FC5995E-CA41-4046-A523-AAF980FEFBD2}" presName="hierChild5" presStyleCnt="0"/>
      <dgm:spPr/>
    </dgm:pt>
    <dgm:pt modelId="{B11EAC7C-259E-4529-9281-232A5F235E3F}" type="pres">
      <dgm:prSet presAssocID="{43243B28-7FB8-4B27-ADE2-B40261ABD2E7}" presName="Name64" presStyleLbl="parChTrans1D2" presStyleIdx="2" presStyleCnt="3"/>
      <dgm:spPr/>
    </dgm:pt>
    <dgm:pt modelId="{5E3ED44D-8616-4647-8BD8-378C853D31AA}" type="pres">
      <dgm:prSet presAssocID="{C118571A-F35B-4F2F-BCB5-F0CF597FBBDF}" presName="hierRoot2" presStyleCnt="0">
        <dgm:presLayoutVars>
          <dgm:hierBranch val="init"/>
        </dgm:presLayoutVars>
      </dgm:prSet>
      <dgm:spPr/>
    </dgm:pt>
    <dgm:pt modelId="{2EE5736A-70EE-4C30-B989-D4FF7AECF3D1}" type="pres">
      <dgm:prSet presAssocID="{C118571A-F35B-4F2F-BCB5-F0CF597FBBDF}" presName="rootComposite" presStyleCnt="0"/>
      <dgm:spPr/>
    </dgm:pt>
    <dgm:pt modelId="{E4D84788-9744-491A-AA8B-014A75951EAC}" type="pres">
      <dgm:prSet presAssocID="{C118571A-F35B-4F2F-BCB5-F0CF597FBBDF}" presName="rootText" presStyleLbl="node2" presStyleIdx="2" presStyleCnt="3">
        <dgm:presLayoutVars>
          <dgm:chPref val="3"/>
        </dgm:presLayoutVars>
      </dgm:prSet>
      <dgm:spPr/>
    </dgm:pt>
    <dgm:pt modelId="{E3E7C41A-B3EE-43C6-9245-06A28EDADD98}" type="pres">
      <dgm:prSet presAssocID="{C118571A-F35B-4F2F-BCB5-F0CF597FBBDF}" presName="rootConnector" presStyleLbl="node2" presStyleIdx="2" presStyleCnt="3"/>
      <dgm:spPr/>
    </dgm:pt>
    <dgm:pt modelId="{D671A9BE-C905-46A8-A934-345469768DA1}" type="pres">
      <dgm:prSet presAssocID="{C118571A-F35B-4F2F-BCB5-F0CF597FBBDF}" presName="hierChild4" presStyleCnt="0"/>
      <dgm:spPr/>
    </dgm:pt>
    <dgm:pt modelId="{54005305-D202-4F3F-ADA4-6470CEDBE8D2}" type="pres">
      <dgm:prSet presAssocID="{C118571A-F35B-4F2F-BCB5-F0CF597FBBDF}" presName="hierChild5" presStyleCnt="0"/>
      <dgm:spPr/>
    </dgm:pt>
    <dgm:pt modelId="{DCD0A527-945B-4603-8CC2-713659045E5C}" type="pres">
      <dgm:prSet presAssocID="{5F870F2C-571C-42B7-B70F-418477E4DFE1}" presName="hierChild3" presStyleCnt="0"/>
      <dgm:spPr/>
    </dgm:pt>
  </dgm:ptLst>
  <dgm:cxnLst>
    <dgm:cxn modelId="{229C4E19-B2A5-4E66-98D0-D7C4CF76F413}" type="presOf" srcId="{374EA3F0-21A8-42CB-AA74-898B87CD9F3B}" destId="{A61BB16D-211C-4244-B5C5-514E6007F3BB}" srcOrd="0" destOrd="0" presId="urn:microsoft.com/office/officeart/2009/3/layout/HorizontalOrganizationChart"/>
    <dgm:cxn modelId="{CB11291E-F926-4258-99CB-C0FDA9D96E38}" type="presOf" srcId="{374EA3F0-21A8-42CB-AA74-898B87CD9F3B}" destId="{DF43A1D0-8577-45AD-9888-FDA1DFCBFFD1}" srcOrd="1" destOrd="0" presId="urn:microsoft.com/office/officeart/2009/3/layout/HorizontalOrganizationChart"/>
    <dgm:cxn modelId="{D77BCD1E-3C55-4DE9-B3C0-CE7B0DBEDD30}" type="presOf" srcId="{C118571A-F35B-4F2F-BCB5-F0CF597FBBDF}" destId="{E4D84788-9744-491A-AA8B-014A75951EAC}" srcOrd="0" destOrd="0" presId="urn:microsoft.com/office/officeart/2009/3/layout/HorizontalOrganizationChart"/>
    <dgm:cxn modelId="{DDDD1449-DD67-445C-9AE8-15629A5AD487}" type="presOf" srcId="{922AF8CB-8A1E-4061-973B-2F568C5C2FEF}" destId="{4771E4D8-2F71-4174-ADE3-D7C3028DF143}" srcOrd="0" destOrd="0" presId="urn:microsoft.com/office/officeart/2009/3/layout/HorizontalOrganizationChart"/>
    <dgm:cxn modelId="{CDB7FB49-2B22-42AE-B798-570A13FC5D56}" type="presOf" srcId="{5F870F2C-571C-42B7-B70F-418477E4DFE1}" destId="{AA5732A2-BF8A-48AB-9440-20ED6842E72B}" srcOrd="0" destOrd="0" presId="urn:microsoft.com/office/officeart/2009/3/layout/HorizontalOrganizationChart"/>
    <dgm:cxn modelId="{ED168B6A-BA7B-47FB-8616-44FFBA1E977B}" srcId="{5F870F2C-571C-42B7-B70F-418477E4DFE1}" destId="{374EA3F0-21A8-42CB-AA74-898B87CD9F3B}" srcOrd="0" destOrd="0" parTransId="{BCEFA484-A924-4416-B3EF-14A340B5CE0E}" sibTransId="{2DDBB771-4F42-47DD-B5D7-E9CBBEE1A959}"/>
    <dgm:cxn modelId="{8260626E-AD1A-4746-9DA5-C8462CFB1575}" type="presOf" srcId="{43243B28-7FB8-4B27-ADE2-B40261ABD2E7}" destId="{B11EAC7C-259E-4529-9281-232A5F235E3F}" srcOrd="0" destOrd="0" presId="urn:microsoft.com/office/officeart/2009/3/layout/HorizontalOrganizationChart"/>
    <dgm:cxn modelId="{2F541A79-64E0-4B10-B75C-FECD9F0BC16F}" srcId="{86DC20C5-0C86-4FD6-BF35-A18636173332}" destId="{5F870F2C-571C-42B7-B70F-418477E4DFE1}" srcOrd="0" destOrd="0" parTransId="{CC181CDC-BFB7-4260-803E-479C9C1D3C84}" sibTransId="{6E4E6DB9-E38F-4C4B-AD7D-5A160729C91F}"/>
    <dgm:cxn modelId="{B36C0B91-2615-4E59-ABB6-1425310747A4}" srcId="{5F870F2C-571C-42B7-B70F-418477E4DFE1}" destId="{C118571A-F35B-4F2F-BCB5-F0CF597FBBDF}" srcOrd="2" destOrd="0" parTransId="{43243B28-7FB8-4B27-ADE2-B40261ABD2E7}" sibTransId="{A10D98F5-BC1A-4310-B0B1-40A17CB4139A}"/>
    <dgm:cxn modelId="{380BDB9C-8E49-4671-B731-32944A8B8297}" type="presOf" srcId="{BCEFA484-A924-4416-B3EF-14A340B5CE0E}" destId="{841A142A-BB1B-4D65-A127-DA0089B05848}" srcOrd="0" destOrd="0" presId="urn:microsoft.com/office/officeart/2009/3/layout/HorizontalOrganizationChart"/>
    <dgm:cxn modelId="{845448A6-A89C-4047-8A38-AB237F9AC3C9}" type="presOf" srcId="{0FC5995E-CA41-4046-A523-AAF980FEFBD2}" destId="{AF403B6C-85CB-4A73-B0EF-AE1E19FC963C}" srcOrd="1" destOrd="0" presId="urn:microsoft.com/office/officeart/2009/3/layout/HorizontalOrganizationChart"/>
    <dgm:cxn modelId="{05E600B4-6FBC-460E-82F7-DD233CA55235}" type="presOf" srcId="{C118571A-F35B-4F2F-BCB5-F0CF597FBBDF}" destId="{E3E7C41A-B3EE-43C6-9245-06A28EDADD98}" srcOrd="1" destOrd="0" presId="urn:microsoft.com/office/officeart/2009/3/layout/HorizontalOrganizationChart"/>
    <dgm:cxn modelId="{B3A2EBCA-7979-4249-9478-8B5D9004BDF2}" type="presOf" srcId="{5F870F2C-571C-42B7-B70F-418477E4DFE1}" destId="{AF149D54-3CB4-46D1-B7A3-F825D2BBC2AA}" srcOrd="1" destOrd="0" presId="urn:microsoft.com/office/officeart/2009/3/layout/HorizontalOrganizationChart"/>
    <dgm:cxn modelId="{1DAE4FD0-9242-4750-BCB6-7324F1154AA0}" type="presOf" srcId="{86DC20C5-0C86-4FD6-BF35-A18636173332}" destId="{4694BA5A-5A67-4E53-B098-28CD5933EB1E}" srcOrd="0" destOrd="0" presId="urn:microsoft.com/office/officeart/2009/3/layout/HorizontalOrganizationChart"/>
    <dgm:cxn modelId="{FFFC23D5-ECA4-4300-93BA-A35C7F21222C}" srcId="{5F870F2C-571C-42B7-B70F-418477E4DFE1}" destId="{0FC5995E-CA41-4046-A523-AAF980FEFBD2}" srcOrd="1" destOrd="0" parTransId="{922AF8CB-8A1E-4061-973B-2F568C5C2FEF}" sibTransId="{577DE294-967F-4029-9280-B537248E0B56}"/>
    <dgm:cxn modelId="{DCA044EE-35B3-44A1-B1B4-F352DB1B8263}" type="presOf" srcId="{0FC5995E-CA41-4046-A523-AAF980FEFBD2}" destId="{65E6ED05-45C2-464D-8226-9E5A13E8FC74}" srcOrd="0" destOrd="0" presId="urn:microsoft.com/office/officeart/2009/3/layout/HorizontalOrganizationChart"/>
    <dgm:cxn modelId="{27498DDE-9DE6-4E6B-B884-D20AF8FDC2DF}" type="presParOf" srcId="{4694BA5A-5A67-4E53-B098-28CD5933EB1E}" destId="{E6AE55F0-7207-4C1A-BA42-9FFD6778B7FC}" srcOrd="0" destOrd="0" presId="urn:microsoft.com/office/officeart/2009/3/layout/HorizontalOrganizationChart"/>
    <dgm:cxn modelId="{7778B7A4-4C6F-4D2B-932C-0537C2963CE0}" type="presParOf" srcId="{E6AE55F0-7207-4C1A-BA42-9FFD6778B7FC}" destId="{38BF7105-8A2C-4E5B-BF39-72E17F043010}" srcOrd="0" destOrd="0" presId="urn:microsoft.com/office/officeart/2009/3/layout/HorizontalOrganizationChart"/>
    <dgm:cxn modelId="{8E055EEB-4F23-475A-94C3-57A5BFA9D534}" type="presParOf" srcId="{38BF7105-8A2C-4E5B-BF39-72E17F043010}" destId="{AA5732A2-BF8A-48AB-9440-20ED6842E72B}" srcOrd="0" destOrd="0" presId="urn:microsoft.com/office/officeart/2009/3/layout/HorizontalOrganizationChart"/>
    <dgm:cxn modelId="{6AA1A448-86B1-4947-BCEC-3425F6F4D782}" type="presParOf" srcId="{38BF7105-8A2C-4E5B-BF39-72E17F043010}" destId="{AF149D54-3CB4-46D1-B7A3-F825D2BBC2AA}" srcOrd="1" destOrd="0" presId="urn:microsoft.com/office/officeart/2009/3/layout/HorizontalOrganizationChart"/>
    <dgm:cxn modelId="{85A5197E-29BB-4378-8796-612E84FB2F02}" type="presParOf" srcId="{E6AE55F0-7207-4C1A-BA42-9FFD6778B7FC}" destId="{FDF2BD82-6946-441C-9258-8C2D4FE07798}" srcOrd="1" destOrd="0" presId="urn:microsoft.com/office/officeart/2009/3/layout/HorizontalOrganizationChart"/>
    <dgm:cxn modelId="{7B186A2B-C52E-4B18-A1BA-5FA970E87266}" type="presParOf" srcId="{FDF2BD82-6946-441C-9258-8C2D4FE07798}" destId="{841A142A-BB1B-4D65-A127-DA0089B05848}" srcOrd="0" destOrd="0" presId="urn:microsoft.com/office/officeart/2009/3/layout/HorizontalOrganizationChart"/>
    <dgm:cxn modelId="{C909BCE8-502E-43B5-B7E2-CA0CFB2AE677}" type="presParOf" srcId="{FDF2BD82-6946-441C-9258-8C2D4FE07798}" destId="{87DA001D-65CF-4A3D-ADA8-AF9914C6586F}" srcOrd="1" destOrd="0" presId="urn:microsoft.com/office/officeart/2009/3/layout/HorizontalOrganizationChart"/>
    <dgm:cxn modelId="{B7B24CB5-D248-45B0-8711-E41F0660F807}" type="presParOf" srcId="{87DA001D-65CF-4A3D-ADA8-AF9914C6586F}" destId="{A2508F38-76B9-42CA-A6E9-767F13EA8B04}" srcOrd="0" destOrd="0" presId="urn:microsoft.com/office/officeart/2009/3/layout/HorizontalOrganizationChart"/>
    <dgm:cxn modelId="{7E0A19A1-64E2-47EE-B58D-098F70AA645F}" type="presParOf" srcId="{A2508F38-76B9-42CA-A6E9-767F13EA8B04}" destId="{A61BB16D-211C-4244-B5C5-514E6007F3BB}" srcOrd="0" destOrd="0" presId="urn:microsoft.com/office/officeart/2009/3/layout/HorizontalOrganizationChart"/>
    <dgm:cxn modelId="{5CF230AA-00C4-4B8E-AC22-F2624427D1EA}" type="presParOf" srcId="{A2508F38-76B9-42CA-A6E9-767F13EA8B04}" destId="{DF43A1D0-8577-45AD-9888-FDA1DFCBFFD1}" srcOrd="1" destOrd="0" presId="urn:microsoft.com/office/officeart/2009/3/layout/HorizontalOrganizationChart"/>
    <dgm:cxn modelId="{1FA42BE7-E638-4CCB-AAFA-8D4672250962}" type="presParOf" srcId="{87DA001D-65CF-4A3D-ADA8-AF9914C6586F}" destId="{F90E31C1-2E14-49C6-82F2-BF505A3417CF}" srcOrd="1" destOrd="0" presId="urn:microsoft.com/office/officeart/2009/3/layout/HorizontalOrganizationChart"/>
    <dgm:cxn modelId="{ABCC44E5-0824-4464-BE83-631F71EEC500}" type="presParOf" srcId="{87DA001D-65CF-4A3D-ADA8-AF9914C6586F}" destId="{C6C8593A-5A99-4994-BF6F-1D494EAB8593}" srcOrd="2" destOrd="0" presId="urn:microsoft.com/office/officeart/2009/3/layout/HorizontalOrganizationChart"/>
    <dgm:cxn modelId="{07A40622-E735-44E4-BF4E-1661FD5B8750}" type="presParOf" srcId="{FDF2BD82-6946-441C-9258-8C2D4FE07798}" destId="{4771E4D8-2F71-4174-ADE3-D7C3028DF143}" srcOrd="2" destOrd="0" presId="urn:microsoft.com/office/officeart/2009/3/layout/HorizontalOrganizationChart"/>
    <dgm:cxn modelId="{174990A6-B2FE-4EDA-AEE2-7CD0B55639D7}" type="presParOf" srcId="{FDF2BD82-6946-441C-9258-8C2D4FE07798}" destId="{980EDB97-D7D1-4A90-839D-84F5F2E49901}" srcOrd="3" destOrd="0" presId="urn:microsoft.com/office/officeart/2009/3/layout/HorizontalOrganizationChart"/>
    <dgm:cxn modelId="{82C2E25B-A980-4436-AEE2-1FBB8A8BE71A}" type="presParOf" srcId="{980EDB97-D7D1-4A90-839D-84F5F2E49901}" destId="{D74D34C4-F263-45D9-A0C8-1C42D3660AB1}" srcOrd="0" destOrd="0" presId="urn:microsoft.com/office/officeart/2009/3/layout/HorizontalOrganizationChart"/>
    <dgm:cxn modelId="{2212C918-0D3E-4E6B-86E0-86E3A4E6D2F3}" type="presParOf" srcId="{D74D34C4-F263-45D9-A0C8-1C42D3660AB1}" destId="{65E6ED05-45C2-464D-8226-9E5A13E8FC74}" srcOrd="0" destOrd="0" presId="urn:microsoft.com/office/officeart/2009/3/layout/HorizontalOrganizationChart"/>
    <dgm:cxn modelId="{15516C25-DCEC-490A-875A-ACBB6A2D6AC3}" type="presParOf" srcId="{D74D34C4-F263-45D9-A0C8-1C42D3660AB1}" destId="{AF403B6C-85CB-4A73-B0EF-AE1E19FC963C}" srcOrd="1" destOrd="0" presId="urn:microsoft.com/office/officeart/2009/3/layout/HorizontalOrganizationChart"/>
    <dgm:cxn modelId="{151A3DB0-6180-41D8-A9FA-82855823B075}" type="presParOf" srcId="{980EDB97-D7D1-4A90-839D-84F5F2E49901}" destId="{7AD3EEC4-3FF9-4AEF-A681-F2F3CCB26B51}" srcOrd="1" destOrd="0" presId="urn:microsoft.com/office/officeart/2009/3/layout/HorizontalOrganizationChart"/>
    <dgm:cxn modelId="{E1A1134B-FB0A-4679-91FC-3878B52C699A}" type="presParOf" srcId="{980EDB97-D7D1-4A90-839D-84F5F2E49901}" destId="{629A020F-036E-4B6D-AD38-13168FE8EF17}" srcOrd="2" destOrd="0" presId="urn:microsoft.com/office/officeart/2009/3/layout/HorizontalOrganizationChart"/>
    <dgm:cxn modelId="{489E5643-7CA0-448D-8F98-7C4DCF8EF451}" type="presParOf" srcId="{FDF2BD82-6946-441C-9258-8C2D4FE07798}" destId="{B11EAC7C-259E-4529-9281-232A5F235E3F}" srcOrd="4" destOrd="0" presId="urn:microsoft.com/office/officeart/2009/3/layout/HorizontalOrganizationChart"/>
    <dgm:cxn modelId="{BB376B9B-B0B8-4383-980E-BE4A4061F399}" type="presParOf" srcId="{FDF2BD82-6946-441C-9258-8C2D4FE07798}" destId="{5E3ED44D-8616-4647-8BD8-378C853D31AA}" srcOrd="5" destOrd="0" presId="urn:microsoft.com/office/officeart/2009/3/layout/HorizontalOrganizationChart"/>
    <dgm:cxn modelId="{DAE1931F-572D-4218-88AC-C51FCFE82EFD}" type="presParOf" srcId="{5E3ED44D-8616-4647-8BD8-378C853D31AA}" destId="{2EE5736A-70EE-4C30-B989-D4FF7AECF3D1}" srcOrd="0" destOrd="0" presId="urn:microsoft.com/office/officeart/2009/3/layout/HorizontalOrganizationChart"/>
    <dgm:cxn modelId="{39C44AF9-8112-4716-9682-8AF9724487D8}" type="presParOf" srcId="{2EE5736A-70EE-4C30-B989-D4FF7AECF3D1}" destId="{E4D84788-9744-491A-AA8B-014A75951EAC}" srcOrd="0" destOrd="0" presId="urn:microsoft.com/office/officeart/2009/3/layout/HorizontalOrganizationChart"/>
    <dgm:cxn modelId="{DFC0807B-3030-44F3-B020-09E5CF3B8854}" type="presParOf" srcId="{2EE5736A-70EE-4C30-B989-D4FF7AECF3D1}" destId="{E3E7C41A-B3EE-43C6-9245-06A28EDADD98}" srcOrd="1" destOrd="0" presId="urn:microsoft.com/office/officeart/2009/3/layout/HorizontalOrganizationChart"/>
    <dgm:cxn modelId="{62044C02-D5EF-451F-BEE8-5B29F90457B3}" type="presParOf" srcId="{5E3ED44D-8616-4647-8BD8-378C853D31AA}" destId="{D671A9BE-C905-46A8-A934-345469768DA1}" srcOrd="1" destOrd="0" presId="urn:microsoft.com/office/officeart/2009/3/layout/HorizontalOrganizationChart"/>
    <dgm:cxn modelId="{C32F0BBA-EC59-4568-8C78-86F658E097D5}" type="presParOf" srcId="{5E3ED44D-8616-4647-8BD8-378C853D31AA}" destId="{54005305-D202-4F3F-ADA4-6470CEDBE8D2}" srcOrd="2" destOrd="0" presId="urn:microsoft.com/office/officeart/2009/3/layout/HorizontalOrganizationChart"/>
    <dgm:cxn modelId="{A217FA74-5DC6-472A-B71C-93F393926BD5}" type="presParOf" srcId="{E6AE55F0-7207-4C1A-BA42-9FFD6778B7FC}" destId="{DCD0A527-945B-4603-8CC2-713659045E5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FED182-315A-4D6C-98E8-9110BD83C4E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443CCA50-0C39-4C87-ACD7-42DCC2C71DFC}">
      <dgm:prSet custT="1"/>
      <dgm:spPr/>
      <dgm:t>
        <a:bodyPr/>
        <a:lstStyle/>
        <a:p>
          <a:pPr rtl="0"/>
          <a:r>
            <a:rPr lang="uk-UA" sz="3200" dirty="0"/>
            <a:t>Календарний фонд часу</a:t>
          </a:r>
          <a:endParaRPr lang="ru-RU" sz="3200" dirty="0"/>
        </a:p>
      </dgm:t>
    </dgm:pt>
    <dgm:pt modelId="{2ED7D32F-E520-4EA1-AB4B-25396482803E}" type="parTrans" cxnId="{DFA9710D-7A32-4B0B-BC88-4DC9C679C56B}">
      <dgm:prSet/>
      <dgm:spPr/>
      <dgm:t>
        <a:bodyPr/>
        <a:lstStyle/>
        <a:p>
          <a:endParaRPr lang="ru-RU" sz="1400"/>
        </a:p>
      </dgm:t>
    </dgm:pt>
    <dgm:pt modelId="{675F5678-0391-457C-9707-391176F9567D}" type="sibTrans" cxnId="{DFA9710D-7A32-4B0B-BC88-4DC9C679C56B}">
      <dgm:prSet/>
      <dgm:spPr/>
      <dgm:t>
        <a:bodyPr/>
        <a:lstStyle/>
        <a:p>
          <a:endParaRPr lang="ru-RU" sz="1400"/>
        </a:p>
      </dgm:t>
    </dgm:pt>
    <dgm:pt modelId="{F5038AD6-B4B8-4592-851E-6D787AA4A8F4}">
      <dgm:prSet custT="1"/>
      <dgm:spPr/>
      <dgm:t>
        <a:bodyPr/>
        <a:lstStyle/>
        <a:p>
          <a:pPr rtl="0"/>
          <a:r>
            <a:rPr lang="uk-UA" sz="3200" dirty="0"/>
            <a:t>Режимний (номінальний) фонд часу</a:t>
          </a:r>
          <a:endParaRPr lang="ru-RU" sz="3200" dirty="0"/>
        </a:p>
      </dgm:t>
    </dgm:pt>
    <dgm:pt modelId="{B26D7950-C00F-47A5-87D5-50D5C76E51A1}" type="parTrans" cxnId="{334E5CDB-D06B-4FE7-B3AF-46D8577D205E}">
      <dgm:prSet/>
      <dgm:spPr/>
      <dgm:t>
        <a:bodyPr/>
        <a:lstStyle/>
        <a:p>
          <a:endParaRPr lang="ru-RU" sz="1400"/>
        </a:p>
      </dgm:t>
    </dgm:pt>
    <dgm:pt modelId="{C4F38CF7-7BFE-418A-B4F9-D654110B9963}" type="sibTrans" cxnId="{334E5CDB-D06B-4FE7-B3AF-46D8577D205E}">
      <dgm:prSet/>
      <dgm:spPr/>
      <dgm:t>
        <a:bodyPr/>
        <a:lstStyle/>
        <a:p>
          <a:endParaRPr lang="ru-RU" sz="1400"/>
        </a:p>
      </dgm:t>
    </dgm:pt>
    <dgm:pt modelId="{1B889467-7DBC-43E8-8FA8-4BE9F2A2A308}">
      <dgm:prSet custT="1"/>
      <dgm:spPr/>
      <dgm:t>
        <a:bodyPr/>
        <a:lstStyle/>
        <a:p>
          <a:pPr rtl="0"/>
          <a:r>
            <a:rPr lang="uk-UA" sz="3200" dirty="0"/>
            <a:t>Ефективний фонд часу устаткування </a:t>
          </a:r>
          <a:endParaRPr lang="ru-RU" sz="3200" dirty="0"/>
        </a:p>
      </dgm:t>
    </dgm:pt>
    <dgm:pt modelId="{09D22104-6A73-4946-A9AA-36F7300F2E55}" type="parTrans" cxnId="{121CD895-8220-4527-AE4B-BC413DBF2F6A}">
      <dgm:prSet/>
      <dgm:spPr/>
      <dgm:t>
        <a:bodyPr/>
        <a:lstStyle/>
        <a:p>
          <a:endParaRPr lang="ru-RU" sz="1400"/>
        </a:p>
      </dgm:t>
    </dgm:pt>
    <dgm:pt modelId="{2C6BC9B6-887D-4218-92E9-BAFBC0B8B10E}" type="sibTrans" cxnId="{121CD895-8220-4527-AE4B-BC413DBF2F6A}">
      <dgm:prSet/>
      <dgm:spPr/>
      <dgm:t>
        <a:bodyPr/>
        <a:lstStyle/>
        <a:p>
          <a:endParaRPr lang="ru-RU" sz="1400"/>
        </a:p>
      </dgm:t>
    </dgm:pt>
    <dgm:pt modelId="{4B98307E-12E7-4510-811C-F827BC6E25EA}" type="pres">
      <dgm:prSet presAssocID="{5FFED182-315A-4D6C-98E8-9110BD83C4E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02CCEBD-D086-42D8-B0E9-3F1F095D3161}" type="pres">
      <dgm:prSet presAssocID="{443CCA50-0C39-4C87-ACD7-42DCC2C71DFC}" presName="circle1" presStyleLbl="node1" presStyleIdx="0" presStyleCnt="3"/>
      <dgm:spPr/>
    </dgm:pt>
    <dgm:pt modelId="{D4AC0FF9-5C9D-4EB9-9452-6A1B298A4021}" type="pres">
      <dgm:prSet presAssocID="{443CCA50-0C39-4C87-ACD7-42DCC2C71DFC}" presName="space" presStyleCnt="0"/>
      <dgm:spPr/>
    </dgm:pt>
    <dgm:pt modelId="{D08472D4-6E47-4280-AF60-FD97C0BB2D38}" type="pres">
      <dgm:prSet presAssocID="{443CCA50-0C39-4C87-ACD7-42DCC2C71DFC}" presName="rect1" presStyleLbl="alignAcc1" presStyleIdx="0" presStyleCnt="3"/>
      <dgm:spPr/>
    </dgm:pt>
    <dgm:pt modelId="{30005372-098D-4631-8EFB-4A4DB24A9F69}" type="pres">
      <dgm:prSet presAssocID="{F5038AD6-B4B8-4592-851E-6D787AA4A8F4}" presName="vertSpace2" presStyleLbl="node1" presStyleIdx="0" presStyleCnt="3"/>
      <dgm:spPr/>
    </dgm:pt>
    <dgm:pt modelId="{F93B2315-BF1F-4E47-BADB-21DAD05C768D}" type="pres">
      <dgm:prSet presAssocID="{F5038AD6-B4B8-4592-851E-6D787AA4A8F4}" presName="circle2" presStyleLbl="node1" presStyleIdx="1" presStyleCnt="3"/>
      <dgm:spPr/>
    </dgm:pt>
    <dgm:pt modelId="{39F8BB5E-6D40-4D6A-8BEF-E6CABC21E63A}" type="pres">
      <dgm:prSet presAssocID="{F5038AD6-B4B8-4592-851E-6D787AA4A8F4}" presName="rect2" presStyleLbl="alignAcc1" presStyleIdx="1" presStyleCnt="3"/>
      <dgm:spPr/>
    </dgm:pt>
    <dgm:pt modelId="{792463D0-7718-4D28-9B37-D92462831203}" type="pres">
      <dgm:prSet presAssocID="{1B889467-7DBC-43E8-8FA8-4BE9F2A2A308}" presName="vertSpace3" presStyleLbl="node1" presStyleIdx="1" presStyleCnt="3"/>
      <dgm:spPr/>
    </dgm:pt>
    <dgm:pt modelId="{339CDA30-DE4D-47A5-A506-3C9AC9017A36}" type="pres">
      <dgm:prSet presAssocID="{1B889467-7DBC-43E8-8FA8-4BE9F2A2A308}" presName="circle3" presStyleLbl="node1" presStyleIdx="2" presStyleCnt="3"/>
      <dgm:spPr/>
    </dgm:pt>
    <dgm:pt modelId="{90464604-94C4-412E-B894-8FAC4169EC41}" type="pres">
      <dgm:prSet presAssocID="{1B889467-7DBC-43E8-8FA8-4BE9F2A2A308}" presName="rect3" presStyleLbl="alignAcc1" presStyleIdx="2" presStyleCnt="3"/>
      <dgm:spPr/>
    </dgm:pt>
    <dgm:pt modelId="{D3F25094-1509-4946-B7D1-ED767B01A506}" type="pres">
      <dgm:prSet presAssocID="{443CCA50-0C39-4C87-ACD7-42DCC2C71DF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E4D689FB-2E3D-4B4A-802C-31F1184B93D9}" type="pres">
      <dgm:prSet presAssocID="{F5038AD6-B4B8-4592-851E-6D787AA4A8F4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B64AD387-CB4D-4FFC-9C72-8B3B03BE5873}" type="pres">
      <dgm:prSet presAssocID="{1B889467-7DBC-43E8-8FA8-4BE9F2A2A308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DFA9710D-7A32-4B0B-BC88-4DC9C679C56B}" srcId="{5FFED182-315A-4D6C-98E8-9110BD83C4E9}" destId="{443CCA50-0C39-4C87-ACD7-42DCC2C71DFC}" srcOrd="0" destOrd="0" parTransId="{2ED7D32F-E520-4EA1-AB4B-25396482803E}" sibTransId="{675F5678-0391-457C-9707-391176F9567D}"/>
    <dgm:cxn modelId="{7ED8FE1D-AA64-4F9F-8099-97FCF512280E}" type="presOf" srcId="{F5038AD6-B4B8-4592-851E-6D787AA4A8F4}" destId="{E4D689FB-2E3D-4B4A-802C-31F1184B93D9}" srcOrd="1" destOrd="0" presId="urn:microsoft.com/office/officeart/2005/8/layout/target3"/>
    <dgm:cxn modelId="{47ACDD2D-A60D-481D-90E3-E8DF49C675E0}" type="presOf" srcId="{5FFED182-315A-4D6C-98E8-9110BD83C4E9}" destId="{4B98307E-12E7-4510-811C-F827BC6E25EA}" srcOrd="0" destOrd="0" presId="urn:microsoft.com/office/officeart/2005/8/layout/target3"/>
    <dgm:cxn modelId="{F510B86A-8803-4B98-B43B-556EBED3FF85}" type="presOf" srcId="{1B889467-7DBC-43E8-8FA8-4BE9F2A2A308}" destId="{90464604-94C4-412E-B894-8FAC4169EC41}" srcOrd="0" destOrd="0" presId="urn:microsoft.com/office/officeart/2005/8/layout/target3"/>
    <dgm:cxn modelId="{925C8D78-2BF4-4E9B-884E-3B57DFBED995}" type="presOf" srcId="{443CCA50-0C39-4C87-ACD7-42DCC2C71DFC}" destId="{D3F25094-1509-4946-B7D1-ED767B01A506}" srcOrd="1" destOrd="0" presId="urn:microsoft.com/office/officeart/2005/8/layout/target3"/>
    <dgm:cxn modelId="{121CD895-8220-4527-AE4B-BC413DBF2F6A}" srcId="{5FFED182-315A-4D6C-98E8-9110BD83C4E9}" destId="{1B889467-7DBC-43E8-8FA8-4BE9F2A2A308}" srcOrd="2" destOrd="0" parTransId="{09D22104-6A73-4946-A9AA-36F7300F2E55}" sibTransId="{2C6BC9B6-887D-4218-92E9-BAFBC0B8B10E}"/>
    <dgm:cxn modelId="{536BE7A4-5B5C-42F7-9BD2-986F3D3F3E03}" type="presOf" srcId="{443CCA50-0C39-4C87-ACD7-42DCC2C71DFC}" destId="{D08472D4-6E47-4280-AF60-FD97C0BB2D38}" srcOrd="0" destOrd="0" presId="urn:microsoft.com/office/officeart/2005/8/layout/target3"/>
    <dgm:cxn modelId="{7D6938DA-7794-4E22-ACC3-F69B07ACF115}" type="presOf" srcId="{F5038AD6-B4B8-4592-851E-6D787AA4A8F4}" destId="{39F8BB5E-6D40-4D6A-8BEF-E6CABC21E63A}" srcOrd="0" destOrd="0" presId="urn:microsoft.com/office/officeart/2005/8/layout/target3"/>
    <dgm:cxn modelId="{334E5CDB-D06B-4FE7-B3AF-46D8577D205E}" srcId="{5FFED182-315A-4D6C-98E8-9110BD83C4E9}" destId="{F5038AD6-B4B8-4592-851E-6D787AA4A8F4}" srcOrd="1" destOrd="0" parTransId="{B26D7950-C00F-47A5-87D5-50D5C76E51A1}" sibTransId="{C4F38CF7-7BFE-418A-B4F9-D654110B9963}"/>
    <dgm:cxn modelId="{A0F000FC-0FB1-432F-AA23-CF4D368ABA8A}" type="presOf" srcId="{1B889467-7DBC-43E8-8FA8-4BE9F2A2A308}" destId="{B64AD387-CB4D-4FFC-9C72-8B3B03BE5873}" srcOrd="1" destOrd="0" presId="urn:microsoft.com/office/officeart/2005/8/layout/target3"/>
    <dgm:cxn modelId="{58A06D7D-E107-4B54-B1F0-DC83B7F5B75C}" type="presParOf" srcId="{4B98307E-12E7-4510-811C-F827BC6E25EA}" destId="{E02CCEBD-D086-42D8-B0E9-3F1F095D3161}" srcOrd="0" destOrd="0" presId="urn:microsoft.com/office/officeart/2005/8/layout/target3"/>
    <dgm:cxn modelId="{56BCEF98-730E-4E01-A0DB-3DD9787AF640}" type="presParOf" srcId="{4B98307E-12E7-4510-811C-F827BC6E25EA}" destId="{D4AC0FF9-5C9D-4EB9-9452-6A1B298A4021}" srcOrd="1" destOrd="0" presId="urn:microsoft.com/office/officeart/2005/8/layout/target3"/>
    <dgm:cxn modelId="{56EB3976-6055-4ECA-B1C7-1419045DE3BF}" type="presParOf" srcId="{4B98307E-12E7-4510-811C-F827BC6E25EA}" destId="{D08472D4-6E47-4280-AF60-FD97C0BB2D38}" srcOrd="2" destOrd="0" presId="urn:microsoft.com/office/officeart/2005/8/layout/target3"/>
    <dgm:cxn modelId="{91796AA8-BD97-48C6-9131-43EC98C28CB6}" type="presParOf" srcId="{4B98307E-12E7-4510-811C-F827BC6E25EA}" destId="{30005372-098D-4631-8EFB-4A4DB24A9F69}" srcOrd="3" destOrd="0" presId="urn:microsoft.com/office/officeart/2005/8/layout/target3"/>
    <dgm:cxn modelId="{9D48F14E-416B-4A92-BB26-E4FFD14C0597}" type="presParOf" srcId="{4B98307E-12E7-4510-811C-F827BC6E25EA}" destId="{F93B2315-BF1F-4E47-BADB-21DAD05C768D}" srcOrd="4" destOrd="0" presId="urn:microsoft.com/office/officeart/2005/8/layout/target3"/>
    <dgm:cxn modelId="{9823A060-373D-437D-9C04-78239DF3199D}" type="presParOf" srcId="{4B98307E-12E7-4510-811C-F827BC6E25EA}" destId="{39F8BB5E-6D40-4D6A-8BEF-E6CABC21E63A}" srcOrd="5" destOrd="0" presId="urn:microsoft.com/office/officeart/2005/8/layout/target3"/>
    <dgm:cxn modelId="{0C32D69C-21FB-4AB3-8117-CCEC192E286F}" type="presParOf" srcId="{4B98307E-12E7-4510-811C-F827BC6E25EA}" destId="{792463D0-7718-4D28-9B37-D92462831203}" srcOrd="6" destOrd="0" presId="urn:microsoft.com/office/officeart/2005/8/layout/target3"/>
    <dgm:cxn modelId="{CB9C415C-9DBF-4B4C-8FB2-82F043C08C77}" type="presParOf" srcId="{4B98307E-12E7-4510-811C-F827BC6E25EA}" destId="{339CDA30-DE4D-47A5-A506-3C9AC9017A36}" srcOrd="7" destOrd="0" presId="urn:microsoft.com/office/officeart/2005/8/layout/target3"/>
    <dgm:cxn modelId="{F9DC7A00-4AC8-4AF4-BB88-9595326D8F0B}" type="presParOf" srcId="{4B98307E-12E7-4510-811C-F827BC6E25EA}" destId="{90464604-94C4-412E-B894-8FAC4169EC41}" srcOrd="8" destOrd="0" presId="urn:microsoft.com/office/officeart/2005/8/layout/target3"/>
    <dgm:cxn modelId="{359D02AC-FC07-4E4C-92F0-969D2F24F418}" type="presParOf" srcId="{4B98307E-12E7-4510-811C-F827BC6E25EA}" destId="{D3F25094-1509-4946-B7D1-ED767B01A506}" srcOrd="9" destOrd="0" presId="urn:microsoft.com/office/officeart/2005/8/layout/target3"/>
    <dgm:cxn modelId="{5C13C3ED-71E4-40E9-8A47-FB39FD8BC68D}" type="presParOf" srcId="{4B98307E-12E7-4510-811C-F827BC6E25EA}" destId="{E4D689FB-2E3D-4B4A-802C-31F1184B93D9}" srcOrd="10" destOrd="0" presId="urn:microsoft.com/office/officeart/2005/8/layout/target3"/>
    <dgm:cxn modelId="{22C9CEEC-F129-486E-8491-4C3A423AED4D}" type="presParOf" srcId="{4B98307E-12E7-4510-811C-F827BC6E25EA}" destId="{B64AD387-CB4D-4FFC-9C72-8B3B03BE5873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30F7D3-743B-466D-831D-EE9CDA77CC5D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768D9B7-02C4-455A-AAEE-61FE129E8BB4}">
      <dgm:prSet custT="1"/>
      <dgm:spPr/>
      <dgm:t>
        <a:bodyPr/>
        <a:lstStyle/>
        <a:p>
          <a:pPr rtl="0"/>
          <a:r>
            <a:rPr lang="ru-RU" sz="1400" b="1" dirty="0"/>
            <a:t>Фонд </a:t>
          </a:r>
          <a:r>
            <a:rPr lang="ru-RU" sz="1400" b="1" dirty="0" err="1"/>
            <a:t>основної</a:t>
          </a:r>
          <a:r>
            <a:rPr lang="ru-RU" sz="1400" b="1" dirty="0"/>
            <a:t> </a:t>
          </a:r>
          <a:r>
            <a:rPr lang="ru-RU" sz="1400" b="1" dirty="0" err="1"/>
            <a:t>заробітної</a:t>
          </a:r>
          <a:r>
            <a:rPr lang="ru-RU" sz="1400" b="1" dirty="0"/>
            <a:t> плати</a:t>
          </a:r>
          <a:r>
            <a:rPr lang="uk-UA" sz="1400" b="1" dirty="0"/>
            <a:t>:</a:t>
          </a:r>
          <a:endParaRPr lang="ru-RU" sz="1400" b="1" dirty="0"/>
        </a:p>
      </dgm:t>
    </dgm:pt>
    <dgm:pt modelId="{D6AFDA35-F413-465C-93F6-B7F232C21E9F}" type="parTrans" cxnId="{B8957587-6153-4257-BA77-E7FA86644CB5}">
      <dgm:prSet/>
      <dgm:spPr/>
      <dgm:t>
        <a:bodyPr/>
        <a:lstStyle/>
        <a:p>
          <a:endParaRPr lang="ru-RU"/>
        </a:p>
      </dgm:t>
    </dgm:pt>
    <dgm:pt modelId="{B894440D-9A53-4D45-B252-3161F47450A8}" type="sibTrans" cxnId="{B8957587-6153-4257-BA77-E7FA86644CB5}">
      <dgm:prSet/>
      <dgm:spPr/>
      <dgm:t>
        <a:bodyPr/>
        <a:lstStyle/>
        <a:p>
          <a:endParaRPr lang="ru-RU"/>
        </a:p>
      </dgm:t>
    </dgm:pt>
    <dgm:pt modelId="{D91D4389-E678-4994-B00C-596761513A8D}">
      <dgm:prSet custT="1"/>
      <dgm:spPr/>
      <dgm:t>
        <a:bodyPr/>
        <a:lstStyle/>
        <a:p>
          <a:pPr rtl="0"/>
          <a:r>
            <a:rPr lang="uk-UA" sz="1600" b="1" dirty="0"/>
            <a:t>Фонд додаткової заробітної плати:</a:t>
          </a:r>
          <a:endParaRPr lang="ru-RU" sz="1600" b="1" dirty="0"/>
        </a:p>
      </dgm:t>
    </dgm:pt>
    <dgm:pt modelId="{C276A7E2-74A1-4540-9C2D-0C2DB864B6D3}" type="parTrans" cxnId="{3AF36CFC-DBD6-42FE-BEB3-E841485682AE}">
      <dgm:prSet/>
      <dgm:spPr/>
      <dgm:t>
        <a:bodyPr/>
        <a:lstStyle/>
        <a:p>
          <a:endParaRPr lang="ru-RU"/>
        </a:p>
      </dgm:t>
    </dgm:pt>
    <dgm:pt modelId="{4A9BA141-3061-4256-B4C1-DF9B81DDF2D8}" type="sibTrans" cxnId="{3AF36CFC-DBD6-42FE-BEB3-E841485682AE}">
      <dgm:prSet/>
      <dgm:spPr/>
      <dgm:t>
        <a:bodyPr/>
        <a:lstStyle/>
        <a:p>
          <a:endParaRPr lang="ru-RU"/>
        </a:p>
      </dgm:t>
    </dgm:pt>
    <dgm:pt modelId="{284FFDA9-033F-410C-8294-885649B2C4CC}">
      <dgm:prSet custT="1"/>
      <dgm:spPr/>
      <dgm:t>
        <a:bodyPr/>
        <a:lstStyle/>
        <a:p>
          <a:pPr rtl="0"/>
          <a:r>
            <a:rPr lang="uk-UA" sz="1400" b="1" dirty="0">
              <a:solidFill>
                <a:schemeClr val="tx1"/>
              </a:solidFill>
            </a:rPr>
            <a:t>Інші </a:t>
          </a:r>
          <a:r>
            <a:rPr lang="uk-UA" sz="1400" b="1" dirty="0" err="1">
              <a:solidFill>
                <a:schemeClr val="tx1"/>
              </a:solidFill>
            </a:rPr>
            <a:t>заохочуваль-</a:t>
          </a:r>
          <a:endParaRPr lang="uk-UA" sz="1400" b="1" dirty="0">
            <a:solidFill>
              <a:schemeClr val="tx1"/>
            </a:solidFill>
          </a:endParaRPr>
        </a:p>
        <a:p>
          <a:pPr rtl="0"/>
          <a:r>
            <a:rPr lang="uk-UA" sz="1400" b="1" dirty="0">
              <a:solidFill>
                <a:schemeClr val="tx1"/>
              </a:solidFill>
            </a:rPr>
            <a:t>ні  та  </a:t>
          </a:r>
          <a:r>
            <a:rPr lang="uk-UA" sz="1400" b="1" dirty="0" err="1">
              <a:solidFill>
                <a:schemeClr val="tx1"/>
              </a:solidFill>
            </a:rPr>
            <a:t>ком-</a:t>
          </a:r>
          <a:endParaRPr lang="uk-UA" sz="1400" b="1" dirty="0">
            <a:solidFill>
              <a:schemeClr val="tx1"/>
            </a:solidFill>
          </a:endParaRPr>
        </a:p>
        <a:p>
          <a:pPr rtl="0"/>
          <a:r>
            <a:rPr lang="uk-UA" sz="1400" b="1" dirty="0" err="1">
              <a:solidFill>
                <a:schemeClr val="tx1"/>
              </a:solidFill>
            </a:rPr>
            <a:t>пенсаційні</a:t>
          </a:r>
          <a:r>
            <a:rPr lang="uk-UA" sz="1400" b="1" dirty="0">
              <a:solidFill>
                <a:schemeClr val="tx1"/>
              </a:solidFill>
            </a:rPr>
            <a:t> виплати</a:t>
          </a:r>
          <a:endParaRPr lang="ru-RU" sz="1400" b="1" dirty="0">
            <a:solidFill>
              <a:schemeClr val="tx1"/>
            </a:solidFill>
          </a:endParaRPr>
        </a:p>
      </dgm:t>
    </dgm:pt>
    <dgm:pt modelId="{64107C5B-DFEF-4B40-B616-89DF77A5A3C8}" type="parTrans" cxnId="{E43FBF74-0BA6-4551-9E11-3A2C19BE891D}">
      <dgm:prSet/>
      <dgm:spPr/>
      <dgm:t>
        <a:bodyPr/>
        <a:lstStyle/>
        <a:p>
          <a:endParaRPr lang="ru-RU"/>
        </a:p>
      </dgm:t>
    </dgm:pt>
    <dgm:pt modelId="{521FF957-48DE-4CE4-B09F-ADE045FBAC11}" type="sibTrans" cxnId="{E43FBF74-0BA6-4551-9E11-3A2C19BE891D}">
      <dgm:prSet/>
      <dgm:spPr/>
      <dgm:t>
        <a:bodyPr/>
        <a:lstStyle/>
        <a:p>
          <a:endParaRPr lang="ru-RU"/>
        </a:p>
      </dgm:t>
    </dgm:pt>
    <dgm:pt modelId="{7E7012C3-10A5-47C3-AFF1-1BF803EBC627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/>
            <a:t>нарахування винагороди за виконану роботу відповідно до встановлених норм праці (норм часу, виробітку, обслуговування, посадових обов'язків).</a:t>
          </a:r>
          <a:endParaRPr lang="ru-RU" sz="1800" dirty="0"/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dirty="0"/>
        </a:p>
      </dgm:t>
    </dgm:pt>
    <dgm:pt modelId="{4D265909-2709-42FA-B6A4-E3BE1F640296}" type="parTrans" cxnId="{4696C6EB-A466-40D1-893B-90934A384A8C}">
      <dgm:prSet/>
      <dgm:spPr/>
      <dgm:t>
        <a:bodyPr/>
        <a:lstStyle/>
        <a:p>
          <a:endParaRPr lang="ru-RU"/>
        </a:p>
      </dgm:t>
    </dgm:pt>
    <dgm:pt modelId="{3FA10F96-C17E-42F1-AECC-F0E899DC7CFD}" type="sibTrans" cxnId="{4696C6EB-A466-40D1-893B-90934A384A8C}">
      <dgm:prSet/>
      <dgm:spPr/>
      <dgm:t>
        <a:bodyPr/>
        <a:lstStyle/>
        <a:p>
          <a:endParaRPr lang="ru-RU"/>
        </a:p>
      </dgm:t>
    </dgm:pt>
    <dgm:pt modelId="{E1DA56E3-F7C8-4644-9D51-1542A46AACB8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/>
            <a:t>доплати, надбавки, гарантійні і компенсаційні виплати, які передбачені чинним законодавством та пов'язані з виконанням виробничих завдань і функцій.</a:t>
          </a:r>
          <a:endParaRPr lang="ru-RU" sz="1800" dirty="0"/>
        </a:p>
        <a:p>
          <a:pPr marL="285750" indent="0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2D94AD91-1630-406B-90B6-3878B1BE3847}" type="parTrans" cxnId="{738513AA-FE00-4496-82AF-FCEF47C96448}">
      <dgm:prSet/>
      <dgm:spPr/>
      <dgm:t>
        <a:bodyPr/>
        <a:lstStyle/>
        <a:p>
          <a:endParaRPr lang="ru-RU"/>
        </a:p>
      </dgm:t>
    </dgm:pt>
    <dgm:pt modelId="{400FE129-55E4-4940-B45C-4B7F97093CCE}" type="sibTrans" cxnId="{738513AA-FE00-4496-82AF-FCEF47C96448}">
      <dgm:prSet/>
      <dgm:spPr/>
      <dgm:t>
        <a:bodyPr/>
        <a:lstStyle/>
        <a:p>
          <a:endParaRPr lang="ru-RU"/>
        </a:p>
      </dgm:t>
    </dgm:pt>
    <dgm:pt modelId="{27678E24-E5D3-4256-AB03-1E79251B528D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dirty="0"/>
            <a:t>включають винагороди та премії, які мають одноразовий характер, компенсаційні та інші грошові матеріальні виплати, які не передбачені актами чинного законодавства або які провадяться понад встановлені зазначеними актами норми.</a:t>
          </a:r>
          <a:endParaRPr lang="ru-RU" sz="1800" dirty="0"/>
        </a:p>
        <a:p>
          <a:pPr marL="114300" indent="0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dirty="0"/>
        </a:p>
      </dgm:t>
    </dgm:pt>
    <dgm:pt modelId="{5F1166A0-C903-41EA-B96E-91FD345A5CE4}" type="parTrans" cxnId="{67EAABC0-ED29-48F7-B840-314A174FBBD1}">
      <dgm:prSet/>
      <dgm:spPr/>
      <dgm:t>
        <a:bodyPr/>
        <a:lstStyle/>
        <a:p>
          <a:endParaRPr lang="ru-RU"/>
        </a:p>
      </dgm:t>
    </dgm:pt>
    <dgm:pt modelId="{017B9772-02EA-4C64-BD81-9EB33388C102}" type="sibTrans" cxnId="{67EAABC0-ED29-48F7-B840-314A174FBBD1}">
      <dgm:prSet/>
      <dgm:spPr/>
      <dgm:t>
        <a:bodyPr/>
        <a:lstStyle/>
        <a:p>
          <a:endParaRPr lang="ru-RU"/>
        </a:p>
      </dgm:t>
    </dgm:pt>
    <dgm:pt modelId="{E99C13E2-51A1-47EC-8096-A2C5470804F6}" type="pres">
      <dgm:prSet presAssocID="{8730F7D3-743B-466D-831D-EE9CDA77CC5D}" presName="linearFlow" presStyleCnt="0">
        <dgm:presLayoutVars>
          <dgm:dir/>
          <dgm:animLvl val="lvl"/>
          <dgm:resizeHandles val="exact"/>
        </dgm:presLayoutVars>
      </dgm:prSet>
      <dgm:spPr/>
    </dgm:pt>
    <dgm:pt modelId="{0296ED5C-DB16-496E-8719-0FDA926A9BAC}" type="pres">
      <dgm:prSet presAssocID="{A768D9B7-02C4-455A-AAEE-61FE129E8BB4}" presName="composite" presStyleCnt="0"/>
      <dgm:spPr/>
    </dgm:pt>
    <dgm:pt modelId="{BA884A1E-FB27-4E82-B4D7-928274A1B74A}" type="pres">
      <dgm:prSet presAssocID="{A768D9B7-02C4-455A-AAEE-61FE129E8BB4}" presName="parentText" presStyleLbl="alignNode1" presStyleIdx="0" presStyleCnt="3" custScaleX="121774">
        <dgm:presLayoutVars>
          <dgm:chMax val="1"/>
          <dgm:bulletEnabled val="1"/>
        </dgm:presLayoutVars>
      </dgm:prSet>
      <dgm:spPr/>
    </dgm:pt>
    <dgm:pt modelId="{35EE1288-CEF7-421D-8EF5-F8B66647388F}" type="pres">
      <dgm:prSet presAssocID="{A768D9B7-02C4-455A-AAEE-61FE129E8BB4}" presName="descendantText" presStyleLbl="alignAcc1" presStyleIdx="0" presStyleCnt="3" custLinFactNeighborX="7000" custLinFactNeighborY="-1979">
        <dgm:presLayoutVars>
          <dgm:bulletEnabled val="1"/>
        </dgm:presLayoutVars>
      </dgm:prSet>
      <dgm:spPr/>
    </dgm:pt>
    <dgm:pt modelId="{FDDF049A-8ADB-486E-B7BA-F06BF3FD6718}" type="pres">
      <dgm:prSet presAssocID="{B894440D-9A53-4D45-B252-3161F47450A8}" presName="sp" presStyleCnt="0"/>
      <dgm:spPr/>
    </dgm:pt>
    <dgm:pt modelId="{FA58EB65-F97B-432B-8F36-20E0E33D2B08}" type="pres">
      <dgm:prSet presAssocID="{D91D4389-E678-4994-B00C-596761513A8D}" presName="composite" presStyleCnt="0"/>
      <dgm:spPr/>
    </dgm:pt>
    <dgm:pt modelId="{7D1266EB-D759-4C72-83F9-CC8FB1AE9942}" type="pres">
      <dgm:prSet presAssocID="{D91D4389-E678-4994-B00C-596761513A8D}" presName="parentText" presStyleLbl="alignNode1" presStyleIdx="1" presStyleCnt="3" custScaleX="121168" custScaleY="110506">
        <dgm:presLayoutVars>
          <dgm:chMax val="1"/>
          <dgm:bulletEnabled val="1"/>
        </dgm:presLayoutVars>
      </dgm:prSet>
      <dgm:spPr/>
    </dgm:pt>
    <dgm:pt modelId="{B5E6FCF6-3232-4025-9F1B-424F9FC79175}" type="pres">
      <dgm:prSet presAssocID="{D91D4389-E678-4994-B00C-596761513A8D}" presName="descendantText" presStyleLbl="alignAcc1" presStyleIdx="1" presStyleCnt="3" custScaleX="92543">
        <dgm:presLayoutVars>
          <dgm:bulletEnabled val="1"/>
        </dgm:presLayoutVars>
      </dgm:prSet>
      <dgm:spPr/>
    </dgm:pt>
    <dgm:pt modelId="{B72B18EE-2225-41C3-81D3-D4A129B2C7F0}" type="pres">
      <dgm:prSet presAssocID="{4A9BA141-3061-4256-B4C1-DF9B81DDF2D8}" presName="sp" presStyleCnt="0"/>
      <dgm:spPr/>
    </dgm:pt>
    <dgm:pt modelId="{22BE9603-B5FC-4EFA-AEC9-49CCBE41C66E}" type="pres">
      <dgm:prSet presAssocID="{284FFDA9-033F-410C-8294-885649B2C4CC}" presName="composite" presStyleCnt="0"/>
      <dgm:spPr/>
    </dgm:pt>
    <dgm:pt modelId="{4F885E98-10C2-4E72-B8F8-42C8C2A06586}" type="pres">
      <dgm:prSet presAssocID="{284FFDA9-033F-410C-8294-885649B2C4CC}" presName="parentText" presStyleLbl="alignNode1" presStyleIdx="2" presStyleCnt="3" custScaleX="121168" custLinFactNeighborY="0">
        <dgm:presLayoutVars>
          <dgm:chMax val="1"/>
          <dgm:bulletEnabled val="1"/>
        </dgm:presLayoutVars>
      </dgm:prSet>
      <dgm:spPr/>
    </dgm:pt>
    <dgm:pt modelId="{0EF5F0CC-4E5D-40AC-BF1B-11DF9E071255}" type="pres">
      <dgm:prSet presAssocID="{284FFDA9-033F-410C-8294-885649B2C4CC}" presName="descendantText" presStyleLbl="alignAcc1" presStyleIdx="2" presStyleCnt="3" custScaleX="94591" custScaleY="147732">
        <dgm:presLayoutVars>
          <dgm:bulletEnabled val="1"/>
        </dgm:presLayoutVars>
      </dgm:prSet>
      <dgm:spPr/>
    </dgm:pt>
  </dgm:ptLst>
  <dgm:cxnLst>
    <dgm:cxn modelId="{90A1A836-DDED-4765-A5D7-428E47A646CF}" type="presOf" srcId="{8730F7D3-743B-466D-831D-EE9CDA77CC5D}" destId="{E99C13E2-51A1-47EC-8096-A2C5470804F6}" srcOrd="0" destOrd="0" presId="urn:microsoft.com/office/officeart/2005/8/layout/chevron2"/>
    <dgm:cxn modelId="{B0DA2271-FDBB-42A6-89E9-0EAEE66507D6}" type="presOf" srcId="{27678E24-E5D3-4256-AB03-1E79251B528D}" destId="{0EF5F0CC-4E5D-40AC-BF1B-11DF9E071255}" srcOrd="0" destOrd="0" presId="urn:microsoft.com/office/officeart/2005/8/layout/chevron2"/>
    <dgm:cxn modelId="{E43FBF74-0BA6-4551-9E11-3A2C19BE891D}" srcId="{8730F7D3-743B-466D-831D-EE9CDA77CC5D}" destId="{284FFDA9-033F-410C-8294-885649B2C4CC}" srcOrd="2" destOrd="0" parTransId="{64107C5B-DFEF-4B40-B616-89DF77A5A3C8}" sibTransId="{521FF957-48DE-4CE4-B09F-ADE045FBAC11}"/>
    <dgm:cxn modelId="{FFF67677-5AC8-4760-91D0-B1F577D362BC}" type="presOf" srcId="{E1DA56E3-F7C8-4644-9D51-1542A46AACB8}" destId="{B5E6FCF6-3232-4025-9F1B-424F9FC79175}" srcOrd="0" destOrd="0" presId="urn:microsoft.com/office/officeart/2005/8/layout/chevron2"/>
    <dgm:cxn modelId="{F117957E-DF50-4DB3-9239-E35FC0703373}" type="presOf" srcId="{7E7012C3-10A5-47C3-AFF1-1BF803EBC627}" destId="{35EE1288-CEF7-421D-8EF5-F8B66647388F}" srcOrd="0" destOrd="0" presId="urn:microsoft.com/office/officeart/2005/8/layout/chevron2"/>
    <dgm:cxn modelId="{A8FEC081-9402-491A-95C0-227E5D1F34DA}" type="presOf" srcId="{D91D4389-E678-4994-B00C-596761513A8D}" destId="{7D1266EB-D759-4C72-83F9-CC8FB1AE9942}" srcOrd="0" destOrd="0" presId="urn:microsoft.com/office/officeart/2005/8/layout/chevron2"/>
    <dgm:cxn modelId="{B8957587-6153-4257-BA77-E7FA86644CB5}" srcId="{8730F7D3-743B-466D-831D-EE9CDA77CC5D}" destId="{A768D9B7-02C4-455A-AAEE-61FE129E8BB4}" srcOrd="0" destOrd="0" parTransId="{D6AFDA35-F413-465C-93F6-B7F232C21E9F}" sibTransId="{B894440D-9A53-4D45-B252-3161F47450A8}"/>
    <dgm:cxn modelId="{738513AA-FE00-4496-82AF-FCEF47C96448}" srcId="{D91D4389-E678-4994-B00C-596761513A8D}" destId="{E1DA56E3-F7C8-4644-9D51-1542A46AACB8}" srcOrd="0" destOrd="0" parTransId="{2D94AD91-1630-406B-90B6-3878B1BE3847}" sibTransId="{400FE129-55E4-4940-B45C-4B7F97093CCE}"/>
    <dgm:cxn modelId="{67EAABC0-ED29-48F7-B840-314A174FBBD1}" srcId="{284FFDA9-033F-410C-8294-885649B2C4CC}" destId="{27678E24-E5D3-4256-AB03-1E79251B528D}" srcOrd="0" destOrd="0" parTransId="{5F1166A0-C903-41EA-B96E-91FD345A5CE4}" sibTransId="{017B9772-02EA-4C64-BD81-9EB33388C102}"/>
    <dgm:cxn modelId="{061760CC-9F10-4F19-A1C8-BA5362B62E41}" type="presOf" srcId="{284FFDA9-033F-410C-8294-885649B2C4CC}" destId="{4F885E98-10C2-4E72-B8F8-42C8C2A06586}" srcOrd="0" destOrd="0" presId="urn:microsoft.com/office/officeart/2005/8/layout/chevron2"/>
    <dgm:cxn modelId="{8DD46CD4-C117-4003-8DFC-7A2D63A23C13}" type="presOf" srcId="{A768D9B7-02C4-455A-AAEE-61FE129E8BB4}" destId="{BA884A1E-FB27-4E82-B4D7-928274A1B74A}" srcOrd="0" destOrd="0" presId="urn:microsoft.com/office/officeart/2005/8/layout/chevron2"/>
    <dgm:cxn modelId="{4696C6EB-A466-40D1-893B-90934A384A8C}" srcId="{A768D9B7-02C4-455A-AAEE-61FE129E8BB4}" destId="{7E7012C3-10A5-47C3-AFF1-1BF803EBC627}" srcOrd="0" destOrd="0" parTransId="{4D265909-2709-42FA-B6A4-E3BE1F640296}" sibTransId="{3FA10F96-C17E-42F1-AECC-F0E899DC7CFD}"/>
    <dgm:cxn modelId="{3AF36CFC-DBD6-42FE-BEB3-E841485682AE}" srcId="{8730F7D3-743B-466D-831D-EE9CDA77CC5D}" destId="{D91D4389-E678-4994-B00C-596761513A8D}" srcOrd="1" destOrd="0" parTransId="{C276A7E2-74A1-4540-9C2D-0C2DB864B6D3}" sibTransId="{4A9BA141-3061-4256-B4C1-DF9B81DDF2D8}"/>
    <dgm:cxn modelId="{6DF62B54-868B-4BA6-96B3-912B93B549BC}" type="presParOf" srcId="{E99C13E2-51A1-47EC-8096-A2C5470804F6}" destId="{0296ED5C-DB16-496E-8719-0FDA926A9BAC}" srcOrd="0" destOrd="0" presId="urn:microsoft.com/office/officeart/2005/8/layout/chevron2"/>
    <dgm:cxn modelId="{5A11BEC0-D65F-4BC0-83DD-EAF0D4794DF4}" type="presParOf" srcId="{0296ED5C-DB16-496E-8719-0FDA926A9BAC}" destId="{BA884A1E-FB27-4E82-B4D7-928274A1B74A}" srcOrd="0" destOrd="0" presId="urn:microsoft.com/office/officeart/2005/8/layout/chevron2"/>
    <dgm:cxn modelId="{2085C0AD-D844-49D2-B8A3-25C49001DD49}" type="presParOf" srcId="{0296ED5C-DB16-496E-8719-0FDA926A9BAC}" destId="{35EE1288-CEF7-421D-8EF5-F8B66647388F}" srcOrd="1" destOrd="0" presId="urn:microsoft.com/office/officeart/2005/8/layout/chevron2"/>
    <dgm:cxn modelId="{4D4B1F86-34D6-4CD4-84B9-783EAFF5FFBB}" type="presParOf" srcId="{E99C13E2-51A1-47EC-8096-A2C5470804F6}" destId="{FDDF049A-8ADB-486E-B7BA-F06BF3FD6718}" srcOrd="1" destOrd="0" presId="urn:microsoft.com/office/officeart/2005/8/layout/chevron2"/>
    <dgm:cxn modelId="{EC480709-A7EE-4216-A2F5-F2D76D081AB6}" type="presParOf" srcId="{E99C13E2-51A1-47EC-8096-A2C5470804F6}" destId="{FA58EB65-F97B-432B-8F36-20E0E33D2B08}" srcOrd="2" destOrd="0" presId="urn:microsoft.com/office/officeart/2005/8/layout/chevron2"/>
    <dgm:cxn modelId="{A0DDB1DB-3C63-4333-BCBA-9F93B12A4511}" type="presParOf" srcId="{FA58EB65-F97B-432B-8F36-20E0E33D2B08}" destId="{7D1266EB-D759-4C72-83F9-CC8FB1AE9942}" srcOrd="0" destOrd="0" presId="urn:microsoft.com/office/officeart/2005/8/layout/chevron2"/>
    <dgm:cxn modelId="{3B77DDE3-CBC5-4268-B293-0C1329A25704}" type="presParOf" srcId="{FA58EB65-F97B-432B-8F36-20E0E33D2B08}" destId="{B5E6FCF6-3232-4025-9F1B-424F9FC79175}" srcOrd="1" destOrd="0" presId="urn:microsoft.com/office/officeart/2005/8/layout/chevron2"/>
    <dgm:cxn modelId="{38838CE9-BBD8-4178-BEA7-B50607F62E7A}" type="presParOf" srcId="{E99C13E2-51A1-47EC-8096-A2C5470804F6}" destId="{B72B18EE-2225-41C3-81D3-D4A129B2C7F0}" srcOrd="3" destOrd="0" presId="urn:microsoft.com/office/officeart/2005/8/layout/chevron2"/>
    <dgm:cxn modelId="{D3ED02A8-DA93-49DA-99DC-593456604072}" type="presParOf" srcId="{E99C13E2-51A1-47EC-8096-A2C5470804F6}" destId="{22BE9603-B5FC-4EFA-AEC9-49CCBE41C66E}" srcOrd="4" destOrd="0" presId="urn:microsoft.com/office/officeart/2005/8/layout/chevron2"/>
    <dgm:cxn modelId="{BE5BA74A-C08E-4550-A918-ED16D3C90F54}" type="presParOf" srcId="{22BE9603-B5FC-4EFA-AEC9-49CCBE41C66E}" destId="{4F885E98-10C2-4E72-B8F8-42C8C2A06586}" srcOrd="0" destOrd="0" presId="urn:microsoft.com/office/officeart/2005/8/layout/chevron2"/>
    <dgm:cxn modelId="{6AB5204E-4414-4DB3-85B9-B02721BE0A46}" type="presParOf" srcId="{22BE9603-B5FC-4EFA-AEC9-49CCBE41C66E}" destId="{0EF5F0CC-4E5D-40AC-BF1B-11DF9E0712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BE8754B-FE96-495E-A27A-C63DEF8415C3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1796CC-2EA9-494A-9D73-78BB0E423EBE}">
      <dgm:prSet custT="1"/>
      <dgm:spPr/>
      <dgm:t>
        <a:bodyPr/>
        <a:lstStyle/>
        <a:p>
          <a:pPr rtl="0"/>
          <a:r>
            <a:rPr lang="uk-UA" sz="2400"/>
            <a:t>прямі матеріальні витрати; </a:t>
          </a:r>
          <a:endParaRPr lang="ru-RU" sz="2400"/>
        </a:p>
      </dgm:t>
    </dgm:pt>
    <dgm:pt modelId="{3FCDCFFD-93B3-4B68-A935-D0ADC6CFDBA7}" type="parTrans" cxnId="{A26182E1-8AE0-42D4-A3FF-571C4516CCF0}">
      <dgm:prSet/>
      <dgm:spPr/>
      <dgm:t>
        <a:bodyPr/>
        <a:lstStyle/>
        <a:p>
          <a:endParaRPr lang="ru-RU" sz="2400"/>
        </a:p>
      </dgm:t>
    </dgm:pt>
    <dgm:pt modelId="{5D7F2464-8F8A-45CF-A34F-6930E9FDB806}" type="sibTrans" cxnId="{A26182E1-8AE0-42D4-A3FF-571C4516CCF0}">
      <dgm:prSet/>
      <dgm:spPr/>
      <dgm:t>
        <a:bodyPr/>
        <a:lstStyle/>
        <a:p>
          <a:endParaRPr lang="ru-RU" sz="2400"/>
        </a:p>
      </dgm:t>
    </dgm:pt>
    <dgm:pt modelId="{C4704D1B-897E-4DEC-AFC7-4EE81C6477A7}">
      <dgm:prSet custT="1"/>
      <dgm:spPr/>
      <dgm:t>
        <a:bodyPr/>
        <a:lstStyle/>
        <a:p>
          <a:pPr rtl="0"/>
          <a:r>
            <a:rPr lang="uk-UA" sz="2400"/>
            <a:t>прямі витрати на оплату праці; </a:t>
          </a:r>
          <a:endParaRPr lang="ru-RU" sz="2400"/>
        </a:p>
      </dgm:t>
    </dgm:pt>
    <dgm:pt modelId="{2A34AEAD-71CC-4FF1-A246-2161520FE427}" type="parTrans" cxnId="{A3A7D917-2450-4F88-BE31-F21DA6C0BAF2}">
      <dgm:prSet/>
      <dgm:spPr/>
      <dgm:t>
        <a:bodyPr/>
        <a:lstStyle/>
        <a:p>
          <a:endParaRPr lang="ru-RU" sz="2400"/>
        </a:p>
      </dgm:t>
    </dgm:pt>
    <dgm:pt modelId="{7ACA6D84-AB77-4078-A23B-F561C4250DFF}" type="sibTrans" cxnId="{A3A7D917-2450-4F88-BE31-F21DA6C0BAF2}">
      <dgm:prSet/>
      <dgm:spPr/>
      <dgm:t>
        <a:bodyPr/>
        <a:lstStyle/>
        <a:p>
          <a:endParaRPr lang="ru-RU" sz="2400"/>
        </a:p>
      </dgm:t>
    </dgm:pt>
    <dgm:pt modelId="{68207CAF-2EA8-4346-B7A2-80C07B4F9348}">
      <dgm:prSet custT="1"/>
      <dgm:spPr/>
      <dgm:t>
        <a:bodyPr/>
        <a:lstStyle/>
        <a:p>
          <a:pPr rtl="0"/>
          <a:r>
            <a:rPr lang="uk-UA" sz="2400"/>
            <a:t>інші прямі витрати; </a:t>
          </a:r>
          <a:endParaRPr lang="ru-RU" sz="2400"/>
        </a:p>
      </dgm:t>
    </dgm:pt>
    <dgm:pt modelId="{E9E207BD-81E1-49A4-A972-E9359F064BCD}" type="parTrans" cxnId="{9E7662B3-9E38-41A4-948A-51AEB69F7EF5}">
      <dgm:prSet/>
      <dgm:spPr/>
      <dgm:t>
        <a:bodyPr/>
        <a:lstStyle/>
        <a:p>
          <a:endParaRPr lang="ru-RU" sz="2400"/>
        </a:p>
      </dgm:t>
    </dgm:pt>
    <dgm:pt modelId="{B2311627-D46A-4521-BA7F-B971D7DE368B}" type="sibTrans" cxnId="{9E7662B3-9E38-41A4-948A-51AEB69F7EF5}">
      <dgm:prSet/>
      <dgm:spPr/>
      <dgm:t>
        <a:bodyPr/>
        <a:lstStyle/>
        <a:p>
          <a:endParaRPr lang="ru-RU" sz="2400"/>
        </a:p>
      </dgm:t>
    </dgm:pt>
    <dgm:pt modelId="{015569E2-2F0C-4E88-ABE0-FACAD7E251B9}">
      <dgm:prSet custT="1"/>
      <dgm:spPr/>
      <dgm:t>
        <a:bodyPr/>
        <a:lstStyle/>
        <a:p>
          <a:pPr rtl="0"/>
          <a:r>
            <a:rPr lang="uk-UA" sz="2400"/>
            <a:t>змінні загальновиробничі та постійні розподілені загальновиробничі витрати. </a:t>
          </a:r>
          <a:endParaRPr lang="ru-RU" sz="2400"/>
        </a:p>
      </dgm:t>
    </dgm:pt>
    <dgm:pt modelId="{57CA3F47-A2E2-449A-8A2E-0D48DF6F121F}" type="parTrans" cxnId="{D9702127-0192-492B-8D13-08F5A90CA4E9}">
      <dgm:prSet/>
      <dgm:spPr/>
      <dgm:t>
        <a:bodyPr/>
        <a:lstStyle/>
        <a:p>
          <a:endParaRPr lang="ru-RU" sz="2400"/>
        </a:p>
      </dgm:t>
    </dgm:pt>
    <dgm:pt modelId="{C4E78868-262A-481F-B8C9-C9422A488878}" type="sibTrans" cxnId="{D9702127-0192-492B-8D13-08F5A90CA4E9}">
      <dgm:prSet/>
      <dgm:spPr/>
      <dgm:t>
        <a:bodyPr/>
        <a:lstStyle/>
        <a:p>
          <a:endParaRPr lang="ru-RU" sz="2400"/>
        </a:p>
      </dgm:t>
    </dgm:pt>
    <dgm:pt modelId="{894B929C-AFBE-4955-BB0D-C83E66DB622C}" type="pres">
      <dgm:prSet presAssocID="{3BE8754B-FE96-495E-A27A-C63DEF8415C3}" presName="Name0" presStyleCnt="0">
        <dgm:presLayoutVars>
          <dgm:chMax/>
          <dgm:chPref/>
          <dgm:dir/>
        </dgm:presLayoutVars>
      </dgm:prSet>
      <dgm:spPr/>
    </dgm:pt>
    <dgm:pt modelId="{0E25E3A3-2B9C-41C3-A3F1-107B8BA3283C}" type="pres">
      <dgm:prSet presAssocID="{D91796CC-2EA9-494A-9D73-78BB0E423EBE}" presName="parenttextcomposite" presStyleCnt="0"/>
      <dgm:spPr/>
    </dgm:pt>
    <dgm:pt modelId="{8DDACCC6-E89D-4458-83FF-A858A256DDCA}" type="pres">
      <dgm:prSet presAssocID="{D91796CC-2EA9-494A-9D73-78BB0E423EBE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C95ED396-1078-4EF3-8AB3-80D9D5EB066D}" type="pres">
      <dgm:prSet presAssocID="{D91796CC-2EA9-494A-9D73-78BB0E423EBE}" presName="parallelogramComposite" presStyleCnt="0"/>
      <dgm:spPr/>
    </dgm:pt>
    <dgm:pt modelId="{360338FA-B327-46AB-8B86-6B4803B244CF}" type="pres">
      <dgm:prSet presAssocID="{D91796CC-2EA9-494A-9D73-78BB0E423EBE}" presName="parallelogram1" presStyleLbl="alignNode1" presStyleIdx="0" presStyleCnt="28"/>
      <dgm:spPr/>
    </dgm:pt>
    <dgm:pt modelId="{137EF5AB-48A5-4ABF-8C95-6B0F647A09A3}" type="pres">
      <dgm:prSet presAssocID="{D91796CC-2EA9-494A-9D73-78BB0E423EBE}" presName="parallelogram2" presStyleLbl="alignNode1" presStyleIdx="1" presStyleCnt="28"/>
      <dgm:spPr/>
    </dgm:pt>
    <dgm:pt modelId="{3D60CA71-AB3E-401B-B208-713B6436CEA8}" type="pres">
      <dgm:prSet presAssocID="{D91796CC-2EA9-494A-9D73-78BB0E423EBE}" presName="parallelogram3" presStyleLbl="alignNode1" presStyleIdx="2" presStyleCnt="28"/>
      <dgm:spPr/>
    </dgm:pt>
    <dgm:pt modelId="{B46143B3-DEAA-4BDB-BEA6-7F93F380C35A}" type="pres">
      <dgm:prSet presAssocID="{D91796CC-2EA9-494A-9D73-78BB0E423EBE}" presName="parallelogram4" presStyleLbl="alignNode1" presStyleIdx="3" presStyleCnt="28"/>
      <dgm:spPr/>
    </dgm:pt>
    <dgm:pt modelId="{A0E0416D-4C37-43B8-AEC4-4122507E029F}" type="pres">
      <dgm:prSet presAssocID="{D91796CC-2EA9-494A-9D73-78BB0E423EBE}" presName="parallelogram5" presStyleLbl="alignNode1" presStyleIdx="4" presStyleCnt="28"/>
      <dgm:spPr/>
    </dgm:pt>
    <dgm:pt modelId="{00169A66-4F43-4439-839F-6C1649709F31}" type="pres">
      <dgm:prSet presAssocID="{D91796CC-2EA9-494A-9D73-78BB0E423EBE}" presName="parallelogram6" presStyleLbl="alignNode1" presStyleIdx="5" presStyleCnt="28"/>
      <dgm:spPr/>
    </dgm:pt>
    <dgm:pt modelId="{CF3AE927-E14F-4EC2-BB1E-AD8FE41F8E6C}" type="pres">
      <dgm:prSet presAssocID="{D91796CC-2EA9-494A-9D73-78BB0E423EBE}" presName="parallelogram7" presStyleLbl="alignNode1" presStyleIdx="6" presStyleCnt="28"/>
      <dgm:spPr/>
    </dgm:pt>
    <dgm:pt modelId="{3CC75D76-DC2B-44CB-BABF-F32FD5C7E2C5}" type="pres">
      <dgm:prSet presAssocID="{5D7F2464-8F8A-45CF-A34F-6930E9FDB806}" presName="sibTrans" presStyleCnt="0"/>
      <dgm:spPr/>
    </dgm:pt>
    <dgm:pt modelId="{E2D051A3-C334-4258-971A-108BCF7DB19E}" type="pres">
      <dgm:prSet presAssocID="{C4704D1B-897E-4DEC-AFC7-4EE81C6477A7}" presName="parenttextcomposite" presStyleCnt="0"/>
      <dgm:spPr/>
    </dgm:pt>
    <dgm:pt modelId="{B628963F-A187-4387-A787-1FE08DC43760}" type="pres">
      <dgm:prSet presAssocID="{C4704D1B-897E-4DEC-AFC7-4EE81C6477A7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1E2AD14D-EC50-4ACB-BE92-1857BCDB4CEA}" type="pres">
      <dgm:prSet presAssocID="{C4704D1B-897E-4DEC-AFC7-4EE81C6477A7}" presName="parallelogramComposite" presStyleCnt="0"/>
      <dgm:spPr/>
    </dgm:pt>
    <dgm:pt modelId="{98F89078-802C-425C-924D-0D8FADC25F10}" type="pres">
      <dgm:prSet presAssocID="{C4704D1B-897E-4DEC-AFC7-4EE81C6477A7}" presName="parallelogram1" presStyleLbl="alignNode1" presStyleIdx="7" presStyleCnt="28"/>
      <dgm:spPr/>
    </dgm:pt>
    <dgm:pt modelId="{D4088DAF-3A70-4C55-853F-5B5AF4A3A1A6}" type="pres">
      <dgm:prSet presAssocID="{C4704D1B-897E-4DEC-AFC7-4EE81C6477A7}" presName="parallelogram2" presStyleLbl="alignNode1" presStyleIdx="8" presStyleCnt="28"/>
      <dgm:spPr/>
    </dgm:pt>
    <dgm:pt modelId="{187D4472-54DA-4AD8-BE5C-E713B198EAEB}" type="pres">
      <dgm:prSet presAssocID="{C4704D1B-897E-4DEC-AFC7-4EE81C6477A7}" presName="parallelogram3" presStyleLbl="alignNode1" presStyleIdx="9" presStyleCnt="28"/>
      <dgm:spPr/>
    </dgm:pt>
    <dgm:pt modelId="{FF8A371B-69C3-4054-B194-C4715BE1DFD3}" type="pres">
      <dgm:prSet presAssocID="{C4704D1B-897E-4DEC-AFC7-4EE81C6477A7}" presName="parallelogram4" presStyleLbl="alignNode1" presStyleIdx="10" presStyleCnt="28"/>
      <dgm:spPr/>
    </dgm:pt>
    <dgm:pt modelId="{9566F1D6-2B57-43E4-B4FC-BACD634A62F3}" type="pres">
      <dgm:prSet presAssocID="{C4704D1B-897E-4DEC-AFC7-4EE81C6477A7}" presName="parallelogram5" presStyleLbl="alignNode1" presStyleIdx="11" presStyleCnt="28"/>
      <dgm:spPr/>
    </dgm:pt>
    <dgm:pt modelId="{24B83810-EFE4-4495-A824-A8CE3E0C514E}" type="pres">
      <dgm:prSet presAssocID="{C4704D1B-897E-4DEC-AFC7-4EE81C6477A7}" presName="parallelogram6" presStyleLbl="alignNode1" presStyleIdx="12" presStyleCnt="28"/>
      <dgm:spPr/>
    </dgm:pt>
    <dgm:pt modelId="{3526A028-EA53-4903-9A3D-6B84DA7EAE14}" type="pres">
      <dgm:prSet presAssocID="{C4704D1B-897E-4DEC-AFC7-4EE81C6477A7}" presName="parallelogram7" presStyleLbl="alignNode1" presStyleIdx="13" presStyleCnt="28"/>
      <dgm:spPr/>
    </dgm:pt>
    <dgm:pt modelId="{416E0D89-91F5-465D-92BE-1F02C7826C2D}" type="pres">
      <dgm:prSet presAssocID="{7ACA6D84-AB77-4078-A23B-F561C4250DFF}" presName="sibTrans" presStyleCnt="0"/>
      <dgm:spPr/>
    </dgm:pt>
    <dgm:pt modelId="{77F66106-5D59-4055-A498-721CF87FAB51}" type="pres">
      <dgm:prSet presAssocID="{68207CAF-2EA8-4346-B7A2-80C07B4F9348}" presName="parenttextcomposite" presStyleCnt="0"/>
      <dgm:spPr/>
    </dgm:pt>
    <dgm:pt modelId="{399C1623-80C4-49BD-9A21-DB7FAFFA9243}" type="pres">
      <dgm:prSet presAssocID="{68207CAF-2EA8-4346-B7A2-80C07B4F9348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5E5FA5EA-2D1E-47D6-BAB3-E18C771BF371}" type="pres">
      <dgm:prSet presAssocID="{68207CAF-2EA8-4346-B7A2-80C07B4F9348}" presName="parallelogramComposite" presStyleCnt="0"/>
      <dgm:spPr/>
    </dgm:pt>
    <dgm:pt modelId="{8A18C78D-5CAF-439E-A656-BC92199C637A}" type="pres">
      <dgm:prSet presAssocID="{68207CAF-2EA8-4346-B7A2-80C07B4F9348}" presName="parallelogram1" presStyleLbl="alignNode1" presStyleIdx="14" presStyleCnt="28"/>
      <dgm:spPr/>
    </dgm:pt>
    <dgm:pt modelId="{E3A40719-2531-4E68-8F6E-676288673C50}" type="pres">
      <dgm:prSet presAssocID="{68207CAF-2EA8-4346-B7A2-80C07B4F9348}" presName="parallelogram2" presStyleLbl="alignNode1" presStyleIdx="15" presStyleCnt="28"/>
      <dgm:spPr/>
    </dgm:pt>
    <dgm:pt modelId="{8965C7DD-33A0-42FE-A3B9-1FBFC7BE744A}" type="pres">
      <dgm:prSet presAssocID="{68207CAF-2EA8-4346-B7A2-80C07B4F9348}" presName="parallelogram3" presStyleLbl="alignNode1" presStyleIdx="16" presStyleCnt="28"/>
      <dgm:spPr/>
    </dgm:pt>
    <dgm:pt modelId="{82C01C26-90D5-4810-A614-6AD22A8E30E3}" type="pres">
      <dgm:prSet presAssocID="{68207CAF-2EA8-4346-B7A2-80C07B4F9348}" presName="parallelogram4" presStyleLbl="alignNode1" presStyleIdx="17" presStyleCnt="28"/>
      <dgm:spPr/>
    </dgm:pt>
    <dgm:pt modelId="{79B5BF47-44F1-4A02-B4B1-BBA17ECDBE7F}" type="pres">
      <dgm:prSet presAssocID="{68207CAF-2EA8-4346-B7A2-80C07B4F9348}" presName="parallelogram5" presStyleLbl="alignNode1" presStyleIdx="18" presStyleCnt="28"/>
      <dgm:spPr/>
    </dgm:pt>
    <dgm:pt modelId="{C9F050C8-219C-421D-8B9E-E37BE942B88B}" type="pres">
      <dgm:prSet presAssocID="{68207CAF-2EA8-4346-B7A2-80C07B4F9348}" presName="parallelogram6" presStyleLbl="alignNode1" presStyleIdx="19" presStyleCnt="28"/>
      <dgm:spPr/>
    </dgm:pt>
    <dgm:pt modelId="{C758EC8F-C919-475C-BD3E-57B088EE9300}" type="pres">
      <dgm:prSet presAssocID="{68207CAF-2EA8-4346-B7A2-80C07B4F9348}" presName="parallelogram7" presStyleLbl="alignNode1" presStyleIdx="20" presStyleCnt="28"/>
      <dgm:spPr/>
    </dgm:pt>
    <dgm:pt modelId="{98DA23A3-A282-4954-9ABD-3594D5F13E2C}" type="pres">
      <dgm:prSet presAssocID="{B2311627-D46A-4521-BA7F-B971D7DE368B}" presName="sibTrans" presStyleCnt="0"/>
      <dgm:spPr/>
    </dgm:pt>
    <dgm:pt modelId="{980A520D-3AB4-4121-88AE-8D128D354149}" type="pres">
      <dgm:prSet presAssocID="{015569E2-2F0C-4E88-ABE0-FACAD7E251B9}" presName="parenttextcomposite" presStyleCnt="0"/>
      <dgm:spPr/>
    </dgm:pt>
    <dgm:pt modelId="{5228733C-4C8E-45BE-AACE-E0DAA1AF01D3}" type="pres">
      <dgm:prSet presAssocID="{015569E2-2F0C-4E88-ABE0-FACAD7E251B9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14842215-1FA0-499E-AF01-080FDECA6B6D}" type="pres">
      <dgm:prSet presAssocID="{015569E2-2F0C-4E88-ABE0-FACAD7E251B9}" presName="parallelogramComposite" presStyleCnt="0"/>
      <dgm:spPr/>
    </dgm:pt>
    <dgm:pt modelId="{89E92CFD-7087-485B-862A-315E76BD068F}" type="pres">
      <dgm:prSet presAssocID="{015569E2-2F0C-4E88-ABE0-FACAD7E251B9}" presName="parallelogram1" presStyleLbl="alignNode1" presStyleIdx="21" presStyleCnt="28"/>
      <dgm:spPr/>
    </dgm:pt>
    <dgm:pt modelId="{8DFD0713-C0B2-48B2-BEAD-38807AD60C36}" type="pres">
      <dgm:prSet presAssocID="{015569E2-2F0C-4E88-ABE0-FACAD7E251B9}" presName="parallelogram2" presStyleLbl="alignNode1" presStyleIdx="22" presStyleCnt="28"/>
      <dgm:spPr/>
    </dgm:pt>
    <dgm:pt modelId="{EDD62C59-2C46-46B0-A1F1-B9A79CF90F64}" type="pres">
      <dgm:prSet presAssocID="{015569E2-2F0C-4E88-ABE0-FACAD7E251B9}" presName="parallelogram3" presStyleLbl="alignNode1" presStyleIdx="23" presStyleCnt="28"/>
      <dgm:spPr/>
    </dgm:pt>
    <dgm:pt modelId="{403A44D8-5E5E-46B2-89F8-19EA817FBA1E}" type="pres">
      <dgm:prSet presAssocID="{015569E2-2F0C-4E88-ABE0-FACAD7E251B9}" presName="parallelogram4" presStyleLbl="alignNode1" presStyleIdx="24" presStyleCnt="28"/>
      <dgm:spPr/>
    </dgm:pt>
    <dgm:pt modelId="{F8385C13-5DEF-4C08-9F3F-78FA64ACFE30}" type="pres">
      <dgm:prSet presAssocID="{015569E2-2F0C-4E88-ABE0-FACAD7E251B9}" presName="parallelogram5" presStyleLbl="alignNode1" presStyleIdx="25" presStyleCnt="28"/>
      <dgm:spPr/>
    </dgm:pt>
    <dgm:pt modelId="{01196EE4-4093-40B7-99E0-A38638A63529}" type="pres">
      <dgm:prSet presAssocID="{015569E2-2F0C-4E88-ABE0-FACAD7E251B9}" presName="parallelogram6" presStyleLbl="alignNode1" presStyleIdx="26" presStyleCnt="28"/>
      <dgm:spPr/>
    </dgm:pt>
    <dgm:pt modelId="{E5E86EC6-6800-431E-8FAD-0F2A21B59405}" type="pres">
      <dgm:prSet presAssocID="{015569E2-2F0C-4E88-ABE0-FACAD7E251B9}" presName="parallelogram7" presStyleLbl="alignNode1" presStyleIdx="27" presStyleCnt="28"/>
      <dgm:spPr/>
    </dgm:pt>
  </dgm:ptLst>
  <dgm:cxnLst>
    <dgm:cxn modelId="{A3A7D917-2450-4F88-BE31-F21DA6C0BAF2}" srcId="{3BE8754B-FE96-495E-A27A-C63DEF8415C3}" destId="{C4704D1B-897E-4DEC-AFC7-4EE81C6477A7}" srcOrd="1" destOrd="0" parTransId="{2A34AEAD-71CC-4FF1-A246-2161520FE427}" sibTransId="{7ACA6D84-AB77-4078-A23B-F561C4250DFF}"/>
    <dgm:cxn modelId="{D9702127-0192-492B-8D13-08F5A90CA4E9}" srcId="{3BE8754B-FE96-495E-A27A-C63DEF8415C3}" destId="{015569E2-2F0C-4E88-ABE0-FACAD7E251B9}" srcOrd="3" destOrd="0" parTransId="{57CA3F47-A2E2-449A-8A2E-0D48DF6F121F}" sibTransId="{C4E78868-262A-481F-B8C9-C9422A488878}"/>
    <dgm:cxn modelId="{40155381-5EF3-4C63-875D-7CB92CED5500}" type="presOf" srcId="{3BE8754B-FE96-495E-A27A-C63DEF8415C3}" destId="{894B929C-AFBE-4955-BB0D-C83E66DB622C}" srcOrd="0" destOrd="0" presId="urn:microsoft.com/office/officeart/2008/layout/VerticalAccentList"/>
    <dgm:cxn modelId="{03AA82A5-BEA7-485D-B852-BB9C00097F1E}" type="presOf" srcId="{015569E2-2F0C-4E88-ABE0-FACAD7E251B9}" destId="{5228733C-4C8E-45BE-AACE-E0DAA1AF01D3}" srcOrd="0" destOrd="0" presId="urn:microsoft.com/office/officeart/2008/layout/VerticalAccentList"/>
    <dgm:cxn modelId="{9E7662B3-9E38-41A4-948A-51AEB69F7EF5}" srcId="{3BE8754B-FE96-495E-A27A-C63DEF8415C3}" destId="{68207CAF-2EA8-4346-B7A2-80C07B4F9348}" srcOrd="2" destOrd="0" parTransId="{E9E207BD-81E1-49A4-A972-E9359F064BCD}" sibTransId="{B2311627-D46A-4521-BA7F-B971D7DE368B}"/>
    <dgm:cxn modelId="{2E9FE6CE-026C-406A-9BAF-87C22DCBCA76}" type="presOf" srcId="{C4704D1B-897E-4DEC-AFC7-4EE81C6477A7}" destId="{B628963F-A187-4387-A787-1FE08DC43760}" srcOrd="0" destOrd="0" presId="urn:microsoft.com/office/officeart/2008/layout/VerticalAccentList"/>
    <dgm:cxn modelId="{A26182E1-8AE0-42D4-A3FF-571C4516CCF0}" srcId="{3BE8754B-FE96-495E-A27A-C63DEF8415C3}" destId="{D91796CC-2EA9-494A-9D73-78BB0E423EBE}" srcOrd="0" destOrd="0" parTransId="{3FCDCFFD-93B3-4B68-A935-D0ADC6CFDBA7}" sibTransId="{5D7F2464-8F8A-45CF-A34F-6930E9FDB806}"/>
    <dgm:cxn modelId="{96ADD6F9-5FCA-40A0-B9B1-808F5FB92543}" type="presOf" srcId="{D91796CC-2EA9-494A-9D73-78BB0E423EBE}" destId="{8DDACCC6-E89D-4458-83FF-A858A256DDCA}" srcOrd="0" destOrd="0" presId="urn:microsoft.com/office/officeart/2008/layout/VerticalAccentList"/>
    <dgm:cxn modelId="{E49E2DFA-6A15-454B-925F-8EFA913E78E8}" type="presOf" srcId="{68207CAF-2EA8-4346-B7A2-80C07B4F9348}" destId="{399C1623-80C4-49BD-9A21-DB7FAFFA9243}" srcOrd="0" destOrd="0" presId="urn:microsoft.com/office/officeart/2008/layout/VerticalAccentList"/>
    <dgm:cxn modelId="{AE8800FF-FBEC-4C65-934B-B12D91F56E46}" type="presParOf" srcId="{894B929C-AFBE-4955-BB0D-C83E66DB622C}" destId="{0E25E3A3-2B9C-41C3-A3F1-107B8BA3283C}" srcOrd="0" destOrd="0" presId="urn:microsoft.com/office/officeart/2008/layout/VerticalAccentList"/>
    <dgm:cxn modelId="{D75F4AB9-A6F9-4B31-8819-AA5515668B4C}" type="presParOf" srcId="{0E25E3A3-2B9C-41C3-A3F1-107B8BA3283C}" destId="{8DDACCC6-E89D-4458-83FF-A858A256DDCA}" srcOrd="0" destOrd="0" presId="urn:microsoft.com/office/officeart/2008/layout/VerticalAccentList"/>
    <dgm:cxn modelId="{BD3D1144-282C-4397-901D-27A59C2347DF}" type="presParOf" srcId="{894B929C-AFBE-4955-BB0D-C83E66DB622C}" destId="{C95ED396-1078-4EF3-8AB3-80D9D5EB066D}" srcOrd="1" destOrd="0" presId="urn:microsoft.com/office/officeart/2008/layout/VerticalAccentList"/>
    <dgm:cxn modelId="{6C73B373-E6AA-437F-8010-ADF11931BF77}" type="presParOf" srcId="{C95ED396-1078-4EF3-8AB3-80D9D5EB066D}" destId="{360338FA-B327-46AB-8B86-6B4803B244CF}" srcOrd="0" destOrd="0" presId="urn:microsoft.com/office/officeart/2008/layout/VerticalAccentList"/>
    <dgm:cxn modelId="{0EAFE38B-DB0F-45FF-9975-64EF85EA0830}" type="presParOf" srcId="{C95ED396-1078-4EF3-8AB3-80D9D5EB066D}" destId="{137EF5AB-48A5-4ABF-8C95-6B0F647A09A3}" srcOrd="1" destOrd="0" presId="urn:microsoft.com/office/officeart/2008/layout/VerticalAccentList"/>
    <dgm:cxn modelId="{3AA6EE48-EA4F-4F70-9B68-49DEF07CA92A}" type="presParOf" srcId="{C95ED396-1078-4EF3-8AB3-80D9D5EB066D}" destId="{3D60CA71-AB3E-401B-B208-713B6436CEA8}" srcOrd="2" destOrd="0" presId="urn:microsoft.com/office/officeart/2008/layout/VerticalAccentList"/>
    <dgm:cxn modelId="{C9A001DB-E912-4A7F-87E1-22BC332CF788}" type="presParOf" srcId="{C95ED396-1078-4EF3-8AB3-80D9D5EB066D}" destId="{B46143B3-DEAA-4BDB-BEA6-7F93F380C35A}" srcOrd="3" destOrd="0" presId="urn:microsoft.com/office/officeart/2008/layout/VerticalAccentList"/>
    <dgm:cxn modelId="{07E3ADD6-7B9D-4B16-8EE2-ABFE58BE69AB}" type="presParOf" srcId="{C95ED396-1078-4EF3-8AB3-80D9D5EB066D}" destId="{A0E0416D-4C37-43B8-AEC4-4122507E029F}" srcOrd="4" destOrd="0" presId="urn:microsoft.com/office/officeart/2008/layout/VerticalAccentList"/>
    <dgm:cxn modelId="{CEBC3CE8-46E7-4DF9-B33A-805210AF44A5}" type="presParOf" srcId="{C95ED396-1078-4EF3-8AB3-80D9D5EB066D}" destId="{00169A66-4F43-4439-839F-6C1649709F31}" srcOrd="5" destOrd="0" presId="urn:microsoft.com/office/officeart/2008/layout/VerticalAccentList"/>
    <dgm:cxn modelId="{F45B24CA-3C4F-42AD-8212-5D2A9A0C4C4F}" type="presParOf" srcId="{C95ED396-1078-4EF3-8AB3-80D9D5EB066D}" destId="{CF3AE927-E14F-4EC2-BB1E-AD8FE41F8E6C}" srcOrd="6" destOrd="0" presId="urn:microsoft.com/office/officeart/2008/layout/VerticalAccentList"/>
    <dgm:cxn modelId="{BA20C720-8428-431C-90DC-18809DDB3BFD}" type="presParOf" srcId="{894B929C-AFBE-4955-BB0D-C83E66DB622C}" destId="{3CC75D76-DC2B-44CB-BABF-F32FD5C7E2C5}" srcOrd="2" destOrd="0" presId="urn:microsoft.com/office/officeart/2008/layout/VerticalAccentList"/>
    <dgm:cxn modelId="{EE20BF43-51F7-42BB-8542-0F40DB5B7FE8}" type="presParOf" srcId="{894B929C-AFBE-4955-BB0D-C83E66DB622C}" destId="{E2D051A3-C334-4258-971A-108BCF7DB19E}" srcOrd="3" destOrd="0" presId="urn:microsoft.com/office/officeart/2008/layout/VerticalAccentList"/>
    <dgm:cxn modelId="{7089B487-4441-4CC2-8704-4EC400E0EED5}" type="presParOf" srcId="{E2D051A3-C334-4258-971A-108BCF7DB19E}" destId="{B628963F-A187-4387-A787-1FE08DC43760}" srcOrd="0" destOrd="0" presId="urn:microsoft.com/office/officeart/2008/layout/VerticalAccentList"/>
    <dgm:cxn modelId="{2A464F6A-828C-44D5-A03E-46D70416F910}" type="presParOf" srcId="{894B929C-AFBE-4955-BB0D-C83E66DB622C}" destId="{1E2AD14D-EC50-4ACB-BE92-1857BCDB4CEA}" srcOrd="4" destOrd="0" presId="urn:microsoft.com/office/officeart/2008/layout/VerticalAccentList"/>
    <dgm:cxn modelId="{82AEFBB9-64E4-4016-98D3-2C87B64039BE}" type="presParOf" srcId="{1E2AD14D-EC50-4ACB-BE92-1857BCDB4CEA}" destId="{98F89078-802C-425C-924D-0D8FADC25F10}" srcOrd="0" destOrd="0" presId="urn:microsoft.com/office/officeart/2008/layout/VerticalAccentList"/>
    <dgm:cxn modelId="{D307876F-E21C-4C0E-90A7-A96C93AC301C}" type="presParOf" srcId="{1E2AD14D-EC50-4ACB-BE92-1857BCDB4CEA}" destId="{D4088DAF-3A70-4C55-853F-5B5AF4A3A1A6}" srcOrd="1" destOrd="0" presId="urn:microsoft.com/office/officeart/2008/layout/VerticalAccentList"/>
    <dgm:cxn modelId="{C0832719-05FA-4B58-B67E-2526B0D541A1}" type="presParOf" srcId="{1E2AD14D-EC50-4ACB-BE92-1857BCDB4CEA}" destId="{187D4472-54DA-4AD8-BE5C-E713B198EAEB}" srcOrd="2" destOrd="0" presId="urn:microsoft.com/office/officeart/2008/layout/VerticalAccentList"/>
    <dgm:cxn modelId="{7991B9B9-E858-442F-B58D-0C1AE44EA841}" type="presParOf" srcId="{1E2AD14D-EC50-4ACB-BE92-1857BCDB4CEA}" destId="{FF8A371B-69C3-4054-B194-C4715BE1DFD3}" srcOrd="3" destOrd="0" presId="urn:microsoft.com/office/officeart/2008/layout/VerticalAccentList"/>
    <dgm:cxn modelId="{7D3DC1FE-3A66-4C49-AD24-8116ABAC5186}" type="presParOf" srcId="{1E2AD14D-EC50-4ACB-BE92-1857BCDB4CEA}" destId="{9566F1D6-2B57-43E4-B4FC-BACD634A62F3}" srcOrd="4" destOrd="0" presId="urn:microsoft.com/office/officeart/2008/layout/VerticalAccentList"/>
    <dgm:cxn modelId="{D2ABAB0E-D832-46CE-9E34-241A511EF4BB}" type="presParOf" srcId="{1E2AD14D-EC50-4ACB-BE92-1857BCDB4CEA}" destId="{24B83810-EFE4-4495-A824-A8CE3E0C514E}" srcOrd="5" destOrd="0" presId="urn:microsoft.com/office/officeart/2008/layout/VerticalAccentList"/>
    <dgm:cxn modelId="{9AB7CDA7-A0C2-4F1C-87B6-7E2550956B60}" type="presParOf" srcId="{1E2AD14D-EC50-4ACB-BE92-1857BCDB4CEA}" destId="{3526A028-EA53-4903-9A3D-6B84DA7EAE14}" srcOrd="6" destOrd="0" presId="urn:microsoft.com/office/officeart/2008/layout/VerticalAccentList"/>
    <dgm:cxn modelId="{3C42340F-C6CE-41AE-847E-3050C0A36998}" type="presParOf" srcId="{894B929C-AFBE-4955-BB0D-C83E66DB622C}" destId="{416E0D89-91F5-465D-92BE-1F02C7826C2D}" srcOrd="5" destOrd="0" presId="urn:microsoft.com/office/officeart/2008/layout/VerticalAccentList"/>
    <dgm:cxn modelId="{3E074FD1-A512-4416-A1E0-55E7C0AA1B96}" type="presParOf" srcId="{894B929C-AFBE-4955-BB0D-C83E66DB622C}" destId="{77F66106-5D59-4055-A498-721CF87FAB51}" srcOrd="6" destOrd="0" presId="urn:microsoft.com/office/officeart/2008/layout/VerticalAccentList"/>
    <dgm:cxn modelId="{A9A21802-AF36-4EEE-9BC9-D7CC0294FAA4}" type="presParOf" srcId="{77F66106-5D59-4055-A498-721CF87FAB51}" destId="{399C1623-80C4-49BD-9A21-DB7FAFFA9243}" srcOrd="0" destOrd="0" presId="urn:microsoft.com/office/officeart/2008/layout/VerticalAccentList"/>
    <dgm:cxn modelId="{DFBA1995-3336-4BD5-94A0-C18279295779}" type="presParOf" srcId="{894B929C-AFBE-4955-BB0D-C83E66DB622C}" destId="{5E5FA5EA-2D1E-47D6-BAB3-E18C771BF371}" srcOrd="7" destOrd="0" presId="urn:microsoft.com/office/officeart/2008/layout/VerticalAccentList"/>
    <dgm:cxn modelId="{0448C559-F58B-4E4C-8A07-8959C4EB2575}" type="presParOf" srcId="{5E5FA5EA-2D1E-47D6-BAB3-E18C771BF371}" destId="{8A18C78D-5CAF-439E-A656-BC92199C637A}" srcOrd="0" destOrd="0" presId="urn:microsoft.com/office/officeart/2008/layout/VerticalAccentList"/>
    <dgm:cxn modelId="{0741E641-0284-4BB8-8452-57185B571981}" type="presParOf" srcId="{5E5FA5EA-2D1E-47D6-BAB3-E18C771BF371}" destId="{E3A40719-2531-4E68-8F6E-676288673C50}" srcOrd="1" destOrd="0" presId="urn:microsoft.com/office/officeart/2008/layout/VerticalAccentList"/>
    <dgm:cxn modelId="{865D81F7-C4BE-4B7C-BAE6-00A03A57FCE6}" type="presParOf" srcId="{5E5FA5EA-2D1E-47D6-BAB3-E18C771BF371}" destId="{8965C7DD-33A0-42FE-A3B9-1FBFC7BE744A}" srcOrd="2" destOrd="0" presId="urn:microsoft.com/office/officeart/2008/layout/VerticalAccentList"/>
    <dgm:cxn modelId="{DAA5EF3F-DC01-4579-8958-4F4173754535}" type="presParOf" srcId="{5E5FA5EA-2D1E-47D6-BAB3-E18C771BF371}" destId="{82C01C26-90D5-4810-A614-6AD22A8E30E3}" srcOrd="3" destOrd="0" presId="urn:microsoft.com/office/officeart/2008/layout/VerticalAccentList"/>
    <dgm:cxn modelId="{923140B2-BCA3-4E1E-A223-5E57ABA3D634}" type="presParOf" srcId="{5E5FA5EA-2D1E-47D6-BAB3-E18C771BF371}" destId="{79B5BF47-44F1-4A02-B4B1-BBA17ECDBE7F}" srcOrd="4" destOrd="0" presId="urn:microsoft.com/office/officeart/2008/layout/VerticalAccentList"/>
    <dgm:cxn modelId="{CBEFC6D3-8C3D-41A8-B823-8C49E79E11C6}" type="presParOf" srcId="{5E5FA5EA-2D1E-47D6-BAB3-E18C771BF371}" destId="{C9F050C8-219C-421D-8B9E-E37BE942B88B}" srcOrd="5" destOrd="0" presId="urn:microsoft.com/office/officeart/2008/layout/VerticalAccentList"/>
    <dgm:cxn modelId="{D81A7083-8DFE-4820-AAB6-577249DDC16F}" type="presParOf" srcId="{5E5FA5EA-2D1E-47D6-BAB3-E18C771BF371}" destId="{C758EC8F-C919-475C-BD3E-57B088EE9300}" srcOrd="6" destOrd="0" presId="urn:microsoft.com/office/officeart/2008/layout/VerticalAccentList"/>
    <dgm:cxn modelId="{240009FD-2F23-4A0C-8E51-FDE835DD1C11}" type="presParOf" srcId="{894B929C-AFBE-4955-BB0D-C83E66DB622C}" destId="{98DA23A3-A282-4954-9ABD-3594D5F13E2C}" srcOrd="8" destOrd="0" presId="urn:microsoft.com/office/officeart/2008/layout/VerticalAccentList"/>
    <dgm:cxn modelId="{AF098143-2DEF-40EC-A3BC-C5031B6C24D6}" type="presParOf" srcId="{894B929C-AFBE-4955-BB0D-C83E66DB622C}" destId="{980A520D-3AB4-4121-88AE-8D128D354149}" srcOrd="9" destOrd="0" presId="urn:microsoft.com/office/officeart/2008/layout/VerticalAccentList"/>
    <dgm:cxn modelId="{6C5DF29E-9083-48A9-95D8-4C8CA74A78A2}" type="presParOf" srcId="{980A520D-3AB4-4121-88AE-8D128D354149}" destId="{5228733C-4C8E-45BE-AACE-E0DAA1AF01D3}" srcOrd="0" destOrd="0" presId="urn:microsoft.com/office/officeart/2008/layout/VerticalAccentList"/>
    <dgm:cxn modelId="{C616F67E-BF0E-4A0D-8DE7-EDF55E3EB7B2}" type="presParOf" srcId="{894B929C-AFBE-4955-BB0D-C83E66DB622C}" destId="{14842215-1FA0-499E-AF01-080FDECA6B6D}" srcOrd="10" destOrd="0" presId="urn:microsoft.com/office/officeart/2008/layout/VerticalAccentList"/>
    <dgm:cxn modelId="{C2CC2FEA-CFB0-42B5-A8FF-570FE98037B8}" type="presParOf" srcId="{14842215-1FA0-499E-AF01-080FDECA6B6D}" destId="{89E92CFD-7087-485B-862A-315E76BD068F}" srcOrd="0" destOrd="0" presId="urn:microsoft.com/office/officeart/2008/layout/VerticalAccentList"/>
    <dgm:cxn modelId="{7701B948-08EB-4327-AEF9-3FBC560FF42A}" type="presParOf" srcId="{14842215-1FA0-499E-AF01-080FDECA6B6D}" destId="{8DFD0713-C0B2-48B2-BEAD-38807AD60C36}" srcOrd="1" destOrd="0" presId="urn:microsoft.com/office/officeart/2008/layout/VerticalAccentList"/>
    <dgm:cxn modelId="{0A2F475B-0E29-46A2-9BDE-45CBAA80143F}" type="presParOf" srcId="{14842215-1FA0-499E-AF01-080FDECA6B6D}" destId="{EDD62C59-2C46-46B0-A1F1-B9A79CF90F64}" srcOrd="2" destOrd="0" presId="urn:microsoft.com/office/officeart/2008/layout/VerticalAccentList"/>
    <dgm:cxn modelId="{9D5DFED0-3606-432B-A372-591EA9B90088}" type="presParOf" srcId="{14842215-1FA0-499E-AF01-080FDECA6B6D}" destId="{403A44D8-5E5E-46B2-89F8-19EA817FBA1E}" srcOrd="3" destOrd="0" presId="urn:microsoft.com/office/officeart/2008/layout/VerticalAccentList"/>
    <dgm:cxn modelId="{4DF8ED3B-CFA6-456D-AE98-0DAB0621FAC4}" type="presParOf" srcId="{14842215-1FA0-499E-AF01-080FDECA6B6D}" destId="{F8385C13-5DEF-4C08-9F3F-78FA64ACFE30}" srcOrd="4" destOrd="0" presId="urn:microsoft.com/office/officeart/2008/layout/VerticalAccentList"/>
    <dgm:cxn modelId="{05E76957-FB56-4E49-9A35-1CCD78B6F6D1}" type="presParOf" srcId="{14842215-1FA0-499E-AF01-080FDECA6B6D}" destId="{01196EE4-4093-40B7-99E0-A38638A63529}" srcOrd="5" destOrd="0" presId="urn:microsoft.com/office/officeart/2008/layout/VerticalAccentList"/>
    <dgm:cxn modelId="{0EA0CDE5-7262-4C27-B436-56ECF41109B3}" type="presParOf" srcId="{14842215-1FA0-499E-AF01-080FDECA6B6D}" destId="{E5E86EC6-6800-431E-8FAD-0F2A21B5940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2DBD0-BA06-4715-94A2-3C24F4CC6356}">
      <dsp:nvSpPr>
        <dsp:cNvPr id="0" name=""/>
        <dsp:cNvSpPr/>
      </dsp:nvSpPr>
      <dsp:spPr>
        <a:xfrm>
          <a:off x="1604" y="525402"/>
          <a:ext cx="3421733" cy="311163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chemeClr val="tx1"/>
              </a:solidFill>
            </a:rPr>
            <a:t>Валовий випуск</a:t>
          </a:r>
          <a:r>
            <a:rPr lang="uk-UA" sz="1800" kern="1200" dirty="0">
              <a:solidFill>
                <a:schemeClr val="tx1"/>
              </a:solidFill>
            </a:rPr>
            <a:t> (</a:t>
          </a:r>
          <a:r>
            <a:rPr lang="uk-UA" sz="1800" i="1" kern="1200" dirty="0">
              <a:solidFill>
                <a:schemeClr val="tx1"/>
              </a:solidFill>
            </a:rPr>
            <a:t>ВВ</a:t>
          </a:r>
          <a:r>
            <a:rPr lang="uk-UA" sz="1800" kern="1200" dirty="0">
              <a:solidFill>
                <a:schemeClr val="tx1"/>
              </a:solidFill>
            </a:rPr>
            <a:t>) – це загальна кількість всіх видів готової продукції, напівфабрикатів і виробничих послуг, що виробляються на </a:t>
          </a:r>
          <a:r>
            <a:rPr lang="uk-UA" sz="1800" kern="1200" dirty="0" err="1">
              <a:solidFill>
                <a:schemeClr val="tx1"/>
              </a:solidFill>
            </a:rPr>
            <a:t>підпри-ємстві</a:t>
          </a:r>
          <a:r>
            <a:rPr lang="uk-UA" sz="1800" kern="1200" dirty="0">
              <a:solidFill>
                <a:schemeClr val="tx1"/>
              </a:solidFill>
            </a:rPr>
            <a:t> за певний період часу і призначених для споживання як усередині підприємства, так і для продажу на сторону.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2741" y="616539"/>
        <a:ext cx="3239459" cy="2929365"/>
      </dsp:txXfrm>
    </dsp:sp>
    <dsp:sp modelId="{04A80981-1D24-4F12-B883-0E64414F4794}">
      <dsp:nvSpPr>
        <dsp:cNvPr id="0" name=""/>
        <dsp:cNvSpPr/>
      </dsp:nvSpPr>
      <dsp:spPr>
        <a:xfrm rot="21589874">
          <a:off x="3729937" y="1650027"/>
          <a:ext cx="649996" cy="84858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3729937" y="1820032"/>
        <a:ext cx="454997" cy="509153"/>
      </dsp:txXfrm>
    </dsp:sp>
    <dsp:sp modelId="{80760E35-B5EE-4478-A14B-14FBFECF55C1}">
      <dsp:nvSpPr>
        <dsp:cNvPr id="0" name=""/>
        <dsp:cNvSpPr/>
      </dsp:nvSpPr>
      <dsp:spPr>
        <a:xfrm>
          <a:off x="4649742" y="511711"/>
          <a:ext cx="3421733" cy="311163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/>
              </a:solidFill>
            </a:rPr>
            <a:t>Тобто валовий випуск – це план вироблення продукції в натуральних і умовно-натуральних одиницях за всіма основними і допоміжними цехами підприємства.</a:t>
          </a:r>
        </a:p>
      </dsp:txBody>
      <dsp:txXfrm>
        <a:off x="4740879" y="602848"/>
        <a:ext cx="3239459" cy="29293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90878-77D2-4E75-BDFB-422425F9404C}">
      <dsp:nvSpPr>
        <dsp:cNvPr id="0" name=""/>
        <dsp:cNvSpPr/>
      </dsp:nvSpPr>
      <dsp:spPr>
        <a:xfrm>
          <a:off x="0" y="0"/>
          <a:ext cx="4097189" cy="40971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07C92-3D37-4940-8FC8-42C374F1A13A}">
      <dsp:nvSpPr>
        <dsp:cNvPr id="0" name=""/>
        <dsp:cNvSpPr/>
      </dsp:nvSpPr>
      <dsp:spPr>
        <a:xfrm>
          <a:off x="2048594" y="0"/>
          <a:ext cx="5041824" cy="40971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При складанні кошторису витрат на виробництво </a:t>
          </a:r>
          <a:r>
            <a:rPr lang="uk-UA" sz="2400" b="1" i="1" kern="1200" dirty="0"/>
            <a:t>використовується групування витрат за економічно однорідними елементами</a:t>
          </a:r>
          <a:r>
            <a:rPr lang="uk-UA" sz="2400" kern="1200" dirty="0"/>
            <a:t>. </a:t>
          </a:r>
        </a:p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Таке групування передбачає об'єднання витрат за ознаками однорідності не залежно від того, де і на що вони були витрачені.</a:t>
          </a:r>
          <a:endParaRPr lang="ru-RU" sz="2400" kern="1200" dirty="0"/>
        </a:p>
      </dsp:txBody>
      <dsp:txXfrm>
        <a:off x="2048594" y="0"/>
        <a:ext cx="5041824" cy="40971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6AE69-70C7-453E-A2F5-2C35547D18D7}">
      <dsp:nvSpPr>
        <dsp:cNvPr id="0" name=""/>
        <dsp:cNvSpPr/>
      </dsp:nvSpPr>
      <dsp:spPr>
        <a:xfrm>
          <a:off x="-5536259" y="-847605"/>
          <a:ext cx="6591753" cy="6591753"/>
        </a:xfrm>
        <a:prstGeom prst="blockArc">
          <a:avLst>
            <a:gd name="adj1" fmla="val 18900000"/>
            <a:gd name="adj2" fmla="val 2700000"/>
            <a:gd name="adj3" fmla="val 328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230CA9-0D64-49EA-A190-ECE1768DBAA8}">
      <dsp:nvSpPr>
        <dsp:cNvPr id="0" name=""/>
        <dsp:cNvSpPr/>
      </dsp:nvSpPr>
      <dsp:spPr>
        <a:xfrm>
          <a:off x="461470" y="305936"/>
          <a:ext cx="7254227" cy="6122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матеріальні</a:t>
          </a:r>
          <a:r>
            <a:rPr lang="ru-RU" sz="1800" kern="1200" dirty="0"/>
            <a:t> </a:t>
          </a:r>
          <a:r>
            <a:rPr lang="ru-RU" sz="1800" kern="1200" dirty="0" err="1"/>
            <a:t>витрати</a:t>
          </a:r>
          <a:endParaRPr lang="ru-RU" sz="1800" kern="1200" dirty="0"/>
        </a:p>
      </dsp:txBody>
      <dsp:txXfrm>
        <a:off x="461470" y="305936"/>
        <a:ext cx="7254227" cy="612263"/>
      </dsp:txXfrm>
    </dsp:sp>
    <dsp:sp modelId="{80E3617A-1087-4A0F-B2A6-6563926B7FA7}">
      <dsp:nvSpPr>
        <dsp:cNvPr id="0" name=""/>
        <dsp:cNvSpPr/>
      </dsp:nvSpPr>
      <dsp:spPr>
        <a:xfrm>
          <a:off x="78805" y="229403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F59446-D657-4673-81A2-F09D345B4435}">
      <dsp:nvSpPr>
        <dsp:cNvPr id="0" name=""/>
        <dsp:cNvSpPr/>
      </dsp:nvSpPr>
      <dsp:spPr>
        <a:xfrm>
          <a:off x="900200" y="1224037"/>
          <a:ext cx="6815496" cy="612263"/>
        </a:xfrm>
        <a:prstGeom prst="rect">
          <a:avLst/>
        </a:prstGeom>
        <a:solidFill>
          <a:schemeClr val="accent4">
            <a:hueOff val="2308697"/>
            <a:satOff val="17079"/>
            <a:lumOff val="200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витрати</a:t>
          </a:r>
          <a:r>
            <a:rPr lang="ru-RU" sz="1800" kern="1200" dirty="0"/>
            <a:t> на оплату </a:t>
          </a:r>
          <a:r>
            <a:rPr lang="ru-RU" sz="1800" kern="1200" dirty="0" err="1"/>
            <a:t>праці</a:t>
          </a:r>
          <a:endParaRPr lang="ru-RU" sz="1800" kern="1200" dirty="0"/>
        </a:p>
      </dsp:txBody>
      <dsp:txXfrm>
        <a:off x="900200" y="1224037"/>
        <a:ext cx="6815496" cy="612263"/>
      </dsp:txXfrm>
    </dsp:sp>
    <dsp:sp modelId="{8020680F-E1FB-43F0-825B-023E188D8EA8}">
      <dsp:nvSpPr>
        <dsp:cNvPr id="0" name=""/>
        <dsp:cNvSpPr/>
      </dsp:nvSpPr>
      <dsp:spPr>
        <a:xfrm>
          <a:off x="517535" y="1147504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2308697"/>
              <a:satOff val="17079"/>
              <a:lumOff val="200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2947A-B68F-4C2C-AB62-0B54B3AEE099}">
      <dsp:nvSpPr>
        <dsp:cNvPr id="0" name=""/>
        <dsp:cNvSpPr/>
      </dsp:nvSpPr>
      <dsp:spPr>
        <a:xfrm>
          <a:off x="1034855" y="2142139"/>
          <a:ext cx="6680841" cy="612263"/>
        </a:xfrm>
        <a:prstGeom prst="rect">
          <a:avLst/>
        </a:prstGeom>
        <a:solidFill>
          <a:schemeClr val="accent4">
            <a:hueOff val="4617393"/>
            <a:satOff val="34159"/>
            <a:lumOff val="40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відрахування</a:t>
          </a:r>
          <a:r>
            <a:rPr lang="ru-RU" sz="1800" kern="1200" dirty="0"/>
            <a:t> на </a:t>
          </a:r>
          <a:r>
            <a:rPr lang="ru-RU" sz="1800" kern="1200" dirty="0" err="1"/>
            <a:t>соціальні</a:t>
          </a:r>
          <a:r>
            <a:rPr lang="ru-RU" sz="1800" kern="1200" dirty="0"/>
            <a:t> заходи</a:t>
          </a:r>
        </a:p>
      </dsp:txBody>
      <dsp:txXfrm>
        <a:off x="1034855" y="2142139"/>
        <a:ext cx="6680841" cy="612263"/>
      </dsp:txXfrm>
    </dsp:sp>
    <dsp:sp modelId="{545267CF-268E-4057-8048-27E55EA71989}">
      <dsp:nvSpPr>
        <dsp:cNvPr id="0" name=""/>
        <dsp:cNvSpPr/>
      </dsp:nvSpPr>
      <dsp:spPr>
        <a:xfrm>
          <a:off x="652190" y="2065606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617393"/>
              <a:satOff val="34159"/>
              <a:lumOff val="4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A2DB90-9790-404D-899C-1F946491547E}">
      <dsp:nvSpPr>
        <dsp:cNvPr id="0" name=""/>
        <dsp:cNvSpPr/>
      </dsp:nvSpPr>
      <dsp:spPr>
        <a:xfrm>
          <a:off x="900200" y="3060241"/>
          <a:ext cx="6815496" cy="612263"/>
        </a:xfrm>
        <a:prstGeom prst="rect">
          <a:avLst/>
        </a:prstGeom>
        <a:solidFill>
          <a:schemeClr val="accent4">
            <a:hueOff val="6926090"/>
            <a:satOff val="51238"/>
            <a:lumOff val="601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амортизація</a:t>
          </a:r>
          <a:endParaRPr lang="ru-RU" sz="1800" kern="1200" dirty="0"/>
        </a:p>
      </dsp:txBody>
      <dsp:txXfrm>
        <a:off x="900200" y="3060241"/>
        <a:ext cx="6815496" cy="612263"/>
      </dsp:txXfrm>
    </dsp:sp>
    <dsp:sp modelId="{75F559E1-2703-45F8-9582-D1CF645C77E1}">
      <dsp:nvSpPr>
        <dsp:cNvPr id="0" name=""/>
        <dsp:cNvSpPr/>
      </dsp:nvSpPr>
      <dsp:spPr>
        <a:xfrm>
          <a:off x="517535" y="2983708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6926090"/>
              <a:satOff val="51238"/>
              <a:lumOff val="60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852FD-8151-4E7E-BA99-6B368B245301}">
      <dsp:nvSpPr>
        <dsp:cNvPr id="0" name=""/>
        <dsp:cNvSpPr/>
      </dsp:nvSpPr>
      <dsp:spPr>
        <a:xfrm>
          <a:off x="461470" y="3978343"/>
          <a:ext cx="7254227" cy="612263"/>
        </a:xfrm>
        <a:prstGeom prst="rect">
          <a:avLst/>
        </a:prstGeom>
        <a:solidFill>
          <a:schemeClr val="accent4">
            <a:hueOff val="9234786"/>
            <a:satOff val="68317"/>
            <a:lumOff val="8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5984" tIns="45720" rIns="45720" bIns="4572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schemeClr val="tx1"/>
              </a:solidFill>
            </a:rPr>
            <a:t>інші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операційні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витрати</a:t>
          </a:r>
          <a:r>
            <a:rPr lang="ru-RU" sz="1800" kern="1200" dirty="0">
              <a:solidFill>
                <a:schemeClr val="tx1"/>
              </a:solidFill>
            </a:rPr>
            <a:t> (на </a:t>
          </a:r>
          <a:r>
            <a:rPr lang="ru-RU" sz="1800" kern="1200" dirty="0" err="1">
              <a:solidFill>
                <a:schemeClr val="tx1"/>
              </a:solidFill>
            </a:rPr>
            <a:t>відрядження</a:t>
          </a:r>
          <a:r>
            <a:rPr lang="ru-RU" sz="1800" kern="1200" dirty="0">
              <a:solidFill>
                <a:schemeClr val="tx1"/>
              </a:solidFill>
            </a:rPr>
            <a:t>, на </a:t>
          </a:r>
          <a:r>
            <a:rPr lang="ru-RU" sz="1800" kern="1200" dirty="0" err="1">
              <a:solidFill>
                <a:schemeClr val="tx1"/>
              </a:solidFill>
            </a:rPr>
            <a:t>послуги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зв'язку</a:t>
          </a:r>
          <a:r>
            <a:rPr lang="ru-RU" sz="1800" kern="1200" dirty="0">
              <a:solidFill>
                <a:schemeClr val="tx1"/>
              </a:solidFill>
            </a:rPr>
            <a:t>, </a:t>
          </a:r>
          <a:r>
            <a:rPr lang="ru-RU" sz="1800" kern="1200" dirty="0" err="1">
              <a:solidFill>
                <a:schemeClr val="tx1"/>
              </a:solidFill>
            </a:rPr>
            <a:t>виплату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матеріальної</a:t>
          </a: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допомоги</a:t>
          </a:r>
          <a:r>
            <a:rPr lang="ru-RU" sz="1800" kern="1200" dirty="0">
              <a:solidFill>
                <a:schemeClr val="tx1"/>
              </a:solidFill>
            </a:rPr>
            <a:t> та </a:t>
          </a:r>
          <a:r>
            <a:rPr lang="ru-RU" sz="1800" kern="1200" dirty="0" err="1">
              <a:solidFill>
                <a:schemeClr val="tx1"/>
              </a:solidFill>
            </a:rPr>
            <a:t>ін</a:t>
          </a:r>
          <a:r>
            <a:rPr lang="ru-RU" sz="1800" kern="1200" dirty="0">
              <a:solidFill>
                <a:schemeClr val="tx1"/>
              </a:solidFill>
            </a:rPr>
            <a:t>.)</a:t>
          </a:r>
        </a:p>
      </dsp:txBody>
      <dsp:txXfrm>
        <a:off x="461470" y="3978343"/>
        <a:ext cx="7254227" cy="612263"/>
      </dsp:txXfrm>
    </dsp:sp>
    <dsp:sp modelId="{4312C4DE-4C51-4477-AC86-1F8AFB777262}">
      <dsp:nvSpPr>
        <dsp:cNvPr id="0" name=""/>
        <dsp:cNvSpPr/>
      </dsp:nvSpPr>
      <dsp:spPr>
        <a:xfrm>
          <a:off x="78805" y="3901810"/>
          <a:ext cx="765329" cy="76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234786"/>
              <a:satOff val="68317"/>
              <a:lumOff val="8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83D8-41D8-4CA4-A19A-6F87FFE25204}">
      <dsp:nvSpPr>
        <dsp:cNvPr id="0" name=""/>
        <dsp:cNvSpPr/>
      </dsp:nvSpPr>
      <dsp:spPr>
        <a:xfrm>
          <a:off x="3265851" y="2258713"/>
          <a:ext cx="1055498" cy="183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203" y="0"/>
              </a:lnTo>
              <a:lnTo>
                <a:pt x="772203" y="1831516"/>
              </a:lnTo>
              <a:lnTo>
                <a:pt x="1055498" y="183151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78C302-C7CC-4930-AC80-9CFF8FBC69D8}">
      <dsp:nvSpPr>
        <dsp:cNvPr id="0" name=""/>
        <dsp:cNvSpPr/>
      </dsp:nvSpPr>
      <dsp:spPr>
        <a:xfrm>
          <a:off x="3265851" y="2258713"/>
          <a:ext cx="1055498" cy="613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2203" y="0"/>
              </a:lnTo>
              <a:lnTo>
                <a:pt x="772203" y="613351"/>
              </a:lnTo>
              <a:lnTo>
                <a:pt x="1055498" y="613351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0E4AE-1211-429C-AAC5-88FD3A4D6311}">
      <dsp:nvSpPr>
        <dsp:cNvPr id="0" name=""/>
        <dsp:cNvSpPr/>
      </dsp:nvSpPr>
      <dsp:spPr>
        <a:xfrm>
          <a:off x="3265851" y="1653898"/>
          <a:ext cx="1055498" cy="604814"/>
        </a:xfrm>
        <a:custGeom>
          <a:avLst/>
          <a:gdLst/>
          <a:ahLst/>
          <a:cxnLst/>
          <a:rect l="0" t="0" r="0" b="0"/>
          <a:pathLst>
            <a:path>
              <a:moveTo>
                <a:pt x="0" y="604814"/>
              </a:moveTo>
              <a:lnTo>
                <a:pt x="772203" y="604814"/>
              </a:lnTo>
              <a:lnTo>
                <a:pt x="772203" y="0"/>
              </a:lnTo>
              <a:lnTo>
                <a:pt x="105549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3B5D8-C6C6-451D-8C52-DE4BA539FF81}">
      <dsp:nvSpPr>
        <dsp:cNvPr id="0" name=""/>
        <dsp:cNvSpPr/>
      </dsp:nvSpPr>
      <dsp:spPr>
        <a:xfrm>
          <a:off x="3265851" y="435733"/>
          <a:ext cx="1055498" cy="1822980"/>
        </a:xfrm>
        <a:custGeom>
          <a:avLst/>
          <a:gdLst/>
          <a:ahLst/>
          <a:cxnLst/>
          <a:rect l="0" t="0" r="0" b="0"/>
          <a:pathLst>
            <a:path>
              <a:moveTo>
                <a:pt x="0" y="1822980"/>
              </a:moveTo>
              <a:lnTo>
                <a:pt x="772203" y="1822980"/>
              </a:lnTo>
              <a:lnTo>
                <a:pt x="772203" y="0"/>
              </a:lnTo>
              <a:lnTo>
                <a:pt x="105549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BE1AA4-967B-4768-87B7-27F29C8857CF}">
      <dsp:nvSpPr>
        <dsp:cNvPr id="0" name=""/>
        <dsp:cNvSpPr/>
      </dsp:nvSpPr>
      <dsp:spPr>
        <a:xfrm>
          <a:off x="586397" y="1324742"/>
          <a:ext cx="2679454" cy="1867941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Залежно від формування та розподілу розрізняють декілька видів прибутку: </a:t>
          </a:r>
          <a:endParaRPr lang="ru-RU" sz="2100" kern="1200" dirty="0"/>
        </a:p>
      </dsp:txBody>
      <dsp:txXfrm>
        <a:off x="586397" y="1324742"/>
        <a:ext cx="2679454" cy="1867941"/>
      </dsp:txXfrm>
    </dsp:sp>
    <dsp:sp modelId="{775CEC55-8023-407C-9AE7-26451A9C58F7}">
      <dsp:nvSpPr>
        <dsp:cNvPr id="0" name=""/>
        <dsp:cNvSpPr/>
      </dsp:nvSpPr>
      <dsp:spPr>
        <a:xfrm>
          <a:off x="4321349" y="3709"/>
          <a:ext cx="2832943" cy="86404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/>
            <a:t>валовий прибуток </a:t>
          </a:r>
          <a:endParaRPr lang="ru-RU" sz="2100" kern="1200"/>
        </a:p>
      </dsp:txBody>
      <dsp:txXfrm>
        <a:off x="4321349" y="3709"/>
        <a:ext cx="2832943" cy="864047"/>
      </dsp:txXfrm>
    </dsp:sp>
    <dsp:sp modelId="{B9286DA3-EF14-440B-8723-55B7016F89BC}">
      <dsp:nvSpPr>
        <dsp:cNvPr id="0" name=""/>
        <dsp:cNvSpPr/>
      </dsp:nvSpPr>
      <dsp:spPr>
        <a:xfrm>
          <a:off x="4321349" y="1221874"/>
          <a:ext cx="2832943" cy="86404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прибуток від операційної діяльності </a:t>
          </a:r>
          <a:endParaRPr lang="ru-RU" sz="2100" kern="1200" dirty="0"/>
        </a:p>
      </dsp:txBody>
      <dsp:txXfrm>
        <a:off x="4321349" y="1221874"/>
        <a:ext cx="2832943" cy="864047"/>
      </dsp:txXfrm>
    </dsp:sp>
    <dsp:sp modelId="{E029F14A-9E18-450B-8741-6153999D8390}">
      <dsp:nvSpPr>
        <dsp:cNvPr id="0" name=""/>
        <dsp:cNvSpPr/>
      </dsp:nvSpPr>
      <dsp:spPr>
        <a:xfrm>
          <a:off x="4321349" y="2440040"/>
          <a:ext cx="2832943" cy="86404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фінансовий результат до оподаткування </a:t>
          </a:r>
          <a:endParaRPr lang="ru-RU" sz="2100" kern="1200" dirty="0"/>
        </a:p>
      </dsp:txBody>
      <dsp:txXfrm>
        <a:off x="4321349" y="2440040"/>
        <a:ext cx="2832943" cy="864047"/>
      </dsp:txXfrm>
    </dsp:sp>
    <dsp:sp modelId="{07FA6BF6-8579-4322-B0BD-D193F585559E}">
      <dsp:nvSpPr>
        <dsp:cNvPr id="0" name=""/>
        <dsp:cNvSpPr/>
      </dsp:nvSpPr>
      <dsp:spPr>
        <a:xfrm>
          <a:off x="4321349" y="3658206"/>
          <a:ext cx="2832943" cy="864047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dirty="0"/>
            <a:t>чистий прибуток</a:t>
          </a:r>
          <a:endParaRPr lang="ru-RU" sz="2100" kern="1200" dirty="0"/>
        </a:p>
      </dsp:txBody>
      <dsp:txXfrm>
        <a:off x="4321349" y="3658206"/>
        <a:ext cx="2832943" cy="8640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2117E-72E3-4C09-920C-6F5F9C0A70E8}">
      <dsp:nvSpPr>
        <dsp:cNvPr id="0" name=""/>
        <dsp:cNvSpPr/>
      </dsp:nvSpPr>
      <dsp:spPr>
        <a:xfrm>
          <a:off x="3455478" y="2262981"/>
          <a:ext cx="771243" cy="1497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621" y="0"/>
              </a:lnTo>
              <a:lnTo>
                <a:pt x="385621" y="1497164"/>
              </a:lnTo>
              <a:lnTo>
                <a:pt x="771243" y="149716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9686B-F630-4F7E-8C5F-96D16C41D6AE}">
      <dsp:nvSpPr>
        <dsp:cNvPr id="0" name=""/>
        <dsp:cNvSpPr/>
      </dsp:nvSpPr>
      <dsp:spPr>
        <a:xfrm>
          <a:off x="3455478" y="2085259"/>
          <a:ext cx="771243" cy="177721"/>
        </a:xfrm>
        <a:custGeom>
          <a:avLst/>
          <a:gdLst/>
          <a:ahLst/>
          <a:cxnLst/>
          <a:rect l="0" t="0" r="0" b="0"/>
          <a:pathLst>
            <a:path>
              <a:moveTo>
                <a:pt x="0" y="177721"/>
              </a:moveTo>
              <a:lnTo>
                <a:pt x="385621" y="177721"/>
              </a:lnTo>
              <a:lnTo>
                <a:pt x="385621" y="0"/>
              </a:lnTo>
              <a:lnTo>
                <a:pt x="7712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43178C-35B8-490C-BBCE-9FE454122546}">
      <dsp:nvSpPr>
        <dsp:cNvPr id="0" name=""/>
        <dsp:cNvSpPr/>
      </dsp:nvSpPr>
      <dsp:spPr>
        <a:xfrm>
          <a:off x="3455478" y="588095"/>
          <a:ext cx="771243" cy="1674886"/>
        </a:xfrm>
        <a:custGeom>
          <a:avLst/>
          <a:gdLst/>
          <a:ahLst/>
          <a:cxnLst/>
          <a:rect l="0" t="0" r="0" b="0"/>
          <a:pathLst>
            <a:path>
              <a:moveTo>
                <a:pt x="0" y="1674886"/>
              </a:moveTo>
              <a:lnTo>
                <a:pt x="385621" y="1674886"/>
              </a:lnTo>
              <a:lnTo>
                <a:pt x="385621" y="0"/>
              </a:lnTo>
              <a:lnTo>
                <a:pt x="771243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C09E5-9362-4D37-97BD-4F9B54060E51}">
      <dsp:nvSpPr>
        <dsp:cNvPr id="0" name=""/>
        <dsp:cNvSpPr/>
      </dsp:nvSpPr>
      <dsp:spPr>
        <a:xfrm>
          <a:off x="314088" y="1549937"/>
          <a:ext cx="3141389" cy="14260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Аналіз «витрати – випуск – прибуток» (CVP – аналіз) дозволяє:</a:t>
          </a:r>
          <a:endParaRPr lang="ru-RU" sz="2000" kern="1200" dirty="0"/>
        </a:p>
      </dsp:txBody>
      <dsp:txXfrm>
        <a:off x="314088" y="1549937"/>
        <a:ext cx="3141389" cy="1426088"/>
      </dsp:txXfrm>
    </dsp:sp>
    <dsp:sp modelId="{C1F2AF1A-29FE-4E9E-BD37-9FAB20300088}">
      <dsp:nvSpPr>
        <dsp:cNvPr id="0" name=""/>
        <dsp:cNvSpPr/>
      </dsp:nvSpPr>
      <dsp:spPr>
        <a:xfrm>
          <a:off x="4226721" y="22"/>
          <a:ext cx="3856216" cy="11761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/>
            <a:t>визначати обсяги випуску і реалізації продукції з погляду їх беззбитковості;</a:t>
          </a:r>
          <a:endParaRPr lang="ru-RU" sz="2000" kern="1200" dirty="0"/>
        </a:p>
      </dsp:txBody>
      <dsp:txXfrm>
        <a:off x="4226721" y="22"/>
        <a:ext cx="3856216" cy="1176145"/>
      </dsp:txXfrm>
    </dsp:sp>
    <dsp:sp modelId="{40C82806-7BD0-4994-8098-12165911D562}">
      <dsp:nvSpPr>
        <dsp:cNvPr id="0" name=""/>
        <dsp:cNvSpPr/>
      </dsp:nvSpPr>
      <dsp:spPr>
        <a:xfrm>
          <a:off x="4226721" y="1658195"/>
          <a:ext cx="3856216" cy="854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ухвалювати рішення щодо цільових розмірів прибутку;</a:t>
          </a:r>
          <a:endParaRPr lang="ru-RU" sz="2000" kern="1200"/>
        </a:p>
      </dsp:txBody>
      <dsp:txXfrm>
        <a:off x="4226721" y="1658195"/>
        <a:ext cx="3856216" cy="854128"/>
      </dsp:txXfrm>
    </dsp:sp>
    <dsp:sp modelId="{D80C48E5-80FC-4A6F-8C85-4E1513C9BCF8}">
      <dsp:nvSpPr>
        <dsp:cNvPr id="0" name=""/>
        <dsp:cNvSpPr/>
      </dsp:nvSpPr>
      <dsp:spPr>
        <a:xfrm>
          <a:off x="4226721" y="2994351"/>
          <a:ext cx="3894469" cy="15315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визначати граничний обсяг виробництва продукції, подальше збільшення якого зменшує прибуток, оскільки відбувається зниження граничному прибутку.</a:t>
          </a:r>
          <a:endParaRPr lang="ru-RU" sz="2000" kern="1200"/>
        </a:p>
      </dsp:txBody>
      <dsp:txXfrm>
        <a:off x="4226721" y="2994351"/>
        <a:ext cx="3894469" cy="15315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967C2-0D8A-4DFF-BCF2-5E373AB8EF42}">
      <dsp:nvSpPr>
        <dsp:cNvPr id="0" name=""/>
        <dsp:cNvSpPr/>
      </dsp:nvSpPr>
      <dsp:spPr>
        <a:xfrm rot="10800000">
          <a:off x="2077970" y="3576"/>
          <a:ext cx="6508358" cy="175458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25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solidFill>
                <a:schemeClr val="tx1"/>
              </a:solidFill>
            </a:rPr>
            <a:t>Валовий випуск продукції у вартісному виразі називається </a:t>
          </a:r>
          <a:r>
            <a:rPr lang="uk-UA" sz="2200" b="1" i="1" kern="1200" dirty="0">
              <a:solidFill>
                <a:schemeClr val="tx1"/>
              </a:solidFill>
            </a:rPr>
            <a:t>валовим оборотом </a:t>
          </a:r>
          <a:r>
            <a:rPr lang="uk-UA" sz="2200" kern="1200" dirty="0">
              <a:solidFill>
                <a:schemeClr val="tx1"/>
              </a:solidFill>
            </a:rPr>
            <a:t>(</a:t>
          </a:r>
          <a:r>
            <a:rPr lang="uk-UA" sz="2200" i="1" kern="1200" dirty="0">
              <a:solidFill>
                <a:schemeClr val="tx1"/>
              </a:solidFill>
            </a:rPr>
            <a:t>ВО). </a:t>
          </a:r>
        </a:p>
      </dsp:txBody>
      <dsp:txXfrm rot="10800000">
        <a:off x="2516617" y="3576"/>
        <a:ext cx="6069711" cy="1754588"/>
      </dsp:txXfrm>
    </dsp:sp>
    <dsp:sp modelId="{A9FF7C8D-5585-452F-A39B-9F965FC80C44}">
      <dsp:nvSpPr>
        <dsp:cNvPr id="0" name=""/>
        <dsp:cNvSpPr/>
      </dsp:nvSpPr>
      <dsp:spPr>
        <a:xfrm>
          <a:off x="1200676" y="3576"/>
          <a:ext cx="1754588" cy="1754588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8C6C7-1EDD-43C7-B3FF-7B4551B64F6D}">
      <dsp:nvSpPr>
        <dsp:cNvPr id="0" name=""/>
        <dsp:cNvSpPr/>
      </dsp:nvSpPr>
      <dsp:spPr>
        <a:xfrm rot="10800000">
          <a:off x="2077970" y="2281922"/>
          <a:ext cx="6508358" cy="1754588"/>
        </a:xfrm>
        <a:prstGeom prst="homePlate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73725" tIns="76200" rIns="14224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 err="1"/>
            <a:t>Внутрішньофірмовий</a:t>
          </a:r>
          <a:r>
            <a:rPr lang="uk-UA" sz="2000" b="1" i="1" kern="1200" dirty="0"/>
            <a:t> оборот</a:t>
          </a:r>
          <a:r>
            <a:rPr lang="uk-UA" sz="2000" kern="1200" dirty="0"/>
            <a:t> (</a:t>
          </a:r>
          <a:r>
            <a:rPr lang="uk-UA" sz="2000" i="1" kern="1200" dirty="0" err="1"/>
            <a:t>ВнО</a:t>
          </a:r>
          <a:r>
            <a:rPr lang="uk-UA" sz="2000" kern="1200" dirty="0"/>
            <a:t>) характеризує частину сумарного обсягу виробництва підприємства, що обертається між цехами і підрозділами.</a:t>
          </a:r>
        </a:p>
      </dsp:txBody>
      <dsp:txXfrm rot="10800000">
        <a:off x="2516617" y="2281922"/>
        <a:ext cx="6069711" cy="1754588"/>
      </dsp:txXfrm>
    </dsp:sp>
    <dsp:sp modelId="{DF0ADE37-0217-45FC-AC3E-24EA91BFC20A}">
      <dsp:nvSpPr>
        <dsp:cNvPr id="0" name=""/>
        <dsp:cNvSpPr/>
      </dsp:nvSpPr>
      <dsp:spPr>
        <a:xfrm>
          <a:off x="1200676" y="2281922"/>
          <a:ext cx="1754588" cy="1754588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 l="-31000" r="-3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B8F02-B7C5-404F-BDF6-954478549BB9}">
      <dsp:nvSpPr>
        <dsp:cNvPr id="0" name=""/>
        <dsp:cNvSpPr/>
      </dsp:nvSpPr>
      <dsp:spPr>
        <a:xfrm>
          <a:off x="0" y="2483499"/>
          <a:ext cx="7543800" cy="16294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>
              <a:solidFill>
                <a:schemeClr val="tx1"/>
              </a:solidFill>
            </a:rPr>
            <a:t>Валова продукція включає вартість товарної продукції та зміну залишків напівфабрикатів власного виробництва і незавершеного виробництва за умови, що цикл виготовлення перевищує два місяці.</a:t>
          </a:r>
        </a:p>
      </dsp:txBody>
      <dsp:txXfrm>
        <a:off x="0" y="2483499"/>
        <a:ext cx="7543800" cy="1629444"/>
      </dsp:txXfrm>
    </dsp:sp>
    <dsp:sp modelId="{522F3043-6E50-46EA-A660-14CE9294C53B}">
      <dsp:nvSpPr>
        <dsp:cNvPr id="0" name=""/>
        <dsp:cNvSpPr/>
      </dsp:nvSpPr>
      <dsp:spPr>
        <a:xfrm rot="10800000">
          <a:off x="0" y="1855"/>
          <a:ext cx="7543800" cy="2506085"/>
        </a:xfrm>
        <a:prstGeom prst="upArrowCallout">
          <a:avLst/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1" i="1" kern="1200" dirty="0">
              <a:solidFill>
                <a:schemeClr val="tx1"/>
              </a:solidFill>
            </a:rPr>
            <a:t>Валова продукція</a:t>
          </a:r>
          <a:r>
            <a:rPr lang="uk-UA" sz="2200" kern="1200" dirty="0">
              <a:solidFill>
                <a:schemeClr val="tx1"/>
              </a:solidFill>
            </a:rPr>
            <a:t> (</a:t>
          </a:r>
          <a:r>
            <a:rPr lang="uk-UA" sz="2200" i="1" kern="1200" dirty="0">
              <a:solidFill>
                <a:schemeClr val="tx1"/>
              </a:solidFill>
            </a:rPr>
            <a:t>ВП</a:t>
          </a:r>
          <a:r>
            <a:rPr lang="uk-UA" sz="2200" kern="1200" dirty="0">
              <a:solidFill>
                <a:schemeClr val="tx1"/>
              </a:solidFill>
            </a:rPr>
            <a:t>) характеризує загальний обсяг всіх виконаних робіт незалежно від ступеня готовності продукції. </a:t>
          </a:r>
          <a:endParaRPr lang="ru-RU" sz="2200" kern="1200" dirty="0">
            <a:solidFill>
              <a:schemeClr val="tx1"/>
            </a:solidFill>
          </a:endParaRPr>
        </a:p>
      </dsp:txBody>
      <dsp:txXfrm rot="10800000">
        <a:off x="0" y="1855"/>
        <a:ext cx="7543800" cy="16283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FFC9D-2B7D-446E-A1F3-2AF523D31406}">
      <dsp:nvSpPr>
        <dsp:cNvPr id="0" name=""/>
        <dsp:cNvSpPr/>
      </dsp:nvSpPr>
      <dsp:spPr>
        <a:xfrm>
          <a:off x="0" y="0"/>
          <a:ext cx="3747120" cy="37471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3D1E2C-DD55-495B-B5B2-F6BBFD1F9A09}">
      <dsp:nvSpPr>
        <dsp:cNvPr id="0" name=""/>
        <dsp:cNvSpPr/>
      </dsp:nvSpPr>
      <dsp:spPr>
        <a:xfrm>
          <a:off x="1873560" y="0"/>
          <a:ext cx="5520072" cy="3747120"/>
        </a:xfrm>
        <a:prstGeom prst="rect">
          <a:avLst/>
        </a:prstGeom>
        <a:solidFill>
          <a:srgbClr val="CCCCFF"/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noProof="0" dirty="0"/>
            <a:t>До </a:t>
          </a:r>
          <a:r>
            <a:rPr lang="uk-UA" sz="2400" b="1" i="1" kern="1200" noProof="0" dirty="0"/>
            <a:t>складу незавершеного виробництва</a:t>
          </a:r>
          <a:r>
            <a:rPr lang="uk-UA" sz="2400" kern="1200" noProof="0" dirty="0"/>
            <a:t> входять заготівки, деталі, комплекти, які знаходяться на різних стадіях виробничого циклу і підлягають подальшій обробці або збірці, а також вироби в збірці та на випробуваннях. </a:t>
          </a:r>
        </a:p>
      </dsp:txBody>
      <dsp:txXfrm>
        <a:off x="1873560" y="0"/>
        <a:ext cx="5520072" cy="37471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C30EE-5F0F-4C4B-B818-953AB3F29E92}">
      <dsp:nvSpPr>
        <dsp:cNvPr id="0" name=""/>
        <dsp:cNvSpPr/>
      </dsp:nvSpPr>
      <dsp:spPr>
        <a:xfrm>
          <a:off x="82320" y="169196"/>
          <a:ext cx="7399406" cy="12528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1800" b="1" kern="1200" dirty="0">
              <a:latin typeface="Arial" pitchFamily="34" charset="0"/>
              <a:cs typeface="Arial" pitchFamily="34" charset="0"/>
            </a:rPr>
            <a:t>Формула розрахунку оптимального розміру замовлення використовується при дотриманні наступних умов:</a:t>
          </a:r>
          <a:r>
            <a:rPr lang="uk-UA" sz="1800" kern="1200" dirty="0">
              <a:latin typeface="Arial" pitchFamily="34" charset="0"/>
              <a:cs typeface="Arial" pitchFamily="34" charset="0"/>
            </a:rPr>
            <a:t> 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82320" y="169196"/>
        <a:ext cx="7399406" cy="1252881"/>
      </dsp:txXfrm>
    </dsp:sp>
    <dsp:sp modelId="{FA052541-7FDE-4527-8BE6-7B0179B01031}">
      <dsp:nvSpPr>
        <dsp:cNvPr id="0" name=""/>
        <dsp:cNvSpPr/>
      </dsp:nvSpPr>
      <dsp:spPr>
        <a:xfrm>
          <a:off x="127752" y="1639835"/>
          <a:ext cx="1731461" cy="13702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3BEAF-55B9-4E3B-816A-D31577DCA33A}">
      <dsp:nvSpPr>
        <dsp:cNvPr id="0" name=""/>
        <dsp:cNvSpPr/>
      </dsp:nvSpPr>
      <dsp:spPr>
        <a:xfrm>
          <a:off x="1167780" y="1639835"/>
          <a:ext cx="1731461" cy="13702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-7692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76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8C4D9-7D8D-40E1-933B-8BD64235293C}">
      <dsp:nvSpPr>
        <dsp:cNvPr id="0" name=""/>
        <dsp:cNvSpPr/>
      </dsp:nvSpPr>
      <dsp:spPr>
        <a:xfrm>
          <a:off x="2208630" y="1639835"/>
          <a:ext cx="1731461" cy="13702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-15385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153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CD397-14C1-43D6-827A-C24F6689EFB0}">
      <dsp:nvSpPr>
        <dsp:cNvPr id="0" name=""/>
        <dsp:cNvSpPr/>
      </dsp:nvSpPr>
      <dsp:spPr>
        <a:xfrm>
          <a:off x="3248658" y="1639835"/>
          <a:ext cx="1731461" cy="13702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-23077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230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85192-1094-4A20-8CA7-8780EAD3ADA1}">
      <dsp:nvSpPr>
        <dsp:cNvPr id="0" name=""/>
        <dsp:cNvSpPr/>
      </dsp:nvSpPr>
      <dsp:spPr>
        <a:xfrm>
          <a:off x="4289508" y="1639835"/>
          <a:ext cx="1731461" cy="13702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-30769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30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9EB01-AB0C-47B3-AD46-15E229FDFB59}">
      <dsp:nvSpPr>
        <dsp:cNvPr id="0" name=""/>
        <dsp:cNvSpPr/>
      </dsp:nvSpPr>
      <dsp:spPr>
        <a:xfrm>
          <a:off x="5329535" y="1639835"/>
          <a:ext cx="1731461" cy="13702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-38462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384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97B14-B425-4AF6-8816-BE0B4F957215}">
      <dsp:nvSpPr>
        <dsp:cNvPr id="0" name=""/>
        <dsp:cNvSpPr/>
      </dsp:nvSpPr>
      <dsp:spPr>
        <a:xfrm>
          <a:off x="6370385" y="1639835"/>
          <a:ext cx="1731461" cy="1370260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-46154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461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068DE-6417-48CE-9EE0-4C6F08030FE2}">
      <dsp:nvSpPr>
        <dsp:cNvPr id="0" name=""/>
        <dsp:cNvSpPr/>
      </dsp:nvSpPr>
      <dsp:spPr>
        <a:xfrm>
          <a:off x="127752" y="1776861"/>
          <a:ext cx="7495599" cy="10962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>
              <a:latin typeface="Arial" pitchFamily="34" charset="0"/>
              <a:cs typeface="Arial" pitchFamily="34" charset="0"/>
            </a:rPr>
            <a:t>    </a:t>
          </a:r>
          <a:r>
            <a:rPr lang="uk-UA" sz="1700" kern="1200" dirty="0">
              <a:latin typeface="Arial" pitchFamily="34" charset="0"/>
              <a:cs typeface="Arial" pitchFamily="34" charset="0"/>
            </a:rPr>
            <a:t>рівномірне використання запасів; </a:t>
          </a:r>
          <a:endParaRPr lang="ru-RU" sz="1700" kern="1200" dirty="0">
            <a:latin typeface="Arial" pitchFamily="34" charset="0"/>
            <a:cs typeface="Arial" pitchFamily="34" charset="0"/>
          </a:endParaRP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700" kern="1200" dirty="0">
              <a:latin typeface="Arial" pitchFamily="34" charset="0"/>
              <a:cs typeface="Arial" pitchFamily="34" charset="0"/>
            </a:rPr>
            <a:t>    постійна вартість одиниці замовлення, яка не залежить від розміру замовлення;</a:t>
          </a:r>
        </a:p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kern="1200" dirty="0">
              <a:latin typeface="Arial" pitchFamily="34" charset="0"/>
              <a:cs typeface="Arial" pitchFamily="34" charset="0"/>
            </a:rPr>
            <a:t>    </a:t>
          </a:r>
          <a:r>
            <a:rPr lang="ru-RU" sz="1700" kern="1200" dirty="0" err="1">
              <a:latin typeface="Arial" pitchFamily="34" charset="0"/>
              <a:cs typeface="Arial" pitchFamily="34" charset="0"/>
            </a:rPr>
            <a:t>немає</a:t>
          </a:r>
          <a:r>
            <a:rPr lang="ru-RU" sz="17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700" kern="1200" dirty="0" err="1">
              <a:latin typeface="Arial" pitchFamily="34" charset="0"/>
              <a:cs typeface="Arial" pitchFamily="34" charset="0"/>
            </a:rPr>
            <a:t>обмежень</a:t>
          </a:r>
          <a:r>
            <a:rPr lang="ru-RU" sz="17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700" kern="1200" dirty="0" err="1">
              <a:latin typeface="Arial" pitchFamily="34" charset="0"/>
              <a:cs typeface="Arial" pitchFamily="34" charset="0"/>
            </a:rPr>
            <a:t>щодо</a:t>
          </a:r>
          <a:r>
            <a:rPr lang="ru-RU" sz="1700" kern="1200" dirty="0">
              <a:latin typeface="Arial" pitchFamily="34" charset="0"/>
              <a:cs typeface="Arial" pitchFamily="34" charset="0"/>
            </a:rPr>
            <a:t> </a:t>
          </a:r>
          <a:r>
            <a:rPr lang="ru-RU" sz="1700" kern="1200" dirty="0" err="1">
              <a:latin typeface="Arial" pitchFamily="34" charset="0"/>
              <a:cs typeface="Arial" pitchFamily="34" charset="0"/>
            </a:rPr>
            <a:t>зберігання</a:t>
          </a:r>
          <a:r>
            <a:rPr lang="ru-RU" sz="1700" kern="1200" dirty="0">
              <a:latin typeface="Arial" pitchFamily="34" charset="0"/>
              <a:cs typeface="Arial" pitchFamily="34" charset="0"/>
            </a:rPr>
            <a:t>.</a:t>
          </a:r>
        </a:p>
      </dsp:txBody>
      <dsp:txXfrm>
        <a:off x="127752" y="1776861"/>
        <a:ext cx="7495599" cy="1096208"/>
      </dsp:txXfrm>
    </dsp:sp>
    <dsp:sp modelId="{E645AA9C-5C57-4C33-AFD6-726AE82E01E9}">
      <dsp:nvSpPr>
        <dsp:cNvPr id="0" name=""/>
        <dsp:cNvSpPr/>
      </dsp:nvSpPr>
      <dsp:spPr>
        <a:xfrm>
          <a:off x="154390" y="3193440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b="1" kern="1200" dirty="0">
              <a:latin typeface="Arial" pitchFamily="34" charset="0"/>
              <a:cs typeface="Arial" pitchFamily="34" charset="0"/>
            </a:rPr>
            <a:t>У випадку не виконання даних умов оптимальний розмір замовлення можна розрахувати, використовуючи табличний метод розрахунку.</a:t>
          </a:r>
          <a:endParaRPr lang="ru-RU" sz="1600" kern="1200" dirty="0">
            <a:latin typeface="Arial" pitchFamily="34" charset="0"/>
            <a:cs typeface="Arial" pitchFamily="34" charset="0"/>
          </a:endParaRPr>
        </a:p>
        <a:p>
          <a:pPr marL="228600" lvl="0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300" kern="1200" dirty="0"/>
        </a:p>
      </dsp:txBody>
      <dsp:txXfrm>
        <a:off x="154390" y="3193440"/>
        <a:ext cx="7399406" cy="672673"/>
      </dsp:txXfrm>
    </dsp:sp>
    <dsp:sp modelId="{2093797E-E1C1-4746-AA75-600453AAD0EC}">
      <dsp:nvSpPr>
        <dsp:cNvPr id="0" name=""/>
        <dsp:cNvSpPr/>
      </dsp:nvSpPr>
      <dsp:spPr>
        <a:xfrm>
          <a:off x="127752" y="3769094"/>
          <a:ext cx="986587" cy="16443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-53846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538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0089B-B0A6-4E0F-8983-6634894CD17D}">
      <dsp:nvSpPr>
        <dsp:cNvPr id="0" name=""/>
        <dsp:cNvSpPr/>
      </dsp:nvSpPr>
      <dsp:spPr>
        <a:xfrm>
          <a:off x="1171891" y="3769094"/>
          <a:ext cx="986587" cy="16443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-61538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615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AE4E5D-D512-42F7-B604-5C67E70DCD8F}">
      <dsp:nvSpPr>
        <dsp:cNvPr id="0" name=""/>
        <dsp:cNvSpPr/>
      </dsp:nvSpPr>
      <dsp:spPr>
        <a:xfrm>
          <a:off x="2216029" y="3769094"/>
          <a:ext cx="986587" cy="16443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-69231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692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64E39-7FED-4DF5-A67D-AD7B897A43A7}">
      <dsp:nvSpPr>
        <dsp:cNvPr id="0" name=""/>
        <dsp:cNvSpPr/>
      </dsp:nvSpPr>
      <dsp:spPr>
        <a:xfrm>
          <a:off x="3260168" y="3769094"/>
          <a:ext cx="986587" cy="16443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-76923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769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2CF00-030B-4F0E-B69F-1272F2B0997D}">
      <dsp:nvSpPr>
        <dsp:cNvPr id="0" name=""/>
        <dsp:cNvSpPr/>
      </dsp:nvSpPr>
      <dsp:spPr>
        <a:xfrm>
          <a:off x="4304307" y="3769094"/>
          <a:ext cx="986587" cy="16443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-84615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846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08983-6C91-405F-9DC1-A6ED5220BB8C}">
      <dsp:nvSpPr>
        <dsp:cNvPr id="0" name=""/>
        <dsp:cNvSpPr/>
      </dsp:nvSpPr>
      <dsp:spPr>
        <a:xfrm>
          <a:off x="5348445" y="3769094"/>
          <a:ext cx="986587" cy="16443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-92308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923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D2DDD-CE00-4A37-BBCB-3D74D1ABD20D}">
      <dsp:nvSpPr>
        <dsp:cNvPr id="0" name=""/>
        <dsp:cNvSpPr/>
      </dsp:nvSpPr>
      <dsp:spPr>
        <a:xfrm>
          <a:off x="6392584" y="3769094"/>
          <a:ext cx="986587" cy="164431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-10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EAC7C-259E-4529-9281-232A5F235E3F}">
      <dsp:nvSpPr>
        <dsp:cNvPr id="0" name=""/>
        <dsp:cNvSpPr/>
      </dsp:nvSpPr>
      <dsp:spPr>
        <a:xfrm>
          <a:off x="3743604" y="2162556"/>
          <a:ext cx="742391" cy="1596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1195" y="0"/>
              </a:lnTo>
              <a:lnTo>
                <a:pt x="371195" y="1596142"/>
              </a:lnTo>
              <a:lnTo>
                <a:pt x="742391" y="15961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71E4D8-2F71-4174-ADE3-D7C3028DF143}">
      <dsp:nvSpPr>
        <dsp:cNvPr id="0" name=""/>
        <dsp:cNvSpPr/>
      </dsp:nvSpPr>
      <dsp:spPr>
        <a:xfrm>
          <a:off x="3743604" y="2116836"/>
          <a:ext cx="7423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42391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A142A-BB1B-4D65-A127-DA0089B05848}">
      <dsp:nvSpPr>
        <dsp:cNvPr id="0" name=""/>
        <dsp:cNvSpPr/>
      </dsp:nvSpPr>
      <dsp:spPr>
        <a:xfrm>
          <a:off x="3743604" y="566413"/>
          <a:ext cx="742391" cy="1596142"/>
        </a:xfrm>
        <a:custGeom>
          <a:avLst/>
          <a:gdLst/>
          <a:ahLst/>
          <a:cxnLst/>
          <a:rect l="0" t="0" r="0" b="0"/>
          <a:pathLst>
            <a:path>
              <a:moveTo>
                <a:pt x="0" y="1596142"/>
              </a:moveTo>
              <a:lnTo>
                <a:pt x="371195" y="1596142"/>
              </a:lnTo>
              <a:lnTo>
                <a:pt x="371195" y="0"/>
              </a:lnTo>
              <a:lnTo>
                <a:pt x="7423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732A2-BF8A-48AB-9440-20ED6842E72B}">
      <dsp:nvSpPr>
        <dsp:cNvPr id="0" name=""/>
        <dsp:cNvSpPr/>
      </dsp:nvSpPr>
      <dsp:spPr>
        <a:xfrm>
          <a:off x="31644" y="1596482"/>
          <a:ext cx="3711959" cy="11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>
              <a:latin typeface="Arial" pitchFamily="34" charset="0"/>
              <a:cs typeface="Arial" pitchFamily="34" charset="0"/>
            </a:rPr>
            <a:t>Рівні контролю запасів</a:t>
          </a:r>
          <a:endParaRPr lang="ru-RU" sz="2400" i="0" kern="1200">
            <a:latin typeface="Arial" pitchFamily="34" charset="0"/>
            <a:cs typeface="Arial" pitchFamily="34" charset="0"/>
          </a:endParaRPr>
        </a:p>
      </dsp:txBody>
      <dsp:txXfrm>
        <a:off x="31644" y="1596482"/>
        <a:ext cx="3711959" cy="1132147"/>
      </dsp:txXfrm>
    </dsp:sp>
    <dsp:sp modelId="{A61BB16D-211C-4244-B5C5-514E6007F3BB}">
      <dsp:nvSpPr>
        <dsp:cNvPr id="0" name=""/>
        <dsp:cNvSpPr/>
      </dsp:nvSpPr>
      <dsp:spPr>
        <a:xfrm>
          <a:off x="4485995" y="339"/>
          <a:ext cx="3711959" cy="11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>
              <a:latin typeface="Arial" pitchFamily="34" charset="0"/>
              <a:cs typeface="Arial" pitchFamily="34" charset="0"/>
            </a:rPr>
            <a:t>Точка замовлення (Тз) </a:t>
          </a:r>
          <a:endParaRPr lang="ru-RU" sz="2400" i="0" kern="1200">
            <a:latin typeface="Arial" pitchFamily="34" charset="0"/>
            <a:cs typeface="Arial" pitchFamily="34" charset="0"/>
          </a:endParaRPr>
        </a:p>
      </dsp:txBody>
      <dsp:txXfrm>
        <a:off x="4485995" y="339"/>
        <a:ext cx="3711959" cy="1132147"/>
      </dsp:txXfrm>
    </dsp:sp>
    <dsp:sp modelId="{65E6ED05-45C2-464D-8226-9E5A13E8FC74}">
      <dsp:nvSpPr>
        <dsp:cNvPr id="0" name=""/>
        <dsp:cNvSpPr/>
      </dsp:nvSpPr>
      <dsp:spPr>
        <a:xfrm>
          <a:off x="4485995" y="1596482"/>
          <a:ext cx="3711959" cy="11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>
              <a:latin typeface="Arial" pitchFamily="34" charset="0"/>
              <a:cs typeface="Arial" pitchFamily="34" charset="0"/>
            </a:rPr>
            <a:t>Мінімальний рівень запасів (Уз )</a:t>
          </a:r>
          <a:endParaRPr lang="ru-RU" sz="2400" i="0" kern="1200">
            <a:latin typeface="Arial" pitchFamily="34" charset="0"/>
            <a:cs typeface="Arial" pitchFamily="34" charset="0"/>
          </a:endParaRPr>
        </a:p>
      </dsp:txBody>
      <dsp:txXfrm>
        <a:off x="4485995" y="1596482"/>
        <a:ext cx="3711959" cy="1132147"/>
      </dsp:txXfrm>
    </dsp:sp>
    <dsp:sp modelId="{E4D84788-9744-491A-AA8B-014A75951EAC}">
      <dsp:nvSpPr>
        <dsp:cNvPr id="0" name=""/>
        <dsp:cNvSpPr/>
      </dsp:nvSpPr>
      <dsp:spPr>
        <a:xfrm>
          <a:off x="4485995" y="3192624"/>
          <a:ext cx="3711959" cy="11321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0" kern="1200">
              <a:latin typeface="Arial" pitchFamily="34" charset="0"/>
              <a:cs typeface="Arial" pitchFamily="34" charset="0"/>
            </a:rPr>
            <a:t>Максимальний рівень запасів (Уз )</a:t>
          </a:r>
          <a:endParaRPr lang="ru-RU" sz="2400" i="0" kern="1200">
            <a:latin typeface="Arial" pitchFamily="34" charset="0"/>
            <a:cs typeface="Arial" pitchFamily="34" charset="0"/>
          </a:endParaRPr>
        </a:p>
      </dsp:txBody>
      <dsp:txXfrm>
        <a:off x="4485995" y="3192624"/>
        <a:ext cx="3711959" cy="11321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CCEBD-D086-42D8-B0E9-3F1F095D3161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8472D4-6E47-4280-AF60-FD97C0BB2D38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Календарний фонд часу</a:t>
          </a:r>
          <a:endParaRPr lang="ru-RU" sz="3200" kern="1200" dirty="0"/>
        </a:p>
      </dsp:txBody>
      <dsp:txXfrm>
        <a:off x="2262981" y="0"/>
        <a:ext cx="5966618" cy="1357791"/>
      </dsp:txXfrm>
    </dsp:sp>
    <dsp:sp modelId="{F93B2315-BF1F-4E47-BADB-21DAD05C768D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161725"/>
            <a:satOff val="15415"/>
            <a:lumOff val="-173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8BB5E-6D40-4D6A-8BEF-E6CABC21E63A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161725"/>
              <a:satOff val="15415"/>
              <a:lumOff val="-17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Режимний (номінальний) фонд часу</a:t>
          </a:r>
          <a:endParaRPr lang="ru-RU" sz="3200" kern="1200" dirty="0"/>
        </a:p>
      </dsp:txBody>
      <dsp:txXfrm>
        <a:off x="2262981" y="1357791"/>
        <a:ext cx="5966618" cy="1357787"/>
      </dsp:txXfrm>
    </dsp:sp>
    <dsp:sp modelId="{339CDA30-DE4D-47A5-A506-3C9AC9017A36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323450"/>
            <a:satOff val="30831"/>
            <a:lumOff val="-347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64604-94C4-412E-B894-8FAC4169EC41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323450"/>
              <a:satOff val="30831"/>
              <a:lumOff val="-34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Ефективний фонд часу устаткування </a:t>
          </a:r>
          <a:endParaRPr lang="ru-RU" sz="3200" kern="1200" dirty="0"/>
        </a:p>
      </dsp:txBody>
      <dsp:txXfrm>
        <a:off x="2262981" y="2715579"/>
        <a:ext cx="5966618" cy="13577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84A1E-FB27-4E82-B4D7-928274A1B74A}">
      <dsp:nvSpPr>
        <dsp:cNvPr id="0" name=""/>
        <dsp:cNvSpPr/>
      </dsp:nvSpPr>
      <dsp:spPr>
        <a:xfrm rot="5400000">
          <a:off x="-80485" y="125278"/>
          <a:ext cx="1622998" cy="138347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Фонд </a:t>
          </a:r>
          <a:r>
            <a:rPr lang="ru-RU" sz="1400" b="1" kern="1200" dirty="0" err="1"/>
            <a:t>основної</a:t>
          </a:r>
          <a:r>
            <a:rPr lang="ru-RU" sz="1400" b="1" kern="1200" dirty="0"/>
            <a:t> </a:t>
          </a:r>
          <a:r>
            <a:rPr lang="ru-RU" sz="1400" b="1" kern="1200" dirty="0" err="1"/>
            <a:t>заробітної</a:t>
          </a:r>
          <a:r>
            <a:rPr lang="ru-RU" sz="1400" b="1" kern="1200" dirty="0"/>
            <a:t> плати</a:t>
          </a:r>
          <a:r>
            <a:rPr lang="uk-UA" sz="1400" b="1" kern="1200" dirty="0"/>
            <a:t>:</a:t>
          </a:r>
          <a:endParaRPr lang="ru-RU" sz="1400" b="1" kern="1200" dirty="0"/>
        </a:p>
      </dsp:txBody>
      <dsp:txXfrm rot="-5400000">
        <a:off x="39278" y="697251"/>
        <a:ext cx="1383472" cy="239526"/>
      </dsp:txXfrm>
    </dsp:sp>
    <dsp:sp modelId="{35EE1288-CEF7-421D-8EF5-F8B66647388F}">
      <dsp:nvSpPr>
        <dsp:cNvPr id="0" name=""/>
        <dsp:cNvSpPr/>
      </dsp:nvSpPr>
      <dsp:spPr>
        <a:xfrm rot="5400000">
          <a:off x="4313897" y="-2579814"/>
          <a:ext cx="1054948" cy="62145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/>
            <a:t>нарахування винагороди за виконану роботу відповідно до встановлених норм праці (норм часу, виробітку, обслуговування, посадових обов'язків).</a:t>
          </a:r>
          <a:endParaRPr lang="ru-RU" sz="1800" kern="1200" dirty="0"/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400" kern="1200" dirty="0"/>
        </a:p>
      </dsp:txBody>
      <dsp:txXfrm rot="-5400000">
        <a:off x="1734083" y="51498"/>
        <a:ext cx="6163079" cy="951952"/>
      </dsp:txXfrm>
    </dsp:sp>
    <dsp:sp modelId="{7D1266EB-D759-4C72-83F9-CC8FB1AE9942}">
      <dsp:nvSpPr>
        <dsp:cNvPr id="0" name=""/>
        <dsp:cNvSpPr/>
      </dsp:nvSpPr>
      <dsp:spPr>
        <a:xfrm rot="5400000">
          <a:off x="-169183" y="1661376"/>
          <a:ext cx="1793510" cy="1376588"/>
        </a:xfrm>
        <a:prstGeom prst="chevron">
          <a:avLst/>
        </a:prstGeom>
        <a:solidFill>
          <a:schemeClr val="accent4">
            <a:hueOff val="4617393"/>
            <a:satOff val="34159"/>
            <a:lumOff val="40098"/>
            <a:alphaOff val="0"/>
          </a:schemeClr>
        </a:solidFill>
        <a:ln w="25400" cap="flat" cmpd="sng" algn="ctr">
          <a:solidFill>
            <a:schemeClr val="accent4">
              <a:hueOff val="4617393"/>
              <a:satOff val="34159"/>
              <a:lumOff val="4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/>
            <a:t>Фонд додаткової заробітної плати:</a:t>
          </a:r>
          <a:endParaRPr lang="ru-RU" sz="1600" b="1" kern="1200" dirty="0"/>
        </a:p>
      </dsp:txBody>
      <dsp:txXfrm rot="-5400000">
        <a:off x="39278" y="2141209"/>
        <a:ext cx="1376588" cy="416922"/>
      </dsp:txXfrm>
    </dsp:sp>
    <dsp:sp modelId="{B5E6FCF6-3232-4025-9F1B-424F9FC79175}">
      <dsp:nvSpPr>
        <dsp:cNvPr id="0" name=""/>
        <dsp:cNvSpPr/>
      </dsp:nvSpPr>
      <dsp:spPr>
        <a:xfrm rot="5400000">
          <a:off x="4443484" y="-1335622"/>
          <a:ext cx="1054948" cy="68025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4617393"/>
              <a:satOff val="34159"/>
              <a:lumOff val="40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/>
            <a:t>доплати, надбавки, гарантійні і компенсаційні виплати, які передбачені чинним законодавством та пов'язані з виконанням виробничих завдань і функцій.</a:t>
          </a:r>
          <a:endParaRPr lang="ru-RU" sz="1800" kern="1200" dirty="0"/>
        </a:p>
        <a:p>
          <a:pPr marL="285750" lvl="1" indent="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kern="1200" dirty="0"/>
        </a:p>
      </dsp:txBody>
      <dsp:txXfrm rot="-5400000">
        <a:off x="1569690" y="1589670"/>
        <a:ext cx="6751038" cy="951952"/>
      </dsp:txXfrm>
    </dsp:sp>
    <dsp:sp modelId="{4F885E98-10C2-4E72-B8F8-42C8C2A06586}">
      <dsp:nvSpPr>
        <dsp:cNvPr id="0" name=""/>
        <dsp:cNvSpPr/>
      </dsp:nvSpPr>
      <dsp:spPr>
        <a:xfrm rot="5400000">
          <a:off x="-83927" y="3445806"/>
          <a:ext cx="1622998" cy="1376588"/>
        </a:xfrm>
        <a:prstGeom prst="chevron">
          <a:avLst/>
        </a:prstGeom>
        <a:solidFill>
          <a:schemeClr val="accent4">
            <a:hueOff val="9234786"/>
            <a:satOff val="68317"/>
            <a:lumOff val="80196"/>
            <a:alphaOff val="0"/>
          </a:schemeClr>
        </a:solidFill>
        <a:ln w="25400" cap="flat" cmpd="sng" algn="ctr">
          <a:solidFill>
            <a:schemeClr val="accent4">
              <a:hueOff val="9234786"/>
              <a:satOff val="68317"/>
              <a:lumOff val="8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tx1"/>
              </a:solidFill>
            </a:rPr>
            <a:t>Інші </a:t>
          </a:r>
          <a:r>
            <a:rPr lang="uk-UA" sz="1400" b="1" kern="1200" dirty="0" err="1">
              <a:solidFill>
                <a:schemeClr val="tx1"/>
              </a:solidFill>
            </a:rPr>
            <a:t>заохочуваль-</a:t>
          </a:r>
          <a:endParaRPr lang="uk-UA" sz="1400" b="1" kern="1200" dirty="0">
            <a:solidFill>
              <a:schemeClr val="tx1"/>
            </a:solidFill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>
              <a:solidFill>
                <a:schemeClr val="tx1"/>
              </a:solidFill>
            </a:rPr>
            <a:t>ні  та  </a:t>
          </a:r>
          <a:r>
            <a:rPr lang="uk-UA" sz="1400" b="1" kern="1200" dirty="0" err="1">
              <a:solidFill>
                <a:schemeClr val="tx1"/>
              </a:solidFill>
            </a:rPr>
            <a:t>ком-</a:t>
          </a:r>
          <a:endParaRPr lang="uk-UA" sz="1400" b="1" kern="1200" dirty="0">
            <a:solidFill>
              <a:schemeClr val="tx1"/>
            </a:solidFill>
          </a:endParaRPr>
        </a:p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 err="1">
              <a:solidFill>
                <a:schemeClr val="tx1"/>
              </a:solidFill>
            </a:rPr>
            <a:t>пенсаційні</a:t>
          </a:r>
          <a:r>
            <a:rPr lang="uk-UA" sz="1400" b="1" kern="1200" dirty="0">
              <a:solidFill>
                <a:schemeClr val="tx1"/>
              </a:solidFill>
            </a:rPr>
            <a:t> виплати</a:t>
          </a:r>
          <a:endParaRPr lang="ru-RU" sz="1400" b="1" kern="1200" dirty="0">
            <a:solidFill>
              <a:schemeClr val="tx1"/>
            </a:solidFill>
          </a:endParaRPr>
        </a:p>
      </dsp:txBody>
      <dsp:txXfrm rot="-5400000">
        <a:off x="39278" y="4010895"/>
        <a:ext cx="1376588" cy="246410"/>
      </dsp:txXfrm>
    </dsp:sp>
    <dsp:sp modelId="{0EF5F0CC-4E5D-40AC-BF1B-11DF9E071255}">
      <dsp:nvSpPr>
        <dsp:cNvPr id="0" name=""/>
        <dsp:cNvSpPr/>
      </dsp:nvSpPr>
      <dsp:spPr>
        <a:xfrm rot="5400000">
          <a:off x="4191710" y="373536"/>
          <a:ext cx="1558496" cy="69530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9234786"/>
              <a:satOff val="68317"/>
              <a:lumOff val="8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0" marR="0" lvl="1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kern="1200" dirty="0"/>
            <a:t>включають винагороди та премії, які мають одноразовий характер, компенсаційні та інші грошові матеріальні виплати, які не передбачені актами чинного законодавства або які провадяться понад встановлені зазначеними актами норми.</a:t>
          </a:r>
          <a:endParaRPr lang="ru-RU" sz="18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1800" kern="1200" dirty="0"/>
        </a:p>
      </dsp:txBody>
      <dsp:txXfrm rot="-5400000">
        <a:off x="1494419" y="3146907"/>
        <a:ext cx="6876998" cy="1406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ACCC6-E89D-4458-83FF-A858A256DDCA}">
      <dsp:nvSpPr>
        <dsp:cNvPr id="0" name=""/>
        <dsp:cNvSpPr/>
      </dsp:nvSpPr>
      <dsp:spPr>
        <a:xfrm>
          <a:off x="396254" y="872535"/>
          <a:ext cx="7063532" cy="64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прямі матеріальні витрати; </a:t>
          </a:r>
          <a:endParaRPr lang="ru-RU" sz="2400" kern="1200"/>
        </a:p>
      </dsp:txBody>
      <dsp:txXfrm>
        <a:off x="396254" y="872535"/>
        <a:ext cx="7063532" cy="642139"/>
      </dsp:txXfrm>
    </dsp:sp>
    <dsp:sp modelId="{360338FA-B327-46AB-8B86-6B4803B244CF}">
      <dsp:nvSpPr>
        <dsp:cNvPr id="0" name=""/>
        <dsp:cNvSpPr/>
      </dsp:nvSpPr>
      <dsp:spPr>
        <a:xfrm>
          <a:off x="396254" y="1514674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EF5AB-48A5-4ABF-8C95-6B0F647A09A3}">
      <dsp:nvSpPr>
        <dsp:cNvPr id="0" name=""/>
        <dsp:cNvSpPr/>
      </dsp:nvSpPr>
      <dsp:spPr>
        <a:xfrm>
          <a:off x="1392997" y="1514674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0CA71-AB3E-401B-B208-713B6436CEA8}">
      <dsp:nvSpPr>
        <dsp:cNvPr id="0" name=""/>
        <dsp:cNvSpPr/>
      </dsp:nvSpPr>
      <dsp:spPr>
        <a:xfrm>
          <a:off x="2389740" y="1514674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143B3-DEAA-4BDB-BEA6-7F93F380C35A}">
      <dsp:nvSpPr>
        <dsp:cNvPr id="0" name=""/>
        <dsp:cNvSpPr/>
      </dsp:nvSpPr>
      <dsp:spPr>
        <a:xfrm>
          <a:off x="3386483" y="1514674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E0416D-4C37-43B8-AEC4-4122507E029F}">
      <dsp:nvSpPr>
        <dsp:cNvPr id="0" name=""/>
        <dsp:cNvSpPr/>
      </dsp:nvSpPr>
      <dsp:spPr>
        <a:xfrm>
          <a:off x="4383225" y="1514674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69A66-4F43-4439-839F-6C1649709F31}">
      <dsp:nvSpPr>
        <dsp:cNvPr id="0" name=""/>
        <dsp:cNvSpPr/>
      </dsp:nvSpPr>
      <dsp:spPr>
        <a:xfrm>
          <a:off x="5379968" y="1514674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AE927-E14F-4EC2-BB1E-AD8FE41F8E6C}">
      <dsp:nvSpPr>
        <dsp:cNvPr id="0" name=""/>
        <dsp:cNvSpPr/>
      </dsp:nvSpPr>
      <dsp:spPr>
        <a:xfrm>
          <a:off x="6376711" y="1514674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8963F-A187-4387-A787-1FE08DC43760}">
      <dsp:nvSpPr>
        <dsp:cNvPr id="0" name=""/>
        <dsp:cNvSpPr/>
      </dsp:nvSpPr>
      <dsp:spPr>
        <a:xfrm>
          <a:off x="396254" y="1776670"/>
          <a:ext cx="7063532" cy="64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прямі витрати на оплату праці; </a:t>
          </a:r>
          <a:endParaRPr lang="ru-RU" sz="2400" kern="1200"/>
        </a:p>
      </dsp:txBody>
      <dsp:txXfrm>
        <a:off x="396254" y="1776670"/>
        <a:ext cx="7063532" cy="642139"/>
      </dsp:txXfrm>
    </dsp:sp>
    <dsp:sp modelId="{98F89078-802C-425C-924D-0D8FADC25F10}">
      <dsp:nvSpPr>
        <dsp:cNvPr id="0" name=""/>
        <dsp:cNvSpPr/>
      </dsp:nvSpPr>
      <dsp:spPr>
        <a:xfrm>
          <a:off x="396254" y="2418810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088DAF-3A70-4C55-853F-5B5AF4A3A1A6}">
      <dsp:nvSpPr>
        <dsp:cNvPr id="0" name=""/>
        <dsp:cNvSpPr/>
      </dsp:nvSpPr>
      <dsp:spPr>
        <a:xfrm>
          <a:off x="1392997" y="2418810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7D4472-54DA-4AD8-BE5C-E713B198EAEB}">
      <dsp:nvSpPr>
        <dsp:cNvPr id="0" name=""/>
        <dsp:cNvSpPr/>
      </dsp:nvSpPr>
      <dsp:spPr>
        <a:xfrm>
          <a:off x="2389740" y="2418810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A371B-69C3-4054-B194-C4715BE1DFD3}">
      <dsp:nvSpPr>
        <dsp:cNvPr id="0" name=""/>
        <dsp:cNvSpPr/>
      </dsp:nvSpPr>
      <dsp:spPr>
        <a:xfrm>
          <a:off x="3386483" y="2418810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6F1D6-2B57-43E4-B4FC-BACD634A62F3}">
      <dsp:nvSpPr>
        <dsp:cNvPr id="0" name=""/>
        <dsp:cNvSpPr/>
      </dsp:nvSpPr>
      <dsp:spPr>
        <a:xfrm>
          <a:off x="4383225" y="2418810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83810-EFE4-4495-A824-A8CE3E0C514E}">
      <dsp:nvSpPr>
        <dsp:cNvPr id="0" name=""/>
        <dsp:cNvSpPr/>
      </dsp:nvSpPr>
      <dsp:spPr>
        <a:xfrm>
          <a:off x="5379968" y="2418810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6A028-EA53-4903-9A3D-6B84DA7EAE14}">
      <dsp:nvSpPr>
        <dsp:cNvPr id="0" name=""/>
        <dsp:cNvSpPr/>
      </dsp:nvSpPr>
      <dsp:spPr>
        <a:xfrm>
          <a:off x="6376711" y="2418810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C1623-80C4-49BD-9A21-DB7FAFFA9243}">
      <dsp:nvSpPr>
        <dsp:cNvPr id="0" name=""/>
        <dsp:cNvSpPr/>
      </dsp:nvSpPr>
      <dsp:spPr>
        <a:xfrm>
          <a:off x="396254" y="2680806"/>
          <a:ext cx="7063532" cy="64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інші прямі витрати; </a:t>
          </a:r>
          <a:endParaRPr lang="ru-RU" sz="2400" kern="1200"/>
        </a:p>
      </dsp:txBody>
      <dsp:txXfrm>
        <a:off x="396254" y="2680806"/>
        <a:ext cx="7063532" cy="642139"/>
      </dsp:txXfrm>
    </dsp:sp>
    <dsp:sp modelId="{8A18C78D-5CAF-439E-A656-BC92199C637A}">
      <dsp:nvSpPr>
        <dsp:cNvPr id="0" name=""/>
        <dsp:cNvSpPr/>
      </dsp:nvSpPr>
      <dsp:spPr>
        <a:xfrm>
          <a:off x="396254" y="3322945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A40719-2531-4E68-8F6E-676288673C50}">
      <dsp:nvSpPr>
        <dsp:cNvPr id="0" name=""/>
        <dsp:cNvSpPr/>
      </dsp:nvSpPr>
      <dsp:spPr>
        <a:xfrm>
          <a:off x="1392997" y="3322945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5C7DD-33A0-42FE-A3B9-1FBFC7BE744A}">
      <dsp:nvSpPr>
        <dsp:cNvPr id="0" name=""/>
        <dsp:cNvSpPr/>
      </dsp:nvSpPr>
      <dsp:spPr>
        <a:xfrm>
          <a:off x="2389740" y="3322945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01C26-90D5-4810-A614-6AD22A8E30E3}">
      <dsp:nvSpPr>
        <dsp:cNvPr id="0" name=""/>
        <dsp:cNvSpPr/>
      </dsp:nvSpPr>
      <dsp:spPr>
        <a:xfrm>
          <a:off x="3386483" y="3322945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5BF47-44F1-4A02-B4B1-BBA17ECDBE7F}">
      <dsp:nvSpPr>
        <dsp:cNvPr id="0" name=""/>
        <dsp:cNvSpPr/>
      </dsp:nvSpPr>
      <dsp:spPr>
        <a:xfrm>
          <a:off x="4383225" y="3322945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050C8-219C-421D-8B9E-E37BE942B88B}">
      <dsp:nvSpPr>
        <dsp:cNvPr id="0" name=""/>
        <dsp:cNvSpPr/>
      </dsp:nvSpPr>
      <dsp:spPr>
        <a:xfrm>
          <a:off x="5379968" y="3322945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EC8F-C919-475C-BD3E-57B088EE9300}">
      <dsp:nvSpPr>
        <dsp:cNvPr id="0" name=""/>
        <dsp:cNvSpPr/>
      </dsp:nvSpPr>
      <dsp:spPr>
        <a:xfrm>
          <a:off x="6376711" y="3322945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8733C-4C8E-45BE-AACE-E0DAA1AF01D3}">
      <dsp:nvSpPr>
        <dsp:cNvPr id="0" name=""/>
        <dsp:cNvSpPr/>
      </dsp:nvSpPr>
      <dsp:spPr>
        <a:xfrm>
          <a:off x="396254" y="3584942"/>
          <a:ext cx="7063532" cy="642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/>
            <a:t>змінні загальновиробничі та постійні розподілені загальновиробничі витрати. </a:t>
          </a:r>
          <a:endParaRPr lang="ru-RU" sz="2400" kern="1200"/>
        </a:p>
      </dsp:txBody>
      <dsp:txXfrm>
        <a:off x="396254" y="3584942"/>
        <a:ext cx="7063532" cy="642139"/>
      </dsp:txXfrm>
    </dsp:sp>
    <dsp:sp modelId="{89E92CFD-7087-485B-862A-315E76BD068F}">
      <dsp:nvSpPr>
        <dsp:cNvPr id="0" name=""/>
        <dsp:cNvSpPr/>
      </dsp:nvSpPr>
      <dsp:spPr>
        <a:xfrm>
          <a:off x="396254" y="4227081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D0713-C0B2-48B2-BEAD-38807AD60C36}">
      <dsp:nvSpPr>
        <dsp:cNvPr id="0" name=""/>
        <dsp:cNvSpPr/>
      </dsp:nvSpPr>
      <dsp:spPr>
        <a:xfrm>
          <a:off x="1392997" y="4227081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62C59-2C46-46B0-A1F1-B9A79CF90F64}">
      <dsp:nvSpPr>
        <dsp:cNvPr id="0" name=""/>
        <dsp:cNvSpPr/>
      </dsp:nvSpPr>
      <dsp:spPr>
        <a:xfrm>
          <a:off x="2389740" y="4227081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A44D8-5E5E-46B2-89F8-19EA817FBA1E}">
      <dsp:nvSpPr>
        <dsp:cNvPr id="0" name=""/>
        <dsp:cNvSpPr/>
      </dsp:nvSpPr>
      <dsp:spPr>
        <a:xfrm>
          <a:off x="3386483" y="4227081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85C13-5DEF-4C08-9F3F-78FA64ACFE30}">
      <dsp:nvSpPr>
        <dsp:cNvPr id="0" name=""/>
        <dsp:cNvSpPr/>
      </dsp:nvSpPr>
      <dsp:spPr>
        <a:xfrm>
          <a:off x="4383225" y="4227081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96EE4-4093-40B7-99E0-A38638A63529}">
      <dsp:nvSpPr>
        <dsp:cNvPr id="0" name=""/>
        <dsp:cNvSpPr/>
      </dsp:nvSpPr>
      <dsp:spPr>
        <a:xfrm>
          <a:off x="5379968" y="4227081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86EC6-6800-431E-8FAD-0F2A21B59405}">
      <dsp:nvSpPr>
        <dsp:cNvPr id="0" name=""/>
        <dsp:cNvSpPr/>
      </dsp:nvSpPr>
      <dsp:spPr>
        <a:xfrm>
          <a:off x="6376711" y="4227081"/>
          <a:ext cx="941804" cy="15696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7C2552FF-1432-43A3-9115-B4A2636E6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56064-D00F-4241-8836-18FAE1523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6D45-AD6E-4392-B4A2-1B1745500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FC66-8476-416A-9019-4962DB436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E57A1-C800-4C87-8667-0E5878F61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AF376-6567-42F5-B0D2-4100F5F28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181CB-2171-4C7B-8604-2F178573A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211E0-2918-4716-8F19-6908FDFB6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66970-7F7E-4011-9748-E174B496D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4E2AB-4553-45E1-A410-30A045E48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48B39-6BF7-4A25-B7FF-4598C82AC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FD27E-1219-4984-B58F-40C51A509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844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170392D-95B5-4345-9A50-67FEEFAD54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9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9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76400"/>
            <a:ext cx="8316912" cy="1462088"/>
          </a:xfrm>
        </p:spPr>
        <p:txBody>
          <a:bodyPr/>
          <a:lstStyle/>
          <a:p>
            <a:pPr algn="ctr" eaLnBrk="1" hangingPunct="1"/>
            <a:r>
              <a:rPr lang="ru-RU" b="1" dirty="0" err="1"/>
              <a:t>Основн</a:t>
            </a:r>
            <a:r>
              <a:rPr lang="uk-UA" b="1" dirty="0"/>
              <a:t>і</a:t>
            </a:r>
            <a:r>
              <a:rPr lang="ru-RU" b="1" dirty="0"/>
              <a:t> </a:t>
            </a:r>
            <a:r>
              <a:rPr lang="ru-RU" b="1" dirty="0" err="1"/>
              <a:t>показаники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Показники</a:t>
            </a:r>
            <a:r>
              <a:rPr lang="ru-RU" dirty="0"/>
              <a:t> плану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Виробнича програма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7543800" cy="411480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effectLst/>
              </a:rPr>
              <a:t>Виробнича програма повинна бути скорегована і на величину зміни залишків готової продукції на початок і кінець планового періоду: 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dirty="0">
                <a:effectLst/>
              </a:rPr>
              <a:t> 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i="1" dirty="0">
                <a:effectLst/>
              </a:rPr>
              <a:t>		</a:t>
            </a:r>
            <a:r>
              <a:rPr lang="uk-UA" sz="2400" i="1" dirty="0">
                <a:effectLst/>
              </a:rPr>
              <a:t>ВП</a:t>
            </a:r>
            <a:r>
              <a:rPr lang="uk-UA" sz="2400" i="1" baseline="-25000" dirty="0">
                <a:effectLst/>
              </a:rPr>
              <a:t>ПЛ </a:t>
            </a:r>
            <a:r>
              <a:rPr lang="uk-UA" sz="2400" i="1" dirty="0">
                <a:effectLst/>
              </a:rPr>
              <a:t>= </a:t>
            </a:r>
            <a:r>
              <a:rPr lang="uk-UA" sz="2400" i="1" dirty="0" err="1">
                <a:effectLst/>
              </a:rPr>
              <a:t>ОП</a:t>
            </a:r>
            <a:r>
              <a:rPr lang="uk-UA" sz="2400" i="1" baseline="-25000" dirty="0" err="1">
                <a:effectLst/>
              </a:rPr>
              <a:t>і</a:t>
            </a:r>
            <a:r>
              <a:rPr lang="uk-UA" sz="2400" baseline="-25000" dirty="0">
                <a:effectLst/>
              </a:rPr>
              <a:t> </a:t>
            </a:r>
            <a:r>
              <a:rPr lang="uk-UA" sz="2400" i="1" dirty="0">
                <a:effectLst/>
              </a:rPr>
              <a:t>– З</a:t>
            </a:r>
            <a:r>
              <a:rPr lang="uk-UA" sz="2400" i="1" baseline="-25000" dirty="0">
                <a:effectLst/>
              </a:rPr>
              <a:t>П</a:t>
            </a:r>
            <a:r>
              <a:rPr lang="uk-UA" sz="2400" i="1" dirty="0">
                <a:effectLst/>
              </a:rPr>
              <a:t> + З</a:t>
            </a:r>
            <a:r>
              <a:rPr lang="uk-UA" sz="2400" i="1" baseline="-25000" dirty="0">
                <a:effectLst/>
              </a:rPr>
              <a:t>К,</a:t>
            </a:r>
            <a:r>
              <a:rPr lang="uk-UA" sz="2000" dirty="0">
                <a:effectLst/>
              </a:rPr>
              <a:t>				</a:t>
            </a:r>
          </a:p>
          <a:p>
            <a:pPr marL="0" indent="0">
              <a:buNone/>
            </a:pPr>
            <a:r>
              <a:rPr lang="uk-UA" sz="2000" dirty="0">
                <a:effectLst/>
              </a:rPr>
              <a:t>де  </a:t>
            </a:r>
            <a:r>
              <a:rPr lang="uk-UA" sz="2000" i="1" dirty="0">
                <a:effectLst/>
              </a:rPr>
              <a:t>ВП</a:t>
            </a:r>
            <a:r>
              <a:rPr lang="uk-UA" sz="2000" i="1" baseline="-25000" dirty="0">
                <a:effectLst/>
              </a:rPr>
              <a:t>ПЛ</a:t>
            </a:r>
            <a:r>
              <a:rPr lang="uk-UA" sz="2000" dirty="0">
                <a:effectLst/>
              </a:rPr>
              <a:t> – виробнича програма підприємства на плановий період;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i="1" dirty="0">
                <a:effectLst/>
              </a:rPr>
              <a:t>     </a:t>
            </a:r>
            <a:r>
              <a:rPr lang="uk-UA" sz="2000" i="1" dirty="0" err="1">
                <a:effectLst/>
              </a:rPr>
              <a:t>ОП</a:t>
            </a:r>
            <a:r>
              <a:rPr lang="uk-UA" sz="2000" i="1" baseline="-25000" dirty="0" err="1">
                <a:effectLst/>
              </a:rPr>
              <a:t>і</a:t>
            </a:r>
            <a:r>
              <a:rPr lang="uk-UA" sz="2000" i="1" dirty="0">
                <a:effectLst/>
              </a:rPr>
              <a:t> </a:t>
            </a:r>
            <a:r>
              <a:rPr lang="uk-UA" sz="2000" dirty="0">
                <a:effectLst/>
              </a:rPr>
              <a:t>– обсяг продажу і-того виду продукції, натуральні одиниці;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i="1" dirty="0">
                <a:effectLst/>
              </a:rPr>
              <a:t>     З</a:t>
            </a:r>
            <a:r>
              <a:rPr lang="uk-UA" sz="2000" i="1" baseline="-25000" dirty="0">
                <a:effectLst/>
              </a:rPr>
              <a:t>П</a:t>
            </a:r>
            <a:r>
              <a:rPr lang="uk-UA" sz="2000" dirty="0">
                <a:effectLst/>
              </a:rPr>
              <a:t> – запаси готової продукції на початок періоду;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i="1" dirty="0">
                <a:effectLst/>
              </a:rPr>
              <a:t>     З</a:t>
            </a:r>
            <a:r>
              <a:rPr lang="uk-UA" sz="2000" i="1" baseline="-25000" dirty="0">
                <a:effectLst/>
              </a:rPr>
              <a:t>К</a:t>
            </a:r>
            <a:r>
              <a:rPr lang="uk-UA" sz="2000" baseline="-25000" dirty="0">
                <a:effectLst/>
              </a:rPr>
              <a:t> </a:t>
            </a:r>
            <a:r>
              <a:rPr lang="uk-UA" sz="2000" dirty="0">
                <a:effectLst/>
              </a:rPr>
              <a:t>– запаси готової продукції на кінець періоду.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16917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Запаси готової продукції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16832"/>
            <a:ext cx="7920880" cy="4179168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>
                <a:effectLst/>
              </a:rPr>
              <a:t>Запаси готової продукції на начало періоду визначаються за фактичною величиною на кінець звітного періоду. </a:t>
            </a:r>
          </a:p>
          <a:p>
            <a:pPr marL="0" indent="0">
              <a:buNone/>
            </a:pPr>
            <a:r>
              <a:rPr lang="uk-UA" sz="2000" dirty="0">
                <a:effectLst/>
              </a:rPr>
              <a:t>Запаси готової продукції на кінець періоду визначаються на основі норми запасу готової продукції в днях і одноденного випуску продукції. Величина запасів готової продукції, яка має конкретні терміни зберігання, розраховується за формулою: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dirty="0">
                <a:effectLst/>
              </a:rPr>
              <a:t> 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i="1" dirty="0">
                <a:effectLst/>
              </a:rPr>
              <a:t>			</a:t>
            </a:r>
            <a:r>
              <a:rPr lang="uk-UA" sz="2000" i="1" dirty="0" err="1">
                <a:effectLst/>
              </a:rPr>
              <a:t>З</a:t>
            </a:r>
            <a:r>
              <a:rPr lang="uk-UA" sz="2000" i="1" baseline="-25000" dirty="0" err="1">
                <a:effectLst/>
              </a:rPr>
              <a:t>к</a:t>
            </a:r>
            <a:r>
              <a:rPr lang="uk-UA" sz="2000" i="1" dirty="0">
                <a:effectLst/>
              </a:rPr>
              <a:t> =</a:t>
            </a:r>
            <a:r>
              <a:rPr lang="uk-UA" sz="2000" dirty="0">
                <a:effectLst/>
              </a:rPr>
              <a:t>            ,					</a:t>
            </a:r>
          </a:p>
          <a:p>
            <a:pPr marL="0" indent="0">
              <a:buNone/>
            </a:pPr>
            <a:r>
              <a:rPr lang="uk-UA" sz="2000" dirty="0">
                <a:effectLst/>
              </a:rPr>
              <a:t>де </a:t>
            </a:r>
            <a:r>
              <a:rPr lang="uk-UA" sz="2000" i="1" dirty="0" err="1">
                <a:effectLst/>
              </a:rPr>
              <a:t>З</a:t>
            </a:r>
            <a:r>
              <a:rPr lang="uk-UA" sz="2000" i="1" baseline="-25000" dirty="0" err="1">
                <a:effectLst/>
              </a:rPr>
              <a:t>к</a:t>
            </a:r>
            <a:r>
              <a:rPr lang="uk-UA" sz="2000" i="1" dirty="0">
                <a:effectLst/>
              </a:rPr>
              <a:t> </a:t>
            </a:r>
            <a:r>
              <a:rPr lang="uk-UA" sz="2000" dirty="0">
                <a:effectLst/>
              </a:rPr>
              <a:t>– запас готової продукції на кінець періоду, натуральні одиниці;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i="1" dirty="0">
                <a:effectLst/>
              </a:rPr>
              <a:t>    </a:t>
            </a:r>
            <a:r>
              <a:rPr lang="uk-UA" sz="2000" i="1" dirty="0" err="1">
                <a:effectLst/>
              </a:rPr>
              <a:t>t</a:t>
            </a:r>
            <a:r>
              <a:rPr lang="uk-UA" sz="2000" i="1" baseline="-25000" dirty="0" err="1">
                <a:effectLst/>
              </a:rPr>
              <a:t>хр</a:t>
            </a:r>
            <a:r>
              <a:rPr lang="uk-UA" sz="2000" i="1" dirty="0">
                <a:effectLst/>
              </a:rPr>
              <a:t> </a:t>
            </a:r>
            <a:r>
              <a:rPr lang="uk-UA" sz="2000" dirty="0">
                <a:effectLst/>
              </a:rPr>
              <a:t>– середній термін зберігання і-того виду продукції, дні;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i="1">
                <a:effectLst/>
              </a:rPr>
              <a:t>    Д</a:t>
            </a:r>
            <a:r>
              <a:rPr lang="uk-UA" sz="2000" i="1" baseline="-25000">
                <a:effectLst/>
              </a:rPr>
              <a:t>п</a:t>
            </a:r>
            <a:r>
              <a:rPr lang="uk-UA" sz="2000" i="1" dirty="0">
                <a:effectLst/>
              </a:rPr>
              <a:t> </a:t>
            </a:r>
            <a:r>
              <a:rPr lang="uk-UA" sz="2000" dirty="0">
                <a:effectLst/>
              </a:rPr>
              <a:t>– кількість днів у періоді, дні.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190" y="4115995"/>
            <a:ext cx="848866" cy="61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509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918"/>
            <a:ext cx="7543800" cy="1093807"/>
          </a:xfrm>
        </p:spPr>
        <p:txBody>
          <a:bodyPr/>
          <a:lstStyle/>
          <a:p>
            <a:r>
              <a:rPr lang="ru-RU" sz="4000" i="1" dirty="0" err="1"/>
              <a:t>Незавершене</a:t>
            </a:r>
            <a:r>
              <a:rPr lang="ru-RU" sz="4000" i="1" dirty="0"/>
              <a:t> </a:t>
            </a:r>
            <a:r>
              <a:rPr lang="ru-RU" sz="4000" i="1" dirty="0" err="1"/>
              <a:t>виробництво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42902"/>
              </p:ext>
            </p:extLst>
          </p:nvPr>
        </p:nvGraphicFramePr>
        <p:xfrm>
          <a:off x="1066800" y="2348880"/>
          <a:ext cx="7393632" cy="3747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918"/>
            <a:ext cx="7543800" cy="1093807"/>
          </a:xfrm>
        </p:spPr>
        <p:txBody>
          <a:bodyPr/>
          <a:lstStyle/>
          <a:p>
            <a:r>
              <a:rPr lang="ru-RU" sz="4000" i="1" dirty="0" err="1"/>
              <a:t>Незавершене</a:t>
            </a:r>
            <a:r>
              <a:rPr lang="ru-RU" sz="4000" i="1" dirty="0"/>
              <a:t> </a:t>
            </a:r>
            <a:r>
              <a:rPr lang="ru-RU" sz="4000" i="1" dirty="0" err="1"/>
              <a:t>виробництво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200" dirty="0"/>
              <a:t>Величина запасів незавершеного виробництва (</a:t>
            </a:r>
            <a:r>
              <a:rPr lang="uk-UA" sz="2200" i="1" dirty="0" err="1"/>
              <a:t>НЗВк</a:t>
            </a:r>
            <a:r>
              <a:rPr lang="uk-UA" sz="2200" dirty="0"/>
              <a:t>) на кінець планового періоду </a:t>
            </a:r>
            <a:r>
              <a:rPr lang="uk-UA" sz="2200" b="1" dirty="0"/>
              <a:t>у натуральному виразі </a:t>
            </a:r>
            <a:r>
              <a:rPr lang="uk-UA" sz="2200" dirty="0"/>
              <a:t>розраховується по формулі: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 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			</a:t>
            </a:r>
            <a:r>
              <a:rPr lang="uk-UA" sz="2200" i="1" dirty="0" err="1"/>
              <a:t>НЗВк</a:t>
            </a:r>
            <a:r>
              <a:rPr lang="uk-UA" sz="2200" i="1" dirty="0"/>
              <a:t> = (</a:t>
            </a:r>
            <a:r>
              <a:rPr lang="uk-UA" sz="2200" i="1" dirty="0" err="1"/>
              <a:t>ВПі</a:t>
            </a:r>
            <a:r>
              <a:rPr lang="uk-UA" sz="2200" i="1" dirty="0"/>
              <a:t> х </a:t>
            </a:r>
            <a:r>
              <a:rPr lang="uk-UA" sz="2200" i="1" dirty="0" err="1"/>
              <a:t>t</a:t>
            </a:r>
            <a:r>
              <a:rPr lang="uk-UA" sz="2200" i="1" baseline="-25000" dirty="0" err="1"/>
              <a:t>ц</a:t>
            </a:r>
            <a:r>
              <a:rPr lang="uk-UA" sz="2200" i="1" dirty="0"/>
              <a:t> х К</a:t>
            </a:r>
            <a:r>
              <a:rPr lang="uk-UA" sz="2200" i="1" baseline="-25000" dirty="0"/>
              <a:t>г</a:t>
            </a:r>
            <a:r>
              <a:rPr lang="uk-UA" sz="2200" i="1" dirty="0"/>
              <a:t> ) / </a:t>
            </a:r>
            <a:r>
              <a:rPr lang="uk-UA" sz="2200" i="1" dirty="0" err="1"/>
              <a:t>Д</a:t>
            </a:r>
            <a:r>
              <a:rPr lang="uk-UA" sz="2200" i="1" baseline="-25000" dirty="0" err="1"/>
              <a:t>п</a:t>
            </a:r>
            <a:r>
              <a:rPr lang="uk-UA" sz="2200" i="1" dirty="0"/>
              <a:t> </a:t>
            </a:r>
            <a:endParaRPr lang="ru-RU" sz="2200" i="1" dirty="0"/>
          </a:p>
          <a:p>
            <a:pPr>
              <a:buNone/>
            </a:pPr>
            <a:r>
              <a:rPr lang="uk-UA" sz="2200" dirty="0"/>
              <a:t>			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де </a:t>
            </a:r>
            <a:r>
              <a:rPr lang="uk-UA" sz="2200" i="1" dirty="0" err="1"/>
              <a:t>ВП</a:t>
            </a:r>
            <a:r>
              <a:rPr lang="uk-UA" sz="2200" i="1" baseline="-25000" dirty="0" err="1"/>
              <a:t>і</a:t>
            </a:r>
            <a:r>
              <a:rPr lang="uk-UA" sz="2200" i="1" dirty="0"/>
              <a:t> </a:t>
            </a:r>
            <a:r>
              <a:rPr lang="uk-UA" sz="2200" dirty="0"/>
              <a:t>– виробнича програма, натуральні одиниці;</a:t>
            </a:r>
            <a:endParaRPr lang="ru-RU" sz="2200" dirty="0"/>
          </a:p>
          <a:p>
            <a:pPr>
              <a:buNone/>
            </a:pPr>
            <a:r>
              <a:rPr lang="uk-UA" sz="2200" i="1" dirty="0"/>
              <a:t>    </a:t>
            </a:r>
            <a:r>
              <a:rPr lang="uk-UA" sz="2200" i="1" dirty="0" err="1"/>
              <a:t>t</a:t>
            </a:r>
            <a:r>
              <a:rPr lang="uk-UA" sz="2200" i="1" baseline="-25000" dirty="0" err="1"/>
              <a:t>ц</a:t>
            </a:r>
            <a:r>
              <a:rPr lang="uk-UA" sz="2200" dirty="0"/>
              <a:t> – тривалість виробничого циклу, </a:t>
            </a:r>
            <a:r>
              <a:rPr lang="ru-RU" sz="2200" dirty="0" err="1"/>
              <a:t>дн</a:t>
            </a:r>
            <a:r>
              <a:rPr lang="uk-UA" sz="2200" dirty="0"/>
              <a:t>і;</a:t>
            </a:r>
            <a:endParaRPr lang="ru-RU" sz="2200" dirty="0"/>
          </a:p>
          <a:p>
            <a:pPr>
              <a:buNone/>
            </a:pPr>
            <a:r>
              <a:rPr lang="uk-UA" sz="2200" i="1" dirty="0"/>
              <a:t>    К</a:t>
            </a:r>
            <a:r>
              <a:rPr lang="uk-UA" sz="2200" i="1" baseline="-25000" dirty="0"/>
              <a:t>г</a:t>
            </a:r>
            <a:r>
              <a:rPr lang="uk-UA" sz="2200" dirty="0"/>
              <a:t> – коефіцієнт готовності продукції;</a:t>
            </a:r>
            <a:endParaRPr lang="ru-RU" sz="2200" dirty="0"/>
          </a:p>
          <a:p>
            <a:pPr>
              <a:buNone/>
            </a:pPr>
            <a:r>
              <a:rPr lang="uk-UA" sz="2200" i="1" dirty="0"/>
              <a:t>    </a:t>
            </a:r>
            <a:r>
              <a:rPr lang="uk-UA" sz="2200" i="1" dirty="0" err="1"/>
              <a:t>Д</a:t>
            </a:r>
            <a:r>
              <a:rPr lang="uk-UA" sz="2200" i="1" baseline="-25000" dirty="0" err="1"/>
              <a:t>п</a:t>
            </a:r>
            <a:r>
              <a:rPr lang="uk-UA" sz="2200" dirty="0"/>
              <a:t> – кількість днів в періоді, дні.</a:t>
            </a:r>
            <a:endParaRPr lang="ru-RU" sz="2200" dirty="0"/>
          </a:p>
          <a:p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571480"/>
            <a:ext cx="7543800" cy="1165245"/>
          </a:xfrm>
        </p:spPr>
        <p:txBody>
          <a:bodyPr/>
          <a:lstStyle/>
          <a:p>
            <a:r>
              <a:rPr lang="ru-RU" sz="4000" i="1" dirty="0" err="1"/>
              <a:t>Незавершене</a:t>
            </a:r>
            <a:r>
              <a:rPr lang="ru-RU" sz="4000" i="1" dirty="0"/>
              <a:t> </a:t>
            </a:r>
            <a:r>
              <a:rPr lang="ru-RU" sz="4000" i="1" dirty="0" err="1"/>
              <a:t>виробництво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857364"/>
            <a:ext cx="7681938" cy="4238636"/>
          </a:xfrm>
        </p:spPr>
        <p:txBody>
          <a:bodyPr/>
          <a:lstStyle/>
          <a:p>
            <a:pPr>
              <a:buNone/>
            </a:pPr>
            <a:r>
              <a:rPr lang="uk-UA" sz="2200" dirty="0"/>
              <a:t>Розрахунок незавершеного виробництва </a:t>
            </a:r>
            <a:r>
              <a:rPr lang="uk-UA" sz="2200" b="1" dirty="0"/>
              <a:t>у вартісному виразі</a:t>
            </a:r>
            <a:r>
              <a:rPr lang="uk-UA" sz="2200" dirty="0"/>
              <a:t>: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 </a:t>
            </a:r>
            <a:endParaRPr lang="ru-RU" sz="2200" dirty="0"/>
          </a:p>
          <a:p>
            <a:pPr>
              <a:buNone/>
            </a:pPr>
            <a:r>
              <a:rPr lang="uk-UA" sz="2200" i="1" dirty="0"/>
              <a:t>			</a:t>
            </a:r>
            <a:r>
              <a:rPr lang="uk-UA" sz="2200" i="1" dirty="0" err="1"/>
              <a:t>НЗВк</a:t>
            </a:r>
            <a:r>
              <a:rPr lang="uk-UA" sz="2200" i="1" dirty="0"/>
              <a:t> = </a:t>
            </a:r>
            <a:r>
              <a:rPr lang="en-US" sz="2200" i="1" dirty="0"/>
              <a:t>N</a:t>
            </a:r>
            <a:r>
              <a:rPr lang="uk-UA" sz="2200" i="1" dirty="0"/>
              <a:t>дн</a:t>
            </a:r>
            <a:r>
              <a:rPr lang="uk-UA" sz="2200" i="1" baseline="-25000" dirty="0"/>
              <a:t>і</a:t>
            </a:r>
            <a:r>
              <a:rPr lang="uk-UA" sz="2200" i="1" dirty="0"/>
              <a:t> × С</a:t>
            </a:r>
            <a:r>
              <a:rPr lang="uk-UA" sz="2200" i="1" baseline="-25000" dirty="0"/>
              <a:t>і</a:t>
            </a:r>
            <a:r>
              <a:rPr lang="uk-UA" sz="2200" i="1" dirty="0"/>
              <a:t> × </a:t>
            </a:r>
            <a:r>
              <a:rPr lang="uk-UA" sz="2200" i="1" dirty="0" err="1"/>
              <a:t>Тц</a:t>
            </a:r>
            <a:r>
              <a:rPr lang="uk-UA" sz="2200" i="1" baseline="-25000" dirty="0" err="1"/>
              <a:t>і</a:t>
            </a:r>
            <a:r>
              <a:rPr lang="uk-UA" sz="2200" i="1" dirty="0"/>
              <a:t> × </a:t>
            </a:r>
            <a:r>
              <a:rPr lang="uk-UA" sz="2200" i="1" dirty="0" err="1"/>
              <a:t>Кнв</a:t>
            </a:r>
            <a:r>
              <a:rPr lang="uk-UA" sz="2200" i="1" baseline="-25000" dirty="0" err="1"/>
              <a:t>і</a:t>
            </a:r>
            <a:r>
              <a:rPr lang="uk-UA" sz="2200" i="1" dirty="0"/>
              <a:t> ,			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де </a:t>
            </a:r>
            <a:r>
              <a:rPr lang="en-US" sz="2200" i="1" dirty="0"/>
              <a:t>N</a:t>
            </a:r>
            <a:r>
              <a:rPr lang="uk-UA" sz="2200" i="1" dirty="0"/>
              <a:t>дн</a:t>
            </a:r>
            <a:r>
              <a:rPr lang="uk-UA" sz="2200" i="1" baseline="-25000" dirty="0"/>
              <a:t>і</a:t>
            </a:r>
            <a:r>
              <a:rPr lang="uk-UA" sz="2200" i="1" dirty="0"/>
              <a:t> </a:t>
            </a:r>
            <a:r>
              <a:rPr lang="uk-UA" sz="2200" dirty="0"/>
              <a:t>– середньоденний випуск продукції і-того виду, натуральні одиниці;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	</a:t>
            </a:r>
            <a:r>
              <a:rPr lang="uk-UA" sz="2200" i="1" dirty="0"/>
              <a:t>С</a:t>
            </a:r>
            <a:r>
              <a:rPr lang="uk-UA" sz="2200" i="1" baseline="-25000" dirty="0"/>
              <a:t>і</a:t>
            </a:r>
            <a:r>
              <a:rPr lang="uk-UA" sz="2200" i="1" dirty="0"/>
              <a:t> </a:t>
            </a:r>
            <a:r>
              <a:rPr lang="uk-UA" sz="2200" dirty="0"/>
              <a:t>– собівартість одного виробу і-того виду, </a:t>
            </a:r>
            <a:r>
              <a:rPr lang="uk-UA" sz="2200" dirty="0" err="1"/>
              <a:t>грн</a:t>
            </a:r>
            <a:r>
              <a:rPr lang="uk-UA" sz="2200" dirty="0"/>
              <a:t>;</a:t>
            </a:r>
            <a:endParaRPr lang="ru-RU" sz="2200" dirty="0"/>
          </a:p>
          <a:p>
            <a:pPr>
              <a:buNone/>
            </a:pPr>
            <a:r>
              <a:rPr lang="uk-UA" sz="2200" i="1" dirty="0"/>
              <a:t>	</a:t>
            </a:r>
            <a:r>
              <a:rPr lang="uk-UA" sz="2200" i="1" dirty="0" err="1"/>
              <a:t>Тц</a:t>
            </a:r>
            <a:r>
              <a:rPr lang="uk-UA" sz="2200" i="1" baseline="-25000" dirty="0" err="1"/>
              <a:t>і</a:t>
            </a:r>
            <a:r>
              <a:rPr lang="uk-UA" sz="2200" i="1" dirty="0"/>
              <a:t> </a:t>
            </a:r>
            <a:r>
              <a:rPr lang="uk-UA" sz="2200" dirty="0"/>
              <a:t>– тривалість виробничого циклу виготовлення виробу і-того виду, робочих днів;</a:t>
            </a:r>
            <a:endParaRPr lang="ru-RU" sz="2200" dirty="0"/>
          </a:p>
          <a:p>
            <a:pPr>
              <a:buNone/>
            </a:pPr>
            <a:r>
              <a:rPr lang="uk-UA" sz="2200" i="1" dirty="0"/>
              <a:t>	</a:t>
            </a:r>
            <a:r>
              <a:rPr lang="uk-UA" sz="2200" i="1" dirty="0" err="1"/>
              <a:t>Кнв</a:t>
            </a:r>
            <a:r>
              <a:rPr lang="uk-UA" sz="2200" i="1" baseline="-25000" dirty="0" err="1"/>
              <a:t>і</a:t>
            </a:r>
            <a:r>
              <a:rPr lang="uk-UA" sz="2200" baseline="-25000" dirty="0"/>
              <a:t> </a:t>
            </a:r>
            <a:r>
              <a:rPr lang="uk-UA" sz="2200" dirty="0"/>
              <a:t> – коефіцієнт наростання витрат під час виготовлення виробу.</a:t>
            </a:r>
            <a:endParaRPr lang="ru-RU" sz="2200" dirty="0"/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 dirty="0" err="1"/>
              <a:t>Незавершене</a:t>
            </a:r>
            <a:r>
              <a:rPr lang="ru-RU" sz="4000" i="1" dirty="0"/>
              <a:t> </a:t>
            </a:r>
            <a:r>
              <a:rPr lang="ru-RU" sz="4000" i="1" dirty="0" err="1"/>
              <a:t>виробництво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>
                <a:effectLst/>
              </a:rPr>
              <a:t>Коефіцієнт наростання витрат у незавершеному виробництві визначається за формулою: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uk-UA" sz="2400" dirty="0">
                <a:effectLst/>
              </a:rPr>
              <a:t> 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uk-UA" sz="2400" i="1" dirty="0">
                <a:effectLst/>
              </a:rPr>
              <a:t>			</a:t>
            </a:r>
            <a:r>
              <a:rPr lang="uk-UA" sz="2400" i="1" dirty="0" err="1">
                <a:effectLst/>
              </a:rPr>
              <a:t>Кнв</a:t>
            </a:r>
            <a:r>
              <a:rPr lang="uk-UA" sz="2400" i="1" baseline="-25000" dirty="0" err="1">
                <a:effectLst/>
              </a:rPr>
              <a:t>і</a:t>
            </a:r>
            <a:r>
              <a:rPr lang="uk-UA" sz="2400" dirty="0">
                <a:effectLst/>
              </a:rPr>
              <a:t> = </a:t>
            </a:r>
          </a:p>
          <a:p>
            <a:pPr marL="0" indent="0">
              <a:buNone/>
            </a:pPr>
            <a:endParaRPr lang="uk-UA" sz="2400" dirty="0">
              <a:effectLst/>
            </a:endParaRPr>
          </a:p>
          <a:p>
            <a:pPr marL="0" indent="0">
              <a:buNone/>
            </a:pPr>
            <a:r>
              <a:rPr lang="uk-UA" sz="2400" dirty="0">
                <a:effectLst/>
              </a:rPr>
              <a:t>де  </a:t>
            </a:r>
            <a:r>
              <a:rPr lang="uk-UA" sz="2400" i="1" dirty="0">
                <a:effectLst/>
              </a:rPr>
              <a:t>М</a:t>
            </a:r>
            <a:r>
              <a:rPr lang="uk-UA" sz="2400" dirty="0">
                <a:effectLst/>
              </a:rPr>
              <a:t> – сума матеріальних витрат на виробництво одного виробу, </a:t>
            </a:r>
            <a:r>
              <a:rPr lang="uk-UA" sz="2400" dirty="0" err="1">
                <a:effectLst/>
              </a:rPr>
              <a:t>грн</a:t>
            </a:r>
            <a:r>
              <a:rPr lang="uk-UA" sz="2400" dirty="0">
                <a:effectLst/>
              </a:rPr>
              <a:t>;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uk-UA" sz="2400" dirty="0">
                <a:effectLst/>
              </a:rPr>
              <a:t>      </a:t>
            </a:r>
            <a:r>
              <a:rPr lang="uk-UA" sz="2400" i="1" dirty="0">
                <a:effectLst/>
              </a:rPr>
              <a:t>С</a:t>
            </a:r>
            <a:r>
              <a:rPr lang="uk-UA" sz="2400" i="1" baseline="30000" dirty="0">
                <a:effectLst/>
              </a:rPr>
              <a:t>’</a:t>
            </a:r>
            <a:r>
              <a:rPr lang="uk-UA" sz="2400" i="1" dirty="0">
                <a:effectLst/>
              </a:rPr>
              <a:t> </a:t>
            </a:r>
            <a:r>
              <a:rPr lang="uk-UA" sz="2400" dirty="0">
                <a:effectLst/>
              </a:rPr>
              <a:t>– собівартість одиниці виробу без матеріальних витрат, </a:t>
            </a:r>
            <a:r>
              <a:rPr lang="uk-UA" sz="2400" dirty="0" err="1">
                <a:effectLst/>
              </a:rPr>
              <a:t>грн</a:t>
            </a:r>
            <a:r>
              <a:rPr lang="uk-UA" sz="2400" dirty="0">
                <a:effectLst/>
              </a:rPr>
              <a:t>;</a:t>
            </a:r>
            <a:endParaRPr lang="ru-RU" sz="2400" dirty="0">
              <a:effectLst/>
            </a:endParaRPr>
          </a:p>
          <a:p>
            <a:pPr marL="0" indent="0">
              <a:buNone/>
            </a:pPr>
            <a:r>
              <a:rPr lang="ru-RU" sz="2400" dirty="0">
                <a:effectLst/>
              </a:rPr>
              <a:t>      </a:t>
            </a:r>
            <a:r>
              <a:rPr lang="en-US" sz="2400" i="1" dirty="0">
                <a:effectLst/>
              </a:rPr>
              <a:t>C</a:t>
            </a:r>
            <a:r>
              <a:rPr lang="ru-RU" sz="2400" dirty="0">
                <a:effectLst/>
              </a:rPr>
              <a:t> – </a:t>
            </a:r>
            <a:r>
              <a:rPr lang="ru-RU" sz="2400" dirty="0" err="1">
                <a:effectLst/>
              </a:rPr>
              <a:t>собівартість</a:t>
            </a:r>
            <a:r>
              <a:rPr lang="ru-RU" sz="2400" dirty="0">
                <a:effectLst/>
              </a:rPr>
              <a:t> одного </a:t>
            </a:r>
            <a:r>
              <a:rPr lang="ru-RU" sz="2400" dirty="0" err="1">
                <a:effectLst/>
              </a:rPr>
              <a:t>виробу</a:t>
            </a:r>
            <a:r>
              <a:rPr lang="ru-RU" sz="2400" dirty="0">
                <a:effectLst/>
              </a:rPr>
              <a:t>, грн.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37046"/>
            <a:ext cx="1512168" cy="84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617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9931" y="2060848"/>
            <a:ext cx="7745505" cy="424847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uk-UA" sz="2400" b="1" i="1" dirty="0"/>
              <a:t>Ритмічність виробництва</a:t>
            </a:r>
            <a:r>
              <a:rPr lang="uk-UA" sz="2400" dirty="0"/>
              <a:t> характеризує рівномірність випуску продукції, яка установлена планом виробництва. </a:t>
            </a:r>
            <a:endParaRPr lang="ru-RU" sz="24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2400" dirty="0"/>
              <a:t>Для вимірювання ритмічності випуску продукції використовується коефіцієнт ритмічності, який розраховується за формулою:</a:t>
            </a:r>
            <a:endParaRPr lang="ru-RU" sz="24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2400" dirty="0"/>
              <a:t> </a:t>
            </a:r>
            <a:endParaRPr lang="ru-RU" sz="24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2400" i="1" dirty="0"/>
              <a:t>			</a:t>
            </a:r>
            <a:r>
              <a:rPr lang="uk-UA" sz="2800" i="1" dirty="0" err="1"/>
              <a:t>К</a:t>
            </a:r>
            <a:r>
              <a:rPr lang="uk-UA" sz="2800" i="1" baseline="-25000" dirty="0" err="1"/>
              <a:t>р</a:t>
            </a:r>
            <a:r>
              <a:rPr lang="uk-UA" sz="2800" i="1" dirty="0"/>
              <a:t> =</a:t>
            </a:r>
            <a:r>
              <a:rPr lang="uk-UA" sz="2400" i="1" dirty="0"/>
              <a:t>            </a:t>
            </a:r>
            <a:r>
              <a:rPr lang="uk-UA" sz="2400" dirty="0"/>
              <a:t>,					</a:t>
            </a:r>
            <a:endParaRPr lang="ru-RU" sz="2400" dirty="0"/>
          </a:p>
          <a:p>
            <a:pPr marL="0" indent="0">
              <a:lnSpc>
                <a:spcPct val="120000"/>
              </a:lnSpc>
              <a:buNone/>
            </a:pPr>
            <a:endParaRPr lang="uk-UA" sz="2400" dirty="0"/>
          </a:p>
          <a:p>
            <a:pPr marL="0" indent="0">
              <a:lnSpc>
                <a:spcPct val="120000"/>
              </a:lnSpc>
              <a:buNone/>
            </a:pPr>
            <a:r>
              <a:rPr lang="uk-UA" sz="2400" dirty="0"/>
              <a:t>де </a:t>
            </a:r>
            <a:r>
              <a:rPr lang="uk-UA" sz="2400" i="1" dirty="0" err="1"/>
              <a:t>Вф</a:t>
            </a:r>
            <a:r>
              <a:rPr lang="uk-UA" sz="2400" i="1" baseline="-25000" dirty="0" err="1"/>
              <a:t>і</a:t>
            </a:r>
            <a:r>
              <a:rPr lang="uk-UA" sz="2400" dirty="0"/>
              <a:t> – фактичний випуск продукції за і-</a:t>
            </a:r>
            <a:r>
              <a:rPr lang="uk-UA" sz="2400" dirty="0" err="1"/>
              <a:t>тий</a:t>
            </a:r>
            <a:r>
              <a:rPr lang="uk-UA" sz="2400" dirty="0"/>
              <a:t> день, але не більше планового, грн;</a:t>
            </a:r>
            <a:endParaRPr lang="ru-RU" sz="2400" dirty="0"/>
          </a:p>
          <a:p>
            <a:pPr marL="0" indent="0">
              <a:lnSpc>
                <a:spcPct val="120000"/>
              </a:lnSpc>
              <a:buNone/>
            </a:pPr>
            <a:r>
              <a:rPr lang="ru-RU" sz="2400" dirty="0"/>
              <a:t>     </a:t>
            </a:r>
            <a:r>
              <a:rPr lang="ru-RU" sz="2400" i="1" dirty="0" err="1"/>
              <a:t>Вп</a:t>
            </a:r>
            <a:r>
              <a:rPr lang="ru-RU" sz="2400" i="1" baseline="-25000" dirty="0" err="1"/>
              <a:t>м</a:t>
            </a:r>
            <a:r>
              <a:rPr lang="ru-RU" sz="2400" dirty="0"/>
              <a:t> – </a:t>
            </a:r>
            <a:r>
              <a:rPr lang="ru-RU" sz="2400" dirty="0" err="1"/>
              <a:t>плановий</a:t>
            </a:r>
            <a:r>
              <a:rPr lang="ru-RU" sz="2400" dirty="0"/>
              <a:t> </a:t>
            </a:r>
            <a:r>
              <a:rPr lang="ru-RU" sz="2400" dirty="0" err="1"/>
              <a:t>випуск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 на </a:t>
            </a:r>
            <a:r>
              <a:rPr lang="ru-RU" sz="2400" dirty="0" err="1"/>
              <a:t>місяць</a:t>
            </a:r>
            <a:r>
              <a:rPr lang="ru-RU" sz="2400" dirty="0"/>
              <a:t>, грн.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Ритмічність виробництва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864096" cy="101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893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76400"/>
            <a:ext cx="8316912" cy="1462088"/>
          </a:xfrm>
        </p:spPr>
        <p:txBody>
          <a:bodyPr/>
          <a:lstStyle/>
          <a:p>
            <a:pPr algn="ctr" eaLnBrk="1" hangingPunct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Показники</a:t>
            </a:r>
            <a:r>
              <a:rPr lang="ru-RU" dirty="0"/>
              <a:t> плану </a:t>
            </a:r>
            <a:r>
              <a:rPr lang="ru-RU" dirty="0" err="1"/>
              <a:t>матеріально</a:t>
            </a:r>
            <a:r>
              <a:rPr lang="ru-RU" dirty="0"/>
              <a:t>-техничного </a:t>
            </a:r>
            <a:r>
              <a:rPr lang="ru-RU" dirty="0" err="1"/>
              <a:t>забезпечення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9707"/>
            <a:ext cx="8229600" cy="1066800"/>
          </a:xfrm>
        </p:spPr>
        <p:txBody>
          <a:bodyPr/>
          <a:lstStyle/>
          <a:p>
            <a:r>
              <a:rPr lang="uk-UA" dirty="0"/>
              <a:t>Методи прямого розрахунку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8003232" cy="396044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1) </a:t>
            </a:r>
            <a:r>
              <a:rPr lang="uk-UA" sz="2200" b="1" dirty="0" err="1">
                <a:latin typeface="Arial" pitchFamily="34" charset="0"/>
                <a:cs typeface="Arial" pitchFamily="34" charset="0"/>
              </a:rPr>
              <a:t>Подетальний</a:t>
            </a:r>
            <a:r>
              <a:rPr lang="uk-UA" sz="2200" b="1" dirty="0">
                <a:latin typeface="Arial" pitchFamily="34" charset="0"/>
                <a:cs typeface="Arial" pitchFamily="34" charset="0"/>
              </a:rPr>
              <a:t> метод.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 Якщо один і той же вид матеріалу використовується для виготовлення декількох виробів, потреба в ньому (</a:t>
            </a:r>
            <a:r>
              <a:rPr lang="uk-UA" sz="2200" i="1" dirty="0" err="1">
                <a:latin typeface="Arial" pitchFamily="34" charset="0"/>
                <a:cs typeface="Arial" pitchFamily="34" charset="0"/>
              </a:rPr>
              <a:t>Рм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) визначається за формулою: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 				</a:t>
            </a:r>
          </a:p>
          <a:p>
            <a:pPr marL="109728" indent="0">
              <a:buNone/>
            </a:pP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де  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Ні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норма витрати матеріалу на </a:t>
            </a:r>
            <a:r>
              <a:rPr lang="uk-UA" sz="2200" dirty="0" err="1">
                <a:latin typeface="Arial" pitchFamily="34" charset="0"/>
                <a:cs typeface="Arial" pitchFamily="34" charset="0"/>
              </a:rPr>
              <a:t>і-тий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 виріб;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      </a:t>
            </a:r>
            <a:r>
              <a:rPr lang="uk-UA" sz="2200" i="1" dirty="0" err="1">
                <a:latin typeface="Arial" pitchFamily="34" charset="0"/>
                <a:cs typeface="Arial" pitchFamily="34" charset="0"/>
              </a:rPr>
              <a:t>Ві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виробництво і-го виробу в плановому періоді;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      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n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кількість видів виробів, для яких використовується даний матеріал.	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0" y="3386708"/>
            <a:ext cx="2088234" cy="76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9356"/>
            <a:ext cx="8229600" cy="1066800"/>
          </a:xfrm>
        </p:spPr>
        <p:txBody>
          <a:bodyPr/>
          <a:lstStyle/>
          <a:p>
            <a:r>
              <a:rPr lang="uk-UA" dirty="0"/>
              <a:t>Методи прямого розрахунку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2) Метод аналогії.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 Якщо відсутні норми витрат на новий виріб, потребу розраховують на основі обґрунтованих норм для аналогічних виробів.					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			</a:t>
            </a:r>
          </a:p>
          <a:p>
            <a:pPr marL="109728" indent="0">
              <a:buNone/>
            </a:pP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де  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Нб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норма витрати матеріалу на аналогічний виріб;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i="1" dirty="0">
                <a:latin typeface="Arial" pitchFamily="34" charset="0"/>
                <a:cs typeface="Arial" pitchFamily="34" charset="0"/>
              </a:rPr>
              <a:t>      </a:t>
            </a:r>
            <a:r>
              <a:rPr lang="uk-UA" sz="2200" i="1" dirty="0" err="1">
                <a:latin typeface="Arial" pitchFamily="34" charset="0"/>
                <a:cs typeface="Arial" pitchFamily="34" charset="0"/>
              </a:rPr>
              <a:t>Вн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запланований випуск нового виробу;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i="1" dirty="0">
                <a:latin typeface="Arial" pitchFamily="34" charset="0"/>
                <a:cs typeface="Arial" pitchFamily="34" charset="0"/>
              </a:rPr>
              <a:t>      К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– коефіцієнт, що враховує особливості споживання матеріалу при виробництві нового виробу.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Як коефіцієнт </a:t>
            </a:r>
            <a:r>
              <a:rPr lang="uk-UA" sz="2200" i="1" dirty="0">
                <a:latin typeface="Arial" pitchFamily="34" charset="0"/>
                <a:cs typeface="Arial" pitchFamily="34" charset="0"/>
              </a:rPr>
              <a:t>К 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може бути використано відношення маси нового і базового виробу.</a:t>
            </a:r>
            <a:endParaRPr lang="ru-RU" sz="2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2772919" cy="48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61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313"/>
            <a:ext cx="7443809" cy="1462087"/>
          </a:xfrm>
        </p:spPr>
        <p:txBody>
          <a:bodyPr/>
          <a:lstStyle/>
          <a:p>
            <a:r>
              <a:rPr lang="uk-UA" sz="4000" dirty="0"/>
              <a:t>Реалізована продукція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017713"/>
            <a:ext cx="8097864" cy="4114800"/>
          </a:xfrm>
        </p:spPr>
        <p:txBody>
          <a:bodyPr/>
          <a:lstStyle/>
          <a:p>
            <a:pPr>
              <a:buNone/>
            </a:pPr>
            <a:r>
              <a:rPr lang="uk-UA" sz="2000" b="1" i="1" dirty="0"/>
              <a:t>Реалізованою вважається</a:t>
            </a:r>
            <a:r>
              <a:rPr lang="uk-UA" sz="2000" dirty="0"/>
              <a:t> продана готова (товарна) продукція. В загальному вигляді річний обсяг реалізації розраховується за формулою:</a:t>
            </a:r>
            <a:endParaRPr lang="ru-RU" sz="2000" dirty="0"/>
          </a:p>
          <a:p>
            <a:pPr>
              <a:buNone/>
            </a:pPr>
            <a:r>
              <a:rPr lang="uk-UA" sz="1000" dirty="0"/>
              <a:t> </a:t>
            </a:r>
            <a:endParaRPr lang="ru-RU" sz="1000" dirty="0"/>
          </a:p>
          <a:p>
            <a:pPr>
              <a:buNone/>
            </a:pPr>
            <a:r>
              <a:rPr lang="uk-UA" sz="2000" i="1" dirty="0"/>
              <a:t>			РП = ТП + </a:t>
            </a:r>
            <a:r>
              <a:rPr lang="uk-UA" sz="2000" i="1" dirty="0" err="1"/>
              <a:t>НРПп</a:t>
            </a:r>
            <a:r>
              <a:rPr lang="uk-UA" sz="2000" i="1" dirty="0"/>
              <a:t> – </a:t>
            </a:r>
            <a:r>
              <a:rPr lang="uk-UA" sz="2000" i="1" dirty="0" err="1"/>
              <a:t>НРПк</a:t>
            </a:r>
            <a:r>
              <a:rPr lang="uk-UA" sz="2000" dirty="0"/>
              <a:t>				</a:t>
            </a:r>
            <a:endParaRPr lang="ru-RU" sz="2000" dirty="0"/>
          </a:p>
          <a:p>
            <a:pPr>
              <a:buNone/>
            </a:pPr>
            <a:endParaRPr lang="uk-UA" sz="1000" dirty="0"/>
          </a:p>
          <a:p>
            <a:pPr>
              <a:buNone/>
            </a:pPr>
            <a:r>
              <a:rPr lang="uk-UA" sz="2000" dirty="0"/>
              <a:t>де  </a:t>
            </a:r>
            <a:r>
              <a:rPr lang="uk-UA" sz="2000" i="1" dirty="0"/>
              <a:t>РП </a:t>
            </a:r>
            <a:r>
              <a:rPr lang="uk-UA" sz="2000" dirty="0"/>
              <a:t>- запланований річний обсяг реалізації; </a:t>
            </a:r>
            <a:endParaRPr lang="ru-RU" sz="2000" dirty="0"/>
          </a:p>
          <a:p>
            <a:pPr>
              <a:buNone/>
            </a:pPr>
            <a:r>
              <a:rPr lang="uk-UA" sz="2000" i="1" dirty="0"/>
              <a:t>     ТП </a:t>
            </a:r>
            <a:r>
              <a:rPr lang="uk-UA" sz="2000" dirty="0"/>
              <a:t>– плановий обсяг товарної продукції; </a:t>
            </a:r>
            <a:endParaRPr lang="ru-RU" sz="2000" dirty="0"/>
          </a:p>
          <a:p>
            <a:pPr>
              <a:buNone/>
            </a:pPr>
            <a:r>
              <a:rPr lang="uk-UA" sz="2000" i="1" dirty="0"/>
              <a:t>     </a:t>
            </a:r>
            <a:r>
              <a:rPr lang="uk-UA" sz="2000" i="1" dirty="0" err="1"/>
              <a:t>НРПп</a:t>
            </a:r>
            <a:r>
              <a:rPr lang="uk-UA" sz="2000" i="1" dirty="0"/>
              <a:t> </a:t>
            </a:r>
            <a:r>
              <a:rPr lang="uk-UA" sz="2000" dirty="0"/>
              <a:t>– залишки готової (нереалізованої) продукції на початок року;</a:t>
            </a:r>
            <a:endParaRPr lang="ru-RU" sz="2000" dirty="0"/>
          </a:p>
          <a:p>
            <a:pPr>
              <a:buNone/>
            </a:pPr>
            <a:r>
              <a:rPr lang="uk-UA" sz="2000" i="1" dirty="0"/>
              <a:t>     </a:t>
            </a:r>
            <a:r>
              <a:rPr lang="uk-UA" sz="2000" i="1" dirty="0" err="1"/>
              <a:t>НРПк</a:t>
            </a:r>
            <a:r>
              <a:rPr lang="uk-UA" sz="2000" i="1" dirty="0"/>
              <a:t> </a:t>
            </a:r>
            <a:r>
              <a:rPr lang="uk-UA" sz="2000" dirty="0"/>
              <a:t>– залишки готової (нереалізованої) продукції на кінець року;</a:t>
            </a:r>
            <a:endParaRPr lang="ru-RU" sz="2000" dirty="0"/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703" y="366971"/>
            <a:ext cx="7793037" cy="1462087"/>
          </a:xfrm>
        </p:spPr>
        <p:txBody>
          <a:bodyPr/>
          <a:lstStyle/>
          <a:p>
            <a:r>
              <a:rPr lang="uk-UA" dirty="0"/>
              <a:t>Методи прямого розрахунку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26780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uk-UA" sz="2200" b="1" dirty="0">
                <a:latin typeface="Arial" pitchFamily="34" charset="0"/>
                <a:cs typeface="Arial" pitchFamily="34" charset="0"/>
              </a:rPr>
              <a:t>3) За типовим представником</a:t>
            </a:r>
            <a:r>
              <a:rPr lang="uk-UA" sz="2200" dirty="0">
                <a:latin typeface="Arial" pitchFamily="34" charset="0"/>
                <a:cs typeface="Arial" pitchFamily="34" charset="0"/>
              </a:rPr>
              <a:t>, тобто виробом, який найбільш повно відображає витрату матеріалів на всю партію продукції, що представляється ним, за формулою: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 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				 				</a:t>
            </a:r>
          </a:p>
          <a:p>
            <a:pPr marL="109728" indent="0">
              <a:buNone/>
            </a:pPr>
            <a:endParaRPr lang="uk-UA" sz="22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де       – норма витрати на типовий представник;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200" dirty="0">
                <a:latin typeface="Arial" pitchFamily="34" charset="0"/>
                <a:cs typeface="Arial" pitchFamily="34" charset="0"/>
              </a:rPr>
              <a:t>           – програма випуску всіх виробів даної групи.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2669"/>
            <a:ext cx="226825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496" y="4489867"/>
            <a:ext cx="372044" cy="37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653" y="4861911"/>
            <a:ext cx="353162" cy="36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92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358" y="692696"/>
            <a:ext cx="7789342" cy="1066800"/>
          </a:xfrm>
        </p:spPr>
        <p:txBody>
          <a:bodyPr>
            <a:normAutofit fontScale="90000"/>
          </a:bodyPr>
          <a:lstStyle/>
          <a:p>
            <a:r>
              <a:rPr lang="uk-UA" dirty="0"/>
              <a:t>Метод динамічних коефіцієнтів: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915880"/>
          </a:xfrm>
          <a:solidFill>
            <a:srgbClr val="D0EBB3"/>
          </a:solidFill>
        </p:spPr>
        <p:txBody>
          <a:bodyPr>
            <a:norm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Використовується для деяких видів допоміжних матеріалів, які не піддаються нормуванню (матеріали для поточного ремонту: цвяхи, крейда, шибка і т.п.), на основі звітних даних з урахуванням змін обсягу вироблюваних робіт: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uk-UA" sz="20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де 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Вф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– фактичні витрати матеріалів за минулий період;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      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Ів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– індекс зміни виробничої програми;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000" dirty="0">
                <a:latin typeface="Arial" pitchFamily="34" charset="0"/>
                <a:cs typeface="Arial" pitchFamily="34" charset="0"/>
              </a:rPr>
              <a:t>       </a:t>
            </a:r>
            <a:r>
              <a:rPr lang="uk-UA" sz="2000" i="1" dirty="0" err="1">
                <a:latin typeface="Arial" pitchFamily="34" charset="0"/>
                <a:cs typeface="Arial" pitchFamily="34" charset="0"/>
              </a:rPr>
              <a:t>Ін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– індекс норм витрат матеріалів.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001654"/>
            <a:ext cx="239288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710" y="596842"/>
            <a:ext cx="7690048" cy="1066800"/>
          </a:xfrm>
        </p:spPr>
        <p:txBody>
          <a:bodyPr>
            <a:normAutofit/>
          </a:bodyPr>
          <a:lstStyle/>
          <a:p>
            <a:r>
              <a:rPr lang="uk-UA" dirty="0"/>
              <a:t>Метод рецептурного складу: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  <a:solidFill>
            <a:srgbClr val="FFFF99"/>
          </a:solidFill>
        </p:spPr>
        <p:txBody>
          <a:bodyPr>
            <a:normAutofit fontScale="55000" lnSpcReduction="20000"/>
          </a:bodyPr>
          <a:lstStyle/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Спочатку розраховується маса сировини (матеріалу), необхідної для виконання виробничої програми (</a:t>
            </a:r>
            <a:r>
              <a:rPr lang="uk-UA" sz="3200" i="1" dirty="0" err="1">
                <a:latin typeface="Arial" pitchFamily="34" charset="0"/>
                <a:cs typeface="Arial" pitchFamily="34" charset="0"/>
              </a:rPr>
              <a:t>Рмас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) за формулою: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 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					</a:t>
            </a: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де </a:t>
            </a:r>
            <a:r>
              <a:rPr lang="uk-UA" sz="3200" i="1" dirty="0">
                <a:latin typeface="Arial" pitchFamily="34" charset="0"/>
                <a:cs typeface="Arial" pitchFamily="34" charset="0"/>
              </a:rPr>
              <a:t>Н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– загальна норма витрачання суміші матеріалів для виготовлення одиниці продукції;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     </a:t>
            </a:r>
            <a:r>
              <a:rPr lang="uk-UA" sz="3200" i="1" dirty="0">
                <a:latin typeface="Arial" pitchFamily="34" charset="0"/>
                <a:cs typeface="Arial" pitchFamily="34" charset="0"/>
              </a:rPr>
              <a:t>В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– виробництво продукції в плановому періоді в натуральному виразі.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 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Потреба у кожному конкретному компоненті, який входить до складу виробу (</a:t>
            </a:r>
            <a:r>
              <a:rPr lang="uk-UA" sz="3200" i="1" dirty="0" err="1">
                <a:latin typeface="Arial" pitchFamily="34" charset="0"/>
                <a:cs typeface="Arial" pitchFamily="34" charset="0"/>
              </a:rPr>
              <a:t>Рмат</a:t>
            </a:r>
            <a:r>
              <a:rPr lang="uk-UA" sz="3200" i="1" baseline="-25000" dirty="0" err="1">
                <a:latin typeface="Arial" pitchFamily="34" charset="0"/>
                <a:cs typeface="Arial" pitchFamily="34" charset="0"/>
              </a:rPr>
              <a:t>і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), визначається на підставі рецептури, яка характеризує питому вагу компонента в складі норми витрачання: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				 				</a:t>
            </a:r>
          </a:p>
          <a:p>
            <a:pPr marL="109728" indent="0">
              <a:lnSpc>
                <a:spcPct val="120000"/>
              </a:lnSpc>
              <a:buNone/>
            </a:pPr>
            <a:endParaRPr lang="uk-UA" sz="3200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sz="3200" dirty="0">
                <a:latin typeface="Arial" pitchFamily="34" charset="0"/>
                <a:cs typeface="Arial" pitchFamily="34" charset="0"/>
              </a:rPr>
              <a:t>де  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3200" i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3200" dirty="0">
                <a:latin typeface="Arial" pitchFamily="34" charset="0"/>
                <a:cs typeface="Arial" pitchFamily="34" charset="0"/>
              </a:rPr>
              <a:t>– питома вага конкретного компонента в продукції, %.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88" y="2724376"/>
            <a:ext cx="1695099" cy="41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3216"/>
            <a:ext cx="2520280" cy="4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673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/>
          <a:lstStyle/>
          <a:p>
            <a:r>
              <a:rPr lang="uk-UA" dirty="0"/>
              <a:t>Матеріальний баланс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4729712"/>
          </a:xfrm>
        </p:spPr>
        <p:txBody>
          <a:bodyPr>
            <a:normAutofit fontScale="62500" lnSpcReduction="20000"/>
          </a:bodyPr>
          <a:lstStyle/>
          <a:p>
            <a:pPr marL="109728" indent="0" algn="ctr">
              <a:buNone/>
            </a:pPr>
            <a:endParaRPr lang="uk-UA" sz="3100" i="1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uk-UA" sz="3600" i="1" dirty="0">
                <a:latin typeface="Arial" pitchFamily="34" charset="0"/>
                <a:cs typeface="Arial" pitchFamily="34" charset="0"/>
              </a:rPr>
              <a:t>В + Р + Т + КС + З = ОЗ + В + ПС</a:t>
            </a:r>
            <a:r>
              <a:rPr lang="uk-UA" sz="3100" dirty="0">
                <a:latin typeface="Arial" pitchFamily="34" charset="0"/>
                <a:cs typeface="Arial" pitchFamily="34" charset="0"/>
              </a:rPr>
              <a:t> </a:t>
            </a:r>
            <a:endParaRPr lang="ru-RU" sz="31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де 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В </a:t>
            </a:r>
            <a:r>
              <a:rPr lang="uk-UA" dirty="0">
                <a:latin typeface="Arial" pitchFamily="34" charset="0"/>
                <a:cs typeface="Arial" pitchFamily="34" charset="0"/>
              </a:rPr>
              <a:t>– потреба в даному виді ресурсів на виробництво продукції;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Р –</a:t>
            </a:r>
            <a:r>
              <a:rPr lang="uk-UA" dirty="0">
                <a:latin typeface="Arial" pitchFamily="34" charset="0"/>
                <a:cs typeface="Arial" pitchFamily="34" charset="0"/>
              </a:rPr>
              <a:t> потреба в даному виді ресурсів на ремонтно-експлуатаційні потреби;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Т –</a:t>
            </a:r>
            <a:r>
              <a:rPr lang="uk-UA" dirty="0">
                <a:latin typeface="Arial" pitchFamily="34" charset="0"/>
                <a:cs typeface="Arial" pitchFamily="34" charset="0"/>
              </a:rPr>
              <a:t> потреба в даному виді ресурсів на виконання плану технічного розвитку;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КС –</a:t>
            </a:r>
            <a:r>
              <a:rPr lang="uk-UA" dirty="0">
                <a:latin typeface="Arial" pitchFamily="34" charset="0"/>
                <a:cs typeface="Arial" pitchFamily="34" charset="0"/>
              </a:rPr>
              <a:t> потреба в даному виді ресурсів на капітальне будівництво;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З </a:t>
            </a:r>
            <a:r>
              <a:rPr lang="uk-UA" dirty="0">
                <a:latin typeface="Arial" pitchFamily="34" charset="0"/>
                <a:cs typeface="Arial" pitchFamily="34" charset="0"/>
              </a:rPr>
              <a:t>– перехідні запаси на кінець планового періоду;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ОЗ </a:t>
            </a:r>
            <a:r>
              <a:rPr lang="uk-UA" dirty="0">
                <a:latin typeface="Arial" pitchFamily="34" charset="0"/>
                <a:cs typeface="Arial" pitchFamily="34" charset="0"/>
              </a:rPr>
              <a:t>– очікувані залишки на початок планованого періоду;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В </a:t>
            </a:r>
            <a:r>
              <a:rPr lang="uk-UA" dirty="0">
                <a:latin typeface="Arial" pitchFamily="34" charset="0"/>
                <a:cs typeface="Arial" pitchFamily="34" charset="0"/>
              </a:rPr>
              <a:t>– внутрішні резерви (власне виробництво);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lnSpc>
                <a:spcPct val="120000"/>
              </a:lnSpc>
              <a:buNone/>
            </a:pPr>
            <a:r>
              <a:rPr lang="uk-UA" i="1" dirty="0">
                <a:latin typeface="Arial" pitchFamily="34" charset="0"/>
                <a:cs typeface="Arial" pitchFamily="34" charset="0"/>
              </a:rPr>
              <a:t>    ПС – </a:t>
            </a:r>
            <a:r>
              <a:rPr lang="uk-UA" dirty="0">
                <a:latin typeface="Arial" pitchFamily="34" charset="0"/>
                <a:cs typeface="Arial" pitchFamily="34" charset="0"/>
              </a:rPr>
              <a:t>поставки зі сторони (інші поставки)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.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3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uk-UA" dirty="0"/>
              <a:t>Матеріальний баланс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708770"/>
              </p:ext>
            </p:extLst>
          </p:nvPr>
        </p:nvGraphicFramePr>
        <p:xfrm>
          <a:off x="395538" y="2348880"/>
          <a:ext cx="8496941" cy="2766871"/>
        </p:xfrm>
        <a:graphic>
          <a:graphicData uri="http://schemas.openxmlformats.org/drawingml/2006/table">
            <a:tbl>
              <a:tblPr/>
              <a:tblGrid>
                <a:gridCol w="916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2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98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95268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Наймену-вання</a:t>
                      </a: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uk-UA" sz="1400" b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матеріа-лу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Од. в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им</a:t>
                      </a: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Потреба в матеріалах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Перехід-ний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запас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Загальна потреба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Джерела покриття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0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вир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-во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НДКР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…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Всьо-го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Очікувані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залишки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Власне вир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-во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Поставки зі сторони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534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2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 </a:t>
            </a:r>
            <a:br>
              <a:rPr lang="ru-RU" b="1" dirty="0"/>
            </a:br>
            <a:r>
              <a:rPr lang="uk-UA" dirty="0" err="1"/>
              <a:t>Однопродуктовий</a:t>
            </a:r>
            <a:r>
              <a:rPr lang="uk-UA" dirty="0"/>
              <a:t> баланс забезпечення матеріалу Х, кг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733448"/>
              </p:ext>
            </p:extLst>
          </p:nvPr>
        </p:nvGraphicFramePr>
        <p:xfrm>
          <a:off x="1043608" y="2276872"/>
          <a:ext cx="7488830" cy="37923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40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1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03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Потреба в матеріалі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Джерела покриття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Напрям використання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effectLst/>
                          <a:latin typeface="Arial"/>
                          <a:ea typeface="Times New Roman"/>
                        </a:rPr>
                        <a:t>Кіль-кість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Джерела покриття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 err="1">
                          <a:effectLst/>
                          <a:latin typeface="Arial"/>
                          <a:ea typeface="Times New Roman"/>
                        </a:rPr>
                        <a:t>Кіль-кість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1. На виконання виробничої програми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1200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1. Залишки на початок планового періоду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120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2. На ремонтно-експлуатаційні потреби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2. Власне виробництво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06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3. На здійснення організаційно-технічних заходів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17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3. Закупка у сторонніх постачальників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1315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4. На капітальне будівництво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43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5. Виробничі запаси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150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4033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Всього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1435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>
                          <a:effectLst/>
                          <a:latin typeface="Arial"/>
                          <a:ea typeface="Times New Roman"/>
                        </a:rPr>
                        <a:t>Всього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effectLst/>
                          <a:latin typeface="Arial"/>
                          <a:ea typeface="Times New Roman"/>
                        </a:rPr>
                        <a:t>1435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112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err="1"/>
              <a:t>Багатопродуктовий</a:t>
            </a:r>
            <a:r>
              <a:rPr lang="uk-UA" b="1" dirty="0"/>
              <a:t> матеріальний баланс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536" y="2204864"/>
          <a:ext cx="8352928" cy="4053951"/>
        </p:xfrm>
        <a:graphic>
          <a:graphicData uri="http://schemas.openxmlformats.org/drawingml/2006/table">
            <a:tbl>
              <a:tblPr/>
              <a:tblGrid>
                <a:gridCol w="1647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7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0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22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86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2029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Назва сировини, матеріалу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Од. в</a:t>
                      </a:r>
                      <a:r>
                        <a:rPr lang="ru-RU" sz="1400" b="0">
                          <a:effectLst/>
                          <a:latin typeface="Arial"/>
                          <a:ea typeface="Times New Roman"/>
                        </a:rPr>
                        <a:t>им</a:t>
                      </a: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.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Потреба в ресурсах на виробництво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Перехід-ний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запас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Загальна потреба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Джерела покриття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Очікувані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залишки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Власне вир</a:t>
                      </a:r>
                      <a:r>
                        <a:rPr lang="ru-RU" sz="1400" b="0">
                          <a:effectLst/>
                          <a:latin typeface="Arial"/>
                          <a:ea typeface="Times New Roman"/>
                        </a:rPr>
                        <a:t>-во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Поставки зі сторони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30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Каолін 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Глина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Пісок кварцовий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Польовий шпат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Рідке скло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Сода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 err="1">
                          <a:effectLst/>
                          <a:latin typeface="Arial"/>
                          <a:ea typeface="Times New Roman"/>
                        </a:rPr>
                        <a:t>Глазур-фітта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Пігменти-фарби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Масло </a:t>
                      </a:r>
                      <a:r>
                        <a:rPr lang="uk-UA" sz="1400" b="0" dirty="0" err="1">
                          <a:effectLst/>
                          <a:latin typeface="Arial"/>
                          <a:ea typeface="Times New Roman"/>
                        </a:rPr>
                        <a:t>транс-форматорне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 dirty="0">
                          <a:effectLst/>
                          <a:latin typeface="Arial"/>
                          <a:ea typeface="Times New Roman"/>
                        </a:rPr>
                        <a:t>Гіпс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т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кг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кг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кг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105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70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60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60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50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1000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10000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10000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180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500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450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130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85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72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70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65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62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59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1180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10500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>
                          <a:effectLst/>
                          <a:latin typeface="Arial"/>
                          <a:ea typeface="Times New Roman"/>
                        </a:rPr>
                        <a:t>10450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35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20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15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8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220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640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0">
                          <a:effectLst/>
                          <a:latin typeface="Arial"/>
                          <a:ea typeface="Times New Roman"/>
                        </a:rPr>
                        <a:t>530</a:t>
                      </a:r>
                      <a:endParaRPr lang="ru-RU" sz="14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Arial"/>
                          <a:ea typeface="Times New Roman"/>
                        </a:rPr>
                        <a:t>–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95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65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64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62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55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47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51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960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 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9860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1" dirty="0">
                          <a:effectLst/>
                          <a:latin typeface="Arial"/>
                          <a:ea typeface="Times New Roman"/>
                        </a:rPr>
                        <a:t>9920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202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22" y="764704"/>
            <a:ext cx="8229600" cy="1066800"/>
          </a:xfrm>
        </p:spPr>
        <p:txBody>
          <a:bodyPr/>
          <a:lstStyle/>
          <a:p>
            <a:r>
              <a:rPr lang="uk-UA" dirty="0"/>
              <a:t>Оптимальна партія поставки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1988841"/>
            <a:ext cx="6656799" cy="452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54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Розрахунок оптимального розміру замовлення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За допомогою формули: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uk-UA" sz="2400" i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                                  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Q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dirty="0">
                <a:latin typeface="Arial" pitchFamily="34" charset="0"/>
                <a:cs typeface="Arial" pitchFamily="34" charset="0"/>
              </a:rPr>
              <a:t>=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      </a:t>
            </a:r>
            <a:r>
              <a:rPr lang="uk-UA" sz="2400" b="1" dirty="0">
                <a:latin typeface="Arial" pitchFamily="34" charset="0"/>
                <a:cs typeface="Arial" pitchFamily="34" charset="0"/>
              </a:rPr>
              <a:t>      ,				</a:t>
            </a:r>
          </a:p>
          <a:p>
            <a:pPr marL="109728" indent="0">
              <a:buNone/>
            </a:pPr>
            <a:endParaRPr lang="uk-UA" sz="1400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де 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Q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розмір оптимальної партії;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      О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вартість виконання одного замовлення (транспортно-заготівель-ні витрати на одну партію);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      Д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загальна потреба на період, натуральні одиниці;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      Н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вартість зберігання одиниці запасу.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383" y="2961094"/>
            <a:ext cx="936104" cy="76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9774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Розрахунок оптимального розміру замовлення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693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підпри</a:t>
            </a:r>
            <a:endParaRPr lang="ru-RU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1844675"/>
            <a:ext cx="777240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uk-UA" sz="2400"/>
              <a:t>Реалізована продукція характеризує валовий дохід підприємства (ВД) у плановому періоді, що визначається за формулами: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1200"/>
              <a:t> </a:t>
            </a:r>
            <a:endParaRPr lang="uk-UA" sz="1200" i="1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i="1"/>
              <a:t>			ВД = РП =         </a:t>
            </a:r>
            <a:r>
              <a:rPr lang="uk-UA" sz="2400"/>
              <a:t>, 			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1200" i="1"/>
              <a:t>			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400" i="1"/>
              <a:t>			ВД</a:t>
            </a:r>
            <a:r>
              <a:rPr lang="uk-UA" sz="1800" i="1"/>
              <a:t>i </a:t>
            </a:r>
            <a:r>
              <a:rPr lang="uk-UA" sz="2400" i="1"/>
              <a:t>= Ц</a:t>
            </a:r>
            <a:r>
              <a:rPr lang="uk-UA" sz="1800" i="1"/>
              <a:t>i </a:t>
            </a:r>
            <a:r>
              <a:rPr lang="uk-UA" sz="2400" i="1"/>
              <a:t>* Оп</a:t>
            </a:r>
            <a:r>
              <a:rPr lang="uk-UA" sz="1800" i="1"/>
              <a:t>i</a:t>
            </a:r>
            <a:r>
              <a:rPr lang="uk-UA" sz="2400" i="1"/>
              <a:t>,		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uk-UA" sz="1200"/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/>
              <a:t>де ВДi - валовий дохід від реалізації i-го виду продукції;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/>
              <a:t>Цi - ціна одиниці i-го виду продукції (оптова, договірна);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uk-UA" sz="2400"/>
              <a:t>Опi – запланований обсяг продажу i-го виду продукції в натуральному виразі.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734679"/>
              </p:ext>
            </p:extLst>
          </p:nvPr>
        </p:nvGraphicFramePr>
        <p:xfrm>
          <a:off x="4788024" y="2924944"/>
          <a:ext cx="936104" cy="76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Формула" r:id="rId3" imgW="558800" imgH="457200" progId="Equation.3">
                  <p:embed/>
                </p:oleObj>
              </mc:Choice>
              <mc:Fallback>
                <p:oleObj name="Формула" r:id="rId3" imgW="5588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2924944"/>
                        <a:ext cx="936104" cy="7616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Розрахунок оптимального розміру замовлення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79515" y="2492896"/>
          <a:ext cx="8712963" cy="19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4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72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Розмір замовлення, </a:t>
                      </a:r>
                      <a:r>
                        <a:rPr lang="uk-UA" sz="1600" dirty="0" err="1">
                          <a:latin typeface="Arial" pitchFamily="34" charset="0"/>
                          <a:cs typeface="Arial" pitchFamily="34" charset="0"/>
                        </a:rPr>
                        <a:t>шт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Вартість 1 кг, </a:t>
                      </a:r>
                      <a:r>
                        <a:rPr lang="uk-UA" sz="1600" dirty="0" err="1">
                          <a:latin typeface="Arial" pitchFamily="34" charset="0"/>
                          <a:cs typeface="Arial" pitchFamily="34" charset="0"/>
                        </a:rPr>
                        <a:t>грн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Вартість всієї потреби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Кількість замовлень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Витрати на замовлення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Витрати на зберігання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Сукупні витрати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4000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40000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6250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60000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106250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5000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9,8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49000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75000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129000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10000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90000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2500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150000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latin typeface="Arial" pitchFamily="34" charset="0"/>
                          <a:cs typeface="Arial" pitchFamily="34" charset="0"/>
                        </a:rPr>
                        <a:t>242500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217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066800"/>
          </a:xfrm>
        </p:spPr>
        <p:txBody>
          <a:bodyPr>
            <a:noAutofit/>
          </a:bodyPr>
          <a:lstStyle/>
          <a:p>
            <a:r>
              <a:rPr lang="uk-UA" sz="3200" dirty="0"/>
              <a:t>В системі контролю запасів використовується</a:t>
            </a:r>
            <a:r>
              <a:rPr lang="uk-UA" sz="3200" b="1" dirty="0"/>
              <a:t> три рівні контролю.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2249424"/>
          <a:ext cx="8229600" cy="4325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9923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Точка замовлення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297977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109728" indent="0"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Тз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= В    х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Цз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				</a:t>
            </a:r>
          </a:p>
          <a:p>
            <a:pPr marL="109728" indent="0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де </a:t>
            </a:r>
            <a:r>
              <a:rPr lang="uk-UA" sz="2400" i="1" dirty="0" err="1">
                <a:latin typeface="Arial" pitchFamily="34" charset="0"/>
                <a:cs typeface="Arial" pitchFamily="34" charset="0"/>
              </a:rPr>
              <a:t>Тз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точка замовлення;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i="1" dirty="0">
                <a:latin typeface="Arial" pitchFamily="34" charset="0"/>
                <a:cs typeface="Arial" pitchFamily="34" charset="0"/>
              </a:rPr>
              <a:t>     В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максимальна величина використання (кг, шт., м); 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b="1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uk-UA" sz="2400" i="1" dirty="0" err="1">
                <a:latin typeface="Arial" pitchFamily="34" charset="0"/>
                <a:cs typeface="Arial" pitchFamily="34" charset="0"/>
              </a:rPr>
              <a:t>Цз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максимальний цикл замовлення (днів).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851920" y="2636912"/>
          <a:ext cx="360040" cy="34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3" name="Формула" r:id="rId3" imgW="203112" imgH="190417" progId="Equation.3">
                  <p:embed/>
                </p:oleObj>
              </mc:Choice>
              <mc:Fallback>
                <p:oleObj name="Формула" r:id="rId3" imgW="203112" imgH="190417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2636912"/>
                        <a:ext cx="360040" cy="342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0" y="647700"/>
          <a:ext cx="114300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4" name="Формула" r:id="rId5" imgW="114102" imgH="126780" progId="Equation.3">
                  <p:embed/>
                </p:oleObj>
              </mc:Choice>
              <mc:Fallback>
                <p:oleObj name="Формула" r:id="rId5" imgW="114102" imgH="126780" progId="Equation.3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47700"/>
                        <a:ext cx="114300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716016" y="2636912"/>
          <a:ext cx="360040" cy="342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Формула" r:id="rId7" imgW="203112" imgH="190417" progId="Equation.3">
                  <p:embed/>
                </p:oleObj>
              </mc:Choice>
              <mc:Fallback>
                <p:oleObj name="Формула" r:id="rId7" imgW="203112" imgH="190417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636912"/>
                        <a:ext cx="360040" cy="3428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43608" y="77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79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66800"/>
          </a:xfrm>
        </p:spPr>
        <p:txBody>
          <a:bodyPr/>
          <a:lstStyle/>
          <a:p>
            <a:r>
              <a:rPr lang="uk-UA" dirty="0"/>
              <a:t>Мінімальний рівень запасів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324126"/>
            <a:ext cx="7715200" cy="276280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109728" indent="0" algn="ctr">
              <a:buNone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ru-RU" i="1" dirty="0">
                <a:latin typeface="Arial" pitchFamily="34" charset="0"/>
                <a:cs typeface="Arial" pitchFamily="34" charset="0"/>
              </a:rPr>
              <a:t>Уз =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Тз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– (В   х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Цз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)</a:t>
            </a:r>
            <a:r>
              <a:rPr lang="ru-RU" dirty="0">
                <a:latin typeface="Arial" pitchFamily="34" charset="0"/>
                <a:cs typeface="Arial" pitchFamily="34" charset="0"/>
              </a:rPr>
              <a:t>,</a:t>
            </a:r>
            <a:r>
              <a:rPr lang="uk-UA" i="1" dirty="0">
                <a:latin typeface="Arial" pitchFamily="34" charset="0"/>
                <a:cs typeface="Arial" pitchFamily="34" charset="0"/>
              </a:rPr>
              <a:t>			</a:t>
            </a:r>
          </a:p>
          <a:p>
            <a:pPr marL="109728" indent="0">
              <a:buNone/>
            </a:pPr>
            <a:endParaRPr lang="uk-UA" sz="2000" i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де </a:t>
            </a:r>
            <a:r>
              <a:rPr lang="uk-UA" sz="2400" i="1" dirty="0">
                <a:latin typeface="Arial" pitchFamily="34" charset="0"/>
                <a:cs typeface="Arial" pitchFamily="34" charset="0"/>
              </a:rPr>
              <a:t>В –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середня величина використовування (споживання);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     </a:t>
            </a:r>
            <a:r>
              <a:rPr lang="ru-RU" sz="2400" i="1" dirty="0" err="1">
                <a:latin typeface="Arial" pitchFamily="34" charset="0"/>
                <a:cs typeface="Arial" pitchFamily="34" charset="0"/>
              </a:rPr>
              <a:t>Цз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– середній цикл замовлення.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8242"/>
            <a:ext cx="364232" cy="47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172" y="2674615"/>
            <a:ext cx="400237" cy="52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74" y="4292599"/>
            <a:ext cx="316990" cy="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346" y="3573016"/>
            <a:ext cx="3175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7797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Максимальний рівень запасів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3051784"/>
          </a:xfrm>
          <a:solidFill>
            <a:srgbClr val="FFFF00"/>
          </a:solidFill>
        </p:spPr>
        <p:txBody>
          <a:bodyPr/>
          <a:lstStyle/>
          <a:p>
            <a:pPr marL="109728" indent="0"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Уз  =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Тз</a:t>
            </a:r>
            <a:r>
              <a:rPr lang="ru-RU" dirty="0">
                <a:latin typeface="Arial" pitchFamily="34" charset="0"/>
                <a:cs typeface="Arial" pitchFamily="34" charset="0"/>
              </a:rPr>
              <a:t> + Q – (В  х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Цз</a:t>
            </a:r>
            <a:r>
              <a:rPr lang="ru-RU" dirty="0">
                <a:latin typeface="Arial" pitchFamily="34" charset="0"/>
                <a:cs typeface="Arial" pitchFamily="34" charset="0"/>
              </a:rPr>
              <a:t> )		</a:t>
            </a:r>
          </a:p>
          <a:p>
            <a:pPr marL="109728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де Q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оптимальний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розмір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09728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В 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мінімальна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величина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використання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109728" indent="0"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Цз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 –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мінімальний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цикл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замовлення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36912"/>
            <a:ext cx="360040" cy="34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72288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16291"/>
            <a:ext cx="264296" cy="2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64916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796" y="4382445"/>
            <a:ext cx="288032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525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76400"/>
            <a:ext cx="8316912" cy="1462088"/>
          </a:xfrm>
        </p:spPr>
        <p:txBody>
          <a:bodyPr/>
          <a:lstStyle/>
          <a:p>
            <a:pPr algn="ctr" eaLnBrk="1" hangingPunct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виробничої</a:t>
            </a:r>
            <a:r>
              <a:rPr lang="ru-RU" dirty="0"/>
              <a:t> </a:t>
            </a:r>
            <a:r>
              <a:rPr lang="ru-RU" dirty="0" err="1"/>
              <a:t>потужності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051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i="1" dirty="0"/>
              <a:t>                  </a:t>
            </a:r>
          </a:p>
          <a:p>
            <a:pPr>
              <a:buNone/>
            </a:pPr>
            <a:r>
              <a:rPr lang="uk-UA" i="1" dirty="0"/>
              <a:t>			= </a:t>
            </a:r>
            <a:r>
              <a:rPr lang="uk-UA" dirty="0"/>
              <a:t>		</a:t>
            </a:r>
            <a:endParaRPr lang="ru-RU" dirty="0"/>
          </a:p>
          <a:p>
            <a:pPr>
              <a:buNone/>
            </a:pPr>
            <a:endParaRPr lang="uk-UA" sz="2200" dirty="0"/>
          </a:p>
          <a:p>
            <a:pPr algn="just">
              <a:buNone/>
            </a:pPr>
            <a:endParaRPr lang="uk-UA" sz="1200" dirty="0"/>
          </a:p>
          <a:p>
            <a:pPr algn="just">
              <a:buNone/>
            </a:pPr>
            <a:r>
              <a:rPr lang="uk-UA" sz="2400" dirty="0"/>
              <a:t>де </a:t>
            </a:r>
            <a:r>
              <a:rPr lang="uk-UA" sz="2400" i="1" dirty="0" err="1"/>
              <a:t>ВПвх</a:t>
            </a:r>
            <a:r>
              <a:rPr lang="uk-UA" sz="2400" i="1" dirty="0"/>
              <a:t>, </a:t>
            </a:r>
            <a:r>
              <a:rPr lang="uk-UA" sz="2400" i="1" dirty="0" err="1"/>
              <a:t>ВПвв</a:t>
            </a:r>
            <a:r>
              <a:rPr lang="uk-UA" sz="2400" i="1" dirty="0"/>
              <a:t>, </a:t>
            </a:r>
            <a:r>
              <a:rPr lang="uk-UA" sz="2400" i="1" dirty="0" err="1"/>
              <a:t>ВПвив</a:t>
            </a:r>
            <a:r>
              <a:rPr lang="uk-UA" sz="2400" i="1" dirty="0"/>
              <a:t> </a:t>
            </a:r>
            <a:r>
              <a:rPr lang="uk-UA" sz="2400" dirty="0"/>
              <a:t>– відповідно вхідна потужність та потужність, яка вводиться та виводиться у плановому році;</a:t>
            </a:r>
            <a:endParaRPr lang="ru-RU" sz="2400" dirty="0"/>
          </a:p>
          <a:p>
            <a:pPr algn="just">
              <a:buNone/>
            </a:pPr>
            <a:r>
              <a:rPr lang="uk-UA" sz="2400" i="1" dirty="0"/>
              <a:t>     </a:t>
            </a:r>
            <a:r>
              <a:rPr lang="uk-UA" sz="2400" i="1" dirty="0" err="1"/>
              <a:t>Тв</a:t>
            </a:r>
            <a:r>
              <a:rPr lang="uk-UA" sz="2400" i="1" dirty="0"/>
              <a:t> </a:t>
            </a:r>
            <a:r>
              <a:rPr lang="uk-UA" sz="2400" dirty="0"/>
              <a:t>– період часу введення потужностей (кількість місяців використання введеної потужності до кінця року);</a:t>
            </a:r>
            <a:endParaRPr lang="ru-RU" sz="2400" dirty="0"/>
          </a:p>
          <a:p>
            <a:pPr algn="just">
              <a:buNone/>
            </a:pPr>
            <a:r>
              <a:rPr lang="uk-UA" sz="2400" i="1" dirty="0"/>
              <a:t>     </a:t>
            </a:r>
            <a:r>
              <a:rPr lang="uk-UA" sz="2400" i="1" dirty="0" err="1"/>
              <a:t>Тн</a:t>
            </a:r>
            <a:r>
              <a:rPr lang="uk-UA" sz="2400" dirty="0"/>
              <a:t> – період часу вибуття потужності (число місяців від початку виведення до кінця року).</a:t>
            </a:r>
            <a:endParaRPr lang="ru-RU" sz="2400" dirty="0"/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Середньорічна виробнича потужність (</a:t>
            </a:r>
            <a:r>
              <a:rPr lang="uk-UA" i="1" dirty="0" err="1"/>
              <a:t>Впсер</a:t>
            </a:r>
            <a:r>
              <a:rPr lang="uk-UA" dirty="0"/>
              <a:t>)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35481"/>
            <a:ext cx="5421163" cy="7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2022644"/>
            <a:ext cx="992314" cy="4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591056"/>
              </p:ext>
            </p:extLst>
          </p:nvPr>
        </p:nvGraphicFramePr>
        <p:xfrm>
          <a:off x="323528" y="211772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212930"/>
            <a:ext cx="7793037" cy="1462087"/>
          </a:xfrm>
        </p:spPr>
        <p:txBody>
          <a:bodyPr>
            <a:normAutofit/>
          </a:bodyPr>
          <a:lstStyle/>
          <a:p>
            <a:r>
              <a:rPr lang="ru-RU" sz="3800" dirty="0" err="1"/>
              <a:t>Фонди</a:t>
            </a:r>
            <a:r>
              <a:rPr lang="ru-RU" sz="3800" dirty="0"/>
              <a:t> часу робот</a:t>
            </a:r>
            <a:r>
              <a:rPr lang="uk-UA" sz="3800" dirty="0"/>
              <a:t>и устаткування</a:t>
            </a:r>
            <a:endParaRPr lang="ru-RU" sz="3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2400" b="1" dirty="0"/>
              <a:t>Календарний фонд часу</a:t>
            </a:r>
            <a:r>
              <a:rPr lang="uk-UA" sz="2400" dirty="0"/>
              <a:t> використовується при розрахунках виробничої потужності підприємств з безперервним процесом виробництва (наприклад, в хімічних і металургійних виробництвах). Календарний фонд часу у годинах (     ) розраховується за формулою: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 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	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Календарний фонд часу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765478"/>
            <a:ext cx="3096344" cy="66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29463"/>
            <a:ext cx="571872" cy="4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335229"/>
            <a:ext cx="29908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51005"/>
            <a:ext cx="8229600" cy="50228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1800" b="1" dirty="0"/>
              <a:t>Режимний (номінальний) фонд </a:t>
            </a:r>
            <a:r>
              <a:rPr lang="uk-UA" sz="1800" dirty="0"/>
              <a:t>відображає номінальну (максимально можливу) кількість днів роботи підприємства з урахуванням кількості святкових і вихідних днів, а також встановленого режиму роботи.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Режимний фонд розраховується за формулами: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Для безперервного виробництва:</a:t>
            </a:r>
            <a:endParaRPr lang="ru-RU" sz="1800" dirty="0"/>
          </a:p>
          <a:p>
            <a:pPr algn="ctr">
              <a:buNone/>
            </a:pPr>
            <a:r>
              <a:rPr lang="uk-UA" sz="1800" dirty="0"/>
              <a:t>	</a:t>
            </a:r>
            <a:r>
              <a:rPr lang="uk-UA" sz="1800" b="1" dirty="0" err="1"/>
              <a:t>Ф</a:t>
            </a:r>
            <a:r>
              <a:rPr lang="uk-UA" sz="1800" b="1" baseline="-25000" dirty="0" err="1"/>
              <a:t>реж</a:t>
            </a:r>
            <a:r>
              <a:rPr lang="uk-UA" sz="1800" b="1" dirty="0"/>
              <a:t> = </a:t>
            </a:r>
            <a:r>
              <a:rPr lang="uk-UA" sz="1800" b="1" dirty="0" err="1"/>
              <a:t>Ф</a:t>
            </a:r>
            <a:r>
              <a:rPr lang="uk-UA" sz="1800" b="1" baseline="-25000" dirty="0" err="1"/>
              <a:t>кал</a:t>
            </a:r>
            <a:endParaRPr lang="ru-RU" sz="1800" b="1" dirty="0"/>
          </a:p>
          <a:p>
            <a:pPr>
              <a:buNone/>
            </a:pPr>
            <a:r>
              <a:rPr lang="uk-UA" sz="1800" dirty="0"/>
              <a:t>Для перервного: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У днях:</a:t>
            </a:r>
            <a:endParaRPr lang="ru-RU" sz="1800" dirty="0"/>
          </a:p>
          <a:p>
            <a:pPr algn="ctr">
              <a:buNone/>
            </a:pPr>
            <a:r>
              <a:rPr lang="uk-UA" sz="1800" b="1" dirty="0" err="1"/>
              <a:t>Ф</a:t>
            </a:r>
            <a:r>
              <a:rPr lang="uk-UA" sz="1800" b="1" baseline="-25000" dirty="0" err="1"/>
              <a:t>реж</a:t>
            </a:r>
            <a:r>
              <a:rPr lang="uk-UA" sz="1800" b="1" dirty="0"/>
              <a:t> = </a:t>
            </a:r>
            <a:r>
              <a:rPr lang="uk-UA" sz="1800" b="1" dirty="0" err="1"/>
              <a:t>Ф</a:t>
            </a:r>
            <a:r>
              <a:rPr lang="uk-UA" sz="1800" b="1" baseline="-25000" dirty="0" err="1"/>
              <a:t>кал</a:t>
            </a:r>
            <a:r>
              <a:rPr lang="uk-UA" sz="1800" b="1" baseline="-25000" dirty="0"/>
              <a:t> </a:t>
            </a:r>
            <a:r>
              <a:rPr lang="uk-UA" sz="1800" b="1" dirty="0"/>
              <a:t> – </a:t>
            </a:r>
            <a:r>
              <a:rPr lang="uk-UA" sz="1800" b="1" dirty="0" err="1"/>
              <a:t>Д</a:t>
            </a:r>
            <a:r>
              <a:rPr lang="uk-UA" sz="1800" b="1" baseline="-25000" dirty="0" err="1"/>
              <a:t>св</a:t>
            </a:r>
            <a:r>
              <a:rPr lang="uk-UA" sz="1800" b="1" baseline="-25000" dirty="0"/>
              <a:t> </a:t>
            </a:r>
            <a:r>
              <a:rPr lang="uk-UA" sz="1800" b="1" dirty="0"/>
              <a:t> – </a:t>
            </a:r>
            <a:r>
              <a:rPr lang="uk-UA" sz="1800" b="1" dirty="0" err="1"/>
              <a:t>Д</a:t>
            </a:r>
            <a:r>
              <a:rPr lang="uk-UA" sz="1800" b="1" baseline="-25000" dirty="0" err="1"/>
              <a:t>вих</a:t>
            </a:r>
            <a:r>
              <a:rPr lang="uk-UA" sz="1800" b="1" dirty="0"/>
              <a:t>.</a:t>
            </a:r>
            <a:endParaRPr lang="ru-RU" sz="1800" b="1" dirty="0"/>
          </a:p>
          <a:p>
            <a:pPr>
              <a:buNone/>
            </a:pPr>
            <a:r>
              <a:rPr lang="uk-UA" sz="1800" dirty="0"/>
              <a:t>У годинах: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							,		</a:t>
            </a:r>
            <a:endParaRPr lang="ru-RU" sz="1800" dirty="0"/>
          </a:p>
          <a:p>
            <a:pPr>
              <a:buNone/>
            </a:pPr>
            <a:endParaRPr lang="uk-UA" sz="900" dirty="0"/>
          </a:p>
          <a:p>
            <a:pPr>
              <a:buNone/>
            </a:pPr>
            <a:r>
              <a:rPr lang="uk-UA" sz="1800" dirty="0"/>
              <a:t>де</a:t>
            </a:r>
            <a:r>
              <a:rPr lang="uk-UA" sz="1800" i="1" dirty="0"/>
              <a:t>  </a:t>
            </a:r>
            <a:r>
              <a:rPr lang="uk-UA" sz="1800" i="1" dirty="0" err="1"/>
              <a:t>Д</a:t>
            </a:r>
            <a:r>
              <a:rPr lang="uk-UA" sz="1800" i="1" baseline="-25000" dirty="0" err="1"/>
              <a:t>св</a:t>
            </a:r>
            <a:r>
              <a:rPr lang="uk-UA" sz="1800" i="1" dirty="0"/>
              <a:t>, </a:t>
            </a:r>
            <a:r>
              <a:rPr lang="uk-UA" sz="1800" i="1" dirty="0" err="1"/>
              <a:t>Д</a:t>
            </a:r>
            <a:r>
              <a:rPr lang="uk-UA" sz="1800" i="1" baseline="-25000" dirty="0" err="1"/>
              <a:t>вих</a:t>
            </a:r>
            <a:r>
              <a:rPr lang="uk-UA" sz="1800" i="1" baseline="-25000" dirty="0"/>
              <a:t> </a:t>
            </a:r>
            <a:r>
              <a:rPr lang="uk-UA" sz="1800" dirty="0"/>
              <a:t>– кількість святкових днів та вихідних днів відповідно;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            – тривалість робочої зміни, години; </a:t>
            </a:r>
            <a:endParaRPr lang="ru-RU" sz="1800" dirty="0"/>
          </a:p>
          <a:p>
            <a:pPr>
              <a:buNone/>
            </a:pPr>
            <a:r>
              <a:rPr lang="uk-UA" sz="1800" dirty="0"/>
              <a:t>            – кількість змін;</a:t>
            </a:r>
            <a:endParaRPr lang="ru-RU" sz="1800" dirty="0"/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0797" y="403009"/>
            <a:ext cx="8229600" cy="868346"/>
          </a:xfrm>
        </p:spPr>
        <p:txBody>
          <a:bodyPr>
            <a:normAutofit/>
          </a:bodyPr>
          <a:lstStyle/>
          <a:p>
            <a:r>
              <a:rPr lang="uk-UA" sz="4000" dirty="0"/>
              <a:t>Режимний (номінальний) фонд</a:t>
            </a:r>
            <a:endParaRPr lang="ru-RU" sz="40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72176"/>
            <a:ext cx="3545009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37" y="5421769"/>
            <a:ext cx="359255" cy="408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27" y="5788899"/>
            <a:ext cx="359256" cy="32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A87C67-9BBD-4C7D-9726-F42DBA23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Валовий</a:t>
            </a:r>
            <a:r>
              <a:rPr lang="ru-RU" dirty="0"/>
              <a:t> </a:t>
            </a:r>
            <a:r>
              <a:rPr lang="ru-RU" dirty="0" err="1"/>
              <a:t>дохід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275B85-1149-4C2A-B798-AC559D268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/>
              <a:t>Валовий дохід — загальна сума доходу підприємства, одержаного від усіх видів його діяльності протягом звітного періоду у грошовій, матеріальній або нематеріальній формах як на території України, так і за її межами. </a:t>
            </a:r>
          </a:p>
        </p:txBody>
      </p:sp>
    </p:spTree>
    <p:extLst>
      <p:ext uri="{BB962C8B-B14F-4D97-AF65-F5344CB8AC3E}">
        <p14:creationId xmlns:p14="http://schemas.microsoft.com/office/powerpoint/2010/main" val="4111674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1822"/>
            <a:ext cx="8229600" cy="4594515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2200" b="1" dirty="0"/>
              <a:t>Ефективний фонд часу устаткування </a:t>
            </a:r>
            <a:r>
              <a:rPr lang="uk-UA" sz="2200" dirty="0"/>
              <a:t>– це максимально можливий фонд часу роботи обладнання при заданому режимі роботи підприємства з урахуванням витрат часу на планово-попереджувальні ремонти. Ефективний фонд часу визначається за формулою: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 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							 ,		</a:t>
            </a:r>
            <a:r>
              <a:rPr lang="uk-UA" sz="1100" dirty="0"/>
              <a:t>		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де  р – відсоток часу на ремонт і технологічні зупинки устаткування.</a:t>
            </a:r>
            <a:endParaRPr lang="ru-RU" sz="2200" dirty="0"/>
          </a:p>
          <a:p>
            <a:pPr marL="109728" indent="0">
              <a:buNone/>
            </a:pPr>
            <a:endParaRPr lang="uk-UA" sz="1600" dirty="0"/>
          </a:p>
          <a:p>
            <a:pPr marL="109728" indent="0">
              <a:buNone/>
            </a:pPr>
            <a:r>
              <a:rPr lang="uk-UA" sz="2200" dirty="0"/>
              <a:t>У годинах:  </a:t>
            </a:r>
            <a:r>
              <a:rPr lang="uk-UA" sz="2200" i="1" dirty="0" err="1"/>
              <a:t>Ф</a:t>
            </a:r>
            <a:r>
              <a:rPr lang="uk-UA" sz="2200" i="1" baseline="-25000" dirty="0" err="1"/>
              <a:t>еф</a:t>
            </a:r>
            <a:r>
              <a:rPr lang="uk-UA" sz="2200" i="1" dirty="0"/>
              <a:t> = (</a:t>
            </a:r>
            <a:r>
              <a:rPr lang="uk-UA" sz="2200" i="1" dirty="0" err="1"/>
              <a:t>Ф</a:t>
            </a:r>
            <a:r>
              <a:rPr lang="uk-UA" sz="2200" i="1" baseline="-25000" dirty="0" err="1"/>
              <a:t>реж</a:t>
            </a:r>
            <a:r>
              <a:rPr lang="uk-UA" sz="2200" i="1" dirty="0"/>
              <a:t> – Д</a:t>
            </a:r>
            <a:r>
              <a:rPr lang="uk-UA" sz="2200" i="1" baseline="-25000" dirty="0"/>
              <a:t>рем</a:t>
            </a:r>
            <a:r>
              <a:rPr lang="uk-UA" sz="2200" i="1" dirty="0"/>
              <a:t>)</a:t>
            </a:r>
            <a:r>
              <a:rPr lang="uk-UA" sz="2200" i="1" baseline="-25000" dirty="0"/>
              <a:t> </a:t>
            </a:r>
            <a:r>
              <a:rPr lang="uk-UA" sz="2200" i="1" dirty="0"/>
              <a:t>х </a:t>
            </a:r>
            <a:r>
              <a:rPr lang="uk-UA" sz="2200" i="1" dirty="0" err="1"/>
              <a:t>К</a:t>
            </a:r>
            <a:r>
              <a:rPr lang="uk-UA" sz="2200" i="1" baseline="-25000" dirty="0" err="1"/>
              <a:t>зм</a:t>
            </a:r>
            <a:r>
              <a:rPr lang="uk-UA" sz="2200" i="1" baseline="-25000" dirty="0"/>
              <a:t> </a:t>
            </a:r>
            <a:r>
              <a:rPr lang="uk-UA" sz="2200" i="1" dirty="0"/>
              <a:t>х </a:t>
            </a:r>
            <a:r>
              <a:rPr lang="en-US" sz="2200" i="1" dirty="0"/>
              <a:t>t</a:t>
            </a:r>
            <a:r>
              <a:rPr lang="uk-UA" sz="2200" i="1" baseline="-25000" dirty="0" err="1"/>
              <a:t>зм</a:t>
            </a:r>
            <a:endParaRPr lang="ru-RU" sz="2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489509"/>
            <a:ext cx="7793037" cy="1140452"/>
          </a:xfrm>
        </p:spPr>
        <p:txBody>
          <a:bodyPr/>
          <a:lstStyle/>
          <a:p>
            <a:r>
              <a:rPr lang="uk-UA" dirty="0"/>
              <a:t>Ефективний фонд часу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53035"/>
            <a:ext cx="282396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-36929"/>
            <a:ext cx="7793037" cy="1462087"/>
          </a:xfrm>
        </p:spPr>
        <p:txBody>
          <a:bodyPr>
            <a:normAutofit/>
          </a:bodyPr>
          <a:lstStyle/>
          <a:p>
            <a:r>
              <a:rPr lang="uk-UA" dirty="0"/>
              <a:t>Виробнича потужність: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4380" y="1533098"/>
            <a:ext cx="8507288" cy="5017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9728" indent="0">
              <a:spcBef>
                <a:spcPts val="0"/>
              </a:spcBef>
              <a:buNone/>
            </a:pPr>
            <a:r>
              <a:rPr lang="uk-UA" sz="1800" dirty="0"/>
              <a:t>В загальному вигляді виробнича потужність провідного цеху, ділянки або групи технологічного устаткування з виготовлення однорідної продукції може бути визначена за однією з наступних формул: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050" dirty="0"/>
              <a:t> </a:t>
            </a:r>
            <a:endParaRPr lang="ru-RU" sz="105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dirty="0"/>
              <a:t>			</a:t>
            </a:r>
            <a:r>
              <a:rPr lang="en-US" sz="1800" dirty="0"/>
              <a:t>      (1)</a:t>
            </a:r>
            <a:r>
              <a:rPr lang="uk-UA" sz="1800" dirty="0"/>
              <a:t>	або:</a:t>
            </a:r>
            <a:r>
              <a:rPr lang="en-US" sz="1800" dirty="0"/>
              <a:t>                            (2)          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dirty="0"/>
              <a:t>					</a:t>
            </a:r>
          </a:p>
          <a:p>
            <a:pPr marL="109728" indent="0">
              <a:spcBef>
                <a:spcPts val="0"/>
              </a:spcBef>
              <a:buNone/>
            </a:pPr>
            <a:endParaRPr lang="en-US" sz="6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dirty="0"/>
              <a:t>де  </a:t>
            </a:r>
            <a:r>
              <a:rPr lang="uk-UA" sz="1800" i="1" dirty="0" err="1"/>
              <a:t>ВП</a:t>
            </a:r>
            <a:r>
              <a:rPr lang="uk-UA" sz="1800" i="1" baseline="-25000" dirty="0" err="1"/>
              <a:t>і</a:t>
            </a:r>
            <a:r>
              <a:rPr lang="uk-UA" sz="1800" dirty="0"/>
              <a:t> – потужність i – </a:t>
            </a:r>
            <a:r>
              <a:rPr lang="uk-UA" sz="1800" dirty="0" err="1"/>
              <a:t>го</a:t>
            </a:r>
            <a:r>
              <a:rPr lang="uk-UA" sz="1800" dirty="0"/>
              <a:t> виробничого підрозділу підприємства; 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/>
              <a:t>      </a:t>
            </a:r>
            <a:r>
              <a:rPr lang="en-US" sz="1800" i="1" dirty="0"/>
              <a:t>n</a:t>
            </a:r>
            <a:r>
              <a:rPr lang="uk-UA" sz="1800" dirty="0"/>
              <a:t>  – середньорічна кількість устаткування;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i="1" dirty="0"/>
              <a:t>      </a:t>
            </a:r>
            <a:r>
              <a:rPr lang="en-US" sz="1800" i="1" dirty="0"/>
              <a:t>a</a:t>
            </a:r>
            <a:r>
              <a:rPr lang="uk-UA" sz="1800" dirty="0"/>
              <a:t>  – продуктивність устаткування у відповідних одиницях вимірювання певної продукції в годину;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i="1" dirty="0"/>
              <a:t>     Т</a:t>
            </a:r>
            <a:r>
              <a:rPr lang="uk-UA" sz="1800" i="1" baseline="-25000" dirty="0"/>
              <a:t>еф</a:t>
            </a:r>
            <a:r>
              <a:rPr lang="uk-UA" sz="1800" dirty="0"/>
              <a:t> – ефективний річний фонд часу роботи одиниці устаткування, години;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i="1" dirty="0"/>
              <a:t>     </a:t>
            </a:r>
            <a:r>
              <a:rPr lang="uk-UA" sz="1800" i="1" dirty="0" err="1"/>
              <a:t>Тр</a:t>
            </a:r>
            <a:r>
              <a:rPr lang="uk-UA" sz="1800" dirty="0"/>
              <a:t> – трудомісткість виготовлення одиниці продукції з урахуванням коефіцієнта виконання норм, який визначається за формулою: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dirty="0"/>
              <a:t> 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uk-UA" sz="1800" dirty="0"/>
              <a:t>						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/>
              <a:t>   </a:t>
            </a:r>
            <a:r>
              <a:rPr lang="ru-RU" sz="1800" dirty="0"/>
              <a:t>     д</a:t>
            </a:r>
            <a:r>
              <a:rPr lang="uk-UA" sz="1800" dirty="0"/>
              <a:t>е</a:t>
            </a:r>
            <a:r>
              <a:rPr lang="en-US" sz="1800" dirty="0"/>
              <a:t>    </a:t>
            </a:r>
            <a:r>
              <a:rPr lang="uk-UA" sz="1800" dirty="0"/>
              <a:t>  </a:t>
            </a:r>
            <a:r>
              <a:rPr lang="ru-RU" sz="1800" dirty="0"/>
              <a:t> </a:t>
            </a:r>
            <a:r>
              <a:rPr lang="uk-UA" sz="1800" dirty="0"/>
              <a:t>– норма часу на виготовлення одиниці продукції (годину.)</a:t>
            </a:r>
            <a:endParaRPr lang="ru-RU" sz="1800" dirty="0"/>
          </a:p>
          <a:p>
            <a:pPr marL="109728" indent="0">
              <a:spcBef>
                <a:spcPts val="0"/>
              </a:spcBef>
              <a:buNone/>
            </a:pPr>
            <a:r>
              <a:rPr lang="en-US" sz="1800" dirty="0"/>
              <a:t>                                  </a:t>
            </a:r>
            <a:r>
              <a:rPr lang="uk-UA" sz="1800" dirty="0"/>
              <a:t> </a:t>
            </a:r>
            <a:r>
              <a:rPr lang="ru-RU" sz="1800" dirty="0"/>
              <a:t> </a:t>
            </a:r>
            <a:r>
              <a:rPr lang="uk-UA" sz="1800" dirty="0"/>
              <a:t>– коефіцієнт виконання норм часу.</a:t>
            </a:r>
            <a:endParaRPr lang="ru-RU" sz="1800" dirty="0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07" y="2546292"/>
            <a:ext cx="1924690" cy="3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26" y="2334287"/>
            <a:ext cx="1476842" cy="68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301208"/>
            <a:ext cx="958974" cy="65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207" y="5910558"/>
            <a:ext cx="432048" cy="415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19708"/>
            <a:ext cx="432048" cy="33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Содержимое 1"/>
              <p:cNvSpPr>
                <a:spLocks noGrp="1"/>
              </p:cNvSpPr>
              <p:nvPr>
                <p:ph idx="1"/>
              </p:nvPr>
            </p:nvSpPr>
            <p:spPr>
              <a:xfrm>
                <a:off x="703153" y="1916832"/>
                <a:ext cx="8229600" cy="4525963"/>
              </a:xfrm>
              <a:solidFill>
                <a:schemeClr val="accent5"/>
              </a:solidFill>
            </p:spPr>
            <p:txBody>
              <a:bodyPr>
                <a:normAutofit/>
              </a:bodyPr>
              <a:lstStyle/>
              <a:p>
                <a:pPr marL="109728" indent="0">
                  <a:buNone/>
                </a:pPr>
                <a:r>
                  <a:rPr lang="uk-UA" sz="2400" dirty="0"/>
                  <a:t>Ступінь використання виробничої потужності можна визначити за формулою:</a:t>
                </a:r>
                <a:endParaRPr lang="ru-UA" sz="2400" dirty="0"/>
              </a:p>
              <a:p>
                <a:pPr marL="109728" indent="0">
                  <a:buNone/>
                </a:pPr>
                <a:r>
                  <a:rPr lang="uk-UA" sz="2400" dirty="0"/>
                  <a:t> </a:t>
                </a:r>
                <a:endParaRPr lang="ru-UA" sz="2400" dirty="0"/>
              </a:p>
              <a:p>
                <a:pPr marL="109728" indent="0">
                  <a:buNone/>
                </a:pPr>
                <a:r>
                  <a:rPr lang="uk-UA" sz="2400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UA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uk-UA" sz="2800">
                            <a:latin typeface="Cambria Math" panose="02040503050406030204" pitchFamily="18" charset="0"/>
                          </a:rPr>
                          <m:t>К</m:t>
                        </m:r>
                      </m:e>
                      <m:sub>
                        <m:r>
                          <a:rPr lang="uk-UA" sz="2800">
                            <a:latin typeface="Cambria Math" panose="02040503050406030204" pitchFamily="18" charset="0"/>
                          </a:rPr>
                          <m:t>вик</m:t>
                        </m:r>
                      </m:sub>
                    </m:sSub>
                    <m:r>
                      <a:rPr lang="uk-UA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UA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uk-UA" sz="2800">
                            <a:latin typeface="Cambria Math" panose="02040503050406030204" pitchFamily="18" charset="0"/>
                          </a:rPr>
                          <m:t>О</m:t>
                        </m:r>
                        <m:sSub>
                          <m:sSubPr>
                            <m:ctrlPr>
                              <a:rPr lang="ru-U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>
                                <a:latin typeface="Cambria Math" panose="02040503050406030204" pitchFamily="18" charset="0"/>
                              </a:rPr>
                              <m:t>В</m:t>
                            </m:r>
                          </m:e>
                          <m:sub>
                            <m:r>
                              <a:rPr lang="uk-UA" sz="2800">
                                <a:latin typeface="Cambria Math" panose="02040503050406030204" pitchFamily="18" charset="0"/>
                              </a:rPr>
                              <m:t>ф</m:t>
                            </m:r>
                          </m:sub>
                        </m:sSub>
                      </m:num>
                      <m:den>
                        <m:r>
                          <a:rPr lang="uk-UA" sz="2800">
                            <a:latin typeface="Cambria Math" panose="02040503050406030204" pitchFamily="18" charset="0"/>
                          </a:rPr>
                          <m:t>В</m:t>
                        </m:r>
                        <m:sSub>
                          <m:sSubPr>
                            <m:ctrlPr>
                              <a:rPr lang="ru-UA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uk-UA" sz="2800">
                                <a:latin typeface="Cambria Math" panose="02040503050406030204" pitchFamily="18" charset="0"/>
                              </a:rPr>
                              <m:t>П</m:t>
                            </m:r>
                          </m:e>
                          <m:sub>
                            <m:r>
                              <a:rPr lang="uk-UA" sz="2800">
                                <a:latin typeface="Cambria Math" panose="02040503050406030204" pitchFamily="18" charset="0"/>
                              </a:rPr>
                              <m:t>ф</m:t>
                            </m:r>
                          </m:sub>
                        </m:sSub>
                      </m:den>
                    </m:f>
                  </m:oMath>
                </a14:m>
                <a:r>
                  <a:rPr lang="uk-UA" sz="2800" dirty="0"/>
                  <a:t>,</a:t>
                </a:r>
                <a:r>
                  <a:rPr lang="uk-UA" sz="2400" dirty="0"/>
                  <a:t>				     </a:t>
                </a:r>
                <a:endParaRPr lang="ru-UA" sz="2400" dirty="0"/>
              </a:p>
              <a:p>
                <a:pPr marL="109728" indent="0">
                  <a:buNone/>
                </a:pPr>
                <a:endParaRPr lang="uk-UA" sz="2400"/>
              </a:p>
              <a:p>
                <a:pPr marL="109728" indent="0">
                  <a:buNone/>
                </a:pPr>
                <a:r>
                  <a:rPr lang="uk-UA" sz="2400"/>
                  <a:t>де  </a:t>
                </a:r>
                <a:r>
                  <a:rPr lang="uk-UA" sz="2400" dirty="0" err="1"/>
                  <a:t>ОВ</a:t>
                </a:r>
                <a:r>
                  <a:rPr lang="uk-UA" sz="2400" baseline="-25000" dirty="0" err="1"/>
                  <a:t>ф</a:t>
                </a:r>
                <a:r>
                  <a:rPr lang="uk-UA" sz="2400" dirty="0"/>
                  <a:t> – обсяг виробництва за фактом, натур. од.;</a:t>
                </a:r>
                <a:endParaRPr lang="ru-UA" sz="2400" dirty="0"/>
              </a:p>
              <a:p>
                <a:pPr marL="109728" indent="0">
                  <a:buNone/>
                </a:pPr>
                <a:r>
                  <a:rPr lang="uk-UA" sz="2400" dirty="0"/>
                  <a:t>      </a:t>
                </a:r>
                <a:r>
                  <a:rPr lang="uk-UA" sz="2400" dirty="0" err="1"/>
                  <a:t>ВП</a:t>
                </a:r>
                <a:r>
                  <a:rPr lang="uk-UA" sz="2400" baseline="-25000" dirty="0" err="1"/>
                  <a:t>ф</a:t>
                </a:r>
                <a:r>
                  <a:rPr lang="uk-UA" sz="2400" dirty="0"/>
                  <a:t> – фактична виробнича потужність підрозділу підприємства; </a:t>
                </a:r>
                <a:endParaRPr lang="ru-UA" sz="2400" dirty="0"/>
              </a:p>
              <a:p>
                <a:pPr marL="109728" indent="0">
                  <a:buNone/>
                </a:pPr>
                <a:r>
                  <a:rPr lang="uk-UA" sz="2400" b="1" dirty="0"/>
                  <a:t> </a:t>
                </a:r>
                <a:endParaRPr lang="ru-UA" sz="2400" dirty="0"/>
              </a:p>
            </p:txBody>
          </p:sp>
        </mc:Choice>
        <mc:Fallback>
          <p:sp>
            <p:nvSpPr>
              <p:cNvPr id="2" name="Содержимое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153" y="1916832"/>
                <a:ext cx="8229600" cy="4525963"/>
              </a:xfrm>
              <a:blipFill>
                <a:blip r:embed="rId2"/>
                <a:stretch>
                  <a:fillRect t="-1077"/>
                </a:stretch>
              </a:blipFill>
            </p:spPr>
            <p:txBody>
              <a:bodyPr/>
              <a:lstStyle/>
              <a:p>
                <a:r>
                  <a:rPr lang="ru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Коефіцієнт використання </a:t>
            </a:r>
            <a:r>
              <a:rPr lang="uk-UA" dirty="0" err="1"/>
              <a:t>виробничоі</a:t>
            </a:r>
            <a:r>
              <a:rPr lang="uk-UA" dirty="0"/>
              <a:t> потужності</a:t>
            </a:r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err="1"/>
              <a:t>Показники</a:t>
            </a:r>
            <a:r>
              <a:rPr lang="ru-RU" sz="4000" dirty="0"/>
              <a:t> </a:t>
            </a:r>
            <a:r>
              <a:rPr lang="ru-RU" sz="4000" dirty="0" err="1"/>
              <a:t>використання</a:t>
            </a:r>
            <a:r>
              <a:rPr lang="ru-RU" sz="4000" dirty="0"/>
              <a:t> </a:t>
            </a:r>
            <a:r>
              <a:rPr lang="ru-RU" sz="4000" dirty="0" err="1"/>
              <a:t>основних</a:t>
            </a:r>
            <a:r>
              <a:rPr lang="ru-RU" sz="4000" dirty="0"/>
              <a:t> </a:t>
            </a:r>
            <a:r>
              <a:rPr lang="ru-RU" sz="4000" dirty="0" err="1"/>
              <a:t>засобів</a:t>
            </a:r>
            <a:endParaRPr lang="ru-RU" sz="40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21959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uk-UA" sz="2400" b="1" i="1"/>
              <a:t>Фондовіддача (Фв) </a:t>
            </a:r>
            <a:r>
              <a:rPr lang="uk-UA" sz="2400"/>
              <a:t>розраховується за такою формулою:                     </a:t>
            </a:r>
          </a:p>
          <a:p>
            <a:pPr eaLnBrk="1" hangingPunct="1">
              <a:lnSpc>
                <a:spcPct val="80000"/>
              </a:lnSpc>
              <a:buNone/>
            </a:pPr>
            <a:endParaRPr lang="uk-UA" sz="2400"/>
          </a:p>
          <a:p>
            <a:pPr eaLnBrk="1" hangingPunct="1">
              <a:lnSpc>
                <a:spcPct val="80000"/>
              </a:lnSpc>
              <a:buNone/>
            </a:pPr>
            <a:r>
              <a:rPr lang="uk-UA" sz="2400"/>
              <a:t> 			Фв = V / ОПС середріч.,</a:t>
            </a:r>
          </a:p>
          <a:p>
            <a:pPr eaLnBrk="1" hangingPunct="1">
              <a:lnSpc>
                <a:spcPct val="80000"/>
              </a:lnSpc>
              <a:buNone/>
            </a:pPr>
            <a:endParaRPr lang="uk-UA" sz="2400"/>
          </a:p>
          <a:p>
            <a:pPr eaLnBrk="1" hangingPunct="1">
              <a:lnSpc>
                <a:spcPct val="80000"/>
              </a:lnSpc>
              <a:buNone/>
            </a:pPr>
            <a:r>
              <a:rPr lang="uk-UA" sz="2400"/>
              <a:t>де V - обсяг виробленої підприємством продукції;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uk-UA" sz="2400"/>
              <a:t>    ОПС середріч. - Середньорічна вартість основних виробничих засобів</a:t>
            </a:r>
          </a:p>
          <a:p>
            <a:pPr eaLnBrk="1" hangingPunct="1">
              <a:lnSpc>
                <a:spcPct val="80000"/>
              </a:lnSpc>
              <a:buNone/>
            </a:pPr>
            <a:endParaRPr lang="uk-UA" sz="2400" b="1" i="1"/>
          </a:p>
          <a:p>
            <a:pPr eaLnBrk="1" hangingPunct="1">
              <a:lnSpc>
                <a:spcPct val="80000"/>
              </a:lnSpc>
              <a:buNone/>
            </a:pPr>
            <a:r>
              <a:rPr lang="uk-UA" sz="2400" b="1" i="1"/>
              <a:t>Фондомісткість (Фм) </a:t>
            </a:r>
            <a:r>
              <a:rPr lang="uk-UA" sz="2400"/>
              <a:t>розраховується за формулою:                      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uk-UA" sz="2400"/>
              <a:t> 				Фм = 1/ Фв</a:t>
            </a:r>
            <a:r>
              <a:rPr lang="uk-UA" sz="2800"/>
              <a:t>                                            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dirty="0" err="1"/>
              <a:t>Показники</a:t>
            </a:r>
            <a:r>
              <a:rPr lang="ru-RU" sz="4000" dirty="0"/>
              <a:t> </a:t>
            </a:r>
            <a:r>
              <a:rPr lang="ru-RU" sz="4000" dirty="0" err="1"/>
              <a:t>використання</a:t>
            </a:r>
            <a:r>
              <a:rPr lang="ru-RU" sz="4000" dirty="0"/>
              <a:t> </a:t>
            </a:r>
            <a:r>
              <a:rPr lang="ru-RU" sz="4000" dirty="0" err="1"/>
              <a:t>основних</a:t>
            </a:r>
            <a:r>
              <a:rPr lang="ru-RU" sz="4000" dirty="0"/>
              <a:t> </a:t>
            </a:r>
            <a:r>
              <a:rPr lang="ru-RU" sz="4000" dirty="0" err="1"/>
              <a:t>засобів</a:t>
            </a:r>
            <a:endParaRPr lang="ru-RU" sz="4000" dirty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21959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ru-RU" sz="2000" b="1" i="1" dirty="0"/>
              <a:t>Фондовооруженность (</a:t>
            </a:r>
            <a:r>
              <a:rPr lang="ru-RU" sz="2000" b="1" i="1" dirty="0" err="1"/>
              <a:t>Фо</a:t>
            </a:r>
            <a:r>
              <a:rPr lang="ru-RU" sz="2000" b="1" i="1" dirty="0"/>
              <a:t>) </a:t>
            </a:r>
            <a:r>
              <a:rPr lang="ru-RU" sz="2000" dirty="0" err="1"/>
              <a:t>розраховується</a:t>
            </a:r>
            <a:r>
              <a:rPr lang="ru-RU" sz="2000" dirty="0"/>
              <a:t> за такою формулою:</a:t>
            </a:r>
            <a:endParaRPr lang="ru-RU" sz="1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					     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/>
              <a:t>де ЧСП - </a:t>
            </a:r>
            <a:r>
              <a:rPr lang="ru-RU" sz="2000" dirty="0" err="1"/>
              <a:t>середньооблікова</a:t>
            </a:r>
            <a:r>
              <a:rPr lang="ru-RU" sz="2000" dirty="0"/>
              <a:t> </a:t>
            </a:r>
            <a:r>
              <a:rPr lang="ru-RU" sz="2000" dirty="0" err="1"/>
              <a:t>чисельність</a:t>
            </a:r>
            <a:r>
              <a:rPr lang="ru-RU" sz="2000" dirty="0"/>
              <a:t> персоналу, </a:t>
            </a:r>
            <a:r>
              <a:rPr lang="ru-RU" sz="2000" dirty="0" err="1"/>
              <a:t>чол</a:t>
            </a:r>
            <a:r>
              <a:rPr lang="ru-RU" sz="2000" dirty="0"/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ru-RU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b="1" i="1" dirty="0" err="1"/>
              <a:t>Коефіцієнт</a:t>
            </a:r>
            <a:r>
              <a:rPr lang="ru-RU" sz="2000" b="1" i="1" dirty="0"/>
              <a:t> </a:t>
            </a:r>
            <a:r>
              <a:rPr lang="ru-RU" sz="2000" b="1" i="1" dirty="0" err="1"/>
              <a:t>зношування</a:t>
            </a:r>
            <a:r>
              <a:rPr lang="ru-RU" sz="2000" b="1" i="1" dirty="0"/>
              <a:t> (</a:t>
            </a:r>
            <a:r>
              <a:rPr lang="ru-RU" sz="2000" b="1" i="1" dirty="0" err="1"/>
              <a:t>Кзн</a:t>
            </a:r>
            <a:r>
              <a:rPr lang="ru-RU" sz="2000" b="1" i="1" dirty="0"/>
              <a:t>)</a:t>
            </a:r>
            <a:r>
              <a:rPr lang="ru-RU" sz="2000" dirty="0"/>
              <a:t> </a:t>
            </a:r>
            <a:r>
              <a:rPr lang="ru-RU" sz="2000" dirty="0" err="1"/>
              <a:t>розраховується</a:t>
            </a:r>
            <a:r>
              <a:rPr lang="ru-RU" sz="2000" dirty="0"/>
              <a:t> за формулою:</a:t>
            </a:r>
            <a:r>
              <a:rPr lang="ru-RU" sz="1400" dirty="0"/>
              <a:t>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/>
              <a:t>				</a:t>
            </a:r>
            <a:r>
              <a:rPr lang="ru-RU" sz="2400" dirty="0" err="1"/>
              <a:t>К</a:t>
            </a:r>
            <a:r>
              <a:rPr lang="ru-RU" sz="1800" dirty="0" err="1"/>
              <a:t>зн</a:t>
            </a:r>
            <a:r>
              <a:rPr lang="ru-RU" sz="2400" dirty="0"/>
              <a:t> =                 ,</a:t>
            </a:r>
            <a:r>
              <a:rPr lang="uk-UA" sz="2400" dirty="0"/>
              <a:t>				      </a:t>
            </a:r>
            <a:endParaRPr lang="ru-RU" sz="2000" dirty="0"/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/>
              <a:t>де </a:t>
            </a:r>
            <a:r>
              <a:rPr lang="ru-RU" sz="2000" dirty="0" err="1"/>
              <a:t>Зоз</a:t>
            </a:r>
            <a:r>
              <a:rPr lang="ru-RU" sz="2000" dirty="0"/>
              <a:t> - сума </a:t>
            </a:r>
            <a:r>
              <a:rPr lang="ru-RU" sz="2000" dirty="0" err="1"/>
              <a:t>зносу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, тис. грн.;     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ru-RU" sz="2000" dirty="0"/>
              <a:t>    </a:t>
            </a:r>
            <a:r>
              <a:rPr lang="en-US" sz="2000" dirty="0"/>
              <a:t>S</a:t>
            </a:r>
            <a:r>
              <a:rPr lang="ru-RU" sz="2000" dirty="0"/>
              <a:t>пер. – </a:t>
            </a:r>
            <a:r>
              <a:rPr lang="ru-RU" sz="2000" dirty="0" err="1"/>
              <a:t>первісна</a:t>
            </a:r>
            <a:r>
              <a:rPr lang="ru-RU" sz="2000" dirty="0"/>
              <a:t> </a:t>
            </a:r>
            <a:r>
              <a:rPr lang="ru-RU" sz="2000" dirty="0" err="1"/>
              <a:t>вартість</a:t>
            </a:r>
            <a:r>
              <a:rPr lang="ru-RU" sz="2000" dirty="0"/>
              <a:t>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на </a:t>
            </a:r>
            <a:r>
              <a:rPr lang="ru-RU" sz="2000" dirty="0" err="1"/>
              <a:t>відповідну</a:t>
            </a:r>
            <a:r>
              <a:rPr lang="ru-RU" sz="2000" dirty="0"/>
              <a:t> дату, тис. грн.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3924300" y="2420938"/>
          <a:ext cx="13668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Формула" r:id="rId3" imgW="660113" imgH="431613" progId="Equation.3">
                  <p:embed/>
                </p:oleObj>
              </mc:Choice>
              <mc:Fallback>
                <p:oleObj name="Формула" r:id="rId3" imgW="660113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420938"/>
                        <a:ext cx="1366838" cy="89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0" y="428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4932363" y="4508500"/>
          <a:ext cx="15113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Формула" r:id="rId5" imgW="749300" imgH="419100" progId="Equation.3">
                  <p:embed/>
                </p:oleObj>
              </mc:Choice>
              <mc:Fallback>
                <p:oleObj name="Формула" r:id="rId5" imgW="749300" imgH="4191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4508500"/>
                        <a:ext cx="1511300" cy="67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76400"/>
            <a:ext cx="8316912" cy="1462088"/>
          </a:xfrm>
        </p:spPr>
        <p:txBody>
          <a:bodyPr/>
          <a:lstStyle/>
          <a:p>
            <a:pPr algn="ctr" eaLnBrk="1" hangingPunct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76712"/>
            <a:ext cx="6400800" cy="1124496"/>
          </a:xfrm>
        </p:spPr>
        <p:txBody>
          <a:bodyPr/>
          <a:lstStyle/>
          <a:p>
            <a:pPr eaLnBrk="1" hangingPunct="1"/>
            <a:r>
              <a:rPr lang="ru-RU" dirty="0"/>
              <a:t>Показ</a:t>
            </a:r>
            <a:r>
              <a:rPr lang="uk-UA" dirty="0" err="1"/>
              <a:t>ники</a:t>
            </a:r>
            <a:r>
              <a:rPr lang="ru-RU" dirty="0"/>
              <a:t> плану з </a:t>
            </a:r>
            <a:r>
              <a:rPr lang="ru-RU" dirty="0" err="1"/>
              <a:t>праці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/>
              <a:t>Укрупнений метод:</a:t>
            </a:r>
            <a:br>
              <a:rPr lang="uk-UA" sz="4000" b="1" dirty="0"/>
            </a:br>
            <a:r>
              <a:rPr lang="uk-UA" sz="4000" b="1" dirty="0"/>
              <a:t>планування чисельності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19" y="1916832"/>
            <a:ext cx="8692455" cy="4941168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dirty="0">
                <a:solidFill>
                  <a:schemeClr val="bg1"/>
                </a:solidFill>
              </a:rPr>
              <a:t>Метод корегування базової чисельності:</a:t>
            </a:r>
          </a:p>
          <a:p>
            <a:pPr marL="0" indent="0">
              <a:buNone/>
            </a:pPr>
            <a:endParaRPr lang="uk-UA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1800" b="1" dirty="0">
                <a:solidFill>
                  <a:schemeClr val="bg1"/>
                </a:solidFill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uk-UA" sz="1800" b="1" dirty="0">
                <a:solidFill>
                  <a:schemeClr val="bg1"/>
                </a:solidFill>
              </a:rPr>
              <a:t>                                                                     </a:t>
            </a:r>
            <a:r>
              <a:rPr lang="uk-UA" sz="2000" b="1" dirty="0">
                <a:solidFill>
                  <a:schemeClr val="bg1"/>
                </a:solidFill>
              </a:rPr>
              <a:t>або</a:t>
            </a:r>
          </a:p>
          <a:p>
            <a:pPr marL="0" indent="0">
              <a:buNone/>
            </a:pPr>
            <a:endParaRPr lang="uk-UA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</a:rPr>
              <a:t>де  </a:t>
            </a:r>
            <a:r>
              <a:rPr lang="uk-UA" sz="2000" i="1" dirty="0" err="1">
                <a:solidFill>
                  <a:schemeClr val="bg1"/>
                </a:solidFill>
              </a:rPr>
              <a:t>Чпл</a:t>
            </a:r>
            <a:r>
              <a:rPr lang="uk-UA" sz="2000" dirty="0">
                <a:solidFill>
                  <a:schemeClr val="bg1"/>
                </a:solidFill>
              </a:rPr>
              <a:t> – чисельність ПВП, яка необхідна для виконання планового обсягу виробництва, осіб;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000" dirty="0">
                <a:solidFill>
                  <a:schemeClr val="bg1"/>
                </a:solidFill>
              </a:rPr>
              <a:t>   </a:t>
            </a:r>
            <a:r>
              <a:rPr lang="uk-UA" sz="2000" i="1" dirty="0" err="1">
                <a:solidFill>
                  <a:schemeClr val="bg1"/>
                </a:solidFill>
              </a:rPr>
              <a:t>Чб</a:t>
            </a:r>
            <a:r>
              <a:rPr lang="uk-UA" sz="2000" dirty="0">
                <a:solidFill>
                  <a:schemeClr val="bg1"/>
                </a:solidFill>
              </a:rPr>
              <a:t> – базова чисельність промислового виробничого персоналу, осіб;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000" i="1" dirty="0">
                <a:solidFill>
                  <a:schemeClr val="bg1"/>
                </a:solidFill>
              </a:rPr>
              <a:t>    І </a:t>
            </a:r>
            <a:r>
              <a:rPr lang="uk-UA" sz="2000" dirty="0">
                <a:solidFill>
                  <a:schemeClr val="bg1"/>
                </a:solidFill>
              </a:rPr>
              <a:t>– плановий темп збільшення або зниження обсягу виробництва, %;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000" i="1" dirty="0">
                <a:solidFill>
                  <a:schemeClr val="bg1"/>
                </a:solidFill>
              </a:rPr>
              <a:t>    ∑</a:t>
            </a:r>
            <a:r>
              <a:rPr lang="uk-UA" sz="2000" i="1" dirty="0">
                <a:solidFill>
                  <a:schemeClr val="bg1"/>
                </a:solidFill>
              </a:rPr>
              <a:t>Ч</a:t>
            </a:r>
            <a:r>
              <a:rPr lang="uk-UA" sz="2000" dirty="0">
                <a:solidFill>
                  <a:schemeClr val="bg1"/>
                </a:solidFill>
              </a:rPr>
              <a:t> – сумарна зміна чисельності відповідно </a:t>
            </a:r>
            <a:r>
              <a:rPr lang="ru-RU" sz="2000" dirty="0" err="1">
                <a:solidFill>
                  <a:schemeClr val="bg1"/>
                </a:solidFill>
              </a:rPr>
              <a:t>пофакторн</a:t>
            </a:r>
            <a:r>
              <a:rPr lang="uk-UA" sz="2000" dirty="0">
                <a:solidFill>
                  <a:schemeClr val="bg1"/>
                </a:solidFill>
              </a:rPr>
              <a:t>и</a:t>
            </a:r>
            <a:r>
              <a:rPr lang="ru-RU" sz="2000" dirty="0">
                <a:solidFill>
                  <a:schemeClr val="bg1"/>
                </a:solidFill>
              </a:rPr>
              <a:t>м</a:t>
            </a:r>
            <a:r>
              <a:rPr lang="uk-UA" sz="2000" dirty="0">
                <a:solidFill>
                  <a:schemeClr val="bg1"/>
                </a:solidFill>
              </a:rPr>
              <a:t> розрахункам можливого зростання або зниження продуктивності праці, осіб;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000" i="1" dirty="0">
                <a:solidFill>
                  <a:schemeClr val="bg1"/>
                </a:solidFill>
              </a:rPr>
              <a:t>     І</a:t>
            </a:r>
            <a:r>
              <a:rPr lang="uk-UA" sz="2000" i="1" baseline="-25000" dirty="0">
                <a:solidFill>
                  <a:schemeClr val="bg1"/>
                </a:solidFill>
              </a:rPr>
              <a:t>О</a:t>
            </a:r>
            <a:r>
              <a:rPr lang="uk-UA" sz="2000" baseline="-25000" dirty="0">
                <a:solidFill>
                  <a:schemeClr val="bg1"/>
                </a:solidFill>
              </a:rPr>
              <a:t> </a:t>
            </a:r>
            <a:r>
              <a:rPr lang="uk-UA" sz="2000" dirty="0">
                <a:solidFill>
                  <a:schemeClr val="bg1"/>
                </a:solidFill>
              </a:rPr>
              <a:t> – індекс зростання обсягу продукції в плановому періоді;</a:t>
            </a:r>
            <a:endParaRPr lang="ru-RU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000" i="1" dirty="0">
                <a:solidFill>
                  <a:schemeClr val="bg1"/>
                </a:solidFill>
              </a:rPr>
              <a:t>     І</a:t>
            </a:r>
            <a:r>
              <a:rPr lang="uk-UA" sz="2000" i="1" baseline="-25000" dirty="0">
                <a:solidFill>
                  <a:schemeClr val="bg1"/>
                </a:solidFill>
              </a:rPr>
              <a:t>ПП</a:t>
            </a:r>
            <a:r>
              <a:rPr lang="uk-UA" sz="2000" dirty="0">
                <a:solidFill>
                  <a:schemeClr val="bg1"/>
                </a:solidFill>
              </a:rPr>
              <a:t> – індекс зростання продуктивності праці в плановому періоді.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52" y="2548560"/>
            <a:ext cx="3191595" cy="880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580" y="2548560"/>
            <a:ext cx="1800200" cy="8369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Методи розрахунку планової чисельності основних робітників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17713"/>
            <a:ext cx="8415536" cy="4114800"/>
          </a:xfrm>
          <a:solidFill>
            <a:schemeClr val="accent5">
              <a:lumMod val="9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b="1" dirty="0"/>
              <a:t>На основі повної трудомісткості програми випуску продукції:</a:t>
            </a:r>
            <a:endParaRPr lang="ru-RU" sz="2400" dirty="0"/>
          </a:p>
          <a:p>
            <a:pPr>
              <a:buNone/>
            </a:pPr>
            <a:r>
              <a:rPr lang="uk-UA" sz="2400" b="1" dirty="0"/>
              <a:t> 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								(1)</a:t>
            </a:r>
            <a:endParaRPr lang="ru-RU" sz="2400" dirty="0"/>
          </a:p>
          <a:p>
            <a:pPr>
              <a:buNone/>
            </a:pPr>
            <a:endParaRPr lang="uk-UA" sz="2400" dirty="0"/>
          </a:p>
          <a:p>
            <a:pPr>
              <a:buNone/>
            </a:pPr>
            <a:r>
              <a:rPr lang="uk-UA" sz="2200" dirty="0"/>
              <a:t>де            – запланована повна трудомісткість виробничої програми, нормо-години;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                 – плановий ефективний фонд робочого часу одного робітника, години;</a:t>
            </a:r>
            <a:endParaRPr lang="ru-RU" sz="2200" dirty="0"/>
          </a:p>
          <a:p>
            <a:pPr>
              <a:buNone/>
            </a:pPr>
            <a:r>
              <a:rPr lang="uk-UA" sz="2200" dirty="0"/>
              <a:t>	           </a:t>
            </a:r>
            <a:r>
              <a:rPr lang="ru-RU" sz="2200" dirty="0"/>
              <a:t>  </a:t>
            </a:r>
            <a:r>
              <a:rPr lang="uk-UA" sz="2200" dirty="0"/>
              <a:t>– плановий коефіцієнт виконання норм.</a:t>
            </a:r>
            <a:r>
              <a:rPr lang="ru-RU" sz="2200" b="1" dirty="0"/>
              <a:t> </a:t>
            </a:r>
            <a:endParaRPr lang="ru-RU" sz="22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713" y="2935327"/>
            <a:ext cx="2362574" cy="9873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3" y="4168563"/>
            <a:ext cx="503733" cy="353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3" y="4917164"/>
            <a:ext cx="503733" cy="3915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54" y="5548234"/>
            <a:ext cx="512042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Методи розрахунку планової чисельності основних </a:t>
            </a:r>
            <a:r>
              <a:rPr lang="uk-UA" sz="3200" b="1" dirty="0"/>
              <a:t>робітників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364353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/>
              <a:t>За нормами виробітку:</a:t>
            </a:r>
            <a:r>
              <a:rPr lang="uk-UA" dirty="0"/>
              <a:t>				 					</a:t>
            </a:r>
          </a:p>
          <a:p>
            <a:pPr>
              <a:buNone/>
            </a:pPr>
            <a:r>
              <a:rPr lang="uk-UA" dirty="0"/>
              <a:t>							(2)</a:t>
            </a:r>
            <a:endParaRPr lang="ru-RU" dirty="0"/>
          </a:p>
          <a:p>
            <a:pPr>
              <a:buNone/>
            </a:pPr>
            <a:endParaRPr lang="uk-UA" sz="2000" dirty="0"/>
          </a:p>
          <a:p>
            <a:pPr>
              <a:buNone/>
            </a:pPr>
            <a:r>
              <a:rPr lang="uk-UA" sz="2400" dirty="0"/>
              <a:t>де          – плановий обсяг робіт в натуральному виразі;</a:t>
            </a:r>
            <a:endParaRPr lang="ru-RU" sz="2400" dirty="0"/>
          </a:p>
          <a:p>
            <a:pPr>
              <a:buNone/>
            </a:pPr>
            <a:r>
              <a:rPr lang="uk-UA" sz="2400" dirty="0"/>
              <a:t>	   </a:t>
            </a:r>
            <a:r>
              <a:rPr lang="uk-UA" sz="2400" i="1" dirty="0"/>
              <a:t>НВ </a:t>
            </a:r>
            <a:r>
              <a:rPr lang="uk-UA" sz="2400" i="1" baseline="30000" dirty="0" err="1"/>
              <a:t>пл</a:t>
            </a:r>
            <a:r>
              <a:rPr lang="uk-UA" sz="2400" dirty="0"/>
              <a:t> </a:t>
            </a:r>
            <a:r>
              <a:rPr lang="uk-UA" sz="2400" i="1" dirty="0"/>
              <a:t>– </a:t>
            </a:r>
            <a:r>
              <a:rPr lang="uk-UA" sz="2400" dirty="0"/>
              <a:t>планова норма виробітку в натуральному виразі за 1 годину.</a:t>
            </a:r>
            <a:endParaRPr lang="ru-RU" sz="2400" dirty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138" y="5306566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98044"/>
            <a:ext cx="2900893" cy="8640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3088"/>
            <a:ext cx="531682" cy="391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/>
              <a:t>Методи розрахунку планової чисельності основних робітників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b="1" dirty="0"/>
              <a:t>За нормами обслуговування</a:t>
            </a:r>
            <a:r>
              <a:rPr lang="uk-UA" dirty="0"/>
              <a:t>:</a:t>
            </a:r>
            <a:endParaRPr lang="ru-RU" dirty="0"/>
          </a:p>
          <a:p>
            <a:pPr>
              <a:buNone/>
            </a:pPr>
            <a:r>
              <a:rPr lang="uk-UA" dirty="0"/>
              <a:t>						</a:t>
            </a:r>
            <a:r>
              <a:rPr lang="ru-RU" dirty="0"/>
              <a:t> </a:t>
            </a:r>
            <a:r>
              <a:rPr lang="uk-UA" dirty="0"/>
              <a:t>										(3)</a:t>
            </a:r>
            <a:endParaRPr lang="ru-RU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r>
              <a:rPr lang="uk-UA" dirty="0"/>
              <a:t>де  </a:t>
            </a:r>
            <a:r>
              <a:rPr lang="uk-UA" i="1" dirty="0" err="1"/>
              <a:t>К</a:t>
            </a:r>
            <a:r>
              <a:rPr lang="uk-UA" i="1" baseline="-25000" dirty="0" err="1"/>
              <a:t>об</a:t>
            </a:r>
            <a:r>
              <a:rPr lang="uk-UA" i="1" dirty="0"/>
              <a:t> </a:t>
            </a:r>
            <a:r>
              <a:rPr lang="uk-UA" dirty="0"/>
              <a:t>– кількість устаткування, що обслуговується, одиниць;</a:t>
            </a:r>
            <a:endParaRPr lang="ru-RU" dirty="0"/>
          </a:p>
          <a:p>
            <a:pPr>
              <a:buNone/>
            </a:pPr>
            <a:r>
              <a:rPr lang="uk-UA" dirty="0"/>
              <a:t>	  </a:t>
            </a:r>
            <a:r>
              <a:rPr lang="uk-UA" i="1" dirty="0"/>
              <a:t>З </a:t>
            </a:r>
            <a:r>
              <a:rPr lang="uk-UA" dirty="0"/>
              <a:t>– кількість змін роботи устаткування;</a:t>
            </a:r>
            <a:endParaRPr lang="ru-RU" dirty="0"/>
          </a:p>
          <a:p>
            <a:pPr>
              <a:buNone/>
            </a:pPr>
            <a:r>
              <a:rPr lang="uk-UA" dirty="0"/>
              <a:t>	  </a:t>
            </a:r>
            <a:r>
              <a:rPr lang="uk-UA" i="1" dirty="0"/>
              <a:t>НО </a:t>
            </a:r>
            <a:r>
              <a:rPr lang="uk-UA" dirty="0"/>
              <a:t>– норма обслуговування устаткування на одного робітника, одиниць;</a:t>
            </a:r>
            <a:endParaRPr lang="ru-RU" dirty="0"/>
          </a:p>
          <a:p>
            <a:pPr>
              <a:buNone/>
            </a:pPr>
            <a:r>
              <a:rPr lang="uk-UA" dirty="0"/>
              <a:t>	   </a:t>
            </a:r>
            <a:r>
              <a:rPr lang="uk-UA" i="1" dirty="0" err="1"/>
              <a:t>К</a:t>
            </a:r>
            <a:r>
              <a:rPr lang="uk-UA" i="1" baseline="-25000" dirty="0" err="1"/>
              <a:t>ч</a:t>
            </a:r>
            <a:r>
              <a:rPr lang="uk-UA" dirty="0"/>
              <a:t> – коефіцієнт облікового складу, який розраховується за формулою:</a:t>
            </a:r>
            <a:endParaRPr lang="ru-RU" dirty="0"/>
          </a:p>
          <a:p>
            <a:pPr>
              <a:buNone/>
            </a:pPr>
            <a:r>
              <a:rPr lang="uk-UA" dirty="0"/>
              <a:t> </a:t>
            </a:r>
            <a:endParaRPr lang="ru-RU" dirty="0"/>
          </a:p>
          <a:p>
            <a:pPr>
              <a:buNone/>
            </a:pPr>
            <a:r>
              <a:rPr lang="uk-UA" dirty="0"/>
              <a:t>						 					</a:t>
            </a:r>
            <a:endParaRPr lang="ru-RU" dirty="0"/>
          </a:p>
          <a:p>
            <a:pPr>
              <a:buNone/>
            </a:pPr>
            <a:r>
              <a:rPr lang="uk-UA" dirty="0"/>
              <a:t>де  </a:t>
            </a:r>
            <a:r>
              <a:rPr lang="uk-UA" i="1" dirty="0" err="1"/>
              <a:t>І</a:t>
            </a:r>
            <a:r>
              <a:rPr lang="uk-UA" i="1" baseline="-25000" dirty="0" err="1"/>
              <a:t>НР</a:t>
            </a:r>
            <a:r>
              <a:rPr lang="uk-UA" baseline="-25000" dirty="0"/>
              <a:t> </a:t>
            </a:r>
            <a:r>
              <a:rPr lang="uk-UA" dirty="0"/>
              <a:t>– плановий відсоток невиходів робітників на роботу.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24693"/>
            <a:ext cx="1959218" cy="63115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947" y="4797152"/>
            <a:ext cx="1420105" cy="64884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Валовий</a:t>
            </a:r>
            <a:r>
              <a:rPr lang="ru-RU" i="1" dirty="0"/>
              <a:t> </a:t>
            </a:r>
            <a:r>
              <a:rPr lang="ru-RU" i="1" dirty="0" err="1"/>
              <a:t>випуск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65239"/>
              </p:ext>
            </p:extLst>
          </p:nvPr>
        </p:nvGraphicFramePr>
        <p:xfrm>
          <a:off x="714348" y="1981200"/>
          <a:ext cx="8215370" cy="4162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effectLst/>
              </a:rPr>
              <a:t>Розрахунок продуктивності праці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672407"/>
          </a:xfrm>
          <a:solidFill>
            <a:schemeClr val="accent2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457200">
              <a:buNone/>
            </a:pPr>
            <a:r>
              <a:rPr lang="uk-UA" b="1" i="1" dirty="0">
                <a:solidFill>
                  <a:schemeClr val="bg1"/>
                </a:solidFill>
              </a:rPr>
              <a:t>Прямим розрахунком </a:t>
            </a:r>
            <a:r>
              <a:rPr lang="uk-UA" dirty="0">
                <a:solidFill>
                  <a:schemeClr val="bg1"/>
                </a:solidFill>
              </a:rPr>
              <a:t>визначається </a:t>
            </a:r>
            <a:r>
              <a:rPr lang="uk-UA" i="1" dirty="0">
                <a:solidFill>
                  <a:schemeClr val="bg1"/>
                </a:solidFill>
              </a:rPr>
              <a:t>виробіток</a:t>
            </a:r>
            <a:r>
              <a:rPr lang="uk-UA" dirty="0">
                <a:solidFill>
                  <a:schemeClr val="bg1"/>
                </a:solidFill>
              </a:rPr>
              <a:t> – це кількість продукції (обсяг робіт або послуг), яку виробляє один працівник за одиницю робочого часу: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 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					  						</a:t>
            </a:r>
          </a:p>
          <a:p>
            <a:pPr marL="0" indent="0">
              <a:buNone/>
            </a:pPr>
            <a:endParaRPr lang="uk-UA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де  </a:t>
            </a:r>
            <a:r>
              <a:rPr lang="uk-UA" i="1" dirty="0">
                <a:solidFill>
                  <a:schemeClr val="bg1"/>
                </a:solidFill>
              </a:rPr>
              <a:t>ОВ</a:t>
            </a:r>
            <a:r>
              <a:rPr lang="uk-UA" dirty="0">
                <a:solidFill>
                  <a:schemeClr val="bg1"/>
                </a:solidFill>
              </a:rPr>
              <a:t> – обсяг випущеної продукції (послуг);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</a:rPr>
              <a:t>       </a:t>
            </a:r>
            <a:r>
              <a:rPr lang="uk-UA" i="1" dirty="0">
                <a:solidFill>
                  <a:schemeClr val="bg1"/>
                </a:solidFill>
              </a:rPr>
              <a:t>Ч</a:t>
            </a:r>
            <a:r>
              <a:rPr lang="uk-UA" dirty="0">
                <a:solidFill>
                  <a:schemeClr val="bg1"/>
                </a:solidFill>
              </a:rPr>
              <a:t>  – чисельність працівників.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854" y="3212976"/>
            <a:ext cx="1605467" cy="85248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9014B7-9451-43FF-A168-5BEDD9A72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546" y="5085184"/>
            <a:ext cx="3445557" cy="17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55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53536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effectLst/>
              </a:rPr>
              <a:t>Розрахунок продуктивності праці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663083"/>
          </a:xfrm>
          <a:solidFill>
            <a:schemeClr val="accent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uk-UA" sz="2600" b="1" i="1" dirty="0">
                <a:solidFill>
                  <a:schemeClr val="bg1"/>
                </a:solidFill>
              </a:rPr>
              <a:t>       Зворотним розрахунком </a:t>
            </a:r>
            <a:r>
              <a:rPr lang="uk-UA" sz="2600" dirty="0">
                <a:solidFill>
                  <a:schemeClr val="bg1"/>
                </a:solidFill>
              </a:rPr>
              <a:t>знаходиться </a:t>
            </a:r>
            <a:r>
              <a:rPr lang="uk-UA" sz="2600" i="1" dirty="0">
                <a:solidFill>
                  <a:schemeClr val="bg1"/>
                </a:solidFill>
              </a:rPr>
              <a:t>трудомісткість</a:t>
            </a:r>
            <a:r>
              <a:rPr lang="uk-UA" sz="2600" dirty="0">
                <a:solidFill>
                  <a:schemeClr val="bg1"/>
                </a:solidFill>
              </a:rPr>
              <a:t> – це кількість робочого часу, який витрачається на виробництво одиниці продукції (виконання роботи, послуги):</a:t>
            </a:r>
          </a:p>
          <a:p>
            <a:pPr marL="0" lvl="0" indent="0">
              <a:buNone/>
            </a:pPr>
            <a:endParaRPr lang="uk-UA" sz="26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uk-UA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600" dirty="0">
                <a:solidFill>
                  <a:schemeClr val="bg1"/>
                </a:solidFill>
              </a:rPr>
              <a:t>де </a:t>
            </a:r>
            <a:r>
              <a:rPr lang="uk-UA" sz="2600" i="1" dirty="0" err="1">
                <a:solidFill>
                  <a:schemeClr val="bg1"/>
                </a:solidFill>
              </a:rPr>
              <a:t>Ф</a:t>
            </a:r>
            <a:r>
              <a:rPr lang="uk-UA" sz="2600" i="1" baseline="-25000" dirty="0" err="1">
                <a:solidFill>
                  <a:schemeClr val="bg1"/>
                </a:solidFill>
              </a:rPr>
              <a:t>еф</a:t>
            </a:r>
            <a:r>
              <a:rPr lang="uk-UA" sz="2600" i="1" dirty="0">
                <a:solidFill>
                  <a:schemeClr val="bg1"/>
                </a:solidFill>
              </a:rPr>
              <a:t> </a:t>
            </a:r>
            <a:r>
              <a:rPr lang="uk-UA" sz="2600" dirty="0">
                <a:solidFill>
                  <a:schemeClr val="bg1"/>
                </a:solidFill>
              </a:rPr>
              <a:t>– кількість робочого часу (трудовитрати), що затрачує робітник на випуск всього обсягу продукції (годину.)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246" y="3589731"/>
            <a:ext cx="1465786" cy="84738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C98A83-8526-4ECA-B3C2-B7CC6708C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7" y="3046902"/>
            <a:ext cx="2708544" cy="18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718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826" y="548680"/>
            <a:ext cx="7793037" cy="911696"/>
          </a:xfrm>
        </p:spPr>
        <p:txBody>
          <a:bodyPr/>
          <a:lstStyle/>
          <a:p>
            <a:r>
              <a:rPr lang="uk-UA" sz="4000" b="1" dirty="0"/>
              <a:t>Фонд оплати праці</a:t>
            </a:r>
            <a:endParaRPr lang="ru-RU" sz="40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153730"/>
              </p:ext>
            </p:extLst>
          </p:nvPr>
        </p:nvGraphicFramePr>
        <p:xfrm>
          <a:off x="457199" y="1692572"/>
          <a:ext cx="8486775" cy="495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1811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98463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/>
              </a:rPr>
              <a:t>Метод прямого розрахунку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726855"/>
          </a:xfrm>
          <a:solidFill>
            <a:schemeClr val="accent3">
              <a:lumMod val="50000"/>
            </a:schemeClr>
          </a:solidFill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uk-UA" sz="2400" b="1" i="1" dirty="0">
                <a:solidFill>
                  <a:schemeClr val="bg1"/>
                </a:solidFill>
              </a:rPr>
              <a:t>Метод прямого розрахунку </a:t>
            </a:r>
            <a:r>
              <a:rPr lang="uk-UA" sz="2400" dirty="0">
                <a:solidFill>
                  <a:schemeClr val="bg1"/>
                </a:solidFill>
              </a:rPr>
              <a:t>передбачає розрахунок кожної статті планового фонду оплати праці за окремими категоріями працівників. 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457200">
              <a:buNone/>
            </a:pPr>
            <a:r>
              <a:rPr lang="uk-UA" sz="2400" b="1" dirty="0">
                <a:solidFill>
                  <a:schemeClr val="bg1"/>
                </a:solidFill>
              </a:rPr>
              <a:t>Розрахунок прямого фонду заробітної плати відрядників (</a:t>
            </a:r>
            <a:r>
              <a:rPr lang="uk-UA" sz="2400" b="1" i="1" dirty="0" err="1">
                <a:solidFill>
                  <a:schemeClr val="bg1"/>
                </a:solidFill>
              </a:rPr>
              <a:t>ФОП</a:t>
            </a:r>
            <a:r>
              <a:rPr lang="uk-UA" sz="2400" b="1" i="1" baseline="-25000" dirty="0" err="1">
                <a:solidFill>
                  <a:schemeClr val="bg1"/>
                </a:solidFill>
              </a:rPr>
              <a:t>від</a:t>
            </a:r>
            <a:r>
              <a:rPr lang="uk-UA" sz="2400" b="1" dirty="0">
                <a:solidFill>
                  <a:schemeClr val="bg1"/>
                </a:solidFill>
              </a:rPr>
              <a:t>)</a:t>
            </a:r>
            <a:r>
              <a:rPr lang="uk-UA" sz="24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800" dirty="0">
                <a:solidFill>
                  <a:schemeClr val="bg1"/>
                </a:solidFill>
              </a:rPr>
              <a:t>		</a:t>
            </a:r>
            <a:r>
              <a:rPr lang="uk-UA" sz="2800" i="1" dirty="0" err="1">
                <a:solidFill>
                  <a:schemeClr val="bg1"/>
                </a:solidFill>
              </a:rPr>
              <a:t>ФОП</a:t>
            </a:r>
            <a:r>
              <a:rPr lang="uk-UA" sz="2800" i="1" baseline="-25000" dirty="0" err="1">
                <a:solidFill>
                  <a:schemeClr val="bg1"/>
                </a:solidFill>
              </a:rPr>
              <a:t>від</a:t>
            </a:r>
            <a:r>
              <a:rPr lang="uk-UA" sz="2800" dirty="0">
                <a:solidFill>
                  <a:schemeClr val="bg1"/>
                </a:solidFill>
              </a:rPr>
              <a:t> = 				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де  </a:t>
            </a:r>
            <a:r>
              <a:rPr lang="uk-UA" sz="2400" i="1" dirty="0" err="1">
                <a:solidFill>
                  <a:schemeClr val="bg1"/>
                </a:solidFill>
              </a:rPr>
              <a:t>РЦ</a:t>
            </a:r>
            <a:r>
              <a:rPr lang="uk-UA" sz="2400" i="1" baseline="-25000" dirty="0" err="1">
                <a:solidFill>
                  <a:schemeClr val="bg1"/>
                </a:solidFill>
              </a:rPr>
              <a:t>і</a:t>
            </a:r>
            <a:r>
              <a:rPr lang="uk-UA" sz="2400" dirty="0">
                <a:solidFill>
                  <a:schemeClr val="bg1"/>
                </a:solidFill>
              </a:rPr>
              <a:t> – планова розцінка на </a:t>
            </a:r>
            <a:r>
              <a:rPr lang="uk-UA" sz="2400" dirty="0" err="1">
                <a:solidFill>
                  <a:schemeClr val="bg1"/>
                </a:solidFill>
              </a:rPr>
              <a:t>і-тий</a:t>
            </a:r>
            <a:r>
              <a:rPr lang="uk-UA" sz="2400" dirty="0">
                <a:solidFill>
                  <a:schemeClr val="bg1"/>
                </a:solidFill>
              </a:rPr>
              <a:t> виріб, </a:t>
            </a:r>
            <a:r>
              <a:rPr lang="uk-UA" sz="2400" dirty="0" err="1">
                <a:solidFill>
                  <a:schemeClr val="bg1"/>
                </a:solidFill>
              </a:rPr>
              <a:t>грн</a:t>
            </a:r>
            <a:r>
              <a:rPr lang="uk-UA" sz="2400" dirty="0">
                <a:solidFill>
                  <a:schemeClr val="bg1"/>
                </a:solidFill>
              </a:rPr>
              <a:t>;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      </a:t>
            </a:r>
            <a:r>
              <a:rPr lang="uk-UA" sz="2400" i="1" dirty="0" err="1">
                <a:solidFill>
                  <a:schemeClr val="bg1"/>
                </a:solidFill>
              </a:rPr>
              <a:t>ОВ</a:t>
            </a:r>
            <a:r>
              <a:rPr lang="uk-UA" sz="2400" i="1" baseline="-25000" dirty="0" err="1">
                <a:solidFill>
                  <a:schemeClr val="bg1"/>
                </a:solidFill>
              </a:rPr>
              <a:t>і</a:t>
            </a:r>
            <a:r>
              <a:rPr lang="uk-UA" sz="2400" baseline="-250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– обсяг випуску і-того виробу, шт.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250" y="4149080"/>
            <a:ext cx="2116412" cy="9361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40418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270471"/>
          </a:xfrm>
        </p:spPr>
        <p:txBody>
          <a:bodyPr>
            <a:normAutofit/>
          </a:bodyPr>
          <a:lstStyle/>
          <a:p>
            <a:r>
              <a:rPr lang="uk-UA" sz="4000" b="1" dirty="0">
                <a:effectLst/>
              </a:rPr>
              <a:t>Метод прямого розрахунку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46236"/>
            <a:ext cx="8229600" cy="4997451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uk-UA" sz="2400" b="1" dirty="0">
                <a:solidFill>
                  <a:schemeClr val="bg1"/>
                </a:solidFill>
              </a:rPr>
              <a:t>Прямий фонд оплати праці </a:t>
            </a:r>
            <a:r>
              <a:rPr lang="uk-UA" sz="2400" b="1" dirty="0" err="1">
                <a:solidFill>
                  <a:schemeClr val="bg1"/>
                </a:solidFill>
              </a:rPr>
              <a:t>почасовиків</a:t>
            </a:r>
            <a:r>
              <a:rPr lang="uk-UA" sz="2400" b="1" dirty="0">
                <a:solidFill>
                  <a:schemeClr val="bg1"/>
                </a:solidFill>
              </a:rPr>
              <a:t> (</a:t>
            </a:r>
            <a:r>
              <a:rPr lang="uk-UA" sz="2400" b="1" i="1" dirty="0" err="1">
                <a:solidFill>
                  <a:schemeClr val="bg1"/>
                </a:solidFill>
              </a:rPr>
              <a:t>ФОП</a:t>
            </a:r>
            <a:r>
              <a:rPr lang="uk-UA" sz="2400" b="1" i="1" baseline="-25000" dirty="0" err="1">
                <a:solidFill>
                  <a:schemeClr val="bg1"/>
                </a:solidFill>
              </a:rPr>
              <a:t>час</a:t>
            </a:r>
            <a:r>
              <a:rPr lang="uk-UA" sz="2400" b="1" dirty="0">
                <a:solidFill>
                  <a:schemeClr val="bg1"/>
                </a:solidFill>
              </a:rPr>
              <a:t>)</a:t>
            </a:r>
            <a:r>
              <a:rPr lang="uk-UA" sz="2400" dirty="0">
                <a:solidFill>
                  <a:schemeClr val="bg1"/>
                </a:solidFill>
              </a:rPr>
              <a:t> розраховується за формулою: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457200">
              <a:buNone/>
            </a:pPr>
            <a:r>
              <a:rPr lang="uk-UA" sz="2400" dirty="0">
                <a:solidFill>
                  <a:schemeClr val="bg1"/>
                </a:solidFill>
              </a:rPr>
              <a:t>				</a:t>
            </a:r>
          </a:p>
          <a:p>
            <a:pPr marL="0" indent="457200">
              <a:buNone/>
            </a:pPr>
            <a:r>
              <a:rPr lang="uk-UA" sz="2400" i="1" dirty="0">
                <a:solidFill>
                  <a:schemeClr val="bg1"/>
                </a:solidFill>
              </a:rPr>
              <a:t>                      </a:t>
            </a:r>
            <a:r>
              <a:rPr lang="uk-UA" sz="2400" i="1" dirty="0" err="1">
                <a:solidFill>
                  <a:schemeClr val="bg1"/>
                </a:solidFill>
              </a:rPr>
              <a:t>ФОП</a:t>
            </a:r>
            <a:r>
              <a:rPr lang="uk-UA" sz="2400" i="1" baseline="-25000" dirty="0" err="1">
                <a:solidFill>
                  <a:schemeClr val="bg1"/>
                </a:solidFill>
              </a:rPr>
              <a:t>час</a:t>
            </a:r>
            <a:r>
              <a:rPr lang="uk-UA" sz="2400" i="1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= 			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1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</a:rPr>
              <a:t>де </a:t>
            </a:r>
            <a:r>
              <a:rPr lang="uk-UA" sz="2400" i="1" dirty="0" err="1">
                <a:solidFill>
                  <a:schemeClr val="bg1"/>
                </a:solidFill>
              </a:rPr>
              <a:t>ТС</a:t>
            </a:r>
            <a:r>
              <a:rPr lang="uk-UA" sz="2400" i="1" baseline="-25000" dirty="0" err="1">
                <a:solidFill>
                  <a:schemeClr val="bg1"/>
                </a:solidFill>
              </a:rPr>
              <a:t>і</a:t>
            </a:r>
            <a:r>
              <a:rPr lang="uk-UA" sz="2400" baseline="-25000" dirty="0">
                <a:solidFill>
                  <a:schemeClr val="bg1"/>
                </a:solidFill>
              </a:rPr>
              <a:t> </a:t>
            </a:r>
            <a:r>
              <a:rPr lang="uk-UA" sz="2400" dirty="0">
                <a:solidFill>
                  <a:schemeClr val="bg1"/>
                </a:solidFill>
              </a:rPr>
              <a:t> – часова тарифна ставка </a:t>
            </a:r>
            <a:r>
              <a:rPr lang="uk-UA" sz="2400" dirty="0" err="1">
                <a:solidFill>
                  <a:schemeClr val="bg1"/>
                </a:solidFill>
              </a:rPr>
              <a:t>почасовиків</a:t>
            </a:r>
            <a:r>
              <a:rPr lang="uk-UA" sz="2400" dirty="0">
                <a:solidFill>
                  <a:schemeClr val="bg1"/>
                </a:solidFill>
              </a:rPr>
              <a:t> і-го розряду;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457200">
              <a:buNone/>
            </a:pPr>
            <a:r>
              <a:rPr lang="uk-UA" sz="2400" i="1" dirty="0" err="1">
                <a:solidFill>
                  <a:schemeClr val="bg1"/>
                </a:solidFill>
              </a:rPr>
              <a:t>Ф</a:t>
            </a:r>
            <a:r>
              <a:rPr lang="uk-UA" sz="2400" i="1" baseline="-25000" dirty="0" err="1">
                <a:solidFill>
                  <a:schemeClr val="bg1"/>
                </a:solidFill>
              </a:rPr>
              <a:t>еф</a:t>
            </a:r>
            <a:r>
              <a:rPr lang="uk-UA" sz="2400" dirty="0">
                <a:solidFill>
                  <a:schemeClr val="bg1"/>
                </a:solidFill>
              </a:rPr>
              <a:t> – ефективний фонд робочого часу одного робітника, години;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457200">
              <a:buNone/>
            </a:pPr>
            <a:r>
              <a:rPr lang="uk-UA" sz="2400" i="1" dirty="0" err="1">
                <a:solidFill>
                  <a:schemeClr val="bg1"/>
                </a:solidFill>
              </a:rPr>
              <a:t>Ч</a:t>
            </a:r>
            <a:r>
              <a:rPr lang="uk-UA" sz="2400" i="1" baseline="-25000" dirty="0" err="1">
                <a:solidFill>
                  <a:schemeClr val="bg1"/>
                </a:solidFill>
              </a:rPr>
              <a:t>пл</a:t>
            </a:r>
            <a:r>
              <a:rPr lang="uk-UA" sz="2400" dirty="0">
                <a:solidFill>
                  <a:schemeClr val="bg1"/>
                </a:solidFill>
              </a:rPr>
              <a:t> – планова чисельність </a:t>
            </a:r>
            <a:r>
              <a:rPr lang="uk-UA" sz="2400" dirty="0" err="1">
                <a:solidFill>
                  <a:schemeClr val="bg1"/>
                </a:solidFill>
              </a:rPr>
              <a:t>почасовиків</a:t>
            </a:r>
            <a:r>
              <a:rPr lang="uk-UA" sz="2400" dirty="0">
                <a:solidFill>
                  <a:schemeClr val="bg1"/>
                </a:solidFill>
              </a:rPr>
              <a:t> і-го розряду, осіб;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457200">
              <a:buNone/>
            </a:pPr>
            <a:r>
              <a:rPr lang="uk-UA" sz="2400" i="1" dirty="0">
                <a:solidFill>
                  <a:schemeClr val="bg1"/>
                </a:solidFill>
              </a:rPr>
              <a:t>n </a:t>
            </a:r>
            <a:r>
              <a:rPr lang="uk-UA" sz="2400" dirty="0">
                <a:solidFill>
                  <a:schemeClr val="bg1"/>
                </a:solidFill>
              </a:rPr>
              <a:t>– кількість груп </a:t>
            </a:r>
            <a:r>
              <a:rPr lang="uk-UA" sz="2400" dirty="0" err="1">
                <a:solidFill>
                  <a:schemeClr val="bg1"/>
                </a:solidFill>
              </a:rPr>
              <a:t>почасовиків</a:t>
            </a:r>
            <a:r>
              <a:rPr lang="uk-UA" sz="2400" dirty="0">
                <a:solidFill>
                  <a:schemeClr val="bg1"/>
                </a:solidFill>
              </a:rPr>
              <a:t> різних розрядів.</a:t>
            </a:r>
            <a:endParaRPr lang="ru-RU" sz="2400" dirty="0">
              <a:solidFill>
                <a:schemeClr val="bg1"/>
              </a:solidFill>
            </a:endParaRPr>
          </a:p>
          <a:p>
            <a:pPr marL="0" indent="457200">
              <a:buNone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5078"/>
            <a:ext cx="2178918" cy="71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5793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Розрахунок премії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7920880" cy="40150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i="1" dirty="0"/>
              <a:t>     Загальна сума премій на плановий період (</a:t>
            </a:r>
            <a:r>
              <a:rPr lang="uk-UA" sz="2800" b="1" i="1" dirty="0" err="1"/>
              <a:t>П</a:t>
            </a:r>
            <a:r>
              <a:rPr lang="uk-UA" sz="2800" b="1" i="1" baseline="-25000" dirty="0" err="1"/>
              <a:t>пл</a:t>
            </a:r>
            <a:r>
              <a:rPr lang="uk-UA" sz="2800" b="1" i="1" dirty="0"/>
              <a:t>)</a:t>
            </a:r>
            <a:r>
              <a:rPr lang="uk-UA" sz="2800" dirty="0"/>
              <a:t> розраховується за формулою: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uk-UA" sz="2800" i="1" dirty="0"/>
              <a:t>		</a:t>
            </a:r>
            <a:r>
              <a:rPr lang="uk-UA" sz="2800" i="1" dirty="0" err="1"/>
              <a:t>П</a:t>
            </a:r>
            <a:r>
              <a:rPr lang="uk-UA" sz="2800" i="1" baseline="-25000" dirty="0" err="1"/>
              <a:t>пл</a:t>
            </a:r>
            <a:r>
              <a:rPr lang="uk-UA" sz="2800" i="1" dirty="0"/>
              <a:t> =</a:t>
            </a:r>
            <a:r>
              <a:rPr lang="uk-UA" sz="2800" dirty="0"/>
              <a:t> 		</a:t>
            </a:r>
            <a:endParaRPr lang="ru-RU" sz="2800" dirty="0"/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r>
              <a:rPr lang="uk-UA" sz="2800" dirty="0"/>
              <a:t>де </a:t>
            </a:r>
            <a:r>
              <a:rPr lang="uk-UA" sz="2800" i="1" dirty="0" err="1"/>
              <a:t>Рп</a:t>
            </a:r>
            <a:r>
              <a:rPr lang="uk-UA" sz="2800" i="1" baseline="-25000" dirty="0" err="1"/>
              <a:t>від</a:t>
            </a:r>
            <a:r>
              <a:rPr lang="uk-UA" sz="2800" i="1" dirty="0"/>
              <a:t>, </a:t>
            </a:r>
            <a:r>
              <a:rPr lang="uk-UA" sz="2800" i="1" dirty="0" err="1"/>
              <a:t>Рп</a:t>
            </a:r>
            <a:r>
              <a:rPr lang="uk-UA" sz="2800" i="1" baseline="-25000" dirty="0" err="1"/>
              <a:t>час</a:t>
            </a:r>
            <a:r>
              <a:rPr lang="uk-UA" sz="2800" dirty="0"/>
              <a:t> – розмір премії відповідно відрядників і </a:t>
            </a:r>
            <a:r>
              <a:rPr lang="uk-UA" sz="2800" dirty="0" err="1"/>
              <a:t>почасовиків</a:t>
            </a:r>
            <a:r>
              <a:rPr lang="uk-UA" sz="2800" dirty="0"/>
              <a:t>, %.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384042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3769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/>
              <a:t>Розрахунок доплат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060848"/>
            <a:ext cx="7772400" cy="4114800"/>
          </a:xfrm>
          <a:solidFill>
            <a:srgbClr val="DFFFC9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b="1" i="1" dirty="0"/>
              <a:t>       Доплати за роботу в нічний (вечірній) час (</a:t>
            </a:r>
            <a:r>
              <a:rPr lang="uk-UA" sz="2800" b="1" i="1" dirty="0" err="1"/>
              <a:t>Д</a:t>
            </a:r>
            <a:r>
              <a:rPr lang="uk-UA" sz="2800" b="1" i="1" baseline="-25000" dirty="0" err="1"/>
              <a:t>н</a:t>
            </a:r>
            <a:r>
              <a:rPr lang="uk-UA" sz="2800" b="1" i="1" dirty="0"/>
              <a:t>)</a:t>
            </a:r>
            <a:r>
              <a:rPr lang="uk-UA" sz="2800" dirty="0"/>
              <a:t> розраховуються за формулою:</a:t>
            </a:r>
            <a:endParaRPr lang="ru-RU" sz="2800" dirty="0"/>
          </a:p>
          <a:p>
            <a:pPr marL="0" indent="0">
              <a:buNone/>
            </a:pPr>
            <a:endParaRPr lang="uk-UA" sz="2800" i="1" dirty="0"/>
          </a:p>
          <a:p>
            <a:pPr marL="0" indent="0">
              <a:buNone/>
            </a:pPr>
            <a:r>
              <a:rPr lang="uk-UA" sz="2800" i="1" dirty="0"/>
              <a:t>                          </a:t>
            </a:r>
            <a:r>
              <a:rPr lang="uk-UA" i="1" dirty="0" err="1"/>
              <a:t>Д</a:t>
            </a:r>
            <a:r>
              <a:rPr lang="uk-UA" i="1" baseline="-25000" dirty="0" err="1"/>
              <a:t>н</a:t>
            </a:r>
            <a:r>
              <a:rPr lang="uk-UA" i="1" dirty="0"/>
              <a:t> = </a:t>
            </a:r>
            <a:r>
              <a:rPr lang="uk-UA" i="1" dirty="0" err="1"/>
              <a:t>ТС</a:t>
            </a:r>
            <a:r>
              <a:rPr lang="uk-UA" i="1" baseline="-25000" dirty="0" err="1"/>
              <a:t>і</a:t>
            </a:r>
            <a:r>
              <a:rPr lang="uk-UA" i="1" dirty="0"/>
              <a:t> × </a:t>
            </a:r>
            <a:r>
              <a:rPr lang="uk-UA" i="1" dirty="0" err="1"/>
              <a:t>Ф</a:t>
            </a:r>
            <a:r>
              <a:rPr lang="uk-UA" i="1" baseline="-25000" dirty="0" err="1"/>
              <a:t>нч</a:t>
            </a:r>
            <a:r>
              <a:rPr lang="uk-UA" i="1" dirty="0"/>
              <a:t> × </a:t>
            </a:r>
            <a:r>
              <a:rPr lang="uk-UA" i="1" dirty="0" err="1"/>
              <a:t>К</a:t>
            </a:r>
            <a:r>
              <a:rPr lang="uk-UA" i="1" baseline="-25000" dirty="0" err="1"/>
              <a:t>нч</a:t>
            </a:r>
            <a:r>
              <a:rPr lang="uk-UA" dirty="0"/>
              <a:t>,	</a:t>
            </a:r>
            <a:r>
              <a:rPr lang="uk-UA" sz="2800" dirty="0"/>
              <a:t>			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2800" dirty="0"/>
              <a:t>де  </a:t>
            </a:r>
            <a:r>
              <a:rPr lang="uk-UA" sz="2800" i="1" dirty="0" err="1"/>
              <a:t>Ф</a:t>
            </a:r>
            <a:r>
              <a:rPr lang="uk-UA" sz="2800" i="1" baseline="-25000" dirty="0" err="1"/>
              <a:t>нч</a:t>
            </a:r>
            <a:r>
              <a:rPr lang="uk-UA" sz="2800" dirty="0"/>
              <a:t> – фонд нічного (вечірнього) часу, години;</a:t>
            </a:r>
            <a:endParaRPr lang="ru-RU" sz="2800" dirty="0"/>
          </a:p>
          <a:p>
            <a:pPr marL="0" indent="0">
              <a:buNone/>
            </a:pPr>
            <a:r>
              <a:rPr lang="uk-UA" sz="2800" dirty="0"/>
              <a:t>      </a:t>
            </a:r>
            <a:r>
              <a:rPr lang="uk-UA" sz="2800" i="1" dirty="0" err="1"/>
              <a:t>К</a:t>
            </a:r>
            <a:r>
              <a:rPr lang="uk-UA" sz="2800" i="1" baseline="-25000" dirty="0" err="1"/>
              <a:t>нч</a:t>
            </a:r>
            <a:r>
              <a:rPr lang="uk-UA" sz="2800" i="1" dirty="0"/>
              <a:t> </a:t>
            </a:r>
            <a:r>
              <a:rPr lang="uk-UA" sz="2800" dirty="0"/>
              <a:t>– коефіцієнт доплат до тарифних ставок за кожну годину нічної (вечірньої) роботи.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045425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800" b="1" dirty="0"/>
              <a:t>Розрахунок доплат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017712"/>
            <a:ext cx="8127504" cy="450763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i="1" dirty="0"/>
              <a:t>      Доплати бригадирам, які не звільнені від основної роботи, за керівництво бригадою (Д</a:t>
            </a:r>
            <a:r>
              <a:rPr lang="uk-UA" sz="2400" b="1" i="1" baseline="-25000" dirty="0"/>
              <a:t>б</a:t>
            </a:r>
            <a:r>
              <a:rPr lang="uk-UA" sz="2400" b="1" i="1" dirty="0"/>
              <a:t>)</a:t>
            </a:r>
            <a:r>
              <a:rPr lang="uk-UA" sz="2400" dirty="0"/>
              <a:t> розраховуються за формулою:</a:t>
            </a:r>
            <a:endParaRPr lang="ru-RU" sz="1800" dirty="0"/>
          </a:p>
          <a:p>
            <a:pPr marL="0" indent="0">
              <a:buNone/>
            </a:pPr>
            <a:r>
              <a:rPr lang="uk-UA" sz="1800" i="1" dirty="0"/>
              <a:t> </a:t>
            </a:r>
            <a:endParaRPr lang="ru-RU" sz="1600" dirty="0"/>
          </a:p>
          <a:p>
            <a:pPr marL="0" indent="0">
              <a:buNone/>
            </a:pPr>
            <a:r>
              <a:rPr lang="uk-UA" sz="2000" i="1" dirty="0"/>
              <a:t>                               </a:t>
            </a:r>
            <a:r>
              <a:rPr lang="uk-UA" sz="2400" i="1" dirty="0"/>
              <a:t>Д</a:t>
            </a:r>
            <a:r>
              <a:rPr lang="uk-UA" sz="2400" i="1" baseline="-25000" dirty="0"/>
              <a:t>б</a:t>
            </a:r>
            <a:r>
              <a:rPr lang="uk-UA" sz="2400" i="1" dirty="0"/>
              <a:t> = </a:t>
            </a:r>
            <a:r>
              <a:rPr lang="uk-UA" sz="2800" i="1" dirty="0" err="1"/>
              <a:t>Зп</a:t>
            </a:r>
            <a:r>
              <a:rPr lang="uk-UA" sz="2800" i="1" baseline="-25000" dirty="0" err="1"/>
              <a:t>б</a:t>
            </a:r>
            <a:r>
              <a:rPr lang="uk-UA" sz="2800" i="1" dirty="0"/>
              <a:t> × </a:t>
            </a:r>
            <a:r>
              <a:rPr lang="uk-UA" sz="2800" i="1" dirty="0" err="1"/>
              <a:t>Ч</a:t>
            </a:r>
            <a:r>
              <a:rPr lang="uk-UA" sz="2800" i="1" baseline="-25000" dirty="0" err="1"/>
              <a:t>б</a:t>
            </a:r>
            <a:r>
              <a:rPr lang="uk-UA" sz="2800" i="1" dirty="0"/>
              <a:t> × </a:t>
            </a:r>
            <a:r>
              <a:rPr lang="uk-UA" sz="2800" i="1" dirty="0" err="1"/>
              <a:t>К</a:t>
            </a:r>
            <a:r>
              <a:rPr lang="uk-UA" sz="2800" i="1" baseline="-25000" dirty="0" err="1"/>
              <a:t>б</a:t>
            </a:r>
            <a:r>
              <a:rPr lang="uk-UA" sz="2800" dirty="0"/>
              <a:t>,	</a:t>
            </a:r>
            <a:r>
              <a:rPr lang="uk-UA" sz="2400" dirty="0"/>
              <a:t>		</a:t>
            </a:r>
          </a:p>
          <a:p>
            <a:pPr marL="0" indent="0">
              <a:buNone/>
            </a:pPr>
            <a:r>
              <a:rPr lang="uk-UA" sz="2400" dirty="0"/>
              <a:t>де  </a:t>
            </a:r>
            <a:r>
              <a:rPr lang="uk-UA" sz="2400" i="1" dirty="0" err="1"/>
              <a:t>Зп</a:t>
            </a:r>
            <a:r>
              <a:rPr lang="uk-UA" sz="2400" i="1" baseline="-25000" dirty="0" err="1"/>
              <a:t>б</a:t>
            </a:r>
            <a:r>
              <a:rPr lang="uk-UA" sz="2400" dirty="0"/>
              <a:t> – заробітна платня бригадира по тарифу у плановому періоді, грн;</a:t>
            </a:r>
            <a:endParaRPr lang="ru-RU" sz="2400" dirty="0"/>
          </a:p>
          <a:p>
            <a:pPr marL="0" indent="0">
              <a:buNone/>
            </a:pPr>
            <a:r>
              <a:rPr lang="uk-UA" sz="2400" i="1" dirty="0"/>
              <a:t>       </a:t>
            </a:r>
            <a:r>
              <a:rPr lang="uk-UA" sz="2400" i="1" dirty="0" err="1"/>
              <a:t>Ч</a:t>
            </a:r>
            <a:r>
              <a:rPr lang="uk-UA" sz="2400" i="1" baseline="-25000" dirty="0" err="1"/>
              <a:t>б</a:t>
            </a:r>
            <a:r>
              <a:rPr lang="uk-UA" sz="2400" dirty="0"/>
              <a:t> – чисельність бригадирів, осіб;</a:t>
            </a:r>
            <a:endParaRPr lang="ru-RU" sz="2400" dirty="0"/>
          </a:p>
          <a:p>
            <a:pPr marL="0" indent="0">
              <a:buNone/>
            </a:pPr>
            <a:r>
              <a:rPr lang="uk-UA" sz="2400" dirty="0"/>
              <a:t>       </a:t>
            </a:r>
            <a:r>
              <a:rPr lang="uk-UA" sz="2400" i="1" dirty="0" err="1"/>
              <a:t>К</a:t>
            </a:r>
            <a:r>
              <a:rPr lang="uk-UA" sz="2400" i="1" baseline="-25000" dirty="0" err="1"/>
              <a:t>б</a:t>
            </a:r>
            <a:r>
              <a:rPr lang="uk-UA" sz="2400" i="1" dirty="0"/>
              <a:t> </a:t>
            </a:r>
            <a:r>
              <a:rPr lang="uk-UA" sz="2400" dirty="0"/>
              <a:t>– коефіцієнт доплат бригадиру за керівництво бригадою, який розраховується як відсоток до тарифної ставки.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499035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76400"/>
            <a:ext cx="8316912" cy="1462088"/>
          </a:xfrm>
        </p:spPr>
        <p:txBody>
          <a:bodyPr/>
          <a:lstStyle/>
          <a:p>
            <a:pPr algn="ctr" eaLnBrk="1" hangingPunct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dirty="0" err="1"/>
              <a:t>Показники</a:t>
            </a:r>
            <a:r>
              <a:rPr lang="ru-RU" dirty="0"/>
              <a:t> плану по </a:t>
            </a:r>
            <a:r>
              <a:rPr lang="ru-RU" dirty="0" err="1"/>
              <a:t>витратах</a:t>
            </a:r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01625"/>
            <a:ext cx="7640017" cy="1143000"/>
          </a:xfrm>
        </p:spPr>
        <p:txBody>
          <a:bodyPr/>
          <a:lstStyle/>
          <a:p>
            <a:r>
              <a:rPr lang="uk-UA" sz="3000" b="1" dirty="0"/>
              <a:t>До виробничої собівартості продукції (робіт, послуг) включаються: 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27584" y="1340768"/>
          <a:ext cx="7856041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Валовий</a:t>
            </a:r>
            <a:r>
              <a:rPr lang="ru-RU" i="1" dirty="0"/>
              <a:t> оборот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652132"/>
              </p:ext>
            </p:extLst>
          </p:nvPr>
        </p:nvGraphicFramePr>
        <p:xfrm>
          <a:off x="-214346" y="1981200"/>
          <a:ext cx="9787006" cy="40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FBAC32F-16F7-4FC3-9F27-8D8DB6B6B20F}"/>
              </a:ext>
            </a:extLst>
          </p:cNvPr>
          <p:cNvSpPr/>
          <p:nvPr/>
        </p:nvSpPr>
        <p:spPr>
          <a:xfrm>
            <a:off x="3548078" y="3444559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b="1" i="1" dirty="0"/>
              <a:t>ВО = ВП + </a:t>
            </a:r>
            <a:r>
              <a:rPr lang="ru-RU" sz="2000" b="1" i="1" dirty="0" err="1"/>
              <a:t>ВнО</a:t>
            </a:r>
            <a:r>
              <a:rPr lang="ru-RU" dirty="0"/>
              <a:t>,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59632" y="548680"/>
          <a:ext cx="7013451" cy="5393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3" r:id="rId3" imgW="9462960" imgH="7276680" progId="">
                  <p:embed/>
                </p:oleObj>
              </mc:Choice>
              <mc:Fallback>
                <p:oleObj r:id="rId3" imgW="9462960" imgH="7276680" progId="">
                  <p:embed/>
                  <p:pic>
                    <p:nvPicPr>
                      <p:cNvPr id="747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48680"/>
                        <a:ext cx="7013451" cy="53933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dirty="0"/>
              <a:t>Складання кошторису витрат на виробництво</a:t>
            </a:r>
            <a:endParaRPr lang="ru-RU" sz="4000" dirty="0"/>
          </a:p>
        </p:txBody>
      </p:sp>
      <p:sp>
        <p:nvSpPr>
          <p:cNvPr id="73729" name="Oval 1"/>
          <p:cNvSpPr>
            <a:spLocks noChangeArrowheads="1"/>
          </p:cNvSpPr>
          <p:nvPr/>
        </p:nvSpPr>
        <p:spPr bwMode="auto">
          <a:xfrm>
            <a:off x="2987824" y="2276871"/>
            <a:ext cx="3960440" cy="792088"/>
          </a:xfrm>
          <a:prstGeom prst="ellipse">
            <a:avLst/>
          </a:prstGeom>
          <a:solidFill>
            <a:srgbClr val="CC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Кошторис</a:t>
            </a:r>
            <a:r>
              <a:rPr kumimoji="0" lang="uk-UA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витрат</a:t>
            </a:r>
            <a:endParaRPr kumimoji="0" 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87116" y="3789040"/>
            <a:ext cx="6120680" cy="20882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це витрати підприємства, які пов’язані з його діяльністю за певний період, незалежно від того, відносяться витрати на собівартість продукції в даному періоді або ні.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H="1" flipV="1">
            <a:off x="5047456" y="3140967"/>
            <a:ext cx="0" cy="5760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Кошторис витрат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370013" y="1844824"/>
          <a:ext cx="7090419" cy="4097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dirty="0"/>
              <a:t>Витрати операційної діяльності групуються за наступними економічними елементами</a:t>
            </a:r>
            <a:r>
              <a:rPr lang="ru-RU" sz="2800" dirty="0"/>
              <a:t>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8192897"/>
              </p:ext>
            </p:extLst>
          </p:nvPr>
        </p:nvGraphicFramePr>
        <p:xfrm>
          <a:off x="899592" y="1747144"/>
          <a:ext cx="7784033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676400"/>
            <a:ext cx="8316912" cy="1462088"/>
          </a:xfrm>
        </p:spPr>
        <p:txBody>
          <a:bodyPr/>
          <a:lstStyle/>
          <a:p>
            <a:pPr algn="ctr" eaLnBrk="1" hangingPunct="1"/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діяльності</a:t>
            </a:r>
            <a:r>
              <a:rPr lang="ru-RU" b="1" dirty="0"/>
              <a:t> </a:t>
            </a:r>
            <a:r>
              <a:rPr lang="ru-RU" b="1" dirty="0" err="1"/>
              <a:t>підприємства</a:t>
            </a:r>
            <a:endParaRPr lang="ru-RU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6700"/>
            <a:ext cx="6400800" cy="1562100"/>
          </a:xfrm>
        </p:spPr>
        <p:txBody>
          <a:bodyPr/>
          <a:lstStyle/>
          <a:p>
            <a:pPr eaLnBrk="1" hangingPunct="1"/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плану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dirty="0"/>
              <a:t>Види прибутку</a:t>
            </a:r>
            <a:endParaRPr lang="ru-RU" sz="4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083608"/>
              </p:ext>
            </p:extLst>
          </p:nvPr>
        </p:nvGraphicFramePr>
        <p:xfrm>
          <a:off x="457200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831079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404591" cy="58177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83199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dirty="0"/>
              <a:t>Аналіз «витрати – випуск – прибуток» (CVP – аналіз)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57026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/>
              <a:t>Основні показники CVP – аналізу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0778" y="1815179"/>
            <a:ext cx="7859216" cy="5043487"/>
          </a:xfrm>
        </p:spPr>
        <p:txBody>
          <a:bodyPr/>
          <a:lstStyle/>
          <a:p>
            <a:r>
              <a:rPr lang="uk-UA" sz="2400" dirty="0">
                <a:solidFill>
                  <a:schemeClr val="tx1"/>
                </a:solidFill>
              </a:rPr>
              <a:t>Точка беззбитковості 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tx1"/>
                </a:solidFill>
              </a:rPr>
              <a:t>у натуральному виразі:</a:t>
            </a:r>
          </a:p>
          <a:p>
            <a:pPr marL="0" indent="0">
              <a:buNone/>
            </a:pPr>
            <a:r>
              <a:rPr lang="uk-UA" sz="2400" i="1" dirty="0">
                <a:solidFill>
                  <a:schemeClr val="tx1"/>
                </a:solidFill>
              </a:rPr>
              <a:t>			</a:t>
            </a:r>
          </a:p>
          <a:p>
            <a:r>
              <a:rPr lang="uk-UA" sz="2400" dirty="0"/>
              <a:t>Точка беззбитковості </a:t>
            </a:r>
          </a:p>
          <a:p>
            <a:pPr marL="0" indent="0">
              <a:buNone/>
            </a:pPr>
            <a:r>
              <a:rPr lang="uk-UA" sz="2400" dirty="0"/>
              <a:t>у вартісному виразі:</a:t>
            </a:r>
          </a:p>
          <a:p>
            <a:endParaRPr lang="uk-UA" sz="2400" dirty="0"/>
          </a:p>
          <a:p>
            <a:r>
              <a:rPr lang="uk-UA" sz="2400" dirty="0"/>
              <a:t>Коефіцієнт </a:t>
            </a:r>
            <a:r>
              <a:rPr lang="uk-UA" sz="2400" dirty="0" err="1"/>
              <a:t>маржинального</a:t>
            </a:r>
            <a:r>
              <a:rPr lang="uk-UA" sz="2400" dirty="0"/>
              <a:t> </a:t>
            </a:r>
          </a:p>
          <a:p>
            <a:pPr marL="0" indent="0">
              <a:buNone/>
            </a:pPr>
            <a:r>
              <a:rPr lang="uk-UA" sz="2400" dirty="0"/>
              <a:t>прибутку:</a:t>
            </a:r>
          </a:p>
          <a:p>
            <a:endParaRPr lang="uk-UA" sz="2400" dirty="0"/>
          </a:p>
          <a:p>
            <a:r>
              <a:rPr lang="uk-UA" sz="2400" dirty="0"/>
              <a:t>Операційний леверидж (важіль):</a:t>
            </a:r>
            <a:endParaRPr lang="uk-UA" sz="2400" i="1" dirty="0"/>
          </a:p>
          <a:p>
            <a:endParaRPr lang="uk-UA" sz="2400" dirty="0"/>
          </a:p>
          <a:p>
            <a:endParaRPr lang="ru-RU" sz="24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4442"/>
            <a:ext cx="1867716" cy="826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569" y="3257023"/>
            <a:ext cx="1382577" cy="7300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664" y="5660217"/>
            <a:ext cx="2137170" cy="7012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336922"/>
            <a:ext cx="2166231" cy="826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377803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4"/>
            <a:ext cx="7793037" cy="1357312"/>
          </a:xfrm>
        </p:spPr>
        <p:txBody>
          <a:bodyPr/>
          <a:lstStyle/>
          <a:p>
            <a:pPr eaLnBrk="1" hangingPunct="1"/>
            <a:r>
              <a:rPr lang="uk-UA" sz="4000" dirty="0"/>
              <a:t>Точка беззбитковості</a:t>
            </a:r>
            <a:endParaRPr lang="ru-RU" sz="4000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1793" y="3805580"/>
            <a:ext cx="7252574" cy="300697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64514" name="Picture 2" descr="Як розрахувати точку беззбитковості">
            <a:extLst>
              <a:ext uri="{FF2B5EF4-FFF2-40B4-BE49-F238E27FC236}">
                <a16:creationId xmlns:a16="http://schemas.microsoft.com/office/drawing/2014/main" id="{B52093F5-DDC4-42DD-B968-1E235F6F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6400"/>
            <a:ext cx="9361040" cy="524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Валова</a:t>
            </a:r>
            <a:r>
              <a:rPr lang="ru-RU" i="1" dirty="0"/>
              <a:t> </a:t>
            </a:r>
            <a:r>
              <a:rPr lang="ru-RU" i="1" dirty="0" err="1"/>
              <a:t>продукція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75438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uk-UA" dirty="0">
              <a:latin typeface="Mistral" pitchFamily="66" charset="0"/>
            </a:endParaRPr>
          </a:p>
          <a:p>
            <a:pPr algn="ctr"/>
            <a:r>
              <a:rPr lang="uk-UA" sz="9600" dirty="0">
                <a:solidFill>
                  <a:schemeClr val="accent2">
                    <a:lumMod val="50000"/>
                  </a:schemeClr>
                </a:solidFill>
                <a:latin typeface="Mistral" pitchFamily="66" charset="0"/>
              </a:rPr>
              <a:t>Дякую за увагу!</a:t>
            </a:r>
            <a:endParaRPr lang="ru-RU" sz="9600" dirty="0">
              <a:solidFill>
                <a:schemeClr val="accent2">
                  <a:lumMod val="50000"/>
                </a:schemeClr>
              </a:solidFill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73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Валова</a:t>
            </a:r>
            <a:r>
              <a:rPr lang="ru-RU" i="1" dirty="0"/>
              <a:t> </a:t>
            </a:r>
            <a:r>
              <a:rPr lang="ru-RU" i="1" dirty="0" err="1"/>
              <a:t>продукція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sz="2800" i="1" dirty="0"/>
              <a:t>	ВП = ВО – </a:t>
            </a:r>
            <a:r>
              <a:rPr lang="uk-UA" sz="2800" i="1" dirty="0" err="1"/>
              <a:t>ВнО</a:t>
            </a:r>
            <a:r>
              <a:rPr lang="uk-UA" sz="2800" dirty="0"/>
              <a:t>	</a:t>
            </a:r>
          </a:p>
          <a:p>
            <a:pPr algn="ctr">
              <a:buNone/>
            </a:pPr>
            <a:r>
              <a:rPr lang="uk-UA" sz="2800" dirty="0"/>
              <a:t>			</a:t>
            </a:r>
            <a:endParaRPr lang="ru-RU" sz="2800" dirty="0"/>
          </a:p>
          <a:p>
            <a:pPr>
              <a:buNone/>
            </a:pPr>
            <a:r>
              <a:rPr lang="uk-UA" sz="2800" dirty="0"/>
              <a:t> 			</a:t>
            </a:r>
            <a:r>
              <a:rPr lang="uk-UA" sz="2800" i="1" dirty="0"/>
              <a:t>ВП = ТП + (</a:t>
            </a:r>
            <a:r>
              <a:rPr lang="uk-UA" sz="2800" i="1" dirty="0" err="1"/>
              <a:t>НЗПк</a:t>
            </a:r>
            <a:r>
              <a:rPr lang="uk-UA" sz="2800" i="1" dirty="0"/>
              <a:t> - </a:t>
            </a:r>
            <a:r>
              <a:rPr lang="uk-UA" sz="2800" i="1" dirty="0" err="1"/>
              <a:t>НЗПп</a:t>
            </a:r>
            <a:r>
              <a:rPr lang="uk-UA" sz="2800" i="1" dirty="0"/>
              <a:t>)</a:t>
            </a:r>
            <a:r>
              <a:rPr lang="uk-UA" sz="2800" dirty="0"/>
              <a:t>  		</a:t>
            </a:r>
            <a:endParaRPr lang="ru-RU" sz="2800" dirty="0"/>
          </a:p>
          <a:p>
            <a:pPr>
              <a:buNone/>
            </a:pPr>
            <a:endParaRPr lang="uk-UA" sz="2800" dirty="0"/>
          </a:p>
          <a:p>
            <a:pPr>
              <a:buNone/>
            </a:pPr>
            <a:r>
              <a:rPr lang="uk-UA" sz="2800" dirty="0"/>
              <a:t>де </a:t>
            </a:r>
            <a:r>
              <a:rPr lang="uk-UA" sz="2800" i="1" dirty="0"/>
              <a:t>ТП </a:t>
            </a:r>
            <a:r>
              <a:rPr lang="uk-UA" sz="2800" dirty="0"/>
              <a:t>– товарна продукція;</a:t>
            </a:r>
            <a:endParaRPr lang="ru-RU" sz="2800" dirty="0"/>
          </a:p>
          <a:p>
            <a:pPr>
              <a:buNone/>
            </a:pPr>
            <a:r>
              <a:rPr lang="uk-UA" sz="2800" i="1" dirty="0"/>
              <a:t>	 </a:t>
            </a:r>
            <a:r>
              <a:rPr lang="uk-UA" sz="2800" i="1" dirty="0" err="1"/>
              <a:t>НЗПк</a:t>
            </a:r>
            <a:r>
              <a:rPr lang="uk-UA" sz="2800" i="1" dirty="0"/>
              <a:t>,п </a:t>
            </a:r>
            <a:r>
              <a:rPr lang="uk-UA" sz="2800" dirty="0"/>
              <a:t>– незавершена продукція відповідно на кінець і початок року.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/>
              <a:t>Товарна</a:t>
            </a:r>
            <a:r>
              <a:rPr lang="ru-RU" i="1" dirty="0"/>
              <a:t> </a:t>
            </a:r>
            <a:r>
              <a:rPr lang="uk-UA" i="1" dirty="0"/>
              <a:t>продукція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000" b="1" i="1" dirty="0">
                <a:effectLst/>
              </a:rPr>
              <a:t>Товарна продукція</a:t>
            </a:r>
            <a:r>
              <a:rPr lang="uk-UA" sz="2000" dirty="0">
                <a:effectLst/>
              </a:rPr>
              <a:t> – це продукція, призначена для реалізації на сторону (готова продукція, напівфабрикати, послуги, товари, виготовлені з матеріалу замовника, роботи і послуги для свого капітального будівництва). Роботи і послуги невиробничого характеру не включаються в товарну продукцію, яка розраховується за формулою: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dirty="0">
                <a:effectLst/>
              </a:rPr>
              <a:t> </a:t>
            </a:r>
            <a:endParaRPr lang="ru-RU" sz="2000" dirty="0">
              <a:effectLst/>
            </a:endParaRPr>
          </a:p>
          <a:p>
            <a:pPr marL="0" indent="0">
              <a:buNone/>
            </a:pPr>
            <a:r>
              <a:rPr lang="uk-UA" sz="2000" dirty="0">
                <a:effectLst/>
              </a:rPr>
              <a:t>		</a:t>
            </a:r>
            <a:r>
              <a:rPr lang="uk-UA" sz="2400" i="1" dirty="0">
                <a:effectLst/>
              </a:rPr>
              <a:t>ТП</a:t>
            </a:r>
            <a:r>
              <a:rPr lang="uk-UA" sz="2400" dirty="0">
                <a:effectLst/>
              </a:rPr>
              <a:t> = </a:t>
            </a:r>
            <a:r>
              <a:rPr lang="uk-UA" sz="2400" i="1" dirty="0" err="1">
                <a:effectLst/>
              </a:rPr>
              <a:t>ГПс</a:t>
            </a:r>
            <a:r>
              <a:rPr lang="uk-UA" sz="2400" i="1" dirty="0">
                <a:effectLst/>
              </a:rPr>
              <a:t> + </a:t>
            </a:r>
            <a:r>
              <a:rPr lang="uk-UA" sz="2400" i="1" dirty="0" err="1">
                <a:effectLst/>
              </a:rPr>
              <a:t>НПФс</a:t>
            </a:r>
            <a:r>
              <a:rPr lang="uk-UA" sz="2400" i="1" dirty="0">
                <a:effectLst/>
              </a:rPr>
              <a:t> + </a:t>
            </a:r>
            <a:r>
              <a:rPr lang="uk-UA" sz="2400" i="1" dirty="0" err="1">
                <a:effectLst/>
              </a:rPr>
              <a:t>Пс</a:t>
            </a:r>
            <a:r>
              <a:rPr lang="uk-UA" sz="2400" i="1" dirty="0">
                <a:effectLst/>
              </a:rPr>
              <a:t>,</a:t>
            </a:r>
            <a:r>
              <a:rPr lang="uk-UA" sz="2000" i="1" dirty="0">
                <a:effectLst/>
              </a:rPr>
              <a:t>		</a:t>
            </a:r>
          </a:p>
          <a:p>
            <a:pPr marL="0" indent="0">
              <a:buNone/>
            </a:pPr>
            <a:endParaRPr lang="uk-UA" sz="2000" i="1" dirty="0">
              <a:effectLst/>
            </a:endParaRPr>
          </a:p>
          <a:p>
            <a:pPr marL="0" indent="0">
              <a:buNone/>
            </a:pPr>
            <a:r>
              <a:rPr lang="ru-RU" sz="2000" dirty="0">
                <a:effectLst/>
              </a:rPr>
              <a:t>де </a:t>
            </a:r>
            <a:r>
              <a:rPr lang="ru-RU" sz="2000" i="1" dirty="0" err="1">
                <a:effectLst/>
              </a:rPr>
              <a:t>ГПс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НПФс</a:t>
            </a:r>
            <a:r>
              <a:rPr lang="ru-RU" sz="2000" i="1" dirty="0">
                <a:effectLst/>
              </a:rPr>
              <a:t>, </a:t>
            </a:r>
            <a:r>
              <a:rPr lang="ru-RU" sz="2000" i="1" dirty="0" err="1">
                <a:effectLst/>
              </a:rPr>
              <a:t>Пс</a:t>
            </a:r>
            <a:r>
              <a:rPr lang="ru-RU" sz="2000" i="1" dirty="0">
                <a:effectLst/>
              </a:rPr>
              <a:t> </a:t>
            </a:r>
            <a:r>
              <a:rPr lang="ru-RU" sz="2000" dirty="0">
                <a:effectLst/>
              </a:rPr>
              <a:t>– готова </a:t>
            </a:r>
            <a:r>
              <a:rPr lang="ru-RU" sz="2000" dirty="0" err="1">
                <a:effectLst/>
              </a:rPr>
              <a:t>продукція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напівфабрикати</a:t>
            </a:r>
            <a:r>
              <a:rPr lang="ru-RU" sz="2000" dirty="0">
                <a:effectLst/>
              </a:rPr>
              <a:t>, </a:t>
            </a:r>
            <a:r>
              <a:rPr lang="ru-RU" sz="2000" dirty="0" err="1">
                <a:effectLst/>
              </a:rPr>
              <a:t>послуги</a:t>
            </a:r>
            <a:r>
              <a:rPr lang="ru-RU" sz="2000" dirty="0">
                <a:effectLst/>
              </a:rPr>
              <a:t> на сторону.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59104649"/>
      </p:ext>
    </p:extLst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687</TotalTime>
  <Words>3735</Words>
  <Application>Microsoft Office PowerPoint</Application>
  <PresentationFormat>Экран (4:3)</PresentationFormat>
  <Paragraphs>617</Paragraphs>
  <Slides>70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8" baseType="lpstr">
      <vt:lpstr>Arial</vt:lpstr>
      <vt:lpstr>Cambria Math</vt:lpstr>
      <vt:lpstr>Mistral</vt:lpstr>
      <vt:lpstr>Tahoma</vt:lpstr>
      <vt:lpstr>Times New Roman</vt:lpstr>
      <vt:lpstr>Wingdings</vt:lpstr>
      <vt:lpstr>Палитра</vt:lpstr>
      <vt:lpstr>Формула</vt:lpstr>
      <vt:lpstr>Основні показаники діяльності підприємства</vt:lpstr>
      <vt:lpstr>Реалізована продукція</vt:lpstr>
      <vt:lpstr>Валовий дохід підпри</vt:lpstr>
      <vt:lpstr>Валовий дохід</vt:lpstr>
      <vt:lpstr>Валовий випуск</vt:lpstr>
      <vt:lpstr>Валовий оборот</vt:lpstr>
      <vt:lpstr>Валова продукція</vt:lpstr>
      <vt:lpstr>Валова продукція</vt:lpstr>
      <vt:lpstr>Товарна продукція</vt:lpstr>
      <vt:lpstr>Виробнича програма</vt:lpstr>
      <vt:lpstr>Запаси готової продукції</vt:lpstr>
      <vt:lpstr>Незавершене виробництво</vt:lpstr>
      <vt:lpstr>Незавершене виробництво</vt:lpstr>
      <vt:lpstr>Незавершене виробництво</vt:lpstr>
      <vt:lpstr>Незавершене виробництво</vt:lpstr>
      <vt:lpstr>Ритмічність виробництва</vt:lpstr>
      <vt:lpstr>Основні показники діяльності підприємства</vt:lpstr>
      <vt:lpstr>Методи прямого розрахунку</vt:lpstr>
      <vt:lpstr>Методи прямого розрахунку</vt:lpstr>
      <vt:lpstr>Методи прямого розрахунку</vt:lpstr>
      <vt:lpstr>Метод динамічних коефіцієнтів:</vt:lpstr>
      <vt:lpstr>Метод рецептурного складу:</vt:lpstr>
      <vt:lpstr>Матеріальний баланс</vt:lpstr>
      <vt:lpstr>Матеріальний баланс</vt:lpstr>
      <vt:lpstr>  Однопродуктовий баланс забезпечення матеріалу Х, кг</vt:lpstr>
      <vt:lpstr>Багатопродуктовий матеріальний баланс</vt:lpstr>
      <vt:lpstr>Оптимальна партія поставки</vt:lpstr>
      <vt:lpstr>Розрахунок оптимального розміру замовлення</vt:lpstr>
      <vt:lpstr>Розрахунок оптимального розміру замовлення</vt:lpstr>
      <vt:lpstr>Розрахунок оптимального розміру замовлення</vt:lpstr>
      <vt:lpstr>В системі контролю запасів використовується три рівні контролю.</vt:lpstr>
      <vt:lpstr>Точка замовлення</vt:lpstr>
      <vt:lpstr>Мінімальний рівень запасів</vt:lpstr>
      <vt:lpstr>Максимальний рівень запасів</vt:lpstr>
      <vt:lpstr>Основні показники діяльності підприємства</vt:lpstr>
      <vt:lpstr>Середньорічна виробнича потужність (Впсер)</vt:lpstr>
      <vt:lpstr>Фонди часу роботи устаткування</vt:lpstr>
      <vt:lpstr>Календарний фонд часу</vt:lpstr>
      <vt:lpstr>Режимний (номінальний) фонд</vt:lpstr>
      <vt:lpstr>Ефективний фонд часу</vt:lpstr>
      <vt:lpstr>Виробнича потужність:</vt:lpstr>
      <vt:lpstr>Коефіцієнт використання виробничоі потужності</vt:lpstr>
      <vt:lpstr>Показники використання основних засобів</vt:lpstr>
      <vt:lpstr>Показники використання основних засобів</vt:lpstr>
      <vt:lpstr>Основні показники діяльності підприємства</vt:lpstr>
      <vt:lpstr>Укрупнений метод: планування чисельності</vt:lpstr>
      <vt:lpstr>Методи розрахунку планової чисельності основних робітників</vt:lpstr>
      <vt:lpstr>Методи розрахунку планової чисельності основних робітників</vt:lpstr>
      <vt:lpstr>Методи розрахунку планової чисельності основних робітників</vt:lpstr>
      <vt:lpstr>Розрахунок продуктивності праці </vt:lpstr>
      <vt:lpstr>Розрахунок продуктивності праці </vt:lpstr>
      <vt:lpstr>Фонд оплати праці</vt:lpstr>
      <vt:lpstr>Метод прямого розрахунку </vt:lpstr>
      <vt:lpstr>Метод прямого розрахунку </vt:lpstr>
      <vt:lpstr>Розрахунок премії</vt:lpstr>
      <vt:lpstr>Розрахунок доплат</vt:lpstr>
      <vt:lpstr>Розрахунок доплат</vt:lpstr>
      <vt:lpstr>Основні показники діяльності підприємства</vt:lpstr>
      <vt:lpstr>До виробничої собівартості продукції (робіт, послуг) включаються: </vt:lpstr>
      <vt:lpstr>Презентация PowerPoint</vt:lpstr>
      <vt:lpstr>Складання кошторису витрат на виробництво</vt:lpstr>
      <vt:lpstr>Кошторис витрат</vt:lpstr>
      <vt:lpstr>Витрати операційної діяльності групуються за наступними економічними елементами:</vt:lpstr>
      <vt:lpstr>Основні показники діяльності підприємства</vt:lpstr>
      <vt:lpstr>Види прибутку</vt:lpstr>
      <vt:lpstr>Презентация PowerPoint</vt:lpstr>
      <vt:lpstr>Аналіз «витрати – випуск – прибуток» (CVP – аналіз)</vt:lpstr>
      <vt:lpstr>Основні показники CVP – аналізу </vt:lpstr>
      <vt:lpstr>Точка беззбитковості</vt:lpstr>
      <vt:lpstr>Презентация PowerPoint</vt:lpstr>
    </vt:vector>
  </TitlesOfParts>
  <Company>WIN7XP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показатели деятельности предприятия</dc:title>
  <dc:creator>WiZaRd</dc:creator>
  <cp:lastModifiedBy>User</cp:lastModifiedBy>
  <cp:revision>43</cp:revision>
  <dcterms:created xsi:type="dcterms:W3CDTF">2014-10-19T09:43:31Z</dcterms:created>
  <dcterms:modified xsi:type="dcterms:W3CDTF">2022-09-20T15:19:58Z</dcterms:modified>
</cp:coreProperties>
</file>