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836712"/>
            <a:ext cx="6172200" cy="1894362"/>
          </a:xfrm>
        </p:spPr>
        <p:txBody>
          <a:bodyPr>
            <a:normAutofit fontScale="90000"/>
          </a:bodyPr>
          <a:lstStyle/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uk-UA" sz="3200" dirty="0">
                <a:latin typeface="Times New Roman"/>
                <a:ea typeface="Times New Roman"/>
                <a:cs typeface="Times New Roman"/>
              </a:rPr>
              <a:t>Тема 1. НАУКОВІ ОСНОВИ ЕКОНОМІЧНОГО АНАЛІЗУ</a:t>
            </a:r>
            <a:r>
              <a:rPr lang="ru-RU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2400" dirty="0">
                <a:latin typeface="Calibri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2492896"/>
            <a:ext cx="6118448" cy="3882026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1. Економічний аналіз як галузь економічної науки.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2. Класифікація економічного аналізу.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3. Основні категорії економічного аналізу.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4. Метод та прийоми економічного аналізу.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5. Інформаційне забезпечення економічного аналізу.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03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400" b="1" i="1" dirty="0" smtClean="0">
                <a:latin typeface="Times New Roman"/>
                <a:ea typeface="Times New Roman"/>
                <a:cs typeface="Times New Roman"/>
              </a:rPr>
              <a:t>2. Класифікація </a:t>
            </a:r>
            <a:r>
              <a:rPr lang="uk-UA" sz="2400" b="1" i="1" dirty="0">
                <a:latin typeface="Times New Roman"/>
                <a:ea typeface="Times New Roman"/>
                <a:cs typeface="Times New Roman"/>
              </a:rPr>
              <a:t>економічного аналізу</a:t>
            </a:r>
            <a:r>
              <a:rPr lang="uk-UA" sz="2400" b="1" i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859216" cy="4701136"/>
          </a:xfrm>
        </p:spPr>
        <p:txBody>
          <a:bodyPr/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i="1" dirty="0">
                <a:latin typeface="Times New Roman"/>
                <a:ea typeface="Times New Roman"/>
                <a:cs typeface="Times New Roman"/>
              </a:rPr>
              <a:t>Класифікація аналізу господарської діяльності має важливе значення для правильного розуміння його змісту і завдань, для розробки методики його проведення та для організації аналітичного процесу.</a:t>
            </a:r>
            <a:endParaRPr lang="ru-RU" sz="18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627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8280920" cy="2995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54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8136904" cy="394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30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7992888" cy="585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163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77686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15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488832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03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2400" dirty="0">
                <a:latin typeface="Calibri"/>
                <a:ea typeface="Times New Roman"/>
                <a:cs typeface="Times New Roman"/>
              </a:rPr>
            </a:br>
            <a:r>
              <a:rPr lang="ru-RU" sz="2400" dirty="0" smtClean="0">
                <a:latin typeface="Calibri"/>
                <a:ea typeface="Times New Roman"/>
                <a:cs typeface="Times New Roman"/>
              </a:rPr>
              <a:t>3. </a:t>
            </a:r>
            <a:r>
              <a:rPr lang="uk-UA" sz="2700" b="1" i="1" dirty="0" smtClean="0">
                <a:latin typeface="Times New Roman"/>
                <a:ea typeface="Times New Roman"/>
                <a:cs typeface="Times New Roman"/>
              </a:rPr>
              <a:t>Основні </a:t>
            </a:r>
            <a:r>
              <a:rPr lang="uk-UA" sz="2700" b="1" i="1" dirty="0">
                <a:latin typeface="Times New Roman"/>
                <a:ea typeface="Times New Roman"/>
                <a:cs typeface="Times New Roman"/>
              </a:rPr>
              <a:t>категорії економічного аналізу</a:t>
            </a:r>
            <a:r>
              <a:rPr lang="uk-UA" sz="2700" b="1" i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Понятійний апарат економічного аналізу включає специфічні (що несуть головне змістовне навантаження) категорії – ресурси, фактори, причини, резерви виробництва.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1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В широкому розумінні </a:t>
            </a:r>
            <a:r>
              <a:rPr lang="uk-UA" b="1" dirty="0">
                <a:latin typeface="Times New Roman"/>
                <a:ea typeface="Times New Roman"/>
                <a:cs typeface="Times New Roman"/>
              </a:rPr>
              <a:t>ресурси виробництва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- це те, що необхідно для створення економічних благ. За ринкових умов господарювання ресурси виробництва поділяються на трудові, матеріальні, фінансові та земельні ресурси.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542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Фактори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це рушійні сили розвитку процесів і явищ, які відбуваються на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підприємстві. </a:t>
            </a:r>
            <a:r>
              <a:rPr lang="uk-UA" dirty="0" smtClean="0">
                <a:latin typeface="Times New Roman"/>
                <a:ea typeface="Times New Roman"/>
              </a:rPr>
              <a:t>Для </a:t>
            </a:r>
            <a:r>
              <a:rPr lang="uk-UA" dirty="0">
                <a:latin typeface="Times New Roman"/>
                <a:ea typeface="Times New Roman"/>
              </a:rPr>
              <a:t>оцінки місця й ролі кожного фактора у формуванні величини результативних показників важливе значення має класифікація </a:t>
            </a:r>
            <a:r>
              <a:rPr lang="uk-UA" dirty="0" smtClean="0">
                <a:latin typeface="Times New Roman"/>
                <a:ea typeface="Times New Roman"/>
              </a:rPr>
              <a:t>факторів.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2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415774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591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b="1" i="1" dirty="0">
                <a:latin typeface="Times New Roman"/>
                <a:ea typeface="Times New Roman"/>
                <a:cs typeface="Times New Roman"/>
              </a:rPr>
              <a:t>Економічний аналіз як галузь економічної науки</a:t>
            </a:r>
            <a:r>
              <a:rPr lang="uk-UA" sz="2400" b="1" i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/>
                <a:ea typeface="Times New Roman"/>
                <a:cs typeface="Times New Roman"/>
              </a:rPr>
              <a:t>Аналіз – це науковий метод пізнання сутності економічних явищ та процесів, що ґрунтується на розчленуванні їх на складові частини і на вивченні в усьому розмаїтті зв’язків і залежностей.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/>
                <a:ea typeface="Times New Roman"/>
                <a:cs typeface="Times New Roman"/>
              </a:rPr>
              <a:t>Розрізняють </a:t>
            </a:r>
            <a:r>
              <a:rPr lang="uk-UA" b="1" i="1" dirty="0">
                <a:latin typeface="Times New Roman"/>
                <a:ea typeface="Times New Roman"/>
                <a:cs typeface="Times New Roman"/>
              </a:rPr>
              <a:t>макроекономічний аналіз</a:t>
            </a:r>
            <a:r>
              <a:rPr lang="uk-UA" i="1" dirty="0">
                <a:latin typeface="Times New Roman"/>
                <a:ea typeface="Times New Roman"/>
                <a:cs typeface="Times New Roman"/>
              </a:rPr>
              <a:t>, який вивчає економічні явища і процеси на рівні світової і національної економіки та її окремих галузей, і </a:t>
            </a:r>
            <a:r>
              <a:rPr lang="uk-UA" b="1" i="1" dirty="0">
                <a:latin typeface="Times New Roman"/>
                <a:ea typeface="Times New Roman"/>
                <a:cs typeface="Times New Roman"/>
              </a:rPr>
              <a:t>мікроекономічний аналіз</a:t>
            </a:r>
            <a:r>
              <a:rPr lang="uk-UA" i="1" dirty="0">
                <a:latin typeface="Times New Roman"/>
                <a:ea typeface="Times New Roman"/>
                <a:cs typeface="Times New Roman"/>
              </a:rPr>
              <a:t>, що вивчає ці процеси та явища на рівні окремих суб’єктів господарювання.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5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Причини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умови здійснення окремих явищ, які більш глибоко, ніж фактори, розкривають зміни рівня ресурсів і їхнього складу, а також показників роботи; вони деталізують вплив факторів. 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85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b="1" dirty="0">
                <a:latin typeface="Times New Roman"/>
                <a:ea typeface="Times New Roman"/>
              </a:rPr>
              <a:t>Резерви</a:t>
            </a:r>
            <a:r>
              <a:rPr lang="uk-UA" dirty="0">
                <a:latin typeface="Times New Roman"/>
                <a:ea typeface="Times New Roman"/>
              </a:rPr>
              <a:t> – це невикористані можливості підвищення ефективності діяльності підприємства на основі використання досягнень науково-технічного прогресу і передового досвіду. Господарські резерви класифікують за різними </a:t>
            </a:r>
            <a:r>
              <a:rPr lang="uk-UA" dirty="0" smtClean="0">
                <a:latin typeface="Times New Roman"/>
                <a:ea typeface="Times New Roman"/>
              </a:rPr>
              <a:t>ознаками.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27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260648"/>
            <a:ext cx="7416824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873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400" b="1" i="1" dirty="0" smtClean="0">
                <a:latin typeface="Times New Roman"/>
                <a:ea typeface="Times New Roman"/>
                <a:cs typeface="Times New Roman"/>
              </a:rPr>
              <a:t>4. Метод </a:t>
            </a:r>
            <a:r>
              <a:rPr lang="uk-UA" sz="2400" b="1" i="1" dirty="0">
                <a:latin typeface="Times New Roman"/>
                <a:ea typeface="Times New Roman"/>
                <a:cs typeface="Times New Roman"/>
              </a:rPr>
              <a:t>та прийоми економічного аналізу</a:t>
            </a:r>
            <a:r>
              <a:rPr lang="uk-UA" sz="2400" b="1" i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/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Метод (як категорія економічної теорії) — це сукупність прийомів, способів, принципів, за допомогою яких визначаються шляхи досягнення певної мети, розв'язання конкретного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завдання.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uk-UA" sz="1800" b="1" i="1" dirty="0">
                <a:latin typeface="Times New Roman"/>
                <a:ea typeface="Times New Roman"/>
                <a:cs typeface="Times New Roman"/>
              </a:rPr>
              <a:t>Під методом економічного аналізу</a:t>
            </a:r>
            <a:r>
              <a:rPr lang="uk-UA" sz="1800" dirty="0">
                <a:latin typeface="Times New Roman"/>
                <a:ea typeface="Times New Roman"/>
                <a:cs typeface="Times New Roman"/>
              </a:rPr>
              <a:t> розуміють науково обґрунтовану систему теоретико-пізнавальних категорій, принципів, способів та спеціальних прийомів дослідження, що дають змогу приймати обґрунтовані управлінські рішення і базуються на діалектичному методі пізнання.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800" dirty="0" smtClean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04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>
                <a:latin typeface="Times New Roman"/>
                <a:ea typeface="Times New Roman"/>
              </a:rPr>
              <a:t>Метод аналізу реалізується через його науковий апарат, тобто через сукупність прийомів дослідження.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859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42984728"/>
              </p:ext>
            </p:extLst>
          </p:nvPr>
        </p:nvGraphicFramePr>
        <p:xfrm>
          <a:off x="459739" y="662224"/>
          <a:ext cx="7326313" cy="487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" name="Документ" r:id="rId3" imgW="6118475" imgH="4070522" progId="Word.Document.12">
                  <p:embed/>
                </p:oleObj>
              </mc:Choice>
              <mc:Fallback>
                <p:oleObj name="Документ" r:id="rId3" imgW="6118475" imgH="407052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9739" y="662224"/>
                        <a:ext cx="7326313" cy="487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Рамка 4"/>
          <p:cNvSpPr/>
          <p:nvPr/>
        </p:nvSpPr>
        <p:spPr>
          <a:xfrm>
            <a:off x="723900" y="1676400"/>
            <a:ext cx="2543175" cy="447675"/>
          </a:xfrm>
          <a:prstGeom prst="fram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1400" b="1">
                <a:effectLst/>
                <a:latin typeface="Times New Roman"/>
                <a:ea typeface="Times New Roman"/>
                <a:cs typeface="Times New Roman"/>
              </a:rPr>
              <a:t>Якісні (абстрактно-логічні)</a:t>
            </a:r>
            <a:endParaRPr lang="ru-RU" sz="1100">
              <a:effectLst/>
              <a:ea typeface="Times New Roman"/>
              <a:cs typeface="Times New Roman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2409825" y="772160"/>
            <a:ext cx="6381750" cy="533400"/>
          </a:xfrm>
          <a:prstGeom prst="bevel">
            <a:avLst/>
          </a:prstGeom>
          <a:noFill/>
          <a:ln w="158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 spc="170" dirty="0">
                <a:effectLst/>
                <a:latin typeface="Times New Roman"/>
                <a:ea typeface="Times New Roman"/>
                <a:cs typeface="Times New Roman"/>
              </a:rPr>
              <a:t>ПРИЙОМИ ЕКОНОМІЧНОГО АНАЛІЗУ</a:t>
            </a:r>
            <a:endParaRPr lang="ru-RU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6315075" y="1676400"/>
            <a:ext cx="2895600" cy="400050"/>
          </a:xfrm>
          <a:prstGeom prst="frame">
            <a:avLst/>
          </a:prstGeom>
          <a:noFill/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1400" b="1">
                <a:effectLst/>
                <a:latin typeface="Times New Roman"/>
                <a:ea typeface="Times New Roman"/>
                <a:cs typeface="Times New Roman"/>
              </a:rPr>
              <a:t>Кількісні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5350" y="2400300"/>
            <a:ext cx="1104900" cy="438150"/>
          </a:xfrm>
          <a:prstGeom prst="rect">
            <a:avLst/>
          </a:prstGeom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аналіз</a:t>
            </a:r>
            <a:endParaRPr lang="ru-RU" sz="1100">
              <a:effectLst/>
              <a:ea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5350" y="3019425"/>
            <a:ext cx="1104900" cy="43815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синтез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5350" y="3638550"/>
            <a:ext cx="1104900" cy="43815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індукція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5350" y="4267200"/>
            <a:ext cx="1104900" cy="43815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дедукція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5350" y="4886325"/>
            <a:ext cx="1104900" cy="43815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порівняння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5350" y="5505450"/>
            <a:ext cx="1104900" cy="638175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евристичні прийоми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314825" y="2975610"/>
            <a:ext cx="2124075" cy="809625"/>
          </a:xfrm>
          <a:prstGeom prst="roundRect">
            <a:avLst/>
          </a:prstGeom>
          <a:noFill/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Прийоми детермінованого факторного аналізу</a:t>
            </a:r>
            <a:endParaRPr lang="ru-RU" sz="1100">
              <a:effectLst/>
              <a:ea typeface="Times New Roman"/>
              <a:cs typeface="Times New Roman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715125" y="2971800"/>
            <a:ext cx="1790700" cy="809625"/>
          </a:xfrm>
          <a:prstGeom prst="roundRect">
            <a:avLst/>
          </a:prstGeom>
          <a:noFill/>
          <a:ln w="1587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Прийоми стохастичного факторного аналізу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705850" y="2971800"/>
            <a:ext cx="1800225" cy="809625"/>
          </a:xfrm>
          <a:prstGeom prst="roundRect">
            <a:avLst/>
          </a:prstGeom>
          <a:noFill/>
          <a:ln w="1587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Прийоми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 оптимізації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29050" y="4013835"/>
            <a:ext cx="1238250" cy="5334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ланцюгові підстановки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829050" y="4728210"/>
            <a:ext cx="1238250" cy="7620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спосіб відносних різниць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48100" y="5709285"/>
            <a:ext cx="1238250" cy="5334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інтегральний спосіб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29050" y="6471285"/>
            <a:ext cx="1238250" cy="5334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часткової участі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410200" y="3956685"/>
            <a:ext cx="1314450" cy="714375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спосіб абсолютних різниць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00675" y="4937125"/>
            <a:ext cx="1314450" cy="5334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індексний спосіб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00675" y="5709285"/>
            <a:ext cx="1314450" cy="5334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пропорційного ділення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410200" y="6480810"/>
            <a:ext cx="1238250" cy="5334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балансовий спосіб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23900" y="2076450"/>
            <a:ext cx="0" cy="3762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23900" y="5838825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23900" y="2600325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23900" y="3228975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23900" y="3857625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23900" y="4476750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23900" y="5057775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238750" y="3785235"/>
            <a:ext cx="0" cy="30384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067300" y="6823710"/>
            <a:ext cx="3238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086350" y="5981700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067300" y="5184775"/>
            <a:ext cx="3238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067300" y="4261485"/>
            <a:ext cx="3238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7067550" y="4004310"/>
            <a:ext cx="1438275" cy="714375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аналітичні групування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066915" y="4899025"/>
            <a:ext cx="1438275" cy="714375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кореляційно-регресійний аналіз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067550" y="5766435"/>
            <a:ext cx="1438275" cy="581025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дисперсійний аналіз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067550" y="6461760"/>
            <a:ext cx="1438275" cy="55245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компонентний аналіз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6838950" y="3785235"/>
            <a:ext cx="0" cy="2990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838950" y="6772275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838950" y="6067425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838950" y="5229225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838950" y="4391025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9010650" y="4080510"/>
            <a:ext cx="1428750" cy="6477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лінійного програмування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9010650" y="4860925"/>
            <a:ext cx="1428750" cy="6477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теорія масового обслуговування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9010650" y="5604510"/>
            <a:ext cx="1428750" cy="523875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теорія ігор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010650" y="6290310"/>
            <a:ext cx="1428750" cy="7239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 dirty="0">
                <a:effectLst/>
                <a:latin typeface="Times New Roman"/>
                <a:ea typeface="Times New Roman"/>
                <a:cs typeface="Times New Roman"/>
              </a:rPr>
              <a:t>інші економіко-математичні методи</a:t>
            </a:r>
            <a:endParaRPr lang="ru-RU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8839200" y="3785235"/>
            <a:ext cx="0" cy="2990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839200" y="6772275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839200" y="5886450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8839200" y="5191125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8839200" y="4391025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2238375" y="2400300"/>
            <a:ext cx="1504950" cy="43815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 b="1" i="1">
                <a:effectLst/>
                <a:latin typeface="Times New Roman"/>
                <a:ea typeface="Times New Roman"/>
                <a:cs typeface="Times New Roman"/>
              </a:rPr>
              <a:t>описові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772275" y="2352675"/>
            <a:ext cx="1733550" cy="43815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 b="1" i="1">
                <a:effectLst/>
                <a:latin typeface="Times New Roman"/>
                <a:ea typeface="Times New Roman"/>
                <a:cs typeface="Times New Roman"/>
              </a:rPr>
              <a:t>аналітичні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486025" y="3019425"/>
            <a:ext cx="1152525" cy="542925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середні величини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486025" y="3705225"/>
            <a:ext cx="1152525" cy="4953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відносні величини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486025" y="4362450"/>
            <a:ext cx="1152525" cy="5334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ряди динаміки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486025" y="5057775"/>
            <a:ext cx="1152525" cy="55245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графічний прийом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486025" y="5791200"/>
            <a:ext cx="1152525" cy="685800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400">
                <a:effectLst/>
                <a:latin typeface="Times New Roman"/>
                <a:ea typeface="Times New Roman"/>
                <a:cs typeface="Times New Roman"/>
              </a:rPr>
              <a:t>структурні групування</a:t>
            </a:r>
            <a:endParaRPr lang="ru-RU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62" name="Стрелка вниз 61"/>
          <p:cNvSpPr/>
          <p:nvPr/>
        </p:nvSpPr>
        <p:spPr>
          <a:xfrm>
            <a:off x="2552700" y="1362075"/>
            <a:ext cx="771525" cy="314325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3" name="Стрелка вниз 62"/>
          <p:cNvSpPr/>
          <p:nvPr/>
        </p:nvSpPr>
        <p:spPr>
          <a:xfrm>
            <a:off x="7572375" y="1362075"/>
            <a:ext cx="771525" cy="314325"/>
          </a:xfrm>
          <a:prstGeom prst="downArrow">
            <a:avLst/>
          </a:prstGeom>
          <a:solidFill>
            <a:sysClr val="window" lastClr="FFFFFF">
              <a:lumMod val="65000"/>
            </a:sysClr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3324225" y="2219325"/>
            <a:ext cx="424815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3324225" y="2219325"/>
            <a:ext cx="0" cy="18097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7572375" y="2219325"/>
            <a:ext cx="0" cy="13335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 flipV="1">
            <a:off x="6886575" y="2076450"/>
            <a:ext cx="0" cy="142875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>
            <a:off x="5505450" y="2790825"/>
            <a:ext cx="2066925" cy="18097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7629525" y="2790825"/>
            <a:ext cx="2019300" cy="18097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7629525" y="2790825"/>
            <a:ext cx="0" cy="18097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324100" y="2838450"/>
            <a:ext cx="0" cy="3238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2324100" y="3305175"/>
            <a:ext cx="161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2324100" y="3952875"/>
            <a:ext cx="161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2324100" y="4667250"/>
            <a:ext cx="161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324100" y="5324475"/>
            <a:ext cx="161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V="1">
            <a:off x="2324100" y="6086475"/>
            <a:ext cx="161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ectangle 7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109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374" name="Picture 1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3278188"/>
            <a:ext cx="61182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341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Усі прийоми економічного аналізу можна поділити на дві групи: якісні та кількісні. </a:t>
            </a:r>
            <a:r>
              <a:rPr lang="uk-UA" b="1" dirty="0">
                <a:latin typeface="Times New Roman"/>
                <a:ea typeface="Times New Roman"/>
                <a:cs typeface="Times New Roman"/>
              </a:rPr>
              <a:t>Якісні прийоми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дослідження не дають числової характеристики явищ, що вивчаються, а тільки відповідають на питання, як досліджувати економічні процеси, визначають способи підходу до вивчення закономірностей. Якісні прийоми притаманні як процесу наукового пізнання в цілому, так і окремим науковим сферам дослідження.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Кількісні прийоми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дослідження дають числову характеристику економічних явищ і поділяються на описові та аналітичні.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3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Описові прийоми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дослідження мають можливість визначити розміри, масштаби, тенденції, динаміку розвитку економічних процесів, визначають стан та структуру економічних явищ, певну числову характеристику окремих напрямків діяльності підприємства.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Аналітичні прийоми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уможливлюють не тільки визначення певних значень показників, що характеризують економічні процеси, а й дослідження причинно-наслідкових залежностей між явищами, силу впливу окремих факторів на предмет дослідження.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1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Економічний аналіз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це важливий елемент у системі управління виробництвом, дійовий засіб виявлення внутрішньогосподарських резервів, основа розробки науково-обґрунтованих планів-прогнозів та управлінських рішень і контроль за виконанням їх з метою підвищення ефективності функціонування підприємства.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48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  <a:cs typeface="Times New Roman"/>
              </a:rPr>
              <a:t>Економічний аналіз вирішує наступні </a:t>
            </a:r>
            <a:r>
              <a:rPr lang="uk-UA" sz="2400" b="1" dirty="0">
                <a:latin typeface="Times New Roman"/>
                <a:ea typeface="Times New Roman"/>
                <a:cs typeface="Times New Roman"/>
              </a:rPr>
              <a:t>завдання</a:t>
            </a:r>
            <a:r>
              <a:rPr lang="uk-UA" sz="2400" b="1" dirty="0" smtClean="0">
                <a:latin typeface="Times New Roman"/>
                <a:ea typeface="Times New Roman"/>
                <a:cs typeface="Times New Roman"/>
              </a:rPr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715200" cy="5061176"/>
          </a:xfrm>
        </p:spPr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  <a:tabLst>
                <a:tab pos="450215" algn="l"/>
              </a:tabLst>
            </a:pPr>
            <a:r>
              <a:rPr lang="uk-UA" dirty="0">
                <a:latin typeface="Times New Roman"/>
                <a:ea typeface="Calibri"/>
                <a:cs typeface="Times New Roman"/>
              </a:rPr>
              <a:t>вивчення механізму дії економічних законів, визначення закономірностей і тенденцій економічних явищ і процесів у конкретних умовах підприємства;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  <a:tabLst>
                <a:tab pos="450215" algn="l"/>
              </a:tabLst>
            </a:pPr>
            <a:r>
              <a:rPr lang="uk-UA" dirty="0">
                <a:latin typeface="Times New Roman"/>
                <a:ea typeface="Calibri"/>
                <a:cs typeface="Times New Roman"/>
              </a:rPr>
              <a:t>контроль за виконанням планів, прогнозів, управлінських рішень, за ефективним використанням економічного потенціалу підприємства;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  <a:tabLst>
                <a:tab pos="450215" algn="l"/>
              </a:tabLst>
            </a:pPr>
            <a:r>
              <a:rPr lang="uk-UA" dirty="0">
                <a:latin typeface="Times New Roman"/>
                <a:ea typeface="Calibri"/>
                <a:cs typeface="Times New Roman"/>
              </a:rPr>
              <a:t>вивчення впливу об’єктивних і суб’єктивних, зовнішніх і внутрішніх факторів на результати господарської діяльності</a:t>
            </a:r>
            <a:r>
              <a:rPr lang="uk-UA" i="1" dirty="0">
                <a:latin typeface="Times New Roman"/>
                <a:ea typeface="Calibri"/>
                <a:cs typeface="Times New Roman"/>
              </a:rPr>
              <a:t>, що дає змогу об’єктивно оцінювати роботу підприємства, правильно діагностувати його стан і прогнозувати розвиток на перспективу, виявляти основні напрями пошуку резервів підвищення його ефективності;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20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  <a:tabLst>
                <a:tab pos="450215" algn="l"/>
              </a:tabLst>
            </a:pPr>
            <a:r>
              <a:rPr lang="uk-UA" dirty="0">
                <a:latin typeface="Times New Roman"/>
                <a:ea typeface="Calibri"/>
                <a:cs typeface="Times New Roman"/>
              </a:rPr>
              <a:t>пошук резервів підвищення ефективності виробництва </a:t>
            </a:r>
            <a:r>
              <a:rPr lang="uk-UA" i="1" dirty="0">
                <a:latin typeface="Times New Roman"/>
                <a:ea typeface="Calibri"/>
                <a:cs typeface="Times New Roman"/>
              </a:rPr>
              <a:t>на основі вивчення передового досвіду та досягнень науки і практики</a:t>
            </a:r>
            <a:r>
              <a:rPr lang="uk-UA" dirty="0">
                <a:latin typeface="Times New Roman"/>
                <a:ea typeface="Calibri"/>
                <a:cs typeface="Times New Roman"/>
              </a:rPr>
              <a:t>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  <a:tabLst>
                <a:tab pos="450215" algn="l"/>
              </a:tabLst>
            </a:pPr>
            <a:r>
              <a:rPr lang="uk-UA" dirty="0">
                <a:latin typeface="Times New Roman"/>
                <a:ea typeface="Calibri"/>
                <a:cs typeface="Times New Roman"/>
              </a:rPr>
              <a:t>оцінювання ступеня фінансових та операційних ризиків і вироблення внутрішніх механізмів управління ними з метою зміцнення ринкових позицій підприємства та підвищення доходності;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  <a:tabLst>
                <a:tab pos="450215" algn="l"/>
              </a:tabLst>
            </a:pPr>
            <a:r>
              <a:rPr lang="uk-UA" dirty="0">
                <a:latin typeface="Times New Roman"/>
                <a:ea typeface="Calibri"/>
                <a:cs typeface="Times New Roman"/>
              </a:rPr>
              <a:t>оцінювання результатів діяльності підприємства;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  <a:tabLst>
                <a:tab pos="450215" algn="l"/>
              </a:tabLst>
            </a:pPr>
            <a:r>
              <a:rPr lang="uk-UA" dirty="0">
                <a:latin typeface="Times New Roman"/>
                <a:ea typeface="Calibri"/>
                <a:cs typeface="Times New Roman"/>
              </a:rPr>
              <a:t>розробка проекту управлінського рішення для усунення виявлених недоліків та освоєння резервів підвищення ефективності господарської діяльності.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00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Об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’</a:t>
            </a:r>
            <a:r>
              <a:rPr lang="uk-UA" b="1" dirty="0" err="1">
                <a:latin typeface="Times New Roman"/>
                <a:ea typeface="Times New Roman"/>
                <a:cs typeface="Times New Roman"/>
              </a:rPr>
              <a:t>єктом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дослідження економічного аналізу є результати господарської діяльності підприємства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  <a:cs typeface="Times New Roman"/>
              </a:rPr>
              <a:t>Предметом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його вивчення є причинно-наслідкові зв’язки і залежності економічних явищ та процесів, що формують результати діяльності суб’єкта господарювання.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69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uk-UA" sz="2400" b="1" dirty="0">
                <a:latin typeface="Times New Roman"/>
                <a:ea typeface="Times New Roman"/>
                <a:cs typeface="Times New Roman"/>
              </a:rPr>
              <a:t>Принципи економічного аналізу</a:t>
            </a:r>
            <a:r>
              <a:rPr lang="uk-UA" sz="2400" b="1" dirty="0" smtClean="0">
                <a:latin typeface="Times New Roman"/>
                <a:ea typeface="Times New Roman"/>
                <a:cs typeface="Times New Roman"/>
              </a:rPr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Науковість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має базуватися на положеннях діалектичної теорії пізнання, враховувати вимоги економічних законів розвитку виробництва, використовувати досягнення НТП і передового досвіду, найновіші методи економічних досліджень.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Комплексність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охоплення всіх сторін діяльності та всебічне вивчення причинних залежностей в економіці підприємства.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Системний підхід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кожен об’єкт, що вивчається, розглядають як складну динамічну систему, елементи якої певним способом пов’язані між собою та із зовнішнім середовищем.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39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696744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Об’єктивність, конкретність, точність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має базуватися на достовірній, перевіреній інформації, висновки мають бути обґрунтовані точними аналітичними розрахунками.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Дієвість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активний вплив на досягнення поставлених цілей.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Плановість, системність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проводиться за заздалегідь складеним планом.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Оперативність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вміння швидко і чітко робити аналіз, приймати управлінські рішення і реалізовувати їх.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Демократизм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участь у проведенні аналізу широкого кола працівників.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Державний підхід до оцінювання економічних явищ, процесів, результатів господарювання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слід враховувати відповідність економічних процесів державній економічній, соціальній, екологічній, міжнародній політиці і законодавству.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0215" algn="l"/>
                <a:tab pos="540385" algn="l"/>
                <a:tab pos="630555" algn="l"/>
              </a:tabLst>
            </a:pPr>
            <a:r>
              <a:rPr lang="uk-UA" u="sng" dirty="0">
                <a:latin typeface="Times New Roman"/>
                <a:ea typeface="Times New Roman"/>
                <a:cs typeface="Times New Roman"/>
              </a:rPr>
              <a:t>Ефективність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– затрати на його проведення мають давати багатократний ефект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24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0974847"/>
              </p:ext>
            </p:extLst>
          </p:nvPr>
        </p:nvGraphicFramePr>
        <p:xfrm>
          <a:off x="179512" y="260648"/>
          <a:ext cx="8280920" cy="6729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Документ" r:id="rId3" imgW="6288713" imgH="6406682" progId="Word.Document.12">
                  <p:embed/>
                </p:oleObj>
              </mc:Choice>
              <mc:Fallback>
                <p:oleObj name="Документ" r:id="rId3" imgW="6288713" imgH="640668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260648"/>
                        <a:ext cx="8280920" cy="6729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4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989</Words>
  <Application>Microsoft Office PowerPoint</Application>
  <PresentationFormat>Экран (4:3)</PresentationFormat>
  <Paragraphs>84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Эркер</vt:lpstr>
      <vt:lpstr>Документ</vt:lpstr>
      <vt:lpstr>Тема 1. НАУКОВІ ОСНОВИ ЕКОНОМІЧНОГО АНАЛІЗУ </vt:lpstr>
      <vt:lpstr>Економічний аналіз як галузь економічної науки.</vt:lpstr>
      <vt:lpstr>Презентация PowerPoint</vt:lpstr>
      <vt:lpstr>Економічний аналіз вирішує наступні завдання:</vt:lpstr>
      <vt:lpstr>Презентация PowerPoint</vt:lpstr>
      <vt:lpstr>Презентация PowerPoint</vt:lpstr>
      <vt:lpstr>Принципи економічного аналізу:</vt:lpstr>
      <vt:lpstr>Презентация PowerPoint</vt:lpstr>
      <vt:lpstr>Презентация PowerPoint</vt:lpstr>
      <vt:lpstr>2. Класифікація економічного аналізу.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 3. Основні категорії економічного аналізу.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Метод та прийоми економічного аналізу.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НАУКОВІ ОСНОВИ ЕКОНОМІЧНОГО АНАЛІЗУ </dc:title>
  <dc:creator>Лена</dc:creator>
  <cp:lastModifiedBy>Лена</cp:lastModifiedBy>
  <cp:revision>21</cp:revision>
  <dcterms:created xsi:type="dcterms:W3CDTF">2013-09-12T15:18:25Z</dcterms:created>
  <dcterms:modified xsi:type="dcterms:W3CDTF">2013-09-12T15:58:17Z</dcterms:modified>
</cp:coreProperties>
</file>