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6" r:id="rId4"/>
    <p:sldId id="267" r:id="rId5"/>
    <p:sldId id="268" r:id="rId6"/>
    <p:sldId id="279" r:id="rId7"/>
    <p:sldId id="280" r:id="rId8"/>
    <p:sldId id="269" r:id="rId9"/>
    <p:sldId id="270" r:id="rId10"/>
    <p:sldId id="271" r:id="rId11"/>
    <p:sldId id="259" r:id="rId12"/>
    <p:sldId id="257" r:id="rId13"/>
    <p:sldId id="281" r:id="rId14"/>
    <p:sldId id="283" r:id="rId15"/>
    <p:sldId id="260" r:id="rId16"/>
    <p:sldId id="284" r:id="rId17"/>
    <p:sldId id="261" r:id="rId18"/>
    <p:sldId id="262" r:id="rId19"/>
    <p:sldId id="263" r:id="rId20"/>
    <p:sldId id="264" r:id="rId21"/>
    <p:sldId id="282" r:id="rId22"/>
    <p:sldId id="265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3393722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Тема 5. Управління процесом розвитку персоналу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i="1" dirty="0" smtClean="0"/>
              <a:t>Оцінка ефективності навчання</a:t>
            </a:r>
            <a:r>
              <a:rPr lang="uk-UA" dirty="0" smtClean="0"/>
              <a:t> є одним з найважливіших етапів процесу організації професійного навчання персоналу у сучасному підприємстві. Інвестуючи кошти у розвиток персоналу, підприємства прагнуть отримати відчутний економічний та соціальний ефект.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Важливими економічними результатами навчання персоналу можуть стати:</a:t>
            </a:r>
            <a:endParaRPr lang="ru-RU" dirty="0" smtClean="0"/>
          </a:p>
          <a:p>
            <a:pPr lvl="0"/>
            <a:r>
              <a:rPr lang="uk-UA" dirty="0" smtClean="0"/>
              <a:t>приріст обсягів виробництва чи наданих послуг;</a:t>
            </a:r>
            <a:endParaRPr lang="ru-RU" dirty="0" smtClean="0"/>
          </a:p>
          <a:p>
            <a:pPr lvl="0"/>
            <a:r>
              <a:rPr lang="uk-UA" dirty="0" smtClean="0"/>
              <a:t>збільшення обсягів прибутку;</a:t>
            </a:r>
            <a:endParaRPr lang="ru-RU" dirty="0" smtClean="0"/>
          </a:p>
          <a:p>
            <a:pPr lvl="0"/>
            <a:r>
              <a:rPr lang="uk-UA" dirty="0" smtClean="0"/>
              <a:t>підвищення продуктивності праці;</a:t>
            </a:r>
            <a:endParaRPr lang="ru-RU" dirty="0" smtClean="0"/>
          </a:p>
          <a:p>
            <a:pPr lvl="0"/>
            <a:r>
              <a:rPr lang="uk-UA" dirty="0" smtClean="0"/>
              <a:t>підвищення якості виробленої продукції або наданих послуг;</a:t>
            </a:r>
            <a:endParaRPr lang="ru-RU" dirty="0" smtClean="0"/>
          </a:p>
          <a:p>
            <a:pPr lvl="0"/>
            <a:r>
              <a:rPr lang="uk-UA" dirty="0" smtClean="0"/>
              <a:t>зниження рівня плинності персоналу;</a:t>
            </a:r>
            <a:endParaRPr lang="ru-RU" dirty="0" smtClean="0"/>
          </a:p>
          <a:p>
            <a:pPr lvl="0"/>
            <a:r>
              <a:rPr lang="uk-UA" dirty="0" smtClean="0"/>
              <a:t>ефект від впровадження винаходів і раціоналізаторських пропозицій навчених працівників тощо.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Показниками соціальної результативності навчання персоналу можуть бути:</a:t>
            </a:r>
            <a:endParaRPr lang="ru-RU" dirty="0" smtClean="0"/>
          </a:p>
          <a:p>
            <a:pPr lvl="0"/>
            <a:r>
              <a:rPr lang="uk-UA" dirty="0" smtClean="0"/>
              <a:t>успішність професійного навчання персоналу;</a:t>
            </a:r>
            <a:endParaRPr lang="ru-RU" dirty="0" smtClean="0"/>
          </a:p>
          <a:p>
            <a:pPr lvl="0"/>
            <a:r>
              <a:rPr lang="uk-UA" dirty="0" smtClean="0"/>
              <a:t>рівень конкурентоспроможності працівника;</a:t>
            </a:r>
            <a:endParaRPr lang="ru-RU" dirty="0" smtClean="0"/>
          </a:p>
          <a:p>
            <a:pPr lvl="0"/>
            <a:r>
              <a:rPr lang="uk-UA" dirty="0" smtClean="0"/>
              <a:t>рівень розвитку трудової кар’єри працівника;</a:t>
            </a:r>
            <a:endParaRPr lang="ru-RU" dirty="0" smtClean="0"/>
          </a:p>
          <a:p>
            <a:pPr lvl="0"/>
            <a:r>
              <a:rPr lang="uk-UA" dirty="0" smtClean="0"/>
              <a:t>рівень задоволеності працівника та керівника професійним навчанням.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404664"/>
            <a:ext cx="7787208" cy="56026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Основні принципи розвитку персоналу:</a:t>
            </a:r>
            <a:endParaRPr lang="ru-RU" dirty="0" smtClean="0"/>
          </a:p>
          <a:p>
            <a:pPr lvl="0"/>
            <a:r>
              <a:rPr lang="uk-UA" dirty="0" smtClean="0"/>
              <a:t>цілісність системи розвитку (послідовне застосування різних видів та форм розвитку персоналу);</a:t>
            </a:r>
            <a:endParaRPr lang="ru-RU" dirty="0" smtClean="0"/>
          </a:p>
          <a:p>
            <a:pPr lvl="0"/>
            <a:r>
              <a:rPr lang="uk-UA" dirty="0" smtClean="0"/>
              <a:t>випереджаючий характер навчання та розвитку (на основі прогнозу науково-технічного розвитку та умов розвитку підприємства);</a:t>
            </a:r>
            <a:endParaRPr lang="ru-RU" dirty="0" smtClean="0"/>
          </a:p>
          <a:p>
            <a:pPr lvl="0"/>
            <a:r>
              <a:rPr lang="uk-UA" dirty="0" smtClean="0"/>
              <a:t>гнучкість різних форм розвитку;</a:t>
            </a:r>
            <a:endParaRPr lang="ru-RU" dirty="0" smtClean="0"/>
          </a:p>
          <a:p>
            <a:pPr lvl="0"/>
            <a:r>
              <a:rPr lang="uk-UA" dirty="0" smtClean="0"/>
              <a:t>професійне та соціальне стимулювання розвитку людських ресурсів;</a:t>
            </a:r>
            <a:endParaRPr lang="ru-RU" dirty="0" smtClean="0"/>
          </a:p>
          <a:p>
            <a:pPr lvl="0"/>
            <a:r>
              <a:rPr lang="uk-UA" dirty="0" smtClean="0"/>
              <a:t>побудова системи розвитку персоналу з урахуванням конкретних можливостей підприємства, соціально-економічних умов його функціонування.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5.2.Управління діловою кар’єрою персоналу.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484784"/>
            <a:ext cx="7643192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i="1" dirty="0" smtClean="0"/>
              <a:t>Кар’єра </a:t>
            </a:r>
            <a:r>
              <a:rPr lang="uk-UA" sz="2400" dirty="0" smtClean="0"/>
              <a:t>– це: </a:t>
            </a:r>
            <a:endParaRPr lang="ru-RU" sz="2400" dirty="0" smtClean="0"/>
          </a:p>
          <a:p>
            <a:r>
              <a:rPr lang="uk-UA" sz="2400" dirty="0" smtClean="0"/>
              <a:t>усвідомлена позиція та бачення людини свого трудового майбутнього, очікуваних шляхів самовираження та задоволення працею, які обумовлюють конкретні дії людини в сфері трудової діяльності, спрямовані на реалізацію посадового та професійного зростання.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17505"/>
            <a:ext cx="35544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68734"/>
            <a:ext cx="3683496" cy="23021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731724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Кар’єра це – </a:t>
            </a:r>
          </a:p>
          <a:p>
            <a:r>
              <a:rPr lang="uk-UA" sz="3200" dirty="0" smtClean="0"/>
              <a:t>планування </a:t>
            </a:r>
            <a:r>
              <a:rPr lang="uk-UA" sz="3200" dirty="0"/>
              <a:t>та організація </a:t>
            </a:r>
            <a:r>
              <a:rPr lang="uk-UA" sz="3200" dirty="0" smtClean="0"/>
              <a:t>керівництвом підприємства планомірного горизонтального й вертикального просування працівника у системі посад або робочих місць.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00889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20688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b="1" i="1" dirty="0"/>
              <a:t>Ділова кар’єра</a:t>
            </a:r>
            <a:r>
              <a:rPr lang="uk-UA" sz="2800" b="1" dirty="0"/>
              <a:t> </a:t>
            </a:r>
            <a:r>
              <a:rPr lang="uk-UA" sz="2800" dirty="0"/>
              <a:t>– це низка поетапних змін службового становища працівника, пов’язаних із просуванням щаблями службової ієрархії підприємства або зміна видів діяльності упродовж життя людини.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01008"/>
            <a:ext cx="446449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3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5674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/>
              <a:t>Існують такі моделі ділової кар’єри. </a:t>
            </a:r>
            <a:endParaRPr lang="ru-RU" b="1" i="1" dirty="0" smtClean="0"/>
          </a:p>
          <a:p>
            <a:pPr>
              <a:buNone/>
            </a:pPr>
            <a:r>
              <a:rPr lang="uk-UA" b="1" dirty="0" smtClean="0"/>
              <a:t>1. Професійна кар’єра:</a:t>
            </a:r>
            <a:endParaRPr lang="ru-RU" b="1" dirty="0" smtClean="0"/>
          </a:p>
          <a:p>
            <a:pPr lvl="0"/>
            <a:r>
              <a:rPr lang="uk-UA" dirty="0" smtClean="0"/>
              <a:t>по лінії спеціалізації;</a:t>
            </a:r>
            <a:endParaRPr lang="ru-RU" dirty="0" smtClean="0"/>
          </a:p>
          <a:p>
            <a:pPr lvl="0"/>
            <a:r>
              <a:rPr lang="uk-UA" dirty="0" smtClean="0"/>
              <a:t>по лінії </a:t>
            </a:r>
            <a:r>
              <a:rPr lang="uk-UA" dirty="0" err="1" smtClean="0"/>
              <a:t>транспрофесіоналізації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2. </a:t>
            </a:r>
            <a:r>
              <a:rPr lang="uk-UA" b="1" dirty="0" err="1" smtClean="0"/>
              <a:t>Внутрішньоорганізаційна</a:t>
            </a:r>
            <a:r>
              <a:rPr lang="uk-UA" b="1" dirty="0" smtClean="0"/>
              <a:t> кар’єра:</a:t>
            </a:r>
            <a:endParaRPr lang="ru-RU" b="1" dirty="0" smtClean="0"/>
          </a:p>
          <a:p>
            <a:pPr lvl="0"/>
            <a:r>
              <a:rPr lang="uk-UA" dirty="0" smtClean="0"/>
              <a:t>вертикальна;</a:t>
            </a:r>
            <a:endParaRPr lang="ru-RU" dirty="0" smtClean="0"/>
          </a:p>
          <a:p>
            <a:pPr lvl="0"/>
            <a:r>
              <a:rPr lang="uk-UA" dirty="0" smtClean="0"/>
              <a:t>горизонтальна;</a:t>
            </a:r>
            <a:endParaRPr lang="ru-RU" dirty="0" smtClean="0"/>
          </a:p>
          <a:p>
            <a:pPr lvl="0"/>
            <a:r>
              <a:rPr lang="uk-UA" dirty="0" err="1" smtClean="0"/>
              <a:t>центроспрямована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ступенева.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23272"/>
            <a:ext cx="2457450" cy="18573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5"/>
            <a:ext cx="3022649" cy="170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5814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b="1" dirty="0"/>
              <a:t>3. Ситуаційна кар’єра:</a:t>
            </a:r>
            <a:endParaRPr lang="ru-RU" sz="2800" b="1" dirty="0"/>
          </a:p>
          <a:p>
            <a:pPr lvl="0"/>
            <a:r>
              <a:rPr lang="uk-UA" sz="2800" dirty="0"/>
              <a:t>кар’єра «від начальника»;</a:t>
            </a:r>
            <a:endParaRPr lang="ru-RU" sz="2800" dirty="0"/>
          </a:p>
          <a:p>
            <a:pPr lvl="0"/>
            <a:r>
              <a:rPr lang="uk-UA" sz="2800" dirty="0"/>
              <a:t>кар’єра «від об’єкта»;</a:t>
            </a:r>
            <a:endParaRPr lang="ru-RU" sz="2800" dirty="0"/>
          </a:p>
          <a:p>
            <a:pPr lvl="0"/>
            <a:r>
              <a:rPr lang="uk-UA" sz="2800" dirty="0"/>
              <a:t>«</a:t>
            </a:r>
            <a:r>
              <a:rPr lang="en-US" sz="2800" dirty="0"/>
              <a:t>self</a:t>
            </a:r>
            <a:r>
              <a:rPr lang="uk-UA" sz="2800" dirty="0"/>
              <a:t>-</a:t>
            </a:r>
            <a:r>
              <a:rPr lang="en-US" sz="2800" dirty="0"/>
              <a:t>made</a:t>
            </a:r>
            <a:r>
              <a:rPr lang="uk-UA" sz="2800" dirty="0"/>
              <a:t>» кар’єра;</a:t>
            </a:r>
            <a:endParaRPr lang="ru-RU" sz="2800" dirty="0"/>
          </a:p>
          <a:p>
            <a:pPr lvl="0"/>
            <a:r>
              <a:rPr lang="uk-UA" sz="2800" dirty="0"/>
              <a:t>кар’єра «по голова</a:t>
            </a:r>
            <a:r>
              <a:rPr lang="ru-RU" sz="2800" dirty="0"/>
              <a:t>х</a:t>
            </a:r>
            <a:r>
              <a:rPr lang="uk-UA" sz="2800" dirty="0"/>
              <a:t>»</a:t>
            </a:r>
            <a:endParaRPr lang="ru-RU" sz="2800" dirty="0"/>
          </a:p>
          <a:p>
            <a:pPr>
              <a:buNone/>
            </a:pPr>
            <a:r>
              <a:rPr lang="uk-UA" sz="2800" b="1" dirty="0"/>
              <a:t>4.  Системна кар’єра :</a:t>
            </a:r>
            <a:endParaRPr lang="ru-RU" sz="2800" b="1" dirty="0"/>
          </a:p>
          <a:p>
            <a:pPr lvl="0"/>
            <a:r>
              <a:rPr lang="uk-UA" sz="2800" dirty="0"/>
              <a:t>«Трамплін»;</a:t>
            </a:r>
            <a:endParaRPr lang="ru-RU" sz="2800" dirty="0"/>
          </a:p>
          <a:p>
            <a:pPr lvl="0"/>
            <a:r>
              <a:rPr lang="uk-UA" sz="2800" dirty="0"/>
              <a:t>«Драбина»;</a:t>
            </a:r>
            <a:endParaRPr lang="ru-RU" sz="2800" dirty="0"/>
          </a:p>
          <a:p>
            <a:pPr lvl="0"/>
            <a:r>
              <a:rPr lang="uk-UA" sz="2800" dirty="0"/>
              <a:t>«Змія».</a:t>
            </a:r>
            <a:endParaRPr lang="ru-RU" sz="2800" dirty="0"/>
          </a:p>
          <a:p>
            <a:r>
              <a:rPr lang="uk-UA" sz="2800" dirty="0"/>
              <a:t>«Роздоріжжя»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08261"/>
            <a:ext cx="3172941" cy="211529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29" y="1268760"/>
            <a:ext cx="3821888" cy="197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83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Формування ділової кар’єри здійснюється поетапно: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2" y="1484784"/>
          <a:ext cx="7008440" cy="3901440"/>
        </p:xfrm>
        <a:graphic>
          <a:graphicData uri="http://schemas.openxmlformats.org/drawingml/2006/table">
            <a:tbl>
              <a:tblPr/>
              <a:tblGrid>
                <a:gridCol w="1319808"/>
                <a:gridCol w="792088"/>
                <a:gridCol w="2304256"/>
                <a:gridCol w="2592288"/>
              </a:tblGrid>
              <a:tr h="442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Етап кар'єри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Вік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Характеристика етапу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Особливості мотивації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(за </a:t>
                      </a:r>
                      <a:r>
                        <a:rPr lang="uk-UA" sz="1600" dirty="0" err="1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Маслоу</a:t>
                      </a: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Попередній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До 25 років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Підготовка до трудової діяльності, вибір сфери діяльності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Безпека, соціальне визнання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Становлення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r>
                        <a:rPr lang="en-US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30 років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Освоєння роботи, розвиток професійних навичок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Соціальне визнання, незалежність, нормальний рівень оплати праці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Просування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r>
                        <a:rPr lang="en-US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45 років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Професійний розвиток, просування за службою, зростання кваліфікації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Соціальне визнання, самореалізація, високий рівень оплати праці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Збереження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  <a:r>
                        <a:rPr lang="en-US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–</a:t>
                      </a: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60 років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Підвищення кваліфікації. Навчання молодих кадрів. Пік удосконалення кваліфікації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5910" algn="l"/>
                        </a:tabLst>
                      </a:pPr>
                      <a:r>
                        <a:rPr lang="uk-UA" sz="16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Підвищення рівня оплати праці, стабілізація незалежності, інтерес до інших джерел доходу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6026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Кар’єра може розвиватись різними темпами, її успіх залежить від ряду </a:t>
            </a:r>
            <a:r>
              <a:rPr lang="uk-UA" b="1" dirty="0" smtClean="0"/>
              <a:t>чинників:</a:t>
            </a:r>
            <a:endParaRPr lang="ru-RU" b="1" dirty="0" smtClean="0"/>
          </a:p>
          <a:p>
            <a:pPr lvl="0"/>
            <a:r>
              <a:rPr lang="uk-UA" dirty="0" smtClean="0"/>
              <a:t>Випадок, який дав людині шанс;</a:t>
            </a:r>
            <a:endParaRPr lang="ru-RU" dirty="0" smtClean="0"/>
          </a:p>
          <a:p>
            <a:pPr lvl="0"/>
            <a:r>
              <a:rPr lang="uk-UA" dirty="0" smtClean="0"/>
              <a:t>Реальний підхід до вибору;</a:t>
            </a:r>
            <a:endParaRPr lang="ru-RU" dirty="0" smtClean="0"/>
          </a:p>
          <a:p>
            <a:pPr lvl="0"/>
            <a:r>
              <a:rPr lang="uk-UA" dirty="0" smtClean="0"/>
              <a:t>Можливості, що створюються у сім</a:t>
            </a:r>
            <a:r>
              <a:rPr lang="ru-RU" dirty="0" smtClean="0"/>
              <a:t>’</a:t>
            </a:r>
            <a:r>
              <a:rPr lang="uk-UA" dirty="0" smtClean="0"/>
              <a:t>ї (освіта, зв’язки);</a:t>
            </a:r>
            <a:endParaRPr lang="ru-RU" dirty="0" smtClean="0"/>
          </a:p>
          <a:p>
            <a:pPr lvl="0"/>
            <a:r>
              <a:rPr lang="uk-UA" dirty="0" smtClean="0"/>
              <a:t>Добре знання своїх сильних і слабких сторін;</a:t>
            </a:r>
            <a:endParaRPr lang="ru-RU" dirty="0" smtClean="0"/>
          </a:p>
          <a:p>
            <a:pPr lvl="0"/>
            <a:r>
              <a:rPr lang="uk-UA" dirty="0" smtClean="0"/>
              <a:t>Чітке планування.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b="1" i="1" dirty="0" smtClean="0"/>
              <a:t>Управління кар'єрою персоналу </a:t>
            </a:r>
            <a:r>
              <a:rPr lang="uk-UA" dirty="0" smtClean="0"/>
              <a:t>— це комплекс заходів, що здійснюються кадровою службою підприємства, з планування, організації, моти­вації і контролю службового зростання персоналу, виходячи з його цілей, потреб, можливостей, здібностей та схильностей, а також виходячи із ці­лей, потреб, можливостей і соціально-економічних умов підприємства.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41764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Процес планування кар'єри складається з таких етапів:</a:t>
            </a:r>
            <a:endParaRPr lang="ru-RU" b="1" dirty="0" smtClean="0"/>
          </a:p>
          <a:p>
            <a:r>
              <a:rPr lang="uk-UA" dirty="0" smtClean="0"/>
              <a:t>1. Виявлення потреб та інтересів працівників, наявного рівня їх </a:t>
            </a:r>
            <a:r>
              <a:rPr lang="uk-UA" dirty="0" err="1" smtClean="0"/>
              <a:t>компетенцій</a:t>
            </a:r>
            <a:r>
              <a:rPr lang="uk-UA" dirty="0" smtClean="0"/>
              <a:t> та потенційних можливостей на основі результатів атестації та співбесід.</a:t>
            </a:r>
            <a:endParaRPr lang="ru-RU" dirty="0" smtClean="0"/>
          </a:p>
          <a:p>
            <a:r>
              <a:rPr lang="uk-UA" dirty="0" smtClean="0"/>
              <a:t>2. Визначення варіантів просування працівників по службі у підприємстві та за його межами.</a:t>
            </a:r>
            <a:endParaRPr lang="ru-RU" dirty="0" smtClean="0"/>
          </a:p>
          <a:p>
            <a:r>
              <a:rPr lang="uk-UA" dirty="0" smtClean="0"/>
              <a:t>3. Розроблення плану-графіка навчання працівників та інших необхідних заходів для просування по службі.</a:t>
            </a:r>
            <a:endParaRPr lang="ru-RU" dirty="0" smtClean="0"/>
          </a:p>
          <a:p>
            <a:r>
              <a:rPr lang="uk-UA" dirty="0" smtClean="0"/>
              <a:t>4. Періодична оцінка досягнутого працівником прогресу та за необхідності корегування плану розвитку кар’єри.</a:t>
            </a:r>
          </a:p>
          <a:p>
            <a:pPr marL="82296" indent="0">
              <a:buNone/>
            </a:pPr>
            <a:endParaRPr lang="uk-UA" dirty="0" smtClean="0"/>
          </a:p>
          <a:p>
            <a:pPr marL="82296" indent="0">
              <a:buNone/>
            </a:pPr>
            <a:r>
              <a:rPr lang="uk-UA" b="1" dirty="0" smtClean="0"/>
              <a:t>Мотиви кар’єри:</a:t>
            </a:r>
            <a:endParaRPr lang="ru-RU" b="1" dirty="0" smtClean="0"/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3074" name="Picture 2" descr="G:\УП\Лекции_2021\img-FPxT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7443139" cy="23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/>
              <a:t>Розвиток персоналу</a:t>
            </a:r>
            <a:r>
              <a:rPr lang="uk-UA" dirty="0" smtClean="0"/>
              <a:t> – системно </a:t>
            </a:r>
            <a:r>
              <a:rPr lang="uk-UA" sz="2800" dirty="0" smtClean="0"/>
              <a:t>організований процес, що включає </a:t>
            </a:r>
            <a:r>
              <a:rPr lang="uk-UA" sz="2800" b="1" dirty="0" smtClean="0"/>
              <a:t>визначення кадрової стратегії, планування й підготовки кадрового резерву, управління діловою кар'єрою та організацію безперервного професійного навчання персоналу</a:t>
            </a:r>
            <a:r>
              <a:rPr lang="uk-UA" sz="2800" dirty="0" smtClean="0"/>
              <a:t> для його підготовки до виконання нових виробничих функцій.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07036"/>
            <a:ext cx="4392488" cy="26258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6026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Основою планування кар’єри є </a:t>
            </a:r>
            <a:r>
              <a:rPr lang="uk-UA" b="1" dirty="0" err="1" smtClean="0"/>
              <a:t>кар’єрограма</a:t>
            </a:r>
            <a:r>
              <a:rPr lang="uk-UA" b="1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i="1" dirty="0" err="1" smtClean="0"/>
              <a:t>Кар’єрограма</a:t>
            </a:r>
            <a:r>
              <a:rPr lang="uk-UA" i="1" dirty="0" smtClean="0"/>
              <a:t> </a:t>
            </a:r>
            <a:r>
              <a:rPr lang="uk-UA" dirty="0" smtClean="0"/>
              <a:t>– це документ, що містить перелік професійних та посадових позицій в підприємстві</a:t>
            </a:r>
            <a:r>
              <a:rPr lang="en-US" dirty="0" smtClean="0"/>
              <a:t>.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Цей документ, що складається на 5-10 років, містить, з одного боку, зобов'язання адміністрації щодо горизонтального й вертикального просування працівника, а з іншого боку, його зобов'язання підвищува­ти рівень освіти, кваліфікації, професійної майстерності.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30" y="184922"/>
            <a:ext cx="6739462" cy="61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23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567463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Заміщення вакантних посад та реалізацію планової кар’єри працівників забезпечує організація руху (просування) персоналу, який може здійснюватись в таких напрямках:</a:t>
            </a:r>
            <a:endParaRPr lang="ru-RU" dirty="0" smtClean="0"/>
          </a:p>
          <a:p>
            <a:r>
              <a:rPr lang="uk-UA" dirty="0" smtClean="0"/>
              <a:t>підвищення за посадою або кваліфікацією;</a:t>
            </a:r>
            <a:endParaRPr lang="ru-RU" dirty="0" smtClean="0"/>
          </a:p>
          <a:p>
            <a:pPr lvl="0"/>
            <a:r>
              <a:rPr lang="uk-UA" dirty="0" smtClean="0"/>
              <a:t>переміщення;</a:t>
            </a:r>
            <a:endParaRPr lang="ru-RU" dirty="0" smtClean="0"/>
          </a:p>
          <a:p>
            <a:pPr lvl="0"/>
            <a:r>
              <a:rPr lang="uk-UA" dirty="0" smtClean="0"/>
              <a:t>пониження; </a:t>
            </a:r>
            <a:endParaRPr lang="ru-RU" dirty="0" smtClean="0"/>
          </a:p>
          <a:p>
            <a:r>
              <a:rPr lang="uk-UA" dirty="0" smtClean="0"/>
              <a:t>звільнення з підприємства.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Професійно-кваліфікаційне просування робітників може бути:</a:t>
            </a:r>
            <a:endParaRPr lang="ru-RU" dirty="0" smtClean="0"/>
          </a:p>
          <a:p>
            <a:pPr lvl="0"/>
            <a:r>
              <a:rPr lang="uk-UA" dirty="0" smtClean="0"/>
              <a:t>у межах професії.</a:t>
            </a:r>
            <a:endParaRPr lang="ru-RU" dirty="0" smtClean="0"/>
          </a:p>
          <a:p>
            <a:pPr lvl="0"/>
            <a:r>
              <a:rPr lang="uk-UA" dirty="0" err="1" smtClean="0"/>
              <a:t>міжпрофесійним</a:t>
            </a:r>
            <a:r>
              <a:rPr lang="uk-UA" dirty="0" smtClean="0"/>
              <a:t>. </a:t>
            </a:r>
            <a:endParaRPr lang="ru-RU" dirty="0" smtClean="0"/>
          </a:p>
          <a:p>
            <a:pPr lvl="0"/>
            <a:r>
              <a:rPr lang="uk-UA" dirty="0" smtClean="0"/>
              <a:t>лінійно-функціональним. </a:t>
            </a:r>
            <a:endParaRPr lang="ru-RU" dirty="0" smtClean="0"/>
          </a:p>
          <a:p>
            <a:r>
              <a:rPr lang="uk-UA" dirty="0" smtClean="0"/>
              <a:t>соціальним.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5.3. Управління мобільністю кадрів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/>
              <a:t>Мобільність персоналу</a:t>
            </a:r>
            <a:r>
              <a:rPr lang="uk-UA" b="1" dirty="0" smtClean="0"/>
              <a:t> </a:t>
            </a:r>
            <a:r>
              <a:rPr lang="uk-UA" dirty="0" smtClean="0"/>
              <a:t>— це широке поняття, яке охоплює його рух як у територіальному аспекті, так і у конкретному підприємстві. 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r>
              <a:rPr lang="uk-UA" sz="2800" dirty="0" smtClean="0"/>
              <a:t>Мобільність персоналу характеризується його здатністю швидко пристосовуватися до зміни умов виробництва, трудових функцій, змісту праці, що частіш за все пов’язано з підвищенням кваліфікації та засвоєнням нових професій.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332656"/>
            <a:ext cx="7643192" cy="59046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Мобільність персоналу буває різних видів та реалізується у </a:t>
            </a:r>
            <a:r>
              <a:rPr lang="uk-UA" b="1" dirty="0" smtClean="0"/>
              <a:t>різних формах:</a:t>
            </a:r>
            <a:endParaRPr lang="ru-RU" b="1" dirty="0" smtClean="0"/>
          </a:p>
          <a:p>
            <a:pPr lvl="0">
              <a:buNone/>
            </a:pPr>
            <a:r>
              <a:rPr lang="uk-UA" dirty="0" smtClean="0"/>
              <a:t>за змістом: </a:t>
            </a:r>
            <a:endParaRPr lang="ru-RU" dirty="0" smtClean="0"/>
          </a:p>
          <a:p>
            <a:pPr lvl="0"/>
            <a:r>
              <a:rPr lang="uk-UA" dirty="0" smtClean="0"/>
              <a:t>професійна (зміна трудової позиції або ролі працівника, що обумовлена зміною місця роботи або професії);</a:t>
            </a:r>
            <a:endParaRPr lang="ru-RU" dirty="0" smtClean="0"/>
          </a:p>
          <a:p>
            <a:pPr lvl="0"/>
            <a:r>
              <a:rPr lang="uk-UA" dirty="0" smtClean="0"/>
              <a:t>професійно-кваліфікаційна (переміщення працівників між професійними та кваліфікаційними групами в результаті набуття виробничого досвіду, практичних знань та навичок);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за суб’єктом: 1) групова, 2) індивідуальна;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за ступенем керованості:</a:t>
            </a:r>
            <a:endParaRPr lang="ru-RU" dirty="0" smtClean="0"/>
          </a:p>
          <a:p>
            <a:pPr lvl="0"/>
            <a:r>
              <a:rPr lang="uk-UA" dirty="0" smtClean="0"/>
              <a:t>організована (у межах підприємства – планове переведення працівників на інші робочі місця, за межами підприємства – організоване переселення сімей, викликане виробничою необхідністю або чиєюсь особистою матеріальною </a:t>
            </a:r>
            <a:r>
              <a:rPr lang="uk-UA" dirty="0" err="1" smtClean="0"/>
              <a:t>зацікавленністю</a:t>
            </a:r>
            <a:r>
              <a:rPr lang="uk-UA" dirty="0" smtClean="0"/>
              <a:t>);</a:t>
            </a:r>
            <a:endParaRPr lang="ru-RU" dirty="0" smtClean="0"/>
          </a:p>
          <a:p>
            <a:r>
              <a:rPr lang="uk-UA" dirty="0" smtClean="0"/>
              <a:t>неорганізована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715200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b="1" dirty="0" smtClean="0"/>
              <a:t>До </a:t>
            </a:r>
            <a:r>
              <a:rPr lang="uk-UA" b="1" i="1" dirty="0" smtClean="0"/>
              <a:t>причин мобільності персоналу </a:t>
            </a:r>
            <a:r>
              <a:rPr lang="uk-UA" b="1" dirty="0" smtClean="0"/>
              <a:t>належать</a:t>
            </a:r>
            <a:r>
              <a:rPr lang="uk-UA" dirty="0" smtClean="0"/>
              <a:t>:</a:t>
            </a:r>
            <a:endParaRPr lang="ru-RU" dirty="0" smtClean="0"/>
          </a:p>
          <a:p>
            <a:pPr lvl="0"/>
            <a:r>
              <a:rPr lang="uk-UA" dirty="0" smtClean="0"/>
              <a:t>забезпечення потреб підприємства у працівниках необхідної кваліфікації;</a:t>
            </a:r>
            <a:endParaRPr lang="ru-RU" dirty="0" smtClean="0"/>
          </a:p>
          <a:p>
            <a:pPr lvl="0"/>
            <a:r>
              <a:rPr lang="uk-UA" dirty="0" smtClean="0"/>
              <a:t>надання працівникам роботи, яка найбільше відповідає його кваліфікації, а також інтересам, вимогам, стану здоров'я тощо;</a:t>
            </a:r>
            <a:endParaRPr lang="ru-RU" dirty="0" smtClean="0"/>
          </a:p>
          <a:p>
            <a:pPr lvl="0"/>
            <a:r>
              <a:rPr lang="uk-UA" dirty="0" smtClean="0"/>
              <a:t>забезпечення зайнятості працівників в разі проведення структурних реор­ганізацій;</a:t>
            </a:r>
            <a:endParaRPr lang="ru-RU" dirty="0" smtClean="0"/>
          </a:p>
          <a:p>
            <a:pPr lvl="0"/>
            <a:r>
              <a:rPr lang="uk-UA" dirty="0" smtClean="0"/>
              <a:t>соціально-психологічні фактори.</a:t>
            </a:r>
          </a:p>
          <a:p>
            <a:pPr lvl="0"/>
            <a:endParaRPr lang="ru-RU" dirty="0" smtClean="0"/>
          </a:p>
          <a:p>
            <a:pPr>
              <a:buNone/>
            </a:pPr>
            <a:r>
              <a:rPr lang="uk-UA" dirty="0" smtClean="0"/>
              <a:t>Ступінь мобільності персоналу обумовлюється такими </a:t>
            </a:r>
            <a:r>
              <a:rPr lang="uk-UA" b="1" dirty="0" smtClean="0"/>
              <a:t>факторами</a:t>
            </a:r>
            <a:r>
              <a:rPr lang="uk-UA" dirty="0" smtClean="0"/>
              <a:t>, як:</a:t>
            </a:r>
            <a:endParaRPr lang="ru-RU" dirty="0" smtClean="0"/>
          </a:p>
          <a:p>
            <a:pPr lvl="0"/>
            <a:r>
              <a:rPr lang="uk-UA" dirty="0" smtClean="0"/>
              <a:t>необхідність зміни праці, що зумовлена, наприклад, невдоволеністю заробітною платою, умовами та режимом праці, психологічним кліматом тощо;</a:t>
            </a:r>
            <a:endParaRPr lang="ru-RU" dirty="0" smtClean="0"/>
          </a:p>
          <a:p>
            <a:pPr lvl="0"/>
            <a:r>
              <a:rPr lang="uk-UA" dirty="0" smtClean="0"/>
              <a:t>особистісні фінансові витрати;</a:t>
            </a:r>
            <a:endParaRPr lang="ru-RU" dirty="0" smtClean="0"/>
          </a:p>
          <a:p>
            <a:pPr lvl="0"/>
            <a:r>
              <a:rPr lang="uk-UA" dirty="0" smtClean="0"/>
              <a:t>привабливість нового місця роботи, яке забезпечує покращення умов життя та праці;</a:t>
            </a:r>
            <a:endParaRPr lang="ru-RU" dirty="0" smtClean="0"/>
          </a:p>
          <a:p>
            <a:pPr lvl="0"/>
            <a:r>
              <a:rPr lang="uk-UA" dirty="0" smtClean="0"/>
              <a:t>легкість адаптації у нових умовах, яка визначається пов’язаними з нею витратами, кваліфікацією, досвідом та віком;</a:t>
            </a:r>
            <a:endParaRPr lang="ru-RU" dirty="0" smtClean="0"/>
          </a:p>
          <a:p>
            <a:pPr lvl="0"/>
            <a:r>
              <a:rPr lang="uk-UA" dirty="0" smtClean="0"/>
              <a:t>володіння інформацією про вакансії та ступінь ї достовірності.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332656"/>
            <a:ext cx="7848872" cy="567463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sz="3600" b="1" i="1" dirty="0" smtClean="0"/>
              <a:t>Управління мобільністю персоналу </a:t>
            </a:r>
            <a:r>
              <a:rPr lang="uk-UA" sz="3600" dirty="0" smtClean="0"/>
              <a:t>передбачає цілеспрямований влив на процес руху персоналу з метою забезпечення стабільності колективу підприємства, з одного боку, і максимальної реалізації трудового потенціалу працівників, з іншого боку.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uk-UA" sz="3600" i="1" dirty="0" smtClean="0"/>
              <a:t>Процес управління мобільністю </a:t>
            </a:r>
            <a:r>
              <a:rPr lang="uk-UA" sz="3600" dirty="0" smtClean="0"/>
              <a:t>персоналу підприємства в сучасних умовах повинен передбачати:</a:t>
            </a:r>
          </a:p>
          <a:p>
            <a:pPr>
              <a:buNone/>
            </a:pPr>
            <a:endParaRPr lang="ru-RU" sz="3600" dirty="0" smtClean="0"/>
          </a:p>
          <a:p>
            <a:pPr lvl="0"/>
            <a:r>
              <a:rPr lang="uk-UA" sz="3600" b="1" dirty="0" smtClean="0"/>
              <a:t>аналіз</a:t>
            </a:r>
            <a:r>
              <a:rPr lang="uk-UA" sz="3600" dirty="0" smtClean="0"/>
              <a:t> руху персоналу підприємства, виявлення тенденцій у русі, оцінка їх впливу на кінцеві результати діяльності підприємства і психологічні характеристики трудового колективу; </a:t>
            </a:r>
            <a:endParaRPr lang="ru-RU" sz="3600" dirty="0" smtClean="0"/>
          </a:p>
          <a:p>
            <a:pPr lvl="0"/>
            <a:r>
              <a:rPr lang="uk-UA" sz="3600" b="1" dirty="0" smtClean="0"/>
              <a:t>планування</a:t>
            </a:r>
            <a:r>
              <a:rPr lang="uk-UA" sz="3600" dirty="0" smtClean="0"/>
              <a:t> руху персоналу підприємства;</a:t>
            </a:r>
            <a:endParaRPr lang="ru-RU" sz="3600" dirty="0" smtClean="0"/>
          </a:p>
          <a:p>
            <a:pPr lvl="0"/>
            <a:r>
              <a:rPr lang="uk-UA" sz="3600" dirty="0" smtClean="0"/>
              <a:t>застосування економічних і неекономічних методів мотивації персоналу;</a:t>
            </a:r>
            <a:endParaRPr lang="ru-RU" sz="3600" dirty="0" smtClean="0"/>
          </a:p>
          <a:p>
            <a:pPr lvl="0"/>
            <a:r>
              <a:rPr lang="uk-UA" sz="3600" dirty="0" smtClean="0"/>
              <a:t>розробку заходів щодо стабілізації трудового колективу та покращення соціально-психологічних параметрів колективу;</a:t>
            </a:r>
            <a:endParaRPr lang="ru-RU" sz="3600" dirty="0" smtClean="0"/>
          </a:p>
          <a:p>
            <a:pPr lvl="0"/>
            <a:r>
              <a:rPr lang="uk-UA" sz="3600" dirty="0" smtClean="0"/>
              <a:t>організацію роботи щодо виконання запланованих заходів.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5.4. </a:t>
            </a:r>
            <a:r>
              <a:rPr lang="ru-RU" dirty="0" err="1" smtClean="0"/>
              <a:t>Планування</a:t>
            </a:r>
            <a:r>
              <a:rPr lang="ru-RU" dirty="0" smtClean="0"/>
              <a:t> та </a:t>
            </a:r>
            <a:r>
              <a:rPr lang="ru-RU" dirty="0" err="1" smtClean="0"/>
              <a:t>підготовка</a:t>
            </a:r>
            <a:r>
              <a:rPr lang="ru-RU" dirty="0" smtClean="0"/>
              <a:t> кадрового резерву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b="1" i="1" dirty="0" smtClean="0"/>
              <a:t>Кадровий резерв </a:t>
            </a:r>
            <a:r>
              <a:rPr lang="uk-UA" dirty="0" smtClean="0"/>
              <a:t>— це працівники підприємства, які мають потенціал для зайняття керівних посад та проходять систематичну цільову кваліфікаційну підготовку для заміщення даних посад у разі звільнення, відпустки, смерті працівника, що займав цю посаду.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Система підготовки кадрового резерву передбачає вирішення трьох завдань: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1) виявлення працівників підприємства, які мають потенціал для зайняття керівних посад;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2) підготовка цих працівників до роботи на керівній посаді;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3) забезпечення плавного заміщення звільнених посад та затвердження на ній нового працівника.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2" y="404664"/>
            <a:ext cx="7427168" cy="56026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dirty="0" smtClean="0"/>
              <a:t>Виділяють такі типи кадрового резерву</a:t>
            </a:r>
            <a:r>
              <a:rPr lang="uk-UA" dirty="0" smtClean="0"/>
              <a:t>:</a:t>
            </a:r>
            <a:endParaRPr lang="ru-RU" dirty="0" smtClean="0"/>
          </a:p>
          <a:p>
            <a:pPr>
              <a:buNone/>
            </a:pPr>
            <a:endParaRPr lang="uk-UA" b="1" i="1" dirty="0" smtClean="0"/>
          </a:p>
          <a:p>
            <a:pPr>
              <a:buNone/>
            </a:pPr>
            <a:r>
              <a:rPr lang="uk-UA" b="1" i="1" dirty="0" smtClean="0"/>
              <a:t>1. За видом діяльності:</a:t>
            </a:r>
            <a:endParaRPr lang="ru-RU" b="1" i="1" dirty="0" smtClean="0"/>
          </a:p>
          <a:p>
            <a:pPr lvl="0"/>
            <a:r>
              <a:rPr lang="uk-UA" dirty="0" smtClean="0"/>
              <a:t>резерв розвитку;</a:t>
            </a:r>
            <a:endParaRPr lang="ru-RU" dirty="0" smtClean="0"/>
          </a:p>
          <a:p>
            <a:pPr lvl="0"/>
            <a:r>
              <a:rPr lang="uk-UA" dirty="0" smtClean="0"/>
              <a:t>резерв функціонування;</a:t>
            </a:r>
            <a:endParaRPr lang="ru-RU" dirty="0" smtClean="0"/>
          </a:p>
          <a:p>
            <a:pPr>
              <a:buNone/>
            </a:pPr>
            <a:r>
              <a:rPr lang="uk-UA" b="1" i="1" dirty="0" smtClean="0"/>
              <a:t>2. За часом призначення:</a:t>
            </a:r>
            <a:endParaRPr lang="ru-RU" b="1" i="1" dirty="0" smtClean="0"/>
          </a:p>
          <a:p>
            <a:pPr lvl="0"/>
            <a:r>
              <a:rPr lang="uk-UA" dirty="0" smtClean="0"/>
              <a:t>оперативний резерв.</a:t>
            </a:r>
            <a:endParaRPr lang="ru-RU" dirty="0" smtClean="0"/>
          </a:p>
          <a:p>
            <a:pPr lvl="0"/>
            <a:r>
              <a:rPr lang="uk-UA" dirty="0" smtClean="0"/>
              <a:t>стратегічний резерв.</a:t>
            </a:r>
            <a:endParaRPr lang="ru-RU" dirty="0" smtClean="0"/>
          </a:p>
          <a:p>
            <a:pPr>
              <a:buNone/>
            </a:pPr>
            <a:r>
              <a:rPr lang="uk-UA" b="1" i="1" dirty="0" smtClean="0"/>
              <a:t>3. Залежно від джерела утворення: </a:t>
            </a:r>
            <a:endParaRPr lang="ru-RU" b="1" i="1" dirty="0" smtClean="0"/>
          </a:p>
          <a:p>
            <a:pPr lvl="0"/>
            <a:r>
              <a:rPr lang="uk-UA" dirty="0" smtClean="0"/>
              <a:t>внутрішній резерв:</a:t>
            </a:r>
            <a:endParaRPr lang="ru-RU" dirty="0" smtClean="0"/>
          </a:p>
          <a:p>
            <a:pPr lvl="0"/>
            <a:r>
              <a:rPr lang="uk-UA" dirty="0" smtClean="0"/>
              <a:t>вертикальний вектор;</a:t>
            </a:r>
            <a:endParaRPr lang="ru-RU" dirty="0" smtClean="0"/>
          </a:p>
          <a:p>
            <a:pPr lvl="0"/>
            <a:r>
              <a:rPr lang="uk-UA" dirty="0" smtClean="0"/>
              <a:t>горизонтальний вектор;</a:t>
            </a:r>
            <a:endParaRPr lang="ru-RU" dirty="0" smtClean="0"/>
          </a:p>
          <a:p>
            <a:pPr lvl="0"/>
            <a:r>
              <a:rPr lang="uk-UA" dirty="0" smtClean="0"/>
              <a:t>зовнішній резерв:</a:t>
            </a:r>
            <a:endParaRPr lang="ru-RU" dirty="0" smtClean="0"/>
          </a:p>
          <a:p>
            <a:pPr lvl="0"/>
            <a:r>
              <a:rPr lang="uk-UA" dirty="0" smtClean="0"/>
              <a:t>випускники ВНЗ;</a:t>
            </a:r>
            <a:endParaRPr lang="ru-RU" dirty="0" smtClean="0"/>
          </a:p>
          <a:p>
            <a:pPr lvl="0"/>
            <a:r>
              <a:rPr lang="uk-UA" dirty="0" smtClean="0"/>
              <a:t>кандидати, що зацікавили </a:t>
            </a:r>
            <a:r>
              <a:rPr lang="en-US" dirty="0" smtClean="0"/>
              <a:t>HR</a:t>
            </a:r>
            <a:r>
              <a:rPr lang="ru-RU" dirty="0" smtClean="0"/>
              <a:t>-менеджер</a:t>
            </a:r>
            <a:r>
              <a:rPr lang="uk-UA" dirty="0" err="1" smtClean="0"/>
              <a:t>ів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провідні фахівці галузі.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87624" y="404664"/>
            <a:ext cx="7499176" cy="60486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Робота з кадровим резервом передбачає реалізацію таких етапів: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1. Аналіз поточної та перспективної потреби у резерві.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Формування та складання переліку кадрового резерву, що проходить у декілька етапів: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2.1. Попередній відбір кандидатів на висування у резерв, що відповідають формальним вимогам.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2.2. Оцінка кандидатів. Методи, які можуть для цього використовуватись поділяються на три групи: прогностичні, практичні, лабораторні.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2.3. Вибір працівників, що найбільш відповідають роботі на майбутній посаді. При цьому найбільш ваговими факторами та критеріями є: мотивація праці, професіоналізм та компетентність, особові якості та потенційні можливості.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2.4. Визначення потреби у навчанні працівників, що включені до переліку резерву, та вибір відповідних методів навчання.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3. Професійна підготовка кандидатів.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Найчастіше для розвитку резервістів використовують такі методи навчання, як стажування, семінари, тренінги, ділові ігри та підготовка на робочому місці. Ці методи можуть застосовуватись у рамках обраної програми підготовки резерву: загальної, спеціальної чи індивідуальної.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Висування працівників з резерву на відповідні посади та їх адаптація.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5.1. Професійне навчання персоналу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1412776"/>
            <a:ext cx="7498080" cy="2773288"/>
          </a:xfrm>
        </p:spPr>
        <p:txBody>
          <a:bodyPr/>
          <a:lstStyle/>
          <a:p>
            <a:pPr>
              <a:buNone/>
            </a:pPr>
            <a:r>
              <a:rPr lang="uk-UA" sz="2800" i="1" dirty="0" smtClean="0"/>
              <a:t>Професійне навчання персоналу </a:t>
            </a:r>
            <a:r>
              <a:rPr lang="uk-UA" sz="2800" dirty="0" smtClean="0"/>
              <a:t>- це систематичний цілеспрямований процес формування у працівників підприємства професійних теоретичних знань, умінь та практичних навичок, необхідних для виконання роботи.</a:t>
            </a:r>
            <a:endParaRPr lang="ru-RU" sz="2800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152503" cy="25283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476672"/>
            <a:ext cx="7715200" cy="553061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У підприємстві професійне навчання персоналу забезпечує: </a:t>
            </a:r>
            <a:endParaRPr lang="ru-RU" dirty="0" smtClean="0"/>
          </a:p>
          <a:p>
            <a:pPr lvl="0"/>
            <a:r>
              <a:rPr lang="uk-UA" i="1" dirty="0" smtClean="0"/>
              <a:t>Первинну професійну підготовку персоналу</a:t>
            </a:r>
            <a:r>
              <a:rPr lang="uk-UA" dirty="0" smtClean="0"/>
              <a:t>.</a:t>
            </a:r>
            <a:endParaRPr lang="ru-RU" dirty="0" smtClean="0"/>
          </a:p>
          <a:p>
            <a:pPr lvl="0"/>
            <a:r>
              <a:rPr lang="uk-UA" i="1" dirty="0" smtClean="0"/>
              <a:t>Перепідготовку персоналу</a:t>
            </a:r>
            <a:r>
              <a:rPr lang="uk-UA" dirty="0" smtClean="0"/>
              <a:t>. </a:t>
            </a:r>
            <a:endParaRPr lang="ru-RU" dirty="0" smtClean="0"/>
          </a:p>
          <a:p>
            <a:pPr lvl="0"/>
            <a:r>
              <a:rPr lang="uk-UA" i="1" dirty="0" smtClean="0"/>
              <a:t>Підвищення кваліфікації персоналу</a:t>
            </a:r>
            <a:r>
              <a:rPr lang="uk-UA" dirty="0" smtClean="0"/>
              <a:t>. </a:t>
            </a:r>
          </a:p>
          <a:p>
            <a:pPr lvl="0"/>
            <a:endParaRPr lang="uk-UA" dirty="0" smtClean="0"/>
          </a:p>
          <a:p>
            <a:pPr>
              <a:buNone/>
            </a:pPr>
            <a:r>
              <a:rPr lang="uk-UA" dirty="0" smtClean="0"/>
              <a:t>Безперервна система підвищення кваліфікації персоналу може включати такі види як:</a:t>
            </a:r>
            <a:endParaRPr lang="ru-RU" dirty="0" smtClean="0"/>
          </a:p>
          <a:p>
            <a:pPr lvl="0"/>
            <a:r>
              <a:rPr lang="uk-UA" dirty="0" smtClean="0"/>
              <a:t>самоосвіта;</a:t>
            </a:r>
            <a:endParaRPr lang="ru-RU" dirty="0" smtClean="0"/>
          </a:p>
          <a:p>
            <a:pPr lvl="0"/>
            <a:r>
              <a:rPr lang="uk-UA" dirty="0" smtClean="0"/>
              <a:t>короткострокове навчання </a:t>
            </a:r>
            <a:endParaRPr lang="ru-RU" dirty="0" smtClean="0"/>
          </a:p>
          <a:p>
            <a:pPr lvl="0"/>
            <a:r>
              <a:rPr lang="uk-UA" dirty="0" smtClean="0"/>
              <a:t>довгострокове навчання </a:t>
            </a:r>
            <a:endParaRPr lang="ru-RU" dirty="0" smtClean="0"/>
          </a:p>
          <a:p>
            <a:pPr lvl="0"/>
            <a:r>
              <a:rPr lang="uk-UA" dirty="0" smtClean="0"/>
              <a:t>стажування;</a:t>
            </a:r>
            <a:endParaRPr lang="ru-RU" dirty="0" smtClean="0"/>
          </a:p>
          <a:p>
            <a:pPr lvl="0"/>
            <a:r>
              <a:rPr lang="uk-UA" dirty="0" smtClean="0"/>
              <a:t>аспірантура, докторантура.</a:t>
            </a:r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404665"/>
            <a:ext cx="7931224" cy="338437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Форми навчання: 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/>
            <a:r>
              <a:rPr lang="uk-UA" sz="2800" dirty="0" smtClean="0"/>
              <a:t>без відриву від виробництва (внутрішня) - здійснюється у звичайній робочій ситуації на робочому місці із застосуванням матеріалів, інструментів та документації, що будуть використовуватись працівником після завершення навчання;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27327"/>
            <a:ext cx="4104456" cy="30783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Форми навчання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196752"/>
            <a:ext cx="7869560" cy="4525963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з відривом від виробництва (зовнішня) </a:t>
            </a:r>
            <a:r>
              <a:rPr lang="uk-UA" dirty="0" smtClean="0"/>
              <a:t>- здійснюється за межами робочого місця, як правило за стінами підприємства – у спеціальних навчальних структурах, центрах навчання, коледжах тощо.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18299"/>
            <a:ext cx="4680520" cy="29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3600" dirty="0" smtClean="0"/>
              <a:t>Форми навчання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Дистанційна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318113"/>
            <a:ext cx="4023360" cy="2072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09704"/>
            <a:ext cx="4348336" cy="30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5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Методи, які використовуються у різних формах навчання 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1340768"/>
          <a:ext cx="7200800" cy="4736515"/>
        </p:xfrm>
        <a:graphic>
          <a:graphicData uri="http://schemas.openxmlformats.org/drawingml/2006/table">
            <a:tbl>
              <a:tblPr/>
              <a:tblGrid>
                <a:gridCol w="3600400"/>
                <a:gridCol w="3600400"/>
              </a:tblGrid>
              <a:tr h="276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Навчання на робочому місці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Навчання поза робочим місцем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Консультування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Лекції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2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Інструктаж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Дискусії, конференції, семінари, круглі столи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Наставництво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Навчальні ситуації (кейси)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2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Демонстрація прийомів роботи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Ознайомлення з досвідом інших підприємств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Стажування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Моделювання ситуацій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Делегування повноважень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Ділові ігри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Ротація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Рольові ігри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Чергування робочих операцій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Тренінги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Метод ускладнених завдань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Дистанційне навчання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Підготовка і розвиток робочої команди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Самостійне навчання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23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Використання навчальних методик, інструкцій щодо роботи на конкретному робочому місці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Участь у виставках і інших заходах як представника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8067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Участь у проектах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Види та задачі навчання для різних категорій персоналу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46384"/>
              </p:ext>
            </p:extLst>
          </p:nvPr>
        </p:nvGraphicFramePr>
        <p:xfrm>
          <a:off x="1043608" y="1340768"/>
          <a:ext cx="7344817" cy="5410913"/>
        </p:xfrm>
        <a:graphic>
          <a:graphicData uri="http://schemas.openxmlformats.org/drawingml/2006/table">
            <a:tbl>
              <a:tblPr/>
              <a:tblGrid>
                <a:gridCol w="1441506"/>
                <a:gridCol w="1181643"/>
                <a:gridCol w="1573890"/>
                <a:gridCol w="1705046"/>
                <a:gridCol w="1442732"/>
              </a:tblGrid>
              <a:tr h="77547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Категорії персоналу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Задачі, види навчання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Робітники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Спеціалісти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Менеджери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Керівники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Задачі навчання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Забезпечення безперервного виробничого процесу.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Суміщення професій.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Економія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Впровадження нових технологій.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Удосконалення професійних навиків.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Розширення зон відповідальності.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Формування резерву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Оптимізація діяльності підрозділу та бізнес-процесів.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Створення передумов для делегування повноважень.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Формування резерву керівників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Впровадження нових стратегій.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Розширення кругозору.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6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Види навчання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7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Довгострокове навчання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Навчання на робочому місці.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Засвоєння професії.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Програми підвищення кваліфікації.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Друга вища освіта.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Сертифіковані курси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MBA</a:t>
                      </a: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Друга вища освіта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Executive MBA</a:t>
                      </a: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Коучинг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Короткострокове навчання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Інструктаж.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Наставництво.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Стажування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Стажування.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Лекції.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Семінари, конференції.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Тренінги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Стажування.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Клуби.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212121"/>
                          </a:solidFill>
                          <a:latin typeface="Times New Roman"/>
                          <a:ea typeface="Times New Roman"/>
                        </a:rPr>
                        <a:t>Конференції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8615" marR="58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824</TotalTime>
  <Words>1852</Words>
  <Application>Microsoft Office PowerPoint</Application>
  <PresentationFormat>Экран (4:3)</PresentationFormat>
  <Paragraphs>253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Тема 5. Управління процесом розвитку персоналу </vt:lpstr>
      <vt:lpstr>Презентация PowerPoint</vt:lpstr>
      <vt:lpstr>5.1. Професійне навчання персоналу</vt:lpstr>
      <vt:lpstr>Презентация PowerPoint</vt:lpstr>
      <vt:lpstr>Презентация PowerPoint</vt:lpstr>
      <vt:lpstr>Форми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5.2.Управління діловою кар’єрою персоналу.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5.3. Управління мобільністю кадрів</vt:lpstr>
      <vt:lpstr>Презентация PowerPoint</vt:lpstr>
      <vt:lpstr>Презентация PowerPoint</vt:lpstr>
      <vt:lpstr>Презентация PowerPoint</vt:lpstr>
      <vt:lpstr>5.4. Планування та підготовка кадрового резерву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192</cp:revision>
  <dcterms:created xsi:type="dcterms:W3CDTF">2016-01-06T09:29:41Z</dcterms:created>
  <dcterms:modified xsi:type="dcterms:W3CDTF">2021-10-19T12:26:16Z</dcterms:modified>
</cp:coreProperties>
</file>