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sldIdLst>
    <p:sldId id="256" r:id="rId2"/>
    <p:sldId id="342" r:id="rId3"/>
    <p:sldId id="293" r:id="rId4"/>
    <p:sldId id="258" r:id="rId5"/>
    <p:sldId id="259" r:id="rId6"/>
    <p:sldId id="283" r:id="rId7"/>
    <p:sldId id="260" r:id="rId8"/>
    <p:sldId id="261" r:id="rId9"/>
    <p:sldId id="262" r:id="rId10"/>
    <p:sldId id="263" r:id="rId11"/>
    <p:sldId id="264" r:id="rId12"/>
    <p:sldId id="265" r:id="rId13"/>
    <p:sldId id="266" r:id="rId14"/>
    <p:sldId id="267"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0" r:id="rId62"/>
    <p:sldId id="341"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2" autoAdjust="0"/>
    <p:restoredTop sz="72114" autoAdjust="0"/>
  </p:normalViewPr>
  <p:slideViewPr>
    <p:cSldViewPr>
      <p:cViewPr varScale="1">
        <p:scale>
          <a:sx n="104" d="100"/>
          <a:sy n="104" d="100"/>
        </p:scale>
        <p:origin x="13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E9D03-A5C1-49CF-9FA7-D88ED3021BF7}" type="datetimeFigureOut">
              <a:rPr lang="ru-RU" smtClean="0"/>
              <a:t>01.09.2020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D7B22-BA24-4B5D-8C94-C8A5BFB1698C}" type="slidenum">
              <a:rPr lang="ru-RU" smtClean="0"/>
              <a:t>‹#›</a:t>
            </a:fld>
            <a:endParaRPr lang="ru-RU"/>
          </a:p>
        </p:txBody>
      </p:sp>
    </p:spTree>
    <p:extLst>
      <p:ext uri="{BB962C8B-B14F-4D97-AF65-F5344CB8AC3E}">
        <p14:creationId xmlns:p14="http://schemas.microsoft.com/office/powerpoint/2010/main" val="3221536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2ED7B22-BA24-4B5D-8C94-C8A5BFB1698C}" type="slidenum">
              <a:rPr lang="ru-RU" smtClean="0"/>
              <a:t>4</a:t>
            </a:fld>
            <a:endParaRPr lang="ru-RU"/>
          </a:p>
        </p:txBody>
      </p:sp>
    </p:spTree>
    <p:extLst>
      <p:ext uri="{BB962C8B-B14F-4D97-AF65-F5344CB8AC3E}">
        <p14:creationId xmlns:p14="http://schemas.microsoft.com/office/powerpoint/2010/main" val="792429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2ED7B22-BA24-4B5D-8C94-C8A5BFB1698C}" type="slidenum">
              <a:rPr lang="ru-RU" smtClean="0"/>
              <a:t>25</a:t>
            </a:fld>
            <a:endParaRPr lang="ru-RU"/>
          </a:p>
        </p:txBody>
      </p:sp>
    </p:spTree>
    <p:extLst>
      <p:ext uri="{BB962C8B-B14F-4D97-AF65-F5344CB8AC3E}">
        <p14:creationId xmlns:p14="http://schemas.microsoft.com/office/powerpoint/2010/main" val="2719759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sp>
        <p:nvSpPr>
          <p:cNvPr id="1184" name="Полилиния 175"/>
          <p:cNvSpPr>
            <a:spLocks/>
          </p:cNvSpPr>
          <p:nvPr/>
        </p:nvSpPr>
        <p:spPr bwMode="auto">
          <a:xfrm>
            <a:off x="0" y="5027613"/>
            <a:ext cx="3035694"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1185" name="Полилиния 176"/>
          <p:cNvSpPr>
            <a:spLocks/>
          </p:cNvSpPr>
          <p:nvPr/>
        </p:nvSpPr>
        <p:spPr bwMode="auto">
          <a:xfrm>
            <a:off x="0" y="5138739"/>
            <a:ext cx="2766543"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grpSp>
        <p:nvGrpSpPr>
          <p:cNvPr id="1353" name="Группа 1352"/>
          <p:cNvGrpSpPr/>
          <p:nvPr/>
        </p:nvGrpSpPr>
        <p:grpSpPr>
          <a:xfrm>
            <a:off x="-5716" y="5268913"/>
            <a:ext cx="1874532" cy="1612900"/>
            <a:chOff x="0" y="5268913"/>
            <a:chExt cx="2498725" cy="1612900"/>
          </a:xfrm>
        </p:grpSpPr>
        <p:sp>
          <p:nvSpPr>
            <p:cNvPr id="1220" name="Полилиния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1" name="Полилиния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2" name="Полилиния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3" name="Полилиния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4" name="Полилиния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5" name="Полилиния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6" name="Полилиния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8" name="Полилиния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29" name="Полилиния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0" name="Полилиния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1" name="Полилиния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2" name="Полилиния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3" name="Полилиния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4" name="Полилиния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5" name="Полилиния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6" name="Полилиния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7" name="Полилиния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8" name="Полилиния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39" name="Полилиния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0" name="Полилиния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1" name="Полилиния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2" name="Полилиния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3" name="Полилиния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4" name="Полилиния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5" name="Полилиния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6" name="Полилиния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7" name="Полилиния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8" name="Полилиния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49" name="Полилиния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0" name="Полилиния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1" name="Полилиния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2" name="Полилиния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3" name="Полилиния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4" name="Полилиния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5" name="Полилиния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6" name="Полилиния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7" name="Полилиния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8" name="Полилиния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59" name="Полилиния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0" name="Полилиния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1" name="Полилиния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2" name="Полилиния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3" name="Полилиния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4" name="Полилиния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5" name="Полилиния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6" name="Полилиния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7" name="Полилиния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8" name="Полилиния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69" name="Полилиния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0" name="Полилиния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1" name="Полилиния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2" name="Полилиния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3" name="Полилиния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4" name="Полилиния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5" name="Полилиния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6" name="Полилиния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7" name="Полилиния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8" name="Полилиния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79" name="Полилиния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0" name="Полилиния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1" name="Полилиния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2" name="Полилиния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3" name="Полилиния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4" name="Полилиния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5" name="Полилиния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6" name="Полилиния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7" name="Полилиния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8" name="Полилиния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89" name="Полилиния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0" name="Полилиния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1" name="Полилиния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2" name="Полилиния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3" name="Полилиния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4" name="Полилиния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5" name="Полилиния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6" name="Полилиния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7" name="Полилиния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8" name="Полилиния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299" name="Полилиния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0" name="Полилиния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1" name="Полилиния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2" name="Полилиния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3" name="Полилиния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4" name="Полилиния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5" name="Полилиния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6" name="Полилиния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7" name="Полилиния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8" name="Полилиния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09" name="Полилиния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0" name="Полилиния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1" name="Полилиния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2" name="Полилиния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3" name="Полилиния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4" name="Полилиния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5" name="Полилиния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6" name="Полилиния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7" name="Полилиния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8" name="Полилиния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19" name="Полилиния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0" name="Полилиния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1" name="Полилиния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2" name="Полилиния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3" name="Полилиния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4" name="Полилиния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5" name="Полилиния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6" name="Полилиния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7" name="Полилиния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8" name="Полилиния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29" name="Полилиния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0" name="Полилиния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1" name="Полилиния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2" name="Полилиния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3" name="Полилиния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4" name="Полилиния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5" name="Полилиния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6" name="Полилиния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7" name="Полилиния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8" name="Полилиния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39" name="Полилиния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45" name="Полилиния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sp>
          <p:nvSpPr>
            <p:cNvPr id="1346" name="Полилиния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lang="ru-RU" dirty="0"/>
            </a:p>
          </p:txBody>
        </p:sp>
      </p:grpSp>
      <p:sp>
        <p:nvSpPr>
          <p:cNvPr id="1151" name="Полилиния 174"/>
          <p:cNvSpPr>
            <a:spLocks/>
          </p:cNvSpPr>
          <p:nvPr/>
        </p:nvSpPr>
        <p:spPr bwMode="auto">
          <a:xfrm>
            <a:off x="5691480" y="5129214"/>
            <a:ext cx="3454903"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1186" name="Полилиния 177"/>
          <p:cNvSpPr>
            <a:spLocks/>
          </p:cNvSpPr>
          <p:nvPr/>
        </p:nvSpPr>
        <p:spPr bwMode="auto">
          <a:xfrm>
            <a:off x="6046378" y="5243514"/>
            <a:ext cx="3100005"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lang="ru-RU" dirty="0"/>
          </a:p>
        </p:txBody>
      </p:sp>
      <p:grpSp>
        <p:nvGrpSpPr>
          <p:cNvPr id="1348" name="Группа 1347"/>
          <p:cNvGrpSpPr/>
          <p:nvPr/>
        </p:nvGrpSpPr>
        <p:grpSpPr>
          <a:xfrm>
            <a:off x="6801431" y="5339715"/>
            <a:ext cx="2344951"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Полилиния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88" name="Полилиния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89" name="Полилиния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0" name="Полилиния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1" name="Полилиния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2" name="Полилиния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3" name="Полилиния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4" name="Полилиния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5" name="Полилиния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6" name="Полилиния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8" name="Полилиния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199" name="Полилиния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0" name="Полилиния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1" name="Полилиния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2" name="Полилиния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3" name="Полилиния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4" name="Полилиния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5" name="Полилиния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6" name="Полилиния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7" name="Полилиния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8" name="Полилиния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09" name="Полилиния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0" name="Полилиния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1" name="Полилиния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2" name="Полилиния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3" name="Полилиния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4" name="Полилиния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5" name="Полилиния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6" name="Полилиния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8" name="Полилиния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219" name="Полилиния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1341" name="Полилиния 331"/>
          <p:cNvSpPr>
            <a:spLocks/>
          </p:cNvSpPr>
          <p:nvPr/>
        </p:nvSpPr>
        <p:spPr bwMode="auto">
          <a:xfrm>
            <a:off x="5119831" y="4976813"/>
            <a:ext cx="4026552"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1343" name="Полилиния 333"/>
          <p:cNvSpPr>
            <a:spLocks/>
          </p:cNvSpPr>
          <p:nvPr/>
        </p:nvSpPr>
        <p:spPr bwMode="auto">
          <a:xfrm>
            <a:off x="5608114" y="5110164"/>
            <a:ext cx="3538269"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ru-RU" dirty="0"/>
          </a:p>
        </p:txBody>
      </p:sp>
      <p:grpSp>
        <p:nvGrpSpPr>
          <p:cNvPr id="1351" name="Группа 1350"/>
          <p:cNvGrpSpPr/>
          <p:nvPr/>
        </p:nvGrpSpPr>
        <p:grpSpPr>
          <a:xfrm>
            <a:off x="1191" y="3359150"/>
            <a:ext cx="9141618" cy="3976688"/>
            <a:chOff x="6350" y="3359150"/>
            <a:chExt cx="12185650" cy="3976688"/>
          </a:xfrm>
          <a:solidFill>
            <a:schemeClr val="bg2">
              <a:lumMod val="75000"/>
            </a:schemeClr>
          </a:solidFill>
        </p:grpSpPr>
        <p:sp>
          <p:nvSpPr>
            <p:cNvPr id="1217" name="Полилиния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sp>
          <p:nvSpPr>
            <p:cNvPr id="1340" name="Полилиния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dirty="0"/>
            </a:p>
          </p:txBody>
        </p:sp>
        <p:sp>
          <p:nvSpPr>
            <p:cNvPr id="1342" name="Полилиния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dirty="0"/>
            </a:p>
          </p:txBody>
        </p:sp>
      </p:grpSp>
      <p:sp>
        <p:nvSpPr>
          <p:cNvPr id="2" name="Заголовок 1"/>
          <p:cNvSpPr>
            <a:spLocks noGrp="1"/>
          </p:cNvSpPr>
          <p:nvPr>
            <p:ph type="ctrTitle"/>
          </p:nvPr>
        </p:nvSpPr>
        <p:spPr>
          <a:xfrm>
            <a:off x="1142107" y="685800"/>
            <a:ext cx="6859786"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142107" y="3657599"/>
            <a:ext cx="6859786" cy="1319214"/>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B4C71EC6-210F-42DE-9C53-41977AD35B3D}" type="datetimeFigureOut">
              <a:rPr lang="ru-RU" smtClean="0"/>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9700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274638"/>
            <a:ext cx="1971675" cy="58975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28650" y="274638"/>
            <a:ext cx="5800725" cy="5897562"/>
          </a:xfrm>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B4C71EC6-210F-42DE-9C53-41977AD35B3D}" type="datetimeFigureOut">
              <a:rPr lang="ru-RU" smtClean="0"/>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44057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B4C71EC6-210F-42DE-9C53-41977AD35B3D}" type="datetimeFigureOut">
              <a:rPr lang="ru-RU" smtClean="0"/>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8401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107" y="1676400"/>
            <a:ext cx="6859786"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defRPr>
            </a:lvl1pPr>
          </a:lstStyle>
          <a:p>
            <a:r>
              <a:rPr lang="ru-RU" smtClean="0"/>
              <a:t>Образец заголовка</a:t>
            </a:r>
            <a:endParaRPr lang="ru-RU" dirty="0"/>
          </a:p>
        </p:txBody>
      </p:sp>
      <p:sp>
        <p:nvSpPr>
          <p:cNvPr id="3" name="Текст 2"/>
          <p:cNvSpPr>
            <a:spLocks noGrp="1"/>
          </p:cNvSpPr>
          <p:nvPr>
            <p:ph type="body" idx="1"/>
          </p:nvPr>
        </p:nvSpPr>
        <p:spPr>
          <a:xfrm>
            <a:off x="1142107" y="5029200"/>
            <a:ext cx="6859786"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142107" y="1828800"/>
            <a:ext cx="3361295"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40598" y="1828800"/>
            <a:ext cx="3361295"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B4C71EC6-210F-42DE-9C53-41977AD35B3D}" type="datetimeFigureOut">
              <a:rPr lang="ru-RU" smtClean="0"/>
              <a:t>01.09.2020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4832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Текст 2"/>
          <p:cNvSpPr>
            <a:spLocks noGrp="1"/>
          </p:cNvSpPr>
          <p:nvPr>
            <p:ph type="body" idx="1"/>
          </p:nvPr>
        </p:nvSpPr>
        <p:spPr>
          <a:xfrm>
            <a:off x="1142107" y="1828800"/>
            <a:ext cx="3361295"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ru-RU" smtClean="0"/>
              <a:t>Образец текста</a:t>
            </a:r>
          </a:p>
        </p:txBody>
      </p:sp>
      <p:sp>
        <p:nvSpPr>
          <p:cNvPr id="4" name="Объект 3"/>
          <p:cNvSpPr>
            <a:spLocks noGrp="1"/>
          </p:cNvSpPr>
          <p:nvPr>
            <p:ph sz="half" idx="2"/>
          </p:nvPr>
        </p:nvSpPr>
        <p:spPr>
          <a:xfrm>
            <a:off x="1142107" y="2743200"/>
            <a:ext cx="3361295"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640598" y="1828800"/>
            <a:ext cx="3361295"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0598" y="2743200"/>
            <a:ext cx="3361295"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B4C71EC6-210F-42DE-9C53-41977AD35B3D}" type="datetimeFigureOut">
              <a:rPr lang="ru-RU" smtClean="0"/>
              <a:t>01.09.2020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0" name="Заголовок 9"/>
          <p:cNvSpPr>
            <a:spLocks noGrp="1"/>
          </p:cNvSpPr>
          <p:nvPr>
            <p:ph type="title"/>
          </p:nvPr>
        </p:nvSpPr>
        <p:spPr/>
        <p:txBody>
          <a:bodyPr/>
          <a:lstStyle/>
          <a:p>
            <a:r>
              <a:rPr lang="ru-RU" smtClean="0"/>
              <a:t>Образец заголовка</a:t>
            </a:r>
            <a:endParaRPr lang="ru-RU" dirty="0"/>
          </a:p>
        </p:txBody>
      </p:sp>
    </p:spTree>
    <p:extLst>
      <p:ext uri="{BB962C8B-B14F-4D97-AF65-F5344CB8AC3E}">
        <p14:creationId xmlns:p14="http://schemas.microsoft.com/office/powerpoint/2010/main" val="82632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107" y="402276"/>
            <a:ext cx="6859786" cy="1160462"/>
          </a:xfrm>
        </p:spPr>
        <p:txBody>
          <a:bodyPr/>
          <a:lstStyle/>
          <a:p>
            <a:r>
              <a:rPr lang="ru-RU" smtClean="0"/>
              <a:t>Образец заголовка</a:t>
            </a:r>
            <a:endParaRPr lang="ru-RU" dirty="0"/>
          </a:p>
        </p:txBody>
      </p:sp>
      <p:sp>
        <p:nvSpPr>
          <p:cNvPr id="240" name="Дата 239"/>
          <p:cNvSpPr>
            <a:spLocks noGrp="1"/>
          </p:cNvSpPr>
          <p:nvPr>
            <p:ph type="dt" sz="half" idx="10"/>
          </p:nvPr>
        </p:nvSpPr>
        <p:spPr/>
        <p:txBody>
          <a:bodyPr/>
          <a:lstStyle/>
          <a:p>
            <a:fld id="{B4C71EC6-210F-42DE-9C53-41977AD35B3D}" type="datetimeFigureOut">
              <a:rPr lang="ru-RU" smtClean="0"/>
              <a:t>01.09.2020</a:t>
            </a:fld>
            <a:endParaRPr lang="ru-RU"/>
          </a:p>
        </p:txBody>
      </p:sp>
      <p:sp>
        <p:nvSpPr>
          <p:cNvPr id="241" name="Нижний колонтитул 240"/>
          <p:cNvSpPr>
            <a:spLocks noGrp="1"/>
          </p:cNvSpPr>
          <p:nvPr>
            <p:ph type="ftr" sz="quarter" idx="11"/>
          </p:nvPr>
        </p:nvSpPr>
        <p:spPr/>
        <p:txBody>
          <a:bodyPr/>
          <a:lstStyle/>
          <a:p>
            <a:endParaRPr lang="ru-RU"/>
          </a:p>
        </p:txBody>
      </p:sp>
      <p:sp>
        <p:nvSpPr>
          <p:cNvPr id="242" name="Номер слайда 241"/>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9119" y="741872"/>
            <a:ext cx="3144067" cy="2687128"/>
          </a:xfrm>
        </p:spPr>
        <p:txBody>
          <a:bodyPr anchor="b">
            <a:normAutofit/>
          </a:bodyPr>
          <a:lstStyle>
            <a:lvl1pPr algn="l">
              <a:defRPr sz="4000" b="1"/>
            </a:lvl1pPr>
          </a:lstStyle>
          <a:p>
            <a:r>
              <a:rPr lang="ru-RU" smtClean="0"/>
              <a:t>Образец заголовка</a:t>
            </a:r>
            <a:endParaRPr lang="ru-RU" dirty="0"/>
          </a:p>
        </p:txBody>
      </p:sp>
      <p:sp>
        <p:nvSpPr>
          <p:cNvPr id="3" name="Объект 2"/>
          <p:cNvSpPr>
            <a:spLocks noGrp="1"/>
          </p:cNvSpPr>
          <p:nvPr>
            <p:ph idx="1"/>
          </p:nvPr>
        </p:nvSpPr>
        <p:spPr>
          <a:xfrm>
            <a:off x="4171846" y="762000"/>
            <a:ext cx="4173037" cy="5257801"/>
          </a:xfrm>
        </p:spPr>
        <p:txBody>
          <a:bodyPr>
            <a:normAutofit/>
          </a:bodyPr>
          <a:lstStyle>
            <a:lvl1pPr>
              <a:defRPr sz="24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799119" y="3581400"/>
            <a:ext cx="3144067"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29844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9117" y="741872"/>
            <a:ext cx="3144068" cy="2687128"/>
          </a:xfrm>
        </p:spPr>
        <p:txBody>
          <a:bodyPr anchor="b">
            <a:normAutofit/>
          </a:bodyPr>
          <a:lstStyle>
            <a:lvl1pPr algn="l">
              <a:defRPr sz="4000" b="1"/>
            </a:lvl1pPr>
          </a:lstStyle>
          <a:p>
            <a:r>
              <a:rPr lang="ru-RU" smtClean="0"/>
              <a:t>Образец заголовка</a:t>
            </a:r>
            <a:endParaRPr lang="ru-RU" dirty="0"/>
          </a:p>
        </p:txBody>
      </p:sp>
      <p:sp>
        <p:nvSpPr>
          <p:cNvPr id="3" name="Рисунок 2"/>
          <p:cNvSpPr>
            <a:spLocks noGrp="1"/>
          </p:cNvSpPr>
          <p:nvPr>
            <p:ph type="pic" idx="1"/>
          </p:nvPr>
        </p:nvSpPr>
        <p:spPr>
          <a:xfrm>
            <a:off x="4171846" y="762000"/>
            <a:ext cx="4173037"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799117" y="3581400"/>
            <a:ext cx="3144068"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6" name="Дата 85"/>
          <p:cNvSpPr>
            <a:spLocks noGrp="1"/>
          </p:cNvSpPr>
          <p:nvPr>
            <p:ph type="dt" sz="half" idx="10"/>
          </p:nvPr>
        </p:nvSpPr>
        <p:spPr/>
        <p:txBody>
          <a:bodyPr/>
          <a:lstStyle/>
          <a:p>
            <a:fld id="{B4C71EC6-210F-42DE-9C53-41977AD35B3D}" type="datetimeFigureOut">
              <a:rPr lang="ru-RU" smtClean="0"/>
              <a:t>01.09.2020</a:t>
            </a:fld>
            <a:endParaRPr lang="ru-RU"/>
          </a:p>
        </p:txBody>
      </p:sp>
      <p:sp>
        <p:nvSpPr>
          <p:cNvPr id="87" name="Нижний колонтитул 86"/>
          <p:cNvSpPr>
            <a:spLocks noGrp="1"/>
          </p:cNvSpPr>
          <p:nvPr>
            <p:ph type="ftr" sz="quarter" idx="11"/>
          </p:nvPr>
        </p:nvSpPr>
        <p:spPr/>
        <p:txBody>
          <a:bodyPr/>
          <a:lstStyle/>
          <a:p>
            <a:endParaRPr lang="ru-RU"/>
          </a:p>
        </p:txBody>
      </p:sp>
      <p:sp>
        <p:nvSpPr>
          <p:cNvPr id="90" name="Номер слайда 89"/>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05" name="Полилиния 330"/>
          <p:cNvSpPr>
            <a:spLocks/>
          </p:cNvSpPr>
          <p:nvPr/>
        </p:nvSpPr>
        <p:spPr bwMode="auto">
          <a:xfrm>
            <a:off x="0" y="5525051"/>
            <a:ext cx="9150908"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2" name="Заголовок 1"/>
          <p:cNvSpPr>
            <a:spLocks noGrp="1"/>
          </p:cNvSpPr>
          <p:nvPr>
            <p:ph type="title"/>
          </p:nvPr>
        </p:nvSpPr>
        <p:spPr>
          <a:xfrm>
            <a:off x="1142107" y="402276"/>
            <a:ext cx="6859786" cy="1160462"/>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142107" y="1828800"/>
            <a:ext cx="6859786" cy="419100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a:p>
            <a:pPr lvl="5"/>
            <a:r>
              <a:rPr lang="ru-RU" dirty="0" smtClean="0"/>
              <a:t>Шесть</a:t>
            </a:r>
          </a:p>
          <a:p>
            <a:pPr lvl="6"/>
            <a:r>
              <a:rPr lang="ru-RU" dirty="0" smtClean="0"/>
              <a:t>Семь</a:t>
            </a:r>
          </a:p>
          <a:p>
            <a:pPr lvl="7"/>
            <a:r>
              <a:rPr lang="ru-RU" dirty="0" smtClean="0"/>
              <a:t>Восемь</a:t>
            </a:r>
          </a:p>
          <a:p>
            <a:pPr lvl="8"/>
            <a:r>
              <a:rPr lang="ru-RU" dirty="0" smtClean="0"/>
              <a:t>Девять</a:t>
            </a:r>
            <a:endParaRPr lang="ru-RU" dirty="0"/>
          </a:p>
        </p:txBody>
      </p:sp>
      <p:sp>
        <p:nvSpPr>
          <p:cNvPr id="4" name="Дата 3"/>
          <p:cNvSpPr>
            <a:spLocks noGrp="1"/>
          </p:cNvSpPr>
          <p:nvPr>
            <p:ph type="dt" sz="half" idx="2"/>
          </p:nvPr>
        </p:nvSpPr>
        <p:spPr>
          <a:xfrm>
            <a:off x="6326874" y="6413501"/>
            <a:ext cx="931875" cy="250826"/>
          </a:xfrm>
          <a:prstGeom prst="rect">
            <a:avLst/>
          </a:prstGeom>
        </p:spPr>
        <p:txBody>
          <a:bodyPr vert="horz" lIns="91440" tIns="45720" rIns="91440" bIns="45720" rtlCol="0" anchor="ctr"/>
          <a:lstStyle>
            <a:lvl1pPr algn="r">
              <a:defRPr sz="1000">
                <a:solidFill>
                  <a:schemeClr val="tx1"/>
                </a:solidFill>
              </a:defRPr>
            </a:lvl1pPr>
          </a:lstStyle>
          <a:p>
            <a:fld id="{B4C71EC6-210F-42DE-9C53-41977AD35B3D}" type="datetimeFigureOut">
              <a:rPr lang="ru-RU" smtClean="0"/>
              <a:t>01.09.2020</a:t>
            </a:fld>
            <a:endParaRPr lang="ru-RU"/>
          </a:p>
        </p:txBody>
      </p:sp>
      <p:sp>
        <p:nvSpPr>
          <p:cNvPr id="5" name="Нижний колонтитул 4"/>
          <p:cNvSpPr>
            <a:spLocks noGrp="1"/>
          </p:cNvSpPr>
          <p:nvPr>
            <p:ph type="ftr" sz="quarter" idx="3"/>
          </p:nvPr>
        </p:nvSpPr>
        <p:spPr>
          <a:xfrm>
            <a:off x="1145230" y="6413501"/>
            <a:ext cx="5084551" cy="250826"/>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Номер слайда 5"/>
          <p:cNvSpPr>
            <a:spLocks noGrp="1"/>
          </p:cNvSpPr>
          <p:nvPr>
            <p:ph type="sldNum" sz="quarter" idx="4"/>
          </p:nvPr>
        </p:nvSpPr>
        <p:spPr>
          <a:xfrm>
            <a:off x="7373079" y="6413501"/>
            <a:ext cx="641372" cy="250826"/>
          </a:xfrm>
          <a:prstGeom prst="rect">
            <a:avLst/>
          </a:prstGeom>
        </p:spPr>
        <p:txBody>
          <a:bodyPr vert="horz" lIns="91440" tIns="45720" rIns="91440" bIns="45720" rtlCol="0" anchor="ctr"/>
          <a:lstStyle>
            <a:lvl1pPr algn="r">
              <a:defRPr sz="100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260648"/>
            <a:ext cx="7992888" cy="2585323"/>
          </a:xfrm>
          <a:prstGeom prst="rect">
            <a:avLst/>
          </a:prstGeom>
          <a:noFill/>
          <a:ln>
            <a:no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Види </a:t>
            </a:r>
            <a:r>
              <a:rPr lang="uk-U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аналізу </a:t>
            </a:r>
            <a:r>
              <a:rPr lang="uk-U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та </a:t>
            </a:r>
            <a:r>
              <a:rPr lang="uk-UA"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його інформаційне забезпечення</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2" y="3284984"/>
            <a:ext cx="3914262" cy="3253730"/>
          </a:xfrm>
          <a:prstGeom prst="rect">
            <a:avLst/>
          </a:prstGeom>
          <a:effectLst>
            <a:softEdge rad="317500"/>
          </a:effectLst>
        </p:spPr>
      </p:pic>
    </p:spTree>
    <p:extLst>
      <p:ext uri="{BB962C8B-B14F-4D97-AF65-F5344CB8AC3E}">
        <p14:creationId xmlns:p14="http://schemas.microsoft.com/office/powerpoint/2010/main" val="405774963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83986"/>
            <a:ext cx="9144000" cy="58477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Ретроспективний </a:t>
            </a:r>
            <a:r>
              <a:rPr lang="uk-UA"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аналіз поділяється на:</a:t>
            </a:r>
          </a:p>
        </p:txBody>
      </p:sp>
      <p:sp>
        <p:nvSpPr>
          <p:cNvPr id="7" name="TextBox 6"/>
          <p:cNvSpPr txBox="1"/>
          <p:nvPr/>
        </p:nvSpPr>
        <p:spPr>
          <a:xfrm>
            <a:off x="683366" y="1303709"/>
            <a:ext cx="7920880" cy="2252924"/>
          </a:xfrm>
          <a:prstGeom prst="rect">
            <a:avLst/>
          </a:prstGeom>
          <a:noFill/>
        </p:spPr>
        <p:txBody>
          <a:bodyPr wrap="square" rtlCol="0">
            <a:spAutoFit/>
          </a:bodyPr>
          <a:lstStyle/>
          <a:p>
            <a:pPr algn="just">
              <a:lnSpc>
                <a:spcPct val="90000"/>
              </a:lnSpc>
            </a:pPr>
            <a:r>
              <a:rPr lang="uk-UA" sz="2600" i="1" dirty="0">
                <a:solidFill>
                  <a:schemeClr val="accent2"/>
                </a:solidFill>
              </a:rPr>
              <a:t>Оперативний (ситуацій­ний)</a:t>
            </a:r>
            <a:r>
              <a:rPr lang="uk-UA" sz="2600" dirty="0">
                <a:solidFill>
                  <a:schemeClr val="accent2"/>
                </a:solidFill>
              </a:rPr>
              <a:t> ана­ліз </a:t>
            </a:r>
            <a:r>
              <a:rPr lang="uk-UA" sz="2600" dirty="0"/>
              <a:t>проводиться відразу після здійснення господарських опера­­цій чи зміни ситуації за короткі відрізки часу (зміну, добу, декаду та ін.). Мета його – </a:t>
            </a:r>
            <a:r>
              <a:rPr lang="uk-UA" sz="2600" dirty="0" err="1"/>
              <a:t>оперативно</a:t>
            </a:r>
            <a:r>
              <a:rPr lang="uk-UA" sz="2600" dirty="0"/>
              <a:t> виявляти недоліки і впливати на </a:t>
            </a:r>
            <a:r>
              <a:rPr lang="uk-UA" sz="2600" dirty="0" smtClean="0"/>
              <a:t>господарські  </a:t>
            </a:r>
            <a:r>
              <a:rPr lang="uk-UA" sz="2600" dirty="0"/>
              <a:t>про­це­си. </a:t>
            </a:r>
            <a:endParaRPr lang="ru-RU" sz="2600" dirty="0"/>
          </a:p>
        </p:txBody>
      </p:sp>
      <p:sp>
        <p:nvSpPr>
          <p:cNvPr id="8" name="TextBox 7"/>
          <p:cNvSpPr txBox="1"/>
          <p:nvPr/>
        </p:nvSpPr>
        <p:spPr>
          <a:xfrm>
            <a:off x="683366" y="3717032"/>
            <a:ext cx="7920880" cy="1892826"/>
          </a:xfrm>
          <a:prstGeom prst="rect">
            <a:avLst/>
          </a:prstGeom>
          <a:noFill/>
        </p:spPr>
        <p:txBody>
          <a:bodyPr wrap="square" rtlCol="0">
            <a:spAutoFit/>
          </a:bodyPr>
          <a:lstStyle/>
          <a:p>
            <a:pPr algn="just">
              <a:lnSpc>
                <a:spcPct val="90000"/>
              </a:lnSpc>
            </a:pPr>
            <a:r>
              <a:rPr lang="uk-UA" sz="2600" i="1" dirty="0">
                <a:solidFill>
                  <a:schemeClr val="accent2"/>
                </a:solidFill>
              </a:rPr>
              <a:t>Підсумковий (заключний)</a:t>
            </a:r>
            <a:r>
              <a:rPr lang="uk-UA" sz="2600" dirty="0">
                <a:solidFill>
                  <a:schemeClr val="accent2"/>
                </a:solidFill>
              </a:rPr>
              <a:t> аналіз</a:t>
            </a:r>
            <a:r>
              <a:rPr lang="uk-UA" sz="2600" dirty="0"/>
              <a:t> проводиться за звітний період часу (місяць, квартал, рік). Його цінність у тому, що діяльність підприєм­ст­­ва за відповідний період вивчається комплексно і всебічно за звітними дани­ми. </a:t>
            </a:r>
            <a:endParaRPr lang="ru-RU" sz="2600" dirty="0"/>
          </a:p>
        </p:txBody>
      </p:sp>
    </p:spTree>
    <p:extLst>
      <p:ext uri="{BB962C8B-B14F-4D97-AF65-F5344CB8AC3E}">
        <p14:creationId xmlns:p14="http://schemas.microsoft.com/office/powerpoint/2010/main" val="369814752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51520" y="2606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Заголовок 1"/>
          <p:cNvSpPr>
            <a:spLocks noGrp="1"/>
          </p:cNvSpPr>
          <p:nvPr>
            <p:ph type="title"/>
          </p:nvPr>
        </p:nvSpPr>
        <p:spPr>
          <a:xfrm>
            <a:off x="1187624" y="278214"/>
            <a:ext cx="6859786" cy="58201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просторовою ознакою</a:t>
            </a:r>
            <a:endPar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395536" y="860224"/>
            <a:ext cx="8568952" cy="2751522"/>
          </a:xfrm>
          <a:prstGeom prst="rect">
            <a:avLst/>
          </a:prstGeom>
          <a:noFill/>
        </p:spPr>
        <p:txBody>
          <a:bodyPr wrap="square" rtlCol="0">
            <a:spAutoFit/>
          </a:bodyPr>
          <a:lstStyle/>
          <a:p>
            <a:pPr algn="just">
              <a:lnSpc>
                <a:spcPct val="90000"/>
              </a:lnSpc>
            </a:pPr>
            <a:r>
              <a:rPr lang="ru-RU" sz="2400" b="1" i="1" dirty="0" err="1">
                <a:solidFill>
                  <a:schemeClr val="accent2"/>
                </a:solidFill>
              </a:rPr>
              <a:t>Внутрішньогосподарський</a:t>
            </a:r>
            <a:r>
              <a:rPr lang="ru-RU" sz="2400" b="1" i="1" dirty="0">
                <a:solidFill>
                  <a:schemeClr val="accent2"/>
                </a:solidFill>
              </a:rPr>
              <a:t> </a:t>
            </a:r>
            <a:r>
              <a:rPr lang="ru-RU" sz="2400" b="1" i="1" dirty="0" err="1">
                <a:solidFill>
                  <a:schemeClr val="accent2"/>
                </a:solidFill>
              </a:rPr>
              <a:t>аналіз</a:t>
            </a:r>
            <a:r>
              <a:rPr lang="ru-RU" sz="2400" b="1" i="1" dirty="0"/>
              <a:t> </a:t>
            </a:r>
            <a:r>
              <a:rPr lang="ru-RU" sz="2400" dirty="0" err="1"/>
              <a:t>вивчає</a:t>
            </a:r>
            <a:r>
              <a:rPr lang="ru-RU" sz="2400" i="1" dirty="0"/>
              <a:t> </a:t>
            </a:r>
            <a:r>
              <a:rPr lang="ru-RU" sz="2400" dirty="0" err="1"/>
              <a:t>діяльність</a:t>
            </a:r>
            <a:r>
              <a:rPr lang="ru-RU" sz="2400" dirty="0"/>
              <a:t> </a:t>
            </a:r>
            <a:r>
              <a:rPr lang="ru-RU" sz="2400" dirty="0" err="1"/>
              <a:t>тільки</a:t>
            </a:r>
            <a:r>
              <a:rPr lang="ru-RU" sz="2400" dirty="0"/>
              <a:t> </a:t>
            </a:r>
            <a:r>
              <a:rPr lang="ru-RU" sz="2400" dirty="0" err="1"/>
              <a:t>досліджуваного</a:t>
            </a:r>
            <a:r>
              <a:rPr lang="ru-RU" sz="2400" dirty="0"/>
              <a:t> </a:t>
            </a:r>
            <a:r>
              <a:rPr lang="ru-RU" sz="2400" dirty="0" err="1"/>
              <a:t>підприємства</a:t>
            </a:r>
            <a:r>
              <a:rPr lang="ru-RU" sz="2400" dirty="0"/>
              <a:t> і </a:t>
            </a:r>
            <a:r>
              <a:rPr lang="ru-RU" sz="2400" dirty="0" err="1"/>
              <a:t>його</a:t>
            </a:r>
            <a:r>
              <a:rPr lang="ru-RU" sz="2400" dirty="0"/>
              <a:t> </a:t>
            </a:r>
            <a:r>
              <a:rPr lang="ru-RU" sz="2400" dirty="0" err="1" smtClean="0"/>
              <a:t>структурних</a:t>
            </a:r>
            <a:r>
              <a:rPr lang="ru-RU" sz="2400" dirty="0" smtClean="0"/>
              <a:t> </a:t>
            </a:r>
            <a:r>
              <a:rPr lang="ru-RU" sz="2400" dirty="0" err="1"/>
              <a:t>підрозділів</a:t>
            </a:r>
            <a:r>
              <a:rPr lang="ru-RU" sz="2400" dirty="0" smtClean="0"/>
              <a:t>.</a:t>
            </a:r>
          </a:p>
          <a:p>
            <a:pPr algn="just">
              <a:lnSpc>
                <a:spcPct val="90000"/>
              </a:lnSpc>
            </a:pPr>
            <a:r>
              <a:rPr lang="ru-RU" sz="2400" b="1" i="1" dirty="0" err="1" smtClean="0">
                <a:solidFill>
                  <a:schemeClr val="accent2"/>
                </a:solidFill>
              </a:rPr>
              <a:t>Міжгосподарському</a:t>
            </a:r>
            <a:r>
              <a:rPr lang="ru-RU" sz="2400" b="1" i="1" dirty="0" smtClean="0">
                <a:solidFill>
                  <a:schemeClr val="accent2"/>
                </a:solidFill>
              </a:rPr>
              <a:t> </a:t>
            </a:r>
            <a:r>
              <a:rPr lang="ru-RU" sz="2400" b="1" i="1" dirty="0" err="1">
                <a:solidFill>
                  <a:schemeClr val="accent2"/>
                </a:solidFill>
              </a:rPr>
              <a:t>аналізі</a:t>
            </a:r>
            <a:r>
              <a:rPr lang="ru-RU" sz="2400" b="1" i="1" dirty="0"/>
              <a:t> </a:t>
            </a:r>
            <a:r>
              <a:rPr lang="ru-RU" sz="2400" dirty="0" err="1"/>
              <a:t>порівнюються</a:t>
            </a:r>
            <a:r>
              <a:rPr lang="ru-RU" sz="2400" dirty="0"/>
              <a:t> </a:t>
            </a:r>
            <a:r>
              <a:rPr lang="ru-RU" sz="2400" dirty="0" err="1" smtClean="0"/>
              <a:t>результати</a:t>
            </a:r>
            <a:r>
              <a:rPr lang="ru-RU" sz="2400" dirty="0" smtClean="0"/>
              <a:t> </a:t>
            </a:r>
            <a:r>
              <a:rPr lang="ru-RU" sz="2400" dirty="0" err="1"/>
              <a:t>діяльності</a:t>
            </a:r>
            <a:r>
              <a:rPr lang="ru-RU" sz="2400" dirty="0"/>
              <a:t> </a:t>
            </a:r>
            <a:r>
              <a:rPr lang="ru-RU" sz="2400" dirty="0" err="1"/>
              <a:t>двох</a:t>
            </a:r>
            <a:r>
              <a:rPr lang="ru-RU" sz="2400" dirty="0"/>
              <a:t> </a:t>
            </a:r>
            <a:r>
              <a:rPr lang="ru-RU" sz="2400" dirty="0" err="1"/>
              <a:t>або</a:t>
            </a:r>
            <a:r>
              <a:rPr lang="ru-RU" sz="2400" dirty="0"/>
              <a:t> </a:t>
            </a:r>
            <a:r>
              <a:rPr lang="ru-RU" sz="2400" dirty="0" err="1"/>
              <a:t>більше</a:t>
            </a:r>
            <a:r>
              <a:rPr lang="ru-RU" sz="2400" dirty="0"/>
              <a:t> </a:t>
            </a:r>
            <a:r>
              <a:rPr lang="ru-RU" sz="2400" dirty="0" err="1"/>
              <a:t>підприємств</a:t>
            </a:r>
            <a:r>
              <a:rPr lang="ru-RU" sz="2400" dirty="0"/>
              <a:t>. </a:t>
            </a:r>
            <a:r>
              <a:rPr lang="ru-RU" sz="2400" dirty="0" err="1"/>
              <a:t>Це</a:t>
            </a:r>
            <a:r>
              <a:rPr lang="ru-RU" sz="2400" dirty="0"/>
              <a:t> </a:t>
            </a:r>
            <a:r>
              <a:rPr lang="ru-RU" sz="2400" dirty="0" err="1"/>
              <a:t>дозволяє</a:t>
            </a:r>
            <a:r>
              <a:rPr lang="ru-RU" sz="2400" dirty="0"/>
              <a:t> </a:t>
            </a:r>
            <a:r>
              <a:rPr lang="ru-RU" sz="2400" dirty="0" err="1"/>
              <a:t>виявити</a:t>
            </a:r>
            <a:r>
              <a:rPr lang="ru-RU" sz="2400" dirty="0"/>
              <a:t> </a:t>
            </a:r>
            <a:r>
              <a:rPr lang="ru-RU" sz="2400" dirty="0" err="1"/>
              <a:t>передовий</a:t>
            </a:r>
            <a:r>
              <a:rPr lang="ru-RU" sz="2400" dirty="0"/>
              <a:t> </a:t>
            </a:r>
            <a:r>
              <a:rPr lang="ru-RU" sz="2400" dirty="0" err="1"/>
              <a:t>досвід</a:t>
            </a:r>
            <a:r>
              <a:rPr lang="ru-RU" sz="2400" dirty="0"/>
              <a:t>, </a:t>
            </a:r>
            <a:r>
              <a:rPr lang="ru-RU" sz="2400" dirty="0" err="1"/>
              <a:t>резерви</a:t>
            </a:r>
            <a:r>
              <a:rPr lang="ru-RU" sz="2400" dirty="0"/>
              <a:t>, </a:t>
            </a:r>
            <a:r>
              <a:rPr lang="ru-RU" sz="2400" dirty="0" err="1"/>
              <a:t>недоліки</a:t>
            </a:r>
            <a:r>
              <a:rPr lang="ru-RU" sz="2400" dirty="0"/>
              <a:t> і на </a:t>
            </a:r>
            <a:r>
              <a:rPr lang="ru-RU" sz="2400" dirty="0" err="1"/>
              <a:t>основі</a:t>
            </a:r>
            <a:r>
              <a:rPr lang="ru-RU" sz="2400" dirty="0"/>
              <a:t> </a:t>
            </a:r>
            <a:r>
              <a:rPr lang="ru-RU" sz="2400" dirty="0" err="1"/>
              <a:t>цього</a:t>
            </a:r>
            <a:r>
              <a:rPr lang="ru-RU" sz="2400" dirty="0"/>
              <a:t> </a:t>
            </a:r>
            <a:r>
              <a:rPr lang="ru-RU" sz="2400" dirty="0" err="1"/>
              <a:t>дати</a:t>
            </a:r>
            <a:r>
              <a:rPr lang="ru-RU" sz="2400" dirty="0"/>
              <a:t> </a:t>
            </a:r>
            <a:r>
              <a:rPr lang="ru-RU" sz="2400" dirty="0" err="1"/>
              <a:t>більш</a:t>
            </a:r>
            <a:r>
              <a:rPr lang="ru-RU" sz="2400" dirty="0"/>
              <a:t> </a:t>
            </a:r>
            <a:r>
              <a:rPr lang="ru-RU" sz="2400" dirty="0" err="1"/>
              <a:t>об'єктивну</a:t>
            </a:r>
            <a:r>
              <a:rPr lang="ru-RU" sz="2400" dirty="0"/>
              <a:t> </a:t>
            </a:r>
            <a:r>
              <a:rPr lang="ru-RU" sz="2400" dirty="0" err="1"/>
              <a:t>оцінку</a:t>
            </a:r>
            <a:r>
              <a:rPr lang="ru-RU" sz="2400" dirty="0"/>
              <a:t> </a:t>
            </a:r>
            <a:r>
              <a:rPr lang="ru-RU" sz="2400" dirty="0" err="1"/>
              <a:t>ефективності</a:t>
            </a:r>
            <a:r>
              <a:rPr lang="ru-RU" sz="2400" dirty="0"/>
              <a:t> </a:t>
            </a:r>
            <a:r>
              <a:rPr lang="ru-RU" sz="2400" dirty="0" err="1"/>
              <a:t>діяльності</a:t>
            </a:r>
            <a:r>
              <a:rPr lang="ru-RU" sz="2400" dirty="0"/>
              <a:t> </a:t>
            </a:r>
            <a:r>
              <a:rPr lang="ru-RU" sz="2400" dirty="0" err="1"/>
              <a:t>підприємства</a:t>
            </a:r>
            <a:r>
              <a:rPr lang="ru-RU" sz="2400" dirty="0"/>
              <a:t>.</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186" y="3356992"/>
            <a:ext cx="4176464" cy="3181073"/>
          </a:xfrm>
          <a:prstGeom prst="ellipse">
            <a:avLst/>
          </a:prstGeom>
          <a:noFill/>
          <a:ln>
            <a:noFill/>
          </a:ln>
          <a:effectLst>
            <a:softEdge rad="112500"/>
          </a:effectLst>
        </p:spPr>
      </p:pic>
    </p:spTree>
    <p:extLst>
      <p:ext uri="{BB962C8B-B14F-4D97-AF65-F5344CB8AC3E}">
        <p14:creationId xmlns:p14="http://schemas.microsoft.com/office/powerpoint/2010/main" val="33707156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63393"/>
            <a:ext cx="8712968" cy="95410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uk-UA"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a:t>
            </a:r>
            <a:r>
              <a:rPr lang="uk-UA" sz="28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ласифікація </a:t>
            </a:r>
            <a:r>
              <a:rPr lang="uk-UA" sz="28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видів аналізу за </a:t>
            </a:r>
            <a:r>
              <a:rPr lang="uk-UA"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об'єкта­ми </a:t>
            </a:r>
            <a:r>
              <a:rPr lang="uk-UA" sz="28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управління</a:t>
            </a:r>
            <a:endParaRPr lang="ru-RU"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TextBox 1"/>
          <p:cNvSpPr txBox="1"/>
          <p:nvPr/>
        </p:nvSpPr>
        <p:spPr>
          <a:xfrm>
            <a:off x="251520" y="1979275"/>
            <a:ext cx="8496943" cy="4413516"/>
          </a:xfrm>
          <a:prstGeom prst="rect">
            <a:avLst/>
          </a:prstGeom>
          <a:noFill/>
        </p:spPr>
        <p:txBody>
          <a:bodyPr wrap="square" rtlCol="0">
            <a:spAutoFit/>
          </a:bodyPr>
          <a:lstStyle/>
          <a:p>
            <a:pPr algn="just">
              <a:lnSpc>
                <a:spcPct val="90000"/>
              </a:lnSpc>
            </a:pPr>
            <a:r>
              <a:rPr lang="ru-RU" sz="2400" i="1" dirty="0" err="1" smtClean="0">
                <a:solidFill>
                  <a:schemeClr val="accent2"/>
                </a:solidFill>
              </a:rPr>
              <a:t>Техніко-економічний</a:t>
            </a:r>
            <a:r>
              <a:rPr lang="ru-RU" sz="2400" i="1" dirty="0" smtClean="0">
                <a:solidFill>
                  <a:schemeClr val="accent2"/>
                </a:solidFill>
              </a:rPr>
              <a:t> </a:t>
            </a:r>
            <a:r>
              <a:rPr lang="ru-RU" sz="2400" i="1" dirty="0" err="1">
                <a:solidFill>
                  <a:schemeClr val="accent2"/>
                </a:solidFill>
              </a:rPr>
              <a:t>аналіз</a:t>
            </a:r>
            <a:r>
              <a:rPr lang="ru-RU" sz="2400" i="1" dirty="0">
                <a:solidFill>
                  <a:schemeClr val="accent2"/>
                </a:solidFill>
              </a:rPr>
              <a:t>, </a:t>
            </a:r>
            <a:r>
              <a:rPr lang="ru-RU" sz="2400" dirty="0" err="1"/>
              <a:t>яким</a:t>
            </a:r>
            <a:r>
              <a:rPr lang="ru-RU" sz="2400" dirty="0"/>
              <a:t> </a:t>
            </a:r>
            <a:r>
              <a:rPr lang="ru-RU" sz="2400" dirty="0" err="1"/>
              <a:t>займаються</a:t>
            </a:r>
            <a:r>
              <a:rPr lang="ru-RU" sz="2400" dirty="0"/>
              <a:t> </a:t>
            </a:r>
            <a:r>
              <a:rPr lang="ru-RU" sz="2400" dirty="0" err="1"/>
              <a:t>технічні</a:t>
            </a:r>
            <a:r>
              <a:rPr lang="ru-RU" sz="2400" dirty="0"/>
              <a:t> </a:t>
            </a:r>
            <a:r>
              <a:rPr lang="ru-RU" sz="2400" dirty="0" err="1"/>
              <a:t>служби</a:t>
            </a:r>
            <a:r>
              <a:rPr lang="ru-RU" sz="2400" dirty="0"/>
              <a:t> </a:t>
            </a:r>
            <a:r>
              <a:rPr lang="ru-RU" sz="2400" dirty="0" err="1" smtClean="0"/>
              <a:t>підприємства</a:t>
            </a:r>
            <a:r>
              <a:rPr lang="ru-RU" sz="2400" dirty="0" smtClean="0"/>
              <a:t> </a:t>
            </a:r>
            <a:r>
              <a:rPr lang="ru-RU" sz="2400" dirty="0"/>
              <a:t>(головного </a:t>
            </a:r>
            <a:r>
              <a:rPr lang="ru-RU" sz="2400" dirty="0" err="1"/>
              <a:t>інженера</a:t>
            </a:r>
            <a:r>
              <a:rPr lang="ru-RU" sz="2400" dirty="0"/>
              <a:t>, головного технолога </a:t>
            </a:r>
            <a:r>
              <a:rPr lang="ru-RU" sz="2400" dirty="0" err="1"/>
              <a:t>тощо</a:t>
            </a:r>
            <a:r>
              <a:rPr lang="ru-RU" sz="2400" dirty="0"/>
              <a:t>). </a:t>
            </a:r>
            <a:r>
              <a:rPr lang="ru-RU" sz="2400" dirty="0" err="1"/>
              <a:t>Його</a:t>
            </a:r>
            <a:r>
              <a:rPr lang="ru-RU" sz="2400" dirty="0"/>
              <a:t> </a:t>
            </a:r>
            <a:r>
              <a:rPr lang="ru-RU" sz="2400" dirty="0" err="1"/>
              <a:t>змістом</a:t>
            </a:r>
            <a:r>
              <a:rPr lang="ru-RU" sz="2400" dirty="0"/>
              <a:t> є </a:t>
            </a:r>
            <a:r>
              <a:rPr lang="ru-RU" sz="2400" dirty="0" err="1"/>
              <a:t>вивчення</a:t>
            </a:r>
            <a:r>
              <a:rPr lang="ru-RU" sz="2400" dirty="0"/>
              <a:t> </a:t>
            </a:r>
            <a:r>
              <a:rPr lang="ru-RU" sz="2400" dirty="0" err="1"/>
              <a:t>взаємодії</a:t>
            </a:r>
            <a:r>
              <a:rPr lang="ru-RU" sz="2400" dirty="0"/>
              <a:t> </a:t>
            </a:r>
            <a:r>
              <a:rPr lang="ru-RU" sz="2400" dirty="0" err="1"/>
              <a:t>технічних</a:t>
            </a:r>
            <a:r>
              <a:rPr lang="ru-RU" sz="2400" dirty="0"/>
              <a:t> та </a:t>
            </a:r>
            <a:r>
              <a:rPr lang="ru-RU" sz="2400" dirty="0" err="1"/>
              <a:t>економічних</a:t>
            </a:r>
            <a:r>
              <a:rPr lang="ru-RU" sz="2400" dirty="0"/>
              <a:t> </a:t>
            </a:r>
            <a:r>
              <a:rPr lang="ru-RU" sz="2400" dirty="0" err="1"/>
              <a:t>процесів</a:t>
            </a:r>
            <a:r>
              <a:rPr lang="ru-RU" sz="2400" dirty="0"/>
              <a:t> і </a:t>
            </a:r>
            <a:r>
              <a:rPr lang="ru-RU" sz="2400" dirty="0" err="1"/>
              <a:t>встановлення</a:t>
            </a:r>
            <a:r>
              <a:rPr lang="ru-RU" sz="2400" dirty="0"/>
              <a:t> </a:t>
            </a:r>
            <a:r>
              <a:rPr lang="ru-RU" sz="2400" dirty="0" err="1"/>
              <a:t>їхнього</a:t>
            </a:r>
            <a:r>
              <a:rPr lang="ru-RU" sz="2400" dirty="0"/>
              <a:t> </a:t>
            </a:r>
            <a:r>
              <a:rPr lang="ru-RU" sz="2400" dirty="0" err="1"/>
              <a:t>впливу</a:t>
            </a:r>
            <a:r>
              <a:rPr lang="ru-RU" sz="2400" dirty="0"/>
              <a:t> на </a:t>
            </a:r>
            <a:r>
              <a:rPr lang="ru-RU" sz="2400" dirty="0" err="1"/>
              <a:t>економічні</a:t>
            </a:r>
            <a:r>
              <a:rPr lang="ru-RU" sz="2400" dirty="0"/>
              <a:t> </a:t>
            </a:r>
            <a:r>
              <a:rPr lang="ru-RU" sz="2400" dirty="0" err="1"/>
              <a:t>результати</a:t>
            </a:r>
            <a:r>
              <a:rPr lang="ru-RU" sz="2400" dirty="0"/>
              <a:t> </a:t>
            </a:r>
            <a:r>
              <a:rPr lang="ru-RU" sz="2400" dirty="0" err="1"/>
              <a:t>діяльності</a:t>
            </a:r>
            <a:r>
              <a:rPr lang="ru-RU" sz="2400" dirty="0"/>
              <a:t> </a:t>
            </a:r>
            <a:r>
              <a:rPr lang="ru-RU" sz="2400" dirty="0" err="1"/>
              <a:t>підприємства</a:t>
            </a:r>
            <a:r>
              <a:rPr lang="ru-RU" sz="2400" dirty="0"/>
              <a:t>;</a:t>
            </a:r>
          </a:p>
          <a:p>
            <a:pPr algn="just">
              <a:lnSpc>
                <a:spcPct val="90000"/>
              </a:lnSpc>
            </a:pPr>
            <a:r>
              <a:rPr lang="ru-RU" sz="2400" i="1" dirty="0" err="1" smtClean="0">
                <a:solidFill>
                  <a:schemeClr val="accent2"/>
                </a:solidFill>
              </a:rPr>
              <a:t>Фінансово-економічний</a:t>
            </a:r>
            <a:r>
              <a:rPr lang="ru-RU" sz="2400" i="1" dirty="0" smtClean="0">
                <a:solidFill>
                  <a:schemeClr val="accent2"/>
                </a:solidFill>
              </a:rPr>
              <a:t> </a:t>
            </a:r>
            <a:r>
              <a:rPr lang="ru-RU" sz="2400" i="1" dirty="0" err="1">
                <a:solidFill>
                  <a:schemeClr val="accent2"/>
                </a:solidFill>
              </a:rPr>
              <a:t>аналіз</a:t>
            </a:r>
            <a:r>
              <a:rPr lang="ru-RU" sz="2400" i="1" dirty="0">
                <a:solidFill>
                  <a:schemeClr val="accent2"/>
                </a:solidFill>
              </a:rPr>
              <a:t> </a:t>
            </a:r>
            <a:r>
              <a:rPr lang="ru-RU" sz="2400" dirty="0"/>
              <a:t>(</a:t>
            </a:r>
            <a:r>
              <a:rPr lang="ru-RU" sz="2400" dirty="0" err="1"/>
              <a:t>фінансова</a:t>
            </a:r>
            <a:r>
              <a:rPr lang="ru-RU" sz="2400" dirty="0"/>
              <a:t> служба </a:t>
            </a:r>
            <a:r>
              <a:rPr lang="ru-RU" sz="2400" dirty="0" err="1"/>
              <a:t>підприємства</a:t>
            </a:r>
            <a:r>
              <a:rPr lang="ru-RU" sz="2400" dirty="0"/>
              <a:t>, </a:t>
            </a:r>
            <a:r>
              <a:rPr lang="ru-RU" sz="2400" dirty="0" err="1"/>
              <a:t>фінансові</a:t>
            </a:r>
            <a:r>
              <a:rPr lang="ru-RU" sz="2400" dirty="0"/>
              <a:t> і </a:t>
            </a:r>
            <a:r>
              <a:rPr lang="ru-RU" sz="2400" dirty="0" err="1"/>
              <a:t>кредитні</a:t>
            </a:r>
            <a:r>
              <a:rPr lang="ru-RU" sz="2400" dirty="0"/>
              <a:t> </a:t>
            </a:r>
            <a:r>
              <a:rPr lang="ru-RU" sz="2400" dirty="0" err="1"/>
              <a:t>органи</a:t>
            </a:r>
            <a:r>
              <a:rPr lang="ru-RU" sz="2400" dirty="0"/>
              <a:t>). </a:t>
            </a:r>
            <a:r>
              <a:rPr lang="ru-RU" sz="2400" dirty="0" err="1"/>
              <a:t>Основна</a:t>
            </a:r>
            <a:r>
              <a:rPr lang="ru-RU" sz="2400" dirty="0"/>
              <a:t> </a:t>
            </a:r>
            <a:r>
              <a:rPr lang="ru-RU" sz="2400" dirty="0" err="1"/>
              <a:t>увага</a:t>
            </a:r>
            <a:r>
              <a:rPr lang="ru-RU" sz="2400" dirty="0"/>
              <a:t> </a:t>
            </a:r>
            <a:r>
              <a:rPr lang="ru-RU" sz="2400" dirty="0" err="1"/>
              <a:t>приділяється</a:t>
            </a:r>
            <a:r>
              <a:rPr lang="ru-RU" sz="2400" dirty="0"/>
              <a:t> </a:t>
            </a:r>
            <a:r>
              <a:rPr lang="ru-RU" sz="2400" dirty="0" err="1"/>
              <a:t>фінансовим</a:t>
            </a:r>
            <a:r>
              <a:rPr lang="ru-RU" sz="2400" dirty="0"/>
              <a:t> результатам </a:t>
            </a:r>
            <a:r>
              <a:rPr lang="ru-RU" sz="2400" dirty="0" err="1"/>
              <a:t>діяльності</a:t>
            </a:r>
            <a:r>
              <a:rPr lang="ru-RU" sz="2400" dirty="0"/>
              <a:t> </a:t>
            </a:r>
            <a:r>
              <a:rPr lang="ru-RU" sz="2400" dirty="0" err="1"/>
              <a:t>підприємства</a:t>
            </a:r>
            <a:r>
              <a:rPr lang="ru-RU" sz="2400" dirty="0"/>
              <a:t>: </a:t>
            </a:r>
            <a:r>
              <a:rPr lang="ru-RU" sz="2400" dirty="0" err="1"/>
              <a:t>виконанню</a:t>
            </a:r>
            <a:r>
              <a:rPr lang="ru-RU" sz="2400" dirty="0"/>
              <a:t> </a:t>
            </a:r>
            <a:r>
              <a:rPr lang="ru-RU" sz="2400" dirty="0" err="1"/>
              <a:t>фінансового</a:t>
            </a:r>
            <a:r>
              <a:rPr lang="ru-RU" sz="2400" dirty="0"/>
              <a:t> плану, </a:t>
            </a:r>
            <a:r>
              <a:rPr lang="ru-RU" sz="2400" dirty="0" err="1"/>
              <a:t>ефективності</a:t>
            </a:r>
            <a:r>
              <a:rPr lang="ru-RU" sz="2400" dirty="0"/>
              <a:t> </a:t>
            </a:r>
            <a:r>
              <a:rPr lang="ru-RU" sz="2400" dirty="0" err="1"/>
              <a:t>використання</a:t>
            </a:r>
            <a:r>
              <a:rPr lang="ru-RU" sz="2400" dirty="0"/>
              <a:t> </a:t>
            </a:r>
            <a:r>
              <a:rPr lang="ru-RU" sz="2400" dirty="0" err="1"/>
              <a:t>власного</a:t>
            </a:r>
            <a:r>
              <a:rPr lang="ru-RU" sz="2400" dirty="0"/>
              <a:t> й </a:t>
            </a:r>
            <a:r>
              <a:rPr lang="ru-RU" sz="2400" dirty="0" err="1"/>
              <a:t>позикового</a:t>
            </a:r>
            <a:r>
              <a:rPr lang="ru-RU" sz="2400" dirty="0"/>
              <a:t> </a:t>
            </a:r>
            <a:r>
              <a:rPr lang="ru-RU" sz="2400" dirty="0" err="1"/>
              <a:t>капіталу</a:t>
            </a:r>
            <a:r>
              <a:rPr lang="ru-RU" sz="2400" dirty="0"/>
              <a:t>, </a:t>
            </a:r>
            <a:r>
              <a:rPr lang="ru-RU" sz="2400" dirty="0" err="1" smtClean="0"/>
              <a:t>виявленню</a:t>
            </a:r>
            <a:r>
              <a:rPr lang="ru-RU" sz="2400" dirty="0" smtClean="0"/>
              <a:t> </a:t>
            </a:r>
            <a:r>
              <a:rPr lang="ru-RU" sz="2400" dirty="0" err="1"/>
              <a:t>резервів</a:t>
            </a:r>
            <a:r>
              <a:rPr lang="ru-RU" sz="2400" dirty="0"/>
              <a:t> </a:t>
            </a:r>
            <a:r>
              <a:rPr lang="ru-RU" sz="2400" dirty="0" err="1"/>
              <a:t>збільшення</a:t>
            </a:r>
            <a:r>
              <a:rPr lang="ru-RU" sz="2400" dirty="0"/>
              <a:t> </a:t>
            </a:r>
            <a:r>
              <a:rPr lang="ru-RU" sz="2400" dirty="0" err="1"/>
              <a:t>суми</a:t>
            </a:r>
            <a:r>
              <a:rPr lang="ru-RU" sz="2400" dirty="0"/>
              <a:t> </a:t>
            </a:r>
            <a:r>
              <a:rPr lang="ru-RU" sz="2400" dirty="0" err="1"/>
              <a:t>прибутку</a:t>
            </a:r>
            <a:r>
              <a:rPr lang="ru-RU" sz="2400" dirty="0"/>
              <a:t>, росту </a:t>
            </a:r>
            <a:r>
              <a:rPr lang="ru-RU" sz="2400" dirty="0" err="1"/>
              <a:t>рентабельності</a:t>
            </a:r>
            <a:r>
              <a:rPr lang="ru-RU" sz="2400" dirty="0"/>
              <a:t>, </a:t>
            </a:r>
            <a:r>
              <a:rPr lang="ru-RU" sz="2400" dirty="0" err="1" smtClean="0"/>
              <a:t>поліпшення</a:t>
            </a:r>
            <a:r>
              <a:rPr lang="ru-RU" sz="2400" dirty="0" smtClean="0"/>
              <a:t> </a:t>
            </a:r>
            <a:r>
              <a:rPr lang="ru-RU" sz="2400" dirty="0" err="1"/>
              <a:t>фінансового</a:t>
            </a:r>
            <a:r>
              <a:rPr lang="ru-RU" sz="2400" dirty="0"/>
              <a:t> стану і </a:t>
            </a:r>
            <a:r>
              <a:rPr lang="ru-RU" sz="2400" dirty="0" err="1"/>
              <a:t>платоспроможності</a:t>
            </a:r>
            <a:r>
              <a:rPr lang="ru-RU" sz="2400" dirty="0"/>
              <a:t> </a:t>
            </a:r>
            <a:r>
              <a:rPr lang="ru-RU" sz="2400" dirty="0" err="1"/>
              <a:t>підприємства</a:t>
            </a:r>
            <a:r>
              <a:rPr lang="ru-RU" sz="2400" dirty="0" smtClean="0"/>
              <a:t>;</a:t>
            </a:r>
            <a:endParaRPr lang="ru-RU" sz="2400" dirty="0"/>
          </a:p>
        </p:txBody>
      </p:sp>
    </p:spTree>
    <p:extLst>
      <p:ext uri="{BB962C8B-B14F-4D97-AF65-F5344CB8AC3E}">
        <p14:creationId xmlns:p14="http://schemas.microsoft.com/office/powerpoint/2010/main" val="116109943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17693"/>
            <a:ext cx="8568951" cy="6740307"/>
          </a:xfrm>
          <a:prstGeom prst="rect">
            <a:avLst/>
          </a:prstGeom>
          <a:noFill/>
        </p:spPr>
        <p:txBody>
          <a:bodyPr wrap="square" rtlCol="0">
            <a:spAutoFit/>
          </a:bodyPr>
          <a:lstStyle/>
          <a:p>
            <a:pPr algn="just">
              <a:lnSpc>
                <a:spcPct val="90000"/>
              </a:lnSpc>
            </a:pPr>
            <a:r>
              <a:rPr lang="ru-RU" sz="2000" b="1" i="1" dirty="0" smtClean="0">
                <a:solidFill>
                  <a:schemeClr val="accent2"/>
                </a:solidFill>
              </a:rPr>
              <a:t>Управленский </a:t>
            </a:r>
            <a:r>
              <a:rPr lang="ru-RU" sz="2000" b="1" i="1" dirty="0" err="1">
                <a:solidFill>
                  <a:schemeClr val="accent2"/>
                </a:solidFill>
              </a:rPr>
              <a:t>аналіз</a:t>
            </a:r>
            <a:r>
              <a:rPr lang="ru-RU" sz="2000" b="1" dirty="0"/>
              <a:t> </a:t>
            </a:r>
            <a:r>
              <a:rPr lang="ru-RU" sz="2000" dirty="0" err="1"/>
              <a:t>проводять</a:t>
            </a:r>
            <a:r>
              <a:rPr lang="ru-RU" sz="2000" dirty="0"/>
              <a:t> </a:t>
            </a:r>
            <a:r>
              <a:rPr lang="ru-RU" sz="2000" dirty="0" err="1"/>
              <a:t>усі</a:t>
            </a:r>
            <a:r>
              <a:rPr lang="ru-RU" sz="2000" dirty="0"/>
              <a:t> </a:t>
            </a:r>
            <a:r>
              <a:rPr lang="ru-RU" sz="2000" dirty="0" err="1"/>
              <a:t>служби</a:t>
            </a:r>
            <a:r>
              <a:rPr lang="ru-RU" sz="2000" dirty="0"/>
              <a:t> </a:t>
            </a:r>
            <a:r>
              <a:rPr lang="ru-RU" sz="2000" dirty="0" err="1"/>
              <a:t>підприємства</a:t>
            </a:r>
            <a:r>
              <a:rPr lang="ru-RU" sz="2000" dirty="0"/>
              <a:t> з метою </a:t>
            </a:r>
            <a:r>
              <a:rPr lang="ru-RU" sz="2000" dirty="0" err="1"/>
              <a:t>надання</a:t>
            </a:r>
            <a:r>
              <a:rPr lang="ru-RU" sz="2000" dirty="0"/>
              <a:t> </a:t>
            </a:r>
            <a:r>
              <a:rPr lang="ru-RU" sz="2000" dirty="0" err="1"/>
              <a:t>керівництву</a:t>
            </a:r>
            <a:r>
              <a:rPr lang="ru-RU" sz="2000" dirty="0"/>
              <a:t> </a:t>
            </a:r>
            <a:r>
              <a:rPr lang="ru-RU" sz="2000" dirty="0" err="1"/>
              <a:t>інформації</a:t>
            </a:r>
            <a:r>
              <a:rPr lang="ru-RU" sz="2000" dirty="0"/>
              <a:t>, </a:t>
            </a:r>
            <a:r>
              <a:rPr lang="ru-RU" sz="2000" dirty="0" err="1"/>
              <a:t>необхідної</a:t>
            </a:r>
            <a:r>
              <a:rPr lang="ru-RU" sz="2000" dirty="0"/>
              <a:t> для </a:t>
            </a:r>
            <a:r>
              <a:rPr lang="ru-RU" sz="2000" dirty="0" err="1"/>
              <a:t>планування</a:t>
            </a:r>
            <a:r>
              <a:rPr lang="ru-RU" sz="2000" dirty="0"/>
              <a:t>, контролю і </a:t>
            </a:r>
            <a:r>
              <a:rPr lang="ru-RU" sz="2000" dirty="0" err="1" smtClean="0"/>
              <a:t>прийняття</a:t>
            </a:r>
            <a:r>
              <a:rPr lang="ru-RU" sz="2000" dirty="0" smtClean="0"/>
              <a:t> </a:t>
            </a:r>
            <a:r>
              <a:rPr lang="ru-RU" sz="2000" dirty="0" err="1"/>
              <a:t>оптимальних</a:t>
            </a:r>
            <a:r>
              <a:rPr lang="ru-RU" sz="2000" dirty="0"/>
              <a:t> </a:t>
            </a:r>
            <a:r>
              <a:rPr lang="ru-RU" sz="2000" dirty="0" err="1"/>
              <a:t>управлінських</a:t>
            </a:r>
            <a:r>
              <a:rPr lang="ru-RU" sz="2000" dirty="0"/>
              <a:t> </a:t>
            </a:r>
            <a:r>
              <a:rPr lang="ru-RU" sz="2000" dirty="0" err="1"/>
              <a:t>рішень</a:t>
            </a:r>
            <a:r>
              <a:rPr lang="ru-RU" sz="2000" dirty="0"/>
              <a:t>, </a:t>
            </a:r>
            <a:r>
              <a:rPr lang="ru-RU" sz="2000" dirty="0" err="1"/>
              <a:t>розробка</a:t>
            </a:r>
            <a:r>
              <a:rPr lang="ru-RU" sz="2000" dirty="0"/>
              <a:t> </a:t>
            </a:r>
            <a:r>
              <a:rPr lang="ru-RU" sz="2000" dirty="0" err="1"/>
              <a:t>стратегії</a:t>
            </a:r>
            <a:r>
              <a:rPr lang="ru-RU" sz="2000" dirty="0"/>
              <a:t> і </a:t>
            </a:r>
            <a:r>
              <a:rPr lang="ru-RU" sz="2000" dirty="0" smtClean="0"/>
              <a:t>тактики </a:t>
            </a:r>
            <a:r>
              <a:rPr lang="ru-RU" sz="2000" dirty="0"/>
              <a:t>з </a:t>
            </a:r>
            <a:r>
              <a:rPr lang="ru-RU" sz="2000" dirty="0" err="1"/>
              <a:t>питань</a:t>
            </a:r>
            <a:r>
              <a:rPr lang="ru-RU" sz="2000" dirty="0"/>
              <a:t> </a:t>
            </a:r>
            <a:r>
              <a:rPr lang="ru-RU" sz="2000" dirty="0" err="1"/>
              <a:t>фінансової</a:t>
            </a:r>
            <a:r>
              <a:rPr lang="ru-RU" sz="2000" dirty="0"/>
              <a:t> </a:t>
            </a:r>
            <a:r>
              <a:rPr lang="ru-RU" sz="2000" dirty="0" err="1"/>
              <a:t>політики</a:t>
            </a:r>
            <a:r>
              <a:rPr lang="ru-RU" sz="2000" dirty="0"/>
              <a:t>, </a:t>
            </a:r>
            <a:r>
              <a:rPr lang="ru-RU" sz="2000" dirty="0" err="1"/>
              <a:t>маркетингової</a:t>
            </a:r>
            <a:r>
              <a:rPr lang="ru-RU" sz="2000" dirty="0"/>
              <a:t> </a:t>
            </a:r>
            <a:r>
              <a:rPr lang="ru-RU" sz="2000" dirty="0" err="1"/>
              <a:t>діяльності</a:t>
            </a:r>
            <a:r>
              <a:rPr lang="ru-RU" sz="2000" dirty="0"/>
              <a:t>, </a:t>
            </a:r>
            <a:r>
              <a:rPr lang="ru-RU" sz="2000" dirty="0" err="1" smtClean="0"/>
              <a:t>удосконалення</a:t>
            </a:r>
            <a:r>
              <a:rPr lang="ru-RU" sz="2000" dirty="0" smtClean="0"/>
              <a:t> </a:t>
            </a:r>
            <a:r>
              <a:rPr lang="ru-RU" sz="2000" dirty="0" err="1"/>
              <a:t>техніки</a:t>
            </a:r>
            <a:r>
              <a:rPr lang="ru-RU" sz="2000" dirty="0"/>
              <a:t>, </a:t>
            </a:r>
            <a:r>
              <a:rPr lang="ru-RU" sz="2000" dirty="0" err="1"/>
              <a:t>технології</a:t>
            </a:r>
            <a:r>
              <a:rPr lang="ru-RU" sz="2000" dirty="0"/>
              <a:t> й </a:t>
            </a:r>
            <a:r>
              <a:rPr lang="ru-RU" sz="2000" dirty="0" err="1"/>
              <a:t>організації</a:t>
            </a:r>
            <a:r>
              <a:rPr lang="ru-RU" sz="2000" dirty="0"/>
              <a:t> </a:t>
            </a:r>
            <a:r>
              <a:rPr lang="ru-RU" sz="2000" dirty="0" err="1"/>
              <a:t>виробництва</a:t>
            </a:r>
            <a:r>
              <a:rPr lang="ru-RU" sz="2000" dirty="0"/>
              <a:t>. </a:t>
            </a:r>
            <a:r>
              <a:rPr lang="ru-RU" sz="2000" dirty="0" err="1"/>
              <a:t>Цей</a:t>
            </a:r>
            <a:r>
              <a:rPr lang="ru-RU" sz="2000" dirty="0"/>
              <a:t> </a:t>
            </a:r>
            <a:r>
              <a:rPr lang="ru-RU" sz="2000" dirty="0" err="1"/>
              <a:t>аналіз</a:t>
            </a:r>
            <a:r>
              <a:rPr lang="ru-RU" sz="2000" dirty="0"/>
              <a:t> носить </a:t>
            </a:r>
            <a:r>
              <a:rPr lang="ru-RU" sz="2000" dirty="0" err="1"/>
              <a:t>оперативний</a:t>
            </a:r>
            <a:r>
              <a:rPr lang="ru-RU" sz="2000" dirty="0"/>
              <a:t> характер, </a:t>
            </a:r>
            <a:r>
              <a:rPr lang="ru-RU" sz="2000" dirty="0" err="1"/>
              <a:t>результати</a:t>
            </a:r>
            <a:r>
              <a:rPr lang="ru-RU" sz="2000" dirty="0"/>
              <a:t> </a:t>
            </a:r>
            <a:r>
              <a:rPr lang="ru-RU" sz="2000" dirty="0" err="1"/>
              <a:t>його</a:t>
            </a:r>
            <a:r>
              <a:rPr lang="ru-RU" sz="2000" dirty="0"/>
              <a:t> є </a:t>
            </a:r>
            <a:r>
              <a:rPr lang="ru-RU" sz="2000" dirty="0" err="1"/>
              <a:t>комерційною</a:t>
            </a:r>
            <a:r>
              <a:rPr lang="ru-RU" sz="2000" dirty="0"/>
              <a:t> </a:t>
            </a:r>
            <a:r>
              <a:rPr lang="ru-RU" sz="2000" dirty="0" err="1"/>
              <a:t>таємницею</a:t>
            </a:r>
            <a:r>
              <a:rPr lang="ru-RU" sz="2000" dirty="0"/>
              <a:t>;</a:t>
            </a:r>
          </a:p>
          <a:p>
            <a:pPr algn="just">
              <a:lnSpc>
                <a:spcPct val="90000"/>
              </a:lnSpc>
            </a:pPr>
            <a:r>
              <a:rPr lang="ru-RU" sz="2000" b="1" i="1" dirty="0" err="1" smtClean="0">
                <a:solidFill>
                  <a:schemeClr val="accent2"/>
                </a:solidFill>
              </a:rPr>
              <a:t>Соціально-економічний</a:t>
            </a:r>
            <a:r>
              <a:rPr lang="ru-RU" sz="2000" b="1" i="1" dirty="0" smtClean="0">
                <a:solidFill>
                  <a:schemeClr val="accent2"/>
                </a:solidFill>
              </a:rPr>
              <a:t> </a:t>
            </a:r>
            <a:r>
              <a:rPr lang="ru-RU" sz="2000" b="1" i="1" dirty="0" err="1">
                <a:solidFill>
                  <a:schemeClr val="accent2"/>
                </a:solidFill>
              </a:rPr>
              <a:t>аналіз</a:t>
            </a:r>
            <a:r>
              <a:rPr lang="ru-RU" sz="2000" i="1" dirty="0">
                <a:solidFill>
                  <a:schemeClr val="accent2"/>
                </a:solidFill>
              </a:rPr>
              <a:t> </a:t>
            </a:r>
            <a:r>
              <a:rPr lang="ru-RU" sz="2000" dirty="0"/>
              <a:t>(</a:t>
            </a:r>
            <a:r>
              <a:rPr lang="ru-RU" sz="2000" dirty="0" err="1"/>
              <a:t>економічні</a:t>
            </a:r>
            <a:r>
              <a:rPr lang="ru-RU" sz="2000" dirty="0"/>
              <a:t> </a:t>
            </a:r>
            <a:r>
              <a:rPr lang="ru-RU" sz="2000" dirty="0" err="1"/>
              <a:t>служби</a:t>
            </a:r>
            <a:r>
              <a:rPr lang="ru-RU" sz="2000" dirty="0"/>
              <a:t> </a:t>
            </a:r>
            <a:r>
              <a:rPr lang="ru-RU" sz="2000" dirty="0" err="1"/>
              <a:t>управління</a:t>
            </a:r>
            <a:r>
              <a:rPr lang="ru-RU" sz="2000" dirty="0"/>
              <a:t>, </a:t>
            </a:r>
            <a:r>
              <a:rPr lang="ru-RU" sz="2000" dirty="0" err="1"/>
              <a:t>соціологічні</a:t>
            </a:r>
            <a:r>
              <a:rPr lang="ru-RU" sz="2000" dirty="0"/>
              <a:t> </a:t>
            </a:r>
            <a:r>
              <a:rPr lang="ru-RU" sz="2000" dirty="0" err="1"/>
              <a:t>лабораторії</a:t>
            </a:r>
            <a:r>
              <a:rPr lang="ru-RU" sz="2000" dirty="0"/>
              <a:t>, </a:t>
            </a:r>
            <a:r>
              <a:rPr lang="ru-RU" sz="2000" dirty="0" err="1"/>
              <a:t>статистичні</a:t>
            </a:r>
            <a:r>
              <a:rPr lang="ru-RU" sz="2000" dirty="0"/>
              <a:t> </a:t>
            </a:r>
            <a:r>
              <a:rPr lang="ru-RU" sz="2000" dirty="0" err="1"/>
              <a:t>органи</a:t>
            </a:r>
            <a:r>
              <a:rPr lang="ru-RU" sz="2000" dirty="0"/>
              <a:t>) </a:t>
            </a:r>
            <a:r>
              <a:rPr lang="ru-RU" sz="2000" dirty="0" err="1"/>
              <a:t>вивчає</a:t>
            </a:r>
            <a:r>
              <a:rPr lang="ru-RU" sz="2000" dirty="0"/>
              <a:t> </a:t>
            </a:r>
            <a:r>
              <a:rPr lang="ru-RU" sz="2000" dirty="0" err="1"/>
              <a:t>взаємозв'язок</a:t>
            </a:r>
            <a:r>
              <a:rPr lang="ru-RU" sz="2000" dirty="0"/>
              <a:t> </a:t>
            </a:r>
            <a:r>
              <a:rPr lang="ru-RU" sz="2000" dirty="0" err="1"/>
              <a:t>соціальних</a:t>
            </a:r>
            <a:r>
              <a:rPr lang="ru-RU" sz="2000" dirty="0"/>
              <a:t> і </a:t>
            </a:r>
            <a:r>
              <a:rPr lang="ru-RU" sz="2000" dirty="0" err="1"/>
              <a:t>економічних</a:t>
            </a:r>
            <a:r>
              <a:rPr lang="ru-RU" sz="2000" dirty="0"/>
              <a:t> </a:t>
            </a:r>
            <a:r>
              <a:rPr lang="ru-RU" sz="2000" dirty="0" err="1"/>
              <a:t>процесів</a:t>
            </a:r>
            <a:r>
              <a:rPr lang="ru-RU" sz="2000" dirty="0"/>
              <a:t>, </a:t>
            </a:r>
            <a:r>
              <a:rPr lang="ru-RU" sz="2000" dirty="0" err="1"/>
              <a:t>їхній</a:t>
            </a:r>
            <a:r>
              <a:rPr lang="ru-RU" sz="2000" dirty="0"/>
              <a:t> </a:t>
            </a:r>
            <a:r>
              <a:rPr lang="ru-RU" sz="2000" dirty="0" err="1"/>
              <a:t>вплив</a:t>
            </a:r>
            <a:r>
              <a:rPr lang="ru-RU" sz="2000" dirty="0"/>
              <a:t> один на одного і на </a:t>
            </a:r>
            <a:r>
              <a:rPr lang="ru-RU" sz="2000" dirty="0" err="1"/>
              <a:t>економічні</a:t>
            </a:r>
            <a:r>
              <a:rPr lang="ru-RU" sz="2000" dirty="0"/>
              <a:t> </a:t>
            </a:r>
            <a:r>
              <a:rPr lang="ru-RU" sz="2000" dirty="0" err="1"/>
              <a:t>результати</a:t>
            </a:r>
            <a:r>
              <a:rPr lang="ru-RU" sz="2000" dirty="0"/>
              <a:t> </a:t>
            </a:r>
            <a:r>
              <a:rPr lang="ru-RU" sz="2000" dirty="0" err="1"/>
              <a:t>господарської</a:t>
            </a:r>
            <a:r>
              <a:rPr lang="ru-RU" sz="2000" dirty="0"/>
              <a:t> </a:t>
            </a:r>
            <a:r>
              <a:rPr lang="ru-RU" sz="2000" dirty="0" err="1"/>
              <a:t>діяльності</a:t>
            </a:r>
            <a:r>
              <a:rPr lang="ru-RU" sz="2000" dirty="0"/>
              <a:t>;</a:t>
            </a:r>
          </a:p>
          <a:p>
            <a:pPr algn="just">
              <a:lnSpc>
                <a:spcPct val="90000"/>
              </a:lnSpc>
            </a:pPr>
            <a:r>
              <a:rPr lang="ru-RU" sz="2000" b="1" i="1" dirty="0" err="1" smtClean="0">
                <a:solidFill>
                  <a:schemeClr val="accent2"/>
                </a:solidFill>
              </a:rPr>
              <a:t>Економіко-статистичний</a:t>
            </a:r>
            <a:r>
              <a:rPr lang="ru-RU" sz="2000" b="1" i="1" dirty="0" smtClean="0">
                <a:solidFill>
                  <a:schemeClr val="accent2"/>
                </a:solidFill>
              </a:rPr>
              <a:t> </a:t>
            </a:r>
            <a:r>
              <a:rPr lang="ru-RU" sz="2000" b="1" i="1" dirty="0" err="1">
                <a:solidFill>
                  <a:schemeClr val="accent2"/>
                </a:solidFill>
              </a:rPr>
              <a:t>аналіз</a:t>
            </a:r>
            <a:r>
              <a:rPr lang="ru-RU" sz="2000" i="1" dirty="0">
                <a:solidFill>
                  <a:schemeClr val="accent2"/>
                </a:solidFill>
              </a:rPr>
              <a:t> </a:t>
            </a:r>
            <a:r>
              <a:rPr lang="ru-RU" sz="2000" dirty="0"/>
              <a:t>(</a:t>
            </a:r>
            <a:r>
              <a:rPr lang="ru-RU" sz="2000" dirty="0" err="1"/>
              <a:t>статистичні</a:t>
            </a:r>
            <a:r>
              <a:rPr lang="ru-RU" sz="2000" dirty="0"/>
              <a:t> </a:t>
            </a:r>
            <a:r>
              <a:rPr lang="ru-RU" sz="2000" dirty="0" err="1"/>
              <a:t>органи</a:t>
            </a:r>
            <a:r>
              <a:rPr lang="ru-RU" sz="2000" dirty="0"/>
              <a:t>) </a:t>
            </a:r>
            <a:r>
              <a:rPr lang="ru-RU" sz="2000" dirty="0" err="1" smtClean="0"/>
              <a:t>застосовується</a:t>
            </a:r>
            <a:r>
              <a:rPr lang="ru-RU" sz="2000" dirty="0" smtClean="0"/>
              <a:t> </a:t>
            </a:r>
            <a:r>
              <a:rPr lang="ru-RU" sz="2000" dirty="0"/>
              <a:t>для </a:t>
            </a:r>
            <a:r>
              <a:rPr lang="ru-RU" sz="2000" dirty="0" err="1"/>
              <a:t>вивчення</a:t>
            </a:r>
            <a:r>
              <a:rPr lang="ru-RU" sz="2000" dirty="0"/>
              <a:t> </a:t>
            </a:r>
            <a:r>
              <a:rPr lang="ru-RU" sz="2000" dirty="0" err="1"/>
              <a:t>масових</a:t>
            </a:r>
            <a:r>
              <a:rPr lang="ru-RU" sz="2000" dirty="0"/>
              <a:t> </a:t>
            </a:r>
            <a:r>
              <a:rPr lang="ru-RU" sz="2000" dirty="0" err="1"/>
              <a:t>суспільних</a:t>
            </a:r>
            <a:r>
              <a:rPr lang="ru-RU" sz="2000" dirty="0"/>
              <a:t> </a:t>
            </a:r>
            <a:r>
              <a:rPr lang="ru-RU" sz="2000" dirty="0" err="1"/>
              <a:t>явищ</a:t>
            </a:r>
            <a:r>
              <a:rPr lang="ru-RU" sz="2000" dirty="0"/>
              <a:t> на </a:t>
            </a:r>
            <a:r>
              <a:rPr lang="ru-RU" sz="2000" dirty="0" err="1"/>
              <a:t>різних</a:t>
            </a:r>
            <a:r>
              <a:rPr lang="ru-RU" sz="2000" dirty="0"/>
              <a:t> </a:t>
            </a:r>
            <a:r>
              <a:rPr lang="ru-RU" sz="2000" dirty="0" err="1"/>
              <a:t>рівнях</a:t>
            </a:r>
            <a:r>
              <a:rPr lang="ru-RU" sz="2000" dirty="0"/>
              <a:t> </a:t>
            </a:r>
            <a:r>
              <a:rPr lang="ru-RU" sz="2000" dirty="0" err="1" smtClean="0"/>
              <a:t>управління</a:t>
            </a:r>
            <a:r>
              <a:rPr lang="ru-RU" sz="2000" dirty="0"/>
              <a:t>: </a:t>
            </a:r>
            <a:r>
              <a:rPr lang="ru-RU" sz="2000" dirty="0" err="1"/>
              <a:t>підприємства</a:t>
            </a:r>
            <a:r>
              <a:rPr lang="ru-RU" sz="2000" dirty="0"/>
              <a:t>, </a:t>
            </a:r>
            <a:r>
              <a:rPr lang="ru-RU" sz="2000" dirty="0" err="1"/>
              <a:t>галузі</a:t>
            </a:r>
            <a:r>
              <a:rPr lang="ru-RU" sz="2000" dirty="0"/>
              <a:t>, </a:t>
            </a:r>
            <a:r>
              <a:rPr lang="ru-RU" sz="2000" dirty="0" err="1"/>
              <a:t>регіону</a:t>
            </a:r>
            <a:r>
              <a:rPr lang="ru-RU" sz="2000" dirty="0"/>
              <a:t>;</a:t>
            </a:r>
          </a:p>
          <a:p>
            <a:pPr algn="just">
              <a:lnSpc>
                <a:spcPct val="90000"/>
              </a:lnSpc>
            </a:pPr>
            <a:r>
              <a:rPr lang="ru-RU" sz="2000" b="1" i="1" dirty="0" smtClean="0">
                <a:solidFill>
                  <a:schemeClr val="accent2"/>
                </a:solidFill>
              </a:rPr>
              <a:t>Економіко-екологічний </a:t>
            </a:r>
            <a:r>
              <a:rPr lang="ru-RU" sz="2000" b="1" i="1" dirty="0" err="1">
                <a:solidFill>
                  <a:schemeClr val="accent2"/>
                </a:solidFill>
              </a:rPr>
              <a:t>аналіз</a:t>
            </a:r>
            <a:r>
              <a:rPr lang="ru-RU" sz="2000" i="1" dirty="0">
                <a:solidFill>
                  <a:schemeClr val="accent2"/>
                </a:solidFill>
              </a:rPr>
              <a:t> </a:t>
            </a:r>
            <a:r>
              <a:rPr lang="ru-RU" sz="2000" dirty="0"/>
              <a:t>(</a:t>
            </a:r>
            <a:r>
              <a:rPr lang="ru-RU" sz="2000" dirty="0" err="1"/>
              <a:t>органи</a:t>
            </a:r>
            <a:r>
              <a:rPr lang="ru-RU" sz="2000" dirty="0"/>
              <a:t> </a:t>
            </a:r>
            <a:r>
              <a:rPr lang="ru-RU" sz="2000" dirty="0" err="1"/>
              <a:t>охорони</a:t>
            </a:r>
            <a:r>
              <a:rPr lang="ru-RU" sz="2000" dirty="0"/>
              <a:t> </a:t>
            </a:r>
            <a:r>
              <a:rPr lang="ru-RU" sz="2000" dirty="0" err="1"/>
              <a:t>навколишнього</a:t>
            </a:r>
            <a:r>
              <a:rPr lang="ru-RU" sz="2000" dirty="0"/>
              <a:t> </a:t>
            </a:r>
            <a:r>
              <a:rPr lang="ru-RU" sz="2000" dirty="0" err="1" smtClean="0"/>
              <a:t>середовища</a:t>
            </a:r>
            <a:r>
              <a:rPr lang="ru-RU" sz="2000" dirty="0"/>
              <a:t>, </a:t>
            </a:r>
            <a:r>
              <a:rPr lang="ru-RU" sz="2000" dirty="0" err="1"/>
              <a:t>економічні</a:t>
            </a:r>
            <a:r>
              <a:rPr lang="ru-RU" sz="2000" dirty="0"/>
              <a:t> </a:t>
            </a:r>
            <a:r>
              <a:rPr lang="ru-RU" sz="2000" dirty="0" err="1"/>
              <a:t>служби</a:t>
            </a:r>
            <a:r>
              <a:rPr lang="ru-RU" sz="2000" dirty="0"/>
              <a:t> </a:t>
            </a:r>
            <a:r>
              <a:rPr lang="ru-RU" sz="2000" dirty="0" err="1"/>
              <a:t>підприємства</a:t>
            </a:r>
            <a:r>
              <a:rPr lang="ru-RU" sz="2000" dirty="0"/>
              <a:t>) </a:t>
            </a:r>
            <a:r>
              <a:rPr lang="ru-RU" sz="2000" dirty="0" err="1"/>
              <a:t>досліджує</a:t>
            </a:r>
            <a:r>
              <a:rPr lang="ru-RU" sz="2000" dirty="0"/>
              <a:t> </a:t>
            </a:r>
            <a:r>
              <a:rPr lang="ru-RU" sz="2000" dirty="0" err="1"/>
              <a:t>взаємодію</a:t>
            </a:r>
            <a:r>
              <a:rPr lang="ru-RU" sz="2000" dirty="0"/>
              <a:t> </a:t>
            </a:r>
            <a:r>
              <a:rPr lang="ru-RU" sz="2000" dirty="0" err="1" smtClean="0"/>
              <a:t>екологічних</a:t>
            </a:r>
            <a:r>
              <a:rPr lang="ru-RU" sz="2000" dirty="0" smtClean="0"/>
              <a:t> </a:t>
            </a:r>
            <a:r>
              <a:rPr lang="ru-RU" sz="2000" dirty="0"/>
              <a:t>і </a:t>
            </a:r>
            <a:r>
              <a:rPr lang="ru-RU" sz="2000" dirty="0" err="1"/>
              <a:t>економічних</a:t>
            </a:r>
            <a:r>
              <a:rPr lang="ru-RU" sz="2000" dirty="0"/>
              <a:t> </a:t>
            </a:r>
            <a:r>
              <a:rPr lang="ru-RU" sz="2000" dirty="0" err="1"/>
              <a:t>процесів</a:t>
            </a:r>
            <a:r>
              <a:rPr lang="ru-RU" sz="2000" dirty="0"/>
              <a:t>, </a:t>
            </a:r>
            <a:r>
              <a:rPr lang="ru-RU" sz="2000" dirty="0" err="1"/>
              <a:t>пов'язаних</a:t>
            </a:r>
            <a:r>
              <a:rPr lang="ru-RU" sz="2000" dirty="0"/>
              <a:t> </a:t>
            </a:r>
            <a:r>
              <a:rPr lang="ru-RU" sz="2000" dirty="0" err="1"/>
              <a:t>зі</a:t>
            </a:r>
            <a:r>
              <a:rPr lang="ru-RU" sz="2000" dirty="0"/>
              <a:t> </a:t>
            </a:r>
            <a:r>
              <a:rPr lang="ru-RU" sz="2000" dirty="0" err="1"/>
              <a:t>збереженням</a:t>
            </a:r>
            <a:r>
              <a:rPr lang="ru-RU" sz="2000" dirty="0"/>
              <a:t> та </a:t>
            </a:r>
            <a:r>
              <a:rPr lang="ru-RU" sz="2000" dirty="0" err="1" smtClean="0"/>
              <a:t>поліпшенням</a:t>
            </a:r>
            <a:r>
              <a:rPr lang="ru-RU" sz="2000" dirty="0" smtClean="0"/>
              <a:t> </a:t>
            </a:r>
            <a:r>
              <a:rPr lang="ru-RU" sz="2000" dirty="0" err="1"/>
              <a:t>навколишнього</a:t>
            </a:r>
            <a:r>
              <a:rPr lang="ru-RU" sz="2000" dirty="0"/>
              <a:t> </a:t>
            </a:r>
            <a:r>
              <a:rPr lang="ru-RU" sz="2000" dirty="0" err="1"/>
              <a:t>середовища</a:t>
            </a:r>
            <a:r>
              <a:rPr lang="ru-RU" sz="2000" dirty="0"/>
              <a:t> і </a:t>
            </a:r>
            <a:r>
              <a:rPr lang="ru-RU" sz="2000" dirty="0" err="1"/>
              <a:t>витратами</a:t>
            </a:r>
            <a:r>
              <a:rPr lang="ru-RU" sz="2000" dirty="0"/>
              <a:t> на </a:t>
            </a:r>
            <a:r>
              <a:rPr lang="ru-RU" sz="2000" dirty="0" err="1"/>
              <a:t>екологію</a:t>
            </a:r>
            <a:r>
              <a:rPr lang="ru-RU" sz="2000" dirty="0"/>
              <a:t>;</a:t>
            </a:r>
          </a:p>
          <a:p>
            <a:pPr algn="just">
              <a:lnSpc>
                <a:spcPct val="90000"/>
              </a:lnSpc>
            </a:pPr>
            <a:r>
              <a:rPr lang="ru-RU" sz="2000" b="1" i="1" dirty="0" err="1" smtClean="0">
                <a:solidFill>
                  <a:schemeClr val="accent2"/>
                </a:solidFill>
              </a:rPr>
              <a:t>Маркетинговий</a:t>
            </a:r>
            <a:r>
              <a:rPr lang="ru-RU" sz="2000" b="1" i="1" dirty="0" smtClean="0">
                <a:solidFill>
                  <a:schemeClr val="accent2"/>
                </a:solidFill>
              </a:rPr>
              <a:t> </a:t>
            </a:r>
            <a:r>
              <a:rPr lang="ru-RU" sz="2000" b="1" i="1" dirty="0" err="1">
                <a:solidFill>
                  <a:schemeClr val="accent2"/>
                </a:solidFill>
              </a:rPr>
              <a:t>аналіз</a:t>
            </a:r>
            <a:r>
              <a:rPr lang="ru-RU" sz="2000" b="1" i="1" dirty="0">
                <a:solidFill>
                  <a:schemeClr val="accent2"/>
                </a:solidFill>
              </a:rPr>
              <a:t> </a:t>
            </a:r>
            <a:r>
              <a:rPr lang="ru-RU" sz="2000" dirty="0"/>
              <a:t>(служба маркетингу </a:t>
            </a:r>
            <a:r>
              <a:rPr lang="ru-RU" sz="2000" dirty="0" err="1"/>
              <a:t>підприємства</a:t>
            </a:r>
            <a:r>
              <a:rPr lang="ru-RU" sz="2000" dirty="0"/>
              <a:t> </a:t>
            </a:r>
            <a:r>
              <a:rPr lang="ru-RU" sz="2000" dirty="0" err="1"/>
              <a:t>чи</a:t>
            </a:r>
            <a:r>
              <a:rPr lang="ru-RU" sz="2000" dirty="0"/>
              <a:t> </a:t>
            </a:r>
            <a:r>
              <a:rPr lang="ru-RU" sz="2000" dirty="0" err="1" smtClean="0"/>
              <a:t>об'єднання</a:t>
            </a:r>
            <a:r>
              <a:rPr lang="ru-RU" sz="2000" dirty="0"/>
              <a:t>) </a:t>
            </a:r>
            <a:r>
              <a:rPr lang="ru-RU" sz="2000" dirty="0" err="1"/>
              <a:t>застосовується</a:t>
            </a:r>
            <a:r>
              <a:rPr lang="ru-RU" sz="2000" dirty="0"/>
              <a:t> для </a:t>
            </a:r>
            <a:r>
              <a:rPr lang="ru-RU" sz="2000" dirty="0" err="1"/>
              <a:t>вивчення</a:t>
            </a:r>
            <a:r>
              <a:rPr lang="ru-RU" sz="2000" dirty="0"/>
              <a:t> </a:t>
            </a:r>
            <a:r>
              <a:rPr lang="ru-RU" sz="2000" dirty="0" err="1"/>
              <a:t>зовнішнього</a:t>
            </a:r>
            <a:r>
              <a:rPr lang="ru-RU" sz="2000" dirty="0"/>
              <a:t> </a:t>
            </a:r>
            <a:r>
              <a:rPr lang="ru-RU" sz="2000" dirty="0" err="1"/>
              <a:t>середовища</a:t>
            </a:r>
            <a:r>
              <a:rPr lang="ru-RU" sz="2000" dirty="0"/>
              <a:t> </a:t>
            </a:r>
            <a:r>
              <a:rPr lang="ru-RU" sz="2000" dirty="0" err="1" smtClean="0"/>
              <a:t>функціонування</a:t>
            </a:r>
            <a:r>
              <a:rPr lang="ru-RU" sz="2000" dirty="0" smtClean="0"/>
              <a:t> </a:t>
            </a:r>
            <a:r>
              <a:rPr lang="ru-RU" sz="2000" dirty="0" err="1"/>
              <a:t>підприємства</a:t>
            </a:r>
            <a:r>
              <a:rPr lang="ru-RU" sz="2000" dirty="0"/>
              <a:t>, </a:t>
            </a:r>
            <a:r>
              <a:rPr lang="ru-RU" sz="2000" dirty="0" err="1"/>
              <a:t>ринків</a:t>
            </a:r>
            <a:r>
              <a:rPr lang="ru-RU" sz="2000" dirty="0"/>
              <a:t> </a:t>
            </a:r>
            <a:r>
              <a:rPr lang="ru-RU" sz="2000" dirty="0" err="1"/>
              <a:t>сировини</a:t>
            </a:r>
            <a:r>
              <a:rPr lang="ru-RU" sz="2000" dirty="0"/>
              <a:t> і </a:t>
            </a:r>
            <a:r>
              <a:rPr lang="ru-RU" sz="2000" dirty="0" err="1"/>
              <a:t>збуту</a:t>
            </a:r>
            <a:r>
              <a:rPr lang="ru-RU" sz="2000" dirty="0"/>
              <a:t> </a:t>
            </a:r>
            <a:r>
              <a:rPr lang="ru-RU" sz="2000" dirty="0" err="1"/>
              <a:t>готової</a:t>
            </a:r>
            <a:r>
              <a:rPr lang="ru-RU" sz="2000" dirty="0"/>
              <a:t> </a:t>
            </a:r>
            <a:r>
              <a:rPr lang="ru-RU" sz="2000" dirty="0" err="1" smtClean="0"/>
              <a:t>продукції</a:t>
            </a:r>
            <a:r>
              <a:rPr lang="ru-RU" sz="2000" dirty="0"/>
              <a:t>, </a:t>
            </a:r>
            <a:r>
              <a:rPr lang="ru-RU" sz="2000" dirty="0" err="1"/>
              <a:t>її</a:t>
            </a:r>
            <a:r>
              <a:rPr lang="ru-RU" sz="2000" dirty="0"/>
              <a:t> </a:t>
            </a:r>
            <a:r>
              <a:rPr lang="ru-RU" sz="2000" dirty="0" err="1" smtClean="0"/>
              <a:t>конкурентоспроможності</a:t>
            </a:r>
            <a:r>
              <a:rPr lang="ru-RU" sz="2000" dirty="0"/>
              <a:t>, </a:t>
            </a:r>
            <a:r>
              <a:rPr lang="ru-RU" sz="2000" dirty="0" err="1"/>
              <a:t>попиту</a:t>
            </a:r>
            <a:r>
              <a:rPr lang="ru-RU" sz="2000" dirty="0"/>
              <a:t> та </a:t>
            </a:r>
            <a:r>
              <a:rPr lang="ru-RU" sz="2000" dirty="0" err="1"/>
              <a:t>пропозиції</a:t>
            </a:r>
            <a:r>
              <a:rPr lang="ru-RU" sz="2000" dirty="0"/>
              <a:t>, </a:t>
            </a:r>
            <a:r>
              <a:rPr lang="ru-RU" sz="2000" dirty="0" err="1"/>
              <a:t>комерційного</a:t>
            </a:r>
            <a:r>
              <a:rPr lang="ru-RU" sz="2000" dirty="0"/>
              <a:t> </a:t>
            </a:r>
            <a:r>
              <a:rPr lang="ru-RU" sz="2000" dirty="0" err="1" smtClean="0"/>
              <a:t>ризику</a:t>
            </a:r>
            <a:r>
              <a:rPr lang="ru-RU" sz="2000" dirty="0"/>
              <a:t>, </a:t>
            </a:r>
            <a:r>
              <a:rPr lang="ru-RU" sz="2000" dirty="0" err="1" smtClean="0"/>
              <a:t>формування</a:t>
            </a:r>
            <a:r>
              <a:rPr lang="ru-RU" sz="2000" dirty="0" smtClean="0"/>
              <a:t> </a:t>
            </a:r>
            <a:r>
              <a:rPr lang="ru-RU" sz="2000" dirty="0" err="1"/>
              <a:t>цінової</a:t>
            </a:r>
            <a:r>
              <a:rPr lang="ru-RU" sz="2000" dirty="0"/>
              <a:t> </a:t>
            </a:r>
            <a:r>
              <a:rPr lang="ru-RU" sz="2000" dirty="0" err="1"/>
              <a:t>політики</a:t>
            </a:r>
            <a:r>
              <a:rPr lang="ru-RU" sz="2000" dirty="0"/>
              <a:t>, </a:t>
            </a:r>
            <a:r>
              <a:rPr lang="ru-RU" sz="2000" dirty="0" err="1"/>
              <a:t>розробки</a:t>
            </a:r>
            <a:r>
              <a:rPr lang="ru-RU" sz="2000" dirty="0"/>
              <a:t> тактики і </a:t>
            </a:r>
            <a:r>
              <a:rPr lang="ru-RU" sz="2000" dirty="0" err="1"/>
              <a:t>стратегії</a:t>
            </a:r>
            <a:r>
              <a:rPr lang="ru-RU" sz="2000" dirty="0"/>
              <a:t> </a:t>
            </a:r>
            <a:r>
              <a:rPr lang="ru-RU" sz="2000" dirty="0" err="1" smtClean="0"/>
              <a:t>маркетингової</a:t>
            </a:r>
            <a:r>
              <a:rPr lang="ru-RU" sz="2000" dirty="0" smtClean="0"/>
              <a:t> </a:t>
            </a:r>
            <a:r>
              <a:rPr lang="ru-RU" sz="2000" dirty="0" err="1" smtClean="0"/>
              <a:t>діяльності</a:t>
            </a:r>
            <a:r>
              <a:rPr lang="ru-RU" sz="2000" dirty="0" smtClean="0"/>
              <a:t>.</a:t>
            </a:r>
            <a:endParaRPr lang="ru-RU" sz="2000" dirty="0"/>
          </a:p>
        </p:txBody>
      </p:sp>
    </p:spTree>
    <p:extLst>
      <p:ext uri="{BB962C8B-B14F-4D97-AF65-F5344CB8AC3E}">
        <p14:creationId xmlns:p14="http://schemas.microsoft.com/office/powerpoint/2010/main" val="228689141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 name="Заголовок 3"/>
          <p:cNvSpPr>
            <a:spLocks noGrp="1"/>
          </p:cNvSpPr>
          <p:nvPr>
            <p:ph type="title"/>
          </p:nvPr>
        </p:nvSpPr>
        <p:spPr>
          <a:xfrm>
            <a:off x="827584" y="686750"/>
            <a:ext cx="6859786" cy="58201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6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методикою вивчення </a:t>
            </a:r>
            <a:r>
              <a:rPr lang="uk-UA" sz="3600"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об'єктів аналіз  поділяють на:</a:t>
            </a:r>
            <a:endParaRPr lang="ru-RU" sz="3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8123" y="3717032"/>
            <a:ext cx="2680005" cy="2680005"/>
          </a:xfrm>
          <a:prstGeom prst="rect">
            <a:avLst/>
          </a:prstGeom>
          <a:effectLst>
            <a:softEdge rad="317500"/>
          </a:effectLst>
        </p:spPr>
      </p:pic>
      <p:sp>
        <p:nvSpPr>
          <p:cNvPr id="9" name="TextBox 8"/>
          <p:cNvSpPr txBox="1"/>
          <p:nvPr/>
        </p:nvSpPr>
        <p:spPr>
          <a:xfrm>
            <a:off x="345077" y="1341532"/>
            <a:ext cx="7272808" cy="3859518"/>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uk-UA" sz="3200" dirty="0" smtClean="0"/>
              <a:t>Порівняльний</a:t>
            </a:r>
          </a:p>
          <a:p>
            <a:pPr marL="342900" indent="-342900">
              <a:lnSpc>
                <a:spcPct val="90000"/>
              </a:lnSpc>
              <a:buFont typeface="Arial" panose="020B0604020202020204" pitchFamily="34" charset="0"/>
              <a:buChar char="•"/>
            </a:pPr>
            <a:r>
              <a:rPr lang="uk-UA" sz="3200" dirty="0" smtClean="0"/>
              <a:t>Діагностичний</a:t>
            </a:r>
          </a:p>
          <a:p>
            <a:pPr marL="342900" indent="-342900">
              <a:lnSpc>
                <a:spcPct val="90000"/>
              </a:lnSpc>
              <a:buFont typeface="Arial" panose="020B0604020202020204" pitchFamily="34" charset="0"/>
              <a:buChar char="•"/>
            </a:pPr>
            <a:r>
              <a:rPr lang="uk-UA" sz="3200" dirty="0" smtClean="0"/>
              <a:t>Факторний</a:t>
            </a:r>
          </a:p>
          <a:p>
            <a:pPr marL="342900" indent="-342900">
              <a:lnSpc>
                <a:spcPct val="90000"/>
              </a:lnSpc>
              <a:buFont typeface="Arial" panose="020B0604020202020204" pitchFamily="34" charset="0"/>
              <a:buChar char="•"/>
            </a:pPr>
            <a:r>
              <a:rPr lang="uk-UA" sz="3200" dirty="0" smtClean="0"/>
              <a:t>Маржинальний</a:t>
            </a:r>
          </a:p>
          <a:p>
            <a:pPr marL="342900" indent="-342900">
              <a:lnSpc>
                <a:spcPct val="90000"/>
              </a:lnSpc>
              <a:buFont typeface="Arial" panose="020B0604020202020204" pitchFamily="34" charset="0"/>
              <a:buChar char="•"/>
            </a:pPr>
            <a:r>
              <a:rPr lang="uk-UA" sz="3200" dirty="0" smtClean="0"/>
              <a:t>Еко­номіко-математичний</a:t>
            </a:r>
          </a:p>
          <a:p>
            <a:pPr marL="342900" indent="-342900">
              <a:lnSpc>
                <a:spcPct val="90000"/>
              </a:lnSpc>
              <a:buFont typeface="Arial" panose="020B0604020202020204" pitchFamily="34" charset="0"/>
              <a:buChar char="•"/>
            </a:pPr>
            <a:r>
              <a:rPr lang="uk-UA" sz="3200" dirty="0" smtClean="0"/>
              <a:t>Економіко-статистичний</a:t>
            </a:r>
          </a:p>
          <a:p>
            <a:pPr marL="342900" indent="-342900">
              <a:lnSpc>
                <a:spcPct val="90000"/>
              </a:lnSpc>
              <a:buFont typeface="Arial" panose="020B0604020202020204" pitchFamily="34" charset="0"/>
              <a:buChar char="•"/>
            </a:pPr>
            <a:r>
              <a:rPr lang="uk-UA" sz="3200" dirty="0" smtClean="0"/>
              <a:t>Функціонально-вар</a:t>
            </a:r>
            <a:r>
              <a:rPr lang="uk-UA" sz="3200" dirty="0"/>
              <a:t>­­тіс­­</a:t>
            </a:r>
            <a:r>
              <a:rPr lang="uk-UA" sz="3200" dirty="0" smtClean="0"/>
              <a:t>ний  і </a:t>
            </a:r>
            <a:r>
              <a:rPr lang="uk-UA" sz="3200" dirty="0" err="1" smtClean="0"/>
              <a:t>т.д</a:t>
            </a:r>
            <a:r>
              <a:rPr lang="uk-UA" sz="2400" dirty="0" smtClean="0"/>
              <a:t>.</a:t>
            </a:r>
          </a:p>
          <a:p>
            <a:pPr marL="342900" indent="-342900">
              <a:lnSpc>
                <a:spcPct val="90000"/>
              </a:lnSpc>
              <a:buFont typeface="Arial" panose="020B0604020202020204" pitchFamily="34" charset="0"/>
              <a:buChar char="•"/>
            </a:pPr>
            <a:endParaRPr lang="uk-UA" sz="2400" dirty="0" smtClean="0"/>
          </a:p>
          <a:p>
            <a:pPr marL="342900" indent="-342900">
              <a:lnSpc>
                <a:spcPct val="90000"/>
              </a:lnSpc>
              <a:buFont typeface="Arial" panose="020B0604020202020204" pitchFamily="34" charset="0"/>
              <a:buChar char="•"/>
            </a:pPr>
            <a:endParaRPr lang="ru-RU" sz="2400" dirty="0"/>
          </a:p>
        </p:txBody>
      </p:sp>
    </p:spTree>
    <p:extLst>
      <p:ext uri="{BB962C8B-B14F-4D97-AF65-F5344CB8AC3E}">
        <p14:creationId xmlns:p14="http://schemas.microsoft.com/office/powerpoint/2010/main" val="30374754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8401"/>
            <a:ext cx="8712968" cy="6774162"/>
          </a:xfrm>
          <a:prstGeom prst="rect">
            <a:avLst/>
          </a:prstGeom>
          <a:noFill/>
        </p:spPr>
        <p:txBody>
          <a:bodyPr wrap="square" rtlCol="0">
            <a:spAutoFit/>
          </a:bodyPr>
          <a:lstStyle/>
          <a:p>
            <a:pPr algn="just"/>
            <a:r>
              <a:rPr lang="uk-UA" sz="2200" b="1" i="1" dirty="0">
                <a:solidFill>
                  <a:schemeClr val="accent2"/>
                </a:solidFill>
              </a:rPr>
              <a:t>При порівняльному аналізі</a:t>
            </a:r>
            <a:r>
              <a:rPr lang="uk-UA" sz="2200" b="1" dirty="0">
                <a:solidFill>
                  <a:schemeClr val="accent2"/>
                </a:solidFill>
              </a:rPr>
              <a:t> </a:t>
            </a:r>
            <a:r>
              <a:rPr lang="uk-UA" sz="2200" dirty="0"/>
              <a:t>звичайно обмежуються порівнянням звітних показників про результати господарської діяльності з показни­ками плану поточного року, даними минулих років, передових підпри­ємств.</a:t>
            </a:r>
            <a:endParaRPr lang="ru-RU" sz="2200" dirty="0"/>
          </a:p>
          <a:p>
            <a:pPr algn="just"/>
            <a:r>
              <a:rPr lang="uk-UA" sz="2200" b="1" i="1" dirty="0">
                <a:solidFill>
                  <a:schemeClr val="accent2"/>
                </a:solidFill>
              </a:rPr>
              <a:t>Факторний аналіз</a:t>
            </a:r>
            <a:r>
              <a:rPr lang="uk-UA" sz="2200" b="1" dirty="0">
                <a:solidFill>
                  <a:schemeClr val="accent2"/>
                </a:solidFill>
              </a:rPr>
              <a:t> </a:t>
            </a:r>
            <a:r>
              <a:rPr lang="uk-UA" sz="2200" dirty="0"/>
              <a:t>спрямований на виявлення інтенсивності впливу факторів на приріст і рівень результативних показників.</a:t>
            </a:r>
            <a:endParaRPr lang="ru-RU" sz="2200" dirty="0"/>
          </a:p>
          <a:p>
            <a:pPr algn="just"/>
            <a:r>
              <a:rPr lang="uk-UA" sz="2200" b="1" i="1" dirty="0">
                <a:solidFill>
                  <a:schemeClr val="accent2"/>
                </a:solidFill>
              </a:rPr>
              <a:t>Діагностичний аналіз</a:t>
            </a:r>
            <a:r>
              <a:rPr lang="uk-UA" sz="2200" b="1" dirty="0"/>
              <a:t> </a:t>
            </a:r>
            <a:r>
              <a:rPr lang="uk-UA" sz="2200" dirty="0"/>
              <a:t>є способом установлення характеру пору­шень нормального ходу економічних процесів на основі типових ознак, характерних тільки для даного порушення. Наприклад, якщо темпи росту валової продукції випереджають темпи росту товарної про­дукції, то це свідчить про зростання залишків незавершеного ви­­роб­ництва. Якщо темпи росту валової продукції вище темпів рос­ту про­дуктивності праці, то це ознака невиконання плану захо­дів щодо меха­нізації й автоматизації виробництва, поліпшення організації праці і на цій основі скорочення чисельності працю­ючих. Знання оз­на­ки дозволяє швидко і досить точно установити ха­рак­тер пору­шень, не здій­снюючи безпосередніх вимірів, тобто без дій, що вима­гають додат­кового часу і засобів.</a:t>
            </a:r>
            <a:endParaRPr lang="ru-RU" sz="2200" dirty="0"/>
          </a:p>
          <a:p>
            <a:pPr>
              <a:lnSpc>
                <a:spcPct val="90000"/>
              </a:lnSpc>
            </a:pPr>
            <a:endParaRPr lang="ru-RU" dirty="0"/>
          </a:p>
        </p:txBody>
      </p:sp>
    </p:spTree>
    <p:extLst>
      <p:ext uri="{BB962C8B-B14F-4D97-AF65-F5344CB8AC3E}">
        <p14:creationId xmlns:p14="http://schemas.microsoft.com/office/powerpoint/2010/main" val="20651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5936"/>
            <a:ext cx="8424936" cy="6703374"/>
          </a:xfrm>
          <a:prstGeom prst="rect">
            <a:avLst/>
          </a:prstGeom>
          <a:noFill/>
        </p:spPr>
        <p:txBody>
          <a:bodyPr wrap="square" rtlCol="0">
            <a:spAutoFit/>
          </a:bodyPr>
          <a:lstStyle/>
          <a:p>
            <a:pPr algn="just"/>
            <a:r>
              <a:rPr lang="uk-UA" sz="2400" b="1" i="1" dirty="0">
                <a:solidFill>
                  <a:schemeClr val="accent2"/>
                </a:solidFill>
              </a:rPr>
              <a:t>Маржинальний аналіз </a:t>
            </a:r>
            <a:r>
              <a:rPr lang="uk-UA" sz="2400" i="1" dirty="0"/>
              <a:t>– </a:t>
            </a:r>
            <a:r>
              <a:rPr lang="uk-UA" sz="2400" dirty="0"/>
              <a:t>це метод оцінки й обґрунтування ефек­тив­ності управлінських рішень у бізнесі на підставі причинно-на­слідкового взаємозв'язку обсягу продажів, собівартості, прибутку і поділу витрат на постійні та змінні.</a:t>
            </a:r>
            <a:endParaRPr lang="ru-RU" sz="2400" dirty="0"/>
          </a:p>
          <a:p>
            <a:pPr algn="just"/>
            <a:r>
              <a:rPr lang="uk-UA" sz="2400" b="1" i="1" dirty="0" smtClean="0">
                <a:solidFill>
                  <a:schemeClr val="accent2"/>
                </a:solidFill>
              </a:rPr>
              <a:t>Економіко-математичного аналіз</a:t>
            </a:r>
            <a:r>
              <a:rPr lang="uk-UA" sz="2400" i="1" dirty="0" smtClean="0">
                <a:solidFill>
                  <a:schemeClr val="accent2"/>
                </a:solidFill>
              </a:rPr>
              <a:t> - </a:t>
            </a:r>
            <a:r>
              <a:rPr lang="uk-UA" sz="2400" dirty="0"/>
              <a:t>вибирається найбільш оптимальний варіант розв’язання економічної задачі, виявля­ються резерви підвищення ефективності виробництва за рахунок більш повного використання наявних ресурсів.</a:t>
            </a:r>
            <a:endParaRPr lang="ru-RU" sz="2400" dirty="0"/>
          </a:p>
          <a:p>
            <a:pPr algn="just"/>
            <a:r>
              <a:rPr lang="uk-UA" sz="2400" b="1" i="1" dirty="0">
                <a:solidFill>
                  <a:schemeClr val="accent2"/>
                </a:solidFill>
              </a:rPr>
              <a:t>Детермінований аналіз</a:t>
            </a:r>
            <a:r>
              <a:rPr lang="uk-UA" sz="2400" b="1" dirty="0">
                <a:solidFill>
                  <a:schemeClr val="accent2"/>
                </a:solidFill>
              </a:rPr>
              <a:t> </a:t>
            </a:r>
            <a:r>
              <a:rPr lang="uk-UA" sz="2400" dirty="0"/>
              <a:t>застосовується для дослідження функціо­нальних взаємозв'язків між факторними і результативними показни­ками.</a:t>
            </a:r>
            <a:endParaRPr lang="ru-RU" sz="2400" dirty="0"/>
          </a:p>
          <a:p>
            <a:pPr algn="just"/>
            <a:r>
              <a:rPr lang="uk-UA" sz="2400" b="1" i="1" dirty="0">
                <a:solidFill>
                  <a:schemeClr val="accent2"/>
                </a:solidFill>
              </a:rPr>
              <a:t>Стохастичний аналіз</a:t>
            </a:r>
            <a:r>
              <a:rPr lang="uk-UA" sz="2400" b="1" dirty="0">
                <a:solidFill>
                  <a:schemeClr val="accent2"/>
                </a:solidFill>
              </a:rPr>
              <a:t> </a:t>
            </a:r>
            <a:r>
              <a:rPr lang="uk-UA" sz="2400" dirty="0"/>
              <a:t>(дисперсійний, кореляційний, компонентний та ін.). Використовується для вивчення стохастичних </a:t>
            </a:r>
            <a:r>
              <a:rPr lang="uk-UA" sz="2400" dirty="0" err="1"/>
              <a:t>залежностей</a:t>
            </a:r>
            <a:r>
              <a:rPr lang="uk-UA" sz="2400" dirty="0"/>
              <a:t> між досліджуваними явищами і процесами господарської діяльності під­приємств.</a:t>
            </a:r>
            <a:endParaRPr lang="ru-RU" sz="2400" dirty="0"/>
          </a:p>
          <a:p>
            <a:pPr>
              <a:lnSpc>
                <a:spcPct val="90000"/>
              </a:lnSpc>
            </a:pPr>
            <a:endParaRPr lang="ru-RU" sz="2400" dirty="0"/>
          </a:p>
        </p:txBody>
      </p:sp>
    </p:spTree>
    <p:extLst>
      <p:ext uri="{BB962C8B-B14F-4D97-AF65-F5344CB8AC3E}">
        <p14:creationId xmlns:p14="http://schemas.microsoft.com/office/powerpoint/2010/main" val="319467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620688"/>
            <a:ext cx="8064896" cy="3748719"/>
          </a:xfrm>
          <a:prstGeom prst="rect">
            <a:avLst/>
          </a:prstGeom>
          <a:noFill/>
        </p:spPr>
        <p:txBody>
          <a:bodyPr wrap="square" rtlCol="0">
            <a:spAutoFit/>
          </a:bodyPr>
          <a:lstStyle/>
          <a:p>
            <a:pPr algn="just">
              <a:lnSpc>
                <a:spcPct val="90000"/>
              </a:lnSpc>
            </a:pPr>
            <a:r>
              <a:rPr lang="uk-UA" sz="2400" b="1" dirty="0">
                <a:solidFill>
                  <a:schemeClr val="accent2"/>
                </a:solidFill>
              </a:rPr>
              <a:t>Функціонально-вартісний аналіз </a:t>
            </a:r>
            <a:r>
              <a:rPr lang="uk-UA" sz="2400" dirty="0"/>
              <a:t>(ФВА) являє собою метод виявлен­ня резервів. Він базується на функціях, що виконує об'єкт, і зорієнто­ва­ний на оптимальні методи їхньої реалізації на всіх стадіях жит­тєвого циклу виробу (науково-дослідні роботи, конструювання, вироб­ництво, експлуатація й утилізація). Його основне призначення полягає в тім, щоб виявити і попередити зайві витрати за рахунок ліквідації непотріб­них вузлів, деталей, спрощення конструкції виробу, заміни матеріалів тощо.</a:t>
            </a:r>
            <a:endParaRPr lang="ru-RU" sz="2400" dirty="0"/>
          </a:p>
          <a:p>
            <a:pPr algn="just">
              <a:lnSpc>
                <a:spcPct val="90000"/>
              </a:lnSpc>
            </a:pPr>
            <a:endParaRPr lang="ru-RU" sz="24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664" y="3789040"/>
            <a:ext cx="5611479" cy="3068960"/>
          </a:xfrm>
          <a:prstGeom prst="rect">
            <a:avLst/>
          </a:prstGeom>
          <a:effectLst>
            <a:softEdge rad="635000"/>
          </a:effectLst>
        </p:spPr>
      </p:pic>
    </p:spTree>
    <p:extLst>
      <p:ext uri="{BB962C8B-B14F-4D97-AF65-F5344CB8AC3E}">
        <p14:creationId xmlns:p14="http://schemas.microsoft.com/office/powerpoint/2010/main" val="162252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39" y="836712"/>
            <a:ext cx="8679350" cy="50644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32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суб'єктами (користувачами аналізу)</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289453" y="2204864"/>
            <a:ext cx="4286862" cy="403244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i="1" dirty="0">
                <a:solidFill>
                  <a:schemeClr val="tx1"/>
                </a:solidFill>
              </a:rPr>
              <a:t>Внутрішній</a:t>
            </a:r>
            <a:r>
              <a:rPr lang="uk-UA" sz="2800" dirty="0">
                <a:solidFill>
                  <a:schemeClr val="tx1"/>
                </a:solidFill>
              </a:rPr>
              <a:t> </a:t>
            </a:r>
            <a:endParaRPr lang="uk-UA" sz="2800" dirty="0" smtClean="0">
              <a:solidFill>
                <a:schemeClr val="tx1"/>
              </a:solidFill>
            </a:endParaRPr>
          </a:p>
          <a:p>
            <a:pPr algn="just"/>
            <a:r>
              <a:rPr lang="uk-UA" sz="2500" dirty="0" smtClean="0"/>
              <a:t>аналіз </a:t>
            </a:r>
            <a:r>
              <a:rPr lang="uk-UA" sz="2500" dirty="0"/>
              <a:t>проводиться безпосередньо на підпри­ємст­ві у випадку нестатків оперативного, короткострокового і довго­­строко­вого управління виробничою, комерційною та фінансовою діяльністю. </a:t>
            </a:r>
            <a:endParaRPr lang="ru-RU" sz="2500" dirty="0"/>
          </a:p>
        </p:txBody>
      </p:sp>
      <p:sp>
        <p:nvSpPr>
          <p:cNvPr id="4" name="Прямоугольник 3"/>
          <p:cNvSpPr/>
          <p:nvPr/>
        </p:nvSpPr>
        <p:spPr>
          <a:xfrm>
            <a:off x="5033534" y="2276872"/>
            <a:ext cx="3960440" cy="403244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i="1" dirty="0">
                <a:solidFill>
                  <a:schemeClr val="tx1"/>
                </a:solidFill>
              </a:rPr>
              <a:t>Зовнішній</a:t>
            </a:r>
            <a:r>
              <a:rPr lang="uk-UA" sz="2500" b="1" dirty="0"/>
              <a:t> </a:t>
            </a:r>
            <a:endParaRPr lang="uk-UA" sz="2500" b="1" dirty="0" smtClean="0"/>
          </a:p>
          <a:p>
            <a:pPr algn="just"/>
            <a:r>
              <a:rPr lang="uk-UA" sz="2500" dirty="0" smtClean="0"/>
              <a:t>аналіз </a:t>
            </a:r>
            <a:r>
              <a:rPr lang="uk-UA" sz="2500" dirty="0"/>
              <a:t>проводиться на підставі фінансової і  </a:t>
            </a:r>
            <a:r>
              <a:rPr lang="uk-UA" sz="2500" dirty="0" smtClean="0"/>
              <a:t>   ста­тистич­ної </a:t>
            </a:r>
            <a:r>
              <a:rPr lang="uk-UA" sz="2500" dirty="0"/>
              <a:t>звітності органа­ми господарського управління, банками,  </a:t>
            </a:r>
            <a:r>
              <a:rPr lang="uk-UA" sz="2500" dirty="0" smtClean="0"/>
              <a:t>  фі­нансовими </a:t>
            </a:r>
            <a:r>
              <a:rPr lang="uk-UA" sz="2500" dirty="0"/>
              <a:t>органами, акціоне­ра­ми, інвесторами.</a:t>
            </a:r>
            <a:endParaRPr lang="ru-RU" sz="2500" dirty="0"/>
          </a:p>
          <a:p>
            <a:pPr algn="ctr"/>
            <a:endParaRPr lang="ru-RU" dirty="0"/>
          </a:p>
        </p:txBody>
      </p:sp>
      <p:sp>
        <p:nvSpPr>
          <p:cNvPr id="9" name="Стрелка вниз 8"/>
          <p:cNvSpPr/>
          <p:nvPr/>
        </p:nvSpPr>
        <p:spPr>
          <a:xfrm>
            <a:off x="1979712" y="1632949"/>
            <a:ext cx="72008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Стрелка вниз 9"/>
          <p:cNvSpPr/>
          <p:nvPr/>
        </p:nvSpPr>
        <p:spPr>
          <a:xfrm>
            <a:off x="6516216" y="1747756"/>
            <a:ext cx="72008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6805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60648"/>
            <a:ext cx="7488832" cy="437994"/>
          </a:xfrm>
          <a:ln>
            <a:no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28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охопленням досліджуваних </a:t>
            </a:r>
            <a:r>
              <a:rPr lang="uk-UA" sz="2800"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об'єктів:</a:t>
            </a:r>
            <a:r>
              <a:rPr lang="uk-UA" sz="2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Прямоугольник 3"/>
          <p:cNvSpPr/>
          <p:nvPr/>
        </p:nvSpPr>
        <p:spPr>
          <a:xfrm>
            <a:off x="4860032" y="980729"/>
            <a:ext cx="3187378" cy="1728192"/>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TextBox 6"/>
          <p:cNvSpPr txBox="1"/>
          <p:nvPr/>
        </p:nvSpPr>
        <p:spPr>
          <a:xfrm>
            <a:off x="2153763" y="2835241"/>
            <a:ext cx="5368777" cy="590931"/>
          </a:xfrm>
          <a:prstGeom prst="rect">
            <a:avLst/>
          </a:prstGeom>
          <a:noFill/>
          <a:ln w="28575">
            <a:noFill/>
          </a:ln>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90000"/>
              </a:lnSpc>
            </a:pPr>
            <a:r>
              <a:rPr lang="uk-UA" sz="36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змістом </a:t>
            </a:r>
            <a:r>
              <a:rPr lang="uk-UA" sz="3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програми:</a:t>
            </a: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Прямоугольник 8"/>
          <p:cNvSpPr/>
          <p:nvPr/>
        </p:nvSpPr>
        <p:spPr>
          <a:xfrm>
            <a:off x="467544" y="3415738"/>
            <a:ext cx="3960440" cy="3325630"/>
          </a:xfrm>
          <a:prstGeom prst="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dirty="0"/>
          </a:p>
        </p:txBody>
      </p:sp>
      <p:sp>
        <p:nvSpPr>
          <p:cNvPr id="5" name="Скругленный прямоугольник 4"/>
          <p:cNvSpPr/>
          <p:nvPr/>
        </p:nvSpPr>
        <p:spPr>
          <a:xfrm>
            <a:off x="755980" y="1264215"/>
            <a:ext cx="3636913" cy="14447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a:solidFill>
                  <a:schemeClr val="tx1"/>
                </a:solidFill>
              </a:rPr>
              <a:t>Суцільний аналіз</a:t>
            </a:r>
          </a:p>
          <a:p>
            <a:pPr algn="ctr"/>
            <a:r>
              <a:rPr lang="uk-UA" sz="2000" dirty="0">
                <a:solidFill>
                  <a:schemeClr val="tx1"/>
                </a:solidFill>
              </a:rPr>
              <a:t>висновки робляться після вивчен­­­­­ня всіх без винятку </a:t>
            </a:r>
            <a:r>
              <a:rPr lang="uk-UA" sz="2000" dirty="0" smtClean="0">
                <a:solidFill>
                  <a:schemeClr val="tx1"/>
                </a:solidFill>
              </a:rPr>
              <a:t>об'єктів</a:t>
            </a:r>
            <a:endParaRPr lang="uk-UA" sz="2000" i="1" dirty="0">
              <a:solidFill>
                <a:schemeClr val="tx1"/>
              </a:solidFill>
            </a:endParaRPr>
          </a:p>
        </p:txBody>
      </p:sp>
      <p:sp>
        <p:nvSpPr>
          <p:cNvPr id="16" name="Скругленный прямоугольник 15"/>
          <p:cNvSpPr/>
          <p:nvPr/>
        </p:nvSpPr>
        <p:spPr>
          <a:xfrm>
            <a:off x="4860032" y="1264215"/>
            <a:ext cx="3676049" cy="1224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uk-UA" sz="2400" b="1" i="1" dirty="0"/>
              <a:t>Вибірковий</a:t>
            </a:r>
            <a:r>
              <a:rPr lang="uk-UA" sz="2400" i="1" dirty="0"/>
              <a:t> </a:t>
            </a:r>
          </a:p>
          <a:p>
            <a:pPr algn="ctr">
              <a:lnSpc>
                <a:spcPct val="90000"/>
              </a:lnSpc>
            </a:pPr>
            <a:r>
              <a:rPr lang="uk-UA" sz="2000" i="1" dirty="0"/>
              <a:t> </a:t>
            </a:r>
            <a:r>
              <a:rPr lang="uk-UA" sz="2000" dirty="0"/>
              <a:t>за результатами обстежен­ня тільки частини об'єктів</a:t>
            </a:r>
            <a:r>
              <a:rPr lang="uk-UA" sz="2000" dirty="0" smtClean="0"/>
              <a:t>.</a:t>
            </a:r>
            <a:endParaRPr lang="ru-RU" sz="2000" dirty="0"/>
          </a:p>
        </p:txBody>
      </p:sp>
      <p:sp>
        <p:nvSpPr>
          <p:cNvPr id="17" name="Скругленный прямоугольник 16"/>
          <p:cNvSpPr/>
          <p:nvPr/>
        </p:nvSpPr>
        <p:spPr>
          <a:xfrm>
            <a:off x="745395" y="3717087"/>
            <a:ext cx="3636913" cy="1224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uk-UA" sz="2400" b="1" i="1" dirty="0"/>
              <a:t>Комплексний аналіз </a:t>
            </a:r>
          </a:p>
          <a:p>
            <a:pPr algn="ctr">
              <a:lnSpc>
                <a:spcPct val="90000"/>
              </a:lnSpc>
            </a:pPr>
            <a:r>
              <a:rPr lang="uk-UA" sz="2000" dirty="0"/>
              <a:t>діяльність підприємства вивчається всебічно</a:t>
            </a:r>
            <a:endParaRPr lang="ru-RU" sz="2000" dirty="0"/>
          </a:p>
        </p:txBody>
      </p:sp>
      <p:sp>
        <p:nvSpPr>
          <p:cNvPr id="20" name="Скругленный прямоугольник 19"/>
          <p:cNvSpPr/>
          <p:nvPr/>
        </p:nvSpPr>
        <p:spPr>
          <a:xfrm>
            <a:off x="4838151" y="3717087"/>
            <a:ext cx="4041192" cy="28803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uk-UA" sz="2400" b="1" i="1" dirty="0"/>
              <a:t>Тематичний</a:t>
            </a:r>
          </a:p>
          <a:p>
            <a:pPr algn="ctr">
              <a:lnSpc>
                <a:spcPct val="90000"/>
              </a:lnSpc>
            </a:pPr>
            <a:r>
              <a:rPr lang="uk-UA" sz="2000" dirty="0"/>
              <a:t> вивчаються окремі її сторони, що представ­ляють у певний момент найбільший інтерес, наприклад, питання використан­ня матеріальних ресурсів, виробничої потужності підпри­ємст­ва, зниження собівартості продукції тощо.</a:t>
            </a:r>
            <a:endParaRPr lang="ru-RU" sz="2000" dirty="0"/>
          </a:p>
        </p:txBody>
      </p:sp>
      <p:sp>
        <p:nvSpPr>
          <p:cNvPr id="8" name="Стрелка вниз 7"/>
          <p:cNvSpPr/>
          <p:nvPr/>
        </p:nvSpPr>
        <p:spPr>
          <a:xfrm>
            <a:off x="2267744" y="980729"/>
            <a:ext cx="648072" cy="283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 name="Стрелка вниз 20"/>
          <p:cNvSpPr/>
          <p:nvPr/>
        </p:nvSpPr>
        <p:spPr>
          <a:xfrm>
            <a:off x="6374020" y="949315"/>
            <a:ext cx="648072" cy="283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2" name="Стрелка вниз 21"/>
          <p:cNvSpPr/>
          <p:nvPr/>
        </p:nvSpPr>
        <p:spPr>
          <a:xfrm>
            <a:off x="2267744" y="3413505"/>
            <a:ext cx="648072" cy="283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4" name="Стрелка вниз 23"/>
          <p:cNvSpPr/>
          <p:nvPr/>
        </p:nvSpPr>
        <p:spPr>
          <a:xfrm>
            <a:off x="6534711" y="3413505"/>
            <a:ext cx="648072" cy="283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14961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204864"/>
            <a:ext cx="7119664" cy="2677656"/>
          </a:xfrm>
          <a:prstGeom prst="rect">
            <a:avLst/>
          </a:prstGeom>
        </p:spPr>
        <p:txBody>
          <a:bodyPr wrap="square">
            <a:spAutoFit/>
          </a:bodyPr>
          <a:lstStyle/>
          <a:p>
            <a:pPr marL="457200" indent="-457200" algn="just">
              <a:buFontTx/>
              <a:buChar char="-"/>
            </a:pPr>
            <a:r>
              <a:rPr lang="uk-UA" sz="2800" dirty="0" smtClean="0"/>
              <a:t>здатність </a:t>
            </a:r>
            <a:r>
              <a:rPr lang="uk-UA" sz="2800" dirty="0"/>
              <a:t>використовувати той чи інший вид та напрям дослідження економічних явищ</a:t>
            </a:r>
            <a:r>
              <a:rPr lang="uk-UA" sz="2800" dirty="0" smtClean="0"/>
              <a:t>,</a:t>
            </a:r>
          </a:p>
          <a:p>
            <a:pPr marL="457200" indent="-457200" algn="just">
              <a:buFontTx/>
              <a:buChar char="-"/>
            </a:pPr>
            <a:r>
              <a:rPr lang="uk-UA" sz="2800" dirty="0" smtClean="0"/>
              <a:t> </a:t>
            </a:r>
            <a:r>
              <a:rPr lang="uk-UA" sz="2800" dirty="0"/>
              <a:t>здатність забезпечувати аналітичний процес </a:t>
            </a:r>
            <a:r>
              <a:rPr lang="uk-UA" sz="2800" dirty="0" smtClean="0"/>
              <a:t>визначеною </a:t>
            </a:r>
            <a:r>
              <a:rPr lang="uk-UA" sz="2800" dirty="0"/>
              <a:t>інформацією та організовувати його.</a:t>
            </a:r>
          </a:p>
        </p:txBody>
      </p:sp>
      <p:sp>
        <p:nvSpPr>
          <p:cNvPr id="3" name="Прямоугольник 2"/>
          <p:cNvSpPr/>
          <p:nvPr/>
        </p:nvSpPr>
        <p:spPr>
          <a:xfrm>
            <a:off x="755576" y="692696"/>
            <a:ext cx="7632848" cy="107721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Після вивчення теми студент набуває таких </a:t>
            </a:r>
            <a:r>
              <a:rPr lang="uk-UA"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компетентностей</a:t>
            </a:r>
            <a:r>
              <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p:txBody>
      </p:sp>
    </p:spTree>
    <p:extLst>
      <p:ext uri="{BB962C8B-B14F-4D97-AF65-F5344CB8AC3E}">
        <p14:creationId xmlns:p14="http://schemas.microsoft.com/office/powerpoint/2010/main" val="58277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116632"/>
            <a:ext cx="8496944" cy="1224136"/>
          </a:xfrm>
          <a:scene3d>
            <a:camera prst="orthographicFront"/>
            <a:lightRig rig="threePt" dir="t"/>
          </a:scene3d>
          <a:sp3d>
            <a:bevelT w="114300" prst="artDeco"/>
          </a:sp3d>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uk-UA"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uk-UA"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Система економічної інформації як база для аналізу зовнішньоекономічної діяльності </a:t>
            </a:r>
            <a:endPar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1619672" y="1340768"/>
            <a:ext cx="5302477" cy="674031"/>
          </a:xfrm>
          <a:prstGeom prst="rect">
            <a:avLst/>
          </a:prstGeom>
          <a:noFill/>
        </p:spPr>
        <p:txBody>
          <a:bodyPr wrap="none" rtlCol="0">
            <a:spAutoFit/>
          </a:bodyPr>
          <a:lstStyle/>
          <a:p>
            <a:pPr>
              <a:lnSpc>
                <a:spcPct val="90000"/>
              </a:lnSpc>
            </a:pPr>
            <a:r>
              <a:rPr lang="uk-UA" sz="2200" b="1" dirty="0">
                <a:solidFill>
                  <a:schemeClr val="accent2"/>
                </a:solidFill>
              </a:rPr>
              <a:t>2.1. Система економічної інформації</a:t>
            </a:r>
            <a:endParaRPr lang="ru-RU" sz="2200" b="1" dirty="0">
              <a:solidFill>
                <a:schemeClr val="accent2"/>
              </a:solidFill>
            </a:endParaRPr>
          </a:p>
          <a:p>
            <a:pPr>
              <a:lnSpc>
                <a:spcPct val="90000"/>
              </a:lnSpc>
            </a:pPr>
            <a:endParaRPr lang="ru-RU" sz="2000" b="1" dirty="0">
              <a:solidFill>
                <a:srgbClr val="C00000"/>
              </a:solidFill>
            </a:endParaRPr>
          </a:p>
        </p:txBody>
      </p:sp>
      <p:sp>
        <p:nvSpPr>
          <p:cNvPr id="6" name="TextBox 5"/>
          <p:cNvSpPr txBox="1"/>
          <p:nvPr/>
        </p:nvSpPr>
        <p:spPr>
          <a:xfrm>
            <a:off x="431540" y="1677783"/>
            <a:ext cx="8280919" cy="4370427"/>
          </a:xfrm>
          <a:prstGeom prst="rect">
            <a:avLst/>
          </a:prstGeom>
          <a:noFill/>
        </p:spPr>
        <p:txBody>
          <a:bodyPr wrap="square" rtlCol="0">
            <a:spAutoFit/>
          </a:bodyPr>
          <a:lstStyle/>
          <a:p>
            <a:pPr algn="just"/>
            <a:r>
              <a:rPr lang="uk-UA" sz="2000" dirty="0"/>
              <a:t>Аналіз </a:t>
            </a:r>
            <a:r>
              <a:rPr lang="uk-UA" sz="2000" dirty="0" smtClean="0"/>
              <a:t>зовнішньоекономічної </a:t>
            </a:r>
            <a:r>
              <a:rPr lang="uk-UA" sz="2000" dirty="0"/>
              <a:t>діяльності базується на системі економічної інформації, що лежить в основі оптимальних управлінських рішень.</a:t>
            </a:r>
            <a:endParaRPr lang="ru-RU" sz="2000" dirty="0"/>
          </a:p>
          <a:p>
            <a:pPr algn="just"/>
            <a:r>
              <a:rPr lang="uk-UA" sz="2000" dirty="0"/>
              <a:t>Математична теорія інформації досліджує способи визначення оцінки кількості інформації, процесів збереження і передачі її за ка­на­лами зв'язку. Вона виходить з даних, призначених для збереження в запам'ятовуючому пристрої для передачі за каналами зв'язку. Відо­мими тут є лише множини, з яких можуть бути обрані ці дані, чи ймовір­ності вибору тих чи інших даних. Потоки планових, норматив­них, статистичних, бухгалтерських, оперативних відомостей, їхнє  збере­ження, переробку і використання можна раціонально організовувати тільки на науковій основі, на основі математичної теорії інформації.</a:t>
            </a:r>
            <a:endParaRPr lang="ru-RU" sz="2000" dirty="0"/>
          </a:p>
          <a:p>
            <a:pPr algn="just">
              <a:lnSpc>
                <a:spcPct val="90000"/>
              </a:lnSpc>
            </a:pPr>
            <a:endParaRPr lang="ru-RU" sz="2000" dirty="0"/>
          </a:p>
        </p:txBody>
      </p:sp>
    </p:spTree>
    <p:extLst>
      <p:ext uri="{BB962C8B-B14F-4D97-AF65-F5344CB8AC3E}">
        <p14:creationId xmlns:p14="http://schemas.microsoft.com/office/powerpoint/2010/main" val="3885051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43608" y="188640"/>
            <a:ext cx="6859786" cy="365986"/>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Принципи потоку інформації</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179513" y="542953"/>
            <a:ext cx="8784976" cy="6186309"/>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uk-UA" sz="2100" dirty="0"/>
              <a:t>виявлення інформаційних потреб і способів найбільш ефективного їхнього </a:t>
            </a:r>
            <a:r>
              <a:rPr lang="uk-UA" sz="2100" dirty="0" smtClean="0"/>
              <a:t>задоволення;</a:t>
            </a:r>
          </a:p>
          <a:p>
            <a:pPr marL="342900" indent="-342900" algn="just">
              <a:lnSpc>
                <a:spcPct val="90000"/>
              </a:lnSpc>
              <a:buFont typeface="Arial" panose="020B0604020202020204" pitchFamily="34" charset="0"/>
              <a:buChar char="•"/>
            </a:pPr>
            <a:r>
              <a:rPr lang="uk-UA" sz="2100" dirty="0"/>
              <a:t>об'єктивність ві­до­браження процесів виробництва, звертання, розподілу і спожи­ван­ня, використання природних, трудових, матеріальних і фінансових ресур­сів; єдність інформації, що надходить з різних джерел (бухгалтер­сько­го, статистичного й оперативного обліку), а також планових </a:t>
            </a:r>
            <a:r>
              <a:rPr lang="uk-UA" sz="2100" dirty="0" smtClean="0"/>
              <a:t>даних;</a:t>
            </a:r>
          </a:p>
          <a:p>
            <a:pPr marL="342900" indent="-342900" algn="just">
              <a:lnSpc>
                <a:spcPct val="90000"/>
              </a:lnSpc>
              <a:buFont typeface="Arial" panose="020B0604020202020204" pitchFamily="34" charset="0"/>
              <a:buChar char="•"/>
            </a:pPr>
            <a:r>
              <a:rPr lang="uk-UA" sz="2100" dirty="0"/>
              <a:t>усунення дублювання в первинній інформації, що забезпечується засто­суванням новітніх засобів зв'язку і впровадженням методів дистанцій­ної передачі первинних даних безпосередньо на комп’ютер</a:t>
            </a:r>
            <a:r>
              <a:rPr lang="uk-UA" sz="2100" dirty="0" smtClean="0"/>
              <a:t>;</a:t>
            </a:r>
          </a:p>
          <a:p>
            <a:pPr marL="342900" indent="-342900" algn="just">
              <a:lnSpc>
                <a:spcPct val="90000"/>
              </a:lnSpc>
              <a:buFont typeface="Arial" panose="020B0604020202020204" pitchFamily="34" charset="0"/>
              <a:buChar char="•"/>
            </a:pPr>
            <a:r>
              <a:rPr lang="uk-UA" sz="2100" dirty="0"/>
              <a:t>усебічна розробка первинної інформації на персональному комп’ютері з виділен­ням на її основі необхідних виробничих показників</a:t>
            </a:r>
            <a:r>
              <a:rPr lang="uk-UA" sz="2100" dirty="0" smtClean="0"/>
              <a:t>;</a:t>
            </a:r>
          </a:p>
          <a:p>
            <a:pPr marL="342900" indent="-342900" algn="just">
              <a:lnSpc>
                <a:spcPct val="90000"/>
              </a:lnSpc>
              <a:buFont typeface="Arial" panose="020B0604020202020204" pitchFamily="34" charset="0"/>
              <a:buChar char="•"/>
            </a:pPr>
            <a:r>
              <a:rPr lang="uk-UA" sz="2100" dirty="0"/>
              <a:t>можливе обме­ження обсягу первинної інформації і підвищення коефіцієнта її викори­стання; </a:t>
            </a:r>
            <a:endParaRPr lang="uk-UA" sz="2100" dirty="0" smtClean="0"/>
          </a:p>
          <a:p>
            <a:pPr marL="342900" indent="-342900" algn="just">
              <a:lnSpc>
                <a:spcPct val="90000"/>
              </a:lnSpc>
              <a:buFont typeface="Arial" panose="020B0604020202020204" pitchFamily="34" charset="0"/>
              <a:buChar char="•"/>
            </a:pPr>
            <a:r>
              <a:rPr lang="uk-UA" sz="2100" dirty="0"/>
              <a:t>кодування первинних даних з метою ефективного використання каналів зв'язку і перетворюючих пристроїв</a:t>
            </a:r>
            <a:r>
              <a:rPr lang="uk-UA" sz="2100" dirty="0" smtClean="0"/>
              <a:t>;</a:t>
            </a:r>
          </a:p>
          <a:p>
            <a:pPr marL="342900" indent="-342900" algn="just">
              <a:lnSpc>
                <a:spcPct val="90000"/>
              </a:lnSpc>
              <a:buFont typeface="Arial" panose="020B0604020202020204" pitchFamily="34" charset="0"/>
              <a:buChar char="•"/>
            </a:pPr>
            <a:r>
              <a:rPr lang="uk-UA" sz="2100" dirty="0"/>
              <a:t>розробка програм викори­стання й  аналізу первинної інформації  для цілей планування і управління.</a:t>
            </a:r>
            <a:endParaRPr lang="uk-UA" sz="2100" dirty="0" smtClean="0"/>
          </a:p>
          <a:p>
            <a:pPr marL="342900" indent="-342900" algn="just">
              <a:lnSpc>
                <a:spcPct val="90000"/>
              </a:lnSpc>
              <a:buFont typeface="Arial" panose="020B0604020202020204" pitchFamily="34" charset="0"/>
              <a:buChar char="•"/>
            </a:pPr>
            <a:endParaRPr lang="ru-RU" sz="2000" dirty="0"/>
          </a:p>
        </p:txBody>
      </p:sp>
    </p:spTree>
    <p:extLst>
      <p:ext uri="{BB962C8B-B14F-4D97-AF65-F5344CB8AC3E}">
        <p14:creationId xmlns:p14="http://schemas.microsoft.com/office/powerpoint/2010/main" val="61070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836712"/>
            <a:ext cx="8640960" cy="5853910"/>
          </a:xfrm>
          <a:prstGeom prst="rect">
            <a:avLst/>
          </a:prstGeom>
          <a:noFill/>
        </p:spPr>
        <p:txBody>
          <a:bodyPr wrap="square" rtlCol="0">
            <a:spAutoFit/>
          </a:bodyPr>
          <a:lstStyle/>
          <a:p>
            <a:pPr algn="just">
              <a:lnSpc>
                <a:spcPct val="90000"/>
              </a:lnSpc>
            </a:pPr>
            <a:r>
              <a:rPr lang="uk-UA" sz="2600" dirty="0"/>
              <a:t>Об'єктивність відображення процесів виробництва, звертання, роз­­поділу і споживання, використання природних, трудових, мате­ріаль­них і фінансових ресурсів – основна вимога, яку повинні задовольняти діючі в даний час системи інформації, обліку і звітності. </a:t>
            </a:r>
            <a:r>
              <a:rPr lang="uk-UA" sz="2600" b="1" dirty="0">
                <a:solidFill>
                  <a:schemeClr val="accent2"/>
                </a:solidFill>
              </a:rPr>
              <a:t>Первинні доку­мен­ти, </a:t>
            </a:r>
            <a:r>
              <a:rPr lang="uk-UA" sz="2600" dirty="0"/>
              <a:t>що складаються зацікавленими сторонами (переважно матеріаль­но відповідальними особами), і зараз у масі своїй об'єктивно відбивають суть тієї чи іншої господарської операції. На жаль, мають місце і під­робки, перекручування, приписки, помилки. Перенесення первинної реєстрації операцій на машини (телефони, телетайпи, телебачення й інші контрольно-вимірювальні і передавальні пристрої) не тільки істот­но скорочує трудомісткість робіт, але й підвищує об'єктивність даних.</a:t>
            </a:r>
            <a:endParaRPr lang="ru-RU" sz="2600" dirty="0"/>
          </a:p>
          <a:p>
            <a:pPr algn="just">
              <a:lnSpc>
                <a:spcPct val="90000"/>
              </a:lnSpc>
            </a:pPr>
            <a:endParaRPr lang="ru-RU" sz="2600" dirty="0"/>
          </a:p>
        </p:txBody>
      </p:sp>
    </p:spTree>
    <p:extLst>
      <p:ext uri="{BB962C8B-B14F-4D97-AF65-F5344CB8AC3E}">
        <p14:creationId xmlns:p14="http://schemas.microsoft.com/office/powerpoint/2010/main" val="80087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8269" y="692696"/>
            <a:ext cx="7848872" cy="812530"/>
          </a:xfrm>
          <a:prstGeom prst="rect">
            <a:avLst/>
          </a:prstGeom>
          <a:noFill/>
        </p:spPr>
        <p:txBody>
          <a:bodyPr wrap="square" rtlCol="0">
            <a:spAutoFit/>
          </a:bodyPr>
          <a:lstStyle/>
          <a:p>
            <a:pPr>
              <a:lnSpc>
                <a:spcPct val="90000"/>
              </a:lnSpc>
            </a:pPr>
            <a:r>
              <a:rPr lang="uk-UA" sz="2800" b="1" i="1" dirty="0">
                <a:solidFill>
                  <a:schemeClr val="accent2"/>
                </a:solidFill>
              </a:rPr>
              <a:t>Єдність інформації </a:t>
            </a:r>
            <a:r>
              <a:rPr lang="uk-UA" sz="2400" dirty="0"/>
              <a:t>– основний принцип, що нерідко порушуєть­ся. </a:t>
            </a:r>
            <a:endParaRPr lang="ru-RU" sz="2400" dirty="0"/>
          </a:p>
        </p:txBody>
      </p:sp>
      <p:sp>
        <p:nvSpPr>
          <p:cNvPr id="4" name="TextBox 3"/>
          <p:cNvSpPr txBox="1"/>
          <p:nvPr/>
        </p:nvSpPr>
        <p:spPr>
          <a:xfrm>
            <a:off x="708269" y="1471843"/>
            <a:ext cx="8136904" cy="2086725"/>
          </a:xfrm>
          <a:prstGeom prst="rect">
            <a:avLst/>
          </a:prstGeom>
          <a:noFill/>
        </p:spPr>
        <p:txBody>
          <a:bodyPr wrap="square" rtlCol="0">
            <a:spAutoFit/>
          </a:bodyPr>
          <a:lstStyle/>
          <a:p>
            <a:pPr>
              <a:lnSpc>
                <a:spcPct val="90000"/>
              </a:lnSpc>
            </a:pPr>
            <a:r>
              <a:rPr lang="uk-UA" sz="2400" dirty="0"/>
              <a:t>З цього принципу випливає необхідність усунення відокремле­ності і дублювання різних джерел інформації. Це означає, що кожне економічне явище, кожен господарський акт повинен реєструватися тільки один раз, а отримані результати можуть використовуватися в обліку, плануванні, контролі й аналізі</a:t>
            </a:r>
            <a:r>
              <a:rPr lang="uk-UA" sz="2400" dirty="0" smtClean="0"/>
              <a:t>.</a:t>
            </a:r>
            <a:endParaRPr lang="ru-RU" sz="24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512" y="3606239"/>
            <a:ext cx="7941944" cy="2619433"/>
          </a:xfrm>
          <a:prstGeom prst="rect">
            <a:avLst/>
          </a:prstGeom>
          <a:effectLst>
            <a:softEdge rad="317500"/>
          </a:effectLst>
        </p:spPr>
      </p:pic>
    </p:spTree>
    <p:extLst>
      <p:ext uri="{BB962C8B-B14F-4D97-AF65-F5344CB8AC3E}">
        <p14:creationId xmlns:p14="http://schemas.microsoft.com/office/powerpoint/2010/main" val="3567747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620688"/>
            <a:ext cx="8064896" cy="3083921"/>
          </a:xfrm>
          <a:prstGeom prst="rect">
            <a:avLst/>
          </a:prstGeom>
          <a:noFill/>
        </p:spPr>
        <p:txBody>
          <a:bodyPr wrap="square" rtlCol="0">
            <a:spAutoFit/>
          </a:bodyPr>
          <a:lstStyle/>
          <a:p>
            <a:pPr>
              <a:lnSpc>
                <a:spcPct val="90000"/>
              </a:lnSpc>
            </a:pPr>
            <a:r>
              <a:rPr lang="uk-UA" sz="2400" b="1" dirty="0" smtClean="0"/>
              <a:t>Форми </a:t>
            </a:r>
            <a:r>
              <a:rPr lang="uk-UA" sz="2400" b="1" dirty="0"/>
              <a:t>бухгалтерської звітності, наближені до міжнародних стандартів. </a:t>
            </a:r>
            <a:endParaRPr lang="uk-UA" sz="2400" b="1" dirty="0" smtClean="0"/>
          </a:p>
          <a:p>
            <a:pPr>
              <a:lnSpc>
                <a:spcPct val="90000"/>
              </a:lnSpc>
            </a:pPr>
            <a:endParaRPr lang="uk-UA" sz="2400" b="1" dirty="0"/>
          </a:p>
          <a:p>
            <a:pPr>
              <a:lnSpc>
                <a:spcPct val="90000"/>
              </a:lnSpc>
            </a:pPr>
            <a:endParaRPr lang="uk-UA" sz="2400" b="1" dirty="0" smtClean="0"/>
          </a:p>
          <a:p>
            <a:pPr>
              <a:lnSpc>
                <a:spcPct val="90000"/>
              </a:lnSpc>
            </a:pPr>
            <a:endParaRPr lang="uk-UA" sz="2400" b="1" dirty="0">
              <a:solidFill>
                <a:schemeClr val="accent2"/>
              </a:solidFill>
            </a:endParaRPr>
          </a:p>
          <a:p>
            <a:pPr>
              <a:lnSpc>
                <a:spcPct val="90000"/>
              </a:lnSpc>
            </a:pPr>
            <a:endParaRPr lang="uk-UA" sz="2400" b="1" dirty="0" smtClean="0">
              <a:solidFill>
                <a:schemeClr val="accent2"/>
              </a:solidFill>
            </a:endParaRPr>
          </a:p>
          <a:p>
            <a:pPr>
              <a:lnSpc>
                <a:spcPct val="90000"/>
              </a:lnSpc>
            </a:pPr>
            <a:r>
              <a:rPr lang="uk-UA" sz="2400" b="1" dirty="0" smtClean="0">
                <a:solidFill>
                  <a:schemeClr val="accent2"/>
                </a:solidFill>
              </a:rPr>
              <a:t> </a:t>
            </a:r>
          </a:p>
          <a:p>
            <a:pPr marL="342900" indent="-342900">
              <a:lnSpc>
                <a:spcPct val="90000"/>
              </a:lnSpc>
              <a:buFont typeface="Arial" panose="020B0604020202020204" pitchFamily="34" charset="0"/>
              <a:buChar char="•"/>
            </a:pPr>
            <a:r>
              <a:rPr lang="uk-UA" sz="2400" dirty="0"/>
              <a:t>бухгалтерський </a:t>
            </a:r>
            <a:r>
              <a:rPr lang="uk-UA" sz="2400" dirty="0" smtClean="0"/>
              <a:t>баланс</a:t>
            </a:r>
          </a:p>
          <a:p>
            <a:pPr marL="342900" indent="-342900">
              <a:lnSpc>
                <a:spcPct val="90000"/>
              </a:lnSpc>
              <a:buFont typeface="Arial" panose="020B0604020202020204" pitchFamily="34" charset="0"/>
              <a:buChar char="•"/>
            </a:pPr>
            <a:r>
              <a:rPr lang="uk-UA" sz="2400" dirty="0"/>
              <a:t>звіт про фінансові результати за єдиними формами</a:t>
            </a:r>
            <a:endParaRPr lang="ru-RU" sz="2400" b="1" dirty="0">
              <a:solidFill>
                <a:schemeClr val="accent2"/>
              </a:solidFill>
            </a:endParaRPr>
          </a:p>
        </p:txBody>
      </p:sp>
      <p:sp>
        <p:nvSpPr>
          <p:cNvPr id="4" name="TextBox 3"/>
          <p:cNvSpPr txBox="1"/>
          <p:nvPr/>
        </p:nvSpPr>
        <p:spPr>
          <a:xfrm>
            <a:off x="715804" y="4005064"/>
            <a:ext cx="7816636" cy="1754326"/>
          </a:xfrm>
          <a:prstGeom prst="rect">
            <a:avLst/>
          </a:prstGeom>
          <a:noFill/>
          <a:ln w="38100">
            <a:solidFill>
              <a:schemeClr val="accent2"/>
            </a:solidFill>
          </a:ln>
        </p:spPr>
        <p:txBody>
          <a:bodyPr wrap="square" rtlCol="0">
            <a:spAutoFit/>
          </a:bodyPr>
          <a:lstStyle/>
          <a:p>
            <a:pPr algn="just">
              <a:lnSpc>
                <a:spcPct val="90000"/>
              </a:lnSpc>
            </a:pPr>
            <a:r>
              <a:rPr lang="uk-UA" sz="2400" b="1" i="1" dirty="0" err="1" smtClean="0">
                <a:solidFill>
                  <a:schemeClr val="accent2"/>
                </a:solidFill>
              </a:rPr>
              <a:t>Примечание</a:t>
            </a:r>
            <a:r>
              <a:rPr lang="uk-UA" sz="2400" b="1" i="1" dirty="0" smtClean="0">
                <a:solidFill>
                  <a:schemeClr val="accent2"/>
                </a:solidFill>
              </a:rPr>
              <a:t>: </a:t>
            </a:r>
            <a:r>
              <a:rPr lang="uk-UA" sz="2400" dirty="0"/>
              <a:t>Ефективність аналізу може бути забезпечена тільки тоді, коли є можливість </a:t>
            </a:r>
            <a:r>
              <a:rPr lang="uk-UA" sz="2400" dirty="0" err="1"/>
              <a:t>оперативно</a:t>
            </a:r>
            <a:r>
              <a:rPr lang="uk-UA" sz="2400" dirty="0"/>
              <a:t> втручатися в процес виробництва згідно з його результатами. Це означає, що інформація повинна надходити до аналітика як найшвидше. </a:t>
            </a:r>
            <a:endParaRPr lang="ru-RU" sz="2400" dirty="0"/>
          </a:p>
        </p:txBody>
      </p:sp>
      <p:sp>
        <p:nvSpPr>
          <p:cNvPr id="2" name="Прямоугольник 1"/>
          <p:cNvSpPr/>
          <p:nvPr/>
        </p:nvSpPr>
        <p:spPr>
          <a:xfrm>
            <a:off x="483662" y="1972349"/>
            <a:ext cx="8280920" cy="867930"/>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90000"/>
              </a:lnSpc>
            </a:pPr>
            <a:r>
              <a:rPr lang="uk-U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Підприємства й організації, що є юридичними особами складають :</a:t>
            </a:r>
          </a:p>
        </p:txBody>
      </p:sp>
    </p:spTree>
    <p:extLst>
      <p:ext uri="{BB962C8B-B14F-4D97-AF65-F5344CB8AC3E}">
        <p14:creationId xmlns:p14="http://schemas.microsoft.com/office/powerpoint/2010/main" val="24628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204" y="4026869"/>
            <a:ext cx="4156196" cy="2864960"/>
          </a:xfrm>
          <a:prstGeom prst="rect">
            <a:avLst/>
          </a:prstGeom>
          <a:effectLst>
            <a:softEdge rad="635000"/>
          </a:effectLst>
        </p:spPr>
      </p:pic>
      <p:sp>
        <p:nvSpPr>
          <p:cNvPr id="3" name="TextBox 2"/>
          <p:cNvSpPr txBox="1"/>
          <p:nvPr/>
        </p:nvSpPr>
        <p:spPr>
          <a:xfrm>
            <a:off x="179512" y="260648"/>
            <a:ext cx="8352928" cy="5133713"/>
          </a:xfrm>
          <a:prstGeom prst="rect">
            <a:avLst/>
          </a:prstGeom>
          <a:noFill/>
        </p:spPr>
        <p:txBody>
          <a:bodyPr wrap="square" rtlCol="0">
            <a:spAutoFit/>
          </a:bodyPr>
          <a:lstStyle/>
          <a:p>
            <a:pPr algn="just">
              <a:lnSpc>
                <a:spcPct val="90000"/>
              </a:lnSpc>
            </a:pPr>
            <a:r>
              <a:rPr lang="uk-UA" sz="2600" dirty="0" smtClean="0"/>
              <a:t>Діюча </a:t>
            </a:r>
            <a:r>
              <a:rPr lang="uk-UA" sz="2600" dirty="0"/>
              <a:t>зараз система бухгалтерського і статистичного обліку цій умові повною мірою поки що не відповідає. Звітність, що надходить у зведені ланки, як прави­ло, не має значення для оперативного керівництва. У кращому випад­ку вона використовується як відхідний матеріал для складання бізнес-планів на майбутнє. Для поточного управління діяльністю підприємств необхідний оперативний облік, питання методології і техніки якого вимагає докладної розробки. Лише принципово інша система еконо­мічної інформації й обробка її за допомогою сучасних </a:t>
            </a:r>
            <a:r>
              <a:rPr lang="uk-UA" sz="2600" dirty="0" err="1"/>
              <a:t>компьютерних</a:t>
            </a:r>
            <a:r>
              <a:rPr lang="uk-UA" sz="2600" dirty="0"/>
              <a:t> технологій забезпечать своєчасне надходження необхідних звітів. </a:t>
            </a:r>
            <a:endParaRPr lang="ru-RU" sz="2600" dirty="0"/>
          </a:p>
          <a:p>
            <a:pPr algn="just">
              <a:lnSpc>
                <a:spcPct val="90000"/>
              </a:lnSpc>
            </a:pPr>
            <a:endParaRPr lang="ru-RU" sz="2600" dirty="0"/>
          </a:p>
        </p:txBody>
      </p:sp>
    </p:spTree>
    <p:extLst>
      <p:ext uri="{BB962C8B-B14F-4D97-AF65-F5344CB8AC3E}">
        <p14:creationId xmlns:p14="http://schemas.microsoft.com/office/powerpoint/2010/main" val="355693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260648"/>
            <a:ext cx="8496944" cy="1089529"/>
          </a:xfrm>
          <a:prstGeom prst="rect">
            <a:avLst/>
          </a:prstGeom>
          <a:noFill/>
        </p:spPr>
        <p:txBody>
          <a:bodyPr wrap="square" rtlCol="0">
            <a:spAutoFit/>
          </a:bodyPr>
          <a:lstStyle/>
          <a:p>
            <a:pPr algn="just">
              <a:lnSpc>
                <a:spcPct val="90000"/>
              </a:lnSpc>
            </a:pPr>
            <a:r>
              <a:rPr lang="uk-UA" sz="2400" b="1" i="1" dirty="0">
                <a:solidFill>
                  <a:schemeClr val="accent2"/>
                </a:solidFill>
              </a:rPr>
              <a:t>Раціональна система інформації </a:t>
            </a:r>
            <a:r>
              <a:rPr lang="uk-UA" sz="2400" dirty="0"/>
              <a:t>припускає скорочення обсягу переданих даних, тобто вимагає мінімуму витрат на збір, зберігання і використання даних. </a:t>
            </a:r>
            <a:endParaRPr lang="ru-RU" sz="2400" dirty="0"/>
          </a:p>
        </p:txBody>
      </p:sp>
      <p:sp>
        <p:nvSpPr>
          <p:cNvPr id="4" name="TextBox 3"/>
          <p:cNvSpPr txBox="1"/>
          <p:nvPr/>
        </p:nvSpPr>
        <p:spPr>
          <a:xfrm>
            <a:off x="395536" y="1484784"/>
            <a:ext cx="8424936" cy="1089529"/>
          </a:xfrm>
          <a:prstGeom prst="rect">
            <a:avLst/>
          </a:prstGeom>
          <a:noFill/>
        </p:spPr>
        <p:txBody>
          <a:bodyPr wrap="square" rtlCol="0">
            <a:spAutoFit/>
          </a:bodyPr>
          <a:lstStyle/>
          <a:p>
            <a:pPr algn="just">
              <a:lnSpc>
                <a:spcPct val="90000"/>
              </a:lnSpc>
            </a:pPr>
            <a:r>
              <a:rPr lang="uk-UA" sz="2400" dirty="0" smtClean="0"/>
              <a:t>Для </a:t>
            </a:r>
            <a:r>
              <a:rPr lang="uk-UA" sz="2400" b="1" i="1" dirty="0">
                <a:solidFill>
                  <a:schemeClr val="accent2"/>
                </a:solidFill>
              </a:rPr>
              <a:t>комплексного аналізу </a:t>
            </a:r>
            <a:r>
              <a:rPr lang="uk-UA" sz="2400" dirty="0"/>
              <a:t>будь-якого економічного явища чи процесу потрібна різнобічна інформація, адже при її відсутності аналіз буде неповним. </a:t>
            </a:r>
            <a:endParaRPr lang="ru-RU" sz="2400" dirty="0"/>
          </a:p>
        </p:txBody>
      </p:sp>
      <p:sp>
        <p:nvSpPr>
          <p:cNvPr id="5" name="TextBox 4"/>
          <p:cNvSpPr txBox="1"/>
          <p:nvPr/>
        </p:nvSpPr>
        <p:spPr>
          <a:xfrm>
            <a:off x="465826" y="2593246"/>
            <a:ext cx="8354646" cy="757130"/>
          </a:xfrm>
          <a:prstGeom prst="rect">
            <a:avLst/>
          </a:prstGeom>
          <a:noFill/>
        </p:spPr>
        <p:txBody>
          <a:bodyPr wrap="square" rtlCol="0">
            <a:spAutoFit/>
          </a:bodyPr>
          <a:lstStyle/>
          <a:p>
            <a:pPr algn="just">
              <a:lnSpc>
                <a:spcPct val="90000"/>
              </a:lnSpc>
            </a:pPr>
            <a:r>
              <a:rPr lang="uk-UA" sz="2400" b="1" i="1" dirty="0" smtClean="0">
                <a:solidFill>
                  <a:schemeClr val="accent2"/>
                </a:solidFill>
              </a:rPr>
              <a:t>Над­ли­шок </a:t>
            </a:r>
            <a:r>
              <a:rPr lang="uk-UA" sz="2400" b="1" i="1" dirty="0">
                <a:solidFill>
                  <a:schemeClr val="accent2"/>
                </a:solidFill>
              </a:rPr>
              <a:t>інформації </a:t>
            </a:r>
            <a:r>
              <a:rPr lang="uk-UA" sz="2400" dirty="0"/>
              <a:t>затягує процес її пошуку, збору і прийняття рішень</a:t>
            </a:r>
            <a:endParaRPr lang="ru-RU" sz="2400" dirty="0"/>
          </a:p>
        </p:txBody>
      </p:sp>
      <p:sp>
        <p:nvSpPr>
          <p:cNvPr id="6" name="TextBox 5"/>
          <p:cNvSpPr txBox="1"/>
          <p:nvPr/>
        </p:nvSpPr>
        <p:spPr>
          <a:xfrm>
            <a:off x="395537" y="3717032"/>
            <a:ext cx="8424935" cy="2751522"/>
          </a:xfrm>
          <a:prstGeom prst="rect">
            <a:avLst/>
          </a:prstGeom>
          <a:noFill/>
          <a:ln w="38100">
            <a:solidFill>
              <a:schemeClr val="accent2"/>
            </a:solidFill>
          </a:ln>
        </p:spPr>
        <p:txBody>
          <a:bodyPr wrap="square" rtlCol="0">
            <a:spAutoFit/>
          </a:bodyPr>
          <a:lstStyle/>
          <a:p>
            <a:pPr algn="just">
              <a:lnSpc>
                <a:spcPct val="90000"/>
              </a:lnSpc>
            </a:pPr>
            <a:r>
              <a:rPr lang="uk-UA" sz="2400" b="1" i="1" dirty="0" smtClean="0">
                <a:solidFill>
                  <a:schemeClr val="accent2"/>
                </a:solidFill>
              </a:rPr>
              <a:t>Примітка: </a:t>
            </a:r>
            <a:r>
              <a:rPr lang="uk-UA" sz="2400" dirty="0"/>
              <a:t>необхідність вивчення корисності інформації й удоско­налювання інформаційних потоків шляхом усунення зайвих даних і введенням потрібних. На основі необхідної (можливо, суворо обме­же­ної) кількості базисних показників, що постійно накопичуються в ­пам'яті комп’ютера, можна обчислювати всі похідні показники, виписувати динамічні ряди, робити потрібні зіставлення.</a:t>
            </a:r>
            <a:endParaRPr lang="ru-RU" sz="2400" dirty="0"/>
          </a:p>
        </p:txBody>
      </p:sp>
    </p:spTree>
    <p:extLst>
      <p:ext uri="{BB962C8B-B14F-4D97-AF65-F5344CB8AC3E}">
        <p14:creationId xmlns:p14="http://schemas.microsoft.com/office/powerpoint/2010/main" val="421726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6859786" cy="11604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Система </a:t>
            </a:r>
            <a:r>
              <a:rPr lang="uk-UA"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економічної інформації сучасного </a:t>
            </a:r>
            <a:r>
              <a:rPr lang="uk-UA"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підприємства:</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755577" y="1844824"/>
            <a:ext cx="6859785" cy="1754326"/>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uk-UA" sz="2400" dirty="0"/>
              <a:t>економічна інформація вкрай неод­норідна</a:t>
            </a:r>
            <a:r>
              <a:rPr lang="uk-UA" sz="2400" dirty="0" smtClean="0"/>
              <a:t>;</a:t>
            </a:r>
          </a:p>
          <a:p>
            <a:pPr marL="342900" indent="-342900">
              <a:lnSpc>
                <a:spcPct val="90000"/>
              </a:lnSpc>
              <a:buFont typeface="Arial" panose="020B0604020202020204" pitchFamily="34" charset="0"/>
              <a:buChar char="•"/>
            </a:pPr>
            <a:r>
              <a:rPr lang="uk-UA" sz="2400" dirty="0" smtClean="0"/>
              <a:t>схема </a:t>
            </a:r>
            <a:r>
              <a:rPr lang="uk-UA" sz="2400" dirty="0"/>
              <a:t>взаємозв'язків окремих її видів відзначається певною складністю, до того ж чітко виявляється тенденція до їхнього подаль­шого ускладнення.</a:t>
            </a:r>
            <a:endParaRPr lang="ru-RU" sz="2400" dirty="0"/>
          </a:p>
        </p:txBody>
      </p:sp>
      <p:sp>
        <p:nvSpPr>
          <p:cNvPr id="4" name="TextBox 3"/>
          <p:cNvSpPr txBox="1"/>
          <p:nvPr/>
        </p:nvSpPr>
        <p:spPr>
          <a:xfrm>
            <a:off x="730060" y="4365104"/>
            <a:ext cx="7992887" cy="2086725"/>
          </a:xfrm>
          <a:prstGeom prst="rect">
            <a:avLst/>
          </a:prstGeom>
          <a:noFill/>
          <a:ln w="57150">
            <a:solidFill>
              <a:schemeClr val="accent2"/>
            </a:solidFill>
          </a:ln>
        </p:spPr>
        <p:txBody>
          <a:bodyPr wrap="square" rtlCol="0">
            <a:spAutoFit/>
          </a:bodyPr>
          <a:lstStyle/>
          <a:p>
            <a:pPr algn="just">
              <a:lnSpc>
                <a:spcPct val="90000"/>
              </a:lnSpc>
            </a:pPr>
            <a:r>
              <a:rPr lang="uk-UA" sz="2400" dirty="0"/>
              <a:t>Потреби наукової організації управління викликають необ­хідність вивчення інформаційного потоку в напрямку, що сприяє стри­муванню зростання, яке відбувається, його обсягів і ліквідації інфор­ма­ційної недостатності за рахунок усунення зайвих даних.</a:t>
            </a:r>
            <a:endParaRPr lang="ru-RU" sz="2400" dirty="0"/>
          </a:p>
          <a:p>
            <a:pPr algn="just">
              <a:lnSpc>
                <a:spcPct val="90000"/>
              </a:lnSpc>
            </a:pPr>
            <a:endParaRPr lang="ru-RU" sz="2400" dirty="0"/>
          </a:p>
        </p:txBody>
      </p:sp>
    </p:spTree>
    <p:extLst>
      <p:ext uri="{BB962C8B-B14F-4D97-AF65-F5344CB8AC3E}">
        <p14:creationId xmlns:p14="http://schemas.microsoft.com/office/powerpoint/2010/main" val="368914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424935" cy="11604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Джерела </a:t>
            </a:r>
            <a:r>
              <a:rPr lang="uk-UA"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даних для аналізу </a:t>
            </a:r>
            <a:r>
              <a:rPr lang="uk-UA" sz="2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зовнішньоекономічної діяльності </a:t>
            </a:r>
            <a:endParaRPr lang="ru-RU"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467544" y="1484783"/>
            <a:ext cx="8136904" cy="127045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smtClean="0">
                <a:solidFill>
                  <a:schemeClr val="accent2"/>
                </a:solidFill>
              </a:rPr>
              <a:t>Планові </a:t>
            </a:r>
          </a:p>
          <a:p>
            <a:pPr algn="just"/>
            <a:r>
              <a:rPr lang="uk-UA" sz="2000" dirty="0"/>
              <a:t>всі типи планів, які розроб­ля­ються на підприємстві (перспективні, поточні, оперативні), а також нормативні матеріали, кошториси, цінники й ін. </a:t>
            </a:r>
            <a:endParaRPr lang="ru-RU" sz="2000" dirty="0"/>
          </a:p>
        </p:txBody>
      </p:sp>
      <p:sp>
        <p:nvSpPr>
          <p:cNvPr id="4" name="Прямоугольник 3"/>
          <p:cNvSpPr/>
          <p:nvPr/>
        </p:nvSpPr>
        <p:spPr>
          <a:xfrm>
            <a:off x="448021" y="2924944"/>
            <a:ext cx="8136904" cy="151216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smtClean="0">
                <a:solidFill>
                  <a:schemeClr val="accent2"/>
                </a:solidFill>
              </a:rPr>
              <a:t>Облікові</a:t>
            </a:r>
          </a:p>
          <a:p>
            <a:pPr algn="just"/>
            <a:r>
              <a:rPr lang="uk-UA" sz="2000" dirty="0"/>
              <a:t>всі дані, що містять документи бухгалтерського, статистичного й оперативного обліків, а також усі види звітності, первинної облікової документації.</a:t>
            </a:r>
            <a:endParaRPr lang="ru-RU" sz="2000" dirty="0"/>
          </a:p>
          <a:p>
            <a:pPr algn="ctr"/>
            <a:endParaRPr lang="ru-RU" dirty="0"/>
          </a:p>
        </p:txBody>
      </p:sp>
      <p:sp>
        <p:nvSpPr>
          <p:cNvPr id="5" name="Прямоугольник 4"/>
          <p:cNvSpPr/>
          <p:nvPr/>
        </p:nvSpPr>
        <p:spPr>
          <a:xfrm>
            <a:off x="467544" y="4606815"/>
            <a:ext cx="8117381" cy="213455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err="1" smtClean="0">
                <a:solidFill>
                  <a:schemeClr val="accent2"/>
                </a:solidFill>
              </a:rPr>
              <a:t>Позаобліков</a:t>
            </a:r>
            <a:r>
              <a:rPr lang="uk-UA" sz="2400" dirty="0" err="1" smtClean="0">
                <a:solidFill>
                  <a:schemeClr val="accent2"/>
                </a:solidFill>
              </a:rPr>
              <a:t>і</a:t>
            </a:r>
            <a:endParaRPr lang="uk-UA" sz="2400" dirty="0" smtClean="0">
              <a:solidFill>
                <a:schemeClr val="accent2"/>
              </a:solidFill>
            </a:endParaRPr>
          </a:p>
          <a:p>
            <a:pPr algn="just"/>
            <a:r>
              <a:rPr lang="uk-UA" sz="2000" dirty="0"/>
              <a:t>документи, які регулюють господарську діяльність, а також дані, які належать до раніше перерахованого. До них належать нормативно-правова база (за­кони, укази, постанови й ін.), господарсько-правові документи (дого­вори, угоди тощо) і т. ін</a:t>
            </a:r>
            <a:r>
              <a:rPr lang="uk-UA" sz="2000" dirty="0" smtClean="0"/>
              <a:t>.</a:t>
            </a:r>
          </a:p>
          <a:p>
            <a:pPr algn="just"/>
            <a:endParaRPr lang="ru-RU" sz="2000" dirty="0"/>
          </a:p>
        </p:txBody>
      </p:sp>
    </p:spTree>
    <p:extLst>
      <p:ext uri="{BB962C8B-B14F-4D97-AF65-F5344CB8AC3E}">
        <p14:creationId xmlns:p14="http://schemas.microsoft.com/office/powerpoint/2010/main" val="828170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44992" y="2102250"/>
            <a:ext cx="7992887" cy="3970318"/>
          </a:xfrm>
          <a:prstGeom prst="rect">
            <a:avLst/>
          </a:prstGeom>
          <a:noFill/>
        </p:spPr>
        <p:txBody>
          <a:bodyPr wrap="square" rtlCol="0">
            <a:spAutoFit/>
          </a:bodyPr>
          <a:lstStyle/>
          <a:p>
            <a:pPr algn="just">
              <a:lnSpc>
                <a:spcPct val="90000"/>
              </a:lnSpc>
            </a:pPr>
            <a:r>
              <a:rPr lang="uk-UA" sz="2800" dirty="0" smtClean="0"/>
              <a:t>         Виражається </a:t>
            </a:r>
            <a:r>
              <a:rPr lang="uk-UA" sz="2800" dirty="0"/>
              <a:t>в тому, що в процесі аналізу здійснюється контроль за самою інформацією, що, в свою чергу, служить вихідною базою для проведення аналізу. Перевірка вихідних даних завжди вважалася одним із важливих етапів організації аналітичної роботи. У зв'язку з перебу­довою інформаційної служби контрольна функція аналізу значно під­силюється.</a:t>
            </a:r>
            <a:endParaRPr lang="ru-RU" sz="2800" dirty="0"/>
          </a:p>
          <a:p>
            <a:pPr algn="just">
              <a:lnSpc>
                <a:spcPct val="90000"/>
              </a:lnSpc>
            </a:pPr>
            <a:endParaRPr lang="ru-RU" sz="2800" dirty="0"/>
          </a:p>
        </p:txBody>
      </p:sp>
      <p:sp>
        <p:nvSpPr>
          <p:cNvPr id="2" name="Прямоугольник 1"/>
          <p:cNvSpPr/>
          <p:nvPr/>
        </p:nvSpPr>
        <p:spPr>
          <a:xfrm>
            <a:off x="1043608" y="347924"/>
            <a:ext cx="7128792" cy="175432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Взаємозв'язок аналізу </a:t>
            </a: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зовнішньоекономічної </a:t>
            </a:r>
            <a:r>
              <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діяльності й інформації </a:t>
            </a:r>
          </a:p>
        </p:txBody>
      </p:sp>
    </p:spTree>
    <p:extLst>
      <p:ext uri="{BB962C8B-B14F-4D97-AF65-F5344CB8AC3E}">
        <p14:creationId xmlns:p14="http://schemas.microsoft.com/office/powerpoint/2010/main" val="322334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574191" y="4857342"/>
            <a:ext cx="2318289" cy="1738717"/>
          </a:xfrm>
          <a:prstGeom prst="rect">
            <a:avLst/>
          </a:prstGeom>
          <a:effectLst>
            <a:softEdge rad="127000"/>
          </a:effectLst>
        </p:spPr>
      </p:pic>
      <p:sp>
        <p:nvSpPr>
          <p:cNvPr id="2" name="Прямоугольник 1"/>
          <p:cNvSpPr/>
          <p:nvPr/>
        </p:nvSpPr>
        <p:spPr>
          <a:xfrm>
            <a:off x="197768" y="911907"/>
            <a:ext cx="8694712" cy="461665"/>
          </a:xfrm>
          <a:prstGeom prst="rect">
            <a:avLst/>
          </a:prstGeom>
        </p:spPr>
        <p:txBody>
          <a:bodyPr wrap="square">
            <a:spAutoFit/>
          </a:bodyPr>
          <a:lstStyle/>
          <a:p>
            <a:pPr algn="just"/>
            <a:r>
              <a:rPr lang="uk-UA" sz="2400" b="1" dirty="0">
                <a:solidFill>
                  <a:schemeClr val="accent2"/>
                </a:solidFill>
              </a:rPr>
              <a:t>1. </a:t>
            </a:r>
            <a:r>
              <a:rPr lang="ru-RU" sz="2400" b="1" dirty="0" err="1">
                <a:solidFill>
                  <a:schemeClr val="accent2"/>
                </a:solidFill>
              </a:rPr>
              <a:t>Види</a:t>
            </a:r>
            <a:r>
              <a:rPr lang="ru-RU" sz="2400" b="1" dirty="0">
                <a:solidFill>
                  <a:schemeClr val="accent2"/>
                </a:solidFill>
              </a:rPr>
              <a:t> </a:t>
            </a:r>
            <a:r>
              <a:rPr lang="ru-RU" sz="2400" b="1" dirty="0" err="1" smtClean="0">
                <a:solidFill>
                  <a:schemeClr val="accent2"/>
                </a:solidFill>
              </a:rPr>
              <a:t>аналізу</a:t>
            </a:r>
            <a:r>
              <a:rPr lang="ru-RU" sz="2400" b="1" dirty="0" smtClean="0">
                <a:solidFill>
                  <a:schemeClr val="accent2"/>
                </a:solidFill>
              </a:rPr>
              <a:t>,</a:t>
            </a:r>
            <a:r>
              <a:rPr lang="uk-UA" sz="2400" b="1" dirty="0" smtClean="0">
                <a:solidFill>
                  <a:schemeClr val="accent2"/>
                </a:solidFill>
              </a:rPr>
              <a:t> їхня класифікація</a:t>
            </a:r>
            <a:r>
              <a:rPr lang="ru-RU" sz="2400" b="1" dirty="0" smtClean="0">
                <a:solidFill>
                  <a:schemeClr val="accent2"/>
                </a:solidFill>
              </a:rPr>
              <a:t> </a:t>
            </a:r>
            <a:endParaRPr lang="uk-UA" sz="2400" b="1" dirty="0">
              <a:solidFill>
                <a:schemeClr val="accent2"/>
              </a:solidFill>
            </a:endParaRPr>
          </a:p>
        </p:txBody>
      </p:sp>
      <p:sp>
        <p:nvSpPr>
          <p:cNvPr id="3" name="Прямоугольник 2"/>
          <p:cNvSpPr/>
          <p:nvPr/>
        </p:nvSpPr>
        <p:spPr>
          <a:xfrm>
            <a:off x="157924" y="1576038"/>
            <a:ext cx="8688351" cy="1200329"/>
          </a:xfrm>
          <a:prstGeom prst="rect">
            <a:avLst/>
          </a:prstGeom>
        </p:spPr>
        <p:txBody>
          <a:bodyPr wrap="square">
            <a:spAutoFit/>
          </a:bodyPr>
          <a:lstStyle/>
          <a:p>
            <a:pPr algn="just"/>
            <a:r>
              <a:rPr lang="uk-UA" sz="2400" b="1" dirty="0" smtClean="0">
                <a:solidFill>
                  <a:schemeClr val="accent2"/>
                </a:solidFill>
              </a:rPr>
              <a:t>2. </a:t>
            </a:r>
            <a:r>
              <a:rPr lang="uk-UA" sz="2400" b="1" dirty="0" smtClean="0">
                <a:solidFill>
                  <a:schemeClr val="accent2"/>
                </a:solidFill>
              </a:rPr>
              <a:t>Система економічної інформації як база для аналізу зовнішньоекономічної діяльності</a:t>
            </a:r>
            <a:endParaRPr lang="ru-RU" sz="2400" b="1" dirty="0">
              <a:solidFill>
                <a:schemeClr val="accent2"/>
              </a:solidFill>
            </a:endParaRPr>
          </a:p>
          <a:p>
            <a:pPr algn="just"/>
            <a:r>
              <a:rPr lang="uk-UA" sz="2400" b="1" dirty="0" smtClean="0">
                <a:solidFill>
                  <a:schemeClr val="accent2"/>
                </a:solidFill>
              </a:rPr>
              <a:t>  </a:t>
            </a:r>
            <a:endParaRPr lang="uk-UA" sz="2400" b="1" dirty="0">
              <a:solidFill>
                <a:schemeClr val="accent2"/>
              </a:solidFill>
            </a:endParaRPr>
          </a:p>
        </p:txBody>
      </p:sp>
      <p:sp>
        <p:nvSpPr>
          <p:cNvPr id="4" name="Прямоугольник 3"/>
          <p:cNvSpPr/>
          <p:nvPr/>
        </p:nvSpPr>
        <p:spPr>
          <a:xfrm>
            <a:off x="197768" y="2591744"/>
            <a:ext cx="8688351" cy="830997"/>
          </a:xfrm>
          <a:prstGeom prst="rect">
            <a:avLst/>
          </a:prstGeom>
        </p:spPr>
        <p:txBody>
          <a:bodyPr wrap="square">
            <a:spAutoFit/>
          </a:bodyPr>
          <a:lstStyle/>
          <a:p>
            <a:pPr algn="just"/>
            <a:r>
              <a:rPr lang="ru-RU" sz="2400" b="1" dirty="0" smtClean="0">
                <a:solidFill>
                  <a:schemeClr val="accent2"/>
                </a:solidFill>
              </a:rPr>
              <a:t>2.1. </a:t>
            </a:r>
            <a:r>
              <a:rPr lang="uk-UA" sz="2400" b="1" dirty="0">
                <a:solidFill>
                  <a:schemeClr val="accent2"/>
                </a:solidFill>
              </a:rPr>
              <a:t>Система економічної інформації</a:t>
            </a:r>
            <a:endParaRPr lang="ru-RU" sz="2400" b="1" dirty="0">
              <a:solidFill>
                <a:schemeClr val="accent2"/>
              </a:solidFill>
            </a:endParaRPr>
          </a:p>
          <a:p>
            <a:pPr algn="just"/>
            <a:r>
              <a:rPr lang="ru-RU" sz="2400" b="1" dirty="0" smtClean="0">
                <a:solidFill>
                  <a:schemeClr val="accent2"/>
                </a:solidFill>
              </a:rPr>
              <a:t> </a:t>
            </a:r>
            <a:endParaRPr lang="uk-UA" sz="2400" dirty="0">
              <a:solidFill>
                <a:schemeClr val="accent2"/>
              </a:solidFill>
            </a:endParaRPr>
          </a:p>
        </p:txBody>
      </p:sp>
      <p:sp>
        <p:nvSpPr>
          <p:cNvPr id="5" name="Прямоугольник 4"/>
          <p:cNvSpPr/>
          <p:nvPr/>
        </p:nvSpPr>
        <p:spPr>
          <a:xfrm>
            <a:off x="160155" y="3191952"/>
            <a:ext cx="9098340" cy="461665"/>
          </a:xfrm>
          <a:prstGeom prst="rect">
            <a:avLst/>
          </a:prstGeom>
        </p:spPr>
        <p:txBody>
          <a:bodyPr wrap="square">
            <a:spAutoFit/>
          </a:bodyPr>
          <a:lstStyle/>
          <a:p>
            <a:r>
              <a:rPr lang="ru-RU" sz="2400" b="1" dirty="0" smtClean="0">
                <a:solidFill>
                  <a:schemeClr val="accent2"/>
                </a:solidFill>
              </a:rPr>
              <a:t>2.2. </a:t>
            </a:r>
            <a:r>
              <a:rPr lang="ru-RU" sz="2400" b="1" dirty="0">
                <a:solidFill>
                  <a:schemeClr val="accent2"/>
                </a:solidFill>
              </a:rPr>
              <a:t>Система </a:t>
            </a:r>
            <a:r>
              <a:rPr lang="ru-RU" sz="2400" b="1" dirty="0" err="1" smtClean="0">
                <a:solidFill>
                  <a:schemeClr val="accent2"/>
                </a:solidFill>
              </a:rPr>
              <a:t>показників</a:t>
            </a:r>
            <a:endParaRPr lang="uk-UA" sz="2400" b="1" dirty="0">
              <a:solidFill>
                <a:schemeClr val="accent2"/>
              </a:solidFill>
            </a:endParaRPr>
          </a:p>
        </p:txBody>
      </p:sp>
      <p:sp>
        <p:nvSpPr>
          <p:cNvPr id="6" name="Прямоугольник 5"/>
          <p:cNvSpPr/>
          <p:nvPr/>
        </p:nvSpPr>
        <p:spPr>
          <a:xfrm>
            <a:off x="204128" y="3836752"/>
            <a:ext cx="5388719" cy="461665"/>
          </a:xfrm>
          <a:prstGeom prst="rect">
            <a:avLst/>
          </a:prstGeom>
        </p:spPr>
        <p:txBody>
          <a:bodyPr wrap="none">
            <a:spAutoFit/>
          </a:bodyPr>
          <a:lstStyle/>
          <a:p>
            <a:r>
              <a:rPr lang="uk-UA" sz="2400" b="1" dirty="0" smtClean="0">
                <a:solidFill>
                  <a:schemeClr val="accent2"/>
                </a:solidFill>
              </a:rPr>
              <a:t>2.3. </a:t>
            </a:r>
            <a:r>
              <a:rPr lang="ru-RU" sz="2400" b="1" dirty="0" err="1">
                <a:solidFill>
                  <a:schemeClr val="accent2"/>
                </a:solidFill>
              </a:rPr>
              <a:t>Підготовка</a:t>
            </a:r>
            <a:r>
              <a:rPr lang="ru-RU" sz="2400" b="1" dirty="0">
                <a:solidFill>
                  <a:schemeClr val="accent2"/>
                </a:solidFill>
              </a:rPr>
              <a:t> </a:t>
            </a:r>
            <a:r>
              <a:rPr lang="ru-RU" sz="2400" b="1" dirty="0" err="1">
                <a:solidFill>
                  <a:schemeClr val="accent2"/>
                </a:solidFill>
              </a:rPr>
              <a:t>аналітичних</a:t>
            </a:r>
            <a:r>
              <a:rPr lang="ru-RU" sz="2400" b="1" dirty="0">
                <a:solidFill>
                  <a:schemeClr val="accent2"/>
                </a:solidFill>
              </a:rPr>
              <a:t> </a:t>
            </a:r>
            <a:r>
              <a:rPr lang="ru-RU" sz="2400" b="1" dirty="0" err="1">
                <a:solidFill>
                  <a:schemeClr val="accent2"/>
                </a:solidFill>
              </a:rPr>
              <a:t>даних</a:t>
            </a:r>
            <a:endParaRPr lang="uk-UA" sz="2400" b="1" dirty="0">
              <a:solidFill>
                <a:schemeClr val="accent2"/>
              </a:solidFill>
            </a:endParaRPr>
          </a:p>
        </p:txBody>
      </p:sp>
      <p:sp>
        <p:nvSpPr>
          <p:cNvPr id="7" name="Прямоугольник 6"/>
          <p:cNvSpPr/>
          <p:nvPr/>
        </p:nvSpPr>
        <p:spPr>
          <a:xfrm>
            <a:off x="188032" y="4410080"/>
            <a:ext cx="7874204" cy="461665"/>
          </a:xfrm>
          <a:prstGeom prst="rect">
            <a:avLst/>
          </a:prstGeom>
        </p:spPr>
        <p:txBody>
          <a:bodyPr wrap="square">
            <a:spAutoFit/>
          </a:bodyPr>
          <a:lstStyle/>
          <a:p>
            <a:r>
              <a:rPr lang="ru-RU" sz="2400" b="1" dirty="0" smtClean="0">
                <a:solidFill>
                  <a:schemeClr val="accent2"/>
                </a:solidFill>
              </a:rPr>
              <a:t>3</a:t>
            </a:r>
            <a:r>
              <a:rPr lang="ru-RU" sz="2400" dirty="0" smtClean="0">
                <a:solidFill>
                  <a:schemeClr val="accent2"/>
                </a:solidFill>
              </a:rPr>
              <a:t>. </a:t>
            </a:r>
            <a:r>
              <a:rPr lang="uk-UA" sz="2400" b="1" dirty="0">
                <a:solidFill>
                  <a:schemeClr val="accent2"/>
                </a:solidFill>
              </a:rPr>
              <a:t>Організація </a:t>
            </a:r>
            <a:r>
              <a:rPr lang="uk-UA" sz="2400" b="1" dirty="0" smtClean="0">
                <a:solidFill>
                  <a:schemeClr val="accent2"/>
                </a:solidFill>
              </a:rPr>
              <a:t>аналітичного процесу</a:t>
            </a:r>
            <a:endParaRPr lang="ru-RU" sz="2400" b="1" dirty="0">
              <a:solidFill>
                <a:schemeClr val="accent2"/>
              </a:solidFill>
            </a:endParaRPr>
          </a:p>
        </p:txBody>
      </p:sp>
      <p:sp>
        <p:nvSpPr>
          <p:cNvPr id="8" name="Прямоугольник 7"/>
          <p:cNvSpPr/>
          <p:nvPr/>
        </p:nvSpPr>
        <p:spPr>
          <a:xfrm>
            <a:off x="1609544" y="16317"/>
            <a:ext cx="587115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Перелік</a:t>
            </a: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питань</a:t>
            </a: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905179141"/>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534349" cy="11604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 Система показників </a:t>
            </a:r>
            <a:r>
              <a:rPr lang="uk-UA"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аналізу</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539553" y="1700808"/>
            <a:ext cx="8208911" cy="3748719"/>
          </a:xfrm>
          <a:prstGeom prst="rect">
            <a:avLst/>
          </a:prstGeom>
          <a:noFill/>
        </p:spPr>
        <p:txBody>
          <a:bodyPr wrap="square" rtlCol="0">
            <a:spAutoFit/>
          </a:bodyPr>
          <a:lstStyle/>
          <a:p>
            <a:pPr algn="just">
              <a:lnSpc>
                <a:spcPct val="90000"/>
              </a:lnSpc>
            </a:pPr>
            <a:r>
              <a:rPr lang="uk-UA" sz="2400" dirty="0"/>
              <a:t>Усі об'єкти аналізу знаходять своє відображення в системі показ­ників плану, обліку, звітності й інших джерел інформації. Кожне економічне явище, кожен процес частіше визначається не одним, відокремленим, а цілим комплексом взаємозалежних показ­ни­ків. У зв'язку з цим вибір і обґрунтування системи показників для відо­браження економічних процесів і явищ є важливим методологічним питанням в аналізі. Від того, наскільки показники повно і точно від­бивають сутність досліджуваних явищ, залежать результати аналізу.</a:t>
            </a:r>
            <a:endParaRPr lang="ru-RU" sz="2400" dirty="0"/>
          </a:p>
          <a:p>
            <a:pPr algn="just">
              <a:lnSpc>
                <a:spcPct val="90000"/>
              </a:lnSpc>
            </a:pPr>
            <a:endParaRPr lang="ru-RU" sz="2400" dirty="0"/>
          </a:p>
        </p:txBody>
      </p:sp>
    </p:spTree>
    <p:extLst>
      <p:ext uri="{BB962C8B-B14F-4D97-AF65-F5344CB8AC3E}">
        <p14:creationId xmlns:p14="http://schemas.microsoft.com/office/powerpoint/2010/main" val="351596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8131" y="254241"/>
            <a:ext cx="6859786" cy="510002"/>
          </a:xfrm>
          <a:ln w="38100">
            <a:solidFill>
              <a:schemeClr val="accent2"/>
            </a:solidFill>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Аналітичні показники </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611560" y="980728"/>
            <a:ext cx="3744416" cy="2015643"/>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400" b="1" i="1" dirty="0">
                <a:solidFill>
                  <a:schemeClr val="accent2"/>
                </a:solidFill>
              </a:rPr>
              <a:t>Абсо­лютні</a:t>
            </a:r>
            <a:r>
              <a:rPr lang="uk-UA" dirty="0">
                <a:solidFill>
                  <a:schemeClr val="accent2"/>
                </a:solidFill>
              </a:rPr>
              <a:t> </a:t>
            </a:r>
            <a:endParaRPr lang="uk-UA" dirty="0" smtClean="0">
              <a:solidFill>
                <a:schemeClr val="accent2"/>
              </a:solidFill>
            </a:endParaRPr>
          </a:p>
          <a:p>
            <a:pPr algn="just"/>
            <a:r>
              <a:rPr lang="uk-UA" sz="2000" dirty="0" smtClean="0"/>
              <a:t>виражаються </a:t>
            </a:r>
            <a:r>
              <a:rPr lang="uk-UA" sz="2000" dirty="0"/>
              <a:t>в грошових, натуральних вимірниках чи через трудомісткість.</a:t>
            </a:r>
            <a:endParaRPr lang="ru-RU" sz="2000" dirty="0"/>
          </a:p>
        </p:txBody>
      </p:sp>
      <p:sp>
        <p:nvSpPr>
          <p:cNvPr id="4" name="Прямоугольник 3"/>
          <p:cNvSpPr/>
          <p:nvPr/>
        </p:nvSpPr>
        <p:spPr>
          <a:xfrm>
            <a:off x="4788024" y="980728"/>
            <a:ext cx="3960440" cy="2015643"/>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400" b="1" i="1" dirty="0">
                <a:solidFill>
                  <a:schemeClr val="accent2"/>
                </a:solidFill>
              </a:rPr>
              <a:t>Відносні</a:t>
            </a:r>
            <a:r>
              <a:rPr lang="uk-UA" dirty="0"/>
              <a:t> </a:t>
            </a:r>
            <a:endParaRPr lang="uk-UA" dirty="0" smtClean="0"/>
          </a:p>
          <a:p>
            <a:pPr algn="just"/>
            <a:r>
              <a:rPr lang="uk-UA" dirty="0" smtClean="0"/>
              <a:t> </a:t>
            </a:r>
            <a:r>
              <a:rPr lang="uk-UA" sz="2000" dirty="0"/>
              <a:t>показують співвідношення яких-небудь двох абсолютних показників, визначаються у відсотках,  коефіцієнтах чи індексах.</a:t>
            </a:r>
            <a:endParaRPr lang="ru-RU" sz="2000" dirty="0"/>
          </a:p>
        </p:txBody>
      </p:sp>
      <p:sp>
        <p:nvSpPr>
          <p:cNvPr id="5" name="Прямоугольник 4"/>
          <p:cNvSpPr/>
          <p:nvPr/>
        </p:nvSpPr>
        <p:spPr>
          <a:xfrm>
            <a:off x="574234" y="3206449"/>
            <a:ext cx="5005878" cy="846233"/>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dirty="0">
                <a:solidFill>
                  <a:schemeClr val="accent2"/>
                </a:solidFill>
              </a:rPr>
              <a:t>вартісні і натуральні </a:t>
            </a:r>
            <a:r>
              <a:rPr lang="uk-UA" sz="2000" dirty="0"/>
              <a:t>– в залежності від покладених в основу </a:t>
            </a:r>
            <a:r>
              <a:rPr lang="uk-UA" sz="2000" dirty="0" smtClean="0"/>
              <a:t>вимірників</a:t>
            </a:r>
            <a:endParaRPr lang="ru-RU" sz="2000" dirty="0"/>
          </a:p>
          <a:p>
            <a:pPr algn="just"/>
            <a:endParaRPr lang="ru-RU" dirty="0"/>
          </a:p>
        </p:txBody>
      </p:sp>
      <p:sp>
        <p:nvSpPr>
          <p:cNvPr id="6" name="Прямоугольник 5"/>
          <p:cNvSpPr/>
          <p:nvPr/>
        </p:nvSpPr>
        <p:spPr>
          <a:xfrm>
            <a:off x="574235" y="4052682"/>
            <a:ext cx="5005877" cy="1176518"/>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dirty="0">
                <a:solidFill>
                  <a:schemeClr val="accent2"/>
                </a:solidFill>
              </a:rPr>
              <a:t>кількісні та якісні </a:t>
            </a:r>
            <a:r>
              <a:rPr lang="uk-UA" sz="2000" dirty="0"/>
              <a:t>– в залежності від того, яка сторона явища опе­рацій, процесів </a:t>
            </a:r>
            <a:r>
              <a:rPr lang="uk-UA" sz="2000" dirty="0" smtClean="0"/>
              <a:t>виміряється</a:t>
            </a:r>
            <a:endParaRPr lang="ru-RU" sz="2000" dirty="0"/>
          </a:p>
          <a:p>
            <a:pPr algn="just"/>
            <a:endParaRPr lang="ru-RU" dirty="0"/>
          </a:p>
        </p:txBody>
      </p:sp>
      <p:sp>
        <p:nvSpPr>
          <p:cNvPr id="7" name="Прямоугольник 6"/>
          <p:cNvSpPr/>
          <p:nvPr/>
        </p:nvSpPr>
        <p:spPr>
          <a:xfrm>
            <a:off x="561872" y="5229200"/>
            <a:ext cx="5028311" cy="971249"/>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dirty="0">
                <a:solidFill>
                  <a:schemeClr val="accent2"/>
                </a:solidFill>
              </a:rPr>
              <a:t>об'ємні й питомі </a:t>
            </a:r>
            <a:r>
              <a:rPr lang="uk-UA" sz="2000" dirty="0"/>
              <a:t>– в залежності від застосування окремо взятих  показників чи їхнього співвідношення</a:t>
            </a:r>
            <a:endParaRPr lang="ru-RU" sz="2000" dirty="0"/>
          </a:p>
        </p:txBody>
      </p:sp>
      <p:cxnSp>
        <p:nvCxnSpPr>
          <p:cNvPr id="10" name="Прямая со стрелкой 9"/>
          <p:cNvCxnSpPr/>
          <p:nvPr/>
        </p:nvCxnSpPr>
        <p:spPr>
          <a:xfrm>
            <a:off x="1979712" y="2996371"/>
            <a:ext cx="0" cy="21007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3419872" y="770650"/>
            <a:ext cx="0" cy="21007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5868144" y="763569"/>
            <a:ext cx="0" cy="21007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H="1">
            <a:off x="251520" y="2492896"/>
            <a:ext cx="31035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251520" y="2492896"/>
            <a:ext cx="0" cy="322192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endCxn id="7" idx="1"/>
          </p:cNvCxnSpPr>
          <p:nvPr/>
        </p:nvCxnSpPr>
        <p:spPr>
          <a:xfrm>
            <a:off x="251520" y="5714824"/>
            <a:ext cx="310352" cy="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264002" y="4387167"/>
            <a:ext cx="310352" cy="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217233" y="3561663"/>
            <a:ext cx="310352" cy="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40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6632"/>
            <a:ext cx="8424936" cy="6463308"/>
          </a:xfrm>
          <a:prstGeom prst="rect">
            <a:avLst/>
          </a:prstGeom>
          <a:noFill/>
        </p:spPr>
        <p:txBody>
          <a:bodyPr wrap="square" rtlCol="0">
            <a:spAutoFit/>
          </a:bodyPr>
          <a:lstStyle/>
          <a:p>
            <a:pPr algn="just">
              <a:lnSpc>
                <a:spcPct val="90000"/>
              </a:lnSpc>
            </a:pPr>
            <a:r>
              <a:rPr lang="uk-UA" sz="2000" b="1" i="1" dirty="0">
                <a:solidFill>
                  <a:schemeClr val="accent2"/>
                </a:solidFill>
              </a:rPr>
              <a:t>Вартісні показники </a:t>
            </a:r>
            <a:r>
              <a:rPr lang="uk-UA" sz="2000" dirty="0"/>
              <a:t>відносяться в даний час до числа найбільш розповсюджених. Вони показують величину складних за змістом явищ у грошовому вимірі</a:t>
            </a:r>
            <a:r>
              <a:rPr lang="uk-UA" sz="2000" dirty="0" smtClean="0"/>
              <a:t>.</a:t>
            </a:r>
          </a:p>
          <a:p>
            <a:pPr algn="just">
              <a:lnSpc>
                <a:spcPct val="90000"/>
              </a:lnSpc>
            </a:pPr>
            <a:r>
              <a:rPr lang="uk-UA" sz="2000" b="1" i="1" dirty="0">
                <a:solidFill>
                  <a:schemeClr val="accent2"/>
                </a:solidFill>
              </a:rPr>
              <a:t>Натуральні показники </a:t>
            </a:r>
            <a:r>
              <a:rPr lang="uk-UA" sz="2000" dirty="0"/>
              <a:t>виражають величину явища у фізичних одиницях (маса, обсяг та ін.). Вони використовуються в плановій і обліково-аналітичній практиці всіх підприємств</a:t>
            </a:r>
            <a:r>
              <a:rPr lang="uk-UA" sz="2000" dirty="0" smtClean="0"/>
              <a:t>.</a:t>
            </a:r>
          </a:p>
          <a:p>
            <a:pPr marL="342900" indent="-342900" algn="just">
              <a:lnSpc>
                <a:spcPct val="90000"/>
              </a:lnSpc>
              <a:buFont typeface="Arial" panose="020B0604020202020204" pitchFamily="34" charset="0"/>
              <a:buChar char="•"/>
            </a:pPr>
            <a:r>
              <a:rPr lang="uk-UA" sz="2000" dirty="0"/>
              <a:t>їхній різновид – умовно-нату­ральні показники, що застосовуються для узагальнення характери­сти­ки обся­гів виробництва і реалізації продукції різноманітного </a:t>
            </a:r>
            <a:r>
              <a:rPr lang="uk-UA" sz="2000" dirty="0" smtClean="0"/>
              <a:t>асортименту.</a:t>
            </a:r>
          </a:p>
          <a:p>
            <a:pPr algn="just">
              <a:lnSpc>
                <a:spcPct val="90000"/>
              </a:lnSpc>
            </a:pPr>
            <a:r>
              <a:rPr lang="uk-UA" sz="2000" b="1" i="1" dirty="0">
                <a:solidFill>
                  <a:schemeClr val="accent2"/>
                </a:solidFill>
              </a:rPr>
              <a:t>Кількісні показники</a:t>
            </a:r>
            <a:r>
              <a:rPr lang="uk-UA" sz="2000" dirty="0"/>
              <a:t> використовуються для вираження абсолют­них і відносних величин, що характеризують обсяг виробництва і реалізації продукції, його структуру та інші сторони роботи підприємства. Кіль­кісні показники можуть виражатися  як у вартісних, так і в натуральних вимірниках. До кількісних показників відносяться, наприклад, обсяг виготовленої продукції, кількість працівників, площа посівів, поголів'я худоби і т. ін</a:t>
            </a:r>
            <a:r>
              <a:rPr lang="uk-UA" sz="2000" dirty="0" smtClean="0"/>
              <a:t>.</a:t>
            </a:r>
          </a:p>
          <a:p>
            <a:pPr algn="just">
              <a:lnSpc>
                <a:spcPct val="90000"/>
              </a:lnSpc>
            </a:pPr>
            <a:r>
              <a:rPr lang="uk-UA" sz="2000" b="1" i="1" dirty="0">
                <a:solidFill>
                  <a:schemeClr val="accent2"/>
                </a:solidFill>
              </a:rPr>
              <a:t>Якісні показники </a:t>
            </a:r>
            <a:r>
              <a:rPr lang="uk-UA" sz="2000" dirty="0"/>
              <a:t>показують істотні особливості і властивості до­сліджуваних </a:t>
            </a:r>
            <a:r>
              <a:rPr lang="uk-UA" sz="2000" dirty="0" smtClean="0"/>
              <a:t>об'єктів (</a:t>
            </a:r>
            <a:r>
              <a:rPr lang="uk-UA" sz="2000" dirty="0"/>
              <a:t>продуктивність праці, собівартість, рентабельність, врожайність куль­тур тощо. </a:t>
            </a:r>
            <a:r>
              <a:rPr lang="uk-UA" sz="2000" dirty="0" smtClean="0"/>
              <a:t>)</a:t>
            </a:r>
          </a:p>
          <a:p>
            <a:pPr>
              <a:lnSpc>
                <a:spcPct val="90000"/>
              </a:lnSpc>
            </a:pPr>
            <a:r>
              <a:rPr lang="uk-UA" sz="2000" dirty="0"/>
              <a:t>Зміна </a:t>
            </a:r>
            <a:r>
              <a:rPr lang="uk-UA" sz="2000" b="1" i="1" dirty="0">
                <a:solidFill>
                  <a:schemeClr val="accent2"/>
                </a:solidFill>
              </a:rPr>
              <a:t>кількісних показників</a:t>
            </a:r>
            <a:r>
              <a:rPr lang="uk-UA" sz="2000" dirty="0"/>
              <a:t> призводить до зміни показників якіс­них і  навпаки.</a:t>
            </a:r>
          </a:p>
          <a:p>
            <a:pPr>
              <a:lnSpc>
                <a:spcPct val="90000"/>
              </a:lnSpc>
            </a:pPr>
            <a:r>
              <a:rPr lang="uk-UA" sz="2000" b="1" i="1" dirty="0">
                <a:solidFill>
                  <a:schemeClr val="accent2"/>
                </a:solidFill>
              </a:rPr>
              <a:t>Питомі показники </a:t>
            </a:r>
            <a:r>
              <a:rPr lang="uk-UA" sz="2000" dirty="0"/>
              <a:t>є вторинними, похідними від відповідних об'єм­них показників. </a:t>
            </a:r>
            <a:endParaRPr lang="ru-RU" sz="2000" dirty="0"/>
          </a:p>
        </p:txBody>
      </p:sp>
    </p:spTree>
    <p:extLst>
      <p:ext uri="{BB962C8B-B14F-4D97-AF65-F5344CB8AC3E}">
        <p14:creationId xmlns:p14="http://schemas.microsoft.com/office/powerpoint/2010/main" val="314846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6170" y="1412776"/>
            <a:ext cx="8208912" cy="2419124"/>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uk-UA" sz="2400" i="1" dirty="0" smtClean="0">
                <a:solidFill>
                  <a:schemeClr val="accent2"/>
                </a:solidFill>
              </a:rPr>
              <a:t>Узагальнюючі </a:t>
            </a:r>
            <a:r>
              <a:rPr lang="uk-UA" sz="2400" dirty="0"/>
              <a:t>застосовуються для узагальненої характеристики складних економічних явищ</a:t>
            </a:r>
            <a:r>
              <a:rPr lang="uk-UA" sz="2400" dirty="0" smtClean="0"/>
              <a:t>,</a:t>
            </a:r>
          </a:p>
          <a:p>
            <a:pPr marL="342900" indent="-342900">
              <a:lnSpc>
                <a:spcPct val="90000"/>
              </a:lnSpc>
              <a:buFont typeface="Arial" panose="020B0604020202020204" pitchFamily="34" charset="0"/>
              <a:buChar char="•"/>
            </a:pPr>
            <a:r>
              <a:rPr lang="uk-UA" sz="2400" i="1" dirty="0" smtClean="0">
                <a:solidFill>
                  <a:schemeClr val="accent2"/>
                </a:solidFill>
              </a:rPr>
              <a:t>Часткові</a:t>
            </a:r>
            <a:r>
              <a:rPr lang="uk-UA" sz="2400" i="1" dirty="0" smtClean="0"/>
              <a:t> </a:t>
            </a:r>
            <a:r>
              <a:rPr lang="uk-UA" sz="2400" dirty="0"/>
              <a:t>відбивають окремі сторони, елементи досліджуваних процесів і явищ</a:t>
            </a:r>
            <a:r>
              <a:rPr lang="uk-UA" sz="2400" dirty="0" smtClean="0"/>
              <a:t>,</a:t>
            </a:r>
          </a:p>
          <a:p>
            <a:pPr marL="342900" indent="-342900">
              <a:lnSpc>
                <a:spcPct val="90000"/>
              </a:lnSpc>
              <a:buFont typeface="Arial" panose="020B0604020202020204" pitchFamily="34" charset="0"/>
              <a:buChar char="•"/>
            </a:pPr>
            <a:r>
              <a:rPr lang="uk-UA" sz="2400" i="1" dirty="0" smtClean="0">
                <a:solidFill>
                  <a:schemeClr val="accent2"/>
                </a:solidFill>
              </a:rPr>
              <a:t>Допоміжні</a:t>
            </a:r>
            <a:r>
              <a:rPr lang="uk-UA" sz="2400" dirty="0" smtClean="0"/>
              <a:t> </a:t>
            </a:r>
            <a:r>
              <a:rPr lang="uk-UA" sz="2400" dirty="0"/>
              <a:t>(непрямі</a:t>
            </a:r>
            <a:r>
              <a:rPr lang="uk-UA" sz="2400" dirty="0" smtClean="0"/>
              <a:t>) </a:t>
            </a:r>
            <a:r>
              <a:rPr lang="uk-UA" sz="2400" dirty="0"/>
              <a:t>використовуються для більш пов­ної характеристики того чи іншого об'єкта аналізу</a:t>
            </a:r>
            <a:r>
              <a:rPr lang="uk-UA" sz="2400" dirty="0" smtClean="0"/>
              <a:t>.</a:t>
            </a:r>
            <a:endParaRPr lang="ru-RU" sz="2400" dirty="0"/>
          </a:p>
          <a:p>
            <a:pPr>
              <a:lnSpc>
                <a:spcPct val="90000"/>
              </a:lnSpc>
            </a:pPr>
            <a:endParaRPr lang="ru-RU"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717032"/>
            <a:ext cx="4104456" cy="2710375"/>
          </a:xfrm>
          <a:prstGeom prst="rect">
            <a:avLst/>
          </a:prstGeom>
          <a:effectLst>
            <a:softEdge rad="635000"/>
          </a:effectLst>
        </p:spPr>
      </p:pic>
      <p:sp>
        <p:nvSpPr>
          <p:cNvPr id="2" name="Прямоугольник 1"/>
          <p:cNvSpPr/>
          <p:nvPr/>
        </p:nvSpPr>
        <p:spPr>
          <a:xfrm>
            <a:off x="323528" y="120114"/>
            <a:ext cx="8280920" cy="108952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90000"/>
              </a:lnSpc>
            </a:pPr>
            <a:r>
              <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Показники, використовувані в </a:t>
            </a:r>
            <a:r>
              <a:rPr lang="uk-UA"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аналізі: за </a:t>
            </a:r>
            <a:r>
              <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ступенем синтезу </a:t>
            </a:r>
          </a:p>
        </p:txBody>
      </p:sp>
    </p:spTree>
    <p:extLst>
      <p:ext uri="{BB962C8B-B14F-4D97-AF65-F5344CB8AC3E}">
        <p14:creationId xmlns:p14="http://schemas.microsoft.com/office/powerpoint/2010/main" val="321353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208" y="2348880"/>
            <a:ext cx="8208912" cy="3527119"/>
          </a:xfrm>
          <a:prstGeom prst="rect">
            <a:avLst/>
          </a:prstGeom>
          <a:noFill/>
        </p:spPr>
        <p:txBody>
          <a:bodyPr wrap="square" rtlCol="0">
            <a:spAutoFit/>
          </a:bodyPr>
          <a:lstStyle/>
          <a:p>
            <a:pPr algn="ctr">
              <a:lnSpc>
                <a:spcPct val="90000"/>
              </a:lnSpc>
            </a:pPr>
            <a:endParaRPr lang="uk-UA" sz="3200" b="1" i="1" dirty="0" smtClean="0">
              <a:solidFill>
                <a:schemeClr val="accent2"/>
              </a:solidFill>
            </a:endParaRPr>
          </a:p>
          <a:p>
            <a:pPr marL="342900" indent="-342900">
              <a:lnSpc>
                <a:spcPct val="90000"/>
              </a:lnSpc>
              <a:buFont typeface="Arial" panose="020B0604020202020204" pitchFamily="34" charset="0"/>
              <a:buChar char="•"/>
            </a:pPr>
            <a:r>
              <a:rPr lang="uk-UA" sz="2400" u="sng" dirty="0" smtClean="0">
                <a:solidFill>
                  <a:schemeClr val="accent2"/>
                </a:solidFill>
              </a:rPr>
              <a:t> </a:t>
            </a:r>
            <a:r>
              <a:rPr lang="uk-UA" sz="2400" u="sng" dirty="0">
                <a:solidFill>
                  <a:schemeClr val="accent2"/>
                </a:solidFill>
              </a:rPr>
              <a:t>факторні </a:t>
            </a:r>
            <a:r>
              <a:rPr lang="uk-UA" sz="2400" dirty="0" smtClean="0"/>
              <a:t>- </a:t>
            </a:r>
            <a:r>
              <a:rPr lang="uk-UA" sz="2400" dirty="0"/>
              <a:t>визначають поводження результативного показ­ника і виступають як причини зміни його </a:t>
            </a:r>
            <a:r>
              <a:rPr lang="uk-UA" sz="2400" dirty="0" smtClean="0"/>
              <a:t>величини;</a:t>
            </a:r>
          </a:p>
          <a:p>
            <a:pPr>
              <a:lnSpc>
                <a:spcPct val="90000"/>
              </a:lnSpc>
            </a:pPr>
            <a:endParaRPr lang="uk-UA" sz="2400" u="sng" dirty="0" smtClean="0">
              <a:solidFill>
                <a:schemeClr val="accent2"/>
              </a:solidFill>
            </a:endParaRPr>
          </a:p>
          <a:p>
            <a:pPr marL="342900" indent="-342900">
              <a:lnSpc>
                <a:spcPct val="90000"/>
              </a:lnSpc>
              <a:buFont typeface="Arial" panose="020B0604020202020204" pitchFamily="34" charset="0"/>
              <a:buChar char="•"/>
            </a:pPr>
            <a:r>
              <a:rPr lang="uk-UA" sz="2400" u="sng" dirty="0" smtClean="0">
                <a:solidFill>
                  <a:schemeClr val="accent2"/>
                </a:solidFill>
              </a:rPr>
              <a:t> результативні</a:t>
            </a:r>
            <a:r>
              <a:rPr lang="uk-UA" sz="2400" u="sng" dirty="0">
                <a:solidFill>
                  <a:schemeClr val="accent2"/>
                </a:solidFill>
              </a:rPr>
              <a:t> </a:t>
            </a:r>
            <a:r>
              <a:rPr lang="uk-UA" sz="2400" dirty="0" smtClean="0"/>
              <a:t>- </a:t>
            </a:r>
            <a:r>
              <a:rPr lang="uk-UA" sz="2400" dirty="0"/>
              <a:t>той чи інший показник розглядається як результат впливу однієї чи декількох причин і виступає як об'єкт дослідження, то під час вивчення </a:t>
            </a:r>
            <a:r>
              <a:rPr lang="uk-UA" sz="2400" dirty="0" smtClean="0"/>
              <a:t>взаємозв'язків.</a:t>
            </a:r>
          </a:p>
          <a:p>
            <a:pPr>
              <a:lnSpc>
                <a:spcPct val="90000"/>
              </a:lnSpc>
            </a:pPr>
            <a:endParaRPr lang="ru-RU" sz="2400" dirty="0"/>
          </a:p>
        </p:txBody>
      </p:sp>
      <p:sp>
        <p:nvSpPr>
          <p:cNvPr id="2" name="Прямоугольник 1"/>
          <p:cNvSpPr/>
          <p:nvPr/>
        </p:nvSpPr>
        <p:spPr>
          <a:xfrm>
            <a:off x="899592" y="764704"/>
            <a:ext cx="6696744" cy="142192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90000"/>
              </a:lnSpc>
            </a:pPr>
            <a:r>
              <a:rPr lang="uk-UA"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При вивченні причинно-наслідкових зв'язків показників поділя­ються на:</a:t>
            </a:r>
          </a:p>
        </p:txBody>
      </p:sp>
    </p:spTree>
    <p:extLst>
      <p:ext uri="{BB962C8B-B14F-4D97-AF65-F5344CB8AC3E}">
        <p14:creationId xmlns:p14="http://schemas.microsoft.com/office/powerpoint/2010/main" val="62708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1590"/>
            <a:ext cx="7534349" cy="123247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способом формування </a:t>
            </a:r>
            <a:r>
              <a:rPr lang="uk-UA"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розрізняють:</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467544" y="1196752"/>
            <a:ext cx="8136904" cy="5521512"/>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uk-UA" sz="2800" i="1" dirty="0">
                <a:solidFill>
                  <a:schemeClr val="accent2"/>
                </a:solidFill>
              </a:rPr>
              <a:t>нормативні </a:t>
            </a:r>
            <a:r>
              <a:rPr lang="uk-UA" sz="2800" dirty="0"/>
              <a:t>(нор­ми витрати сировини, матеріалів, палива, енергії, норми амортизації, ціни й ін</a:t>
            </a:r>
            <a:r>
              <a:rPr lang="uk-UA" sz="2800" dirty="0" smtClean="0"/>
              <a:t>.);</a:t>
            </a:r>
          </a:p>
          <a:p>
            <a:pPr marL="342900" indent="-342900" algn="just">
              <a:lnSpc>
                <a:spcPct val="90000"/>
              </a:lnSpc>
              <a:buFont typeface="Arial" panose="020B0604020202020204" pitchFamily="34" charset="0"/>
              <a:buChar char="•"/>
            </a:pPr>
            <a:r>
              <a:rPr lang="uk-UA" sz="2800" i="1" dirty="0">
                <a:solidFill>
                  <a:schemeClr val="accent2"/>
                </a:solidFill>
              </a:rPr>
              <a:t>планові </a:t>
            </a:r>
            <a:r>
              <a:rPr lang="uk-UA" sz="2800" dirty="0"/>
              <a:t>(дані планів економічного і соціального розвитку підприємства, планові завдання внутрівиробничим підрозділам); облі­кові (дані бухгалтерської, статистичної й оперативної звітності); ана­літичні (оцінні), що обчислюються в ході самого аналізу для оцінки результатів і ефективності роботи підприємства</a:t>
            </a:r>
            <a:r>
              <a:rPr lang="uk-UA" sz="2800" dirty="0" smtClean="0"/>
              <a:t>.</a:t>
            </a:r>
          </a:p>
          <a:p>
            <a:pPr algn="just">
              <a:lnSpc>
                <a:spcPct val="90000"/>
              </a:lnSpc>
            </a:pPr>
            <a:r>
              <a:rPr lang="uk-UA" sz="2800" dirty="0" smtClean="0">
                <a:solidFill>
                  <a:schemeClr val="accent1"/>
                </a:solidFill>
              </a:rPr>
              <a:t>Ана­ліз </a:t>
            </a:r>
            <a:r>
              <a:rPr lang="uk-UA" sz="2800" dirty="0" smtClean="0">
                <a:solidFill>
                  <a:schemeClr val="accent1"/>
                </a:solidFill>
              </a:rPr>
              <a:t>зовнішньоекономічної </a:t>
            </a:r>
            <a:r>
              <a:rPr lang="uk-UA" sz="2800" dirty="0">
                <a:solidFill>
                  <a:schemeClr val="accent1"/>
                </a:solidFill>
              </a:rPr>
              <a:t>діяльності припускає комплексне, системне використання показників. </a:t>
            </a:r>
            <a:endParaRPr lang="ru-RU" sz="2800" dirty="0">
              <a:solidFill>
                <a:schemeClr val="accent1"/>
              </a:solidFill>
            </a:endParaRPr>
          </a:p>
        </p:txBody>
      </p:sp>
    </p:spTree>
    <p:extLst>
      <p:ext uri="{BB962C8B-B14F-4D97-AF65-F5344CB8AC3E}">
        <p14:creationId xmlns:p14="http://schemas.microsoft.com/office/powerpoint/2010/main" val="2288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2.3. </a:t>
            </a:r>
            <a:r>
              <a:rPr lang="ru-RU" sz="32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Підготовка</a:t>
            </a:r>
            <a:r>
              <a:rPr lang="ru-RU" sz="32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2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аналітичних</a:t>
            </a:r>
            <a:r>
              <a:rPr lang="ru-RU" sz="32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200"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даних</a:t>
            </a:r>
            <a:endParaRPr lang="ru-RU" sz="32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395536" y="1772816"/>
            <a:ext cx="8280920" cy="3416320"/>
          </a:xfrm>
          <a:prstGeom prst="rect">
            <a:avLst/>
          </a:prstGeom>
          <a:noFill/>
        </p:spPr>
        <p:txBody>
          <a:bodyPr wrap="square" rtlCol="0">
            <a:spAutoFit/>
          </a:bodyPr>
          <a:lstStyle/>
          <a:p>
            <a:pPr algn="just"/>
            <a:r>
              <a:rPr lang="uk-UA" sz="2400" dirty="0"/>
              <a:t>Відповідальним етапом в аналізі </a:t>
            </a:r>
            <a:r>
              <a:rPr lang="uk-UA" sz="2400" dirty="0" smtClean="0"/>
              <a:t>зовнішньоекономічної  </a:t>
            </a:r>
            <a:r>
              <a:rPr lang="uk-UA" sz="2400" dirty="0"/>
              <a:t>діяльності є підготовка інфор­мації, що включає перевірку даних, забезпечення їхньої </a:t>
            </a:r>
            <a:r>
              <a:rPr lang="uk-UA" sz="2400" dirty="0" err="1"/>
              <a:t>порівнювано­сті</a:t>
            </a:r>
            <a:r>
              <a:rPr lang="uk-UA" sz="2400" dirty="0"/>
              <a:t>, спрощення числової інформації.</a:t>
            </a:r>
            <a:endParaRPr lang="ru-RU" sz="2400" dirty="0"/>
          </a:p>
          <a:p>
            <a:pPr algn="just"/>
            <a:r>
              <a:rPr lang="uk-UA" sz="2400" dirty="0"/>
              <a:t>Доброякісність аналізу і вірогідність аналітичних висновків будуть залежати насамперед від якості звітних матеріалів. Помилки, непо­год­женості і всі інші  недоліки, що містяться часом у звітності, можуть вплинути на аналітичні розрахунки, зіпсувати результати аналізу. </a:t>
            </a:r>
            <a:endParaRPr lang="ru-RU" sz="2400" dirty="0"/>
          </a:p>
        </p:txBody>
      </p:sp>
    </p:spTree>
    <p:extLst>
      <p:ext uri="{BB962C8B-B14F-4D97-AF65-F5344CB8AC3E}">
        <p14:creationId xmlns:p14="http://schemas.microsoft.com/office/powerpoint/2010/main" val="2457807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052736"/>
            <a:ext cx="6859786" cy="50644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Перевірка проводиться з двох сторін</a:t>
            </a:r>
            <a:r>
              <a:rPr lang="uk-UA" sz="4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4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251520" y="1772816"/>
            <a:ext cx="8424936" cy="4856714"/>
          </a:xfrm>
          <a:prstGeom prst="rect">
            <a:avLst/>
          </a:prstGeom>
          <a:noFill/>
        </p:spPr>
        <p:txBody>
          <a:bodyPr wrap="square" rtlCol="0">
            <a:spAutoFit/>
          </a:bodyPr>
          <a:lstStyle/>
          <a:p>
            <a:pPr marL="342900" indent="-342900" algn="just">
              <a:buFont typeface="Arial" panose="020B0604020202020204" pitchFamily="34" charset="0"/>
              <a:buChar char="•"/>
            </a:pPr>
            <a:r>
              <a:rPr lang="uk-UA" sz="2400" dirty="0" smtClean="0">
                <a:solidFill>
                  <a:schemeClr val="accent2"/>
                </a:solidFill>
              </a:rPr>
              <a:t>по-перше, </a:t>
            </a:r>
            <a:r>
              <a:rPr lang="uk-UA" sz="2400" dirty="0" smtClean="0"/>
              <a:t>аналітик </a:t>
            </a:r>
            <a:r>
              <a:rPr lang="uk-UA" sz="2400" dirty="0"/>
              <a:t>перевіряє, наскільки є повними дані, що міс­тять плани і звіти, чи правильно вони оформлені, а також правильність арифметичних підрахунків, він має звернути увагу на те, чи узгоджу­ються показники, приведені в різних таблицях або плані звіту. Така перевірка носить технічний характер;</a:t>
            </a:r>
            <a:endParaRPr lang="ru-RU" sz="2400" dirty="0"/>
          </a:p>
          <a:p>
            <a:pPr marL="342900" indent="-342900" algn="just">
              <a:buFont typeface="Arial" panose="020B0604020202020204" pitchFamily="34" charset="0"/>
              <a:buChar char="•"/>
            </a:pPr>
            <a:r>
              <a:rPr lang="uk-UA" sz="2400" dirty="0" smtClean="0">
                <a:solidFill>
                  <a:schemeClr val="accent2"/>
                </a:solidFill>
              </a:rPr>
              <a:t>по-друге, </a:t>
            </a:r>
            <a:r>
              <a:rPr lang="uk-UA" sz="2400" dirty="0"/>
              <a:t>проводиться перевірка всіх залучених до аналізу даних. У його процесі визначається дійсність показників. Засобами цієї перевірки є як логічне осмислення даних, так і перевірка стану обліку, взаємоузгодження й обґрунтованості показників різних джерел.</a:t>
            </a:r>
            <a:endParaRPr lang="ru-RU" sz="2400" dirty="0"/>
          </a:p>
          <a:p>
            <a:pPr marL="342900" indent="-342900" algn="just">
              <a:lnSpc>
                <a:spcPct val="90000"/>
              </a:lnSpc>
              <a:buFont typeface="Arial" panose="020B0604020202020204" pitchFamily="34" charset="0"/>
              <a:buChar char="•"/>
            </a:pPr>
            <a:endParaRPr lang="ru-RU" sz="2400" dirty="0"/>
          </a:p>
        </p:txBody>
      </p:sp>
    </p:spTree>
    <p:extLst>
      <p:ext uri="{BB962C8B-B14F-4D97-AF65-F5344CB8AC3E}">
        <p14:creationId xmlns:p14="http://schemas.microsoft.com/office/powerpoint/2010/main" val="1153473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2276"/>
            <a:ext cx="7992887" cy="578452"/>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Перевірка звітних матеріалів здійснюється з метою встанов­лення:</a:t>
            </a:r>
            <a:endParaRPr lang="ru-RU"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179511" y="893290"/>
            <a:ext cx="8496944" cy="5964710"/>
          </a:xfrm>
          <a:prstGeom prst="rect">
            <a:avLst/>
          </a:prstGeom>
          <a:noFill/>
        </p:spPr>
        <p:txBody>
          <a:bodyPr wrap="square" rtlCol="0">
            <a:spAutoFit/>
          </a:bodyPr>
          <a:lstStyle/>
          <a:p>
            <a:pPr algn="just"/>
            <a:r>
              <a:rPr lang="uk-UA" sz="2400" dirty="0"/>
              <a:t>1) правильності оформлення звітів, правильності підрахунків і об­числень;</a:t>
            </a:r>
            <a:r>
              <a:rPr lang="uk-UA" sz="2400" b="1" dirty="0"/>
              <a:t> </a:t>
            </a:r>
            <a:endParaRPr lang="ru-RU" sz="2400" dirty="0"/>
          </a:p>
          <a:p>
            <a:pPr algn="just"/>
            <a:r>
              <a:rPr lang="uk-UA" sz="2400" dirty="0"/>
              <a:t>2) повноти, якості і термінів проведення інвентаризації, відобра­ження її результатів в обліку і заходів, прийнятих щодо виявлених нестач;</a:t>
            </a:r>
            <a:endParaRPr lang="ru-RU" sz="2400" dirty="0"/>
          </a:p>
          <a:p>
            <a:pPr algn="just"/>
            <a:r>
              <a:rPr lang="uk-UA" sz="2400" dirty="0"/>
              <a:t>3) відповідності показників звітності за </a:t>
            </a:r>
            <a:r>
              <a:rPr lang="uk-UA" sz="2400" dirty="0" err="1"/>
              <a:t>платежами</a:t>
            </a:r>
            <a:r>
              <a:rPr lang="uk-UA" sz="2400" dirty="0"/>
              <a:t> в бюджет і фінансуванні з бюджету за даними фінансових органів;</a:t>
            </a:r>
            <a:endParaRPr lang="ru-RU" sz="2400" dirty="0"/>
          </a:p>
          <a:p>
            <a:pPr algn="just"/>
            <a:r>
              <a:rPr lang="uk-UA" sz="2400" dirty="0"/>
              <a:t>4) обґрунтованості і законності списань на збитки, зміни статутного фонду, списання втрат за операціями ми­ну­лих років, за незатребуваною дебіторською заборгованістю, при неста­чах, списання утрат від стихійному лиха, від ліквідації основних засо­бів і </a:t>
            </a:r>
            <a:r>
              <a:rPr lang="uk-UA" sz="2400" dirty="0" err="1"/>
              <a:t>ін</a:t>
            </a:r>
            <a:r>
              <a:rPr lang="uk-UA" sz="2400" dirty="0"/>
              <a:t>; </a:t>
            </a:r>
            <a:endParaRPr lang="ru-RU" sz="2400" dirty="0"/>
          </a:p>
          <a:p>
            <a:pPr algn="just"/>
            <a:r>
              <a:rPr lang="uk-UA" sz="2400" dirty="0"/>
              <a:t>5) правильності оцінки статей балансу у відповідності з діючими положеннями.</a:t>
            </a:r>
            <a:endParaRPr lang="ru-RU" sz="2400" dirty="0"/>
          </a:p>
          <a:p>
            <a:pPr algn="just">
              <a:lnSpc>
                <a:spcPct val="90000"/>
              </a:lnSpc>
            </a:pPr>
            <a:endParaRPr lang="ru-RU" sz="2400" dirty="0"/>
          </a:p>
        </p:txBody>
      </p:sp>
    </p:spTree>
    <p:extLst>
      <p:ext uri="{BB962C8B-B14F-4D97-AF65-F5344CB8AC3E}">
        <p14:creationId xmlns:p14="http://schemas.microsoft.com/office/powerpoint/2010/main" val="85736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8280920" cy="515218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90000"/>
              </a:lnSpc>
            </a:pPr>
            <a:r>
              <a:rPr lang="uk-UA" sz="3200" dirty="0" smtClean="0">
                <a:solidFill>
                  <a:srgbClr val="002060"/>
                </a:solidFill>
              </a:rPr>
              <a:t>Варто знати!</a:t>
            </a:r>
          </a:p>
          <a:p>
            <a:r>
              <a:rPr lang="uk-UA" sz="2400" dirty="0"/>
              <a:t>Особливу увагу при перевірці звітних матеріалів  варто звертати на повноту звіту і його відповідність установленим формам, взаємне ув'язування показників, на </a:t>
            </a:r>
            <a:r>
              <a:rPr lang="uk-UA" sz="2400" dirty="0" err="1"/>
              <a:t>порівнюваність</a:t>
            </a:r>
            <a:r>
              <a:rPr lang="uk-UA" sz="2400" dirty="0"/>
              <a:t> і наступність звітних показників.</a:t>
            </a:r>
            <a:endParaRPr lang="ru-RU" sz="2400" dirty="0"/>
          </a:p>
          <a:p>
            <a:pPr algn="just"/>
            <a:r>
              <a:rPr lang="uk-UA" sz="2400" dirty="0"/>
              <a:t>Аналіз буде значно менш трудомістким, якщо забезпечена </a:t>
            </a:r>
            <a:r>
              <a:rPr lang="uk-UA" sz="2400" dirty="0" err="1"/>
              <a:t>порівнюваність</a:t>
            </a:r>
            <a:r>
              <a:rPr lang="uk-UA" sz="2400" dirty="0"/>
              <a:t> показників. Для цього всю числову інформацію після пере­вірки її доброякісності приводять у порівнянний вид.</a:t>
            </a:r>
            <a:endParaRPr lang="ru-RU" sz="2400" dirty="0"/>
          </a:p>
          <a:p>
            <a:pPr algn="just">
              <a:lnSpc>
                <a:spcPct val="90000"/>
              </a:lnSpc>
            </a:pPr>
            <a:r>
              <a:rPr lang="uk-UA" sz="2400" dirty="0"/>
              <a:t>Баланс та інші звітні форми складаються з дотриманням встанов­ле­них законом правил оцінки основних і оборотних коштів. Дотримання цих правил також необхідно  перевірити, готуючи звітний матеріал до аналізу. </a:t>
            </a:r>
            <a:endParaRPr lang="ru-RU" sz="2400" dirty="0"/>
          </a:p>
        </p:txBody>
      </p:sp>
    </p:spTree>
    <p:extLst>
      <p:ext uri="{BB962C8B-B14F-4D97-AF65-F5344CB8AC3E}">
        <p14:creationId xmlns:p14="http://schemas.microsoft.com/office/powerpoint/2010/main" val="117924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Скругленный прямоугольник 15"/>
          <p:cNvSpPr/>
          <p:nvPr/>
        </p:nvSpPr>
        <p:spPr>
          <a:xfrm>
            <a:off x="3851920" y="3223838"/>
            <a:ext cx="4896544" cy="3301506"/>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4" name="Скругленный прямоугольник 13"/>
          <p:cNvSpPr/>
          <p:nvPr/>
        </p:nvSpPr>
        <p:spPr>
          <a:xfrm>
            <a:off x="276473" y="3212976"/>
            <a:ext cx="3359423" cy="2907735"/>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5" name="Скругленный прямоугольник 14"/>
          <p:cNvSpPr/>
          <p:nvPr/>
        </p:nvSpPr>
        <p:spPr>
          <a:xfrm>
            <a:off x="4053117" y="1916832"/>
            <a:ext cx="4371885" cy="931513"/>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276473" y="1916832"/>
            <a:ext cx="3359423" cy="931513"/>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4" name="Текст 3"/>
          <p:cNvSpPr>
            <a:spLocks noGrp="1"/>
          </p:cNvSpPr>
          <p:nvPr>
            <p:ph type="body" idx="1"/>
          </p:nvPr>
        </p:nvSpPr>
        <p:spPr>
          <a:xfrm>
            <a:off x="465362" y="1987314"/>
            <a:ext cx="2808312" cy="838200"/>
          </a:xfrm>
          <a:noFill/>
          <a:ln w="38100">
            <a:noFill/>
          </a:ln>
        </p:spPr>
        <p:style>
          <a:lnRef idx="2">
            <a:schemeClr val="accent6"/>
          </a:lnRef>
          <a:fillRef idx="1">
            <a:schemeClr val="lt1"/>
          </a:fillRef>
          <a:effectRef idx="0">
            <a:schemeClr val="accent6"/>
          </a:effectRef>
          <a:fontRef idx="minor">
            <a:schemeClr val="dk1"/>
          </a:fontRef>
        </p:style>
        <p:txBody>
          <a:bodyPr/>
          <a:lstStyle/>
          <a:p>
            <a:r>
              <a:rPr lang="uk-UA" dirty="0" smtClean="0">
                <a:solidFill>
                  <a:schemeClr val="tx1"/>
                </a:solidFill>
              </a:rPr>
              <a:t>    Внутрішній</a:t>
            </a:r>
          </a:p>
          <a:p>
            <a:pPr algn="ctr"/>
            <a:r>
              <a:rPr lang="uk-UA" dirty="0" smtClean="0">
                <a:solidFill>
                  <a:schemeClr val="tx1"/>
                </a:solidFill>
              </a:rPr>
              <a:t>(у</a:t>
            </a:r>
            <a:r>
              <a:rPr lang="uk-UA" sz="2000" dirty="0" smtClean="0">
                <a:solidFill>
                  <a:schemeClr val="tx1"/>
                </a:solidFill>
              </a:rPr>
              <a:t>правлінський</a:t>
            </a:r>
            <a:r>
              <a:rPr lang="uk-UA" sz="2800" dirty="0" smtClean="0">
                <a:solidFill>
                  <a:schemeClr val="tx1"/>
                </a:solidFill>
              </a:rPr>
              <a:t>)</a:t>
            </a:r>
            <a:r>
              <a:rPr lang="uk-UA" dirty="0" smtClean="0">
                <a:solidFill>
                  <a:schemeClr val="tx1"/>
                </a:solidFill>
              </a:rPr>
              <a:t> </a:t>
            </a:r>
            <a:endParaRPr lang="ru-RU" dirty="0">
              <a:solidFill>
                <a:schemeClr val="tx1"/>
              </a:solidFill>
            </a:endParaRPr>
          </a:p>
        </p:txBody>
      </p:sp>
      <p:sp>
        <p:nvSpPr>
          <p:cNvPr id="5" name="Объект 4"/>
          <p:cNvSpPr>
            <a:spLocks noGrp="1"/>
          </p:cNvSpPr>
          <p:nvPr>
            <p:ph sz="half" idx="2"/>
          </p:nvPr>
        </p:nvSpPr>
        <p:spPr>
          <a:xfrm>
            <a:off x="465362" y="3356991"/>
            <a:ext cx="2954510" cy="3033491"/>
          </a:xfrm>
          <a:noFill/>
          <a:ln w="38100">
            <a:noFill/>
          </a:ln>
        </p:spPr>
        <p:style>
          <a:lnRef idx="2">
            <a:schemeClr val="dk1"/>
          </a:lnRef>
          <a:fillRef idx="1">
            <a:schemeClr val="lt1"/>
          </a:fillRef>
          <a:effectRef idx="0">
            <a:schemeClr val="dk1"/>
          </a:effectRef>
          <a:fontRef idx="minor">
            <a:schemeClr val="dk1"/>
          </a:fontRef>
        </p:style>
        <p:txBody>
          <a:bodyPr>
            <a:normAutofit/>
          </a:bodyPr>
          <a:lstStyle/>
          <a:p>
            <a:pPr marL="0" indent="0" algn="just">
              <a:buNone/>
            </a:pPr>
            <a:r>
              <a:rPr lang="ru-RU" sz="2400" dirty="0" err="1">
                <a:solidFill>
                  <a:schemeClr val="tx1"/>
                </a:solidFill>
              </a:rPr>
              <a:t>складова</a:t>
            </a:r>
            <a:r>
              <a:rPr lang="ru-RU" sz="2400" dirty="0">
                <a:solidFill>
                  <a:schemeClr val="tx1"/>
                </a:solidFill>
              </a:rPr>
              <a:t> </a:t>
            </a:r>
            <a:r>
              <a:rPr lang="ru-RU" sz="2400" dirty="0" err="1">
                <a:solidFill>
                  <a:schemeClr val="tx1"/>
                </a:solidFill>
              </a:rPr>
              <a:t>частина</a:t>
            </a:r>
            <a:r>
              <a:rPr lang="ru-RU" sz="2400" dirty="0">
                <a:solidFill>
                  <a:schemeClr val="tx1"/>
                </a:solidFill>
              </a:rPr>
              <a:t> </a:t>
            </a:r>
            <a:r>
              <a:rPr lang="ru-RU" sz="2400" dirty="0" err="1" smtClean="0">
                <a:solidFill>
                  <a:schemeClr val="tx1"/>
                </a:solidFill>
              </a:rPr>
              <a:t>управлінського</a:t>
            </a:r>
            <a:r>
              <a:rPr lang="ru-RU" sz="2400" dirty="0" smtClean="0">
                <a:solidFill>
                  <a:schemeClr val="tx1"/>
                </a:solidFill>
              </a:rPr>
              <a:t> </a:t>
            </a:r>
            <a:r>
              <a:rPr lang="ru-RU" sz="2400" dirty="0" err="1">
                <a:solidFill>
                  <a:schemeClr val="tx1"/>
                </a:solidFill>
              </a:rPr>
              <a:t>обліку</a:t>
            </a:r>
            <a:r>
              <a:rPr lang="ru-RU" sz="2400" dirty="0">
                <a:solidFill>
                  <a:schemeClr val="tx1"/>
                </a:solidFill>
              </a:rPr>
              <a:t>, </a:t>
            </a:r>
            <a:r>
              <a:rPr lang="ru-RU" sz="2400" dirty="0" err="1">
                <a:solidFill>
                  <a:schemeClr val="tx1"/>
                </a:solidFill>
              </a:rPr>
              <a:t>тобто</a:t>
            </a:r>
            <a:r>
              <a:rPr lang="ru-RU" sz="2400" dirty="0">
                <a:solidFill>
                  <a:schemeClr val="tx1"/>
                </a:solidFill>
              </a:rPr>
              <a:t> </a:t>
            </a:r>
            <a:r>
              <a:rPr lang="ru-RU" sz="2400" dirty="0" err="1">
                <a:solidFill>
                  <a:schemeClr val="tx1"/>
                </a:solidFill>
              </a:rPr>
              <a:t>інформаційно-аналітичного</a:t>
            </a:r>
            <a:r>
              <a:rPr lang="ru-RU" sz="2400" dirty="0">
                <a:solidFill>
                  <a:schemeClr val="tx1"/>
                </a:solidFill>
              </a:rPr>
              <a:t> </a:t>
            </a:r>
            <a:r>
              <a:rPr lang="ru-RU" sz="2400" dirty="0" err="1">
                <a:solidFill>
                  <a:schemeClr val="tx1"/>
                </a:solidFill>
              </a:rPr>
              <a:t>забезпечення</a:t>
            </a:r>
            <a:r>
              <a:rPr lang="ru-RU" sz="2400" dirty="0">
                <a:solidFill>
                  <a:schemeClr val="tx1"/>
                </a:solidFill>
              </a:rPr>
              <a:t> </a:t>
            </a:r>
            <a:r>
              <a:rPr lang="ru-RU" sz="2400" dirty="0" err="1" smtClean="0">
                <a:solidFill>
                  <a:schemeClr val="tx1"/>
                </a:solidFill>
              </a:rPr>
              <a:t>керівництва</a:t>
            </a:r>
            <a:r>
              <a:rPr lang="ru-RU" sz="2400" dirty="0" smtClean="0">
                <a:solidFill>
                  <a:schemeClr val="tx1"/>
                </a:solidFill>
              </a:rPr>
              <a:t> </a:t>
            </a:r>
            <a:r>
              <a:rPr lang="ru-RU" sz="2400" dirty="0" err="1">
                <a:solidFill>
                  <a:schemeClr val="tx1"/>
                </a:solidFill>
              </a:rPr>
              <a:t>підприємства</a:t>
            </a:r>
            <a:endParaRPr lang="ru-RU" sz="2400" dirty="0">
              <a:solidFill>
                <a:schemeClr val="tx1"/>
              </a:solidFill>
            </a:endParaRPr>
          </a:p>
        </p:txBody>
      </p:sp>
      <p:sp>
        <p:nvSpPr>
          <p:cNvPr id="9" name="Скругленный прямоугольник 8"/>
          <p:cNvSpPr/>
          <p:nvPr/>
        </p:nvSpPr>
        <p:spPr>
          <a:xfrm>
            <a:off x="1487874" y="705178"/>
            <a:ext cx="6315361" cy="931513"/>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3" name="Заголовок 2"/>
          <p:cNvSpPr>
            <a:spLocks noGrp="1"/>
          </p:cNvSpPr>
          <p:nvPr>
            <p:ph type="title"/>
          </p:nvPr>
        </p:nvSpPr>
        <p:spPr>
          <a:xfrm>
            <a:off x="1670468" y="681570"/>
            <a:ext cx="5950173" cy="798034"/>
          </a:xfrm>
        </p:spPr>
        <p:txBody>
          <a:bodyPr>
            <a:normAutofit/>
          </a:bodyPr>
          <a:lstStyle/>
          <a:p>
            <a:r>
              <a:rPr lang="ru-RU" dirty="0" err="1" smtClean="0"/>
              <a:t>Диферен</a:t>
            </a:r>
            <a:r>
              <a:rPr lang="uk-UA" dirty="0" err="1" smtClean="0"/>
              <a:t>ціація</a:t>
            </a:r>
            <a:r>
              <a:rPr lang="uk-UA" dirty="0" smtClean="0"/>
              <a:t> аналізу</a:t>
            </a:r>
            <a:endParaRPr lang="ru-RU" dirty="0"/>
          </a:p>
        </p:txBody>
      </p:sp>
      <p:sp>
        <p:nvSpPr>
          <p:cNvPr id="6" name="Текст 5"/>
          <p:cNvSpPr>
            <a:spLocks noGrp="1"/>
          </p:cNvSpPr>
          <p:nvPr>
            <p:ph type="body" sz="quarter" idx="3"/>
          </p:nvPr>
        </p:nvSpPr>
        <p:spPr>
          <a:xfrm>
            <a:off x="5004048" y="1963488"/>
            <a:ext cx="2984291" cy="838200"/>
          </a:xfrm>
          <a:noFill/>
          <a:ln w="38100">
            <a:noFill/>
          </a:ln>
        </p:spPr>
        <p:style>
          <a:lnRef idx="2">
            <a:schemeClr val="dk1"/>
          </a:lnRef>
          <a:fillRef idx="1">
            <a:schemeClr val="lt1"/>
          </a:fillRef>
          <a:effectRef idx="0">
            <a:schemeClr val="dk1"/>
          </a:effectRef>
          <a:fontRef idx="minor">
            <a:schemeClr val="dk1"/>
          </a:fontRef>
        </p:style>
        <p:txBody>
          <a:bodyPr/>
          <a:lstStyle/>
          <a:p>
            <a:r>
              <a:rPr lang="uk-UA" dirty="0" smtClean="0">
                <a:solidFill>
                  <a:schemeClr val="tx1"/>
                </a:solidFill>
              </a:rPr>
              <a:t>Зовнішній</a:t>
            </a:r>
          </a:p>
          <a:p>
            <a:r>
              <a:rPr lang="uk-UA" dirty="0" smtClean="0">
                <a:solidFill>
                  <a:schemeClr val="tx1"/>
                </a:solidFill>
              </a:rPr>
              <a:t>(ф</a:t>
            </a:r>
            <a:r>
              <a:rPr lang="uk-UA" sz="2000" dirty="0" smtClean="0">
                <a:solidFill>
                  <a:schemeClr val="tx1"/>
                </a:solidFill>
              </a:rPr>
              <a:t>інансовій</a:t>
            </a:r>
            <a:r>
              <a:rPr lang="uk-UA" sz="2800" dirty="0" smtClean="0">
                <a:solidFill>
                  <a:schemeClr val="tx1"/>
                </a:solidFill>
              </a:rPr>
              <a:t>)</a:t>
            </a:r>
            <a:endParaRPr lang="ru-RU" dirty="0">
              <a:solidFill>
                <a:schemeClr val="tx1"/>
              </a:solidFill>
            </a:endParaRPr>
          </a:p>
        </p:txBody>
      </p:sp>
      <p:sp>
        <p:nvSpPr>
          <p:cNvPr id="7" name="Объект 6"/>
          <p:cNvSpPr>
            <a:spLocks noGrp="1"/>
          </p:cNvSpPr>
          <p:nvPr>
            <p:ph sz="quarter" idx="4"/>
          </p:nvPr>
        </p:nvSpPr>
        <p:spPr>
          <a:xfrm>
            <a:off x="3862795" y="3384719"/>
            <a:ext cx="4752528" cy="2979743"/>
          </a:xfrm>
          <a:ln w="38100">
            <a:noFill/>
          </a:ln>
        </p:spPr>
        <p:txBody>
          <a:bodyPr>
            <a:normAutofit/>
          </a:bodyPr>
          <a:lstStyle/>
          <a:p>
            <a:pPr marL="0" indent="0" algn="just">
              <a:buNone/>
            </a:pPr>
            <a:r>
              <a:rPr lang="ru-RU" sz="2400" dirty="0" err="1"/>
              <a:t>складова</a:t>
            </a:r>
            <a:r>
              <a:rPr lang="ru-RU" sz="2400" dirty="0"/>
              <a:t> </a:t>
            </a:r>
            <a:r>
              <a:rPr lang="ru-RU" sz="2400" dirty="0" err="1" smtClean="0"/>
              <a:t>частина</a:t>
            </a:r>
            <a:r>
              <a:rPr lang="ru-RU" sz="2400" dirty="0" smtClean="0"/>
              <a:t> </a:t>
            </a:r>
            <a:r>
              <a:rPr lang="ru-RU" sz="2400" dirty="0" err="1" smtClean="0"/>
              <a:t>фінансового</a:t>
            </a:r>
            <a:r>
              <a:rPr lang="ru-RU" sz="2400" dirty="0" smtClean="0"/>
              <a:t> </a:t>
            </a:r>
            <a:r>
              <a:rPr lang="ru-RU" sz="2400" dirty="0" err="1"/>
              <a:t>обліку</a:t>
            </a:r>
            <a:r>
              <a:rPr lang="ru-RU" sz="2400" dirty="0"/>
              <a:t>, </a:t>
            </a:r>
            <a:r>
              <a:rPr lang="ru-RU" sz="2400" dirty="0" err="1"/>
              <a:t>що</a:t>
            </a:r>
            <a:r>
              <a:rPr lang="ru-RU" sz="2400" dirty="0"/>
              <a:t> </a:t>
            </a:r>
            <a:r>
              <a:rPr lang="ru-RU" sz="2400" dirty="0" err="1"/>
              <a:t>обслуговує</a:t>
            </a:r>
            <a:r>
              <a:rPr lang="ru-RU" sz="2400" dirty="0"/>
              <a:t> </a:t>
            </a:r>
            <a:r>
              <a:rPr lang="ru-RU" sz="2400" dirty="0" err="1"/>
              <a:t>зовнішніх</a:t>
            </a:r>
            <a:r>
              <a:rPr lang="ru-RU" sz="2400" dirty="0"/>
              <a:t> </a:t>
            </a:r>
            <a:r>
              <a:rPr lang="ru-RU" sz="2400" dirty="0" err="1"/>
              <a:t>користувачів</a:t>
            </a:r>
            <a:r>
              <a:rPr lang="ru-RU" sz="2400" dirty="0"/>
              <a:t> </a:t>
            </a:r>
            <a:r>
              <a:rPr lang="ru-RU" sz="2400" dirty="0" err="1"/>
              <a:t>інформацією</a:t>
            </a:r>
            <a:r>
              <a:rPr lang="ru-RU" sz="2400" dirty="0"/>
              <a:t> про </a:t>
            </a:r>
            <a:r>
              <a:rPr lang="ru-RU" sz="2400" dirty="0" err="1"/>
              <a:t>підприємство</a:t>
            </a:r>
            <a:r>
              <a:rPr lang="ru-RU" sz="2400" dirty="0"/>
              <a:t>, яке </a:t>
            </a:r>
            <a:r>
              <a:rPr lang="ru-RU" sz="2400" dirty="0" err="1"/>
              <a:t>виступає</a:t>
            </a:r>
            <a:r>
              <a:rPr lang="ru-RU" sz="2400" dirty="0"/>
              <a:t> </a:t>
            </a:r>
            <a:r>
              <a:rPr lang="ru-RU" sz="2400" dirty="0" err="1"/>
              <a:t>самостійним</a:t>
            </a:r>
            <a:r>
              <a:rPr lang="ru-RU" sz="2400" dirty="0"/>
              <a:t> </a:t>
            </a:r>
            <a:r>
              <a:rPr lang="ru-RU" sz="2400" dirty="0" err="1"/>
              <a:t>суб'єктом</a:t>
            </a:r>
            <a:r>
              <a:rPr lang="ru-RU" sz="2400" dirty="0"/>
              <a:t> </a:t>
            </a:r>
            <a:r>
              <a:rPr lang="ru-RU" sz="2400" dirty="0" err="1"/>
              <a:t>аналізу</a:t>
            </a:r>
            <a:r>
              <a:rPr lang="ru-RU" sz="2400" dirty="0"/>
              <a:t> </a:t>
            </a:r>
            <a:r>
              <a:rPr lang="ru-RU" sz="2400" dirty="0" err="1"/>
              <a:t>господарської</a:t>
            </a:r>
            <a:r>
              <a:rPr lang="ru-RU" sz="2400" dirty="0"/>
              <a:t> </a:t>
            </a:r>
            <a:r>
              <a:rPr lang="ru-RU" sz="2400" dirty="0" err="1"/>
              <a:t>діяльності</a:t>
            </a:r>
            <a:r>
              <a:rPr lang="ru-RU" sz="2400" dirty="0"/>
              <a:t> за </a:t>
            </a:r>
            <a:r>
              <a:rPr lang="ru-RU" sz="2400" dirty="0" err="1"/>
              <a:t>даними</a:t>
            </a:r>
            <a:r>
              <a:rPr lang="ru-RU" sz="2400" dirty="0"/>
              <a:t>, як правило, </a:t>
            </a:r>
            <a:r>
              <a:rPr lang="ru-RU" sz="2400" dirty="0" err="1"/>
              <a:t>публічної</a:t>
            </a:r>
            <a:r>
              <a:rPr lang="ru-RU" sz="2400" dirty="0"/>
              <a:t> </a:t>
            </a:r>
            <a:r>
              <a:rPr lang="ru-RU" sz="2400" dirty="0" err="1"/>
              <a:t>фінансової</a:t>
            </a:r>
            <a:r>
              <a:rPr lang="ru-RU" sz="2400" dirty="0"/>
              <a:t> </a:t>
            </a:r>
            <a:r>
              <a:rPr lang="ru-RU" sz="2400" dirty="0" err="1" smtClean="0"/>
              <a:t>звітноті</a:t>
            </a:r>
            <a:r>
              <a:rPr lang="ru-RU" sz="2400" dirty="0"/>
              <a:t>.</a:t>
            </a:r>
          </a:p>
        </p:txBody>
      </p:sp>
      <p:sp>
        <p:nvSpPr>
          <p:cNvPr id="10" name="TextBox 9"/>
          <p:cNvSpPr txBox="1"/>
          <p:nvPr/>
        </p:nvSpPr>
        <p:spPr>
          <a:xfrm>
            <a:off x="3059832" y="192206"/>
            <a:ext cx="3171446" cy="978729"/>
          </a:xfrm>
          <a:prstGeom prst="rect">
            <a:avLst/>
          </a:prstGeom>
          <a:noFill/>
        </p:spPr>
        <p:txBody>
          <a:bodyPr wrap="none" rtlCol="0">
            <a:spAutoFit/>
          </a:bodyPr>
          <a:lstStyle/>
          <a:p>
            <a:pPr algn="ctr">
              <a:lnSpc>
                <a:spcPct val="90000"/>
              </a:lnSpc>
            </a:pPr>
            <a:r>
              <a:rPr lang="ru-RU"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 </a:t>
            </a:r>
            <a:r>
              <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Види аналізу</a:t>
            </a:r>
            <a:endParaRPr lang="ru-RU" sz="3200" b="1" dirty="0"/>
          </a:p>
          <a:p>
            <a:pPr algn="ctr">
              <a:lnSpc>
                <a:spcPct val="90000"/>
              </a:lnSpc>
            </a:pPr>
            <a:endParaRPr lang="ru-RU" sz="3200" dirty="0"/>
          </a:p>
        </p:txBody>
      </p:sp>
    </p:spTree>
    <p:extLst>
      <p:ext uri="{BB962C8B-B14F-4D97-AF65-F5344CB8AC3E}">
        <p14:creationId xmlns:p14="http://schemas.microsoft.com/office/powerpoint/2010/main" val="4180976530"/>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945" y="962417"/>
            <a:ext cx="8064895" cy="2751522"/>
          </a:xfrm>
          <a:prstGeom prst="rect">
            <a:avLst/>
          </a:prstGeom>
          <a:noFill/>
        </p:spPr>
        <p:txBody>
          <a:bodyPr wrap="square" rtlCol="0">
            <a:spAutoFit/>
          </a:bodyPr>
          <a:lstStyle/>
          <a:p>
            <a:pPr algn="just">
              <a:lnSpc>
                <a:spcPct val="90000"/>
              </a:lnSpc>
            </a:pPr>
            <a:r>
              <a:rPr lang="uk-UA" sz="2400" dirty="0" smtClean="0"/>
              <a:t>– </a:t>
            </a:r>
            <a:r>
              <a:rPr lang="uk-UA" sz="2400" dirty="0"/>
              <a:t>це вже безпосередній аналіз, тому вона є найбільш відповідальним етапом роботи аналітика. Організація обробки вимагає відповідного методичного забезпечення, певного рівня підготовки осіб, що займаються аналізом, їхньої забезпеченості технічними засобами проведення аналізу</a:t>
            </a:r>
            <a:r>
              <a:rPr lang="uk-UA" sz="2400" dirty="0" smtClean="0"/>
              <a:t>.</a:t>
            </a:r>
          </a:p>
          <a:p>
            <a:pPr algn="just">
              <a:lnSpc>
                <a:spcPct val="90000"/>
              </a:lnSpc>
            </a:pPr>
            <a:endParaRPr lang="ru-RU" sz="2400" dirty="0"/>
          </a:p>
          <a:p>
            <a:pPr algn="just">
              <a:lnSpc>
                <a:spcPct val="90000"/>
              </a:lnSpc>
            </a:pPr>
            <a:endParaRPr lang="ru-RU" sz="2400" dirty="0"/>
          </a:p>
        </p:txBody>
      </p:sp>
      <p:sp>
        <p:nvSpPr>
          <p:cNvPr id="3" name="Прямоугольник 2"/>
          <p:cNvSpPr/>
          <p:nvPr/>
        </p:nvSpPr>
        <p:spPr>
          <a:xfrm>
            <a:off x="1403648" y="262389"/>
            <a:ext cx="6381491" cy="646331"/>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Аналітична обробка даних </a:t>
            </a:r>
          </a:p>
        </p:txBody>
      </p:sp>
      <p:sp>
        <p:nvSpPr>
          <p:cNvPr id="5" name="Прямоугольник 4"/>
          <p:cNvSpPr/>
          <p:nvPr/>
        </p:nvSpPr>
        <p:spPr>
          <a:xfrm>
            <a:off x="755576" y="3789040"/>
            <a:ext cx="8064895" cy="2086725"/>
          </a:xfrm>
          <a:prstGeom prst="rect">
            <a:avLst/>
          </a:prstGeom>
          <a:ln w="38100">
            <a:solidFill>
              <a:schemeClr val="tx1"/>
            </a:solidFill>
            <a:prstDash val="dash"/>
          </a:ln>
        </p:spPr>
        <p:txBody>
          <a:bodyPr wrap="square">
            <a:spAutoFit/>
          </a:bodyPr>
          <a:lstStyle/>
          <a:p>
            <a:pPr lvl="0" algn="just">
              <a:lnSpc>
                <a:spcPct val="90000"/>
              </a:lnSpc>
            </a:pPr>
            <a:r>
              <a:rPr lang="uk-UA" sz="2400" dirty="0">
                <a:solidFill>
                  <a:prstClr val="white"/>
                </a:solidFill>
              </a:rPr>
              <a:t>Відповідальність за все це найчастіше покладається на фахівців, що здійснюють керівництво ана­літичної роботи на підприємстві, вони зобов'язані постійно удоско­на­лювати методику аналізу на основі вивчення досягнення науки і пере­дового досвіду в області аналізу і впроваджувати її на всіх ділянках виробництва.</a:t>
            </a:r>
            <a:endParaRPr lang="ru-RU" sz="2400" dirty="0">
              <a:solidFill>
                <a:prstClr val="white"/>
              </a:solidFill>
            </a:endParaRPr>
          </a:p>
        </p:txBody>
      </p:sp>
    </p:spTree>
    <p:extLst>
      <p:ext uri="{BB962C8B-B14F-4D97-AF65-F5344CB8AC3E}">
        <p14:creationId xmlns:p14="http://schemas.microsoft.com/office/powerpoint/2010/main" val="119900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8112" y="12778"/>
            <a:ext cx="6859786" cy="11604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 </a:t>
            </a:r>
            <a:r>
              <a:rPr lang="ru-RU" sz="3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Організація</a:t>
            </a:r>
            <a:r>
              <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аналітичного</a:t>
            </a:r>
            <a:r>
              <a:rPr lang="ru-RU"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3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процесу</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323529" y="1268760"/>
            <a:ext cx="8568952" cy="5576911"/>
          </a:xfrm>
          <a:prstGeom prst="rect">
            <a:avLst/>
          </a:prstGeom>
          <a:noFill/>
        </p:spPr>
        <p:txBody>
          <a:bodyPr wrap="square" rtlCol="0">
            <a:spAutoFit/>
          </a:bodyPr>
          <a:lstStyle/>
          <a:p>
            <a:pPr algn="just">
              <a:lnSpc>
                <a:spcPct val="90000"/>
              </a:lnSpc>
            </a:pPr>
            <a:r>
              <a:rPr lang="uk-UA" sz="2200" dirty="0" smtClean="0"/>
              <a:t>           В </a:t>
            </a:r>
            <a:r>
              <a:rPr lang="uk-UA" sz="2200" dirty="0"/>
              <a:t>умовах розвитку ринкових відносин питання організації і стану аналізу господарської </a:t>
            </a:r>
            <a:r>
              <a:rPr lang="uk-UA" sz="2200" dirty="0" smtClean="0"/>
              <a:t>діяльності (у тому числі й зовнішньоекономічної діяльності) набувають </a:t>
            </a:r>
            <a:r>
              <a:rPr lang="uk-UA" sz="2200" dirty="0"/>
              <a:t>особливого значення, оскільки аналіз господарської діяльності на відміну від бухгалтерського обліку і статистики не має суворої регламентації і виконується за ініціативою різних управлін­ських структур, виходячи з накопиченого аналітичного досвіду роботи управлінського персоналу.</a:t>
            </a:r>
            <a:endParaRPr lang="ru-RU" sz="2200" dirty="0"/>
          </a:p>
          <a:p>
            <a:pPr algn="just">
              <a:lnSpc>
                <a:spcPct val="90000"/>
              </a:lnSpc>
            </a:pPr>
            <a:r>
              <a:rPr lang="uk-UA" sz="2200" dirty="0" smtClean="0"/>
              <a:t>          Організаційні </a:t>
            </a:r>
            <a:r>
              <a:rPr lang="uk-UA" sz="2200" dirty="0"/>
              <a:t>форми аналізу господарської діяльності підпри­єм­ства визначаються складом апарату і технічним рівнем управління</a:t>
            </a:r>
            <a:r>
              <a:rPr lang="uk-UA" sz="2200" dirty="0" smtClean="0"/>
              <a:t>.</a:t>
            </a:r>
          </a:p>
          <a:p>
            <a:pPr algn="just">
              <a:lnSpc>
                <a:spcPct val="90000"/>
              </a:lnSpc>
            </a:pPr>
            <a:r>
              <a:rPr lang="uk-UA" sz="2200" dirty="0" smtClean="0"/>
              <a:t>           Аналіз </a:t>
            </a:r>
            <a:r>
              <a:rPr lang="uk-UA" sz="2200" dirty="0"/>
              <a:t>господарської діяльності входить в обов'язок не тільки працівників еко­номічних служб, а й технічних відділів (головного механіка, енерге­ти­ка, технолога та ін.) Економічні служби підприємства планують госпо­дарську діяльність, здійснюють постачання і реалізацію продукції, орга­нізовують працю, фінансову роботу, облік і контроль господарської діяльності</a:t>
            </a:r>
            <a:r>
              <a:rPr lang="uk-UA" sz="2200" dirty="0" smtClean="0"/>
              <a:t>.</a:t>
            </a:r>
            <a:endParaRPr lang="ru-RU" sz="2200" dirty="0" smtClean="0"/>
          </a:p>
        </p:txBody>
      </p:sp>
    </p:spTree>
    <p:extLst>
      <p:ext uri="{BB962C8B-B14F-4D97-AF65-F5344CB8AC3E}">
        <p14:creationId xmlns:p14="http://schemas.microsoft.com/office/powerpoint/2010/main" val="366567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573" y="44624"/>
            <a:ext cx="7606357" cy="93610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Економічний розподіл </a:t>
            </a:r>
            <a:r>
              <a:rPr lang="uk-UA"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обов'язків між службами підприємства</a:t>
            </a:r>
            <a:endParaRPr lang="ru-RU"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107504" y="980728"/>
            <a:ext cx="9036496" cy="6144759"/>
          </a:xfrm>
          <a:prstGeom prst="rect">
            <a:avLst/>
          </a:prstGeom>
          <a:noFill/>
        </p:spPr>
        <p:txBody>
          <a:bodyPr wrap="square" rtlCol="0">
            <a:spAutoFit/>
          </a:bodyPr>
          <a:lstStyle/>
          <a:p>
            <a:pPr algn="just">
              <a:lnSpc>
                <a:spcPct val="90000"/>
              </a:lnSpc>
            </a:pPr>
            <a:r>
              <a:rPr lang="uk-UA" sz="2400" b="1" i="1" dirty="0" smtClean="0">
                <a:solidFill>
                  <a:schemeClr val="accent2"/>
                </a:solidFill>
              </a:rPr>
              <a:t>       Планово-економічний </a:t>
            </a:r>
            <a:r>
              <a:rPr lang="uk-UA" sz="2400" b="1" i="1" dirty="0">
                <a:solidFill>
                  <a:schemeClr val="accent2"/>
                </a:solidFill>
              </a:rPr>
              <a:t>відділ </a:t>
            </a:r>
            <a:r>
              <a:rPr lang="uk-UA" sz="2300" dirty="0"/>
              <a:t>здійснює скла­дання плану аналітичної роботи і контроль за його виконанням, мето­дичне забезпечення аналізу, займається організацією й узагальнен­ням результатів комплексного аналізу господарської діяльності підприємства і його підрозділів, проводить дослідження з економіки підприємства і перспектив його розвитку, розробляє заходи щодо ефективної витра­ти ресурсів і використання резервів виробництва</a:t>
            </a:r>
            <a:r>
              <a:rPr lang="uk-UA" sz="2300" dirty="0" smtClean="0"/>
              <a:t>.</a:t>
            </a:r>
            <a:endParaRPr lang="ru-RU" sz="2300" dirty="0"/>
          </a:p>
          <a:p>
            <a:pPr algn="just">
              <a:lnSpc>
                <a:spcPct val="90000"/>
              </a:lnSpc>
            </a:pPr>
            <a:r>
              <a:rPr lang="uk-UA" sz="2300" b="1" i="1" dirty="0" smtClean="0">
                <a:solidFill>
                  <a:schemeClr val="accent2"/>
                </a:solidFill>
              </a:rPr>
              <a:t>          Виробничий </a:t>
            </a:r>
            <a:r>
              <a:rPr lang="uk-UA" sz="2300" b="1" i="1" dirty="0">
                <a:solidFill>
                  <a:schemeClr val="accent2"/>
                </a:solidFill>
              </a:rPr>
              <a:t>відділ </a:t>
            </a:r>
            <a:r>
              <a:rPr lang="uk-UA" sz="2300" dirty="0"/>
              <a:t>аналізує випуск продукції основними цехами в натуральному вираженні, виконання плану випуску продукції за обся­гом та асортиментом, ритмічність виробництва, підвищення якості про­дукції, упровадження нової техніки і технологій, комплексної механіза­ції й автоматизації виробництва, роботу устаткування, витрати мате­ріальних ресурсів, тривалість технологічного циклу, комплексність випуску продукції, розробляє заходи щодо скорочення трудомісткості виготовлення продукції, вирішує питання технічної й організаційної підготовки виробництва тощо.</a:t>
            </a:r>
            <a:endParaRPr lang="ru-RU" sz="2300" dirty="0"/>
          </a:p>
          <a:p>
            <a:pPr algn="just">
              <a:lnSpc>
                <a:spcPct val="90000"/>
              </a:lnSpc>
            </a:pPr>
            <a:endParaRPr lang="ru-RU" sz="2300" dirty="0"/>
          </a:p>
        </p:txBody>
      </p:sp>
    </p:spTree>
    <p:extLst>
      <p:ext uri="{BB962C8B-B14F-4D97-AF65-F5344CB8AC3E}">
        <p14:creationId xmlns:p14="http://schemas.microsoft.com/office/powerpoint/2010/main" val="242511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0"/>
            <a:ext cx="8784976" cy="7072705"/>
          </a:xfrm>
          <a:prstGeom prst="rect">
            <a:avLst/>
          </a:prstGeom>
          <a:noFill/>
        </p:spPr>
        <p:txBody>
          <a:bodyPr wrap="square" rtlCol="0">
            <a:spAutoFit/>
          </a:bodyPr>
          <a:lstStyle/>
          <a:p>
            <a:pPr algn="just"/>
            <a:r>
              <a:rPr lang="uk-UA" sz="2400" b="1" i="1" dirty="0" smtClean="0">
                <a:solidFill>
                  <a:schemeClr val="accent2"/>
                </a:solidFill>
              </a:rPr>
              <a:t>       Відділ </a:t>
            </a:r>
            <a:r>
              <a:rPr lang="uk-UA" sz="2400" b="1" i="1" dirty="0">
                <a:solidFill>
                  <a:schemeClr val="accent2"/>
                </a:solidFill>
              </a:rPr>
              <a:t>головного механіка й енергетика</a:t>
            </a:r>
            <a:r>
              <a:rPr lang="uk-UA" sz="2400" b="1" i="1" dirty="0">
                <a:solidFill>
                  <a:srgbClr val="FFFF00"/>
                </a:solidFill>
              </a:rPr>
              <a:t> </a:t>
            </a:r>
            <a:r>
              <a:rPr lang="uk-UA" sz="2400" dirty="0"/>
              <a:t>вивчає стан експлуатації машин і устаткування, виконання планів-графіків ремонту і модерніза­ції устаткування, якість і собівартість ремонтів, повноту використання устаткування і виробничих потужностей, раціональність споживання енергоресурсів.</a:t>
            </a:r>
            <a:endParaRPr lang="ru-RU" sz="2400" dirty="0"/>
          </a:p>
          <a:p>
            <a:pPr algn="just"/>
            <a:r>
              <a:rPr lang="uk-UA" sz="2400" b="1" i="1" dirty="0" smtClean="0">
                <a:solidFill>
                  <a:schemeClr val="accent2"/>
                </a:solidFill>
              </a:rPr>
              <a:t>       Відділ </a:t>
            </a:r>
            <a:r>
              <a:rPr lang="uk-UA" sz="2400" b="1" i="1" dirty="0">
                <a:solidFill>
                  <a:schemeClr val="accent2"/>
                </a:solidFill>
              </a:rPr>
              <a:t>технічного контролю</a:t>
            </a:r>
            <a:r>
              <a:rPr lang="uk-UA" sz="2400" dirty="0">
                <a:solidFill>
                  <a:schemeClr val="accent2"/>
                </a:solidFill>
              </a:rPr>
              <a:t> </a:t>
            </a:r>
            <a:r>
              <a:rPr lang="uk-UA" sz="2400" dirty="0"/>
              <a:t>аналізує якість сировини і готової про­дукції, брак і пов'язані з ним утрати, рекламації покупців, розробляє заходи щодо зменшення браку, підвищення якості продукції, дотри­мання технологічної дисципліни і т. ін.</a:t>
            </a:r>
            <a:endParaRPr lang="ru-RU" sz="2400" dirty="0"/>
          </a:p>
          <a:p>
            <a:pPr algn="just"/>
            <a:r>
              <a:rPr lang="uk-UA" sz="2400" b="1" i="1" dirty="0" smtClean="0">
                <a:solidFill>
                  <a:schemeClr val="accent2"/>
                </a:solidFill>
              </a:rPr>
              <a:t>       Відділ </a:t>
            </a:r>
            <a:r>
              <a:rPr lang="uk-UA" sz="2400" b="1" i="1" dirty="0">
                <a:solidFill>
                  <a:schemeClr val="accent2"/>
                </a:solidFill>
              </a:rPr>
              <a:t>постачання</a:t>
            </a:r>
            <a:r>
              <a:rPr lang="uk-UA" sz="2400" dirty="0">
                <a:solidFill>
                  <a:schemeClr val="accent2"/>
                </a:solidFill>
              </a:rPr>
              <a:t> </a:t>
            </a:r>
            <a:r>
              <a:rPr lang="uk-UA" sz="2400" dirty="0"/>
              <a:t>контролює своєчасність і якість матеріально-технічного забезпечення виробництва, виконання плану постачань за обсягом, номенклатурою, термінами, якістю, станом і збереженістю склад­ських запасів, дотримання норм відпустки матеріалів, транспортно-заготівельні витрати, фактичну вартість матеріальних ресурсів, що здобуваються, і ін.</a:t>
            </a:r>
            <a:endParaRPr lang="ru-RU" sz="2400" dirty="0"/>
          </a:p>
          <a:p>
            <a:pPr>
              <a:lnSpc>
                <a:spcPct val="90000"/>
              </a:lnSpc>
            </a:pPr>
            <a:endParaRPr lang="ru-RU" sz="2400" dirty="0"/>
          </a:p>
        </p:txBody>
      </p:sp>
    </p:spTree>
    <p:extLst>
      <p:ext uri="{BB962C8B-B14F-4D97-AF65-F5344CB8AC3E}">
        <p14:creationId xmlns:p14="http://schemas.microsoft.com/office/powerpoint/2010/main" val="2001315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0"/>
            <a:ext cx="8784976" cy="6740307"/>
          </a:xfrm>
          <a:prstGeom prst="rect">
            <a:avLst/>
          </a:prstGeom>
          <a:noFill/>
        </p:spPr>
        <p:txBody>
          <a:bodyPr wrap="square" rtlCol="0">
            <a:spAutoFit/>
          </a:bodyPr>
          <a:lstStyle/>
          <a:p>
            <a:pPr algn="just"/>
            <a:r>
              <a:rPr lang="uk-UA" sz="2400" b="1" i="1" dirty="0" smtClean="0">
                <a:solidFill>
                  <a:schemeClr val="accent2"/>
                </a:solidFill>
              </a:rPr>
              <a:t>      Відділ </a:t>
            </a:r>
            <a:r>
              <a:rPr lang="uk-UA" sz="2400" b="1" i="1" dirty="0">
                <a:solidFill>
                  <a:schemeClr val="accent2"/>
                </a:solidFill>
              </a:rPr>
              <a:t>збуту</a:t>
            </a:r>
            <a:r>
              <a:rPr lang="uk-UA" sz="2400" dirty="0">
                <a:solidFill>
                  <a:schemeClr val="accent2"/>
                </a:solidFill>
              </a:rPr>
              <a:t> </a:t>
            </a:r>
            <a:r>
              <a:rPr lang="uk-UA" sz="2400" dirty="0"/>
              <a:t>вивчає виконання договірних зобов'язань і планів постачань продукції споживачам за обсягом, якістю, термінами, но­менклатурою, аналізує виконання плану реалізації продукції і витрат на неї, контролює дотримання норм складських запасів і збереженість готової продукції, вивчає ринок збуту і раціональність господарських зв'язків.</a:t>
            </a:r>
            <a:endParaRPr lang="ru-RU" sz="2400" dirty="0"/>
          </a:p>
          <a:p>
            <a:pPr algn="just"/>
            <a:r>
              <a:rPr lang="uk-UA" sz="2400" b="1" i="1" dirty="0" smtClean="0">
                <a:solidFill>
                  <a:schemeClr val="accent2"/>
                </a:solidFill>
              </a:rPr>
              <a:t>      Відділ </a:t>
            </a:r>
            <a:r>
              <a:rPr lang="uk-UA" sz="2400" b="1" i="1" dirty="0">
                <a:solidFill>
                  <a:schemeClr val="accent2"/>
                </a:solidFill>
              </a:rPr>
              <a:t>праці і заробітної плати</a:t>
            </a:r>
            <a:r>
              <a:rPr lang="uk-UA" sz="2400" b="1" i="1" dirty="0">
                <a:solidFill>
                  <a:srgbClr val="FFFF00"/>
                </a:solidFill>
              </a:rPr>
              <a:t> </a:t>
            </a:r>
            <a:r>
              <a:rPr lang="uk-UA" sz="2400" dirty="0"/>
              <a:t>аналізує рівень організації праці, чисельність персоналу за всіма категоріями і професіями підприєм­ства  і його структурних підрозділів, рівень використання робочого часу, витрати фонду заробітної плати, аналізує ефективність форм і систем оплати і стимулювання праці, рівень продуктивності праці.</a:t>
            </a:r>
            <a:endParaRPr lang="ru-RU" sz="2400" dirty="0"/>
          </a:p>
          <a:p>
            <a:pPr algn="just"/>
            <a:r>
              <a:rPr lang="uk-UA" sz="2400" b="1" i="1" dirty="0" smtClean="0">
                <a:solidFill>
                  <a:schemeClr val="accent2"/>
                </a:solidFill>
              </a:rPr>
              <a:t>      Головна </a:t>
            </a:r>
            <a:r>
              <a:rPr lang="uk-UA" sz="2400" b="1" i="1" dirty="0">
                <a:solidFill>
                  <a:schemeClr val="accent2"/>
                </a:solidFill>
              </a:rPr>
              <a:t>бухгалтерія </a:t>
            </a:r>
            <a:r>
              <a:rPr lang="uk-UA" sz="2400" dirty="0"/>
              <a:t>аналізує виконання кошторисів загально­ви­робничих, адміністративних витрат та витрат на збут, кошторису витрат на виробництво, собівартість реалізованої продукції, виконання плану прибутку і його використання, проводить аналіз бухгалтерського ба­лансу, фінансового стану й т. ін</a:t>
            </a:r>
            <a:r>
              <a:rPr lang="uk-UA" sz="2400" dirty="0" smtClean="0"/>
              <a:t>.</a:t>
            </a:r>
            <a:endParaRPr lang="ru-RU" sz="2400" dirty="0"/>
          </a:p>
        </p:txBody>
      </p:sp>
    </p:spTree>
    <p:extLst>
      <p:ext uri="{BB962C8B-B14F-4D97-AF65-F5344CB8AC3E}">
        <p14:creationId xmlns:p14="http://schemas.microsoft.com/office/powerpoint/2010/main" val="3573577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4060"/>
            <a:ext cx="8352928" cy="2142125"/>
          </a:xfrm>
          <a:prstGeom prst="rect">
            <a:avLst/>
          </a:prstGeom>
          <a:noFill/>
        </p:spPr>
        <p:txBody>
          <a:bodyPr wrap="square" rtlCol="0">
            <a:spAutoFit/>
          </a:bodyPr>
          <a:lstStyle/>
          <a:p>
            <a:pPr algn="just">
              <a:lnSpc>
                <a:spcPct val="90000"/>
              </a:lnSpc>
            </a:pPr>
            <a:r>
              <a:rPr lang="uk-UA" sz="2800" b="1" i="1" dirty="0" smtClean="0">
                <a:solidFill>
                  <a:schemeClr val="accent2"/>
                </a:solidFill>
              </a:rPr>
              <a:t>     Фінансовий </a:t>
            </a:r>
            <a:r>
              <a:rPr lang="uk-UA" sz="2800" b="1" i="1" dirty="0">
                <a:solidFill>
                  <a:schemeClr val="accent2"/>
                </a:solidFill>
              </a:rPr>
              <a:t>відділ</a:t>
            </a:r>
            <a:r>
              <a:rPr lang="uk-UA" sz="2800" dirty="0">
                <a:solidFill>
                  <a:schemeClr val="accent2"/>
                </a:solidFill>
              </a:rPr>
              <a:t> </a:t>
            </a:r>
            <a:r>
              <a:rPr lang="uk-UA" sz="2400" dirty="0"/>
              <a:t>проводить аналіз звітів про виконання фінан­сового плану, кредитних заявок і касового плану, аналізує витрати оборотних коштів і спеціальних фондів, контролює фінансовий стан і платоспроможність підприємства.</a:t>
            </a:r>
            <a:endParaRPr lang="ru-RU" sz="2400" dirty="0"/>
          </a:p>
          <a:p>
            <a:pPr algn="just">
              <a:lnSpc>
                <a:spcPct val="90000"/>
              </a:lnSpc>
            </a:pPr>
            <a:endParaRPr lang="ru-RU" sz="2400" dirty="0"/>
          </a:p>
        </p:txBody>
      </p:sp>
      <p:sp>
        <p:nvSpPr>
          <p:cNvPr id="3" name="TextBox 2"/>
          <p:cNvSpPr txBox="1"/>
          <p:nvPr/>
        </p:nvSpPr>
        <p:spPr>
          <a:xfrm>
            <a:off x="482541" y="2174708"/>
            <a:ext cx="8136904" cy="2086725"/>
          </a:xfrm>
          <a:prstGeom prst="rect">
            <a:avLst/>
          </a:prstGeom>
          <a:noFill/>
          <a:ln w="57150">
            <a:solidFill>
              <a:schemeClr val="tx1"/>
            </a:solidFill>
            <a:prstDash val="dash"/>
          </a:ln>
        </p:spPr>
        <p:txBody>
          <a:bodyPr wrap="square" rtlCol="0">
            <a:spAutoFit/>
          </a:bodyPr>
          <a:lstStyle/>
          <a:p>
            <a:pPr>
              <a:lnSpc>
                <a:spcPct val="90000"/>
              </a:lnSpc>
            </a:pPr>
            <a:r>
              <a:rPr lang="uk-UA" sz="2400" dirty="0" smtClean="0"/>
              <a:t>Примітка:</a:t>
            </a:r>
          </a:p>
          <a:p>
            <a:pPr>
              <a:lnSpc>
                <a:spcPct val="90000"/>
              </a:lnSpc>
            </a:pPr>
            <a:r>
              <a:rPr lang="uk-UA" sz="2400" dirty="0"/>
              <a:t>Така спільна робота з проведення аналізу господарської діяль­ності дозволяє забезпечити його комплексність і, головне, більш кваліфіковано, глибше вивчити господарську діяльність, її результати, повніше виявити невикористані резерви</a:t>
            </a:r>
            <a:r>
              <a:rPr lang="uk-UA" sz="2400" dirty="0" smtClean="0"/>
              <a:t>.</a:t>
            </a:r>
            <a:endParaRPr lang="ru-RU"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506" y="4437113"/>
            <a:ext cx="8682974" cy="2410494"/>
          </a:xfrm>
          <a:prstGeom prst="rect">
            <a:avLst/>
          </a:prstGeom>
          <a:effectLst>
            <a:softEdge rad="635000"/>
          </a:effectLst>
        </p:spPr>
      </p:pic>
    </p:spTree>
    <p:extLst>
      <p:ext uri="{BB962C8B-B14F-4D97-AF65-F5344CB8AC3E}">
        <p14:creationId xmlns:p14="http://schemas.microsoft.com/office/powerpoint/2010/main" val="124928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965" y="918700"/>
            <a:ext cx="9132013" cy="5964710"/>
          </a:xfrm>
          <a:prstGeom prst="rect">
            <a:avLst/>
          </a:prstGeom>
          <a:noFill/>
        </p:spPr>
        <p:txBody>
          <a:bodyPr wrap="square" rtlCol="0">
            <a:spAutoFit/>
          </a:bodyPr>
          <a:lstStyle/>
          <a:p>
            <a:pPr algn="ctr"/>
            <a:endParaRPr lang="uk-UA" sz="2400" b="1" i="1" dirty="0" smtClean="0">
              <a:solidFill>
                <a:schemeClr val="accent2"/>
              </a:solidFill>
            </a:endParaRPr>
          </a:p>
          <a:p>
            <a:pPr algn="just"/>
            <a:r>
              <a:rPr lang="uk-UA" sz="2400" b="1" i="1" dirty="0" smtClean="0">
                <a:solidFill>
                  <a:schemeClr val="accent2"/>
                </a:solidFill>
              </a:rPr>
              <a:t>      Періодично </a:t>
            </a:r>
            <a:r>
              <a:rPr lang="uk-UA" sz="2400" b="1" i="1" dirty="0">
                <a:solidFill>
                  <a:schemeClr val="accent2"/>
                </a:solidFill>
              </a:rPr>
              <a:t>аналіз економічних показників діяльності підприємства</a:t>
            </a:r>
            <a:r>
              <a:rPr lang="uk-UA" sz="2400" b="1" dirty="0">
                <a:solidFill>
                  <a:schemeClr val="accent2"/>
                </a:solidFill>
              </a:rPr>
              <a:t> </a:t>
            </a:r>
            <a:r>
              <a:rPr lang="uk-UA" sz="2400" dirty="0"/>
              <a:t>проводиться вищими органами управління. Фахівці цих органів можуть вивчати окремі пи­тання чи проводити комплексний аналіз господарської діяльності під­приємства. За виявленими результатами цього аналізу органи управління можуть до деякої міри змінювати економічні умови діяльності підприємства. </a:t>
            </a:r>
            <a:endParaRPr lang="ru-RU" sz="2400" dirty="0"/>
          </a:p>
          <a:p>
            <a:pPr algn="just"/>
            <a:r>
              <a:rPr lang="uk-UA" sz="2400" b="1" i="1" dirty="0" smtClean="0">
                <a:solidFill>
                  <a:schemeClr val="accent2"/>
                </a:solidFill>
              </a:rPr>
              <a:t>      Позавідомчий </a:t>
            </a:r>
            <a:r>
              <a:rPr lang="uk-UA" sz="2400" b="1" i="1" dirty="0">
                <a:solidFill>
                  <a:schemeClr val="accent2"/>
                </a:solidFill>
              </a:rPr>
              <a:t>аналіз </a:t>
            </a:r>
            <a:r>
              <a:rPr lang="uk-UA" sz="2400" dirty="0"/>
              <a:t>виконується статистичними, фінансовими органами, податковими інспекціями, аудиторськими фірмами, банка­ми, інвесторами, науково-дослідними інститутами і та ін. </a:t>
            </a:r>
            <a:endParaRPr lang="ru-RU" sz="2400" dirty="0"/>
          </a:p>
          <a:p>
            <a:pPr algn="just"/>
            <a:r>
              <a:rPr lang="uk-UA" sz="2400" b="1" i="1" dirty="0" smtClean="0">
                <a:solidFill>
                  <a:schemeClr val="accent2"/>
                </a:solidFill>
              </a:rPr>
              <a:t>     Статистичні органи</a:t>
            </a:r>
            <a:r>
              <a:rPr lang="uk-UA" sz="2400" i="1" dirty="0" smtClean="0">
                <a:solidFill>
                  <a:schemeClr val="accent2"/>
                </a:solidFill>
              </a:rPr>
              <a:t> </a:t>
            </a:r>
            <a:r>
              <a:rPr lang="uk-UA" sz="2400" dirty="0" smtClean="0"/>
              <a:t>узагальнюють </a:t>
            </a:r>
            <a:r>
              <a:rPr lang="uk-UA" sz="2400" dirty="0"/>
              <a:t>і аналізують стати­стичну звітність, а результати представляють у відповідні міністерства і відомства для практичного використання.</a:t>
            </a:r>
            <a:endParaRPr lang="ru-RU" sz="2400" dirty="0"/>
          </a:p>
          <a:p>
            <a:pPr algn="just">
              <a:lnSpc>
                <a:spcPct val="90000"/>
              </a:lnSpc>
            </a:pPr>
            <a:endParaRPr lang="ru-RU" sz="2400" dirty="0"/>
          </a:p>
        </p:txBody>
      </p:sp>
      <p:sp>
        <p:nvSpPr>
          <p:cNvPr id="3" name="Прямоугольник 2"/>
          <p:cNvSpPr/>
          <p:nvPr/>
        </p:nvSpPr>
        <p:spPr>
          <a:xfrm>
            <a:off x="179512" y="2509"/>
            <a:ext cx="8712968" cy="138499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Особливості зовнішнього аналізу визначаються задачами того органу, що здійснює аналіз роботи підприємства.</a:t>
            </a:r>
          </a:p>
        </p:txBody>
      </p:sp>
    </p:spTree>
    <p:extLst>
      <p:ext uri="{BB962C8B-B14F-4D97-AF65-F5344CB8AC3E}">
        <p14:creationId xmlns:p14="http://schemas.microsoft.com/office/powerpoint/2010/main" val="330903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0846"/>
            <a:ext cx="8640960" cy="4524315"/>
          </a:xfrm>
          <a:prstGeom prst="rect">
            <a:avLst/>
          </a:prstGeom>
          <a:noFill/>
        </p:spPr>
        <p:txBody>
          <a:bodyPr wrap="square" rtlCol="0">
            <a:spAutoFit/>
          </a:bodyPr>
          <a:lstStyle/>
          <a:p>
            <a:pPr algn="just"/>
            <a:r>
              <a:rPr lang="uk-UA" sz="2400" b="1" i="1" dirty="0">
                <a:solidFill>
                  <a:schemeClr val="accent2"/>
                </a:solidFill>
              </a:rPr>
              <a:t>Податкові інспекції </a:t>
            </a:r>
            <a:r>
              <a:rPr lang="uk-UA" sz="2400" dirty="0"/>
              <a:t>аналізують фінансові результати діяльності під­приємств (прибутку, збитку), правильність нарахування і своєчасність  перерахування податків у бюджет. </a:t>
            </a:r>
          </a:p>
          <a:p>
            <a:pPr algn="just"/>
            <a:r>
              <a:rPr lang="uk-UA" sz="2400" b="1" i="1" dirty="0" smtClean="0">
                <a:solidFill>
                  <a:schemeClr val="accent2"/>
                </a:solidFill>
              </a:rPr>
              <a:t>Банки </a:t>
            </a:r>
            <a:r>
              <a:rPr lang="uk-UA" sz="2400" b="1" i="1" dirty="0">
                <a:solidFill>
                  <a:schemeClr val="accent2"/>
                </a:solidFill>
              </a:rPr>
              <a:t>й інші інвестори </a:t>
            </a:r>
            <a:r>
              <a:rPr lang="uk-UA" sz="2400" dirty="0"/>
              <a:t>(контр­аген­ти-постачальники, покупці, підрядчики) вивчають фінансовий стан під­приємства, його платоспроможність, кредитоспроможність, ефектив­ність використання кредитів та інше для з'ясування реальної позиції даного підприємства на ринку, його подальших перспектив діяльності.</a:t>
            </a:r>
            <a:endParaRPr lang="ru-RU" sz="2400" dirty="0"/>
          </a:p>
          <a:p>
            <a:r>
              <a:rPr lang="uk-UA" sz="2400" i="1" dirty="0">
                <a:solidFill>
                  <a:schemeClr val="accent2"/>
                </a:solidFill>
              </a:rPr>
              <a:t>Підприємства можуть користуватися послугами фахівців ауди­тор­ських і консультаційних фірм</a:t>
            </a:r>
            <a:r>
              <a:rPr lang="uk-UA" sz="2400" i="1" dirty="0" smtClean="0">
                <a:solidFill>
                  <a:schemeClr val="accent2"/>
                </a:solidFill>
              </a:rPr>
              <a:t>.</a:t>
            </a:r>
            <a:endParaRPr lang="ru-RU" sz="2400" i="1" dirty="0">
              <a:solidFill>
                <a:schemeClr val="accent2"/>
              </a:solidFill>
            </a:endParaRPr>
          </a:p>
        </p:txBody>
      </p:sp>
      <p:sp>
        <p:nvSpPr>
          <p:cNvPr id="3" name="TextBox 2"/>
          <p:cNvSpPr txBox="1"/>
          <p:nvPr/>
        </p:nvSpPr>
        <p:spPr>
          <a:xfrm>
            <a:off x="223008" y="4797152"/>
            <a:ext cx="8640960" cy="1754326"/>
          </a:xfrm>
          <a:prstGeom prst="rect">
            <a:avLst/>
          </a:prstGeom>
          <a:noFill/>
          <a:ln w="57150">
            <a:solidFill>
              <a:schemeClr val="tx1"/>
            </a:solidFill>
            <a:prstDash val="dash"/>
          </a:ln>
        </p:spPr>
        <p:txBody>
          <a:bodyPr wrap="square" rtlCol="0">
            <a:spAutoFit/>
          </a:bodyPr>
          <a:lstStyle/>
          <a:p>
            <a:pPr algn="just">
              <a:lnSpc>
                <a:spcPct val="90000"/>
              </a:lnSpc>
            </a:pPr>
            <a:r>
              <a:rPr lang="uk-UA" sz="2400" dirty="0"/>
              <a:t>Використання усіх форм внутрішньогосподарського, відомчого і позавідомчого суспільного контролю й аналізу створює можливості для всебічного вивчення господарської діяльності підприємства і най­більш повного пошуку резервів підвищення ефективності виробництва</a:t>
            </a:r>
            <a:r>
              <a:rPr lang="uk-UA" sz="2400" dirty="0" smtClean="0"/>
              <a:t>.</a:t>
            </a:r>
            <a:endParaRPr lang="ru-RU" sz="2400" dirty="0"/>
          </a:p>
        </p:txBody>
      </p:sp>
    </p:spTree>
    <p:extLst>
      <p:ext uri="{BB962C8B-B14F-4D97-AF65-F5344CB8AC3E}">
        <p14:creationId xmlns:p14="http://schemas.microsoft.com/office/powerpoint/2010/main" val="190867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7776864" cy="432048"/>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Основні етапи </a:t>
            </a:r>
            <a:r>
              <a:rPr lang="uk-UA" sz="3200"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аналітичного процесу</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251521" y="1196752"/>
            <a:ext cx="8064895" cy="2751522"/>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uk-UA" sz="2800" dirty="0"/>
              <a:t>складання  програми </a:t>
            </a:r>
            <a:r>
              <a:rPr lang="uk-UA" sz="2800" dirty="0" smtClean="0"/>
              <a:t>аналізу</a:t>
            </a:r>
            <a:r>
              <a:rPr lang="uk-UA" sz="2800" dirty="0"/>
              <a:t>; </a:t>
            </a:r>
            <a:endParaRPr lang="uk-UA" sz="2800" dirty="0" smtClean="0"/>
          </a:p>
          <a:p>
            <a:pPr marL="342900" indent="-342900">
              <a:lnSpc>
                <a:spcPct val="90000"/>
              </a:lnSpc>
              <a:buFont typeface="Arial" panose="020B0604020202020204" pitchFamily="34" charset="0"/>
              <a:buChar char="•"/>
            </a:pPr>
            <a:r>
              <a:rPr lang="uk-UA" sz="2800" dirty="0" smtClean="0"/>
              <a:t>добір </a:t>
            </a:r>
            <a:r>
              <a:rPr lang="uk-UA" sz="2800" dirty="0"/>
              <a:t>і перевірку інформації, необхідної для вивчення еконо­мічного процесу</a:t>
            </a:r>
            <a:r>
              <a:rPr lang="uk-UA" sz="2800" dirty="0" smtClean="0"/>
              <a:t>;</a:t>
            </a:r>
          </a:p>
          <a:p>
            <a:pPr marL="342900" indent="-342900">
              <a:lnSpc>
                <a:spcPct val="90000"/>
              </a:lnSpc>
              <a:buFont typeface="Arial" panose="020B0604020202020204" pitchFamily="34" charset="0"/>
              <a:buChar char="•"/>
            </a:pPr>
            <a:r>
              <a:rPr lang="uk-UA" sz="2800" dirty="0" smtClean="0"/>
              <a:t> </a:t>
            </a:r>
            <a:r>
              <a:rPr lang="uk-UA" sz="2800" dirty="0"/>
              <a:t>аналітичну обробку і порівняння показників; </a:t>
            </a:r>
            <a:endParaRPr lang="uk-UA" sz="2800" dirty="0" smtClean="0"/>
          </a:p>
          <a:p>
            <a:pPr marL="342900" indent="-342900">
              <a:lnSpc>
                <a:spcPct val="90000"/>
              </a:lnSpc>
              <a:buFont typeface="Arial" panose="020B0604020202020204" pitchFamily="34" charset="0"/>
              <a:buChar char="•"/>
            </a:pPr>
            <a:r>
              <a:rPr lang="uk-UA" sz="2800" dirty="0" smtClean="0"/>
              <a:t>узагальнення </a:t>
            </a:r>
            <a:r>
              <a:rPr lang="uk-UA" sz="2800" dirty="0"/>
              <a:t>результатів і контроль за реалізацією результа­тів аналізу.</a:t>
            </a:r>
            <a:endParaRPr lang="ru-RU" sz="2800" dirty="0"/>
          </a:p>
          <a:p>
            <a:pPr marL="342900" indent="-342900">
              <a:lnSpc>
                <a:spcPct val="90000"/>
              </a:lnSpc>
              <a:buFont typeface="Arial" panose="020B0604020202020204" pitchFamily="34" charset="0"/>
              <a:buChar char="•"/>
            </a:pPr>
            <a:endParaRPr lang="ru-RU"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067" y="3501008"/>
            <a:ext cx="3538709" cy="2654032"/>
          </a:xfrm>
          <a:prstGeom prst="rect">
            <a:avLst/>
          </a:prstGeom>
          <a:effectLst>
            <a:softEdge rad="635000"/>
          </a:effectLst>
        </p:spPr>
      </p:pic>
    </p:spTree>
    <p:extLst>
      <p:ext uri="{BB962C8B-B14F-4D97-AF65-F5344CB8AC3E}">
        <p14:creationId xmlns:p14="http://schemas.microsoft.com/office/powerpoint/2010/main" val="268390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052736"/>
            <a:ext cx="8352928" cy="5410712"/>
          </a:xfrm>
          <a:prstGeom prst="rect">
            <a:avLst/>
          </a:prstGeom>
          <a:noFill/>
        </p:spPr>
        <p:txBody>
          <a:bodyPr wrap="square" rtlCol="0">
            <a:spAutoFit/>
          </a:bodyPr>
          <a:lstStyle/>
          <a:p>
            <a:pPr algn="just">
              <a:lnSpc>
                <a:spcPct val="90000"/>
              </a:lnSpc>
            </a:pPr>
            <a:r>
              <a:rPr lang="uk-UA" sz="2400" dirty="0" smtClean="0"/>
              <a:t>Це </a:t>
            </a:r>
            <a:r>
              <a:rPr lang="uk-UA" sz="2400" dirty="0"/>
              <a:t>найбільш відпові­дальною частиною підготовчої роботи щодо його здійснення. Прог­рама визначається метою аналізу й практичним використанням його ре­зуль­­татів</a:t>
            </a:r>
            <a:r>
              <a:rPr lang="uk-UA" sz="2400" dirty="0" smtClean="0"/>
              <a:t>.</a:t>
            </a:r>
          </a:p>
          <a:p>
            <a:pPr algn="just">
              <a:lnSpc>
                <a:spcPct val="90000"/>
              </a:lnSpc>
            </a:pPr>
            <a:endParaRPr lang="ru-RU" sz="2400" dirty="0"/>
          </a:p>
          <a:p>
            <a:pPr algn="just">
              <a:lnSpc>
                <a:spcPct val="90000"/>
              </a:lnSpc>
            </a:pPr>
            <a:r>
              <a:rPr lang="uk-UA" sz="2400" dirty="0"/>
              <a:t>У залежності від цілей і термінів проведення плани аналітичної роботи можуть </a:t>
            </a:r>
            <a:r>
              <a:rPr lang="uk-UA" sz="2400" dirty="0" smtClean="0"/>
              <a:t>бути:</a:t>
            </a:r>
          </a:p>
          <a:p>
            <a:pPr marL="457200" indent="-457200" algn="just">
              <a:lnSpc>
                <a:spcPct val="90000"/>
              </a:lnSpc>
              <a:buFont typeface="+mj-lt"/>
              <a:buAutoNum type="arabicParenR"/>
            </a:pPr>
            <a:r>
              <a:rPr lang="uk-UA" sz="2400" b="1" i="1" dirty="0" smtClean="0">
                <a:solidFill>
                  <a:schemeClr val="accent2"/>
                </a:solidFill>
              </a:rPr>
              <a:t> короткими; </a:t>
            </a:r>
          </a:p>
          <a:p>
            <a:pPr marL="457200" indent="-457200" algn="just">
              <a:lnSpc>
                <a:spcPct val="90000"/>
              </a:lnSpc>
              <a:buFont typeface="+mj-lt"/>
              <a:buAutoNum type="arabicParenR"/>
            </a:pPr>
            <a:r>
              <a:rPr lang="uk-UA" sz="2400" b="1" i="1" dirty="0" smtClean="0">
                <a:solidFill>
                  <a:schemeClr val="accent2"/>
                </a:solidFill>
              </a:rPr>
              <a:t> </a:t>
            </a:r>
            <a:r>
              <a:rPr lang="uk-UA" sz="2400" b="1" i="1" dirty="0">
                <a:solidFill>
                  <a:schemeClr val="accent2"/>
                </a:solidFill>
              </a:rPr>
              <a:t>розгорнутими</a:t>
            </a:r>
            <a:r>
              <a:rPr lang="uk-UA" sz="2400" b="1" i="1" dirty="0" smtClean="0">
                <a:solidFill>
                  <a:schemeClr val="accent2"/>
                </a:solidFill>
              </a:rPr>
              <a:t>.</a:t>
            </a:r>
          </a:p>
          <a:p>
            <a:pPr algn="just">
              <a:lnSpc>
                <a:spcPct val="90000"/>
              </a:lnSpc>
            </a:pPr>
            <a:endParaRPr lang="uk-UA" sz="2400" b="1" i="1" dirty="0" smtClean="0">
              <a:solidFill>
                <a:schemeClr val="accent2"/>
              </a:solidFill>
            </a:endParaRPr>
          </a:p>
          <a:p>
            <a:pPr algn="just">
              <a:lnSpc>
                <a:spcPct val="90000"/>
              </a:lnSpc>
            </a:pPr>
            <a:r>
              <a:rPr lang="uk-UA" sz="2400" dirty="0"/>
              <a:t>При оперативному аналізі такий перелік може не розроблятися, однак у цьому випадку його програма обмежується функціями контролю за ходом виробництва. Дані аналізу заносяться в спеціальні таблиці і за ними складаються відповідні графіки.</a:t>
            </a:r>
            <a:endParaRPr lang="ru-RU" sz="2400" dirty="0"/>
          </a:p>
          <a:p>
            <a:pPr algn="just">
              <a:lnSpc>
                <a:spcPct val="90000"/>
              </a:lnSpc>
            </a:pPr>
            <a:endParaRPr lang="ru-RU" sz="2400" b="1" i="1" dirty="0">
              <a:solidFill>
                <a:schemeClr val="accent2"/>
              </a:solidFill>
            </a:endParaRPr>
          </a:p>
        </p:txBody>
      </p:sp>
      <p:sp>
        <p:nvSpPr>
          <p:cNvPr id="3" name="Прямоугольник 2"/>
          <p:cNvSpPr/>
          <p:nvPr/>
        </p:nvSpPr>
        <p:spPr>
          <a:xfrm>
            <a:off x="395536" y="0"/>
            <a:ext cx="8352928" cy="107721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Складання програми </a:t>
            </a:r>
            <a:r>
              <a:rPr lang="uk-UA"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аналітичного процесу</a:t>
            </a:r>
            <a:endPar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63292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48405" y="190125"/>
            <a:ext cx="5643083" cy="769441"/>
          </a:xfrm>
          <a:prstGeom prst="rect">
            <a:avLst/>
          </a:prstGeom>
          <a:noFill/>
          <a:ln w="57150">
            <a:noFill/>
          </a:ln>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Функції управління</a:t>
            </a:r>
            <a:endParaRPr lang="ru-RU"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Скругленный прямоугольник 10"/>
          <p:cNvSpPr/>
          <p:nvPr/>
        </p:nvSpPr>
        <p:spPr>
          <a:xfrm>
            <a:off x="467544" y="1556792"/>
            <a:ext cx="3672408"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smtClean="0"/>
              <a:t>ЗАГАЛЬНІ (ГОЛОВНІ) - </a:t>
            </a:r>
            <a:r>
              <a:rPr lang="uk-UA" sz="2800" dirty="0" smtClean="0"/>
              <a:t>відображають </a:t>
            </a:r>
            <a:r>
              <a:rPr lang="uk-UA" sz="2800" dirty="0"/>
              <a:t>зміст самого процесу управління</a:t>
            </a:r>
            <a:endParaRPr lang="ru-RU" sz="2800" dirty="0"/>
          </a:p>
        </p:txBody>
      </p:sp>
      <p:sp>
        <p:nvSpPr>
          <p:cNvPr id="12" name="Скругленный прямоугольник 11"/>
          <p:cNvSpPr/>
          <p:nvPr/>
        </p:nvSpPr>
        <p:spPr>
          <a:xfrm>
            <a:off x="5007344" y="1560443"/>
            <a:ext cx="3816424" cy="2156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3200" dirty="0" smtClean="0"/>
          </a:p>
          <a:p>
            <a:pPr algn="ctr"/>
            <a:r>
              <a:rPr lang="uk-UA" sz="3200" dirty="0" smtClean="0"/>
              <a:t>СПЕЦИФІЧНІ -  </a:t>
            </a:r>
            <a:r>
              <a:rPr lang="uk-UA" sz="2800" dirty="0"/>
              <a:t>відображають різні об'єкти </a:t>
            </a:r>
            <a:r>
              <a:rPr lang="uk-UA" sz="2800" dirty="0" smtClean="0"/>
              <a:t>управління</a:t>
            </a:r>
          </a:p>
          <a:p>
            <a:pPr algn="ctr"/>
            <a:endParaRPr lang="uk-UA" sz="3200" dirty="0"/>
          </a:p>
          <a:p>
            <a:pPr algn="ctr"/>
            <a:endParaRPr lang="ru-RU" sz="3200" dirty="0"/>
          </a:p>
        </p:txBody>
      </p:sp>
      <p:cxnSp>
        <p:nvCxnSpPr>
          <p:cNvPr id="14" name="Прямая со стрелкой 13"/>
          <p:cNvCxnSpPr/>
          <p:nvPr/>
        </p:nvCxnSpPr>
        <p:spPr>
          <a:xfrm>
            <a:off x="1979712" y="1089389"/>
            <a:ext cx="0" cy="36543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6962523" y="1059986"/>
            <a:ext cx="0" cy="36178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683568" y="4653136"/>
            <a:ext cx="8140200" cy="1631216"/>
          </a:xfrm>
          <a:prstGeom prst="rect">
            <a:avLst/>
          </a:prstGeom>
          <a:ln w="38100">
            <a:solidFill>
              <a:schemeClr val="tx1"/>
            </a:solidFill>
            <a:prstDash val="dash"/>
          </a:ln>
        </p:spPr>
        <p:txBody>
          <a:bodyPr wrap="square">
            <a:spAutoFit/>
          </a:bodyPr>
          <a:lstStyle/>
          <a:p>
            <a:pPr algn="just"/>
            <a:r>
              <a:rPr lang="uk-UA" sz="2000" dirty="0"/>
              <a:t>ПРИМІТКА: Загальні і специфічні функції управління взаємозалежні: загальні не можуть здійснюватися самі по собі, без додатка до якого-небудь об'єкта управління, а будь-яка специфічна функція управління яким-небудь об'єктом може бути здійснена тільки за допомогою загальних функцій.</a:t>
            </a:r>
            <a:endParaRPr lang="ru-RU" sz="2000" dirty="0"/>
          </a:p>
        </p:txBody>
      </p:sp>
    </p:spTree>
    <p:extLst>
      <p:ext uri="{BB962C8B-B14F-4D97-AF65-F5344CB8AC3E}">
        <p14:creationId xmlns:p14="http://schemas.microsoft.com/office/powerpoint/2010/main" val="4105778276"/>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908720"/>
            <a:ext cx="8712968" cy="5743111"/>
          </a:xfrm>
          <a:prstGeom prst="rect">
            <a:avLst/>
          </a:prstGeom>
          <a:noFill/>
        </p:spPr>
        <p:txBody>
          <a:bodyPr wrap="square" rtlCol="0">
            <a:spAutoFit/>
          </a:bodyPr>
          <a:lstStyle/>
          <a:p>
            <a:pPr algn="just">
              <a:lnSpc>
                <a:spcPct val="90000"/>
              </a:lnSpc>
            </a:pPr>
            <a:r>
              <a:rPr lang="uk-UA" sz="2400" dirty="0" smtClean="0"/>
              <a:t>          Добір </a:t>
            </a:r>
            <a:r>
              <a:rPr lang="uk-UA" sz="2400" dirty="0"/>
              <a:t>і перевірка інформації здійснюється в залежності від  по­ставленої мети програми економічного аналізу. Для дослідження економічних процесів потрібні наступні джерела інформації: нормативні матеріали; дані бухгалтерського, статистичного й оперативного обліків і звітності; матеріали документальних ревізій; матеріали хронометражу; фотографії робочого дня; особисті спостереження і т. ін</a:t>
            </a:r>
            <a:r>
              <a:rPr lang="uk-UA" sz="2400" dirty="0" smtClean="0"/>
              <a:t>.</a:t>
            </a:r>
          </a:p>
          <a:p>
            <a:pPr algn="just">
              <a:lnSpc>
                <a:spcPct val="90000"/>
              </a:lnSpc>
            </a:pPr>
            <a:endParaRPr lang="ru-RU" sz="2400" dirty="0" smtClean="0"/>
          </a:p>
          <a:p>
            <a:pPr algn="just">
              <a:lnSpc>
                <a:spcPct val="90000"/>
              </a:lnSpc>
            </a:pPr>
            <a:r>
              <a:rPr lang="uk-UA" sz="2400" dirty="0" smtClean="0"/>
              <a:t>              З </a:t>
            </a:r>
            <a:r>
              <a:rPr lang="uk-UA" sz="2400" dirty="0"/>
              <a:t>перелічених джерел відбираються ті, котрі відповідно до поставле­ної мети забезпечують необхідну інформаційну базу. Усі відібрані матеріали піддаються ретельній і всебічній перевірці</a:t>
            </a:r>
            <a:r>
              <a:rPr lang="uk-UA" sz="2400" dirty="0" smtClean="0"/>
              <a:t>:</a:t>
            </a:r>
          </a:p>
          <a:p>
            <a:pPr marL="457200" indent="-457200" algn="just">
              <a:lnSpc>
                <a:spcPct val="90000"/>
              </a:lnSpc>
              <a:buFont typeface="+mj-lt"/>
              <a:buAutoNum type="arabicParenR"/>
            </a:pPr>
            <a:r>
              <a:rPr lang="uk-UA" sz="2400" dirty="0" smtClean="0">
                <a:solidFill>
                  <a:schemeClr val="accent2"/>
                </a:solidFill>
              </a:rPr>
              <a:t>технічній; </a:t>
            </a:r>
          </a:p>
          <a:p>
            <a:pPr marL="457200" indent="-457200" algn="just">
              <a:lnSpc>
                <a:spcPct val="90000"/>
              </a:lnSpc>
              <a:buFont typeface="+mj-lt"/>
              <a:buAutoNum type="arabicParenR"/>
            </a:pPr>
            <a:r>
              <a:rPr lang="uk-UA" sz="2400" dirty="0" smtClean="0">
                <a:solidFill>
                  <a:schemeClr val="accent2"/>
                </a:solidFill>
              </a:rPr>
              <a:t>ра­хунковій.</a:t>
            </a:r>
          </a:p>
          <a:p>
            <a:pPr algn="just">
              <a:lnSpc>
                <a:spcPct val="90000"/>
              </a:lnSpc>
            </a:pPr>
            <a:endParaRPr lang="ru-RU" sz="2400" dirty="0"/>
          </a:p>
          <a:p>
            <a:pPr algn="just">
              <a:lnSpc>
                <a:spcPct val="90000"/>
              </a:lnSpc>
            </a:pPr>
            <a:endParaRPr lang="ru-RU" sz="2400" dirty="0"/>
          </a:p>
        </p:txBody>
      </p:sp>
      <p:sp>
        <p:nvSpPr>
          <p:cNvPr id="3" name="Прямоугольник 2"/>
          <p:cNvSpPr/>
          <p:nvPr/>
        </p:nvSpPr>
        <p:spPr>
          <a:xfrm>
            <a:off x="1403648" y="107921"/>
            <a:ext cx="6154826" cy="58477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Добір і перевірка інформації </a:t>
            </a:r>
          </a:p>
        </p:txBody>
      </p:sp>
    </p:spTree>
    <p:extLst>
      <p:ext uri="{BB962C8B-B14F-4D97-AF65-F5344CB8AC3E}">
        <p14:creationId xmlns:p14="http://schemas.microsoft.com/office/powerpoint/2010/main" val="351471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3" y="620688"/>
            <a:ext cx="8496943" cy="6407908"/>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uk-UA" sz="2400" dirty="0"/>
              <a:t>При</a:t>
            </a:r>
            <a:r>
              <a:rPr lang="uk-UA" sz="2400" dirty="0">
                <a:solidFill>
                  <a:schemeClr val="accent2"/>
                </a:solidFill>
              </a:rPr>
              <a:t> </a:t>
            </a:r>
            <a:r>
              <a:rPr lang="uk-UA" sz="2400" b="1" dirty="0">
                <a:solidFill>
                  <a:schemeClr val="accent2"/>
                </a:solidFill>
              </a:rPr>
              <a:t>технічній перевірці </a:t>
            </a:r>
            <a:r>
              <a:rPr lang="uk-UA" sz="2400" dirty="0"/>
              <a:t>з'ясовується: повнота звітних матеріалів; відповідність звітності установленим формам; забезпечення порівнянності звітних планових даних; узгодження окремих показників у різних формах звітності і т. ін.</a:t>
            </a:r>
            <a:endParaRPr lang="ru-RU" sz="2400" dirty="0"/>
          </a:p>
          <a:p>
            <a:pPr marL="342900" indent="-342900" algn="just">
              <a:lnSpc>
                <a:spcPct val="90000"/>
              </a:lnSpc>
              <a:buFont typeface="Arial" panose="020B0604020202020204" pitchFamily="34" charset="0"/>
              <a:buChar char="•"/>
            </a:pPr>
            <a:r>
              <a:rPr lang="uk-UA" sz="2400" dirty="0"/>
              <a:t>За допомогою</a:t>
            </a:r>
            <a:r>
              <a:rPr lang="uk-UA" sz="2400" b="1" dirty="0">
                <a:solidFill>
                  <a:schemeClr val="accent2"/>
                </a:solidFill>
              </a:rPr>
              <a:t> рахункової перевірки </a:t>
            </a:r>
            <a:r>
              <a:rPr lang="uk-UA" sz="2400" dirty="0"/>
              <a:t>визначається правильність арифметичних підрахунків і підсумків у формах звітності, зіставля­ються взаємозалежні показники. </a:t>
            </a:r>
            <a:endParaRPr lang="ru-RU" sz="2400" dirty="0"/>
          </a:p>
          <a:p>
            <a:pPr algn="just">
              <a:lnSpc>
                <a:spcPct val="90000"/>
              </a:lnSpc>
            </a:pPr>
            <a:endParaRPr lang="en-US" sz="2400" dirty="0" smtClean="0"/>
          </a:p>
          <a:p>
            <a:pPr algn="just">
              <a:lnSpc>
                <a:spcPct val="90000"/>
              </a:lnSpc>
            </a:pPr>
            <a:r>
              <a:rPr lang="uk-UA" sz="2400" i="1" dirty="0" smtClean="0">
                <a:solidFill>
                  <a:schemeClr val="accent2"/>
                </a:solidFill>
              </a:rPr>
              <a:t>Мета аналітичної обробки показників</a:t>
            </a:r>
            <a:r>
              <a:rPr lang="uk-UA" sz="2400" i="1" dirty="0" smtClean="0">
                <a:solidFill>
                  <a:srgbClr val="FFFF00"/>
                </a:solidFill>
              </a:rPr>
              <a:t> </a:t>
            </a:r>
            <a:r>
              <a:rPr lang="uk-UA" sz="2400" dirty="0" smtClean="0"/>
              <a:t>– розкрити при­чинний зв'язок і виміряти вплив різних факторів на той чи інший показник. Виявлення і вивчення факторів, вибір способу виміру впли­ву різних факторів на підсумковий показник, розрахунок впливу кож­ного </a:t>
            </a:r>
            <a:r>
              <a:rPr lang="uk-UA" sz="2400" dirty="0" err="1" smtClean="0"/>
              <a:t>фактора</a:t>
            </a:r>
            <a:r>
              <a:rPr lang="uk-UA" sz="2400" dirty="0" smtClean="0"/>
              <a:t> на рівень аналізованих показників – центральні задачі економічного аналізу. Для їхнього здійснення застосовуються наступні методи: методи порівняння, математичні, статистичні та ін.</a:t>
            </a:r>
            <a:endParaRPr lang="ru-RU" sz="2400" dirty="0" smtClean="0"/>
          </a:p>
          <a:p>
            <a:pPr>
              <a:lnSpc>
                <a:spcPct val="90000"/>
              </a:lnSpc>
            </a:pPr>
            <a:endParaRPr lang="ru-RU" sz="2400" dirty="0"/>
          </a:p>
        </p:txBody>
      </p:sp>
    </p:spTree>
    <p:extLst>
      <p:ext uri="{BB962C8B-B14F-4D97-AF65-F5344CB8AC3E}">
        <p14:creationId xmlns:p14="http://schemas.microsoft.com/office/powerpoint/2010/main" val="2682249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049583"/>
            <a:ext cx="8928992" cy="1200329"/>
          </a:xfrm>
          <a:prstGeom prst="rect">
            <a:avLst/>
          </a:prstGeom>
          <a:noFill/>
        </p:spPr>
        <p:txBody>
          <a:bodyPr wrap="square" rtlCol="0">
            <a:spAutoFit/>
          </a:bodyPr>
          <a:lstStyle/>
          <a:p>
            <a:pPr algn="just">
              <a:lnSpc>
                <a:spcPct val="90000"/>
              </a:lnSpc>
            </a:pPr>
            <a:r>
              <a:rPr lang="uk-UA" sz="2000" dirty="0" smtClean="0"/>
              <a:t>здійснюються </a:t>
            </a:r>
            <a:r>
              <a:rPr lang="uk-UA" sz="2000" dirty="0"/>
              <a:t>для виявлення позитивних і негативних причин, що впливають на загальні резуль­тати роботи. Результати аналізу оформляються у вигляді доповідної пояснювальної записки, довідки, наказу, висновку і складаються з двох </a:t>
            </a:r>
            <a:r>
              <a:rPr lang="uk-UA" sz="2000" dirty="0" smtClean="0"/>
              <a:t>частин:</a:t>
            </a:r>
          </a:p>
        </p:txBody>
      </p:sp>
      <p:sp>
        <p:nvSpPr>
          <p:cNvPr id="3" name="Прямоугольник 2"/>
          <p:cNvSpPr/>
          <p:nvPr/>
        </p:nvSpPr>
        <p:spPr>
          <a:xfrm>
            <a:off x="139128" y="188640"/>
            <a:ext cx="8753352"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Узагальнення результатів, забезпечення гласності аналізу і конт­роль за реалізацією його результатів</a:t>
            </a:r>
            <a:r>
              <a:rPr lang="uk-U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p:txBody>
      </p:sp>
      <p:sp>
        <p:nvSpPr>
          <p:cNvPr id="4" name="Прямоугольник 3"/>
          <p:cNvSpPr/>
          <p:nvPr/>
        </p:nvSpPr>
        <p:spPr>
          <a:xfrm>
            <a:off x="251520" y="3597476"/>
            <a:ext cx="4896544" cy="2708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i="1" dirty="0"/>
              <a:t>У висновках </a:t>
            </a:r>
            <a:r>
              <a:rPr lang="uk-UA" dirty="0"/>
              <a:t>даються і загальна характеристика досягнутого рівня за основними показниками, їхня динаміка, позитивні та негативні аспекти в діяльності підприємств, указуються причини, які їх обумови­ли, наводиться кількісна оцінка впливу окремих факторів на хід гос­по­дарського розвитку, вказуються шляхи і можливості його поліпшення. </a:t>
            </a:r>
          </a:p>
          <a:p>
            <a:pPr algn="ctr"/>
            <a:endParaRPr lang="uk-UA" dirty="0"/>
          </a:p>
        </p:txBody>
      </p:sp>
      <p:sp>
        <p:nvSpPr>
          <p:cNvPr id="5" name="Прямоугольник 4"/>
          <p:cNvSpPr/>
          <p:nvPr/>
        </p:nvSpPr>
        <p:spPr>
          <a:xfrm>
            <a:off x="5652120" y="3557258"/>
            <a:ext cx="3240360" cy="2175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90000"/>
              </a:lnSpc>
            </a:pPr>
            <a:r>
              <a:rPr lang="uk-UA" b="1" dirty="0"/>
              <a:t>Пропозиції</a:t>
            </a:r>
            <a:r>
              <a:rPr lang="uk-UA" dirty="0"/>
              <a:t> повинні базуватися на результатах аналізу й містити комплекс заходів, спрямованих на підвищення ефективності вироб­ництва, мобілізацію внутрішніх резервів. </a:t>
            </a:r>
            <a:endParaRPr lang="ru-RU" dirty="0"/>
          </a:p>
        </p:txBody>
      </p:sp>
      <p:sp>
        <p:nvSpPr>
          <p:cNvPr id="6" name="Скругленный прямоугольник 5"/>
          <p:cNvSpPr/>
          <p:nvPr/>
        </p:nvSpPr>
        <p:spPr>
          <a:xfrm>
            <a:off x="1259632" y="2708920"/>
            <a:ext cx="24482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solidFill>
                  <a:schemeClr val="tx1"/>
                </a:solidFill>
              </a:rPr>
              <a:t>Висновків</a:t>
            </a:r>
            <a:endParaRPr lang="uk-UA" sz="2400" dirty="0">
              <a:solidFill>
                <a:schemeClr val="tx1"/>
              </a:solidFill>
            </a:endParaRPr>
          </a:p>
        </p:txBody>
      </p:sp>
      <p:sp>
        <p:nvSpPr>
          <p:cNvPr id="7" name="Скругленный прямоугольник 6"/>
          <p:cNvSpPr/>
          <p:nvPr/>
        </p:nvSpPr>
        <p:spPr>
          <a:xfrm>
            <a:off x="5957411" y="2708920"/>
            <a:ext cx="244827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solidFill>
                  <a:schemeClr val="tx1"/>
                </a:solidFill>
              </a:rPr>
              <a:t>Пропозиції</a:t>
            </a:r>
            <a:endParaRPr lang="uk-UA" sz="2400" dirty="0">
              <a:solidFill>
                <a:schemeClr val="tx1"/>
              </a:solidFill>
            </a:endParaRPr>
          </a:p>
        </p:txBody>
      </p:sp>
    </p:spTree>
    <p:extLst>
      <p:ext uri="{BB962C8B-B14F-4D97-AF65-F5344CB8AC3E}">
        <p14:creationId xmlns:p14="http://schemas.microsoft.com/office/powerpoint/2010/main" val="155102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852"/>
            <a:ext cx="6859786" cy="90386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Організація комп'ютерної обробки інформації.</a:t>
            </a:r>
            <a:r>
              <a:rPr lang="uk-UA"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sz="28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301793" y="1052736"/>
            <a:ext cx="8487431" cy="4745915"/>
          </a:xfrm>
          <a:prstGeom prst="rect">
            <a:avLst/>
          </a:prstGeom>
          <a:noFill/>
        </p:spPr>
        <p:txBody>
          <a:bodyPr wrap="square" rtlCol="0">
            <a:spAutoFit/>
          </a:bodyPr>
          <a:lstStyle/>
          <a:p>
            <a:pPr algn="just">
              <a:lnSpc>
                <a:spcPct val="90000"/>
              </a:lnSpc>
            </a:pPr>
            <a:r>
              <a:rPr lang="uk-UA" sz="2400" dirty="0"/>
              <a:t>Аналітична обробка економічної інформації дуже трудомістка сама по собі і вимагає великого обсягу різноманітних обчислень. В сучасних умовах потреба в аналітичній інформації значно збільшується, тому що зростає потреба розробки й обґрунтування перспективних бізнес-планів підприємств, комплексної оцінки ефек­тивності управлінських рішень. У зв'язку з цим автоматизація ана­лі­тичних розрахунків стала об'єктивною необхідністю, обумовленою зростанням значення якісного інформаційного обслуговування про­це­су управління господарською діяльністю, стрімким розвитком техніч­них можливостей сучасних комп’ютерних технологій, особливостями дійсного періоду розвитку економіки.</a:t>
            </a:r>
            <a:endParaRPr lang="ru-RU" sz="2400" dirty="0"/>
          </a:p>
          <a:p>
            <a:pPr algn="just">
              <a:lnSpc>
                <a:spcPct val="90000"/>
              </a:lnSpc>
            </a:pPr>
            <a:endParaRPr lang="ru-RU" sz="2400" dirty="0"/>
          </a:p>
        </p:txBody>
      </p:sp>
    </p:spTree>
    <p:extLst>
      <p:ext uri="{BB962C8B-B14F-4D97-AF65-F5344CB8AC3E}">
        <p14:creationId xmlns:p14="http://schemas.microsoft.com/office/powerpoint/2010/main" val="20189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6103" y="692696"/>
            <a:ext cx="6859786" cy="87004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Роль автоматизації аналітичних розрахунків полягає в наступному:</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251521" y="1412776"/>
            <a:ext cx="8568951" cy="4487382"/>
          </a:xfrm>
          <a:prstGeom prst="rect">
            <a:avLst/>
          </a:prstGeom>
          <a:noFill/>
        </p:spPr>
        <p:txBody>
          <a:bodyPr wrap="square" rtlCol="0">
            <a:spAutoFit/>
          </a:bodyPr>
          <a:lstStyle/>
          <a:p>
            <a:pPr algn="just"/>
            <a:r>
              <a:rPr lang="uk-UA" sz="2400" dirty="0"/>
              <a:t>1. Підвищується продуктивність роботи економістів-аналітиків. Вони звільняються від технічної роботи й інтенсивніше займаються творчою діяльністю, що дозволяє робити більш глибокі дослідження, вести постановку більш складних економічних задач.</a:t>
            </a:r>
            <a:endParaRPr lang="ru-RU" sz="2400" dirty="0"/>
          </a:p>
          <a:p>
            <a:pPr algn="just"/>
            <a:r>
              <a:rPr lang="uk-UA" sz="2400" dirty="0"/>
              <a:t>2. Більш глибоко та всебічно досліджуються економічні явища і процеси, більш повно вивчаються фактори і виявляються резерви під­вищення ефективності виробництва.</a:t>
            </a:r>
            <a:endParaRPr lang="ru-RU" sz="2400" dirty="0"/>
          </a:p>
          <a:p>
            <a:pPr algn="just"/>
            <a:r>
              <a:rPr lang="uk-UA" sz="2400" dirty="0"/>
              <a:t>3. Підвищуються оперативність і якість аналізу, його загальний рівень та дієвість.</a:t>
            </a:r>
            <a:endParaRPr lang="ru-RU" sz="2400" dirty="0"/>
          </a:p>
          <a:p>
            <a:pPr algn="just">
              <a:lnSpc>
                <a:spcPct val="90000"/>
              </a:lnSpc>
            </a:pPr>
            <a:endParaRPr lang="ru-RU" sz="2400" dirty="0"/>
          </a:p>
        </p:txBody>
      </p:sp>
    </p:spTree>
    <p:extLst>
      <p:ext uri="{BB962C8B-B14F-4D97-AF65-F5344CB8AC3E}">
        <p14:creationId xmlns:p14="http://schemas.microsoft.com/office/powerpoint/2010/main" val="121629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0"/>
            <a:ext cx="8856984" cy="6703374"/>
          </a:xfrm>
          <a:prstGeom prst="rect">
            <a:avLst/>
          </a:prstGeom>
          <a:noFill/>
        </p:spPr>
        <p:txBody>
          <a:bodyPr wrap="square" rtlCol="0">
            <a:spAutoFit/>
          </a:bodyPr>
          <a:lstStyle/>
          <a:p>
            <a:pPr algn="just"/>
            <a:r>
              <a:rPr lang="uk-UA" sz="2400" b="1" i="1" dirty="0" smtClean="0">
                <a:solidFill>
                  <a:schemeClr val="accent2"/>
                </a:solidFill>
              </a:rPr>
              <a:t>     Автоматизоване </a:t>
            </a:r>
            <a:r>
              <a:rPr lang="uk-UA" sz="2400" b="1" i="1" dirty="0">
                <a:solidFill>
                  <a:schemeClr val="accent2"/>
                </a:solidFill>
              </a:rPr>
              <a:t>робоче місце економіста-аналітика </a:t>
            </a:r>
            <a:r>
              <a:rPr lang="uk-UA" sz="2400" i="1" dirty="0"/>
              <a:t>– </a:t>
            </a:r>
            <a:r>
              <a:rPr lang="uk-UA" sz="2400" dirty="0"/>
              <a:t>це робоче місце, оснащене персональним комп’ютером, який на основі використання програмного, методичного й інформаційного забезпечення дозволяє автоматизувати аналітичні розрахунки.</a:t>
            </a:r>
            <a:endParaRPr lang="ru-RU" sz="2400" dirty="0"/>
          </a:p>
          <a:p>
            <a:pPr algn="just"/>
            <a:r>
              <a:rPr lang="uk-UA" sz="2400" b="1" dirty="0" smtClean="0">
                <a:solidFill>
                  <a:schemeClr val="accent2"/>
                </a:solidFill>
              </a:rPr>
              <a:t>     Необхідна умова </a:t>
            </a:r>
            <a:r>
              <a:rPr lang="uk-UA" sz="2400" b="1" dirty="0">
                <a:solidFill>
                  <a:schemeClr val="accent2"/>
                </a:solidFill>
              </a:rPr>
              <a:t>створення АРМ </a:t>
            </a:r>
            <a:r>
              <a:rPr lang="uk-UA" sz="2400" b="1" dirty="0" smtClean="0">
                <a:solidFill>
                  <a:schemeClr val="accent2"/>
                </a:solidFill>
              </a:rPr>
              <a:t>аналітика:</a:t>
            </a:r>
          </a:p>
          <a:p>
            <a:pPr algn="just"/>
            <a:r>
              <a:rPr lang="uk-UA" sz="2400" dirty="0" smtClean="0"/>
              <a:t>наявність </a:t>
            </a:r>
            <a:r>
              <a:rPr lang="uk-UA" sz="2400" dirty="0"/>
              <a:t>техніч­ної бази (персональних комп’ютерів), бази даних про господарську діяль­ність підприємства, бази знань (методів і </a:t>
            </a:r>
            <a:r>
              <a:rPr lang="uk-UA" sz="2400" dirty="0" err="1"/>
              <a:t>методик</a:t>
            </a:r>
            <a:r>
              <a:rPr lang="uk-UA" sz="2400" dirty="0"/>
              <a:t> аналізу) і програмних засобів, що дозволяють автоматизувати рішення аналітичних задач.</a:t>
            </a:r>
            <a:endParaRPr lang="ru-RU" sz="2400" dirty="0"/>
          </a:p>
          <a:p>
            <a:pPr algn="just"/>
            <a:r>
              <a:rPr lang="uk-UA" sz="2400" b="1" i="1" dirty="0" smtClean="0">
                <a:solidFill>
                  <a:schemeClr val="accent2"/>
                </a:solidFill>
              </a:rPr>
              <a:t>     АРМ </a:t>
            </a:r>
            <a:r>
              <a:rPr lang="uk-UA" sz="2400" b="1" i="1" dirty="0">
                <a:solidFill>
                  <a:schemeClr val="accent2"/>
                </a:solidFill>
              </a:rPr>
              <a:t>аналітика на базі ПК</a:t>
            </a:r>
            <a:r>
              <a:rPr lang="uk-UA" sz="2400" i="1" dirty="0">
                <a:solidFill>
                  <a:schemeClr val="accent2"/>
                </a:solidFill>
              </a:rPr>
              <a:t> </a:t>
            </a:r>
            <a:r>
              <a:rPr lang="uk-UA" sz="2400" dirty="0"/>
              <a:t>є техніко-технологічним засобом освоєння стратегічних інформаційних ресурсів підприємства, що обу­мовлюють його здатність до успішного розвитку. АРМ аналітика дозво­ляє перевести дані про роботу підприємства з пасивної форми в ак­тивну, перетворити їх у джерело нових підходів і рішень, матеріа­лі­зуючи інформацію в підвищення ефективності виробництва.</a:t>
            </a:r>
            <a:endParaRPr lang="ru-RU" sz="2400" dirty="0"/>
          </a:p>
          <a:p>
            <a:pPr algn="just">
              <a:lnSpc>
                <a:spcPct val="90000"/>
              </a:lnSpc>
            </a:pPr>
            <a:endParaRPr lang="ru-RU" sz="2400" dirty="0"/>
          </a:p>
        </p:txBody>
      </p:sp>
    </p:spTree>
    <p:extLst>
      <p:ext uri="{BB962C8B-B14F-4D97-AF65-F5344CB8AC3E}">
        <p14:creationId xmlns:p14="http://schemas.microsoft.com/office/powerpoint/2010/main" val="67195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8208912" cy="6260175"/>
          </a:xfrm>
          <a:prstGeom prst="rect">
            <a:avLst/>
          </a:prstGeom>
          <a:noFill/>
        </p:spPr>
        <p:txBody>
          <a:bodyPr wrap="square" rtlCol="0">
            <a:spAutoFit/>
          </a:bodyPr>
          <a:lstStyle/>
          <a:p>
            <a:pPr algn="just">
              <a:lnSpc>
                <a:spcPct val="90000"/>
              </a:lnSpc>
            </a:pPr>
            <a:r>
              <a:rPr lang="uk-UA" sz="2400" dirty="0"/>
              <a:t>Створення АРМ аналітика вимагає рішення багатьох організацій­них питань, пов'язаних з методичним, технічним, програмним і інфор­маційним забезпеченням</a:t>
            </a:r>
            <a:r>
              <a:rPr lang="uk-UA" sz="2400" dirty="0" smtClean="0"/>
              <a:t>.</a:t>
            </a:r>
          </a:p>
          <a:p>
            <a:pPr algn="just">
              <a:lnSpc>
                <a:spcPct val="90000"/>
              </a:lnSpc>
            </a:pPr>
            <a:endParaRPr lang="ru-RU" sz="2400" dirty="0" smtClean="0"/>
          </a:p>
          <a:p>
            <a:pPr algn="just">
              <a:lnSpc>
                <a:spcPct val="90000"/>
              </a:lnSpc>
            </a:pPr>
            <a:endParaRPr lang="ru-RU" sz="2400" dirty="0"/>
          </a:p>
          <a:p>
            <a:pPr algn="just">
              <a:lnSpc>
                <a:spcPct val="90000"/>
              </a:lnSpc>
            </a:pPr>
            <a:endParaRPr lang="ru-RU" sz="2400" dirty="0" smtClean="0"/>
          </a:p>
          <a:p>
            <a:pPr algn="just">
              <a:lnSpc>
                <a:spcPct val="90000"/>
              </a:lnSpc>
            </a:pPr>
            <a:endParaRPr lang="ru-RU" sz="2400" dirty="0"/>
          </a:p>
          <a:p>
            <a:pPr marL="342900" indent="-342900" algn="just">
              <a:lnSpc>
                <a:spcPct val="130000"/>
              </a:lnSpc>
              <a:buFont typeface="Arial" panose="020B0604020202020204" pitchFamily="34" charset="0"/>
              <a:buChar char="•"/>
            </a:pPr>
            <a:r>
              <a:rPr lang="uk-UA" sz="2400" dirty="0" smtClean="0"/>
              <a:t>текстові </a:t>
            </a:r>
            <a:r>
              <a:rPr lang="uk-UA" sz="2400" dirty="0"/>
              <a:t>і графічні редактори для підготовки текстів</a:t>
            </a:r>
            <a:r>
              <a:rPr lang="uk-UA" sz="2400" dirty="0" smtClean="0"/>
              <a:t>,</a:t>
            </a:r>
          </a:p>
          <a:p>
            <a:pPr algn="just">
              <a:lnSpc>
                <a:spcPct val="130000"/>
              </a:lnSpc>
            </a:pPr>
            <a:r>
              <a:rPr lang="uk-UA" sz="2400" dirty="0" smtClean="0"/>
              <a:t>графіків</a:t>
            </a:r>
            <a:r>
              <a:rPr lang="uk-UA" sz="2400" dirty="0"/>
              <a:t>, </a:t>
            </a:r>
            <a:r>
              <a:rPr lang="uk-UA" sz="2400" dirty="0" smtClean="0"/>
              <a:t>діаграм,</a:t>
            </a:r>
          </a:p>
          <a:p>
            <a:pPr marL="342900" indent="-342900" algn="just">
              <a:lnSpc>
                <a:spcPct val="130000"/>
              </a:lnSpc>
              <a:buFont typeface="Arial" panose="020B0604020202020204" pitchFamily="34" charset="0"/>
              <a:buChar char="•"/>
            </a:pPr>
            <a:r>
              <a:rPr lang="uk-UA" sz="2400" dirty="0" smtClean="0"/>
              <a:t>табличні </a:t>
            </a:r>
            <a:r>
              <a:rPr lang="uk-UA" sz="2400" dirty="0"/>
              <a:t>процесори</a:t>
            </a:r>
            <a:r>
              <a:rPr lang="uk-UA" sz="2400" dirty="0" smtClean="0"/>
              <a:t>,</a:t>
            </a:r>
          </a:p>
          <a:p>
            <a:pPr marL="342900" indent="-342900" algn="just">
              <a:lnSpc>
                <a:spcPct val="130000"/>
              </a:lnSpc>
              <a:buFont typeface="Arial" panose="020B0604020202020204" pitchFamily="34" charset="0"/>
              <a:buChar char="•"/>
            </a:pPr>
            <a:r>
              <a:rPr lang="uk-UA" sz="2400" dirty="0" smtClean="0"/>
              <a:t>електронні </a:t>
            </a:r>
            <a:r>
              <a:rPr lang="uk-UA" sz="2400" dirty="0"/>
              <a:t>таблиці для автоматизованої обробки інформації</a:t>
            </a:r>
            <a:r>
              <a:rPr lang="uk-UA" sz="2400" dirty="0" smtClean="0"/>
              <a:t>, </a:t>
            </a:r>
            <a:r>
              <a:rPr lang="uk-UA" sz="2400" dirty="0"/>
              <a:t>представленої в табличній формі, </a:t>
            </a:r>
            <a:endParaRPr lang="uk-UA" sz="2400" dirty="0" smtClean="0"/>
          </a:p>
          <a:p>
            <a:pPr marL="342900" indent="-342900" algn="just">
              <a:lnSpc>
                <a:spcPct val="130000"/>
              </a:lnSpc>
              <a:buFont typeface="Arial" panose="020B0604020202020204" pitchFamily="34" charset="0"/>
              <a:buChar char="•"/>
            </a:pPr>
            <a:r>
              <a:rPr lang="uk-UA" sz="2400" dirty="0" smtClean="0"/>
              <a:t>системи </a:t>
            </a:r>
            <a:r>
              <a:rPr lang="uk-UA" sz="2400" dirty="0"/>
              <a:t>управління ба­зами даних для автоматизації робіт зі створення бази даних, пошуку необхідних зведень для аналітичних розрахунків. </a:t>
            </a:r>
            <a:endParaRPr lang="ru-RU" sz="2400" dirty="0"/>
          </a:p>
        </p:txBody>
      </p:sp>
      <p:sp>
        <p:nvSpPr>
          <p:cNvPr id="3" name="Прямоугольник 2"/>
          <p:cNvSpPr/>
          <p:nvPr/>
        </p:nvSpPr>
        <p:spPr>
          <a:xfrm>
            <a:off x="377788" y="1475375"/>
            <a:ext cx="8532440" cy="1089529"/>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90000"/>
              </a:lnSpc>
            </a:pPr>
            <a:r>
              <a:rPr lang="uk-UA" sz="36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Інструментальні програмні засоби можуть бути різних видів: </a:t>
            </a:r>
          </a:p>
        </p:txBody>
      </p:sp>
    </p:spTree>
    <p:extLst>
      <p:ext uri="{BB962C8B-B14F-4D97-AF65-F5344CB8AC3E}">
        <p14:creationId xmlns:p14="http://schemas.microsoft.com/office/powerpoint/2010/main" val="269091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9" y="1772816"/>
            <a:ext cx="8064896" cy="4413516"/>
          </a:xfrm>
          <a:prstGeom prst="rect">
            <a:avLst/>
          </a:prstGeom>
          <a:noFill/>
        </p:spPr>
        <p:txBody>
          <a:bodyPr wrap="square" rtlCol="0">
            <a:spAutoFit/>
          </a:bodyPr>
          <a:lstStyle/>
          <a:p>
            <a:pPr marL="342900" indent="-342900" algn="just">
              <a:lnSpc>
                <a:spcPct val="90000"/>
              </a:lnSpc>
              <a:buFont typeface="Arial" panose="020B0604020202020204" pitchFamily="34" charset="0"/>
              <a:buChar char="•"/>
            </a:pPr>
            <a:r>
              <a:rPr lang="uk-UA" sz="2400" b="1" dirty="0" smtClean="0">
                <a:solidFill>
                  <a:schemeClr val="accent2"/>
                </a:solidFill>
              </a:rPr>
              <a:t>універсальні</a:t>
            </a:r>
            <a:r>
              <a:rPr lang="uk-UA" sz="2400" dirty="0" smtClean="0">
                <a:solidFill>
                  <a:schemeClr val="accent2"/>
                </a:solidFill>
              </a:rPr>
              <a:t> </a:t>
            </a:r>
            <a:r>
              <a:rPr lang="uk-UA" sz="2400" dirty="0" smtClean="0"/>
              <a:t>- </a:t>
            </a:r>
            <a:r>
              <a:rPr lang="uk-UA" sz="2400" dirty="0"/>
              <a:t>придатні для обробки будь-якої інформації, наприклад, пакети для статистичної обробки даних, для рішення оптимізаційних задач. </a:t>
            </a:r>
            <a:endParaRPr lang="uk-UA" sz="2400" dirty="0" smtClean="0"/>
          </a:p>
          <a:p>
            <a:pPr marL="342900" indent="-342900" algn="just">
              <a:lnSpc>
                <a:spcPct val="90000"/>
              </a:lnSpc>
              <a:buFont typeface="Arial" panose="020B0604020202020204" pitchFamily="34" charset="0"/>
              <a:buChar char="•"/>
            </a:pPr>
            <a:r>
              <a:rPr lang="uk-UA" sz="2400" b="1" dirty="0" smtClean="0"/>
              <a:t> </a:t>
            </a:r>
            <a:r>
              <a:rPr lang="uk-UA" sz="2400" b="1" dirty="0" smtClean="0">
                <a:solidFill>
                  <a:schemeClr val="accent2"/>
                </a:solidFill>
              </a:rPr>
              <a:t>специфічні</a:t>
            </a:r>
            <a:r>
              <a:rPr lang="uk-UA" sz="2400" b="1" dirty="0" smtClean="0"/>
              <a:t> </a:t>
            </a:r>
            <a:r>
              <a:rPr lang="uk-UA" sz="2400" dirty="0" smtClean="0"/>
              <a:t>- застосовуються </a:t>
            </a:r>
            <a:r>
              <a:rPr lang="uk-UA" sz="2400" dirty="0"/>
              <a:t>тільки в аналізі господарської діяльності.</a:t>
            </a:r>
            <a:endParaRPr lang="ru-RU" sz="2400" dirty="0"/>
          </a:p>
          <a:p>
            <a:pPr algn="just">
              <a:lnSpc>
                <a:spcPct val="90000"/>
              </a:lnSpc>
            </a:pPr>
            <a:endParaRPr lang="uk-UA" sz="2400" dirty="0" smtClean="0">
              <a:solidFill>
                <a:schemeClr val="accent2"/>
              </a:solidFill>
            </a:endParaRPr>
          </a:p>
          <a:p>
            <a:pPr algn="just">
              <a:lnSpc>
                <a:spcPct val="90000"/>
              </a:lnSpc>
            </a:pPr>
            <a:r>
              <a:rPr lang="uk-UA" sz="2400" dirty="0">
                <a:solidFill>
                  <a:schemeClr val="accent2"/>
                </a:solidFill>
              </a:rPr>
              <a:t>Функціональне програмне забезпечення </a:t>
            </a:r>
            <a:r>
              <a:rPr lang="uk-UA" sz="2400" dirty="0"/>
              <a:t>розробляється на базі наявних засобів загального програмного забезпечення для вирішення конкретних аналітичних задач. Це можуть бути </a:t>
            </a:r>
            <a:r>
              <a:rPr lang="uk-UA" sz="2400" dirty="0" smtClean="0"/>
              <a:t>програми:</a:t>
            </a:r>
          </a:p>
          <a:p>
            <a:pPr marL="342900" indent="-342900" algn="just">
              <a:lnSpc>
                <a:spcPct val="90000"/>
              </a:lnSpc>
              <a:buFont typeface="Arial" panose="020B0604020202020204" pitchFamily="34" charset="0"/>
              <a:buChar char="•"/>
            </a:pPr>
            <a:r>
              <a:rPr lang="uk-UA" sz="2400" dirty="0" smtClean="0">
                <a:solidFill>
                  <a:schemeClr val="accent2"/>
                </a:solidFill>
              </a:rPr>
              <a:t>локальні </a:t>
            </a:r>
          </a:p>
          <a:p>
            <a:pPr marL="342900" indent="-342900" algn="just">
              <a:lnSpc>
                <a:spcPct val="90000"/>
              </a:lnSpc>
              <a:buFont typeface="Arial" panose="020B0604020202020204" pitchFamily="34" charset="0"/>
              <a:buChar char="•"/>
            </a:pPr>
            <a:r>
              <a:rPr lang="uk-UA" sz="2400" dirty="0" smtClean="0">
                <a:solidFill>
                  <a:schemeClr val="accent2"/>
                </a:solidFill>
              </a:rPr>
              <a:t>комплексні</a:t>
            </a:r>
            <a:r>
              <a:rPr lang="uk-UA" sz="2400" dirty="0"/>
              <a:t>.</a:t>
            </a:r>
            <a:endParaRPr lang="ru-RU" sz="2400" dirty="0"/>
          </a:p>
          <a:p>
            <a:pPr algn="just">
              <a:lnSpc>
                <a:spcPct val="90000"/>
              </a:lnSpc>
            </a:pPr>
            <a:endParaRPr lang="ru-RU" sz="2400" dirty="0"/>
          </a:p>
        </p:txBody>
      </p:sp>
      <p:sp>
        <p:nvSpPr>
          <p:cNvPr id="3" name="Прямоугольник 2"/>
          <p:cNvSpPr/>
          <p:nvPr/>
        </p:nvSpPr>
        <p:spPr>
          <a:xfrm>
            <a:off x="659597" y="0"/>
            <a:ext cx="7380312" cy="158812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90000"/>
              </a:lnSpc>
            </a:pPr>
            <a:r>
              <a:rPr lang="uk-UA"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Програмно-орієнтовані прикладні програми (ППП) можуть бути:</a:t>
            </a:r>
          </a:p>
        </p:txBody>
      </p:sp>
    </p:spTree>
    <p:extLst>
      <p:ext uri="{BB962C8B-B14F-4D97-AF65-F5344CB8AC3E}">
        <p14:creationId xmlns:p14="http://schemas.microsoft.com/office/powerpoint/2010/main" val="9764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88640"/>
            <a:ext cx="6859786" cy="506444"/>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Етапі </a:t>
            </a:r>
            <a:r>
              <a:rPr lang="uk-UA"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створення АРМ аналітика</a:t>
            </a:r>
            <a:endParaRPr lang="ru-RU"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441053" y="558777"/>
            <a:ext cx="8208912" cy="5964710"/>
          </a:xfrm>
          <a:prstGeom prst="rect">
            <a:avLst/>
          </a:prstGeom>
          <a:noFill/>
        </p:spPr>
        <p:txBody>
          <a:bodyPr wrap="square" rtlCol="0">
            <a:spAutoFit/>
          </a:bodyPr>
          <a:lstStyle/>
          <a:p>
            <a:pPr marL="514350" indent="-514350" algn="just">
              <a:buFont typeface="+mj-lt"/>
              <a:buAutoNum type="romanUcPeriod"/>
            </a:pPr>
            <a:r>
              <a:rPr lang="uk-UA" sz="2400" dirty="0" smtClean="0"/>
              <a:t>Використовуються </a:t>
            </a:r>
            <a:r>
              <a:rPr lang="uk-UA" sz="2400" dirty="0"/>
              <a:t>правила, локальні програми, призначені для багаторазового рішення однотипних задач.                       </a:t>
            </a:r>
            <a:endParaRPr lang="ru-RU" sz="2400" dirty="0"/>
          </a:p>
          <a:p>
            <a:pPr marL="514350" indent="-514350" algn="just">
              <a:buFont typeface="+mj-lt"/>
              <a:buAutoNum type="romanUcPeriod"/>
            </a:pPr>
            <a:r>
              <a:rPr lang="uk-UA" sz="2400" dirty="0" smtClean="0"/>
              <a:t>Розробляється </a:t>
            </a:r>
            <a:r>
              <a:rPr lang="uk-UA" sz="2400" dirty="0"/>
              <a:t>програма комплексного аналізу, що охоплює всі сторони діяльності підприємств і включає цілу си­стему взаємозалежних задач. Для  розробки потрібні:</a:t>
            </a:r>
            <a:endParaRPr lang="ru-RU" sz="2400" dirty="0"/>
          </a:p>
          <a:p>
            <a:pPr marL="342900" lvl="0" indent="-342900" algn="just">
              <a:buFont typeface="Wingdings" panose="05000000000000000000" pitchFamily="2" charset="2"/>
              <a:buChar char="§"/>
            </a:pPr>
            <a:r>
              <a:rPr lang="uk-UA" sz="2400" dirty="0"/>
              <a:t>постановка й опис задач комплексного аналізу господарської </a:t>
            </a:r>
            <a:r>
              <a:rPr lang="uk-UA" sz="2400" dirty="0" smtClean="0"/>
              <a:t>діяльності;</a:t>
            </a:r>
            <a:endParaRPr lang="ru-RU" sz="2400" dirty="0"/>
          </a:p>
          <a:p>
            <a:pPr marL="342900" lvl="0" indent="-342900" algn="just">
              <a:buFont typeface="Wingdings" panose="05000000000000000000" pitchFamily="2" charset="2"/>
              <a:buChar char="§"/>
            </a:pPr>
            <a:r>
              <a:rPr lang="uk-UA" sz="2400" dirty="0" smtClean="0"/>
              <a:t>розробка </a:t>
            </a:r>
            <a:r>
              <a:rPr lang="uk-UA" sz="2400" dirty="0"/>
              <a:t>алгоритмів і моделей рішення задач, тобто матема­тич­ний опис </a:t>
            </a:r>
            <a:r>
              <a:rPr lang="uk-UA" sz="2400" dirty="0" smtClean="0"/>
              <a:t>задач;</a:t>
            </a:r>
            <a:endParaRPr lang="ru-RU" sz="2400" dirty="0"/>
          </a:p>
          <a:p>
            <a:pPr marL="342900" lvl="0" indent="-342900" algn="just">
              <a:buFont typeface="Wingdings" panose="05000000000000000000" pitchFamily="2" charset="2"/>
              <a:buChar char="§"/>
            </a:pPr>
            <a:r>
              <a:rPr lang="uk-UA" sz="2400" dirty="0" smtClean="0"/>
              <a:t>розробка </a:t>
            </a:r>
            <a:r>
              <a:rPr lang="uk-UA" sz="2400" dirty="0"/>
              <a:t>нової інформаційної системи, створення банку даних для АРМ </a:t>
            </a:r>
            <a:r>
              <a:rPr lang="uk-UA" sz="2400" dirty="0" smtClean="0"/>
              <a:t>аналітика;</a:t>
            </a:r>
            <a:endParaRPr lang="ru-RU" sz="2400" dirty="0"/>
          </a:p>
          <a:p>
            <a:pPr marL="342900" lvl="0" indent="-342900" algn="just">
              <a:buFont typeface="Wingdings" panose="05000000000000000000" pitchFamily="2" charset="2"/>
              <a:buChar char="§"/>
            </a:pPr>
            <a:r>
              <a:rPr lang="uk-UA" sz="2400" dirty="0" smtClean="0"/>
              <a:t>впровадження </a:t>
            </a:r>
            <a:r>
              <a:rPr lang="uk-UA" sz="2400" dirty="0"/>
              <a:t>АРМ аналітика в практику управління вироб­ництвом.</a:t>
            </a:r>
            <a:endParaRPr lang="ru-RU" sz="2400" dirty="0"/>
          </a:p>
          <a:p>
            <a:pPr marL="342900" indent="-342900">
              <a:lnSpc>
                <a:spcPct val="90000"/>
              </a:lnSpc>
              <a:buFont typeface="Arial" panose="020B0604020202020204" pitchFamily="34" charset="0"/>
              <a:buChar char="•"/>
            </a:pPr>
            <a:endParaRPr lang="ru-RU" sz="2400" dirty="0"/>
          </a:p>
        </p:txBody>
      </p:sp>
    </p:spTree>
    <p:extLst>
      <p:ext uri="{BB962C8B-B14F-4D97-AF65-F5344CB8AC3E}">
        <p14:creationId xmlns:p14="http://schemas.microsoft.com/office/powerpoint/2010/main" val="186955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888" y="1196752"/>
            <a:ext cx="8964488" cy="5415329"/>
          </a:xfrm>
          <a:prstGeom prst="rect">
            <a:avLst/>
          </a:prstGeom>
          <a:noFill/>
        </p:spPr>
        <p:txBody>
          <a:bodyPr wrap="square" rtlCol="0">
            <a:spAutoFit/>
          </a:bodyPr>
          <a:lstStyle/>
          <a:p>
            <a:pPr algn="just"/>
            <a:r>
              <a:rPr lang="uk-UA" sz="2100" dirty="0" smtClean="0"/>
              <a:t>1</a:t>
            </a:r>
            <a:r>
              <a:rPr lang="uk-UA" dirty="0" smtClean="0"/>
              <a:t>. Збереження </a:t>
            </a:r>
            <a:r>
              <a:rPr lang="uk-UA" dirty="0"/>
              <a:t>цілісності аналізу за умови децентралізованої об­робки   інформації. У теорії аналізу господарської діяльності вже багато зроблено для досягнення системності, функціональної, технічної, мето­дичної й інформаційної сумісності складових частин аналізу в цілому. Завдяки цьому досягаються об'єктивність аналізу і його вірогідність. </a:t>
            </a:r>
            <a:endParaRPr lang="uk-UA" dirty="0" smtClean="0"/>
          </a:p>
          <a:p>
            <a:pPr algn="just"/>
            <a:endParaRPr lang="ru-RU" dirty="0"/>
          </a:p>
          <a:p>
            <a:r>
              <a:rPr lang="uk-UA" dirty="0"/>
              <a:t>2. Поєднання процесу обробки інформації з процесом ухвалення рішення. В умовах АРМ аналітичні задачі вирішуються безпосе­редньо самим користувачем на своєму робочому місці. Аналітик веде осо­бис­тий контроль над усіма стадіями процесу обробки аналітичної інфор­мації, має можливість оцінити отримані результати, грамотно викори­стовувати їх для обґрунтування управлінських рішень, задоволення різноманітних інформаційних потреб керуючої системи</a:t>
            </a:r>
            <a:r>
              <a:rPr lang="uk-UA" dirty="0" smtClean="0"/>
              <a:t>.</a:t>
            </a:r>
          </a:p>
          <a:p>
            <a:r>
              <a:rPr lang="uk-UA" dirty="0" smtClean="0"/>
              <a:t> </a:t>
            </a:r>
            <a:endParaRPr lang="ru-RU" dirty="0"/>
          </a:p>
          <a:p>
            <a:r>
              <a:rPr lang="uk-UA" dirty="0"/>
              <a:t>3. Підвищення оперативності і дієвості аналізу. В умовах АРМ аналіз безпосередньо випливає з обліку, а також виконується в ході господарського обліку.</a:t>
            </a:r>
            <a:r>
              <a:rPr lang="uk-UA" b="1" dirty="0"/>
              <a:t> </a:t>
            </a:r>
            <a:r>
              <a:rPr lang="uk-UA" dirty="0"/>
              <a:t>АРМ аналітика перетворює підсистему аналі­тичного забезпечення управління господарською діяльністю в постійно діючий фактор підвищення ефективності виробництва за рахунок ак­тивізації всього інформаційного фонду підприємства.</a:t>
            </a:r>
            <a:endParaRPr lang="ru-RU" dirty="0"/>
          </a:p>
          <a:p>
            <a:pPr>
              <a:lnSpc>
                <a:spcPct val="90000"/>
              </a:lnSpc>
            </a:pPr>
            <a:endParaRPr lang="ru-RU" sz="2100" dirty="0"/>
          </a:p>
        </p:txBody>
      </p:sp>
      <p:sp>
        <p:nvSpPr>
          <p:cNvPr id="2" name="Прямоугольник 1"/>
          <p:cNvSpPr/>
          <p:nvPr/>
        </p:nvSpPr>
        <p:spPr>
          <a:xfrm>
            <a:off x="539552" y="6375"/>
            <a:ext cx="8064896" cy="95410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Для організації аналізу в умовах АРМ характерно:</a:t>
            </a:r>
            <a:endParaRPr lang="ru-RU"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3569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324454" y="52830"/>
            <a:ext cx="8442537"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a:t>
            </a:r>
            <a:r>
              <a:rPr lang="ru-RU" sz="4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змістом</a:t>
            </a: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4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процесу</a:t>
            </a: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44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управління</a:t>
            </a: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4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виділяють</a:t>
            </a:r>
            <a:r>
              <a:rPr lang="ru-RU"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Прямоугольник 10"/>
          <p:cNvSpPr/>
          <p:nvPr/>
        </p:nvSpPr>
        <p:spPr>
          <a:xfrm>
            <a:off x="374148" y="1570074"/>
            <a:ext cx="7919954" cy="444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i="1" dirty="0" smtClean="0"/>
              <a:t>Перспективний</a:t>
            </a:r>
            <a:r>
              <a:rPr lang="uk-UA" sz="2800" dirty="0" smtClean="0"/>
              <a:t> </a:t>
            </a:r>
            <a:r>
              <a:rPr lang="uk-UA" sz="2800" dirty="0"/>
              <a:t>(попе­ред­ній) </a:t>
            </a:r>
            <a:r>
              <a:rPr lang="uk-UA" sz="2800" dirty="0" smtClean="0"/>
              <a:t>аналіз</a:t>
            </a:r>
            <a:endParaRPr lang="ru-RU" sz="2800" dirty="0"/>
          </a:p>
        </p:txBody>
      </p:sp>
      <p:sp>
        <p:nvSpPr>
          <p:cNvPr id="12" name="Прямоугольник 11"/>
          <p:cNvSpPr/>
          <p:nvPr/>
        </p:nvSpPr>
        <p:spPr>
          <a:xfrm>
            <a:off x="402748" y="2092999"/>
            <a:ext cx="7891354" cy="5085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i="1" dirty="0"/>
              <a:t>Р</a:t>
            </a:r>
            <a:r>
              <a:rPr lang="uk-UA" sz="2800" i="1" dirty="0" smtClean="0"/>
              <a:t>етроспективний</a:t>
            </a:r>
            <a:r>
              <a:rPr lang="uk-UA" sz="2800" dirty="0" smtClean="0"/>
              <a:t> </a:t>
            </a:r>
            <a:r>
              <a:rPr lang="uk-UA" sz="2800" dirty="0"/>
              <a:t>(наступний)</a:t>
            </a:r>
            <a:endParaRPr lang="ru-RU" sz="2800" dirty="0"/>
          </a:p>
        </p:txBody>
      </p:sp>
      <p:sp>
        <p:nvSpPr>
          <p:cNvPr id="13" name="Прямоугольник 12"/>
          <p:cNvSpPr/>
          <p:nvPr/>
        </p:nvSpPr>
        <p:spPr>
          <a:xfrm>
            <a:off x="423843" y="2672218"/>
            <a:ext cx="7870259" cy="4638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i="1" dirty="0"/>
              <a:t>О</a:t>
            </a:r>
            <a:r>
              <a:rPr lang="uk-UA" sz="2800" i="1" dirty="0" smtClean="0"/>
              <a:t>перативний </a:t>
            </a:r>
            <a:r>
              <a:rPr lang="uk-UA" sz="2800" i="1" dirty="0"/>
              <a:t>аналіз</a:t>
            </a:r>
            <a:endParaRPr lang="ru-RU" sz="2800" dirty="0"/>
          </a:p>
        </p:txBody>
      </p:sp>
      <p:sp>
        <p:nvSpPr>
          <p:cNvPr id="14" name="TextBox 13"/>
          <p:cNvSpPr txBox="1"/>
          <p:nvPr/>
        </p:nvSpPr>
        <p:spPr>
          <a:xfrm>
            <a:off x="374148" y="3206816"/>
            <a:ext cx="7919954" cy="1421928"/>
          </a:xfrm>
          <a:prstGeom prst="rect">
            <a:avLst/>
          </a:prstGeom>
          <a:noFill/>
        </p:spPr>
        <p:txBody>
          <a:bodyPr wrap="square" rtlCol="0">
            <a:spAutoFit/>
          </a:bodyPr>
          <a:lstStyle/>
          <a:p>
            <a:pPr>
              <a:lnSpc>
                <a:spcPct val="90000"/>
              </a:lnSpc>
            </a:pPr>
            <a:r>
              <a:rPr lang="uk-UA" sz="2400" dirty="0"/>
              <a:t>К</a:t>
            </a:r>
            <a:r>
              <a:rPr lang="uk-UA" sz="2400" dirty="0" smtClean="0"/>
              <a:t>ласифікація </a:t>
            </a:r>
            <a:r>
              <a:rPr lang="uk-UA" sz="2400" dirty="0"/>
              <a:t>аналізу господарської діяльності відповідає змісту основних функцій, що відображають тимчасові етапи управління:</a:t>
            </a:r>
            <a:endParaRPr lang="ru-RU" sz="2400" dirty="0"/>
          </a:p>
          <a:p>
            <a:pPr>
              <a:lnSpc>
                <a:spcPct val="90000"/>
              </a:lnSpc>
            </a:pPr>
            <a:endParaRPr lang="ru-RU" sz="2400" dirty="0"/>
          </a:p>
        </p:txBody>
      </p:sp>
      <p:sp>
        <p:nvSpPr>
          <p:cNvPr id="15" name="TextBox 14"/>
          <p:cNvSpPr txBox="1"/>
          <p:nvPr/>
        </p:nvSpPr>
        <p:spPr>
          <a:xfrm>
            <a:off x="385733" y="4342950"/>
            <a:ext cx="8343148" cy="1902059"/>
          </a:xfrm>
          <a:prstGeom prst="rect">
            <a:avLst/>
          </a:prstGeom>
          <a:noFill/>
        </p:spPr>
        <p:txBody>
          <a:bodyPr wrap="square" rtlCol="0">
            <a:spAutoFit/>
          </a:bodyPr>
          <a:lstStyle/>
          <a:p>
            <a:pPr marL="342900" lvl="0" indent="-342900">
              <a:buFont typeface="Arial" panose="020B0604020202020204" pitchFamily="34" charset="0"/>
              <a:buChar char="•"/>
            </a:pPr>
            <a:r>
              <a:rPr lang="uk-UA" sz="2400" dirty="0"/>
              <a:t>етап попереднього управління (функція планування);</a:t>
            </a:r>
            <a:endParaRPr lang="ru-RU" sz="2400" dirty="0"/>
          </a:p>
          <a:p>
            <a:pPr marL="342900" lvl="0" indent="-342900">
              <a:buFont typeface="Arial" panose="020B0604020202020204" pitchFamily="34" charset="0"/>
              <a:buChar char="•"/>
            </a:pPr>
            <a:r>
              <a:rPr lang="uk-UA" sz="2400" dirty="0"/>
              <a:t>етап оперативного управління (функція організації управління);</a:t>
            </a:r>
            <a:endParaRPr lang="ru-RU" sz="2400" dirty="0"/>
          </a:p>
          <a:p>
            <a:pPr marL="342900" lvl="0" indent="-342900">
              <a:buFont typeface="Arial" panose="020B0604020202020204" pitchFamily="34" charset="0"/>
              <a:buChar char="•"/>
            </a:pPr>
            <a:r>
              <a:rPr lang="uk-UA" sz="2400" dirty="0"/>
              <a:t>заключний етап управління (функція контролю).</a:t>
            </a:r>
            <a:endParaRPr lang="ru-RU" sz="2400" dirty="0"/>
          </a:p>
          <a:p>
            <a:pPr marL="342900" indent="-342900">
              <a:lnSpc>
                <a:spcPct val="90000"/>
              </a:lnSpc>
              <a:buFont typeface="Arial" panose="020B0604020202020204" pitchFamily="34" charset="0"/>
              <a:buChar char="•"/>
            </a:pPr>
            <a:endParaRPr lang="ru-RU" sz="2400" dirty="0"/>
          </a:p>
        </p:txBody>
      </p:sp>
    </p:spTree>
    <p:extLst>
      <p:ext uri="{BB962C8B-B14F-4D97-AF65-F5344CB8AC3E}">
        <p14:creationId xmlns:p14="http://schemas.microsoft.com/office/powerpoint/2010/main" val="553328602"/>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96752"/>
            <a:ext cx="8496944" cy="4524315"/>
          </a:xfrm>
          <a:prstGeom prst="rect">
            <a:avLst/>
          </a:prstGeom>
        </p:spPr>
        <p:txBody>
          <a:bodyPr wrap="square">
            <a:spAutoFit/>
          </a:bodyPr>
          <a:lstStyle/>
          <a:p>
            <a:pPr indent="450215" algn="just">
              <a:lnSpc>
                <a:spcPct val="120000"/>
              </a:lnSpc>
              <a:spcAft>
                <a:spcPts val="0"/>
              </a:spcAft>
            </a:pPr>
            <a:r>
              <a:rPr lang="uk-UA" sz="2400" dirty="0" smtClean="0">
                <a:ea typeface="Times New Roman" panose="02020603050405020304" pitchFamily="18" charset="0"/>
              </a:rPr>
              <a:t>1</a:t>
            </a:r>
            <a:r>
              <a:rPr lang="uk-UA" sz="2400" dirty="0">
                <a:ea typeface="Times New Roman" panose="02020603050405020304" pitchFamily="18" charset="0"/>
              </a:rPr>
              <a:t>) зниження трудомісткості та вартості</a:t>
            </a:r>
            <a:r>
              <a:rPr lang="uk-UA" sz="2400" b="1" dirty="0">
                <a:ea typeface="Times New Roman" panose="02020603050405020304" pitchFamily="18" charset="0"/>
              </a:rPr>
              <a:t> </a:t>
            </a:r>
            <a:r>
              <a:rPr lang="uk-UA" sz="2400" dirty="0">
                <a:ea typeface="Times New Roman" panose="02020603050405020304" pitchFamily="18" charset="0"/>
              </a:rPr>
              <a:t>аналітичного </a:t>
            </a:r>
            <a:r>
              <a:rPr lang="uk-UA" sz="2400" dirty="0" smtClean="0">
                <a:ea typeface="Times New Roman" panose="02020603050405020304" pitchFamily="18" charset="0"/>
              </a:rPr>
              <a:t>процесу;  скорочення </a:t>
            </a:r>
            <a:r>
              <a:rPr lang="uk-UA" sz="2400" dirty="0">
                <a:ea typeface="Times New Roman" panose="02020603050405020304" pitchFamily="18" charset="0"/>
              </a:rPr>
              <a:t>термінів обробки</a:t>
            </a:r>
            <a:r>
              <a:rPr lang="uk-UA" sz="2400" b="1" dirty="0">
                <a:ea typeface="Times New Roman" panose="02020603050405020304" pitchFamily="18" charset="0"/>
              </a:rPr>
              <a:t> </a:t>
            </a:r>
            <a:r>
              <a:rPr lang="uk-UA" sz="2400" dirty="0">
                <a:ea typeface="Times New Roman" panose="02020603050405020304" pitchFamily="18" charset="0"/>
              </a:rPr>
              <a:t>аналітичних даних</a:t>
            </a:r>
            <a:r>
              <a:rPr lang="uk-UA" sz="2400" b="1" dirty="0">
                <a:ea typeface="Times New Roman" panose="02020603050405020304" pitchFamily="18" charset="0"/>
              </a:rPr>
              <a:t>,</a:t>
            </a:r>
            <a:r>
              <a:rPr lang="uk-UA" sz="2400" dirty="0">
                <a:ea typeface="Times New Roman" panose="02020603050405020304" pitchFamily="18" charset="0"/>
              </a:rPr>
              <a:t> підвищення їхньої якості й вірогідності;</a:t>
            </a:r>
            <a:endParaRPr lang="ru-RU" sz="2400" dirty="0">
              <a:ea typeface="Times New Roman" panose="02020603050405020304" pitchFamily="18" charset="0"/>
            </a:endParaRPr>
          </a:p>
          <a:p>
            <a:pPr indent="450215" algn="just">
              <a:lnSpc>
                <a:spcPct val="120000"/>
              </a:lnSpc>
              <a:spcAft>
                <a:spcPts val="0"/>
              </a:spcAft>
            </a:pPr>
            <a:r>
              <a:rPr lang="uk-UA" sz="2400" dirty="0">
                <a:ea typeface="Times New Roman" panose="02020603050405020304" pitchFamily="18" charset="0"/>
              </a:rPr>
              <a:t>2) створення умов для переходу</a:t>
            </a:r>
            <a:r>
              <a:rPr lang="uk-UA" sz="2400" b="1" dirty="0">
                <a:ea typeface="Times New Roman" panose="02020603050405020304" pitchFamily="18" charset="0"/>
              </a:rPr>
              <a:t> </a:t>
            </a:r>
            <a:r>
              <a:rPr lang="uk-UA" sz="2400" dirty="0">
                <a:ea typeface="Times New Roman" panose="02020603050405020304" pitchFamily="18" charset="0"/>
              </a:rPr>
              <a:t>до </a:t>
            </a:r>
            <a:r>
              <a:rPr lang="uk-UA" sz="2400" dirty="0" err="1">
                <a:ea typeface="Times New Roman" panose="02020603050405020304" pitchFamily="18" charset="0"/>
              </a:rPr>
              <a:t>безпаперової</a:t>
            </a:r>
            <a:r>
              <a:rPr lang="uk-UA" sz="2400" dirty="0">
                <a:ea typeface="Times New Roman" panose="02020603050405020304" pitchFamily="18" charset="0"/>
              </a:rPr>
              <a:t> технології</a:t>
            </a:r>
            <a:r>
              <a:rPr lang="uk-UA" sz="2400" b="1" dirty="0">
                <a:ea typeface="Times New Roman" panose="02020603050405020304" pitchFamily="18" charset="0"/>
              </a:rPr>
              <a:t> </a:t>
            </a:r>
            <a:r>
              <a:rPr lang="uk-UA" sz="2400" dirty="0">
                <a:ea typeface="Times New Roman" panose="02020603050405020304" pitchFamily="18" charset="0"/>
              </a:rPr>
              <a:t>об­робки аналітичних даних;</a:t>
            </a:r>
            <a:endParaRPr lang="ru-RU" sz="2400" dirty="0">
              <a:ea typeface="Times New Roman" panose="02020603050405020304" pitchFamily="18" charset="0"/>
            </a:endParaRPr>
          </a:p>
          <a:p>
            <a:pPr indent="450215" algn="just">
              <a:lnSpc>
                <a:spcPct val="120000"/>
              </a:lnSpc>
              <a:spcAft>
                <a:spcPts val="0"/>
              </a:spcAft>
            </a:pPr>
            <a:r>
              <a:rPr lang="uk-UA" sz="2400" dirty="0">
                <a:ea typeface="Times New Roman" panose="02020603050405020304" pitchFamily="18" charset="0"/>
              </a:rPr>
              <a:t>3) забезпечення директивних термінів представлення встановле­них результатів аналізу;</a:t>
            </a:r>
            <a:endParaRPr lang="ru-RU" sz="2400" dirty="0">
              <a:ea typeface="Times New Roman" panose="02020603050405020304" pitchFamily="18" charset="0"/>
            </a:endParaRPr>
          </a:p>
          <a:p>
            <a:pPr indent="450215" algn="just">
              <a:lnSpc>
                <a:spcPct val="120000"/>
              </a:lnSpc>
              <a:spcAft>
                <a:spcPts val="0"/>
              </a:spcAft>
            </a:pPr>
            <a:r>
              <a:rPr lang="uk-UA" sz="2400" dirty="0">
                <a:ea typeface="Times New Roman" panose="02020603050405020304" pitchFamily="18" charset="0"/>
              </a:rPr>
              <a:t>4) підвищення гнучкості управління аналітичним процесом, удо­с­ко­­налювання організації праці аналітичних працівників.</a:t>
            </a:r>
            <a:endParaRPr lang="ru-RU" sz="2400" dirty="0">
              <a:effectLst/>
              <a:ea typeface="Times New Roman" panose="02020603050405020304" pitchFamily="18" charset="0"/>
            </a:endParaRPr>
          </a:p>
        </p:txBody>
      </p:sp>
      <p:sp>
        <p:nvSpPr>
          <p:cNvPr id="3" name="Прямоугольник 2"/>
          <p:cNvSpPr/>
          <p:nvPr/>
        </p:nvSpPr>
        <p:spPr>
          <a:xfrm>
            <a:off x="323528" y="141381"/>
            <a:ext cx="8496944" cy="127419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indent="450215" algn="ctr">
              <a:lnSpc>
                <a:spcPct val="120000"/>
              </a:lnSpc>
              <a:spcAft>
                <a:spcPts val="0"/>
              </a:spcAft>
            </a:pPr>
            <a:r>
              <a:rPr lang="uk-UA"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Times New Roman" panose="02020603050405020304" pitchFamily="18" charset="0"/>
              </a:rPr>
              <a:t>Експлуатація комплексу передбачає досягнення наступних цілей:</a:t>
            </a:r>
            <a:endParaRPr lang="ru-RU"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Times New Roman" panose="02020603050405020304" pitchFamily="18" charset="0"/>
            </a:endParaRPr>
          </a:p>
        </p:txBody>
      </p:sp>
    </p:spTree>
    <p:extLst>
      <p:ext uri="{BB962C8B-B14F-4D97-AF65-F5344CB8AC3E}">
        <p14:creationId xmlns:p14="http://schemas.microsoft.com/office/powerpoint/2010/main" val="152008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9" y="764704"/>
            <a:ext cx="8064896" cy="5244513"/>
          </a:xfrm>
          <a:prstGeom prst="rect">
            <a:avLst/>
          </a:prstGeom>
          <a:noFill/>
        </p:spPr>
        <p:txBody>
          <a:bodyPr wrap="square" rtlCol="0">
            <a:spAutoFit/>
          </a:bodyPr>
          <a:lstStyle/>
          <a:p>
            <a:pPr algn="just">
              <a:lnSpc>
                <a:spcPct val="90000"/>
              </a:lnSpc>
            </a:pPr>
            <a:r>
              <a:rPr lang="uk-UA" sz="2800" b="1" dirty="0" smtClean="0">
                <a:solidFill>
                  <a:schemeClr val="accent2"/>
                </a:solidFill>
              </a:rPr>
              <a:t>Примітка: </a:t>
            </a:r>
          </a:p>
          <a:p>
            <a:pPr algn="just"/>
            <a:r>
              <a:rPr lang="uk-UA" sz="2400" dirty="0"/>
              <a:t>Ефективність АРМ аналітика багато в чому залежить від доско­на­лості </a:t>
            </a:r>
            <a:r>
              <a:rPr lang="uk-UA" sz="2400" dirty="0" err="1"/>
              <a:t>методик</a:t>
            </a:r>
            <a:r>
              <a:rPr lang="uk-UA" sz="2400" dirty="0"/>
              <a:t> аналізу, від того, в якій мірі вони відповідають сучасним вимогам управління виробництвом, а також від технічних можливостей персональних комп’ютерів. </a:t>
            </a:r>
            <a:endParaRPr lang="ru-RU" sz="2400" dirty="0"/>
          </a:p>
          <a:p>
            <a:pPr algn="just"/>
            <a:r>
              <a:rPr lang="uk-UA" sz="2400" dirty="0"/>
              <a:t>Досягнення в галузі інтегральної електроніки, розширення ресурсної можливості і функціональної досконалості комп’ютерів створюють реальні умови для поглиблення економічних досліджень, дозволяють ширше використовувати оптимізаційні методи рішення аналітичних задач і на їхній підставі приймати оптимальні управлінські рішення.</a:t>
            </a:r>
            <a:endParaRPr lang="ru-RU" sz="2400" dirty="0"/>
          </a:p>
          <a:p>
            <a:pPr algn="just">
              <a:lnSpc>
                <a:spcPct val="90000"/>
              </a:lnSpc>
            </a:pPr>
            <a:endParaRPr lang="ru-RU" sz="2400" dirty="0"/>
          </a:p>
        </p:txBody>
      </p:sp>
    </p:spTree>
    <p:extLst>
      <p:ext uri="{BB962C8B-B14F-4D97-AF65-F5344CB8AC3E}">
        <p14:creationId xmlns:p14="http://schemas.microsoft.com/office/powerpoint/2010/main" val="2891850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2436" y="1412776"/>
            <a:ext cx="7695248" cy="1006429"/>
          </a:xfrm>
          <a:prstGeom prst="rect">
            <a:avLst/>
          </a:prstGeom>
          <a:noFill/>
        </p:spPr>
        <p:txBody>
          <a:bodyPr wrap="none" rtlCol="0">
            <a:spAutoFit/>
          </a:bodyPr>
          <a:lstStyle/>
          <a:p>
            <a:pPr algn="ctr">
              <a:lnSpc>
                <a:spcPct val="90000"/>
              </a:lnSpc>
            </a:pPr>
            <a:r>
              <a:rPr lang="uk-UA" sz="66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ДЯКУЮ ЗА УВАГУ</a:t>
            </a:r>
            <a:endParaRPr lang="ru-RU" sz="6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427934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184731" cy="424732"/>
          </a:xfrm>
          <a:prstGeom prst="rect">
            <a:avLst/>
          </a:prstGeom>
          <a:noFill/>
        </p:spPr>
        <p:txBody>
          <a:bodyPr wrap="none" rtlCol="0">
            <a:spAutoFit/>
          </a:bodyPr>
          <a:lstStyle/>
          <a:p>
            <a:pPr>
              <a:lnSpc>
                <a:spcPct val="90000"/>
              </a:lnSpc>
            </a:pPr>
            <a:endParaRPr lang="ru-RU" sz="2400" dirty="0"/>
          </a:p>
        </p:txBody>
      </p:sp>
      <p:sp>
        <p:nvSpPr>
          <p:cNvPr id="3" name="Заголовок 2"/>
          <p:cNvSpPr>
            <a:spLocks noGrp="1"/>
          </p:cNvSpPr>
          <p:nvPr>
            <p:ph type="title"/>
          </p:nvPr>
        </p:nvSpPr>
        <p:spPr>
          <a:xfrm>
            <a:off x="539551" y="766239"/>
            <a:ext cx="7875855" cy="73334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a:t>
            </a:r>
            <a:r>
              <a:rPr lang="ru-RU"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галузевою</a:t>
            </a:r>
            <a:r>
              <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ознакою</a:t>
            </a:r>
            <a:r>
              <a:rPr lang="ru-RU"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uk-UA"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ґрунтується </a:t>
            </a:r>
            <a:r>
              <a:rPr lang="uk-UA"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 суспільному поділі пра­­</a:t>
            </a:r>
            <a:r>
              <a:rPr lang="uk-UA"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ці)</a:t>
            </a:r>
            <a:endPar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608307" y="2014429"/>
            <a:ext cx="2736304" cy="1918627"/>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2800" i="1" dirty="0" smtClean="0"/>
              <a:t>Галузевий</a:t>
            </a:r>
            <a:endParaRPr lang="ru-RU" sz="2800" dirty="0"/>
          </a:p>
        </p:txBody>
      </p:sp>
      <p:sp>
        <p:nvSpPr>
          <p:cNvPr id="7" name="Прямоугольник 6"/>
          <p:cNvSpPr/>
          <p:nvPr/>
        </p:nvSpPr>
        <p:spPr>
          <a:xfrm>
            <a:off x="3806895" y="2001339"/>
            <a:ext cx="5018129" cy="1931717"/>
          </a:xfrm>
          <a:prstGeom prst="rect">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200" dirty="0" smtClean="0"/>
              <a:t>Його методика враховує </a:t>
            </a:r>
            <a:r>
              <a:rPr lang="uk-UA" sz="2200" dirty="0"/>
              <a:t>специ­­­фі­ку окремих галузей економіки (промисловості, сільського господар­с­т­ва, будівництва, транспорту, торгівлі та ін.)</a:t>
            </a:r>
            <a:endParaRPr lang="ru-RU" sz="2200" dirty="0"/>
          </a:p>
        </p:txBody>
      </p:sp>
      <p:sp>
        <p:nvSpPr>
          <p:cNvPr id="8" name="Прямоугольник 7"/>
          <p:cNvSpPr/>
          <p:nvPr/>
        </p:nvSpPr>
        <p:spPr>
          <a:xfrm>
            <a:off x="631917" y="4244381"/>
            <a:ext cx="2736304" cy="198010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2800" i="1" dirty="0" smtClean="0"/>
              <a:t>Міжгалузевий</a:t>
            </a:r>
            <a:endParaRPr lang="ru-RU" sz="2800" dirty="0"/>
          </a:p>
        </p:txBody>
      </p:sp>
      <p:sp>
        <p:nvSpPr>
          <p:cNvPr id="9" name="Прямоугольник 8"/>
          <p:cNvSpPr/>
          <p:nvPr/>
        </p:nvSpPr>
        <p:spPr>
          <a:xfrm>
            <a:off x="3806895" y="4244381"/>
            <a:ext cx="5018128" cy="1944216"/>
          </a:xfrm>
          <a:prstGeom prst="rect">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200" dirty="0" smtClean="0"/>
              <a:t>Є </a:t>
            </a:r>
            <a:r>
              <a:rPr lang="uk-UA" sz="2200" dirty="0"/>
              <a:t>теоретич­­ною і методологічною основою аналізу  в усіх галу­зях національної економіки, чи, іншими словами, теорією аналізу господар­ської діяльності</a:t>
            </a:r>
            <a:endParaRPr lang="ru-RU" sz="2200" dirty="0"/>
          </a:p>
        </p:txBody>
      </p:sp>
    </p:spTree>
    <p:extLst>
      <p:ext uri="{BB962C8B-B14F-4D97-AF65-F5344CB8AC3E}">
        <p14:creationId xmlns:p14="http://schemas.microsoft.com/office/powerpoint/2010/main" val="19770150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107" y="116632"/>
            <a:ext cx="6859786" cy="72008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 ознакою часу</a:t>
            </a:r>
            <a:r>
              <a:rPr lang="uk-UA"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ru-RU"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683569" y="1043064"/>
            <a:ext cx="8136904" cy="2585323"/>
          </a:xfrm>
          <a:prstGeom prst="rect">
            <a:avLst/>
          </a:prstGeom>
          <a:noFill/>
        </p:spPr>
        <p:txBody>
          <a:bodyPr wrap="square" rtlCol="0">
            <a:spAutoFit/>
          </a:bodyPr>
          <a:lstStyle/>
          <a:p>
            <a:pPr algn="just">
              <a:lnSpc>
                <a:spcPct val="90000"/>
              </a:lnSpc>
            </a:pPr>
            <a:r>
              <a:rPr lang="uk-UA" sz="2600" b="1" i="1" dirty="0">
                <a:solidFill>
                  <a:schemeClr val="accent2"/>
                </a:solidFill>
              </a:rPr>
              <a:t>Попередній (прогнозний) аналіз </a:t>
            </a:r>
            <a:r>
              <a:rPr lang="uk-UA" sz="2600" dirty="0"/>
              <a:t>проводиться до здійснення гос­по­дар­сь­­ких операцій. Він необхідний для обґрунтування управ­лін­ських рішень плано­вих завдань, а також для прогнозування май­бутнього й оцінки очікува­ного виконання плану, попередження небажаних результатів.</a:t>
            </a:r>
            <a:endParaRPr lang="ru-RU" sz="2600" dirty="0"/>
          </a:p>
          <a:p>
            <a:pPr>
              <a:lnSpc>
                <a:spcPct val="90000"/>
              </a:lnSpc>
            </a:pPr>
            <a:endParaRPr lang="ru-RU" sz="2400" dirty="0"/>
          </a:p>
        </p:txBody>
      </p:sp>
      <p:sp>
        <p:nvSpPr>
          <p:cNvPr id="4" name="TextBox 3"/>
          <p:cNvSpPr txBox="1"/>
          <p:nvPr/>
        </p:nvSpPr>
        <p:spPr>
          <a:xfrm>
            <a:off x="683569" y="3284984"/>
            <a:ext cx="8136904" cy="2585323"/>
          </a:xfrm>
          <a:prstGeom prst="rect">
            <a:avLst/>
          </a:prstGeom>
          <a:noFill/>
        </p:spPr>
        <p:txBody>
          <a:bodyPr wrap="square" rtlCol="0">
            <a:spAutoFit/>
          </a:bodyPr>
          <a:lstStyle/>
          <a:p>
            <a:pPr algn="just">
              <a:lnSpc>
                <a:spcPct val="90000"/>
              </a:lnSpc>
            </a:pPr>
            <a:r>
              <a:rPr lang="uk-UA" sz="2600" b="1" i="1" dirty="0">
                <a:solidFill>
                  <a:schemeClr val="accent2"/>
                </a:solidFill>
              </a:rPr>
              <a:t>Наступний (ретроспективний) аналіз</a:t>
            </a:r>
            <a:r>
              <a:rPr lang="uk-UA" sz="2600" b="1" dirty="0">
                <a:solidFill>
                  <a:schemeClr val="accent2"/>
                </a:solidFill>
              </a:rPr>
              <a:t> </a:t>
            </a:r>
            <a:r>
              <a:rPr lang="uk-UA" sz="2600" dirty="0"/>
              <a:t>проводиться після здійснен­ня господарських актів. Він використовується для контролю за виконан­ням плану, виявлення невикористаних резервів, об'єктивної оцінки резуль­та­тів діяльності підприємств.</a:t>
            </a:r>
            <a:endParaRPr lang="ru-RU" sz="2600" dirty="0"/>
          </a:p>
          <a:p>
            <a:pPr>
              <a:lnSpc>
                <a:spcPct val="90000"/>
              </a:lnSpc>
            </a:pPr>
            <a:endParaRPr lang="ru-RU" sz="2400" dirty="0"/>
          </a:p>
        </p:txBody>
      </p:sp>
    </p:spTree>
    <p:extLst>
      <p:ext uri="{BB962C8B-B14F-4D97-AF65-F5344CB8AC3E}">
        <p14:creationId xmlns:p14="http://schemas.microsoft.com/office/powerpoint/2010/main" val="330114267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9" y="260648"/>
            <a:ext cx="8640960" cy="6186309"/>
          </a:xfrm>
          <a:prstGeom prst="rect">
            <a:avLst/>
          </a:prstGeom>
          <a:noFill/>
        </p:spPr>
        <p:txBody>
          <a:bodyPr wrap="square" rtlCol="0">
            <a:spAutoFit/>
          </a:bodyPr>
          <a:lstStyle/>
          <a:p>
            <a:pPr algn="just">
              <a:lnSpc>
                <a:spcPct val="90000"/>
              </a:lnSpc>
            </a:pPr>
            <a:r>
              <a:rPr lang="uk-UA" sz="2600" b="1" dirty="0">
                <a:solidFill>
                  <a:schemeClr val="accent2"/>
                </a:solidFill>
              </a:rPr>
              <a:t>Перспективни</a:t>
            </a:r>
            <a:r>
              <a:rPr lang="uk-UA" sz="2600" dirty="0"/>
              <a:t>й і </a:t>
            </a:r>
            <a:r>
              <a:rPr lang="uk-UA" sz="2600" b="1" dirty="0">
                <a:solidFill>
                  <a:schemeClr val="accent2"/>
                </a:solidFill>
              </a:rPr>
              <a:t>ретроспективний</a:t>
            </a:r>
            <a:r>
              <a:rPr lang="uk-UA" sz="2600" dirty="0"/>
              <a:t> аналізи тісно пов'язані між собою. Без ретроспективного аналізу неможливо зробити перспектив­ний. Аналіз результатів праці за минулі роки дозволяє вивчити тенденції, закономірності, виявити невикористані можливості, передовий досвід, що має важливе значення при обґрунтуванні рівня економічних показників на перспективу. Уміння бачити перспективу дає саме ретроспективний аналіз. Він є основою перспективного аналізу</a:t>
            </a:r>
            <a:r>
              <a:rPr lang="uk-UA" sz="2600" dirty="0" smtClean="0"/>
              <a:t>.</a:t>
            </a:r>
          </a:p>
          <a:p>
            <a:pPr algn="just">
              <a:lnSpc>
                <a:spcPct val="90000"/>
              </a:lnSpc>
            </a:pPr>
            <a:r>
              <a:rPr lang="uk-UA" sz="2600" dirty="0"/>
              <a:t>У свою чергу, від глибини і якості попереднього аналізу на перспективу залежать результати ретроспективного аналізу. Якщо планові показники недостатньо обґрунтовані і реальні, то наступний аналіз виконання плану взагалі втрачає зміст і вимагає попередньої оцінки обґрунтованості планових показників.</a:t>
            </a:r>
            <a:endParaRPr lang="ru-RU" sz="2600" dirty="0"/>
          </a:p>
          <a:p>
            <a:pPr>
              <a:lnSpc>
                <a:spcPct val="90000"/>
              </a:lnSpc>
            </a:pPr>
            <a:endParaRPr lang="ru-RU" sz="2400" dirty="0"/>
          </a:p>
        </p:txBody>
      </p:sp>
    </p:spTree>
    <p:extLst>
      <p:ext uri="{BB962C8B-B14F-4D97-AF65-F5344CB8AC3E}">
        <p14:creationId xmlns:p14="http://schemas.microsoft.com/office/powerpoint/2010/main" val="41389133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2">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Тема2</Template>
  <TotalTime>1821</TotalTime>
  <Words>4925</Words>
  <Application>Microsoft Office PowerPoint</Application>
  <PresentationFormat>Экран (4:3)</PresentationFormat>
  <Paragraphs>287</Paragraphs>
  <Slides>62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62</vt:i4>
      </vt:variant>
    </vt:vector>
  </HeadingPairs>
  <TitlesOfParts>
    <vt:vector size="68" baseType="lpstr">
      <vt:lpstr>Arial</vt:lpstr>
      <vt:lpstr>Calibri</vt:lpstr>
      <vt:lpstr>Constantia</vt:lpstr>
      <vt:lpstr>Times New Roman</vt:lpstr>
      <vt:lpstr>Wingdings</vt:lpstr>
      <vt:lpstr>Тема2</vt:lpstr>
      <vt:lpstr>Презентация PowerPoint</vt:lpstr>
      <vt:lpstr>Презентация PowerPoint</vt:lpstr>
      <vt:lpstr>Презентация PowerPoint</vt:lpstr>
      <vt:lpstr>Диференціація аналізу</vt:lpstr>
      <vt:lpstr>Презентация PowerPoint</vt:lpstr>
      <vt:lpstr>Презентация PowerPoint</vt:lpstr>
      <vt:lpstr>За галузевою ознакою (ґрунтується на суспільному поділі пра­­ці)</vt:lpstr>
      <vt:lpstr>За ознакою часу </vt:lpstr>
      <vt:lpstr>Презентация PowerPoint</vt:lpstr>
      <vt:lpstr>Презентация PowerPoint</vt:lpstr>
      <vt:lpstr>За просторовою ознакою</vt:lpstr>
      <vt:lpstr>Презентация PowerPoint</vt:lpstr>
      <vt:lpstr>Презентация PowerPoint</vt:lpstr>
      <vt:lpstr>За методикою вивчення об'єктів аналіз  поділяють на:</vt:lpstr>
      <vt:lpstr>Презентация PowerPoint</vt:lpstr>
      <vt:lpstr>Презентация PowerPoint</vt:lpstr>
      <vt:lpstr>Презентация PowerPoint</vt:lpstr>
      <vt:lpstr>За суб'єктами (користувачами аналізу)</vt:lpstr>
      <vt:lpstr>За охопленням досліджуваних об'єктів: </vt:lpstr>
      <vt:lpstr>2. Система економічної інформації як база для аналізу зовнішньоекономічної діяльності </vt:lpstr>
      <vt:lpstr>Принципи потоку інформації</vt:lpstr>
      <vt:lpstr>Презентация PowerPoint</vt:lpstr>
      <vt:lpstr>Презентация PowerPoint</vt:lpstr>
      <vt:lpstr>Презентация PowerPoint</vt:lpstr>
      <vt:lpstr>Презентация PowerPoint</vt:lpstr>
      <vt:lpstr>Презентация PowerPoint</vt:lpstr>
      <vt:lpstr>Система економічної інформації сучасного підприємства:</vt:lpstr>
      <vt:lpstr>Джерела даних для аналізу зовнішньоекономічної діяльності </vt:lpstr>
      <vt:lpstr>Презентация PowerPoint</vt:lpstr>
      <vt:lpstr>2.2. Система показників аналізу</vt:lpstr>
      <vt:lpstr>Аналітичні показники </vt:lpstr>
      <vt:lpstr>Презентация PowerPoint</vt:lpstr>
      <vt:lpstr>Презентация PowerPoint</vt:lpstr>
      <vt:lpstr>Презентация PowerPoint</vt:lpstr>
      <vt:lpstr>За способом формування розрізняють:</vt:lpstr>
      <vt:lpstr>2.3. Підготовка аналітичних даних</vt:lpstr>
      <vt:lpstr>Перевірка проводиться з двох сторін:</vt:lpstr>
      <vt:lpstr>Перевірка звітних матеріалів здійснюється з метою встанов­лення:</vt:lpstr>
      <vt:lpstr>Презентация PowerPoint</vt:lpstr>
      <vt:lpstr>Презентация PowerPoint</vt:lpstr>
      <vt:lpstr>3. Організація аналітичного процесу</vt:lpstr>
      <vt:lpstr>Економічний розподіл обов'язків між службами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Основні етапи аналітичного процесу</vt:lpstr>
      <vt:lpstr>Презентация PowerPoint</vt:lpstr>
      <vt:lpstr>Презентация PowerPoint</vt:lpstr>
      <vt:lpstr>Презентация PowerPoint</vt:lpstr>
      <vt:lpstr>Презентация PowerPoint</vt:lpstr>
      <vt:lpstr>Організація комп'ютерної обробки інформації. </vt:lpstr>
      <vt:lpstr>Роль автоматизації аналітичних розрахунків полягає в наступному:</vt:lpstr>
      <vt:lpstr>Презентация PowerPoint</vt:lpstr>
      <vt:lpstr>Презентация PowerPoint</vt:lpstr>
      <vt:lpstr>Презентация PowerPoint</vt:lpstr>
      <vt:lpstr>Етапі створення АРМ аналітика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ефективності використання матеріальних ресурсів</dc:title>
  <dc:creator>Галина</dc:creator>
  <cp:lastModifiedBy>Мама</cp:lastModifiedBy>
  <cp:revision>110</cp:revision>
  <dcterms:created xsi:type="dcterms:W3CDTF">2014-10-16T07:18:44Z</dcterms:created>
  <dcterms:modified xsi:type="dcterms:W3CDTF">2020-09-01T08:03:54Z</dcterms:modified>
</cp:coreProperties>
</file>