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58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655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92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36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4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134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91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434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6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331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20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55A9B-9FC9-48B2-B89C-DA38D8478CB1}" type="datetimeFigureOut">
              <a:rPr lang="ru-RU" smtClean="0"/>
              <a:t>12.05.2020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55635-8389-4510-B4C2-35E0757159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77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927279"/>
            <a:ext cx="9144000" cy="2674759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зовнішньоекономічної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Студентки  2 курсу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Гр. 6.02.072.090.18.2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Романюк А.В.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77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2010" y="669701"/>
            <a:ext cx="9449485" cy="563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78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21534" y="3580327"/>
            <a:ext cx="10515600" cy="6336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тки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розд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номенклатури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рн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не т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 матер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алом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нити,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матер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функц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437" y="582818"/>
            <a:ext cx="11848563" cy="2252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243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нтерпретац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ї УКТЗЕД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012176"/>
              </p:ext>
            </p:extLst>
          </p:nvPr>
        </p:nvGraphicFramePr>
        <p:xfrm>
          <a:off x="545743" y="1825626"/>
          <a:ext cx="11100514" cy="4632025"/>
        </p:xfrm>
        <a:graphic>
          <a:graphicData uri="http://schemas.openxmlformats.org/drawingml/2006/table">
            <a:tbl>
              <a:tblPr firstRow="1" firstCol="1" bandRow="1"/>
              <a:tblGrid>
                <a:gridCol w="54516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88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3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ПРАВИЛО 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79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Перше правило дає нам пояснення, що назви розділів, груп і підгруп наводяться лише для зручності використання УКТ ЗЕД; для юридичних цілей класифікація товарів в УКТ ЗЕД здійснюється виходячи з текстів товарних позицій і відповідних приміток до розділів чи груп і, якщо такими текстами не передбачено інше, відповідно до таких положень: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59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ПРАВИЛО 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3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246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Будь-яке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який-небудь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 повинна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розглядатися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як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 в некомплектному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незавершеному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вигляді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умови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будучи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некомплектному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незавершеному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вигляді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основним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властивістю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комплектного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завершеного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товару, 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повинна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розглядатися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комплектний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завершений товар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класифікується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як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комплектний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завершений в силу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Правила), представлений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незібраному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розібраному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вигляді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Будь-яке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який-небудь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речовина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повинна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розглядатися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як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суміші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сполуки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речовини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іншими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матеріалами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речовинами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Будь-яке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товар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певного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речовини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повинна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розглядатися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як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посилання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 товари,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повністю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частково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складаються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речовини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78" marR="502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5575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788421"/>
              </p:ext>
            </p:extLst>
          </p:nvPr>
        </p:nvGraphicFramePr>
        <p:xfrm>
          <a:off x="965916" y="621826"/>
          <a:ext cx="10328856" cy="5479353"/>
        </p:xfrm>
        <a:graphic>
          <a:graphicData uri="http://schemas.openxmlformats.org/drawingml/2006/table">
            <a:tbl>
              <a:tblPr firstRow="1" firstCol="1" bandRow="1"/>
              <a:tblGrid>
                <a:gridCol w="3600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435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036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ПРАВИЛО 3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3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Перевага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віддається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містить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найбільш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конкретний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товару,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порівнянні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позиціями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більш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загальним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описом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коли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кожна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двох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більше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стосується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лише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частини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речовин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входять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складу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суміші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багатокомпонентного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тільки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частини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наборі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роздрібного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продажу, то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повинні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розглядатися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рівнозначними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відношенню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товару,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навіть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одна з них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дає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більш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повне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точний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опис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товару.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Суміші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багатокомпонентні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складаються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вироблені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різних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компонентів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 товари,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представлені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наборах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роздрібного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продажу,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бути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здійснена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Правила 3 (а),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повинні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класифікуватися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тим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матеріалом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складової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частини,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надають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властивість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за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умови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критерій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застосувати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Товари,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бути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здійснена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Правила 3 (а)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 (б),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повинні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класифікуватися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останній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порядку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зростання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кодів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серед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мірі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прийнятних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розгляду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».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36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ПРАВИЛО 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097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Товари,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бути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здійснена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вищевикладених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класифікуються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товарній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позиції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відповідає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товарам,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найбільш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схожим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близьким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розглянутими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товарами.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168" marR="421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2042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299057"/>
              </p:ext>
            </p:extLst>
          </p:nvPr>
        </p:nvGraphicFramePr>
        <p:xfrm>
          <a:off x="566670" y="540914"/>
          <a:ext cx="11243257" cy="6004165"/>
        </p:xfrm>
        <a:graphic>
          <a:graphicData uri="http://schemas.openxmlformats.org/drawingml/2006/table">
            <a:tbl>
              <a:tblPr firstRow="1" firstCol="1" bandRow="1"/>
              <a:tblGrid>
                <a:gridCol w="5521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215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565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ПРАВИЛО 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56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43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Чохли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футляри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фотоапаратів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музичних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інструментів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зброї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креслярського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приладдя,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намист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аналогічна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тара,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має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спеціальну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форму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пристосована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розміщення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набору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придатна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тривалого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подана разом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виробами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вона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призначена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повинні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класифікуватися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спільно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упакованими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них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виробами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такого виду тара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зазвичай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надходить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 продаж разом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виробами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Правило не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застосовується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тари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яка,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утворюючи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упакованим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виробом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єдине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ціле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додає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останньому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властивість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Згідно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положеннями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вищенаведеного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Правила 5 (а)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пакувальні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тара,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поставляються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разом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розташованими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них товарами,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повинні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класифікуватися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спільно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вони такого виду,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зазвичай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використовується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упаковки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Однак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це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є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обов'язковим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пакувальні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матеріали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тара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усією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очевидністю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придатні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повторного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використання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565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ПРАВИЛО 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7081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юридичних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цілей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підпозиціях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категоріях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товарних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підкатегоріях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повинна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здійснюватися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найменувань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останніх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приміток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мають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відношення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них, з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урахуванням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певних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застережень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mutatis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mutandis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положень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вищезазначених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 за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умови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порівнювати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можна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лише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одного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деталізації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Для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цілей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цього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Правила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також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можуть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застосовуватися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відповідні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примітки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розділів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груп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контексті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обумовлено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інше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74" marR="435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9923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4668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УКТЗЕД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6682" y="1420231"/>
            <a:ext cx="7753081" cy="5437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40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423" y="560659"/>
            <a:ext cx="9111216" cy="586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42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НЕВІРНОЇ КЛАСІФІКАЦІЇ ТОВАРІВ ДЛЯ ВИКОРИСТАННЯ МИТНОГО ОФОРМЛЕННЯ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1231" y="2160476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Невірна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привести до </a:t>
            </a:r>
            <a:r>
              <a:rPr lang="ru-RU" b="1" dirty="0" err="1"/>
              <a:t>складання</a:t>
            </a:r>
            <a:r>
              <a:rPr lang="ru-RU" b="1" dirty="0"/>
              <a:t> протоколу про </a:t>
            </a:r>
            <a:r>
              <a:rPr lang="ru-RU" b="1" dirty="0" err="1"/>
              <a:t>порушення</a:t>
            </a:r>
            <a:r>
              <a:rPr lang="ru-RU" b="1" dirty="0"/>
              <a:t> </a:t>
            </a:r>
            <a:r>
              <a:rPr lang="ru-RU" b="1" dirty="0" err="1"/>
              <a:t>митних</a:t>
            </a:r>
            <a:r>
              <a:rPr lang="ru-RU" b="1" dirty="0"/>
              <a:t> правил </a:t>
            </a:r>
            <a:r>
              <a:rPr lang="ru-RU" b="1" dirty="0" err="1"/>
              <a:t>накладення</a:t>
            </a:r>
            <a:r>
              <a:rPr lang="ru-RU" b="1" dirty="0"/>
              <a:t> штрафу в </a:t>
            </a:r>
            <a:r>
              <a:rPr lang="ru-RU" b="1" dirty="0" err="1"/>
              <a:t>розмірі</a:t>
            </a:r>
            <a:r>
              <a:rPr lang="ru-RU" b="1" dirty="0"/>
              <a:t> 100% </a:t>
            </a:r>
            <a:r>
              <a:rPr lang="ru-RU" b="1" dirty="0" err="1"/>
              <a:t>вартості</a:t>
            </a:r>
            <a:r>
              <a:rPr lang="ru-RU" b="1" dirty="0"/>
              <a:t> </a:t>
            </a:r>
            <a:r>
              <a:rPr lang="ru-RU" b="1" dirty="0" err="1"/>
              <a:t>цих</a:t>
            </a:r>
            <a:r>
              <a:rPr lang="ru-RU" b="1" dirty="0"/>
              <a:t> </a:t>
            </a:r>
            <a:r>
              <a:rPr lang="ru-RU" b="1" dirty="0" err="1"/>
              <a:t>товарів</a:t>
            </a:r>
            <a:r>
              <a:rPr lang="ru-RU" dirty="0"/>
              <a:t>, це </a:t>
            </a:r>
            <a:r>
              <a:rPr lang="ru-RU" dirty="0" err="1"/>
              <a:t>пов'язано</a:t>
            </a:r>
            <a:r>
              <a:rPr lang="ru-RU" dirty="0"/>
              <a:t> з </a:t>
            </a:r>
            <a:r>
              <a:rPr lang="ru-RU" dirty="0" err="1"/>
              <a:t>диференційованою</a:t>
            </a:r>
            <a:r>
              <a:rPr lang="ru-RU" dirty="0"/>
              <a:t> </a:t>
            </a:r>
            <a:r>
              <a:rPr lang="ru-RU" dirty="0" err="1"/>
              <a:t>ставкою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 на </a:t>
            </a:r>
            <a:r>
              <a:rPr lang="ru-RU" dirty="0" err="1"/>
              <a:t>різні</a:t>
            </a:r>
            <a:r>
              <a:rPr lang="ru-RU" dirty="0"/>
              <a:t> товари </a:t>
            </a:r>
            <a:r>
              <a:rPr lang="ru-RU" dirty="0" err="1"/>
              <a:t>товари</a:t>
            </a:r>
            <a:r>
              <a:rPr lang="ru-RU" dirty="0"/>
              <a:t>, яка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Єдиним</a:t>
            </a:r>
            <a:r>
              <a:rPr lang="ru-RU" dirty="0"/>
              <a:t> </a:t>
            </a:r>
            <a:r>
              <a:rPr lang="ru-RU" dirty="0" err="1"/>
              <a:t>митним</a:t>
            </a:r>
            <a:r>
              <a:rPr lang="ru-RU" dirty="0"/>
              <a:t> тарифом </a:t>
            </a:r>
            <a:r>
              <a:rPr lang="ru-RU" dirty="0" err="1"/>
              <a:t>України</a:t>
            </a:r>
            <a:r>
              <a:rPr lang="ru-RU" dirty="0"/>
              <a:t> як </a:t>
            </a:r>
            <a:r>
              <a:rPr lang="ru-RU" dirty="0" err="1"/>
              <a:t>зводу</a:t>
            </a:r>
            <a:r>
              <a:rPr lang="ru-RU" dirty="0"/>
              <a:t> ставок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зборів</a:t>
            </a:r>
            <a:r>
              <a:rPr lang="ru-RU" dirty="0"/>
              <a:t> на </a:t>
            </a:r>
            <a:r>
              <a:rPr lang="ru-RU" dirty="0" err="1"/>
              <a:t>експортовані</a:t>
            </a:r>
            <a:r>
              <a:rPr lang="ru-RU" dirty="0"/>
              <a:t> та </a:t>
            </a:r>
            <a:r>
              <a:rPr lang="ru-RU" dirty="0" err="1"/>
              <a:t>імпортовані</a:t>
            </a:r>
            <a:r>
              <a:rPr lang="ru-RU" dirty="0"/>
              <a:t> товари,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помилка</a:t>
            </a:r>
            <a:r>
              <a:rPr lang="ru-RU" dirty="0"/>
              <a:t> в </a:t>
            </a:r>
            <a:r>
              <a:rPr lang="ru-RU" dirty="0" err="1"/>
              <a:t>класифікації</a:t>
            </a:r>
            <a:r>
              <a:rPr lang="ru-RU" dirty="0"/>
              <a:t> товару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товарної</a:t>
            </a:r>
            <a:r>
              <a:rPr lang="ru-RU" dirty="0"/>
              <a:t> </a:t>
            </a:r>
            <a:r>
              <a:rPr lang="ru-RU" dirty="0" err="1"/>
              <a:t>підкатегорії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привести до </a:t>
            </a:r>
            <a:r>
              <a:rPr lang="ru-RU" dirty="0" err="1"/>
              <a:t>фатальних</a:t>
            </a:r>
            <a:r>
              <a:rPr lang="ru-RU" dirty="0"/>
              <a:t> </a:t>
            </a:r>
            <a:r>
              <a:rPr lang="ru-RU" dirty="0" err="1"/>
              <a:t>наслідків</a:t>
            </a:r>
            <a:r>
              <a:rPr lang="ru-RU" dirty="0"/>
              <a:t> , </a:t>
            </a:r>
            <a:r>
              <a:rPr lang="ru-RU" dirty="0" err="1"/>
              <a:t>якщо</a:t>
            </a:r>
            <a:r>
              <a:rPr lang="ru-RU" dirty="0"/>
              <a:t> буде доведено, не </a:t>
            </a:r>
            <a:r>
              <a:rPr lang="ru-RU" dirty="0" err="1"/>
              <a:t>заява</a:t>
            </a:r>
            <a:r>
              <a:rPr lang="ru-RU" dirty="0"/>
              <a:t> за </a:t>
            </a:r>
            <a:r>
              <a:rPr lang="ru-RU" dirty="0" err="1"/>
              <a:t>встановленою</a:t>
            </a:r>
            <a:r>
              <a:rPr lang="ru-RU" dirty="0"/>
              <a:t> формою </a:t>
            </a:r>
            <a:r>
              <a:rPr lang="ru-RU" dirty="0" err="1"/>
              <a:t>точних</a:t>
            </a:r>
            <a:r>
              <a:rPr lang="ru-RU" dirty="0"/>
              <a:t> та </a:t>
            </a:r>
            <a:r>
              <a:rPr lang="ru-RU" dirty="0" err="1"/>
              <a:t>достовірних</a:t>
            </a:r>
            <a:r>
              <a:rPr lang="ru-RU" dirty="0"/>
              <a:t> </a:t>
            </a:r>
            <a:r>
              <a:rPr lang="ru-RU" dirty="0" err="1"/>
              <a:t>відомостей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привели до НЕ </a:t>
            </a:r>
            <a:r>
              <a:rPr lang="ru-RU" dirty="0" err="1"/>
              <a:t>доборо</a:t>
            </a:r>
            <a:r>
              <a:rPr lang="ru-RU" dirty="0"/>
              <a:t> </a:t>
            </a:r>
            <a:r>
              <a:rPr lang="ru-RU" dirty="0" err="1"/>
              <a:t>митних</a:t>
            </a:r>
            <a:r>
              <a:rPr lang="ru-RU" dirty="0"/>
              <a:t> </a:t>
            </a:r>
            <a:r>
              <a:rPr lang="ru-RU" dirty="0" err="1"/>
              <a:t>платежів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3343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110" y="2503018"/>
            <a:ext cx="10515600" cy="1325563"/>
          </a:xfrm>
        </p:spPr>
        <p:txBody>
          <a:bodyPr/>
          <a:lstStyle/>
          <a:p>
            <a:pPr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04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62130" y="318797"/>
            <a:ext cx="9646276" cy="18159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500" y="463685"/>
            <a:ext cx="9181563" cy="17128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(УКТЗЕД), основу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Гармонізована 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 rot="10800000">
            <a:off x="4997001" y="2134718"/>
            <a:ext cx="2176529" cy="264016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262130" y="4774887"/>
            <a:ext cx="9646277" cy="18159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610933" y="4990349"/>
            <a:ext cx="96462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Гармонізована система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(Гармонізована система, ГС) —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номенклатура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Всесвітньою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митною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організацією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90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407" y="553791"/>
            <a:ext cx="7902449" cy="59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865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494" y="872840"/>
            <a:ext cx="11757202" cy="5128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65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Класифікаційні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позначення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УКТЗЕД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7880" y="2088279"/>
            <a:ext cx="9016240" cy="416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978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низ 8"/>
          <p:cNvSpPr/>
          <p:nvPr/>
        </p:nvSpPr>
        <p:spPr>
          <a:xfrm>
            <a:off x="5003440" y="1843174"/>
            <a:ext cx="2485623" cy="892507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168202" y="234414"/>
            <a:ext cx="6027313" cy="17950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168202" y="347114"/>
            <a:ext cx="61561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 повинен бути однозначно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одним кодом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зовнішньоекономічної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876" y="2662081"/>
            <a:ext cx="9820753" cy="4105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86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321972"/>
            <a:ext cx="10515600" cy="63879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233" y="321972"/>
            <a:ext cx="11793533" cy="636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67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коду товару в УКТЗЕД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250" y="1690688"/>
            <a:ext cx="9131974" cy="4439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683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5500" y="1450556"/>
            <a:ext cx="10515600" cy="415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136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950</Words>
  <Application>Microsoft Office PowerPoint</Application>
  <PresentationFormat>Широкоэкранный</PresentationFormat>
  <Paragraphs>39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Українська класифікація товарів зовнішньоекономічної діяльності</vt:lpstr>
      <vt:lpstr>Презентация PowerPoint</vt:lpstr>
      <vt:lpstr>Презентация PowerPoint</vt:lpstr>
      <vt:lpstr>Презентация PowerPoint</vt:lpstr>
      <vt:lpstr> Класифікаційні рівні позначення товарів в УКТЗЕД</vt:lpstr>
      <vt:lpstr>Презентация PowerPoint</vt:lpstr>
      <vt:lpstr>Презентация PowerPoint</vt:lpstr>
      <vt:lpstr>Структура коду товару в УКТЗЕД України </vt:lpstr>
      <vt:lpstr>Презентация PowerPoint</vt:lpstr>
      <vt:lpstr>Презентация PowerPoint</vt:lpstr>
      <vt:lpstr>Презентация PowerPoint</vt:lpstr>
      <vt:lpstr>Основнi правила iнтерпретацiї УКТЗЕД</vt:lpstr>
      <vt:lpstr>Презентация PowerPoint</vt:lpstr>
      <vt:lpstr>Презентация PowerPoint</vt:lpstr>
      <vt:lpstr>Порядок дій для здійснення класифікації товарів згідно з УКТЗЕД</vt:lpstr>
      <vt:lpstr>Презентация PowerPoint</vt:lpstr>
      <vt:lpstr>НАСЛІДКИ НЕВІРНОЇ КЛАСІФІКАЦІЇ ТОВАРІВ ДЛЯ ВИКОРИСТАННЯ МИТНОГО ОФОРМЛЕННЯ</vt:lpstr>
      <vt:lpstr>Дякую за увагу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класифікація товарів зовнішньоекономічної діяльності</dc:title>
  <dc:creator>Zver</dc:creator>
  <cp:lastModifiedBy>Ostapenko</cp:lastModifiedBy>
  <cp:revision>23</cp:revision>
  <dcterms:created xsi:type="dcterms:W3CDTF">2020-05-11T23:50:01Z</dcterms:created>
  <dcterms:modified xsi:type="dcterms:W3CDTF">2020-05-12T20:52:13Z</dcterms:modified>
</cp:coreProperties>
</file>