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8"/>
  </p:notesMasterIdLst>
  <p:handoutMasterIdLst>
    <p:handoutMasterId r:id="rId79"/>
  </p:handoutMasterIdLst>
  <p:sldIdLst>
    <p:sldId id="256" r:id="rId5"/>
    <p:sldId id="302" r:id="rId6"/>
    <p:sldId id="303" r:id="rId7"/>
    <p:sldId id="308" r:id="rId8"/>
    <p:sldId id="300" r:id="rId9"/>
    <p:sldId id="312" r:id="rId10"/>
    <p:sldId id="313" r:id="rId11"/>
    <p:sldId id="314" r:id="rId12"/>
    <p:sldId id="315" r:id="rId13"/>
    <p:sldId id="316" r:id="rId14"/>
    <p:sldId id="317" r:id="rId15"/>
    <p:sldId id="319" r:id="rId16"/>
    <p:sldId id="320" r:id="rId17"/>
    <p:sldId id="321" r:id="rId18"/>
    <p:sldId id="322" r:id="rId19"/>
    <p:sldId id="323" r:id="rId20"/>
    <p:sldId id="324" r:id="rId21"/>
    <p:sldId id="325" r:id="rId22"/>
    <p:sldId id="327" r:id="rId23"/>
    <p:sldId id="326" r:id="rId24"/>
    <p:sldId id="328" r:id="rId25"/>
    <p:sldId id="329" r:id="rId26"/>
    <p:sldId id="331" r:id="rId27"/>
    <p:sldId id="332" r:id="rId28"/>
    <p:sldId id="333" r:id="rId29"/>
    <p:sldId id="334" r:id="rId30"/>
    <p:sldId id="335" r:id="rId31"/>
    <p:sldId id="336" r:id="rId32"/>
    <p:sldId id="337" r:id="rId33"/>
    <p:sldId id="338" r:id="rId34"/>
    <p:sldId id="340" r:id="rId35"/>
    <p:sldId id="341" r:id="rId36"/>
    <p:sldId id="342" r:id="rId37"/>
    <p:sldId id="343" r:id="rId38"/>
    <p:sldId id="344" r:id="rId39"/>
    <p:sldId id="345" r:id="rId40"/>
    <p:sldId id="346" r:id="rId41"/>
    <p:sldId id="348" r:id="rId42"/>
    <p:sldId id="384"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7" r:id="rId71"/>
    <p:sldId id="378" r:id="rId72"/>
    <p:sldId id="379" r:id="rId73"/>
    <p:sldId id="380" r:id="rId74"/>
    <p:sldId id="382" r:id="rId75"/>
    <p:sldId id="381" r:id="rId76"/>
    <p:sldId id="383" r:id="rId77"/>
  </p:sldIdLst>
  <p:sldSz cx="12192000" cy="6858000"/>
  <p:notesSz cx="6858000" cy="9144000"/>
  <p:defaultTextStyle>
    <a:defPPr rtl="0">
      <a:defRPr lang="ru-MO"/>
    </a:defPPr>
    <a:lvl1pPr marL="0" algn="l" defTabSz="914400" rtl="0" eaLnBrk="1" latinLnBrk="0" hangingPunct="1">
      <a:defRPr lang="ru-MO" sz="1800" kern="1200">
        <a:solidFill>
          <a:schemeClr val="tx1"/>
        </a:solidFill>
        <a:latin typeface="+mn-lt"/>
        <a:ea typeface="+mn-ea"/>
        <a:cs typeface="+mn-cs"/>
      </a:defRPr>
    </a:lvl1pPr>
    <a:lvl2pPr marL="457200" algn="l" defTabSz="914400" rtl="0" eaLnBrk="1" latinLnBrk="0" hangingPunct="1">
      <a:defRPr lang="ru-MO" sz="1800" kern="1200">
        <a:solidFill>
          <a:schemeClr val="tx1"/>
        </a:solidFill>
        <a:latin typeface="+mn-lt"/>
        <a:ea typeface="+mn-ea"/>
        <a:cs typeface="+mn-cs"/>
      </a:defRPr>
    </a:lvl2pPr>
    <a:lvl3pPr marL="914400" algn="l" defTabSz="914400" rtl="0" eaLnBrk="1" latinLnBrk="0" hangingPunct="1">
      <a:defRPr lang="ru-MO" sz="1800" kern="1200">
        <a:solidFill>
          <a:schemeClr val="tx1"/>
        </a:solidFill>
        <a:latin typeface="+mn-lt"/>
        <a:ea typeface="+mn-ea"/>
        <a:cs typeface="+mn-cs"/>
      </a:defRPr>
    </a:lvl3pPr>
    <a:lvl4pPr marL="1371600" algn="l" defTabSz="914400" rtl="0" eaLnBrk="1" latinLnBrk="0" hangingPunct="1">
      <a:defRPr lang="ru-MO" sz="1800" kern="1200">
        <a:solidFill>
          <a:schemeClr val="tx1"/>
        </a:solidFill>
        <a:latin typeface="+mn-lt"/>
        <a:ea typeface="+mn-ea"/>
        <a:cs typeface="+mn-cs"/>
      </a:defRPr>
    </a:lvl4pPr>
    <a:lvl5pPr marL="1828800" algn="l" defTabSz="914400" rtl="0" eaLnBrk="1" latinLnBrk="0" hangingPunct="1">
      <a:defRPr lang="ru-MO" sz="1800" kern="1200">
        <a:solidFill>
          <a:schemeClr val="tx1"/>
        </a:solidFill>
        <a:latin typeface="+mn-lt"/>
        <a:ea typeface="+mn-ea"/>
        <a:cs typeface="+mn-cs"/>
      </a:defRPr>
    </a:lvl5pPr>
    <a:lvl6pPr marL="2286000" algn="l" defTabSz="914400" rtl="0" eaLnBrk="1" latinLnBrk="0" hangingPunct="1">
      <a:defRPr lang="ru-MO" sz="1800" kern="1200">
        <a:solidFill>
          <a:schemeClr val="tx1"/>
        </a:solidFill>
        <a:latin typeface="+mn-lt"/>
        <a:ea typeface="+mn-ea"/>
        <a:cs typeface="+mn-cs"/>
      </a:defRPr>
    </a:lvl6pPr>
    <a:lvl7pPr marL="2743200" algn="l" defTabSz="914400" rtl="0" eaLnBrk="1" latinLnBrk="0" hangingPunct="1">
      <a:defRPr lang="ru-MO" sz="1800" kern="1200">
        <a:solidFill>
          <a:schemeClr val="tx1"/>
        </a:solidFill>
        <a:latin typeface="+mn-lt"/>
        <a:ea typeface="+mn-ea"/>
        <a:cs typeface="+mn-cs"/>
      </a:defRPr>
    </a:lvl7pPr>
    <a:lvl8pPr marL="3200400" algn="l" defTabSz="914400" rtl="0" eaLnBrk="1" latinLnBrk="0" hangingPunct="1">
      <a:defRPr lang="ru-MO" sz="1800" kern="1200">
        <a:solidFill>
          <a:schemeClr val="tx1"/>
        </a:solidFill>
        <a:latin typeface="+mn-lt"/>
        <a:ea typeface="+mn-ea"/>
        <a:cs typeface="+mn-cs"/>
      </a:defRPr>
    </a:lvl8pPr>
    <a:lvl9pPr marL="3657600" algn="l" defTabSz="914400" rtl="0" eaLnBrk="1" latinLnBrk="0" hangingPunct="1">
      <a:defRPr lang="ru-MO"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3"/>
    <p:restoredTop sz="95701"/>
  </p:normalViewPr>
  <p:slideViewPr>
    <p:cSldViewPr>
      <p:cViewPr varScale="1">
        <p:scale>
          <a:sx n="82" d="100"/>
          <a:sy n="82" d="100"/>
        </p:scale>
        <p:origin x="778" y="58"/>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9" d="100"/>
          <a:sy n="69" d="100"/>
        </p:scale>
        <p:origin x="2764"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B3B52-9D59-474B-AFE0-4B781ED962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B2EAD24D-B015-4462-A539-3E378364B734}">
      <dgm:prSet phldrT="[Текст]"/>
      <dgm:spPr/>
      <dgm:t>
        <a:bodyPr/>
        <a:lstStyle/>
        <a:p>
          <a:r>
            <a:rPr lang="uk-UA" b="1" i="1" dirty="0">
              <a:solidFill>
                <a:schemeClr val="tx1"/>
              </a:solidFill>
              <a:latin typeface="Times New Roman" panose="02020603050405020304" pitchFamily="18" charset="0"/>
              <a:cs typeface="Times New Roman" panose="02020603050405020304" pitchFamily="18" charset="0"/>
            </a:rPr>
            <a:t>1) швидке зростання населення; </a:t>
          </a:r>
          <a:endParaRPr lang="uk-UA" dirty="0">
            <a:solidFill>
              <a:schemeClr val="tx1"/>
            </a:solidFill>
            <a:latin typeface="Times New Roman" panose="02020603050405020304" pitchFamily="18" charset="0"/>
            <a:cs typeface="Times New Roman" panose="02020603050405020304" pitchFamily="18" charset="0"/>
          </a:endParaRPr>
        </a:p>
      </dgm:t>
    </dgm:pt>
    <dgm:pt modelId="{5365F2DD-A555-4240-A5EA-5D8F1FB905A9}" type="parTrans" cxnId="{D70F3434-D41C-46F8-8971-6BA0C87603EA}">
      <dgm:prSet/>
      <dgm:spPr/>
      <dgm:t>
        <a:bodyPr/>
        <a:lstStyle/>
        <a:p>
          <a:endParaRPr lang="uk-UA"/>
        </a:p>
      </dgm:t>
    </dgm:pt>
    <dgm:pt modelId="{99846C4E-87F3-4183-A5D2-0390FF262D68}" type="sibTrans" cxnId="{D70F3434-D41C-46F8-8971-6BA0C87603EA}">
      <dgm:prSet/>
      <dgm:spPr/>
      <dgm:t>
        <a:bodyPr/>
        <a:lstStyle/>
        <a:p>
          <a:endParaRPr lang="uk-UA"/>
        </a:p>
      </dgm:t>
    </dgm:pt>
    <dgm:pt modelId="{108FD292-81AB-4B8A-8A66-0F1422A56A00}">
      <dgm:prSet phldrT="[Текст]"/>
      <dgm:spPr/>
      <dgm:t>
        <a:bodyPr/>
        <a:lstStyle/>
        <a:p>
          <a:r>
            <a:rPr lang="uk-UA" b="1" i="1" dirty="0">
              <a:solidFill>
                <a:schemeClr val="tx1"/>
              </a:solidFill>
              <a:latin typeface="Times New Roman" panose="02020603050405020304" pitchFamily="18" charset="0"/>
              <a:cs typeface="Times New Roman" panose="02020603050405020304" pitchFamily="18" charset="0"/>
            </a:rPr>
            <a:t>2) індустріалізація і пов'язане з нею промислове зростання, що викликає забруднення навколишнього середовища; </a:t>
          </a:r>
          <a:endParaRPr lang="uk-UA" dirty="0">
            <a:solidFill>
              <a:schemeClr val="tx1"/>
            </a:solidFill>
            <a:latin typeface="Times New Roman" panose="02020603050405020304" pitchFamily="18" charset="0"/>
            <a:cs typeface="Times New Roman" panose="02020603050405020304" pitchFamily="18" charset="0"/>
          </a:endParaRPr>
        </a:p>
      </dgm:t>
    </dgm:pt>
    <dgm:pt modelId="{E5D3AE27-CF3A-4F52-AC1B-313FEEB15427}" type="parTrans" cxnId="{35E1F859-7AEA-4C31-9AE6-4964EF285924}">
      <dgm:prSet/>
      <dgm:spPr/>
      <dgm:t>
        <a:bodyPr/>
        <a:lstStyle/>
        <a:p>
          <a:endParaRPr lang="uk-UA"/>
        </a:p>
      </dgm:t>
    </dgm:pt>
    <dgm:pt modelId="{5A349593-10A5-4B55-B313-5AB81851CA52}" type="sibTrans" cxnId="{35E1F859-7AEA-4C31-9AE6-4964EF285924}">
      <dgm:prSet/>
      <dgm:spPr/>
      <dgm:t>
        <a:bodyPr/>
        <a:lstStyle/>
        <a:p>
          <a:endParaRPr lang="uk-UA"/>
        </a:p>
      </dgm:t>
    </dgm:pt>
    <dgm:pt modelId="{54B0B17E-F90E-4BB7-8BAC-50C67F54D280}">
      <dgm:prSet phldrT="[Текст]"/>
      <dgm:spPr/>
      <dgm:t>
        <a:bodyPr/>
        <a:lstStyle/>
        <a:p>
          <a:r>
            <a:rPr lang="uk-UA" b="1" i="1" dirty="0">
              <a:solidFill>
                <a:schemeClr val="tx1"/>
              </a:solidFill>
              <a:latin typeface="Times New Roman" panose="02020603050405020304" pitchFamily="18" charset="0"/>
              <a:cs typeface="Times New Roman" panose="02020603050405020304" pitchFamily="18" charset="0"/>
            </a:rPr>
            <a:t>3) брак продовольства;</a:t>
          </a:r>
          <a:endParaRPr lang="uk-UA" dirty="0">
            <a:solidFill>
              <a:schemeClr val="tx1"/>
            </a:solidFill>
            <a:latin typeface="Times New Roman" panose="02020603050405020304" pitchFamily="18" charset="0"/>
            <a:cs typeface="Times New Roman" panose="02020603050405020304" pitchFamily="18" charset="0"/>
          </a:endParaRPr>
        </a:p>
      </dgm:t>
    </dgm:pt>
    <dgm:pt modelId="{5605A2D0-0FD4-4AA4-9B93-5EAA8265086B}" type="parTrans" cxnId="{D8A2435C-A14C-4015-BA8B-053F9CB1CD88}">
      <dgm:prSet/>
      <dgm:spPr/>
      <dgm:t>
        <a:bodyPr/>
        <a:lstStyle/>
        <a:p>
          <a:endParaRPr lang="uk-UA"/>
        </a:p>
      </dgm:t>
    </dgm:pt>
    <dgm:pt modelId="{B8EAAEAE-44EB-4C09-AB6B-12161B4FF82B}" type="sibTrans" cxnId="{D8A2435C-A14C-4015-BA8B-053F9CB1CD88}">
      <dgm:prSet/>
      <dgm:spPr/>
      <dgm:t>
        <a:bodyPr/>
        <a:lstStyle/>
        <a:p>
          <a:endParaRPr lang="uk-UA"/>
        </a:p>
      </dgm:t>
    </dgm:pt>
    <dgm:pt modelId="{34BB4B7B-0292-4726-9C4A-531B4B166206}">
      <dgm:prSet phldrT="[Текст]"/>
      <dgm:spPr/>
      <dgm:t>
        <a:bodyPr/>
        <a:lstStyle/>
        <a:p>
          <a:r>
            <a:rPr lang="uk-UA" b="1" i="1" dirty="0">
              <a:solidFill>
                <a:schemeClr val="tx1"/>
              </a:solidFill>
              <a:latin typeface="Times New Roman" panose="02020603050405020304" pitchFamily="18" charset="0"/>
              <a:cs typeface="Times New Roman" panose="02020603050405020304" pitchFamily="18" charset="0"/>
            </a:rPr>
            <a:t>4) зростання відходів виробництва; </a:t>
          </a:r>
          <a:endParaRPr lang="uk-UA" dirty="0">
            <a:solidFill>
              <a:schemeClr val="tx1"/>
            </a:solidFill>
            <a:latin typeface="Times New Roman" panose="02020603050405020304" pitchFamily="18" charset="0"/>
            <a:cs typeface="Times New Roman" panose="02020603050405020304" pitchFamily="18" charset="0"/>
          </a:endParaRPr>
        </a:p>
      </dgm:t>
    </dgm:pt>
    <dgm:pt modelId="{D6A3D881-BCA3-481D-B2CE-1AC236152ED5}" type="parTrans" cxnId="{0B81B236-085C-46FC-9250-F39D0CE698B3}">
      <dgm:prSet/>
      <dgm:spPr/>
      <dgm:t>
        <a:bodyPr/>
        <a:lstStyle/>
        <a:p>
          <a:endParaRPr lang="uk-UA"/>
        </a:p>
      </dgm:t>
    </dgm:pt>
    <dgm:pt modelId="{37A0481A-52BF-4763-8476-EEA14FB9C958}" type="sibTrans" cxnId="{0B81B236-085C-46FC-9250-F39D0CE698B3}">
      <dgm:prSet/>
      <dgm:spPr/>
      <dgm:t>
        <a:bodyPr/>
        <a:lstStyle/>
        <a:p>
          <a:endParaRPr lang="uk-UA"/>
        </a:p>
      </dgm:t>
    </dgm:pt>
    <dgm:pt modelId="{C3F1B999-88E7-43B2-A692-AFBC47E236C9}">
      <dgm:prSet phldrT="[Текст]"/>
      <dgm:spPr/>
      <dgm:t>
        <a:bodyPr/>
        <a:lstStyle/>
        <a:p>
          <a:r>
            <a:rPr lang="uk-UA" b="1" i="1" dirty="0">
              <a:solidFill>
                <a:schemeClr val="tx1"/>
              </a:solidFill>
              <a:latin typeface="Times New Roman" panose="02020603050405020304" pitchFamily="18" charset="0"/>
              <a:cs typeface="Times New Roman" panose="02020603050405020304" pitchFamily="18" charset="0"/>
            </a:rPr>
            <a:t>5) брак природних ресурсів. </a:t>
          </a:r>
          <a:endParaRPr lang="uk-UA" dirty="0">
            <a:solidFill>
              <a:schemeClr val="tx1"/>
            </a:solidFill>
            <a:latin typeface="Times New Roman" panose="02020603050405020304" pitchFamily="18" charset="0"/>
            <a:cs typeface="Times New Roman" panose="02020603050405020304" pitchFamily="18" charset="0"/>
          </a:endParaRPr>
        </a:p>
      </dgm:t>
    </dgm:pt>
    <dgm:pt modelId="{12C203C0-FF07-4C9B-AC61-8DC08A6D9629}" type="parTrans" cxnId="{082AB498-A65E-4E7B-88C0-BA1C76A21C1B}">
      <dgm:prSet/>
      <dgm:spPr/>
      <dgm:t>
        <a:bodyPr/>
        <a:lstStyle/>
        <a:p>
          <a:endParaRPr lang="uk-UA"/>
        </a:p>
      </dgm:t>
    </dgm:pt>
    <dgm:pt modelId="{68C497D5-7DC4-4108-813C-80F6A7EB6664}" type="sibTrans" cxnId="{082AB498-A65E-4E7B-88C0-BA1C76A21C1B}">
      <dgm:prSet/>
      <dgm:spPr/>
      <dgm:t>
        <a:bodyPr/>
        <a:lstStyle/>
        <a:p>
          <a:endParaRPr lang="uk-UA"/>
        </a:p>
      </dgm:t>
    </dgm:pt>
    <dgm:pt modelId="{7B7B2730-1D6B-4EC5-A89B-757F7331583D}" type="pres">
      <dgm:prSet presAssocID="{43AB3B52-9D59-474B-AFE0-4B781ED962C1}" presName="diagram" presStyleCnt="0">
        <dgm:presLayoutVars>
          <dgm:dir/>
          <dgm:resizeHandles val="exact"/>
        </dgm:presLayoutVars>
      </dgm:prSet>
      <dgm:spPr/>
    </dgm:pt>
    <dgm:pt modelId="{A8457345-23D1-4D4B-930F-F73F6F9957CF}" type="pres">
      <dgm:prSet presAssocID="{B2EAD24D-B015-4462-A539-3E378364B734}" presName="node" presStyleLbl="node1" presStyleIdx="0" presStyleCnt="5">
        <dgm:presLayoutVars>
          <dgm:bulletEnabled val="1"/>
        </dgm:presLayoutVars>
      </dgm:prSet>
      <dgm:spPr/>
    </dgm:pt>
    <dgm:pt modelId="{DAD99B4E-D1E4-44E5-96BD-2B404AA7CF6A}" type="pres">
      <dgm:prSet presAssocID="{99846C4E-87F3-4183-A5D2-0390FF262D68}" presName="sibTrans" presStyleCnt="0"/>
      <dgm:spPr/>
    </dgm:pt>
    <dgm:pt modelId="{DBB6A22F-9672-4D62-BDFE-AFEE195D5870}" type="pres">
      <dgm:prSet presAssocID="{108FD292-81AB-4B8A-8A66-0F1422A56A00}" presName="node" presStyleLbl="node1" presStyleIdx="1" presStyleCnt="5">
        <dgm:presLayoutVars>
          <dgm:bulletEnabled val="1"/>
        </dgm:presLayoutVars>
      </dgm:prSet>
      <dgm:spPr/>
    </dgm:pt>
    <dgm:pt modelId="{5EE63F4D-97D7-4FB2-AC77-77D89B3E8D4E}" type="pres">
      <dgm:prSet presAssocID="{5A349593-10A5-4B55-B313-5AB81851CA52}" presName="sibTrans" presStyleCnt="0"/>
      <dgm:spPr/>
    </dgm:pt>
    <dgm:pt modelId="{1F31F7A9-9687-46BE-A6CA-165322D8C5A9}" type="pres">
      <dgm:prSet presAssocID="{54B0B17E-F90E-4BB7-8BAC-50C67F54D280}" presName="node" presStyleLbl="node1" presStyleIdx="2" presStyleCnt="5">
        <dgm:presLayoutVars>
          <dgm:bulletEnabled val="1"/>
        </dgm:presLayoutVars>
      </dgm:prSet>
      <dgm:spPr/>
    </dgm:pt>
    <dgm:pt modelId="{74B92E27-CA22-4BD8-9671-9EBBD1E53B21}" type="pres">
      <dgm:prSet presAssocID="{B8EAAEAE-44EB-4C09-AB6B-12161B4FF82B}" presName="sibTrans" presStyleCnt="0"/>
      <dgm:spPr/>
    </dgm:pt>
    <dgm:pt modelId="{09678315-537D-4EC4-BD63-252B296DB53B}" type="pres">
      <dgm:prSet presAssocID="{34BB4B7B-0292-4726-9C4A-531B4B166206}" presName="node" presStyleLbl="node1" presStyleIdx="3" presStyleCnt="5">
        <dgm:presLayoutVars>
          <dgm:bulletEnabled val="1"/>
        </dgm:presLayoutVars>
      </dgm:prSet>
      <dgm:spPr/>
    </dgm:pt>
    <dgm:pt modelId="{5674EE98-EC81-4BA9-B71E-11AB0E23D405}" type="pres">
      <dgm:prSet presAssocID="{37A0481A-52BF-4763-8476-EEA14FB9C958}" presName="sibTrans" presStyleCnt="0"/>
      <dgm:spPr/>
    </dgm:pt>
    <dgm:pt modelId="{938CBED0-2D5B-4A79-8DA1-CDB72DE11406}" type="pres">
      <dgm:prSet presAssocID="{C3F1B999-88E7-43B2-A692-AFBC47E236C9}" presName="node" presStyleLbl="node1" presStyleIdx="4" presStyleCnt="5">
        <dgm:presLayoutVars>
          <dgm:bulletEnabled val="1"/>
        </dgm:presLayoutVars>
      </dgm:prSet>
      <dgm:spPr/>
    </dgm:pt>
  </dgm:ptLst>
  <dgm:cxnLst>
    <dgm:cxn modelId="{2F7BBE08-82E2-4EA0-9AD4-A5C4F90DA6B3}" type="presOf" srcId="{108FD292-81AB-4B8A-8A66-0F1422A56A00}" destId="{DBB6A22F-9672-4D62-BDFE-AFEE195D5870}" srcOrd="0" destOrd="0" presId="urn:microsoft.com/office/officeart/2005/8/layout/default"/>
    <dgm:cxn modelId="{D70F3434-D41C-46F8-8971-6BA0C87603EA}" srcId="{43AB3B52-9D59-474B-AFE0-4B781ED962C1}" destId="{B2EAD24D-B015-4462-A539-3E378364B734}" srcOrd="0" destOrd="0" parTransId="{5365F2DD-A555-4240-A5EA-5D8F1FB905A9}" sibTransId="{99846C4E-87F3-4183-A5D2-0390FF262D68}"/>
    <dgm:cxn modelId="{0B81B236-085C-46FC-9250-F39D0CE698B3}" srcId="{43AB3B52-9D59-474B-AFE0-4B781ED962C1}" destId="{34BB4B7B-0292-4726-9C4A-531B4B166206}" srcOrd="3" destOrd="0" parTransId="{D6A3D881-BCA3-481D-B2CE-1AC236152ED5}" sibTransId="{37A0481A-52BF-4763-8476-EEA14FB9C958}"/>
    <dgm:cxn modelId="{B36B523E-B8A4-4464-ACD6-211EAC8F2CCB}" type="presOf" srcId="{34BB4B7B-0292-4726-9C4A-531B4B166206}" destId="{09678315-537D-4EC4-BD63-252B296DB53B}" srcOrd="0" destOrd="0" presId="urn:microsoft.com/office/officeart/2005/8/layout/default"/>
    <dgm:cxn modelId="{D8A2435C-A14C-4015-BA8B-053F9CB1CD88}" srcId="{43AB3B52-9D59-474B-AFE0-4B781ED962C1}" destId="{54B0B17E-F90E-4BB7-8BAC-50C67F54D280}" srcOrd="2" destOrd="0" parTransId="{5605A2D0-0FD4-4AA4-9B93-5EAA8265086B}" sibTransId="{B8EAAEAE-44EB-4C09-AB6B-12161B4FF82B}"/>
    <dgm:cxn modelId="{35E1F859-7AEA-4C31-9AE6-4964EF285924}" srcId="{43AB3B52-9D59-474B-AFE0-4B781ED962C1}" destId="{108FD292-81AB-4B8A-8A66-0F1422A56A00}" srcOrd="1" destOrd="0" parTransId="{E5D3AE27-CF3A-4F52-AC1B-313FEEB15427}" sibTransId="{5A349593-10A5-4B55-B313-5AB81851CA52}"/>
    <dgm:cxn modelId="{082AB498-A65E-4E7B-88C0-BA1C76A21C1B}" srcId="{43AB3B52-9D59-474B-AFE0-4B781ED962C1}" destId="{C3F1B999-88E7-43B2-A692-AFBC47E236C9}" srcOrd="4" destOrd="0" parTransId="{12C203C0-FF07-4C9B-AC61-8DC08A6D9629}" sibTransId="{68C497D5-7DC4-4108-813C-80F6A7EB6664}"/>
    <dgm:cxn modelId="{C62E75BA-99C8-4D86-932C-E37F8A354B67}" type="presOf" srcId="{C3F1B999-88E7-43B2-A692-AFBC47E236C9}" destId="{938CBED0-2D5B-4A79-8DA1-CDB72DE11406}" srcOrd="0" destOrd="0" presId="urn:microsoft.com/office/officeart/2005/8/layout/default"/>
    <dgm:cxn modelId="{06582EC1-CEC4-41C0-B143-1C343BC177D1}" type="presOf" srcId="{43AB3B52-9D59-474B-AFE0-4B781ED962C1}" destId="{7B7B2730-1D6B-4EC5-A89B-757F7331583D}" srcOrd="0" destOrd="0" presId="urn:microsoft.com/office/officeart/2005/8/layout/default"/>
    <dgm:cxn modelId="{5F4DD4DC-4B71-418F-976B-6DB69448EA86}" type="presOf" srcId="{B2EAD24D-B015-4462-A539-3E378364B734}" destId="{A8457345-23D1-4D4B-930F-F73F6F9957CF}" srcOrd="0" destOrd="0" presId="urn:microsoft.com/office/officeart/2005/8/layout/default"/>
    <dgm:cxn modelId="{225821E4-ABA0-4B7B-B2D2-C61B3DFFCF14}" type="presOf" srcId="{54B0B17E-F90E-4BB7-8BAC-50C67F54D280}" destId="{1F31F7A9-9687-46BE-A6CA-165322D8C5A9}" srcOrd="0" destOrd="0" presId="urn:microsoft.com/office/officeart/2005/8/layout/default"/>
    <dgm:cxn modelId="{D023815A-4DBF-446D-8321-7524058A9371}" type="presParOf" srcId="{7B7B2730-1D6B-4EC5-A89B-757F7331583D}" destId="{A8457345-23D1-4D4B-930F-F73F6F9957CF}" srcOrd="0" destOrd="0" presId="urn:microsoft.com/office/officeart/2005/8/layout/default"/>
    <dgm:cxn modelId="{439FEA53-96CB-4F88-8B29-879F9D462FB9}" type="presParOf" srcId="{7B7B2730-1D6B-4EC5-A89B-757F7331583D}" destId="{DAD99B4E-D1E4-44E5-96BD-2B404AA7CF6A}" srcOrd="1" destOrd="0" presId="urn:microsoft.com/office/officeart/2005/8/layout/default"/>
    <dgm:cxn modelId="{F0203FDD-6097-41D5-B2E1-F4B925A95ABF}" type="presParOf" srcId="{7B7B2730-1D6B-4EC5-A89B-757F7331583D}" destId="{DBB6A22F-9672-4D62-BDFE-AFEE195D5870}" srcOrd="2" destOrd="0" presId="urn:microsoft.com/office/officeart/2005/8/layout/default"/>
    <dgm:cxn modelId="{FAB2722E-EF8D-42A4-9AB0-03FD2F28BAEE}" type="presParOf" srcId="{7B7B2730-1D6B-4EC5-A89B-757F7331583D}" destId="{5EE63F4D-97D7-4FB2-AC77-77D89B3E8D4E}" srcOrd="3" destOrd="0" presId="urn:microsoft.com/office/officeart/2005/8/layout/default"/>
    <dgm:cxn modelId="{DDB42240-C0F8-43C8-A646-9E21A3B0DD00}" type="presParOf" srcId="{7B7B2730-1D6B-4EC5-A89B-757F7331583D}" destId="{1F31F7A9-9687-46BE-A6CA-165322D8C5A9}" srcOrd="4" destOrd="0" presId="urn:microsoft.com/office/officeart/2005/8/layout/default"/>
    <dgm:cxn modelId="{0AE55159-A527-42B0-A692-6D5D7E084F46}" type="presParOf" srcId="{7B7B2730-1D6B-4EC5-A89B-757F7331583D}" destId="{74B92E27-CA22-4BD8-9671-9EBBD1E53B21}" srcOrd="5" destOrd="0" presId="urn:microsoft.com/office/officeart/2005/8/layout/default"/>
    <dgm:cxn modelId="{71D0D430-0881-4015-8B61-BDB190496D7E}" type="presParOf" srcId="{7B7B2730-1D6B-4EC5-A89B-757F7331583D}" destId="{09678315-537D-4EC4-BD63-252B296DB53B}" srcOrd="6" destOrd="0" presId="urn:microsoft.com/office/officeart/2005/8/layout/default"/>
    <dgm:cxn modelId="{FB9BBE19-4F78-4164-AA7C-26FE85AD624E}" type="presParOf" srcId="{7B7B2730-1D6B-4EC5-A89B-757F7331583D}" destId="{5674EE98-EC81-4BA9-B71E-11AB0E23D405}" srcOrd="7" destOrd="0" presId="urn:microsoft.com/office/officeart/2005/8/layout/default"/>
    <dgm:cxn modelId="{16B18054-2821-42D6-9BEF-3BD7FE6B0B76}" type="presParOf" srcId="{7B7B2730-1D6B-4EC5-A89B-757F7331583D}" destId="{938CBED0-2D5B-4A79-8DA1-CDB72DE1140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F6043-0355-467C-93C1-CE325FDBA57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853FDD97-51F1-4E97-B081-2979B01CE620}">
      <dgm:prSet phldrT="[Текст]"/>
      <dgm:spPr/>
      <dgm:t>
        <a:bodyPr/>
        <a:lstStyle/>
        <a:p>
          <a:r>
            <a:rPr lang="uk-UA" b="0">
              <a:solidFill>
                <a:schemeClr val="tx1"/>
              </a:solidFill>
              <a:latin typeface="Times New Roman" panose="02020603050405020304" pitchFamily="18" charset="0"/>
              <a:cs typeface="Times New Roman" panose="02020603050405020304" pitchFamily="18" charset="0"/>
            </a:rPr>
            <a:t>моделювання загальних тенденцій розвитку світу як цілісної системи;</a:t>
          </a:r>
        </a:p>
      </dgm:t>
    </dgm:pt>
    <dgm:pt modelId="{58A93A6F-6C6B-46E1-8888-31DE74954FB3}" type="parTrans" cxnId="{55E57AF8-41A7-4123-948F-92FD5DA74BD0}">
      <dgm:prSet/>
      <dgm:spPr/>
      <dgm:t>
        <a:bodyPr/>
        <a:lstStyle/>
        <a:p>
          <a:endParaRPr lang="uk-UA"/>
        </a:p>
      </dgm:t>
    </dgm:pt>
    <dgm:pt modelId="{03023E29-B9F5-46BC-B751-2CC156FD75CE}" type="sibTrans" cxnId="{55E57AF8-41A7-4123-948F-92FD5DA74BD0}">
      <dgm:prSet/>
      <dgm:spPr/>
      <dgm:t>
        <a:bodyPr/>
        <a:lstStyle/>
        <a:p>
          <a:endParaRPr lang="uk-UA"/>
        </a:p>
      </dgm:t>
    </dgm:pt>
    <dgm:pt modelId="{E89787E0-F4DA-40C5-AEE6-A5DF85AA2E10}">
      <dgm:prSet/>
      <dgm:spPr/>
      <dgm:t>
        <a:bodyPr/>
        <a:lstStyle/>
        <a:p>
          <a:r>
            <a:rPr lang="uk-UA" b="0">
              <a:solidFill>
                <a:schemeClr val="tx1"/>
              </a:solidFill>
              <a:latin typeface="Times New Roman" panose="02020603050405020304" pitchFamily="18" charset="0"/>
              <a:cs typeface="Times New Roman" panose="02020603050405020304" pitchFamily="18" charset="0"/>
            </a:rPr>
            <a:t>моделювання особливостей регіональної динаміки; глобальна динаміка є результатом регіональних взаємодій і протиріч;</a:t>
          </a:r>
          <a:endParaRPr lang="uk-UA" b="0" dirty="0">
            <a:solidFill>
              <a:schemeClr val="tx1"/>
            </a:solidFill>
            <a:latin typeface="Times New Roman" panose="02020603050405020304" pitchFamily="18" charset="0"/>
            <a:cs typeface="Times New Roman" panose="02020603050405020304" pitchFamily="18" charset="0"/>
          </a:endParaRPr>
        </a:p>
      </dgm:t>
    </dgm:pt>
    <dgm:pt modelId="{62EB4D68-8553-4E6A-973B-6994D6DF7207}" type="parTrans" cxnId="{EF5620F2-070C-498A-B36E-ECBC63FDEAE0}">
      <dgm:prSet/>
      <dgm:spPr/>
      <dgm:t>
        <a:bodyPr/>
        <a:lstStyle/>
        <a:p>
          <a:endParaRPr lang="uk-UA"/>
        </a:p>
      </dgm:t>
    </dgm:pt>
    <dgm:pt modelId="{C879ED91-FE93-44C4-9376-93F964FF1DFC}" type="sibTrans" cxnId="{EF5620F2-070C-498A-B36E-ECBC63FDEAE0}">
      <dgm:prSet/>
      <dgm:spPr/>
      <dgm:t>
        <a:bodyPr/>
        <a:lstStyle/>
        <a:p>
          <a:endParaRPr lang="uk-UA"/>
        </a:p>
      </dgm:t>
    </dgm:pt>
    <dgm:pt modelId="{187AC071-FE3A-4879-B3C9-EB3CD7552F1C}">
      <dgm:prSet/>
      <dgm:spPr/>
      <dgm:t>
        <a:bodyPr/>
        <a:lstStyle/>
        <a:p>
          <a:r>
            <a:rPr lang="uk-UA" b="0" dirty="0">
              <a:solidFill>
                <a:schemeClr val="tx1"/>
              </a:solidFill>
              <a:latin typeface="Times New Roman" panose="02020603050405020304" pitchFamily="18" charset="0"/>
              <a:cs typeface="Times New Roman" panose="02020603050405020304" pitchFamily="18" charset="0"/>
            </a:rPr>
            <a:t>моделювання соціально-економічної динаміки окремих країн в контексті світового та регіонального розвитку.</a:t>
          </a:r>
        </a:p>
      </dgm:t>
    </dgm:pt>
    <dgm:pt modelId="{C2DB367F-26BA-41CD-BA4F-E980A7EB288A}" type="parTrans" cxnId="{32EF2025-B5BA-4F81-B973-3429A9B07E7F}">
      <dgm:prSet/>
      <dgm:spPr/>
      <dgm:t>
        <a:bodyPr/>
        <a:lstStyle/>
        <a:p>
          <a:endParaRPr lang="uk-UA"/>
        </a:p>
      </dgm:t>
    </dgm:pt>
    <dgm:pt modelId="{55C1C9EA-FEDB-461C-9E4B-F22E71809E1A}" type="sibTrans" cxnId="{32EF2025-B5BA-4F81-B973-3429A9B07E7F}">
      <dgm:prSet/>
      <dgm:spPr/>
      <dgm:t>
        <a:bodyPr/>
        <a:lstStyle/>
        <a:p>
          <a:endParaRPr lang="uk-UA"/>
        </a:p>
      </dgm:t>
    </dgm:pt>
    <dgm:pt modelId="{B62909F7-62AF-4770-9C29-3FB74137723D}" type="pres">
      <dgm:prSet presAssocID="{D9EF6043-0355-467C-93C1-CE325FDBA572}" presName="Name0" presStyleCnt="0">
        <dgm:presLayoutVars>
          <dgm:chMax val="7"/>
          <dgm:chPref val="7"/>
          <dgm:dir/>
        </dgm:presLayoutVars>
      </dgm:prSet>
      <dgm:spPr/>
    </dgm:pt>
    <dgm:pt modelId="{60FB4D3C-3E37-401E-B8FD-6607CD99ABAC}" type="pres">
      <dgm:prSet presAssocID="{D9EF6043-0355-467C-93C1-CE325FDBA572}" presName="Name1" presStyleCnt="0"/>
      <dgm:spPr/>
    </dgm:pt>
    <dgm:pt modelId="{C1618395-9AEB-41AB-83C5-949B51BA44AD}" type="pres">
      <dgm:prSet presAssocID="{D9EF6043-0355-467C-93C1-CE325FDBA572}" presName="cycle" presStyleCnt="0"/>
      <dgm:spPr/>
    </dgm:pt>
    <dgm:pt modelId="{8FCB018E-F49B-4F86-99B1-FD79280231F8}" type="pres">
      <dgm:prSet presAssocID="{D9EF6043-0355-467C-93C1-CE325FDBA572}" presName="srcNode" presStyleLbl="node1" presStyleIdx="0" presStyleCnt="3"/>
      <dgm:spPr/>
    </dgm:pt>
    <dgm:pt modelId="{B38D88B2-C96D-4ABC-9F45-6DE2BE935F08}" type="pres">
      <dgm:prSet presAssocID="{D9EF6043-0355-467C-93C1-CE325FDBA572}" presName="conn" presStyleLbl="parChTrans1D2" presStyleIdx="0" presStyleCnt="1"/>
      <dgm:spPr/>
    </dgm:pt>
    <dgm:pt modelId="{158BBF42-01A4-4748-8353-2742338E754A}" type="pres">
      <dgm:prSet presAssocID="{D9EF6043-0355-467C-93C1-CE325FDBA572}" presName="extraNode" presStyleLbl="node1" presStyleIdx="0" presStyleCnt="3"/>
      <dgm:spPr/>
    </dgm:pt>
    <dgm:pt modelId="{2A2C0850-1E3F-4796-A2F3-78D9376DB977}" type="pres">
      <dgm:prSet presAssocID="{D9EF6043-0355-467C-93C1-CE325FDBA572}" presName="dstNode" presStyleLbl="node1" presStyleIdx="0" presStyleCnt="3"/>
      <dgm:spPr/>
    </dgm:pt>
    <dgm:pt modelId="{A35B00B5-C0F1-468E-B6CD-297E81F49A1A}" type="pres">
      <dgm:prSet presAssocID="{853FDD97-51F1-4E97-B081-2979B01CE620}" presName="text_1" presStyleLbl="node1" presStyleIdx="0" presStyleCnt="3">
        <dgm:presLayoutVars>
          <dgm:bulletEnabled val="1"/>
        </dgm:presLayoutVars>
      </dgm:prSet>
      <dgm:spPr/>
    </dgm:pt>
    <dgm:pt modelId="{F6CF5580-45EA-4536-B588-58F19EB41B27}" type="pres">
      <dgm:prSet presAssocID="{853FDD97-51F1-4E97-B081-2979B01CE620}" presName="accent_1" presStyleCnt="0"/>
      <dgm:spPr/>
    </dgm:pt>
    <dgm:pt modelId="{E3298ABE-DD10-43D7-A9D4-156CB43C8638}" type="pres">
      <dgm:prSet presAssocID="{853FDD97-51F1-4E97-B081-2979B01CE620}" presName="accentRepeatNode" presStyleLbl="solidFgAcc1" presStyleIdx="0" presStyleCnt="3"/>
      <dgm:spPr/>
    </dgm:pt>
    <dgm:pt modelId="{6D65E7FB-86C7-449C-B339-5DA7BF5E2FBB}" type="pres">
      <dgm:prSet presAssocID="{E89787E0-F4DA-40C5-AEE6-A5DF85AA2E10}" presName="text_2" presStyleLbl="node1" presStyleIdx="1" presStyleCnt="3">
        <dgm:presLayoutVars>
          <dgm:bulletEnabled val="1"/>
        </dgm:presLayoutVars>
      </dgm:prSet>
      <dgm:spPr/>
    </dgm:pt>
    <dgm:pt modelId="{AF9AB029-F9D6-400D-92BD-FA9E68B005D5}" type="pres">
      <dgm:prSet presAssocID="{E89787E0-F4DA-40C5-AEE6-A5DF85AA2E10}" presName="accent_2" presStyleCnt="0"/>
      <dgm:spPr/>
    </dgm:pt>
    <dgm:pt modelId="{E55E5D34-DED6-4A55-AC2B-D8CD35107747}" type="pres">
      <dgm:prSet presAssocID="{E89787E0-F4DA-40C5-AEE6-A5DF85AA2E10}" presName="accentRepeatNode" presStyleLbl="solidFgAcc1" presStyleIdx="1" presStyleCnt="3"/>
      <dgm:spPr/>
    </dgm:pt>
    <dgm:pt modelId="{3EC4D34E-DDB0-4BBE-9A9D-70FB655FDE3B}" type="pres">
      <dgm:prSet presAssocID="{187AC071-FE3A-4879-B3C9-EB3CD7552F1C}" presName="text_3" presStyleLbl="node1" presStyleIdx="2" presStyleCnt="3">
        <dgm:presLayoutVars>
          <dgm:bulletEnabled val="1"/>
        </dgm:presLayoutVars>
      </dgm:prSet>
      <dgm:spPr/>
    </dgm:pt>
    <dgm:pt modelId="{3CF8E2EB-7FD0-474F-85E6-AF024A2CED9D}" type="pres">
      <dgm:prSet presAssocID="{187AC071-FE3A-4879-B3C9-EB3CD7552F1C}" presName="accent_3" presStyleCnt="0"/>
      <dgm:spPr/>
    </dgm:pt>
    <dgm:pt modelId="{EAB1BA53-1685-45E9-91E8-EB162EB417DF}" type="pres">
      <dgm:prSet presAssocID="{187AC071-FE3A-4879-B3C9-EB3CD7552F1C}" presName="accentRepeatNode" presStyleLbl="solidFgAcc1" presStyleIdx="2" presStyleCnt="3"/>
      <dgm:spPr/>
    </dgm:pt>
  </dgm:ptLst>
  <dgm:cxnLst>
    <dgm:cxn modelId="{4984220C-A1CB-4129-B52B-6045E49462A1}" type="presOf" srcId="{853FDD97-51F1-4E97-B081-2979B01CE620}" destId="{A35B00B5-C0F1-468E-B6CD-297E81F49A1A}" srcOrd="0" destOrd="0" presId="urn:microsoft.com/office/officeart/2008/layout/VerticalCurvedList"/>
    <dgm:cxn modelId="{E53F9A11-F867-4783-A4D2-0CD892190797}" type="presOf" srcId="{03023E29-B9F5-46BC-B751-2CC156FD75CE}" destId="{B38D88B2-C96D-4ABC-9F45-6DE2BE935F08}" srcOrd="0" destOrd="0" presId="urn:microsoft.com/office/officeart/2008/layout/VerticalCurvedList"/>
    <dgm:cxn modelId="{32EF2025-B5BA-4F81-B973-3429A9B07E7F}" srcId="{D9EF6043-0355-467C-93C1-CE325FDBA572}" destId="{187AC071-FE3A-4879-B3C9-EB3CD7552F1C}" srcOrd="2" destOrd="0" parTransId="{C2DB367F-26BA-41CD-BA4F-E980A7EB288A}" sibTransId="{55C1C9EA-FEDB-461C-9E4B-F22E71809E1A}"/>
    <dgm:cxn modelId="{202D772D-7F76-4351-BDBC-D290D27D57D8}" type="presOf" srcId="{187AC071-FE3A-4879-B3C9-EB3CD7552F1C}" destId="{3EC4D34E-DDB0-4BBE-9A9D-70FB655FDE3B}" srcOrd="0" destOrd="0" presId="urn:microsoft.com/office/officeart/2008/layout/VerticalCurvedList"/>
    <dgm:cxn modelId="{B7626943-4002-40D8-BAFD-C126E4AAEAF2}" type="presOf" srcId="{D9EF6043-0355-467C-93C1-CE325FDBA572}" destId="{B62909F7-62AF-4770-9C29-3FB74137723D}" srcOrd="0" destOrd="0" presId="urn:microsoft.com/office/officeart/2008/layout/VerticalCurvedList"/>
    <dgm:cxn modelId="{04B568A8-EEAE-4978-AD1F-37CE250CEF44}" type="presOf" srcId="{E89787E0-F4DA-40C5-AEE6-A5DF85AA2E10}" destId="{6D65E7FB-86C7-449C-B339-5DA7BF5E2FBB}" srcOrd="0" destOrd="0" presId="urn:microsoft.com/office/officeart/2008/layout/VerticalCurvedList"/>
    <dgm:cxn modelId="{EF5620F2-070C-498A-B36E-ECBC63FDEAE0}" srcId="{D9EF6043-0355-467C-93C1-CE325FDBA572}" destId="{E89787E0-F4DA-40C5-AEE6-A5DF85AA2E10}" srcOrd="1" destOrd="0" parTransId="{62EB4D68-8553-4E6A-973B-6994D6DF7207}" sibTransId="{C879ED91-FE93-44C4-9376-93F964FF1DFC}"/>
    <dgm:cxn modelId="{55E57AF8-41A7-4123-948F-92FD5DA74BD0}" srcId="{D9EF6043-0355-467C-93C1-CE325FDBA572}" destId="{853FDD97-51F1-4E97-B081-2979B01CE620}" srcOrd="0" destOrd="0" parTransId="{58A93A6F-6C6B-46E1-8888-31DE74954FB3}" sibTransId="{03023E29-B9F5-46BC-B751-2CC156FD75CE}"/>
    <dgm:cxn modelId="{47F73F72-4A1B-44D6-8884-6261443FC5FB}" type="presParOf" srcId="{B62909F7-62AF-4770-9C29-3FB74137723D}" destId="{60FB4D3C-3E37-401E-B8FD-6607CD99ABAC}" srcOrd="0" destOrd="0" presId="urn:microsoft.com/office/officeart/2008/layout/VerticalCurvedList"/>
    <dgm:cxn modelId="{FD1AD9CB-29F1-43EC-B99B-72B7B7B56913}" type="presParOf" srcId="{60FB4D3C-3E37-401E-B8FD-6607CD99ABAC}" destId="{C1618395-9AEB-41AB-83C5-949B51BA44AD}" srcOrd="0" destOrd="0" presId="urn:microsoft.com/office/officeart/2008/layout/VerticalCurvedList"/>
    <dgm:cxn modelId="{BAAC36A5-1011-484A-BB45-187947F7FE93}" type="presParOf" srcId="{C1618395-9AEB-41AB-83C5-949B51BA44AD}" destId="{8FCB018E-F49B-4F86-99B1-FD79280231F8}" srcOrd="0" destOrd="0" presId="urn:microsoft.com/office/officeart/2008/layout/VerticalCurvedList"/>
    <dgm:cxn modelId="{F60B9E58-6670-4671-BBE2-4417D2DADB31}" type="presParOf" srcId="{C1618395-9AEB-41AB-83C5-949B51BA44AD}" destId="{B38D88B2-C96D-4ABC-9F45-6DE2BE935F08}" srcOrd="1" destOrd="0" presId="urn:microsoft.com/office/officeart/2008/layout/VerticalCurvedList"/>
    <dgm:cxn modelId="{E124D5C3-2220-4CD6-BDA3-1FEA33596096}" type="presParOf" srcId="{C1618395-9AEB-41AB-83C5-949B51BA44AD}" destId="{158BBF42-01A4-4748-8353-2742338E754A}" srcOrd="2" destOrd="0" presId="urn:microsoft.com/office/officeart/2008/layout/VerticalCurvedList"/>
    <dgm:cxn modelId="{553F3800-E2F4-41E7-88E6-228B59111BB0}" type="presParOf" srcId="{C1618395-9AEB-41AB-83C5-949B51BA44AD}" destId="{2A2C0850-1E3F-4796-A2F3-78D9376DB977}" srcOrd="3" destOrd="0" presId="urn:microsoft.com/office/officeart/2008/layout/VerticalCurvedList"/>
    <dgm:cxn modelId="{94F84137-FCE9-4CF7-9E2B-4904F0B77569}" type="presParOf" srcId="{60FB4D3C-3E37-401E-B8FD-6607CD99ABAC}" destId="{A35B00B5-C0F1-468E-B6CD-297E81F49A1A}" srcOrd="1" destOrd="0" presId="urn:microsoft.com/office/officeart/2008/layout/VerticalCurvedList"/>
    <dgm:cxn modelId="{FF27C1BE-CCF5-4C9A-B9BA-C31AD2CC2F79}" type="presParOf" srcId="{60FB4D3C-3E37-401E-B8FD-6607CD99ABAC}" destId="{F6CF5580-45EA-4536-B588-58F19EB41B27}" srcOrd="2" destOrd="0" presId="urn:microsoft.com/office/officeart/2008/layout/VerticalCurvedList"/>
    <dgm:cxn modelId="{012CA53C-BA01-40F0-9D64-A008B447F2FC}" type="presParOf" srcId="{F6CF5580-45EA-4536-B588-58F19EB41B27}" destId="{E3298ABE-DD10-43D7-A9D4-156CB43C8638}" srcOrd="0" destOrd="0" presId="urn:microsoft.com/office/officeart/2008/layout/VerticalCurvedList"/>
    <dgm:cxn modelId="{E5D0E7FE-FC06-452C-AE30-373E45108ECA}" type="presParOf" srcId="{60FB4D3C-3E37-401E-B8FD-6607CD99ABAC}" destId="{6D65E7FB-86C7-449C-B339-5DA7BF5E2FBB}" srcOrd="3" destOrd="0" presId="urn:microsoft.com/office/officeart/2008/layout/VerticalCurvedList"/>
    <dgm:cxn modelId="{CA6F9379-49CA-4A11-9AC0-A96B0D89BA1A}" type="presParOf" srcId="{60FB4D3C-3E37-401E-B8FD-6607CD99ABAC}" destId="{AF9AB029-F9D6-400D-92BD-FA9E68B005D5}" srcOrd="4" destOrd="0" presId="urn:microsoft.com/office/officeart/2008/layout/VerticalCurvedList"/>
    <dgm:cxn modelId="{A2B9E634-4102-46D4-8241-0308EFAA2797}" type="presParOf" srcId="{AF9AB029-F9D6-400D-92BD-FA9E68B005D5}" destId="{E55E5D34-DED6-4A55-AC2B-D8CD35107747}" srcOrd="0" destOrd="0" presId="urn:microsoft.com/office/officeart/2008/layout/VerticalCurvedList"/>
    <dgm:cxn modelId="{B0CD6F1E-ED47-4D3A-80A6-8BF5A78D7F4B}" type="presParOf" srcId="{60FB4D3C-3E37-401E-B8FD-6607CD99ABAC}" destId="{3EC4D34E-DDB0-4BBE-9A9D-70FB655FDE3B}" srcOrd="5" destOrd="0" presId="urn:microsoft.com/office/officeart/2008/layout/VerticalCurvedList"/>
    <dgm:cxn modelId="{0B35243A-7212-4940-910E-E0402CE19680}" type="presParOf" srcId="{60FB4D3C-3E37-401E-B8FD-6607CD99ABAC}" destId="{3CF8E2EB-7FD0-474F-85E6-AF024A2CED9D}" srcOrd="6" destOrd="0" presId="urn:microsoft.com/office/officeart/2008/layout/VerticalCurvedList"/>
    <dgm:cxn modelId="{A24CAAAC-B841-4F9C-B533-10C276AD6779}" type="presParOf" srcId="{3CF8E2EB-7FD0-474F-85E6-AF024A2CED9D}" destId="{EAB1BA53-1685-45E9-91E8-EB162EB417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57345-23D1-4D4B-930F-F73F6F9957CF}">
      <dsp:nvSpPr>
        <dsp:cNvPr id="0" name=""/>
        <dsp:cNvSpPr/>
      </dsp:nvSpPr>
      <dsp:spPr>
        <a:xfrm>
          <a:off x="1055817" y="395"/>
          <a:ext cx="2400454" cy="1440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i="1" kern="1200" dirty="0">
              <a:solidFill>
                <a:schemeClr val="tx1"/>
              </a:solidFill>
              <a:latin typeface="Times New Roman" panose="02020603050405020304" pitchFamily="18" charset="0"/>
              <a:cs typeface="Times New Roman" panose="02020603050405020304" pitchFamily="18" charset="0"/>
            </a:rPr>
            <a:t>1) швидке зростання населення; </a:t>
          </a:r>
          <a:endParaRPr lang="uk-UA" sz="1500" kern="1200" dirty="0">
            <a:solidFill>
              <a:schemeClr val="tx1"/>
            </a:solidFill>
            <a:latin typeface="Times New Roman" panose="02020603050405020304" pitchFamily="18" charset="0"/>
            <a:cs typeface="Times New Roman" panose="02020603050405020304" pitchFamily="18" charset="0"/>
          </a:endParaRPr>
        </a:p>
      </dsp:txBody>
      <dsp:txXfrm>
        <a:off x="1055817" y="395"/>
        <a:ext cx="2400454" cy="1440272"/>
      </dsp:txXfrm>
    </dsp:sp>
    <dsp:sp modelId="{DBB6A22F-9672-4D62-BDFE-AFEE195D5870}">
      <dsp:nvSpPr>
        <dsp:cNvPr id="0" name=""/>
        <dsp:cNvSpPr/>
      </dsp:nvSpPr>
      <dsp:spPr>
        <a:xfrm>
          <a:off x="3696316" y="395"/>
          <a:ext cx="2400454" cy="1440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i="1" kern="1200" dirty="0">
              <a:solidFill>
                <a:schemeClr val="tx1"/>
              </a:solidFill>
              <a:latin typeface="Times New Roman" panose="02020603050405020304" pitchFamily="18" charset="0"/>
              <a:cs typeface="Times New Roman" panose="02020603050405020304" pitchFamily="18" charset="0"/>
            </a:rPr>
            <a:t>2) індустріалізація і пов'язане з нею промислове зростання, що викликає забруднення навколишнього середовища; </a:t>
          </a:r>
          <a:endParaRPr lang="uk-UA" sz="1500" kern="1200" dirty="0">
            <a:solidFill>
              <a:schemeClr val="tx1"/>
            </a:solidFill>
            <a:latin typeface="Times New Roman" panose="02020603050405020304" pitchFamily="18" charset="0"/>
            <a:cs typeface="Times New Roman" panose="02020603050405020304" pitchFamily="18" charset="0"/>
          </a:endParaRPr>
        </a:p>
      </dsp:txBody>
      <dsp:txXfrm>
        <a:off x="3696316" y="395"/>
        <a:ext cx="2400454" cy="1440272"/>
      </dsp:txXfrm>
    </dsp:sp>
    <dsp:sp modelId="{1F31F7A9-9687-46BE-A6CA-165322D8C5A9}">
      <dsp:nvSpPr>
        <dsp:cNvPr id="0" name=""/>
        <dsp:cNvSpPr/>
      </dsp:nvSpPr>
      <dsp:spPr>
        <a:xfrm>
          <a:off x="6336816" y="395"/>
          <a:ext cx="2400454" cy="1440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i="1" kern="1200" dirty="0">
              <a:solidFill>
                <a:schemeClr val="tx1"/>
              </a:solidFill>
              <a:latin typeface="Times New Roman" panose="02020603050405020304" pitchFamily="18" charset="0"/>
              <a:cs typeface="Times New Roman" panose="02020603050405020304" pitchFamily="18" charset="0"/>
            </a:rPr>
            <a:t>3) брак продовольства;</a:t>
          </a:r>
          <a:endParaRPr lang="uk-UA" sz="1500" kern="1200" dirty="0">
            <a:solidFill>
              <a:schemeClr val="tx1"/>
            </a:solidFill>
            <a:latin typeface="Times New Roman" panose="02020603050405020304" pitchFamily="18" charset="0"/>
            <a:cs typeface="Times New Roman" panose="02020603050405020304" pitchFamily="18" charset="0"/>
          </a:endParaRPr>
        </a:p>
      </dsp:txBody>
      <dsp:txXfrm>
        <a:off x="6336816" y="395"/>
        <a:ext cx="2400454" cy="1440272"/>
      </dsp:txXfrm>
    </dsp:sp>
    <dsp:sp modelId="{09678315-537D-4EC4-BD63-252B296DB53B}">
      <dsp:nvSpPr>
        <dsp:cNvPr id="0" name=""/>
        <dsp:cNvSpPr/>
      </dsp:nvSpPr>
      <dsp:spPr>
        <a:xfrm>
          <a:off x="2376067" y="1680713"/>
          <a:ext cx="2400454" cy="1440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i="1" kern="1200" dirty="0">
              <a:solidFill>
                <a:schemeClr val="tx1"/>
              </a:solidFill>
              <a:latin typeface="Times New Roman" panose="02020603050405020304" pitchFamily="18" charset="0"/>
              <a:cs typeface="Times New Roman" panose="02020603050405020304" pitchFamily="18" charset="0"/>
            </a:rPr>
            <a:t>4) зростання відходів виробництва; </a:t>
          </a:r>
          <a:endParaRPr lang="uk-UA" sz="1500" kern="1200" dirty="0">
            <a:solidFill>
              <a:schemeClr val="tx1"/>
            </a:solidFill>
            <a:latin typeface="Times New Roman" panose="02020603050405020304" pitchFamily="18" charset="0"/>
            <a:cs typeface="Times New Roman" panose="02020603050405020304" pitchFamily="18" charset="0"/>
          </a:endParaRPr>
        </a:p>
      </dsp:txBody>
      <dsp:txXfrm>
        <a:off x="2376067" y="1680713"/>
        <a:ext cx="2400454" cy="1440272"/>
      </dsp:txXfrm>
    </dsp:sp>
    <dsp:sp modelId="{938CBED0-2D5B-4A79-8DA1-CDB72DE11406}">
      <dsp:nvSpPr>
        <dsp:cNvPr id="0" name=""/>
        <dsp:cNvSpPr/>
      </dsp:nvSpPr>
      <dsp:spPr>
        <a:xfrm>
          <a:off x="5016566" y="1680713"/>
          <a:ext cx="2400454" cy="1440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i="1" kern="1200" dirty="0">
              <a:solidFill>
                <a:schemeClr val="tx1"/>
              </a:solidFill>
              <a:latin typeface="Times New Roman" panose="02020603050405020304" pitchFamily="18" charset="0"/>
              <a:cs typeface="Times New Roman" panose="02020603050405020304" pitchFamily="18" charset="0"/>
            </a:rPr>
            <a:t>5) брак природних ресурсів. </a:t>
          </a:r>
          <a:endParaRPr lang="uk-UA" sz="1500" kern="1200" dirty="0">
            <a:solidFill>
              <a:schemeClr val="tx1"/>
            </a:solidFill>
            <a:latin typeface="Times New Roman" panose="02020603050405020304" pitchFamily="18" charset="0"/>
            <a:cs typeface="Times New Roman" panose="02020603050405020304" pitchFamily="18" charset="0"/>
          </a:endParaRPr>
        </a:p>
      </dsp:txBody>
      <dsp:txXfrm>
        <a:off x="5016566" y="1680713"/>
        <a:ext cx="2400454" cy="1440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D88B2-C96D-4ABC-9F45-6DE2BE935F08}">
      <dsp:nvSpPr>
        <dsp:cNvPr id="0" name=""/>
        <dsp:cNvSpPr/>
      </dsp:nvSpPr>
      <dsp:spPr>
        <a:xfrm>
          <a:off x="-3988358" y="-612283"/>
          <a:ext cx="4752958" cy="4752958"/>
        </a:xfrm>
        <a:prstGeom prst="blockArc">
          <a:avLst>
            <a:gd name="adj1" fmla="val 18900000"/>
            <a:gd name="adj2" fmla="val 2700000"/>
            <a:gd name="adj3" fmla="val 4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5B00B5-C0F1-468E-B6CD-297E81F49A1A}">
      <dsp:nvSpPr>
        <dsp:cNvPr id="0" name=""/>
        <dsp:cNvSpPr/>
      </dsp:nvSpPr>
      <dsp:spPr>
        <a:xfrm>
          <a:off x="491705" y="352839"/>
          <a:ext cx="11054855" cy="705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55880" rIns="55880" bIns="55880" numCol="1" spcCol="1270" anchor="ctr" anchorCtr="0">
          <a:noAutofit/>
        </a:bodyPr>
        <a:lstStyle/>
        <a:p>
          <a:pPr marL="0" lvl="0" indent="0" algn="l" defTabSz="977900">
            <a:lnSpc>
              <a:spcPct val="90000"/>
            </a:lnSpc>
            <a:spcBef>
              <a:spcPct val="0"/>
            </a:spcBef>
            <a:spcAft>
              <a:spcPct val="35000"/>
            </a:spcAft>
            <a:buNone/>
          </a:pPr>
          <a:r>
            <a:rPr lang="uk-UA" sz="2200" b="0" kern="1200">
              <a:solidFill>
                <a:schemeClr val="tx1"/>
              </a:solidFill>
              <a:latin typeface="Times New Roman" panose="02020603050405020304" pitchFamily="18" charset="0"/>
              <a:cs typeface="Times New Roman" panose="02020603050405020304" pitchFamily="18" charset="0"/>
            </a:rPr>
            <a:t>моделювання загальних тенденцій розвитку світу як цілісної системи;</a:t>
          </a:r>
        </a:p>
      </dsp:txBody>
      <dsp:txXfrm>
        <a:off x="491705" y="352839"/>
        <a:ext cx="11054855" cy="705678"/>
      </dsp:txXfrm>
    </dsp:sp>
    <dsp:sp modelId="{E3298ABE-DD10-43D7-A9D4-156CB43C8638}">
      <dsp:nvSpPr>
        <dsp:cNvPr id="0" name=""/>
        <dsp:cNvSpPr/>
      </dsp:nvSpPr>
      <dsp:spPr>
        <a:xfrm>
          <a:off x="50656" y="264629"/>
          <a:ext cx="882098" cy="882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5E7FB-86C7-449C-B339-5DA7BF5E2FBB}">
      <dsp:nvSpPr>
        <dsp:cNvPr id="0" name=""/>
        <dsp:cNvSpPr/>
      </dsp:nvSpPr>
      <dsp:spPr>
        <a:xfrm>
          <a:off x="748219" y="1411356"/>
          <a:ext cx="10798341" cy="705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55880" rIns="55880" bIns="55880" numCol="1" spcCol="1270" anchor="ctr" anchorCtr="0">
          <a:noAutofit/>
        </a:bodyPr>
        <a:lstStyle/>
        <a:p>
          <a:pPr marL="0" lvl="0" indent="0" algn="l" defTabSz="977900">
            <a:lnSpc>
              <a:spcPct val="90000"/>
            </a:lnSpc>
            <a:spcBef>
              <a:spcPct val="0"/>
            </a:spcBef>
            <a:spcAft>
              <a:spcPct val="35000"/>
            </a:spcAft>
            <a:buNone/>
          </a:pPr>
          <a:r>
            <a:rPr lang="uk-UA" sz="2200" b="0" kern="1200">
              <a:solidFill>
                <a:schemeClr val="tx1"/>
              </a:solidFill>
              <a:latin typeface="Times New Roman" panose="02020603050405020304" pitchFamily="18" charset="0"/>
              <a:cs typeface="Times New Roman" panose="02020603050405020304" pitchFamily="18" charset="0"/>
            </a:rPr>
            <a:t>моделювання особливостей регіональної динаміки; глобальна динаміка є результатом регіональних взаємодій і протиріч;</a:t>
          </a:r>
          <a:endParaRPr lang="uk-UA" sz="2200" b="0" kern="1200" dirty="0">
            <a:solidFill>
              <a:schemeClr val="tx1"/>
            </a:solidFill>
            <a:latin typeface="Times New Roman" panose="02020603050405020304" pitchFamily="18" charset="0"/>
            <a:cs typeface="Times New Roman" panose="02020603050405020304" pitchFamily="18" charset="0"/>
          </a:endParaRPr>
        </a:p>
      </dsp:txBody>
      <dsp:txXfrm>
        <a:off x="748219" y="1411356"/>
        <a:ext cx="10798341" cy="705678"/>
      </dsp:txXfrm>
    </dsp:sp>
    <dsp:sp modelId="{E55E5D34-DED6-4A55-AC2B-D8CD35107747}">
      <dsp:nvSpPr>
        <dsp:cNvPr id="0" name=""/>
        <dsp:cNvSpPr/>
      </dsp:nvSpPr>
      <dsp:spPr>
        <a:xfrm>
          <a:off x="307170" y="1323147"/>
          <a:ext cx="882098" cy="882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4D34E-DDB0-4BBE-9A9D-70FB655FDE3B}">
      <dsp:nvSpPr>
        <dsp:cNvPr id="0" name=""/>
        <dsp:cNvSpPr/>
      </dsp:nvSpPr>
      <dsp:spPr>
        <a:xfrm>
          <a:off x="491705" y="2469874"/>
          <a:ext cx="11054855" cy="705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55880" rIns="55880" bIns="55880" numCol="1" spcCol="1270" anchor="ctr" anchorCtr="0">
          <a:noAutofit/>
        </a:bodyPr>
        <a:lstStyle/>
        <a:p>
          <a:pPr marL="0" lvl="0" indent="0" algn="l" defTabSz="977900">
            <a:lnSpc>
              <a:spcPct val="90000"/>
            </a:lnSpc>
            <a:spcBef>
              <a:spcPct val="0"/>
            </a:spcBef>
            <a:spcAft>
              <a:spcPct val="35000"/>
            </a:spcAft>
            <a:buNone/>
          </a:pPr>
          <a:r>
            <a:rPr lang="uk-UA" sz="2200" b="0" kern="1200" dirty="0">
              <a:solidFill>
                <a:schemeClr val="tx1"/>
              </a:solidFill>
              <a:latin typeface="Times New Roman" panose="02020603050405020304" pitchFamily="18" charset="0"/>
              <a:cs typeface="Times New Roman" panose="02020603050405020304" pitchFamily="18" charset="0"/>
            </a:rPr>
            <a:t>моделювання соціально-економічної динаміки окремих країн в контексті світового та регіонального розвитку.</a:t>
          </a:r>
        </a:p>
      </dsp:txBody>
      <dsp:txXfrm>
        <a:off x="491705" y="2469874"/>
        <a:ext cx="11054855" cy="705678"/>
      </dsp:txXfrm>
    </dsp:sp>
    <dsp:sp modelId="{EAB1BA53-1685-45E9-91E8-EB162EB417DF}">
      <dsp:nvSpPr>
        <dsp:cNvPr id="0" name=""/>
        <dsp:cNvSpPr/>
      </dsp:nvSpPr>
      <dsp:spPr>
        <a:xfrm>
          <a:off x="50656" y="2381664"/>
          <a:ext cx="882098" cy="8820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96DF4A1-647D-45ED-4039-DB1F96860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MO" sz="1200"/>
            </a:lvl1pPr>
          </a:lstStyle>
          <a:p>
            <a:pPr rtl="0"/>
            <a:endParaRPr lang="ru-RU"/>
          </a:p>
        </p:txBody>
      </p:sp>
      <p:sp>
        <p:nvSpPr>
          <p:cNvPr id="3" name="Дата 2">
            <a:extLst>
              <a:ext uri="{FF2B5EF4-FFF2-40B4-BE49-F238E27FC236}">
                <a16:creationId xmlns:a16="http://schemas.microsoft.com/office/drawing/2014/main" id="{B45B069F-A8F2-8387-8C92-A2E5464B75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MO" sz="1200"/>
            </a:lvl1pPr>
          </a:lstStyle>
          <a:p>
            <a:pPr rtl="0"/>
            <a:fld id="{653DF011-7E5D-410B-B704-516B718BB50A}" type="datetime1">
              <a:rPr lang="ru-RU" smtClean="0"/>
              <a:t>08.11.2023</a:t>
            </a:fld>
            <a:endParaRPr lang="ru-RU" dirty="0"/>
          </a:p>
        </p:txBody>
      </p:sp>
      <p:sp>
        <p:nvSpPr>
          <p:cNvPr id="4" name="Нижний колонтитул 3">
            <a:extLst>
              <a:ext uri="{FF2B5EF4-FFF2-40B4-BE49-F238E27FC236}">
                <a16:creationId xmlns:a16="http://schemas.microsoft.com/office/drawing/2014/main" id="{3510553D-995D-EFE2-4EAC-170D76D06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MO" sz="1200"/>
            </a:lvl1pPr>
          </a:lstStyle>
          <a:p>
            <a:pPr rtl="0"/>
            <a:endParaRPr lang="ru-RU"/>
          </a:p>
        </p:txBody>
      </p:sp>
      <p:sp>
        <p:nvSpPr>
          <p:cNvPr id="5" name="Номер слайда 4">
            <a:extLst>
              <a:ext uri="{FF2B5EF4-FFF2-40B4-BE49-F238E27FC236}">
                <a16:creationId xmlns:a16="http://schemas.microsoft.com/office/drawing/2014/main" id="{203C3C56-8BAD-E984-BB24-4EA71CA2E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MO" sz="1200"/>
            </a:lvl1pPr>
          </a:lstStyle>
          <a:p>
            <a:pPr rtl="0"/>
            <a:fld id="{44AAF311-A558-444C-927C-8328B655F972}" type="slidenum">
              <a:rPr lang="ru-RU" smtClean="0"/>
              <a:t>‹#›</a:t>
            </a:fld>
            <a:endParaRPr lang="ru-RU"/>
          </a:p>
        </p:txBody>
      </p:sp>
    </p:spTree>
    <p:extLst>
      <p:ext uri="{BB962C8B-B14F-4D97-AF65-F5344CB8AC3E}">
        <p14:creationId xmlns:p14="http://schemas.microsoft.com/office/powerpoint/2010/main" val="2513218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MO"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MO" sz="1200"/>
            </a:lvl1pPr>
          </a:lstStyle>
          <a:p>
            <a:fld id="{D4D2DA09-4E9C-44B8-BC33-6EB8C02EED6A}" type="datetime1">
              <a:rPr lang="ru-RU" smtClean="0"/>
              <a:pPr/>
              <a:t>08.11.2023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MO"/>
            </a:defPP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MO"/>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MO"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MO" sz="1200"/>
            </a:lvl1pPr>
          </a:lstStyle>
          <a:p>
            <a:pPr rtl="0"/>
            <a:fld id="{821E5FCA-B2DD-C941-A2C1-638939433487}" type="slidenum">
              <a:rPr lang="ru-RU" noProof="0" smtClean="0"/>
              <a:t>‹#›</a:t>
            </a:fld>
            <a:endParaRPr lang="ru-RU" noProof="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ru-MO" sz="1200" kern="1200">
        <a:solidFill>
          <a:schemeClr val="tx1"/>
        </a:solidFill>
        <a:latin typeface="+mn-lt"/>
        <a:ea typeface="+mn-ea"/>
        <a:cs typeface="+mn-cs"/>
      </a:defRPr>
    </a:lvl1pPr>
    <a:lvl2pPr marL="457200" algn="l" defTabSz="914400" rtl="0" eaLnBrk="1" latinLnBrk="0" hangingPunct="1">
      <a:defRPr lang="ru-MO" sz="1200" kern="1200">
        <a:solidFill>
          <a:schemeClr val="tx1"/>
        </a:solidFill>
        <a:latin typeface="+mn-lt"/>
        <a:ea typeface="+mn-ea"/>
        <a:cs typeface="+mn-cs"/>
      </a:defRPr>
    </a:lvl2pPr>
    <a:lvl3pPr marL="914400" algn="l" defTabSz="914400" rtl="0" eaLnBrk="1" latinLnBrk="0" hangingPunct="1">
      <a:defRPr lang="ru-MO" sz="1200" kern="1200">
        <a:solidFill>
          <a:schemeClr val="tx1"/>
        </a:solidFill>
        <a:latin typeface="+mn-lt"/>
        <a:ea typeface="+mn-ea"/>
        <a:cs typeface="+mn-cs"/>
      </a:defRPr>
    </a:lvl3pPr>
    <a:lvl4pPr marL="1371600" algn="l" defTabSz="914400" rtl="0" eaLnBrk="1" latinLnBrk="0" hangingPunct="1">
      <a:defRPr lang="ru-MO" sz="1200" kern="1200">
        <a:solidFill>
          <a:schemeClr val="tx1"/>
        </a:solidFill>
        <a:latin typeface="+mn-lt"/>
        <a:ea typeface="+mn-ea"/>
        <a:cs typeface="+mn-cs"/>
      </a:defRPr>
    </a:lvl4pPr>
    <a:lvl5pPr marL="1828800" algn="l" defTabSz="914400" rtl="0" eaLnBrk="1" latinLnBrk="0" hangingPunct="1">
      <a:defRPr lang="ru-MO" sz="1200" kern="1200">
        <a:solidFill>
          <a:schemeClr val="tx1"/>
        </a:solidFill>
        <a:latin typeface="+mn-lt"/>
        <a:ea typeface="+mn-ea"/>
        <a:cs typeface="+mn-cs"/>
      </a:defRPr>
    </a:lvl5pPr>
    <a:lvl6pPr marL="2286000" algn="l" defTabSz="914400" rtl="0" eaLnBrk="1" latinLnBrk="0" hangingPunct="1">
      <a:defRPr lang="ru-MO" sz="1200" kern="1200">
        <a:solidFill>
          <a:schemeClr val="tx1"/>
        </a:solidFill>
        <a:latin typeface="+mn-lt"/>
        <a:ea typeface="+mn-ea"/>
        <a:cs typeface="+mn-cs"/>
      </a:defRPr>
    </a:lvl6pPr>
    <a:lvl7pPr marL="2743200" algn="l" defTabSz="914400" rtl="0" eaLnBrk="1" latinLnBrk="0" hangingPunct="1">
      <a:defRPr lang="ru-MO" sz="1200" kern="1200">
        <a:solidFill>
          <a:schemeClr val="tx1"/>
        </a:solidFill>
        <a:latin typeface="+mn-lt"/>
        <a:ea typeface="+mn-ea"/>
        <a:cs typeface="+mn-cs"/>
      </a:defRPr>
    </a:lvl7pPr>
    <a:lvl8pPr marL="3200400" algn="l" defTabSz="914400" rtl="0" eaLnBrk="1" latinLnBrk="0" hangingPunct="1">
      <a:defRPr lang="ru-MO" sz="1200" kern="1200">
        <a:solidFill>
          <a:schemeClr val="tx1"/>
        </a:solidFill>
        <a:latin typeface="+mn-lt"/>
        <a:ea typeface="+mn-ea"/>
        <a:cs typeface="+mn-cs"/>
      </a:defRPr>
    </a:lvl8pPr>
    <a:lvl9pPr marL="3657600" algn="l" defTabSz="914400" rtl="0" eaLnBrk="1" latinLnBrk="0" hangingPunct="1">
      <a:defRPr lang="ru-MO"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MO"/>
            </a:defPPr>
          </a:lstStyle>
          <a:p>
            <a:pPr rtl="0"/>
            <a:endParaRPr lang="ru-RU"/>
          </a:p>
        </p:txBody>
      </p:sp>
      <p:sp>
        <p:nvSpPr>
          <p:cNvPr id="4" name="Номер слайда 3"/>
          <p:cNvSpPr>
            <a:spLocks noGrp="1"/>
          </p:cNvSpPr>
          <p:nvPr>
            <p:ph type="sldNum" sz="quarter" idx="5"/>
          </p:nvPr>
        </p:nvSpPr>
        <p:spPr/>
        <p:txBody>
          <a:bodyPr rtlCol="0"/>
          <a:lstStyle>
            <a:defPPr>
              <a:defRPr lang="ru-MO"/>
            </a:defPPr>
          </a:lstStyle>
          <a:p>
            <a:pPr rtl="0"/>
            <a:fld id="{821E5FCA-B2DD-C941-A2C1-638939433487}" type="slidenum">
              <a:rPr lang="ru-RU" smtClean="0"/>
              <a:t>1</a:t>
            </a:fld>
            <a:endParaRPr lang="ru-RU"/>
          </a:p>
        </p:txBody>
      </p:sp>
    </p:spTree>
    <p:extLst>
      <p:ext uri="{BB962C8B-B14F-4D97-AF65-F5344CB8AC3E}">
        <p14:creationId xmlns:p14="http://schemas.microsoft.com/office/powerpoint/2010/main" val="288200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MO"/>
            </a:defPPr>
          </a:lstStyle>
          <a:p>
            <a:pPr rtl="0"/>
            <a:endParaRPr lang="ru-RU"/>
          </a:p>
        </p:txBody>
      </p:sp>
      <p:sp>
        <p:nvSpPr>
          <p:cNvPr id="4" name="Номер слайда 3"/>
          <p:cNvSpPr>
            <a:spLocks noGrp="1"/>
          </p:cNvSpPr>
          <p:nvPr>
            <p:ph type="sldNum" sz="quarter" idx="5"/>
          </p:nvPr>
        </p:nvSpPr>
        <p:spPr/>
        <p:txBody>
          <a:bodyPr rtlCol="0"/>
          <a:lstStyle>
            <a:defPPr>
              <a:defRPr lang="ru-MO"/>
            </a:defPPr>
          </a:lstStyle>
          <a:p>
            <a:pPr rtl="0"/>
            <a:fld id="{821E5FCA-B2DD-C941-A2C1-638939433487}" type="slidenum">
              <a:rPr lang="ru-RU" smtClean="0"/>
              <a:t>2</a:t>
            </a:fld>
            <a:endParaRPr lang="ru-RU"/>
          </a:p>
        </p:txBody>
      </p:sp>
    </p:spTree>
    <p:extLst>
      <p:ext uri="{BB962C8B-B14F-4D97-AF65-F5344CB8AC3E}">
        <p14:creationId xmlns:p14="http://schemas.microsoft.com/office/powerpoint/2010/main" val="171563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MO"/>
            </a:defPPr>
          </a:lstStyle>
          <a:p>
            <a:pPr rtl="0"/>
            <a:endParaRPr lang="ru-RU"/>
          </a:p>
        </p:txBody>
      </p:sp>
      <p:sp>
        <p:nvSpPr>
          <p:cNvPr id="4" name="Номер слайда 3"/>
          <p:cNvSpPr>
            <a:spLocks noGrp="1"/>
          </p:cNvSpPr>
          <p:nvPr>
            <p:ph type="sldNum" sz="quarter" idx="5"/>
          </p:nvPr>
        </p:nvSpPr>
        <p:spPr/>
        <p:txBody>
          <a:bodyPr rtlCol="0"/>
          <a:lstStyle>
            <a:defPPr>
              <a:defRPr lang="ru-MO"/>
            </a:defPPr>
          </a:lstStyle>
          <a:p>
            <a:pPr rtl="0"/>
            <a:fld id="{821E5FCA-B2DD-C941-A2C1-638939433487}" type="slidenum">
              <a:rPr lang="ru-RU" smtClean="0"/>
              <a:t>3</a:t>
            </a:fld>
            <a:endParaRPr lang="ru-RU"/>
          </a:p>
        </p:txBody>
      </p:sp>
    </p:spTree>
    <p:extLst>
      <p:ext uri="{BB962C8B-B14F-4D97-AF65-F5344CB8AC3E}">
        <p14:creationId xmlns:p14="http://schemas.microsoft.com/office/powerpoint/2010/main" val="30394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MO"/>
            </a:defPPr>
          </a:lstStyle>
          <a:p>
            <a:pPr rtl="0"/>
            <a:endParaRPr lang="ru-RU"/>
          </a:p>
        </p:txBody>
      </p:sp>
      <p:sp>
        <p:nvSpPr>
          <p:cNvPr id="4" name="Номер слайда 3"/>
          <p:cNvSpPr>
            <a:spLocks noGrp="1"/>
          </p:cNvSpPr>
          <p:nvPr>
            <p:ph type="sldNum" sz="quarter" idx="5"/>
          </p:nvPr>
        </p:nvSpPr>
        <p:spPr/>
        <p:txBody>
          <a:bodyPr rtlCol="0"/>
          <a:lstStyle>
            <a:defPPr>
              <a:defRPr lang="ru-MO"/>
            </a:defPPr>
          </a:lstStyle>
          <a:p>
            <a:pPr rtl="0"/>
            <a:fld id="{821E5FCA-B2DD-C941-A2C1-638939433487}" type="slidenum">
              <a:rPr lang="ru-RU" smtClean="0"/>
              <a:t>4</a:t>
            </a:fld>
            <a:endParaRPr lang="ru-RU"/>
          </a:p>
        </p:txBody>
      </p:sp>
    </p:spTree>
    <p:extLst>
      <p:ext uri="{BB962C8B-B14F-4D97-AF65-F5344CB8AC3E}">
        <p14:creationId xmlns:p14="http://schemas.microsoft.com/office/powerpoint/2010/main" val="27453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MO"/>
            </a:defPPr>
          </a:lstStyle>
          <a:p>
            <a:pPr rtl="0"/>
            <a:endParaRPr lang="ru-RU"/>
          </a:p>
        </p:txBody>
      </p:sp>
      <p:sp>
        <p:nvSpPr>
          <p:cNvPr id="4" name="Номер слайда 3"/>
          <p:cNvSpPr>
            <a:spLocks noGrp="1"/>
          </p:cNvSpPr>
          <p:nvPr>
            <p:ph type="sldNum" sz="quarter" idx="5"/>
          </p:nvPr>
        </p:nvSpPr>
        <p:spPr/>
        <p:txBody>
          <a:bodyPr rtlCol="0"/>
          <a:lstStyle>
            <a:defPPr>
              <a:defRPr lang="ru-MO"/>
            </a:defPPr>
          </a:lstStyle>
          <a:p>
            <a:pPr rtl="0"/>
            <a:fld id="{821E5FCA-B2DD-C941-A2C1-638939433487}" type="slidenum">
              <a:rPr lang="ru-RU" smtClean="0"/>
              <a:t>5</a:t>
            </a:fld>
            <a:endParaRPr lang="ru-RU"/>
          </a:p>
        </p:txBody>
      </p:sp>
    </p:spTree>
    <p:extLst>
      <p:ext uri="{BB962C8B-B14F-4D97-AF65-F5344CB8AC3E}">
        <p14:creationId xmlns:p14="http://schemas.microsoft.com/office/powerpoint/2010/main" val="2884653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rtlCol="0" anchor="t">
            <a:noAutofit/>
          </a:bodyPr>
          <a:lstStyle>
            <a:lvl1pPr algn="l">
              <a:defRPr lang="ru-MO" sz="9600" spc="300" baseline="0">
                <a:ln w="28575">
                  <a:solidFill>
                    <a:schemeClr val="tx1"/>
                  </a:solidFill>
                </a:ln>
                <a:no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rtlCol="0"/>
          <a:lstStyle>
            <a:lvl1pPr marL="0" indent="0" algn="l">
              <a:buNone/>
              <a:defRPr lang="ru-MO" sz="2400" b="1" baseline="0">
                <a:latin typeface="+mn-lt"/>
              </a:defRPr>
            </a:lvl1pPr>
            <a:lvl2pPr marL="457200" indent="0" algn="ctr">
              <a:buNone/>
              <a:defRPr lang="ru-MO" sz="2000"/>
            </a:lvl2pPr>
            <a:lvl3pPr marL="914400" indent="0" algn="ctr">
              <a:buNone/>
              <a:defRPr lang="ru-MO" sz="1800"/>
            </a:lvl3pPr>
            <a:lvl4pPr marL="1371600" indent="0" algn="ctr">
              <a:buNone/>
              <a:defRPr lang="ru-MO" sz="1600"/>
            </a:lvl4pPr>
            <a:lvl5pPr marL="1828800" indent="0" algn="ctr">
              <a:buNone/>
              <a:defRPr lang="ru-MO" sz="1600"/>
            </a:lvl5pPr>
            <a:lvl6pPr marL="2286000" indent="0" algn="ctr">
              <a:buNone/>
              <a:defRPr lang="ru-MO" sz="1600"/>
            </a:lvl6pPr>
            <a:lvl7pPr marL="2743200" indent="0" algn="ctr">
              <a:buNone/>
              <a:defRPr lang="ru-MO" sz="1600"/>
            </a:lvl7pPr>
            <a:lvl8pPr marL="3200400" indent="0" algn="ctr">
              <a:buNone/>
              <a:defRPr lang="ru-MO" sz="1600"/>
            </a:lvl8pPr>
            <a:lvl9pPr marL="3657600" indent="0" algn="ctr">
              <a:buNone/>
              <a:defRPr lang="ru-MO" sz="1600"/>
            </a:lvl9pPr>
          </a:lstStyle>
          <a:p>
            <a:pPr rtl="0"/>
            <a:r>
              <a:rPr lang="uk-UA" noProof="0"/>
              <a:t>Клацніть, щоб редагувати стиль зразка підзаголовка</a:t>
            </a:r>
            <a:endParaRPr lang="ru-RU" noProof="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столбцов">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Рисунок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Заголовок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3" name="Текст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2029968" cy="530352"/>
          </a:xfrm>
          <a:solidFill>
            <a:schemeClr val="tx1"/>
          </a:solidFill>
        </p:spPr>
        <p:txBody>
          <a:bodyPr rtlCol="0" anchor="ctr"/>
          <a:lstStyle>
            <a:lvl1pPr marL="0" indent="0" algn="ctr">
              <a:lnSpc>
                <a:spcPct val="100000"/>
              </a:lnSpc>
              <a:spcBef>
                <a:spcPts val="1000"/>
              </a:spcBef>
              <a:buNone/>
              <a:defRPr lang="ru-MO" sz="2000" b="1" cap="all" spc="200" baseline="0">
                <a:solidFill>
                  <a:schemeClr val="bg1"/>
                </a:solidFill>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3127248"/>
            <a:ext cx="2029968" cy="2514600"/>
          </a:xfrm>
          <a:solidFill>
            <a:schemeClr val="accent6">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ru-MO" sz="1600" spc="100" baseline="0"/>
            </a:lvl1pPr>
            <a:lvl2pPr marL="228600">
              <a:lnSpc>
                <a:spcPct val="100000"/>
              </a:lnSpc>
              <a:spcBef>
                <a:spcPts val="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p:txBody>
      </p:sp>
      <p:sp>
        <p:nvSpPr>
          <p:cNvPr id="5" name="Текст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2843784" y="2438400"/>
            <a:ext cx="2029968" cy="530352"/>
          </a:xfrm>
          <a:solidFill>
            <a:schemeClr val="tx1"/>
          </a:solidFill>
        </p:spPr>
        <p:txBody>
          <a:bodyPr rtlCol="0" anchor="ctr"/>
          <a:lstStyle>
            <a:lvl1pPr marL="0" indent="0" algn="ctr">
              <a:lnSpc>
                <a:spcPct val="100000"/>
              </a:lnSpc>
              <a:spcBef>
                <a:spcPts val="1000"/>
              </a:spcBef>
              <a:buNone/>
              <a:defRPr lang="ru-MO" sz="2000" b="1" cap="all" spc="200" baseline="0">
                <a:solidFill>
                  <a:schemeClr val="bg1"/>
                </a:solidFill>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2843784" y="3127248"/>
            <a:ext cx="2029968" cy="2514600"/>
          </a:xfrm>
          <a:solidFill>
            <a:schemeClr val="accent5">
              <a:alpha val="30000"/>
            </a:schemeClr>
          </a:solidFill>
          <a:ln>
            <a:solidFill>
              <a:schemeClr val="tx1"/>
            </a:solidFill>
          </a:ln>
        </p:spPr>
        <p:txBody>
          <a:bodyPr tIns="182880" bIns="91440" rtlCol="0"/>
          <a:lstStyle>
            <a:lvl1pPr marL="0" indent="0">
              <a:lnSpc>
                <a:spcPct val="100000"/>
              </a:lnSpc>
              <a:spcBef>
                <a:spcPts val="0"/>
              </a:spcBef>
              <a:buNone/>
              <a:defRPr lang="ru-MO" sz="1600" spc="100" baseline="0"/>
            </a:lvl1pPr>
            <a:lvl2pPr marL="228600">
              <a:lnSpc>
                <a:spcPct val="100000"/>
              </a:lnSpc>
              <a:spcBef>
                <a:spcPts val="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p:txBody>
      </p:sp>
      <p:sp>
        <p:nvSpPr>
          <p:cNvPr id="7" name="Текст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5084064" y="2438400"/>
            <a:ext cx="2029968" cy="530352"/>
          </a:xfrm>
          <a:solidFill>
            <a:schemeClr val="tx1"/>
          </a:solidFill>
        </p:spPr>
        <p:txBody>
          <a:bodyPr rtlCol="0" anchor="ctr"/>
          <a:lstStyle>
            <a:lvl1pPr marL="0" indent="0" algn="ctr">
              <a:lnSpc>
                <a:spcPct val="100000"/>
              </a:lnSpc>
              <a:spcBef>
                <a:spcPts val="1000"/>
              </a:spcBef>
              <a:buNone/>
              <a:defRPr lang="ru-MO" sz="2000" b="1" cap="all" spc="200" baseline="0">
                <a:solidFill>
                  <a:schemeClr val="bg1"/>
                </a:solidFill>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13" name="Объект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5084064"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ru-MO" sz="1600" spc="100" baseline="0"/>
            </a:lvl1pPr>
            <a:lvl2pPr marL="228600">
              <a:lnSpc>
                <a:spcPct val="100000"/>
              </a:lnSpc>
              <a:spcBef>
                <a:spcPts val="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p:txBody>
      </p:sp>
      <p:sp>
        <p:nvSpPr>
          <p:cNvPr id="20" name="Текст 4">
            <a:extLst>
              <a:ext uri="{FF2B5EF4-FFF2-40B4-BE49-F238E27FC236}">
                <a16:creationId xmlns:a16="http://schemas.microsoft.com/office/drawing/2014/main" id="{843F725B-A33F-7FB2-E5C4-96EA154660E9}"/>
              </a:ext>
            </a:extLst>
          </p:cNvPr>
          <p:cNvSpPr>
            <a:spLocks noGrp="1"/>
          </p:cNvSpPr>
          <p:nvPr>
            <p:ph type="body" sz="quarter" idx="15" hasCustomPrompt="1"/>
          </p:nvPr>
        </p:nvSpPr>
        <p:spPr>
          <a:xfrm>
            <a:off x="7315200" y="2438400"/>
            <a:ext cx="2029968" cy="530352"/>
          </a:xfrm>
          <a:solidFill>
            <a:schemeClr val="tx1"/>
          </a:solidFill>
        </p:spPr>
        <p:txBody>
          <a:bodyPr rtlCol="0" anchor="ctr"/>
          <a:lstStyle>
            <a:lvl1pPr marL="0" indent="0" algn="ctr">
              <a:lnSpc>
                <a:spcPct val="100000"/>
              </a:lnSpc>
              <a:spcBef>
                <a:spcPts val="1000"/>
              </a:spcBef>
              <a:buNone/>
              <a:defRPr lang="ru-MO" sz="2000" b="1" cap="all" spc="200" baseline="0">
                <a:solidFill>
                  <a:schemeClr val="bg1"/>
                </a:solidFill>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21" name="Объект 5">
            <a:extLst>
              <a:ext uri="{FF2B5EF4-FFF2-40B4-BE49-F238E27FC236}">
                <a16:creationId xmlns:a16="http://schemas.microsoft.com/office/drawing/2014/main" id="{D9DD0DA7-5A1E-5312-178F-13561EF7C233}"/>
              </a:ext>
            </a:extLst>
          </p:cNvPr>
          <p:cNvSpPr>
            <a:spLocks noGrp="1"/>
          </p:cNvSpPr>
          <p:nvPr>
            <p:ph sz="quarter" idx="16" hasCustomPrompt="1"/>
          </p:nvPr>
        </p:nvSpPr>
        <p:spPr>
          <a:xfrm>
            <a:off x="7315200" y="3127248"/>
            <a:ext cx="2029968" cy="2514600"/>
          </a:xfrm>
          <a:solidFill>
            <a:schemeClr val="accent1">
              <a:alpha val="50000"/>
            </a:schemeClr>
          </a:solidFill>
          <a:ln>
            <a:solidFill>
              <a:schemeClr val="tx1"/>
            </a:solidFill>
          </a:ln>
        </p:spPr>
        <p:txBody>
          <a:bodyPr tIns="182880" bIns="91440" rtlCol="0"/>
          <a:lstStyle>
            <a:lvl1pPr marL="0" indent="0">
              <a:lnSpc>
                <a:spcPct val="100000"/>
              </a:lnSpc>
              <a:spcBef>
                <a:spcPts val="0"/>
              </a:spcBef>
              <a:buNone/>
              <a:defRPr lang="ru-MO" sz="1600" spc="100" baseline="0"/>
            </a:lvl1pPr>
            <a:lvl2pPr marL="228600">
              <a:lnSpc>
                <a:spcPct val="100000"/>
              </a:lnSpc>
              <a:spcBef>
                <a:spcPts val="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p:txBody>
      </p:sp>
      <p:sp>
        <p:nvSpPr>
          <p:cNvPr id="22" name="Текст 4">
            <a:extLst>
              <a:ext uri="{FF2B5EF4-FFF2-40B4-BE49-F238E27FC236}">
                <a16:creationId xmlns:a16="http://schemas.microsoft.com/office/drawing/2014/main" id="{5FBC3880-98AC-466C-7AD1-FDC8B3958705}"/>
              </a:ext>
            </a:extLst>
          </p:cNvPr>
          <p:cNvSpPr>
            <a:spLocks noGrp="1"/>
          </p:cNvSpPr>
          <p:nvPr>
            <p:ph type="body" sz="quarter" idx="17" hasCustomPrompt="1"/>
          </p:nvPr>
        </p:nvSpPr>
        <p:spPr>
          <a:xfrm>
            <a:off x="9546336" y="2438400"/>
            <a:ext cx="2029968" cy="530352"/>
          </a:xfrm>
          <a:solidFill>
            <a:schemeClr val="tx1"/>
          </a:solidFill>
        </p:spPr>
        <p:txBody>
          <a:bodyPr rtlCol="0" anchor="ctr"/>
          <a:lstStyle>
            <a:lvl1pPr marL="0" indent="0" algn="ctr">
              <a:lnSpc>
                <a:spcPct val="100000"/>
              </a:lnSpc>
              <a:spcBef>
                <a:spcPts val="1000"/>
              </a:spcBef>
              <a:buNone/>
              <a:defRPr lang="ru-MO" sz="2000" b="1" cap="all" spc="200" baseline="0">
                <a:solidFill>
                  <a:schemeClr val="bg1"/>
                </a:solidFill>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23" name="Объект 5">
            <a:extLst>
              <a:ext uri="{FF2B5EF4-FFF2-40B4-BE49-F238E27FC236}">
                <a16:creationId xmlns:a16="http://schemas.microsoft.com/office/drawing/2014/main" id="{24965100-8EF5-0264-CEE5-BD5BF1901635}"/>
              </a:ext>
            </a:extLst>
          </p:cNvPr>
          <p:cNvSpPr>
            <a:spLocks noGrp="1"/>
          </p:cNvSpPr>
          <p:nvPr>
            <p:ph sz="quarter" idx="18" hasCustomPrompt="1"/>
          </p:nvPr>
        </p:nvSpPr>
        <p:spPr>
          <a:xfrm>
            <a:off x="9546336"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ru-MO" sz="1600" spc="100" baseline="0"/>
            </a:lvl1pPr>
            <a:lvl2pPr marL="228600">
              <a:lnSpc>
                <a:spcPct val="100000"/>
              </a:lnSpc>
              <a:spcBef>
                <a:spcPts val="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p:txBody>
      </p:sp>
      <p:sp>
        <p:nvSpPr>
          <p:cNvPr id="8" name="Нижний колонтитул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Заголовок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34" name="Текст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rtlCol="0" anchor="ctr"/>
          <a:lstStyle>
            <a:lvl1pPr marL="0" indent="0" algn="ctr">
              <a:lnSpc>
                <a:spcPct val="100000"/>
              </a:lnSpc>
              <a:spcBef>
                <a:spcPts val="0"/>
              </a:spcBef>
              <a:buNone/>
              <a:defRPr lang="ru-MO" sz="2000" b="1" cap="all" spc="200" baseline="0"/>
            </a:lvl1pPr>
          </a:lstStyle>
          <a:p>
            <a:pPr lvl="0" rtl="0"/>
            <a:r>
              <a:rPr lang="ru-RU" noProof="0"/>
              <a:t>МММ ГГГГ</a:t>
            </a:r>
          </a:p>
        </p:txBody>
      </p:sp>
      <p:sp>
        <p:nvSpPr>
          <p:cNvPr id="41" name="Текст 40">
            <a:extLst>
              <a:ext uri="{FF2B5EF4-FFF2-40B4-BE49-F238E27FC236}">
                <a16:creationId xmlns:a16="http://schemas.microsoft.com/office/drawing/2014/main" id="{47BABAF8-5220-1E24-CE43-927FCCA269AE}"/>
              </a:ext>
            </a:extLst>
          </p:cNvPr>
          <p:cNvSpPr>
            <a:spLocks noGrp="1"/>
          </p:cNvSpPr>
          <p:nvPr>
            <p:ph type="body" sz="quarter" idx="18" hasCustomPrompt="1"/>
          </p:nvPr>
        </p:nvSpPr>
        <p:spPr>
          <a:xfrm>
            <a:off x="1146218" y="2432434"/>
            <a:ext cx="1644986" cy="1783080"/>
          </a:xfrm>
        </p:spPr>
        <p:txBody>
          <a:bodyPr lIns="91440" tIns="0" rIns="0" bIns="0" rtlCol="0" anchor="ctr"/>
          <a:lstStyle>
            <a:lvl1pPr marL="0" indent="0">
              <a:lnSpc>
                <a:spcPct val="100000"/>
              </a:lnSpc>
              <a:spcBef>
                <a:spcPts val="0"/>
              </a:spcBef>
              <a:buNone/>
              <a:defRPr lang="ru-MO" sz="1600" spc="100" baseline="0"/>
            </a:lvl1pPr>
          </a:lstStyle>
          <a:p>
            <a:pPr lvl="0" rtl="0"/>
            <a:r>
              <a:rPr lang="ru-RU" noProof="0"/>
              <a:t>Щелкните, чтобы изменить стили текста образца слайда</a:t>
            </a:r>
          </a:p>
        </p:txBody>
      </p:sp>
      <p:sp>
        <p:nvSpPr>
          <p:cNvPr id="38" name="Текст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rtlCol="0" anchor="ctr"/>
          <a:lstStyle>
            <a:lvl1pPr marL="0" indent="0" algn="ctr">
              <a:lnSpc>
                <a:spcPct val="100000"/>
              </a:lnSpc>
              <a:spcBef>
                <a:spcPts val="0"/>
              </a:spcBef>
              <a:buNone/>
              <a:defRPr lang="ru-MO" sz="2000" b="1" cap="all" spc="200" baseline="0"/>
            </a:lvl1pPr>
          </a:lstStyle>
          <a:p>
            <a:pPr lvl="0" rtl="0"/>
            <a:r>
              <a:rPr lang="ru-RU" noProof="0"/>
              <a:t>МММ ГГГГ</a:t>
            </a:r>
          </a:p>
        </p:txBody>
      </p:sp>
      <p:sp>
        <p:nvSpPr>
          <p:cNvPr id="48" name="Текст 40">
            <a:extLst>
              <a:ext uri="{FF2B5EF4-FFF2-40B4-BE49-F238E27FC236}">
                <a16:creationId xmlns:a16="http://schemas.microsoft.com/office/drawing/2014/main" id="{4C4BFA3E-7B57-DCDD-4EA6-16C64A3756BF}"/>
              </a:ext>
            </a:extLst>
          </p:cNvPr>
          <p:cNvSpPr>
            <a:spLocks noGrp="1"/>
          </p:cNvSpPr>
          <p:nvPr>
            <p:ph type="body" sz="quarter" idx="22" hasCustomPrompt="1"/>
          </p:nvPr>
        </p:nvSpPr>
        <p:spPr>
          <a:xfrm>
            <a:off x="3383307" y="3882136"/>
            <a:ext cx="1644986" cy="1783080"/>
          </a:xfrm>
        </p:spPr>
        <p:txBody>
          <a:bodyPr lIns="91440" tIns="0" rIns="0" bIns="0" rtlCol="0" anchor="ctr"/>
          <a:lstStyle>
            <a:lvl1pPr marL="0" indent="0">
              <a:lnSpc>
                <a:spcPct val="100000"/>
              </a:lnSpc>
              <a:spcBef>
                <a:spcPts val="0"/>
              </a:spcBef>
              <a:buNone/>
              <a:defRPr lang="ru-MO" sz="1600" spc="100" baseline="0"/>
            </a:lvl1pPr>
          </a:lstStyle>
          <a:p>
            <a:pPr lvl="0" rtl="0"/>
            <a:r>
              <a:rPr lang="ru-RU" noProof="0"/>
              <a:t>Щелкните, чтобы изменить стили текста образца слайда</a:t>
            </a:r>
          </a:p>
        </p:txBody>
      </p:sp>
      <p:sp>
        <p:nvSpPr>
          <p:cNvPr id="35" name="Текст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rtlCol="0" anchor="ctr"/>
          <a:lstStyle>
            <a:lvl1pPr marL="0" indent="0" algn="ctr">
              <a:lnSpc>
                <a:spcPct val="100000"/>
              </a:lnSpc>
              <a:spcBef>
                <a:spcPts val="0"/>
              </a:spcBef>
              <a:buNone/>
              <a:defRPr lang="ru-MO" sz="2000" b="1" cap="all" spc="200" baseline="0"/>
            </a:lvl1pPr>
          </a:lstStyle>
          <a:p>
            <a:pPr lvl="0" rtl="0"/>
            <a:r>
              <a:rPr lang="ru-RU" noProof="0"/>
              <a:t>МММ ГГГГ</a:t>
            </a:r>
          </a:p>
        </p:txBody>
      </p:sp>
      <p:sp>
        <p:nvSpPr>
          <p:cNvPr id="44" name="Текст 40">
            <a:extLst>
              <a:ext uri="{FF2B5EF4-FFF2-40B4-BE49-F238E27FC236}">
                <a16:creationId xmlns:a16="http://schemas.microsoft.com/office/drawing/2014/main" id="{25927394-D1A0-C084-C689-F7A4EEE924CB}"/>
              </a:ext>
            </a:extLst>
          </p:cNvPr>
          <p:cNvSpPr>
            <a:spLocks noGrp="1"/>
          </p:cNvSpPr>
          <p:nvPr>
            <p:ph type="body" sz="quarter" idx="19" hasCustomPrompt="1"/>
          </p:nvPr>
        </p:nvSpPr>
        <p:spPr>
          <a:xfrm>
            <a:off x="5589586" y="2432435"/>
            <a:ext cx="1644986" cy="1783080"/>
          </a:xfrm>
        </p:spPr>
        <p:txBody>
          <a:bodyPr lIns="91440" tIns="0" rIns="0" bIns="0" rtlCol="0" anchor="ctr"/>
          <a:lstStyle>
            <a:lvl1pPr marL="0" indent="0">
              <a:lnSpc>
                <a:spcPct val="100000"/>
              </a:lnSpc>
              <a:spcBef>
                <a:spcPts val="0"/>
              </a:spcBef>
              <a:buNone/>
              <a:defRPr lang="ru-MO" sz="1600" spc="100" baseline="0"/>
            </a:lvl1pPr>
          </a:lstStyle>
          <a:p>
            <a:pPr lvl="0" rtl="0"/>
            <a:r>
              <a:rPr lang="ru-RU" noProof="0"/>
              <a:t>Щелкните, чтобы изменить стили текста образца слайда</a:t>
            </a:r>
          </a:p>
        </p:txBody>
      </p:sp>
      <p:sp>
        <p:nvSpPr>
          <p:cNvPr id="39" name="Текст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rtlCol="0" anchor="ctr"/>
          <a:lstStyle>
            <a:lvl1pPr marL="0" indent="0" algn="ctr">
              <a:lnSpc>
                <a:spcPct val="100000"/>
              </a:lnSpc>
              <a:spcBef>
                <a:spcPts val="0"/>
              </a:spcBef>
              <a:buNone/>
              <a:defRPr lang="ru-MO" sz="2000" b="1" cap="all" spc="200" baseline="0"/>
            </a:lvl1pPr>
          </a:lstStyle>
          <a:p>
            <a:pPr lvl="0" rtl="0"/>
            <a:r>
              <a:rPr lang="ru-RU" noProof="0"/>
              <a:t>МММ ГГГГ</a:t>
            </a:r>
          </a:p>
        </p:txBody>
      </p:sp>
      <p:sp>
        <p:nvSpPr>
          <p:cNvPr id="46" name="Текст 40">
            <a:extLst>
              <a:ext uri="{FF2B5EF4-FFF2-40B4-BE49-F238E27FC236}">
                <a16:creationId xmlns:a16="http://schemas.microsoft.com/office/drawing/2014/main" id="{B322E7EB-0174-5A8C-5BE3-F501B5670FAD}"/>
              </a:ext>
            </a:extLst>
          </p:cNvPr>
          <p:cNvSpPr>
            <a:spLocks noGrp="1"/>
          </p:cNvSpPr>
          <p:nvPr>
            <p:ph type="body" sz="quarter" idx="21" hasCustomPrompt="1"/>
          </p:nvPr>
        </p:nvSpPr>
        <p:spPr>
          <a:xfrm>
            <a:off x="7827392" y="3882136"/>
            <a:ext cx="1644986" cy="1783080"/>
          </a:xfrm>
        </p:spPr>
        <p:txBody>
          <a:bodyPr lIns="91440" tIns="0" rIns="0" bIns="0" rtlCol="0" anchor="ctr"/>
          <a:lstStyle>
            <a:lvl1pPr marL="0" indent="0">
              <a:lnSpc>
                <a:spcPct val="100000"/>
              </a:lnSpc>
              <a:spcBef>
                <a:spcPts val="0"/>
              </a:spcBef>
              <a:buNone/>
              <a:defRPr lang="ru-MO" sz="1600" spc="100" baseline="0"/>
            </a:lvl1pPr>
          </a:lstStyle>
          <a:p>
            <a:pPr lvl="0" rtl="0"/>
            <a:r>
              <a:rPr lang="ru-RU" noProof="0"/>
              <a:t>Щелкните, чтобы изменить стили текста образца слайда</a:t>
            </a:r>
          </a:p>
        </p:txBody>
      </p:sp>
      <p:sp>
        <p:nvSpPr>
          <p:cNvPr id="36" name="Текст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rtlCol="0" anchor="ctr"/>
          <a:lstStyle>
            <a:lvl1pPr marL="0" indent="0" algn="ctr">
              <a:lnSpc>
                <a:spcPct val="100000"/>
              </a:lnSpc>
              <a:spcBef>
                <a:spcPts val="0"/>
              </a:spcBef>
              <a:buNone/>
              <a:defRPr lang="ru-MO" sz="2000" b="1" cap="all" spc="200" baseline="0"/>
            </a:lvl1pPr>
          </a:lstStyle>
          <a:p>
            <a:pPr lvl="0" rtl="0"/>
            <a:r>
              <a:rPr lang="ru-RU" noProof="0"/>
              <a:t>МММ ГГГГ</a:t>
            </a:r>
          </a:p>
        </p:txBody>
      </p:sp>
      <p:sp>
        <p:nvSpPr>
          <p:cNvPr id="45" name="Текст 40">
            <a:extLst>
              <a:ext uri="{FF2B5EF4-FFF2-40B4-BE49-F238E27FC236}">
                <a16:creationId xmlns:a16="http://schemas.microsoft.com/office/drawing/2014/main" id="{E6B7327B-EA3B-790D-AB08-0ED1D2FB401B}"/>
              </a:ext>
            </a:extLst>
          </p:cNvPr>
          <p:cNvSpPr>
            <a:spLocks noGrp="1"/>
          </p:cNvSpPr>
          <p:nvPr>
            <p:ph type="body" sz="quarter" idx="20" hasCustomPrompt="1"/>
          </p:nvPr>
        </p:nvSpPr>
        <p:spPr>
          <a:xfrm>
            <a:off x="10035230" y="2437196"/>
            <a:ext cx="1796654" cy="1783080"/>
          </a:xfrm>
        </p:spPr>
        <p:txBody>
          <a:bodyPr lIns="91440" tIns="0" rIns="0" bIns="0" rtlCol="0" anchor="ctr"/>
          <a:lstStyle>
            <a:lvl1pPr marL="0" indent="0">
              <a:lnSpc>
                <a:spcPct val="100000"/>
              </a:lnSpc>
              <a:spcBef>
                <a:spcPts val="0"/>
              </a:spcBef>
              <a:buNone/>
              <a:defRPr lang="ru-MO" sz="1600" spc="100" baseline="0"/>
            </a:lvl1pPr>
          </a:lstStyle>
          <a:p>
            <a:pPr lvl="0" rtl="0"/>
            <a:r>
              <a:rPr lang="ru-RU" noProof="0"/>
              <a:t>Щелкните, чтобы изменить стили текста образца слайда</a:t>
            </a:r>
          </a:p>
        </p:txBody>
      </p:sp>
      <p:sp>
        <p:nvSpPr>
          <p:cNvPr id="8" name="Нижний колонтитул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Два объекта">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Рисунок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Заголовок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3" name="Текст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5157787" cy="365760"/>
          </a:xfrm>
        </p:spPr>
        <p:txBody>
          <a:bodyPr rtlCol="0" anchor="t"/>
          <a:lstStyle>
            <a:lvl1pPr marL="0" indent="0">
              <a:lnSpc>
                <a:spcPct val="100000"/>
              </a:lnSpc>
              <a:spcBef>
                <a:spcPts val="1000"/>
              </a:spcBef>
              <a:buNone/>
              <a:defRPr lang="ru-MO" sz="2000" b="1" cap="all" spc="200" baseline="0">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5157787" cy="3247462"/>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400800" y="2438400"/>
            <a:ext cx="5183188" cy="365760"/>
          </a:xfrm>
        </p:spPr>
        <p:txBody>
          <a:bodyPr rtlCol="0" anchor="t"/>
          <a:lstStyle>
            <a:lvl1pPr marL="0" indent="0">
              <a:lnSpc>
                <a:spcPct val="100000"/>
              </a:lnSpc>
              <a:spcBef>
                <a:spcPts val="1000"/>
              </a:spcBef>
              <a:buNone/>
              <a:defRPr lang="ru-MO" sz="2000" b="1" cap="all" spc="200" baseline="0">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400800" y="2871216"/>
            <a:ext cx="5183188" cy="3247462"/>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Три объекта">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Рисунок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Заголовок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3" name="Текст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3419856" cy="365760"/>
          </a:xfrm>
        </p:spPr>
        <p:txBody>
          <a:bodyPr rtlCol="0" anchor="t"/>
          <a:lstStyle>
            <a:lvl1pPr marL="0" indent="0">
              <a:lnSpc>
                <a:spcPct val="100000"/>
              </a:lnSpc>
              <a:spcBef>
                <a:spcPts val="1000"/>
              </a:spcBef>
              <a:buNone/>
              <a:defRPr lang="ru-MO" sz="2000" b="1" cap="all" spc="200" baseline="0">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3419856" cy="2925554"/>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07408" y="2438400"/>
            <a:ext cx="3419856" cy="365760"/>
          </a:xfrm>
        </p:spPr>
        <p:txBody>
          <a:bodyPr rtlCol="0" anchor="t"/>
          <a:lstStyle>
            <a:lvl1pPr marL="0" indent="0">
              <a:lnSpc>
                <a:spcPct val="100000"/>
              </a:lnSpc>
              <a:spcBef>
                <a:spcPts val="1000"/>
              </a:spcBef>
              <a:buNone/>
              <a:defRPr lang="ru-MO" sz="2000" b="1" cap="all" spc="200" baseline="0">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07408" y="2871216"/>
            <a:ext cx="3419856" cy="2925554"/>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Текст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8183880" y="2438400"/>
            <a:ext cx="3419856" cy="365760"/>
          </a:xfrm>
        </p:spPr>
        <p:txBody>
          <a:bodyPr rtlCol="0" anchor="t"/>
          <a:lstStyle>
            <a:lvl1pPr marL="0" indent="0">
              <a:lnSpc>
                <a:spcPct val="100000"/>
              </a:lnSpc>
              <a:spcBef>
                <a:spcPts val="1000"/>
              </a:spcBef>
              <a:buNone/>
              <a:defRPr lang="ru-MO" sz="2000" b="1" cap="all" spc="200" baseline="0">
                <a:latin typeface="+mj-lt"/>
              </a:defRPr>
            </a:lvl1pPr>
            <a:lvl2pPr marL="457200" indent="0">
              <a:buNone/>
              <a:defRPr lang="ru-MO" sz="2000" b="1"/>
            </a:lvl2pPr>
            <a:lvl3pPr marL="914400" indent="0">
              <a:buNone/>
              <a:defRPr lang="ru-MO" sz="1800" b="1"/>
            </a:lvl3pPr>
            <a:lvl4pPr marL="1371600" indent="0">
              <a:buNone/>
              <a:defRPr lang="ru-MO" sz="1600" b="1"/>
            </a:lvl4pPr>
            <a:lvl5pPr marL="1828800" indent="0">
              <a:buNone/>
              <a:defRPr lang="ru-MO" sz="1600" b="1"/>
            </a:lvl5pPr>
            <a:lvl6pPr marL="2286000" indent="0">
              <a:buNone/>
              <a:defRPr lang="ru-MO" sz="1600" b="1"/>
            </a:lvl6pPr>
            <a:lvl7pPr marL="2743200" indent="0">
              <a:buNone/>
              <a:defRPr lang="ru-MO" sz="1600" b="1"/>
            </a:lvl7pPr>
            <a:lvl8pPr marL="3200400" indent="0">
              <a:buNone/>
              <a:defRPr lang="ru-MO" sz="1600" b="1"/>
            </a:lvl8pPr>
            <a:lvl9pPr marL="3657600" indent="0">
              <a:buNone/>
              <a:defRPr lang="ru-MO" sz="1600" b="1"/>
            </a:lvl9pPr>
          </a:lstStyle>
          <a:p>
            <a:pPr lvl="0" rtl="0"/>
            <a:r>
              <a:rPr lang="ru-RU" noProof="0"/>
              <a:t>Щелкните, чтобы изменить стили текста образца слайда</a:t>
            </a:r>
          </a:p>
        </p:txBody>
      </p:sp>
      <p:sp>
        <p:nvSpPr>
          <p:cNvPr id="13" name="Объект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8183880" y="2871216"/>
            <a:ext cx="3419856" cy="2925554"/>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Рисунок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Заголовок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rtlCol="0"/>
          <a:lstStyle>
            <a:lvl1pPr algn="r">
              <a:defRPr lang="ru-MO" sz="4800" cap="all" spc="400" baseline="0"/>
            </a:lvl1pPr>
          </a:lstStyle>
          <a:p>
            <a:pPr rtl="0"/>
            <a:r>
              <a:rPr lang="uk-UA" noProof="0"/>
              <a:t>Клацніть, щоб редагувати стиль зразка заголовка</a:t>
            </a:r>
            <a:endParaRPr lang="ru-RU" noProof="0"/>
          </a:p>
        </p:txBody>
      </p:sp>
      <p:sp>
        <p:nvSpPr>
          <p:cNvPr id="14" name="Объект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ru-MO" sz="1600" spc="100" baseline="0"/>
            </a:lvl1pPr>
            <a:lvl2pPr marL="228600">
              <a:lnSpc>
                <a:spcPct val="150000"/>
              </a:lnSpc>
              <a:spcBef>
                <a:spcPts val="1000"/>
              </a:spcBef>
              <a:defRPr lang="ru-MO" sz="1600" spc="100" baseline="0"/>
            </a:lvl2pPr>
            <a:lvl3pPr marL="457200">
              <a:lnSpc>
                <a:spcPct val="150000"/>
              </a:lnSpc>
              <a:spcBef>
                <a:spcPts val="1000"/>
              </a:spcBef>
              <a:defRPr lang="ru-MO" sz="1600" spc="100" baseline="0"/>
            </a:lvl3pPr>
            <a:lvl4pPr marL="685800">
              <a:lnSpc>
                <a:spcPct val="150000"/>
              </a:lnSpc>
              <a:spcBef>
                <a:spcPts val="1000"/>
              </a:spcBef>
              <a:defRPr lang="ru-MO" sz="1600" spc="100" baseline="0"/>
            </a:lvl4pPr>
            <a:lvl5pPr marL="914400">
              <a:lnSpc>
                <a:spcPct val="150000"/>
              </a:lnSpc>
              <a:spcBef>
                <a:spcPts val="1000"/>
              </a:spcBef>
              <a:defRPr lang="ru-MO" sz="16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 name="Нижний колонтитул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4" name="Номер слайда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5" name="Прямая соединительная линия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ru-MO" sz="9600" spc="300" baseline="0">
                <a:ln w="28575">
                  <a:solidFill>
                    <a:schemeClr val="tx1"/>
                  </a:solidFill>
                </a:ln>
                <a:noFill/>
              </a:defRPr>
            </a:lvl1pPr>
          </a:lstStyle>
          <a:p>
            <a:pPr rtl="0"/>
            <a:r>
              <a:rPr lang="ru-RU" noProof="0"/>
              <a:t>СТИЛЬ ОБРАЗЦА ЗАГОЛОВКА</a:t>
            </a:r>
          </a:p>
        </p:txBody>
      </p:sp>
      <p:sp>
        <p:nvSpPr>
          <p:cNvPr id="10" name="Подзаголовок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rtlCol="0"/>
          <a:lstStyle>
            <a:lvl1pPr marL="0" indent="0" algn="l">
              <a:buNone/>
              <a:defRPr lang="ru-MO" sz="2400" b="1" baseline="0">
                <a:latin typeface="+mn-lt"/>
              </a:defRPr>
            </a:lvl1pPr>
            <a:lvl2pPr marL="457200" indent="0" algn="ctr">
              <a:buNone/>
              <a:defRPr lang="ru-MO" sz="2000"/>
            </a:lvl2pPr>
            <a:lvl3pPr marL="914400" indent="0" algn="ctr">
              <a:buNone/>
              <a:defRPr lang="ru-MO" sz="1800"/>
            </a:lvl3pPr>
            <a:lvl4pPr marL="1371600" indent="0" algn="ctr">
              <a:buNone/>
              <a:defRPr lang="ru-MO" sz="1600"/>
            </a:lvl4pPr>
            <a:lvl5pPr marL="1828800" indent="0" algn="ctr">
              <a:buNone/>
              <a:defRPr lang="ru-MO" sz="1600"/>
            </a:lvl5pPr>
            <a:lvl6pPr marL="2286000" indent="0" algn="ctr">
              <a:buNone/>
              <a:defRPr lang="ru-MO" sz="1600"/>
            </a:lvl6pPr>
            <a:lvl7pPr marL="2743200" indent="0" algn="ctr">
              <a:buNone/>
              <a:defRPr lang="ru-MO" sz="1600"/>
            </a:lvl7pPr>
            <a:lvl8pPr marL="3200400" indent="0" algn="ctr">
              <a:buNone/>
              <a:defRPr lang="ru-MO" sz="1600"/>
            </a:lvl8pPr>
            <a:lvl9pPr marL="3657600" indent="0" algn="ctr">
              <a:buNone/>
              <a:defRPr lang="ru-MO" sz="1600"/>
            </a:lvl9pPr>
          </a:lstStyle>
          <a:p>
            <a:pPr rtl="0"/>
            <a:r>
              <a:rPr lang="uk-UA" noProof="0"/>
              <a:t>Клацніть, щоб редагувати стиль зразка підзаголовка</a:t>
            </a:r>
            <a:endParaRPr lang="ru-RU" noProof="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Нижний колонтитул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4" name="Номер слайда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5" name="Прямая соединительная линия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ru-MO" sz="3200">
                <a:latin typeface="+mj-lt"/>
              </a:defRPr>
            </a:lvl1pPr>
          </a:lstStyle>
          <a:p>
            <a:pPr rtl="0"/>
            <a:r>
              <a:rPr lang="uk-UA" noProof="0"/>
              <a:t>Клацніть, щоб редагувати стиль зразка заголовка</a:t>
            </a:r>
            <a:endParaRPr lang="ru-RU" noProof="0"/>
          </a:p>
        </p:txBody>
      </p:sp>
      <p:sp>
        <p:nvSpPr>
          <p:cNvPr id="3" name="Объект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lang="ru-MO" sz="3200"/>
            </a:lvl1pPr>
            <a:lvl2pPr>
              <a:defRPr lang="ru-MO" sz="2800"/>
            </a:lvl2pPr>
            <a:lvl3pPr>
              <a:defRPr lang="ru-MO" sz="2400"/>
            </a:lvl3pPr>
            <a:lvl4pPr>
              <a:defRPr lang="ru-MO" sz="2000"/>
            </a:lvl4pPr>
            <a:lvl5pPr>
              <a:defRPr lang="ru-MO" sz="2000"/>
            </a:lvl5pPr>
            <a:lvl6pPr>
              <a:defRPr lang="ru-MO" sz="2000"/>
            </a:lvl6pPr>
            <a:lvl7pPr>
              <a:defRPr lang="ru-MO" sz="2000"/>
            </a:lvl7pPr>
            <a:lvl8pPr>
              <a:defRPr lang="ru-MO" sz="2000"/>
            </a:lvl8pPr>
            <a:lvl9pPr>
              <a:defRPr lang="ru-MO" sz="20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lang="ru-MO" sz="1600"/>
            </a:lvl1pPr>
            <a:lvl2pPr marL="457200" indent="0">
              <a:buNone/>
              <a:defRPr lang="ru-MO" sz="1400"/>
            </a:lvl2pPr>
            <a:lvl3pPr marL="914400" indent="0">
              <a:buNone/>
              <a:defRPr lang="ru-MO" sz="1200"/>
            </a:lvl3pPr>
            <a:lvl4pPr marL="1371600" indent="0">
              <a:buNone/>
              <a:defRPr lang="ru-MO" sz="1000"/>
            </a:lvl4pPr>
            <a:lvl5pPr marL="1828800" indent="0">
              <a:buNone/>
              <a:defRPr lang="ru-MO" sz="1000"/>
            </a:lvl5pPr>
            <a:lvl6pPr marL="2286000" indent="0">
              <a:buNone/>
              <a:defRPr lang="ru-MO" sz="1000"/>
            </a:lvl6pPr>
            <a:lvl7pPr marL="2743200" indent="0">
              <a:buNone/>
              <a:defRPr lang="ru-MO" sz="1000"/>
            </a:lvl7pPr>
            <a:lvl8pPr marL="3200400" indent="0">
              <a:buNone/>
              <a:defRPr lang="ru-MO" sz="1000"/>
            </a:lvl8pPr>
            <a:lvl9pPr marL="3657600" indent="0">
              <a:buNone/>
              <a:defRPr lang="ru-MO" sz="1000"/>
            </a:lvl9pPr>
          </a:lstStyle>
          <a:p>
            <a:pPr lvl="0" rtl="0"/>
            <a:r>
              <a:rPr lang="ru-RU" noProof="0"/>
              <a:t>Щелкните, чтобы изменить стили текста образца слайда</a:t>
            </a:r>
          </a:p>
        </p:txBody>
      </p:sp>
      <p:sp>
        <p:nvSpPr>
          <p:cNvPr id="6" name="Нижний колонтитул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7" name="Номер слайда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8" name="Прямая соединительная линия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ru-MO" sz="3200">
                <a:latin typeface="+mj-lt"/>
              </a:defRPr>
            </a:lvl1pPr>
          </a:lstStyle>
          <a:p>
            <a:pPr rtl="0"/>
            <a:r>
              <a:rPr lang="uk-UA" noProof="0"/>
              <a:t>Клацніть, щоб редагувати стиль зразка заголовка</a:t>
            </a:r>
            <a:endParaRPr lang="ru-RU" noProof="0"/>
          </a:p>
        </p:txBody>
      </p:sp>
      <p:sp>
        <p:nvSpPr>
          <p:cNvPr id="3" name="Рисунок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ru-MO" sz="3200"/>
            </a:lvl1pPr>
            <a:lvl2pPr marL="457200" indent="0">
              <a:buNone/>
              <a:defRPr lang="ru-MO" sz="2800"/>
            </a:lvl2pPr>
            <a:lvl3pPr marL="914400" indent="0">
              <a:buNone/>
              <a:defRPr lang="ru-MO" sz="2400"/>
            </a:lvl3pPr>
            <a:lvl4pPr marL="1371600" indent="0">
              <a:buNone/>
              <a:defRPr lang="ru-MO" sz="2000"/>
            </a:lvl4pPr>
            <a:lvl5pPr marL="1828800" indent="0">
              <a:buNone/>
              <a:defRPr lang="ru-MO" sz="2000"/>
            </a:lvl5pPr>
            <a:lvl6pPr marL="2286000" indent="0">
              <a:buNone/>
              <a:defRPr lang="ru-MO" sz="2000"/>
            </a:lvl6pPr>
            <a:lvl7pPr marL="2743200" indent="0">
              <a:buNone/>
              <a:defRPr lang="ru-MO" sz="2000"/>
            </a:lvl7pPr>
            <a:lvl8pPr marL="3200400" indent="0">
              <a:buNone/>
              <a:defRPr lang="ru-MO" sz="2000"/>
            </a:lvl8pPr>
            <a:lvl9pPr marL="3657600" indent="0">
              <a:buNone/>
              <a:defRPr lang="ru-MO" sz="2000"/>
            </a:lvl9pPr>
          </a:lstStyle>
          <a:p>
            <a:pPr rtl="0"/>
            <a:r>
              <a:rPr lang="uk-UA" noProof="0"/>
              <a:t>Клацніть піктограму, щоб додати зображення</a:t>
            </a:r>
            <a:endParaRPr lang="ru-RU" noProof="0"/>
          </a:p>
        </p:txBody>
      </p:sp>
      <p:sp>
        <p:nvSpPr>
          <p:cNvPr id="4" name="Текст 3">
            <a:extLst>
              <a:ext uri="{FF2B5EF4-FFF2-40B4-BE49-F238E27FC236}">
                <a16:creationId xmlns:a16="http://schemas.microsoft.com/office/drawing/2014/main" id="{7DF5F80D-1DB9-4E0A-8F68-924FC1C9C3BA}"/>
              </a:ext>
            </a:extLst>
          </p:cNvPr>
          <p:cNvSpPr>
            <a:spLocks noGrp="1"/>
          </p:cNvSpPr>
          <p:nvPr>
            <p:ph type="body" sz="half" idx="2" hasCustomPrompt="1"/>
          </p:nvPr>
        </p:nvSpPr>
        <p:spPr>
          <a:xfrm>
            <a:off x="839788" y="2057400"/>
            <a:ext cx="3932237" cy="3811588"/>
          </a:xfrm>
        </p:spPr>
        <p:txBody>
          <a:bodyPr rtlCol="0"/>
          <a:lstStyle>
            <a:lvl1pPr marL="0" indent="0">
              <a:buNone/>
              <a:defRPr lang="ru-MO" sz="1600"/>
            </a:lvl1pPr>
            <a:lvl2pPr marL="457200" indent="0">
              <a:buNone/>
              <a:defRPr lang="ru-MO" sz="1400"/>
            </a:lvl2pPr>
            <a:lvl3pPr marL="914400" indent="0">
              <a:buNone/>
              <a:defRPr lang="ru-MO" sz="1200"/>
            </a:lvl3pPr>
            <a:lvl4pPr marL="1371600" indent="0">
              <a:buNone/>
              <a:defRPr lang="ru-MO" sz="1000"/>
            </a:lvl4pPr>
            <a:lvl5pPr marL="1828800" indent="0">
              <a:buNone/>
              <a:defRPr lang="ru-MO" sz="1000"/>
            </a:lvl5pPr>
            <a:lvl6pPr marL="2286000" indent="0">
              <a:buNone/>
              <a:defRPr lang="ru-MO" sz="1000"/>
            </a:lvl6pPr>
            <a:lvl7pPr marL="2743200" indent="0">
              <a:buNone/>
              <a:defRPr lang="ru-MO" sz="1000"/>
            </a:lvl7pPr>
            <a:lvl8pPr marL="3200400" indent="0">
              <a:buNone/>
              <a:defRPr lang="ru-MO" sz="1000"/>
            </a:lvl8pPr>
            <a:lvl9pPr marL="3657600" indent="0">
              <a:buNone/>
              <a:defRPr lang="ru-MO" sz="1000"/>
            </a:lvl9pPr>
          </a:lstStyle>
          <a:p>
            <a:pPr lvl="0" rtl="0"/>
            <a:r>
              <a:rPr lang="ru-RU" noProof="0"/>
              <a:t>Щелкните, чтобы изменить стили текста образца слайда</a:t>
            </a:r>
          </a:p>
        </p:txBody>
      </p:sp>
      <p:sp>
        <p:nvSpPr>
          <p:cNvPr id="6" name="Нижний колонтитул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7" name="Номер слайда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8" name="Прямая соединительная линия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Рисунок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Заголовок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rtlCol="0"/>
          <a:lstStyle>
            <a:lvl1pPr algn="r">
              <a:defRPr lang="ru-MO" sz="4800" cap="all" spc="400" baseline="0"/>
            </a:lvl1pPr>
          </a:lstStyle>
          <a:p>
            <a:pPr rtl="0"/>
            <a:r>
              <a:rPr lang="uk-UA" noProof="0"/>
              <a:t>Клацніть, щоб редагувати стиль зразка заголовка</a:t>
            </a:r>
            <a:endParaRPr lang="ru-RU" noProof="0"/>
          </a:p>
        </p:txBody>
      </p:sp>
      <p:sp>
        <p:nvSpPr>
          <p:cNvPr id="14" name="Объект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00000"/>
              </a:lnSpc>
              <a:spcBef>
                <a:spcPts val="1000"/>
              </a:spcBef>
              <a:buNone/>
              <a:defRPr lang="ru-MO" sz="2400" b="1" spc="200" baseline="0"/>
            </a:lvl1pPr>
            <a:lvl2pPr marL="228600">
              <a:lnSpc>
                <a:spcPct val="150000"/>
              </a:lnSpc>
              <a:spcBef>
                <a:spcPts val="1000"/>
              </a:spcBef>
              <a:defRPr lang="ru-MO" sz="2400" spc="100" baseline="0"/>
            </a:lvl2pPr>
            <a:lvl3pPr marL="457200">
              <a:lnSpc>
                <a:spcPct val="150000"/>
              </a:lnSpc>
              <a:spcBef>
                <a:spcPts val="1000"/>
              </a:spcBef>
              <a:defRPr lang="ru-MO" sz="2400" spc="100" baseline="0"/>
            </a:lvl3pPr>
            <a:lvl4pPr marL="685800">
              <a:lnSpc>
                <a:spcPct val="150000"/>
              </a:lnSpc>
              <a:spcBef>
                <a:spcPts val="1000"/>
              </a:spcBef>
              <a:defRPr lang="ru-MO" sz="2400" spc="100" baseline="0"/>
            </a:lvl4pPr>
            <a:lvl5pPr marL="914400">
              <a:lnSpc>
                <a:spcPct val="150000"/>
              </a:lnSpc>
              <a:spcBef>
                <a:spcPts val="1000"/>
              </a:spcBef>
              <a:defRPr lang="ru-MO" sz="24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 name="Нижний колонтитул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4" name="Номер слайда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5" name="Прямая соединительная линия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Рисунок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Заголовок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rtlCol="0"/>
          <a:lstStyle>
            <a:lvl1pPr algn="r">
              <a:defRPr lang="ru-MO" sz="4800" cap="all" spc="400" baseline="0"/>
            </a:lvl1pPr>
          </a:lstStyle>
          <a:p>
            <a:pPr rtl="0"/>
            <a:r>
              <a:rPr lang="uk-UA" noProof="0"/>
              <a:t>Клацніть, щоб редагувати стиль зразка заголовка</a:t>
            </a:r>
            <a:endParaRPr lang="ru-RU" noProof="0"/>
          </a:p>
        </p:txBody>
      </p:sp>
      <p:sp>
        <p:nvSpPr>
          <p:cNvPr id="14" name="Объект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ru-MO" sz="1600" spc="100" baseline="0"/>
            </a:lvl1pPr>
            <a:lvl2pPr marL="228600">
              <a:lnSpc>
                <a:spcPct val="150000"/>
              </a:lnSpc>
              <a:spcBef>
                <a:spcPts val="1000"/>
              </a:spcBef>
              <a:defRPr lang="ru-MO" sz="1600" spc="100" baseline="0"/>
            </a:lvl2pPr>
            <a:lvl3pPr marL="457200">
              <a:lnSpc>
                <a:spcPct val="150000"/>
              </a:lnSpc>
              <a:spcBef>
                <a:spcPts val="1000"/>
              </a:spcBef>
              <a:defRPr lang="ru-MO" sz="1600" spc="100" baseline="0"/>
            </a:lvl3pPr>
            <a:lvl4pPr marL="685800">
              <a:lnSpc>
                <a:spcPct val="150000"/>
              </a:lnSpc>
              <a:spcBef>
                <a:spcPts val="1000"/>
              </a:spcBef>
              <a:defRPr lang="ru-MO" sz="1600" spc="100" baseline="0"/>
            </a:lvl4pPr>
            <a:lvl5pPr marL="914400">
              <a:lnSpc>
                <a:spcPct val="150000"/>
              </a:lnSpc>
              <a:spcBef>
                <a:spcPts val="1000"/>
              </a:spcBef>
              <a:defRPr lang="ru-MO" sz="16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 name="Нижний колонтитул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4" name="Номер слайда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5" name="Прямая соединительная линия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ru-MO" sz="9600" spc="300" baseline="0">
                <a:ln w="28575">
                  <a:solidFill>
                    <a:schemeClr val="tx1"/>
                  </a:solidFill>
                </a:ln>
                <a:noFill/>
              </a:defRPr>
            </a:lvl1pPr>
          </a:lstStyle>
          <a:p>
            <a:pPr rtl="0"/>
            <a:r>
              <a:rPr lang="ru-RU" noProof="0"/>
              <a:t>СТИЛЬ ОБРАЗЦА ЗАГОЛОВКА</a:t>
            </a:r>
          </a:p>
        </p:txBody>
      </p:sp>
      <p:sp>
        <p:nvSpPr>
          <p:cNvPr id="10" name="Подзаголовок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rtlCol="0"/>
          <a:lstStyle>
            <a:lvl1pPr marL="0" indent="0" algn="l">
              <a:buNone/>
              <a:defRPr lang="ru-MO" sz="2400" b="1" baseline="0">
                <a:latin typeface="+mn-lt"/>
              </a:defRPr>
            </a:lvl1pPr>
            <a:lvl2pPr marL="457200" indent="0" algn="ctr">
              <a:buNone/>
              <a:defRPr lang="ru-MO" sz="2000"/>
            </a:lvl2pPr>
            <a:lvl3pPr marL="914400" indent="0" algn="ctr">
              <a:buNone/>
              <a:defRPr lang="ru-MO" sz="1800"/>
            </a:lvl3pPr>
            <a:lvl4pPr marL="1371600" indent="0" algn="ctr">
              <a:buNone/>
              <a:defRPr lang="ru-MO" sz="1600"/>
            </a:lvl4pPr>
            <a:lvl5pPr marL="1828800" indent="0" algn="ctr">
              <a:buNone/>
              <a:defRPr lang="ru-MO" sz="1600"/>
            </a:lvl5pPr>
            <a:lvl6pPr marL="2286000" indent="0" algn="ctr">
              <a:buNone/>
              <a:defRPr lang="ru-MO" sz="1600"/>
            </a:lvl6pPr>
            <a:lvl7pPr marL="2743200" indent="0" algn="ctr">
              <a:buNone/>
              <a:defRPr lang="ru-MO" sz="1600"/>
            </a:lvl7pPr>
            <a:lvl8pPr marL="3200400" indent="0" algn="ctr">
              <a:buNone/>
              <a:defRPr lang="ru-MO" sz="1600"/>
            </a:lvl8pPr>
            <a:lvl9pPr marL="3657600" indent="0" algn="ctr">
              <a:buNone/>
              <a:defRPr lang="ru-MO" sz="1600"/>
            </a:lvl9pPr>
          </a:lstStyle>
          <a:p>
            <a:pPr rtl="0"/>
            <a:r>
              <a:rPr lang="uk-UA" noProof="0"/>
              <a:t>Клацніть, щоб редагувати стиль зразка підзаголовка</a:t>
            </a:r>
            <a:endParaRPr lang="ru-RU" noProof="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имое 2">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Рисунок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Заголовок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rtlCol="0"/>
          <a:lstStyle>
            <a:lvl1pPr algn="r">
              <a:defRPr lang="ru-MO" sz="4800" cap="all" spc="400" baseline="0"/>
            </a:lvl1pPr>
          </a:lstStyle>
          <a:p>
            <a:pPr rtl="0"/>
            <a:r>
              <a:rPr lang="uk-UA" noProof="0"/>
              <a:t>Клацніть, щоб редагувати стиль зразка заголовка</a:t>
            </a:r>
            <a:endParaRPr lang="ru-RU" noProof="0"/>
          </a:p>
        </p:txBody>
      </p:sp>
      <p:sp>
        <p:nvSpPr>
          <p:cNvPr id="14" name="Объект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ru-MO" sz="1600" spc="100" baseline="0"/>
            </a:lvl1pPr>
            <a:lvl2pPr marL="228600">
              <a:lnSpc>
                <a:spcPct val="150000"/>
              </a:lnSpc>
              <a:spcBef>
                <a:spcPts val="1000"/>
              </a:spcBef>
              <a:defRPr lang="ru-MO" sz="1600" spc="100" baseline="0"/>
            </a:lvl2pPr>
            <a:lvl3pPr marL="457200">
              <a:lnSpc>
                <a:spcPct val="150000"/>
              </a:lnSpc>
              <a:spcBef>
                <a:spcPts val="1000"/>
              </a:spcBef>
              <a:defRPr lang="ru-MO" sz="1600" spc="100" baseline="0"/>
            </a:lvl3pPr>
            <a:lvl4pPr marL="685800">
              <a:lnSpc>
                <a:spcPct val="150000"/>
              </a:lnSpc>
              <a:spcBef>
                <a:spcPts val="1000"/>
              </a:spcBef>
              <a:defRPr lang="ru-MO" sz="1600" spc="100" baseline="0"/>
            </a:lvl4pPr>
            <a:lvl5pPr marL="914400">
              <a:lnSpc>
                <a:spcPct val="150000"/>
              </a:lnSpc>
              <a:spcBef>
                <a:spcPts val="1000"/>
              </a:spcBef>
              <a:defRPr lang="ru-MO" sz="16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 name="Нижний колонтитул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4" name="Номер слайда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5" name="Прямая соединительная линия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имое 3">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Рисунок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Заголовок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4" name="Объект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7" y="2441448"/>
            <a:ext cx="10972800" cy="3044952"/>
          </a:xfrm>
        </p:spPr>
        <p:txBody>
          <a:bodyPr rtlCol="0"/>
          <a:lstStyle>
            <a:lvl1pPr>
              <a:lnSpc>
                <a:spcPct val="100000"/>
              </a:lnSpc>
              <a:spcBef>
                <a:spcPts val="1000"/>
              </a:spcBef>
              <a:defRPr lang="ru-MO" sz="1600" spc="100" baseline="0"/>
            </a:lvl1pPr>
            <a:lvl2pPr>
              <a:lnSpc>
                <a:spcPct val="100000"/>
              </a:lnSpc>
              <a:spcBef>
                <a:spcPts val="1000"/>
              </a:spcBef>
              <a:defRPr lang="ru-MO" sz="1400" spc="100" baseline="0"/>
            </a:lvl2pPr>
            <a:lvl3pPr>
              <a:lnSpc>
                <a:spcPct val="100000"/>
              </a:lnSpc>
              <a:spcBef>
                <a:spcPts val="1000"/>
              </a:spcBef>
              <a:defRPr lang="ru-MO" sz="1200" spc="100" baseline="0"/>
            </a:lvl3pPr>
            <a:lvl4pPr>
              <a:lnSpc>
                <a:spcPct val="100000"/>
              </a:lnSpc>
              <a:spcBef>
                <a:spcPts val="1000"/>
              </a:spcBef>
              <a:defRPr lang="ru-MO" sz="1100" spc="100" baseline="0"/>
            </a:lvl4pPr>
            <a:lvl5pPr>
              <a:lnSpc>
                <a:spcPct val="100000"/>
              </a:lnSpc>
              <a:spcBef>
                <a:spcPts val="1000"/>
              </a:spcBef>
              <a:defRPr lang="ru-MO" sz="1100" spc="100" baseline="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Рисунок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Заголовок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rtlCol="0" anchor="t"/>
          <a:lstStyle>
            <a:lvl1pPr algn="l">
              <a:lnSpc>
                <a:spcPct val="100000"/>
              </a:lnSpc>
              <a:defRPr lang="ru-MO" sz="2800" cap="none" spc="200" baseline="0"/>
            </a:lvl1pPr>
          </a:lstStyle>
          <a:p>
            <a:pPr rtl="0"/>
            <a:r>
              <a:rPr lang="uk-UA" noProof="0"/>
              <a:t>Клацніть, щоб редагувати стиль зразка заголовка</a:t>
            </a:r>
            <a:endParaRPr lang="ru-RU" noProof="0"/>
          </a:p>
        </p:txBody>
      </p:sp>
      <p:sp>
        <p:nvSpPr>
          <p:cNvPr id="16" name="Текст 15">
            <a:extLst>
              <a:ext uri="{FF2B5EF4-FFF2-40B4-BE49-F238E27FC236}">
                <a16:creationId xmlns:a16="http://schemas.microsoft.com/office/drawing/2014/main" id="{94138E8D-4D76-2023-4B97-8ACB8894C5F1}"/>
              </a:ext>
            </a:extLst>
          </p:cNvPr>
          <p:cNvSpPr>
            <a:spLocks noGrp="1"/>
          </p:cNvSpPr>
          <p:nvPr>
            <p:ph type="body" sz="quarter" idx="13" hasCustomPrompt="1"/>
          </p:nvPr>
        </p:nvSpPr>
        <p:spPr>
          <a:xfrm>
            <a:off x="3063240" y="4232475"/>
            <a:ext cx="5775960" cy="333945"/>
          </a:xfrm>
        </p:spPr>
        <p:txBody>
          <a:bodyPr rtlCol="0"/>
          <a:lstStyle>
            <a:lvl1pPr marL="0" indent="0">
              <a:buNone/>
              <a:defRPr lang="ru-MO" sz="1800" spc="200" baseline="0"/>
            </a:lvl1pPr>
          </a:lstStyle>
          <a:p>
            <a:pPr lvl="0" rtl="0"/>
            <a:r>
              <a:rPr lang="ru-RU" noProof="0"/>
              <a:t>Щелкните, чтобы изменить стили текста образца слайда</a:t>
            </a:r>
          </a:p>
        </p:txBody>
      </p:sp>
      <p:sp>
        <p:nvSpPr>
          <p:cNvPr id="17" name="Текст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ru-MO" sz="17000" b="1" cap="all" spc="300" dirty="0">
                <a:ln w="28575">
                  <a:solidFill>
                    <a:schemeClr val="tx1"/>
                  </a:solidFill>
                </a:ln>
                <a:noFill/>
                <a:latin typeface="+mj-lt"/>
                <a:ea typeface="+mj-ea"/>
              </a:defRPr>
            </a:lvl1pPr>
          </a:lstStyle>
          <a:p>
            <a:pPr marL="914400" lvl="0" indent="-1143000" rtl="0">
              <a:spcBef>
                <a:spcPct val="0"/>
              </a:spcBef>
            </a:pPr>
            <a:r>
              <a:rPr lang="ru-RU" noProof="0"/>
              <a:t>”</a:t>
            </a:r>
          </a:p>
        </p:txBody>
      </p:sp>
      <p:sp>
        <p:nvSpPr>
          <p:cNvPr id="18" name="Текст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ru-MO" sz="17000" b="1" cap="all" spc="300" dirty="0">
                <a:ln w="28575">
                  <a:solidFill>
                    <a:schemeClr val="tx1"/>
                  </a:solidFill>
                </a:ln>
                <a:noFill/>
                <a:latin typeface="+mj-lt"/>
                <a:ea typeface="+mj-ea"/>
              </a:defRPr>
            </a:lvl1pPr>
          </a:lstStyle>
          <a:p>
            <a:pPr marL="914400" lvl="0" indent="-1143000" rtl="0">
              <a:spcBef>
                <a:spcPct val="0"/>
              </a:spcBef>
            </a:pPr>
            <a:r>
              <a:rPr lang="ru-RU" noProof="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Команда x4">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Рисунок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Заголовок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6" name="Рисунок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0" name="Текст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rtlCol="0" anchor="ctr">
            <a:noAutofit/>
          </a:bodyPr>
          <a:lstStyle>
            <a:lvl1pPr marL="0" indent="0" algn="ctr">
              <a:lnSpc>
                <a:spcPct val="100000"/>
              </a:lnSpc>
              <a:spcBef>
                <a:spcPts val="0"/>
              </a:spcBef>
              <a:buNone/>
              <a:defRPr lang="ru-MO" sz="1400" b="1" cap="all" spc="200" baseline="0">
                <a:solidFill>
                  <a:schemeClr val="tx1"/>
                </a:solidFill>
                <a:latin typeface="+mj-lt"/>
              </a:defRPr>
            </a:lvl1pPr>
          </a:lstStyle>
          <a:p>
            <a:pPr lvl="0" rtl="0"/>
            <a:r>
              <a:rPr lang="ru-RU" noProof="0"/>
              <a:t>Имя</a:t>
            </a:r>
          </a:p>
        </p:txBody>
      </p:sp>
      <p:sp>
        <p:nvSpPr>
          <p:cNvPr id="11" name="Текст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rtlCol="0">
            <a:noAutofit/>
          </a:bodyPr>
          <a:lstStyle>
            <a:lvl1pPr marL="0" indent="0" algn="ctr">
              <a:lnSpc>
                <a:spcPct val="100000"/>
              </a:lnSpc>
              <a:spcBef>
                <a:spcPts val="0"/>
              </a:spcBef>
              <a:buNone/>
              <a:defRPr lang="ru-MO" sz="1200" b="0" spc="200" baseline="0">
                <a:solidFill>
                  <a:schemeClr val="tx1"/>
                </a:solidFill>
              </a:defRPr>
            </a:lvl1pPr>
          </a:lstStyle>
          <a:p>
            <a:pPr lvl="0" rtl="0"/>
            <a:r>
              <a:rPr lang="ru-RU" noProof="0"/>
              <a:t>Название</a:t>
            </a:r>
          </a:p>
        </p:txBody>
      </p:sp>
      <p:sp>
        <p:nvSpPr>
          <p:cNvPr id="7" name="Рисунок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2" name="Текст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rtlCol="0" anchor="ctr">
            <a:noAutofit/>
          </a:bodyPr>
          <a:lstStyle>
            <a:lvl1pPr marL="0" indent="0" algn="ctr">
              <a:lnSpc>
                <a:spcPct val="100000"/>
              </a:lnSpc>
              <a:spcBef>
                <a:spcPts val="0"/>
              </a:spcBef>
              <a:buNone/>
              <a:defRPr lang="ru-MO" sz="1400" b="1" cap="all" spc="200" baseline="0">
                <a:solidFill>
                  <a:schemeClr val="tx1"/>
                </a:solidFill>
                <a:latin typeface="+mj-lt"/>
              </a:defRPr>
            </a:lvl1pPr>
          </a:lstStyle>
          <a:p>
            <a:pPr lvl="0" rtl="0"/>
            <a:r>
              <a:rPr lang="ru-RU" noProof="0"/>
              <a:t>Имя</a:t>
            </a:r>
          </a:p>
        </p:txBody>
      </p:sp>
      <p:sp>
        <p:nvSpPr>
          <p:cNvPr id="13" name="Текст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rtlCol="0">
            <a:noAutofit/>
          </a:bodyPr>
          <a:lstStyle>
            <a:lvl1pPr marL="0" indent="0" algn="ctr">
              <a:lnSpc>
                <a:spcPct val="100000"/>
              </a:lnSpc>
              <a:spcBef>
                <a:spcPts val="0"/>
              </a:spcBef>
              <a:buNone/>
              <a:defRPr lang="ru-MO" sz="1200" b="0" spc="200" baseline="0">
                <a:solidFill>
                  <a:schemeClr val="tx1"/>
                </a:solidFill>
              </a:defRPr>
            </a:lvl1pPr>
          </a:lstStyle>
          <a:p>
            <a:pPr lvl="0" rtl="0"/>
            <a:r>
              <a:rPr lang="ru-RU" noProof="0"/>
              <a:t>Название</a:t>
            </a:r>
          </a:p>
        </p:txBody>
      </p:sp>
      <p:sp>
        <p:nvSpPr>
          <p:cNvPr id="8" name="Рисунок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4" name="Текст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rtlCol="0" anchor="ctr">
            <a:noAutofit/>
          </a:bodyPr>
          <a:lstStyle>
            <a:lvl1pPr marL="0" indent="0" algn="ctr">
              <a:lnSpc>
                <a:spcPct val="100000"/>
              </a:lnSpc>
              <a:spcBef>
                <a:spcPts val="0"/>
              </a:spcBef>
              <a:buNone/>
              <a:defRPr lang="ru-MO" sz="1400" b="1" cap="all" spc="200" baseline="0">
                <a:solidFill>
                  <a:schemeClr val="tx1"/>
                </a:solidFill>
                <a:latin typeface="+mj-lt"/>
              </a:defRPr>
            </a:lvl1pPr>
          </a:lstStyle>
          <a:p>
            <a:pPr lvl="0" rtl="0"/>
            <a:r>
              <a:rPr lang="ru-RU" noProof="0"/>
              <a:t>Имя</a:t>
            </a:r>
          </a:p>
        </p:txBody>
      </p:sp>
      <p:sp>
        <p:nvSpPr>
          <p:cNvPr id="15" name="Текст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rtlCol="0">
            <a:noAutofit/>
          </a:bodyPr>
          <a:lstStyle>
            <a:lvl1pPr marL="0" indent="0" algn="ctr">
              <a:lnSpc>
                <a:spcPct val="100000"/>
              </a:lnSpc>
              <a:spcBef>
                <a:spcPts val="0"/>
              </a:spcBef>
              <a:buNone/>
              <a:defRPr lang="ru-MO" sz="1200" b="0" spc="200" baseline="0">
                <a:solidFill>
                  <a:schemeClr val="tx1"/>
                </a:solidFill>
              </a:defRPr>
            </a:lvl1pPr>
          </a:lstStyle>
          <a:p>
            <a:pPr lvl="0" rtl="0"/>
            <a:r>
              <a:rPr lang="ru-RU" noProof="0"/>
              <a:t>Название</a:t>
            </a:r>
          </a:p>
        </p:txBody>
      </p:sp>
      <p:sp>
        <p:nvSpPr>
          <p:cNvPr id="9" name="Рисунок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6" name="Текст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rtlCol="0" anchor="ctr">
            <a:noAutofit/>
          </a:bodyPr>
          <a:lstStyle>
            <a:lvl1pPr marL="0" indent="0" algn="ctr">
              <a:lnSpc>
                <a:spcPct val="100000"/>
              </a:lnSpc>
              <a:spcBef>
                <a:spcPts val="0"/>
              </a:spcBef>
              <a:buNone/>
              <a:defRPr lang="ru-MO" sz="1400" b="1" cap="all" spc="200" baseline="0">
                <a:solidFill>
                  <a:schemeClr val="tx1"/>
                </a:solidFill>
                <a:latin typeface="+mj-lt"/>
              </a:defRPr>
            </a:lvl1pPr>
          </a:lstStyle>
          <a:p>
            <a:pPr lvl="0" rtl="0"/>
            <a:r>
              <a:rPr lang="ru-RU" noProof="0"/>
              <a:t>Имя</a:t>
            </a:r>
          </a:p>
        </p:txBody>
      </p:sp>
      <p:sp>
        <p:nvSpPr>
          <p:cNvPr id="17" name="Текст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rtlCol="0">
            <a:noAutofit/>
          </a:bodyPr>
          <a:lstStyle>
            <a:lvl1pPr marL="0" indent="0" algn="ctr">
              <a:lnSpc>
                <a:spcPct val="100000"/>
              </a:lnSpc>
              <a:spcBef>
                <a:spcPts val="0"/>
              </a:spcBef>
              <a:buNone/>
              <a:defRPr lang="ru-MO" sz="1200" b="0" spc="200" baseline="0">
                <a:solidFill>
                  <a:schemeClr val="tx1"/>
                </a:solidFill>
              </a:defRPr>
            </a:lvl1pPr>
          </a:lstStyle>
          <a:p>
            <a:pPr lvl="0" rtl="0"/>
            <a:r>
              <a:rPr lang="ru-RU" noProof="0"/>
              <a:t>Название</a:t>
            </a:r>
          </a:p>
        </p:txBody>
      </p:sp>
      <p:sp>
        <p:nvSpPr>
          <p:cNvPr id="4" name="Нижний колонтитул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8" name="Прямая соединительная линия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Команда x8">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Заголовок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rtlCol="0"/>
          <a:lstStyle>
            <a:lvl1pPr algn="ctr">
              <a:lnSpc>
                <a:spcPct val="90000"/>
              </a:lnSpc>
              <a:defRPr lang="ru-MO" sz="4800" spc="400" baseline="0"/>
            </a:lvl1pPr>
          </a:lstStyle>
          <a:p>
            <a:pPr rtl="0"/>
            <a:r>
              <a:rPr lang="uk-UA" noProof="0"/>
              <a:t>Клацніть, щоб редагувати стиль зразка заголовка</a:t>
            </a:r>
            <a:endParaRPr lang="ru-RU" noProof="0"/>
          </a:p>
        </p:txBody>
      </p:sp>
      <p:sp>
        <p:nvSpPr>
          <p:cNvPr id="10" name="Текст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11" name="Текст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28" name="Текст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29" name="Текст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6" name="Рисунок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21" name="Рисунок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2" name="Текст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13" name="Текст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30" name="Текст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31" name="Текст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7" name="Рисунок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23" name="Рисунок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4" name="Текст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15" name="Текст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32" name="Текст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33" name="Текст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8" name="Рисунок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26" name="Рисунок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16" name="Текст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17" name="Текст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34" name="Текст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rtlCol="0" anchor="t">
            <a:noAutofit/>
          </a:bodyPr>
          <a:lstStyle>
            <a:lvl1pPr marL="0" indent="0" algn="r">
              <a:lnSpc>
                <a:spcPct val="100000"/>
              </a:lnSpc>
              <a:spcBef>
                <a:spcPts val="0"/>
              </a:spcBef>
              <a:buFont typeface="+mj-lt"/>
              <a:buNone/>
              <a:defRPr lang="ru-MO" sz="1400" b="1" cap="all" spc="100" baseline="0">
                <a:solidFill>
                  <a:schemeClr val="tx1"/>
                </a:solidFill>
                <a:latin typeface="+mj-lt"/>
              </a:defRPr>
            </a:lvl1pPr>
          </a:lstStyle>
          <a:p>
            <a:pPr lvl="0" rtl="0"/>
            <a:r>
              <a:rPr lang="ru-RU" noProof="0"/>
              <a:t>Имя</a:t>
            </a:r>
          </a:p>
        </p:txBody>
      </p:sp>
      <p:sp>
        <p:nvSpPr>
          <p:cNvPr id="35" name="Текст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rtlCol="0">
            <a:noAutofit/>
          </a:bodyPr>
          <a:lstStyle>
            <a:lvl1pPr marL="0" indent="0" algn="r">
              <a:lnSpc>
                <a:spcPct val="100000"/>
              </a:lnSpc>
              <a:spcBef>
                <a:spcPts val="0"/>
              </a:spcBef>
              <a:buNone/>
              <a:defRPr lang="ru-MO" sz="1200" b="0" spc="100" baseline="0">
                <a:solidFill>
                  <a:schemeClr val="tx1"/>
                </a:solidFill>
              </a:defRPr>
            </a:lvl1pPr>
          </a:lstStyle>
          <a:p>
            <a:pPr lvl="0" rtl="0"/>
            <a:r>
              <a:rPr lang="ru-RU" noProof="0"/>
              <a:t>Название</a:t>
            </a:r>
          </a:p>
        </p:txBody>
      </p:sp>
      <p:sp>
        <p:nvSpPr>
          <p:cNvPr id="9" name="Рисунок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27" name="Рисунок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rtlCol="0">
            <a:normAutofit/>
          </a:bodyPr>
          <a:lstStyle>
            <a:lvl1pPr marL="0" indent="0">
              <a:buNone/>
              <a:defRPr lang="ru-MO" sz="1400">
                <a:solidFill>
                  <a:schemeClr val="tx1"/>
                </a:solidFill>
              </a:defRPr>
            </a:lvl1pPr>
          </a:lstStyle>
          <a:p>
            <a:pPr rtl="0"/>
            <a:r>
              <a:rPr lang="uk-UA" noProof="0"/>
              <a:t>Клацніть піктограму, щоб додати зображення</a:t>
            </a:r>
            <a:endParaRPr lang="ru-RU" noProof="0"/>
          </a:p>
        </p:txBody>
      </p:sp>
      <p:sp>
        <p:nvSpPr>
          <p:cNvPr id="4" name="Нижний колонтитул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ru-MO"/>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ru-MO"/>
            </a:defPPr>
          </a:lstStyle>
          <a:p>
            <a:pPr rtl="0"/>
            <a:fld id="{294A09A9-5501-47C1-A89A-A340965A2BE2}" type="slidenum">
              <a:rPr lang="ru-RU" noProof="0" smtClean="0"/>
              <a:t>‹#›</a:t>
            </a:fld>
            <a:endParaRPr lang="ru-RU" noProof="0"/>
          </a:p>
        </p:txBody>
      </p:sp>
      <p:cxnSp>
        <p:nvCxnSpPr>
          <p:cNvPr id="18" name="Прямая соединительная линия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descr="Образец фона&#10;&#10;Автоматически созданное описание">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defPPr>
              <a:defRPr lang="ru-MO"/>
            </a:defPPr>
          </a:lstStyle>
          <a:p>
            <a:pPr rtl="0"/>
            <a:r>
              <a:rPr lang="ru-RU" noProof="0"/>
              <a:t>ОБРАЗЕЦ ЗАГОЛОВКА</a:t>
            </a:r>
          </a:p>
        </p:txBody>
      </p:sp>
      <p:sp>
        <p:nvSpPr>
          <p:cNvPr id="3" name="Текст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defPPr>
              <a:defRPr lang="ru-MO"/>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lang="ru-MO" sz="1200" b="1" i="0" spc="200" baseline="0">
                <a:solidFill>
                  <a:schemeClr val="tx1"/>
                </a:solidFill>
                <a:latin typeface="+mn-lt"/>
                <a:cs typeface="Arial" panose="020B0604020202020204" pitchFamily="34" charset="0"/>
              </a:defRPr>
            </a:lvl1pPr>
          </a:lstStyle>
          <a:p>
            <a:pPr rtl="0"/>
            <a:r>
              <a:rPr lang="ru-RU" noProof="0"/>
              <a:t>ЗАГОЛОВОК ПРЕЗЕНТАЦИИ</a:t>
            </a:r>
          </a:p>
        </p:txBody>
      </p:sp>
      <p:sp>
        <p:nvSpPr>
          <p:cNvPr id="6" name="Номер слайда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lang="ru-MO" sz="1200" b="1" i="0" spc="200" baseline="0">
                <a:solidFill>
                  <a:schemeClr val="tx1"/>
                </a:solidFill>
                <a:latin typeface="+mn-lt"/>
                <a:cs typeface="Arial" panose="020B0604020202020204" pitchFamily="34" charset="0"/>
              </a:defRPr>
            </a:lvl1pPr>
          </a:lstStyle>
          <a:p>
            <a:pPr rtl="0"/>
            <a:r>
              <a:rPr lang="ru-RU" noProof="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ru-MO"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MO"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ru-MO"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ru-MO"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ru-MO"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ru-MO"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ru-MO"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MO"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MO"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MO" sz="1800" kern="1200">
          <a:solidFill>
            <a:schemeClr val="tx1"/>
          </a:solidFill>
          <a:latin typeface="+mn-lt"/>
          <a:ea typeface="+mn-ea"/>
          <a:cs typeface="+mn-cs"/>
        </a:defRPr>
      </a:lvl9pPr>
    </p:bodyStyle>
    <p:otherStyle>
      <a:defPPr>
        <a:defRPr lang="ru-MO"/>
      </a:defPPr>
      <a:lvl1pPr marL="0" algn="l" defTabSz="914400" rtl="0" eaLnBrk="1" latinLnBrk="0" hangingPunct="1">
        <a:defRPr lang="ru-MO" sz="1800" kern="1200">
          <a:solidFill>
            <a:schemeClr val="tx1"/>
          </a:solidFill>
          <a:latin typeface="+mn-lt"/>
          <a:ea typeface="+mn-ea"/>
          <a:cs typeface="+mn-cs"/>
        </a:defRPr>
      </a:lvl1pPr>
      <a:lvl2pPr marL="457200" algn="l" defTabSz="914400" rtl="0" eaLnBrk="1" latinLnBrk="0" hangingPunct="1">
        <a:defRPr lang="ru-MO" sz="1800" kern="1200">
          <a:solidFill>
            <a:schemeClr val="tx1"/>
          </a:solidFill>
          <a:latin typeface="+mn-lt"/>
          <a:ea typeface="+mn-ea"/>
          <a:cs typeface="+mn-cs"/>
        </a:defRPr>
      </a:lvl2pPr>
      <a:lvl3pPr marL="914400" algn="l" defTabSz="914400" rtl="0" eaLnBrk="1" latinLnBrk="0" hangingPunct="1">
        <a:defRPr lang="ru-MO" sz="1800" kern="1200">
          <a:solidFill>
            <a:schemeClr val="tx1"/>
          </a:solidFill>
          <a:latin typeface="+mn-lt"/>
          <a:ea typeface="+mn-ea"/>
          <a:cs typeface="+mn-cs"/>
        </a:defRPr>
      </a:lvl3pPr>
      <a:lvl4pPr marL="1371600" algn="l" defTabSz="914400" rtl="0" eaLnBrk="1" latinLnBrk="0" hangingPunct="1">
        <a:defRPr lang="ru-MO" sz="1800" kern="1200">
          <a:solidFill>
            <a:schemeClr val="tx1"/>
          </a:solidFill>
          <a:latin typeface="+mn-lt"/>
          <a:ea typeface="+mn-ea"/>
          <a:cs typeface="+mn-cs"/>
        </a:defRPr>
      </a:lvl4pPr>
      <a:lvl5pPr marL="1828800" algn="l" defTabSz="914400" rtl="0" eaLnBrk="1" latinLnBrk="0" hangingPunct="1">
        <a:defRPr lang="ru-MO" sz="1800" kern="1200">
          <a:solidFill>
            <a:schemeClr val="tx1"/>
          </a:solidFill>
          <a:latin typeface="+mn-lt"/>
          <a:ea typeface="+mn-ea"/>
          <a:cs typeface="+mn-cs"/>
        </a:defRPr>
      </a:lvl5pPr>
      <a:lvl6pPr marL="2286000" algn="l" defTabSz="914400" rtl="0" eaLnBrk="1" latinLnBrk="0" hangingPunct="1">
        <a:defRPr lang="ru-MO" sz="1800" kern="1200">
          <a:solidFill>
            <a:schemeClr val="tx1"/>
          </a:solidFill>
          <a:latin typeface="+mn-lt"/>
          <a:ea typeface="+mn-ea"/>
          <a:cs typeface="+mn-cs"/>
        </a:defRPr>
      </a:lvl6pPr>
      <a:lvl7pPr marL="2743200" algn="l" defTabSz="914400" rtl="0" eaLnBrk="1" latinLnBrk="0" hangingPunct="1">
        <a:defRPr lang="ru-MO" sz="1800" kern="1200">
          <a:solidFill>
            <a:schemeClr val="tx1"/>
          </a:solidFill>
          <a:latin typeface="+mn-lt"/>
          <a:ea typeface="+mn-ea"/>
          <a:cs typeface="+mn-cs"/>
        </a:defRPr>
      </a:lvl7pPr>
      <a:lvl8pPr marL="3200400" algn="l" defTabSz="914400" rtl="0" eaLnBrk="1" latinLnBrk="0" hangingPunct="1">
        <a:defRPr lang="ru-MO" sz="1800" kern="1200">
          <a:solidFill>
            <a:schemeClr val="tx1"/>
          </a:solidFill>
          <a:latin typeface="+mn-lt"/>
          <a:ea typeface="+mn-ea"/>
          <a:cs typeface="+mn-cs"/>
        </a:defRPr>
      </a:lvl8pPr>
      <a:lvl9pPr marL="3657600" algn="l" defTabSz="914400" rtl="0" eaLnBrk="1" latinLnBrk="0" hangingPunct="1">
        <a:defRPr lang="ru-MO"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oleObject" Target="../embeddings/oleObject2.bin"/><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3.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7.bin"/><Relationship Id="rId1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1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DF3D98-3C30-4CFC-8643-C81E829C8C25}"/>
              </a:ext>
            </a:extLst>
          </p:cNvPr>
          <p:cNvSpPr>
            <a:spLocks noGrp="1"/>
          </p:cNvSpPr>
          <p:nvPr>
            <p:ph type="ctrTitle"/>
          </p:nvPr>
        </p:nvSpPr>
        <p:spPr/>
        <p:txBody>
          <a:bodyPr rtlCol="0"/>
          <a:lstStyle>
            <a:defPPr>
              <a:defRPr lang="ru-MO"/>
            </a:defPPr>
          </a:lstStyle>
          <a:p>
            <a:r>
              <a:rPr lang="uk-UA" sz="5000" b="0" dirty="0">
                <a:solidFill>
                  <a:sysClr val="windowText" lastClr="000000"/>
                </a:solidFill>
                <a:latin typeface="Times New Roman" panose="02020603050405020304" pitchFamily="18" charset="0"/>
                <a:cs typeface="Times New Roman" panose="02020603050405020304" pitchFamily="18" charset="0"/>
              </a:rPr>
              <a:t>Лекція 4. Моделі глобального економічного розвитку</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F42B11B-5775-45B1-BC9F-1FD226969D4A}"/>
              </a:ext>
            </a:extLst>
          </p:cNvPr>
          <p:cNvSpPr>
            <a:spLocks noGrp="1"/>
          </p:cNvSpPr>
          <p:nvPr>
            <p:ph sz="quarter" idx="13"/>
          </p:nvPr>
        </p:nvSpPr>
        <p:spPr>
          <a:xfrm>
            <a:off x="407368" y="1460720"/>
            <a:ext cx="11521280" cy="4344544"/>
          </a:xfrm>
        </p:spPr>
        <p:txBody>
          <a:bodyPr/>
          <a:lstStyle/>
          <a:p>
            <a:pPr algn="just"/>
            <a:r>
              <a:rPr lang="uk-UA" sz="1900" dirty="0">
                <a:latin typeface="Times New Roman" panose="02020603050405020304" pitchFamily="18" charset="0"/>
                <a:cs typeface="Times New Roman" panose="02020603050405020304" pitchFamily="18" charset="0"/>
              </a:rPr>
              <a:t>У 1993 р Д. X. </a:t>
            </a:r>
            <a:r>
              <a:rPr lang="uk-UA" sz="1900" dirty="0" err="1">
                <a:latin typeface="Times New Roman" panose="02020603050405020304" pitchFamily="18" charset="0"/>
                <a:cs typeface="Times New Roman" panose="02020603050405020304" pitchFamily="18" charset="0"/>
              </a:rPr>
              <a:t>Медоуз</a:t>
            </a:r>
            <a:r>
              <a:rPr lang="uk-UA" sz="1900" dirty="0">
                <a:latin typeface="Times New Roman" panose="02020603050405020304" pitchFamily="18" charset="0"/>
                <a:cs typeface="Times New Roman" panose="02020603050405020304" pitchFamily="18" charset="0"/>
              </a:rPr>
              <a:t>, Й. </a:t>
            </a:r>
            <a:r>
              <a:rPr lang="uk-UA" sz="1900" dirty="0" err="1">
                <a:latin typeface="Times New Roman" panose="02020603050405020304" pitchFamily="18" charset="0"/>
                <a:cs typeface="Times New Roman" panose="02020603050405020304" pitchFamily="18" charset="0"/>
              </a:rPr>
              <a:t>Рандерс</a:t>
            </a:r>
            <a:r>
              <a:rPr lang="uk-UA" sz="1900" dirty="0">
                <a:latin typeface="Times New Roman" panose="02020603050405020304" pitchFamily="18" charset="0"/>
                <a:cs typeface="Times New Roman" panose="02020603050405020304" pitchFamily="18" charset="0"/>
              </a:rPr>
              <a:t>, Д. </a:t>
            </a:r>
            <a:r>
              <a:rPr lang="uk-UA" sz="1900" dirty="0" err="1">
                <a:latin typeface="Times New Roman" panose="02020603050405020304" pitchFamily="18" charset="0"/>
                <a:cs typeface="Times New Roman" panose="02020603050405020304" pitchFamily="18" charset="0"/>
              </a:rPr>
              <a:t>Медоуз</a:t>
            </a:r>
            <a:r>
              <a:rPr lang="uk-UA" sz="1900" dirty="0">
                <a:latin typeface="Times New Roman" panose="02020603050405020304" pitchFamily="18" charset="0"/>
                <a:cs typeface="Times New Roman" panose="02020603050405020304" pitchFamily="18" charset="0"/>
              </a:rPr>
              <a:t> опублікували книгу під назвою "За межами зростання", яка містила корегування сценаріїв початкової моделі на основі 20-річних даних з моменту опублікування першої доповіді. Остання оновлена ​​версія доповіді була опублікована в 2006 р. під назвою "Межі зростання: 30 років потому" </a:t>
            </a:r>
            <a:r>
              <a:rPr lang="uk-UA" sz="1900" b="1" i="1" dirty="0">
                <a:latin typeface="Times New Roman" panose="02020603050405020304" pitchFamily="18" charset="0"/>
                <a:cs typeface="Times New Roman" panose="02020603050405020304" pitchFamily="18" charset="0"/>
              </a:rPr>
              <a:t>(</a:t>
            </a:r>
            <a:r>
              <a:rPr lang="uk-UA" sz="1900" b="1" i="1" dirty="0" err="1">
                <a:latin typeface="Times New Roman" panose="02020603050405020304" pitchFamily="18" charset="0"/>
                <a:cs typeface="Times New Roman" panose="02020603050405020304" pitchFamily="18" charset="0"/>
              </a:rPr>
              <a:t>Limits</a:t>
            </a:r>
            <a:r>
              <a:rPr lang="uk-UA" sz="1900" b="1" i="1" dirty="0">
                <a:latin typeface="Times New Roman" panose="02020603050405020304" pitchFamily="18" charset="0"/>
                <a:cs typeface="Times New Roman" panose="02020603050405020304" pitchFamily="18" charset="0"/>
              </a:rPr>
              <a:t> </a:t>
            </a:r>
            <a:r>
              <a:rPr lang="uk-UA" sz="1900" b="1" i="1" dirty="0" err="1">
                <a:latin typeface="Times New Roman" panose="02020603050405020304" pitchFamily="18" charset="0"/>
                <a:cs typeface="Times New Roman" panose="02020603050405020304" pitchFamily="18" charset="0"/>
              </a:rPr>
              <a:t>to</a:t>
            </a:r>
            <a:r>
              <a:rPr lang="uk-UA" sz="1900" b="1" i="1" dirty="0">
                <a:latin typeface="Times New Roman" panose="02020603050405020304" pitchFamily="18" charset="0"/>
                <a:cs typeface="Times New Roman" panose="02020603050405020304" pitchFamily="18" charset="0"/>
              </a:rPr>
              <a:t> </a:t>
            </a:r>
            <a:r>
              <a:rPr lang="uk-UA" sz="1900" b="1" i="1" dirty="0" err="1">
                <a:latin typeface="Times New Roman" panose="02020603050405020304" pitchFamily="18" charset="0"/>
                <a:cs typeface="Times New Roman" panose="02020603050405020304" pitchFamily="18" charset="0"/>
              </a:rPr>
              <a:t>Growth</a:t>
            </a:r>
            <a:r>
              <a:rPr lang="uk-UA" sz="1900" b="1" i="1" dirty="0">
                <a:latin typeface="Times New Roman" panose="02020603050405020304" pitchFamily="18" charset="0"/>
                <a:cs typeface="Times New Roman" panose="02020603050405020304" pitchFamily="18" charset="0"/>
              </a:rPr>
              <a:t>: </a:t>
            </a:r>
            <a:r>
              <a:rPr lang="uk-UA" sz="1900" b="1" i="1" dirty="0" err="1">
                <a:latin typeface="Times New Roman" panose="02020603050405020304" pitchFamily="18" charset="0"/>
                <a:cs typeface="Times New Roman" panose="02020603050405020304" pitchFamily="18" charset="0"/>
              </a:rPr>
              <a:t>The</a:t>
            </a:r>
            <a:r>
              <a:rPr lang="uk-UA" sz="1900" b="1" i="1" dirty="0">
                <a:latin typeface="Times New Roman" panose="02020603050405020304" pitchFamily="18" charset="0"/>
                <a:cs typeface="Times New Roman" panose="02020603050405020304" pitchFamily="18" charset="0"/>
              </a:rPr>
              <a:t> 30-Year </a:t>
            </a:r>
            <a:r>
              <a:rPr lang="uk-UA" sz="1900" b="1" i="1" dirty="0" err="1">
                <a:latin typeface="Times New Roman" panose="02020603050405020304" pitchFamily="18" charset="0"/>
                <a:cs typeface="Times New Roman" panose="02020603050405020304" pitchFamily="18" charset="0"/>
              </a:rPr>
              <a:t>Update</a:t>
            </a:r>
            <a:r>
              <a:rPr lang="uk-UA" sz="1900" b="1" i="1" dirty="0">
                <a:latin typeface="Times New Roman" panose="02020603050405020304" pitchFamily="18" charset="0"/>
                <a:cs typeface="Times New Roman" panose="02020603050405020304" pitchFamily="18" charset="0"/>
              </a:rPr>
              <a:t>)</a:t>
            </a:r>
            <a:r>
              <a:rPr lang="uk-UA" sz="1900" dirty="0">
                <a:latin typeface="Times New Roman" panose="02020603050405020304" pitchFamily="18" charset="0"/>
                <a:cs typeface="Times New Roman" panose="02020603050405020304" pitchFamily="18" charset="0"/>
              </a:rPr>
              <a:t>. У 2008 р. Грехем </a:t>
            </a:r>
            <a:r>
              <a:rPr lang="uk-UA" sz="1900" dirty="0" err="1">
                <a:latin typeface="Times New Roman" panose="02020603050405020304" pitchFamily="18" charset="0"/>
                <a:cs typeface="Times New Roman" panose="02020603050405020304" pitchFamily="18" charset="0"/>
              </a:rPr>
              <a:t>Тернер</a:t>
            </a:r>
            <a:r>
              <a:rPr lang="uk-UA" sz="1900" dirty="0">
                <a:latin typeface="Times New Roman" panose="02020603050405020304" pitchFamily="18" charset="0"/>
                <a:cs typeface="Times New Roman" panose="02020603050405020304" pitchFamily="18" charset="0"/>
              </a:rPr>
              <a:t> з CSIRO (Австралія) опублікував статтю, в якій порівнював прогнози "Меж" з 30 роками, які пройшли після публікації. Він прийшов до висновку, що виробництво індустріальних товарів і їжі і забруднення середовища знаходяться в межах, описаних в доповіді.</a:t>
            </a:r>
          </a:p>
          <a:p>
            <a:pPr algn="just"/>
            <a:r>
              <a:rPr lang="uk-UA" sz="1900" dirty="0">
                <a:latin typeface="Times New Roman" panose="02020603050405020304" pitchFamily="18" charset="0"/>
                <a:cs typeface="Times New Roman" panose="02020603050405020304" pitchFamily="18" charset="0"/>
              </a:rPr>
              <a:t>Заслуга перших моделей в тому, що розрахунки по ним дозволили встановити той факт, якщо сучасні тенденції суспільного розвитку збережуться, то вже в нинішньому XXI столітті настане криза, пов'язана з виснаженням природних ресурсів, забрудненням природного середовища, обмеженістю сільськогосподарських площ, надмірним зростанням населення.</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E11855A2-B377-4368-A8ED-08BD1389BB49}"/>
              </a:ext>
            </a:extLst>
          </p:cNvPr>
          <p:cNvSpPr>
            <a:spLocks noGrp="1"/>
          </p:cNvSpPr>
          <p:nvPr>
            <p:ph type="ftr" sz="quarter" idx="11"/>
          </p:nvPr>
        </p:nvSpPr>
        <p:spPr>
          <a:xfrm>
            <a:off x="407368" y="11575"/>
            <a:ext cx="1152128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D4BF818-C41A-472C-95F2-65D6E6782D37}"/>
              </a:ext>
            </a:extLst>
          </p:cNvPr>
          <p:cNvSpPr>
            <a:spLocks noGrp="1"/>
          </p:cNvSpPr>
          <p:nvPr>
            <p:ph type="sldNum" sz="quarter" idx="12"/>
          </p:nvPr>
        </p:nvSpPr>
        <p:spPr/>
        <p:txBody>
          <a:bodyPr/>
          <a:lstStyle/>
          <a:p>
            <a:pPr rtl="0"/>
            <a:fld id="{294A09A9-5501-47C1-A89A-A340965A2BE2}" type="slidenum">
              <a:rPr lang="ru-RU" noProof="0" smtClean="0"/>
              <a:t>10</a:t>
            </a:fld>
            <a:endParaRPr lang="ru-RU" noProof="0"/>
          </a:p>
        </p:txBody>
      </p:sp>
    </p:spTree>
    <p:extLst>
      <p:ext uri="{BB962C8B-B14F-4D97-AF65-F5344CB8AC3E}">
        <p14:creationId xmlns:p14="http://schemas.microsoft.com/office/powerpoint/2010/main" val="259526736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434952" y="1403200"/>
            <a:ext cx="11322096" cy="4416425"/>
          </a:xfrm>
        </p:spPr>
        <p:txBody>
          <a:bodyPr/>
          <a:lstStyle/>
          <a:p>
            <a:pPr algn="just"/>
            <a:r>
              <a:rPr lang="uk-UA" sz="1900" dirty="0">
                <a:latin typeface="Times New Roman" panose="02020603050405020304" pitchFamily="18" charset="0"/>
                <a:cs typeface="Times New Roman" panose="02020603050405020304" pitchFamily="18" charset="0"/>
              </a:rPr>
              <a:t>У наступні кілька років були розроблені проекти, автори яких спробували врахувати основні критичні зауваження, висловлені на адресу піонерних моделей, зокрема надмірну схематизацію системи, що виразилася в моделюванні світу в цілому.</a:t>
            </a:r>
          </a:p>
          <a:p>
            <a:pPr algn="just"/>
            <a:r>
              <a:rPr lang="uk-UA" sz="1900" dirty="0">
                <a:latin typeface="Times New Roman" panose="02020603050405020304" pitchFamily="18" charset="0"/>
                <a:cs typeface="Times New Roman" panose="02020603050405020304" pitchFamily="18" charset="0"/>
              </a:rPr>
              <a:t>За проектом М. </a:t>
            </a:r>
            <a:r>
              <a:rPr lang="uk-UA" sz="1900" dirty="0" err="1">
                <a:latin typeface="Times New Roman" panose="02020603050405020304" pitchFamily="18" charset="0"/>
                <a:cs typeface="Times New Roman" panose="02020603050405020304" pitchFamily="18" charset="0"/>
              </a:rPr>
              <a:t>Месаровича</a:t>
            </a:r>
            <a:r>
              <a:rPr lang="uk-UA" sz="1900" dirty="0">
                <a:latin typeface="Times New Roman" panose="02020603050405020304" pitchFamily="18" charset="0"/>
                <a:cs typeface="Times New Roman" panose="02020603050405020304" pitchFamily="18" charset="0"/>
              </a:rPr>
              <a:t> (США) і Е. Пестеля (ФРН), представленому в якості другої доповіді Римському клубу в 1974 р під назвою "Стратегія виживання</a:t>
            </a:r>
            <a:r>
              <a:rPr lang="uk-UA" sz="1900" i="1" dirty="0">
                <a:latin typeface="Times New Roman" panose="02020603050405020304" pitchFamily="18" charset="0"/>
                <a:cs typeface="Times New Roman" panose="02020603050405020304" pitchFamily="18" charset="0"/>
              </a:rPr>
              <a:t>" (або "Людство у поворотного пункту")</a:t>
            </a:r>
            <a:r>
              <a:rPr lang="uk-UA" sz="1900" dirty="0">
                <a:latin typeface="Times New Roman" panose="02020603050405020304" pitchFamily="18" charset="0"/>
                <a:cs typeface="Times New Roman" panose="02020603050405020304" pitchFamily="18" charset="0"/>
              </a:rPr>
              <a:t>, був зроблений висновок, що катастрофа не відбудеться, якщо 2025 г. "багаті" країни допоможуть "бідним" подолати відсталість. Це може бути досягнуто в результаті добровільного перерозподілу економічних ресурсів між регіонами Землі. В іншому випадку при збереженні існуючих тенденцій світового розвитку неминуча ціла серія регіональних катастроф, які відбудуться значно раніше, ніж це припускали вчені з групи </a:t>
            </a:r>
            <a:r>
              <a:rPr lang="uk-UA" sz="1900" dirty="0" err="1">
                <a:latin typeface="Times New Roman" panose="02020603050405020304" pitchFamily="18" charset="0"/>
                <a:cs typeface="Times New Roman" panose="02020603050405020304" pitchFamily="18" charset="0"/>
              </a:rPr>
              <a:t>Медоуза</a:t>
            </a:r>
            <a:r>
              <a:rPr lang="uk-UA" sz="1900" dirty="0">
                <a:latin typeface="Times New Roman" panose="02020603050405020304" pitchFamily="18" charset="0"/>
                <a:cs typeface="Times New Roman" panose="02020603050405020304" pitchFamily="18" charset="0"/>
              </a:rPr>
              <a:t>, передбачив можливість глобальної катастрофи в першій половині XXI століття.</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11</a:t>
            </a:fld>
            <a:endParaRPr lang="ru-RU" noProof="0"/>
          </a:p>
        </p:txBody>
      </p:sp>
    </p:spTree>
    <p:extLst>
      <p:ext uri="{BB962C8B-B14F-4D97-AF65-F5344CB8AC3E}">
        <p14:creationId xmlns:p14="http://schemas.microsoft.com/office/powerpoint/2010/main" val="2057330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587388" y="1167649"/>
            <a:ext cx="11017224" cy="4838897"/>
          </a:xfrm>
        </p:spPr>
        <p:txBody>
          <a:bodyPr/>
          <a:lstStyle/>
          <a:p>
            <a:pPr algn="just"/>
            <a:r>
              <a:rPr lang="uk-UA" sz="2200" dirty="0">
                <a:latin typeface="Times New Roman" panose="02020603050405020304" pitchFamily="18" charset="0"/>
                <a:cs typeface="Times New Roman" panose="02020603050405020304" pitchFamily="18" charset="0"/>
              </a:rPr>
              <a:t>Було виділено відмінність в характері кризи: для країн високого рівня економічного розвитку основну небезпеку становлять зростання забруднень і розвиток ядерної енергетики, а для країн, що розвиваються - прогресуюче виснаження природних ресурсів, зростання населення у взаємозв'язку з продовольчою проблемою. "Стратегія виживання", на думку </a:t>
            </a:r>
            <a:r>
              <a:rPr lang="uk-UA" sz="2200" dirty="0" err="1">
                <a:latin typeface="Times New Roman" panose="02020603050405020304" pitchFamily="18" charset="0"/>
                <a:cs typeface="Times New Roman" panose="02020603050405020304" pitchFamily="18" charset="0"/>
              </a:rPr>
              <a:t>Месаровича</a:t>
            </a:r>
            <a:r>
              <a:rPr lang="uk-UA" sz="2200" dirty="0">
                <a:latin typeface="Times New Roman" panose="02020603050405020304" pitchFamily="18" charset="0"/>
                <a:cs typeface="Times New Roman" panose="02020603050405020304" pitchFamily="18" charset="0"/>
              </a:rPr>
              <a:t> і Пестеля, полягає не в досягненні "стану глобальної рівноваги", як припускали автори "Меж зростання", а в переході до "органічного росту" </a:t>
            </a:r>
            <a:r>
              <a:rPr lang="uk-UA" sz="2200" i="1" dirty="0">
                <a:latin typeface="Times New Roman" panose="02020603050405020304" pitchFamily="18" charset="0"/>
                <a:cs typeface="Times New Roman" panose="02020603050405020304" pitchFamily="18" charset="0"/>
              </a:rPr>
              <a:t>(замість експоненціального)</a:t>
            </a:r>
            <a:r>
              <a:rPr lang="uk-UA" sz="2200" dirty="0">
                <a:latin typeface="Times New Roman" panose="02020603050405020304" pitchFamily="18" charset="0"/>
                <a:cs typeface="Times New Roman" panose="02020603050405020304" pitchFamily="18" charset="0"/>
              </a:rPr>
              <a:t> - диференційованого розвитку різних частин світової системи, внаслідок чого досягається збалансований розвиток всього людства.</a:t>
            </a: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12</a:t>
            </a:fld>
            <a:endParaRPr lang="ru-RU" noProof="0"/>
          </a:p>
        </p:txBody>
      </p:sp>
    </p:spTree>
    <p:extLst>
      <p:ext uri="{BB962C8B-B14F-4D97-AF65-F5344CB8AC3E}">
        <p14:creationId xmlns:p14="http://schemas.microsoft.com/office/powerpoint/2010/main" val="1563641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434952" y="1403200"/>
            <a:ext cx="11421688" cy="4416425"/>
          </a:xfrm>
        </p:spPr>
        <p:txBody>
          <a:bodyPr/>
          <a:lstStyle/>
          <a:p>
            <a:pPr algn="just"/>
            <a:r>
              <a:rPr lang="uk-UA" sz="1800" dirty="0">
                <a:latin typeface="Times New Roman" panose="02020603050405020304" pitchFamily="18" charset="0"/>
                <a:cs typeface="Times New Roman" panose="02020603050405020304" pitchFamily="18" charset="0"/>
              </a:rPr>
              <a:t>Ідеї ​​цього проекту були використані в практичній діяльності деяких держав </a:t>
            </a:r>
            <a:r>
              <a:rPr lang="uk-UA" sz="1800" i="1" dirty="0">
                <a:latin typeface="Times New Roman" panose="02020603050405020304" pitchFamily="18" charset="0"/>
                <a:cs typeface="Times New Roman" panose="02020603050405020304" pitchFamily="18" charset="0"/>
              </a:rPr>
              <a:t>(Єгипет, Венесуела, Австрія, Індія, Фінляндія). </a:t>
            </a:r>
            <a:r>
              <a:rPr lang="uk-UA" sz="1800" dirty="0">
                <a:latin typeface="Times New Roman" panose="02020603050405020304" pitchFamily="18" charset="0"/>
                <a:cs typeface="Times New Roman" panose="02020603050405020304" pitchFamily="18" charset="0"/>
              </a:rPr>
              <a:t>Слід підкреслити, що він став новим кроком в моделюванні глобальних процесів. До його заслуг слід віднести першу спробу диференціації світової спільноти на регіони; включення в модель керуючих впливів; використання сценарного підходу щодо запропонованих проблем </a:t>
            </a:r>
            <a:r>
              <a:rPr lang="uk-UA" sz="1800" i="1" dirty="0">
                <a:latin typeface="Times New Roman" panose="02020603050405020304" pitchFamily="18" charset="0"/>
                <a:cs typeface="Times New Roman" panose="02020603050405020304" pitchFamily="18" charset="0"/>
              </a:rPr>
              <a:t>(демографічна, продовольча, енергетична, екологічна, соціально-економічна). </a:t>
            </a:r>
            <a:r>
              <a:rPr lang="uk-UA" sz="1800" dirty="0">
                <a:latin typeface="Times New Roman" panose="02020603050405020304" pitchFamily="18" charset="0"/>
                <a:cs typeface="Times New Roman" panose="02020603050405020304" pitchFamily="18" charset="0"/>
              </a:rPr>
              <a:t>Звичайно, в моделі є недоліки, зокрема умовність поділу світової системи на регіони, невирішеність проблем їх взаємодії, недостатнє врахування екологічних наслідків, обмеженість можливих сценаріїв розвитку, відсутність аналізу ролі регіональних екологічних катастроф та ін.</a:t>
            </a:r>
          </a:p>
          <a:p>
            <a:pPr algn="just"/>
            <a:r>
              <a:rPr lang="uk-UA" sz="1800" dirty="0">
                <a:latin typeface="Times New Roman" panose="02020603050405020304" pitchFamily="18" charset="0"/>
                <a:cs typeface="Times New Roman" panose="02020603050405020304" pitchFamily="18" charset="0"/>
              </a:rPr>
              <a:t>Незважаючи на те що оцінка моделі </a:t>
            </a:r>
            <a:r>
              <a:rPr lang="uk-UA" sz="1800" dirty="0" err="1">
                <a:latin typeface="Times New Roman" panose="02020603050405020304" pitchFamily="18" charset="0"/>
                <a:cs typeface="Times New Roman" panose="02020603050405020304" pitchFamily="18" charset="0"/>
              </a:rPr>
              <a:t>Месаровича</a:t>
            </a:r>
            <a:r>
              <a:rPr lang="uk-UA" sz="1800" dirty="0">
                <a:latin typeface="Times New Roman" panose="02020603050405020304" pitchFamily="18" charset="0"/>
                <a:cs typeface="Times New Roman" panose="02020603050405020304" pitchFamily="18" charset="0"/>
              </a:rPr>
              <a:t> і Пестеля далеко неоднозначна, її результати багато в чому визначили подальший розвиток моделювання, яке пішло по двох напрямах: розробка переважно економічних глобальних моделей; розвиток </a:t>
            </a:r>
            <a:r>
              <a:rPr lang="uk-UA" sz="1800" dirty="0" err="1">
                <a:latin typeface="Times New Roman" panose="02020603050405020304" pitchFamily="18" charset="0"/>
                <a:cs typeface="Times New Roman" panose="02020603050405020304" pitchFamily="18" charset="0"/>
              </a:rPr>
              <a:t>геоекологічного</a:t>
            </a:r>
            <a:r>
              <a:rPr lang="uk-UA" sz="1800" dirty="0">
                <a:latin typeface="Times New Roman" panose="02020603050405020304" pitchFamily="18" charset="0"/>
                <a:cs typeface="Times New Roman" panose="02020603050405020304" pitchFamily="18" charset="0"/>
              </a:rPr>
              <a:t> напрямки </a:t>
            </a:r>
            <a:r>
              <a:rPr lang="uk-UA" sz="1800" dirty="0" err="1">
                <a:latin typeface="Times New Roman" panose="02020603050405020304" pitchFamily="18" charset="0"/>
                <a:cs typeface="Times New Roman" panose="02020603050405020304" pitchFamily="18" charset="0"/>
              </a:rPr>
              <a:t>глобалістики</a:t>
            </a:r>
            <a:r>
              <a:rPr lang="uk-UA" sz="1800" dirty="0">
                <a:latin typeface="Times New Roman" panose="02020603050405020304" pitchFamily="18" charset="0"/>
                <a:cs typeface="Times New Roman" panose="02020603050405020304" pitchFamily="18" charset="0"/>
              </a:rPr>
              <a:t>.</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13</a:t>
            </a:fld>
            <a:endParaRPr lang="ru-RU" noProof="0"/>
          </a:p>
        </p:txBody>
      </p:sp>
    </p:spTree>
    <p:extLst>
      <p:ext uri="{BB962C8B-B14F-4D97-AF65-F5344CB8AC3E}">
        <p14:creationId xmlns:p14="http://schemas.microsoft.com/office/powerpoint/2010/main" val="4035735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335360" y="1403200"/>
            <a:ext cx="11521280" cy="4416425"/>
          </a:xfrm>
        </p:spPr>
        <p:txBody>
          <a:bodyPr/>
          <a:lstStyle/>
          <a:p>
            <a:pPr algn="just"/>
            <a:r>
              <a:rPr lang="uk-UA" sz="2000" dirty="0">
                <a:latin typeface="Times New Roman" panose="02020603050405020304" pitchFamily="18" charset="0"/>
                <a:cs typeface="Times New Roman" panose="02020603050405020304" pitchFamily="18" charset="0"/>
              </a:rPr>
              <a:t>В основі моделей </a:t>
            </a:r>
            <a:r>
              <a:rPr lang="uk-UA" sz="2000" b="1" i="1" dirty="0">
                <a:latin typeface="Times New Roman" panose="02020603050405020304" pitchFamily="18" charset="0"/>
                <a:cs typeface="Times New Roman" panose="02020603050405020304" pitchFamily="18" charset="0"/>
              </a:rPr>
              <a:t>другого покоління</a:t>
            </a: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лежить нормативний підхід до процесів світового розвитку, що має на увазі використання нормативів, заданих на основі суспільних пріоритетів. Перші дослідження в цьому напрямку були проведені в рамках системи «Світ". Відмінною особливістю даної роботи є побудова механізмів впливу</a:t>
            </a:r>
            <a:r>
              <a:rPr lang="uk-UA" sz="2000" i="1" dirty="0">
                <a:latin typeface="Times New Roman" panose="02020603050405020304" pitchFamily="18" charset="0"/>
                <a:cs typeface="Times New Roman" panose="02020603050405020304" pitchFamily="18" charset="0"/>
              </a:rPr>
              <a:t> (елементів планування, управління)</a:t>
            </a:r>
            <a:r>
              <a:rPr lang="uk-UA" sz="2000" dirty="0">
                <a:latin typeface="Times New Roman" panose="02020603050405020304" pitchFamily="18" charset="0"/>
                <a:cs typeface="Times New Roman" panose="02020603050405020304" pitchFamily="18" charset="0"/>
              </a:rPr>
              <a:t> на стан змінних, які описують глобальну систему в динаміці.</a:t>
            </a:r>
          </a:p>
          <a:p>
            <a:pPr algn="just"/>
            <a:r>
              <a:rPr lang="uk-UA" sz="2000" dirty="0">
                <a:latin typeface="Times New Roman" panose="02020603050405020304" pitchFamily="18" charset="0"/>
                <a:cs typeface="Times New Roman" panose="02020603050405020304" pitchFamily="18" charset="0"/>
              </a:rPr>
              <a:t>Іншою особливістю моделі став </a:t>
            </a:r>
            <a:r>
              <a:rPr lang="uk-UA" sz="2000" dirty="0" err="1">
                <a:latin typeface="Times New Roman" panose="02020603050405020304" pitchFamily="18" charset="0"/>
                <a:cs typeface="Times New Roman" panose="02020603050405020304" pitchFamily="18" charset="0"/>
              </a:rPr>
              <a:t>передмодельний</a:t>
            </a:r>
            <a:r>
              <a:rPr lang="uk-UA" sz="2000" dirty="0">
                <a:latin typeface="Times New Roman" panose="02020603050405020304" pitchFamily="18" charset="0"/>
                <a:cs typeface="Times New Roman" panose="02020603050405020304" pitchFamily="18" charset="0"/>
              </a:rPr>
              <a:t> аналіз у вигляді спеціальних якісних гіпотез розвитку окремих складових глобальної системи; оцінювалися результати соціально-політичного і економічного розвитку світу в цілому і його найважливіших регіонів за базовий період (1950-1978), простежувалися структурні зрушення в економіці, політиці, соціальній сфері, народонаселення; при цьому вперше були апробовані такі показники, як частинне і загальне рівноваги, престиж окремих країн і коаліцій та ін.</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14</a:t>
            </a:fld>
            <a:endParaRPr lang="ru-RU" noProof="0"/>
          </a:p>
        </p:txBody>
      </p:sp>
    </p:spTree>
    <p:extLst>
      <p:ext uri="{BB962C8B-B14F-4D97-AF65-F5344CB8AC3E}">
        <p14:creationId xmlns:p14="http://schemas.microsoft.com/office/powerpoint/2010/main" val="3800926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335360" y="1403200"/>
            <a:ext cx="11593288" cy="4474072"/>
          </a:xfrm>
        </p:spPr>
        <p:txBody>
          <a:bodyPr/>
          <a:lstStyle/>
          <a:p>
            <a:pPr algn="just"/>
            <a:r>
              <a:rPr lang="uk-UA" sz="2000" dirty="0">
                <a:latin typeface="Times New Roman" panose="02020603050405020304" pitchFamily="18" charset="0"/>
                <a:cs typeface="Times New Roman" panose="02020603050405020304" pitchFamily="18" charset="0"/>
              </a:rPr>
              <a:t>Глобальна система містила три блоки </a:t>
            </a:r>
            <a:r>
              <a:rPr lang="uk-UA" sz="2000" i="1" dirty="0">
                <a:latin typeface="Times New Roman" panose="02020603050405020304" pitchFamily="18" charset="0"/>
                <a:cs typeface="Times New Roman" panose="02020603050405020304" pitchFamily="18" charset="0"/>
              </a:rPr>
              <a:t>(перший рівень): </a:t>
            </a:r>
            <a:r>
              <a:rPr lang="uk-UA" sz="2000" dirty="0">
                <a:latin typeface="Times New Roman" panose="02020603050405020304" pitchFamily="18" charset="0"/>
                <a:cs typeface="Times New Roman" panose="02020603050405020304" pitchFamily="18" charset="0"/>
              </a:rPr>
              <a:t>економічний, соціально-політичний і екологічний. Екологічний блок складався з опису динаміки шести основних факторів </a:t>
            </a:r>
            <a:r>
              <a:rPr lang="uk-UA" sz="2000" i="1" dirty="0">
                <a:latin typeface="Times New Roman" panose="02020603050405020304" pitchFamily="18" charset="0"/>
                <a:cs typeface="Times New Roman" panose="02020603050405020304" pitchFamily="18" charset="0"/>
              </a:rPr>
              <a:t>(найважливіших складових екосистеми людини): </a:t>
            </a:r>
            <a:r>
              <a:rPr lang="uk-UA" sz="2000" dirty="0">
                <a:latin typeface="Times New Roman" panose="02020603050405020304" pitchFamily="18" charset="0"/>
                <a:cs typeface="Times New Roman" panose="02020603050405020304" pitchFamily="18" charset="0"/>
              </a:rPr>
              <a:t>повітря, прісна вода, земля, мінеральні ресурси, продовольство і населення.</a:t>
            </a:r>
          </a:p>
          <a:p>
            <a:pPr algn="just"/>
            <a:r>
              <a:rPr lang="uk-UA" sz="2000" dirty="0">
                <a:latin typeface="Times New Roman" panose="02020603050405020304" pitchFamily="18" charset="0"/>
                <a:cs typeface="Times New Roman" panose="02020603050405020304" pitchFamily="18" charset="0"/>
              </a:rPr>
              <a:t>На другому рівні були введені такі кількісні характеристики: забруднення повітря і прісних вод, баланс прісних вод і земель, енергетичні та інші мінеральні ресурси, калорійність раціону і вміст білків, баланс поживних речовин в ґрунтах, загальна чисельність і темп зростання населення, його захворюваність. На третьому рівні вводилися обмеження за шкалою "норма - передкризовий стан - криза". На четвертому рівні визначалися частинні рівноваги. На п'ятому - інтегральна оцінка екологічної рівноваги для запитів в економічний блок на виділення необхідних ресурсів.</a:t>
            </a: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15</a:t>
            </a:fld>
            <a:endParaRPr lang="ru-RU" noProof="0"/>
          </a:p>
        </p:txBody>
      </p:sp>
    </p:spTree>
    <p:extLst>
      <p:ext uri="{BB962C8B-B14F-4D97-AF65-F5344CB8AC3E}">
        <p14:creationId xmlns:p14="http://schemas.microsoft.com/office/powerpoint/2010/main" val="36137020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434952" y="1412776"/>
            <a:ext cx="7173216" cy="4474072"/>
          </a:xfrm>
        </p:spPr>
        <p:txBody>
          <a:bodyPr/>
          <a:lstStyle/>
          <a:p>
            <a:pPr algn="just"/>
            <a:r>
              <a:rPr lang="uk-UA" sz="2200" dirty="0">
                <a:latin typeface="Times New Roman" panose="02020603050405020304" pitchFamily="18" charset="0"/>
                <a:cs typeface="Times New Roman" panose="02020603050405020304" pitchFamily="18" charset="0"/>
              </a:rPr>
              <a:t>Для виділення регіонів був використаний показник питомої ваги окремих країн і регіонів у споживанні економічних благ і природних ресурсів. Це відповідало збереженню традиційних схем регіоналізації.</a:t>
            </a:r>
          </a:p>
          <a:p>
            <a:pPr algn="just"/>
            <a:r>
              <a:rPr lang="uk-UA" sz="2200" dirty="0">
                <a:latin typeface="Times New Roman" panose="02020603050405020304" pitchFamily="18" charset="0"/>
                <a:cs typeface="Times New Roman" panose="02020603050405020304" pitchFamily="18" charset="0"/>
              </a:rPr>
              <a:t>Результати досліджень підвели до необхідності виділення демографічних розрахунків в спеціальну модель, оскільки характер демографічного зростання багато в чому визначає стан інших складових глобальної системи.</a:t>
            </a: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16</a:t>
            </a:fld>
            <a:endParaRPr lang="ru-RU" noProof="0"/>
          </a:p>
        </p:txBody>
      </p:sp>
      <p:pic>
        <p:nvPicPr>
          <p:cNvPr id="8194" name="Picture 2" descr="Переглянути вихідне зображення">
            <a:extLst>
              <a:ext uri="{FF2B5EF4-FFF2-40B4-BE49-F238E27FC236}">
                <a16:creationId xmlns:a16="http://schemas.microsoft.com/office/drawing/2014/main" id="{4F3D7088-CA11-4BED-A4FB-4490075D7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92" y="1772816"/>
            <a:ext cx="41814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06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335360" y="1403200"/>
            <a:ext cx="11593288" cy="4474072"/>
          </a:xfrm>
        </p:spPr>
        <p:txBody>
          <a:bodyPr/>
          <a:lstStyle/>
          <a:p>
            <a:pPr algn="just"/>
            <a:r>
              <a:rPr lang="uk-UA" sz="1900" dirty="0">
                <a:latin typeface="Times New Roman" panose="02020603050405020304" pitchFamily="18" charset="0"/>
                <a:cs typeface="Times New Roman" panose="02020603050405020304" pitchFamily="18" charset="0"/>
              </a:rPr>
              <a:t>Специфічні для Європи регіональні екологічні проблеми увійшли в проект "Майбутнє довкілля в Європі" (1985), який був розроблений в Міжнародному інституті прикладного системного аналізу. Головна мета проекту полягала в обґрунтуванні довгострокової стратегії управління європейським навколишнім середовищем на період до 2030 р. В основу оцінки екологічного майбутнього Європи покладено аналіз соціально-економічних і політичних чинників розвитку суспільства з урахуванням їх пріоритетності. Крім того, були враховані можливі "поворотні точки" розвитку, до числа яких належать війна; раптовий і сильний економічний спад; міграції, зумовлені соціально-економічними або екологічними факторами; зростання ефективності використання енергії; розвиток нетрадиційних джерел енергії та ін. Головний висновок з даного прогнозу полягає в тому, що екологічно благополучний соціально-економічний розвиток європейських країн можливий лише в умовах збереження такої ж ситуації в глобальному масштабі.</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17</a:t>
            </a:fld>
            <a:endParaRPr lang="ru-RU" noProof="0"/>
          </a:p>
        </p:txBody>
      </p:sp>
    </p:spTree>
    <p:extLst>
      <p:ext uri="{BB962C8B-B14F-4D97-AF65-F5344CB8AC3E}">
        <p14:creationId xmlns:p14="http://schemas.microsoft.com/office/powerpoint/2010/main" val="1891221623"/>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335360" y="1403200"/>
            <a:ext cx="11593288" cy="4474072"/>
          </a:xfrm>
        </p:spPr>
        <p:txBody>
          <a:bodyPr/>
          <a:lstStyle/>
          <a:p>
            <a:pPr algn="just"/>
            <a:r>
              <a:rPr lang="uk-UA" sz="2000" dirty="0">
                <a:latin typeface="Times New Roman" panose="02020603050405020304" pitchFamily="18" charset="0"/>
                <a:cs typeface="Times New Roman" panose="02020603050405020304" pitchFamily="18" charset="0"/>
              </a:rPr>
              <a:t>Тісний взаємозв'язок економічного і екологічного блоків глобальної системи показана в проекті "Майбутнє світової економіки" (1979). Цей проект, створений за завданням ООН групою фахівців на чолі з В. Леонтьєвим, посів особливе місце серед економічних моделей. Модель побудована на основі розробленого Леонтьєвим методу міжгалузевого аналізу </a:t>
            </a:r>
            <a:r>
              <a:rPr lang="uk-UA" sz="2000" i="1" dirty="0">
                <a:latin typeface="Times New Roman" panose="02020603050405020304" pitchFamily="18" charset="0"/>
                <a:cs typeface="Times New Roman" panose="02020603050405020304" pitchFamily="18" charset="0"/>
              </a:rPr>
              <a:t>(метод аналізу витрат випуску продукції)</a:t>
            </a:r>
            <a:r>
              <a:rPr lang="uk-UA" sz="2000" dirty="0">
                <a:latin typeface="Times New Roman" panose="02020603050405020304" pitchFamily="18" charset="0"/>
                <a:cs typeface="Times New Roman" panose="02020603050405020304" pitchFamily="18" charset="0"/>
              </a:rPr>
              <a:t> і включає понад 2500 рівнянь, а світова система в цьому проекті характеризується 270 змінними.</a:t>
            </a:r>
          </a:p>
          <a:p>
            <a:pPr algn="just"/>
            <a:r>
              <a:rPr lang="uk-UA" sz="2000" dirty="0">
                <a:latin typeface="Times New Roman" panose="02020603050405020304" pitchFamily="18" charset="0"/>
                <a:cs typeface="Times New Roman" panose="02020603050405020304" pitchFamily="18" charset="0"/>
              </a:rPr>
              <a:t>Основні особливості проекту Леонтьєва полягають в тому, що в ньому на базі методів міжгалузевого балансу пояснений механізм впливу структури економіки на навколишнє середовище; запропонована методика включення факторів забруднення навколишнього середовища і боротьби з ними в систему міжгалузевих </a:t>
            </a:r>
            <a:r>
              <a:rPr lang="uk-UA" sz="2000" dirty="0" err="1">
                <a:latin typeface="Times New Roman" panose="02020603050405020304" pitchFamily="18" charset="0"/>
                <a:cs typeface="Times New Roman" panose="02020603050405020304" pitchFamily="18" charset="0"/>
              </a:rPr>
              <a:t>зв'язків</a:t>
            </a:r>
            <a:r>
              <a:rPr lang="uk-UA" sz="2000" dirty="0">
                <a:latin typeface="Times New Roman" panose="02020603050405020304" pitchFamily="18" charset="0"/>
                <a:cs typeface="Times New Roman" panose="02020603050405020304" pitchFamily="18" charset="0"/>
              </a:rPr>
              <a:t>; розкриті деякі аспекти боротьби з забрудненням.</a:t>
            </a: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18</a:t>
            </a:fld>
            <a:endParaRPr lang="ru-RU" noProof="0"/>
          </a:p>
        </p:txBody>
      </p:sp>
    </p:spTree>
    <p:extLst>
      <p:ext uri="{BB962C8B-B14F-4D97-AF65-F5344CB8AC3E}">
        <p14:creationId xmlns:p14="http://schemas.microsoft.com/office/powerpoint/2010/main" val="3157885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9A75EB-9002-482F-8B6C-17156522337C}"/>
              </a:ext>
            </a:extLst>
          </p:cNvPr>
          <p:cNvSpPr>
            <a:spLocks noGrp="1"/>
          </p:cNvSpPr>
          <p:nvPr>
            <p:ph sz="quarter" idx="13"/>
          </p:nvPr>
        </p:nvSpPr>
        <p:spPr>
          <a:xfrm>
            <a:off x="299356" y="1532474"/>
            <a:ext cx="11593288" cy="4474072"/>
          </a:xfrm>
        </p:spPr>
        <p:txBody>
          <a:bodyPr/>
          <a:lstStyle/>
          <a:p>
            <a:pPr algn="just"/>
            <a:r>
              <a:rPr lang="uk-UA" sz="2000" dirty="0">
                <a:latin typeface="Times New Roman" panose="02020603050405020304" pitchFamily="18" charset="0"/>
                <a:cs typeface="Times New Roman" panose="02020603050405020304" pitchFamily="18" charset="0"/>
              </a:rPr>
              <a:t>Тісний взаємозв'язок економічного і екологічного блоків глобальної системи показана в проекті "Майбутнє світової економіки" (1979). Цей проект, створений за завданням ООН групою фахівців на чолі з В. Леонтьєвим, посів особливе місце серед економічних моделей. Модель побудована на основі розробленого Леонтьєвим методу міжгалузевого аналізу </a:t>
            </a:r>
            <a:r>
              <a:rPr lang="uk-UA" sz="2000" i="1" dirty="0">
                <a:latin typeface="Times New Roman" panose="02020603050405020304" pitchFamily="18" charset="0"/>
                <a:cs typeface="Times New Roman" panose="02020603050405020304" pitchFamily="18" charset="0"/>
              </a:rPr>
              <a:t>(метод аналізу витрат випуску продукції)</a:t>
            </a:r>
            <a:r>
              <a:rPr lang="uk-UA" sz="2000" dirty="0">
                <a:latin typeface="Times New Roman" panose="02020603050405020304" pitchFamily="18" charset="0"/>
                <a:cs typeface="Times New Roman" panose="02020603050405020304" pitchFamily="18" charset="0"/>
              </a:rPr>
              <a:t> і включає понад 2500 рівнянь, а світова система в цьому проекті характеризується 270 змінними.</a:t>
            </a:r>
          </a:p>
          <a:p>
            <a:pPr algn="just"/>
            <a:r>
              <a:rPr lang="uk-UA" sz="2000" dirty="0">
                <a:latin typeface="Times New Roman" panose="02020603050405020304" pitchFamily="18" charset="0"/>
                <a:cs typeface="Times New Roman" panose="02020603050405020304" pitchFamily="18" charset="0"/>
              </a:rPr>
              <a:t>Основні особливості проекту Леонтьєва полягають в тому, що в ньому на базі методів міжгалузевого балансу пояснений механізм впливу структури економіки на навколишнє середовище; запропонована методика включення факторів забруднення навколишнього середовища і боротьби з ними в систему міжгалузевих </a:t>
            </a:r>
            <a:r>
              <a:rPr lang="uk-UA" sz="2000" dirty="0" err="1">
                <a:latin typeface="Times New Roman" panose="02020603050405020304" pitchFamily="18" charset="0"/>
                <a:cs typeface="Times New Roman" panose="02020603050405020304" pitchFamily="18" charset="0"/>
              </a:rPr>
              <a:t>зв'язків</a:t>
            </a:r>
            <a:r>
              <a:rPr lang="uk-UA" sz="2000" dirty="0">
                <a:latin typeface="Times New Roman" panose="02020603050405020304" pitchFamily="18" charset="0"/>
                <a:cs typeface="Times New Roman" panose="02020603050405020304" pitchFamily="18" charset="0"/>
              </a:rPr>
              <a:t>; розкриті деякі аспекти боротьби з забрудненням.</a:t>
            </a: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6133F708-7CEF-4F83-A7CE-ADD4236BF550}"/>
              </a:ext>
            </a:extLst>
          </p:cNvPr>
          <p:cNvSpPr>
            <a:spLocks noGrp="1"/>
          </p:cNvSpPr>
          <p:nvPr>
            <p:ph type="ftr" sz="quarter" idx="11"/>
          </p:nvPr>
        </p:nvSpPr>
        <p:spPr>
          <a:xfrm>
            <a:off x="434952" y="11575"/>
            <a:ext cx="11322096"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A2A206BB-9B03-4939-BC48-870D5C196F58}"/>
              </a:ext>
            </a:extLst>
          </p:cNvPr>
          <p:cNvSpPr>
            <a:spLocks noGrp="1"/>
          </p:cNvSpPr>
          <p:nvPr>
            <p:ph type="sldNum" sz="quarter" idx="12"/>
          </p:nvPr>
        </p:nvSpPr>
        <p:spPr/>
        <p:txBody>
          <a:bodyPr/>
          <a:lstStyle/>
          <a:p>
            <a:pPr rtl="0"/>
            <a:fld id="{294A09A9-5501-47C1-A89A-A340965A2BE2}" type="slidenum">
              <a:rPr lang="ru-RU" noProof="0" smtClean="0"/>
              <a:t>19</a:t>
            </a:fld>
            <a:endParaRPr lang="ru-RU" noProof="0"/>
          </a:p>
        </p:txBody>
      </p:sp>
    </p:spTree>
    <p:extLst>
      <p:ext uri="{BB962C8B-B14F-4D97-AF65-F5344CB8AC3E}">
        <p14:creationId xmlns:p14="http://schemas.microsoft.com/office/powerpoint/2010/main" val="4291934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5F4EFB8-B32B-E305-CA40-1BDEF9E3C5D6}"/>
              </a:ext>
            </a:extLst>
          </p:cNvPr>
          <p:cNvSpPr>
            <a:spLocks noGrp="1"/>
          </p:cNvSpPr>
          <p:nvPr>
            <p:ph type="title"/>
          </p:nvPr>
        </p:nvSpPr>
        <p:spPr>
          <a:xfrm>
            <a:off x="606552" y="1216152"/>
            <a:ext cx="3113184" cy="4416552"/>
          </a:xfrm>
        </p:spPr>
        <p:txBody>
          <a:bodyPr rtlCol="0"/>
          <a:lstStyle>
            <a:defPPr>
              <a:defRPr lang="ru-MO"/>
            </a:defPPr>
          </a:lstStyle>
          <a:p>
            <a:pPr rtl="0"/>
            <a:r>
              <a:rPr lang="uk-UA" dirty="0">
                <a:latin typeface="Times New Roman" panose="02020603050405020304" pitchFamily="18" charset="0"/>
                <a:cs typeface="Times New Roman" panose="02020603050405020304" pitchFamily="18" charset="0"/>
              </a:rPr>
              <a:t>Зміст  </a:t>
            </a:r>
            <a:endParaRPr lang="ru-RU"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3602EF04-C343-BFD2-AB41-A62063075783}"/>
              </a:ext>
            </a:extLst>
          </p:cNvPr>
          <p:cNvSpPr>
            <a:spLocks noGrp="1"/>
          </p:cNvSpPr>
          <p:nvPr>
            <p:ph sz="quarter" idx="13"/>
          </p:nvPr>
        </p:nvSpPr>
        <p:spPr>
          <a:xfrm>
            <a:off x="4223792" y="1216152"/>
            <a:ext cx="7776864" cy="4416425"/>
          </a:xfrm>
        </p:spPr>
        <p:txBody>
          <a:bodyPr rtlCol="0"/>
          <a:lstStyle>
            <a:defPPr>
              <a:defRPr lang="ru-MO"/>
            </a:defPPr>
          </a:lstStyle>
          <a:p>
            <a:r>
              <a:rPr lang="uk-UA" dirty="0">
                <a:latin typeface="Times New Roman" panose="02020603050405020304" pitchFamily="18" charset="0"/>
                <a:cs typeface="Times New Roman" panose="02020603050405020304" pitchFamily="18" charset="0"/>
              </a:rPr>
              <a:t>4.1. Загальна суть глобального моделювання</a:t>
            </a:r>
          </a:p>
          <a:p>
            <a:r>
              <a:rPr lang="uk-UA" dirty="0">
                <a:latin typeface="Times New Roman" panose="02020603050405020304" pitchFamily="18" charset="0"/>
                <a:cs typeface="Times New Roman" panose="02020603050405020304" pitchFamily="18" charset="0"/>
              </a:rPr>
              <a:t>4.2. Модель </a:t>
            </a:r>
            <a:r>
              <a:rPr lang="uk-UA" dirty="0" err="1">
                <a:latin typeface="Times New Roman" panose="02020603050405020304" pitchFamily="18" charset="0"/>
                <a:cs typeface="Times New Roman" panose="02020603050405020304" pitchFamily="18" charset="0"/>
              </a:rPr>
              <a:t>Форрестера</a:t>
            </a:r>
            <a:r>
              <a:rPr lang="uk-UA" dirty="0">
                <a:latin typeface="Times New Roman" panose="02020603050405020304" pitchFamily="18" charset="0"/>
                <a:cs typeface="Times New Roman" panose="02020603050405020304" pitchFamily="18" charset="0"/>
              </a:rPr>
              <a:t>. Основні рівняння моделі. Модель </a:t>
            </a:r>
            <a:r>
              <a:rPr lang="uk-UA" dirty="0" err="1">
                <a:latin typeface="Times New Roman" panose="02020603050405020304" pitchFamily="18" charset="0"/>
                <a:cs typeface="Times New Roman" panose="02020603050405020304" pitchFamily="18" charset="0"/>
              </a:rPr>
              <a:t>Месаровича</a:t>
            </a:r>
            <a:r>
              <a:rPr lang="uk-UA" dirty="0">
                <a:latin typeface="Times New Roman" panose="02020603050405020304" pitchFamily="18" charset="0"/>
                <a:cs typeface="Times New Roman" panose="02020603050405020304" pitchFamily="18" charset="0"/>
              </a:rPr>
              <a:t> - Пестеля.</a:t>
            </a:r>
          </a:p>
          <a:p>
            <a:r>
              <a:rPr lang="uk-UA"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r>
              <a:rPr lang="uk-UA"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3" name="Номер слайда 2">
            <a:extLst>
              <a:ext uri="{FF2B5EF4-FFF2-40B4-BE49-F238E27FC236}">
                <a16:creationId xmlns:a16="http://schemas.microsoft.com/office/drawing/2014/main" id="{4A003396-B624-401E-50C6-C0BB01AF161D}"/>
              </a:ext>
            </a:extLst>
          </p:cNvPr>
          <p:cNvSpPr>
            <a:spLocks noGrp="1"/>
          </p:cNvSpPr>
          <p:nvPr>
            <p:ph type="sldNum" sz="quarter" idx="12"/>
          </p:nvPr>
        </p:nvSpPr>
        <p:spPr/>
        <p:txBody>
          <a:bodyPr rtlCol="0"/>
          <a:lstStyle>
            <a:defPPr>
              <a:defRPr lang="ru-MO"/>
            </a:defPPr>
          </a:lstStyle>
          <a:p>
            <a:pPr rtl="0"/>
            <a:fld id="{294A09A9-5501-47C1-A89A-A340965A2BE2}" type="slidenum">
              <a:rPr lang="ru-RU" smtClean="0"/>
              <a:pPr/>
              <a:t>2</a:t>
            </a:fld>
            <a:endParaRPr lang="ru-RU"/>
          </a:p>
        </p:txBody>
      </p:sp>
    </p:spTree>
    <p:extLst>
      <p:ext uri="{BB962C8B-B14F-4D97-AF65-F5344CB8AC3E}">
        <p14:creationId xmlns:p14="http://schemas.microsoft.com/office/powerpoint/2010/main" val="3307162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612648" y="1216025"/>
            <a:ext cx="10972800" cy="4416425"/>
          </a:xfrm>
        </p:spPr>
        <p:txBody>
          <a:bodyPr/>
          <a:lstStyle/>
          <a:p>
            <a:pPr algn="just"/>
            <a:r>
              <a:rPr lang="uk-UA" sz="2200" dirty="0">
                <a:latin typeface="Times New Roman" panose="02020603050405020304" pitchFamily="18" charset="0"/>
                <a:cs typeface="Times New Roman" panose="02020603050405020304" pitchFamily="18" charset="0"/>
              </a:rPr>
              <a:t>Головний висновок, зроблений за проектом, полягає в тому, що індустріалізація як основний метод скорочення розриву між розвиненими і країнами, що розвиваються, посилює проблеми захисту навколишнього середовища. Для усунення забруднення частка ВНП, що інвестується на екологічні потреби, повинна бути не нижче 1,5-2,5% (переважно 4-5%). Такі витрати доступні тільки високорозвиненим країнам.</a:t>
            </a: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20</a:t>
            </a:fld>
            <a:endParaRPr lang="ru-RU" noProof="0"/>
          </a:p>
        </p:txBody>
      </p:sp>
    </p:spTree>
    <p:extLst>
      <p:ext uri="{BB962C8B-B14F-4D97-AF65-F5344CB8AC3E}">
        <p14:creationId xmlns:p14="http://schemas.microsoft.com/office/powerpoint/2010/main" val="23536819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1216025"/>
            <a:ext cx="11737304" cy="4949279"/>
          </a:xfrm>
        </p:spPr>
        <p:txBody>
          <a:bodyPr/>
          <a:lstStyle/>
          <a:p>
            <a:pPr algn="just"/>
            <a:r>
              <a:rPr lang="uk-UA" sz="1900" b="1" i="1" dirty="0">
                <a:latin typeface="Times New Roman" panose="02020603050405020304" pitchFamily="18" charset="0"/>
                <a:cs typeface="Times New Roman" panose="02020603050405020304" pitchFamily="18" charset="0"/>
              </a:rPr>
              <a:t>У другому поколінні моделей безперечний науковий інтерес викликала доповідь президенту США "Глобальні проблеми - 2000", видана в 1988 р Радою за якістю навколишнього середовища. У ній міститься найбільш детальна характеристика світу. У доповіді проведена інвентаризація вже виявлених і очікуваних порушень навколишнього середовища, складені прогнози на основі припущення про збереження тенденції сучасних політичних, економічних і технічних тенденцій розвитку, що не порушуються катастрофічними подіями (наприклад, війнами).</a:t>
            </a:r>
            <a:endParaRPr lang="uk-UA" sz="1900" dirty="0">
              <a:latin typeface="Times New Roman" panose="02020603050405020304" pitchFamily="18" charset="0"/>
              <a:cs typeface="Times New Roman" panose="02020603050405020304" pitchFamily="18" charset="0"/>
            </a:endParaRPr>
          </a:p>
          <a:p>
            <a:pPr algn="just"/>
            <a:r>
              <a:rPr lang="uk-UA" sz="1900" dirty="0">
                <a:latin typeface="Times New Roman" panose="02020603050405020304" pitchFamily="18" charset="0"/>
                <a:cs typeface="Times New Roman" panose="02020603050405020304" pitchFamily="18" charset="0"/>
              </a:rPr>
              <a:t>Результати прогнозу полягають в наступному: до 2000 року в країнах, що розвиваються буде проживати 5 млрд чоловік, в тому числі 1,3 млрд - в стані постійного недоїдання; 40% тропічних лісів буде знищено, а ще через 28 років в країнах, що розвиваються зовсім не залишиться лісових масивів, доступних для експлуатації. У зв'язку з цим центр ваги сировинної проблеми переміщується з металургії та енергетики на незворотні втрати ресурсів рослинного походження.</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21</a:t>
            </a:fld>
            <a:endParaRPr lang="ru-RU" noProof="0"/>
          </a:p>
        </p:txBody>
      </p:sp>
    </p:spTree>
    <p:extLst>
      <p:ext uri="{BB962C8B-B14F-4D97-AF65-F5344CB8AC3E}">
        <p14:creationId xmlns:p14="http://schemas.microsoft.com/office/powerpoint/2010/main" val="3355194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1268760"/>
            <a:ext cx="7992888" cy="4949279"/>
          </a:xfrm>
        </p:spPr>
        <p:txBody>
          <a:bodyPr/>
          <a:lstStyle/>
          <a:p>
            <a:pPr algn="just"/>
            <a:r>
              <a:rPr lang="uk-UA" sz="1800" dirty="0">
                <a:latin typeface="Times New Roman" panose="02020603050405020304" pitchFamily="18" charset="0"/>
                <a:cs typeface="Times New Roman" panose="02020603050405020304" pitchFamily="18" charset="0"/>
              </a:rPr>
              <a:t>Незадовго до цього, в 1976 р., в доповіді Римському клубу Д. </a:t>
            </a:r>
            <a:r>
              <a:rPr lang="uk-UA" sz="1800" dirty="0" err="1">
                <a:latin typeface="Times New Roman" panose="02020603050405020304" pitchFamily="18" charset="0"/>
                <a:cs typeface="Times New Roman" panose="02020603050405020304" pitchFamily="18" charset="0"/>
              </a:rPr>
              <a:t>Габора</a:t>
            </a:r>
            <a:r>
              <a:rPr lang="uk-UA" sz="1800" dirty="0">
                <a:latin typeface="Times New Roman" panose="02020603050405020304" pitchFamily="18" charset="0"/>
                <a:cs typeface="Times New Roman" panose="02020603050405020304" pitchFamily="18" charset="0"/>
              </a:rPr>
              <a:t> "За межами століття марнотратства" були намічені спільні риси виходу з глобальної кризи: повинні бути створені відповідні соціальні умови для життя людей і побудовано нове, "зріле суспільство", здатне забезпечити поліпшення "якості життя" всіх жителів планети і забезпечити гуманне ставлення людини до природи, не порушуючи гармонії в ній.</a:t>
            </a:r>
          </a:p>
          <a:p>
            <a:pPr algn="just"/>
            <a:r>
              <a:rPr lang="uk-UA" sz="1800" dirty="0">
                <a:latin typeface="Times New Roman" panose="02020603050405020304" pitchFamily="18" charset="0"/>
                <a:cs typeface="Times New Roman" panose="02020603050405020304" pitchFamily="18" charset="0"/>
              </a:rPr>
              <a:t>В якості регіональних колапсів в книзі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Даймонда</a:t>
            </a:r>
            <a:r>
              <a:rPr lang="uk-UA" sz="1800" dirty="0">
                <a:latin typeface="Times New Roman" panose="02020603050405020304" pitchFamily="18" charset="0"/>
                <a:cs typeface="Times New Roman" panose="02020603050405020304" pitchFamily="18" charset="0"/>
              </a:rPr>
              <a:t>, що вийшла в 2008 р., "Чому одні суспільства виживають, а інші вмирають" наведено ряд прикладів: </a:t>
            </a:r>
            <a:r>
              <a:rPr lang="uk-UA" sz="1800" dirty="0" err="1">
                <a:latin typeface="Times New Roman" panose="02020603050405020304" pitchFamily="18" charset="0"/>
                <a:cs typeface="Times New Roman" panose="02020603050405020304" pitchFamily="18" charset="0"/>
              </a:rPr>
              <a:t>мінойська</a:t>
            </a:r>
            <a:r>
              <a:rPr lang="uk-UA" sz="1800" dirty="0">
                <a:latin typeface="Times New Roman" panose="02020603050405020304" pitchFamily="18" charset="0"/>
                <a:cs typeface="Times New Roman" panose="02020603050405020304" pitchFamily="18" charset="0"/>
              </a:rPr>
              <a:t> цивілізація на Криті і мікенська в Греції, індіанці </a:t>
            </a:r>
            <a:r>
              <a:rPr lang="uk-UA" sz="1800" dirty="0" err="1">
                <a:latin typeface="Times New Roman" panose="02020603050405020304" pitchFamily="18" charset="0"/>
                <a:cs typeface="Times New Roman" panose="02020603050405020304" pitchFamily="18" charset="0"/>
              </a:rPr>
              <a:t>анасазі</a:t>
            </a:r>
            <a:r>
              <a:rPr lang="uk-UA" sz="1800" dirty="0">
                <a:latin typeface="Times New Roman" panose="02020603050405020304" pitchFamily="18" charset="0"/>
                <a:cs typeface="Times New Roman" panose="02020603050405020304" pitchFamily="18" charset="0"/>
              </a:rPr>
              <a:t> і </a:t>
            </a:r>
            <a:r>
              <a:rPr lang="uk-UA" sz="1800" dirty="0" err="1">
                <a:latin typeface="Times New Roman" panose="02020603050405020304" pitchFamily="18" charset="0"/>
                <a:cs typeface="Times New Roman" panose="02020603050405020304" pitchFamily="18" charset="0"/>
              </a:rPr>
              <a:t>каокійці</a:t>
            </a:r>
            <a:r>
              <a:rPr lang="uk-UA" sz="1800" dirty="0">
                <a:latin typeface="Times New Roman" panose="02020603050405020304" pitchFamily="18" charset="0"/>
                <a:cs typeface="Times New Roman" panose="02020603050405020304" pitchFamily="18" charset="0"/>
              </a:rPr>
              <a:t> в США, міста майя в Центральній Америці, цивілізації в Південній Америці, </a:t>
            </a:r>
            <a:r>
              <a:rPr lang="uk-UA" sz="1800" dirty="0" err="1">
                <a:latin typeface="Times New Roman" panose="02020603050405020304" pitchFamily="18" charset="0"/>
                <a:cs typeface="Times New Roman" panose="02020603050405020304" pitchFamily="18" charset="0"/>
              </a:rPr>
              <a:t>Ангкор</a:t>
            </a:r>
            <a:r>
              <a:rPr lang="uk-UA" sz="1800" dirty="0">
                <a:latin typeface="Times New Roman" panose="02020603050405020304" pitchFamily="18" charset="0"/>
                <a:cs typeface="Times New Roman" panose="02020603050405020304" pitchFamily="18" charset="0"/>
              </a:rPr>
              <a:t>-Ват у Південній Азії, острів Пасхи та ін.</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22</a:t>
            </a:fld>
            <a:endParaRPr lang="ru-RU" noProof="0"/>
          </a:p>
        </p:txBody>
      </p:sp>
      <p:pic>
        <p:nvPicPr>
          <p:cNvPr id="9218" name="Picture 2" descr="Переглянути вихідне зображення">
            <a:extLst>
              <a:ext uri="{FF2B5EF4-FFF2-40B4-BE49-F238E27FC236}">
                <a16:creationId xmlns:a16="http://schemas.microsoft.com/office/drawing/2014/main" id="{9BB6D6AC-31E4-4814-A434-ACEB0BCC1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00"/>
          <a:stretch/>
        </p:blipFill>
        <p:spPr bwMode="auto">
          <a:xfrm>
            <a:off x="9342085" y="777358"/>
            <a:ext cx="1956122"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9805B2-367F-4459-8C96-AEEC09891377}"/>
              </a:ext>
            </a:extLst>
          </p:cNvPr>
          <p:cNvSpPr txBox="1"/>
          <p:nvPr/>
        </p:nvSpPr>
        <p:spPr>
          <a:xfrm flipH="1">
            <a:off x="9768408" y="3441654"/>
            <a:ext cx="1212230" cy="646331"/>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Д. </a:t>
            </a:r>
            <a:r>
              <a:rPr lang="uk-UA" dirty="0" err="1">
                <a:latin typeface="Times New Roman" panose="02020603050405020304" pitchFamily="18" charset="0"/>
                <a:cs typeface="Times New Roman" panose="02020603050405020304" pitchFamily="18" charset="0"/>
              </a:rPr>
              <a:t>Габора</a:t>
            </a:r>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pic>
        <p:nvPicPr>
          <p:cNvPr id="9220" name="Picture 4" descr="Переглянути вихідне зображення">
            <a:extLst>
              <a:ext uri="{FF2B5EF4-FFF2-40B4-BE49-F238E27FC236}">
                <a16:creationId xmlns:a16="http://schemas.microsoft.com/office/drawing/2014/main" id="{9EA49DC7-4388-4856-8532-2BB6F4973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222" y="3795713"/>
            <a:ext cx="1956122" cy="2495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0553CB-1D6F-407F-B3CA-924F79F2F2CD}"/>
              </a:ext>
            </a:extLst>
          </p:cNvPr>
          <p:cNvSpPr txBox="1"/>
          <p:nvPr/>
        </p:nvSpPr>
        <p:spPr>
          <a:xfrm flipH="1">
            <a:off x="9700883" y="6290557"/>
            <a:ext cx="1754481" cy="369332"/>
          </a:xfrm>
          <a:prstGeom prst="rect">
            <a:avLst/>
          </a:prstGeom>
          <a:noFill/>
        </p:spPr>
        <p:txBody>
          <a:bodyPr wrap="square" rtlCol="0">
            <a:spAutoFit/>
          </a:bodyPr>
          <a:lstStyle/>
          <a:p>
            <a:r>
              <a:rPr lang="uk-UA" dirty="0" err="1">
                <a:latin typeface="Times New Roman" panose="02020603050405020304" pitchFamily="18" charset="0"/>
                <a:cs typeface="Times New Roman" panose="02020603050405020304" pitchFamily="18" charset="0"/>
              </a:rPr>
              <a:t>Дж</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Даймонд</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79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1216025"/>
            <a:ext cx="11809312" cy="5237311"/>
          </a:xfrm>
        </p:spPr>
        <p:txBody>
          <a:bodyPr/>
          <a:lstStyle/>
          <a:p>
            <a:r>
              <a:rPr lang="uk-UA" sz="1800" b="1" dirty="0">
                <a:latin typeface="Times New Roman" panose="02020603050405020304" pitchFamily="18" charset="0"/>
                <a:cs typeface="Times New Roman" panose="02020603050405020304" pitchFamily="18" charset="0"/>
              </a:rPr>
              <a:t>Третій етап в глобальному моделюванні відзначений</a:t>
            </a:r>
            <a:r>
              <a:rPr lang="uk-UA" sz="1800" b="1" i="1" dirty="0">
                <a:latin typeface="Times New Roman" panose="02020603050405020304" pitchFamily="18" charset="0"/>
                <a:cs typeface="Times New Roman" panose="02020603050405020304" pitchFamily="18" charset="0"/>
              </a:rPr>
              <a:t> проблемно-прогнозним підходом </a:t>
            </a:r>
            <a:r>
              <a:rPr lang="uk-UA" sz="1800" b="1" dirty="0">
                <a:latin typeface="Times New Roman" panose="02020603050405020304" pitchFamily="18" charset="0"/>
                <a:cs typeface="Times New Roman" panose="02020603050405020304" pitchFamily="18" charset="0"/>
              </a:rPr>
              <a:t>до розгляду питань світового значення. Він заснований на прагненні використовувати глобальні моделі в конкретних галузевих і міжгалузевих розробках (на відміну від моделей першого і другого поколінь, в яких</a:t>
            </a:r>
            <a:r>
              <a:rPr lang="uk-UA" sz="1800" b="1" i="1" dirty="0">
                <a:latin typeface="Times New Roman" panose="02020603050405020304" pitchFamily="18" charset="0"/>
                <a:cs typeface="Times New Roman" panose="02020603050405020304" pitchFamily="18" charset="0"/>
              </a:rPr>
              <a:t> </a:t>
            </a:r>
            <a:r>
              <a:rPr lang="uk-UA" sz="1800" b="1" dirty="0">
                <a:latin typeface="Times New Roman" panose="02020603050405020304" pitchFamily="18" charset="0"/>
                <a:cs typeface="Times New Roman" panose="02020603050405020304" pitchFamily="18" charset="0"/>
              </a:rPr>
              <a:t>аналізуються тенденції світового розвитку і робляться спроби прямого впливу на нього).</a:t>
            </a:r>
            <a:endParaRPr lang="uk-UA" sz="1800" dirty="0">
              <a:latin typeface="Times New Roman" panose="02020603050405020304" pitchFamily="18" charset="0"/>
              <a:cs typeface="Times New Roman" panose="02020603050405020304" pitchFamily="18" charset="0"/>
            </a:endParaRPr>
          </a:p>
          <a:p>
            <a:r>
              <a:rPr lang="uk-UA" sz="1800" b="1" dirty="0">
                <a:latin typeface="Times New Roman" panose="02020603050405020304" pitchFamily="18" charset="0"/>
                <a:cs typeface="Times New Roman" panose="02020603050405020304" pitchFamily="18" charset="0"/>
              </a:rPr>
              <a:t>Моделі </a:t>
            </a:r>
            <a:r>
              <a:rPr lang="uk-UA" sz="1800" b="1" i="1" dirty="0">
                <a:latin typeface="Times New Roman" panose="02020603050405020304" pitchFamily="18" charset="0"/>
                <a:cs typeface="Times New Roman" panose="02020603050405020304" pitchFamily="18" charset="0"/>
              </a:rPr>
              <a:t>третього покоління</a:t>
            </a:r>
            <a:r>
              <a:rPr lang="uk-UA" sz="1800" b="1" dirty="0">
                <a:latin typeface="Times New Roman" panose="02020603050405020304" pitchFamily="18" charset="0"/>
                <a:cs typeface="Times New Roman" panose="02020603050405020304" pitchFamily="18" charset="0"/>
              </a:rPr>
              <a:t> включають три блоки досліджень: загальноекономічний, енергетичний, продовольчий. При цьому екологічний аспект прямо або побічно є їх складовою частиною.</a:t>
            </a:r>
            <a:endParaRPr lang="uk-UA" sz="1800" dirty="0">
              <a:latin typeface="Times New Roman" panose="02020603050405020304" pitchFamily="18" charset="0"/>
              <a:cs typeface="Times New Roman" panose="02020603050405020304" pitchFamily="18" charset="0"/>
            </a:endParaRPr>
          </a:p>
          <a:p>
            <a:r>
              <a:rPr lang="uk-UA" sz="1800" b="1" dirty="0">
                <a:latin typeface="Times New Roman" panose="02020603050405020304" pitchFamily="18" charset="0"/>
                <a:cs typeface="Times New Roman" panose="02020603050405020304" pitchFamily="18" charset="0"/>
              </a:rPr>
              <a:t>Серед загальноекономічних моделей широку популярність має система ЛІНК, створена в США під керівництвом Л. Клейна (</a:t>
            </a:r>
            <a:r>
              <a:rPr lang="uk-UA" sz="1800" b="1" dirty="0" err="1">
                <a:latin typeface="Times New Roman" panose="02020603050405020304" pitchFamily="18" charset="0"/>
                <a:cs typeface="Times New Roman" panose="02020603050405020304" pitchFamily="18" charset="0"/>
              </a:rPr>
              <a:t>Уортонська</a:t>
            </a:r>
            <a:r>
              <a:rPr lang="uk-UA" sz="1800" b="1" dirty="0">
                <a:latin typeface="Times New Roman" panose="02020603050405020304" pitchFamily="18" charset="0"/>
                <a:cs typeface="Times New Roman" panose="02020603050405020304" pitchFamily="18" charset="0"/>
              </a:rPr>
              <a:t> асоціація </a:t>
            </a:r>
            <a:r>
              <a:rPr lang="uk-UA" sz="1800" b="1" dirty="0" err="1">
                <a:latin typeface="Times New Roman" panose="02020603050405020304" pitchFamily="18" charset="0"/>
                <a:cs typeface="Times New Roman" panose="02020603050405020304" pitchFamily="18" charset="0"/>
              </a:rPr>
              <a:t>економетричних</a:t>
            </a:r>
            <a:r>
              <a:rPr lang="uk-UA" sz="1800" b="1" dirty="0">
                <a:latin typeface="Times New Roman" panose="02020603050405020304" pitchFamily="18" charset="0"/>
                <a:cs typeface="Times New Roman" panose="02020603050405020304" pitchFamily="18" charset="0"/>
              </a:rPr>
              <a:t> прогнозів) і призначена для безпосередньої допомоги урядовим органам. В системі об'єднано 13 окремих моделей по розвинених капіталістичних країнах (США, Канада, Франція, Німеччина, Великобританія, Італія, Швеція, Фінляндія, Бельгія, Нідерланди, Австрія, Японія, Австралія), чотири моделі для регіонів країн, що розвиваються, моделі серії СОВМОД.</a:t>
            </a:r>
            <a:endParaRPr lang="uk-UA" sz="1800" dirty="0">
              <a:latin typeface="Times New Roman" panose="02020603050405020304" pitchFamily="18" charset="0"/>
              <a:cs typeface="Times New Roman" panose="02020603050405020304" pitchFamily="18" charset="0"/>
            </a:endParaRP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23</a:t>
            </a:fld>
            <a:endParaRPr lang="ru-RU" noProof="0"/>
          </a:p>
        </p:txBody>
      </p:sp>
    </p:spTree>
    <p:extLst>
      <p:ext uri="{BB962C8B-B14F-4D97-AF65-F5344CB8AC3E}">
        <p14:creationId xmlns:p14="http://schemas.microsoft.com/office/powerpoint/2010/main" val="3567628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1"/>
            <a:ext cx="11809312" cy="5585235"/>
          </a:xfrm>
        </p:spPr>
        <p:txBody>
          <a:bodyPr/>
          <a:lstStyle/>
          <a:p>
            <a:pPr algn="just"/>
            <a:r>
              <a:rPr lang="uk-UA" sz="2200" b="1" i="1" dirty="0">
                <a:latin typeface="Times New Roman" panose="02020603050405020304" pitchFamily="18" charset="0"/>
                <a:cs typeface="Times New Roman" panose="02020603050405020304" pitchFamily="18" charset="0"/>
              </a:rPr>
              <a:t>Серія енергетичних глобальних моделей найбільш численна (понад 10). Моделі включають прогноз поведінки ринку нафти та інших енергоресурсів при різних припущеннях і динаміці ринку в умовах різних темпів соціально-економічного і технологічного розвитку. Однак при детальному аналізі виробництва і споживання енергоресурсів всі інші галузі господарства представлені в сильно агрегованому стані, дані демографічних прогнозів при цьому задаються досить умовно.</a:t>
            </a:r>
            <a:endParaRPr lang="uk-UA" sz="2200" dirty="0">
              <a:latin typeface="Times New Roman" panose="02020603050405020304" pitchFamily="18" charset="0"/>
              <a:cs typeface="Times New Roman" panose="02020603050405020304" pitchFamily="18" charset="0"/>
            </a:endParaRPr>
          </a:p>
          <a:p>
            <a:pPr algn="just"/>
            <a:r>
              <a:rPr lang="uk-UA" sz="2200" dirty="0">
                <a:latin typeface="Times New Roman" panose="02020603050405020304" pitchFamily="18" charset="0"/>
                <a:cs typeface="Times New Roman" panose="02020603050405020304" pitchFamily="18" charset="0"/>
              </a:rPr>
              <a:t>Енергетичній темі присвячена шоста доповідь Римському клубу </a:t>
            </a:r>
            <a:r>
              <a:rPr lang="uk-UA" sz="2200" dirty="0" err="1">
                <a:latin typeface="Times New Roman" panose="02020603050405020304" pitchFamily="18" charset="0"/>
                <a:cs typeface="Times New Roman" panose="02020603050405020304" pitchFamily="18" charset="0"/>
              </a:rPr>
              <a:t>Т.Монбріалем</a:t>
            </a:r>
            <a:r>
              <a:rPr lang="uk-UA" sz="2200" dirty="0">
                <a:latin typeface="Times New Roman" panose="02020603050405020304" pitchFamily="18" charset="0"/>
                <a:cs typeface="Times New Roman" panose="02020603050405020304" pitchFamily="18" charset="0"/>
              </a:rPr>
              <a:t> в 1978 р. "Енергія: зворотний рахунок". Головний висновок доповіді містить застереження про "другу енергетичну кризу", "енергетичну катастрофу", в результаті яких люди можуть стати "жертвами енергетичної драми".</a:t>
            </a: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24</a:t>
            </a:fld>
            <a:endParaRPr lang="ru-RU" noProof="0"/>
          </a:p>
        </p:txBody>
      </p:sp>
    </p:spTree>
    <p:extLst>
      <p:ext uri="{BB962C8B-B14F-4D97-AF65-F5344CB8AC3E}">
        <p14:creationId xmlns:p14="http://schemas.microsoft.com/office/powerpoint/2010/main" val="2007353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1"/>
            <a:ext cx="11809312" cy="5585235"/>
          </a:xfrm>
        </p:spPr>
        <p:txBody>
          <a:bodyPr/>
          <a:lstStyle/>
          <a:p>
            <a:pPr algn="just"/>
            <a:r>
              <a:rPr lang="uk-UA" sz="2100" dirty="0">
                <a:latin typeface="Times New Roman" panose="02020603050405020304" pitchFamily="18" charset="0"/>
                <a:cs typeface="Times New Roman" panose="02020603050405020304" pitchFamily="18" charset="0"/>
              </a:rPr>
              <a:t>Не менш гострий інтерес до продовольчих моделей обумовлений винятковою важливістю продовольчої теми. Саме з нею пов'язаний початок розробки проблемно-прогнозних моделей. Серед моделей цієї серії на особливу увагу заслуговує голландський проект 1974 р. "Подвоєння населення і продовольчого постачання", розроблений під керівництвом </a:t>
            </a:r>
            <a:r>
              <a:rPr lang="uk-UA" sz="2100" dirty="0" err="1">
                <a:latin typeface="Times New Roman" panose="02020603050405020304" pitchFamily="18" charset="0"/>
                <a:cs typeface="Times New Roman" panose="02020603050405020304" pitchFamily="18" charset="0"/>
              </a:rPr>
              <a:t>Ліннемана</a:t>
            </a:r>
            <a:r>
              <a:rPr lang="uk-UA" sz="2100" dirty="0">
                <a:latin typeface="Times New Roman" panose="02020603050405020304" pitchFamily="18" charset="0"/>
                <a:cs typeface="Times New Roman" panose="02020603050405020304" pitchFamily="18" charset="0"/>
              </a:rPr>
              <a:t>. Він робить висновок про відносний характер нестачі продовольства в світі, про провідну роль соціально-економічних (а не технологічних) причин дефіциту продовольства в окремих країнах і регіонах.</a:t>
            </a:r>
          </a:p>
          <a:p>
            <a:pPr algn="just"/>
            <a:r>
              <a:rPr lang="uk-UA" sz="2100" dirty="0">
                <a:latin typeface="Times New Roman" panose="02020603050405020304" pitchFamily="18" charset="0"/>
                <a:cs typeface="Times New Roman" panose="02020603050405020304" pitchFamily="18" charset="0"/>
              </a:rPr>
              <a:t>Інший підхід до продовольчої проблеми був використаний в 1977 р. в англійській глобальній моделі (SARVM). Він пов'язаний з вивченням економічних аспектів постачання продовольством на внутрішніх і зовнішніх ринках через механізм ціноутворення.</a:t>
            </a:r>
          </a:p>
          <a:p>
            <a:pPr algn="just"/>
            <a:endParaRPr lang="uk-UA" sz="21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25</a:t>
            </a:fld>
            <a:endParaRPr lang="ru-RU" noProof="0"/>
          </a:p>
        </p:txBody>
      </p:sp>
    </p:spTree>
    <p:extLst>
      <p:ext uri="{BB962C8B-B14F-4D97-AF65-F5344CB8AC3E}">
        <p14:creationId xmlns:p14="http://schemas.microsoft.com/office/powerpoint/2010/main" val="11336372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1"/>
            <a:ext cx="11809312" cy="5585235"/>
          </a:xfrm>
        </p:spPr>
        <p:txBody>
          <a:bodyPr/>
          <a:lstStyle/>
          <a:p>
            <a:pPr algn="just"/>
            <a:r>
              <a:rPr lang="uk-UA" sz="1800" dirty="0">
                <a:latin typeface="Times New Roman" panose="02020603050405020304" pitchFamily="18" charset="0"/>
                <a:cs typeface="Times New Roman" panose="02020603050405020304" pitchFamily="18" charset="0"/>
              </a:rPr>
              <a:t>Аналіз різних підходів до розгляду продовольчої проблеми призводить до висновку про те, що її рішення пов'язане не тільки з сільським господарством, але і зачіпає ряд питань економічного, демографічного та екологічного характеру.</a:t>
            </a:r>
          </a:p>
          <a:p>
            <a:pPr algn="just"/>
            <a:r>
              <a:rPr lang="uk-UA" sz="1800" dirty="0">
                <a:latin typeface="Times New Roman" panose="02020603050405020304" pitchFamily="18" charset="0"/>
                <a:cs typeface="Times New Roman" panose="02020603050405020304" pitchFamily="18" charset="0"/>
              </a:rPr>
              <a:t>Продовольчої проблеми в країнах, що розвиваються присвячена восьма доповідь Римському клубу М. </a:t>
            </a:r>
            <a:r>
              <a:rPr lang="uk-UA" sz="1800" dirty="0" err="1">
                <a:latin typeface="Times New Roman" panose="02020603050405020304" pitchFamily="18" charset="0"/>
                <a:cs typeface="Times New Roman" panose="02020603050405020304" pitchFamily="18" charset="0"/>
              </a:rPr>
              <a:t>Герні</a:t>
            </a:r>
            <a:r>
              <a:rPr lang="uk-UA" sz="1800" dirty="0">
                <a:latin typeface="Times New Roman" panose="02020603050405020304" pitchFamily="18" charset="0"/>
                <a:cs typeface="Times New Roman" panose="02020603050405020304" pitchFamily="18" charset="0"/>
              </a:rPr>
              <a:t> в 1980 р. "Третій світ: три чверті світу", який орієнтує ці країни на самозабезпечення продовольством через реорганізацію сільського господарства.</a:t>
            </a:r>
          </a:p>
          <a:p>
            <a:pPr algn="just"/>
            <a:r>
              <a:rPr lang="uk-UA" sz="1800" dirty="0">
                <a:latin typeface="Times New Roman" panose="02020603050405020304" pitchFamily="18" charset="0"/>
                <a:cs typeface="Times New Roman" panose="02020603050405020304" pitchFamily="18" charset="0"/>
              </a:rPr>
              <a:t>Продовольча і сільськогосподарська організація ОНН - ФАО в 2013 р. представила сучасне бачення вирішення продовольчої проблеми. Продовольча проблема зайняла лідируючі позиції в числі проблем глобального рівня. Це пов'язано зі зростанням населення планети, чисельність якого в середині XXI ст. за прогнозами складе 9 млрд. людей. При цьому від голоду в даний час страждає близько 0,5 млрд. жителів, нагодувати яких представляється можливим в результаті промислового виробництва їжі з комах, що представляють собою білкову їжу.</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26</a:t>
            </a:fld>
            <a:endParaRPr lang="ru-RU" noProof="0"/>
          </a:p>
        </p:txBody>
      </p:sp>
    </p:spTree>
    <p:extLst>
      <p:ext uri="{BB962C8B-B14F-4D97-AF65-F5344CB8AC3E}">
        <p14:creationId xmlns:p14="http://schemas.microsoft.com/office/powerpoint/2010/main" val="12326255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5"/>
            <a:ext cx="11809312" cy="6048672"/>
          </a:xfrm>
        </p:spPr>
        <p:txBody>
          <a:bodyPr/>
          <a:lstStyle/>
          <a:p>
            <a:pPr algn="just"/>
            <a:r>
              <a:rPr lang="uk-UA" sz="2000" dirty="0">
                <a:latin typeface="Times New Roman" panose="02020603050405020304" pitchFamily="18" charset="0"/>
                <a:cs typeface="Times New Roman" panose="02020603050405020304" pitchFamily="18" charset="0"/>
              </a:rPr>
              <a:t>На початку XXI ст. очевидний науковий інтерес до моделювання взаємодії природно-господарських систем та питань зростання суспільної ефективності використання природних ресурсів. Цій темі в 1995 р. присвячена доповідь Римському клубу "Фактор чотири. Витрат половина - віддача подвійна", який підготували Е. </a:t>
            </a:r>
            <a:r>
              <a:rPr lang="uk-UA" sz="2000" dirty="0" err="1">
                <a:latin typeface="Times New Roman" panose="02020603050405020304" pitchFamily="18" charset="0"/>
                <a:cs typeface="Times New Roman" panose="02020603050405020304" pitchFamily="18" charset="0"/>
              </a:rPr>
              <a:t>Вайцзеккер</a:t>
            </a:r>
            <a:r>
              <a:rPr lang="uk-UA" sz="2000" dirty="0">
                <a:latin typeface="Times New Roman" panose="02020603050405020304" pitchFamily="18" charset="0"/>
                <a:cs typeface="Times New Roman" panose="02020603050405020304" pitchFamily="18" charset="0"/>
              </a:rPr>
              <a:t>, Е. </a:t>
            </a:r>
            <a:r>
              <a:rPr lang="uk-UA" sz="2000" dirty="0" err="1">
                <a:latin typeface="Times New Roman" panose="02020603050405020304" pitchFamily="18" charset="0"/>
                <a:cs typeface="Times New Roman" panose="02020603050405020304" pitchFamily="18" charset="0"/>
              </a:rPr>
              <a:t>Ловінс</a:t>
            </a:r>
            <a:r>
              <a:rPr lang="uk-UA" sz="2000" dirty="0">
                <a:latin typeface="Times New Roman" panose="02020603050405020304" pitchFamily="18" charset="0"/>
                <a:cs typeface="Times New Roman" panose="02020603050405020304" pitchFamily="18" charset="0"/>
              </a:rPr>
              <a:t>, Л. </a:t>
            </a:r>
            <a:r>
              <a:rPr lang="uk-UA" sz="2000" dirty="0" err="1">
                <a:latin typeface="Times New Roman" panose="02020603050405020304" pitchFamily="18" charset="0"/>
                <a:cs typeface="Times New Roman" panose="02020603050405020304" pitchFamily="18" charset="0"/>
              </a:rPr>
              <a:t>Ловінс</a:t>
            </a:r>
            <a:r>
              <a:rPr lang="uk-UA" sz="2000" dirty="0">
                <a:latin typeface="Times New Roman" panose="02020603050405020304" pitchFamily="18" charset="0"/>
                <a:cs typeface="Times New Roman" panose="02020603050405020304" pitchFamily="18" charset="0"/>
              </a:rPr>
              <a:t>. У доповіді пропонується новий підхід до прогресу, на перше місце ставиться збільшення продуктивності ресурсів. Ця тема продовжена і доповнена питаннями ефективності технологій, розвитку нового екологічного мислення в черговій доповіді Римському клубу в 2007 р. "Фактор п'ять. Формула сталого зростання". Його автори Е. </a:t>
            </a:r>
            <a:r>
              <a:rPr lang="uk-UA" sz="2000" dirty="0" err="1">
                <a:latin typeface="Times New Roman" panose="02020603050405020304" pitchFamily="18" charset="0"/>
                <a:cs typeface="Times New Roman" panose="02020603050405020304" pitchFamily="18" charset="0"/>
              </a:rPr>
              <a:t>Вайцзеккер</a:t>
            </a:r>
            <a:r>
              <a:rPr lang="uk-UA" sz="2000" dirty="0">
                <a:latin typeface="Times New Roman" panose="02020603050405020304" pitchFamily="18" charset="0"/>
                <a:cs typeface="Times New Roman" panose="02020603050405020304" pitchFamily="18" charset="0"/>
              </a:rPr>
              <a:t>, К. </a:t>
            </a:r>
            <a:r>
              <a:rPr lang="uk-UA" sz="2000" dirty="0" err="1">
                <a:latin typeface="Times New Roman" panose="02020603050405020304" pitchFamily="18" charset="0"/>
                <a:cs typeface="Times New Roman" panose="02020603050405020304" pitchFamily="18" charset="0"/>
              </a:rPr>
              <a:t>Харгроуз</a:t>
            </a:r>
            <a:r>
              <a:rPr lang="uk-UA" sz="2000" dirty="0">
                <a:latin typeface="Times New Roman" panose="02020603050405020304" pitchFamily="18" charset="0"/>
                <a:cs typeface="Times New Roman" panose="02020603050405020304" pitchFamily="18" charset="0"/>
              </a:rPr>
              <a:t>, М. Сміт відзначають, що в результаті дії "ефекту бумеранга" (в літературі він також називається "парадокс </a:t>
            </a:r>
            <a:r>
              <a:rPr lang="uk-UA" sz="2000" dirty="0" err="1">
                <a:latin typeface="Times New Roman" panose="02020603050405020304" pitchFamily="18" charset="0"/>
                <a:cs typeface="Times New Roman" panose="02020603050405020304" pitchFamily="18" charset="0"/>
              </a:rPr>
              <a:t>Джевонса</a:t>
            </a:r>
            <a:r>
              <a:rPr lang="uk-UA" sz="2000" dirty="0">
                <a:latin typeface="Times New Roman" panose="02020603050405020304" pitchFamily="18" charset="0"/>
                <a:cs typeface="Times New Roman" panose="02020603050405020304" pitchFamily="18" charset="0"/>
              </a:rPr>
              <a:t>", "постулат </a:t>
            </a:r>
            <a:r>
              <a:rPr lang="uk-UA" sz="2000" dirty="0" err="1">
                <a:latin typeface="Times New Roman" panose="02020603050405020304" pitchFamily="18" charset="0"/>
                <a:cs typeface="Times New Roman" panose="02020603050405020304" pitchFamily="18" charset="0"/>
              </a:rPr>
              <a:t>Казума</a:t>
            </a:r>
            <a:r>
              <a:rPr lang="uk-UA" sz="2000" dirty="0">
                <a:latin typeface="Times New Roman" panose="02020603050405020304" pitchFamily="18" charset="0"/>
                <a:cs typeface="Times New Roman" panose="02020603050405020304" pitchFamily="18" charset="0"/>
              </a:rPr>
              <a:t> - </a:t>
            </a:r>
            <a:r>
              <a:rPr lang="uk-UA" sz="2000" dirty="0" err="1">
                <a:latin typeface="Times New Roman" panose="02020603050405020304" pitchFamily="18" charset="0"/>
                <a:cs typeface="Times New Roman" panose="02020603050405020304" pitchFamily="18" charset="0"/>
              </a:rPr>
              <a:t>Брукса</a:t>
            </a:r>
            <a:r>
              <a:rPr lang="uk-UA" sz="2000" dirty="0">
                <a:latin typeface="Times New Roman" panose="02020603050405020304" pitchFamily="18" charset="0"/>
                <a:cs typeface="Times New Roman" panose="02020603050405020304" pitchFamily="18" charset="0"/>
              </a:rPr>
              <a:t>") навантаження на екосистему повинне бути знижене за рахунок п'ятикратного підвищення ефективності використання ресурсів.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27</a:t>
            </a:fld>
            <a:endParaRPr lang="ru-RU" noProof="0"/>
          </a:p>
        </p:txBody>
      </p:sp>
    </p:spTree>
    <p:extLst>
      <p:ext uri="{BB962C8B-B14F-4D97-AF65-F5344CB8AC3E}">
        <p14:creationId xmlns:p14="http://schemas.microsoft.com/office/powerpoint/2010/main" val="10657078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5"/>
            <a:ext cx="11809312" cy="6048672"/>
          </a:xfrm>
        </p:spPr>
        <p:txBody>
          <a:bodyPr/>
          <a:lstStyle/>
          <a:p>
            <a:pPr algn="just"/>
            <a:r>
              <a:rPr lang="uk-UA" sz="1800" dirty="0">
                <a:latin typeface="Times New Roman" panose="02020603050405020304" pitchFamily="18" charset="0"/>
                <a:cs typeface="Times New Roman" panose="02020603050405020304" pitchFamily="18" charset="0"/>
              </a:rPr>
              <a:t>Проти нераціональної витрати ресурсів і надмірного їх споживання працює політика стабільно зростаючих цінових сигналів. Як зазначає один з авторів доповіді Е. В. фон </a:t>
            </a:r>
            <a:r>
              <a:rPr lang="uk-UA" sz="1800" dirty="0" err="1">
                <a:latin typeface="Times New Roman" panose="02020603050405020304" pitchFamily="18" charset="0"/>
                <a:cs typeface="Times New Roman" panose="02020603050405020304" pitchFamily="18" charset="0"/>
              </a:rPr>
              <a:t>Вайцзеккер</a:t>
            </a:r>
            <a:r>
              <a:rPr lang="uk-UA" sz="1800" dirty="0">
                <a:latin typeface="Times New Roman" panose="02020603050405020304" pitchFamily="18" charset="0"/>
                <a:cs typeface="Times New Roman" panose="02020603050405020304" pitchFamily="18" charset="0"/>
              </a:rPr>
              <a:t>, за допомогою технологій ми купуємо час на прийняття необхідних і достатніх рішень, які в кінцевому рахунку повинні допомогти нам уникнути екологічної катастрофи.</a:t>
            </a:r>
          </a:p>
          <a:p>
            <a:pPr algn="just"/>
            <a:r>
              <a:rPr lang="uk-UA" sz="1800" dirty="0">
                <a:latin typeface="Times New Roman" panose="02020603050405020304" pitchFamily="18" charset="0"/>
                <a:cs typeface="Times New Roman" panose="02020603050405020304" pitchFamily="18" charset="0"/>
              </a:rPr>
              <a:t>На </a:t>
            </a:r>
            <a:r>
              <a:rPr lang="uk-UA" sz="1800" dirty="0" err="1">
                <a:latin typeface="Times New Roman" panose="02020603050405020304" pitchFamily="18" charset="0"/>
                <a:cs typeface="Times New Roman" panose="02020603050405020304" pitchFamily="18" charset="0"/>
              </a:rPr>
              <a:t>рубежі</a:t>
            </a:r>
            <a:r>
              <a:rPr lang="uk-UA" sz="1800" dirty="0">
                <a:latin typeface="Times New Roman" panose="02020603050405020304" pitchFamily="18" charset="0"/>
                <a:cs typeface="Times New Roman" panose="02020603050405020304" pitchFamily="18" charset="0"/>
              </a:rPr>
              <a:t> століть вченими посилено стала обговорюватися проблема зміни глобального клімату Землі як наслідок посилення парникового ефекту від впливу атмосферного вуглекислого газу. Прогнози наслідків парникового ефекту пов'язані зі зміною умов життя людства в гіршу сторону і загостренням глобальної екологічної обстановки. В якості модельних рішень пропонується обмежити викиди вуглекислого газу (стратегія Протоколу Кіото). Противники цієї стратегії вважають, що зазначене обмеження (квоти) призведе до погіршення економіки багатьох (перш за все розвиваються) регіонів земної кулі. Запобігти парникового ефекту, згідно з дослідженнями і розрахунками, можливо тільки правильним управлінням структурою земних покривів і введенням жорсткого контролю за забрудненням Світового океану.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28</a:t>
            </a:fld>
            <a:endParaRPr lang="ru-RU" noProof="0"/>
          </a:p>
        </p:txBody>
      </p:sp>
    </p:spTree>
    <p:extLst>
      <p:ext uri="{BB962C8B-B14F-4D97-AF65-F5344CB8AC3E}">
        <p14:creationId xmlns:p14="http://schemas.microsoft.com/office/powerpoint/2010/main" val="179140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5"/>
            <a:ext cx="11809312" cy="6048672"/>
          </a:xfrm>
        </p:spPr>
        <p:txBody>
          <a:bodyPr/>
          <a:lstStyle/>
          <a:p>
            <a:pPr algn="just"/>
            <a:r>
              <a:rPr lang="uk-UA" sz="2200" dirty="0">
                <a:latin typeface="Times New Roman" panose="02020603050405020304" pitchFamily="18" charset="0"/>
                <a:cs typeface="Times New Roman" panose="02020603050405020304" pitchFamily="18" charset="0"/>
              </a:rPr>
              <a:t>У спеціальній доповіді 1998 р. Міжурядової комісії зі зміни клімату про роль стратегії використання земних покривів в глобальному балансі вуглекислого газу оцінюються різні сценарії, що випливають з проблеми впливу людського суспільства на структуру земних покривів взагалі і на залісненій територій зокрема.</a:t>
            </a: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29</a:t>
            </a:fld>
            <a:endParaRPr lang="ru-RU" noProof="0"/>
          </a:p>
        </p:txBody>
      </p:sp>
    </p:spTree>
    <p:extLst>
      <p:ext uri="{BB962C8B-B14F-4D97-AF65-F5344CB8AC3E}">
        <p14:creationId xmlns:p14="http://schemas.microsoft.com/office/powerpoint/2010/main" val="16566873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6B4F370C-18BC-A752-2980-6309F5D7DC43}"/>
              </a:ext>
            </a:extLst>
          </p:cNvPr>
          <p:cNvSpPr>
            <a:spLocks noGrp="1"/>
          </p:cNvSpPr>
          <p:nvPr>
            <p:ph type="ftr" sz="quarter" idx="11"/>
          </p:nvPr>
        </p:nvSpPr>
        <p:spPr>
          <a:xfrm>
            <a:off x="1919536" y="11575"/>
            <a:ext cx="8352928" cy="856526"/>
          </a:xfrm>
        </p:spPr>
        <p:txBody>
          <a:bodyPr rtlCol="0"/>
          <a:lstStyle>
            <a:defPPr>
              <a:defRPr lang="ru-MO"/>
            </a:defP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Объект 4">
            <a:extLst>
              <a:ext uri="{FF2B5EF4-FFF2-40B4-BE49-F238E27FC236}">
                <a16:creationId xmlns:a16="http://schemas.microsoft.com/office/drawing/2014/main" id="{95D67805-CCBD-8182-540F-93068A90C4E8}"/>
              </a:ext>
            </a:extLst>
          </p:cNvPr>
          <p:cNvSpPr>
            <a:spLocks noGrp="1"/>
          </p:cNvSpPr>
          <p:nvPr>
            <p:ph sz="quarter" idx="13"/>
          </p:nvPr>
        </p:nvSpPr>
        <p:spPr>
          <a:xfrm>
            <a:off x="407368" y="868101"/>
            <a:ext cx="7992888" cy="5138445"/>
          </a:xfrm>
        </p:spPr>
        <p:txBody>
          <a:bodyPr rtlCol="0"/>
          <a:lstStyle>
            <a:defPPr>
              <a:defRPr lang="ru-MO"/>
            </a:defPPr>
          </a:lstStyle>
          <a:p>
            <a:pPr algn="just"/>
            <a:r>
              <a:rPr lang="uk-UA" sz="1900" spc="0" dirty="0">
                <a:ln w="0"/>
                <a:latin typeface="Times New Roman" panose="02020603050405020304" pitchFamily="18" charset="0"/>
                <a:cs typeface="Times New Roman" panose="02020603050405020304" pitchFamily="18" charset="0"/>
              </a:rPr>
              <a:t>Пошук шляхів і методів подолання кризових ситуацій пов'язаний з виникненням нового наукового напрямку - </a:t>
            </a:r>
            <a:r>
              <a:rPr lang="uk-UA" sz="1900" b="1" i="1" spc="0" dirty="0">
                <a:ln w="0"/>
                <a:latin typeface="Times New Roman" panose="02020603050405020304" pitchFamily="18" charset="0"/>
                <a:cs typeface="Times New Roman" panose="02020603050405020304" pitchFamily="18" charset="0"/>
              </a:rPr>
              <a:t>глобального моделювання</a:t>
            </a:r>
            <a:r>
              <a:rPr lang="uk-UA" sz="1900" spc="0" dirty="0">
                <a:ln w="0"/>
                <a:latin typeface="Times New Roman" panose="02020603050405020304" pitchFamily="18" charset="0"/>
                <a:cs typeface="Times New Roman" panose="02020603050405020304" pitchFamily="18" charset="0"/>
              </a:rPr>
              <a:t>. Методичною основою даного напрямку стали </a:t>
            </a:r>
            <a:r>
              <a:rPr lang="uk-UA" sz="1900" i="1" spc="0" dirty="0">
                <a:ln w="0"/>
                <a:latin typeface="Times New Roman" panose="02020603050405020304" pitchFamily="18" charset="0"/>
                <a:cs typeface="Times New Roman" panose="02020603050405020304" pitchFamily="18" charset="0"/>
              </a:rPr>
              <a:t>системна динаміка, теорія багаторівневих ієрархічних систем, міжрайонний міжгалузевий підхід (витрати - випуск), математичне прогнозування</a:t>
            </a:r>
            <a:r>
              <a:rPr lang="uk-UA" sz="1900" spc="0" dirty="0">
                <a:ln w="0"/>
                <a:latin typeface="Times New Roman" panose="02020603050405020304" pitchFamily="18" charset="0"/>
                <a:cs typeface="Times New Roman" panose="02020603050405020304" pitchFamily="18" charset="0"/>
              </a:rPr>
              <a:t>. Відмітна ознака глобальних моделей - "глобальність" в двох вимірах: предметному і просторовому. У глобальних моделях повинні враховуватися економічні, демографічні, екологічні, соціальні, політичні фактори в їх взаємозв'язку. Глобальні моделі повинні включати весь світ, без винятку. Саме ці властивості дозволили подолати обмеженість окремих підходів і вийти на новий рівень в математичному прогнозуванні глобальних соціально-екологічних процесів. </a:t>
            </a:r>
            <a:endParaRPr lang="ru-RU" sz="1900" spc="0" dirty="0">
              <a:ln w="0"/>
              <a:latin typeface="Times New Roman" panose="02020603050405020304" pitchFamily="18" charset="0"/>
              <a:cs typeface="Times New Roman" panose="02020603050405020304" pitchFamily="18" charset="0"/>
            </a:endParaRPr>
          </a:p>
        </p:txBody>
      </p:sp>
      <p:sp>
        <p:nvSpPr>
          <p:cNvPr id="3" name="Номер слайда 2">
            <a:extLst>
              <a:ext uri="{FF2B5EF4-FFF2-40B4-BE49-F238E27FC236}">
                <a16:creationId xmlns:a16="http://schemas.microsoft.com/office/drawing/2014/main" id="{F0986A75-51DF-087B-EE6E-0899D0826DFB}"/>
              </a:ext>
            </a:extLst>
          </p:cNvPr>
          <p:cNvSpPr>
            <a:spLocks noGrp="1"/>
          </p:cNvSpPr>
          <p:nvPr>
            <p:ph type="sldNum" sz="quarter" idx="12"/>
          </p:nvPr>
        </p:nvSpPr>
        <p:spPr/>
        <p:txBody>
          <a:bodyPr rtlCol="0"/>
          <a:lstStyle>
            <a:defPPr>
              <a:defRPr lang="ru-MO"/>
            </a:defPPr>
          </a:lstStyle>
          <a:p>
            <a:pPr rtl="0"/>
            <a:fld id="{294A09A9-5501-47C1-A89A-A340965A2BE2}" type="slidenum">
              <a:rPr lang="ru-RU" smtClean="0"/>
              <a:pPr/>
              <a:t>3</a:t>
            </a:fld>
            <a:endParaRPr lang="ru-RU"/>
          </a:p>
        </p:txBody>
      </p:sp>
      <p:pic>
        <p:nvPicPr>
          <p:cNvPr id="3074" name="Picture 2" descr="Переглянути вихідне зображення">
            <a:extLst>
              <a:ext uri="{FF2B5EF4-FFF2-40B4-BE49-F238E27FC236}">
                <a16:creationId xmlns:a16="http://schemas.microsoft.com/office/drawing/2014/main" id="{D5AE071A-DB46-49E0-81EF-CCF046F4D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r="9294"/>
          <a:stretch/>
        </p:blipFill>
        <p:spPr bwMode="auto">
          <a:xfrm>
            <a:off x="8616279" y="939926"/>
            <a:ext cx="3575721" cy="24973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ереглянути вихідне зображення">
            <a:extLst>
              <a:ext uri="{FF2B5EF4-FFF2-40B4-BE49-F238E27FC236}">
                <a16:creationId xmlns:a16="http://schemas.microsoft.com/office/drawing/2014/main" id="{846FD1B5-CA7D-41C3-BB6F-00EEE3667A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115"/>
          <a:stretch/>
        </p:blipFill>
        <p:spPr bwMode="auto">
          <a:xfrm>
            <a:off x="8624336" y="3514937"/>
            <a:ext cx="3575721" cy="225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2534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479376" y="868101"/>
            <a:ext cx="11449272" cy="5585236"/>
          </a:xfrm>
        </p:spPr>
        <p:txBody>
          <a:bodyPr/>
          <a:lstStyle/>
          <a:p>
            <a:pPr algn="just"/>
            <a:r>
              <a:rPr lang="uk-UA" sz="2000" b="1" i="1" dirty="0">
                <a:latin typeface="Times New Roman" panose="02020603050405020304" pitchFamily="18" charset="0"/>
                <a:cs typeface="Times New Roman" panose="02020603050405020304" pitchFamily="18" charset="0"/>
              </a:rPr>
              <a:t>Отже, вже більше 40 років моделювання пов'язане з вирішенням ряду глобальних проблем людства (в тому числі і власне екологічних). За допомогою розроблених моделей було отримано ряд важливих з точки зору теорії і практики результатів і висновків, які свідчать про ефективність таких досліджень, зокрема:</a:t>
            </a:r>
            <a:endParaRPr lang="uk-UA" sz="2000" dirty="0">
              <a:latin typeface="Times New Roman" panose="02020603050405020304" pitchFamily="18" charset="0"/>
              <a:cs typeface="Times New Roman" panose="02020603050405020304" pitchFamily="18" charset="0"/>
            </a:endParaRPr>
          </a:p>
          <a:p>
            <a:pPr algn="just"/>
            <a:r>
              <a:rPr lang="uk-UA" sz="2000" b="1" i="1" dirty="0">
                <a:latin typeface="Times New Roman" panose="02020603050405020304" pitchFamily="18" charset="0"/>
                <a:cs typeface="Times New Roman" panose="02020603050405020304" pitchFamily="18" charset="0"/>
              </a:rPr>
              <a:t>1) процес моделювання наголосив на необхідності комплексного підходу до вивчення глобальної проблематики з позицій різних процесів і явищ, а також різних рівнів дослідження (національного і транснаціонального);</a:t>
            </a:r>
            <a:endParaRPr lang="uk-UA" sz="2000" dirty="0">
              <a:latin typeface="Times New Roman" panose="02020603050405020304" pitchFamily="18" charset="0"/>
              <a:cs typeface="Times New Roman" panose="02020603050405020304" pitchFamily="18" charset="0"/>
            </a:endParaRPr>
          </a:p>
          <a:p>
            <a:pPr algn="just"/>
            <a:r>
              <a:rPr lang="uk-UA" sz="2000" b="1" i="1" dirty="0">
                <a:latin typeface="Times New Roman" panose="02020603050405020304" pitchFamily="18" charset="0"/>
                <a:cs typeface="Times New Roman" panose="02020603050405020304" pitchFamily="18" charset="0"/>
              </a:rPr>
              <a:t>2) глобальні підходи показують необхідність зміни пріоритетів в системі людських цінностей, відмова від стереотипів споживчого суспільства, які склалися;</a:t>
            </a:r>
            <a:endParaRPr lang="uk-UA" sz="2000" dirty="0">
              <a:latin typeface="Times New Roman" panose="02020603050405020304" pitchFamily="18" charset="0"/>
              <a:cs typeface="Times New Roman" panose="02020603050405020304" pitchFamily="18" charset="0"/>
            </a:endParaRPr>
          </a:p>
          <a:p>
            <a:pPr algn="just"/>
            <a:endParaRPr lang="uk-UA" sz="22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30</a:t>
            </a:fld>
            <a:endParaRPr lang="ru-RU" noProof="0"/>
          </a:p>
        </p:txBody>
      </p:sp>
    </p:spTree>
    <p:extLst>
      <p:ext uri="{BB962C8B-B14F-4D97-AF65-F5344CB8AC3E}">
        <p14:creationId xmlns:p14="http://schemas.microsoft.com/office/powerpoint/2010/main" val="8852019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479376" y="868101"/>
            <a:ext cx="11377264" cy="5585236"/>
          </a:xfrm>
        </p:spPr>
        <p:txBody>
          <a:bodyPr/>
          <a:lstStyle/>
          <a:p>
            <a:pPr algn="just"/>
            <a:r>
              <a:rPr lang="uk-UA" sz="2000" b="1" i="1" dirty="0">
                <a:latin typeface="Times New Roman" panose="02020603050405020304" pitchFamily="18" charset="0"/>
                <a:cs typeface="Times New Roman" panose="02020603050405020304" pitchFamily="18" charset="0"/>
              </a:rPr>
              <a:t>3) об'єктивний аналіз процесів світового розвитку ставить питання про доповнення </a:t>
            </a:r>
            <a:r>
              <a:rPr lang="uk-UA" sz="2000" b="1" i="1" dirty="0" err="1">
                <a:latin typeface="Times New Roman" panose="02020603050405020304" pitchFamily="18" charset="0"/>
                <a:cs typeface="Times New Roman" panose="02020603050405020304" pitchFamily="18" charset="0"/>
              </a:rPr>
              <a:t>антропо</a:t>
            </a:r>
            <a:r>
              <a:rPr lang="uk-UA" sz="2000" b="1" i="1" dirty="0">
                <a:latin typeface="Times New Roman" panose="02020603050405020304" pitchFamily="18" charset="0"/>
                <a:cs typeface="Times New Roman" panose="02020603050405020304" pitchFamily="18" charset="0"/>
              </a:rPr>
              <a:t>-центричного підходу до глобальної проблематики підходом, при якому в центрі моделювання знаходяться чисто природні процеси (</a:t>
            </a:r>
            <a:r>
              <a:rPr lang="uk-UA" sz="2000" b="1" i="1" dirty="0" err="1">
                <a:latin typeface="Times New Roman" panose="02020603050405020304" pitchFamily="18" charset="0"/>
                <a:cs typeface="Times New Roman" panose="02020603050405020304" pitchFamily="18" charset="0"/>
              </a:rPr>
              <a:t>гео</a:t>
            </a:r>
            <a:r>
              <a:rPr lang="uk-UA" sz="2000" b="1" i="1" dirty="0">
                <a:latin typeface="Times New Roman" panose="02020603050405020304" pitchFamily="18" charset="0"/>
                <a:cs typeface="Times New Roman" panose="02020603050405020304" pitchFamily="18" charset="0"/>
              </a:rPr>
              <a:t>- та еко-центричні підходи); моделі глобального клімату (включаючи модель "ядерної зими" Η. М. </a:t>
            </a:r>
            <a:r>
              <a:rPr lang="uk-UA" sz="2000" b="1" i="1" dirty="0" err="1">
                <a:latin typeface="Times New Roman" panose="02020603050405020304" pitchFamily="18" charset="0"/>
                <a:cs typeface="Times New Roman" panose="02020603050405020304" pitchFamily="18" charset="0"/>
              </a:rPr>
              <a:t>Моїсеєва</a:t>
            </a:r>
            <a:r>
              <a:rPr lang="uk-UA" sz="2000" b="1" i="1" dirty="0">
                <a:latin typeface="Times New Roman" panose="02020603050405020304" pitchFamily="18" charset="0"/>
                <a:cs typeface="Times New Roman" panose="02020603050405020304" pitchFamily="18" charset="0"/>
              </a:rPr>
              <a:t>), система моделей "Гея" дають уявлення про досвід такого роду;</a:t>
            </a:r>
            <a:endParaRPr lang="uk-UA" sz="2000" dirty="0">
              <a:latin typeface="Times New Roman" panose="02020603050405020304" pitchFamily="18" charset="0"/>
              <a:cs typeface="Times New Roman" panose="02020603050405020304" pitchFamily="18" charset="0"/>
            </a:endParaRPr>
          </a:p>
          <a:p>
            <a:pPr algn="just"/>
            <a:r>
              <a:rPr lang="uk-UA" sz="2000" b="1" i="1" dirty="0">
                <a:latin typeface="Times New Roman" panose="02020603050405020304" pitchFamily="18" charset="0"/>
                <a:cs typeface="Times New Roman" panose="02020603050405020304" pitchFamily="18" charset="0"/>
              </a:rPr>
              <a:t>4) значну роль в глобальному моделюванні відіграють сценарії розвитку таких великих вогнищ антропогенного впливу, як Європа; без аналізу стану і прогнозу екологічної ситуації тут ні біосфера, ні світове господарство не можуть бути стабільні.</a:t>
            </a:r>
            <a:endParaRPr lang="uk-UA" sz="2000" dirty="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31</a:t>
            </a:fld>
            <a:endParaRPr lang="ru-RU" noProof="0"/>
          </a:p>
        </p:txBody>
      </p:sp>
    </p:spTree>
    <p:extLst>
      <p:ext uri="{BB962C8B-B14F-4D97-AF65-F5344CB8AC3E}">
        <p14:creationId xmlns:p14="http://schemas.microsoft.com/office/powerpoint/2010/main" val="4052387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1"/>
            <a:ext cx="11737304" cy="5585236"/>
          </a:xfrm>
        </p:spPr>
        <p:txBody>
          <a:bodyPr/>
          <a:lstStyle/>
          <a:p>
            <a:pPr algn="just"/>
            <a:r>
              <a:rPr lang="uk-UA" sz="1900" i="1" dirty="0">
                <a:latin typeface="Times New Roman" panose="02020603050405020304" pitchFamily="18" charset="0"/>
                <a:cs typeface="Times New Roman" panose="02020603050405020304" pitchFamily="18" charset="0"/>
              </a:rPr>
              <a:t>Незважаючи на велике значення прогнозних моделей, всі вони містять ряд недоліків. По-перше, в них в явному вигляді не сформульовані цілі суспільного розвитку, раціональні дії, що управляють відшукуються в ході програвання різних варіантів сценарію. По-друге, жодна модель не дає чіткої оцінки вихідного стану природного середовища (на момент початку відліку). При цьому оцінки вихідного стану системи в </a:t>
            </a:r>
            <a:r>
              <a:rPr lang="uk-UA" sz="1900" i="1" dirty="0" err="1">
                <a:latin typeface="Times New Roman" panose="02020603050405020304" pitchFamily="18" charset="0"/>
                <a:cs typeface="Times New Roman" panose="02020603050405020304" pitchFamily="18" charset="0"/>
              </a:rPr>
              <a:t>різноцільових</a:t>
            </a:r>
            <a:r>
              <a:rPr lang="uk-UA" sz="1900" i="1" dirty="0">
                <a:latin typeface="Times New Roman" panose="02020603050405020304" pitchFamily="18" charset="0"/>
                <a:cs typeface="Times New Roman" panose="02020603050405020304" pitchFamily="18" charset="0"/>
              </a:rPr>
              <a:t> моделях можуть бути досить суперечливі ( "можлива екологічна криза", "переддень кризи", "жорстока екологічна криза" на регіональному рівні). По-третє, всі моделі досить тенденційні ( "не візьмеш"), вони практично не враховують "поворотних точок" (точок біфуркації), які мають виникати в стані природного середовища. По-четверте, в моделях відчувається дефіцит інформації про стан природних систем. По-п'яте, відкритим залишається питання про допустимі господарські навантаження на екосистеми в межах навантаження на біосферу в цілому; немає чітких рекомендацій і розрахунків за їхнім визначенням.</a:t>
            </a:r>
            <a:endParaRPr lang="uk-UA" sz="1900" dirty="0">
              <a:latin typeface="Times New Roman" panose="02020603050405020304" pitchFamily="18" charset="0"/>
              <a:cs typeface="Times New Roman" panose="02020603050405020304" pitchFamily="18" charset="0"/>
            </a:endParaRP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32</a:t>
            </a:fld>
            <a:endParaRPr lang="ru-RU" noProof="0"/>
          </a:p>
        </p:txBody>
      </p:sp>
    </p:spTree>
    <p:extLst>
      <p:ext uri="{BB962C8B-B14F-4D97-AF65-F5344CB8AC3E}">
        <p14:creationId xmlns:p14="http://schemas.microsoft.com/office/powerpoint/2010/main" val="407588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1"/>
            <a:ext cx="11737304" cy="5585236"/>
          </a:xfrm>
        </p:spPr>
        <p:txBody>
          <a:bodyPr/>
          <a:lstStyle/>
          <a:p>
            <a:pPr algn="just"/>
            <a:r>
              <a:rPr lang="uk-UA" sz="1800" dirty="0">
                <a:latin typeface="Times New Roman" panose="02020603050405020304" pitchFamily="18" charset="0"/>
                <a:cs typeface="Times New Roman" panose="02020603050405020304" pitchFamily="18" charset="0"/>
              </a:rPr>
              <a:t>В цілому, хоча вся сукупність сучасних глобальних моделей і не досягає вирішення основних екологічних проблем, вона дозволяє намітити етапи і напрямки подальших досліджень.</a:t>
            </a:r>
          </a:p>
          <a:p>
            <a:pPr algn="just"/>
            <a:r>
              <a:rPr lang="uk-UA" sz="1800" dirty="0">
                <a:latin typeface="Times New Roman" panose="02020603050405020304" pitchFamily="18" charset="0"/>
                <a:cs typeface="Times New Roman" panose="02020603050405020304" pitchFamily="18" charset="0"/>
              </a:rPr>
              <a:t>Поточні проекти припускають, що за нинішніх демографічних тенденцій населення світу буде стабілізовано на рівні 11,6 млрд. людей. Тим часом до теперішнього часу, згідно з розробленими наукою біосферної і ресурсної моделями світової системи, допустима для Землі чисельність населення складає 2 млрд. людей і 7-8 млрд. чоловік відповідно. Виходячи з цього, в даний час світова система йде не за сценарієм виходу з глобальної екологічної кризи, а за інерційним сценарієм його поглиблення.</a:t>
            </a:r>
          </a:p>
          <a:p>
            <a:pPr algn="just"/>
            <a:r>
              <a:rPr lang="uk-UA" sz="1800" dirty="0">
                <a:latin typeface="Times New Roman" panose="02020603050405020304" pitchFamily="18" charset="0"/>
                <a:cs typeface="Times New Roman" panose="02020603050405020304" pitchFamily="18" charset="0"/>
              </a:rPr>
              <a:t>Модель сталого розвитку світової системи ґрунтується на кількісному взаємозв'язку між біосферою, людством (країнами світу) і введенням механізму глобального управління - центральне завдання міжнародного співробітництва. Таким чином, сталий розвиток людства, світової системи, окремих країн світу - це оптимально керований розвиток на основі вищих досягнень сучасної науки і стійкої біосфери, яке орієнтоване на збереження і вдосконалення людини.</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33</a:t>
            </a:fld>
            <a:endParaRPr lang="ru-RU" noProof="0"/>
          </a:p>
        </p:txBody>
      </p:sp>
    </p:spTree>
    <p:extLst>
      <p:ext uri="{BB962C8B-B14F-4D97-AF65-F5344CB8AC3E}">
        <p14:creationId xmlns:p14="http://schemas.microsoft.com/office/powerpoint/2010/main" val="160643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68100"/>
            <a:ext cx="11737304" cy="5657243"/>
          </a:xfrm>
        </p:spPr>
        <p:txBody>
          <a:bodyPr/>
          <a:lstStyle/>
          <a:p>
            <a:pPr algn="just"/>
            <a:r>
              <a:rPr lang="uk-UA" sz="1900" dirty="0">
                <a:latin typeface="Times New Roman" panose="02020603050405020304" pitchFamily="18" charset="0"/>
                <a:cs typeface="Times New Roman" panose="02020603050405020304" pitchFamily="18" charset="0"/>
              </a:rPr>
              <a:t>Сучасні дослідження, виконані під егідою Римського клубу, містять аргументи на користь якісного іншого рівня організації міжнародної спільноти. В узагальненому вигляді і найбільш повно цей висновок викладено в доповіді Римському клубу "Перша світова революція". Головну увагу в доповіді, що складається з двох частин (аналіз проблематики і пропоновані рішення), зосереджено на питаннях </a:t>
            </a:r>
            <a:r>
              <a:rPr lang="uk-UA" sz="1900" b="1" dirty="0">
                <a:latin typeface="Times New Roman" panose="02020603050405020304" pitchFamily="18" charset="0"/>
                <a:cs typeface="Times New Roman" panose="02020603050405020304" pitchFamily="18" charset="0"/>
              </a:rPr>
              <a:t>управління</a:t>
            </a:r>
            <a:r>
              <a:rPr lang="uk-UA" sz="1900" dirty="0">
                <a:latin typeface="Times New Roman" panose="02020603050405020304" pitchFamily="18" charset="0"/>
                <a:cs typeface="Times New Roman" panose="02020603050405020304" pitchFamily="18" charset="0"/>
              </a:rPr>
              <a:t>.</a:t>
            </a:r>
          </a:p>
          <a:p>
            <a:pPr algn="just"/>
            <a:r>
              <a:rPr lang="uk-UA" sz="1900" dirty="0">
                <a:latin typeface="Times New Roman" panose="02020603050405020304" pitchFamily="18" charset="0"/>
                <a:cs typeface="Times New Roman" panose="02020603050405020304" pitchFamily="18" charset="0"/>
              </a:rPr>
              <a:t>Беручи участь в підготовці різного роду проектів і моделей, географи (разом з представниками інших наук) покликані визначити шляхи задоволення основних потреб населення світу, способи ефективного вирішення глобальних проблем, а також дати прогноз, з якими найбільш гострими проблемами може зіткнутися людство в найближчі десятиліття. При всій загальносвітової масштабності глобальних проблем необхідний їх географічний аналіз, тобто дослідження того, як проявляються ці проблеми на конкретній території, в конкретному районі нашого різноманітного контрастного світу.</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34</a:t>
            </a:fld>
            <a:endParaRPr lang="ru-RU" noProof="0"/>
          </a:p>
        </p:txBody>
      </p:sp>
    </p:spTree>
    <p:extLst>
      <p:ext uri="{BB962C8B-B14F-4D97-AF65-F5344CB8AC3E}">
        <p14:creationId xmlns:p14="http://schemas.microsoft.com/office/powerpoint/2010/main" val="32517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4"/>
            <a:ext cx="11737304" cy="6120679"/>
          </a:xfrm>
        </p:spPr>
        <p:txBody>
          <a:bodyPr/>
          <a:lstStyle/>
          <a:p>
            <a:pPr algn="just"/>
            <a:r>
              <a:rPr lang="uk-UA" sz="1900" b="1" dirty="0">
                <a:latin typeface="Times New Roman" panose="02020603050405020304" pitchFamily="18" charset="0"/>
                <a:cs typeface="Times New Roman" panose="02020603050405020304" pitchFamily="18" charset="0"/>
              </a:rPr>
              <a:t>Джей </a:t>
            </a:r>
            <a:r>
              <a:rPr lang="uk-UA" sz="1900" b="1" dirty="0" err="1">
                <a:latin typeface="Times New Roman" panose="02020603050405020304" pitchFamily="18" charset="0"/>
                <a:cs typeface="Times New Roman" panose="02020603050405020304" pitchFamily="18" charset="0"/>
              </a:rPr>
              <a:t>Форрестер</a:t>
            </a:r>
            <a:r>
              <a:rPr lang="uk-UA" sz="1900" b="1" dirty="0">
                <a:latin typeface="Times New Roman" panose="02020603050405020304" pitchFamily="18" charset="0"/>
                <a:cs typeface="Times New Roman" panose="02020603050405020304" pitchFamily="18" charset="0"/>
              </a:rPr>
              <a:t>, професор </a:t>
            </a:r>
            <a:r>
              <a:rPr lang="uk-UA" sz="1900" b="1" dirty="0" err="1">
                <a:latin typeface="Times New Roman" panose="02020603050405020304" pitchFamily="18" charset="0"/>
                <a:cs typeface="Times New Roman" panose="02020603050405020304" pitchFamily="18" charset="0"/>
              </a:rPr>
              <a:t>Массачусетського</a:t>
            </a:r>
            <a:r>
              <a:rPr lang="uk-UA" sz="1900" b="1" dirty="0">
                <a:latin typeface="Times New Roman" panose="02020603050405020304" pitchFamily="18" charset="0"/>
                <a:cs typeface="Times New Roman" panose="02020603050405020304" pitchFamily="18" charset="0"/>
              </a:rPr>
              <a:t> технологічного інституту, є родоначальником побудови моделей системної динаміки.</a:t>
            </a:r>
            <a:r>
              <a:rPr lang="uk-UA" sz="1900" dirty="0">
                <a:latin typeface="Times New Roman" panose="02020603050405020304" pitchFamily="18" charset="0"/>
                <a:cs typeface="Times New Roman" panose="02020603050405020304" pitchFamily="18" charset="0"/>
              </a:rPr>
              <a:t> Він розробив апарат «системної динаміки», що дозволяє імітувати за допомогою ЕОМ розвиток різних сценаріїв в динаміці складних систем. Апарат був побудований на основі досягнень теорії систем і комп'ютерного моделювання з використанням мови звичайних диференціальних рівнянь (ОДУ). </a:t>
            </a:r>
            <a:r>
              <a:rPr lang="uk-UA" sz="1900" dirty="0" err="1">
                <a:latin typeface="Times New Roman" panose="02020603050405020304" pitchFamily="18" charset="0"/>
                <a:cs typeface="Times New Roman" panose="02020603050405020304" pitchFamily="18" charset="0"/>
              </a:rPr>
              <a:t>Дж</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Форрестер</a:t>
            </a:r>
            <a:r>
              <a:rPr lang="uk-UA" sz="1900" dirty="0">
                <a:latin typeface="Times New Roman" panose="02020603050405020304" pitchFamily="18" charset="0"/>
                <a:cs typeface="Times New Roman" panose="02020603050405020304" pitchFamily="18" charset="0"/>
              </a:rPr>
              <a:t>, на замовлення Римського клубу, створеного в 1968 р. з ініціативи найбільшого італійського громадського діяча і бізнесмена </a:t>
            </a:r>
            <a:r>
              <a:rPr lang="uk-UA" sz="1900" dirty="0" err="1">
                <a:latin typeface="Times New Roman" panose="02020603050405020304" pitchFamily="18" charset="0"/>
                <a:cs typeface="Times New Roman" panose="02020603050405020304" pitchFamily="18" charset="0"/>
              </a:rPr>
              <a:t>Ауреліо</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Печчеї</a:t>
            </a:r>
            <a:r>
              <a:rPr lang="uk-UA" sz="1900" dirty="0">
                <a:latin typeface="Times New Roman" panose="02020603050405020304" pitchFamily="18" charset="0"/>
                <a:cs typeface="Times New Roman" panose="02020603050405020304" pitchFamily="18" charset="0"/>
              </a:rPr>
              <a:t>, були створені перші математичні моделі світової динаміки «Світ-1» і «Світ-2» (1971-1972 рр.) , які поклали початок моделювання глобальних процесів. У 1971 р. </a:t>
            </a:r>
            <a:r>
              <a:rPr lang="uk-UA" sz="1900" dirty="0" err="1">
                <a:latin typeface="Times New Roman" panose="02020603050405020304" pitchFamily="18" charset="0"/>
                <a:cs typeface="Times New Roman" panose="02020603050405020304" pitchFamily="18" charset="0"/>
              </a:rPr>
              <a:t>Дж.Форрестер</a:t>
            </a:r>
            <a:r>
              <a:rPr lang="uk-UA" sz="1900" dirty="0">
                <a:latin typeface="Times New Roman" panose="02020603050405020304" pitchFamily="18" charset="0"/>
                <a:cs typeface="Times New Roman" panose="02020603050405020304" pitchFamily="18" charset="0"/>
              </a:rPr>
              <a:t> опублікував перші результати комп'ютерного моделювання світової динаміки, в популярній книзі «Світова динаміка» (</a:t>
            </a:r>
            <a:r>
              <a:rPr lang="uk-UA" sz="1900" dirty="0" err="1">
                <a:latin typeface="Times New Roman" panose="02020603050405020304" pitchFamily="18" charset="0"/>
                <a:cs typeface="Times New Roman" panose="02020603050405020304" pitchFamily="18" charset="0"/>
              </a:rPr>
              <a:t>Форрестер</a:t>
            </a:r>
            <a:r>
              <a:rPr lang="uk-UA" sz="1900" dirty="0">
                <a:latin typeface="Times New Roman" panose="02020603050405020304" pitchFamily="18" charset="0"/>
                <a:cs typeface="Times New Roman" panose="02020603050405020304" pitchFamily="18" charset="0"/>
              </a:rPr>
              <a:t> 1978), в якій він вперше спробував описати основні процеси економіки, демографії, зростання забруднення навколишнього середовища і їх взаємодію і обумовленість в планетарному масштабі.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35</a:t>
            </a:fld>
            <a:endParaRPr lang="ru-RU" noProof="0"/>
          </a:p>
        </p:txBody>
      </p:sp>
    </p:spTree>
    <p:extLst>
      <p:ext uri="{BB962C8B-B14F-4D97-AF65-F5344CB8AC3E}">
        <p14:creationId xmlns:p14="http://schemas.microsoft.com/office/powerpoint/2010/main" val="212557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5"/>
            <a:ext cx="11737304" cy="1656184"/>
          </a:xfrm>
        </p:spPr>
        <p:txBody>
          <a:bodyPr/>
          <a:lstStyle/>
          <a:p>
            <a:pPr algn="just"/>
            <a:r>
              <a:rPr lang="uk-UA" sz="2000" b="1" i="1" dirty="0">
                <a:latin typeface="Times New Roman" panose="02020603050405020304" pitchFamily="18" charset="0"/>
                <a:cs typeface="Times New Roman" panose="02020603050405020304" pitchFamily="18" charset="0"/>
              </a:rPr>
              <a:t>Перш за все, </a:t>
            </a:r>
            <a:r>
              <a:rPr lang="uk-UA" sz="2000" b="1" i="1" dirty="0" err="1">
                <a:latin typeface="Times New Roman" panose="02020603050405020304" pitchFamily="18" charset="0"/>
                <a:cs typeface="Times New Roman" panose="02020603050405020304" pitchFamily="18" charset="0"/>
              </a:rPr>
              <a:t>Дж</a:t>
            </a:r>
            <a:r>
              <a:rPr lang="uk-UA" sz="2000" b="1" i="1" dirty="0">
                <a:latin typeface="Times New Roman" panose="02020603050405020304" pitchFamily="18" charset="0"/>
                <a:cs typeface="Times New Roman" panose="02020603050405020304" pitchFamily="18" charset="0"/>
              </a:rPr>
              <a:t>. </a:t>
            </a:r>
            <a:r>
              <a:rPr lang="uk-UA" sz="2000" b="1" i="1" dirty="0" err="1">
                <a:latin typeface="Times New Roman" panose="02020603050405020304" pitchFamily="18" charset="0"/>
                <a:cs typeface="Times New Roman" panose="02020603050405020304" pitchFamily="18" charset="0"/>
              </a:rPr>
              <a:t>Форрестер</a:t>
            </a:r>
            <a:r>
              <a:rPr lang="uk-UA" sz="2000" b="1" i="1" dirty="0">
                <a:latin typeface="Times New Roman" panose="02020603050405020304" pitchFamily="18" charset="0"/>
                <a:cs typeface="Times New Roman" panose="02020603050405020304" pitchFamily="18" charset="0"/>
              </a:rPr>
              <a:t> виділив найбільш істотні світові процеси. На той момент ними виявилися наступні:</a:t>
            </a:r>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36</a:t>
            </a:fld>
            <a:endParaRPr lang="ru-RU" noProof="0"/>
          </a:p>
        </p:txBody>
      </p:sp>
      <p:graphicFrame>
        <p:nvGraphicFramePr>
          <p:cNvPr id="2" name="Схема 1">
            <a:extLst>
              <a:ext uri="{FF2B5EF4-FFF2-40B4-BE49-F238E27FC236}">
                <a16:creationId xmlns:a16="http://schemas.microsoft.com/office/drawing/2014/main" id="{7B9FD4C0-468A-4638-818F-A8C6A6BE920F}"/>
              </a:ext>
            </a:extLst>
          </p:cNvPr>
          <p:cNvGraphicFramePr/>
          <p:nvPr>
            <p:extLst>
              <p:ext uri="{D42A27DB-BD31-4B8C-83A1-F6EECF244321}">
                <p14:modId xmlns:p14="http://schemas.microsoft.com/office/powerpoint/2010/main" val="1301222453"/>
              </p:ext>
            </p:extLst>
          </p:nvPr>
        </p:nvGraphicFramePr>
        <p:xfrm>
          <a:off x="1271464" y="1675770"/>
          <a:ext cx="9793088" cy="312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50F38B3-B753-4716-9123-750FA1BE4ECD}"/>
              </a:ext>
            </a:extLst>
          </p:cNvPr>
          <p:cNvSpPr txBox="1"/>
          <p:nvPr/>
        </p:nvSpPr>
        <p:spPr>
          <a:xfrm>
            <a:off x="276106" y="4997826"/>
            <a:ext cx="11737304" cy="1015663"/>
          </a:xfrm>
          <a:prstGeom prst="rect">
            <a:avLst/>
          </a:prstGeom>
          <a:noFill/>
        </p:spPr>
        <p:txBody>
          <a:bodyPr wrap="square" rtlCol="0">
            <a:spAutoFit/>
          </a:bodyPr>
          <a:lstStyle/>
          <a:p>
            <a:pPr algn="just"/>
            <a:r>
              <a:rPr lang="uk-UA" sz="2000" b="1" i="1" dirty="0">
                <a:latin typeface="Times New Roman" panose="02020603050405020304" pitchFamily="18" charset="0"/>
                <a:cs typeface="Times New Roman" panose="02020603050405020304" pitchFamily="18" charset="0"/>
              </a:rPr>
              <a:t>Таким чином, Світ-Система по </a:t>
            </a:r>
            <a:r>
              <a:rPr lang="uk-UA" sz="2000" b="1" i="1" dirty="0" err="1">
                <a:latin typeface="Times New Roman" panose="02020603050405020304" pitchFamily="18" charset="0"/>
                <a:cs typeface="Times New Roman" panose="02020603050405020304" pitchFamily="18" charset="0"/>
              </a:rPr>
              <a:t>Форрестеру</a:t>
            </a:r>
            <a:r>
              <a:rPr lang="uk-UA" sz="2000" b="1" i="1" dirty="0">
                <a:latin typeface="Times New Roman" panose="02020603050405020304" pitchFamily="18" charset="0"/>
                <a:cs typeface="Times New Roman" panose="02020603050405020304" pitchFamily="18" charset="0"/>
              </a:rPr>
              <a:t> складається з наступних основних підсистем: населення, основні фонди (капітал), сільськогосподарські фонди, невідновлювані природні ресурси, забруднення навколишнього середовища.</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831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404664"/>
            <a:ext cx="11665296" cy="5256583"/>
          </a:xfrm>
        </p:spPr>
        <p:txBody>
          <a:bodyPr/>
          <a:lstStyle/>
          <a:p>
            <a:pPr algn="just"/>
            <a:r>
              <a:rPr lang="uk-UA" sz="1800" dirty="0">
                <a:latin typeface="Times New Roman" panose="02020603050405020304" pitchFamily="18" charset="0"/>
                <a:cs typeface="Times New Roman" panose="02020603050405020304" pitchFamily="18" charset="0"/>
              </a:rPr>
              <a:t>Отже, світова динаміка може бути описана п'ятьма основними глобальними змінними, як функціями залежними від часу: 1) N - чисельність населення Землі; 2) K - основні фонди (капітал); 3) X - частка фондів у сільському господарстві; 4) R - обсяг невідновлюваних природних ресурсів; 5) Z - кількість забруднень навколишнього середовища.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a:t>
            </a:r>
            <a:r>
              <a:rPr lang="uk-UA" sz="1800" dirty="0">
                <a:latin typeface="Times New Roman" panose="02020603050405020304" pitchFamily="18" charset="0"/>
                <a:cs typeface="Times New Roman" panose="02020603050405020304" pitchFamily="18" charset="0"/>
              </a:rPr>
              <a:t> думав, що вплив основних змінних </a:t>
            </a:r>
            <a:r>
              <a:rPr lang="uk-UA" sz="1800" i="1" dirty="0">
                <a:latin typeface="Times New Roman" panose="02020603050405020304" pitchFamily="18" charset="0"/>
                <a:cs typeface="Times New Roman" panose="02020603050405020304" pitchFamily="18" charset="0"/>
              </a:rPr>
              <a:t>N, K, X, R і Z</a:t>
            </a:r>
            <a:r>
              <a:rPr lang="uk-UA" sz="1800" dirty="0">
                <a:latin typeface="Times New Roman" panose="02020603050405020304" pitchFamily="18" charset="0"/>
                <a:cs typeface="Times New Roman" panose="02020603050405020304" pitchFamily="18" charset="0"/>
              </a:rPr>
              <a:t> один на одного в основному виявляється через природні процеси взаємодії і допоміжні фактори, такі як, наприклад, підвищення труднощі видобутку невідновлюваних ресурсів у міру їх виснаження. Крім зазначених змінних,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a:t>
            </a:r>
            <a:r>
              <a:rPr lang="uk-UA" sz="1800" dirty="0">
                <a:latin typeface="Times New Roman" panose="02020603050405020304" pitchFamily="18" charset="0"/>
                <a:cs typeface="Times New Roman" panose="02020603050405020304" pitchFamily="18" charset="0"/>
              </a:rPr>
              <a:t> ввів ще одне поняття - якість життя </a:t>
            </a:r>
            <a:r>
              <a:rPr lang="uk-UA" sz="1800" i="1" dirty="0">
                <a:latin typeface="Times New Roman" panose="02020603050405020304" pitchFamily="18" charset="0"/>
                <a:cs typeface="Times New Roman" panose="02020603050405020304" pitchFamily="18" charset="0"/>
              </a:rPr>
              <a:t>Q</a:t>
            </a:r>
            <a:r>
              <a:rPr lang="uk-UA" sz="1800" dirty="0">
                <a:latin typeface="Times New Roman" panose="02020603050405020304" pitchFamily="18" charset="0"/>
                <a:cs typeface="Times New Roman" panose="02020603050405020304" pitchFamily="18" charset="0"/>
              </a:rPr>
              <a:t>, що носить характер індикатора функціонування досліджуваної системи. Якість життя задається апріорі у вигляді творення чотирьох унітарних співмножників:</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37</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graphicFrame>
        <p:nvGraphicFramePr>
          <p:cNvPr id="35" name="Об'єкт 34">
            <a:extLst>
              <a:ext uri="{FF2B5EF4-FFF2-40B4-BE49-F238E27FC236}">
                <a16:creationId xmlns:a16="http://schemas.microsoft.com/office/drawing/2014/main" id="{4E14B2AD-40B9-48C4-9C64-12BA4ABCF293}"/>
              </a:ext>
            </a:extLst>
          </p:cNvPr>
          <p:cNvGraphicFramePr>
            <a:graphicFrameLocks noChangeAspect="1"/>
          </p:cNvGraphicFramePr>
          <p:nvPr>
            <p:extLst>
              <p:ext uri="{D42A27DB-BD31-4B8C-83A1-F6EECF244321}">
                <p14:modId xmlns:p14="http://schemas.microsoft.com/office/powerpoint/2010/main" val="2649380052"/>
              </p:ext>
            </p:extLst>
          </p:nvPr>
        </p:nvGraphicFramePr>
        <p:xfrm>
          <a:off x="5015880" y="4646229"/>
          <a:ext cx="2099953" cy="395068"/>
        </p:xfrm>
        <a:graphic>
          <a:graphicData uri="http://schemas.openxmlformats.org/presentationml/2006/ole">
            <mc:AlternateContent xmlns:mc="http://schemas.openxmlformats.org/markup-compatibility/2006">
              <mc:Choice xmlns:v="urn:schemas-microsoft-com:vml" Requires="v">
                <p:oleObj spid="_x0000_s1123" r:id="rId3" imgW="1257300" imgH="241300" progId="Equation.3">
                  <p:embed/>
                </p:oleObj>
              </mc:Choice>
              <mc:Fallback>
                <p:oleObj r:id="rId3" imgW="1257300" imgH="2413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0" y="4646229"/>
                        <a:ext cx="2099953" cy="395068"/>
                      </a:xfrm>
                      <a:prstGeom prst="rect">
                        <a:avLst/>
                      </a:prstGeom>
                      <a:noFill/>
                    </p:spPr>
                  </p:pic>
                </p:oleObj>
              </mc:Fallback>
            </mc:AlternateContent>
          </a:graphicData>
        </a:graphic>
      </p:graphicFrame>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
        <p:nvSpPr>
          <p:cNvPr id="37" name="TextBox 36">
            <a:extLst>
              <a:ext uri="{FF2B5EF4-FFF2-40B4-BE49-F238E27FC236}">
                <a16:creationId xmlns:a16="http://schemas.microsoft.com/office/drawing/2014/main" id="{425F3D47-9C8D-4651-8610-6A532B5D3B37}"/>
              </a:ext>
            </a:extLst>
          </p:cNvPr>
          <p:cNvSpPr txBox="1"/>
          <p:nvPr/>
        </p:nvSpPr>
        <p:spPr>
          <a:xfrm>
            <a:off x="7536160" y="4629845"/>
            <a:ext cx="482824" cy="400110"/>
          </a:xfrm>
          <a:prstGeom prst="rect">
            <a:avLst/>
          </a:prstGeom>
          <a:noFill/>
        </p:spPr>
        <p:txBody>
          <a:bodyPr wrap="none" rtlCol="0">
            <a:spAutoFit/>
          </a:bodyPr>
          <a:lstStyle/>
          <a:p>
            <a:r>
              <a:rPr lang="ru-UA" sz="2000" dirty="0">
                <a:latin typeface="Times New Roman" panose="02020603050405020304" pitchFamily="18" charset="0"/>
                <a:cs typeface="Times New Roman" panose="02020603050405020304" pitchFamily="18" charset="0"/>
              </a:rPr>
              <a:t>(1)</a:t>
            </a:r>
            <a:endParaRPr lang="uk-UA" sz="2000" dirty="0">
              <a:latin typeface="Times New Roman" panose="02020603050405020304" pitchFamily="18" charset="0"/>
              <a:cs typeface="Times New Roman" panose="02020603050405020304" pitchFamily="18" charset="0"/>
            </a:endParaRPr>
          </a:p>
        </p:txBody>
      </p:sp>
      <p:graphicFrame>
        <p:nvGraphicFramePr>
          <p:cNvPr id="45" name="Об'єкт 44">
            <a:extLst>
              <a:ext uri="{FF2B5EF4-FFF2-40B4-BE49-F238E27FC236}">
                <a16:creationId xmlns:a16="http://schemas.microsoft.com/office/drawing/2014/main" id="{EA46A7F0-B86B-4416-A894-403A6862FF68}"/>
              </a:ext>
            </a:extLst>
          </p:cNvPr>
          <p:cNvGraphicFramePr>
            <a:graphicFrameLocks noChangeAspect="1"/>
          </p:cNvGraphicFramePr>
          <p:nvPr>
            <p:extLst>
              <p:ext uri="{D42A27DB-BD31-4B8C-83A1-F6EECF244321}">
                <p14:modId xmlns:p14="http://schemas.microsoft.com/office/powerpoint/2010/main" val="2766766135"/>
              </p:ext>
            </p:extLst>
          </p:nvPr>
        </p:nvGraphicFramePr>
        <p:xfrm>
          <a:off x="989372" y="5172857"/>
          <a:ext cx="1104642" cy="457200"/>
        </p:xfrm>
        <a:graphic>
          <a:graphicData uri="http://schemas.openxmlformats.org/presentationml/2006/ole">
            <mc:AlternateContent xmlns:mc="http://schemas.openxmlformats.org/markup-compatibility/2006">
              <mc:Choice xmlns:v="urn:schemas-microsoft-com:vml" Requires="v">
                <p:oleObj spid="_x0000_s1124" r:id="rId5" imgW="571252" imgH="241195" progId="Equation.3">
                  <p:embed/>
                </p:oleObj>
              </mc:Choice>
              <mc:Fallback>
                <p:oleObj r:id="rId5" imgW="571252" imgH="241195" progId="Equation.3">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372" y="5172857"/>
                        <a:ext cx="1104642" cy="457200"/>
                      </a:xfrm>
                      <a:prstGeom prst="rect">
                        <a:avLst/>
                      </a:prstGeom>
                      <a:noFill/>
                    </p:spPr>
                  </p:pic>
                </p:oleObj>
              </mc:Fallback>
            </mc:AlternateContent>
          </a:graphicData>
        </a:graphic>
      </p:graphicFrame>
      <p:graphicFrame>
        <p:nvGraphicFramePr>
          <p:cNvPr id="46" name="Об'єкт 45">
            <a:extLst>
              <a:ext uri="{FF2B5EF4-FFF2-40B4-BE49-F238E27FC236}">
                <a16:creationId xmlns:a16="http://schemas.microsoft.com/office/drawing/2014/main" id="{EFA3D682-A574-4CB3-93CA-9448F781C552}"/>
              </a:ext>
            </a:extLst>
          </p:cNvPr>
          <p:cNvGraphicFramePr>
            <a:graphicFrameLocks noChangeAspect="1"/>
          </p:cNvGraphicFramePr>
          <p:nvPr>
            <p:extLst>
              <p:ext uri="{D42A27DB-BD31-4B8C-83A1-F6EECF244321}">
                <p14:modId xmlns:p14="http://schemas.microsoft.com/office/powerpoint/2010/main" val="400748582"/>
              </p:ext>
            </p:extLst>
          </p:nvPr>
        </p:nvGraphicFramePr>
        <p:xfrm>
          <a:off x="958457" y="5645982"/>
          <a:ext cx="1104647" cy="457200"/>
        </p:xfrm>
        <a:graphic>
          <a:graphicData uri="http://schemas.openxmlformats.org/presentationml/2006/ole">
            <mc:AlternateContent xmlns:mc="http://schemas.openxmlformats.org/markup-compatibility/2006">
              <mc:Choice xmlns:v="urn:schemas-microsoft-com:vml" Requires="v">
                <p:oleObj spid="_x0000_s1125" r:id="rId7" imgW="571252" imgH="241195" progId="Equation.3">
                  <p:embed/>
                </p:oleObj>
              </mc:Choice>
              <mc:Fallback>
                <p:oleObj r:id="rId7" imgW="571252" imgH="241195" progId="Equation.3">
                  <p:embed/>
                  <p:pic>
                    <p:nvPicPr>
                      <p:cNvPr id="0"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457" y="5645982"/>
                        <a:ext cx="1104647" cy="457200"/>
                      </a:xfrm>
                      <a:prstGeom prst="rect">
                        <a:avLst/>
                      </a:prstGeom>
                      <a:noFill/>
                    </p:spPr>
                  </p:pic>
                </p:oleObj>
              </mc:Fallback>
            </mc:AlternateContent>
          </a:graphicData>
        </a:graphic>
      </p:graphicFrame>
      <p:sp>
        <p:nvSpPr>
          <p:cNvPr id="47" name="Rectangle 39">
            <a:extLst>
              <a:ext uri="{FF2B5EF4-FFF2-40B4-BE49-F238E27FC236}">
                <a16:creationId xmlns:a16="http://schemas.microsoft.com/office/drawing/2014/main" id="{329E3EF3-9CFF-4530-AD16-9D3DAD4741AC}"/>
              </a:ext>
            </a:extLst>
          </p:cNvPr>
          <p:cNvSpPr>
            <a:spLocks noChangeArrowheads="1"/>
          </p:cNvSpPr>
          <p:nvPr/>
        </p:nvSpPr>
        <p:spPr bwMode="auto">
          <a:xfrm>
            <a:off x="515777" y="5270525"/>
            <a:ext cx="13200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a:t>
            </a:r>
            <a:r>
              <a:rPr kumimoji="0" lang="uk-UA" altLang="uk-UA"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5FA159A1-6D84-43F5-8CB4-F9BA032BA946}"/>
              </a:ext>
            </a:extLst>
          </p:cNvPr>
          <p:cNvSpPr>
            <a:spLocks noChangeArrowheads="1"/>
          </p:cNvSpPr>
          <p:nvPr/>
        </p:nvSpPr>
        <p:spPr bwMode="auto">
          <a:xfrm>
            <a:off x="2094014" y="5259541"/>
            <a:ext cx="8984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залежність якості життя відповідно від матеріального рівня життя C і від харчування F; </a:t>
            </a:r>
            <a:endParaRPr kumimoji="0" lang="uk-UA" altLang="uk-UA" b="0" i="0" u="none" strike="noStrike" cap="none" normalizeH="0" baseline="0" dirty="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8C489A1D-C1B0-4046-B2A3-D31C285C7EF0}"/>
              </a:ext>
            </a:extLst>
          </p:cNvPr>
          <p:cNvSpPr>
            <a:spLocks noChangeArrowheads="1"/>
          </p:cNvSpPr>
          <p:nvPr/>
        </p:nvSpPr>
        <p:spPr bwMode="auto">
          <a:xfrm>
            <a:off x="2067163" y="5637513"/>
            <a:ext cx="1015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відображають вплив факторів </a:t>
            </a:r>
            <a:r>
              <a:rPr kumimoji="0" lang="uk-UA" altLang="uk-UA"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і Z </a:t>
            </a: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якість життя як відповідних функціональних </a:t>
            </a:r>
            <a:r>
              <a:rPr kumimoji="0" lang="uk-UA" altLang="uk-UA"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залежностей</a:t>
            </a: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uk-UA"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9617549"/>
      </p:ext>
    </p:extLst>
  </p:cSld>
  <p:clrMapOvr>
    <a:masterClrMapping/>
  </p:clrMapOvr>
  <p:transition spd="slow">
    <p:comb/>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кутник 24">
            <a:extLst>
              <a:ext uri="{FF2B5EF4-FFF2-40B4-BE49-F238E27FC236}">
                <a16:creationId xmlns:a16="http://schemas.microsoft.com/office/drawing/2014/main" id="{6F30B60E-D9E9-4DD6-8F2E-13AC74959580}"/>
              </a:ext>
            </a:extLst>
          </p:cNvPr>
          <p:cNvSpPr/>
          <p:nvPr/>
        </p:nvSpPr>
        <p:spPr>
          <a:xfrm>
            <a:off x="263352" y="3166184"/>
            <a:ext cx="11737304" cy="1709571"/>
          </a:xfrm>
          <a:prstGeom prst="rect">
            <a:avLst/>
          </a:prstGeom>
        </p:spPr>
        <p:txBody>
          <a:bodyPr wrap="square">
            <a:spAutoFit/>
          </a:bodyPr>
          <a:lstStyle/>
          <a:p>
            <a:pPr>
              <a:lnSpc>
                <a:spcPct val="150000"/>
              </a:lnSpc>
            </a:pPr>
            <a:r>
              <a:rPr lang="uk-UA" dirty="0">
                <a:latin typeface="Times New Roman" panose="02020603050405020304" pitchFamily="18" charset="0"/>
                <a:ea typeface="Calibri" panose="020F0502020204030204" pitchFamily="34" charset="0"/>
              </a:rPr>
              <a:t>де      - права частина рівняння, що включає в себе всі фактори, що викликають зростання змінної</a:t>
            </a:r>
            <a:r>
              <a:rPr lang="uk-UA"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rPr>
              <a:t>, а </a:t>
            </a:r>
            <a:r>
              <a:rPr lang="uk-UA"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rPr>
              <a:t>включає всі фактори, що викликають спадання змінної</a:t>
            </a:r>
            <a:r>
              <a:rPr lang="uk-UA"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rPr>
              <a:t>. Передбачається також, що ці складові правої частини можуть бути представлені у вигляді добутку функцій, що залежать тільки від факторів</a:t>
            </a:r>
            <a:r>
              <a:rPr lang="uk-UA"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rPr>
              <a:t>, які, в свою чергу, самі є функціями від основних змінних</a:t>
            </a:r>
            <a:r>
              <a:rPr lang="uk-UA"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rPr>
              <a:t>. </a:t>
            </a:r>
            <a:endParaRPr lang="uk-UA" dirty="0"/>
          </a:p>
        </p:txBody>
      </p:sp>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nchor="t"/>
          <a:lstStyle/>
          <a:p>
            <a:r>
              <a:rPr lang="uk-UA" sz="1800" b="1" i="1" dirty="0">
                <a:latin typeface="Times New Roman" panose="02020603050405020304" pitchFamily="18" charset="0"/>
                <a:cs typeface="Times New Roman" panose="02020603050405020304" pitchFamily="18" charset="0"/>
              </a:rPr>
              <a:t>Основні рівняння моделі</a:t>
            </a:r>
            <a:endParaRPr lang="uk-UA" sz="1800" dirty="0">
              <a:latin typeface="Times New Roman" panose="02020603050405020304" pitchFamily="18" charset="0"/>
              <a:cs typeface="Times New Roman" panose="02020603050405020304" pitchFamily="18" charset="0"/>
            </a:endParaRPr>
          </a:p>
          <a:p>
            <a:r>
              <a:rPr lang="uk-UA" sz="1800" b="1" dirty="0">
                <a:latin typeface="Times New Roman" panose="02020603050405020304" pitchFamily="18" charset="0"/>
                <a:cs typeface="Times New Roman" panose="02020603050405020304" pitchFamily="18" charset="0"/>
              </a:rPr>
              <a:t>Для побудови імітаційних моделей, що описують динаміку </a:t>
            </a:r>
            <a:r>
              <a:rPr lang="uk-UA" sz="1800" b="1" dirty="0" err="1">
                <a:latin typeface="Times New Roman" panose="02020603050405020304" pitchFamily="18" charset="0"/>
                <a:cs typeface="Times New Roman" panose="02020603050405020304" pitchFamily="18" charset="0"/>
              </a:rPr>
              <a:t>СвітоСистеми</a:t>
            </a:r>
            <a:r>
              <a:rPr lang="uk-UA" sz="1800" b="1" dirty="0">
                <a:latin typeface="Times New Roman" panose="02020603050405020304" pitchFamily="18" charset="0"/>
                <a:cs typeface="Times New Roman" panose="02020603050405020304" pitchFamily="18" charset="0"/>
              </a:rPr>
              <a:t>, використовуються однотипні звичайні диференціальні рівняння першого порядку в формі:</a:t>
            </a:r>
            <a:endParaRPr lang="uk-UA" sz="1800" dirty="0">
              <a:latin typeface="Times New Roman" panose="02020603050405020304" pitchFamily="18" charset="0"/>
              <a:cs typeface="Times New Roman" panose="02020603050405020304" pitchFamily="18" charset="0"/>
            </a:endParaRP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a:xfrm>
            <a:off x="4038600" y="6037719"/>
            <a:ext cx="4114800" cy="851453"/>
          </a:xfrm>
        </p:spPr>
        <p:txBody>
          <a:bodyPr/>
          <a:lstStyle/>
          <a:p>
            <a:pPr rtl="0"/>
            <a:fld id="{294A09A9-5501-47C1-A89A-A340965A2BE2}" type="slidenum">
              <a:rPr lang="ru-RU" noProof="0" smtClean="0"/>
              <a:t>38</a:t>
            </a:fld>
            <a:endParaRPr lang="ru-RU" noProof="0" dirty="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D548F8-E045-4D90-B9F1-392596C2FE11}"/>
              </a:ext>
            </a:extLst>
          </p:cNvPr>
          <p:cNvSpPr>
            <a:spLocks noChangeArrowheads="1"/>
          </p:cNvSpPr>
          <p:nvPr/>
        </p:nvSpPr>
        <p:spPr bwMode="auto">
          <a:xfrm>
            <a:off x="2133408" y="2160881"/>
            <a:ext cx="14858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7" name="Об'єкт 6">
            <a:extLst>
              <a:ext uri="{FF2B5EF4-FFF2-40B4-BE49-F238E27FC236}">
                <a16:creationId xmlns:a16="http://schemas.microsoft.com/office/drawing/2014/main" id="{3A865FC5-F07D-4C4D-92DF-EDA65F2CA6DD}"/>
              </a:ext>
            </a:extLst>
          </p:cNvPr>
          <p:cNvGraphicFramePr>
            <a:graphicFrameLocks noChangeAspect="1"/>
          </p:cNvGraphicFramePr>
          <p:nvPr>
            <p:extLst>
              <p:ext uri="{D42A27DB-BD31-4B8C-83A1-F6EECF244321}">
                <p14:modId xmlns:p14="http://schemas.microsoft.com/office/powerpoint/2010/main" val="2853076525"/>
              </p:ext>
            </p:extLst>
          </p:nvPr>
        </p:nvGraphicFramePr>
        <p:xfrm>
          <a:off x="4092170" y="2475876"/>
          <a:ext cx="2608778" cy="737100"/>
        </p:xfrm>
        <a:graphic>
          <a:graphicData uri="http://schemas.openxmlformats.org/presentationml/2006/ole">
            <mc:AlternateContent xmlns:mc="http://schemas.openxmlformats.org/markup-compatibility/2006">
              <mc:Choice xmlns:v="urn:schemas-microsoft-com:vml" Requires="v">
                <p:oleObj spid="_x0000_s11414" r:id="rId3" imgW="1651000" imgH="469900" progId="Equation.3">
                  <p:embed/>
                </p:oleObj>
              </mc:Choice>
              <mc:Fallback>
                <p:oleObj r:id="rId3" imgW="1651000" imgH="469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170" y="2475876"/>
                        <a:ext cx="2608778" cy="73710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C4B3F8AB-8925-4EFE-9C55-9481D380B242}"/>
              </a:ext>
            </a:extLst>
          </p:cNvPr>
          <p:cNvSpPr txBox="1"/>
          <p:nvPr/>
        </p:nvSpPr>
        <p:spPr>
          <a:xfrm flipH="1">
            <a:off x="7104112" y="2676537"/>
            <a:ext cx="628642"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(2)</a:t>
            </a:r>
          </a:p>
        </p:txBody>
      </p:sp>
      <p:sp>
        <p:nvSpPr>
          <p:cNvPr id="23" name="Rectangle 18">
            <a:extLst>
              <a:ext uri="{FF2B5EF4-FFF2-40B4-BE49-F238E27FC236}">
                <a16:creationId xmlns:a16="http://schemas.microsoft.com/office/drawing/2014/main" id="{AC73FFC7-0F0D-4A51-AC53-DDD297E89049}"/>
              </a:ext>
            </a:extLst>
          </p:cNvPr>
          <p:cNvSpPr>
            <a:spLocks noChangeArrowheads="1"/>
          </p:cNvSpPr>
          <p:nvPr/>
        </p:nvSpPr>
        <p:spPr bwMode="auto">
          <a:xfrm>
            <a:off x="1055440" y="35797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24" name="Об'єкт 23">
            <a:extLst>
              <a:ext uri="{FF2B5EF4-FFF2-40B4-BE49-F238E27FC236}">
                <a16:creationId xmlns:a16="http://schemas.microsoft.com/office/drawing/2014/main" id="{565A0ECC-271B-4B64-AFDA-2F0072698EDF}"/>
              </a:ext>
            </a:extLst>
          </p:cNvPr>
          <p:cNvGraphicFramePr>
            <a:graphicFrameLocks noChangeAspect="1"/>
          </p:cNvGraphicFramePr>
          <p:nvPr>
            <p:extLst>
              <p:ext uri="{D42A27DB-BD31-4B8C-83A1-F6EECF244321}">
                <p14:modId xmlns:p14="http://schemas.microsoft.com/office/powerpoint/2010/main" val="257641618"/>
              </p:ext>
            </p:extLst>
          </p:nvPr>
        </p:nvGraphicFramePr>
        <p:xfrm>
          <a:off x="627540" y="3289208"/>
          <a:ext cx="326672" cy="346713"/>
        </p:xfrm>
        <a:graphic>
          <a:graphicData uri="http://schemas.openxmlformats.org/presentationml/2006/ole">
            <mc:AlternateContent xmlns:mc="http://schemas.openxmlformats.org/markup-compatibility/2006">
              <mc:Choice xmlns:v="urn:schemas-microsoft-com:vml" Requires="v">
                <p:oleObj spid="_x0000_s11415" r:id="rId5" imgW="253890" imgH="279279" progId="Equation.3">
                  <p:embed/>
                </p:oleObj>
              </mc:Choice>
              <mc:Fallback>
                <p:oleObj r:id="rId5" imgW="253890" imgH="279279"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40" y="3289208"/>
                        <a:ext cx="326672" cy="346713"/>
                      </a:xfrm>
                      <a:prstGeom prst="rect">
                        <a:avLst/>
                      </a:prstGeom>
                      <a:noFill/>
                    </p:spPr>
                  </p:pic>
                </p:oleObj>
              </mc:Fallback>
            </mc:AlternateContent>
          </a:graphicData>
        </a:graphic>
      </p:graphicFrame>
      <p:sp>
        <p:nvSpPr>
          <p:cNvPr id="28" name="Rectangle 22">
            <a:extLst>
              <a:ext uri="{FF2B5EF4-FFF2-40B4-BE49-F238E27FC236}">
                <a16:creationId xmlns:a16="http://schemas.microsoft.com/office/drawing/2014/main" id="{F88B2489-85BF-4F70-93B2-3FE3E48ACFA4}"/>
              </a:ext>
            </a:extLst>
          </p:cNvPr>
          <p:cNvSpPr>
            <a:spLocks noChangeArrowheads="1"/>
          </p:cNvSpPr>
          <p:nvPr/>
        </p:nvSpPr>
        <p:spPr bwMode="auto">
          <a:xfrm>
            <a:off x="11394948" y="1800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29" name="Об'єкт 28">
            <a:extLst>
              <a:ext uri="{FF2B5EF4-FFF2-40B4-BE49-F238E27FC236}">
                <a16:creationId xmlns:a16="http://schemas.microsoft.com/office/drawing/2014/main" id="{60AAD459-0995-4A76-87FD-BA49A1B0203B}"/>
              </a:ext>
            </a:extLst>
          </p:cNvPr>
          <p:cNvGraphicFramePr>
            <a:graphicFrameLocks noChangeAspect="1"/>
          </p:cNvGraphicFramePr>
          <p:nvPr>
            <p:extLst>
              <p:ext uri="{D42A27DB-BD31-4B8C-83A1-F6EECF244321}">
                <p14:modId xmlns:p14="http://schemas.microsoft.com/office/powerpoint/2010/main" val="4206509829"/>
              </p:ext>
            </p:extLst>
          </p:nvPr>
        </p:nvGraphicFramePr>
        <p:xfrm>
          <a:off x="9912424" y="3278288"/>
          <a:ext cx="288032" cy="357640"/>
        </p:xfrm>
        <a:graphic>
          <a:graphicData uri="http://schemas.openxmlformats.org/presentationml/2006/ole">
            <mc:AlternateContent xmlns:mc="http://schemas.openxmlformats.org/markup-compatibility/2006">
              <mc:Choice xmlns:v="urn:schemas-microsoft-com:vml" Requires="v">
                <p:oleObj spid="_x0000_s11416" r:id="rId7" imgW="190417" imgH="241195" progId="Equation.3">
                  <p:embed/>
                </p:oleObj>
              </mc:Choice>
              <mc:Fallback>
                <p:oleObj r:id="rId7" imgW="190417" imgH="241195"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2424" y="3278288"/>
                        <a:ext cx="288032" cy="357640"/>
                      </a:xfrm>
                      <a:prstGeom prst="rect">
                        <a:avLst/>
                      </a:prstGeom>
                      <a:noFill/>
                    </p:spPr>
                  </p:pic>
                </p:oleObj>
              </mc:Fallback>
            </mc:AlternateContent>
          </a:graphicData>
        </a:graphic>
      </p:graphicFrame>
      <p:sp>
        <p:nvSpPr>
          <p:cNvPr id="30" name="Rectangle 24">
            <a:extLst>
              <a:ext uri="{FF2B5EF4-FFF2-40B4-BE49-F238E27FC236}">
                <a16:creationId xmlns:a16="http://schemas.microsoft.com/office/drawing/2014/main" id="{2528E804-AC85-43B0-9CF8-7B80DBF2B90E}"/>
              </a:ext>
            </a:extLst>
          </p:cNvPr>
          <p:cNvSpPr>
            <a:spLocks noChangeArrowheads="1"/>
          </p:cNvSpPr>
          <p:nvPr/>
        </p:nvSpPr>
        <p:spPr bwMode="auto">
          <a:xfrm>
            <a:off x="10435703" y="3285015"/>
            <a:ext cx="135710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31" name="Об'єкт 30">
            <a:extLst>
              <a:ext uri="{FF2B5EF4-FFF2-40B4-BE49-F238E27FC236}">
                <a16:creationId xmlns:a16="http://schemas.microsoft.com/office/drawing/2014/main" id="{0288800D-38FC-494A-A2DD-CD3DE2E9C951}"/>
              </a:ext>
            </a:extLst>
          </p:cNvPr>
          <p:cNvGraphicFramePr>
            <a:graphicFrameLocks noChangeAspect="1"/>
          </p:cNvGraphicFramePr>
          <p:nvPr>
            <p:extLst>
              <p:ext uri="{D42A27DB-BD31-4B8C-83A1-F6EECF244321}">
                <p14:modId xmlns:p14="http://schemas.microsoft.com/office/powerpoint/2010/main" val="2315951124"/>
              </p:ext>
            </p:extLst>
          </p:nvPr>
        </p:nvGraphicFramePr>
        <p:xfrm>
          <a:off x="10435702" y="3285015"/>
          <a:ext cx="336967" cy="357640"/>
        </p:xfrm>
        <a:graphic>
          <a:graphicData uri="http://schemas.openxmlformats.org/presentationml/2006/ole">
            <mc:AlternateContent xmlns:mc="http://schemas.openxmlformats.org/markup-compatibility/2006">
              <mc:Choice xmlns:v="urn:schemas-microsoft-com:vml" Requires="v">
                <p:oleObj spid="_x0000_s11417" r:id="rId9" imgW="253890" imgH="279279" progId="Equation.3">
                  <p:embed/>
                </p:oleObj>
              </mc:Choice>
              <mc:Fallback>
                <p:oleObj r:id="rId9" imgW="253890" imgH="279279"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5702" y="3285015"/>
                        <a:ext cx="336967" cy="357640"/>
                      </a:xfrm>
                      <a:prstGeom prst="rect">
                        <a:avLst/>
                      </a:prstGeom>
                      <a:noFill/>
                    </p:spPr>
                  </p:pic>
                </p:oleObj>
              </mc:Fallback>
            </mc:AlternateContent>
          </a:graphicData>
        </a:graphic>
      </p:graphicFrame>
      <p:sp>
        <p:nvSpPr>
          <p:cNvPr id="32" name="Rectangle 26">
            <a:extLst>
              <a:ext uri="{FF2B5EF4-FFF2-40B4-BE49-F238E27FC236}">
                <a16:creationId xmlns:a16="http://schemas.microsoft.com/office/drawing/2014/main" id="{95A3F3CC-1F91-478B-8A91-87896510BCA2}"/>
              </a:ext>
            </a:extLst>
          </p:cNvPr>
          <p:cNvSpPr>
            <a:spLocks noChangeArrowheads="1"/>
          </p:cNvSpPr>
          <p:nvPr/>
        </p:nvSpPr>
        <p:spPr bwMode="auto">
          <a:xfrm>
            <a:off x="4871864" y="3615674"/>
            <a:ext cx="21463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33" name="Об'єкт 32">
            <a:extLst>
              <a:ext uri="{FF2B5EF4-FFF2-40B4-BE49-F238E27FC236}">
                <a16:creationId xmlns:a16="http://schemas.microsoft.com/office/drawing/2014/main" id="{76B1AAF2-553F-4629-A0EB-21285AF339AF}"/>
              </a:ext>
            </a:extLst>
          </p:cNvPr>
          <p:cNvGraphicFramePr>
            <a:graphicFrameLocks noChangeAspect="1"/>
          </p:cNvGraphicFramePr>
          <p:nvPr>
            <p:extLst>
              <p:ext uri="{D42A27DB-BD31-4B8C-83A1-F6EECF244321}">
                <p14:modId xmlns:p14="http://schemas.microsoft.com/office/powerpoint/2010/main" val="2082656822"/>
              </p:ext>
            </p:extLst>
          </p:nvPr>
        </p:nvGraphicFramePr>
        <p:xfrm>
          <a:off x="4871864" y="3615675"/>
          <a:ext cx="335360" cy="416406"/>
        </p:xfrm>
        <a:graphic>
          <a:graphicData uri="http://schemas.openxmlformats.org/presentationml/2006/ole">
            <mc:AlternateContent xmlns:mc="http://schemas.openxmlformats.org/markup-compatibility/2006">
              <mc:Choice xmlns:v="urn:schemas-microsoft-com:vml" Requires="v">
                <p:oleObj spid="_x0000_s11418" r:id="rId11" imgW="190417" imgH="241195" progId="Equation.3">
                  <p:embed/>
                </p:oleObj>
              </mc:Choice>
              <mc:Fallback>
                <p:oleObj r:id="rId11" imgW="190417" imgH="241195"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864" y="3615675"/>
                        <a:ext cx="335360" cy="416406"/>
                      </a:xfrm>
                      <a:prstGeom prst="rect">
                        <a:avLst/>
                      </a:prstGeom>
                      <a:noFill/>
                    </p:spPr>
                  </p:pic>
                </p:oleObj>
              </mc:Fallback>
            </mc:AlternateContent>
          </a:graphicData>
        </a:graphic>
      </p:graphicFrame>
      <p:sp>
        <p:nvSpPr>
          <p:cNvPr id="35" name="Rectangle 28">
            <a:extLst>
              <a:ext uri="{FF2B5EF4-FFF2-40B4-BE49-F238E27FC236}">
                <a16:creationId xmlns:a16="http://schemas.microsoft.com/office/drawing/2014/main" id="{6AC9895F-84B0-46A5-9F5C-5C0D793803B9}"/>
              </a:ext>
            </a:extLst>
          </p:cNvPr>
          <p:cNvSpPr>
            <a:spLocks noChangeArrowheads="1"/>
          </p:cNvSpPr>
          <p:nvPr/>
        </p:nvSpPr>
        <p:spPr bwMode="auto">
          <a:xfrm>
            <a:off x="7464152" y="4063812"/>
            <a:ext cx="185292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37" name="Об'єкт 36">
            <a:extLst>
              <a:ext uri="{FF2B5EF4-FFF2-40B4-BE49-F238E27FC236}">
                <a16:creationId xmlns:a16="http://schemas.microsoft.com/office/drawing/2014/main" id="{BC9A0069-7553-4867-A118-45B1AABBFE69}"/>
              </a:ext>
            </a:extLst>
          </p:cNvPr>
          <p:cNvGraphicFramePr>
            <a:graphicFrameLocks noChangeAspect="1"/>
          </p:cNvGraphicFramePr>
          <p:nvPr>
            <p:extLst>
              <p:ext uri="{D42A27DB-BD31-4B8C-83A1-F6EECF244321}">
                <p14:modId xmlns:p14="http://schemas.microsoft.com/office/powerpoint/2010/main" val="3589503682"/>
              </p:ext>
            </p:extLst>
          </p:nvPr>
        </p:nvGraphicFramePr>
        <p:xfrm>
          <a:off x="7565074" y="4061950"/>
          <a:ext cx="335360" cy="405326"/>
        </p:xfrm>
        <a:graphic>
          <a:graphicData uri="http://schemas.openxmlformats.org/presentationml/2006/ole">
            <mc:AlternateContent xmlns:mc="http://schemas.openxmlformats.org/markup-compatibility/2006">
              <mc:Choice xmlns:v="urn:schemas-microsoft-com:vml" Requires="v">
                <p:oleObj spid="_x0000_s11419" r:id="rId12" imgW="215619" imgH="266353" progId="Equation.3">
                  <p:embed/>
                </p:oleObj>
              </mc:Choice>
              <mc:Fallback>
                <p:oleObj r:id="rId12" imgW="215619" imgH="266353"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5074" y="4061950"/>
                        <a:ext cx="335360" cy="405326"/>
                      </a:xfrm>
                      <a:prstGeom prst="rect">
                        <a:avLst/>
                      </a:prstGeom>
                      <a:noFill/>
                    </p:spPr>
                  </p:pic>
                </p:oleObj>
              </mc:Fallback>
            </mc:AlternateContent>
          </a:graphicData>
        </a:graphic>
      </p:graphicFrame>
      <p:sp>
        <p:nvSpPr>
          <p:cNvPr id="38" name="Rectangle 30">
            <a:extLst>
              <a:ext uri="{FF2B5EF4-FFF2-40B4-BE49-F238E27FC236}">
                <a16:creationId xmlns:a16="http://schemas.microsoft.com/office/drawing/2014/main" id="{865A4057-CBE3-49CD-9721-14933EDC4D1B}"/>
              </a:ext>
            </a:extLst>
          </p:cNvPr>
          <p:cNvSpPr>
            <a:spLocks noChangeArrowheads="1"/>
          </p:cNvSpPr>
          <p:nvPr/>
        </p:nvSpPr>
        <p:spPr bwMode="auto">
          <a:xfrm>
            <a:off x="0" y="-1"/>
            <a:ext cx="21463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39" name="Об'єкт 38">
            <a:extLst>
              <a:ext uri="{FF2B5EF4-FFF2-40B4-BE49-F238E27FC236}">
                <a16:creationId xmlns:a16="http://schemas.microsoft.com/office/drawing/2014/main" id="{3212663E-024A-43BA-8F2F-AE905E25991A}"/>
              </a:ext>
            </a:extLst>
          </p:cNvPr>
          <p:cNvGraphicFramePr>
            <a:graphicFrameLocks noChangeAspect="1"/>
          </p:cNvGraphicFramePr>
          <p:nvPr>
            <p:extLst>
              <p:ext uri="{D42A27DB-BD31-4B8C-83A1-F6EECF244321}">
                <p14:modId xmlns:p14="http://schemas.microsoft.com/office/powerpoint/2010/main" val="1923329351"/>
              </p:ext>
            </p:extLst>
          </p:nvPr>
        </p:nvGraphicFramePr>
        <p:xfrm>
          <a:off x="2133408" y="4491037"/>
          <a:ext cx="309839" cy="384717"/>
        </p:xfrm>
        <a:graphic>
          <a:graphicData uri="http://schemas.openxmlformats.org/presentationml/2006/ole">
            <mc:AlternateContent xmlns:mc="http://schemas.openxmlformats.org/markup-compatibility/2006">
              <mc:Choice xmlns:v="urn:schemas-microsoft-com:vml" Requires="v">
                <p:oleObj spid="_x0000_s11420" r:id="rId14" imgW="190417" imgH="241195" progId="Equation.3">
                  <p:embed/>
                </p:oleObj>
              </mc:Choice>
              <mc:Fallback>
                <p:oleObj r:id="rId14" imgW="190417" imgH="241195"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408" y="4491037"/>
                        <a:ext cx="309839" cy="384717"/>
                      </a:xfrm>
                      <a:prstGeom prst="rect">
                        <a:avLst/>
                      </a:prstGeom>
                      <a:noFill/>
                    </p:spPr>
                  </p:pic>
                </p:oleObj>
              </mc:Fallback>
            </mc:AlternateContent>
          </a:graphicData>
        </a:graphic>
      </p:graphicFrame>
    </p:spTree>
    <p:extLst>
      <p:ext uri="{BB962C8B-B14F-4D97-AF65-F5344CB8AC3E}">
        <p14:creationId xmlns:p14="http://schemas.microsoft.com/office/powerpoint/2010/main" val="337226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nchor="t"/>
          <a:lstStyle/>
          <a:p>
            <a:pPr algn="just"/>
            <a:r>
              <a:rPr lang="uk-UA" sz="1800" dirty="0">
                <a:latin typeface="Times New Roman" panose="02020603050405020304" pitchFamily="18" charset="0"/>
                <a:cs typeface="Times New Roman" panose="02020603050405020304" pitchFamily="18" charset="0"/>
              </a:rPr>
              <a:t>Наприклад,</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39</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248641D5-B8A4-447B-87E8-419C9DABD1A2}"/>
              </a:ext>
            </a:extLst>
          </p:cNvPr>
          <p:cNvSpPr>
            <a:spLocks noChangeArrowheads="1"/>
          </p:cNvSpPr>
          <p:nvPr/>
        </p:nvSpPr>
        <p:spPr bwMode="auto">
          <a:xfrm>
            <a:off x="2927648" y="10439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6" name="Об'єкт 5">
            <a:extLst>
              <a:ext uri="{FF2B5EF4-FFF2-40B4-BE49-F238E27FC236}">
                <a16:creationId xmlns:a16="http://schemas.microsoft.com/office/drawing/2014/main" id="{EF50EAD7-5F84-420C-9CD6-9D1F6CA77BFE}"/>
              </a:ext>
            </a:extLst>
          </p:cNvPr>
          <p:cNvGraphicFramePr>
            <a:graphicFrameLocks noChangeAspect="1"/>
          </p:cNvGraphicFramePr>
          <p:nvPr>
            <p:extLst>
              <p:ext uri="{D42A27DB-BD31-4B8C-83A1-F6EECF244321}">
                <p14:modId xmlns:p14="http://schemas.microsoft.com/office/powerpoint/2010/main" val="3323188079"/>
              </p:ext>
            </p:extLst>
          </p:nvPr>
        </p:nvGraphicFramePr>
        <p:xfrm>
          <a:off x="3409717" y="1403976"/>
          <a:ext cx="5372566" cy="400110"/>
        </p:xfrm>
        <a:graphic>
          <a:graphicData uri="http://schemas.openxmlformats.org/presentationml/2006/ole">
            <mc:AlternateContent xmlns:mc="http://schemas.openxmlformats.org/markup-compatibility/2006">
              <mc:Choice xmlns:v="urn:schemas-microsoft-com:vml" Requires="v">
                <p:oleObj spid="_x0000_s12367" r:id="rId3" imgW="3683000" imgH="279400" progId="Equation.3">
                  <p:embed/>
                </p:oleObj>
              </mc:Choice>
              <mc:Fallback>
                <p:oleObj r:id="rId3" imgW="3683000" imgH="279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717" y="1403976"/>
                        <a:ext cx="5372566" cy="40011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52B28566-2B91-4660-8DE7-0E87DDB7BA28}"/>
              </a:ext>
            </a:extLst>
          </p:cNvPr>
          <p:cNvSpPr txBox="1"/>
          <p:nvPr/>
        </p:nvSpPr>
        <p:spPr>
          <a:xfrm>
            <a:off x="9048328" y="1403976"/>
            <a:ext cx="504056"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825423B8-4982-4C76-9E6C-16D2265F6465}"/>
              </a:ext>
            </a:extLst>
          </p:cNvPr>
          <p:cNvSpPr txBox="1"/>
          <p:nvPr/>
        </p:nvSpPr>
        <p:spPr>
          <a:xfrm>
            <a:off x="263351" y="2427959"/>
            <a:ext cx="11521280" cy="2951064"/>
          </a:xfrm>
          <a:prstGeom prst="rect">
            <a:avLst/>
          </a:prstGeom>
          <a:noFill/>
        </p:spPr>
        <p:txBody>
          <a:bodyPr wrap="square" rtlCol="0">
            <a:spAutoFit/>
          </a:bodyPr>
          <a:lstStyle/>
          <a:p>
            <a:pPr>
              <a:lnSpc>
                <a:spcPct val="150000"/>
              </a:lnSpc>
            </a:pPr>
            <a:r>
              <a:rPr lang="uk-UA" dirty="0">
                <a:latin typeface="Times New Roman" panose="02020603050405020304" pitchFamily="18" charset="0"/>
                <a:cs typeface="Times New Roman" panose="02020603050405020304" pitchFamily="18" charset="0"/>
              </a:rPr>
              <a:t>де                                                            1, причому                         . Звідси випливає, що кількість факторів повинно бути менше ніж основних змінних, і кожен фактор залежить не від усіх основних змінних, а тільки від частини з них. Ці обмеження були необхідні для того, щоб спростити завдання моделювання.</a:t>
            </a:r>
          </a:p>
          <a:p>
            <a:pPr>
              <a:lnSpc>
                <a:spcPct val="150000"/>
              </a:lnSpc>
            </a:pPr>
            <a:endParaRPr lang="uk-UA"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Таким чином, є система звичайних диференціальних рівнянь ЗДР (2) з правими частинами в формі (3). Для того щоб вирішити цю систему ЗДР першого порядку необхідно задати початкові умови в певний момент часу</a:t>
            </a:r>
          </a:p>
          <a:p>
            <a:pPr>
              <a:lnSpc>
                <a:spcPct val="150000"/>
              </a:lnSpc>
            </a:pPr>
            <a:endParaRPr lang="uk-UA" dirty="0">
              <a:latin typeface="Times New Roman" panose="02020603050405020304" pitchFamily="18" charset="0"/>
              <a:cs typeface="Times New Roman" panose="02020603050405020304" pitchFamily="18" charset="0"/>
            </a:endParaRPr>
          </a:p>
        </p:txBody>
      </p:sp>
      <p:sp>
        <p:nvSpPr>
          <p:cNvPr id="10" name="Rectangle 5">
            <a:extLst>
              <a:ext uri="{FF2B5EF4-FFF2-40B4-BE49-F238E27FC236}">
                <a16:creationId xmlns:a16="http://schemas.microsoft.com/office/drawing/2014/main" id="{0D27C757-23C7-4B6C-BA6B-6AEFF9B0733C}"/>
              </a:ext>
            </a:extLst>
          </p:cNvPr>
          <p:cNvSpPr>
            <a:spLocks noChangeArrowheads="1"/>
          </p:cNvSpPr>
          <p:nvPr/>
        </p:nvSpPr>
        <p:spPr bwMode="auto">
          <a:xfrm>
            <a:off x="933589" y="2479489"/>
            <a:ext cx="134235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11" name="Об'єкт 10">
            <a:extLst>
              <a:ext uri="{FF2B5EF4-FFF2-40B4-BE49-F238E27FC236}">
                <a16:creationId xmlns:a16="http://schemas.microsoft.com/office/drawing/2014/main" id="{793D0B01-2AE5-4907-82F2-2DD03BD3BC60}"/>
              </a:ext>
            </a:extLst>
          </p:cNvPr>
          <p:cNvGraphicFramePr>
            <a:graphicFrameLocks noChangeAspect="1"/>
          </p:cNvGraphicFramePr>
          <p:nvPr>
            <p:extLst>
              <p:ext uri="{D42A27DB-BD31-4B8C-83A1-F6EECF244321}">
                <p14:modId xmlns:p14="http://schemas.microsoft.com/office/powerpoint/2010/main" val="3915441225"/>
              </p:ext>
            </p:extLst>
          </p:nvPr>
        </p:nvGraphicFramePr>
        <p:xfrm>
          <a:off x="770564" y="2498012"/>
          <a:ext cx="3268036" cy="427136"/>
        </p:xfrm>
        <a:graphic>
          <a:graphicData uri="http://schemas.openxmlformats.org/presentationml/2006/ole">
            <mc:AlternateContent xmlns:mc="http://schemas.openxmlformats.org/markup-compatibility/2006">
              <mc:Choice xmlns:v="urn:schemas-microsoft-com:vml" Requires="v">
                <p:oleObj spid="_x0000_s12368" r:id="rId5" imgW="2336800" imgH="304800" progId="Equation.3">
                  <p:embed/>
                </p:oleObj>
              </mc:Choice>
              <mc:Fallback>
                <p:oleObj r:id="rId5" imgW="2336800" imgH="304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64" y="2498012"/>
                        <a:ext cx="3268036" cy="427136"/>
                      </a:xfrm>
                      <a:prstGeom prst="rect">
                        <a:avLst/>
                      </a:prstGeom>
                      <a:noFill/>
                    </p:spPr>
                  </p:pic>
                </p:oleObj>
              </mc:Fallback>
            </mc:AlternateContent>
          </a:graphicData>
        </a:graphic>
      </p:graphicFrame>
      <p:sp>
        <p:nvSpPr>
          <p:cNvPr id="12" name="Rectangle 7">
            <a:extLst>
              <a:ext uri="{FF2B5EF4-FFF2-40B4-BE49-F238E27FC236}">
                <a16:creationId xmlns:a16="http://schemas.microsoft.com/office/drawing/2014/main" id="{EB0883A7-5C26-418C-B76C-D8AFC439DC73}"/>
              </a:ext>
            </a:extLst>
          </p:cNvPr>
          <p:cNvSpPr>
            <a:spLocks noChangeArrowheads="1"/>
          </p:cNvSpPr>
          <p:nvPr/>
        </p:nvSpPr>
        <p:spPr bwMode="auto">
          <a:xfrm>
            <a:off x="5180510" y="2558848"/>
            <a:ext cx="163992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13" name="Об'єкт 12">
            <a:extLst>
              <a:ext uri="{FF2B5EF4-FFF2-40B4-BE49-F238E27FC236}">
                <a16:creationId xmlns:a16="http://schemas.microsoft.com/office/drawing/2014/main" id="{217B8AD1-DFAC-4B4E-BAC6-20BFE56103C5}"/>
              </a:ext>
            </a:extLst>
          </p:cNvPr>
          <p:cNvGraphicFramePr>
            <a:graphicFrameLocks noChangeAspect="1"/>
          </p:cNvGraphicFramePr>
          <p:nvPr>
            <p:extLst>
              <p:ext uri="{D42A27DB-BD31-4B8C-83A1-F6EECF244321}">
                <p14:modId xmlns:p14="http://schemas.microsoft.com/office/powerpoint/2010/main" val="2173128250"/>
              </p:ext>
            </p:extLst>
          </p:nvPr>
        </p:nvGraphicFramePr>
        <p:xfrm>
          <a:off x="5180509" y="2558849"/>
          <a:ext cx="1263611" cy="332656"/>
        </p:xfrm>
        <a:graphic>
          <a:graphicData uri="http://schemas.openxmlformats.org/presentationml/2006/ole">
            <mc:AlternateContent xmlns:mc="http://schemas.openxmlformats.org/markup-compatibility/2006">
              <mc:Choice xmlns:v="urn:schemas-microsoft-com:vml" Requires="v">
                <p:oleObj spid="_x0000_s12369" r:id="rId7" imgW="837836" imgH="215806" progId="Equation.3">
                  <p:embed/>
                </p:oleObj>
              </mc:Choice>
              <mc:Fallback>
                <p:oleObj r:id="rId7" imgW="837836" imgH="215806"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0509" y="2558849"/>
                        <a:ext cx="1263611" cy="332656"/>
                      </a:xfrm>
                      <a:prstGeom prst="rect">
                        <a:avLst/>
                      </a:prstGeom>
                      <a:noFill/>
                    </p:spPr>
                  </p:pic>
                </p:oleObj>
              </mc:Fallback>
            </mc:AlternateContent>
          </a:graphicData>
        </a:graphic>
      </p:graphicFrame>
      <p:sp>
        <p:nvSpPr>
          <p:cNvPr id="15" name="Rectangle 9">
            <a:extLst>
              <a:ext uri="{FF2B5EF4-FFF2-40B4-BE49-F238E27FC236}">
                <a16:creationId xmlns:a16="http://schemas.microsoft.com/office/drawing/2014/main" id="{9D5470F0-2B04-461D-8C44-3E1F66C44094}"/>
              </a:ext>
            </a:extLst>
          </p:cNvPr>
          <p:cNvSpPr>
            <a:spLocks noChangeArrowheads="1"/>
          </p:cNvSpPr>
          <p:nvPr/>
        </p:nvSpPr>
        <p:spPr bwMode="auto">
          <a:xfrm>
            <a:off x="1991544" y="4798281"/>
            <a:ext cx="15995505" cy="67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16" name="Об'єкт 15">
            <a:extLst>
              <a:ext uri="{FF2B5EF4-FFF2-40B4-BE49-F238E27FC236}">
                <a16:creationId xmlns:a16="http://schemas.microsoft.com/office/drawing/2014/main" id="{10F93534-5152-452D-A250-0B8476B98292}"/>
              </a:ext>
            </a:extLst>
          </p:cNvPr>
          <p:cNvGraphicFramePr>
            <a:graphicFrameLocks noChangeAspect="1"/>
          </p:cNvGraphicFramePr>
          <p:nvPr>
            <p:extLst>
              <p:ext uri="{D42A27DB-BD31-4B8C-83A1-F6EECF244321}">
                <p14:modId xmlns:p14="http://schemas.microsoft.com/office/powerpoint/2010/main" val="1935451746"/>
              </p:ext>
            </p:extLst>
          </p:nvPr>
        </p:nvGraphicFramePr>
        <p:xfrm>
          <a:off x="4557238" y="5143972"/>
          <a:ext cx="2619520" cy="512316"/>
        </p:xfrm>
        <a:graphic>
          <a:graphicData uri="http://schemas.openxmlformats.org/presentationml/2006/ole">
            <mc:AlternateContent xmlns:mc="http://schemas.openxmlformats.org/markup-compatibility/2006">
              <mc:Choice xmlns:v="urn:schemas-microsoft-com:vml" Requires="v">
                <p:oleObj spid="_x0000_s12370" r:id="rId9" imgW="1358310" imgH="266584" progId="Equation.3">
                  <p:embed/>
                </p:oleObj>
              </mc:Choice>
              <mc:Fallback>
                <p:oleObj r:id="rId9" imgW="1358310" imgH="266584"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7238" y="5143972"/>
                        <a:ext cx="2619520" cy="512316"/>
                      </a:xfrm>
                      <a:prstGeom prst="rect">
                        <a:avLst/>
                      </a:prstGeom>
                      <a:noFill/>
                    </p:spPr>
                  </p:pic>
                </p:oleObj>
              </mc:Fallback>
            </mc:AlternateContent>
          </a:graphicData>
        </a:graphic>
      </p:graphicFrame>
      <p:sp>
        <p:nvSpPr>
          <p:cNvPr id="17" name="Rectangle 10">
            <a:extLst>
              <a:ext uri="{FF2B5EF4-FFF2-40B4-BE49-F238E27FC236}">
                <a16:creationId xmlns:a16="http://schemas.microsoft.com/office/drawing/2014/main" id="{BE9611D4-0E02-4AE7-92CC-8A2E6EB23311}"/>
              </a:ext>
            </a:extLst>
          </p:cNvPr>
          <p:cNvSpPr>
            <a:spLocks noChangeArrowheads="1"/>
          </p:cNvSpPr>
          <p:nvPr/>
        </p:nvSpPr>
        <p:spPr bwMode="auto">
          <a:xfrm>
            <a:off x="4506959" y="5267424"/>
            <a:ext cx="15995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a:t>
            </a:r>
            <a:endParaRPr kumimoji="0" lang="uk-UA" altLang="uk-UA"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3912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5A0AD-52EA-8A3D-00F9-72C649D792FF}"/>
              </a:ext>
            </a:extLst>
          </p:cNvPr>
          <p:cNvSpPr>
            <a:spLocks noGrp="1"/>
          </p:cNvSpPr>
          <p:nvPr>
            <p:ph type="title"/>
          </p:nvPr>
        </p:nvSpPr>
        <p:spPr>
          <a:xfrm>
            <a:off x="612648" y="868679"/>
            <a:ext cx="10972800" cy="1192169"/>
          </a:xfrm>
        </p:spPr>
        <p:txBody>
          <a:bodyPr rtlCol="0"/>
          <a:lstStyle>
            <a:defPPr>
              <a:defRPr lang="ru-MO"/>
            </a:defPPr>
          </a:lstStyle>
          <a:p>
            <a:r>
              <a:rPr lang="uk-UA" sz="3000" dirty="0">
                <a:latin typeface="Times New Roman" panose="02020603050405020304" pitchFamily="18" charset="0"/>
                <a:cs typeface="Times New Roman" panose="02020603050405020304" pitchFamily="18" charset="0"/>
              </a:rPr>
              <a:t>У прогнозуванні виділяються три основних напрямки: </a:t>
            </a:r>
            <a:endParaRPr lang="ru-RU" sz="30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90961576-ECF8-2387-1D6B-533B869103A2}"/>
              </a:ext>
            </a:extLst>
          </p:cNvPr>
          <p:cNvSpPr>
            <a:spLocks noGrp="1"/>
          </p:cNvSpPr>
          <p:nvPr>
            <p:ph type="body" idx="1"/>
          </p:nvPr>
        </p:nvSpPr>
        <p:spPr>
          <a:xfrm>
            <a:off x="612648" y="2481302"/>
            <a:ext cx="3665764" cy="2171834"/>
          </a:xfrm>
        </p:spPr>
        <p:txBody>
          <a:bodyPr rtlCol="0"/>
          <a:lstStyle>
            <a:defPPr>
              <a:defRPr lang="ru-MO"/>
            </a:defPPr>
          </a:lstStyle>
          <a:p>
            <a:r>
              <a:rPr lang="uk-UA" sz="2500" b="0" cap="none" dirty="0">
                <a:latin typeface="Times New Roman" panose="02020603050405020304" pitchFamily="18" charset="0"/>
                <a:cs typeface="Times New Roman" panose="02020603050405020304" pitchFamily="18" charset="0"/>
              </a:rPr>
              <a:t>1. Конкретні терміни    виснаження запасів того чи іншого виду невідновлюваної сировини</a:t>
            </a:r>
            <a:endParaRPr lang="ru-RU" sz="2500" b="0" cap="none" dirty="0">
              <a:latin typeface="Times New Roman" panose="02020603050405020304" pitchFamily="18" charset="0"/>
              <a:cs typeface="Times New Roman" panose="02020603050405020304" pitchFamily="18" charset="0"/>
            </a:endParaRPr>
          </a:p>
        </p:txBody>
      </p:sp>
      <p:sp>
        <p:nvSpPr>
          <p:cNvPr id="12" name="Текст 11">
            <a:extLst>
              <a:ext uri="{FF2B5EF4-FFF2-40B4-BE49-F238E27FC236}">
                <a16:creationId xmlns:a16="http://schemas.microsoft.com/office/drawing/2014/main" id="{B1A869CC-7228-424F-689B-19D4CEA20FF0}"/>
              </a:ext>
            </a:extLst>
          </p:cNvPr>
          <p:cNvSpPr>
            <a:spLocks noGrp="1"/>
          </p:cNvSpPr>
          <p:nvPr>
            <p:ph type="body" sz="quarter" idx="3"/>
          </p:nvPr>
        </p:nvSpPr>
        <p:spPr>
          <a:xfrm>
            <a:off x="4422076" y="2438400"/>
            <a:ext cx="3618140" cy="1854697"/>
          </a:xfrm>
        </p:spPr>
        <p:txBody>
          <a:bodyPr rtlCol="0"/>
          <a:lstStyle>
            <a:defPPr>
              <a:defRPr lang="ru-MO"/>
            </a:defPPr>
          </a:lstStyle>
          <a:p>
            <a:r>
              <a:rPr lang="uk-UA" sz="2500" b="0" cap="none" dirty="0">
                <a:latin typeface="Times New Roman" panose="02020603050405020304" pitchFamily="18" charset="0"/>
                <a:cs typeface="Times New Roman" panose="02020603050405020304" pitchFamily="18" charset="0"/>
              </a:rPr>
              <a:t>2. Чисельність населення, яку може "прогодувати" земля</a:t>
            </a:r>
            <a:endParaRPr lang="ru-RU" sz="2500" b="0" cap="none" dirty="0">
              <a:latin typeface="Times New Roman" panose="02020603050405020304" pitchFamily="18" charset="0"/>
              <a:cs typeface="Times New Roman" panose="02020603050405020304" pitchFamily="18" charset="0"/>
            </a:endParaRPr>
          </a:p>
        </p:txBody>
      </p:sp>
      <p:sp>
        <p:nvSpPr>
          <p:cNvPr id="9" name="Текст 8">
            <a:extLst>
              <a:ext uri="{FF2B5EF4-FFF2-40B4-BE49-F238E27FC236}">
                <a16:creationId xmlns:a16="http://schemas.microsoft.com/office/drawing/2014/main" id="{EBAA58E7-F0D8-F39A-CEFD-71E5913073EF}"/>
              </a:ext>
            </a:extLst>
          </p:cNvPr>
          <p:cNvSpPr>
            <a:spLocks noGrp="1"/>
          </p:cNvSpPr>
          <p:nvPr>
            <p:ph type="body" sz="quarter" idx="13"/>
          </p:nvPr>
        </p:nvSpPr>
        <p:spPr>
          <a:xfrm>
            <a:off x="8183880" y="2475190"/>
            <a:ext cx="3618140" cy="2682002"/>
          </a:xfrm>
        </p:spPr>
        <p:txBody>
          <a:bodyPr rtlCol="0"/>
          <a:lstStyle>
            <a:defPPr>
              <a:defRPr lang="ru-MO"/>
            </a:defPPr>
          </a:lstStyle>
          <a:p>
            <a:r>
              <a:rPr lang="uk-UA" sz="2500" b="0" cap="none" dirty="0">
                <a:latin typeface="Times New Roman" panose="02020603050405020304" pitchFamily="18" charset="0"/>
                <a:cs typeface="Times New Roman" panose="02020603050405020304" pitchFamily="18" charset="0"/>
              </a:rPr>
              <a:t>3. Динаміка чисельності населення в світі, в окремих країнах і регіонах як складові частини глобальної системи</a:t>
            </a:r>
            <a:endParaRPr lang="ru-RU" sz="2500" b="0" cap="none" dirty="0">
              <a:latin typeface="Times New Roman" panose="02020603050405020304" pitchFamily="18" charset="0"/>
              <a:cs typeface="Times New Roman" panose="02020603050405020304" pitchFamily="18" charset="0"/>
            </a:endParaRPr>
          </a:p>
        </p:txBody>
      </p:sp>
      <p:sp>
        <p:nvSpPr>
          <p:cNvPr id="7" name="Нижний колонтитул 6">
            <a:extLst>
              <a:ext uri="{FF2B5EF4-FFF2-40B4-BE49-F238E27FC236}">
                <a16:creationId xmlns:a16="http://schemas.microsoft.com/office/drawing/2014/main" id="{0E08FD8E-3A0A-CCD4-5C2F-5B65BE73CBC5}"/>
              </a:ext>
            </a:extLst>
          </p:cNvPr>
          <p:cNvSpPr>
            <a:spLocks noGrp="1"/>
          </p:cNvSpPr>
          <p:nvPr>
            <p:ph type="ftr" sz="quarter" idx="11"/>
          </p:nvPr>
        </p:nvSpPr>
        <p:spPr>
          <a:xfrm>
            <a:off x="1343472" y="11575"/>
            <a:ext cx="9577064" cy="856526"/>
          </a:xfrm>
        </p:spPr>
        <p:txBody>
          <a:bodyPr rtlCol="0"/>
          <a:lstStyle>
            <a:defPPr>
              <a:defRPr lang="ru-MO"/>
            </a:defP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8" name="Номер слайда 7">
            <a:extLst>
              <a:ext uri="{FF2B5EF4-FFF2-40B4-BE49-F238E27FC236}">
                <a16:creationId xmlns:a16="http://schemas.microsoft.com/office/drawing/2014/main" id="{94786B75-8C5A-A01F-F202-D3CB14D3031F}"/>
              </a:ext>
            </a:extLst>
          </p:cNvPr>
          <p:cNvSpPr>
            <a:spLocks noGrp="1"/>
          </p:cNvSpPr>
          <p:nvPr>
            <p:ph type="sldNum" sz="quarter" idx="12"/>
          </p:nvPr>
        </p:nvSpPr>
        <p:spPr/>
        <p:txBody>
          <a:bodyPr rtlCol="0"/>
          <a:lstStyle>
            <a:defPPr>
              <a:defRPr lang="ru-MO"/>
            </a:defPPr>
          </a:lstStyle>
          <a:p>
            <a:pPr rtl="0"/>
            <a:fld id="{294A09A9-5501-47C1-A89A-A340965A2BE2}" type="slidenum">
              <a:rPr lang="ru-RU" smtClean="0"/>
              <a:pPr rtl="0"/>
              <a:t>4</a:t>
            </a:fld>
            <a:endParaRPr lang="ru-RU"/>
          </a:p>
        </p:txBody>
      </p:sp>
    </p:spTree>
    <p:extLst>
      <p:ext uri="{BB962C8B-B14F-4D97-AF65-F5344CB8AC3E}">
        <p14:creationId xmlns:p14="http://schemas.microsoft.com/office/powerpoint/2010/main" val="23529937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lstStyle/>
          <a:p>
            <a:pPr algn="just"/>
            <a:r>
              <a:rPr lang="uk-UA" sz="1800" dirty="0">
                <a:latin typeface="Times New Roman" panose="02020603050405020304" pitchFamily="18" charset="0"/>
                <a:cs typeface="Times New Roman" panose="02020603050405020304" pitchFamily="18" charset="0"/>
              </a:rPr>
              <a:t>Ці умови разом з ЗДР (2) визначають задачу Коші. При певних умовах існує єдине рішення даної задачі Коші. Отже, завдання початкової умови (4) однозначно визначає динаміку Світ-Системи. У зв'язку з цим модель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критикувалася як «механістична», маючи на увазі відсутність гнучкості і керованості. У моделі світової динаміки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є відповідно п'ять звичайних диференціальних рівнянь, що описують п'ять глобальних змінних. У загальному випадку це п'ять нелінійних звичайних диференціальних рівнянь. Розрахунки по цій математичній моделі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a:t>
            </a:r>
            <a:r>
              <a:rPr lang="uk-UA" sz="1800" dirty="0">
                <a:latin typeface="Times New Roman" panose="02020603050405020304" pitchFamily="18" charset="0"/>
                <a:cs typeface="Times New Roman" panose="02020603050405020304" pitchFamily="18" charset="0"/>
              </a:rPr>
              <a:t> проводив для часового інтервалу з 1900 по 2100 р. Рік 1970-й був прийнятий за опорний, оскільки дані розрахунків зіставлялися з наявною статистикою по часового інтервалу 1900-1970 рр. Це дало можливість, по-перше, налагодити і </a:t>
            </a:r>
            <a:r>
              <a:rPr lang="uk-UA" sz="1800" dirty="0" err="1">
                <a:latin typeface="Times New Roman" panose="02020603050405020304" pitchFamily="18" charset="0"/>
                <a:cs typeface="Times New Roman" panose="02020603050405020304" pitchFamily="18" charset="0"/>
              </a:rPr>
              <a:t>верифікувати</a:t>
            </a:r>
            <a:r>
              <a:rPr lang="uk-UA" sz="1800" dirty="0">
                <a:latin typeface="Times New Roman" panose="02020603050405020304" pitchFamily="18" charset="0"/>
                <a:cs typeface="Times New Roman" panose="02020603050405020304" pitchFamily="18" charset="0"/>
              </a:rPr>
              <a:t> саму модель, а по-друге, підтягнути погано відомі параметри моделі. А з 1970 р. розрахунки є вже чисто прогнозними. Звичайно, обраний горизонт прогнозування до 2100 р. не дозволяє говорити про прийнятну надійності і точності прогнозу за межами XX століття, оскільки в моделі безпосередньо не враховується технічний прогрес, який грає ключову роль в довгостроковому розвитку.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97146"/>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40</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73443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lstStyle/>
          <a:p>
            <a:pPr algn="just"/>
            <a:r>
              <a:rPr lang="uk-UA" sz="1800" dirty="0">
                <a:latin typeface="Times New Roman" panose="02020603050405020304" pitchFamily="18" charset="0"/>
                <a:cs typeface="Times New Roman" panose="02020603050405020304" pitchFamily="18" charset="0"/>
              </a:rPr>
              <a:t>А за 130 років тричі змінюється технологічний уклад (С.Ю. Глазьєв, 1993), що істотно позначається на віковий траєкторії еколого-економічного розвитку. Однак для такого роду моделі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a:t>
            </a:r>
            <a:r>
              <a:rPr lang="uk-UA" sz="1800" dirty="0">
                <a:latin typeface="Times New Roman" panose="02020603050405020304" pitchFamily="18" charset="0"/>
                <a:cs typeface="Times New Roman" panose="02020603050405020304" pitchFamily="18" charset="0"/>
              </a:rPr>
              <a:t> і не ставив завдання точного передбачення, метою моделювання є виявлення тенденцій розвитку системи і її якісних характеристик. По суті, модель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є моделлю динаміки індустріальної економіки. В цілому сценарний аналіз моделі виявив загрозу кризи у стосунках людства і природи в XXI столітті і показав існування «глобальної рівноваги» за умови самообмежень і вирішенні ресурсної проблеми. Як вважав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a:t>
            </a:r>
            <a:r>
              <a:rPr lang="uk-UA" sz="1800" dirty="0">
                <a:latin typeface="Times New Roman" panose="02020603050405020304" pitchFamily="18" charset="0"/>
                <a:cs typeface="Times New Roman" panose="02020603050405020304" pitchFamily="18" charset="0"/>
              </a:rPr>
              <a:t>, єдиний спосіб уникнути кризи, пов'язаного з ростом, - це перехід до глобальної рівноваги, коли змінні системи виходять на стаціонарні значення і не змінюються. В принципі, здійснити повну стабілізацію в рамках моделі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неможливо, оскільки ресурси можуть тільки спадати в часі. Проте, для інших змінних можливо досягти виходу на стаціонарні значення, хоча і для обмежених часових інтервалів. Модифікації моделі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Модель «Світ-3» Римський клуб підтримав ряд наступних проектів по глобальному моделюванню та дослідженню взаємозалежності різних процесів світової динаміки.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41</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2034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692696"/>
            <a:ext cx="11665296" cy="5472607"/>
          </a:xfrm>
        </p:spPr>
        <p:txBody>
          <a:bodyPr/>
          <a:lstStyle/>
          <a:p>
            <a:pPr algn="just"/>
            <a:r>
              <a:rPr lang="uk-UA" sz="1800" dirty="0">
                <a:latin typeface="Times New Roman" panose="02020603050405020304" pitchFamily="18" charset="0"/>
                <a:cs typeface="Times New Roman" panose="02020603050405020304" pitchFamily="18" charset="0"/>
              </a:rPr>
              <a:t>Прямим продовженням моделі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стала модель «Світ-3», розроблена його талановитим учнем Денисом </a:t>
            </a:r>
            <a:r>
              <a:rPr lang="uk-UA" sz="1800" dirty="0" err="1">
                <a:latin typeface="Times New Roman" panose="02020603050405020304" pitchFamily="18" charset="0"/>
                <a:cs typeface="Times New Roman" panose="02020603050405020304" pitchFamily="18" charset="0"/>
              </a:rPr>
              <a:t>Медоузом</a:t>
            </a:r>
            <a:r>
              <a:rPr lang="uk-UA" sz="1800" dirty="0">
                <a:latin typeface="Times New Roman" panose="02020603050405020304" pitchFamily="18" charset="0"/>
                <a:cs typeface="Times New Roman" panose="02020603050405020304" pitchFamily="18" charset="0"/>
              </a:rPr>
              <a:t> і міжнародною дослідницькою групою. У моделі «Світ-3» була проведена </a:t>
            </a:r>
            <a:r>
              <a:rPr lang="uk-UA" sz="1800" dirty="0" err="1">
                <a:latin typeface="Times New Roman" panose="02020603050405020304" pitchFamily="18" charset="0"/>
                <a:cs typeface="Times New Roman" panose="02020603050405020304" pitchFamily="18" charset="0"/>
              </a:rPr>
              <a:t>дезагрегація</a:t>
            </a:r>
            <a:r>
              <a:rPr lang="uk-UA" sz="1800" dirty="0">
                <a:latin typeface="Times New Roman" panose="02020603050405020304" pitchFamily="18" charset="0"/>
                <a:cs typeface="Times New Roman" panose="02020603050405020304" pitchFamily="18" charset="0"/>
              </a:rPr>
              <a:t> змінних при збереженні 5 основних підсистем як у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Правда в останній версії моделі «Світ-3-91» була додана шоста підсистема «управління». Крім того, Д. </a:t>
            </a:r>
            <a:r>
              <a:rPr lang="uk-UA" sz="1800" dirty="0" err="1">
                <a:latin typeface="Times New Roman" panose="02020603050405020304" pitchFamily="18" charset="0"/>
                <a:cs typeface="Times New Roman" panose="02020603050405020304" pitchFamily="18" charset="0"/>
              </a:rPr>
              <a:t>Медоуз</a:t>
            </a:r>
            <a:r>
              <a:rPr lang="uk-UA" sz="1800" dirty="0">
                <a:latin typeface="Times New Roman" panose="02020603050405020304" pitchFamily="18" charset="0"/>
                <a:cs typeface="Times New Roman" panose="02020603050405020304" pitchFamily="18" charset="0"/>
              </a:rPr>
              <a:t> ввів в модель більшу кількість взаємозв'язків, приблизно в 3 рази перевищує число взаємозв'язків, використаних </a:t>
            </a:r>
            <a:r>
              <a:rPr lang="uk-UA" sz="1800" dirty="0" err="1">
                <a:latin typeface="Times New Roman" panose="02020603050405020304" pitchFamily="18" charset="0"/>
                <a:cs typeface="Times New Roman" panose="02020603050405020304" pitchFamily="18" charset="0"/>
              </a:rPr>
              <a:t>Дж</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Форрестером</a:t>
            </a:r>
            <a:r>
              <a:rPr lang="uk-UA" sz="1800" dirty="0">
                <a:latin typeface="Times New Roman" panose="02020603050405020304" pitchFamily="18" charset="0"/>
                <a:cs typeface="Times New Roman" panose="02020603050405020304" pitchFamily="18" charset="0"/>
              </a:rPr>
              <a:t>. В результаті була побудована система з 12 нелінійних ЗДР для основних змінних. Розрахунки за моделлю «Світ-3» показали, що, незважаючи на велику деталізацію, її прогнози якісно і кількісно виявилися дуже близькі до результатів, отриманих за моделлю «Світ-2». У моделі «Світ-3» не вдалося подолати жодної з основних недоліків базової моделі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Справа в тому, що зайве ускладнення моделі без принципового її удосконалення призвело лише до того, що ідентифікація параметрів системи ще більш ускладнилась, оскільки їх стало в три рази більше, тоді як обсяг об'єктивних статистичних даних залишався вкрай малим.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113170"/>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42</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38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407368" y="764705"/>
            <a:ext cx="11521280" cy="5241841"/>
          </a:xfrm>
        </p:spPr>
        <p:txBody>
          <a:bodyPr/>
          <a:lstStyle/>
          <a:p>
            <a:pPr algn="just"/>
            <a:r>
              <a:rPr lang="uk-UA" sz="1700" dirty="0">
                <a:latin typeface="Times New Roman" panose="02020603050405020304" pitchFamily="18" charset="0"/>
                <a:cs typeface="Times New Roman" panose="02020603050405020304" pitchFamily="18" charset="0"/>
              </a:rPr>
              <a:t>Проте, результати, отримані за допомогою моделі «Світ-3» і опубліковані в 1972 р. в книзі «Межі зростання», яка стала першою офіційною доповіддю Римського клубу, отримали широкий резонанс у світі і зробили помітний вплив на загальнолюдське уявлення про світовий розвитку. У зазначеній книзі вперше висловлювалися застереження щодо серйозних загроз, які можуть виникнути на шляху до сталого розвитку людства через скорочення запасів енергоносіїв та інших сировинних ресурсів, а також внаслідок інтенсивного забруднення навколишнього середовища. Ці висновки мали великий резонанс у світі, їх наслідком стало більш пильна увага до екологічних проблем, широке впровадження </a:t>
            </a:r>
            <a:r>
              <a:rPr lang="uk-UA" sz="1700" dirty="0" err="1">
                <a:latin typeface="Times New Roman" panose="02020603050405020304" pitchFamily="18" charset="0"/>
                <a:cs typeface="Times New Roman" panose="02020603050405020304" pitchFamily="18" charset="0"/>
              </a:rPr>
              <a:t>енерго</a:t>
            </a:r>
            <a:r>
              <a:rPr lang="uk-UA" sz="1700" dirty="0">
                <a:latin typeface="Times New Roman" panose="02020603050405020304" pitchFamily="18" charset="0"/>
                <a:cs typeface="Times New Roman" panose="02020603050405020304" pitchFamily="18" charset="0"/>
              </a:rPr>
              <a:t>- і ресурсозберігаючих технологій виробництва. Відповідальні політичні лідери, усвідомивши небезпеку збереження старої економічної моделі, зробили спроби перейти до нової економіки, заснованої на знаннях. Разом з тим, виникла також серйозна критика з різних точок зору. На думку фахівців модель світової динаміки </a:t>
            </a:r>
            <a:r>
              <a:rPr lang="uk-UA" sz="1700" dirty="0" err="1">
                <a:latin typeface="Times New Roman" panose="02020603050405020304" pitchFamily="18" charset="0"/>
                <a:cs typeface="Times New Roman" panose="02020603050405020304" pitchFamily="18" charset="0"/>
              </a:rPr>
              <a:t>Форрестера</a:t>
            </a:r>
            <a:r>
              <a:rPr lang="uk-UA" sz="1700" dirty="0">
                <a:latin typeface="Times New Roman" panose="02020603050405020304" pitchFamily="18" charset="0"/>
                <a:cs typeface="Times New Roman" panose="02020603050405020304" pitchFamily="18" charset="0"/>
              </a:rPr>
              <a:t> - </a:t>
            </a:r>
            <a:r>
              <a:rPr lang="uk-UA" sz="1700" dirty="0" err="1">
                <a:latin typeface="Times New Roman" panose="02020603050405020304" pitchFamily="18" charset="0"/>
                <a:cs typeface="Times New Roman" panose="02020603050405020304" pitchFamily="18" charset="0"/>
              </a:rPr>
              <a:t>Медоуза</a:t>
            </a:r>
            <a:r>
              <a:rPr lang="uk-UA" sz="1700" dirty="0">
                <a:latin typeface="Times New Roman" panose="02020603050405020304" pitchFamily="18" charset="0"/>
                <a:cs typeface="Times New Roman" panose="02020603050405020304" pitchFamily="18" charset="0"/>
              </a:rPr>
              <a:t> була занадто механістична, в ній не описувалася регіональна структура Світ-Системи, мали місце розбіжності з теоріями економічного зростання, недостатньо враховувався вплив соціальних і технологічних інновацій.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839880"/>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43</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2917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472608"/>
          </a:xfrm>
        </p:spPr>
        <p:txBody>
          <a:bodyPr/>
          <a:lstStyle/>
          <a:p>
            <a:pPr algn="just"/>
            <a:r>
              <a:rPr lang="uk-UA" sz="1800" dirty="0">
                <a:latin typeface="Times New Roman" panose="02020603050405020304" pitchFamily="18" charset="0"/>
                <a:cs typeface="Times New Roman" panose="02020603050405020304" pitchFamily="18" charset="0"/>
              </a:rPr>
              <a:t>Дійсно, модель </a:t>
            </a:r>
            <a:r>
              <a:rPr lang="uk-UA" sz="1800" dirty="0" err="1">
                <a:latin typeface="Times New Roman" panose="02020603050405020304" pitchFamily="18" charset="0"/>
                <a:cs typeface="Times New Roman" panose="02020603050405020304" pitchFamily="18" charset="0"/>
              </a:rPr>
              <a:t>Форрестера</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Медоуза</a:t>
            </a:r>
            <a:r>
              <a:rPr lang="uk-UA" sz="1800" dirty="0">
                <a:latin typeface="Times New Roman" panose="02020603050405020304" pitchFamily="18" charset="0"/>
                <a:cs typeface="Times New Roman" panose="02020603050405020304" pitchFamily="18" charset="0"/>
              </a:rPr>
              <a:t> дозволяє вести тільки пошуки сценарію, що запобігає кризовій ситуації, шляхом комп'ютерного моделювання ряду послідовних сценаріїв з </a:t>
            </a:r>
            <a:r>
              <a:rPr lang="uk-UA" sz="1800" dirty="0" err="1">
                <a:latin typeface="Times New Roman" panose="02020603050405020304" pitchFamily="18" charset="0"/>
                <a:cs typeface="Times New Roman" panose="02020603050405020304" pitchFamily="18" charset="0"/>
              </a:rPr>
              <a:t>підсилючими</a:t>
            </a:r>
            <a:r>
              <a:rPr lang="uk-UA" sz="1800" dirty="0">
                <a:latin typeface="Times New Roman" panose="02020603050405020304" pitchFamily="18" charset="0"/>
                <a:cs typeface="Times New Roman" panose="02020603050405020304" pitchFamily="18" charset="0"/>
              </a:rPr>
              <a:t> обмеженнями на інтенсивність споживання ресурсів і забруднення навколишнього середовища. Модель не дозволяє вирішувати завдання управління процесами, що впливають на розвиток світової динаміки. Д. </a:t>
            </a:r>
            <a:r>
              <a:rPr lang="uk-UA" sz="1800" dirty="0" err="1">
                <a:latin typeface="Times New Roman" panose="02020603050405020304" pitchFamily="18" charset="0"/>
                <a:cs typeface="Times New Roman" panose="02020603050405020304" pitchFamily="18" charset="0"/>
              </a:rPr>
              <a:t>Медоуз</a:t>
            </a:r>
            <a:r>
              <a:rPr lang="uk-UA" sz="1800" dirty="0">
                <a:latin typeface="Times New Roman" panose="02020603050405020304" pitchFamily="18" charset="0"/>
                <a:cs typeface="Times New Roman" panose="02020603050405020304" pitchFamily="18" charset="0"/>
              </a:rPr>
              <a:t> і його соратники на протязі майже сорока років безперервно досліджували фізичні межі зростання, що накладаються вичерпанням природних ресурсів і обмеженою здатністю біосфери Землі поглинати промислові і сільськогосподарські забруднення. Накопичені за цей час результати вони опублікували в книзі (</a:t>
            </a:r>
            <a:r>
              <a:rPr lang="uk-UA" sz="1800" dirty="0" err="1">
                <a:latin typeface="Times New Roman" panose="02020603050405020304" pitchFamily="18" charset="0"/>
                <a:cs typeface="Times New Roman" panose="02020603050405020304" pitchFamily="18" charset="0"/>
              </a:rPr>
              <a:t>Медоуз</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Рандерс</a:t>
            </a:r>
            <a:r>
              <a:rPr lang="uk-UA" sz="1800" dirty="0">
                <a:latin typeface="Times New Roman" panose="02020603050405020304" pitchFamily="18" charset="0"/>
                <a:cs typeface="Times New Roman" panose="02020603050405020304" pitchFamily="18" charset="0"/>
              </a:rPr>
              <a:t> 2008), в якій знову підтверджують свій науково обґрунтований висновок про те, що тенденції сучасного економічного і промислового розвитку - це шлях, що веде до глобальної екологічної кризи. Разом з тим, вони також переконливо показують можливості для людства перейти до моделі сталого розвитку, не зупиняючи економічний розвиток і не знижуючи рівень життя в розвинених країнах.</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44</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40458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lstStyle/>
          <a:p>
            <a:pPr algn="just"/>
            <a:r>
              <a:rPr lang="uk-UA" sz="1800" b="1" i="1" dirty="0">
                <a:latin typeface="Times New Roman" panose="02020603050405020304" pitchFamily="18" charset="0"/>
                <a:cs typeface="Times New Roman" panose="02020603050405020304" pitchFamily="18" charset="0"/>
              </a:rPr>
              <a:t>Модель </a:t>
            </a:r>
            <a:r>
              <a:rPr lang="uk-UA" sz="1800" b="1" i="1" dirty="0" err="1">
                <a:latin typeface="Times New Roman" panose="02020603050405020304" pitchFamily="18" charset="0"/>
                <a:cs typeface="Times New Roman" panose="02020603050405020304" pitchFamily="18" charset="0"/>
              </a:rPr>
              <a:t>Месаровича</a:t>
            </a:r>
            <a:r>
              <a:rPr lang="uk-UA" sz="1800" b="1" i="1" dirty="0">
                <a:latin typeface="Times New Roman" panose="02020603050405020304" pitchFamily="18" charset="0"/>
                <a:cs typeface="Times New Roman" panose="02020603050405020304" pitchFamily="18" charset="0"/>
              </a:rPr>
              <a:t> - Пестеля</a:t>
            </a:r>
            <a:endParaRPr lang="uk-UA" sz="1800" dirty="0">
              <a:latin typeface="Times New Roman" panose="02020603050405020304" pitchFamily="18" charset="0"/>
              <a:cs typeface="Times New Roman" panose="02020603050405020304" pitchFamily="18" charset="0"/>
            </a:endParaRPr>
          </a:p>
          <a:p>
            <a:pPr algn="just"/>
            <a:r>
              <a:rPr lang="uk-UA" sz="1800" b="1" i="1" dirty="0">
                <a:latin typeface="Times New Roman" panose="02020603050405020304" pitchFamily="18" charset="0"/>
                <a:cs typeface="Times New Roman" panose="02020603050405020304" pitchFamily="18" charset="0"/>
              </a:rPr>
              <a:t>У проекті «Стратегія виживання» М. </a:t>
            </a:r>
            <a:r>
              <a:rPr lang="uk-UA" sz="1800" b="1" i="1" dirty="0" err="1">
                <a:latin typeface="Times New Roman" panose="02020603050405020304" pitchFamily="18" charset="0"/>
                <a:cs typeface="Times New Roman" panose="02020603050405020304" pitchFamily="18" charset="0"/>
              </a:rPr>
              <a:t>Месарович</a:t>
            </a:r>
            <a:r>
              <a:rPr lang="uk-UA" sz="1800" b="1" i="1" dirty="0">
                <a:latin typeface="Times New Roman" panose="02020603050405020304" pitchFamily="18" charset="0"/>
                <a:cs typeface="Times New Roman" panose="02020603050405020304" pitchFamily="18" charset="0"/>
              </a:rPr>
              <a:t> і Е. Пестель (</a:t>
            </a:r>
            <a:r>
              <a:rPr lang="uk-UA" sz="1800" b="1" i="1" dirty="0" err="1">
                <a:latin typeface="Times New Roman" panose="02020603050405020304" pitchFamily="18" charset="0"/>
                <a:cs typeface="Times New Roman" panose="02020603050405020304" pitchFamily="18" charset="0"/>
              </a:rPr>
              <a:t>Mesarovic</a:t>
            </a:r>
            <a:r>
              <a:rPr lang="uk-UA" sz="1800" b="1" i="1" dirty="0">
                <a:latin typeface="Times New Roman" panose="02020603050405020304" pitchFamily="18" charset="0"/>
                <a:cs typeface="Times New Roman" panose="02020603050405020304" pitchFamily="18" charset="0"/>
              </a:rPr>
              <a:t>, </a:t>
            </a:r>
            <a:r>
              <a:rPr lang="uk-UA" sz="1800" b="1" i="1" dirty="0" err="1">
                <a:latin typeface="Times New Roman" panose="02020603050405020304" pitchFamily="18" charset="0"/>
                <a:cs typeface="Times New Roman" panose="02020603050405020304" pitchFamily="18" charset="0"/>
              </a:rPr>
              <a:t>Pestel</a:t>
            </a:r>
            <a:r>
              <a:rPr lang="uk-UA" sz="1800" b="1" i="1" dirty="0">
                <a:latin typeface="Times New Roman" panose="02020603050405020304" pitchFamily="18" charset="0"/>
                <a:cs typeface="Times New Roman" panose="02020603050405020304" pitchFamily="18" charset="0"/>
              </a:rPr>
              <a:t>, 1974) сформулювали завдання побудови моделі світової динаміки, заснованої на теорії багаторівневих ієрархічних систем і відбиває процеси взаємодії людини з навколишнім середовищем, а також комплекс економічних, соціальних і політичних взаємин у суспільстві. Модель повинна була бути керованою і включати в себе процес прийняття рішень людиною. А найголовніше, світ пропонувалося розглядати не як єдине однорідне ціле, а як систему взаємодіючих регіонів, різняться рівнем розвитку і соціально-економічною структурою. У моделі </a:t>
            </a:r>
            <a:r>
              <a:rPr lang="uk-UA" sz="1800" b="1" i="1" dirty="0" err="1">
                <a:latin typeface="Times New Roman" panose="02020603050405020304" pitchFamily="18" charset="0"/>
                <a:cs typeface="Times New Roman" panose="02020603050405020304" pitchFamily="18" charset="0"/>
              </a:rPr>
              <a:t>Месаровича</a:t>
            </a:r>
            <a:r>
              <a:rPr lang="uk-UA" sz="1800" b="1" i="1" dirty="0">
                <a:latin typeface="Times New Roman" panose="02020603050405020304" pitchFamily="18" charset="0"/>
                <a:cs typeface="Times New Roman" panose="02020603050405020304" pitchFamily="18" charset="0"/>
              </a:rPr>
              <a:t>-Пестеля всі країни світу відповідно до їх соціально-економічної структури та рівня розвитку були розбиті на 10 регіонів. Кожен регіон описувався системою спеціальних </a:t>
            </a:r>
            <a:r>
              <a:rPr lang="uk-UA" sz="1800" b="1" i="1" dirty="0" err="1">
                <a:latin typeface="Times New Roman" panose="02020603050405020304" pitchFamily="18" charset="0"/>
                <a:cs typeface="Times New Roman" panose="02020603050405020304" pitchFamily="18" charset="0"/>
              </a:rPr>
              <a:t>підмоделей</a:t>
            </a:r>
            <a:r>
              <a:rPr lang="uk-UA" sz="1800" b="1" i="1" dirty="0">
                <a:latin typeface="Times New Roman" panose="02020603050405020304" pitchFamily="18" charset="0"/>
                <a:cs typeface="Times New Roman" panose="02020603050405020304" pitchFamily="18" charset="0"/>
              </a:rPr>
              <a:t> з однаковою структурою. Зв'язок регіонів здійснюється через імпорт, експорт і міграцію населення. Основними </a:t>
            </a:r>
            <a:r>
              <a:rPr lang="uk-UA" sz="1800" b="1" i="1" dirty="0" err="1">
                <a:latin typeface="Times New Roman" panose="02020603050405020304" pitchFamily="18" charset="0"/>
                <a:cs typeface="Times New Roman" panose="02020603050405020304" pitchFamily="18" charset="0"/>
              </a:rPr>
              <a:t>підмоделями</a:t>
            </a:r>
            <a:r>
              <a:rPr lang="uk-UA" sz="1800" b="1" i="1" dirty="0">
                <a:latin typeface="Times New Roman" panose="02020603050405020304" pitchFamily="18" charset="0"/>
                <a:cs typeface="Times New Roman" panose="02020603050405020304" pitchFamily="18" charset="0"/>
              </a:rPr>
              <a:t> є </a:t>
            </a:r>
            <a:r>
              <a:rPr lang="uk-UA" sz="1800" b="1" i="1" dirty="0" err="1">
                <a:latin typeface="Times New Roman" panose="02020603050405020304" pitchFamily="18" charset="0"/>
                <a:cs typeface="Times New Roman" panose="02020603050405020304" pitchFamily="18" charset="0"/>
              </a:rPr>
              <a:t>підмоделі</a:t>
            </a:r>
            <a:r>
              <a:rPr lang="uk-UA" sz="1800" b="1" i="1" dirty="0">
                <a:latin typeface="Times New Roman" panose="02020603050405020304" pitchFamily="18" charset="0"/>
                <a:cs typeface="Times New Roman" panose="02020603050405020304" pitchFamily="18" charset="0"/>
              </a:rPr>
              <a:t> економіки, демографії та енергетики. Зворотні зв'язку між окремими під моделями, як правило, відсутні. </a:t>
            </a:r>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45</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2792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lstStyle/>
          <a:p>
            <a:pPr algn="just"/>
            <a:r>
              <a:rPr lang="uk-UA" sz="1900" b="1" i="1" dirty="0">
                <a:latin typeface="Times New Roman" panose="02020603050405020304" pitchFamily="18" charset="0"/>
                <a:cs typeface="Times New Roman" panose="02020603050405020304" pitchFamily="18" charset="0"/>
              </a:rPr>
              <a:t>Це призводить до жорсткого варіанту визначення ендогенних змінних для під моделей, що використовують в якості вхідної інформації розрахунки інших </a:t>
            </a:r>
            <a:r>
              <a:rPr lang="uk-UA" sz="1900" b="1" i="1" dirty="0" err="1">
                <a:latin typeface="Times New Roman" panose="02020603050405020304" pitchFamily="18" charset="0"/>
                <a:cs typeface="Times New Roman" panose="02020603050405020304" pitchFamily="18" charset="0"/>
              </a:rPr>
              <a:t>підмоделей</a:t>
            </a:r>
            <a:r>
              <a:rPr lang="uk-UA" sz="1900" b="1" i="1" dirty="0">
                <a:latin typeface="Times New Roman" panose="02020603050405020304" pitchFamily="18" charset="0"/>
                <a:cs typeface="Times New Roman" panose="02020603050405020304" pitchFamily="18" charset="0"/>
              </a:rPr>
              <a:t>. У цих </a:t>
            </a:r>
            <a:r>
              <a:rPr lang="uk-UA" sz="1900" b="1" i="1" dirty="0" err="1">
                <a:latin typeface="Times New Roman" panose="02020603050405020304" pitchFamily="18" charset="0"/>
                <a:cs typeface="Times New Roman" panose="02020603050405020304" pitchFamily="18" charset="0"/>
              </a:rPr>
              <a:t>підмоделей</a:t>
            </a:r>
            <a:r>
              <a:rPr lang="uk-UA" sz="1900" b="1" i="1" dirty="0">
                <a:latin typeface="Times New Roman" panose="02020603050405020304" pitchFamily="18" charset="0"/>
                <a:cs typeface="Times New Roman" panose="02020603050405020304" pitchFamily="18" charset="0"/>
              </a:rPr>
              <a:t> ряд параметрів залишається невизначеним. Управління реалізується вибором того чи іншого сценарію шляхом завдання значень невизначених параметрів. Сценарій же вибирається особою, яка приймає рішення (ОПР) - людиною, що проводить комп'ютерне моделювання.</a:t>
            </a:r>
            <a:endParaRPr lang="uk-UA" sz="1900" dirty="0">
              <a:latin typeface="Times New Roman" panose="02020603050405020304" pitchFamily="18" charset="0"/>
              <a:cs typeface="Times New Roman" panose="02020603050405020304" pitchFamily="18" charset="0"/>
            </a:endParaRPr>
          </a:p>
          <a:p>
            <a:pPr algn="just"/>
            <a:r>
              <a:rPr lang="uk-UA" sz="1900" b="1" i="1" dirty="0">
                <a:latin typeface="Times New Roman" panose="02020603050405020304" pitchFamily="18" charset="0"/>
                <a:cs typeface="Times New Roman" panose="02020603050405020304" pitchFamily="18" charset="0"/>
              </a:rPr>
              <a:t> </a:t>
            </a:r>
            <a:r>
              <a:rPr lang="uk-UA" sz="1900" dirty="0">
                <a:latin typeface="Times New Roman" panose="02020603050405020304" pitchFamily="18" charset="0"/>
                <a:cs typeface="Times New Roman" panose="02020603050405020304" pitchFamily="18" charset="0"/>
              </a:rPr>
              <a:t>Моделі </a:t>
            </a:r>
            <a:r>
              <a:rPr lang="uk-UA" sz="1900" dirty="0" err="1">
                <a:latin typeface="Times New Roman" panose="02020603050405020304" pitchFamily="18" charset="0"/>
                <a:cs typeface="Times New Roman" panose="02020603050405020304" pitchFamily="18" charset="0"/>
              </a:rPr>
              <a:t>Форрестера</a:t>
            </a:r>
            <a:r>
              <a:rPr lang="uk-UA" sz="1900" dirty="0">
                <a:latin typeface="Times New Roman" panose="02020603050405020304" pitchFamily="18" charset="0"/>
                <a:cs typeface="Times New Roman" panose="02020603050405020304" pitchFamily="18" charset="0"/>
              </a:rPr>
              <a:t> - </a:t>
            </a:r>
            <a:r>
              <a:rPr lang="uk-UA" sz="1900" dirty="0" err="1">
                <a:latin typeface="Times New Roman" panose="02020603050405020304" pitchFamily="18" charset="0"/>
                <a:cs typeface="Times New Roman" panose="02020603050405020304" pitchFamily="18" charset="0"/>
              </a:rPr>
              <a:t>Медоуза</a:t>
            </a:r>
            <a:r>
              <a:rPr lang="uk-UA" sz="1900" dirty="0">
                <a:latin typeface="Times New Roman" panose="02020603050405020304" pitchFamily="18" charset="0"/>
                <a:cs typeface="Times New Roman" panose="02020603050405020304" pitchFamily="18" charset="0"/>
              </a:rPr>
              <a:t> і </a:t>
            </a:r>
            <a:r>
              <a:rPr lang="uk-UA" sz="1900" dirty="0" err="1">
                <a:latin typeface="Times New Roman" panose="02020603050405020304" pitchFamily="18" charset="0"/>
                <a:cs typeface="Times New Roman" panose="02020603050405020304" pitchFamily="18" charset="0"/>
              </a:rPr>
              <a:t>Месаровича</a:t>
            </a:r>
            <a:r>
              <a:rPr lang="uk-UA" sz="1900" b="1" i="1" dirty="0">
                <a:latin typeface="Times New Roman" panose="02020603050405020304" pitchFamily="18" charset="0"/>
                <a:cs typeface="Times New Roman" panose="02020603050405020304" pitchFamily="18" charset="0"/>
              </a:rPr>
              <a:t> </a:t>
            </a:r>
            <a:r>
              <a:rPr lang="uk-UA" sz="1900" b="1" dirty="0">
                <a:latin typeface="Times New Roman" panose="02020603050405020304" pitchFamily="18" charset="0"/>
                <a:cs typeface="Times New Roman" panose="02020603050405020304" pitchFamily="18" charset="0"/>
              </a:rPr>
              <a:t>-</a:t>
            </a:r>
            <a:r>
              <a:rPr lang="uk-UA" sz="1900" b="1" i="1" dirty="0">
                <a:latin typeface="Times New Roman" panose="02020603050405020304" pitchFamily="18" charset="0"/>
                <a:cs typeface="Times New Roman" panose="02020603050405020304" pitchFamily="18" charset="0"/>
              </a:rPr>
              <a:t> </a:t>
            </a:r>
            <a:r>
              <a:rPr lang="uk-UA" sz="1900" dirty="0">
                <a:latin typeface="Times New Roman" panose="02020603050405020304" pitchFamily="18" charset="0"/>
                <a:cs typeface="Times New Roman" panose="02020603050405020304" pitchFamily="18" charset="0"/>
              </a:rPr>
              <a:t>Пестеля були основними серед глобальних моделей першої хвилі. В результаті прогнозних розрахунків за моделлю </a:t>
            </a:r>
            <a:r>
              <a:rPr lang="uk-UA" sz="1900" dirty="0" err="1">
                <a:latin typeface="Times New Roman" panose="02020603050405020304" pitchFamily="18" charset="0"/>
                <a:cs typeface="Times New Roman" panose="02020603050405020304" pitchFamily="18" charset="0"/>
              </a:rPr>
              <a:t>Месаровича</a:t>
            </a:r>
            <a:r>
              <a:rPr lang="uk-UA" sz="1900" dirty="0">
                <a:latin typeface="Times New Roman" panose="02020603050405020304" pitchFamily="18" charset="0"/>
                <a:cs typeface="Times New Roman" panose="02020603050405020304" pitchFamily="18" charset="0"/>
              </a:rPr>
              <a:t> - Пестеля було показано, що світу загрожує не глобальна катастрофа (приблизно в середині XXI століття як випливає з результатів моделі «Світ-3»), а серія регіональних катастроф, які </a:t>
            </a:r>
            <a:r>
              <a:rPr lang="uk-UA" sz="1900" dirty="0" err="1">
                <a:latin typeface="Times New Roman" panose="02020603050405020304" pitchFamily="18" charset="0"/>
                <a:cs typeface="Times New Roman" panose="02020603050405020304" pitchFamily="18" charset="0"/>
              </a:rPr>
              <a:t>розпочнуться</a:t>
            </a:r>
            <a:r>
              <a:rPr lang="uk-UA" sz="1900" dirty="0">
                <a:latin typeface="Times New Roman" panose="02020603050405020304" pitchFamily="18" charset="0"/>
                <a:cs typeface="Times New Roman" panose="02020603050405020304" pitchFamily="18" charset="0"/>
              </a:rPr>
              <a:t> значно раніше і з різних причин для різних регіонів. Таким чином, вони бачать майбутнє людства в тривалих різноманітних регіональних кризах - екологічних, енергетичних, продовольчих, сировинних, демографічних.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46</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19964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256583"/>
          </a:xfrm>
        </p:spPr>
        <p:txBody>
          <a:bodyPr/>
          <a:lstStyle/>
          <a:p>
            <a:pPr algn="just"/>
            <a:r>
              <a:rPr lang="uk-UA" sz="2000" dirty="0">
                <a:latin typeface="Times New Roman" panose="02020603050405020304" pitchFamily="18" charset="0"/>
                <a:cs typeface="Times New Roman" panose="02020603050405020304" pitchFamily="18" charset="0"/>
              </a:rPr>
              <a:t>Наслідки регіональних катастроф будуть відчуватися у всьому світі, і уникнути глобальної катастрофи можна лише узгодженими зусиллями міжнародної спільноти - таким був висновок </a:t>
            </a:r>
            <a:r>
              <a:rPr lang="uk-UA" sz="2000" dirty="0" err="1">
                <a:latin typeface="Times New Roman" panose="02020603050405020304" pitchFamily="18" charset="0"/>
                <a:cs typeface="Times New Roman" panose="02020603050405020304" pitchFamily="18" charset="0"/>
              </a:rPr>
              <a:t>Месаровича</a:t>
            </a:r>
            <a:r>
              <a:rPr lang="uk-UA" sz="2000" dirty="0">
                <a:latin typeface="Times New Roman" panose="02020603050405020304" pitchFamily="18" charset="0"/>
                <a:cs typeface="Times New Roman" panose="02020603050405020304" pitchFamily="18" charset="0"/>
              </a:rPr>
              <a:t> і Пестеля. Вони стверджували, що ці кризи можуть поступово охопити всю планету, якщо міжнародне співтовариство не докладе зусиль по досягненню збалансованого розвитку всіх частин </a:t>
            </a:r>
            <a:r>
              <a:rPr lang="uk-UA" sz="2000" dirty="0" err="1">
                <a:latin typeface="Times New Roman" panose="02020603050405020304" pitchFamily="18" charset="0"/>
                <a:cs typeface="Times New Roman" panose="02020603050405020304" pitchFamily="18" charset="0"/>
              </a:rPr>
              <a:t>СвітСистеми</a:t>
            </a:r>
            <a:r>
              <a:rPr lang="uk-UA" sz="2000" dirty="0">
                <a:latin typeface="Times New Roman" panose="02020603050405020304" pitchFamily="18" charset="0"/>
                <a:cs typeface="Times New Roman" panose="02020603050405020304" pitchFamily="18" charset="0"/>
              </a:rPr>
              <a:t>. Тому свою концепцію світового розвитку </a:t>
            </a:r>
            <a:r>
              <a:rPr lang="uk-UA" sz="2000" dirty="0" err="1">
                <a:latin typeface="Times New Roman" panose="02020603050405020304" pitchFamily="18" charset="0"/>
                <a:cs typeface="Times New Roman" panose="02020603050405020304" pitchFamily="18" charset="0"/>
              </a:rPr>
              <a:t>Месарович</a:t>
            </a:r>
            <a:r>
              <a:rPr lang="uk-UA" sz="2000" dirty="0">
                <a:latin typeface="Times New Roman" panose="02020603050405020304" pitchFamily="18" charset="0"/>
                <a:cs typeface="Times New Roman" panose="02020603050405020304" pitchFamily="18" charset="0"/>
              </a:rPr>
              <a:t> і Пестель назвали «органічним зростанням». Таким чином, безсумнівним достоїнством цієї моделі є розподіл </a:t>
            </a:r>
            <a:r>
              <a:rPr lang="uk-UA" sz="2000" dirty="0" err="1">
                <a:latin typeface="Times New Roman" panose="02020603050405020304" pitchFamily="18" charset="0"/>
                <a:cs typeface="Times New Roman" panose="02020603050405020304" pitchFamily="18" charset="0"/>
              </a:rPr>
              <a:t>СвітСистеми</a:t>
            </a:r>
            <a:r>
              <a:rPr lang="uk-UA" sz="2000" dirty="0">
                <a:latin typeface="Times New Roman" panose="02020603050405020304" pitchFamily="18" charset="0"/>
                <a:cs typeface="Times New Roman" panose="02020603050405020304" pitchFamily="18" charset="0"/>
              </a:rPr>
              <a:t> на взаємодіючі регіони, а також спеціалізація і спрямованість під моделей на рішення конкретних проблем.</a:t>
            </a: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4"/>
            <a:ext cx="10972800" cy="1257185"/>
          </a:xfrm>
        </p:spPr>
        <p:txBody>
          <a:bodyPr/>
          <a:lstStyle/>
          <a:p>
            <a:r>
              <a:rPr lang="uk-UA" sz="2500" dirty="0">
                <a:latin typeface="Times New Roman" panose="02020603050405020304" pitchFamily="18" charset="0"/>
                <a:cs typeface="Times New Roman" panose="02020603050405020304" pitchFamily="18" charset="0"/>
              </a:rPr>
              <a:t>4.2. Модель </a:t>
            </a:r>
            <a:r>
              <a:rPr lang="uk-UA" sz="2500" dirty="0" err="1">
                <a:latin typeface="Times New Roman" panose="02020603050405020304" pitchFamily="18" charset="0"/>
                <a:cs typeface="Times New Roman" panose="02020603050405020304" pitchFamily="18" charset="0"/>
              </a:rPr>
              <a:t>Форрестера</a:t>
            </a:r>
            <a:r>
              <a:rPr lang="uk-UA" sz="2500" dirty="0">
                <a:latin typeface="Times New Roman" panose="02020603050405020304" pitchFamily="18" charset="0"/>
                <a:cs typeface="Times New Roman" panose="02020603050405020304" pitchFamily="18" charset="0"/>
              </a:rPr>
              <a:t>. Основні рівняння моделі. Модель </a:t>
            </a:r>
            <a:r>
              <a:rPr lang="uk-UA" sz="2500" dirty="0" err="1">
                <a:latin typeface="Times New Roman" panose="02020603050405020304" pitchFamily="18" charset="0"/>
                <a:cs typeface="Times New Roman" panose="02020603050405020304" pitchFamily="18" charset="0"/>
              </a:rPr>
              <a:t>Месаровича</a:t>
            </a:r>
            <a:r>
              <a:rPr lang="uk-UA" sz="2500" dirty="0">
                <a:latin typeface="Times New Roman" panose="02020603050405020304" pitchFamily="18" charset="0"/>
                <a:cs typeface="Times New Roman" panose="02020603050405020304" pitchFamily="18" charset="0"/>
              </a:rPr>
              <a:t> - Пестеля.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47</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9597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328592"/>
          </a:xfrm>
        </p:spPr>
        <p:txBody>
          <a:bodyPr/>
          <a:lstStyle/>
          <a:p>
            <a:pPr algn="just"/>
            <a:r>
              <a:rPr lang="uk-UA" sz="1900" dirty="0">
                <a:latin typeface="Times New Roman" panose="02020603050405020304" pitchFamily="18" charset="0"/>
                <a:cs typeface="Times New Roman" panose="02020603050405020304" pitchFamily="18" charset="0"/>
              </a:rPr>
              <a:t>Наступна хвиля інтересу до питань прогнозування майбутнього народилася в 1990-ті роки в зв'язку з наближенням третього тисячоліття і природним бажанням заглянути в нове століття, нове тисячоліття. У цей період було виконано безліч досліджень, автори яких прагнули осмислити підсумки бурхливого XX століття, з його двома світовими війнами, небувалим розвитком науково-технічного прогресу і демографічним вибухом, а також представити світовий розвиток в XXI столітті. В результаті народилося багато футурологічних прогнозів і наукової фантастики, яка не мала прямого відношення до глобального моделювання. До речі саме глобальне моделювання в 90-ті роки минулого століття різко загальмувалося, хоча для вивчення різних аспектів світової динаміки було створено по всьому світу безліч науково-дослідних установ і лабораторій. Величезна кількість людей було зайнято цією роботою. Однак поступове ускладнення моделей призвело до того, що вони перестали висловлювати справжні причинно-наслідкові закономірності.</a:t>
            </a: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21280"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48</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5002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lstStyle/>
          <a:p>
            <a:pPr algn="just"/>
            <a:r>
              <a:rPr lang="uk-UA" sz="1900" dirty="0">
                <a:latin typeface="Times New Roman" panose="02020603050405020304" pitchFamily="18" charset="0"/>
                <a:cs typeface="Times New Roman" panose="02020603050405020304" pitchFamily="18" charset="0"/>
              </a:rPr>
              <a:t>Більшість експертів сходиться на думці про те, що розроблялися в 1980-ті роки складні моделі не виправдали покладені на них очікування, оскільки не дозволили передбачити реальний розвиток економічних процесів. С. П. Капіца в зв'язку з цим призводить одне зауваження американського економіста, лауреата Нобелівської премії </a:t>
            </a:r>
            <a:r>
              <a:rPr lang="uk-UA" sz="1900" dirty="0" err="1">
                <a:latin typeface="Times New Roman" panose="02020603050405020304" pitchFamily="18" charset="0"/>
                <a:cs typeface="Times New Roman" panose="02020603050405020304" pitchFamily="18" charset="0"/>
              </a:rPr>
              <a:t>Герберта</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Саймона</a:t>
            </a:r>
            <a:r>
              <a:rPr lang="uk-UA" sz="1900" dirty="0">
                <a:latin typeface="Times New Roman" panose="02020603050405020304" pitchFamily="18" charset="0"/>
                <a:cs typeface="Times New Roman" panose="02020603050405020304" pitchFamily="18" charset="0"/>
              </a:rPr>
              <a:t> про те, що «сорок років досвіду моделювання складних систем на ЕОМ, які з кожним роком ставали могутніше і швидше, показали, що груба сила не поведе нас по царській стежці до розуміння таких систем ... Щоб подолати "прокляття складності", моделювання має звернутися до своїх вихідним принципам ». </a:t>
            </a:r>
            <a:r>
              <a:rPr lang="uk-UA" sz="1900" b="1" dirty="0">
                <a:latin typeface="Times New Roman" panose="02020603050405020304" pitchFamily="18" charset="0"/>
                <a:cs typeface="Times New Roman" panose="02020603050405020304" pitchFamily="18" charset="0"/>
              </a:rPr>
              <a:t>В останні роки в світі спостерігається новий підйом активності в області геополітичного, екологічного та соціально-економічного прогнозування майбутнього. Це пов'язано із загостренням екологічних і енергетичних проблем людства.</a:t>
            </a:r>
            <a:r>
              <a:rPr lang="uk-UA" sz="1900" dirty="0">
                <a:latin typeface="Times New Roman" panose="02020603050405020304" pitchFamily="18" charset="0"/>
                <a:cs typeface="Times New Roman" panose="02020603050405020304" pitchFamily="18" charset="0"/>
              </a:rPr>
              <a:t> Продовольча проблема також може суттєво загостритися із значним зростанням чисельності населення.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593288"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49</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700857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EF1DD75-A4B1-D99B-2111-46A878B8EDA3}"/>
              </a:ext>
            </a:extLst>
          </p:cNvPr>
          <p:cNvSpPr>
            <a:spLocks noGrp="1"/>
          </p:cNvSpPr>
          <p:nvPr>
            <p:ph type="ftr" sz="quarter" idx="11"/>
          </p:nvPr>
        </p:nvSpPr>
        <p:spPr>
          <a:xfrm>
            <a:off x="1703512" y="11575"/>
            <a:ext cx="9001000" cy="856526"/>
          </a:xfrm>
        </p:spPr>
        <p:txBody>
          <a:bodyPr rtlCol="0"/>
          <a:lstStyle>
            <a:defPPr>
              <a:defRPr lang="ru-MO"/>
            </a:defP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Объект 4">
            <a:extLst>
              <a:ext uri="{FF2B5EF4-FFF2-40B4-BE49-F238E27FC236}">
                <a16:creationId xmlns:a16="http://schemas.microsoft.com/office/drawing/2014/main" id="{C4CDA331-68CA-C2AE-0A48-6F7117361A05}"/>
              </a:ext>
            </a:extLst>
          </p:cNvPr>
          <p:cNvSpPr>
            <a:spLocks noGrp="1"/>
          </p:cNvSpPr>
          <p:nvPr>
            <p:ph sz="quarter" idx="13"/>
          </p:nvPr>
        </p:nvSpPr>
        <p:spPr>
          <a:xfrm>
            <a:off x="479376" y="1216025"/>
            <a:ext cx="11106072" cy="2284983"/>
          </a:xfrm>
        </p:spPr>
        <p:txBody>
          <a:bodyPr rtlCol="0"/>
          <a:lstStyle>
            <a:defPPr>
              <a:defRPr lang="ru-MO"/>
            </a:defPPr>
          </a:lstStyle>
          <a:p>
            <a:pPr algn="just"/>
            <a:r>
              <a:rPr lang="uk-UA" sz="2200" dirty="0">
                <a:latin typeface="Times New Roman" panose="02020603050405020304" pitchFamily="18" charset="0"/>
                <a:cs typeface="Times New Roman" panose="02020603050405020304" pitchFamily="18" charset="0"/>
              </a:rPr>
              <a:t>Слід підкреслити істотну роль аналізу взаємозв'язків екологічної проблеми з процесами зростання народонаселення і проблемами соціально-економічного розвитку. Виходячи з цього,</a:t>
            </a:r>
            <a:r>
              <a:rPr lang="uk-UA" sz="2200" i="1" dirty="0">
                <a:latin typeface="Times New Roman" panose="02020603050405020304" pitchFamily="18" charset="0"/>
                <a:cs typeface="Times New Roman" panose="02020603050405020304" pitchFamily="18" charset="0"/>
              </a:rPr>
              <a:t> </a:t>
            </a:r>
            <a:r>
              <a:rPr lang="uk-UA" sz="2200" b="1" i="1" dirty="0">
                <a:latin typeface="Times New Roman" panose="02020603050405020304" pitchFamily="18" charset="0"/>
                <a:cs typeface="Times New Roman" panose="02020603050405020304" pitchFamily="18" charset="0"/>
              </a:rPr>
              <a:t>глобальними моделями</a:t>
            </a:r>
            <a:r>
              <a:rPr lang="uk-UA" sz="2200" b="1" dirty="0">
                <a:latin typeface="Times New Roman" panose="02020603050405020304" pitchFamily="18" charset="0"/>
                <a:cs typeface="Times New Roman" panose="02020603050405020304" pitchFamily="18" charset="0"/>
              </a:rPr>
              <a:t> зазвичай називають соціально-екологічні моделі розвитку, орієнтовані на прогноз розвитку (деградації) біосфери і цивілізації на Землі або в її великих регіонах.</a:t>
            </a:r>
            <a:endParaRPr lang="uk-UA" sz="2200" dirty="0">
              <a:latin typeface="Times New Roman" panose="02020603050405020304" pitchFamily="18" charset="0"/>
              <a:cs typeface="Times New Roman" panose="02020603050405020304" pitchFamily="18" charset="0"/>
            </a:endParaRPr>
          </a:p>
          <a:p>
            <a:pPr rtl="0"/>
            <a:endParaRPr lang="ru-RU" sz="2200" dirty="0">
              <a:latin typeface="Times New Roman" panose="02020603050405020304" pitchFamily="18" charset="0"/>
              <a:cs typeface="Times New Roman" panose="02020603050405020304" pitchFamily="18" charset="0"/>
            </a:endParaRPr>
          </a:p>
        </p:txBody>
      </p:sp>
      <p:sp>
        <p:nvSpPr>
          <p:cNvPr id="3" name="Номер слайда 2">
            <a:extLst>
              <a:ext uri="{FF2B5EF4-FFF2-40B4-BE49-F238E27FC236}">
                <a16:creationId xmlns:a16="http://schemas.microsoft.com/office/drawing/2014/main" id="{F5FA6A62-8FBF-887D-0560-47FF98E22EF4}"/>
              </a:ext>
            </a:extLst>
          </p:cNvPr>
          <p:cNvSpPr>
            <a:spLocks noGrp="1"/>
          </p:cNvSpPr>
          <p:nvPr>
            <p:ph type="sldNum" sz="quarter" idx="12"/>
          </p:nvPr>
        </p:nvSpPr>
        <p:spPr/>
        <p:txBody>
          <a:bodyPr rtlCol="0"/>
          <a:lstStyle>
            <a:defPPr>
              <a:defRPr lang="ru-MO"/>
            </a:defPPr>
          </a:lstStyle>
          <a:p>
            <a:pPr rtl="0"/>
            <a:fld id="{294A09A9-5501-47C1-A89A-A340965A2BE2}" type="slidenum">
              <a:rPr lang="ru-RU" smtClean="0"/>
              <a:pPr rtl="0"/>
              <a:t>5</a:t>
            </a:fld>
            <a:endParaRPr lang="ru-RU"/>
          </a:p>
        </p:txBody>
      </p:sp>
      <p:pic>
        <p:nvPicPr>
          <p:cNvPr id="4098" name="Picture 2" descr="Переглянути вихідне зображення">
            <a:extLst>
              <a:ext uri="{FF2B5EF4-FFF2-40B4-BE49-F238E27FC236}">
                <a16:creationId xmlns:a16="http://schemas.microsoft.com/office/drawing/2014/main" id="{F1612EC4-8F5C-46F4-887F-3A95417C8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30202"/>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41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lstStyle/>
          <a:p>
            <a:pPr algn="just"/>
            <a:r>
              <a:rPr lang="uk-UA" sz="1800" dirty="0">
                <a:latin typeface="Times New Roman" panose="02020603050405020304" pitchFamily="18" charset="0"/>
                <a:cs typeface="Times New Roman" panose="02020603050405020304" pitchFamily="18" charset="0"/>
              </a:rPr>
              <a:t>На жаль, навантаження з боку людства на навколишнє середовище продовжує зростати, незважаючи на розвиток технологій та зусилля громадських організацій. Становище </a:t>
            </a:r>
            <a:r>
              <a:rPr lang="uk-UA" sz="1800" dirty="0" err="1">
                <a:latin typeface="Times New Roman" panose="02020603050405020304" pitchFamily="18" charset="0"/>
                <a:cs typeface="Times New Roman" panose="02020603050405020304" pitchFamily="18" charset="0"/>
              </a:rPr>
              <a:t>ускладнюється</a:t>
            </a:r>
            <a:r>
              <a:rPr lang="uk-UA" sz="1800" dirty="0">
                <a:latin typeface="Times New Roman" panose="02020603050405020304" pitchFamily="18" charset="0"/>
                <a:cs typeface="Times New Roman" panose="02020603050405020304" pitchFamily="18" charset="0"/>
              </a:rPr>
              <a:t> тим, що людство вже вийшло за розумні межі і знаходиться в області нестійкого розвитку. Таким чином, </a:t>
            </a:r>
            <a:r>
              <a:rPr lang="uk-UA" sz="1800" b="1" dirty="0">
                <a:latin typeface="Times New Roman" panose="02020603050405020304" pitchFamily="18" charset="0"/>
                <a:cs typeface="Times New Roman" panose="02020603050405020304" pitchFamily="18" charset="0"/>
              </a:rPr>
              <a:t>на </a:t>
            </a:r>
            <a:r>
              <a:rPr lang="uk-UA" sz="1800" b="1" dirty="0" err="1">
                <a:latin typeface="Times New Roman" panose="02020603050405020304" pitchFamily="18" charset="0"/>
                <a:cs typeface="Times New Roman" panose="02020603050405020304" pitchFamily="18" charset="0"/>
              </a:rPr>
              <a:t>рубежі</a:t>
            </a:r>
            <a:r>
              <a:rPr lang="uk-UA" sz="1800" b="1" dirty="0">
                <a:latin typeface="Times New Roman" panose="02020603050405020304" pitchFamily="18" charset="0"/>
                <a:cs typeface="Times New Roman" panose="02020603050405020304" pitchFamily="18" charset="0"/>
              </a:rPr>
              <a:t> століть чітко окреслилася вкрай важлива і актуальна задача забезпечення сталого розвитку в масштабах всього людства (</a:t>
            </a:r>
            <a:r>
              <a:rPr lang="uk-UA" sz="1800" b="1" dirty="0" err="1">
                <a:latin typeface="Times New Roman" panose="02020603050405020304" pitchFamily="18" charset="0"/>
                <a:cs typeface="Times New Roman" panose="02020603050405020304" pitchFamily="18" charset="0"/>
              </a:rPr>
              <a:t>Медоуз</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Рандерс</a:t>
            </a:r>
            <a:r>
              <a:rPr lang="uk-UA" sz="1800" b="1" dirty="0">
                <a:latin typeface="Times New Roman" panose="02020603050405020304" pitchFamily="18" charset="0"/>
                <a:cs typeface="Times New Roman" panose="02020603050405020304" pitchFamily="18" charset="0"/>
              </a:rPr>
              <a:t>, 2008).</a:t>
            </a:r>
            <a:r>
              <a:rPr lang="uk-UA" sz="1800" dirty="0">
                <a:latin typeface="Times New Roman" panose="02020603050405020304" pitchFamily="18" charset="0"/>
                <a:cs typeface="Times New Roman" panose="02020603050405020304" pitchFamily="18" charset="0"/>
              </a:rPr>
              <a:t> Досягнення сталого економічного зростання робить не тільки можливою, але і необхідною умовою розробки довгострокових прогнозів, що дозволяють формувати довгострокові цілі і стратегію їх досягнення. </a:t>
            </a:r>
            <a:r>
              <a:rPr lang="uk-UA" sz="1800" b="1" dirty="0">
                <a:latin typeface="Times New Roman" panose="02020603050405020304" pitchFamily="18" charset="0"/>
                <a:cs typeface="Times New Roman" panose="02020603050405020304" pitchFamily="18" charset="0"/>
              </a:rPr>
              <a:t>Слід зазначити, що соціально-економічні прогнози ведуться в різних часових діапазонах - від короткострокових (до одного року) і середньострокових (від одного до п'яти років) до довгострокових (від п'яти до 30-50 років). Якщо мета короткострокових моделей - прогнозування, спрямоване на кон'юнктурну діяльність, а завдання середньострокових моделей полягає у виборі політики розвитку та будівництва в найближчому майбутньому, довгострокові моделі призначені для дослідження умов тривалого економічного зростання.</a:t>
            </a:r>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593288"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50</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134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lstStyle/>
          <a:p>
            <a:pPr algn="just"/>
            <a:r>
              <a:rPr lang="uk-UA" sz="1900" b="1" dirty="0">
                <a:latin typeface="Times New Roman" panose="02020603050405020304" pitchFamily="18" charset="0"/>
                <a:cs typeface="Times New Roman" panose="02020603050405020304" pitchFamily="18" charset="0"/>
              </a:rPr>
              <a:t>Довгострокові моделі є насамперед моделями теорії зростання, в тому сенсі, що вони представляють собою інструмент для дослідження майбутнього стану суспільства в залежності від стратегії його розвитку.</a:t>
            </a:r>
            <a:r>
              <a:rPr lang="uk-UA" sz="1900" dirty="0">
                <a:latin typeface="Times New Roman" panose="02020603050405020304" pitchFamily="18" charset="0"/>
                <a:cs typeface="Times New Roman" panose="02020603050405020304" pitchFamily="18" charset="0"/>
              </a:rPr>
              <a:t> В останні роки ми є свідками появи серйозних наукових прогнозів, розрахованих на три десятиліття і навіть піввікову перспективу, наприклад, прогнози корпорації </a:t>
            </a:r>
            <a:r>
              <a:rPr lang="uk-UA" sz="1900" dirty="0" err="1">
                <a:latin typeface="Times New Roman" panose="02020603050405020304" pitchFamily="18" charset="0"/>
                <a:cs typeface="Times New Roman" panose="02020603050405020304" pitchFamily="18" charset="0"/>
              </a:rPr>
              <a:t>Pricewaterhouse</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Coopers</a:t>
            </a:r>
            <a:r>
              <a:rPr lang="uk-UA" sz="1900" dirty="0">
                <a:latin typeface="Times New Roman" panose="02020603050405020304" pitchFamily="18" charset="0"/>
                <a:cs typeface="Times New Roman" panose="02020603050405020304" pitchFamily="18" charset="0"/>
              </a:rPr>
              <a:t> Світ в 2050 р. (</a:t>
            </a:r>
            <a:r>
              <a:rPr lang="uk-UA" sz="1900" dirty="0" err="1">
                <a:latin typeface="Times New Roman" panose="02020603050405020304" pitchFamily="18" charset="0"/>
                <a:cs typeface="Times New Roman" panose="02020603050405020304" pitchFamily="18" charset="0"/>
              </a:rPr>
              <a:t>Pricewaterhouse</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Coopers</a:t>
            </a:r>
            <a:r>
              <a:rPr lang="uk-UA" sz="1900" dirty="0">
                <a:latin typeface="Times New Roman" panose="02020603050405020304" pitchFamily="18" charset="0"/>
                <a:cs typeface="Times New Roman" panose="02020603050405020304" pitchFamily="18" charset="0"/>
              </a:rPr>
              <a:t> 2006) і фірми </a:t>
            </a:r>
            <a:r>
              <a:rPr lang="uk-UA" sz="1900" dirty="0" err="1">
                <a:latin typeface="Times New Roman" panose="02020603050405020304" pitchFamily="18" charset="0"/>
                <a:cs typeface="Times New Roman" panose="02020603050405020304" pitchFamily="18" charset="0"/>
              </a:rPr>
              <a:t>Голдман</a:t>
            </a:r>
            <a:r>
              <a:rPr lang="uk-UA" sz="1900" dirty="0">
                <a:latin typeface="Times New Roman" panose="02020603050405020304" pitchFamily="18" charset="0"/>
                <a:cs typeface="Times New Roman" panose="02020603050405020304" pitchFamily="18" charset="0"/>
              </a:rPr>
              <a:t> Сакс. Мріючи разом з країнами БРІК: шлях в 2050 рік (</a:t>
            </a:r>
            <a:r>
              <a:rPr lang="uk-UA" sz="1900" dirty="0" err="1">
                <a:latin typeface="Times New Roman" panose="02020603050405020304" pitchFamily="18" charset="0"/>
                <a:cs typeface="Times New Roman" panose="02020603050405020304" pitchFamily="18" charset="0"/>
              </a:rPr>
              <a:t>Wilson</a:t>
            </a:r>
            <a:r>
              <a:rPr lang="uk-UA" sz="1900" dirty="0">
                <a:latin typeface="Times New Roman" panose="02020603050405020304" pitchFamily="18" charset="0"/>
                <a:cs typeface="Times New Roman" panose="02020603050405020304" pitchFamily="18" charset="0"/>
              </a:rPr>
              <a:t> , </a:t>
            </a:r>
            <a:r>
              <a:rPr lang="uk-UA" sz="1900" dirty="0" err="1">
                <a:latin typeface="Times New Roman" panose="02020603050405020304" pitchFamily="18" charset="0"/>
                <a:cs typeface="Times New Roman" panose="02020603050405020304" pitchFamily="18" charset="0"/>
              </a:rPr>
              <a:t>Purushothaman</a:t>
            </a:r>
            <a:r>
              <a:rPr lang="uk-UA" sz="1900" dirty="0">
                <a:latin typeface="Times New Roman" panose="02020603050405020304" pitchFamily="18" charset="0"/>
                <a:cs typeface="Times New Roman" panose="02020603050405020304" pitchFamily="18" charset="0"/>
              </a:rPr>
              <a:t> 2003). Однак, як правило, такі прогнози по силам лише великим міждисциплінарним дослідницьким колективам. У багатьох країнах світу сьогодні розробляються подібні прогнози на десятиліття, а то і на 30-50 років вперед. У подібних прогностичних проектах були використані дуже спрощені моделі, які навряд чи задовольняють сучасним вимогам.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51</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0807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nchor="t"/>
          <a:lstStyle/>
          <a:p>
            <a:pPr algn="just"/>
            <a:r>
              <a:rPr lang="uk-UA" sz="1800" dirty="0">
                <a:latin typeface="Times New Roman" panose="02020603050405020304" pitchFamily="18" charset="0"/>
                <a:cs typeface="Times New Roman" panose="02020603050405020304" pitchFamily="18" charset="0"/>
              </a:rPr>
              <a:t>Наприклад, при побудові математичних моделей, що описують динаміку соціально-економічного розвитку, використовується неокласична модель довгострокового економічного зростання </a:t>
            </a:r>
            <a:r>
              <a:rPr lang="uk-UA" sz="1800" dirty="0" err="1">
                <a:latin typeface="Times New Roman" panose="02020603050405020304" pitchFamily="18" charset="0"/>
                <a:cs typeface="Times New Roman" panose="02020603050405020304" pitchFamily="18" charset="0"/>
              </a:rPr>
              <a:t>Солоу</a:t>
            </a:r>
            <a:r>
              <a:rPr lang="uk-UA" sz="1800" dirty="0">
                <a:latin typeface="Times New Roman" panose="02020603050405020304" pitchFamily="18" charset="0"/>
                <a:cs typeface="Times New Roman" panose="02020603050405020304" pitchFamily="18" charset="0"/>
              </a:rPr>
              <a:t>, заснована на традиційній виробничої функції </a:t>
            </a:r>
            <a:r>
              <a:rPr lang="uk-UA" sz="1800" dirty="0" err="1">
                <a:latin typeface="Times New Roman" panose="02020603050405020304" pitchFamily="18" charset="0"/>
                <a:cs typeface="Times New Roman" panose="02020603050405020304" pitchFamily="18" charset="0"/>
              </a:rPr>
              <a:t>Кобба</a:t>
            </a:r>
            <a:r>
              <a:rPr lang="uk-UA" sz="1800" dirty="0">
                <a:latin typeface="Times New Roman" panose="02020603050405020304" pitchFamily="18" charset="0"/>
                <a:cs typeface="Times New Roman" panose="02020603050405020304" pitchFamily="18" charset="0"/>
              </a:rPr>
              <a:t> - Дугласа:</a:t>
            </a: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93288"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52</a:t>
            </a:fld>
            <a:endParaRPr lang="ru-RU" noProof="0" dirty="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35F7C27B-43AE-42E7-A2C5-6898B34EECD6}"/>
              </a:ext>
            </a:extLst>
          </p:cNvPr>
          <p:cNvSpPr>
            <a:spLocks noChangeArrowheads="1"/>
          </p:cNvSpPr>
          <p:nvPr/>
        </p:nvSpPr>
        <p:spPr bwMode="auto">
          <a:xfrm>
            <a:off x="3719736" y="2442182"/>
            <a:ext cx="13950414" cy="118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graphicFrame>
        <p:nvGraphicFramePr>
          <p:cNvPr id="6" name="Об'єкт 5">
            <a:extLst>
              <a:ext uri="{FF2B5EF4-FFF2-40B4-BE49-F238E27FC236}">
                <a16:creationId xmlns:a16="http://schemas.microsoft.com/office/drawing/2014/main" id="{1F6B5FDC-134B-4CC2-94A5-C28B4D99A97C}"/>
              </a:ext>
            </a:extLst>
          </p:cNvPr>
          <p:cNvGraphicFramePr>
            <a:graphicFrameLocks noChangeAspect="1"/>
          </p:cNvGraphicFramePr>
          <p:nvPr>
            <p:extLst>
              <p:ext uri="{D42A27DB-BD31-4B8C-83A1-F6EECF244321}">
                <p14:modId xmlns:p14="http://schemas.microsoft.com/office/powerpoint/2010/main" val="4010335560"/>
              </p:ext>
            </p:extLst>
          </p:nvPr>
        </p:nvGraphicFramePr>
        <p:xfrm>
          <a:off x="4938561" y="2153719"/>
          <a:ext cx="2314878" cy="529956"/>
        </p:xfrm>
        <a:graphic>
          <a:graphicData uri="http://schemas.openxmlformats.org/presentationml/2006/ole">
            <mc:AlternateContent xmlns:mc="http://schemas.openxmlformats.org/markup-compatibility/2006">
              <mc:Choice xmlns:v="urn:schemas-microsoft-com:vml" Requires="v">
                <p:oleObj spid="_x0000_s10262" r:id="rId3" imgW="1002865" imgH="228501" progId="Equation.3">
                  <p:embed/>
                </p:oleObj>
              </mc:Choice>
              <mc:Fallback>
                <p:oleObj r:id="rId3" imgW="1002865"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561" y="2153719"/>
                        <a:ext cx="2314878" cy="529956"/>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A72FD5AD-82DB-471D-9E95-9A1C8A882FD8}"/>
              </a:ext>
            </a:extLst>
          </p:cNvPr>
          <p:cNvSpPr>
            <a:spLocks noChangeArrowheads="1"/>
          </p:cNvSpPr>
          <p:nvPr/>
        </p:nvSpPr>
        <p:spPr bwMode="auto">
          <a:xfrm>
            <a:off x="7104112" y="1964836"/>
            <a:ext cx="9889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uk-UA" sz="1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uk-UA" altLang="uk-UA" sz="19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02C7DA4-0775-4F8C-985B-5771F08EA675}"/>
              </a:ext>
            </a:extLst>
          </p:cNvPr>
          <p:cNvSpPr txBox="1"/>
          <p:nvPr/>
        </p:nvSpPr>
        <p:spPr>
          <a:xfrm>
            <a:off x="263352" y="2677784"/>
            <a:ext cx="11665296" cy="3366563"/>
          </a:xfrm>
          <a:prstGeom prst="rect">
            <a:avLst/>
          </a:prstGeom>
          <a:noFill/>
        </p:spPr>
        <p:txBody>
          <a:bodyPr wrap="square" rtlCol="0">
            <a:spAutoFit/>
          </a:bodyPr>
          <a:lstStyle/>
          <a:p>
            <a:pPr algn="just">
              <a:lnSpc>
                <a:spcPct val="150000"/>
              </a:lnSpc>
            </a:pPr>
            <a:r>
              <a:rPr lang="uk-UA" dirty="0">
                <a:latin typeface="Times New Roman" panose="02020603050405020304" pitchFamily="18" charset="0"/>
                <a:cs typeface="Times New Roman" panose="02020603050405020304" pitchFamily="18" charset="0"/>
              </a:rPr>
              <a:t>де </a:t>
            </a:r>
            <a:r>
              <a:rPr lang="en-US" i="1" dirty="0">
                <a:latin typeface="Times New Roman" panose="02020603050405020304" pitchFamily="18" charset="0"/>
                <a:cs typeface="Times New Roman" panose="02020603050405020304" pitchFamily="18" charset="0"/>
              </a:rPr>
              <a:t>K </a:t>
            </a:r>
            <a:r>
              <a:rPr lang="uk-UA" dirty="0">
                <a:latin typeface="Times New Roman" panose="02020603050405020304" pitchFamily="18" charset="0"/>
                <a:cs typeface="Times New Roman" panose="02020603050405020304" pitchFamily="18" charset="0"/>
              </a:rPr>
              <a:t>- фізичний капітал, </a:t>
            </a:r>
            <a:r>
              <a:rPr lang="uk-UA" i="1" dirty="0">
                <a:latin typeface="Times New Roman" panose="02020603050405020304" pitchFamily="18" charset="0"/>
                <a:cs typeface="Times New Roman" panose="02020603050405020304" pitchFamily="18" charset="0"/>
              </a:rPr>
              <a:t>L </a:t>
            </a:r>
            <a:r>
              <a:rPr lang="uk-UA" dirty="0">
                <a:latin typeface="Times New Roman" panose="02020603050405020304" pitchFamily="18" charset="0"/>
                <a:cs typeface="Times New Roman" panose="02020603050405020304" pitchFamily="18" charset="0"/>
              </a:rPr>
              <a:t>- чисельність робочої сили, </a:t>
            </a:r>
            <a:r>
              <a:rPr lang="uk-UA" i="1" dirty="0">
                <a:latin typeface="Times New Roman" panose="02020603050405020304" pitchFamily="18" charset="0"/>
                <a:cs typeface="Times New Roman" panose="02020603050405020304" pitchFamily="18" charset="0"/>
              </a:rPr>
              <a:t>A </a:t>
            </a:r>
            <a:r>
              <a:rPr lang="uk-UA" dirty="0">
                <a:latin typeface="Times New Roman" panose="02020603050405020304" pitchFamily="18" charset="0"/>
                <a:cs typeface="Times New Roman" panose="02020603050405020304" pitchFamily="18" charset="0"/>
              </a:rPr>
              <a:t>- технічний прогрес або сукупна продуктивність факторів, –</a:t>
            </a:r>
            <a:r>
              <a:rPr lang="uk-UA" dirty="0">
                <a:latin typeface="Times New Roman" panose="02020603050405020304" pitchFamily="18" charset="0"/>
                <a:cs typeface="Times New Roman" panose="02020603050405020304" pitchFamily="18" charset="0"/>
                <a:sym typeface="Symbol" panose="05050102010706020507" pitchFamily="18" charset="2"/>
              </a:rPr>
              <a:t></a:t>
            </a:r>
            <a:r>
              <a:rPr lang="uk-UA" dirty="0">
                <a:latin typeface="Times New Roman" panose="02020603050405020304" pitchFamily="18" charset="0"/>
                <a:cs typeface="Times New Roman" panose="02020603050405020304" pitchFamily="18" charset="0"/>
              </a:rPr>
              <a:t> - частка доходу, яка забезпечується за рахунок зростання капітальних витрат. Під технічним прогресом Р. </a:t>
            </a:r>
            <a:r>
              <a:rPr lang="uk-UA" dirty="0" err="1">
                <a:latin typeface="Times New Roman" panose="02020603050405020304" pitchFamily="18" charset="0"/>
                <a:cs typeface="Times New Roman" panose="02020603050405020304" pitchFamily="18" charset="0"/>
              </a:rPr>
              <a:t>Солоу</a:t>
            </a:r>
            <a:r>
              <a:rPr lang="uk-UA" dirty="0">
                <a:latin typeface="Times New Roman" panose="02020603050405020304" pitchFamily="18" charset="0"/>
                <a:cs typeface="Times New Roman" panose="02020603050405020304" pitchFamily="18" charset="0"/>
              </a:rPr>
              <a:t> розуміє не тільки нові технології, але і новий рівень знань і умінь робочої сили, а також нові форми організації виробництва. Однак розвиток людського капіталу краще враховується в моделях ендогенного економічного зростання, спрощений варіант яких був використаний в моделі корпорації «</a:t>
            </a:r>
            <a:r>
              <a:rPr lang="uk-UA" dirty="0" err="1">
                <a:latin typeface="Times New Roman" panose="02020603050405020304" pitchFamily="18" charset="0"/>
                <a:cs typeface="Times New Roman" panose="02020603050405020304" pitchFamily="18" charset="0"/>
              </a:rPr>
              <a:t>Pricewaterhouse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Coopers</a:t>
            </a:r>
            <a:r>
              <a:rPr lang="uk-UA" dirty="0">
                <a:latin typeface="Times New Roman" panose="02020603050405020304" pitchFamily="18" charset="0"/>
                <a:cs typeface="Times New Roman" panose="02020603050405020304" pitchFamily="18" charset="0"/>
              </a:rPr>
              <a:t>». Слід зазначити, що в більшості глобальних моделей першого і другого поколінь для опису блоку економічної динаміки також використовувалися різні модифікації неокласичної моделі зростання </a:t>
            </a:r>
            <a:r>
              <a:rPr lang="uk-UA" dirty="0" err="1">
                <a:latin typeface="Times New Roman" panose="02020603050405020304" pitchFamily="18" charset="0"/>
                <a:cs typeface="Times New Roman" panose="02020603050405020304" pitchFamily="18" charset="0"/>
              </a:rPr>
              <a:t>Солоу</a:t>
            </a:r>
            <a:r>
              <a:rPr lang="uk-UA" dirty="0">
                <a:latin typeface="Times New Roman" panose="02020603050405020304" pitchFamily="18" charset="0"/>
                <a:cs typeface="Times New Roman" panose="02020603050405020304" pitchFamily="18" charset="0"/>
              </a:rPr>
              <a:t>. Головним недоліком розглянутої моделі є те, що в її основі лежить економіки пропозиції.</a:t>
            </a:r>
          </a:p>
        </p:txBody>
      </p:sp>
    </p:spTree>
    <p:extLst>
      <p:ext uri="{BB962C8B-B14F-4D97-AF65-F5344CB8AC3E}">
        <p14:creationId xmlns:p14="http://schemas.microsoft.com/office/powerpoint/2010/main" val="768213828"/>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lstStyle/>
          <a:p>
            <a:pPr algn="just"/>
            <a:r>
              <a:rPr lang="uk-UA" sz="1800" dirty="0">
                <a:latin typeface="Times New Roman" panose="02020603050405020304" pitchFamily="18" charset="0"/>
                <a:cs typeface="Times New Roman" panose="02020603050405020304" pitchFamily="18" charset="0"/>
              </a:rPr>
              <a:t>Отже, модель ігнорує фактор платоспроможного попиту і виходить тільки з очікуваної динаміки факторів виробництва. Однак епоха економіки пропозиції пішла надовго разом з неокласичної економічної теорії. Знову наступає епоха економіки попиту, кейнсіанська епоха. Саме завдяки проводилася в розвинених країнах Заходу в 1950-1960-х роках кейнсіанської політики забезпечення ефективного попиту придбали твердий ґрунт і стали більш-менш реалістичними «неокласичні» середньострокові і довгострокові економічні прогнози на основі моделі зростання </a:t>
            </a:r>
            <a:r>
              <a:rPr lang="uk-UA" sz="1800" dirty="0" err="1">
                <a:latin typeface="Times New Roman" panose="02020603050405020304" pitchFamily="18" charset="0"/>
                <a:cs typeface="Times New Roman" panose="02020603050405020304" pitchFamily="18" charset="0"/>
              </a:rPr>
              <a:t>Солоу</a:t>
            </a:r>
            <a:r>
              <a:rPr lang="uk-UA" sz="1800" dirty="0">
                <a:latin typeface="Times New Roman" panose="02020603050405020304" pitchFamily="18" charset="0"/>
                <a:cs typeface="Times New Roman" panose="02020603050405020304" pitchFamily="18" charset="0"/>
              </a:rPr>
              <a:t>. Дивно, але до цих пір жива аргументація Р. </a:t>
            </a:r>
            <a:r>
              <a:rPr lang="uk-UA" sz="1800" dirty="0" err="1">
                <a:latin typeface="Times New Roman" panose="02020603050405020304" pitchFamily="18" charset="0"/>
                <a:cs typeface="Times New Roman" panose="02020603050405020304" pitchFamily="18" charset="0"/>
              </a:rPr>
              <a:t>Солоу</a:t>
            </a:r>
            <a:r>
              <a:rPr lang="uk-UA" sz="1800" dirty="0">
                <a:latin typeface="Times New Roman" panose="02020603050405020304" pitchFamily="18" charset="0"/>
                <a:cs typeface="Times New Roman" panose="02020603050405020304" pitchFamily="18" charset="0"/>
              </a:rPr>
              <a:t>, згідно з якою укладачі довготривалого прогнозу не повинні бути стурбовані проблемою співвідношення попиту і пропозиції, бо її «автоматично вирішує ринок». Ю. Я. </a:t>
            </a:r>
            <a:r>
              <a:rPr lang="uk-UA" sz="1800" dirty="0" err="1">
                <a:latin typeface="Times New Roman" panose="02020603050405020304" pitchFamily="18" charset="0"/>
                <a:cs typeface="Times New Roman" panose="02020603050405020304" pitchFamily="18" charset="0"/>
              </a:rPr>
              <a:t>Ольсевич</a:t>
            </a:r>
            <a:r>
              <a:rPr lang="uk-UA" sz="1800" dirty="0">
                <a:latin typeface="Times New Roman" panose="02020603050405020304" pitchFamily="18" charset="0"/>
                <a:cs typeface="Times New Roman" panose="02020603050405020304" pitchFamily="18" charset="0"/>
              </a:rPr>
              <a:t> (2009) пише, що згодом Р. </a:t>
            </a:r>
            <a:r>
              <a:rPr lang="uk-UA" sz="1800" dirty="0" err="1">
                <a:latin typeface="Times New Roman" panose="02020603050405020304" pitchFamily="18" charset="0"/>
                <a:cs typeface="Times New Roman" panose="02020603050405020304" pitchFamily="18" charset="0"/>
              </a:rPr>
              <a:t>Солоу</a:t>
            </a:r>
            <a:r>
              <a:rPr lang="uk-UA" sz="1800" dirty="0">
                <a:latin typeface="Times New Roman" panose="02020603050405020304" pitchFamily="18" charset="0"/>
                <a:cs typeface="Times New Roman" panose="02020603050405020304" pitchFamily="18" charset="0"/>
              </a:rPr>
              <a:t> все ж визнав, що зосередження уваги на способах опису технології призвело до одного поганого побічного результату, тому що занадто мало уваги приділялося проблемам ефективного попиту. Тому він вважав, що теорію рівноважного зростання вкрай необхідно доповнити теорією відхилення від траєкторії рівноважного зростання.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21280"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53</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597868"/>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184576"/>
          </a:xfrm>
        </p:spPr>
        <p:txBody>
          <a:bodyPr/>
          <a:lstStyle/>
          <a:p>
            <a:pPr algn="just"/>
            <a:r>
              <a:rPr lang="uk-UA" sz="1800" dirty="0">
                <a:latin typeface="Times New Roman" panose="02020603050405020304" pitchFamily="18" charset="0"/>
                <a:cs typeface="Times New Roman" panose="02020603050405020304" pitchFamily="18" charset="0"/>
              </a:rPr>
              <a:t>Звідси випливає, що нові динамічні макромоделі в економіці повинні будуватися з урахуванням спільної дії рівноважного довгострокового зростання і циклічних коливань навколо нього, що визначаються співвідношенням попиту і пропозиції. Це і є основний напрямок для удосконалення використовуваних сьогодні математичних макромоделей динаміки соціально-економічного розвитку. Саме взаємодія циклічних коливань і тренду зростання дозволяє виявити точки біфуркації, в яких економічна система втрачає стійкість і може зануритися в кризову рецесію (Акаєв, 2008). Таким чином, розгляд спільної взаємодії циклічних коливань і зростання дозволяє прогнозувати час настання кризи, тоді як традиційні моделі описували тільки трендові траєкторії і не могли передбачати кризи і рецесії. Саме останнє критики розглядали як головний недолік глобальних моделей першого і другого поколінь. Що ж стосується глибоких циклічних криз, що повторюються кожні 30-40 років і пов'язаних зі зміною технологічного укладу, зміною великих циклів М.Д. </a:t>
            </a:r>
            <a:r>
              <a:rPr lang="uk-UA" sz="1800" dirty="0" err="1">
                <a:latin typeface="Times New Roman" panose="02020603050405020304" pitchFamily="18" charset="0"/>
                <a:cs typeface="Times New Roman" panose="02020603050405020304" pitchFamily="18" charset="0"/>
              </a:rPr>
              <a:t>Кондратьєва</a:t>
            </a:r>
            <a:r>
              <a:rPr lang="uk-UA" sz="1800" dirty="0">
                <a:latin typeface="Times New Roman" panose="02020603050405020304" pitchFamily="18" charset="0"/>
                <a:cs typeface="Times New Roman" panose="02020603050405020304" pitchFamily="18" charset="0"/>
              </a:rPr>
              <a:t>, для їх прогнозування необхідно синхронізувати довгострокові моделі з реальними </a:t>
            </a:r>
            <a:r>
              <a:rPr lang="uk-UA" sz="1800" dirty="0" err="1">
                <a:latin typeface="Times New Roman" panose="02020603050405020304" pitchFamily="18" charset="0"/>
                <a:cs typeface="Times New Roman" panose="02020603050405020304" pitchFamily="18" charset="0"/>
              </a:rPr>
              <a:t>кондратьєвськими</a:t>
            </a:r>
            <a:r>
              <a:rPr lang="uk-UA" sz="1800" dirty="0">
                <a:latin typeface="Times New Roman" panose="02020603050405020304" pitchFamily="18" charset="0"/>
                <a:cs typeface="Times New Roman" panose="02020603050405020304" pitchFamily="18" charset="0"/>
              </a:rPr>
              <a:t> циклами або в світовому масштабі, або в рамках національної економіки.</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21280"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54</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001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328592"/>
          </a:xfrm>
        </p:spPr>
        <p:txBody>
          <a:bodyPr/>
          <a:lstStyle/>
          <a:p>
            <a:pPr algn="just"/>
            <a:r>
              <a:rPr lang="uk-UA" sz="1900" dirty="0">
                <a:latin typeface="Times New Roman" panose="02020603050405020304" pitchFamily="18" charset="0"/>
                <a:cs typeface="Times New Roman" panose="02020603050405020304" pitchFamily="18" charset="0"/>
              </a:rPr>
              <a:t>Це дозволяє надійно і відносно точно встановити горизонт прогнозування, який визначається тривалістю чергового великого циклу М.Д.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і вимірюється 30-40 роками. Важливо і те, що в цьому проміжку часу діє один і той же технологічний уклад, що гарантує стабільність характеристик технічного прогресу і, отже, сталість параметрів виробничої функції (4). Справа в тому, що параметри виробничої функції, по-перше, різні навіть для країн, що знаходяться на однаковому рівні економічного розвитку, а по-друге, вони різні на різних етапах розвитку однієї і тієї ж країни. Тому синхронізація моделі економічного зростання з великим циклом М.Д.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полегшує проблему ідентифікації цих параметрів. У моделях </a:t>
            </a:r>
            <a:r>
              <a:rPr lang="uk-UA" sz="1900" dirty="0" err="1">
                <a:latin typeface="Times New Roman" panose="02020603050405020304" pitchFamily="18" charset="0"/>
                <a:cs typeface="Times New Roman" panose="02020603050405020304" pitchFamily="18" charset="0"/>
              </a:rPr>
              <a:t>Форрестера</a:t>
            </a:r>
            <a:r>
              <a:rPr lang="uk-UA" sz="1900" dirty="0">
                <a:latin typeface="Times New Roman" panose="02020603050405020304" pitchFamily="18" charset="0"/>
                <a:cs typeface="Times New Roman" panose="02020603050405020304" pitchFamily="18" charset="0"/>
              </a:rPr>
              <a:t> - </a:t>
            </a:r>
            <a:r>
              <a:rPr lang="uk-UA" sz="1900" dirty="0" err="1">
                <a:latin typeface="Times New Roman" panose="02020603050405020304" pitchFamily="18" charset="0"/>
                <a:cs typeface="Times New Roman" panose="02020603050405020304" pitchFamily="18" charset="0"/>
              </a:rPr>
              <a:t>Медоуза</a:t>
            </a:r>
            <a:r>
              <a:rPr lang="uk-UA" sz="1900" dirty="0">
                <a:latin typeface="Times New Roman" panose="02020603050405020304" pitchFamily="18" charset="0"/>
                <a:cs typeface="Times New Roman" panose="02020603050405020304" pitchFamily="18" charset="0"/>
              </a:rPr>
              <a:t> і </a:t>
            </a:r>
            <a:r>
              <a:rPr lang="uk-UA" sz="1900" dirty="0" err="1">
                <a:latin typeface="Times New Roman" panose="02020603050405020304" pitchFamily="18" charset="0"/>
                <a:cs typeface="Times New Roman" panose="02020603050405020304" pitchFamily="18" charset="0"/>
              </a:rPr>
              <a:t>Месаровича</a:t>
            </a:r>
            <a:r>
              <a:rPr lang="uk-UA" sz="1900" dirty="0">
                <a:latin typeface="Times New Roman" panose="02020603050405020304" pitchFamily="18" charset="0"/>
                <a:cs typeface="Times New Roman" panose="02020603050405020304" pitchFamily="18" charset="0"/>
              </a:rPr>
              <a:t> - Пестеля приймалася гіпотеза про сталість зазначених параметрів на значних часових періодах близько 1000 років, що, природно, не виконується, оскільки в такий період часу укладається два технологічні уклади, кожному з яких відповідають свої значення параметрів.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55</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6001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328592"/>
          </a:xfrm>
        </p:spPr>
        <p:txBody>
          <a:bodyPr/>
          <a:lstStyle/>
          <a:p>
            <a:pPr algn="just"/>
            <a:r>
              <a:rPr lang="uk-UA" sz="1800" dirty="0">
                <a:latin typeface="Times New Roman" panose="02020603050405020304" pitchFamily="18" charset="0"/>
                <a:cs typeface="Times New Roman" panose="02020603050405020304" pitchFamily="18" charset="0"/>
              </a:rPr>
              <a:t>Цим багато в чому пояснюється низька точність зазначених моделей, яка стає неприйнятною при великих горизонтах моделювання - прогнозування. Одним з основних недоліків глобальних моделей першого покоління стало опис обраних глобальних процесів за допомогою однотипних диференціальних рівнянь стандартного виду (2), які не враховують внутрішні властивості і механізми розвитку відповідних процесів. </a:t>
            </a:r>
            <a:r>
              <a:rPr lang="uk-UA" sz="1800" dirty="0" err="1">
                <a:latin typeface="Times New Roman" panose="02020603050405020304" pitchFamily="18" charset="0"/>
                <a:cs typeface="Times New Roman" panose="02020603050405020304" pitchFamily="18" charset="0"/>
              </a:rPr>
              <a:t>Дж.Форрестер</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Д.Медоуз</a:t>
            </a:r>
            <a:r>
              <a:rPr lang="uk-UA" sz="1800" dirty="0">
                <a:latin typeface="Times New Roman" panose="02020603050405020304" pitchFamily="18" charset="0"/>
                <a:cs typeface="Times New Roman" panose="02020603050405020304" pitchFamily="18" charset="0"/>
              </a:rPr>
              <a:t> і їх послідовники описували праві частини рівнянь (3) так, як це прийнято в економетриці - на основі обробки наявних рядів статистичних даних, які в більшості випадків були вкрай мізерними. Цим пояснювалася низька точність результатів глобального моделювання першої хвилі. У зв'язку з цим при розробці глобальних моделей другого покоління упор був зроблений на структурні моделі, що описують внутрішні механізми впливу факторів, що визначають розвиток динаміки основних глобальних процесів і </a:t>
            </a:r>
            <a:r>
              <a:rPr lang="uk-UA" sz="1800" dirty="0" err="1">
                <a:latin typeface="Times New Roman" panose="02020603050405020304" pitchFamily="18" charset="0"/>
                <a:cs typeface="Times New Roman" panose="02020603050405020304" pitchFamily="18" charset="0"/>
              </a:rPr>
              <a:t>СвітСистеми</a:t>
            </a:r>
            <a:r>
              <a:rPr lang="uk-UA" sz="1800" dirty="0">
                <a:latin typeface="Times New Roman" panose="02020603050405020304" pitchFamily="18" charset="0"/>
                <a:cs typeface="Times New Roman" panose="02020603050405020304" pitchFamily="18" charset="0"/>
              </a:rPr>
              <a:t> в цілому. Структурні моделі глобальних процесів ґрунтуються на відповідних наукових теоріях, що розкривають сутність цих процесів, причинні зв'язки всередині них.</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21280"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56</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83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472608"/>
          </a:xfrm>
        </p:spPr>
        <p:txBody>
          <a:bodyPr/>
          <a:lstStyle/>
          <a:p>
            <a:pPr algn="just"/>
            <a:r>
              <a:rPr lang="uk-UA" sz="2000" dirty="0">
                <a:latin typeface="Times New Roman" panose="02020603050405020304" pitchFamily="18" charset="0"/>
                <a:cs typeface="Times New Roman" panose="02020603050405020304" pitchFamily="18" charset="0"/>
              </a:rPr>
              <a:t>Яскравим прикладом можуть служити глобальні моделі взаємодії людини і біосфери Землі, розроблені під керівництвом </a:t>
            </a:r>
            <a:r>
              <a:rPr lang="uk-UA" sz="2000" dirty="0" err="1">
                <a:latin typeface="Times New Roman" panose="02020603050405020304" pitchFamily="18" charset="0"/>
                <a:cs typeface="Times New Roman" panose="02020603050405020304" pitchFamily="18" charset="0"/>
              </a:rPr>
              <a:t>Н.Моісеєва</a:t>
            </a:r>
            <a:r>
              <a:rPr lang="uk-UA" sz="2000" dirty="0">
                <a:latin typeface="Times New Roman" panose="02020603050405020304" pitchFamily="18" charset="0"/>
                <a:cs typeface="Times New Roman" panose="02020603050405020304" pitchFamily="18" charset="0"/>
              </a:rPr>
              <a:t>. Невід'ємною складовою частиною цих моделей стала кліматична модель, яка спирається на досягнення класичної науки: гідроаеромеханіки, термодинаміки і обчислювальної математики. Важливим є те, що дана кліматична модель дозволяла виявити зміни кліматичних характеристик, що виникають внаслідок антропогенних чинників. Завдяки цьому модель вперше в 1983 р. дозволила провести аналіз кліматичних наслідків гіпотетичної ядерної війни і побачити, як протягом року після ядерної катастрофи змінюються кліматичні параметри, виникає і поступово </a:t>
            </a:r>
            <a:r>
              <a:rPr lang="uk-UA" sz="2000" dirty="0" err="1">
                <a:latin typeface="Times New Roman" panose="02020603050405020304" pitchFamily="18" charset="0"/>
                <a:cs typeface="Times New Roman" panose="02020603050405020304" pitchFamily="18" charset="0"/>
              </a:rPr>
              <a:t>прояснюється</a:t>
            </a:r>
            <a:r>
              <a:rPr lang="uk-UA" sz="2000" dirty="0">
                <a:latin typeface="Times New Roman" panose="02020603050405020304" pitchFamily="18" charset="0"/>
                <a:cs typeface="Times New Roman" panose="02020603050405020304" pitchFamily="18" charset="0"/>
              </a:rPr>
              <a:t> ядерна ніч. Звичайно, шляхом складання типових рівнянь </a:t>
            </a:r>
            <a:r>
              <a:rPr lang="uk-UA" sz="2000" dirty="0" err="1">
                <a:latin typeface="Times New Roman" panose="02020603050405020304" pitchFamily="18" charset="0"/>
                <a:cs typeface="Times New Roman" panose="02020603050405020304" pitchFamily="18" charset="0"/>
              </a:rPr>
              <a:t>Форрестера</a:t>
            </a:r>
            <a:r>
              <a:rPr lang="uk-UA" sz="2000" dirty="0">
                <a:latin typeface="Times New Roman" panose="02020603050405020304" pitchFamily="18" charset="0"/>
                <a:cs typeface="Times New Roman" panose="02020603050405020304" pitchFamily="18" charset="0"/>
              </a:rPr>
              <a:t> виду (2) нічого подібного досягти не вдалося б.</a:t>
            </a:r>
          </a:p>
          <a:p>
            <a:pPr algn="just"/>
            <a:endParaRPr lang="uk-UA" sz="20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93288"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57</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8617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241842"/>
          </a:xfrm>
        </p:spPr>
        <p:txBody>
          <a:bodyPr/>
          <a:lstStyle/>
          <a:p>
            <a:pPr algn="just"/>
            <a:r>
              <a:rPr lang="uk-UA" sz="1700" dirty="0">
                <a:latin typeface="Times New Roman" panose="02020603050405020304" pitchFamily="18" charset="0"/>
                <a:cs typeface="Times New Roman" panose="02020603050405020304" pitchFamily="18" charset="0"/>
              </a:rPr>
              <a:t>Тому одним з найважливіших напрямків удосконалення моделей глобальних процесів залишається використання структурних моделей як найбільш надійних і достовірних. Структурні моделі вже широко використовуються в демографічному та економічному прогнозуванні. Слід зазначити, що структурні моделі соціально-економічних процесів в корінь відрізняються від структурних моделей фізичних явищ. На відміну від фізичних явищ соціально-економічні процеси є зазвичай </a:t>
            </a:r>
            <a:r>
              <a:rPr lang="uk-UA" sz="1700" dirty="0" err="1">
                <a:latin typeface="Times New Roman" panose="02020603050405020304" pitchFamily="18" charset="0"/>
                <a:cs typeface="Times New Roman" panose="02020603050405020304" pitchFamily="18" charset="0"/>
              </a:rPr>
              <a:t>самоорганізаційними</a:t>
            </a:r>
            <a:r>
              <a:rPr lang="uk-UA" sz="1700" dirty="0">
                <a:latin typeface="Times New Roman" panose="02020603050405020304" pitchFamily="18" charset="0"/>
                <a:cs typeface="Times New Roman" panose="02020603050405020304" pitchFamily="18" charset="0"/>
              </a:rPr>
              <a:t>, </a:t>
            </a:r>
            <a:r>
              <a:rPr lang="uk-UA" sz="1700" dirty="0" err="1">
                <a:latin typeface="Times New Roman" panose="02020603050405020304" pitchFamily="18" charset="0"/>
                <a:cs typeface="Times New Roman" panose="02020603050405020304" pitchFamily="18" charset="0"/>
              </a:rPr>
              <a:t>саморозвиваючими</a:t>
            </a:r>
            <a:r>
              <a:rPr lang="uk-UA" sz="1700" dirty="0">
                <a:latin typeface="Times New Roman" panose="02020603050405020304" pitchFamily="18" charset="0"/>
                <a:cs typeface="Times New Roman" panose="02020603050405020304" pitchFamily="18" charset="0"/>
              </a:rPr>
              <a:t>, тобто вони самі беруть участь в програмуванні своєї поведінки. Для моделювання подібних систем недостатньо описати внутрішню структуру взаємодії її елементів, необхідно ще передбачити появу нових властивостей самоорганізації та саморозвитку, які не можна вивести з властивостей окремих частин системи (Голанський 1983). Однак ця специфіка соціально-економічних процесів не завжди враховується при їх моделюванні. Наприклад, модель </a:t>
            </a:r>
            <a:r>
              <a:rPr lang="uk-UA" sz="1700" dirty="0" err="1">
                <a:latin typeface="Times New Roman" panose="02020603050405020304" pitchFamily="18" charset="0"/>
                <a:cs typeface="Times New Roman" panose="02020603050405020304" pitchFamily="18" charset="0"/>
              </a:rPr>
              <a:t>Форрестера</a:t>
            </a:r>
            <a:r>
              <a:rPr lang="uk-UA" sz="1700" dirty="0">
                <a:latin typeface="Times New Roman" panose="02020603050405020304" pitchFamily="18" charset="0"/>
                <a:cs typeface="Times New Roman" panose="02020603050405020304" pitchFamily="18" charset="0"/>
              </a:rPr>
              <a:t> - </a:t>
            </a:r>
            <a:r>
              <a:rPr lang="uk-UA" sz="1700" dirty="0" err="1">
                <a:latin typeface="Times New Roman" panose="02020603050405020304" pitchFamily="18" charset="0"/>
                <a:cs typeface="Times New Roman" panose="02020603050405020304" pitchFamily="18" charset="0"/>
              </a:rPr>
              <a:t>Медоуза</a:t>
            </a:r>
            <a:r>
              <a:rPr lang="uk-UA" sz="1700" dirty="0">
                <a:latin typeface="Times New Roman" panose="02020603050405020304" pitchFamily="18" charset="0"/>
                <a:cs typeface="Times New Roman" panose="02020603050405020304" pitchFamily="18" charset="0"/>
              </a:rPr>
              <a:t>, створена у вигляді взаємодії контурів зворотних </a:t>
            </a:r>
            <a:r>
              <a:rPr lang="uk-UA" sz="1700" dirty="0" err="1">
                <a:latin typeface="Times New Roman" panose="02020603050405020304" pitchFamily="18" charset="0"/>
                <a:cs typeface="Times New Roman" panose="02020603050405020304" pitchFamily="18" charset="0"/>
              </a:rPr>
              <a:t>зв'язків</a:t>
            </a:r>
            <a:r>
              <a:rPr lang="uk-UA" sz="1700" dirty="0">
                <a:latin typeface="Times New Roman" panose="02020603050405020304" pitchFamily="18" charset="0"/>
                <a:cs typeface="Times New Roman" panose="02020603050405020304" pitchFamily="18" charset="0"/>
              </a:rPr>
              <a:t> підсистем, ігнорувала цілісні характеристики суспільної системи, зводячи їх до простої суми властивостей складових підсистем. На цей недолік моделі </a:t>
            </a:r>
            <a:r>
              <a:rPr lang="uk-UA" sz="1700" dirty="0" err="1">
                <a:latin typeface="Times New Roman" panose="02020603050405020304" pitchFamily="18" charset="0"/>
                <a:cs typeface="Times New Roman" panose="02020603050405020304" pitchFamily="18" charset="0"/>
              </a:rPr>
              <a:t>Форрестера</a:t>
            </a:r>
            <a:r>
              <a:rPr lang="uk-UA" sz="1700" dirty="0">
                <a:latin typeface="Times New Roman" panose="02020603050405020304" pitchFamily="18" charset="0"/>
                <a:cs typeface="Times New Roman" panose="02020603050405020304" pitchFamily="18" charset="0"/>
              </a:rPr>
              <a:t> - </a:t>
            </a:r>
            <a:r>
              <a:rPr lang="uk-UA" sz="1700" dirty="0" err="1">
                <a:latin typeface="Times New Roman" panose="02020603050405020304" pitchFamily="18" charset="0"/>
                <a:cs typeface="Times New Roman" panose="02020603050405020304" pitchFamily="18" charset="0"/>
              </a:rPr>
              <a:t>Медоуза</a:t>
            </a:r>
            <a:r>
              <a:rPr lang="uk-UA" sz="1700" dirty="0">
                <a:latin typeface="Times New Roman" panose="02020603050405020304" pitchFamily="18" charset="0"/>
                <a:cs typeface="Times New Roman" panose="02020603050405020304" pitchFamily="18" charset="0"/>
              </a:rPr>
              <a:t> вказували автори другої прогностичної моделі, підготовленої для Римського клубу - М. </a:t>
            </a:r>
            <a:r>
              <a:rPr lang="uk-UA" sz="1700" dirty="0" err="1">
                <a:latin typeface="Times New Roman" panose="02020603050405020304" pitchFamily="18" charset="0"/>
                <a:cs typeface="Times New Roman" panose="02020603050405020304" pitchFamily="18" charset="0"/>
              </a:rPr>
              <a:t>Месарович</a:t>
            </a:r>
            <a:r>
              <a:rPr lang="uk-UA" sz="1700" dirty="0">
                <a:latin typeface="Times New Roman" panose="02020603050405020304" pitchFamily="18" charset="0"/>
                <a:cs typeface="Times New Roman" panose="02020603050405020304" pitchFamily="18" charset="0"/>
              </a:rPr>
              <a:t> і Е. Пестель. </a:t>
            </a: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58</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994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08720"/>
            <a:ext cx="11665296" cy="5097826"/>
          </a:xfrm>
        </p:spPr>
        <p:txBody>
          <a:bodyPr anchor="t"/>
          <a:lstStyle/>
          <a:p>
            <a:pPr algn="just"/>
            <a:r>
              <a:rPr lang="uk-UA" sz="1900" dirty="0">
                <a:latin typeface="Times New Roman" panose="02020603050405020304" pitchFamily="18" charset="0"/>
                <a:cs typeface="Times New Roman" panose="02020603050405020304" pitchFamily="18" charset="0"/>
              </a:rPr>
              <a:t>Реалізація принципу розвитку підсистем виходячи з інтересів цілого вимагає побудови ієрархічної багаторівневої моделі, а саме цього, то зробити названим авторам і не вдалося. </a:t>
            </a:r>
            <a:r>
              <a:rPr lang="uk-UA" sz="1900" b="1" dirty="0">
                <a:latin typeface="Times New Roman" panose="02020603050405020304" pitchFamily="18" charset="0"/>
                <a:cs typeface="Times New Roman" panose="02020603050405020304" pitchFamily="18" charset="0"/>
              </a:rPr>
              <a:t>Стосовно до моделювання та прогнозування світової динаміки доцільно виділення трьох взаємопов'язаних ієрархічних рівнів:</a:t>
            </a:r>
            <a:endParaRPr lang="uk-UA" sz="1900" dirty="0">
              <a:latin typeface="Times New Roman" panose="02020603050405020304" pitchFamily="18" charset="0"/>
              <a:cs typeface="Times New Roman" panose="02020603050405020304" pitchFamily="18" charset="0"/>
            </a:endParaRPr>
          </a:p>
          <a:p>
            <a:pPr algn="just"/>
            <a:endParaRPr lang="uk-UA" sz="19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35360" y="11574"/>
            <a:ext cx="11593288"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59</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graphicFrame>
        <p:nvGraphicFramePr>
          <p:cNvPr id="2" name="Схема 1">
            <a:extLst>
              <a:ext uri="{FF2B5EF4-FFF2-40B4-BE49-F238E27FC236}">
                <a16:creationId xmlns:a16="http://schemas.microsoft.com/office/drawing/2014/main" id="{C97C04CE-9A19-4809-9A2F-1DA661DB186A}"/>
              </a:ext>
            </a:extLst>
          </p:cNvPr>
          <p:cNvGraphicFramePr/>
          <p:nvPr>
            <p:extLst>
              <p:ext uri="{D42A27DB-BD31-4B8C-83A1-F6EECF244321}">
                <p14:modId xmlns:p14="http://schemas.microsoft.com/office/powerpoint/2010/main" val="1418521618"/>
              </p:ext>
            </p:extLst>
          </p:nvPr>
        </p:nvGraphicFramePr>
        <p:xfrm>
          <a:off x="335360" y="2708920"/>
          <a:ext cx="1159328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370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FB9F94-033B-4266-8FAD-4B94319D9C67}"/>
              </a:ext>
            </a:extLst>
          </p:cNvPr>
          <p:cNvSpPr>
            <a:spLocks noGrp="1"/>
          </p:cNvSpPr>
          <p:nvPr>
            <p:ph sz="quarter" idx="13"/>
          </p:nvPr>
        </p:nvSpPr>
        <p:spPr>
          <a:xfrm>
            <a:off x="299356" y="625219"/>
            <a:ext cx="11593288" cy="5381327"/>
          </a:xfrm>
        </p:spPr>
        <p:txBody>
          <a:bodyPr/>
          <a:lstStyle/>
          <a:p>
            <a:pPr algn="just"/>
            <a:r>
              <a:rPr lang="uk-UA" sz="1900" dirty="0">
                <a:latin typeface="Times New Roman" panose="02020603050405020304" pitchFamily="18" charset="0"/>
                <a:cs typeface="Times New Roman" panose="02020603050405020304" pitchFamily="18" charset="0"/>
              </a:rPr>
              <a:t>"Вибух" інтересу до екологічних і демографічними прогнозами доводиться в основному на 70-ті рр. XX ст. В цей час були виконані найбільш відомі роботи по глобальному моделюванню, частина з них - за підтримки Римського клубу </a:t>
            </a:r>
            <a:r>
              <a:rPr lang="uk-UA" sz="1900" i="1" dirty="0">
                <a:latin typeface="Times New Roman" panose="02020603050405020304" pitchFamily="18" charset="0"/>
                <a:cs typeface="Times New Roman" panose="02020603050405020304" pitchFamily="18" charset="0"/>
              </a:rPr>
              <a:t>(наукової неурядової неполітичної організації, створеної в 1968 р. італійським економістом, громадським </a:t>
            </a:r>
            <a:r>
              <a:rPr lang="uk-UA" sz="1900" i="1" dirty="0" err="1">
                <a:latin typeface="Times New Roman" panose="02020603050405020304" pitchFamily="18" charset="0"/>
                <a:cs typeface="Times New Roman" panose="02020603050405020304" pitchFamily="18" charset="0"/>
              </a:rPr>
              <a:t>діячем</a:t>
            </a:r>
            <a:r>
              <a:rPr lang="uk-UA" sz="1900" i="1" dirty="0">
                <a:latin typeface="Times New Roman" panose="02020603050405020304" pitchFamily="18" charset="0"/>
                <a:cs typeface="Times New Roman" panose="02020603050405020304" pitchFamily="18" charset="0"/>
              </a:rPr>
              <a:t> і бізнесменом </a:t>
            </a:r>
            <a:r>
              <a:rPr lang="uk-UA" sz="1900" i="1" dirty="0" err="1">
                <a:latin typeface="Times New Roman" panose="02020603050405020304" pitchFamily="18" charset="0"/>
                <a:cs typeface="Times New Roman" panose="02020603050405020304" pitchFamily="18" charset="0"/>
              </a:rPr>
              <a:t>Ауреліо</a:t>
            </a:r>
            <a:r>
              <a:rPr lang="uk-UA" sz="1900" i="1" dirty="0">
                <a:latin typeface="Times New Roman" panose="02020603050405020304" pitchFamily="18" charset="0"/>
                <a:cs typeface="Times New Roman" panose="02020603050405020304" pitchFamily="18" charset="0"/>
              </a:rPr>
              <a:t> </a:t>
            </a:r>
            <a:r>
              <a:rPr lang="uk-UA" sz="1900" i="1" dirty="0" err="1">
                <a:latin typeface="Times New Roman" panose="02020603050405020304" pitchFamily="18" charset="0"/>
                <a:cs typeface="Times New Roman" panose="02020603050405020304" pitchFamily="18" charset="0"/>
              </a:rPr>
              <a:t>Печчеї</a:t>
            </a:r>
            <a:r>
              <a:rPr lang="uk-UA" sz="1900" i="1" dirty="0">
                <a:latin typeface="Times New Roman" panose="02020603050405020304" pitchFamily="18" charset="0"/>
                <a:cs typeface="Times New Roman" panose="02020603050405020304" pitchFamily="18" charset="0"/>
              </a:rPr>
              <a:t>). </a:t>
            </a:r>
            <a:r>
              <a:rPr lang="uk-UA" sz="1900" dirty="0">
                <a:latin typeface="Times New Roman" panose="02020603050405020304" pitchFamily="18" charset="0"/>
                <a:cs typeface="Times New Roman" panose="02020603050405020304" pitchFamily="18" charset="0"/>
              </a:rPr>
              <a:t>Однією з перших моделей, розроблених з ініціативи Римського клубу, була створена в 1970 р. відомим фахівцем в області теорії управління, професором </a:t>
            </a:r>
            <a:r>
              <a:rPr lang="uk-UA" sz="1900" dirty="0" err="1">
                <a:latin typeface="Times New Roman" panose="02020603050405020304" pitchFamily="18" charset="0"/>
                <a:cs typeface="Times New Roman" panose="02020603050405020304" pitchFamily="18" charset="0"/>
              </a:rPr>
              <a:t>Массачусетського</a:t>
            </a:r>
            <a:r>
              <a:rPr lang="uk-UA" sz="1900" dirty="0">
                <a:latin typeface="Times New Roman" panose="02020603050405020304" pitchFamily="18" charset="0"/>
                <a:cs typeface="Times New Roman" panose="02020603050405020304" pitchFamily="18" charset="0"/>
              </a:rPr>
              <a:t> технологічного інституту </a:t>
            </a:r>
            <a:r>
              <a:rPr lang="uk-UA" sz="1900" dirty="0" err="1">
                <a:latin typeface="Times New Roman" panose="02020603050405020304" pitchFamily="18" charset="0"/>
                <a:cs typeface="Times New Roman" panose="02020603050405020304" pitchFamily="18" charset="0"/>
              </a:rPr>
              <a:t>Дж</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Форрестер</a:t>
            </a:r>
            <a:r>
              <a:rPr lang="uk-UA" sz="1900" dirty="0">
                <a:latin typeface="Times New Roman" panose="02020603050405020304" pitchFamily="18" charset="0"/>
                <a:cs typeface="Times New Roman" panose="02020603050405020304" pitchFamily="18" charset="0"/>
              </a:rPr>
              <a:t> модель «Світ-2". Саме йому належить ідея створення глобальних моделей на основі синтезу досягнень математики, економіки, демографії, екології. У моделі «Світ-2" розглядали поведінку п'яти компонентів: чисельності населення Землі, капіталу </a:t>
            </a:r>
            <a:r>
              <a:rPr lang="uk-UA" sz="1900" i="1" dirty="0">
                <a:latin typeface="Times New Roman" panose="02020603050405020304" pitchFamily="18" charset="0"/>
                <a:cs typeface="Times New Roman" panose="02020603050405020304" pitchFamily="18" charset="0"/>
              </a:rPr>
              <a:t>(основні фонди), </a:t>
            </a:r>
            <a:r>
              <a:rPr lang="uk-UA" sz="1900" dirty="0">
                <a:latin typeface="Times New Roman" panose="02020603050405020304" pitchFamily="18" charset="0"/>
                <a:cs typeface="Times New Roman" panose="02020603050405020304" pitchFamily="18" charset="0"/>
              </a:rPr>
              <a:t>частки сільськогосподарського капіталу </a:t>
            </a:r>
            <a:r>
              <a:rPr lang="uk-UA" sz="1900" i="1" dirty="0">
                <a:latin typeface="Times New Roman" panose="02020603050405020304" pitchFamily="18" charset="0"/>
                <a:cs typeface="Times New Roman" panose="02020603050405020304" pitchFamily="18" charset="0"/>
              </a:rPr>
              <a:t>(сільськогосподарські фонди), </a:t>
            </a:r>
            <a:r>
              <a:rPr lang="uk-UA" sz="1900" dirty="0">
                <a:latin typeface="Times New Roman" panose="02020603050405020304" pitchFamily="18" charset="0"/>
                <a:cs typeface="Times New Roman" panose="02020603050405020304" pitchFamily="18" charset="0"/>
              </a:rPr>
              <a:t>невідновлюваних природних ресурсів, забруднення Землі.</a:t>
            </a:r>
          </a:p>
        </p:txBody>
      </p:sp>
      <p:sp>
        <p:nvSpPr>
          <p:cNvPr id="4" name="Місце для нижнього колонтитула 3">
            <a:extLst>
              <a:ext uri="{FF2B5EF4-FFF2-40B4-BE49-F238E27FC236}">
                <a16:creationId xmlns:a16="http://schemas.microsoft.com/office/drawing/2014/main" id="{0699B835-3C0F-4310-9440-06DA072A8DAB}"/>
              </a:ext>
            </a:extLst>
          </p:cNvPr>
          <p:cNvSpPr>
            <a:spLocks noGrp="1"/>
          </p:cNvSpPr>
          <p:nvPr>
            <p:ph type="ftr" sz="quarter" idx="11"/>
          </p:nvPr>
        </p:nvSpPr>
        <p:spPr>
          <a:xfrm>
            <a:off x="612648"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55AF10F6-3D38-4EE5-9169-CCD9B21F36FA}"/>
              </a:ext>
            </a:extLst>
          </p:cNvPr>
          <p:cNvSpPr>
            <a:spLocks noGrp="1"/>
          </p:cNvSpPr>
          <p:nvPr>
            <p:ph type="sldNum" sz="quarter" idx="12"/>
          </p:nvPr>
        </p:nvSpPr>
        <p:spPr/>
        <p:txBody>
          <a:bodyPr/>
          <a:lstStyle/>
          <a:p>
            <a:pPr rtl="0"/>
            <a:fld id="{294A09A9-5501-47C1-A89A-A340965A2BE2}" type="slidenum">
              <a:rPr lang="ru-RU" noProof="0" smtClean="0"/>
              <a:t>6</a:t>
            </a:fld>
            <a:endParaRPr lang="ru-RU" noProof="0"/>
          </a:p>
        </p:txBody>
      </p:sp>
    </p:spTree>
    <p:extLst>
      <p:ext uri="{BB962C8B-B14F-4D97-AF65-F5344CB8AC3E}">
        <p14:creationId xmlns:p14="http://schemas.microsoft.com/office/powerpoint/2010/main" val="3288134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904656"/>
          </a:xfrm>
        </p:spPr>
        <p:txBody>
          <a:bodyPr/>
          <a:lstStyle/>
          <a:p>
            <a:pPr algn="just"/>
            <a:r>
              <a:rPr lang="uk-UA" sz="1900" b="1" dirty="0">
                <a:latin typeface="Times New Roman" panose="02020603050405020304" pitchFamily="18" charset="0"/>
                <a:cs typeface="Times New Roman" panose="02020603050405020304" pitchFamily="18" charset="0"/>
              </a:rPr>
              <a:t>Таким чином, ієрархічну систему моделювання світової динаміки доцільно будувати таким чином:</a:t>
            </a:r>
            <a:r>
              <a:rPr lang="en-US" sz="1900" b="1" dirty="0">
                <a:latin typeface="Times New Roman" panose="02020603050405020304" pitchFamily="18" charset="0"/>
                <a:cs typeface="Times New Roman" panose="02020603050405020304" pitchFamily="18" charset="0"/>
              </a:rPr>
              <a:t> </a:t>
            </a:r>
            <a:r>
              <a:rPr lang="uk-UA" sz="1900" b="1" dirty="0">
                <a:latin typeface="Times New Roman" panose="02020603050405020304" pitchFamily="18" charset="0"/>
                <a:cs typeface="Times New Roman" panose="02020603050405020304" pitchFamily="18" charset="0"/>
              </a:rPr>
              <a:t>перший рівень моделювання - модель динаміки Світ-Системи в цілому, призначена для аналізу трендів світового розвитку.</a:t>
            </a:r>
            <a:r>
              <a:rPr lang="en-US" sz="1900" b="1" dirty="0">
                <a:latin typeface="Times New Roman" panose="02020603050405020304" pitchFamily="18" charset="0"/>
                <a:cs typeface="Times New Roman" panose="02020603050405020304" pitchFamily="18" charset="0"/>
              </a:rPr>
              <a:t> </a:t>
            </a:r>
            <a:r>
              <a:rPr lang="uk-UA" sz="1900" b="1" dirty="0">
                <a:latin typeface="Times New Roman" panose="02020603050405020304" pitchFamily="18" charset="0"/>
                <a:cs typeface="Times New Roman" panose="02020603050405020304" pitchFamily="18" charset="0"/>
              </a:rPr>
              <a:t>Другий рівень моделювання - модель регіональної динаміки, призначена для більш детального опису глобальних соціально-економічних змін з урахуванням нерівномірності розвитку окремих країн і регіонів світу. Результати дослідження </a:t>
            </a:r>
            <a:r>
              <a:rPr lang="uk-UA" sz="1900" b="1" dirty="0" err="1">
                <a:latin typeface="Times New Roman" panose="02020603050405020304" pitchFamily="18" charset="0"/>
                <a:cs typeface="Times New Roman" panose="02020603050405020304" pitchFamily="18" charset="0"/>
              </a:rPr>
              <a:t>макропроцесів</a:t>
            </a:r>
            <a:r>
              <a:rPr lang="uk-UA" sz="1900" b="1" dirty="0">
                <a:latin typeface="Times New Roman" panose="02020603050405020304" pitchFamily="18" charset="0"/>
                <a:cs typeface="Times New Roman" panose="02020603050405020304" pitchFamily="18" charset="0"/>
              </a:rPr>
              <a:t> на першому і другому рівнях моделювання задають зовнішні умови і обмеження для моделювання на третьому рівні - рівні окремих країн. Третій рівень моделювання - моделі окремих країн, призначені для аналізу і прогнозу розвитку конкретних держав в умовах обмежень і сценаріїв, сформованих на першому і другому рівнях моделювання.</a:t>
            </a:r>
          </a:p>
          <a:p>
            <a:pPr algn="just"/>
            <a:endParaRPr lang="uk-UA" sz="19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60</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402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6984776" cy="5904656"/>
          </a:xfrm>
        </p:spPr>
        <p:txBody>
          <a:bodyPr/>
          <a:lstStyle/>
          <a:p>
            <a:pPr algn="just"/>
            <a:r>
              <a:rPr lang="uk-UA" sz="1800" dirty="0">
                <a:latin typeface="Times New Roman" panose="02020603050405020304" pitchFamily="18" charset="0"/>
                <a:cs typeface="Times New Roman" panose="02020603050405020304" pitchFamily="18" charset="0"/>
              </a:rPr>
              <a:t>Моделі кожного з рівнів повинні бути сконструйовані таким чином, щоб була можливість конкретизації і розширення їх можливостей для вирішення приватних завдань. Таким чином, моделі повинні мати «ядро», яке описує найбільш важливі базові процеси, які стосуються кожного рівня моделювання, і дозволяти добудовувати до «ядра» окремі блоки для більш детального опису окремих явищ та процесів.</a:t>
            </a:r>
          </a:p>
          <a:p>
            <a:pPr algn="just"/>
            <a:endParaRPr lang="uk-UA" sz="18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355188" y="1"/>
            <a:ext cx="11573460" cy="733070"/>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61</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644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944340"/>
            <a:ext cx="6840760" cy="5832648"/>
          </a:xfrm>
        </p:spPr>
        <p:txBody>
          <a:bodyPr anchor="ctr"/>
          <a:lstStyle/>
          <a:p>
            <a:pPr algn="just"/>
            <a:r>
              <a:rPr lang="uk-UA" dirty="0">
                <a:latin typeface="Times New Roman" panose="02020603050405020304" pitchFamily="18" charset="0"/>
                <a:cs typeface="Times New Roman" panose="02020603050405020304" pitchFamily="18" charset="0"/>
              </a:rPr>
              <a:t>Таким чином, вище ми виділили і сформулювали три найбільш важливі напрямки удосконалення глобального моделювання. Основними об'єктами (підсистемами) прогнозного моделювання є економіка, демографія, науково-технічний прогрес, природні ресурси та екологія.</a:t>
            </a:r>
          </a:p>
          <a:p>
            <a:pPr algn="just"/>
            <a:r>
              <a:rPr lang="uk-UA" dirty="0">
                <a:latin typeface="Times New Roman" panose="02020603050405020304" pitchFamily="18" charset="0"/>
                <a:cs typeface="Times New Roman" panose="02020603050405020304" pitchFamily="18" charset="0"/>
              </a:rPr>
              <a:t>Вони визначають параметри порядку - ті повільні змінні, під поведінку яких будуть підлаштовуватися інші. Ключовими параметрами порядку протягом світової історії були і залишаються чисельність населення </a:t>
            </a:r>
            <a:r>
              <a:rPr lang="uk-UA" i="1" dirty="0">
                <a:latin typeface="Times New Roman" panose="02020603050405020304" pitchFamily="18" charset="0"/>
                <a:cs typeface="Times New Roman" panose="02020603050405020304" pitchFamily="18" charset="0"/>
              </a:rPr>
              <a:t>N</a:t>
            </a:r>
            <a:r>
              <a:rPr lang="uk-UA" dirty="0">
                <a:latin typeface="Times New Roman" panose="02020603050405020304" pitchFamily="18" charset="0"/>
                <a:cs typeface="Times New Roman" panose="02020603050405020304" pitchFamily="18" charset="0"/>
              </a:rPr>
              <a:t>, доступні ресурси </a:t>
            </a:r>
            <a:r>
              <a:rPr lang="uk-UA" i="1" dirty="0">
                <a:latin typeface="Times New Roman" panose="02020603050405020304" pitchFamily="18" charset="0"/>
                <a:cs typeface="Times New Roman" panose="02020603050405020304" pitchFamily="18" charset="0"/>
              </a:rPr>
              <a:t>R</a:t>
            </a:r>
            <a:r>
              <a:rPr lang="uk-UA" dirty="0">
                <a:latin typeface="Times New Roman" panose="02020603050405020304" pitchFamily="18" charset="0"/>
                <a:cs typeface="Times New Roman" panose="02020603050405020304" pitchFamily="18" charset="0"/>
              </a:rPr>
              <a:t>, рівень технологій </a:t>
            </a:r>
            <a:r>
              <a:rPr lang="uk-UA" i="1" dirty="0">
                <a:latin typeface="Times New Roman" panose="02020603050405020304" pitchFamily="18" charset="0"/>
                <a:cs typeface="Times New Roman" panose="02020603050405020304" pitchFamily="18" charset="0"/>
              </a:rPr>
              <a:t>A</a:t>
            </a:r>
            <a:r>
              <a:rPr lang="uk-UA" dirty="0">
                <a:latin typeface="Times New Roman" panose="02020603050405020304" pitchFamily="18" charset="0"/>
                <a:cs typeface="Times New Roman" panose="02020603050405020304" pitchFamily="18" charset="0"/>
              </a:rPr>
              <a:t> і національний дохід </a:t>
            </a:r>
            <a:r>
              <a:rPr lang="uk-UA" i="1" dirty="0">
                <a:latin typeface="Times New Roman" panose="02020603050405020304" pitchFamily="18" charset="0"/>
                <a:cs typeface="Times New Roman" panose="02020603050405020304" pitchFamily="18" charset="0"/>
              </a:rPr>
              <a:t>Y</a:t>
            </a:r>
            <a:r>
              <a:rPr lang="uk-UA" dirty="0">
                <a:latin typeface="Times New Roman" panose="02020603050405020304" pitchFamily="18" charset="0"/>
                <a:cs typeface="Times New Roman" panose="02020603050405020304" pitchFamily="18" charset="0"/>
              </a:rPr>
              <a:t>. Оскільки соціально-політична ситуація в будь-якій країні світу, в першу чергу, визначається економічним становищем, рівнем подушного доходу, нерівністю доходів , потрібно розглянути сучасну теорію економічного розвитку.</a:t>
            </a:r>
          </a:p>
          <a:p>
            <a:pPr algn="just"/>
            <a:endParaRPr lang="uk-UA" dirty="0">
              <a:latin typeface="Times New Roman" panose="02020603050405020304" pitchFamily="18" charset="0"/>
              <a:cs typeface="Times New Roman" panose="02020603050405020304" pitchFamily="18" charset="0"/>
            </a:endParaRPr>
          </a:p>
          <a:p>
            <a:pPr algn="just"/>
            <a:endParaRPr lang="uk-UA"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62</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225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904656"/>
          </a:xfrm>
        </p:spPr>
        <p:txBody>
          <a:bodyPr/>
          <a:lstStyle/>
          <a:p>
            <a:pPr algn="just"/>
            <a:r>
              <a:rPr lang="uk-UA" sz="2000" dirty="0">
                <a:latin typeface="Times New Roman" panose="02020603050405020304" pitchFamily="18" charset="0"/>
                <a:cs typeface="Times New Roman" panose="02020603050405020304" pitchFamily="18" charset="0"/>
              </a:rPr>
              <a:t>Вони визначають параметри порядку - ті повільні змінні, під поведінку яких будуть підлаштовуватися інші. Ключовими параметрами порядку протягом світової історії були і залишаються чисельність населення </a:t>
            </a:r>
            <a:r>
              <a:rPr lang="uk-UA" sz="2000" i="1" dirty="0">
                <a:latin typeface="Times New Roman" panose="02020603050405020304" pitchFamily="18" charset="0"/>
                <a:cs typeface="Times New Roman" panose="02020603050405020304" pitchFamily="18" charset="0"/>
              </a:rPr>
              <a:t>N</a:t>
            </a:r>
            <a:r>
              <a:rPr lang="uk-UA" sz="2000" dirty="0">
                <a:latin typeface="Times New Roman" panose="02020603050405020304" pitchFamily="18" charset="0"/>
                <a:cs typeface="Times New Roman" panose="02020603050405020304" pitchFamily="18" charset="0"/>
              </a:rPr>
              <a:t>, доступні ресурси </a:t>
            </a:r>
            <a:r>
              <a:rPr lang="uk-UA" sz="2000" i="1" dirty="0">
                <a:latin typeface="Times New Roman" panose="02020603050405020304" pitchFamily="18" charset="0"/>
                <a:cs typeface="Times New Roman" panose="02020603050405020304" pitchFamily="18" charset="0"/>
              </a:rPr>
              <a:t>R</a:t>
            </a:r>
            <a:r>
              <a:rPr lang="uk-UA" sz="2000" dirty="0">
                <a:latin typeface="Times New Roman" panose="02020603050405020304" pitchFamily="18" charset="0"/>
                <a:cs typeface="Times New Roman" panose="02020603050405020304" pitchFamily="18" charset="0"/>
              </a:rPr>
              <a:t>, рівень технологій </a:t>
            </a:r>
            <a:r>
              <a:rPr lang="uk-UA" sz="2000" i="1" dirty="0">
                <a:latin typeface="Times New Roman" panose="02020603050405020304" pitchFamily="18" charset="0"/>
                <a:cs typeface="Times New Roman" panose="02020603050405020304" pitchFamily="18" charset="0"/>
              </a:rPr>
              <a:t>A</a:t>
            </a:r>
            <a:r>
              <a:rPr lang="uk-UA" sz="2000" dirty="0">
                <a:latin typeface="Times New Roman" panose="02020603050405020304" pitchFamily="18" charset="0"/>
                <a:cs typeface="Times New Roman" panose="02020603050405020304" pitchFamily="18" charset="0"/>
              </a:rPr>
              <a:t> і національний дохід </a:t>
            </a:r>
            <a:r>
              <a:rPr lang="uk-UA" sz="2000" i="1" dirty="0">
                <a:latin typeface="Times New Roman" panose="02020603050405020304" pitchFamily="18" charset="0"/>
                <a:cs typeface="Times New Roman" panose="02020603050405020304" pitchFamily="18" charset="0"/>
              </a:rPr>
              <a:t>Y</a:t>
            </a:r>
            <a:r>
              <a:rPr lang="uk-UA" sz="2000" dirty="0">
                <a:latin typeface="Times New Roman" panose="02020603050405020304" pitchFamily="18" charset="0"/>
                <a:cs typeface="Times New Roman" panose="02020603050405020304" pitchFamily="18" charset="0"/>
              </a:rPr>
              <a:t>. Оскільки соціально-політична ситуація в будь-якій країні світу, в першу чергу, визначається економічним становищем, рівнем подушного доходу, нерівністю доходів , потрібно розглянути сучасну теорію економічного розвитку.</a:t>
            </a:r>
          </a:p>
          <a:p>
            <a:pPr algn="just"/>
            <a:endParaRPr lang="uk-UA" sz="20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263352" y="11574"/>
            <a:ext cx="11665296" cy="1257185"/>
          </a:xfrm>
        </p:spPr>
        <p:txBody>
          <a:bodyPr/>
          <a:lstStyle/>
          <a:p>
            <a:r>
              <a:rPr lang="uk-UA" sz="2500" dirty="0">
                <a:latin typeface="Times New Roman" panose="02020603050405020304" pitchFamily="18" charset="0"/>
                <a:cs typeface="Times New Roman" panose="02020603050405020304" pitchFamily="18" charset="0"/>
              </a:rPr>
              <a:t>4.3. Основні напрямки вдосконалення глобального моделювання</a:t>
            </a:r>
          </a:p>
          <a:p>
            <a:endParaRPr lang="uk-UA" sz="25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63</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126646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764704"/>
            <a:ext cx="11665296" cy="5904656"/>
          </a:xfrm>
        </p:spPr>
        <p:txBody>
          <a:bodyPr/>
          <a:lstStyle/>
          <a:p>
            <a:pPr algn="just"/>
            <a:r>
              <a:rPr lang="uk-UA" sz="1900" dirty="0">
                <a:latin typeface="Times New Roman" panose="02020603050405020304" pitchFamily="18" charset="0"/>
                <a:cs typeface="Times New Roman" panose="02020603050405020304" pitchFamily="18" charset="0"/>
              </a:rPr>
              <a:t>Криза світової економіки, що почалася в 2008 р. і викликана проблемами, що виникли у фінансовому секторі США, призвела до уповільнення в багатьох розвинених країнах і економіках світу. Американська економіка вступила в фазу тривалої нестабільності і зазнала глибоку рецесію. Зберігається реальна загроза нової хвилі економічного спаду. Ситуація, що склалася віщує нові кризи і тривалу депресію в світовій економіці в майбутньому десятилітті. Все це в черговий раз нагадало політикам, економістам і бізнесменам про нерівномірний, циклічний характер розвитку ринкової економіки та необхідності вживати енергійних заходів по виявленню нового покоління базисних технологій і впровадження різних інновацій на їх основі, щоб максимально безболісно подолати майбутні кризи і депресію. У зв'язку з цим багато дослідників звернули погляди до прийдешнього великого циклу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підйом якого відбудеться найімовірніше в 2020-2040 рр., і вже роблять прогнози щодо його параметрів і ключових базових технологій.</a:t>
            </a:r>
          </a:p>
          <a:p>
            <a:pPr algn="just"/>
            <a:endParaRPr lang="uk-UA" sz="19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64</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3282042"/>
      </p:ext>
    </p:extLst>
  </p:cSld>
  <p:clrMapOvr>
    <a:masterClrMapping/>
  </p:clrMapOvr>
  <p:transition spd="slow">
    <p:comb/>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048672"/>
          </a:xfrm>
        </p:spPr>
        <p:txBody>
          <a:bodyPr/>
          <a:lstStyle/>
          <a:p>
            <a:pPr algn="just"/>
            <a:r>
              <a:rPr lang="uk-UA" sz="1800" dirty="0">
                <a:latin typeface="Times New Roman" panose="02020603050405020304" pitchFamily="18" charset="0"/>
                <a:cs typeface="Times New Roman" panose="02020603050405020304" pitchFamily="18" charset="0"/>
              </a:rPr>
              <a:t>У центрі уваги дослідників в ХХ столітті перебували довгохвильові коливання, відкриті видатним російським економістом Миколою </a:t>
            </a:r>
            <a:r>
              <a:rPr lang="uk-UA" sz="1800" dirty="0" err="1">
                <a:latin typeface="Times New Roman" panose="02020603050405020304" pitchFamily="18" charset="0"/>
                <a:cs typeface="Times New Roman" panose="02020603050405020304" pitchFamily="18" charset="0"/>
              </a:rPr>
              <a:t>Кондратьєвим</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Кондратьєв</a:t>
            </a:r>
            <a:r>
              <a:rPr lang="uk-UA" sz="1800" dirty="0">
                <a:latin typeface="Times New Roman" panose="02020603050405020304" pitchFamily="18" charset="0"/>
                <a:cs typeface="Times New Roman" panose="02020603050405020304" pitchFamily="18" charset="0"/>
              </a:rPr>
              <a:t>, 2002). Вивчаючи в 1920-х роках закономірності відбуваються в світовій економіці явищ, він виявив довгі цикли економічної кон'юнктури приблизно півстолітньої тривалості, які отримали назву «великих циклів </a:t>
            </a:r>
            <a:r>
              <a:rPr lang="uk-UA" sz="1800" dirty="0" err="1">
                <a:latin typeface="Times New Roman" panose="02020603050405020304" pitchFamily="18" charset="0"/>
                <a:cs typeface="Times New Roman" panose="02020603050405020304" pitchFamily="18" charset="0"/>
              </a:rPr>
              <a:t>Кондратьєва</a:t>
            </a:r>
            <a:r>
              <a:rPr lang="uk-UA" sz="1800" dirty="0">
                <a:latin typeface="Times New Roman" panose="02020603050405020304" pitchFamily="18" charset="0"/>
                <a:cs typeface="Times New Roman" panose="02020603050405020304" pitchFamily="18" charset="0"/>
              </a:rPr>
              <a:t>». Він всебічно </a:t>
            </a:r>
            <a:r>
              <a:rPr lang="uk-UA" sz="1800" dirty="0" err="1">
                <a:latin typeface="Times New Roman" panose="02020603050405020304" pitchFamily="18" charset="0"/>
                <a:cs typeface="Times New Roman" panose="02020603050405020304" pitchFamily="18" charset="0"/>
              </a:rPr>
              <a:t>обгрунтував</a:t>
            </a:r>
            <a:r>
              <a:rPr lang="uk-UA" sz="1800" dirty="0">
                <a:latin typeface="Times New Roman" panose="02020603050405020304" pitchFamily="18" charset="0"/>
                <a:cs typeface="Times New Roman" panose="02020603050405020304" pitchFamily="18" charset="0"/>
              </a:rPr>
              <a:t> закономірний зв'язок «підвищувальних» стадій цих циклів з хвилями технічних винаходів і їх практичного використання у вигляді інновацій.</a:t>
            </a:r>
          </a:p>
          <a:p>
            <a:pPr algn="just"/>
            <a:r>
              <a:rPr lang="uk-UA" sz="1800" dirty="0">
                <a:latin typeface="Times New Roman" panose="02020603050405020304" pitchFamily="18" charset="0"/>
                <a:cs typeface="Times New Roman" panose="02020603050405020304" pitchFamily="18" charset="0"/>
              </a:rPr>
              <a:t>Й. </a:t>
            </a:r>
            <a:r>
              <a:rPr lang="uk-UA" sz="1800" dirty="0" err="1">
                <a:latin typeface="Times New Roman" panose="02020603050405020304" pitchFamily="18" charset="0"/>
                <a:cs typeface="Times New Roman" panose="02020603050405020304" pitchFamily="18" charset="0"/>
              </a:rPr>
              <a:t>Шумпетер</a:t>
            </a:r>
            <a:r>
              <a:rPr lang="uk-UA" sz="1800" dirty="0">
                <a:latin typeface="Times New Roman" panose="02020603050405020304" pitchFamily="18" charset="0"/>
                <a:cs typeface="Times New Roman" panose="02020603050405020304" pitchFamily="18" charset="0"/>
              </a:rPr>
              <a:t> розвинув вчення Н. </a:t>
            </a:r>
            <a:r>
              <a:rPr lang="uk-UA" sz="1800" dirty="0" err="1">
                <a:latin typeface="Times New Roman" panose="02020603050405020304" pitchFamily="18" charset="0"/>
                <a:cs typeface="Times New Roman" panose="02020603050405020304" pitchFamily="18" charset="0"/>
              </a:rPr>
              <a:t>Кондратьєва</a:t>
            </a:r>
            <a:r>
              <a:rPr lang="uk-UA" sz="1800" dirty="0">
                <a:latin typeface="Times New Roman" panose="02020603050405020304" pitchFamily="18" charset="0"/>
                <a:cs typeface="Times New Roman" panose="02020603050405020304" pitchFamily="18" charset="0"/>
              </a:rPr>
              <a:t> про великі цикли кон'юнктури і розробив інноваційну теорію довгих хвиль, інтегрувавши її в загальну інноваційну теорію економічного розвитку (</a:t>
            </a:r>
            <a:r>
              <a:rPr lang="uk-UA" sz="1800" dirty="0" err="1">
                <a:latin typeface="Times New Roman" panose="02020603050405020304" pitchFamily="18" charset="0"/>
                <a:cs typeface="Times New Roman" panose="02020603050405020304" pitchFamily="18" charset="0"/>
              </a:rPr>
              <a:t>Schumpeter</a:t>
            </a:r>
            <a:r>
              <a:rPr lang="uk-UA" sz="1800" dirty="0">
                <a:latin typeface="Times New Roman" panose="02020603050405020304" pitchFamily="18" charset="0"/>
                <a:cs typeface="Times New Roman" panose="02020603050405020304" pitchFamily="18" charset="0"/>
              </a:rPr>
              <a:t> 1939). Циклічний рух випуску </a:t>
            </a:r>
            <a:r>
              <a:rPr lang="uk-UA" sz="1800" dirty="0" err="1">
                <a:latin typeface="Times New Roman" panose="02020603050405020304" pitchFamily="18" charset="0"/>
                <a:cs typeface="Times New Roman" panose="02020603050405020304" pitchFamily="18" charset="0"/>
              </a:rPr>
              <a:t>Шумпетер</a:t>
            </a:r>
            <a:r>
              <a:rPr lang="uk-UA" sz="1800" dirty="0">
                <a:latin typeface="Times New Roman" panose="02020603050405020304" pitchFamily="18" charset="0"/>
                <a:cs typeface="Times New Roman" panose="02020603050405020304" pitchFamily="18" charset="0"/>
              </a:rPr>
              <a:t> вважає формою відхилення від рівноваги, до якого завжди прагне економічна система. Спонтанні кластери нововведень викликають радикальні зміни в економіці, які ведуть її від початкової рівноважної траєкторії. Система вже ніколи не повертається до колишнього рівноважного стану. Новий цикл починається в період чергової депресії на новому рівні рівноваги. </a:t>
            </a:r>
            <a:endParaRPr lang="uk-UA" sz="18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65</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60616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048672"/>
          </a:xfrm>
        </p:spPr>
        <p:txBody>
          <a:bodyPr/>
          <a:lstStyle/>
          <a:p>
            <a:pPr algn="just"/>
            <a:r>
              <a:rPr lang="uk-UA" sz="1900" dirty="0">
                <a:latin typeface="Times New Roman" panose="02020603050405020304" pitchFamily="18" charset="0"/>
                <a:cs typeface="Times New Roman" panose="02020603050405020304" pitchFamily="18" charset="0"/>
              </a:rPr>
              <a:t>Зміна рівнів рівноваги по </a:t>
            </a:r>
            <a:r>
              <a:rPr lang="uk-UA" sz="1900" dirty="0" err="1">
                <a:latin typeface="Times New Roman" panose="02020603050405020304" pitchFamily="18" charset="0"/>
                <a:cs typeface="Times New Roman" panose="02020603050405020304" pitchFamily="18" charset="0"/>
              </a:rPr>
              <a:t>Шумпетеру</a:t>
            </a:r>
            <a:r>
              <a:rPr lang="uk-UA" sz="1900" dirty="0">
                <a:latin typeface="Times New Roman" panose="02020603050405020304" pitchFamily="18" charset="0"/>
                <a:cs typeface="Times New Roman" panose="02020603050405020304" pitchFamily="18" charset="0"/>
              </a:rPr>
              <a:t> і визначає довгострокову траєкторію економічного розвитку, в ході якого економічна система знаходиться в динамічній рівновазі. Оскільки теорія великих циклів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грає ключову роль в інноваційній теорії економічного розвитку </a:t>
            </a:r>
            <a:r>
              <a:rPr lang="uk-UA" sz="1900" dirty="0" err="1">
                <a:latin typeface="Times New Roman" panose="02020603050405020304" pitchFamily="18" charset="0"/>
                <a:cs typeface="Times New Roman" panose="02020603050405020304" pitchFamily="18" charset="0"/>
              </a:rPr>
              <a:t>Шумпетера</a:t>
            </a:r>
            <a:r>
              <a:rPr lang="uk-UA" sz="1900" dirty="0">
                <a:latin typeface="Times New Roman" panose="02020603050405020304" pitchFamily="18" charset="0"/>
                <a:cs typeface="Times New Roman" panose="02020603050405020304" pitchFamily="18" charset="0"/>
              </a:rPr>
              <a:t>, а також враховуючи, що сам </a:t>
            </a:r>
            <a:r>
              <a:rPr lang="uk-UA" sz="1900" dirty="0" err="1">
                <a:latin typeface="Times New Roman" panose="02020603050405020304" pitchFamily="18" charset="0"/>
                <a:cs typeface="Times New Roman" panose="02020603050405020304" pitchFamily="18" charset="0"/>
              </a:rPr>
              <a:t>Шумпетер</a:t>
            </a:r>
            <a:r>
              <a:rPr lang="uk-UA" sz="1900" dirty="0">
                <a:latin typeface="Times New Roman" panose="02020603050405020304" pitchFamily="18" charset="0"/>
                <a:cs typeface="Times New Roman" panose="02020603050405020304" pitchFamily="18" charset="0"/>
              </a:rPr>
              <a:t> вважав її наріжним елементом власної теорії, останню справедливо буде назвати в подальшому «інноваційно-циклічної теорією економічного розвитку </a:t>
            </a:r>
            <a:r>
              <a:rPr lang="uk-UA" sz="1900" dirty="0" err="1">
                <a:latin typeface="Times New Roman" panose="02020603050405020304" pitchFamily="18" charset="0"/>
                <a:cs typeface="Times New Roman" panose="02020603050405020304" pitchFamily="18" charset="0"/>
              </a:rPr>
              <a:t>Шумпетера</a:t>
            </a:r>
            <a:r>
              <a:rPr lang="uk-UA" sz="1900" dirty="0">
                <a:latin typeface="Times New Roman" panose="02020603050405020304" pitchFamily="18" charset="0"/>
                <a:cs typeface="Times New Roman" panose="02020603050405020304" pitchFamily="18" charset="0"/>
              </a:rPr>
              <a:t> -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Зовсім недавно М. </a:t>
            </a:r>
            <a:r>
              <a:rPr lang="uk-UA" sz="1900" dirty="0" err="1">
                <a:latin typeface="Times New Roman" panose="02020603050405020304" pitchFamily="18" charset="0"/>
                <a:cs typeface="Times New Roman" panose="02020603050405020304" pitchFamily="18" charset="0"/>
              </a:rPr>
              <a:t>Хіроока</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Hirooka</a:t>
            </a:r>
            <a:r>
              <a:rPr lang="uk-UA" sz="1900" dirty="0">
                <a:latin typeface="Times New Roman" panose="02020603050405020304" pitchFamily="18" charset="0"/>
                <a:cs typeface="Times New Roman" panose="02020603050405020304" pitchFamily="18" charset="0"/>
              </a:rPr>
              <a:t>, 2006) довів на основі обробки і аналізу великого масиву емпіричних даних існування тісної кореляції нововведень і великих циклів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і вперше підтвердив, що дифузія нововведень строго синхронізується з наростаючою хвилею </a:t>
            </a:r>
            <a:r>
              <a:rPr lang="uk-UA" sz="1900" dirty="0" err="1">
                <a:latin typeface="Times New Roman" panose="02020603050405020304" pitchFamily="18" charset="0"/>
                <a:cs typeface="Times New Roman" panose="02020603050405020304" pitchFamily="18" charset="0"/>
              </a:rPr>
              <a:t>кондратьєвського</a:t>
            </a:r>
            <a:r>
              <a:rPr lang="uk-UA" sz="1900" dirty="0">
                <a:latin typeface="Times New Roman" panose="02020603050405020304" pitchFamily="18" charset="0"/>
                <a:cs typeface="Times New Roman" panose="02020603050405020304" pitchFamily="18" charset="0"/>
              </a:rPr>
              <a:t> циклу і досягає свого дозрівання в області найвищого піку циклу. При цьому різні базисні інновації завдяки дії механізму самоорганізації формують цілий кластер і з'являються групою на стадії депресії. Це явище встановив Герхард Менш (</a:t>
            </a:r>
            <a:r>
              <a:rPr lang="uk-UA" sz="1900" dirty="0" err="1">
                <a:latin typeface="Times New Roman" panose="02020603050405020304" pitchFamily="18" charset="0"/>
                <a:cs typeface="Times New Roman" panose="02020603050405020304" pitchFamily="18" charset="0"/>
              </a:rPr>
              <a:t>Mensch</a:t>
            </a:r>
            <a:r>
              <a:rPr lang="uk-UA" sz="1900" dirty="0">
                <a:latin typeface="Times New Roman" panose="02020603050405020304" pitchFamily="18" charset="0"/>
                <a:cs typeface="Times New Roman" panose="02020603050405020304" pitchFamily="18" charset="0"/>
              </a:rPr>
              <a:t> 1979) і назвав його «тригерним ефектом депресії». </a:t>
            </a:r>
            <a:endParaRPr lang="uk-UA" sz="19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66</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484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836712"/>
            <a:ext cx="11665296" cy="6192688"/>
          </a:xfrm>
        </p:spPr>
        <p:txBody>
          <a:bodyPr anchor="t"/>
          <a:lstStyle/>
          <a:p>
            <a:pPr algn="just"/>
            <a:r>
              <a:rPr lang="uk-UA" sz="2000" dirty="0">
                <a:latin typeface="Times New Roman" panose="02020603050405020304" pitchFamily="18" charset="0"/>
                <a:cs typeface="Times New Roman" panose="02020603050405020304" pitchFamily="18" charset="0"/>
              </a:rPr>
              <a:t>Інакше кажучи, депресія змушує підприємства шукати можливості для виживання, а інноваційний процес може їх надати, тобто депресія запускає процес впровадження інновацій. Кластери базисних технологій призводять до виникнення нових галузей і в свою чергу, запускають черговий великий цикл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Завдяки синергетичного ефекту взаємодії інновацій всередині кластера вони викликають потужний кумулятивний зростання економіки, внаслідок чого і є основним двигуном економічного розвитку.</a:t>
            </a:r>
          </a:p>
          <a:p>
            <a:pPr algn="just"/>
            <a:endParaRPr lang="uk-UA" sz="20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67</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3110344"/>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264696"/>
          </a:xfrm>
        </p:spPr>
        <p:txBody>
          <a:bodyPr/>
          <a:lstStyle/>
          <a:p>
            <a:pPr algn="just"/>
            <a:r>
              <a:rPr lang="uk-UA" sz="1800" dirty="0">
                <a:latin typeface="Times New Roman" panose="02020603050405020304" pitchFamily="18" charset="0"/>
                <a:cs typeface="Times New Roman" panose="02020603050405020304" pitchFamily="18" charset="0"/>
              </a:rPr>
              <a:t>Окремі інновації поширюються за межі одного циклу </a:t>
            </a:r>
            <a:r>
              <a:rPr lang="uk-UA" sz="1800" dirty="0" err="1">
                <a:latin typeface="Times New Roman" panose="02020603050405020304" pitchFamily="18" charset="0"/>
                <a:cs typeface="Times New Roman" panose="02020603050405020304" pitchFamily="18" charset="0"/>
              </a:rPr>
              <a:t>Кондратьєва</a:t>
            </a:r>
            <a:r>
              <a:rPr lang="uk-UA" sz="1800" dirty="0">
                <a:latin typeface="Times New Roman" panose="02020603050405020304" pitchFamily="18" charset="0"/>
                <a:cs typeface="Times New Roman" panose="02020603050405020304" pitchFamily="18" charset="0"/>
              </a:rPr>
              <a:t> до наступного циклу, сприяючи появі нових </a:t>
            </a:r>
            <a:r>
              <a:rPr lang="uk-UA" sz="1800" dirty="0" err="1">
                <a:latin typeface="Times New Roman" panose="02020603050405020304" pitchFamily="18" charset="0"/>
                <a:cs typeface="Times New Roman" panose="02020603050405020304" pitchFamily="18" charset="0"/>
              </a:rPr>
              <a:t>інфраструктур</a:t>
            </a:r>
            <a:r>
              <a:rPr lang="uk-UA" sz="1800" dirty="0">
                <a:latin typeface="Times New Roman" panose="02020603050405020304" pitchFamily="18" charset="0"/>
                <a:cs typeface="Times New Roman" panose="02020603050405020304" pitchFamily="18" charset="0"/>
              </a:rPr>
              <a:t> і мереж, формуючи довшу траєкторію розвитку, яку М. </a:t>
            </a:r>
            <a:r>
              <a:rPr lang="uk-UA" sz="1800" dirty="0" err="1">
                <a:latin typeface="Times New Roman" panose="02020603050405020304" pitchFamily="18" charset="0"/>
                <a:cs typeface="Times New Roman" panose="02020603050405020304" pitchFamily="18" charset="0"/>
              </a:rPr>
              <a:t>Хіроока</a:t>
            </a:r>
            <a:r>
              <a:rPr lang="uk-UA" sz="1800" dirty="0">
                <a:latin typeface="Times New Roman" panose="02020603050405020304" pitchFamily="18" charset="0"/>
                <a:cs typeface="Times New Roman" panose="02020603050405020304" pitchFamily="18" charset="0"/>
              </a:rPr>
              <a:t> назвав </a:t>
            </a:r>
            <a:r>
              <a:rPr lang="uk-UA" sz="1800" dirty="0" err="1">
                <a:latin typeface="Times New Roman" panose="02020603050405020304" pitchFamily="18" charset="0"/>
                <a:cs typeface="Times New Roman" panose="02020603050405020304" pitchFamily="18" charset="0"/>
              </a:rPr>
              <a:t>інфратраєкторією</a:t>
            </a:r>
            <a:r>
              <a:rPr lang="uk-UA" sz="1800" dirty="0">
                <a:latin typeface="Times New Roman" panose="02020603050405020304" pitchFamily="18" charset="0"/>
                <a:cs typeface="Times New Roman" panose="02020603050405020304" pitchFamily="18" charset="0"/>
              </a:rPr>
              <a:t> (наприклад, комп'ютери, авіабудування, біотехнології та ін.) Зазначені інновації називаються магістральними (стовбуровими); вони спочатку поширюються, створюючи нові ринки, але потім їх потенціал розширюється, щоб утворити нову інфраструктуру в економіці. </a:t>
            </a:r>
            <a:r>
              <a:rPr lang="uk-UA" sz="1800" dirty="0" err="1">
                <a:latin typeface="Times New Roman" panose="02020603050405020304" pitchFamily="18" charset="0"/>
                <a:cs typeface="Times New Roman" panose="02020603050405020304" pitchFamily="18" charset="0"/>
              </a:rPr>
              <a:t>Інфратраєкторії</a:t>
            </a:r>
            <a:r>
              <a:rPr lang="uk-UA" sz="1800" dirty="0">
                <a:latin typeface="Times New Roman" panose="02020603050405020304" pitchFamily="18" charset="0"/>
                <a:cs typeface="Times New Roman" panose="02020603050405020304" pitchFamily="18" charset="0"/>
              </a:rPr>
              <a:t> також утворюють чітко визначений кластер, причому кожен такий кластер має стрижневі магістральну інновацію. Наприклад, в поточному п'ятому </a:t>
            </a:r>
            <a:r>
              <a:rPr lang="uk-UA" sz="1800" dirty="0" err="1">
                <a:latin typeface="Times New Roman" panose="02020603050405020304" pitchFamily="18" charset="0"/>
                <a:cs typeface="Times New Roman" panose="02020603050405020304" pitchFamily="18" charset="0"/>
              </a:rPr>
              <a:t>кондратьєвському</a:t>
            </a:r>
            <a:r>
              <a:rPr lang="uk-UA" sz="1800" dirty="0">
                <a:latin typeface="Times New Roman" panose="02020603050405020304" pitchFamily="18" charset="0"/>
                <a:cs typeface="Times New Roman" panose="02020603050405020304" pitchFamily="18" charset="0"/>
              </a:rPr>
              <a:t> циклу в цій якості виступають комп'ютерні технології. Виходячи з нової інноваційної парадигми, встановленої </a:t>
            </a:r>
            <a:r>
              <a:rPr lang="uk-UA" sz="1800" dirty="0" err="1">
                <a:latin typeface="Times New Roman" panose="02020603050405020304" pitchFamily="18" charset="0"/>
                <a:cs typeface="Times New Roman" panose="02020603050405020304" pitchFamily="18" charset="0"/>
              </a:rPr>
              <a:t>М.Хіроокой</a:t>
            </a:r>
            <a:r>
              <a:rPr lang="uk-UA" sz="1800" dirty="0">
                <a:latin typeface="Times New Roman" panose="02020603050405020304" pitchFamily="18" charset="0"/>
                <a:cs typeface="Times New Roman" panose="02020603050405020304" pitchFamily="18" charset="0"/>
              </a:rPr>
              <a:t>, знаючи поточні </a:t>
            </a:r>
            <a:r>
              <a:rPr lang="uk-UA" sz="1800" dirty="0" err="1">
                <a:latin typeface="Times New Roman" panose="02020603050405020304" pitchFamily="18" charset="0"/>
                <a:cs typeface="Times New Roman" panose="02020603050405020304" pitchFamily="18" charset="0"/>
              </a:rPr>
              <a:t>інфратраєкторії</a:t>
            </a:r>
            <a:r>
              <a:rPr lang="uk-UA" sz="1800" dirty="0">
                <a:latin typeface="Times New Roman" panose="02020603050405020304" pitchFamily="18" charset="0"/>
                <a:cs typeface="Times New Roman" panose="02020603050405020304" pitchFamily="18" charset="0"/>
              </a:rPr>
              <a:t>, які визначаються магістральними інноваціями попереднього циклу </a:t>
            </a:r>
            <a:r>
              <a:rPr lang="uk-UA" sz="1800" dirty="0" err="1">
                <a:latin typeface="Times New Roman" panose="02020603050405020304" pitchFamily="18" charset="0"/>
                <a:cs typeface="Times New Roman" panose="02020603050405020304" pitchFamily="18" charset="0"/>
              </a:rPr>
              <a:t>Кондратьєва</a:t>
            </a:r>
            <a:r>
              <a:rPr lang="uk-UA" sz="1800" dirty="0">
                <a:latin typeface="Times New Roman" panose="02020603050405020304" pitchFamily="18" charset="0"/>
                <a:cs typeface="Times New Roman" panose="02020603050405020304" pitchFamily="18" charset="0"/>
              </a:rPr>
              <a:t>, а також траєкторії базисних інновацій поточного циклу, ми зможемо побудувати прогнозну траєкторію динаміки інноваційно-економічного розвитку, як це показано графічно на Рис. 3.</a:t>
            </a:r>
            <a:endParaRPr lang="uk-UA" sz="18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68</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295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525344"/>
          </a:xfrm>
        </p:spPr>
        <p:txBody>
          <a:bodyPr/>
          <a:lstStyle/>
          <a:p>
            <a:pPr algn="just"/>
            <a:r>
              <a:rPr lang="uk-UA" sz="1900" dirty="0">
                <a:latin typeface="Times New Roman" panose="02020603050405020304" pitchFamily="18" charset="0"/>
                <a:cs typeface="Times New Roman" panose="02020603050405020304" pitchFamily="18" charset="0"/>
              </a:rPr>
              <a:t>Це досягається шляхом додавання сумарної доданої вартості, що генерується базисними інноваціями в поточному циклі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а також доданої вартості, створюваної інституційними змінами і явищем відновлення, зумовленими </a:t>
            </a:r>
            <a:r>
              <a:rPr lang="uk-UA" sz="1900" dirty="0" err="1">
                <a:latin typeface="Times New Roman" panose="02020603050405020304" pitchFamily="18" charset="0"/>
                <a:cs typeface="Times New Roman" panose="02020603050405020304" pitchFamily="18" charset="0"/>
              </a:rPr>
              <a:t>інфратраєкторіями</a:t>
            </a:r>
            <a:r>
              <a:rPr lang="uk-UA" sz="1900" dirty="0">
                <a:latin typeface="Times New Roman" panose="02020603050405020304" pitchFamily="18" charset="0"/>
                <a:cs typeface="Times New Roman" panose="02020603050405020304" pitchFamily="18" charset="0"/>
              </a:rPr>
              <a:t>. Траєкторія руху ВВП має характерний ступінчастий вигляд, причому, як і стверджував </a:t>
            </a:r>
            <a:r>
              <a:rPr lang="uk-UA" sz="1900" dirty="0" err="1">
                <a:latin typeface="Times New Roman" panose="02020603050405020304" pitchFamily="18" charset="0"/>
                <a:cs typeface="Times New Roman" panose="02020603050405020304" pitchFamily="18" charset="0"/>
              </a:rPr>
              <a:t>Й.Шумпетер</a:t>
            </a:r>
            <a:r>
              <a:rPr lang="uk-UA" sz="1900" dirty="0">
                <a:latin typeface="Times New Roman" panose="02020603050405020304" pitchFamily="18" charset="0"/>
                <a:cs typeface="Times New Roman" panose="02020603050405020304" pitchFamily="18" charset="0"/>
              </a:rPr>
              <a:t>, кожен ступінь описується найкраще логістичною кривою, що є наслідком зміни економічної кон'юнктури відповідно до фаз великого циклу </a:t>
            </a:r>
            <a:r>
              <a:rPr lang="uk-UA" sz="1900" dirty="0" err="1">
                <a:latin typeface="Times New Roman" panose="02020603050405020304" pitchFamily="18" charset="0"/>
                <a:cs typeface="Times New Roman" panose="02020603050405020304" pitchFamily="18" charset="0"/>
              </a:rPr>
              <a:t>Кондратьєва</a:t>
            </a:r>
            <a:r>
              <a:rPr lang="uk-UA" sz="1900" dirty="0">
                <a:latin typeface="Times New Roman" panose="02020603050405020304" pitchFamily="18" charset="0"/>
                <a:cs typeface="Times New Roman" panose="02020603050405020304" pitchFamily="18" charset="0"/>
              </a:rPr>
              <a:t>. На Рис. 3 представлений період часу, що охоплює четвертий (IV) і п'ятий (V) </a:t>
            </a:r>
            <a:r>
              <a:rPr lang="uk-UA" sz="1900" dirty="0" err="1">
                <a:latin typeface="Times New Roman" panose="02020603050405020304" pitchFamily="18" charset="0"/>
                <a:cs typeface="Times New Roman" panose="02020603050405020304" pitchFamily="18" charset="0"/>
              </a:rPr>
              <a:t>кондратьєвські</a:t>
            </a:r>
            <a:r>
              <a:rPr lang="uk-UA" sz="1900" dirty="0">
                <a:latin typeface="Times New Roman" panose="02020603050405020304" pitchFamily="18" charset="0"/>
                <a:cs typeface="Times New Roman" panose="02020603050405020304" pitchFamily="18" charset="0"/>
              </a:rPr>
              <a:t> цикли. Надійне прогнозування може бути поширене як мінімум до 2040 р. тобто верхнього піку шостого (VI) циклу. Описаний вище процес інноваційно-циклічного розвитку ринкової економіки вдалося формалізувати і розробити компактну математичну макромодель для опису і прогнозування довгострокового економічного розвитку, яка викладена в одній з наших робіт (Акаєв, </a:t>
            </a:r>
            <a:r>
              <a:rPr lang="uk-UA" sz="1900" dirty="0" err="1">
                <a:latin typeface="Times New Roman" panose="02020603050405020304" pitchFamily="18" charset="0"/>
                <a:cs typeface="Times New Roman" panose="02020603050405020304" pitchFamily="18" charset="0"/>
              </a:rPr>
              <a:t>Хіроока</a:t>
            </a:r>
            <a:r>
              <a:rPr lang="uk-UA" sz="1900" dirty="0">
                <a:latin typeface="Times New Roman" panose="02020603050405020304" pitchFamily="18" charset="0"/>
                <a:cs typeface="Times New Roman" panose="02020603050405020304" pitchFamily="18" charset="0"/>
              </a:rPr>
              <a:t> 2009).</a:t>
            </a:r>
          </a:p>
          <a:p>
            <a:pPr algn="just"/>
            <a:endParaRPr lang="uk-UA" sz="19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69</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855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68D144D-E448-4106-82FF-CD25669BDD10}"/>
              </a:ext>
            </a:extLst>
          </p:cNvPr>
          <p:cNvSpPr>
            <a:spLocks noGrp="1"/>
          </p:cNvSpPr>
          <p:nvPr>
            <p:ph sz="quarter" idx="13"/>
          </p:nvPr>
        </p:nvSpPr>
        <p:spPr>
          <a:xfrm>
            <a:off x="191344" y="1438879"/>
            <a:ext cx="8541368" cy="4593770"/>
          </a:xfrm>
        </p:spPr>
        <p:txBody>
          <a:bodyPr/>
          <a:lstStyle/>
          <a:p>
            <a:pPr algn="just"/>
            <a:r>
              <a:rPr lang="uk-UA" sz="1900" dirty="0">
                <a:latin typeface="Times New Roman" panose="02020603050405020304" pitchFamily="18" charset="0"/>
                <a:cs typeface="Times New Roman" panose="02020603050405020304" pitchFamily="18" charset="0"/>
              </a:rPr>
              <a:t>Розрахунки, проведені на часовому інтервалі з 1900 по 2100 р. показали, що при сучасних темпах розвитку виробництва забруднення природного середовища до 2050 р. в сім-вісім разів перевищить рівень 1970 р. Починаючи з 20-30-х рр. XXI ст. зростання чисельності населення Землі зменшиться в півтора рази. Невідновлювані природні ресурси до 2100 р. будуть майже вичерпані, їх залишиться менше однієї третини сучасних запасів. Виснаження запасів природних і трудових ресурсів призведе до середини XXI ст. до істотного скорочення випуску промислової продукції. Загальний занепад цивілізації знизить антропогенне навантаження на природне середовище, її забруднення до 2100 р. значно зменшиться, але це не призведе до повторного витка розквіту цивілізації.</a:t>
            </a:r>
          </a:p>
          <a:p>
            <a:pPr algn="just"/>
            <a:endParaRPr lang="uk-UA" sz="1900" dirty="0"/>
          </a:p>
        </p:txBody>
      </p:sp>
      <p:sp>
        <p:nvSpPr>
          <p:cNvPr id="4" name="Місце для нижнього колонтитула 3">
            <a:extLst>
              <a:ext uri="{FF2B5EF4-FFF2-40B4-BE49-F238E27FC236}">
                <a16:creationId xmlns:a16="http://schemas.microsoft.com/office/drawing/2014/main" id="{B089E3F6-8349-4E87-8D77-66164CECD876}"/>
              </a:ext>
            </a:extLst>
          </p:cNvPr>
          <p:cNvSpPr>
            <a:spLocks noGrp="1"/>
          </p:cNvSpPr>
          <p:nvPr>
            <p:ph type="ftr" sz="quarter" idx="11"/>
          </p:nvPr>
        </p:nvSpPr>
        <p:spPr>
          <a:xfrm>
            <a:off x="1055440" y="11575"/>
            <a:ext cx="972108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589077DB-C292-40BD-8278-3FC31197C8D9}"/>
              </a:ext>
            </a:extLst>
          </p:cNvPr>
          <p:cNvSpPr>
            <a:spLocks noGrp="1"/>
          </p:cNvSpPr>
          <p:nvPr>
            <p:ph type="sldNum" sz="quarter" idx="12"/>
          </p:nvPr>
        </p:nvSpPr>
        <p:spPr/>
        <p:txBody>
          <a:bodyPr/>
          <a:lstStyle/>
          <a:p>
            <a:pPr rtl="0"/>
            <a:fld id="{294A09A9-5501-47C1-A89A-A340965A2BE2}" type="slidenum">
              <a:rPr lang="ru-RU" noProof="0" smtClean="0"/>
              <a:t>7</a:t>
            </a:fld>
            <a:endParaRPr lang="ru-RU" noProof="0"/>
          </a:p>
        </p:txBody>
      </p:sp>
      <p:pic>
        <p:nvPicPr>
          <p:cNvPr id="1026" name="Picture 2" descr="Переглянути вихідне зображення">
            <a:extLst>
              <a:ext uri="{FF2B5EF4-FFF2-40B4-BE49-F238E27FC236}">
                <a16:creationId xmlns:a16="http://schemas.microsoft.com/office/drawing/2014/main" id="{2632395B-46EB-4FA0-9E57-F22AEBDE2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550" y="3429000"/>
            <a:ext cx="3287450" cy="2468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ереглянути вихідне зображення">
            <a:extLst>
              <a:ext uri="{FF2B5EF4-FFF2-40B4-BE49-F238E27FC236}">
                <a16:creationId xmlns:a16="http://schemas.microsoft.com/office/drawing/2014/main" id="{D4E708E0-3D5B-4489-815B-6317BEB1E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566" y="885763"/>
            <a:ext cx="3335434" cy="222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5111"/>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70</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pic>
        <p:nvPicPr>
          <p:cNvPr id="7" name="Місце для вмісту 6">
            <a:extLst>
              <a:ext uri="{FF2B5EF4-FFF2-40B4-BE49-F238E27FC236}">
                <a16:creationId xmlns:a16="http://schemas.microsoft.com/office/drawing/2014/main" id="{363BFDD1-8D8E-4990-BA53-53E744995DD5}"/>
              </a:ext>
            </a:extLst>
          </p:cNvPr>
          <p:cNvPicPr>
            <a:picLocks noGrp="1"/>
          </p:cNvPicPr>
          <p:nvPr>
            <p:ph sz="quarter" idx="13"/>
          </p:nvPr>
        </p:nvPicPr>
        <p:blipFill rotWithShape="1">
          <a:blip r:embed="rId2">
            <a:extLst>
              <a:ext uri="{28A0092B-C50C-407E-A947-70E740481C1C}">
                <a14:useLocalDpi xmlns:a14="http://schemas.microsoft.com/office/drawing/2010/main" val="0"/>
              </a:ext>
            </a:extLst>
          </a:blip>
          <a:srcRect l="29875" t="35667" r="30975" b="7001"/>
          <a:stretch/>
        </p:blipFill>
        <p:spPr bwMode="auto">
          <a:xfrm>
            <a:off x="119336" y="959754"/>
            <a:ext cx="8216645" cy="4938492"/>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580BEC4-B165-4818-B96D-A6995C37E8B4}"/>
              </a:ext>
            </a:extLst>
          </p:cNvPr>
          <p:cNvSpPr txBox="1"/>
          <p:nvPr/>
        </p:nvSpPr>
        <p:spPr>
          <a:xfrm>
            <a:off x="8506938" y="2254315"/>
            <a:ext cx="2880320" cy="3016210"/>
          </a:xfrm>
          <a:prstGeom prst="rect">
            <a:avLst/>
          </a:prstGeom>
          <a:noFill/>
        </p:spPr>
        <p:txBody>
          <a:bodyPr wrap="square" rtlCol="0">
            <a:spAutoFit/>
          </a:bodyPr>
          <a:lstStyle/>
          <a:p>
            <a:r>
              <a:rPr lang="uk-UA" sz="1900" dirty="0">
                <a:latin typeface="Times New Roman" panose="02020603050405020304" pitchFamily="18" charset="0"/>
                <a:cs typeface="Times New Roman" panose="02020603050405020304" pitchFamily="18" charset="0"/>
              </a:rPr>
              <a:t>Рис.3. Графічна схема побудови траєкторії руху загального випуску У (ВВП): 1- цикли </a:t>
            </a:r>
            <a:r>
              <a:rPr lang="uk-UA" sz="1900" dirty="0" err="1">
                <a:latin typeface="Times New Roman" panose="02020603050405020304" pitchFamily="18" charset="0"/>
                <a:cs typeface="Times New Roman" panose="02020603050405020304" pitchFamily="18" charset="0"/>
              </a:rPr>
              <a:t>Контратьєва</a:t>
            </a:r>
            <a:r>
              <a:rPr lang="uk-UA" sz="1900" dirty="0">
                <a:latin typeface="Times New Roman" panose="02020603050405020304" pitchFamily="18" charset="0"/>
                <a:cs typeface="Times New Roman" panose="02020603050405020304" pitchFamily="18" charset="0"/>
              </a:rPr>
              <a:t>; 2 – траєкторії дифузії інноваційних продуктів на ринку; 3 – </a:t>
            </a:r>
            <a:r>
              <a:rPr lang="uk-UA" sz="1900" dirty="0" err="1">
                <a:latin typeface="Times New Roman" panose="02020603050405020304" pitchFamily="18" charset="0"/>
                <a:cs typeface="Times New Roman" panose="02020603050405020304" pitchFamily="18" charset="0"/>
              </a:rPr>
              <a:t>інфра</a:t>
            </a:r>
            <a:r>
              <a:rPr lang="uk-UA" sz="1900" dirty="0">
                <a:latin typeface="Times New Roman" panose="02020603050405020304" pitchFamily="18" charset="0"/>
                <a:cs typeface="Times New Roman" panose="02020603050405020304" pitchFamily="18" charset="0"/>
              </a:rPr>
              <a:t>-траєкторії  </a:t>
            </a:r>
          </a:p>
          <a:p>
            <a:endParaRPr lang="uk-U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9954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525344"/>
          </a:xfrm>
        </p:spPr>
        <p:txBody>
          <a:bodyPr/>
          <a:lstStyle/>
          <a:p>
            <a:pPr algn="just"/>
            <a:r>
              <a:rPr lang="uk-UA" sz="2000" dirty="0">
                <a:latin typeface="Times New Roman" panose="02020603050405020304" pitchFamily="18" charset="0"/>
                <a:cs typeface="Times New Roman" panose="02020603050405020304" pitchFamily="18" charset="0"/>
              </a:rPr>
              <a:t>У 80-ті роки минулого століття, після чергової світової економічної кризи, дослідженню теорії і практичним додаткам великих циклів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приділялася підвищена увага і з'явилася величезна кількість робіт на цю тему, в тому числі по розробці математичних моделей. Однак математичні моделі того часу були спрямовані на якісний аналіз циклічних коливань, на визначення їх ключових параметрів - тривалості циклу, характерних точок і </a:t>
            </a:r>
            <a:r>
              <a:rPr lang="uk-UA" sz="2000" dirty="0" err="1">
                <a:latin typeface="Times New Roman" panose="02020603050405020304" pitchFamily="18" charset="0"/>
                <a:cs typeface="Times New Roman" panose="02020603050405020304" pitchFamily="18" charset="0"/>
              </a:rPr>
              <a:t>т.д</a:t>
            </a:r>
            <a:r>
              <a:rPr lang="uk-UA" sz="2000" dirty="0">
                <a:latin typeface="Times New Roman" panose="02020603050405020304" pitchFamily="18" charset="0"/>
                <a:cs typeface="Times New Roman" panose="02020603050405020304" pitchFamily="18" charset="0"/>
              </a:rPr>
              <a:t>. Одна з перших математичних моделей довжиною хвилі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була запропонована в роботі С. М. </a:t>
            </a:r>
            <a:r>
              <a:rPr lang="uk-UA" sz="2000" dirty="0" err="1">
                <a:latin typeface="Times New Roman" panose="02020603050405020304" pitchFamily="18" charset="0"/>
                <a:cs typeface="Times New Roman" panose="02020603050405020304" pitchFamily="18" charset="0"/>
              </a:rPr>
              <a:t>Меньшикова</a:t>
            </a:r>
            <a:r>
              <a:rPr lang="uk-UA" sz="2000" dirty="0">
                <a:latin typeface="Times New Roman" panose="02020603050405020304" pitchFamily="18" charset="0"/>
                <a:cs typeface="Times New Roman" panose="02020603050405020304" pitchFamily="18" charset="0"/>
              </a:rPr>
              <a:t> і Л. А. Клименко. Вона представляла собою систему диференціальних рівнянь першого порядку з запізнюваннями. Модель природно генерує коливання, подібні коливанням економічної кон'юнктури в циклі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Вона також дозволяє дуже наближено оцінити тривалість циклу і поворотні точки довгих хвиль.</a:t>
            </a:r>
          </a:p>
          <a:p>
            <a:pPr algn="just"/>
            <a:endParaRPr lang="uk-UA" sz="20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71</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5254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048672"/>
          </a:xfrm>
        </p:spPr>
        <p:txBody>
          <a:bodyPr/>
          <a:lstStyle/>
          <a:p>
            <a:pPr algn="just"/>
            <a:r>
              <a:rPr lang="uk-UA" sz="2000" dirty="0">
                <a:latin typeface="Times New Roman" panose="02020603050405020304" pitchFamily="18" charset="0"/>
                <a:cs typeface="Times New Roman" panose="02020603050405020304" pitchFamily="18" charset="0"/>
              </a:rPr>
              <a:t>С. В. </a:t>
            </a:r>
            <a:r>
              <a:rPr lang="uk-UA" sz="2000" dirty="0" err="1">
                <a:latin typeface="Times New Roman" panose="02020603050405020304" pitchFamily="18" charset="0"/>
                <a:cs typeface="Times New Roman" panose="02020603050405020304" pitchFamily="18" charset="0"/>
              </a:rPr>
              <a:t>Дубовський</a:t>
            </a:r>
            <a:r>
              <a:rPr lang="uk-UA" sz="2000" dirty="0">
                <a:latin typeface="Times New Roman" panose="02020603050405020304" pitchFamily="18" charset="0"/>
                <a:cs typeface="Times New Roman" panose="02020603050405020304" pitchFamily="18" charset="0"/>
              </a:rPr>
              <a:t> розробив більш досконалу модель, в якій циклічний розвиток вбудовано в модель економічного зростання. У цій моделі динаміка ВВП описується диференціальним рівнянням, отриманим з неокласичної моделі зростання </a:t>
            </a:r>
            <a:r>
              <a:rPr lang="uk-UA" sz="2000" dirty="0" err="1">
                <a:latin typeface="Times New Roman" panose="02020603050405020304" pitchFamily="18" charset="0"/>
                <a:cs typeface="Times New Roman" panose="02020603050405020304" pitchFamily="18" charset="0"/>
              </a:rPr>
              <a:t>Солоу</a:t>
            </a:r>
            <a:r>
              <a:rPr lang="uk-UA" sz="2000" dirty="0">
                <a:latin typeface="Times New Roman" panose="02020603050405020304" pitchFamily="18" charset="0"/>
                <a:cs typeface="Times New Roman" panose="02020603050405020304" pitchFamily="18" charset="0"/>
              </a:rPr>
              <a:t>, та доповнена інвестиційною моделлю, відповідним технологічним циклом, генеруючим цикли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Модель Дубівського також дозволяє проводити якісний аналіз рішення диференціального рівняння і більш точно визначати періоди довгих хвиль, що відповідають більшим циклам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а також характерні точки, пов'язані з підйомами і спадами циклу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Математична модель, що описує механізм інноваційно-циклічного економічного розвитку </a:t>
            </a:r>
            <a:r>
              <a:rPr lang="uk-UA" sz="2000" dirty="0" err="1">
                <a:latin typeface="Times New Roman" panose="02020603050405020304" pitchFamily="18" charset="0"/>
                <a:cs typeface="Times New Roman" panose="02020603050405020304" pitchFamily="18" charset="0"/>
              </a:rPr>
              <a:t>Шумпетера</a:t>
            </a:r>
            <a:r>
              <a:rPr lang="uk-UA" sz="2000" dirty="0">
                <a:latin typeface="Times New Roman" panose="02020603050405020304" pitchFamily="18" charset="0"/>
                <a:cs typeface="Times New Roman" panose="02020603050405020304" pitchFamily="18" charset="0"/>
              </a:rPr>
              <a:t> - </a:t>
            </a:r>
            <a:r>
              <a:rPr lang="uk-UA" sz="2000" dirty="0" err="1">
                <a:latin typeface="Times New Roman" panose="02020603050405020304" pitchFamily="18" charset="0"/>
                <a:cs typeface="Times New Roman" panose="02020603050405020304" pitchFamily="18" charset="0"/>
              </a:rPr>
              <a:t>Кондратьєва</a:t>
            </a:r>
            <a:r>
              <a:rPr lang="uk-UA" sz="2000" dirty="0">
                <a:latin typeface="Times New Roman" panose="02020603050405020304" pitchFamily="18" charset="0"/>
                <a:cs typeface="Times New Roman" panose="02020603050405020304" pitchFamily="18" charset="0"/>
              </a:rPr>
              <a:t>, крім якісного аналізу впливу циклічних коливань на довгострокове зростання, дозволяє описати і розрахувати безпосередньо реальну траєкторію руху ВВП. </a:t>
            </a:r>
            <a:endParaRPr lang="uk-UA" sz="20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72</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6112723"/>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DED321-4E3C-4937-852D-536813CF5286}"/>
              </a:ext>
            </a:extLst>
          </p:cNvPr>
          <p:cNvSpPr>
            <a:spLocks noGrp="1"/>
          </p:cNvSpPr>
          <p:nvPr>
            <p:ph sz="quarter" idx="13"/>
          </p:nvPr>
        </p:nvSpPr>
        <p:spPr>
          <a:xfrm>
            <a:off x="263352" y="332656"/>
            <a:ext cx="11665296" cy="6408712"/>
          </a:xfrm>
        </p:spPr>
        <p:txBody>
          <a:bodyPr/>
          <a:lstStyle/>
          <a:p>
            <a:pPr algn="just"/>
            <a:r>
              <a:rPr lang="uk-UA" sz="2000" dirty="0">
                <a:latin typeface="Times New Roman" panose="02020603050405020304" pitchFamily="18" charset="0"/>
                <a:cs typeface="Times New Roman" panose="02020603050405020304" pitchFamily="18" charset="0"/>
              </a:rPr>
              <a:t>Модель заснована на загальному нелінійному диференціальному рівнянні макроекономічної динаміки, що описує спільна взаємодія довгострокового тренду і циклічних коливань. Результати моделювання дозволяють в явній формі отримати тривалість циклів і вказати на моменти кризової рецесії в економіці. Однак спочатку доцільно виконати аналіз </a:t>
            </a:r>
            <a:r>
              <a:rPr lang="uk-UA" sz="2000" dirty="0" err="1">
                <a:latin typeface="Times New Roman" panose="02020603050405020304" pitchFamily="18" charset="0"/>
                <a:cs typeface="Times New Roman" panose="02020603050405020304" pitchFamily="18" charset="0"/>
              </a:rPr>
              <a:t>трендових</a:t>
            </a:r>
            <a:r>
              <a:rPr lang="uk-UA" sz="2000" dirty="0">
                <a:latin typeface="Times New Roman" panose="02020603050405020304" pitchFamily="18" charset="0"/>
                <a:cs typeface="Times New Roman" panose="02020603050405020304" pitchFamily="18" charset="0"/>
              </a:rPr>
              <a:t> траєкторій розвитку глобальних процесів, що визначають довгострокові тенденції світового розвитку, оскільки такий аналіз, як правило, ґрунтується на найбільш простих математичних моделях. До того ж вони необхідні для порівняння і налаштування рішень складніших диференціальних рівнянь, що описують спільне взаємодія циклічних коливань і тренду зростання.</a:t>
            </a:r>
          </a:p>
          <a:p>
            <a:pPr algn="just"/>
            <a:endParaRPr lang="uk-UA" sz="2000" b="1"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2D3C222B-DE1B-44DF-8E6C-E77AC154D7A3}"/>
              </a:ext>
            </a:extLst>
          </p:cNvPr>
          <p:cNvSpPr>
            <a:spLocks noGrp="1"/>
          </p:cNvSpPr>
          <p:nvPr>
            <p:ph type="ftr" sz="quarter" idx="11"/>
          </p:nvPr>
        </p:nvSpPr>
        <p:spPr>
          <a:xfrm>
            <a:off x="612648" y="11575"/>
            <a:ext cx="10972800" cy="1041162"/>
          </a:xfrm>
        </p:spPr>
        <p:txBody>
          <a:bodyPr/>
          <a:lstStyle/>
          <a:p>
            <a:r>
              <a:rPr lang="uk-UA" sz="2500" dirty="0">
                <a:latin typeface="Times New Roman" panose="02020603050405020304" pitchFamily="18" charset="0"/>
                <a:cs typeface="Times New Roman" panose="02020603050405020304" pitchFamily="18" charset="0"/>
              </a:rPr>
              <a:t>4.4. Інноваційно-циклічна теорія економічного розвитку</a:t>
            </a:r>
          </a:p>
        </p:txBody>
      </p:sp>
      <p:sp>
        <p:nvSpPr>
          <p:cNvPr id="5" name="Місце для номера слайда 4">
            <a:extLst>
              <a:ext uri="{FF2B5EF4-FFF2-40B4-BE49-F238E27FC236}">
                <a16:creationId xmlns:a16="http://schemas.microsoft.com/office/drawing/2014/main" id="{BAD9EDD2-F4BD-431B-AB95-FCAF90050004}"/>
              </a:ext>
            </a:extLst>
          </p:cNvPr>
          <p:cNvSpPr>
            <a:spLocks noGrp="1"/>
          </p:cNvSpPr>
          <p:nvPr>
            <p:ph type="sldNum" sz="quarter" idx="12"/>
          </p:nvPr>
        </p:nvSpPr>
        <p:spPr/>
        <p:txBody>
          <a:bodyPr/>
          <a:lstStyle/>
          <a:p>
            <a:pPr rtl="0"/>
            <a:fld id="{294A09A9-5501-47C1-A89A-A340965A2BE2}" type="slidenum">
              <a:rPr lang="ru-RU" noProof="0" smtClean="0"/>
              <a:t>73</a:t>
            </a:fld>
            <a:endParaRPr lang="ru-RU" noProof="0"/>
          </a:p>
        </p:txBody>
      </p:sp>
      <p:sp>
        <p:nvSpPr>
          <p:cNvPr id="34" name="Rectangle 30">
            <a:extLst>
              <a:ext uri="{FF2B5EF4-FFF2-40B4-BE49-F238E27FC236}">
                <a16:creationId xmlns:a16="http://schemas.microsoft.com/office/drawing/2014/main" id="{11E6CAA5-4443-4EC4-BC90-429EA9C0BC4B}"/>
              </a:ext>
            </a:extLst>
          </p:cNvPr>
          <p:cNvSpPr>
            <a:spLocks noChangeArrowheads="1"/>
          </p:cNvSpPr>
          <p:nvPr/>
        </p:nvSpPr>
        <p:spPr bwMode="auto">
          <a:xfrm>
            <a:off x="2567608" y="4838092"/>
            <a:ext cx="234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000"/>
          </a:p>
        </p:txBody>
      </p:sp>
      <p:sp>
        <p:nvSpPr>
          <p:cNvPr id="36" name="Rectangle 31">
            <a:extLst>
              <a:ext uri="{FF2B5EF4-FFF2-40B4-BE49-F238E27FC236}">
                <a16:creationId xmlns:a16="http://schemas.microsoft.com/office/drawing/2014/main" id="{380CA2A2-EF4D-4D3F-A01B-9CBD16DFF373}"/>
              </a:ext>
            </a:extLst>
          </p:cNvPr>
          <p:cNvSpPr>
            <a:spLocks noChangeArrowheads="1"/>
          </p:cNvSpPr>
          <p:nvPr/>
        </p:nvSpPr>
        <p:spPr bwMode="auto">
          <a:xfrm>
            <a:off x="2567608" y="5070470"/>
            <a:ext cx="360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uk-UA" altLang="uk-UA" sz="20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429982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BAE9FDC-9A5D-4D23-A1F7-83AFC29AF31E}"/>
              </a:ext>
            </a:extLst>
          </p:cNvPr>
          <p:cNvSpPr>
            <a:spLocks noGrp="1"/>
          </p:cNvSpPr>
          <p:nvPr>
            <p:ph sz="quarter" idx="13"/>
          </p:nvPr>
        </p:nvSpPr>
        <p:spPr>
          <a:xfrm>
            <a:off x="511170" y="1412776"/>
            <a:ext cx="7889086" cy="4593770"/>
          </a:xfrm>
        </p:spPr>
        <p:txBody>
          <a:bodyPr/>
          <a:lstStyle/>
          <a:p>
            <a:pPr algn="just"/>
            <a:r>
              <a:rPr lang="uk-UA" sz="1900" dirty="0">
                <a:latin typeface="Times New Roman" panose="02020603050405020304" pitchFamily="18" charset="0"/>
                <a:cs typeface="Times New Roman" panose="02020603050405020304" pitchFamily="18" charset="0"/>
              </a:rPr>
              <a:t>Наступна глобальна модель, «Світ-3", була створена групою вчених на чолі з Д. </a:t>
            </a:r>
            <a:r>
              <a:rPr lang="uk-UA" sz="1900" dirty="0" err="1">
                <a:latin typeface="Times New Roman" panose="02020603050405020304" pitchFamily="18" charset="0"/>
                <a:cs typeface="Times New Roman" panose="02020603050405020304" pitchFamily="18" charset="0"/>
              </a:rPr>
              <a:t>Медоузом</a:t>
            </a:r>
            <a:r>
              <a:rPr lang="uk-UA" sz="1900" dirty="0">
                <a:latin typeface="Times New Roman" panose="02020603050405020304" pitchFamily="18" charset="0"/>
                <a:cs typeface="Times New Roman" panose="02020603050405020304" pitchFamily="18" charset="0"/>
              </a:rPr>
              <a:t> в 1972 р. Вона, як і «Світ-2", відноситься до</a:t>
            </a:r>
            <a:r>
              <a:rPr lang="uk-UA" sz="1900" b="1" i="1" dirty="0">
                <a:latin typeface="Times New Roman" panose="02020603050405020304" pitchFamily="18" charset="0"/>
                <a:cs typeface="Times New Roman" panose="02020603050405020304" pitchFamily="18" charset="0"/>
              </a:rPr>
              <a:t> першого покоління прогнозних моделей, </a:t>
            </a:r>
            <a:r>
              <a:rPr lang="uk-UA" sz="1900" dirty="0">
                <a:latin typeface="Times New Roman" panose="02020603050405020304" pitchFamily="18" charset="0"/>
                <a:cs typeface="Times New Roman" panose="02020603050405020304" pitchFamily="18" charset="0"/>
              </a:rPr>
              <a:t>проте її структура набагато складніше: в модель входять 12 основних і 16 допоміжних диференційних рівнянь. Як і в моделі «Світ-2", завдання вирішувалися на часовому інтервалі з 1900 по 2100 р. Результати моделювання виявилися дуже близькі до висновків </a:t>
            </a:r>
            <a:r>
              <a:rPr lang="uk-UA" sz="1900" dirty="0" err="1">
                <a:latin typeface="Times New Roman" panose="02020603050405020304" pitchFamily="18" charset="0"/>
                <a:cs typeface="Times New Roman" panose="02020603050405020304" pitchFamily="18" charset="0"/>
              </a:rPr>
              <a:t>Форрестера</a:t>
            </a:r>
            <a:r>
              <a:rPr lang="uk-UA" sz="1900" dirty="0">
                <a:latin typeface="Times New Roman" panose="02020603050405020304" pitchFamily="18" charset="0"/>
                <a:cs typeface="Times New Roman" panose="02020603050405020304" pitchFamily="18" charset="0"/>
              </a:rPr>
              <a:t>: при збереженні сучасних тенденцій розвитку за бурхливим ростом цивілізації повинна слідувати катастрофа, пов'язана із забрудненням Землі, виснаженням природних ресурсів і виражається в занепаді промислового виробництва і істотне зниження чисельності населення.</a:t>
            </a:r>
          </a:p>
          <a:p>
            <a:pPr algn="just"/>
            <a:endParaRPr lang="uk-UA" sz="1900" dirty="0">
              <a:latin typeface="Times New Roman" panose="02020603050405020304" pitchFamily="18" charset="0"/>
              <a:cs typeface="Times New Roman" panose="02020603050405020304" pitchFamily="18" charset="0"/>
            </a:endParaRPr>
          </a:p>
        </p:txBody>
      </p:sp>
      <p:sp>
        <p:nvSpPr>
          <p:cNvPr id="5" name="Місце для номера слайда 4">
            <a:extLst>
              <a:ext uri="{FF2B5EF4-FFF2-40B4-BE49-F238E27FC236}">
                <a16:creationId xmlns:a16="http://schemas.microsoft.com/office/drawing/2014/main" id="{1153799E-7572-4EB2-8F27-FE446B31B7A7}"/>
              </a:ext>
            </a:extLst>
          </p:cNvPr>
          <p:cNvSpPr>
            <a:spLocks noGrp="1"/>
          </p:cNvSpPr>
          <p:nvPr>
            <p:ph type="sldNum" sz="quarter" idx="12"/>
          </p:nvPr>
        </p:nvSpPr>
        <p:spPr/>
        <p:txBody>
          <a:bodyPr/>
          <a:lstStyle/>
          <a:p>
            <a:pPr rtl="0"/>
            <a:fld id="{294A09A9-5501-47C1-A89A-A340965A2BE2}" type="slidenum">
              <a:rPr lang="ru-RU" noProof="0" smtClean="0"/>
              <a:t>8</a:t>
            </a:fld>
            <a:endParaRPr lang="ru-RU" noProof="0"/>
          </a:p>
        </p:txBody>
      </p:sp>
      <p:sp>
        <p:nvSpPr>
          <p:cNvPr id="6" name="Місце для нижнього колонтитула 3">
            <a:extLst>
              <a:ext uri="{FF2B5EF4-FFF2-40B4-BE49-F238E27FC236}">
                <a16:creationId xmlns:a16="http://schemas.microsoft.com/office/drawing/2014/main" id="{A4984C2F-8803-499A-B876-3063E62A0BD6}"/>
              </a:ext>
            </a:extLst>
          </p:cNvPr>
          <p:cNvSpPr txBox="1">
            <a:spLocks/>
          </p:cNvSpPr>
          <p:nvPr/>
        </p:nvSpPr>
        <p:spPr>
          <a:xfrm>
            <a:off x="1235460" y="-14597"/>
            <a:ext cx="9721080" cy="856526"/>
          </a:xfrm>
          <a:prstGeom prst="rect">
            <a:avLst/>
          </a:prstGeom>
        </p:spPr>
        <p:txBody>
          <a:bodyPr vert="horz" lIns="91440" tIns="45720" rIns="91440" bIns="45720" rtlCol="0" anchor="ctr">
            <a:noAutofit/>
          </a:bodyPr>
          <a:lstStyle>
            <a:defPPr rtl="0">
              <a:defRPr lang="ru-MO"/>
            </a:defPPr>
            <a:lvl1pPr marL="0" algn="ctr" defTabSz="914400" rtl="0" eaLnBrk="1" latinLnBrk="0" hangingPunct="1">
              <a:defRPr lang="ru-MO" sz="1200" b="1" i="0" kern="1200" spc="200" baseline="0">
                <a:solidFill>
                  <a:schemeClr val="tx1"/>
                </a:solidFill>
                <a:latin typeface="+mn-lt"/>
                <a:ea typeface="+mn-ea"/>
                <a:cs typeface="Arial" panose="020B0604020202020204" pitchFamily="34" charset="0"/>
              </a:defRPr>
            </a:lvl1pPr>
            <a:lvl2pPr marL="457200" algn="l" defTabSz="914400" rtl="0" eaLnBrk="1" latinLnBrk="0" hangingPunct="1">
              <a:defRPr lang="ru-MO" sz="1800" kern="1200">
                <a:solidFill>
                  <a:schemeClr val="tx1"/>
                </a:solidFill>
                <a:latin typeface="+mn-lt"/>
                <a:ea typeface="+mn-ea"/>
                <a:cs typeface="+mn-cs"/>
              </a:defRPr>
            </a:lvl2pPr>
            <a:lvl3pPr marL="914400" algn="l" defTabSz="914400" rtl="0" eaLnBrk="1" latinLnBrk="0" hangingPunct="1">
              <a:defRPr lang="ru-MO" sz="1800" kern="1200">
                <a:solidFill>
                  <a:schemeClr val="tx1"/>
                </a:solidFill>
                <a:latin typeface="+mn-lt"/>
                <a:ea typeface="+mn-ea"/>
                <a:cs typeface="+mn-cs"/>
              </a:defRPr>
            </a:lvl3pPr>
            <a:lvl4pPr marL="1371600" algn="l" defTabSz="914400" rtl="0" eaLnBrk="1" latinLnBrk="0" hangingPunct="1">
              <a:defRPr lang="ru-MO" sz="1800" kern="1200">
                <a:solidFill>
                  <a:schemeClr val="tx1"/>
                </a:solidFill>
                <a:latin typeface="+mn-lt"/>
                <a:ea typeface="+mn-ea"/>
                <a:cs typeface="+mn-cs"/>
              </a:defRPr>
            </a:lvl4pPr>
            <a:lvl5pPr marL="1828800" algn="l" defTabSz="914400" rtl="0" eaLnBrk="1" latinLnBrk="0" hangingPunct="1">
              <a:defRPr lang="ru-MO" sz="1800" kern="1200">
                <a:solidFill>
                  <a:schemeClr val="tx1"/>
                </a:solidFill>
                <a:latin typeface="+mn-lt"/>
                <a:ea typeface="+mn-ea"/>
                <a:cs typeface="+mn-cs"/>
              </a:defRPr>
            </a:lvl5pPr>
            <a:lvl6pPr marL="2286000" algn="l" defTabSz="914400" rtl="0" eaLnBrk="1" latinLnBrk="0" hangingPunct="1">
              <a:defRPr lang="ru-MO" sz="1800" kern="1200">
                <a:solidFill>
                  <a:schemeClr val="tx1"/>
                </a:solidFill>
                <a:latin typeface="+mn-lt"/>
                <a:ea typeface="+mn-ea"/>
                <a:cs typeface="+mn-cs"/>
              </a:defRPr>
            </a:lvl6pPr>
            <a:lvl7pPr marL="2743200" algn="l" defTabSz="914400" rtl="0" eaLnBrk="1" latinLnBrk="0" hangingPunct="1">
              <a:defRPr lang="ru-MO" sz="1800" kern="1200">
                <a:solidFill>
                  <a:schemeClr val="tx1"/>
                </a:solidFill>
                <a:latin typeface="+mn-lt"/>
                <a:ea typeface="+mn-ea"/>
                <a:cs typeface="+mn-cs"/>
              </a:defRPr>
            </a:lvl7pPr>
            <a:lvl8pPr marL="3200400" algn="l" defTabSz="914400" rtl="0" eaLnBrk="1" latinLnBrk="0" hangingPunct="1">
              <a:defRPr lang="ru-MO" sz="1800" kern="1200">
                <a:solidFill>
                  <a:schemeClr val="tx1"/>
                </a:solidFill>
                <a:latin typeface="+mn-lt"/>
                <a:ea typeface="+mn-ea"/>
                <a:cs typeface="+mn-cs"/>
              </a:defRPr>
            </a:lvl8pPr>
            <a:lvl9pPr marL="3657600" algn="l" defTabSz="914400" rtl="0" eaLnBrk="1" latinLnBrk="0" hangingPunct="1">
              <a:defRPr lang="ru-MO" sz="1800" kern="1200">
                <a:solidFill>
                  <a:schemeClr val="tx1"/>
                </a:solidFill>
                <a:latin typeface="+mn-lt"/>
                <a:ea typeface="+mn-ea"/>
                <a:cs typeface="+mn-cs"/>
              </a:defRPr>
            </a:lvl9p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pic>
        <p:nvPicPr>
          <p:cNvPr id="5122" name="Picture 2" descr="Переглянути вихідне зображення">
            <a:extLst>
              <a:ext uri="{FF2B5EF4-FFF2-40B4-BE49-F238E27FC236}">
                <a16:creationId xmlns:a16="http://schemas.microsoft.com/office/drawing/2014/main" id="{B9B211A8-670E-40C3-9DBD-ADD3F4963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527" y="1556792"/>
            <a:ext cx="3516473" cy="3451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69E1A2-3ACA-4111-83F9-618CAFE74EF6}"/>
              </a:ext>
            </a:extLst>
          </p:cNvPr>
          <p:cNvSpPr txBox="1"/>
          <p:nvPr/>
        </p:nvSpPr>
        <p:spPr>
          <a:xfrm flipH="1">
            <a:off x="9821695" y="5116542"/>
            <a:ext cx="1224136"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Д. </a:t>
            </a:r>
            <a:r>
              <a:rPr lang="uk-UA" dirty="0" err="1">
                <a:latin typeface="Times New Roman" panose="02020603050405020304" pitchFamily="18" charset="0"/>
                <a:cs typeface="Times New Roman" panose="02020603050405020304" pitchFamily="18" charset="0"/>
              </a:rPr>
              <a:t>Медоуз</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362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9F316CD-2882-4648-8424-079015138084}"/>
              </a:ext>
            </a:extLst>
          </p:cNvPr>
          <p:cNvSpPr>
            <a:spLocks noGrp="1"/>
          </p:cNvSpPr>
          <p:nvPr>
            <p:ph sz="quarter" idx="13"/>
          </p:nvPr>
        </p:nvSpPr>
        <p:spPr>
          <a:xfrm>
            <a:off x="4295800" y="1340768"/>
            <a:ext cx="7543800" cy="4416425"/>
          </a:xfrm>
        </p:spPr>
        <p:txBody>
          <a:bodyPr/>
          <a:lstStyle/>
          <a:p>
            <a:pPr algn="just"/>
            <a:r>
              <a:rPr lang="uk-UA" sz="1800" dirty="0">
                <a:latin typeface="Times New Roman" panose="02020603050405020304" pitchFamily="18" charset="0"/>
                <a:cs typeface="Times New Roman" panose="02020603050405020304" pitchFamily="18" charset="0"/>
              </a:rPr>
              <a:t>Для пошуку шляхів виходу з цієї катастрофи </a:t>
            </a:r>
            <a:r>
              <a:rPr lang="uk-UA" sz="1800" dirty="0" err="1">
                <a:latin typeface="Times New Roman" panose="02020603050405020304" pitchFamily="18" charset="0"/>
                <a:cs typeface="Times New Roman" panose="02020603050405020304" pitchFamily="18" charset="0"/>
              </a:rPr>
              <a:t>Медоузом</a:t>
            </a:r>
            <a:r>
              <a:rPr lang="uk-UA" sz="1800" dirty="0">
                <a:latin typeface="Times New Roman" panose="02020603050405020304" pitchFamily="18" charset="0"/>
                <a:cs typeface="Times New Roman" panose="02020603050405020304" pitchFamily="18" charset="0"/>
              </a:rPr>
              <a:t> був реалізований ряд модельних сценаріїв. Головний висновок, до якого прийшов </a:t>
            </a:r>
            <a:r>
              <a:rPr lang="uk-UA" sz="1800" dirty="0" err="1">
                <a:latin typeface="Times New Roman" panose="02020603050405020304" pitchFamily="18" charset="0"/>
                <a:cs typeface="Times New Roman" panose="02020603050405020304" pitchFamily="18" charset="0"/>
              </a:rPr>
              <a:t>Медоуз</a:t>
            </a:r>
            <a:r>
              <a:rPr lang="uk-UA" sz="1800" dirty="0">
                <a:latin typeface="Times New Roman" panose="02020603050405020304" pitchFamily="18" charset="0"/>
                <a:cs typeface="Times New Roman" panose="02020603050405020304" pitchFamily="18" charset="0"/>
              </a:rPr>
              <a:t>, полягав в тому, що жодний запобіжний захід, взятий окремо, не може запобігти прийдешній катастрофі; запобіжні заходи - "умови екологічної та економічної стабільності" - повинні носити комплексний характер. </a:t>
            </a:r>
            <a:r>
              <a:rPr lang="uk-UA" sz="1800" b="1" dirty="0">
                <a:latin typeface="Times New Roman" panose="02020603050405020304" pitchFamily="18" charset="0"/>
                <a:cs typeface="Times New Roman" panose="02020603050405020304" pitchFamily="18" charset="0"/>
              </a:rPr>
              <a:t>Стан соціально-екологічної системи, в якій реалізуються комплексні заходи, отримав назву "стан глобальної рівноваги". </a:t>
            </a:r>
            <a:r>
              <a:rPr lang="uk-UA" sz="1800" b="1" i="1" dirty="0">
                <a:latin typeface="Times New Roman" panose="02020603050405020304" pitchFamily="18" charset="0"/>
                <a:cs typeface="Times New Roman" panose="02020603050405020304" pitchFamily="18" charset="0"/>
              </a:rPr>
              <a:t>Модель Д. </a:t>
            </a:r>
            <a:r>
              <a:rPr lang="uk-UA" sz="1800" b="1" i="1" dirty="0" err="1">
                <a:latin typeface="Times New Roman" panose="02020603050405020304" pitchFamily="18" charset="0"/>
                <a:cs typeface="Times New Roman" panose="02020603050405020304" pitchFamily="18" charset="0"/>
              </a:rPr>
              <a:t>Медоуза</a:t>
            </a:r>
            <a:r>
              <a:rPr lang="uk-UA" sz="1800" b="1" i="1" dirty="0">
                <a:latin typeface="Times New Roman" panose="02020603050405020304" pitchFamily="18" charset="0"/>
                <a:cs typeface="Times New Roman" panose="02020603050405020304" pitchFamily="18" charset="0"/>
              </a:rPr>
              <a:t>, представлена ​​у формі доповіді Римському клубу під назвою "Межі зростання", отримала широку популярність, книга "Межі зростання" стала однією з найпопулярніших на Заході.</a:t>
            </a:r>
            <a:endParaRPr lang="uk-UA" sz="1800" dirty="0">
              <a:latin typeface="Times New Roman" panose="02020603050405020304" pitchFamily="18" charset="0"/>
              <a:cs typeface="Times New Roman" panose="02020603050405020304" pitchFamily="18" charset="0"/>
            </a:endParaRPr>
          </a:p>
          <a:p>
            <a:pPr algn="just"/>
            <a:endParaRPr lang="uk-UA" sz="1800" dirty="0">
              <a:latin typeface="Times New Roman" panose="02020603050405020304" pitchFamily="18" charset="0"/>
              <a:cs typeface="Times New Roman" panose="02020603050405020304" pitchFamily="18" charset="0"/>
            </a:endParaRPr>
          </a:p>
        </p:txBody>
      </p:sp>
      <p:sp>
        <p:nvSpPr>
          <p:cNvPr id="4" name="Місце для нижнього колонтитула 3">
            <a:extLst>
              <a:ext uri="{FF2B5EF4-FFF2-40B4-BE49-F238E27FC236}">
                <a16:creationId xmlns:a16="http://schemas.microsoft.com/office/drawing/2014/main" id="{F829E40E-F493-4516-AA71-4D01CA40B8DE}"/>
              </a:ext>
            </a:extLst>
          </p:cNvPr>
          <p:cNvSpPr>
            <a:spLocks noGrp="1"/>
          </p:cNvSpPr>
          <p:nvPr>
            <p:ph type="ftr" sz="quarter" idx="11"/>
          </p:nvPr>
        </p:nvSpPr>
        <p:spPr>
          <a:xfrm>
            <a:off x="609600" y="11575"/>
            <a:ext cx="10972800" cy="856526"/>
          </a:xfrm>
        </p:spPr>
        <p:txBody>
          <a:bodyPr/>
          <a:lstStyle/>
          <a:p>
            <a:r>
              <a:rPr lang="uk-UA" sz="2500" dirty="0">
                <a:latin typeface="Times New Roman" panose="02020603050405020304" pitchFamily="18" charset="0"/>
                <a:cs typeface="Times New Roman" panose="02020603050405020304" pitchFamily="18" charset="0"/>
              </a:rPr>
              <a:t>4.1. Загальна суть глобального моделювання</a:t>
            </a:r>
          </a:p>
        </p:txBody>
      </p:sp>
      <p:sp>
        <p:nvSpPr>
          <p:cNvPr id="5" name="Місце для номера слайда 4">
            <a:extLst>
              <a:ext uri="{FF2B5EF4-FFF2-40B4-BE49-F238E27FC236}">
                <a16:creationId xmlns:a16="http://schemas.microsoft.com/office/drawing/2014/main" id="{9110A23C-0148-4284-BC3D-ECE4F4AEBD73}"/>
              </a:ext>
            </a:extLst>
          </p:cNvPr>
          <p:cNvSpPr>
            <a:spLocks noGrp="1"/>
          </p:cNvSpPr>
          <p:nvPr>
            <p:ph type="sldNum" sz="quarter" idx="12"/>
          </p:nvPr>
        </p:nvSpPr>
        <p:spPr/>
        <p:txBody>
          <a:bodyPr/>
          <a:lstStyle/>
          <a:p>
            <a:pPr rtl="0"/>
            <a:fld id="{294A09A9-5501-47C1-A89A-A340965A2BE2}" type="slidenum">
              <a:rPr lang="ru-RU" noProof="0" smtClean="0"/>
              <a:t>9</a:t>
            </a:fld>
            <a:endParaRPr lang="ru-RU" noProof="0"/>
          </a:p>
        </p:txBody>
      </p:sp>
      <p:pic>
        <p:nvPicPr>
          <p:cNvPr id="6146" name="Picture 2" descr="Переглянути вихідне зображення">
            <a:extLst>
              <a:ext uri="{FF2B5EF4-FFF2-40B4-BE49-F238E27FC236}">
                <a16:creationId xmlns:a16="http://schemas.microsoft.com/office/drawing/2014/main" id="{503DEA70-0032-4D66-9122-FA40650DCA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51"/>
          <a:stretch/>
        </p:blipFill>
        <p:spPr bwMode="auto">
          <a:xfrm>
            <a:off x="18593" y="1343249"/>
            <a:ext cx="4025254" cy="361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6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1600_TF34316244_Win32" id="{F23ED7DB-3505-4CCC-A23C-737A653B864F}" vid="{EE05B8AF-BDE5-44BA-8AE4-882478C46B6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5" ma:contentTypeDescription="Create a new document." ma:contentTypeScope="" ma:versionID="7934cfc98febfa177962bc8a36be076c">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aa190bc864bcebc737c679dbb323a16d"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42cf434-6fa7-423d-b9b2-a30b23ae4b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435a69-c5f6-4b2d-823a-b7e1eae613dc}" ma:internalName="TaxCatchAll" ma:showField="CatchAllData" ma:web="bb13cd20-357b-48a5-aff4-3bb4b52aa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b13cd20-357b-48a5-aff4-3bb4b52aae3e" xsi:nil="true"/>
    <MediaServiceKeyPoints xmlns="4f0d45a2-344c-4fe0-9811-4277bf2c2e17" xsi:nil="true"/>
    <lcf76f155ced4ddcb4097134ff3c332f xmlns="4f0d45a2-344c-4fe0-9811-4277bf2c2e1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7CEBD-BBDE-418A-B819-466B763DD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bb13cd20-357b-48a5-aff4-3bb4b52aae3e"/>
    <ds:schemaRef ds:uri="4f0d45a2-344c-4fe0-9811-4277bf2c2e17"/>
  </ds:schemaRefs>
</ds:datastoreItem>
</file>

<file path=customXml/itemProps3.xml><?xml version="1.0" encoding="utf-8"?>
<ds:datastoreItem xmlns:ds="http://schemas.openxmlformats.org/officeDocument/2006/customXml" ds:itemID="{2421B937-7172-47A3-B8EF-010B04CBBB9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tf34316244_win32</Template>
  <TotalTime>987</TotalTime>
  <Words>9840</Words>
  <Application>Microsoft Office PowerPoint</Application>
  <PresentationFormat>Широкоэкранный</PresentationFormat>
  <Paragraphs>318</Paragraphs>
  <Slides>73</Slides>
  <Notes>5</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78" baseType="lpstr">
      <vt:lpstr>Arial</vt:lpstr>
      <vt:lpstr>Calibri</vt:lpstr>
      <vt:lpstr>Times New Roman</vt:lpstr>
      <vt:lpstr>Тема Office</vt:lpstr>
      <vt:lpstr>Equation.3</vt:lpstr>
      <vt:lpstr>Лекція 4. Моделі глобального економічного розвитку</vt:lpstr>
      <vt:lpstr>Зміст  </vt:lpstr>
      <vt:lpstr>Презентация PowerPoint</vt:lpstr>
      <vt:lpstr>У прогнозуванні виділяються три основних напрямки: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Alina Chuiko</dc:creator>
  <cp:lastModifiedBy>Lyudmyla</cp:lastModifiedBy>
  <cp:revision>35</cp:revision>
  <dcterms:created xsi:type="dcterms:W3CDTF">2022-11-30T12:58:01Z</dcterms:created>
  <dcterms:modified xsi:type="dcterms:W3CDTF">2023-11-08T19:38:51Z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ies>
</file>