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notesMasterIdLst>
    <p:notesMasterId r:id="rId107"/>
  </p:notesMasterIdLst>
  <p:sldIdLst>
    <p:sldId id="317" r:id="rId2"/>
    <p:sldId id="318" r:id="rId3"/>
    <p:sldId id="31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314"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Раздел по умолчанию" id="{B7EBF8A0-7299-45AA-8C0D-A6B91F0D81D5}">
          <p14:sldIdLst>
            <p14:sldId id="317"/>
            <p14:sldId id="318"/>
          </p14:sldIdLst>
        </p14:section>
        <p14:section name="Раздел без заголовка" id="{8650AD4D-57C7-4461-9829-5350F61607FE}">
          <p14:sldIdLst>
            <p14:sldId id="319"/>
            <p14:sldId id="260"/>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314"/>
            <p14:sldId id="281"/>
            <p14:sldId id="282"/>
            <p14:sldId id="283"/>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F40"/>
    <a:srgbClr val="D85C00"/>
    <a:srgbClr val="9DA625"/>
    <a:srgbClr val="89A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4575" autoAdjust="0"/>
  </p:normalViewPr>
  <p:slideViewPr>
    <p:cSldViewPr>
      <p:cViewPr varScale="1">
        <p:scale>
          <a:sx n="98" d="100"/>
          <a:sy n="98" d="100"/>
        </p:scale>
        <p:origin x="288" y="90"/>
      </p:cViewPr>
      <p:guideLst>
        <p:guide orient="horz" pos="2160"/>
        <p:guide pos="2880"/>
      </p:guideLst>
    </p:cSldViewPr>
  </p:slideViewPr>
  <p:outlineViewPr>
    <p:cViewPr>
      <p:scale>
        <a:sx n="33" d="100"/>
        <a:sy n="33" d="100"/>
      </p:scale>
      <p:origin x="0" y="10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A1805-E385-4BA3-9F8D-FC2FF957BED7}"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uk-UA"/>
        </a:p>
      </dgm:t>
    </dgm:pt>
    <dgm:pt modelId="{C1F0AF72-F40B-4D1C-817C-75C488FEBE33}">
      <dgm:prSet custT="1"/>
      <dgm:spPr/>
      <dgm:t>
        <a:bodyPr/>
        <a:lstStyle/>
        <a:p>
          <a:pPr rtl="0"/>
          <a:r>
            <a:rPr lang="uk-UA" sz="2400" b="1" i="1" dirty="0" smtClean="0"/>
            <a:t>Загальнонаукові</a:t>
          </a:r>
          <a:endParaRPr lang="uk-UA" sz="2400" b="1" dirty="0"/>
        </a:p>
      </dgm:t>
    </dgm:pt>
    <dgm:pt modelId="{738063D5-6A34-4773-BDEC-9C5753A060F9}" type="parTrans" cxnId="{F5C75C3F-A58D-47BF-BC3A-B1E8B03315AB}">
      <dgm:prSet/>
      <dgm:spPr/>
      <dgm:t>
        <a:bodyPr/>
        <a:lstStyle/>
        <a:p>
          <a:endParaRPr lang="uk-UA"/>
        </a:p>
      </dgm:t>
    </dgm:pt>
    <dgm:pt modelId="{8D3DB8ED-AEB5-40D2-B7ED-FC61E4557DE3}" type="sibTrans" cxnId="{F5C75C3F-A58D-47BF-BC3A-B1E8B03315AB}">
      <dgm:prSet/>
      <dgm:spPr/>
      <dgm:t>
        <a:bodyPr/>
        <a:lstStyle/>
        <a:p>
          <a:endParaRPr lang="uk-UA"/>
        </a:p>
      </dgm:t>
    </dgm:pt>
    <dgm:pt modelId="{E0EA3560-DA5F-4231-A9D6-9200E7D60674}">
      <dgm:prSet custT="1"/>
      <dgm:spPr/>
      <dgm:t>
        <a:bodyPr/>
        <a:lstStyle/>
        <a:p>
          <a:pPr rtl="0"/>
          <a:r>
            <a:rPr lang="uk-UA" sz="2400" b="1" i="1" dirty="0" smtClean="0"/>
            <a:t>Конкретно-наукові</a:t>
          </a:r>
          <a:endParaRPr lang="uk-UA" sz="2400" b="1" dirty="0"/>
        </a:p>
      </dgm:t>
    </dgm:pt>
    <dgm:pt modelId="{CFD04A8D-4A82-44CE-B070-6E6B5B7D16BD}" type="parTrans" cxnId="{BF88F05A-8F84-4DCB-8841-0E7A6D97C3CD}">
      <dgm:prSet/>
      <dgm:spPr/>
      <dgm:t>
        <a:bodyPr/>
        <a:lstStyle/>
        <a:p>
          <a:endParaRPr lang="uk-UA"/>
        </a:p>
      </dgm:t>
    </dgm:pt>
    <dgm:pt modelId="{591296B9-DC91-417D-B30A-006EF3BE4E2C}" type="sibTrans" cxnId="{BF88F05A-8F84-4DCB-8841-0E7A6D97C3CD}">
      <dgm:prSet/>
      <dgm:spPr/>
      <dgm:t>
        <a:bodyPr/>
        <a:lstStyle/>
        <a:p>
          <a:endParaRPr lang="uk-UA"/>
        </a:p>
      </dgm:t>
    </dgm:pt>
    <dgm:pt modelId="{DD8E569C-674F-4C54-9A80-516A14ED4DA6}">
      <dgm:prSet custT="1"/>
      <dgm:spPr/>
      <dgm:t>
        <a:bodyPr/>
        <a:lstStyle/>
        <a:p>
          <a:pPr rtl="0"/>
          <a:r>
            <a:rPr lang="uk-UA" sz="2400" dirty="0" smtClean="0"/>
            <a:t>відносяться мето­ди, властиві всім наукам: спостереження, порівняння, експеримент, аналіз, синтез, моделювання, формалізація, абстрагування та ін. </a:t>
          </a:r>
          <a:endParaRPr lang="uk-UA" sz="2400" dirty="0"/>
        </a:p>
      </dgm:t>
    </dgm:pt>
    <dgm:pt modelId="{3BA18308-4E03-42E7-9A57-9BF851A6CD05}" type="parTrans" cxnId="{603803A5-535D-4951-A899-D09FF198B38F}">
      <dgm:prSet/>
      <dgm:spPr/>
      <dgm:t>
        <a:bodyPr/>
        <a:lstStyle/>
        <a:p>
          <a:endParaRPr lang="uk-UA"/>
        </a:p>
      </dgm:t>
    </dgm:pt>
    <dgm:pt modelId="{969666C4-0623-4578-9EC3-49306D499336}" type="sibTrans" cxnId="{603803A5-535D-4951-A899-D09FF198B38F}">
      <dgm:prSet/>
      <dgm:spPr/>
      <dgm:t>
        <a:bodyPr/>
        <a:lstStyle/>
        <a:p>
          <a:endParaRPr lang="uk-UA"/>
        </a:p>
      </dgm:t>
    </dgm:pt>
    <dgm:pt modelId="{1653499C-2E65-47CE-B98E-1AE33C2DA668}">
      <dgm:prSet custT="1"/>
      <dgm:spPr/>
      <dgm:t>
        <a:bodyPr/>
        <a:lstStyle/>
        <a:p>
          <a:pPr rtl="0"/>
          <a:r>
            <a:rPr lang="uk-UA" sz="2400" smtClean="0"/>
            <a:t>методи властиві окремим наукам і не вико­ри­стовуються в рамках усіх інших.</a:t>
          </a:r>
          <a:endParaRPr lang="uk-UA" sz="2400" dirty="0"/>
        </a:p>
      </dgm:t>
    </dgm:pt>
    <dgm:pt modelId="{35492260-BA06-4B7D-A07B-3A9FED14EE17}" type="parTrans" cxnId="{8FFAF4B5-0A7F-4573-8FAF-20EB1A0E7E27}">
      <dgm:prSet/>
      <dgm:spPr/>
      <dgm:t>
        <a:bodyPr/>
        <a:lstStyle/>
        <a:p>
          <a:endParaRPr lang="uk-UA"/>
        </a:p>
      </dgm:t>
    </dgm:pt>
    <dgm:pt modelId="{6223C944-09F8-40C9-818A-1E7DFC01ABFF}" type="sibTrans" cxnId="{8FFAF4B5-0A7F-4573-8FAF-20EB1A0E7E27}">
      <dgm:prSet/>
      <dgm:spPr/>
      <dgm:t>
        <a:bodyPr/>
        <a:lstStyle/>
        <a:p>
          <a:endParaRPr lang="uk-UA"/>
        </a:p>
      </dgm:t>
    </dgm:pt>
    <dgm:pt modelId="{A68A08D2-0EAD-4704-9F94-FD26F0D23B2B}" type="pres">
      <dgm:prSet presAssocID="{189A1805-E385-4BA3-9F8D-FC2FF957BED7}" presName="Name0" presStyleCnt="0">
        <dgm:presLayoutVars>
          <dgm:dir/>
          <dgm:animLvl val="lvl"/>
          <dgm:resizeHandles val="exact"/>
        </dgm:presLayoutVars>
      </dgm:prSet>
      <dgm:spPr/>
      <dgm:t>
        <a:bodyPr/>
        <a:lstStyle/>
        <a:p>
          <a:endParaRPr lang="uk-UA"/>
        </a:p>
      </dgm:t>
    </dgm:pt>
    <dgm:pt modelId="{07D77F55-2ECB-4936-A5C2-0B060F79B855}" type="pres">
      <dgm:prSet presAssocID="{C1F0AF72-F40B-4D1C-817C-75C488FEBE33}" presName="composite" presStyleCnt="0"/>
      <dgm:spPr/>
      <dgm:t>
        <a:bodyPr/>
        <a:lstStyle/>
        <a:p>
          <a:endParaRPr lang="uk-UA"/>
        </a:p>
      </dgm:t>
    </dgm:pt>
    <dgm:pt modelId="{A38DDFCB-E050-40CE-8E6E-53C9FA372482}" type="pres">
      <dgm:prSet presAssocID="{C1F0AF72-F40B-4D1C-817C-75C488FEBE33}" presName="parTx" presStyleLbl="alignNode1" presStyleIdx="0" presStyleCnt="2">
        <dgm:presLayoutVars>
          <dgm:chMax val="0"/>
          <dgm:chPref val="0"/>
          <dgm:bulletEnabled val="1"/>
        </dgm:presLayoutVars>
      </dgm:prSet>
      <dgm:spPr/>
      <dgm:t>
        <a:bodyPr/>
        <a:lstStyle/>
        <a:p>
          <a:endParaRPr lang="uk-UA"/>
        </a:p>
      </dgm:t>
    </dgm:pt>
    <dgm:pt modelId="{752EE4F5-E631-4658-BFCC-92A2464C7074}" type="pres">
      <dgm:prSet presAssocID="{C1F0AF72-F40B-4D1C-817C-75C488FEBE33}" presName="desTx" presStyleLbl="alignAccFollowNode1" presStyleIdx="0" presStyleCnt="2">
        <dgm:presLayoutVars>
          <dgm:bulletEnabled val="1"/>
        </dgm:presLayoutVars>
      </dgm:prSet>
      <dgm:spPr/>
      <dgm:t>
        <a:bodyPr/>
        <a:lstStyle/>
        <a:p>
          <a:endParaRPr lang="uk-UA"/>
        </a:p>
      </dgm:t>
    </dgm:pt>
    <dgm:pt modelId="{98C5BD2E-3CD3-48FA-8757-0F49FD959785}" type="pres">
      <dgm:prSet presAssocID="{8D3DB8ED-AEB5-40D2-B7ED-FC61E4557DE3}" presName="space" presStyleCnt="0"/>
      <dgm:spPr/>
      <dgm:t>
        <a:bodyPr/>
        <a:lstStyle/>
        <a:p>
          <a:endParaRPr lang="uk-UA"/>
        </a:p>
      </dgm:t>
    </dgm:pt>
    <dgm:pt modelId="{38E3E1A2-85B2-4EE1-9B23-C50ADDFE038D}" type="pres">
      <dgm:prSet presAssocID="{E0EA3560-DA5F-4231-A9D6-9200E7D60674}" presName="composite" presStyleCnt="0"/>
      <dgm:spPr/>
      <dgm:t>
        <a:bodyPr/>
        <a:lstStyle/>
        <a:p>
          <a:endParaRPr lang="uk-UA"/>
        </a:p>
      </dgm:t>
    </dgm:pt>
    <dgm:pt modelId="{A13FB53C-3F54-4711-89D5-8657F1F6C3E3}" type="pres">
      <dgm:prSet presAssocID="{E0EA3560-DA5F-4231-A9D6-9200E7D60674}" presName="parTx" presStyleLbl="alignNode1" presStyleIdx="1" presStyleCnt="2" custLinFactNeighborX="-128" custLinFactNeighborY="10407">
        <dgm:presLayoutVars>
          <dgm:chMax val="0"/>
          <dgm:chPref val="0"/>
          <dgm:bulletEnabled val="1"/>
        </dgm:presLayoutVars>
      </dgm:prSet>
      <dgm:spPr/>
      <dgm:t>
        <a:bodyPr/>
        <a:lstStyle/>
        <a:p>
          <a:endParaRPr lang="uk-UA"/>
        </a:p>
      </dgm:t>
    </dgm:pt>
    <dgm:pt modelId="{CC754C93-0916-4312-9106-E631A2BA15D4}" type="pres">
      <dgm:prSet presAssocID="{E0EA3560-DA5F-4231-A9D6-9200E7D60674}" presName="desTx" presStyleLbl="alignAccFollowNode1" presStyleIdx="1" presStyleCnt="2">
        <dgm:presLayoutVars>
          <dgm:bulletEnabled val="1"/>
        </dgm:presLayoutVars>
      </dgm:prSet>
      <dgm:spPr/>
      <dgm:t>
        <a:bodyPr/>
        <a:lstStyle/>
        <a:p>
          <a:endParaRPr lang="uk-UA"/>
        </a:p>
      </dgm:t>
    </dgm:pt>
  </dgm:ptLst>
  <dgm:cxnLst>
    <dgm:cxn modelId="{850385C5-08FA-4F49-A5E1-D2BA76862D3A}" type="presOf" srcId="{E0EA3560-DA5F-4231-A9D6-9200E7D60674}" destId="{A13FB53C-3F54-4711-89D5-8657F1F6C3E3}" srcOrd="0" destOrd="0" presId="urn:microsoft.com/office/officeart/2005/8/layout/hList1"/>
    <dgm:cxn modelId="{367D5C3E-667E-4052-8E05-B2617DE9CDE4}" type="presOf" srcId="{189A1805-E385-4BA3-9F8D-FC2FF957BED7}" destId="{A68A08D2-0EAD-4704-9F94-FD26F0D23B2B}" srcOrd="0" destOrd="0" presId="urn:microsoft.com/office/officeart/2005/8/layout/hList1"/>
    <dgm:cxn modelId="{8FFAF4B5-0A7F-4573-8FAF-20EB1A0E7E27}" srcId="{E0EA3560-DA5F-4231-A9D6-9200E7D60674}" destId="{1653499C-2E65-47CE-B98E-1AE33C2DA668}" srcOrd="0" destOrd="0" parTransId="{35492260-BA06-4B7D-A07B-3A9FED14EE17}" sibTransId="{6223C944-09F8-40C9-818A-1E7DFC01ABFF}"/>
    <dgm:cxn modelId="{C0A2256D-45F4-4AA6-888B-D44508DA0475}" type="presOf" srcId="{1653499C-2E65-47CE-B98E-1AE33C2DA668}" destId="{CC754C93-0916-4312-9106-E631A2BA15D4}" srcOrd="0" destOrd="0" presId="urn:microsoft.com/office/officeart/2005/8/layout/hList1"/>
    <dgm:cxn modelId="{C4DF0140-34F6-4D71-8BBD-9ED16D22FC1A}" type="presOf" srcId="{C1F0AF72-F40B-4D1C-817C-75C488FEBE33}" destId="{A38DDFCB-E050-40CE-8E6E-53C9FA372482}" srcOrd="0" destOrd="0" presId="urn:microsoft.com/office/officeart/2005/8/layout/hList1"/>
    <dgm:cxn modelId="{603803A5-535D-4951-A899-D09FF198B38F}" srcId="{C1F0AF72-F40B-4D1C-817C-75C488FEBE33}" destId="{DD8E569C-674F-4C54-9A80-516A14ED4DA6}" srcOrd="0" destOrd="0" parTransId="{3BA18308-4E03-42E7-9A57-9BF851A6CD05}" sibTransId="{969666C4-0623-4578-9EC3-49306D499336}"/>
    <dgm:cxn modelId="{BF88F05A-8F84-4DCB-8841-0E7A6D97C3CD}" srcId="{189A1805-E385-4BA3-9F8D-FC2FF957BED7}" destId="{E0EA3560-DA5F-4231-A9D6-9200E7D60674}" srcOrd="1" destOrd="0" parTransId="{CFD04A8D-4A82-44CE-B070-6E6B5B7D16BD}" sibTransId="{591296B9-DC91-417D-B30A-006EF3BE4E2C}"/>
    <dgm:cxn modelId="{495A2ACD-F7A6-41F0-83DC-797E86E73859}" type="presOf" srcId="{DD8E569C-674F-4C54-9A80-516A14ED4DA6}" destId="{752EE4F5-E631-4658-BFCC-92A2464C7074}" srcOrd="0" destOrd="0" presId="urn:microsoft.com/office/officeart/2005/8/layout/hList1"/>
    <dgm:cxn modelId="{F5C75C3F-A58D-47BF-BC3A-B1E8B03315AB}" srcId="{189A1805-E385-4BA3-9F8D-FC2FF957BED7}" destId="{C1F0AF72-F40B-4D1C-817C-75C488FEBE33}" srcOrd="0" destOrd="0" parTransId="{738063D5-6A34-4773-BDEC-9C5753A060F9}" sibTransId="{8D3DB8ED-AEB5-40D2-B7ED-FC61E4557DE3}"/>
    <dgm:cxn modelId="{C67FA18F-C037-4F20-A2D7-3F2736EAC848}" type="presParOf" srcId="{A68A08D2-0EAD-4704-9F94-FD26F0D23B2B}" destId="{07D77F55-2ECB-4936-A5C2-0B060F79B855}" srcOrd="0" destOrd="0" presId="urn:microsoft.com/office/officeart/2005/8/layout/hList1"/>
    <dgm:cxn modelId="{18B60865-3029-451A-95E1-21F02696A56A}" type="presParOf" srcId="{07D77F55-2ECB-4936-A5C2-0B060F79B855}" destId="{A38DDFCB-E050-40CE-8E6E-53C9FA372482}" srcOrd="0" destOrd="0" presId="urn:microsoft.com/office/officeart/2005/8/layout/hList1"/>
    <dgm:cxn modelId="{34258FD0-3F90-41C0-9F15-058147844F2C}" type="presParOf" srcId="{07D77F55-2ECB-4936-A5C2-0B060F79B855}" destId="{752EE4F5-E631-4658-BFCC-92A2464C7074}" srcOrd="1" destOrd="0" presId="urn:microsoft.com/office/officeart/2005/8/layout/hList1"/>
    <dgm:cxn modelId="{6DD30D89-6115-408A-8E8F-9DEF30C180D6}" type="presParOf" srcId="{A68A08D2-0EAD-4704-9F94-FD26F0D23B2B}" destId="{98C5BD2E-3CD3-48FA-8757-0F49FD959785}" srcOrd="1" destOrd="0" presId="urn:microsoft.com/office/officeart/2005/8/layout/hList1"/>
    <dgm:cxn modelId="{A854872C-7F96-48CB-9FD1-CB2B66B03774}" type="presParOf" srcId="{A68A08D2-0EAD-4704-9F94-FD26F0D23B2B}" destId="{38E3E1A2-85B2-4EE1-9B23-C50ADDFE038D}" srcOrd="2" destOrd="0" presId="urn:microsoft.com/office/officeart/2005/8/layout/hList1"/>
    <dgm:cxn modelId="{1001FF13-EB2C-42DA-A598-88D3CC0FEC97}" type="presParOf" srcId="{38E3E1A2-85B2-4EE1-9B23-C50ADDFE038D}" destId="{A13FB53C-3F54-4711-89D5-8657F1F6C3E3}" srcOrd="0" destOrd="0" presId="urn:microsoft.com/office/officeart/2005/8/layout/hList1"/>
    <dgm:cxn modelId="{70BBBCAC-8C4B-445F-BFF2-D5BEDF29B61A}" type="presParOf" srcId="{38E3E1A2-85B2-4EE1-9B23-C50ADDFE038D}" destId="{CC754C93-0916-4312-9106-E631A2BA15D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93D3B-EBA1-40D5-9417-24AAF8F8828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uk-UA"/>
        </a:p>
      </dgm:t>
    </dgm:pt>
    <dgm:pt modelId="{D8893339-36D1-4C13-BB38-BAFFB2C92D6E}">
      <dgm:prSet custT="1"/>
      <dgm:spPr/>
      <dgm:t>
        <a:bodyPr/>
        <a:lstStyle/>
        <a:p>
          <a:pPr algn="ctr" rtl="0"/>
          <a:r>
            <a:rPr lang="uk-UA" sz="2000" dirty="0" smtClean="0"/>
            <a:t>Матеріалістична діалектика виходить з того, що всі явища і про­цеси необхідно розглядати в постійному русі, зміні, </a:t>
          </a:r>
          <a:r>
            <a:rPr lang="uk-UA" sz="2000" dirty="0" smtClean="0"/>
            <a:t>розвитку</a:t>
          </a:r>
          <a:endParaRPr lang="uk-UA" sz="2000" dirty="0"/>
        </a:p>
      </dgm:t>
    </dgm:pt>
    <dgm:pt modelId="{E7F35A7C-1D8E-4088-911A-68706F2D603B}" type="parTrans" cxnId="{D32875A9-AA04-4F3E-8EF1-620CD944FE1D}">
      <dgm:prSet/>
      <dgm:spPr/>
      <dgm:t>
        <a:bodyPr/>
        <a:lstStyle/>
        <a:p>
          <a:endParaRPr lang="uk-UA"/>
        </a:p>
      </dgm:t>
    </dgm:pt>
    <dgm:pt modelId="{5484AA56-1C4F-4958-B4CB-9DBE6181CA27}" type="sibTrans" cxnId="{D32875A9-AA04-4F3E-8EF1-620CD944FE1D}">
      <dgm:prSet/>
      <dgm:spPr/>
      <dgm:t>
        <a:bodyPr/>
        <a:lstStyle/>
        <a:p>
          <a:endParaRPr lang="uk-UA"/>
        </a:p>
      </dgm:t>
    </dgm:pt>
    <dgm:pt modelId="{60A23879-5283-4AAE-87B1-DB50FDA6B69B}">
      <dgm:prSet custT="1"/>
      <dgm:spPr/>
      <dgm:t>
        <a:bodyPr/>
        <a:lstStyle/>
        <a:p>
          <a:pPr rtl="0"/>
          <a:r>
            <a:rPr lang="uk-UA" sz="2000" dirty="0" smtClean="0"/>
            <a:t>Джерело однієї з характерних рис методу </a:t>
          </a:r>
          <a:r>
            <a:rPr lang="uk-UA" sz="2000" dirty="0" smtClean="0"/>
            <a:t>аналізу зовнішньоекономічної діяльності– </a:t>
          </a:r>
          <a:r>
            <a:rPr lang="uk-UA" sz="2000" dirty="0" smtClean="0"/>
            <a:t>необхідність постійних </a:t>
          </a:r>
          <a:r>
            <a:rPr lang="uk-UA" sz="2000" dirty="0" smtClean="0"/>
            <a:t>порівнянь</a:t>
          </a:r>
          <a:endParaRPr lang="uk-UA" sz="2000" dirty="0"/>
        </a:p>
      </dgm:t>
    </dgm:pt>
    <dgm:pt modelId="{543F3AC1-678E-4DFA-9470-E63821D75B58}" type="parTrans" cxnId="{4D1B06B1-C494-4444-80E9-59779C2141F8}">
      <dgm:prSet/>
      <dgm:spPr/>
      <dgm:t>
        <a:bodyPr/>
        <a:lstStyle/>
        <a:p>
          <a:endParaRPr lang="uk-UA"/>
        </a:p>
      </dgm:t>
    </dgm:pt>
    <dgm:pt modelId="{A29811D1-5D4B-439C-89EC-5C14D1CE4C34}" type="sibTrans" cxnId="{4D1B06B1-C494-4444-80E9-59779C2141F8}">
      <dgm:prSet/>
      <dgm:spPr/>
      <dgm:t>
        <a:bodyPr/>
        <a:lstStyle/>
        <a:p>
          <a:endParaRPr lang="uk-UA"/>
        </a:p>
      </dgm:t>
    </dgm:pt>
    <dgm:pt modelId="{D8C5CCEE-BBAF-49DE-8D9C-8D55C96A01D2}">
      <dgm:prSet custT="1"/>
      <dgm:spPr/>
      <dgm:t>
        <a:bodyPr/>
        <a:lstStyle/>
        <a:p>
          <a:pPr rtl="0"/>
          <a:r>
            <a:rPr lang="uk-UA" sz="2000" dirty="0" smtClean="0"/>
            <a:t>Порівняння дуже широко застосову­ються в аналізі </a:t>
          </a:r>
          <a:r>
            <a:rPr lang="uk-UA" sz="2000" dirty="0" smtClean="0"/>
            <a:t>зовнішньоекономічної діяльності </a:t>
          </a:r>
          <a:endParaRPr lang="uk-UA" sz="2000" dirty="0"/>
        </a:p>
      </dgm:t>
    </dgm:pt>
    <dgm:pt modelId="{72F89728-A387-433B-9740-5DA81174AD4D}" type="parTrans" cxnId="{61930984-7AB7-4FD9-A28F-2B6928F1CE98}">
      <dgm:prSet/>
      <dgm:spPr/>
      <dgm:t>
        <a:bodyPr/>
        <a:lstStyle/>
        <a:p>
          <a:endParaRPr lang="uk-UA"/>
        </a:p>
      </dgm:t>
    </dgm:pt>
    <dgm:pt modelId="{2E26ABE3-41C6-4CD8-B280-6C8570B340BD}" type="sibTrans" cxnId="{61930984-7AB7-4FD9-A28F-2B6928F1CE98}">
      <dgm:prSet/>
      <dgm:spPr/>
      <dgm:t>
        <a:bodyPr/>
        <a:lstStyle/>
        <a:p>
          <a:endParaRPr lang="uk-UA"/>
        </a:p>
      </dgm:t>
    </dgm:pt>
    <dgm:pt modelId="{1A75C91B-2F80-4D2D-B349-88578D1A6EF1}" type="pres">
      <dgm:prSet presAssocID="{26393D3B-EBA1-40D5-9417-24AAF8F8828A}" presName="rootnode" presStyleCnt="0">
        <dgm:presLayoutVars>
          <dgm:chMax/>
          <dgm:chPref/>
          <dgm:dir/>
          <dgm:animLvl val="lvl"/>
        </dgm:presLayoutVars>
      </dgm:prSet>
      <dgm:spPr/>
      <dgm:t>
        <a:bodyPr/>
        <a:lstStyle/>
        <a:p>
          <a:endParaRPr lang="uk-UA"/>
        </a:p>
      </dgm:t>
    </dgm:pt>
    <dgm:pt modelId="{83E0E3F5-1EAA-46D0-A4AE-5E2EF66FFFCB}" type="pres">
      <dgm:prSet presAssocID="{D8893339-36D1-4C13-BB38-BAFFB2C92D6E}" presName="composite" presStyleCnt="0"/>
      <dgm:spPr/>
      <dgm:t>
        <a:bodyPr/>
        <a:lstStyle/>
        <a:p>
          <a:endParaRPr lang="uk-UA"/>
        </a:p>
      </dgm:t>
    </dgm:pt>
    <dgm:pt modelId="{8616421A-E0FF-44B4-BBF0-E1B3BBFA6F0E}" type="pres">
      <dgm:prSet presAssocID="{D8893339-36D1-4C13-BB38-BAFFB2C92D6E}" presName="bentUpArrow1" presStyleLbl="alignImgPlace1" presStyleIdx="0" presStyleCnt="2" custScaleX="29220" custScaleY="46060" custLinFactX="-11321" custLinFactY="-27563" custLinFactNeighborX="-100000" custLinFactNeighborY="-100000"/>
      <dgm:spPr/>
      <dgm:t>
        <a:bodyPr/>
        <a:lstStyle/>
        <a:p>
          <a:endParaRPr lang="ru-RU"/>
        </a:p>
      </dgm:t>
    </dgm:pt>
    <dgm:pt modelId="{542DA133-4B34-468A-B22F-66DF66E67890}" type="pres">
      <dgm:prSet presAssocID="{D8893339-36D1-4C13-BB38-BAFFB2C92D6E}" presName="ParentText" presStyleLbl="node1" presStyleIdx="0" presStyleCnt="3" custScaleX="229105" custScaleY="115036" custLinFactNeighborX="10505" custLinFactNeighborY="-90433">
        <dgm:presLayoutVars>
          <dgm:chMax val="1"/>
          <dgm:chPref val="1"/>
          <dgm:bulletEnabled val="1"/>
        </dgm:presLayoutVars>
      </dgm:prSet>
      <dgm:spPr/>
      <dgm:t>
        <a:bodyPr/>
        <a:lstStyle/>
        <a:p>
          <a:endParaRPr lang="uk-UA"/>
        </a:p>
      </dgm:t>
    </dgm:pt>
    <dgm:pt modelId="{0947602F-BC31-471E-9C79-AD4BCC4A6FB9}" type="pres">
      <dgm:prSet presAssocID="{D8893339-36D1-4C13-BB38-BAFFB2C92D6E}" presName="ChildText" presStyleLbl="revTx" presStyleIdx="0" presStyleCnt="2">
        <dgm:presLayoutVars>
          <dgm:chMax val="0"/>
          <dgm:chPref val="0"/>
          <dgm:bulletEnabled val="1"/>
        </dgm:presLayoutVars>
      </dgm:prSet>
      <dgm:spPr/>
      <dgm:t>
        <a:bodyPr/>
        <a:lstStyle/>
        <a:p>
          <a:endParaRPr lang="uk-UA"/>
        </a:p>
      </dgm:t>
    </dgm:pt>
    <dgm:pt modelId="{3DF71470-516C-46AB-B516-CDDDAB3F0C6F}" type="pres">
      <dgm:prSet presAssocID="{5484AA56-1C4F-4958-B4CB-9DBE6181CA27}" presName="sibTrans" presStyleCnt="0"/>
      <dgm:spPr/>
      <dgm:t>
        <a:bodyPr/>
        <a:lstStyle/>
        <a:p>
          <a:endParaRPr lang="uk-UA"/>
        </a:p>
      </dgm:t>
    </dgm:pt>
    <dgm:pt modelId="{8FE723B3-931F-4E6B-B920-2D70A4EF3294}" type="pres">
      <dgm:prSet presAssocID="{60A23879-5283-4AAE-87B1-DB50FDA6B69B}" presName="composite" presStyleCnt="0"/>
      <dgm:spPr/>
      <dgm:t>
        <a:bodyPr/>
        <a:lstStyle/>
        <a:p>
          <a:endParaRPr lang="uk-UA"/>
        </a:p>
      </dgm:t>
    </dgm:pt>
    <dgm:pt modelId="{40FA8764-52F6-46C0-BF14-F22DD9E1C3C5}" type="pres">
      <dgm:prSet presAssocID="{60A23879-5283-4AAE-87B1-DB50FDA6B69B}" presName="bentUpArrow1" presStyleLbl="alignImgPlace1" presStyleIdx="1" presStyleCnt="2" custScaleX="28331" custScaleY="45471" custLinFactX="-101541" custLinFactY="-13523" custLinFactNeighborX="-200000" custLinFactNeighborY="-100000"/>
      <dgm:spPr/>
      <dgm:t>
        <a:bodyPr/>
        <a:lstStyle/>
        <a:p>
          <a:endParaRPr lang="uk-UA"/>
        </a:p>
      </dgm:t>
    </dgm:pt>
    <dgm:pt modelId="{89EFAFCB-AF24-41EA-9AF7-1F1382F94C79}" type="pres">
      <dgm:prSet presAssocID="{60A23879-5283-4AAE-87B1-DB50FDA6B69B}" presName="ParentText" presStyleLbl="node1" presStyleIdx="1" presStyleCnt="3" custScaleX="315285" custScaleY="73011" custLinFactNeighborX="-71167" custLinFactNeighborY="-58359">
        <dgm:presLayoutVars>
          <dgm:chMax val="1"/>
          <dgm:chPref val="1"/>
          <dgm:bulletEnabled val="1"/>
        </dgm:presLayoutVars>
      </dgm:prSet>
      <dgm:spPr/>
      <dgm:t>
        <a:bodyPr/>
        <a:lstStyle/>
        <a:p>
          <a:endParaRPr lang="uk-UA"/>
        </a:p>
      </dgm:t>
    </dgm:pt>
    <dgm:pt modelId="{E12EA6B2-E8AA-4E13-9901-AB54C3A904E7}" type="pres">
      <dgm:prSet presAssocID="{60A23879-5283-4AAE-87B1-DB50FDA6B69B}" presName="ChildText" presStyleLbl="revTx" presStyleIdx="1" presStyleCnt="2">
        <dgm:presLayoutVars>
          <dgm:chMax val="0"/>
          <dgm:chPref val="0"/>
          <dgm:bulletEnabled val="1"/>
        </dgm:presLayoutVars>
      </dgm:prSet>
      <dgm:spPr/>
      <dgm:t>
        <a:bodyPr/>
        <a:lstStyle/>
        <a:p>
          <a:endParaRPr lang="uk-UA"/>
        </a:p>
      </dgm:t>
    </dgm:pt>
    <dgm:pt modelId="{72653F4A-E301-44AB-A5BC-93C97A9DCB18}" type="pres">
      <dgm:prSet presAssocID="{A29811D1-5D4B-439C-89EC-5C14D1CE4C34}" presName="sibTrans" presStyleCnt="0"/>
      <dgm:spPr/>
      <dgm:t>
        <a:bodyPr/>
        <a:lstStyle/>
        <a:p>
          <a:endParaRPr lang="uk-UA"/>
        </a:p>
      </dgm:t>
    </dgm:pt>
    <dgm:pt modelId="{827127AA-8DA1-44F8-A678-F6CFAC19FB9D}" type="pres">
      <dgm:prSet presAssocID="{D8C5CCEE-BBAF-49DE-8D9C-8D55C96A01D2}" presName="composite" presStyleCnt="0"/>
      <dgm:spPr/>
      <dgm:t>
        <a:bodyPr/>
        <a:lstStyle/>
        <a:p>
          <a:endParaRPr lang="uk-UA"/>
        </a:p>
      </dgm:t>
    </dgm:pt>
    <dgm:pt modelId="{7A03536E-C04B-4888-BD0C-0E693511CECC}" type="pres">
      <dgm:prSet presAssocID="{D8C5CCEE-BBAF-49DE-8D9C-8D55C96A01D2}" presName="ParentText" presStyleLbl="node1" presStyleIdx="2" presStyleCnt="3" custScaleX="216684" custScaleY="87531" custLinFactX="-56419" custLinFactNeighborX="-100000" custLinFactNeighborY="-48086">
        <dgm:presLayoutVars>
          <dgm:chMax val="1"/>
          <dgm:chPref val="1"/>
          <dgm:bulletEnabled val="1"/>
        </dgm:presLayoutVars>
      </dgm:prSet>
      <dgm:spPr/>
      <dgm:t>
        <a:bodyPr/>
        <a:lstStyle/>
        <a:p>
          <a:endParaRPr lang="uk-UA"/>
        </a:p>
      </dgm:t>
    </dgm:pt>
  </dgm:ptLst>
  <dgm:cxnLst>
    <dgm:cxn modelId="{F3CA9C49-5D63-4ED3-83D2-6F87D74D0435}" type="presOf" srcId="{26393D3B-EBA1-40D5-9417-24AAF8F8828A}" destId="{1A75C91B-2F80-4D2D-B349-88578D1A6EF1}" srcOrd="0" destOrd="0" presId="urn:microsoft.com/office/officeart/2005/8/layout/StepDownProcess"/>
    <dgm:cxn modelId="{4D1B06B1-C494-4444-80E9-59779C2141F8}" srcId="{26393D3B-EBA1-40D5-9417-24AAF8F8828A}" destId="{60A23879-5283-4AAE-87B1-DB50FDA6B69B}" srcOrd="1" destOrd="0" parTransId="{543F3AC1-678E-4DFA-9470-E63821D75B58}" sibTransId="{A29811D1-5D4B-439C-89EC-5C14D1CE4C34}"/>
    <dgm:cxn modelId="{B6F34516-A2E8-4603-B3CA-67671CF61985}" type="presOf" srcId="{60A23879-5283-4AAE-87B1-DB50FDA6B69B}" destId="{89EFAFCB-AF24-41EA-9AF7-1F1382F94C79}" srcOrd="0" destOrd="0" presId="urn:microsoft.com/office/officeart/2005/8/layout/StepDownProcess"/>
    <dgm:cxn modelId="{61930984-7AB7-4FD9-A28F-2B6928F1CE98}" srcId="{26393D3B-EBA1-40D5-9417-24AAF8F8828A}" destId="{D8C5CCEE-BBAF-49DE-8D9C-8D55C96A01D2}" srcOrd="2" destOrd="0" parTransId="{72F89728-A387-433B-9740-5DA81174AD4D}" sibTransId="{2E26ABE3-41C6-4CD8-B280-6C8570B340BD}"/>
    <dgm:cxn modelId="{3C72D73A-A6EA-4ADC-AF73-45FD35DA1256}" type="presOf" srcId="{D8893339-36D1-4C13-BB38-BAFFB2C92D6E}" destId="{542DA133-4B34-468A-B22F-66DF66E67890}" srcOrd="0" destOrd="0" presId="urn:microsoft.com/office/officeart/2005/8/layout/StepDownProcess"/>
    <dgm:cxn modelId="{B4AF028A-461B-4CD4-ABAF-F1A9076865AE}" type="presOf" srcId="{D8C5CCEE-BBAF-49DE-8D9C-8D55C96A01D2}" destId="{7A03536E-C04B-4888-BD0C-0E693511CECC}" srcOrd="0" destOrd="0" presId="urn:microsoft.com/office/officeart/2005/8/layout/StepDownProcess"/>
    <dgm:cxn modelId="{D32875A9-AA04-4F3E-8EF1-620CD944FE1D}" srcId="{26393D3B-EBA1-40D5-9417-24AAF8F8828A}" destId="{D8893339-36D1-4C13-BB38-BAFFB2C92D6E}" srcOrd="0" destOrd="0" parTransId="{E7F35A7C-1D8E-4088-911A-68706F2D603B}" sibTransId="{5484AA56-1C4F-4958-B4CB-9DBE6181CA27}"/>
    <dgm:cxn modelId="{73597264-1AF0-4622-9D82-45FE9B8EAE32}" type="presParOf" srcId="{1A75C91B-2F80-4D2D-B349-88578D1A6EF1}" destId="{83E0E3F5-1EAA-46D0-A4AE-5E2EF66FFFCB}" srcOrd="0" destOrd="0" presId="urn:microsoft.com/office/officeart/2005/8/layout/StepDownProcess"/>
    <dgm:cxn modelId="{10431ED6-D271-48C4-BF2A-615DB0DAE302}" type="presParOf" srcId="{83E0E3F5-1EAA-46D0-A4AE-5E2EF66FFFCB}" destId="{8616421A-E0FF-44B4-BBF0-E1B3BBFA6F0E}" srcOrd="0" destOrd="0" presId="urn:microsoft.com/office/officeart/2005/8/layout/StepDownProcess"/>
    <dgm:cxn modelId="{C5D3E24E-0939-4693-A050-78E303F749CC}" type="presParOf" srcId="{83E0E3F5-1EAA-46D0-A4AE-5E2EF66FFFCB}" destId="{542DA133-4B34-468A-B22F-66DF66E67890}" srcOrd="1" destOrd="0" presId="urn:microsoft.com/office/officeart/2005/8/layout/StepDownProcess"/>
    <dgm:cxn modelId="{C77735EE-C9CC-44FE-9289-9861243593D6}" type="presParOf" srcId="{83E0E3F5-1EAA-46D0-A4AE-5E2EF66FFFCB}" destId="{0947602F-BC31-471E-9C79-AD4BCC4A6FB9}" srcOrd="2" destOrd="0" presId="urn:microsoft.com/office/officeart/2005/8/layout/StepDownProcess"/>
    <dgm:cxn modelId="{032A1350-33B6-439B-9DBE-FC5880E72C68}" type="presParOf" srcId="{1A75C91B-2F80-4D2D-B349-88578D1A6EF1}" destId="{3DF71470-516C-46AB-B516-CDDDAB3F0C6F}" srcOrd="1" destOrd="0" presId="urn:microsoft.com/office/officeart/2005/8/layout/StepDownProcess"/>
    <dgm:cxn modelId="{87760FDA-8F3D-4C29-824B-57ECA663E6BB}" type="presParOf" srcId="{1A75C91B-2F80-4D2D-B349-88578D1A6EF1}" destId="{8FE723B3-931F-4E6B-B920-2D70A4EF3294}" srcOrd="2" destOrd="0" presId="urn:microsoft.com/office/officeart/2005/8/layout/StepDownProcess"/>
    <dgm:cxn modelId="{7C253A5C-0B69-4ACD-B3E4-A2D3312D5CA1}" type="presParOf" srcId="{8FE723B3-931F-4E6B-B920-2D70A4EF3294}" destId="{40FA8764-52F6-46C0-BF14-F22DD9E1C3C5}" srcOrd="0" destOrd="0" presId="urn:microsoft.com/office/officeart/2005/8/layout/StepDownProcess"/>
    <dgm:cxn modelId="{0B7D2BE7-4653-4472-A4F5-E2D69CD10904}" type="presParOf" srcId="{8FE723B3-931F-4E6B-B920-2D70A4EF3294}" destId="{89EFAFCB-AF24-41EA-9AF7-1F1382F94C79}" srcOrd="1" destOrd="0" presId="urn:microsoft.com/office/officeart/2005/8/layout/StepDownProcess"/>
    <dgm:cxn modelId="{7E8E6A23-A20B-49FC-A192-D7173FFE6141}" type="presParOf" srcId="{8FE723B3-931F-4E6B-B920-2D70A4EF3294}" destId="{E12EA6B2-E8AA-4E13-9901-AB54C3A904E7}" srcOrd="2" destOrd="0" presId="urn:microsoft.com/office/officeart/2005/8/layout/StepDownProcess"/>
    <dgm:cxn modelId="{E7996618-1155-4E0D-A3A7-C0808458A7E5}" type="presParOf" srcId="{1A75C91B-2F80-4D2D-B349-88578D1A6EF1}" destId="{72653F4A-E301-44AB-A5BC-93C97A9DCB18}" srcOrd="3" destOrd="0" presId="urn:microsoft.com/office/officeart/2005/8/layout/StepDownProcess"/>
    <dgm:cxn modelId="{D49BECAA-D078-4471-A084-B4EA3B626C7D}" type="presParOf" srcId="{1A75C91B-2F80-4D2D-B349-88578D1A6EF1}" destId="{827127AA-8DA1-44F8-A678-F6CFAC19FB9D}" srcOrd="4" destOrd="0" presId="urn:microsoft.com/office/officeart/2005/8/layout/StepDownProcess"/>
    <dgm:cxn modelId="{D2F80577-9699-450A-A7A7-E5FB00EE24DF}" type="presParOf" srcId="{827127AA-8DA1-44F8-A678-F6CFAC19FB9D}" destId="{7A03536E-C04B-4888-BD0C-0E693511CECC}"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9A6C451-317F-4400-B73D-CC5CB7BF68D6}"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uk-UA"/>
        </a:p>
      </dgm:t>
    </dgm:pt>
    <dgm:pt modelId="{1B70B38E-841A-4EEA-A892-4A6234AB1869}">
      <dgm:prSet custT="1"/>
      <dgm:spPr/>
      <dgm:t>
        <a:bodyPr/>
        <a:lstStyle/>
        <a:p>
          <a:pPr algn="just" rtl="0"/>
          <a:r>
            <a:rPr lang="uk-UA" sz="2400" dirty="0" smtClean="0"/>
            <a:t>передбачає максимальну деталізацію досліджуваних явищ і процесів на елементи (власне аналіз), їхню систе­ма­тизацію і синтез.</a:t>
          </a:r>
          <a:endParaRPr lang="uk-UA" sz="2400" dirty="0"/>
        </a:p>
      </dgm:t>
    </dgm:pt>
    <dgm:pt modelId="{1853A19F-4981-4F21-BB22-5E409925A542}" type="parTrans" cxnId="{2D6AC2F9-E72D-47AD-A9BC-FE03CF9F049E}">
      <dgm:prSet/>
      <dgm:spPr/>
      <dgm:t>
        <a:bodyPr/>
        <a:lstStyle/>
        <a:p>
          <a:endParaRPr lang="uk-UA"/>
        </a:p>
      </dgm:t>
    </dgm:pt>
    <dgm:pt modelId="{3CCAE9CD-6642-4687-8D41-429B8E1A3609}" type="sibTrans" cxnId="{2D6AC2F9-E72D-47AD-A9BC-FE03CF9F049E}">
      <dgm:prSet/>
      <dgm:spPr/>
      <dgm:t>
        <a:bodyPr/>
        <a:lstStyle/>
        <a:p>
          <a:endParaRPr lang="uk-UA"/>
        </a:p>
      </dgm:t>
    </dgm:pt>
    <dgm:pt modelId="{7A5D6407-C36C-402F-9F17-A11B917D87D0}">
      <dgm:prSet custT="1"/>
      <dgm:spPr/>
      <dgm:t>
        <a:bodyPr/>
        <a:lstStyle/>
        <a:p>
          <a:pPr algn="just" rtl="0"/>
          <a:r>
            <a:rPr lang="uk-UA" sz="2400" b="0" dirty="0" smtClean="0"/>
            <a:t>виділення складових частин </a:t>
          </a:r>
          <a:r>
            <a:rPr lang="uk-UA" sz="2000" dirty="0" smtClean="0"/>
            <a:t>тих чи інших явищ проводиться в тім ступені, який практично необхідний для з'ясування найбільш істотного і головного в досліджуваному об'єкті. Вона залежить від об'єкта та мети аналізу.</a:t>
          </a:r>
          <a:endParaRPr lang="uk-UA" sz="2000" dirty="0"/>
        </a:p>
      </dgm:t>
    </dgm:pt>
    <dgm:pt modelId="{4A632555-6E1F-4D16-B7DC-EB70D44135B6}" type="parTrans" cxnId="{3EFF2BEF-4A94-4630-87B7-E5F1708B3129}">
      <dgm:prSet/>
      <dgm:spPr/>
      <dgm:t>
        <a:bodyPr/>
        <a:lstStyle/>
        <a:p>
          <a:endParaRPr lang="uk-UA"/>
        </a:p>
      </dgm:t>
    </dgm:pt>
    <dgm:pt modelId="{6A066A31-1B6C-433B-87D6-25EC4A69134C}" type="sibTrans" cxnId="{3EFF2BEF-4A94-4630-87B7-E5F1708B3129}">
      <dgm:prSet/>
      <dgm:spPr/>
      <dgm:t>
        <a:bodyPr/>
        <a:lstStyle/>
        <a:p>
          <a:endParaRPr lang="uk-UA"/>
        </a:p>
      </dgm:t>
    </dgm:pt>
    <dgm:pt modelId="{168ABC42-FD52-490E-A506-1BC0C0D856FC}" type="pres">
      <dgm:prSet presAssocID="{69A6C451-317F-4400-B73D-CC5CB7BF68D6}" presName="outerComposite" presStyleCnt="0">
        <dgm:presLayoutVars>
          <dgm:chMax val="5"/>
          <dgm:dir/>
          <dgm:resizeHandles val="exact"/>
        </dgm:presLayoutVars>
      </dgm:prSet>
      <dgm:spPr/>
      <dgm:t>
        <a:bodyPr/>
        <a:lstStyle/>
        <a:p>
          <a:endParaRPr lang="uk-UA"/>
        </a:p>
      </dgm:t>
    </dgm:pt>
    <dgm:pt modelId="{E52578F8-F22F-4DDA-8361-FE6090E4B13F}" type="pres">
      <dgm:prSet presAssocID="{69A6C451-317F-4400-B73D-CC5CB7BF68D6}" presName="dummyMaxCanvas" presStyleCnt="0">
        <dgm:presLayoutVars/>
      </dgm:prSet>
      <dgm:spPr/>
      <dgm:t>
        <a:bodyPr/>
        <a:lstStyle/>
        <a:p>
          <a:endParaRPr lang="uk-UA"/>
        </a:p>
      </dgm:t>
    </dgm:pt>
    <dgm:pt modelId="{C4F088AE-884C-4077-BDDE-80F28425968A}" type="pres">
      <dgm:prSet presAssocID="{69A6C451-317F-4400-B73D-CC5CB7BF68D6}" presName="TwoNodes_1" presStyleLbl="node1" presStyleIdx="0" presStyleCnt="2" custScaleX="94817" custScaleY="76380" custLinFactNeighborX="203" custLinFactNeighborY="1286">
        <dgm:presLayoutVars>
          <dgm:bulletEnabled val="1"/>
        </dgm:presLayoutVars>
      </dgm:prSet>
      <dgm:spPr/>
      <dgm:t>
        <a:bodyPr/>
        <a:lstStyle/>
        <a:p>
          <a:endParaRPr lang="uk-UA"/>
        </a:p>
      </dgm:t>
    </dgm:pt>
    <dgm:pt modelId="{F6EAC451-5875-4086-AB30-7C41E932E2FD}" type="pres">
      <dgm:prSet presAssocID="{69A6C451-317F-4400-B73D-CC5CB7BF68D6}" presName="TwoNodes_2" presStyleLbl="node1" presStyleIdx="1" presStyleCnt="2" custScaleX="104462" custLinFactY="6541" custLinFactNeighborX="-406" custLinFactNeighborY="100000">
        <dgm:presLayoutVars>
          <dgm:bulletEnabled val="1"/>
        </dgm:presLayoutVars>
      </dgm:prSet>
      <dgm:spPr/>
      <dgm:t>
        <a:bodyPr/>
        <a:lstStyle/>
        <a:p>
          <a:endParaRPr lang="uk-UA"/>
        </a:p>
      </dgm:t>
    </dgm:pt>
    <dgm:pt modelId="{F6AF1ECC-8AFC-443E-89DA-80A8AF2DBF40}" type="pres">
      <dgm:prSet presAssocID="{69A6C451-317F-4400-B73D-CC5CB7BF68D6}" presName="TwoConn_1-2" presStyleLbl="fgAccFollowNode1" presStyleIdx="0" presStyleCnt="1" custScaleX="58974" custScaleY="25641" custLinFactNeighborX="-4274" custLinFactNeighborY="4274">
        <dgm:presLayoutVars>
          <dgm:bulletEnabled val="1"/>
        </dgm:presLayoutVars>
      </dgm:prSet>
      <dgm:spPr/>
      <dgm:t>
        <a:bodyPr/>
        <a:lstStyle/>
        <a:p>
          <a:endParaRPr lang="uk-UA"/>
        </a:p>
      </dgm:t>
    </dgm:pt>
    <dgm:pt modelId="{5572BBBD-0184-4B80-80B3-4ABE787A0DCB}" type="pres">
      <dgm:prSet presAssocID="{69A6C451-317F-4400-B73D-CC5CB7BF68D6}" presName="TwoNodes_1_text" presStyleLbl="node1" presStyleIdx="1" presStyleCnt="2">
        <dgm:presLayoutVars>
          <dgm:bulletEnabled val="1"/>
        </dgm:presLayoutVars>
      </dgm:prSet>
      <dgm:spPr/>
      <dgm:t>
        <a:bodyPr/>
        <a:lstStyle/>
        <a:p>
          <a:endParaRPr lang="uk-UA"/>
        </a:p>
      </dgm:t>
    </dgm:pt>
    <dgm:pt modelId="{AC3730C7-5FDB-4448-96F4-53B11F78D62E}" type="pres">
      <dgm:prSet presAssocID="{69A6C451-317F-4400-B73D-CC5CB7BF68D6}" presName="TwoNodes_2_text" presStyleLbl="node1" presStyleIdx="1" presStyleCnt="2">
        <dgm:presLayoutVars>
          <dgm:bulletEnabled val="1"/>
        </dgm:presLayoutVars>
      </dgm:prSet>
      <dgm:spPr/>
      <dgm:t>
        <a:bodyPr/>
        <a:lstStyle/>
        <a:p>
          <a:endParaRPr lang="uk-UA"/>
        </a:p>
      </dgm:t>
    </dgm:pt>
  </dgm:ptLst>
  <dgm:cxnLst>
    <dgm:cxn modelId="{C7942514-D5ED-43E0-B7FD-35AA2D839409}" type="presOf" srcId="{1B70B38E-841A-4EEA-A892-4A6234AB1869}" destId="{5572BBBD-0184-4B80-80B3-4ABE787A0DCB}" srcOrd="1" destOrd="0" presId="urn:microsoft.com/office/officeart/2005/8/layout/vProcess5"/>
    <dgm:cxn modelId="{21A109B7-E9A2-417B-8968-13ED0B54FEBC}" type="presOf" srcId="{69A6C451-317F-4400-B73D-CC5CB7BF68D6}" destId="{168ABC42-FD52-490E-A506-1BC0C0D856FC}" srcOrd="0" destOrd="0" presId="urn:microsoft.com/office/officeart/2005/8/layout/vProcess5"/>
    <dgm:cxn modelId="{7DD2DC3B-6D38-4B30-9C7A-2D1A4F5C2AC3}" type="presOf" srcId="{7A5D6407-C36C-402F-9F17-A11B917D87D0}" destId="{AC3730C7-5FDB-4448-96F4-53B11F78D62E}" srcOrd="1" destOrd="0" presId="urn:microsoft.com/office/officeart/2005/8/layout/vProcess5"/>
    <dgm:cxn modelId="{3EFF2BEF-4A94-4630-87B7-E5F1708B3129}" srcId="{69A6C451-317F-4400-B73D-CC5CB7BF68D6}" destId="{7A5D6407-C36C-402F-9F17-A11B917D87D0}" srcOrd="1" destOrd="0" parTransId="{4A632555-6E1F-4D16-B7DC-EB70D44135B6}" sibTransId="{6A066A31-1B6C-433B-87D6-25EC4A69134C}"/>
    <dgm:cxn modelId="{55DDAF82-CC04-4CBD-9E3E-9C56ADD8B0A5}" type="presOf" srcId="{7A5D6407-C36C-402F-9F17-A11B917D87D0}" destId="{F6EAC451-5875-4086-AB30-7C41E932E2FD}" srcOrd="0" destOrd="0" presId="urn:microsoft.com/office/officeart/2005/8/layout/vProcess5"/>
    <dgm:cxn modelId="{43120D75-4328-4EAF-82B2-55E1078AB5CE}" type="presOf" srcId="{1B70B38E-841A-4EEA-A892-4A6234AB1869}" destId="{C4F088AE-884C-4077-BDDE-80F28425968A}" srcOrd="0" destOrd="0" presId="urn:microsoft.com/office/officeart/2005/8/layout/vProcess5"/>
    <dgm:cxn modelId="{2D6AC2F9-E72D-47AD-A9BC-FE03CF9F049E}" srcId="{69A6C451-317F-4400-B73D-CC5CB7BF68D6}" destId="{1B70B38E-841A-4EEA-A892-4A6234AB1869}" srcOrd="0" destOrd="0" parTransId="{1853A19F-4981-4F21-BB22-5E409925A542}" sibTransId="{3CCAE9CD-6642-4687-8D41-429B8E1A3609}"/>
    <dgm:cxn modelId="{46841131-9B82-4E54-B786-104C1C4D1AE0}" type="presOf" srcId="{3CCAE9CD-6642-4687-8D41-429B8E1A3609}" destId="{F6AF1ECC-8AFC-443E-89DA-80A8AF2DBF40}" srcOrd="0" destOrd="0" presId="urn:microsoft.com/office/officeart/2005/8/layout/vProcess5"/>
    <dgm:cxn modelId="{057705FB-2544-422C-953C-23BAE6A627FC}" type="presParOf" srcId="{168ABC42-FD52-490E-A506-1BC0C0D856FC}" destId="{E52578F8-F22F-4DDA-8361-FE6090E4B13F}" srcOrd="0" destOrd="0" presId="urn:microsoft.com/office/officeart/2005/8/layout/vProcess5"/>
    <dgm:cxn modelId="{A071FBDC-ABD2-45EE-A02E-74FA3695A448}" type="presParOf" srcId="{168ABC42-FD52-490E-A506-1BC0C0D856FC}" destId="{C4F088AE-884C-4077-BDDE-80F28425968A}" srcOrd="1" destOrd="0" presId="urn:microsoft.com/office/officeart/2005/8/layout/vProcess5"/>
    <dgm:cxn modelId="{F0B1A4F1-158E-4004-A962-B3B1EC91BAFE}" type="presParOf" srcId="{168ABC42-FD52-490E-A506-1BC0C0D856FC}" destId="{F6EAC451-5875-4086-AB30-7C41E932E2FD}" srcOrd="2" destOrd="0" presId="urn:microsoft.com/office/officeart/2005/8/layout/vProcess5"/>
    <dgm:cxn modelId="{36AF05FB-7AC8-4693-B0D4-09000E71EDDF}" type="presParOf" srcId="{168ABC42-FD52-490E-A506-1BC0C0D856FC}" destId="{F6AF1ECC-8AFC-443E-89DA-80A8AF2DBF40}" srcOrd="3" destOrd="0" presId="urn:microsoft.com/office/officeart/2005/8/layout/vProcess5"/>
    <dgm:cxn modelId="{49BE3BA9-6AF4-4609-BD86-A2F8B78A6097}" type="presParOf" srcId="{168ABC42-FD52-490E-A506-1BC0C0D856FC}" destId="{5572BBBD-0184-4B80-80B3-4ABE787A0DCB}" srcOrd="4" destOrd="0" presId="urn:microsoft.com/office/officeart/2005/8/layout/vProcess5"/>
    <dgm:cxn modelId="{8E88ACC6-3F84-43FA-BDBC-CCA9BD400D5A}" type="presParOf" srcId="{168ABC42-FD52-490E-A506-1BC0C0D856FC}" destId="{AC3730C7-5FDB-4448-96F4-53B11F78D62E}" srcOrd="5"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76FC7-23F1-4CCE-9217-633FF9189F7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uk-UA"/>
        </a:p>
      </dgm:t>
    </dgm:pt>
    <dgm:pt modelId="{F4FF3DD9-A642-4930-A1F8-4330BCDD97F6}">
      <dgm:prSet custT="1"/>
      <dgm:spPr/>
      <dgm:t>
        <a:bodyPr/>
        <a:lstStyle/>
        <a:p>
          <a:pPr rtl="0"/>
          <a:r>
            <a:rPr lang="uk-UA" sz="2800" b="1" i="1" dirty="0" smtClean="0"/>
            <a:t>Систематизація</a:t>
          </a:r>
          <a:r>
            <a:rPr lang="uk-UA" sz="2800" b="1" dirty="0" smtClean="0"/>
            <a:t> </a:t>
          </a:r>
          <a:r>
            <a:rPr lang="uk-UA" sz="2400" dirty="0" smtClean="0"/>
            <a:t>елементів проводиться на основі вивчення їхньо­го </a:t>
          </a:r>
          <a:endParaRPr lang="uk-UA" sz="2400" dirty="0"/>
        </a:p>
      </dgm:t>
    </dgm:pt>
    <dgm:pt modelId="{FFA3CA81-D4AE-4F5E-BCAD-E55EB31AEEAE}" type="parTrans" cxnId="{5F4370E1-44C4-412F-A9AE-CE8A4DC088CB}">
      <dgm:prSet/>
      <dgm:spPr/>
      <dgm:t>
        <a:bodyPr/>
        <a:lstStyle/>
        <a:p>
          <a:endParaRPr lang="uk-UA"/>
        </a:p>
      </dgm:t>
    </dgm:pt>
    <dgm:pt modelId="{465538B4-B611-425E-B886-C4C97B1F3379}" type="sibTrans" cxnId="{5F4370E1-44C4-412F-A9AE-CE8A4DC088CB}">
      <dgm:prSet/>
      <dgm:spPr/>
      <dgm:t>
        <a:bodyPr/>
        <a:lstStyle/>
        <a:p>
          <a:endParaRPr lang="uk-UA"/>
        </a:p>
      </dgm:t>
    </dgm:pt>
    <dgm:pt modelId="{E32805EA-36B3-428D-8865-4B1F9824858D}">
      <dgm:prSet/>
      <dgm:spPr/>
      <dgm:t>
        <a:bodyPr/>
        <a:lstStyle/>
        <a:p>
          <a:endParaRPr lang="uk-UA"/>
        </a:p>
      </dgm:t>
    </dgm:pt>
    <dgm:pt modelId="{8BEAF244-5372-49F4-9A47-0E9CF7648789}" type="parTrans" cxnId="{4F190271-452F-4CEA-8EE1-2E3CA67E594C}">
      <dgm:prSet/>
      <dgm:spPr/>
      <dgm:t>
        <a:bodyPr/>
        <a:lstStyle/>
        <a:p>
          <a:endParaRPr lang="uk-UA"/>
        </a:p>
      </dgm:t>
    </dgm:pt>
    <dgm:pt modelId="{C13A0167-F00B-42F4-ACF7-6C8A61854463}" type="sibTrans" cxnId="{4F190271-452F-4CEA-8EE1-2E3CA67E594C}">
      <dgm:prSet/>
      <dgm:spPr/>
      <dgm:t>
        <a:bodyPr/>
        <a:lstStyle/>
        <a:p>
          <a:endParaRPr lang="uk-UA"/>
        </a:p>
      </dgm:t>
    </dgm:pt>
    <dgm:pt modelId="{E5B9244B-6A80-4EDD-B0BE-25E07B1D9EB1}">
      <dgm:prSet/>
      <dgm:spPr/>
      <dgm:t>
        <a:bodyPr/>
        <a:lstStyle/>
        <a:p>
          <a:endParaRPr lang="uk-UA"/>
        </a:p>
      </dgm:t>
    </dgm:pt>
    <dgm:pt modelId="{616CD391-759E-440B-BD0A-91DC6D2048BB}" type="parTrans" cxnId="{E256BF1B-7EDF-43CE-BF1C-4011B69CA5AD}">
      <dgm:prSet/>
      <dgm:spPr/>
      <dgm:t>
        <a:bodyPr/>
        <a:lstStyle/>
        <a:p>
          <a:endParaRPr lang="uk-UA"/>
        </a:p>
      </dgm:t>
    </dgm:pt>
    <dgm:pt modelId="{13DBB4CE-316A-4A2E-B12E-51B27F751664}" type="sibTrans" cxnId="{E256BF1B-7EDF-43CE-BF1C-4011B69CA5AD}">
      <dgm:prSet/>
      <dgm:spPr/>
      <dgm:t>
        <a:bodyPr/>
        <a:lstStyle/>
        <a:p>
          <a:endParaRPr lang="uk-UA"/>
        </a:p>
      </dgm:t>
    </dgm:pt>
    <dgm:pt modelId="{2FA3A102-4003-4D2F-A904-F287AA3C5E4F}">
      <dgm:prSet/>
      <dgm:spPr/>
      <dgm:t>
        <a:bodyPr/>
        <a:lstStyle/>
        <a:p>
          <a:endParaRPr lang="uk-UA"/>
        </a:p>
      </dgm:t>
    </dgm:pt>
    <dgm:pt modelId="{10557AFE-52D7-416F-A5D3-9B664287E280}" type="parTrans" cxnId="{6B1B4D27-ECD0-45E3-93E5-7CB1E4025DC2}">
      <dgm:prSet/>
      <dgm:spPr/>
      <dgm:t>
        <a:bodyPr/>
        <a:lstStyle/>
        <a:p>
          <a:endParaRPr lang="uk-UA"/>
        </a:p>
      </dgm:t>
    </dgm:pt>
    <dgm:pt modelId="{FED917CF-EFBB-4A99-B118-EC2098E6B7B7}" type="sibTrans" cxnId="{6B1B4D27-ECD0-45E3-93E5-7CB1E4025DC2}">
      <dgm:prSet/>
      <dgm:spPr/>
      <dgm:t>
        <a:bodyPr/>
        <a:lstStyle/>
        <a:p>
          <a:endParaRPr lang="uk-UA"/>
        </a:p>
      </dgm:t>
    </dgm:pt>
    <dgm:pt modelId="{A09DF310-C8CA-48B6-BEDB-2BBEEA87EE99}">
      <dgm:prSet/>
      <dgm:spPr/>
      <dgm:t>
        <a:bodyPr/>
        <a:lstStyle/>
        <a:p>
          <a:endParaRPr lang="uk-UA"/>
        </a:p>
      </dgm:t>
    </dgm:pt>
    <dgm:pt modelId="{31A61C7B-ACB7-487D-820D-65EACD24B874}" type="parTrans" cxnId="{F4D74897-56F6-4685-84FE-109255E62275}">
      <dgm:prSet/>
      <dgm:spPr/>
      <dgm:t>
        <a:bodyPr/>
        <a:lstStyle/>
        <a:p>
          <a:endParaRPr lang="uk-UA"/>
        </a:p>
      </dgm:t>
    </dgm:pt>
    <dgm:pt modelId="{CFADB353-A44C-4FC3-9CBC-967EBC286051}" type="sibTrans" cxnId="{F4D74897-56F6-4685-84FE-109255E62275}">
      <dgm:prSet/>
      <dgm:spPr/>
      <dgm:t>
        <a:bodyPr/>
        <a:lstStyle/>
        <a:p>
          <a:endParaRPr lang="uk-UA"/>
        </a:p>
      </dgm:t>
    </dgm:pt>
    <dgm:pt modelId="{C08D8E57-C7BC-45D5-A4C0-BF334D8C5C0C}">
      <dgm:prSet custT="1"/>
      <dgm:spPr/>
      <dgm:t>
        <a:bodyPr/>
        <a:lstStyle/>
        <a:p>
          <a:r>
            <a:rPr lang="uk-UA" sz="3200" dirty="0" smtClean="0"/>
            <a:t>взаємозв'язку</a:t>
          </a:r>
          <a:endParaRPr lang="uk-UA" sz="3200" dirty="0"/>
        </a:p>
      </dgm:t>
    </dgm:pt>
    <dgm:pt modelId="{ECCEF12C-7F91-4553-A5DF-D2795B701ED7}" type="parTrans" cxnId="{E8F6842B-0C8F-45E9-B9CD-3F692C3AD5D3}">
      <dgm:prSet/>
      <dgm:spPr/>
      <dgm:t>
        <a:bodyPr/>
        <a:lstStyle/>
        <a:p>
          <a:endParaRPr lang="uk-UA"/>
        </a:p>
      </dgm:t>
    </dgm:pt>
    <dgm:pt modelId="{409174D2-7AB2-4C79-AAAB-FEE1C85DDF0B}" type="sibTrans" cxnId="{E8F6842B-0C8F-45E9-B9CD-3F692C3AD5D3}">
      <dgm:prSet/>
      <dgm:spPr/>
      <dgm:t>
        <a:bodyPr/>
        <a:lstStyle/>
        <a:p>
          <a:endParaRPr lang="uk-UA"/>
        </a:p>
      </dgm:t>
    </dgm:pt>
    <dgm:pt modelId="{0E1A999E-C62D-49A4-AAF9-C188ECB42403}">
      <dgm:prSet custT="1"/>
      <dgm:spPr/>
      <dgm:t>
        <a:bodyPr/>
        <a:lstStyle/>
        <a:p>
          <a:r>
            <a:rPr lang="uk-UA" sz="3200" dirty="0" smtClean="0"/>
            <a:t>взаємодії</a:t>
          </a:r>
          <a:endParaRPr lang="uk-UA" sz="3200" dirty="0"/>
        </a:p>
      </dgm:t>
    </dgm:pt>
    <dgm:pt modelId="{90BF8198-3E10-4DF5-8189-BE339C9C4E34}" type="parTrans" cxnId="{F5F0317D-4220-403A-8A3A-090EB63CE7CE}">
      <dgm:prSet/>
      <dgm:spPr/>
      <dgm:t>
        <a:bodyPr/>
        <a:lstStyle/>
        <a:p>
          <a:endParaRPr lang="uk-UA"/>
        </a:p>
      </dgm:t>
    </dgm:pt>
    <dgm:pt modelId="{E329CC19-9C83-4815-A953-887695DF1E9B}" type="sibTrans" cxnId="{F5F0317D-4220-403A-8A3A-090EB63CE7CE}">
      <dgm:prSet/>
      <dgm:spPr/>
      <dgm:t>
        <a:bodyPr/>
        <a:lstStyle/>
        <a:p>
          <a:endParaRPr lang="uk-UA"/>
        </a:p>
      </dgm:t>
    </dgm:pt>
    <dgm:pt modelId="{94E6B36B-F9DD-4798-920F-93D23C9A5B16}">
      <dgm:prSet custT="1"/>
      <dgm:spPr/>
      <dgm:t>
        <a:bodyPr/>
        <a:lstStyle/>
        <a:p>
          <a:r>
            <a:rPr lang="uk-UA" sz="3200" dirty="0" smtClean="0"/>
            <a:t>взаємозалежності</a:t>
          </a:r>
          <a:endParaRPr lang="uk-UA" sz="3200" dirty="0"/>
        </a:p>
      </dgm:t>
    </dgm:pt>
    <dgm:pt modelId="{3732848C-1E52-416D-B4EB-CB8EA127B393}" type="parTrans" cxnId="{84483F79-B9FD-4FBE-ADFE-3FEC527444C0}">
      <dgm:prSet/>
      <dgm:spPr/>
      <dgm:t>
        <a:bodyPr/>
        <a:lstStyle/>
        <a:p>
          <a:endParaRPr lang="uk-UA"/>
        </a:p>
      </dgm:t>
    </dgm:pt>
    <dgm:pt modelId="{3F0012B7-98EC-41FD-B859-E1A0BEA0920F}" type="sibTrans" cxnId="{84483F79-B9FD-4FBE-ADFE-3FEC527444C0}">
      <dgm:prSet/>
      <dgm:spPr/>
      <dgm:t>
        <a:bodyPr/>
        <a:lstStyle/>
        <a:p>
          <a:endParaRPr lang="uk-UA"/>
        </a:p>
      </dgm:t>
    </dgm:pt>
    <dgm:pt modelId="{6EA4B114-3AA2-45B4-B478-F5D31F258992}">
      <dgm:prSet custT="1"/>
      <dgm:spPr/>
      <dgm:t>
        <a:bodyPr/>
        <a:lstStyle/>
        <a:p>
          <a:r>
            <a:rPr lang="uk-UA" sz="2800" dirty="0" smtClean="0"/>
            <a:t>співпідпорядкованості</a:t>
          </a:r>
          <a:endParaRPr lang="uk-UA" sz="2800" dirty="0"/>
        </a:p>
      </dgm:t>
    </dgm:pt>
    <dgm:pt modelId="{3140F5CB-7F9C-4813-8324-FCFAE9983CE7}" type="parTrans" cxnId="{E77FDF84-27DA-4EF2-B029-C05A3C7D3D3A}">
      <dgm:prSet/>
      <dgm:spPr/>
      <dgm:t>
        <a:bodyPr/>
        <a:lstStyle/>
        <a:p>
          <a:endParaRPr lang="uk-UA"/>
        </a:p>
      </dgm:t>
    </dgm:pt>
    <dgm:pt modelId="{4E38391D-924E-43B8-BAF6-D98ADF78B4F6}" type="sibTrans" cxnId="{E77FDF84-27DA-4EF2-B029-C05A3C7D3D3A}">
      <dgm:prSet/>
      <dgm:spPr/>
      <dgm:t>
        <a:bodyPr/>
        <a:lstStyle/>
        <a:p>
          <a:endParaRPr lang="uk-UA"/>
        </a:p>
      </dgm:t>
    </dgm:pt>
    <dgm:pt modelId="{764B6549-FD37-45FB-B291-D3F60A8F0647}" type="pres">
      <dgm:prSet presAssocID="{7EE76FC7-23F1-4CCE-9217-633FF9189F7A}" presName="diagram" presStyleCnt="0">
        <dgm:presLayoutVars>
          <dgm:chMax val="1"/>
          <dgm:dir/>
          <dgm:animLvl val="ctr"/>
          <dgm:resizeHandles val="exact"/>
        </dgm:presLayoutVars>
      </dgm:prSet>
      <dgm:spPr/>
      <dgm:t>
        <a:bodyPr/>
        <a:lstStyle/>
        <a:p>
          <a:endParaRPr lang="uk-UA"/>
        </a:p>
      </dgm:t>
    </dgm:pt>
    <dgm:pt modelId="{B3CE8566-3722-4408-8E72-1B03D6FF3B14}" type="pres">
      <dgm:prSet presAssocID="{7EE76FC7-23F1-4CCE-9217-633FF9189F7A}" presName="matrix" presStyleCnt="0"/>
      <dgm:spPr/>
      <dgm:t>
        <a:bodyPr/>
        <a:lstStyle/>
        <a:p>
          <a:endParaRPr lang="ru-RU"/>
        </a:p>
      </dgm:t>
    </dgm:pt>
    <dgm:pt modelId="{74166540-F53B-4D13-8287-461ADD3AC5D3}" type="pres">
      <dgm:prSet presAssocID="{7EE76FC7-23F1-4CCE-9217-633FF9189F7A}" presName="tile1" presStyleLbl="node1" presStyleIdx="0" presStyleCnt="4" custLinFactNeighborX="-1151"/>
      <dgm:spPr/>
      <dgm:t>
        <a:bodyPr/>
        <a:lstStyle/>
        <a:p>
          <a:endParaRPr lang="uk-UA"/>
        </a:p>
      </dgm:t>
    </dgm:pt>
    <dgm:pt modelId="{00151DA0-DE70-4638-B266-14F249C772B6}" type="pres">
      <dgm:prSet presAssocID="{7EE76FC7-23F1-4CCE-9217-633FF9189F7A}" presName="tile1text" presStyleLbl="node1" presStyleIdx="0" presStyleCnt="4">
        <dgm:presLayoutVars>
          <dgm:chMax val="0"/>
          <dgm:chPref val="0"/>
          <dgm:bulletEnabled val="1"/>
        </dgm:presLayoutVars>
      </dgm:prSet>
      <dgm:spPr/>
      <dgm:t>
        <a:bodyPr/>
        <a:lstStyle/>
        <a:p>
          <a:endParaRPr lang="uk-UA"/>
        </a:p>
      </dgm:t>
    </dgm:pt>
    <dgm:pt modelId="{01168B0F-8F12-4F73-9CF0-C6023FF0DB6E}" type="pres">
      <dgm:prSet presAssocID="{7EE76FC7-23F1-4CCE-9217-633FF9189F7A}" presName="tile2" presStyleLbl="node1" presStyleIdx="1" presStyleCnt="4"/>
      <dgm:spPr/>
      <dgm:t>
        <a:bodyPr/>
        <a:lstStyle/>
        <a:p>
          <a:endParaRPr lang="uk-UA"/>
        </a:p>
      </dgm:t>
    </dgm:pt>
    <dgm:pt modelId="{40B6CABB-E481-400E-8343-D96D6ACFC29A}" type="pres">
      <dgm:prSet presAssocID="{7EE76FC7-23F1-4CCE-9217-633FF9189F7A}" presName="tile2text" presStyleLbl="node1" presStyleIdx="1" presStyleCnt="4">
        <dgm:presLayoutVars>
          <dgm:chMax val="0"/>
          <dgm:chPref val="0"/>
          <dgm:bulletEnabled val="1"/>
        </dgm:presLayoutVars>
      </dgm:prSet>
      <dgm:spPr/>
      <dgm:t>
        <a:bodyPr/>
        <a:lstStyle/>
        <a:p>
          <a:endParaRPr lang="uk-UA"/>
        </a:p>
      </dgm:t>
    </dgm:pt>
    <dgm:pt modelId="{8B752075-BD8A-4ECB-A1DF-33429AF63094}" type="pres">
      <dgm:prSet presAssocID="{7EE76FC7-23F1-4CCE-9217-633FF9189F7A}" presName="tile3" presStyleLbl="node1" presStyleIdx="2" presStyleCnt="4"/>
      <dgm:spPr/>
      <dgm:t>
        <a:bodyPr/>
        <a:lstStyle/>
        <a:p>
          <a:endParaRPr lang="uk-UA"/>
        </a:p>
      </dgm:t>
    </dgm:pt>
    <dgm:pt modelId="{2EC67BCC-71A8-4FA1-AF5C-438E29114ECE}" type="pres">
      <dgm:prSet presAssocID="{7EE76FC7-23F1-4CCE-9217-633FF9189F7A}" presName="tile3text" presStyleLbl="node1" presStyleIdx="2" presStyleCnt="4">
        <dgm:presLayoutVars>
          <dgm:chMax val="0"/>
          <dgm:chPref val="0"/>
          <dgm:bulletEnabled val="1"/>
        </dgm:presLayoutVars>
      </dgm:prSet>
      <dgm:spPr/>
      <dgm:t>
        <a:bodyPr/>
        <a:lstStyle/>
        <a:p>
          <a:endParaRPr lang="uk-UA"/>
        </a:p>
      </dgm:t>
    </dgm:pt>
    <dgm:pt modelId="{16CA5A22-ADFE-47F5-8205-CE67CDEFE036}" type="pres">
      <dgm:prSet presAssocID="{7EE76FC7-23F1-4CCE-9217-633FF9189F7A}" presName="tile4" presStyleLbl="node1" presStyleIdx="3" presStyleCnt="4"/>
      <dgm:spPr/>
      <dgm:t>
        <a:bodyPr/>
        <a:lstStyle/>
        <a:p>
          <a:endParaRPr lang="uk-UA"/>
        </a:p>
      </dgm:t>
    </dgm:pt>
    <dgm:pt modelId="{4EB5CB15-EC97-4120-AA16-AB497E7A1E95}" type="pres">
      <dgm:prSet presAssocID="{7EE76FC7-23F1-4CCE-9217-633FF9189F7A}" presName="tile4text" presStyleLbl="node1" presStyleIdx="3" presStyleCnt="4">
        <dgm:presLayoutVars>
          <dgm:chMax val="0"/>
          <dgm:chPref val="0"/>
          <dgm:bulletEnabled val="1"/>
        </dgm:presLayoutVars>
      </dgm:prSet>
      <dgm:spPr/>
      <dgm:t>
        <a:bodyPr/>
        <a:lstStyle/>
        <a:p>
          <a:endParaRPr lang="uk-UA"/>
        </a:p>
      </dgm:t>
    </dgm:pt>
    <dgm:pt modelId="{5500EB2F-901E-46DB-BD20-18087EE255FB}" type="pres">
      <dgm:prSet presAssocID="{7EE76FC7-23F1-4CCE-9217-633FF9189F7A}" presName="centerTile" presStyleLbl="fgShp" presStyleIdx="0" presStyleCnt="1" custScaleX="160919" custScaleY="151111">
        <dgm:presLayoutVars>
          <dgm:chMax val="0"/>
          <dgm:chPref val="0"/>
        </dgm:presLayoutVars>
      </dgm:prSet>
      <dgm:spPr/>
      <dgm:t>
        <a:bodyPr/>
        <a:lstStyle/>
        <a:p>
          <a:endParaRPr lang="uk-UA"/>
        </a:p>
      </dgm:t>
    </dgm:pt>
  </dgm:ptLst>
  <dgm:cxnLst>
    <dgm:cxn modelId="{8DE90853-9A21-4D2C-86EA-DD611251FE5D}" type="presOf" srcId="{C08D8E57-C7BC-45D5-A4C0-BF334D8C5C0C}" destId="{74166540-F53B-4D13-8287-461ADD3AC5D3}" srcOrd="0" destOrd="0" presId="urn:microsoft.com/office/officeart/2005/8/layout/matrix1"/>
    <dgm:cxn modelId="{84483F79-B9FD-4FBE-ADFE-3FEC527444C0}" srcId="{F4FF3DD9-A642-4930-A1F8-4330BCDD97F6}" destId="{94E6B36B-F9DD-4798-920F-93D23C9A5B16}" srcOrd="2" destOrd="0" parTransId="{3732848C-1E52-416D-B4EB-CB8EA127B393}" sibTransId="{3F0012B7-98EC-41FD-B859-E1A0BEA0920F}"/>
    <dgm:cxn modelId="{10A313CE-5297-4EA2-B186-90BDF6D446A5}" type="presOf" srcId="{94E6B36B-F9DD-4798-920F-93D23C9A5B16}" destId="{8B752075-BD8A-4ECB-A1DF-33429AF63094}" srcOrd="0" destOrd="0" presId="urn:microsoft.com/office/officeart/2005/8/layout/matrix1"/>
    <dgm:cxn modelId="{ABE71FFD-3F9B-4534-8007-0B179CF905AF}" type="presOf" srcId="{F4FF3DD9-A642-4930-A1F8-4330BCDD97F6}" destId="{5500EB2F-901E-46DB-BD20-18087EE255FB}" srcOrd="0" destOrd="0" presId="urn:microsoft.com/office/officeart/2005/8/layout/matrix1"/>
    <dgm:cxn modelId="{4F190271-452F-4CEA-8EE1-2E3CA67E594C}" srcId="{7EE76FC7-23F1-4CCE-9217-633FF9189F7A}" destId="{E32805EA-36B3-428D-8865-4B1F9824858D}" srcOrd="1" destOrd="0" parTransId="{8BEAF244-5372-49F4-9A47-0E9CF7648789}" sibTransId="{C13A0167-F00B-42F4-ACF7-6C8A61854463}"/>
    <dgm:cxn modelId="{51D3123E-C8D0-494C-A3BE-E7F1B085575E}" type="presOf" srcId="{0E1A999E-C62D-49A4-AAF9-C188ECB42403}" destId="{40B6CABB-E481-400E-8343-D96D6ACFC29A}" srcOrd="1" destOrd="0" presId="urn:microsoft.com/office/officeart/2005/8/layout/matrix1"/>
    <dgm:cxn modelId="{D0E699F1-3A84-4D56-B5F4-43D6DF8AE3A7}" type="presOf" srcId="{6EA4B114-3AA2-45B4-B478-F5D31F258992}" destId="{4EB5CB15-EC97-4120-AA16-AB497E7A1E95}" srcOrd="1" destOrd="0" presId="urn:microsoft.com/office/officeart/2005/8/layout/matrix1"/>
    <dgm:cxn modelId="{0733A266-6E61-40A5-B5F1-B72F9454DCDB}" type="presOf" srcId="{6EA4B114-3AA2-45B4-B478-F5D31F258992}" destId="{16CA5A22-ADFE-47F5-8205-CE67CDEFE036}" srcOrd="0" destOrd="0" presId="urn:microsoft.com/office/officeart/2005/8/layout/matrix1"/>
    <dgm:cxn modelId="{ADFE6A24-8D81-46CA-B434-66D1458A3489}" type="presOf" srcId="{C08D8E57-C7BC-45D5-A4C0-BF334D8C5C0C}" destId="{00151DA0-DE70-4638-B266-14F249C772B6}" srcOrd="1" destOrd="0" presId="urn:microsoft.com/office/officeart/2005/8/layout/matrix1"/>
    <dgm:cxn modelId="{56B28351-D4BC-4C11-BFE4-DF464F384803}" type="presOf" srcId="{0E1A999E-C62D-49A4-AAF9-C188ECB42403}" destId="{01168B0F-8F12-4F73-9CF0-C6023FF0DB6E}" srcOrd="0" destOrd="0" presId="urn:microsoft.com/office/officeart/2005/8/layout/matrix1"/>
    <dgm:cxn modelId="{F5F0317D-4220-403A-8A3A-090EB63CE7CE}" srcId="{F4FF3DD9-A642-4930-A1F8-4330BCDD97F6}" destId="{0E1A999E-C62D-49A4-AAF9-C188ECB42403}" srcOrd="1" destOrd="0" parTransId="{90BF8198-3E10-4DF5-8189-BE339C9C4E34}" sibTransId="{E329CC19-9C83-4815-A953-887695DF1E9B}"/>
    <dgm:cxn modelId="{E77FDF84-27DA-4EF2-B029-C05A3C7D3D3A}" srcId="{F4FF3DD9-A642-4930-A1F8-4330BCDD97F6}" destId="{6EA4B114-3AA2-45B4-B478-F5D31F258992}" srcOrd="3" destOrd="0" parTransId="{3140F5CB-7F9C-4813-8324-FCFAE9983CE7}" sibTransId="{4E38391D-924E-43B8-BAF6-D98ADF78B4F6}"/>
    <dgm:cxn modelId="{5F4370E1-44C4-412F-A9AE-CE8A4DC088CB}" srcId="{7EE76FC7-23F1-4CCE-9217-633FF9189F7A}" destId="{F4FF3DD9-A642-4930-A1F8-4330BCDD97F6}" srcOrd="0" destOrd="0" parTransId="{FFA3CA81-D4AE-4F5E-BCAD-E55EB31AEEAE}" sibTransId="{465538B4-B611-425E-B886-C4C97B1F3379}"/>
    <dgm:cxn modelId="{E8F6842B-0C8F-45E9-B9CD-3F692C3AD5D3}" srcId="{F4FF3DD9-A642-4930-A1F8-4330BCDD97F6}" destId="{C08D8E57-C7BC-45D5-A4C0-BF334D8C5C0C}" srcOrd="0" destOrd="0" parTransId="{ECCEF12C-7F91-4553-A5DF-D2795B701ED7}" sibTransId="{409174D2-7AB2-4C79-AAAB-FEE1C85DDF0B}"/>
    <dgm:cxn modelId="{CD456B0D-D817-422F-9F7C-4E2A149F4073}" type="presOf" srcId="{94E6B36B-F9DD-4798-920F-93D23C9A5B16}" destId="{2EC67BCC-71A8-4FA1-AF5C-438E29114ECE}" srcOrd="1" destOrd="0" presId="urn:microsoft.com/office/officeart/2005/8/layout/matrix1"/>
    <dgm:cxn modelId="{E256BF1B-7EDF-43CE-BF1C-4011B69CA5AD}" srcId="{7EE76FC7-23F1-4CCE-9217-633FF9189F7A}" destId="{E5B9244B-6A80-4EDD-B0BE-25E07B1D9EB1}" srcOrd="2" destOrd="0" parTransId="{616CD391-759E-440B-BD0A-91DC6D2048BB}" sibTransId="{13DBB4CE-316A-4A2E-B12E-51B27F751664}"/>
    <dgm:cxn modelId="{F4D74897-56F6-4685-84FE-109255E62275}" srcId="{7EE76FC7-23F1-4CCE-9217-633FF9189F7A}" destId="{A09DF310-C8CA-48B6-BEDB-2BBEEA87EE99}" srcOrd="4" destOrd="0" parTransId="{31A61C7B-ACB7-487D-820D-65EACD24B874}" sibTransId="{CFADB353-A44C-4FC3-9CBC-967EBC286051}"/>
    <dgm:cxn modelId="{6AADE4B1-58B8-4ABA-8D89-5BD206794E9A}" type="presOf" srcId="{7EE76FC7-23F1-4CCE-9217-633FF9189F7A}" destId="{764B6549-FD37-45FB-B291-D3F60A8F0647}" srcOrd="0" destOrd="0" presId="urn:microsoft.com/office/officeart/2005/8/layout/matrix1"/>
    <dgm:cxn modelId="{6B1B4D27-ECD0-45E3-93E5-7CB1E4025DC2}" srcId="{7EE76FC7-23F1-4CCE-9217-633FF9189F7A}" destId="{2FA3A102-4003-4D2F-A904-F287AA3C5E4F}" srcOrd="3" destOrd="0" parTransId="{10557AFE-52D7-416F-A5D3-9B664287E280}" sibTransId="{FED917CF-EFBB-4A99-B118-EC2098E6B7B7}"/>
    <dgm:cxn modelId="{BF8C79AC-2E29-4C64-BE0D-4B03581A7A3F}" type="presParOf" srcId="{764B6549-FD37-45FB-B291-D3F60A8F0647}" destId="{B3CE8566-3722-4408-8E72-1B03D6FF3B14}" srcOrd="0" destOrd="0" presId="urn:microsoft.com/office/officeart/2005/8/layout/matrix1"/>
    <dgm:cxn modelId="{3980E9D7-6699-4F23-A0A3-4DAA2197DFC3}" type="presParOf" srcId="{B3CE8566-3722-4408-8E72-1B03D6FF3B14}" destId="{74166540-F53B-4D13-8287-461ADD3AC5D3}" srcOrd="0" destOrd="0" presId="urn:microsoft.com/office/officeart/2005/8/layout/matrix1"/>
    <dgm:cxn modelId="{9FF19CF3-0E46-41C7-9E69-0424F0342D35}" type="presParOf" srcId="{B3CE8566-3722-4408-8E72-1B03D6FF3B14}" destId="{00151DA0-DE70-4638-B266-14F249C772B6}" srcOrd="1" destOrd="0" presId="urn:microsoft.com/office/officeart/2005/8/layout/matrix1"/>
    <dgm:cxn modelId="{970EF8D6-1766-458C-A069-832A0F0CFB3E}" type="presParOf" srcId="{B3CE8566-3722-4408-8E72-1B03D6FF3B14}" destId="{01168B0F-8F12-4F73-9CF0-C6023FF0DB6E}" srcOrd="2" destOrd="0" presId="urn:microsoft.com/office/officeart/2005/8/layout/matrix1"/>
    <dgm:cxn modelId="{1831CCDC-6D2E-42E2-A2CA-28140E3EB693}" type="presParOf" srcId="{B3CE8566-3722-4408-8E72-1B03D6FF3B14}" destId="{40B6CABB-E481-400E-8343-D96D6ACFC29A}" srcOrd="3" destOrd="0" presId="urn:microsoft.com/office/officeart/2005/8/layout/matrix1"/>
    <dgm:cxn modelId="{7EF07E53-2DD3-41EA-B922-F035B62C8FB5}" type="presParOf" srcId="{B3CE8566-3722-4408-8E72-1B03D6FF3B14}" destId="{8B752075-BD8A-4ECB-A1DF-33429AF63094}" srcOrd="4" destOrd="0" presId="urn:microsoft.com/office/officeart/2005/8/layout/matrix1"/>
    <dgm:cxn modelId="{8C4AA352-2421-4AD2-9149-C2A47CEB2B75}" type="presParOf" srcId="{B3CE8566-3722-4408-8E72-1B03D6FF3B14}" destId="{2EC67BCC-71A8-4FA1-AF5C-438E29114ECE}" srcOrd="5" destOrd="0" presId="urn:microsoft.com/office/officeart/2005/8/layout/matrix1"/>
    <dgm:cxn modelId="{CF29F4B0-1E07-429E-8350-24D3D7537A7D}" type="presParOf" srcId="{B3CE8566-3722-4408-8E72-1B03D6FF3B14}" destId="{16CA5A22-ADFE-47F5-8205-CE67CDEFE036}" srcOrd="6" destOrd="0" presId="urn:microsoft.com/office/officeart/2005/8/layout/matrix1"/>
    <dgm:cxn modelId="{D6A51D8A-E086-4B8B-A20B-2C35859B6735}" type="presParOf" srcId="{B3CE8566-3722-4408-8E72-1B03D6FF3B14}" destId="{4EB5CB15-EC97-4120-AA16-AB497E7A1E95}" srcOrd="7" destOrd="0" presId="urn:microsoft.com/office/officeart/2005/8/layout/matrix1"/>
    <dgm:cxn modelId="{707FEE4F-86A7-4BD3-9E3B-22EA88C1E7FF}" type="presParOf" srcId="{764B6549-FD37-45FB-B291-D3F60A8F0647}" destId="{5500EB2F-901E-46DB-BD20-18087EE255F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A6E723-17BB-4A37-83C9-DA498199E93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uk-UA"/>
        </a:p>
      </dgm:t>
    </dgm:pt>
    <dgm:pt modelId="{088588E3-533D-4A65-9C5A-396EB3852A6B}">
      <dgm:prSet custT="1"/>
      <dgm:spPr/>
      <dgm:t>
        <a:bodyPr/>
        <a:lstStyle/>
        <a:p>
          <a:pPr algn="just" rtl="0"/>
          <a:r>
            <a:rPr lang="uk-UA" sz="2000" dirty="0" smtClean="0"/>
            <a:t>Звідси випливає, що резерви як запаси і як можливості підвищення ефективності </a:t>
          </a:r>
          <a:r>
            <a:rPr lang="uk-UA" sz="2000" dirty="0" smtClean="0"/>
            <a:t>діяльності </a:t>
          </a:r>
          <a:r>
            <a:rPr lang="uk-UA" sz="2000" dirty="0" smtClean="0"/>
            <a:t>– це зовсім різні поняття, і відсутність їх чіткого розмежування часто при­зводить до </a:t>
          </a:r>
          <a:r>
            <a:rPr lang="uk-UA" sz="2000" dirty="0" err="1" smtClean="0"/>
            <a:t>терміноло-гічної</a:t>
          </a:r>
          <a:r>
            <a:rPr lang="uk-UA" sz="2000" dirty="0" smtClean="0"/>
            <a:t> </a:t>
          </a:r>
          <a:r>
            <a:rPr lang="uk-UA" sz="2000" dirty="0" smtClean="0"/>
            <a:t>плутанини.</a:t>
          </a:r>
          <a:endParaRPr lang="uk-UA" sz="2000" dirty="0"/>
        </a:p>
      </dgm:t>
    </dgm:pt>
    <dgm:pt modelId="{A45A3BAB-1B18-46EB-80A2-1F4375F1B060}" type="parTrans" cxnId="{D352C3DC-2032-43F8-B392-31904A2BD600}">
      <dgm:prSet/>
      <dgm:spPr/>
      <dgm:t>
        <a:bodyPr/>
        <a:lstStyle/>
        <a:p>
          <a:endParaRPr lang="uk-UA"/>
        </a:p>
      </dgm:t>
    </dgm:pt>
    <dgm:pt modelId="{56E756E9-C024-4841-AFC5-24B84BA5CC37}" type="sibTrans" cxnId="{D352C3DC-2032-43F8-B392-31904A2BD600}">
      <dgm:prSet/>
      <dgm:spPr/>
      <dgm:t>
        <a:bodyPr/>
        <a:lstStyle/>
        <a:p>
          <a:endParaRPr lang="uk-UA"/>
        </a:p>
      </dgm:t>
    </dgm:pt>
    <dgm:pt modelId="{02900919-05ED-47E5-B0D6-D83316E20EBF}">
      <dgm:prSet custT="1"/>
      <dgm:spPr/>
      <dgm:t>
        <a:bodyPr/>
        <a:lstStyle/>
        <a:p>
          <a:pPr algn="just" rtl="0"/>
          <a:r>
            <a:rPr lang="uk-UA" sz="2000" dirty="0" smtClean="0"/>
            <a:t>Щоб уникнути цього, надалі ми будемо вживати термін "резервні фонди" як запаси матеріальних ресурсів і термін "господарські резер­ви" як можливості розвитку виробництва щодо </a:t>
          </a:r>
          <a:r>
            <a:rPr lang="uk-UA" sz="2000" dirty="0" smtClean="0"/>
            <a:t>досягну-того </a:t>
          </a:r>
          <a:r>
            <a:rPr lang="uk-UA" sz="2000" dirty="0" smtClean="0"/>
            <a:t>рівня на основі використання досягнення НТП.</a:t>
          </a:r>
          <a:endParaRPr lang="uk-UA" sz="2000" dirty="0"/>
        </a:p>
      </dgm:t>
    </dgm:pt>
    <dgm:pt modelId="{2B87857B-E459-4654-AE81-5C0661950CD1}" type="parTrans" cxnId="{DC191DFE-1CB3-4D0F-B6EA-2C86475ED2C5}">
      <dgm:prSet/>
      <dgm:spPr/>
      <dgm:t>
        <a:bodyPr/>
        <a:lstStyle/>
        <a:p>
          <a:endParaRPr lang="uk-UA"/>
        </a:p>
      </dgm:t>
    </dgm:pt>
    <dgm:pt modelId="{738C1201-010E-4414-BCDB-C624DCD25EDD}" type="sibTrans" cxnId="{DC191DFE-1CB3-4D0F-B6EA-2C86475ED2C5}">
      <dgm:prSet/>
      <dgm:spPr/>
      <dgm:t>
        <a:bodyPr/>
        <a:lstStyle/>
        <a:p>
          <a:endParaRPr lang="uk-UA"/>
        </a:p>
      </dgm:t>
    </dgm:pt>
    <dgm:pt modelId="{AE08F57E-52AD-4A5E-BD6A-CCFDEDE08E02}" type="pres">
      <dgm:prSet presAssocID="{93A6E723-17BB-4A37-83C9-DA498199E938}" presName="Name0" presStyleCnt="0">
        <dgm:presLayoutVars>
          <dgm:dir/>
          <dgm:resizeHandles val="exact"/>
        </dgm:presLayoutVars>
      </dgm:prSet>
      <dgm:spPr/>
      <dgm:t>
        <a:bodyPr/>
        <a:lstStyle/>
        <a:p>
          <a:endParaRPr lang="uk-UA"/>
        </a:p>
      </dgm:t>
    </dgm:pt>
    <dgm:pt modelId="{6A801B5E-AF36-4EC3-8FA9-3AE37E171A09}" type="pres">
      <dgm:prSet presAssocID="{088588E3-533D-4A65-9C5A-396EB3852A6B}" presName="node" presStyleLbl="node1" presStyleIdx="0" presStyleCnt="2" custScaleX="131343" custScaleY="118737" custLinFactNeighborX="-622" custLinFactNeighborY="4000">
        <dgm:presLayoutVars>
          <dgm:bulletEnabled val="1"/>
        </dgm:presLayoutVars>
      </dgm:prSet>
      <dgm:spPr/>
      <dgm:t>
        <a:bodyPr/>
        <a:lstStyle/>
        <a:p>
          <a:endParaRPr lang="uk-UA"/>
        </a:p>
      </dgm:t>
    </dgm:pt>
    <dgm:pt modelId="{DBF2E11E-C1F7-4E48-940C-8CAE8F79C740}" type="pres">
      <dgm:prSet presAssocID="{56E756E9-C024-4841-AFC5-24B84BA5CC37}" presName="sibTrans" presStyleLbl="sibTrans2D1" presStyleIdx="0" presStyleCnt="1"/>
      <dgm:spPr/>
      <dgm:t>
        <a:bodyPr/>
        <a:lstStyle/>
        <a:p>
          <a:endParaRPr lang="uk-UA"/>
        </a:p>
      </dgm:t>
    </dgm:pt>
    <dgm:pt modelId="{86778FFB-D5EF-47CB-AA91-B5C70D05B6C1}" type="pres">
      <dgm:prSet presAssocID="{56E756E9-C024-4841-AFC5-24B84BA5CC37}" presName="connectorText" presStyleLbl="sibTrans2D1" presStyleIdx="0" presStyleCnt="1"/>
      <dgm:spPr/>
      <dgm:t>
        <a:bodyPr/>
        <a:lstStyle/>
        <a:p>
          <a:endParaRPr lang="uk-UA"/>
        </a:p>
      </dgm:t>
    </dgm:pt>
    <dgm:pt modelId="{81A3FC65-028A-4493-BFA8-3275803ADAC7}" type="pres">
      <dgm:prSet presAssocID="{02900919-05ED-47E5-B0D6-D83316E20EBF}" presName="node" presStyleLbl="node1" presStyleIdx="1" presStyleCnt="2" custScaleX="131670" custScaleY="118359" custLinFactNeighborX="-12478" custLinFactNeighborY="5483">
        <dgm:presLayoutVars>
          <dgm:bulletEnabled val="1"/>
        </dgm:presLayoutVars>
      </dgm:prSet>
      <dgm:spPr/>
      <dgm:t>
        <a:bodyPr/>
        <a:lstStyle/>
        <a:p>
          <a:endParaRPr lang="uk-UA"/>
        </a:p>
      </dgm:t>
    </dgm:pt>
  </dgm:ptLst>
  <dgm:cxnLst>
    <dgm:cxn modelId="{23A77CCE-6478-4361-AB0B-C9DF747B8FB6}" type="presOf" srcId="{93A6E723-17BB-4A37-83C9-DA498199E938}" destId="{AE08F57E-52AD-4A5E-BD6A-CCFDEDE08E02}" srcOrd="0" destOrd="0" presId="urn:microsoft.com/office/officeart/2005/8/layout/process1"/>
    <dgm:cxn modelId="{973E4D36-8291-4DAD-9F3E-CA4D83D4FB30}" type="presOf" srcId="{088588E3-533D-4A65-9C5A-396EB3852A6B}" destId="{6A801B5E-AF36-4EC3-8FA9-3AE37E171A09}" srcOrd="0" destOrd="0" presId="urn:microsoft.com/office/officeart/2005/8/layout/process1"/>
    <dgm:cxn modelId="{4C7843AF-0F00-452B-9FE7-09373E8FD58F}" type="presOf" srcId="{56E756E9-C024-4841-AFC5-24B84BA5CC37}" destId="{86778FFB-D5EF-47CB-AA91-B5C70D05B6C1}" srcOrd="1" destOrd="0" presId="urn:microsoft.com/office/officeart/2005/8/layout/process1"/>
    <dgm:cxn modelId="{D352C3DC-2032-43F8-B392-31904A2BD600}" srcId="{93A6E723-17BB-4A37-83C9-DA498199E938}" destId="{088588E3-533D-4A65-9C5A-396EB3852A6B}" srcOrd="0" destOrd="0" parTransId="{A45A3BAB-1B18-46EB-80A2-1F4375F1B060}" sibTransId="{56E756E9-C024-4841-AFC5-24B84BA5CC37}"/>
    <dgm:cxn modelId="{DC191DFE-1CB3-4D0F-B6EA-2C86475ED2C5}" srcId="{93A6E723-17BB-4A37-83C9-DA498199E938}" destId="{02900919-05ED-47E5-B0D6-D83316E20EBF}" srcOrd="1" destOrd="0" parTransId="{2B87857B-E459-4654-AE81-5C0661950CD1}" sibTransId="{738C1201-010E-4414-BCDB-C624DCD25EDD}"/>
    <dgm:cxn modelId="{03D2B410-4904-418F-A332-0EC238BC9E56}" type="presOf" srcId="{56E756E9-C024-4841-AFC5-24B84BA5CC37}" destId="{DBF2E11E-C1F7-4E48-940C-8CAE8F79C740}" srcOrd="0" destOrd="0" presId="urn:microsoft.com/office/officeart/2005/8/layout/process1"/>
    <dgm:cxn modelId="{F67A654E-FD25-41EF-89C2-06BFBC95B6DD}" type="presOf" srcId="{02900919-05ED-47E5-B0D6-D83316E20EBF}" destId="{81A3FC65-028A-4493-BFA8-3275803ADAC7}" srcOrd="0" destOrd="0" presId="urn:microsoft.com/office/officeart/2005/8/layout/process1"/>
    <dgm:cxn modelId="{7DEE8837-20BF-481D-A13A-E62E8B791561}" type="presParOf" srcId="{AE08F57E-52AD-4A5E-BD6A-CCFDEDE08E02}" destId="{6A801B5E-AF36-4EC3-8FA9-3AE37E171A09}" srcOrd="0" destOrd="0" presId="urn:microsoft.com/office/officeart/2005/8/layout/process1"/>
    <dgm:cxn modelId="{B050A385-45F4-4795-9630-66963EECA386}" type="presParOf" srcId="{AE08F57E-52AD-4A5E-BD6A-CCFDEDE08E02}" destId="{DBF2E11E-C1F7-4E48-940C-8CAE8F79C740}" srcOrd="1" destOrd="0" presId="urn:microsoft.com/office/officeart/2005/8/layout/process1"/>
    <dgm:cxn modelId="{3334DC3C-C416-4520-9C6F-0F46A18B52F0}" type="presParOf" srcId="{DBF2E11E-C1F7-4E48-940C-8CAE8F79C740}" destId="{86778FFB-D5EF-47CB-AA91-B5C70D05B6C1}" srcOrd="0" destOrd="0" presId="urn:microsoft.com/office/officeart/2005/8/layout/process1"/>
    <dgm:cxn modelId="{6F3D562C-3DF8-4185-A144-C31A4853CF35}" type="presParOf" srcId="{AE08F57E-52AD-4A5E-BD6A-CCFDEDE08E02}" destId="{81A3FC65-028A-4493-BFA8-3275803ADAC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2F9E15-68FD-42DD-8B87-6FBA96734953}"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uk-UA"/>
        </a:p>
      </dgm:t>
    </dgm:pt>
    <dgm:pt modelId="{9E0377E8-CCD2-4C9F-AB65-26C257418FA1}">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1800" dirty="0" smtClean="0">
              <a:solidFill>
                <a:schemeClr val="tx1"/>
              </a:solidFill>
            </a:rPr>
            <a:t>Для кращого розуміння, більш повного виявлення і використання господарські резерви класифікуються за різними </a:t>
          </a:r>
          <a:r>
            <a:rPr lang="uk-UA" sz="1800" dirty="0" smtClean="0">
              <a:solidFill>
                <a:schemeClr val="tx1"/>
              </a:solidFill>
            </a:rPr>
            <a:t>ознаками</a:t>
          </a:r>
          <a:endParaRPr lang="uk-UA" sz="1800" dirty="0">
            <a:solidFill>
              <a:schemeClr val="tx1"/>
            </a:solidFill>
          </a:endParaRPr>
        </a:p>
      </dgm:t>
    </dgm:pt>
    <dgm:pt modelId="{31F32FA7-F38E-4581-A868-AB60325BFC87}" type="parTrans" cxnId="{6843A498-F091-441E-A98A-5677B06A232C}">
      <dgm:prSet/>
      <dgm:spPr/>
      <dgm:t>
        <a:bodyPr/>
        <a:lstStyle/>
        <a:p>
          <a:endParaRPr lang="uk-UA"/>
        </a:p>
      </dgm:t>
    </dgm:pt>
    <dgm:pt modelId="{14549204-0168-42E7-AB17-AE8B4A589CF5}" type="sibTrans" cxnId="{6843A498-F091-441E-A98A-5677B06A232C}">
      <dgm:prSet/>
      <dgm:spPr/>
      <dgm:t>
        <a:bodyPr/>
        <a:lstStyle/>
        <a:p>
          <a:endParaRPr lang="uk-UA"/>
        </a:p>
      </dgm:t>
    </dgm:pt>
    <dgm:pt modelId="{D4ED3FDD-9975-444B-8BDF-2CBB37C9BD63}">
      <dgm:prSet custT="1">
        <dgm:style>
          <a:lnRef idx="3">
            <a:schemeClr val="lt1"/>
          </a:lnRef>
          <a:fillRef idx="1">
            <a:schemeClr val="accent1"/>
          </a:fillRef>
          <a:effectRef idx="1">
            <a:schemeClr val="accent1"/>
          </a:effectRef>
          <a:fontRef idx="minor">
            <a:schemeClr val="lt1"/>
          </a:fontRef>
        </dgm:style>
      </dgm:prSet>
      <dgm:spPr/>
      <dgm:t>
        <a:bodyPr/>
        <a:lstStyle/>
        <a:p>
          <a:pPr rtl="0"/>
          <a:r>
            <a:rPr lang="uk-UA" sz="2000" dirty="0" smtClean="0"/>
            <a:t>За просторовою ознакою </a:t>
          </a:r>
          <a:endParaRPr lang="uk-UA" sz="2000" dirty="0"/>
        </a:p>
      </dgm:t>
    </dgm:pt>
    <dgm:pt modelId="{498E08D3-E93C-49B8-8490-F7DF61965C71}" type="parTrans" cxnId="{46B260C4-3EF1-423D-86D9-9B7EB9F7FADE}">
      <dgm:prSet/>
      <dgm:spPr/>
      <dgm:t>
        <a:bodyPr/>
        <a:lstStyle/>
        <a:p>
          <a:endParaRPr lang="uk-UA"/>
        </a:p>
      </dgm:t>
    </dgm:pt>
    <dgm:pt modelId="{9870722B-D6FF-4FEE-90F9-312E8A23AC06}" type="sibTrans" cxnId="{46B260C4-3EF1-423D-86D9-9B7EB9F7FADE}">
      <dgm:prSet/>
      <dgm:spPr/>
      <dgm:t>
        <a:bodyPr/>
        <a:lstStyle/>
        <a:p>
          <a:endParaRPr lang="uk-UA"/>
        </a:p>
      </dgm:t>
    </dgm:pt>
    <dgm:pt modelId="{5960608D-2E1B-4BC7-B56B-146B47EC9EAE}">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dirty="0" smtClean="0"/>
            <a:t> </a:t>
          </a:r>
          <a:r>
            <a:rPr lang="uk-UA" sz="2000" dirty="0" smtClean="0"/>
            <a:t>Внутрішньо-господарські </a:t>
          </a:r>
          <a:r>
            <a:rPr lang="uk-UA" sz="2000" dirty="0" smtClean="0"/>
            <a:t>резерви</a:t>
          </a:r>
          <a:endParaRPr lang="uk-UA" sz="2000" dirty="0"/>
        </a:p>
      </dgm:t>
    </dgm:pt>
    <dgm:pt modelId="{0A8F2957-7264-4CF1-AA7F-694CDDA07875}" type="parTrans" cxnId="{628494B8-725F-42CD-B4C2-4A9BADA56469}">
      <dgm:prSet/>
      <dgm:spPr/>
      <dgm:t>
        <a:bodyPr/>
        <a:lstStyle/>
        <a:p>
          <a:endParaRPr lang="uk-UA"/>
        </a:p>
      </dgm:t>
    </dgm:pt>
    <dgm:pt modelId="{548C8BEC-F157-4916-8B63-1D0B30177FFF}" type="sibTrans" cxnId="{628494B8-725F-42CD-B4C2-4A9BADA56469}">
      <dgm:prSet/>
      <dgm:spPr/>
      <dgm:t>
        <a:bodyPr/>
        <a:lstStyle/>
        <a:p>
          <a:endParaRPr lang="uk-UA"/>
        </a:p>
      </dgm:t>
    </dgm:pt>
    <dgm:pt modelId="{BF070AB8-4D10-4318-8F45-2EC2501B5D2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dirty="0" smtClean="0"/>
            <a:t>Галузеві резерви </a:t>
          </a:r>
          <a:endParaRPr lang="uk-UA" sz="2000" dirty="0"/>
        </a:p>
      </dgm:t>
    </dgm:pt>
    <dgm:pt modelId="{48FACBF9-C008-450D-B341-49EF25D075BD}" type="parTrans" cxnId="{67343C92-E7C6-486F-B1D3-8C16FB4E3E7E}">
      <dgm:prSet/>
      <dgm:spPr/>
      <dgm:t>
        <a:bodyPr/>
        <a:lstStyle/>
        <a:p>
          <a:endParaRPr lang="uk-UA"/>
        </a:p>
      </dgm:t>
    </dgm:pt>
    <dgm:pt modelId="{D8CBEE17-CD3B-411E-B19B-A10ED264B96A}" type="sibTrans" cxnId="{67343C92-E7C6-486F-B1D3-8C16FB4E3E7E}">
      <dgm:prSet/>
      <dgm:spPr/>
      <dgm:t>
        <a:bodyPr/>
        <a:lstStyle/>
        <a:p>
          <a:endParaRPr lang="uk-UA"/>
        </a:p>
      </dgm:t>
    </dgm:pt>
    <dgm:pt modelId="{B33A63B2-04B7-4F00-99E4-25332E9E9AFF}">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dirty="0" smtClean="0"/>
            <a:t>Регіональні резерви</a:t>
          </a:r>
          <a:endParaRPr lang="uk-UA" sz="2000" dirty="0"/>
        </a:p>
      </dgm:t>
    </dgm:pt>
    <dgm:pt modelId="{03149246-C7FE-4436-AAD6-38BF99A9D31A}" type="parTrans" cxnId="{211A8D63-830E-4078-957A-BEBE9946848F}">
      <dgm:prSet/>
      <dgm:spPr/>
      <dgm:t>
        <a:bodyPr/>
        <a:lstStyle/>
        <a:p>
          <a:endParaRPr lang="uk-UA"/>
        </a:p>
      </dgm:t>
    </dgm:pt>
    <dgm:pt modelId="{CC8DDCBC-D57B-49F9-A7FC-C1FA9597F1E5}" type="sibTrans" cxnId="{211A8D63-830E-4078-957A-BEBE9946848F}">
      <dgm:prSet/>
      <dgm:spPr/>
      <dgm:t>
        <a:bodyPr/>
        <a:lstStyle/>
        <a:p>
          <a:endParaRPr lang="uk-UA"/>
        </a:p>
      </dgm:t>
    </dgm:pt>
    <dgm:pt modelId="{FAFABD64-2DA8-47B9-A660-A73DD42D50A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dirty="0" smtClean="0"/>
            <a:t>Загальнодержавні </a:t>
          </a:r>
          <a:r>
            <a:rPr lang="uk-UA" sz="2000" dirty="0" smtClean="0"/>
            <a:t>резерви</a:t>
          </a:r>
          <a:endParaRPr lang="uk-UA" sz="2000" dirty="0"/>
        </a:p>
      </dgm:t>
    </dgm:pt>
    <dgm:pt modelId="{C340C92E-10BB-4AEF-93CE-8513CE5A3F1D}" type="parTrans" cxnId="{F80A931E-4B87-4060-A571-8DAEB3F38CA3}">
      <dgm:prSet/>
      <dgm:spPr/>
      <dgm:t>
        <a:bodyPr/>
        <a:lstStyle/>
        <a:p>
          <a:endParaRPr lang="uk-UA"/>
        </a:p>
      </dgm:t>
    </dgm:pt>
    <dgm:pt modelId="{AADF8257-A848-4733-8C1A-3EEEAC0D4590}" type="sibTrans" cxnId="{F80A931E-4B87-4060-A571-8DAEB3F38CA3}">
      <dgm:prSet/>
      <dgm:spPr/>
      <dgm:t>
        <a:bodyPr/>
        <a:lstStyle/>
        <a:p>
          <a:endParaRPr lang="uk-UA"/>
        </a:p>
      </dgm:t>
    </dgm:pt>
    <dgm:pt modelId="{726515E1-74AB-48E0-9667-5E68C4FB3F4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i="1" dirty="0" smtClean="0"/>
            <a:t>За часовою ознакою</a:t>
          </a:r>
          <a:r>
            <a:rPr lang="uk-UA" sz="2000" dirty="0" smtClean="0"/>
            <a:t> </a:t>
          </a:r>
          <a:endParaRPr lang="uk-UA" sz="2000" dirty="0"/>
        </a:p>
      </dgm:t>
    </dgm:pt>
    <dgm:pt modelId="{5A2E8D1D-5DC5-4C2A-9F99-D71382B0CB10}" type="parTrans" cxnId="{23630C61-FDB0-43B4-948F-CB538CF8BA13}">
      <dgm:prSet/>
      <dgm:spPr/>
      <dgm:t>
        <a:bodyPr/>
        <a:lstStyle/>
        <a:p>
          <a:endParaRPr lang="uk-UA"/>
        </a:p>
      </dgm:t>
    </dgm:pt>
    <dgm:pt modelId="{B2D7258B-6A9E-42C6-A315-B498B7B1116C}" type="sibTrans" cxnId="{23630C61-FDB0-43B4-948F-CB538CF8BA13}">
      <dgm:prSet/>
      <dgm:spPr/>
      <dgm:t>
        <a:bodyPr/>
        <a:lstStyle/>
        <a:p>
          <a:endParaRPr lang="uk-UA"/>
        </a:p>
      </dgm:t>
    </dgm:pt>
    <dgm:pt modelId="{D9823EFA-04E7-44A4-A2FF-B08AEDFBF9FD}">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i="1" dirty="0" smtClean="0"/>
            <a:t>Невикористані резерви</a:t>
          </a:r>
          <a:r>
            <a:rPr lang="uk-UA" sz="2000" dirty="0" smtClean="0"/>
            <a:t> </a:t>
          </a:r>
          <a:endParaRPr lang="uk-UA" sz="2000" dirty="0"/>
        </a:p>
      </dgm:t>
    </dgm:pt>
    <dgm:pt modelId="{79950D1A-EB21-4B44-84FB-8E0B2B13CDC9}" type="parTrans" cxnId="{AB36A47B-18B4-4A61-83CD-D73100BE7A0F}">
      <dgm:prSet/>
      <dgm:spPr/>
      <dgm:t>
        <a:bodyPr/>
        <a:lstStyle/>
        <a:p>
          <a:endParaRPr lang="uk-UA"/>
        </a:p>
      </dgm:t>
    </dgm:pt>
    <dgm:pt modelId="{E3C03A3C-DC14-4A81-BD57-4BE3185C60ED}" type="sibTrans" cxnId="{AB36A47B-18B4-4A61-83CD-D73100BE7A0F}">
      <dgm:prSet/>
      <dgm:spPr/>
      <dgm:t>
        <a:bodyPr/>
        <a:lstStyle/>
        <a:p>
          <a:endParaRPr lang="uk-UA"/>
        </a:p>
      </dgm:t>
    </dgm:pt>
    <dgm:pt modelId="{BAD686B9-BF40-44E6-BF65-5B5C9930FEE8}">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i="1" dirty="0" smtClean="0"/>
            <a:t>Перспективні резерви</a:t>
          </a:r>
          <a:r>
            <a:rPr lang="uk-UA" sz="2000" dirty="0" smtClean="0"/>
            <a:t> </a:t>
          </a:r>
          <a:endParaRPr lang="uk-UA" sz="2000" dirty="0"/>
        </a:p>
      </dgm:t>
    </dgm:pt>
    <dgm:pt modelId="{C4A62CFF-80E0-4BFA-8209-B29E4774D946}" type="parTrans" cxnId="{AD24426D-0911-4641-A381-73E8B5455960}">
      <dgm:prSet/>
      <dgm:spPr/>
      <dgm:t>
        <a:bodyPr/>
        <a:lstStyle/>
        <a:p>
          <a:endParaRPr lang="uk-UA"/>
        </a:p>
      </dgm:t>
    </dgm:pt>
    <dgm:pt modelId="{4EDFC18E-560E-42F0-B741-9ED4AFA59FC4}" type="sibTrans" cxnId="{AD24426D-0911-4641-A381-73E8B5455960}">
      <dgm:prSet/>
      <dgm:spPr/>
      <dgm:t>
        <a:bodyPr/>
        <a:lstStyle/>
        <a:p>
          <a:endParaRPr lang="uk-UA"/>
        </a:p>
      </dgm:t>
    </dgm:pt>
    <dgm:pt modelId="{87119375-7D9E-40C1-BBDD-206B169904D0}">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uk-UA" sz="2000" i="1" dirty="0" smtClean="0"/>
            <a:t>Поточні резерви</a:t>
          </a:r>
          <a:endParaRPr lang="uk-UA" sz="2000" dirty="0"/>
        </a:p>
      </dgm:t>
    </dgm:pt>
    <dgm:pt modelId="{5A0E0A9D-38B9-4482-90E4-47AEB92EBE37}" type="parTrans" cxnId="{B4D9014B-B316-4069-AFA5-8BDD01E9AC2B}">
      <dgm:prSet/>
      <dgm:spPr/>
      <dgm:t>
        <a:bodyPr/>
        <a:lstStyle/>
        <a:p>
          <a:endParaRPr lang="uk-UA"/>
        </a:p>
      </dgm:t>
    </dgm:pt>
    <dgm:pt modelId="{9315DACF-2C7C-47F2-998D-7035D9399746}" type="sibTrans" cxnId="{B4D9014B-B316-4069-AFA5-8BDD01E9AC2B}">
      <dgm:prSet/>
      <dgm:spPr/>
      <dgm:t>
        <a:bodyPr/>
        <a:lstStyle/>
        <a:p>
          <a:endParaRPr lang="uk-UA"/>
        </a:p>
      </dgm:t>
    </dgm:pt>
    <dgm:pt modelId="{FD497337-1560-4E43-8AC6-630CDE4E6908}" type="pres">
      <dgm:prSet presAssocID="{FF2F9E15-68FD-42DD-8B87-6FBA96734953}" presName="Name0" presStyleCnt="0">
        <dgm:presLayoutVars>
          <dgm:dir/>
          <dgm:resizeHandles/>
        </dgm:presLayoutVars>
      </dgm:prSet>
      <dgm:spPr/>
      <dgm:t>
        <a:bodyPr/>
        <a:lstStyle/>
        <a:p>
          <a:endParaRPr lang="uk-UA"/>
        </a:p>
      </dgm:t>
    </dgm:pt>
    <dgm:pt modelId="{69548372-A8F1-4832-A8C5-82E3EC6787E9}" type="pres">
      <dgm:prSet presAssocID="{9E0377E8-CCD2-4C9F-AB65-26C257418FA1}" presName="compNode" presStyleCnt="0"/>
      <dgm:spPr/>
      <dgm:t>
        <a:bodyPr/>
        <a:lstStyle/>
        <a:p>
          <a:endParaRPr lang="uk-UA"/>
        </a:p>
      </dgm:t>
    </dgm:pt>
    <dgm:pt modelId="{3767526E-C48E-42E3-A386-B0EB0065EE72}" type="pres">
      <dgm:prSet presAssocID="{9E0377E8-CCD2-4C9F-AB65-26C257418FA1}" presName="dummyConnPt" presStyleCnt="0"/>
      <dgm:spPr/>
      <dgm:t>
        <a:bodyPr/>
        <a:lstStyle/>
        <a:p>
          <a:endParaRPr lang="uk-UA"/>
        </a:p>
      </dgm:t>
    </dgm:pt>
    <dgm:pt modelId="{758F960E-5C85-4C11-B767-A092299CD294}" type="pres">
      <dgm:prSet presAssocID="{9E0377E8-CCD2-4C9F-AB65-26C257418FA1}" presName="node" presStyleLbl="node1" presStyleIdx="0" presStyleCnt="10" custScaleX="124679" custScaleY="167227" custLinFactNeighborX="5858" custLinFactNeighborY="-36034">
        <dgm:presLayoutVars>
          <dgm:bulletEnabled val="1"/>
        </dgm:presLayoutVars>
      </dgm:prSet>
      <dgm:spPr/>
      <dgm:t>
        <a:bodyPr/>
        <a:lstStyle/>
        <a:p>
          <a:endParaRPr lang="uk-UA"/>
        </a:p>
      </dgm:t>
    </dgm:pt>
    <dgm:pt modelId="{34429B5F-B7D2-467F-9890-B4709C6A4425}" type="pres">
      <dgm:prSet presAssocID="{14549204-0168-42E7-AB17-AE8B4A589CF5}" presName="sibTrans" presStyleLbl="bgSibTrans2D1" presStyleIdx="0" presStyleCnt="9" custAng="21425364" custScaleX="100048" custScaleY="87803" custLinFactNeighborX="3385" custLinFactNeighborY="-32790"/>
      <dgm:spPr/>
      <dgm:t>
        <a:bodyPr/>
        <a:lstStyle/>
        <a:p>
          <a:endParaRPr lang="uk-UA"/>
        </a:p>
      </dgm:t>
    </dgm:pt>
    <dgm:pt modelId="{3CEA1D29-739D-42D9-8232-28B95C055843}" type="pres">
      <dgm:prSet presAssocID="{D4ED3FDD-9975-444B-8BDF-2CBB37C9BD63}" presName="compNode" presStyleCnt="0"/>
      <dgm:spPr/>
      <dgm:t>
        <a:bodyPr/>
        <a:lstStyle/>
        <a:p>
          <a:endParaRPr lang="uk-UA"/>
        </a:p>
      </dgm:t>
    </dgm:pt>
    <dgm:pt modelId="{F421EDAD-2E2E-4215-86E6-6BEEDC24C1E5}" type="pres">
      <dgm:prSet presAssocID="{D4ED3FDD-9975-444B-8BDF-2CBB37C9BD63}" presName="dummyConnPt" presStyleCnt="0"/>
      <dgm:spPr/>
      <dgm:t>
        <a:bodyPr/>
        <a:lstStyle/>
        <a:p>
          <a:endParaRPr lang="uk-UA"/>
        </a:p>
      </dgm:t>
    </dgm:pt>
    <dgm:pt modelId="{5CFE3C9A-824A-4910-B7BC-B48A00746A52}" type="pres">
      <dgm:prSet presAssocID="{D4ED3FDD-9975-444B-8BDF-2CBB37C9BD63}" presName="node" presStyleLbl="node1" presStyleIdx="1" presStyleCnt="10">
        <dgm:presLayoutVars>
          <dgm:bulletEnabled val="1"/>
        </dgm:presLayoutVars>
      </dgm:prSet>
      <dgm:spPr/>
      <dgm:t>
        <a:bodyPr/>
        <a:lstStyle/>
        <a:p>
          <a:endParaRPr lang="uk-UA"/>
        </a:p>
      </dgm:t>
    </dgm:pt>
    <dgm:pt modelId="{E41C27EB-A4A4-4362-9837-E735E099B129}" type="pres">
      <dgm:prSet presAssocID="{9870722B-D6FF-4FEE-90F9-312E8A23AC06}" presName="sibTrans" presStyleLbl="bgSibTrans2D1" presStyleIdx="1" presStyleCnt="9"/>
      <dgm:spPr/>
      <dgm:t>
        <a:bodyPr/>
        <a:lstStyle/>
        <a:p>
          <a:endParaRPr lang="uk-UA"/>
        </a:p>
      </dgm:t>
    </dgm:pt>
    <dgm:pt modelId="{1D6D0005-28F2-483B-A230-19DA95DCA850}" type="pres">
      <dgm:prSet presAssocID="{5960608D-2E1B-4BC7-B56B-146B47EC9EAE}" presName="compNode" presStyleCnt="0"/>
      <dgm:spPr/>
      <dgm:t>
        <a:bodyPr/>
        <a:lstStyle/>
        <a:p>
          <a:endParaRPr lang="uk-UA"/>
        </a:p>
      </dgm:t>
    </dgm:pt>
    <dgm:pt modelId="{EC877D71-4312-40B7-9841-C347ECCC1E6F}" type="pres">
      <dgm:prSet presAssocID="{5960608D-2E1B-4BC7-B56B-146B47EC9EAE}" presName="dummyConnPt" presStyleCnt="0"/>
      <dgm:spPr/>
      <dgm:t>
        <a:bodyPr/>
        <a:lstStyle/>
        <a:p>
          <a:endParaRPr lang="uk-UA"/>
        </a:p>
      </dgm:t>
    </dgm:pt>
    <dgm:pt modelId="{AD6A4BF5-BD75-46BB-85CF-E2740561DA21}" type="pres">
      <dgm:prSet presAssocID="{5960608D-2E1B-4BC7-B56B-146B47EC9EAE}" presName="node" presStyleLbl="node1" presStyleIdx="2" presStyleCnt="10" custScaleX="105566">
        <dgm:presLayoutVars>
          <dgm:bulletEnabled val="1"/>
        </dgm:presLayoutVars>
      </dgm:prSet>
      <dgm:spPr/>
      <dgm:t>
        <a:bodyPr/>
        <a:lstStyle/>
        <a:p>
          <a:endParaRPr lang="uk-UA"/>
        </a:p>
      </dgm:t>
    </dgm:pt>
    <dgm:pt modelId="{AF98D8ED-C3DC-4C54-A118-8E641E1005FE}" type="pres">
      <dgm:prSet presAssocID="{548C8BEC-F157-4916-8B63-1D0B30177FFF}" presName="sibTrans" presStyleLbl="bgSibTrans2D1" presStyleIdx="2" presStyleCnt="9"/>
      <dgm:spPr/>
      <dgm:t>
        <a:bodyPr/>
        <a:lstStyle/>
        <a:p>
          <a:endParaRPr lang="uk-UA"/>
        </a:p>
      </dgm:t>
    </dgm:pt>
    <dgm:pt modelId="{776556D0-7422-48E9-89C1-9A780954BBAA}" type="pres">
      <dgm:prSet presAssocID="{BF070AB8-4D10-4318-8F45-2EC2501B5D27}" presName="compNode" presStyleCnt="0"/>
      <dgm:spPr/>
      <dgm:t>
        <a:bodyPr/>
        <a:lstStyle/>
        <a:p>
          <a:endParaRPr lang="uk-UA"/>
        </a:p>
      </dgm:t>
    </dgm:pt>
    <dgm:pt modelId="{5F8F45B7-59F2-4841-91F0-A05A6A625FD2}" type="pres">
      <dgm:prSet presAssocID="{BF070AB8-4D10-4318-8F45-2EC2501B5D27}" presName="dummyConnPt" presStyleCnt="0"/>
      <dgm:spPr/>
      <dgm:t>
        <a:bodyPr/>
        <a:lstStyle/>
        <a:p>
          <a:endParaRPr lang="uk-UA"/>
        </a:p>
      </dgm:t>
    </dgm:pt>
    <dgm:pt modelId="{00E18FF3-159E-4F2D-BD29-3FAC852A07BC}" type="pres">
      <dgm:prSet presAssocID="{BF070AB8-4D10-4318-8F45-2EC2501B5D27}" presName="node" presStyleLbl="node1" presStyleIdx="3" presStyleCnt="10">
        <dgm:presLayoutVars>
          <dgm:bulletEnabled val="1"/>
        </dgm:presLayoutVars>
      </dgm:prSet>
      <dgm:spPr/>
      <dgm:t>
        <a:bodyPr/>
        <a:lstStyle/>
        <a:p>
          <a:endParaRPr lang="uk-UA"/>
        </a:p>
      </dgm:t>
    </dgm:pt>
    <dgm:pt modelId="{B2283A9A-E739-428F-A830-FB9FBBDAB1F8}" type="pres">
      <dgm:prSet presAssocID="{D8CBEE17-CD3B-411E-B19B-A10ED264B96A}" presName="sibTrans" presStyleLbl="bgSibTrans2D1" presStyleIdx="3" presStyleCnt="9"/>
      <dgm:spPr/>
      <dgm:t>
        <a:bodyPr/>
        <a:lstStyle/>
        <a:p>
          <a:endParaRPr lang="uk-UA"/>
        </a:p>
      </dgm:t>
    </dgm:pt>
    <dgm:pt modelId="{4E8FAF0C-1BA0-4A51-8568-0044BF56FD53}" type="pres">
      <dgm:prSet presAssocID="{B33A63B2-04B7-4F00-99E4-25332E9E9AFF}" presName="compNode" presStyleCnt="0"/>
      <dgm:spPr/>
      <dgm:t>
        <a:bodyPr/>
        <a:lstStyle/>
        <a:p>
          <a:endParaRPr lang="uk-UA"/>
        </a:p>
      </dgm:t>
    </dgm:pt>
    <dgm:pt modelId="{D8AF6693-297A-4270-90B3-0F9032100569}" type="pres">
      <dgm:prSet presAssocID="{B33A63B2-04B7-4F00-99E4-25332E9E9AFF}" presName="dummyConnPt" presStyleCnt="0"/>
      <dgm:spPr/>
      <dgm:t>
        <a:bodyPr/>
        <a:lstStyle/>
        <a:p>
          <a:endParaRPr lang="uk-UA"/>
        </a:p>
      </dgm:t>
    </dgm:pt>
    <dgm:pt modelId="{F7B6E9F6-1D9D-4ACC-AD25-7E387B496DCC}" type="pres">
      <dgm:prSet presAssocID="{B33A63B2-04B7-4F00-99E4-25332E9E9AFF}" presName="node" presStyleLbl="node1" presStyleIdx="4" presStyleCnt="10">
        <dgm:presLayoutVars>
          <dgm:bulletEnabled val="1"/>
        </dgm:presLayoutVars>
      </dgm:prSet>
      <dgm:spPr/>
      <dgm:t>
        <a:bodyPr/>
        <a:lstStyle/>
        <a:p>
          <a:endParaRPr lang="uk-UA"/>
        </a:p>
      </dgm:t>
    </dgm:pt>
    <dgm:pt modelId="{10FFC9CB-05E0-47A7-AE76-1FD192B9E1E5}" type="pres">
      <dgm:prSet presAssocID="{CC8DDCBC-D57B-49F9-A7FC-C1FA9597F1E5}" presName="sibTrans" presStyleLbl="bgSibTrans2D1" presStyleIdx="4" presStyleCnt="9"/>
      <dgm:spPr/>
      <dgm:t>
        <a:bodyPr/>
        <a:lstStyle/>
        <a:p>
          <a:endParaRPr lang="uk-UA"/>
        </a:p>
      </dgm:t>
    </dgm:pt>
    <dgm:pt modelId="{D524DE29-3243-4A4A-B573-E0D4FBCC8D62}" type="pres">
      <dgm:prSet presAssocID="{FAFABD64-2DA8-47B9-A660-A73DD42D50A7}" presName="compNode" presStyleCnt="0"/>
      <dgm:spPr/>
      <dgm:t>
        <a:bodyPr/>
        <a:lstStyle/>
        <a:p>
          <a:endParaRPr lang="uk-UA"/>
        </a:p>
      </dgm:t>
    </dgm:pt>
    <dgm:pt modelId="{7397BC60-9A74-41AA-B501-2667DEE10AD0}" type="pres">
      <dgm:prSet presAssocID="{FAFABD64-2DA8-47B9-A660-A73DD42D50A7}" presName="dummyConnPt" presStyleCnt="0"/>
      <dgm:spPr/>
      <dgm:t>
        <a:bodyPr/>
        <a:lstStyle/>
        <a:p>
          <a:endParaRPr lang="uk-UA"/>
        </a:p>
      </dgm:t>
    </dgm:pt>
    <dgm:pt modelId="{14A92A8B-1BDA-4F1C-80B1-55565C8AC218}" type="pres">
      <dgm:prSet presAssocID="{FAFABD64-2DA8-47B9-A660-A73DD42D50A7}" presName="node" presStyleLbl="node1" presStyleIdx="5" presStyleCnt="10" custScaleX="125491">
        <dgm:presLayoutVars>
          <dgm:bulletEnabled val="1"/>
        </dgm:presLayoutVars>
      </dgm:prSet>
      <dgm:spPr/>
      <dgm:t>
        <a:bodyPr/>
        <a:lstStyle/>
        <a:p>
          <a:endParaRPr lang="uk-UA"/>
        </a:p>
      </dgm:t>
    </dgm:pt>
    <dgm:pt modelId="{AA3562AB-62A2-4033-9869-8D474EB8FB2A}" type="pres">
      <dgm:prSet presAssocID="{AADF8257-A848-4733-8C1A-3EEEAC0D4590}" presName="sibTrans" presStyleLbl="bgSibTrans2D1" presStyleIdx="5" presStyleCnt="9"/>
      <dgm:spPr/>
      <dgm:t>
        <a:bodyPr/>
        <a:lstStyle/>
        <a:p>
          <a:endParaRPr lang="uk-UA"/>
        </a:p>
      </dgm:t>
    </dgm:pt>
    <dgm:pt modelId="{2F0C961B-267A-47BA-B55D-E0E6A16AEB6B}" type="pres">
      <dgm:prSet presAssocID="{726515E1-74AB-48E0-9667-5E68C4FB3F47}" presName="compNode" presStyleCnt="0"/>
      <dgm:spPr/>
      <dgm:t>
        <a:bodyPr/>
        <a:lstStyle/>
        <a:p>
          <a:endParaRPr lang="uk-UA"/>
        </a:p>
      </dgm:t>
    </dgm:pt>
    <dgm:pt modelId="{2AF34980-EBFF-49BE-90F2-80E2E6FEEAB0}" type="pres">
      <dgm:prSet presAssocID="{726515E1-74AB-48E0-9667-5E68C4FB3F47}" presName="dummyConnPt" presStyleCnt="0"/>
      <dgm:spPr/>
      <dgm:t>
        <a:bodyPr/>
        <a:lstStyle/>
        <a:p>
          <a:endParaRPr lang="uk-UA"/>
        </a:p>
      </dgm:t>
    </dgm:pt>
    <dgm:pt modelId="{6AFC00F8-5960-432C-9D79-24A3F30FC606}" type="pres">
      <dgm:prSet presAssocID="{726515E1-74AB-48E0-9667-5E68C4FB3F47}" presName="node" presStyleLbl="node1" presStyleIdx="6" presStyleCnt="10">
        <dgm:presLayoutVars>
          <dgm:bulletEnabled val="1"/>
        </dgm:presLayoutVars>
      </dgm:prSet>
      <dgm:spPr/>
      <dgm:t>
        <a:bodyPr/>
        <a:lstStyle/>
        <a:p>
          <a:endParaRPr lang="uk-UA"/>
        </a:p>
      </dgm:t>
    </dgm:pt>
    <dgm:pt modelId="{B35E8E0F-E640-4C80-92E3-87152C43F54A}" type="pres">
      <dgm:prSet presAssocID="{B2D7258B-6A9E-42C6-A315-B498B7B1116C}" presName="sibTrans" presStyleLbl="bgSibTrans2D1" presStyleIdx="6" presStyleCnt="9"/>
      <dgm:spPr/>
      <dgm:t>
        <a:bodyPr/>
        <a:lstStyle/>
        <a:p>
          <a:endParaRPr lang="uk-UA"/>
        </a:p>
      </dgm:t>
    </dgm:pt>
    <dgm:pt modelId="{5B338B7F-720C-42FF-845A-6ED52CE852E9}" type="pres">
      <dgm:prSet presAssocID="{D9823EFA-04E7-44A4-A2FF-B08AEDFBF9FD}" presName="compNode" presStyleCnt="0"/>
      <dgm:spPr/>
      <dgm:t>
        <a:bodyPr/>
        <a:lstStyle/>
        <a:p>
          <a:endParaRPr lang="uk-UA"/>
        </a:p>
      </dgm:t>
    </dgm:pt>
    <dgm:pt modelId="{538C2678-FD65-48EB-87A6-044D1E0E5888}" type="pres">
      <dgm:prSet presAssocID="{D9823EFA-04E7-44A4-A2FF-B08AEDFBF9FD}" presName="dummyConnPt" presStyleCnt="0"/>
      <dgm:spPr/>
      <dgm:t>
        <a:bodyPr/>
        <a:lstStyle/>
        <a:p>
          <a:endParaRPr lang="uk-UA"/>
        </a:p>
      </dgm:t>
    </dgm:pt>
    <dgm:pt modelId="{936D493A-A63B-4BC5-A907-1C25F4E277C3}" type="pres">
      <dgm:prSet presAssocID="{D9823EFA-04E7-44A4-A2FF-B08AEDFBF9FD}" presName="node" presStyleLbl="node1" presStyleIdx="7" presStyleCnt="10">
        <dgm:presLayoutVars>
          <dgm:bulletEnabled val="1"/>
        </dgm:presLayoutVars>
      </dgm:prSet>
      <dgm:spPr/>
      <dgm:t>
        <a:bodyPr/>
        <a:lstStyle/>
        <a:p>
          <a:endParaRPr lang="uk-UA"/>
        </a:p>
      </dgm:t>
    </dgm:pt>
    <dgm:pt modelId="{E908325C-6326-4101-8176-04CF8B8FF6BB}" type="pres">
      <dgm:prSet presAssocID="{E3C03A3C-DC14-4A81-BD57-4BE3185C60ED}" presName="sibTrans" presStyleLbl="bgSibTrans2D1" presStyleIdx="7" presStyleCnt="9"/>
      <dgm:spPr/>
      <dgm:t>
        <a:bodyPr/>
        <a:lstStyle/>
        <a:p>
          <a:endParaRPr lang="uk-UA"/>
        </a:p>
      </dgm:t>
    </dgm:pt>
    <dgm:pt modelId="{CE005DB0-3415-4711-9F7A-847E998AD106}" type="pres">
      <dgm:prSet presAssocID="{BAD686B9-BF40-44E6-BF65-5B5C9930FEE8}" presName="compNode" presStyleCnt="0"/>
      <dgm:spPr/>
      <dgm:t>
        <a:bodyPr/>
        <a:lstStyle/>
        <a:p>
          <a:endParaRPr lang="uk-UA"/>
        </a:p>
      </dgm:t>
    </dgm:pt>
    <dgm:pt modelId="{75ADEE01-532D-4432-A507-C55FB03D2AFF}" type="pres">
      <dgm:prSet presAssocID="{BAD686B9-BF40-44E6-BF65-5B5C9930FEE8}" presName="dummyConnPt" presStyleCnt="0"/>
      <dgm:spPr/>
      <dgm:t>
        <a:bodyPr/>
        <a:lstStyle/>
        <a:p>
          <a:endParaRPr lang="uk-UA"/>
        </a:p>
      </dgm:t>
    </dgm:pt>
    <dgm:pt modelId="{23087224-A133-479A-A629-3915E58B245A}" type="pres">
      <dgm:prSet presAssocID="{BAD686B9-BF40-44E6-BF65-5B5C9930FEE8}" presName="node" presStyleLbl="node1" presStyleIdx="8" presStyleCnt="10">
        <dgm:presLayoutVars>
          <dgm:bulletEnabled val="1"/>
        </dgm:presLayoutVars>
      </dgm:prSet>
      <dgm:spPr/>
      <dgm:t>
        <a:bodyPr/>
        <a:lstStyle/>
        <a:p>
          <a:endParaRPr lang="uk-UA"/>
        </a:p>
      </dgm:t>
    </dgm:pt>
    <dgm:pt modelId="{939CA141-B8F4-41F2-9279-1D6D61012148}" type="pres">
      <dgm:prSet presAssocID="{4EDFC18E-560E-42F0-B741-9ED4AFA59FC4}" presName="sibTrans" presStyleLbl="bgSibTrans2D1" presStyleIdx="8" presStyleCnt="9"/>
      <dgm:spPr/>
      <dgm:t>
        <a:bodyPr/>
        <a:lstStyle/>
        <a:p>
          <a:endParaRPr lang="uk-UA"/>
        </a:p>
      </dgm:t>
    </dgm:pt>
    <dgm:pt modelId="{7121A87A-6E30-4AC6-AC94-E3AE8D7C768D}" type="pres">
      <dgm:prSet presAssocID="{87119375-7D9E-40C1-BBDD-206B169904D0}" presName="compNode" presStyleCnt="0"/>
      <dgm:spPr/>
      <dgm:t>
        <a:bodyPr/>
        <a:lstStyle/>
        <a:p>
          <a:endParaRPr lang="uk-UA"/>
        </a:p>
      </dgm:t>
    </dgm:pt>
    <dgm:pt modelId="{1D298503-B148-472F-9C78-076E56E3DDF3}" type="pres">
      <dgm:prSet presAssocID="{87119375-7D9E-40C1-BBDD-206B169904D0}" presName="dummyConnPt" presStyleCnt="0"/>
      <dgm:spPr/>
      <dgm:t>
        <a:bodyPr/>
        <a:lstStyle/>
        <a:p>
          <a:endParaRPr lang="uk-UA"/>
        </a:p>
      </dgm:t>
    </dgm:pt>
    <dgm:pt modelId="{BD4956C3-695C-4238-AD9B-28BF26832629}" type="pres">
      <dgm:prSet presAssocID="{87119375-7D9E-40C1-BBDD-206B169904D0}" presName="node" presStyleLbl="node1" presStyleIdx="9" presStyleCnt="10">
        <dgm:presLayoutVars>
          <dgm:bulletEnabled val="1"/>
        </dgm:presLayoutVars>
      </dgm:prSet>
      <dgm:spPr/>
      <dgm:t>
        <a:bodyPr/>
        <a:lstStyle/>
        <a:p>
          <a:endParaRPr lang="uk-UA"/>
        </a:p>
      </dgm:t>
    </dgm:pt>
  </dgm:ptLst>
  <dgm:cxnLst>
    <dgm:cxn modelId="{67343C92-E7C6-486F-B1D3-8C16FB4E3E7E}" srcId="{FF2F9E15-68FD-42DD-8B87-6FBA96734953}" destId="{BF070AB8-4D10-4318-8F45-2EC2501B5D27}" srcOrd="3" destOrd="0" parTransId="{48FACBF9-C008-450D-B341-49EF25D075BD}" sibTransId="{D8CBEE17-CD3B-411E-B19B-A10ED264B96A}"/>
    <dgm:cxn modelId="{E2AB4160-94C4-4D8A-9E78-6701D27B8ADB}" type="presOf" srcId="{CC8DDCBC-D57B-49F9-A7FC-C1FA9597F1E5}" destId="{10FFC9CB-05E0-47A7-AE76-1FD192B9E1E5}" srcOrd="0" destOrd="0" presId="urn:microsoft.com/office/officeart/2005/8/layout/bProcess4"/>
    <dgm:cxn modelId="{6843A498-F091-441E-A98A-5677B06A232C}" srcId="{FF2F9E15-68FD-42DD-8B87-6FBA96734953}" destId="{9E0377E8-CCD2-4C9F-AB65-26C257418FA1}" srcOrd="0" destOrd="0" parTransId="{31F32FA7-F38E-4581-A868-AB60325BFC87}" sibTransId="{14549204-0168-42E7-AB17-AE8B4A589CF5}"/>
    <dgm:cxn modelId="{990C2828-9042-4854-A679-37C2878B40B1}" type="presOf" srcId="{D9823EFA-04E7-44A4-A2FF-B08AEDFBF9FD}" destId="{936D493A-A63B-4BC5-A907-1C25F4E277C3}" srcOrd="0" destOrd="0" presId="urn:microsoft.com/office/officeart/2005/8/layout/bProcess4"/>
    <dgm:cxn modelId="{B4D9014B-B316-4069-AFA5-8BDD01E9AC2B}" srcId="{FF2F9E15-68FD-42DD-8B87-6FBA96734953}" destId="{87119375-7D9E-40C1-BBDD-206B169904D0}" srcOrd="9" destOrd="0" parTransId="{5A0E0A9D-38B9-4482-90E4-47AEB92EBE37}" sibTransId="{9315DACF-2C7C-47F2-998D-7035D9399746}"/>
    <dgm:cxn modelId="{33875D28-00CC-40B9-B267-280820729565}" type="presOf" srcId="{AADF8257-A848-4733-8C1A-3EEEAC0D4590}" destId="{AA3562AB-62A2-4033-9869-8D474EB8FB2A}" srcOrd="0" destOrd="0" presId="urn:microsoft.com/office/officeart/2005/8/layout/bProcess4"/>
    <dgm:cxn modelId="{AB36A47B-18B4-4A61-83CD-D73100BE7A0F}" srcId="{FF2F9E15-68FD-42DD-8B87-6FBA96734953}" destId="{D9823EFA-04E7-44A4-A2FF-B08AEDFBF9FD}" srcOrd="7" destOrd="0" parTransId="{79950D1A-EB21-4B44-84FB-8E0B2B13CDC9}" sibTransId="{E3C03A3C-DC14-4A81-BD57-4BE3185C60ED}"/>
    <dgm:cxn modelId="{72DAEF35-C799-446A-A542-F03027A8B7EA}" type="presOf" srcId="{9E0377E8-CCD2-4C9F-AB65-26C257418FA1}" destId="{758F960E-5C85-4C11-B767-A092299CD294}" srcOrd="0" destOrd="0" presId="urn:microsoft.com/office/officeart/2005/8/layout/bProcess4"/>
    <dgm:cxn modelId="{BD4C0833-09AC-42CD-8A0C-6E0D15537BF4}" type="presOf" srcId="{726515E1-74AB-48E0-9667-5E68C4FB3F47}" destId="{6AFC00F8-5960-432C-9D79-24A3F30FC606}" srcOrd="0" destOrd="0" presId="urn:microsoft.com/office/officeart/2005/8/layout/bProcess4"/>
    <dgm:cxn modelId="{628494B8-725F-42CD-B4C2-4A9BADA56469}" srcId="{FF2F9E15-68FD-42DD-8B87-6FBA96734953}" destId="{5960608D-2E1B-4BC7-B56B-146B47EC9EAE}" srcOrd="2" destOrd="0" parTransId="{0A8F2957-7264-4CF1-AA7F-694CDDA07875}" sibTransId="{548C8BEC-F157-4916-8B63-1D0B30177FFF}"/>
    <dgm:cxn modelId="{19CE886A-EB86-424A-95A7-1C57BB7959E6}" type="presOf" srcId="{E3C03A3C-DC14-4A81-BD57-4BE3185C60ED}" destId="{E908325C-6326-4101-8176-04CF8B8FF6BB}" srcOrd="0" destOrd="0" presId="urn:microsoft.com/office/officeart/2005/8/layout/bProcess4"/>
    <dgm:cxn modelId="{BB075700-ADC8-4633-8881-21A3CA00CE18}" type="presOf" srcId="{FAFABD64-2DA8-47B9-A660-A73DD42D50A7}" destId="{14A92A8B-1BDA-4F1C-80B1-55565C8AC218}" srcOrd="0" destOrd="0" presId="urn:microsoft.com/office/officeart/2005/8/layout/bProcess4"/>
    <dgm:cxn modelId="{BD9903BC-EC50-4E2D-BA51-A22EDBDF4A23}" type="presOf" srcId="{BF070AB8-4D10-4318-8F45-2EC2501B5D27}" destId="{00E18FF3-159E-4F2D-BD29-3FAC852A07BC}" srcOrd="0" destOrd="0" presId="urn:microsoft.com/office/officeart/2005/8/layout/bProcess4"/>
    <dgm:cxn modelId="{211A8D63-830E-4078-957A-BEBE9946848F}" srcId="{FF2F9E15-68FD-42DD-8B87-6FBA96734953}" destId="{B33A63B2-04B7-4F00-99E4-25332E9E9AFF}" srcOrd="4" destOrd="0" parTransId="{03149246-C7FE-4436-AAD6-38BF99A9D31A}" sibTransId="{CC8DDCBC-D57B-49F9-A7FC-C1FA9597F1E5}"/>
    <dgm:cxn modelId="{69DE63A2-EEE2-440B-855E-522A9589E06D}" type="presOf" srcId="{B2D7258B-6A9E-42C6-A315-B498B7B1116C}" destId="{B35E8E0F-E640-4C80-92E3-87152C43F54A}" srcOrd="0" destOrd="0" presId="urn:microsoft.com/office/officeart/2005/8/layout/bProcess4"/>
    <dgm:cxn modelId="{23630C61-FDB0-43B4-948F-CB538CF8BA13}" srcId="{FF2F9E15-68FD-42DD-8B87-6FBA96734953}" destId="{726515E1-74AB-48E0-9667-5E68C4FB3F47}" srcOrd="6" destOrd="0" parTransId="{5A2E8D1D-5DC5-4C2A-9F99-D71382B0CB10}" sibTransId="{B2D7258B-6A9E-42C6-A315-B498B7B1116C}"/>
    <dgm:cxn modelId="{FFD63946-EA22-453A-B9D1-2801B426A397}" type="presOf" srcId="{D8CBEE17-CD3B-411E-B19B-A10ED264B96A}" destId="{B2283A9A-E739-428F-A830-FB9FBBDAB1F8}" srcOrd="0" destOrd="0" presId="urn:microsoft.com/office/officeart/2005/8/layout/bProcess4"/>
    <dgm:cxn modelId="{4674609A-C217-47EF-A88E-BDEB38795FCE}" type="presOf" srcId="{B33A63B2-04B7-4F00-99E4-25332E9E9AFF}" destId="{F7B6E9F6-1D9D-4ACC-AD25-7E387B496DCC}" srcOrd="0" destOrd="0" presId="urn:microsoft.com/office/officeart/2005/8/layout/bProcess4"/>
    <dgm:cxn modelId="{C43123EA-C9DD-4657-AB69-139567B1A6E6}" type="presOf" srcId="{5960608D-2E1B-4BC7-B56B-146B47EC9EAE}" destId="{AD6A4BF5-BD75-46BB-85CF-E2740561DA21}" srcOrd="0" destOrd="0" presId="urn:microsoft.com/office/officeart/2005/8/layout/bProcess4"/>
    <dgm:cxn modelId="{AD24426D-0911-4641-A381-73E8B5455960}" srcId="{FF2F9E15-68FD-42DD-8B87-6FBA96734953}" destId="{BAD686B9-BF40-44E6-BF65-5B5C9930FEE8}" srcOrd="8" destOrd="0" parTransId="{C4A62CFF-80E0-4BFA-8209-B29E4774D946}" sibTransId="{4EDFC18E-560E-42F0-B741-9ED4AFA59FC4}"/>
    <dgm:cxn modelId="{F80A931E-4B87-4060-A571-8DAEB3F38CA3}" srcId="{FF2F9E15-68FD-42DD-8B87-6FBA96734953}" destId="{FAFABD64-2DA8-47B9-A660-A73DD42D50A7}" srcOrd="5" destOrd="0" parTransId="{C340C92E-10BB-4AEF-93CE-8513CE5A3F1D}" sibTransId="{AADF8257-A848-4733-8C1A-3EEEAC0D4590}"/>
    <dgm:cxn modelId="{46B260C4-3EF1-423D-86D9-9B7EB9F7FADE}" srcId="{FF2F9E15-68FD-42DD-8B87-6FBA96734953}" destId="{D4ED3FDD-9975-444B-8BDF-2CBB37C9BD63}" srcOrd="1" destOrd="0" parTransId="{498E08D3-E93C-49B8-8490-F7DF61965C71}" sibTransId="{9870722B-D6FF-4FEE-90F9-312E8A23AC06}"/>
    <dgm:cxn modelId="{EA7E08B1-EC3A-4495-8CA8-298B7FA374D9}" type="presOf" srcId="{FF2F9E15-68FD-42DD-8B87-6FBA96734953}" destId="{FD497337-1560-4E43-8AC6-630CDE4E6908}" srcOrd="0" destOrd="0" presId="urn:microsoft.com/office/officeart/2005/8/layout/bProcess4"/>
    <dgm:cxn modelId="{9D6D0738-94B9-4E2F-BFC7-274AF3068729}" type="presOf" srcId="{BAD686B9-BF40-44E6-BF65-5B5C9930FEE8}" destId="{23087224-A133-479A-A629-3915E58B245A}" srcOrd="0" destOrd="0" presId="urn:microsoft.com/office/officeart/2005/8/layout/bProcess4"/>
    <dgm:cxn modelId="{967B49EE-0537-45C4-82D4-4DEAC734CDA6}" type="presOf" srcId="{D4ED3FDD-9975-444B-8BDF-2CBB37C9BD63}" destId="{5CFE3C9A-824A-4910-B7BC-B48A00746A52}" srcOrd="0" destOrd="0" presId="urn:microsoft.com/office/officeart/2005/8/layout/bProcess4"/>
    <dgm:cxn modelId="{7301F1E6-B4C4-4F2C-9C5D-3C36B5469F8B}" type="presOf" srcId="{548C8BEC-F157-4916-8B63-1D0B30177FFF}" destId="{AF98D8ED-C3DC-4C54-A118-8E641E1005FE}" srcOrd="0" destOrd="0" presId="urn:microsoft.com/office/officeart/2005/8/layout/bProcess4"/>
    <dgm:cxn modelId="{1758139B-7F49-4F8E-8AF1-383F2BCF3373}" type="presOf" srcId="{87119375-7D9E-40C1-BBDD-206B169904D0}" destId="{BD4956C3-695C-4238-AD9B-28BF26832629}" srcOrd="0" destOrd="0" presId="urn:microsoft.com/office/officeart/2005/8/layout/bProcess4"/>
    <dgm:cxn modelId="{1D97528F-CC9E-43D8-A377-72FE0F02E501}" type="presOf" srcId="{4EDFC18E-560E-42F0-B741-9ED4AFA59FC4}" destId="{939CA141-B8F4-41F2-9279-1D6D61012148}" srcOrd="0" destOrd="0" presId="urn:microsoft.com/office/officeart/2005/8/layout/bProcess4"/>
    <dgm:cxn modelId="{86E05DA5-F177-453A-B45E-9030E240469A}" type="presOf" srcId="{9870722B-D6FF-4FEE-90F9-312E8A23AC06}" destId="{E41C27EB-A4A4-4362-9837-E735E099B129}" srcOrd="0" destOrd="0" presId="urn:microsoft.com/office/officeart/2005/8/layout/bProcess4"/>
    <dgm:cxn modelId="{E2CDDCC8-2463-4E1F-946A-816E47B2D5AB}" type="presOf" srcId="{14549204-0168-42E7-AB17-AE8B4A589CF5}" destId="{34429B5F-B7D2-467F-9890-B4709C6A4425}" srcOrd="0" destOrd="0" presId="urn:microsoft.com/office/officeart/2005/8/layout/bProcess4"/>
    <dgm:cxn modelId="{7AF6430D-9071-43B0-973C-31346BE44942}" type="presParOf" srcId="{FD497337-1560-4E43-8AC6-630CDE4E6908}" destId="{69548372-A8F1-4832-A8C5-82E3EC6787E9}" srcOrd="0" destOrd="0" presId="urn:microsoft.com/office/officeart/2005/8/layout/bProcess4"/>
    <dgm:cxn modelId="{5001E738-D53B-47B1-BD75-18027AF0EDD2}" type="presParOf" srcId="{69548372-A8F1-4832-A8C5-82E3EC6787E9}" destId="{3767526E-C48E-42E3-A386-B0EB0065EE72}" srcOrd="0" destOrd="0" presId="urn:microsoft.com/office/officeart/2005/8/layout/bProcess4"/>
    <dgm:cxn modelId="{C4A92923-DB9A-4B76-834B-8CE32CC974BA}" type="presParOf" srcId="{69548372-A8F1-4832-A8C5-82E3EC6787E9}" destId="{758F960E-5C85-4C11-B767-A092299CD294}" srcOrd="1" destOrd="0" presId="urn:microsoft.com/office/officeart/2005/8/layout/bProcess4"/>
    <dgm:cxn modelId="{7716EDDA-CB5B-450A-8272-D5B587C5C8DF}" type="presParOf" srcId="{FD497337-1560-4E43-8AC6-630CDE4E6908}" destId="{34429B5F-B7D2-467F-9890-B4709C6A4425}" srcOrd="1" destOrd="0" presId="urn:microsoft.com/office/officeart/2005/8/layout/bProcess4"/>
    <dgm:cxn modelId="{DF57ADE7-66F8-4641-9F3A-0B4901FDF029}" type="presParOf" srcId="{FD497337-1560-4E43-8AC6-630CDE4E6908}" destId="{3CEA1D29-739D-42D9-8232-28B95C055843}" srcOrd="2" destOrd="0" presId="urn:microsoft.com/office/officeart/2005/8/layout/bProcess4"/>
    <dgm:cxn modelId="{F82A6592-2BC0-4712-B2AE-5EB2E64DE5FB}" type="presParOf" srcId="{3CEA1D29-739D-42D9-8232-28B95C055843}" destId="{F421EDAD-2E2E-4215-86E6-6BEEDC24C1E5}" srcOrd="0" destOrd="0" presId="urn:microsoft.com/office/officeart/2005/8/layout/bProcess4"/>
    <dgm:cxn modelId="{C84704D4-6F0A-40AB-AEC5-84F2474F711A}" type="presParOf" srcId="{3CEA1D29-739D-42D9-8232-28B95C055843}" destId="{5CFE3C9A-824A-4910-B7BC-B48A00746A52}" srcOrd="1" destOrd="0" presId="urn:microsoft.com/office/officeart/2005/8/layout/bProcess4"/>
    <dgm:cxn modelId="{8D4E64EA-0EA4-41DF-A6EA-FEB8271DB970}" type="presParOf" srcId="{FD497337-1560-4E43-8AC6-630CDE4E6908}" destId="{E41C27EB-A4A4-4362-9837-E735E099B129}" srcOrd="3" destOrd="0" presId="urn:microsoft.com/office/officeart/2005/8/layout/bProcess4"/>
    <dgm:cxn modelId="{B05D6567-9396-448D-889A-FE0A50C941E5}" type="presParOf" srcId="{FD497337-1560-4E43-8AC6-630CDE4E6908}" destId="{1D6D0005-28F2-483B-A230-19DA95DCA850}" srcOrd="4" destOrd="0" presId="urn:microsoft.com/office/officeart/2005/8/layout/bProcess4"/>
    <dgm:cxn modelId="{3307F387-12E8-4BA4-BB48-1961968F760A}" type="presParOf" srcId="{1D6D0005-28F2-483B-A230-19DA95DCA850}" destId="{EC877D71-4312-40B7-9841-C347ECCC1E6F}" srcOrd="0" destOrd="0" presId="urn:microsoft.com/office/officeart/2005/8/layout/bProcess4"/>
    <dgm:cxn modelId="{0437E592-2050-48E6-B6B3-CEAC4E6B717B}" type="presParOf" srcId="{1D6D0005-28F2-483B-A230-19DA95DCA850}" destId="{AD6A4BF5-BD75-46BB-85CF-E2740561DA21}" srcOrd="1" destOrd="0" presId="urn:microsoft.com/office/officeart/2005/8/layout/bProcess4"/>
    <dgm:cxn modelId="{1EA273E2-5AA4-4509-B241-C6B6EFCF08AC}" type="presParOf" srcId="{FD497337-1560-4E43-8AC6-630CDE4E6908}" destId="{AF98D8ED-C3DC-4C54-A118-8E641E1005FE}" srcOrd="5" destOrd="0" presId="urn:microsoft.com/office/officeart/2005/8/layout/bProcess4"/>
    <dgm:cxn modelId="{2801D16A-2D33-407B-8690-25F92D3C1F92}" type="presParOf" srcId="{FD497337-1560-4E43-8AC6-630CDE4E6908}" destId="{776556D0-7422-48E9-89C1-9A780954BBAA}" srcOrd="6" destOrd="0" presId="urn:microsoft.com/office/officeart/2005/8/layout/bProcess4"/>
    <dgm:cxn modelId="{6F8618A7-95AF-4E74-AD5A-BD1DDF18CC67}" type="presParOf" srcId="{776556D0-7422-48E9-89C1-9A780954BBAA}" destId="{5F8F45B7-59F2-4841-91F0-A05A6A625FD2}" srcOrd="0" destOrd="0" presId="urn:microsoft.com/office/officeart/2005/8/layout/bProcess4"/>
    <dgm:cxn modelId="{4E6D2D92-081E-45ED-992E-451FB32FE668}" type="presParOf" srcId="{776556D0-7422-48E9-89C1-9A780954BBAA}" destId="{00E18FF3-159E-4F2D-BD29-3FAC852A07BC}" srcOrd="1" destOrd="0" presId="urn:microsoft.com/office/officeart/2005/8/layout/bProcess4"/>
    <dgm:cxn modelId="{88EBDC5B-23C2-428A-9324-CFA65CAE951F}" type="presParOf" srcId="{FD497337-1560-4E43-8AC6-630CDE4E6908}" destId="{B2283A9A-E739-428F-A830-FB9FBBDAB1F8}" srcOrd="7" destOrd="0" presId="urn:microsoft.com/office/officeart/2005/8/layout/bProcess4"/>
    <dgm:cxn modelId="{91682465-F0BE-457D-AFBF-5C5D1C67C864}" type="presParOf" srcId="{FD497337-1560-4E43-8AC6-630CDE4E6908}" destId="{4E8FAF0C-1BA0-4A51-8568-0044BF56FD53}" srcOrd="8" destOrd="0" presId="urn:microsoft.com/office/officeart/2005/8/layout/bProcess4"/>
    <dgm:cxn modelId="{A6F4F32B-E9D3-4782-A655-9E286E39EA09}" type="presParOf" srcId="{4E8FAF0C-1BA0-4A51-8568-0044BF56FD53}" destId="{D8AF6693-297A-4270-90B3-0F9032100569}" srcOrd="0" destOrd="0" presId="urn:microsoft.com/office/officeart/2005/8/layout/bProcess4"/>
    <dgm:cxn modelId="{CC596445-C290-49B5-BB27-4A3F2388C1C9}" type="presParOf" srcId="{4E8FAF0C-1BA0-4A51-8568-0044BF56FD53}" destId="{F7B6E9F6-1D9D-4ACC-AD25-7E387B496DCC}" srcOrd="1" destOrd="0" presId="urn:microsoft.com/office/officeart/2005/8/layout/bProcess4"/>
    <dgm:cxn modelId="{0E246D06-7943-4AEF-A07A-6A39C6BE1061}" type="presParOf" srcId="{FD497337-1560-4E43-8AC6-630CDE4E6908}" destId="{10FFC9CB-05E0-47A7-AE76-1FD192B9E1E5}" srcOrd="9" destOrd="0" presId="urn:microsoft.com/office/officeart/2005/8/layout/bProcess4"/>
    <dgm:cxn modelId="{063557FC-74FB-4BE3-B595-46512677BD3D}" type="presParOf" srcId="{FD497337-1560-4E43-8AC6-630CDE4E6908}" destId="{D524DE29-3243-4A4A-B573-E0D4FBCC8D62}" srcOrd="10" destOrd="0" presId="urn:microsoft.com/office/officeart/2005/8/layout/bProcess4"/>
    <dgm:cxn modelId="{321DDE74-055B-4F65-AA9C-0A70B661989C}" type="presParOf" srcId="{D524DE29-3243-4A4A-B573-E0D4FBCC8D62}" destId="{7397BC60-9A74-41AA-B501-2667DEE10AD0}" srcOrd="0" destOrd="0" presId="urn:microsoft.com/office/officeart/2005/8/layout/bProcess4"/>
    <dgm:cxn modelId="{D43D50FE-705F-4EBA-9B1A-E47EA5667F5F}" type="presParOf" srcId="{D524DE29-3243-4A4A-B573-E0D4FBCC8D62}" destId="{14A92A8B-1BDA-4F1C-80B1-55565C8AC218}" srcOrd="1" destOrd="0" presId="urn:microsoft.com/office/officeart/2005/8/layout/bProcess4"/>
    <dgm:cxn modelId="{6A40F928-02C5-4F49-8EAA-D605E5CFD870}" type="presParOf" srcId="{FD497337-1560-4E43-8AC6-630CDE4E6908}" destId="{AA3562AB-62A2-4033-9869-8D474EB8FB2A}" srcOrd="11" destOrd="0" presId="urn:microsoft.com/office/officeart/2005/8/layout/bProcess4"/>
    <dgm:cxn modelId="{6DF4B2EF-69EB-4A22-B646-C2D6E9B9BA0E}" type="presParOf" srcId="{FD497337-1560-4E43-8AC6-630CDE4E6908}" destId="{2F0C961B-267A-47BA-B55D-E0E6A16AEB6B}" srcOrd="12" destOrd="0" presId="urn:microsoft.com/office/officeart/2005/8/layout/bProcess4"/>
    <dgm:cxn modelId="{DB7CD016-9F47-4FA5-86AF-E7253B66D83E}" type="presParOf" srcId="{2F0C961B-267A-47BA-B55D-E0E6A16AEB6B}" destId="{2AF34980-EBFF-49BE-90F2-80E2E6FEEAB0}" srcOrd="0" destOrd="0" presId="urn:microsoft.com/office/officeart/2005/8/layout/bProcess4"/>
    <dgm:cxn modelId="{2E0AEE92-B862-4730-9691-8FF81DC2E8F0}" type="presParOf" srcId="{2F0C961B-267A-47BA-B55D-E0E6A16AEB6B}" destId="{6AFC00F8-5960-432C-9D79-24A3F30FC606}" srcOrd="1" destOrd="0" presId="urn:microsoft.com/office/officeart/2005/8/layout/bProcess4"/>
    <dgm:cxn modelId="{FDD59912-94CE-4279-A49B-9B4FC8B36F85}" type="presParOf" srcId="{FD497337-1560-4E43-8AC6-630CDE4E6908}" destId="{B35E8E0F-E640-4C80-92E3-87152C43F54A}" srcOrd="13" destOrd="0" presId="urn:microsoft.com/office/officeart/2005/8/layout/bProcess4"/>
    <dgm:cxn modelId="{9A77A40F-6BC5-4174-91EA-1BAE650E0BD6}" type="presParOf" srcId="{FD497337-1560-4E43-8AC6-630CDE4E6908}" destId="{5B338B7F-720C-42FF-845A-6ED52CE852E9}" srcOrd="14" destOrd="0" presId="urn:microsoft.com/office/officeart/2005/8/layout/bProcess4"/>
    <dgm:cxn modelId="{291E0642-C417-4CA1-A83C-085694FC05C5}" type="presParOf" srcId="{5B338B7F-720C-42FF-845A-6ED52CE852E9}" destId="{538C2678-FD65-48EB-87A6-044D1E0E5888}" srcOrd="0" destOrd="0" presId="urn:microsoft.com/office/officeart/2005/8/layout/bProcess4"/>
    <dgm:cxn modelId="{5A2DFCFE-93FA-486E-BB58-6A76B7A8F453}" type="presParOf" srcId="{5B338B7F-720C-42FF-845A-6ED52CE852E9}" destId="{936D493A-A63B-4BC5-A907-1C25F4E277C3}" srcOrd="1" destOrd="0" presId="urn:microsoft.com/office/officeart/2005/8/layout/bProcess4"/>
    <dgm:cxn modelId="{FD6E009E-A4C0-4024-B82A-B35D6E81760F}" type="presParOf" srcId="{FD497337-1560-4E43-8AC6-630CDE4E6908}" destId="{E908325C-6326-4101-8176-04CF8B8FF6BB}" srcOrd="15" destOrd="0" presId="urn:microsoft.com/office/officeart/2005/8/layout/bProcess4"/>
    <dgm:cxn modelId="{B8581830-4520-4EFC-B867-7AD29105FF06}" type="presParOf" srcId="{FD497337-1560-4E43-8AC6-630CDE4E6908}" destId="{CE005DB0-3415-4711-9F7A-847E998AD106}" srcOrd="16" destOrd="0" presId="urn:microsoft.com/office/officeart/2005/8/layout/bProcess4"/>
    <dgm:cxn modelId="{1C5A9C32-10D4-4D99-BC98-7615B102735F}" type="presParOf" srcId="{CE005DB0-3415-4711-9F7A-847E998AD106}" destId="{75ADEE01-532D-4432-A507-C55FB03D2AFF}" srcOrd="0" destOrd="0" presId="urn:microsoft.com/office/officeart/2005/8/layout/bProcess4"/>
    <dgm:cxn modelId="{98984168-C1AC-4560-85B2-722332DAB57C}" type="presParOf" srcId="{CE005DB0-3415-4711-9F7A-847E998AD106}" destId="{23087224-A133-479A-A629-3915E58B245A}" srcOrd="1" destOrd="0" presId="urn:microsoft.com/office/officeart/2005/8/layout/bProcess4"/>
    <dgm:cxn modelId="{004B7C51-9318-4FDF-80D0-996E471B24EA}" type="presParOf" srcId="{FD497337-1560-4E43-8AC6-630CDE4E6908}" destId="{939CA141-B8F4-41F2-9279-1D6D61012148}" srcOrd="17" destOrd="0" presId="urn:microsoft.com/office/officeart/2005/8/layout/bProcess4"/>
    <dgm:cxn modelId="{E9D2B394-A8F8-4647-89D8-5197F17FB836}" type="presParOf" srcId="{FD497337-1560-4E43-8AC6-630CDE4E6908}" destId="{7121A87A-6E30-4AC6-AC94-E3AE8D7C768D}" srcOrd="18" destOrd="0" presId="urn:microsoft.com/office/officeart/2005/8/layout/bProcess4"/>
    <dgm:cxn modelId="{DEBD7FA7-0F46-4035-806D-DBE910784374}" type="presParOf" srcId="{7121A87A-6E30-4AC6-AC94-E3AE8D7C768D}" destId="{1D298503-B148-472F-9C78-076E56E3DDF3}" srcOrd="0" destOrd="0" presId="urn:microsoft.com/office/officeart/2005/8/layout/bProcess4"/>
    <dgm:cxn modelId="{F15BD9F9-C47D-48FD-B97C-5CC258D9E6F0}" type="presParOf" srcId="{7121A87A-6E30-4AC6-AC94-E3AE8D7C768D}" destId="{BD4956C3-695C-4238-AD9B-28BF2683262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B5179-2D98-4255-94AE-7D855BE70743}"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uk-UA"/>
        </a:p>
      </dgm:t>
    </dgm:pt>
    <dgm:pt modelId="{8938DFCE-A6F9-4481-B446-B52934F9AB56}">
      <dgm:prSet/>
      <dgm:spPr/>
      <dgm:t>
        <a:bodyPr/>
        <a:lstStyle/>
        <a:p>
          <a:pPr rtl="0"/>
          <a:r>
            <a:rPr lang="uk-UA" dirty="0" smtClean="0"/>
            <a:t>За своєю економічною природою і </a:t>
          </a:r>
          <a:r>
            <a:rPr lang="uk-UA" i="1" dirty="0" smtClean="0"/>
            <a:t>характером впливу</a:t>
          </a:r>
          <a:r>
            <a:rPr lang="uk-UA" dirty="0" smtClean="0"/>
            <a:t> на резуль­тати </a:t>
          </a:r>
          <a:r>
            <a:rPr lang="uk-UA" dirty="0" smtClean="0"/>
            <a:t>діяльності </a:t>
          </a:r>
          <a:r>
            <a:rPr lang="uk-UA" dirty="0" smtClean="0"/>
            <a:t>резерви поділяються на </a:t>
          </a:r>
          <a:r>
            <a:rPr lang="uk-UA" i="1" dirty="0" smtClean="0"/>
            <a:t>екстенсивні</a:t>
          </a:r>
          <a:r>
            <a:rPr lang="uk-UA" dirty="0" smtClean="0"/>
            <a:t> й </a:t>
          </a:r>
          <a:r>
            <a:rPr lang="uk-UA" i="1" dirty="0" smtClean="0"/>
            <a:t>інтенсивні</a:t>
          </a:r>
          <a:r>
            <a:rPr lang="uk-UA" dirty="0" smtClean="0"/>
            <a:t> </a:t>
          </a:r>
          <a:endParaRPr lang="uk-UA" dirty="0"/>
        </a:p>
      </dgm:t>
    </dgm:pt>
    <dgm:pt modelId="{21F71E12-E9D7-48A8-9740-F4FA3033EC31}" type="parTrans" cxnId="{069226B0-8551-4037-B944-9BEEAEA8B411}">
      <dgm:prSet/>
      <dgm:spPr/>
      <dgm:t>
        <a:bodyPr/>
        <a:lstStyle/>
        <a:p>
          <a:endParaRPr lang="uk-UA"/>
        </a:p>
      </dgm:t>
    </dgm:pt>
    <dgm:pt modelId="{01417494-D63E-4076-9D33-A0229BBD57E2}" type="sibTrans" cxnId="{069226B0-8551-4037-B944-9BEEAEA8B411}">
      <dgm:prSet/>
      <dgm:spPr/>
      <dgm:t>
        <a:bodyPr/>
        <a:lstStyle/>
        <a:p>
          <a:endParaRPr lang="uk-UA"/>
        </a:p>
      </dgm:t>
    </dgm:pt>
    <dgm:pt modelId="{8C9EF13D-B7CB-41A6-8262-A3A2245AAC9C}">
      <dgm:prSet/>
      <dgm:spPr/>
      <dgm:t>
        <a:bodyPr/>
        <a:lstStyle/>
        <a:p>
          <a:endParaRPr lang="uk-UA"/>
        </a:p>
      </dgm:t>
    </dgm:pt>
    <dgm:pt modelId="{35798810-9587-472A-9165-DF49EABAA430}" type="parTrans" cxnId="{EC54A13F-A3D7-4AC9-93A0-9668E4850754}">
      <dgm:prSet/>
      <dgm:spPr/>
      <dgm:t>
        <a:bodyPr/>
        <a:lstStyle/>
        <a:p>
          <a:endParaRPr lang="uk-UA"/>
        </a:p>
      </dgm:t>
    </dgm:pt>
    <dgm:pt modelId="{75CDC3BB-D3FA-44AE-AA55-2616A324798F}" type="sibTrans" cxnId="{EC54A13F-A3D7-4AC9-93A0-9668E4850754}">
      <dgm:prSet/>
      <dgm:spPr/>
      <dgm:t>
        <a:bodyPr/>
        <a:lstStyle/>
        <a:p>
          <a:endParaRPr lang="uk-UA"/>
        </a:p>
      </dgm:t>
    </dgm:pt>
    <dgm:pt modelId="{6A872505-9302-4FC5-969F-03610959A145}">
      <dgm:prSet/>
      <dgm:spPr/>
      <dgm:t>
        <a:bodyPr/>
        <a:lstStyle/>
        <a:p>
          <a:endParaRPr lang="uk-UA"/>
        </a:p>
      </dgm:t>
    </dgm:pt>
    <dgm:pt modelId="{1E370F0C-8843-472A-AAB6-5164985DCCA1}" type="parTrans" cxnId="{0655515C-16FC-4A9C-9653-69A060E6AA4E}">
      <dgm:prSet/>
      <dgm:spPr/>
      <dgm:t>
        <a:bodyPr/>
        <a:lstStyle/>
        <a:p>
          <a:endParaRPr lang="uk-UA"/>
        </a:p>
      </dgm:t>
    </dgm:pt>
    <dgm:pt modelId="{A64CAB45-3F86-4219-834B-3596A90BD3C0}" type="sibTrans" cxnId="{0655515C-16FC-4A9C-9653-69A060E6AA4E}">
      <dgm:prSet/>
      <dgm:spPr/>
      <dgm:t>
        <a:bodyPr/>
        <a:lstStyle/>
        <a:p>
          <a:endParaRPr lang="uk-UA"/>
        </a:p>
      </dgm:t>
    </dgm:pt>
    <dgm:pt modelId="{33751F88-36B4-47E0-B477-82CCFBDF5E1C}">
      <dgm:prSet custT="1"/>
      <dgm:spPr/>
      <dgm:t>
        <a:bodyPr/>
        <a:lstStyle/>
        <a:p>
          <a:r>
            <a:rPr lang="uk-UA" sz="2400" dirty="0" smtClean="0"/>
            <a:t>До резервів </a:t>
          </a:r>
          <a:r>
            <a:rPr lang="uk-UA" sz="2400" b="1" i="1" dirty="0" smtClean="0"/>
            <a:t>екстенсивного</a:t>
          </a:r>
          <a:r>
            <a:rPr lang="uk-UA" sz="2400" dirty="0" smtClean="0"/>
            <a:t> характеру відносяться ті, котрі пов'язані з використанням у виробництві додаткових ресурсів (мате­ріальних, трудових, земельних і ін</a:t>
          </a:r>
          <a:r>
            <a:rPr lang="uk-UA" sz="2400" dirty="0" smtClean="0"/>
            <a:t>.) </a:t>
          </a:r>
          <a:endParaRPr lang="uk-UA" sz="2400" dirty="0"/>
        </a:p>
      </dgm:t>
    </dgm:pt>
    <dgm:pt modelId="{7C7C01EE-84A3-4C68-A5D1-9397CF9A1964}" type="parTrans" cxnId="{DDDC6B7A-8C5C-4641-A9B9-FB902283F69F}">
      <dgm:prSet/>
      <dgm:spPr/>
      <dgm:t>
        <a:bodyPr/>
        <a:lstStyle/>
        <a:p>
          <a:endParaRPr lang="uk-UA"/>
        </a:p>
      </dgm:t>
    </dgm:pt>
    <dgm:pt modelId="{F68BB5B9-CA50-46B6-B809-AE61A8206301}" type="sibTrans" cxnId="{DDDC6B7A-8C5C-4641-A9B9-FB902283F69F}">
      <dgm:prSet/>
      <dgm:spPr/>
      <dgm:t>
        <a:bodyPr/>
        <a:lstStyle/>
        <a:p>
          <a:endParaRPr lang="uk-UA"/>
        </a:p>
      </dgm:t>
    </dgm:pt>
    <dgm:pt modelId="{BE44D76F-4FCB-424E-BF5A-535E7B850A3A}">
      <dgm:prSet custT="1"/>
      <dgm:spPr/>
      <dgm:t>
        <a:bodyPr/>
        <a:lstStyle/>
        <a:p>
          <a:r>
            <a:rPr lang="uk-UA" sz="2400" dirty="0" smtClean="0"/>
            <a:t>Резервами </a:t>
          </a:r>
          <a:r>
            <a:rPr lang="uk-UA" sz="2400" b="1" i="1" dirty="0" smtClean="0"/>
            <a:t>інтенсивного</a:t>
          </a:r>
          <a:r>
            <a:rPr lang="uk-UA" sz="2400" dirty="0" smtClean="0"/>
            <a:t> типу вважаються ті, які пов'язані з найбільш повним і раціональним вико­ристанням наявного виробничого </a:t>
          </a:r>
          <a:r>
            <a:rPr lang="uk-UA" sz="2400" dirty="0" smtClean="0"/>
            <a:t>потенціалу </a:t>
          </a:r>
          <a:endParaRPr lang="uk-UA" sz="2400" dirty="0"/>
        </a:p>
      </dgm:t>
    </dgm:pt>
    <dgm:pt modelId="{5BD7A97A-C411-4E2A-83D5-147EE08368E3}" type="parTrans" cxnId="{4328B534-28A4-47BF-B7A9-394C6002DD09}">
      <dgm:prSet/>
      <dgm:spPr/>
      <dgm:t>
        <a:bodyPr/>
        <a:lstStyle/>
        <a:p>
          <a:endParaRPr lang="uk-UA"/>
        </a:p>
      </dgm:t>
    </dgm:pt>
    <dgm:pt modelId="{A914C37B-895C-45A7-B231-10F82CF0B788}" type="sibTrans" cxnId="{4328B534-28A4-47BF-B7A9-394C6002DD09}">
      <dgm:prSet/>
      <dgm:spPr/>
      <dgm:t>
        <a:bodyPr/>
        <a:lstStyle/>
        <a:p>
          <a:endParaRPr lang="uk-UA"/>
        </a:p>
      </dgm:t>
    </dgm:pt>
    <dgm:pt modelId="{7EEA3347-EA0A-488E-8719-4FBD94691333}" type="pres">
      <dgm:prSet presAssocID="{1F7B5179-2D98-4255-94AE-7D855BE70743}" presName="composite" presStyleCnt="0">
        <dgm:presLayoutVars>
          <dgm:chMax val="1"/>
          <dgm:dir/>
          <dgm:resizeHandles val="exact"/>
        </dgm:presLayoutVars>
      </dgm:prSet>
      <dgm:spPr/>
      <dgm:t>
        <a:bodyPr/>
        <a:lstStyle/>
        <a:p>
          <a:endParaRPr lang="uk-UA"/>
        </a:p>
      </dgm:t>
    </dgm:pt>
    <dgm:pt modelId="{27F5760C-3F56-4C79-9825-1DE90C02BE3B}" type="pres">
      <dgm:prSet presAssocID="{8938DFCE-A6F9-4481-B446-B52934F9AB56}" presName="roof" presStyleLbl="dkBgShp" presStyleIdx="0" presStyleCnt="2"/>
      <dgm:spPr/>
      <dgm:t>
        <a:bodyPr/>
        <a:lstStyle/>
        <a:p>
          <a:endParaRPr lang="uk-UA"/>
        </a:p>
      </dgm:t>
    </dgm:pt>
    <dgm:pt modelId="{C7750914-0CA5-41A6-A2EC-97502864D3DC}" type="pres">
      <dgm:prSet presAssocID="{8938DFCE-A6F9-4481-B446-B52934F9AB56}" presName="pillars" presStyleCnt="0"/>
      <dgm:spPr/>
      <dgm:t>
        <a:bodyPr/>
        <a:lstStyle/>
        <a:p>
          <a:endParaRPr lang="uk-UA"/>
        </a:p>
      </dgm:t>
    </dgm:pt>
    <dgm:pt modelId="{7B2D4FE9-779F-4A3B-8E30-346D3CDB3DEC}" type="pres">
      <dgm:prSet presAssocID="{8938DFCE-A6F9-4481-B446-B52934F9AB56}" presName="pillar1" presStyleLbl="node1" presStyleIdx="0" presStyleCnt="2">
        <dgm:presLayoutVars>
          <dgm:bulletEnabled val="1"/>
        </dgm:presLayoutVars>
      </dgm:prSet>
      <dgm:spPr/>
      <dgm:t>
        <a:bodyPr/>
        <a:lstStyle/>
        <a:p>
          <a:endParaRPr lang="uk-UA"/>
        </a:p>
      </dgm:t>
    </dgm:pt>
    <dgm:pt modelId="{46D792E7-F94A-4059-BBD8-5645B6BDB368}" type="pres">
      <dgm:prSet presAssocID="{BE44D76F-4FCB-424E-BF5A-535E7B850A3A}" presName="pillarX" presStyleLbl="node1" presStyleIdx="1" presStyleCnt="2">
        <dgm:presLayoutVars>
          <dgm:bulletEnabled val="1"/>
        </dgm:presLayoutVars>
      </dgm:prSet>
      <dgm:spPr/>
      <dgm:t>
        <a:bodyPr/>
        <a:lstStyle/>
        <a:p>
          <a:endParaRPr lang="uk-UA"/>
        </a:p>
      </dgm:t>
    </dgm:pt>
    <dgm:pt modelId="{87F3D2CC-D067-4916-8CD9-85DDE31AFC76}" type="pres">
      <dgm:prSet presAssocID="{8938DFCE-A6F9-4481-B446-B52934F9AB56}" presName="base" presStyleLbl="dkBgShp" presStyleIdx="1" presStyleCnt="2"/>
      <dgm:spPr/>
      <dgm:t>
        <a:bodyPr/>
        <a:lstStyle/>
        <a:p>
          <a:endParaRPr lang="ru-RU"/>
        </a:p>
      </dgm:t>
    </dgm:pt>
  </dgm:ptLst>
  <dgm:cxnLst>
    <dgm:cxn modelId="{0321560A-D025-42AF-80B9-ADAC8F2C2BF5}" type="presOf" srcId="{BE44D76F-4FCB-424E-BF5A-535E7B850A3A}" destId="{46D792E7-F94A-4059-BBD8-5645B6BDB368}" srcOrd="0" destOrd="0" presId="urn:microsoft.com/office/officeart/2005/8/layout/hList3"/>
    <dgm:cxn modelId="{8258B430-0A38-4FD0-A6ED-A0245D98D5C9}" type="presOf" srcId="{1F7B5179-2D98-4255-94AE-7D855BE70743}" destId="{7EEA3347-EA0A-488E-8719-4FBD94691333}" srcOrd="0" destOrd="0" presId="urn:microsoft.com/office/officeart/2005/8/layout/hList3"/>
    <dgm:cxn modelId="{6961FECB-4FEA-4D65-B6F6-9B19FC327939}" type="presOf" srcId="{33751F88-36B4-47E0-B477-82CCFBDF5E1C}" destId="{7B2D4FE9-779F-4A3B-8E30-346D3CDB3DEC}" srcOrd="0" destOrd="0" presId="urn:microsoft.com/office/officeart/2005/8/layout/hList3"/>
    <dgm:cxn modelId="{4328B534-28A4-47BF-B7A9-394C6002DD09}" srcId="{8938DFCE-A6F9-4481-B446-B52934F9AB56}" destId="{BE44D76F-4FCB-424E-BF5A-535E7B850A3A}" srcOrd="1" destOrd="0" parTransId="{5BD7A97A-C411-4E2A-83D5-147EE08368E3}" sibTransId="{A914C37B-895C-45A7-B231-10F82CF0B788}"/>
    <dgm:cxn modelId="{61A81AB5-6138-4D8A-83F7-FFFBD01A3674}" type="presOf" srcId="{8938DFCE-A6F9-4481-B446-B52934F9AB56}" destId="{27F5760C-3F56-4C79-9825-1DE90C02BE3B}" srcOrd="0" destOrd="0" presId="urn:microsoft.com/office/officeart/2005/8/layout/hList3"/>
    <dgm:cxn modelId="{069226B0-8551-4037-B944-9BEEAEA8B411}" srcId="{1F7B5179-2D98-4255-94AE-7D855BE70743}" destId="{8938DFCE-A6F9-4481-B446-B52934F9AB56}" srcOrd="0" destOrd="0" parTransId="{21F71E12-E9D7-48A8-9740-F4FA3033EC31}" sibTransId="{01417494-D63E-4076-9D33-A0229BBD57E2}"/>
    <dgm:cxn modelId="{EC54A13F-A3D7-4AC9-93A0-9668E4850754}" srcId="{1F7B5179-2D98-4255-94AE-7D855BE70743}" destId="{8C9EF13D-B7CB-41A6-8262-A3A2245AAC9C}" srcOrd="1" destOrd="0" parTransId="{35798810-9587-472A-9165-DF49EABAA430}" sibTransId="{75CDC3BB-D3FA-44AE-AA55-2616A324798F}"/>
    <dgm:cxn modelId="{0655515C-16FC-4A9C-9653-69A060E6AA4E}" srcId="{1F7B5179-2D98-4255-94AE-7D855BE70743}" destId="{6A872505-9302-4FC5-969F-03610959A145}" srcOrd="2" destOrd="0" parTransId="{1E370F0C-8843-472A-AAB6-5164985DCCA1}" sibTransId="{A64CAB45-3F86-4219-834B-3596A90BD3C0}"/>
    <dgm:cxn modelId="{DDDC6B7A-8C5C-4641-A9B9-FB902283F69F}" srcId="{8938DFCE-A6F9-4481-B446-B52934F9AB56}" destId="{33751F88-36B4-47E0-B477-82CCFBDF5E1C}" srcOrd="0" destOrd="0" parTransId="{7C7C01EE-84A3-4C68-A5D1-9397CF9A1964}" sibTransId="{F68BB5B9-CA50-46B6-B809-AE61A8206301}"/>
    <dgm:cxn modelId="{FA514EF8-B0C9-4577-A5C3-064ADC786FD0}" type="presParOf" srcId="{7EEA3347-EA0A-488E-8719-4FBD94691333}" destId="{27F5760C-3F56-4C79-9825-1DE90C02BE3B}" srcOrd="0" destOrd="0" presId="urn:microsoft.com/office/officeart/2005/8/layout/hList3"/>
    <dgm:cxn modelId="{FEE6A217-35AD-4CE1-953B-97620568F07A}" type="presParOf" srcId="{7EEA3347-EA0A-488E-8719-4FBD94691333}" destId="{C7750914-0CA5-41A6-A2EC-97502864D3DC}" srcOrd="1" destOrd="0" presId="urn:microsoft.com/office/officeart/2005/8/layout/hList3"/>
    <dgm:cxn modelId="{67160F04-FCE0-46F7-BF16-535A67D05816}" type="presParOf" srcId="{C7750914-0CA5-41A6-A2EC-97502864D3DC}" destId="{7B2D4FE9-779F-4A3B-8E30-346D3CDB3DEC}" srcOrd="0" destOrd="0" presId="urn:microsoft.com/office/officeart/2005/8/layout/hList3"/>
    <dgm:cxn modelId="{78178F7D-9722-46B5-82A5-948DA4DB8E66}" type="presParOf" srcId="{C7750914-0CA5-41A6-A2EC-97502864D3DC}" destId="{46D792E7-F94A-4059-BBD8-5645B6BDB368}" srcOrd="1" destOrd="0" presId="urn:microsoft.com/office/officeart/2005/8/layout/hList3"/>
    <dgm:cxn modelId="{74643107-FFCF-4461-AB57-2EE6BC841138}" type="presParOf" srcId="{7EEA3347-EA0A-488E-8719-4FBD94691333}" destId="{87F3D2CC-D067-4916-8CD9-85DDE31AFC7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DDFCB-E050-40CE-8E6E-53C9FA372482}">
      <dsp:nvSpPr>
        <dsp:cNvPr id="0" name=""/>
        <dsp:cNvSpPr/>
      </dsp:nvSpPr>
      <dsp:spPr>
        <a:xfrm>
          <a:off x="38" y="14120"/>
          <a:ext cx="3667661" cy="835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a:outerShdw blurRad="50800" dist="12700" dir="13500000" algn="tl"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uk-UA" sz="2400" b="1" i="1" kern="1200" dirty="0" smtClean="0"/>
            <a:t>Загальнонаукові</a:t>
          </a:r>
          <a:endParaRPr lang="uk-UA" sz="2400" b="1" kern="1200" dirty="0"/>
        </a:p>
      </dsp:txBody>
      <dsp:txXfrm>
        <a:off x="38" y="14120"/>
        <a:ext cx="3667661" cy="835200"/>
      </dsp:txXfrm>
    </dsp:sp>
    <dsp:sp modelId="{752EE4F5-E631-4658-BFCC-92A2464C7074}">
      <dsp:nvSpPr>
        <dsp:cNvPr id="0" name=""/>
        <dsp:cNvSpPr/>
      </dsp:nvSpPr>
      <dsp:spPr>
        <a:xfrm>
          <a:off x="38" y="849320"/>
          <a:ext cx="3667661" cy="302499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uk-UA" sz="2400" kern="1200" dirty="0" smtClean="0"/>
            <a:t>відносяться мето­ди, властиві всім наукам: спостереження, порівняння, експеримент, аналіз, синтез, моделювання, формалізація, абстрагування та ін. </a:t>
          </a:r>
          <a:endParaRPr lang="uk-UA" sz="2400" kern="1200" dirty="0"/>
        </a:p>
      </dsp:txBody>
      <dsp:txXfrm>
        <a:off x="38" y="849320"/>
        <a:ext cx="3667661" cy="3024990"/>
      </dsp:txXfrm>
    </dsp:sp>
    <dsp:sp modelId="{A13FB53C-3F54-4711-89D5-8657F1F6C3E3}">
      <dsp:nvSpPr>
        <dsp:cNvPr id="0" name=""/>
        <dsp:cNvSpPr/>
      </dsp:nvSpPr>
      <dsp:spPr>
        <a:xfrm>
          <a:off x="4176477" y="101040"/>
          <a:ext cx="3667661" cy="835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a:outerShdw blurRad="50800" dist="12700" dir="13500000" algn="tl"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uk-UA" sz="2400" b="1" i="1" kern="1200" dirty="0" smtClean="0"/>
            <a:t>Конкретно-наукові</a:t>
          </a:r>
          <a:endParaRPr lang="uk-UA" sz="2400" b="1" kern="1200" dirty="0"/>
        </a:p>
      </dsp:txBody>
      <dsp:txXfrm>
        <a:off x="4176477" y="101040"/>
        <a:ext cx="3667661" cy="835200"/>
      </dsp:txXfrm>
    </dsp:sp>
    <dsp:sp modelId="{CC754C93-0916-4312-9106-E631A2BA15D4}">
      <dsp:nvSpPr>
        <dsp:cNvPr id="0" name=""/>
        <dsp:cNvSpPr/>
      </dsp:nvSpPr>
      <dsp:spPr>
        <a:xfrm>
          <a:off x="4181172" y="849320"/>
          <a:ext cx="3667661" cy="302499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uk-UA" sz="2400" kern="1200" smtClean="0"/>
            <a:t>методи властиві окремим наукам і не вико­ри­стовуються в рамках усіх інших.</a:t>
          </a:r>
          <a:endParaRPr lang="uk-UA" sz="2400" kern="1200" dirty="0"/>
        </a:p>
      </dsp:txBody>
      <dsp:txXfrm>
        <a:off x="4181172" y="849320"/>
        <a:ext cx="3667661" cy="302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6421A-E0FF-44B4-BBF0-E1B3BBFA6F0E}">
      <dsp:nvSpPr>
        <dsp:cNvPr id="0" name=""/>
        <dsp:cNvSpPr/>
      </dsp:nvSpPr>
      <dsp:spPr>
        <a:xfrm rot="5400000">
          <a:off x="412227" y="1769846"/>
          <a:ext cx="536349" cy="387367"/>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2DA133-4B34-468A-B22F-66DF66E67890}">
      <dsp:nvSpPr>
        <dsp:cNvPr id="0" name=""/>
        <dsp:cNvSpPr/>
      </dsp:nvSpPr>
      <dsp:spPr>
        <a:xfrm>
          <a:off x="205966" y="151271"/>
          <a:ext cx="4491057" cy="1578431"/>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Матеріалістична діалектика виходить з того, що всі явища і про­цеси необхідно розглядати в постійному русі, зміні, </a:t>
          </a:r>
          <a:r>
            <a:rPr lang="uk-UA" sz="2000" kern="1200" dirty="0" smtClean="0"/>
            <a:t>розвитку</a:t>
          </a:r>
          <a:endParaRPr lang="uk-UA" sz="2000" kern="1200" dirty="0"/>
        </a:p>
      </dsp:txBody>
      <dsp:txXfrm>
        <a:off x="283033" y="228338"/>
        <a:ext cx="4336923" cy="1424297"/>
      </dsp:txXfrm>
    </dsp:sp>
    <dsp:sp modelId="{0947602F-BC31-471E-9C79-AD4BCC4A6FB9}">
      <dsp:nvSpPr>
        <dsp:cNvPr id="0" name=""/>
        <dsp:cNvSpPr/>
      </dsp:nvSpPr>
      <dsp:spPr>
        <a:xfrm>
          <a:off x="3225700" y="1626139"/>
          <a:ext cx="1425707" cy="1109007"/>
        </a:xfrm>
        <a:prstGeom prst="rect">
          <a:avLst/>
        </a:prstGeom>
        <a:noFill/>
        <a:ln>
          <a:noFill/>
        </a:ln>
        <a:effectLst/>
      </dsp:spPr>
      <dsp:style>
        <a:lnRef idx="0">
          <a:scrgbClr r="0" g="0" b="0"/>
        </a:lnRef>
        <a:fillRef idx="0">
          <a:scrgbClr r="0" g="0" b="0"/>
        </a:fillRef>
        <a:effectRef idx="0">
          <a:scrgbClr r="0" g="0" b="0"/>
        </a:effectRef>
        <a:fontRef idx="minor"/>
      </dsp:style>
    </dsp:sp>
    <dsp:sp modelId="{40FA8764-52F6-46C0-BF14-F22DD9E1C3C5}">
      <dsp:nvSpPr>
        <dsp:cNvPr id="0" name=""/>
        <dsp:cNvSpPr/>
      </dsp:nvSpPr>
      <dsp:spPr>
        <a:xfrm rot="5400000">
          <a:off x="971254" y="3035655"/>
          <a:ext cx="529490" cy="375582"/>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FAFCB-AF24-41EA-9AF7-1F1382F94C79}">
      <dsp:nvSpPr>
        <dsp:cNvPr id="0" name=""/>
        <dsp:cNvSpPr/>
      </dsp:nvSpPr>
      <dsp:spPr>
        <a:xfrm>
          <a:off x="837637" y="1976107"/>
          <a:ext cx="6180411" cy="1001798"/>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Джерело однієї з характерних рис методу </a:t>
          </a:r>
          <a:r>
            <a:rPr lang="uk-UA" sz="2000" kern="1200" dirty="0" smtClean="0"/>
            <a:t>аналізу зовнішньоекономічної діяльності– </a:t>
          </a:r>
          <a:r>
            <a:rPr lang="uk-UA" sz="2000" kern="1200" dirty="0" smtClean="0"/>
            <a:t>необхідність постійних </a:t>
          </a:r>
          <a:r>
            <a:rPr lang="uk-UA" sz="2000" kern="1200" dirty="0" smtClean="0"/>
            <a:t>порівнянь</a:t>
          </a:r>
          <a:endParaRPr lang="uk-UA" sz="2000" kern="1200" dirty="0"/>
        </a:p>
      </dsp:txBody>
      <dsp:txXfrm>
        <a:off x="886550" y="2025020"/>
        <a:ext cx="6082585" cy="903972"/>
      </dsp:txXfrm>
    </dsp:sp>
    <dsp:sp modelId="{E12EA6B2-E8AA-4E13-9901-AB54C3A904E7}">
      <dsp:nvSpPr>
        <dsp:cNvPr id="0" name=""/>
        <dsp:cNvSpPr/>
      </dsp:nvSpPr>
      <dsp:spPr>
        <a:xfrm>
          <a:off x="6303033" y="2722565"/>
          <a:ext cx="1425707" cy="1109007"/>
        </a:xfrm>
        <a:prstGeom prst="rect">
          <a:avLst/>
        </a:prstGeom>
        <a:noFill/>
        <a:ln>
          <a:noFill/>
        </a:ln>
        <a:effectLst/>
      </dsp:spPr>
      <dsp:style>
        <a:lnRef idx="0">
          <a:scrgbClr r="0" g="0" b="0"/>
        </a:lnRef>
        <a:fillRef idx="0">
          <a:scrgbClr r="0" g="0" b="0"/>
        </a:fillRef>
        <a:effectRef idx="0">
          <a:scrgbClr r="0" g="0" b="0"/>
        </a:effectRef>
        <a:fontRef idx="minor"/>
      </dsp:style>
    </dsp:sp>
    <dsp:sp modelId="{7A03536E-C04B-4888-BD0C-0E693511CECC}">
      <dsp:nvSpPr>
        <dsp:cNvPr id="0" name=""/>
        <dsp:cNvSpPr/>
      </dsp:nvSpPr>
      <dsp:spPr>
        <a:xfrm>
          <a:off x="1399131" y="3155764"/>
          <a:ext cx="4247573" cy="1201030"/>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Порівняння дуже широко застосову­ються в аналізі </a:t>
          </a:r>
          <a:r>
            <a:rPr lang="uk-UA" sz="2000" kern="1200" dirty="0" smtClean="0"/>
            <a:t>зовнішньоекономічної діяльності </a:t>
          </a:r>
          <a:endParaRPr lang="uk-UA" sz="2000" kern="1200" dirty="0"/>
        </a:p>
      </dsp:txBody>
      <dsp:txXfrm>
        <a:off x="1457771" y="3214404"/>
        <a:ext cx="4130293" cy="1083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88AE-884C-4077-BDDE-80F28425968A}">
      <dsp:nvSpPr>
        <dsp:cNvPr id="0" name=""/>
        <dsp:cNvSpPr/>
      </dsp:nvSpPr>
      <dsp:spPr>
        <a:xfrm>
          <a:off x="119208" y="339486"/>
          <a:ext cx="6731996" cy="1979989"/>
        </a:xfrm>
        <a:prstGeom prst="roundRect">
          <a:avLst>
            <a:gd name="adj" fmla="val 10000"/>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a:outerShdw blurRad="50800" dist="12700" dir="13500000" algn="tl"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kern="1200" dirty="0" smtClean="0"/>
            <a:t>передбачає максимальну деталізацію досліджуваних явищ і процесів на елементи (власне аналіз), їхню систе­ма­тизацію і синтез.</a:t>
          </a:r>
          <a:endParaRPr lang="uk-UA" sz="2400" kern="1200" dirty="0"/>
        </a:p>
      </dsp:txBody>
      <dsp:txXfrm>
        <a:off x="177200" y="397478"/>
        <a:ext cx="4219530" cy="1864005"/>
      </dsp:txXfrm>
    </dsp:sp>
    <dsp:sp modelId="{F6EAC451-5875-4086-AB30-7C41E932E2FD}">
      <dsp:nvSpPr>
        <dsp:cNvPr id="0" name=""/>
        <dsp:cNvSpPr/>
      </dsp:nvSpPr>
      <dsp:spPr>
        <a:xfrm>
          <a:off x="986512" y="3168351"/>
          <a:ext cx="7416790" cy="2592288"/>
        </a:xfrm>
        <a:prstGeom prst="roundRect">
          <a:avLst>
            <a:gd name="adj" fmla="val 10000"/>
          </a:avLst>
        </a:prstGeom>
        <a:solidFill>
          <a:schemeClr val="accent1">
            <a:hueOff val="0"/>
            <a:satOff val="0"/>
            <a:lumOff val="0"/>
            <a:alphaOff val="0"/>
          </a:schemeClr>
        </a:solidFill>
        <a:ln w="15240" cap="flat" cmpd="sng" algn="ctr">
          <a:solidFill>
            <a:schemeClr val="lt1">
              <a:hueOff val="0"/>
              <a:satOff val="0"/>
              <a:lumOff val="0"/>
              <a:alphaOff val="0"/>
            </a:schemeClr>
          </a:solidFill>
          <a:prstDash val="solid"/>
        </a:ln>
        <a:effectLst>
          <a:outerShdw blurRad="50800" dist="12700" dir="13500000" algn="tl"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0" kern="1200" dirty="0" smtClean="0"/>
            <a:t>виділення складових частин </a:t>
          </a:r>
          <a:r>
            <a:rPr lang="uk-UA" sz="2000" kern="1200" dirty="0" smtClean="0"/>
            <a:t>тих чи інших явищ проводиться в тім ступені, який практично необхідний для з'ясування найбільш істотного і головного в досліджуваному об'єкті. Вона залежить від об'єкта та мети аналізу.</a:t>
          </a:r>
          <a:endParaRPr lang="uk-UA" sz="2000" kern="1200" dirty="0"/>
        </a:p>
      </dsp:txBody>
      <dsp:txXfrm>
        <a:off x="1062438" y="3244277"/>
        <a:ext cx="4195921" cy="2440436"/>
      </dsp:txXfrm>
    </dsp:sp>
    <dsp:sp modelId="{F6AF1ECC-8AFC-443E-89DA-80A8AF2DBF40}">
      <dsp:nvSpPr>
        <dsp:cNvPr id="0" name=""/>
        <dsp:cNvSpPr/>
      </dsp:nvSpPr>
      <dsp:spPr>
        <a:xfrm>
          <a:off x="5609426" y="2736312"/>
          <a:ext cx="993704" cy="432047"/>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uk-UA" sz="1900" kern="1200"/>
        </a:p>
      </dsp:txBody>
      <dsp:txXfrm>
        <a:off x="5833009" y="2736312"/>
        <a:ext cx="546538" cy="325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6540-F53B-4D13-8287-461ADD3AC5D3}">
      <dsp:nvSpPr>
        <dsp:cNvPr id="0" name=""/>
        <dsp:cNvSpPr/>
      </dsp:nvSpPr>
      <dsp:spPr>
        <a:xfrm rot="16200000">
          <a:off x="1278142" y="-1278142"/>
          <a:ext cx="1620180" cy="4176464"/>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uk-UA" sz="3200" kern="1200" dirty="0" smtClean="0"/>
            <a:t>взаємозв'язку</a:t>
          </a:r>
          <a:endParaRPr lang="uk-UA" sz="3200" kern="1200" dirty="0"/>
        </a:p>
      </dsp:txBody>
      <dsp:txXfrm rot="5400000">
        <a:off x="0" y="0"/>
        <a:ext cx="4176464" cy="1215135"/>
      </dsp:txXfrm>
    </dsp:sp>
    <dsp:sp modelId="{01168B0F-8F12-4F73-9CF0-C6023FF0DB6E}">
      <dsp:nvSpPr>
        <dsp:cNvPr id="0" name=""/>
        <dsp:cNvSpPr/>
      </dsp:nvSpPr>
      <dsp:spPr>
        <a:xfrm>
          <a:off x="4176464" y="0"/>
          <a:ext cx="4176464" cy="162018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uk-UA" sz="3200" kern="1200" dirty="0" smtClean="0"/>
            <a:t>взаємодії</a:t>
          </a:r>
          <a:endParaRPr lang="uk-UA" sz="3200" kern="1200" dirty="0"/>
        </a:p>
      </dsp:txBody>
      <dsp:txXfrm>
        <a:off x="4176464" y="0"/>
        <a:ext cx="4176464" cy="1215135"/>
      </dsp:txXfrm>
    </dsp:sp>
    <dsp:sp modelId="{8B752075-BD8A-4ECB-A1DF-33429AF63094}">
      <dsp:nvSpPr>
        <dsp:cNvPr id="0" name=""/>
        <dsp:cNvSpPr/>
      </dsp:nvSpPr>
      <dsp:spPr>
        <a:xfrm rot="10800000">
          <a:off x="0" y="1620180"/>
          <a:ext cx="4176464" cy="162018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uk-UA" sz="3200" kern="1200" dirty="0" smtClean="0"/>
            <a:t>взаємозалежності</a:t>
          </a:r>
          <a:endParaRPr lang="uk-UA" sz="3200" kern="1200" dirty="0"/>
        </a:p>
      </dsp:txBody>
      <dsp:txXfrm rot="10800000">
        <a:off x="0" y="2025225"/>
        <a:ext cx="4176464" cy="1215135"/>
      </dsp:txXfrm>
    </dsp:sp>
    <dsp:sp modelId="{16CA5A22-ADFE-47F5-8205-CE67CDEFE036}">
      <dsp:nvSpPr>
        <dsp:cNvPr id="0" name=""/>
        <dsp:cNvSpPr/>
      </dsp:nvSpPr>
      <dsp:spPr>
        <a:xfrm rot="5400000">
          <a:off x="5454606" y="342038"/>
          <a:ext cx="1620180" cy="4176464"/>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uk-UA" sz="2800" kern="1200" dirty="0" smtClean="0"/>
            <a:t>співпідпорядкованості</a:t>
          </a:r>
          <a:endParaRPr lang="uk-UA" sz="2800" kern="1200" dirty="0"/>
        </a:p>
      </dsp:txBody>
      <dsp:txXfrm rot="-5400000">
        <a:off x="4176464" y="2025224"/>
        <a:ext cx="4176464" cy="1215135"/>
      </dsp:txXfrm>
    </dsp:sp>
    <dsp:sp modelId="{5500EB2F-901E-46DB-BD20-18087EE255FB}">
      <dsp:nvSpPr>
        <dsp:cNvPr id="0" name=""/>
        <dsp:cNvSpPr/>
      </dsp:nvSpPr>
      <dsp:spPr>
        <a:xfrm>
          <a:off x="2160246" y="1008112"/>
          <a:ext cx="4032434" cy="1224135"/>
        </a:xfrm>
        <a:prstGeom prst="roundRect">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i="1" kern="1200" dirty="0" smtClean="0"/>
            <a:t>Систематизація</a:t>
          </a:r>
          <a:r>
            <a:rPr lang="uk-UA" sz="2800" b="1" kern="1200" dirty="0" smtClean="0"/>
            <a:t> </a:t>
          </a:r>
          <a:r>
            <a:rPr lang="uk-UA" sz="2400" kern="1200" dirty="0" smtClean="0"/>
            <a:t>елементів проводиться на основі вивчення їхньо­го </a:t>
          </a:r>
          <a:endParaRPr lang="uk-UA" sz="2400" kern="1200" dirty="0"/>
        </a:p>
      </dsp:txBody>
      <dsp:txXfrm>
        <a:off x="2220003" y="1067869"/>
        <a:ext cx="3912920" cy="1104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01B5E-AF36-4EC3-8FA9-3AE37E171A09}">
      <dsp:nvSpPr>
        <dsp:cNvPr id="0" name=""/>
        <dsp:cNvSpPr/>
      </dsp:nvSpPr>
      <dsp:spPr>
        <a:xfrm>
          <a:off x="2751" y="693359"/>
          <a:ext cx="3736959" cy="376338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kern="1200" dirty="0" smtClean="0"/>
            <a:t>Звідси випливає, що резерви як запаси і як можливості підвищення ефективності </a:t>
          </a:r>
          <a:r>
            <a:rPr lang="uk-UA" sz="2000" kern="1200" dirty="0" smtClean="0"/>
            <a:t>діяльності </a:t>
          </a:r>
          <a:r>
            <a:rPr lang="uk-UA" sz="2000" kern="1200" dirty="0" smtClean="0"/>
            <a:t>– це зовсім різні поняття, і відсутність їх чіткого розмежування часто при­зводить до </a:t>
          </a:r>
          <a:r>
            <a:rPr lang="uk-UA" sz="2000" kern="1200" dirty="0" err="1" smtClean="0"/>
            <a:t>терміноло-гічної</a:t>
          </a:r>
          <a:r>
            <a:rPr lang="uk-UA" sz="2000" kern="1200" dirty="0" smtClean="0"/>
            <a:t> </a:t>
          </a:r>
          <a:r>
            <a:rPr lang="uk-UA" sz="2000" kern="1200" dirty="0" smtClean="0"/>
            <a:t>плутанини.</a:t>
          </a:r>
          <a:endParaRPr lang="uk-UA" sz="2000" kern="1200" dirty="0"/>
        </a:p>
      </dsp:txBody>
      <dsp:txXfrm>
        <a:off x="112203" y="802811"/>
        <a:ext cx="3518055" cy="3544483"/>
      </dsp:txXfrm>
    </dsp:sp>
    <dsp:sp modelId="{DBF2E11E-C1F7-4E48-940C-8CAE8F79C740}">
      <dsp:nvSpPr>
        <dsp:cNvPr id="0" name=""/>
        <dsp:cNvSpPr/>
      </dsp:nvSpPr>
      <dsp:spPr>
        <a:xfrm rot="34055">
          <a:off x="3990484" y="2245876"/>
          <a:ext cx="531693" cy="705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uk-UA" sz="3000" kern="1200"/>
        </a:p>
      </dsp:txBody>
      <dsp:txXfrm>
        <a:off x="3990488" y="2386207"/>
        <a:ext cx="372185" cy="423365"/>
      </dsp:txXfrm>
    </dsp:sp>
    <dsp:sp modelId="{81A3FC65-028A-4493-BFA8-3275803ADAC7}">
      <dsp:nvSpPr>
        <dsp:cNvPr id="0" name=""/>
        <dsp:cNvSpPr/>
      </dsp:nvSpPr>
      <dsp:spPr>
        <a:xfrm>
          <a:off x="4742857" y="746353"/>
          <a:ext cx="3746263" cy="37514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kern="1200" dirty="0" smtClean="0"/>
            <a:t>Щоб уникнути цього, надалі ми будемо вживати термін "резервні фонди" як запаси матеріальних ресурсів і термін "господарські резер­ви" як можливості розвитку виробництва щодо </a:t>
          </a:r>
          <a:r>
            <a:rPr lang="uk-UA" sz="2000" kern="1200" dirty="0" smtClean="0"/>
            <a:t>досягну-того </a:t>
          </a:r>
          <a:r>
            <a:rPr lang="uk-UA" sz="2000" kern="1200" dirty="0" smtClean="0"/>
            <a:t>рівня на основі використання досягнення НТП.</a:t>
          </a:r>
          <a:endParaRPr lang="uk-UA" sz="2000" kern="1200" dirty="0"/>
        </a:p>
      </dsp:txBody>
      <dsp:txXfrm>
        <a:off x="4852581" y="856077"/>
        <a:ext cx="3526815" cy="3531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29B5F-B7D2-467F-9890-B4709C6A4425}">
      <dsp:nvSpPr>
        <dsp:cNvPr id="0" name=""/>
        <dsp:cNvSpPr/>
      </dsp:nvSpPr>
      <dsp:spPr>
        <a:xfrm rot="5437889">
          <a:off x="25588" y="1523178"/>
          <a:ext cx="1910492" cy="159146"/>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8F960E-5C85-4C11-B767-A092299CD294}">
      <dsp:nvSpPr>
        <dsp:cNvPr id="0" name=""/>
        <dsp:cNvSpPr/>
      </dsp:nvSpPr>
      <dsp:spPr>
        <a:xfrm>
          <a:off x="319760" y="0"/>
          <a:ext cx="2510958" cy="2020709"/>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uk-UA" sz="1800" kern="1200" dirty="0" smtClean="0">
              <a:solidFill>
                <a:schemeClr val="tx1"/>
              </a:solidFill>
            </a:rPr>
            <a:t>Для кращого розуміння, більш повного виявлення і використання господарські резерви класифікуються за різними </a:t>
          </a:r>
          <a:r>
            <a:rPr lang="uk-UA" sz="1800" kern="1200" dirty="0" smtClean="0">
              <a:solidFill>
                <a:schemeClr val="tx1"/>
              </a:solidFill>
            </a:rPr>
            <a:t>ознаками</a:t>
          </a:r>
          <a:endParaRPr lang="uk-UA" sz="1800" kern="1200" dirty="0">
            <a:solidFill>
              <a:schemeClr val="tx1"/>
            </a:solidFill>
          </a:endParaRPr>
        </a:p>
      </dsp:txBody>
      <dsp:txXfrm>
        <a:off x="378945" y="59185"/>
        <a:ext cx="2392588" cy="1902339"/>
      </dsp:txXfrm>
    </dsp:sp>
    <dsp:sp modelId="{E41C27EB-A4A4-4362-9837-E735E099B129}">
      <dsp:nvSpPr>
        <dsp:cNvPr id="0" name=""/>
        <dsp:cNvSpPr/>
      </dsp:nvSpPr>
      <dsp:spPr>
        <a:xfrm rot="5400000">
          <a:off x="106107" y="3283875"/>
          <a:ext cx="1502201" cy="181254"/>
        </a:xfrm>
        <a:prstGeom prst="rect">
          <a:avLst/>
        </a:prstGeom>
        <a:solidFill>
          <a:schemeClr val="accent1">
            <a:shade val="90000"/>
            <a:hueOff val="-73141"/>
            <a:satOff val="468"/>
            <a:lumOff val="33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FE3C9A-824A-4910-B7BC-B48A00746A52}">
      <dsp:nvSpPr>
        <dsp:cNvPr id="0" name=""/>
        <dsp:cNvSpPr/>
      </dsp:nvSpPr>
      <dsp:spPr>
        <a:xfrm>
          <a:off x="450293" y="2323128"/>
          <a:ext cx="2013938" cy="1208363"/>
        </a:xfrm>
        <a:prstGeom prst="roundRect">
          <a:avLst>
            <a:gd name="adj" fmla="val 10000"/>
          </a:avLst>
        </a:prstGeom>
        <a:solidFill>
          <a:schemeClr val="accent1"/>
        </a:solidFill>
        <a:ln w="15240" cap="flat" cmpd="sng" algn="ctr">
          <a:solidFill>
            <a:schemeClr val="lt1">
              <a:tint val="25000"/>
              <a:alpha val="25000"/>
            </a:schemeClr>
          </a:solidFill>
          <a:prstDash val="solid"/>
        </a:ln>
        <a:effectLst>
          <a:outerShdw blurRad="50800" dist="12700" dir="13500000" algn="tl"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За просторовою ознакою </a:t>
          </a:r>
          <a:endParaRPr lang="uk-UA" sz="2000" kern="1200" dirty="0"/>
        </a:p>
      </dsp:txBody>
      <dsp:txXfrm>
        <a:off x="485685" y="2358520"/>
        <a:ext cx="1943154" cy="1137579"/>
      </dsp:txXfrm>
    </dsp:sp>
    <dsp:sp modelId="{AF98D8ED-C3DC-4C54-A118-8E641E1005FE}">
      <dsp:nvSpPr>
        <dsp:cNvPr id="0" name=""/>
        <dsp:cNvSpPr/>
      </dsp:nvSpPr>
      <dsp:spPr>
        <a:xfrm rot="5400000">
          <a:off x="106107" y="4794329"/>
          <a:ext cx="1502201" cy="181254"/>
        </a:xfrm>
        <a:prstGeom prst="rect">
          <a:avLst/>
        </a:prstGeom>
        <a:solidFill>
          <a:schemeClr val="accent1">
            <a:shade val="90000"/>
            <a:hueOff val="-146281"/>
            <a:satOff val="937"/>
            <a:lumOff val="66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6A4BF5-BD75-46BB-85CF-E2740561DA21}">
      <dsp:nvSpPr>
        <dsp:cNvPr id="0" name=""/>
        <dsp:cNvSpPr/>
      </dsp:nvSpPr>
      <dsp:spPr>
        <a:xfrm>
          <a:off x="394245" y="3833582"/>
          <a:ext cx="2126034"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 </a:t>
          </a:r>
          <a:r>
            <a:rPr lang="uk-UA" sz="2000" kern="1200" dirty="0" smtClean="0"/>
            <a:t>Внутрішньо-господарські </a:t>
          </a:r>
          <a:r>
            <a:rPr lang="uk-UA" sz="2000" kern="1200" dirty="0" smtClean="0"/>
            <a:t>резерви</a:t>
          </a:r>
          <a:endParaRPr lang="uk-UA" sz="2000" kern="1200" dirty="0"/>
        </a:p>
      </dsp:txBody>
      <dsp:txXfrm>
        <a:off x="429637" y="3868974"/>
        <a:ext cx="2055250" cy="1137579"/>
      </dsp:txXfrm>
    </dsp:sp>
    <dsp:sp modelId="{B2283A9A-E739-428F-A830-FB9FBBDAB1F8}">
      <dsp:nvSpPr>
        <dsp:cNvPr id="0" name=""/>
        <dsp:cNvSpPr/>
      </dsp:nvSpPr>
      <dsp:spPr>
        <a:xfrm>
          <a:off x="861334" y="5549556"/>
          <a:ext cx="3175481" cy="181254"/>
        </a:xfrm>
        <a:prstGeom prst="rect">
          <a:avLst/>
        </a:prstGeom>
        <a:solidFill>
          <a:schemeClr val="accent1">
            <a:shade val="90000"/>
            <a:hueOff val="-219422"/>
            <a:satOff val="1405"/>
            <a:lumOff val="99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E18FF3-159E-4F2D-BD29-3FAC852A07BC}">
      <dsp:nvSpPr>
        <dsp:cNvPr id="0" name=""/>
        <dsp:cNvSpPr/>
      </dsp:nvSpPr>
      <dsp:spPr>
        <a:xfrm>
          <a:off x="450293" y="5344036"/>
          <a:ext cx="2013938"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Галузеві резерви </a:t>
          </a:r>
          <a:endParaRPr lang="uk-UA" sz="2000" kern="1200" dirty="0"/>
        </a:p>
      </dsp:txBody>
      <dsp:txXfrm>
        <a:off x="485685" y="5379428"/>
        <a:ext cx="1943154" cy="1137579"/>
      </dsp:txXfrm>
    </dsp:sp>
    <dsp:sp modelId="{10FFC9CB-05E0-47A7-AE76-1FD192B9E1E5}">
      <dsp:nvSpPr>
        <dsp:cNvPr id="0" name=""/>
        <dsp:cNvSpPr/>
      </dsp:nvSpPr>
      <dsp:spPr>
        <a:xfrm rot="16200000">
          <a:off x="3289842" y="4794329"/>
          <a:ext cx="1502201" cy="181254"/>
        </a:xfrm>
        <a:prstGeom prst="rect">
          <a:avLst/>
        </a:prstGeom>
        <a:solidFill>
          <a:schemeClr val="accent1">
            <a:shade val="90000"/>
            <a:hueOff val="-292562"/>
            <a:satOff val="1874"/>
            <a:lumOff val="133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B6E9F6-1D9D-4ACC-AD25-7E387B496DCC}">
      <dsp:nvSpPr>
        <dsp:cNvPr id="0" name=""/>
        <dsp:cNvSpPr/>
      </dsp:nvSpPr>
      <dsp:spPr>
        <a:xfrm>
          <a:off x="3634028" y="5344036"/>
          <a:ext cx="2013938"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Регіональні резерви</a:t>
          </a:r>
          <a:endParaRPr lang="uk-UA" sz="2000" kern="1200" dirty="0"/>
        </a:p>
      </dsp:txBody>
      <dsp:txXfrm>
        <a:off x="3669420" y="5379428"/>
        <a:ext cx="1943154" cy="1137579"/>
      </dsp:txXfrm>
    </dsp:sp>
    <dsp:sp modelId="{AA3562AB-62A2-4033-9869-8D474EB8FB2A}">
      <dsp:nvSpPr>
        <dsp:cNvPr id="0" name=""/>
        <dsp:cNvSpPr/>
      </dsp:nvSpPr>
      <dsp:spPr>
        <a:xfrm rot="16200000">
          <a:off x="3289842" y="3283875"/>
          <a:ext cx="1502201" cy="181254"/>
        </a:xfrm>
        <a:prstGeom prst="rect">
          <a:avLst/>
        </a:prstGeom>
        <a:solidFill>
          <a:schemeClr val="accent1">
            <a:shade val="90000"/>
            <a:hueOff val="-365703"/>
            <a:satOff val="2342"/>
            <a:lumOff val="16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A92A8B-1BDA-4F1C-80B1-55565C8AC218}">
      <dsp:nvSpPr>
        <dsp:cNvPr id="0" name=""/>
        <dsp:cNvSpPr/>
      </dsp:nvSpPr>
      <dsp:spPr>
        <a:xfrm>
          <a:off x="3377342" y="3833582"/>
          <a:ext cx="2527311"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t>Загальнодержавні </a:t>
          </a:r>
          <a:r>
            <a:rPr lang="uk-UA" sz="2000" kern="1200" dirty="0" smtClean="0"/>
            <a:t>резерви</a:t>
          </a:r>
          <a:endParaRPr lang="uk-UA" sz="2000" kern="1200" dirty="0"/>
        </a:p>
      </dsp:txBody>
      <dsp:txXfrm>
        <a:off x="3412734" y="3868974"/>
        <a:ext cx="2456527" cy="1137579"/>
      </dsp:txXfrm>
    </dsp:sp>
    <dsp:sp modelId="{B35E8E0F-E640-4C80-92E3-87152C43F54A}">
      <dsp:nvSpPr>
        <dsp:cNvPr id="0" name=""/>
        <dsp:cNvSpPr/>
      </dsp:nvSpPr>
      <dsp:spPr>
        <a:xfrm rot="16200000">
          <a:off x="3289842" y="1773421"/>
          <a:ext cx="1502201" cy="181254"/>
        </a:xfrm>
        <a:prstGeom prst="rect">
          <a:avLst/>
        </a:prstGeom>
        <a:solidFill>
          <a:schemeClr val="accent1">
            <a:shade val="90000"/>
            <a:hueOff val="-438844"/>
            <a:satOff val="2811"/>
            <a:lumOff val="199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C00F8-5960-432C-9D79-24A3F30FC606}">
      <dsp:nvSpPr>
        <dsp:cNvPr id="0" name=""/>
        <dsp:cNvSpPr/>
      </dsp:nvSpPr>
      <dsp:spPr>
        <a:xfrm>
          <a:off x="3634028" y="2323128"/>
          <a:ext cx="2013938"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1" kern="1200" dirty="0" smtClean="0"/>
            <a:t>За часовою ознакою</a:t>
          </a:r>
          <a:r>
            <a:rPr lang="uk-UA" sz="2000" kern="1200" dirty="0" smtClean="0"/>
            <a:t> </a:t>
          </a:r>
          <a:endParaRPr lang="uk-UA" sz="2000" kern="1200" dirty="0"/>
        </a:p>
      </dsp:txBody>
      <dsp:txXfrm>
        <a:off x="3669420" y="2358520"/>
        <a:ext cx="1943154" cy="1137579"/>
      </dsp:txXfrm>
    </dsp:sp>
    <dsp:sp modelId="{E908325C-6326-4101-8176-04CF8B8FF6BB}">
      <dsp:nvSpPr>
        <dsp:cNvPr id="0" name=""/>
        <dsp:cNvSpPr/>
      </dsp:nvSpPr>
      <dsp:spPr>
        <a:xfrm>
          <a:off x="4045069" y="1018194"/>
          <a:ext cx="2926971" cy="181254"/>
        </a:xfrm>
        <a:prstGeom prst="rect">
          <a:avLst/>
        </a:prstGeom>
        <a:solidFill>
          <a:schemeClr val="accent1">
            <a:shade val="90000"/>
            <a:hueOff val="-511984"/>
            <a:satOff val="3279"/>
            <a:lumOff val="233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6D493A-A63B-4BC5-A907-1C25F4E277C3}">
      <dsp:nvSpPr>
        <dsp:cNvPr id="0" name=""/>
        <dsp:cNvSpPr/>
      </dsp:nvSpPr>
      <dsp:spPr>
        <a:xfrm>
          <a:off x="3634028" y="812674"/>
          <a:ext cx="2013938"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1" kern="1200" dirty="0" smtClean="0"/>
            <a:t>Невикористані резерви</a:t>
          </a:r>
          <a:r>
            <a:rPr lang="uk-UA" sz="2000" kern="1200" dirty="0" smtClean="0"/>
            <a:t> </a:t>
          </a:r>
          <a:endParaRPr lang="uk-UA" sz="2000" kern="1200" dirty="0"/>
        </a:p>
      </dsp:txBody>
      <dsp:txXfrm>
        <a:off x="3669420" y="848066"/>
        <a:ext cx="1943154" cy="1137579"/>
      </dsp:txXfrm>
    </dsp:sp>
    <dsp:sp modelId="{939CA141-B8F4-41F2-9279-1D6D61012148}">
      <dsp:nvSpPr>
        <dsp:cNvPr id="0" name=""/>
        <dsp:cNvSpPr/>
      </dsp:nvSpPr>
      <dsp:spPr>
        <a:xfrm rot="5400000">
          <a:off x="6225067" y="1773421"/>
          <a:ext cx="1502201" cy="181254"/>
        </a:xfrm>
        <a:prstGeom prst="rect">
          <a:avLst/>
        </a:prstGeom>
        <a:solidFill>
          <a:schemeClr val="accent1">
            <a:shade val="90000"/>
            <a:hueOff val="-585125"/>
            <a:satOff val="3748"/>
            <a:lumOff val="266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87224-A133-479A-A629-3915E58B245A}">
      <dsp:nvSpPr>
        <dsp:cNvPr id="0" name=""/>
        <dsp:cNvSpPr/>
      </dsp:nvSpPr>
      <dsp:spPr>
        <a:xfrm>
          <a:off x="6569253" y="812674"/>
          <a:ext cx="2013938"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1" kern="1200" dirty="0" smtClean="0"/>
            <a:t>Перспективні резерви</a:t>
          </a:r>
          <a:r>
            <a:rPr lang="uk-UA" sz="2000" kern="1200" dirty="0" smtClean="0"/>
            <a:t> </a:t>
          </a:r>
          <a:endParaRPr lang="uk-UA" sz="2000" kern="1200" dirty="0"/>
        </a:p>
      </dsp:txBody>
      <dsp:txXfrm>
        <a:off x="6604645" y="848066"/>
        <a:ext cx="1943154" cy="1137579"/>
      </dsp:txXfrm>
    </dsp:sp>
    <dsp:sp modelId="{BD4956C3-695C-4238-AD9B-28BF26832629}">
      <dsp:nvSpPr>
        <dsp:cNvPr id="0" name=""/>
        <dsp:cNvSpPr/>
      </dsp:nvSpPr>
      <dsp:spPr>
        <a:xfrm>
          <a:off x="6569253" y="2323128"/>
          <a:ext cx="2013938" cy="1208363"/>
        </a:xfrm>
        <a:prstGeom prst="roundRect">
          <a:avLst>
            <a:gd name="adj" fmla="val 10000"/>
          </a:avLst>
        </a:prstGeom>
        <a:gradFill rotWithShape="1">
          <a:gsLst>
            <a:gs pos="0">
              <a:schemeClr val="accent1">
                <a:shade val="100000"/>
                <a:lumMod val="95000"/>
              </a:schemeClr>
            </a:gs>
            <a:gs pos="100000">
              <a:schemeClr val="accent1">
                <a:tint val="90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1" kern="1200" dirty="0" smtClean="0"/>
            <a:t>Поточні резерви</a:t>
          </a:r>
          <a:endParaRPr lang="uk-UA" sz="2000" kern="1200" dirty="0"/>
        </a:p>
      </dsp:txBody>
      <dsp:txXfrm>
        <a:off x="6604645" y="2358520"/>
        <a:ext cx="1943154" cy="1137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5760C-3F56-4C79-9825-1DE90C02BE3B}">
      <dsp:nvSpPr>
        <dsp:cNvPr id="0" name=""/>
        <dsp:cNvSpPr/>
      </dsp:nvSpPr>
      <dsp:spPr>
        <a:xfrm>
          <a:off x="0" y="0"/>
          <a:ext cx="8784976" cy="155537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uk-UA" sz="3100" kern="1200" dirty="0" smtClean="0"/>
            <a:t>За своєю економічною природою і </a:t>
          </a:r>
          <a:r>
            <a:rPr lang="uk-UA" sz="3100" i="1" kern="1200" dirty="0" smtClean="0"/>
            <a:t>характером впливу</a:t>
          </a:r>
          <a:r>
            <a:rPr lang="uk-UA" sz="3100" kern="1200" dirty="0" smtClean="0"/>
            <a:t> на резуль­тати </a:t>
          </a:r>
          <a:r>
            <a:rPr lang="uk-UA" sz="3100" kern="1200" dirty="0" smtClean="0"/>
            <a:t>діяльності </a:t>
          </a:r>
          <a:r>
            <a:rPr lang="uk-UA" sz="3100" kern="1200" dirty="0" smtClean="0"/>
            <a:t>резерви поділяються на </a:t>
          </a:r>
          <a:r>
            <a:rPr lang="uk-UA" sz="3100" i="1" kern="1200" dirty="0" smtClean="0"/>
            <a:t>екстенсивні</a:t>
          </a:r>
          <a:r>
            <a:rPr lang="uk-UA" sz="3100" kern="1200" dirty="0" smtClean="0"/>
            <a:t> й </a:t>
          </a:r>
          <a:r>
            <a:rPr lang="uk-UA" sz="3100" i="1" kern="1200" dirty="0" smtClean="0"/>
            <a:t>інтенсивні</a:t>
          </a:r>
          <a:r>
            <a:rPr lang="uk-UA" sz="3100" kern="1200" dirty="0" smtClean="0"/>
            <a:t> </a:t>
          </a:r>
          <a:endParaRPr lang="uk-UA" sz="3100" kern="1200" dirty="0"/>
        </a:p>
      </dsp:txBody>
      <dsp:txXfrm>
        <a:off x="0" y="0"/>
        <a:ext cx="8784976" cy="1555372"/>
      </dsp:txXfrm>
    </dsp:sp>
    <dsp:sp modelId="{7B2D4FE9-779F-4A3B-8E30-346D3CDB3DEC}">
      <dsp:nvSpPr>
        <dsp:cNvPr id="0" name=""/>
        <dsp:cNvSpPr/>
      </dsp:nvSpPr>
      <dsp:spPr>
        <a:xfrm>
          <a:off x="0" y="1555372"/>
          <a:ext cx="4392487" cy="3266282"/>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t>До резервів </a:t>
          </a:r>
          <a:r>
            <a:rPr lang="uk-UA" sz="2400" b="1" i="1" kern="1200" dirty="0" smtClean="0"/>
            <a:t>екстенсивного</a:t>
          </a:r>
          <a:r>
            <a:rPr lang="uk-UA" sz="2400" kern="1200" dirty="0" smtClean="0"/>
            <a:t> характеру відносяться ті, котрі пов'язані з використанням у виробництві додаткових ресурсів (мате­ріальних, трудових, земельних і ін</a:t>
          </a:r>
          <a:r>
            <a:rPr lang="uk-UA" sz="2400" kern="1200" dirty="0" smtClean="0"/>
            <a:t>.) </a:t>
          </a:r>
          <a:endParaRPr lang="uk-UA" sz="2400" kern="1200" dirty="0"/>
        </a:p>
      </dsp:txBody>
      <dsp:txXfrm>
        <a:off x="0" y="1555372"/>
        <a:ext cx="4392487" cy="3266282"/>
      </dsp:txXfrm>
    </dsp:sp>
    <dsp:sp modelId="{46D792E7-F94A-4059-BBD8-5645B6BDB368}">
      <dsp:nvSpPr>
        <dsp:cNvPr id="0" name=""/>
        <dsp:cNvSpPr/>
      </dsp:nvSpPr>
      <dsp:spPr>
        <a:xfrm>
          <a:off x="4392488" y="1555372"/>
          <a:ext cx="4392487" cy="3266282"/>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t>Резервами </a:t>
          </a:r>
          <a:r>
            <a:rPr lang="uk-UA" sz="2400" b="1" i="1" kern="1200" dirty="0" smtClean="0"/>
            <a:t>інтенсивного</a:t>
          </a:r>
          <a:r>
            <a:rPr lang="uk-UA" sz="2400" kern="1200" dirty="0" smtClean="0"/>
            <a:t> типу вважаються ті, які пов'язані з найбільш повним і раціональним вико­ристанням наявного виробничого </a:t>
          </a:r>
          <a:r>
            <a:rPr lang="uk-UA" sz="2400" kern="1200" dirty="0" smtClean="0"/>
            <a:t>потенціалу </a:t>
          </a:r>
          <a:endParaRPr lang="uk-UA" sz="2400" kern="1200" dirty="0"/>
        </a:p>
      </dsp:txBody>
      <dsp:txXfrm>
        <a:off x="4392488" y="1555372"/>
        <a:ext cx="4392487" cy="3266282"/>
      </dsp:txXfrm>
    </dsp:sp>
    <dsp:sp modelId="{87F3D2CC-D067-4916-8CD9-85DDE31AFC76}">
      <dsp:nvSpPr>
        <dsp:cNvPr id="0" name=""/>
        <dsp:cNvSpPr/>
      </dsp:nvSpPr>
      <dsp:spPr>
        <a:xfrm>
          <a:off x="0" y="4821655"/>
          <a:ext cx="8784976" cy="3629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9.wmf"/><Relationship Id="rId3" Type="http://schemas.openxmlformats.org/officeDocument/2006/relationships/image" Target="../media/image59.wmf"/><Relationship Id="rId7" Type="http://schemas.openxmlformats.org/officeDocument/2006/relationships/image" Target="../media/image63.wmf"/><Relationship Id="rId12" Type="http://schemas.openxmlformats.org/officeDocument/2006/relationships/image" Target="../media/image68.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wmf"/><Relationship Id="rId10" Type="http://schemas.openxmlformats.org/officeDocument/2006/relationships/image" Target="../media/image66.wmf"/><Relationship Id="rId4" Type="http://schemas.openxmlformats.org/officeDocument/2006/relationships/image" Target="../media/image60.wmf"/><Relationship Id="rId9"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823064-8453-479A-8193-B4C2F4B08220}" type="datetimeFigureOut">
              <a:rPr lang="uk-UA"/>
              <a:pPr>
                <a:defRPr/>
              </a:pPr>
              <a:t>31.08.2020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838CFB-0681-4752-853F-FBD030252F11}" type="slidenum">
              <a:rPr lang="uk-UA" altLang="ru-RU"/>
              <a:pPr/>
              <a:t>‹#›</a:t>
            </a:fld>
            <a:endParaRPr lang="uk-UA" altLang="ru-RU"/>
          </a:p>
        </p:txBody>
      </p:sp>
    </p:spTree>
    <p:extLst>
      <p:ext uri="{BB962C8B-B14F-4D97-AF65-F5344CB8AC3E}">
        <p14:creationId xmlns:p14="http://schemas.microsoft.com/office/powerpoint/2010/main" val="1387504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sp>
        <p:nvSpPr>
          <p:cNvPr id="1184" name="Полилиния 175"/>
          <p:cNvSpPr>
            <a:spLocks/>
          </p:cNvSpPr>
          <p:nvPr/>
        </p:nvSpPr>
        <p:spPr bwMode="auto">
          <a:xfrm>
            <a:off x="0" y="5027613"/>
            <a:ext cx="3035694"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85" name="Полилиния 176"/>
          <p:cNvSpPr>
            <a:spLocks/>
          </p:cNvSpPr>
          <p:nvPr/>
        </p:nvSpPr>
        <p:spPr bwMode="auto">
          <a:xfrm>
            <a:off x="0" y="5138739"/>
            <a:ext cx="276654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grpSp>
        <p:nvGrpSpPr>
          <p:cNvPr id="1353" name="Группа 1352"/>
          <p:cNvGrpSpPr/>
          <p:nvPr/>
        </p:nvGrpSpPr>
        <p:grpSpPr>
          <a:xfrm>
            <a:off x="-5716" y="5268913"/>
            <a:ext cx="1874532" cy="1612900"/>
            <a:chOff x="0" y="5268913"/>
            <a:chExt cx="2498725" cy="1612900"/>
          </a:xfrm>
        </p:grpSpPr>
        <p:sp>
          <p:nvSpPr>
            <p:cNvPr id="1220" name="Полилиния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1" name="Полилиния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2" name="Полилиния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3" name="Полилиния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4" name="Полилиния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5" name="Полилиния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6" name="Полилиния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8" name="Полилиния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29" name="Полилиния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0" name="Полилиния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1" name="Полилиния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2" name="Полилиния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3" name="Полилиния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4" name="Полилиния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5" name="Полилиния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6" name="Полилиния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7" name="Полилиния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8" name="Полилиния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39" name="Полилиния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0" name="Полилиния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1" name="Полилиния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2" name="Полилиния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3" name="Полилиния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4" name="Полилиния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5" name="Полилиния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6" name="Полилиния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7" name="Полилиния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8" name="Полилиния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49" name="Полилиния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0" name="Полилиния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1" name="Полилиния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2" name="Полилиния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3" name="Полилиния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4" name="Полилиния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5" name="Полилиния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6" name="Полилиния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7" name="Полилиния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8" name="Полилиния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59" name="Полилиния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0" name="Полилиния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1" name="Полилиния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2" name="Полилиния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3" name="Полилиния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4" name="Полилиния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5" name="Полилиния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6" name="Полилиния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7" name="Полилиния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8" name="Полилиния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69" name="Полилиния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0" name="Полилиния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1" name="Полилиния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2" name="Полилиния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3" name="Полилиния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4" name="Полилиния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5" name="Полилиния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6" name="Полилиния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7" name="Полилиния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8" name="Полилиния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79" name="Полилиния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0" name="Полилиния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1" name="Полилиния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2" name="Полилиния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3" name="Полилиния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4" name="Полилиния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5" name="Полилиния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6" name="Полилиния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7" name="Полилиния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8" name="Полилиния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89" name="Полилиния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0" name="Полилиния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1" name="Полилиния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2" name="Полилиния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3" name="Полилиния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4" name="Полилиния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5" name="Полилиния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6" name="Полилиния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7" name="Полилиния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8" name="Полилиния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99" name="Полилиния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0" name="Полилиния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1" name="Полилиния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2" name="Полилиния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3" name="Полилиния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4" name="Полилиния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5" name="Полилиния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6" name="Полилиния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7" name="Полилиния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8" name="Полилиния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09" name="Полилиния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0" name="Полилиния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1" name="Полилиния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2" name="Полилиния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3" name="Полилиния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4" name="Полилиния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5" name="Полилиния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6" name="Полилиния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7" name="Полилиния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8" name="Полилиния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19" name="Полилиния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0" name="Полилиния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1" name="Полилиния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2" name="Полилиния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3" name="Полилиния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4" name="Полилиния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5" name="Полилиния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6" name="Полилиния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7" name="Полилиния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8" name="Полилиния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29" name="Полилиния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0" name="Полилиния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1" name="Полилиния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2" name="Полилиния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3" name="Полилиния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4" name="Полилиния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5" name="Полилиния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6" name="Полилиния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7" name="Полилиния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8" name="Полилиния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39" name="Полилиния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45" name="Полилиния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46" name="Полилиния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grpSp>
      <p:sp>
        <p:nvSpPr>
          <p:cNvPr id="1151" name="Полилиния 174"/>
          <p:cNvSpPr>
            <a:spLocks/>
          </p:cNvSpPr>
          <p:nvPr/>
        </p:nvSpPr>
        <p:spPr bwMode="auto">
          <a:xfrm>
            <a:off x="5691480" y="5129214"/>
            <a:ext cx="3454903"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86" name="Полилиния 177"/>
          <p:cNvSpPr>
            <a:spLocks/>
          </p:cNvSpPr>
          <p:nvPr/>
        </p:nvSpPr>
        <p:spPr bwMode="auto">
          <a:xfrm>
            <a:off x="6046378" y="5243514"/>
            <a:ext cx="3100005"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grpSp>
        <p:nvGrpSpPr>
          <p:cNvPr id="1348" name="Группа 1347"/>
          <p:cNvGrpSpPr/>
          <p:nvPr/>
        </p:nvGrpSpPr>
        <p:grpSpPr>
          <a:xfrm>
            <a:off x="6801431" y="5339715"/>
            <a:ext cx="234495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Полилиния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88" name="Полилиния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89" name="Полилиния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0" name="Полилиния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1" name="Полилиния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2" name="Полилиния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3" name="Полилиния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4" name="Полилиния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5" name="Полилиния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6" name="Полилиния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8" name="Полилиния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199" name="Полилиния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0" name="Полилиния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1" name="Полилиния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2" name="Полилиния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3" name="Полилиния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4" name="Полилиния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5" name="Полилиния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6" name="Полилиния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7" name="Полилиния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8" name="Полилиния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09" name="Полилиния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0" name="Полилиния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1" name="Полилиния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2" name="Полилиния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3" name="Полилиния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4" name="Полилиния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5" name="Полилиния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6" name="Полилиния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8" name="Полилиния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219" name="Полилиния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grpSp>
      <p:sp>
        <p:nvSpPr>
          <p:cNvPr id="1341" name="Полилиния 331"/>
          <p:cNvSpPr>
            <a:spLocks/>
          </p:cNvSpPr>
          <p:nvPr/>
        </p:nvSpPr>
        <p:spPr bwMode="auto">
          <a:xfrm>
            <a:off x="5119831" y="4976813"/>
            <a:ext cx="4026552"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43" name="Полилиния 333"/>
          <p:cNvSpPr>
            <a:spLocks/>
          </p:cNvSpPr>
          <p:nvPr/>
        </p:nvSpPr>
        <p:spPr bwMode="auto">
          <a:xfrm>
            <a:off x="5608114" y="5110164"/>
            <a:ext cx="3538269"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grpSp>
        <p:nvGrpSpPr>
          <p:cNvPr id="1351" name="Группа 1350"/>
          <p:cNvGrpSpPr/>
          <p:nvPr/>
        </p:nvGrpSpPr>
        <p:grpSpPr>
          <a:xfrm>
            <a:off x="1191" y="3359150"/>
            <a:ext cx="9141618" cy="3976688"/>
            <a:chOff x="6350" y="3359150"/>
            <a:chExt cx="12185650" cy="3976688"/>
          </a:xfrm>
          <a:solidFill>
            <a:schemeClr val="bg2">
              <a:lumMod val="75000"/>
            </a:schemeClr>
          </a:solidFill>
        </p:grpSpPr>
        <p:sp>
          <p:nvSpPr>
            <p:cNvPr id="1217" name="Полилиния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40" name="Полилиния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1342" name="Полилиния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grpSp>
      <p:sp>
        <p:nvSpPr>
          <p:cNvPr id="2" name="Заголовок 1"/>
          <p:cNvSpPr>
            <a:spLocks noGrp="1"/>
          </p:cNvSpPr>
          <p:nvPr>
            <p:ph type="ctrTitle"/>
          </p:nvPr>
        </p:nvSpPr>
        <p:spPr>
          <a:xfrm>
            <a:off x="1142107" y="685800"/>
            <a:ext cx="6859786"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42107" y="3657599"/>
            <a:ext cx="6859786"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146009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5" name="Нижний колонтитул 4"/>
          <p:cNvSpPr>
            <a:spLocks noGrp="1"/>
          </p:cNvSpPr>
          <p:nvPr>
            <p:ph type="ftr" sz="quarter" idx="11"/>
          </p:nvPr>
        </p:nvSpPr>
        <p:spPr/>
        <p:txBody>
          <a:bodyPr/>
          <a:lstStyle/>
          <a:p>
            <a:endParaRPr lang="ru-RU">
              <a:solidFill>
                <a:prstClr val="white"/>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93860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897562"/>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5" name="Нижний колонтитул 4"/>
          <p:cNvSpPr>
            <a:spLocks noGrp="1"/>
          </p:cNvSpPr>
          <p:nvPr>
            <p:ph type="ftr" sz="quarter" idx="11"/>
          </p:nvPr>
        </p:nvSpPr>
        <p:spPr/>
        <p:txBody>
          <a:bodyPr/>
          <a:lstStyle/>
          <a:p>
            <a:endParaRPr lang="ru-RU">
              <a:solidFill>
                <a:prstClr val="white"/>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52385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5" name="Нижний колонтитул 4"/>
          <p:cNvSpPr>
            <a:spLocks noGrp="1"/>
          </p:cNvSpPr>
          <p:nvPr>
            <p:ph type="ftr" sz="quarter" idx="11"/>
          </p:nvPr>
        </p:nvSpPr>
        <p:spPr/>
        <p:txBody>
          <a:bodyPr/>
          <a:lstStyle/>
          <a:p>
            <a:endParaRPr lang="ru-RU">
              <a:solidFill>
                <a:prstClr val="white"/>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41012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1676400"/>
            <a:ext cx="6859786"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ru-RU" smtClean="0"/>
              <a:t>Образец заголовка</a:t>
            </a:r>
            <a:endParaRPr lang="ru-RU" dirty="0"/>
          </a:p>
        </p:txBody>
      </p:sp>
      <p:sp>
        <p:nvSpPr>
          <p:cNvPr id="3" name="Текст 2"/>
          <p:cNvSpPr>
            <a:spLocks noGrp="1"/>
          </p:cNvSpPr>
          <p:nvPr>
            <p:ph type="body" idx="1"/>
          </p:nvPr>
        </p:nvSpPr>
        <p:spPr>
          <a:xfrm>
            <a:off x="1142107" y="5029200"/>
            <a:ext cx="6859786"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5" name="Нижний колонтитул 4"/>
          <p:cNvSpPr>
            <a:spLocks noGrp="1"/>
          </p:cNvSpPr>
          <p:nvPr>
            <p:ph type="ftr" sz="quarter" idx="11"/>
          </p:nvPr>
        </p:nvSpPr>
        <p:spPr/>
        <p:txBody>
          <a:bodyPr/>
          <a:lstStyle/>
          <a:p>
            <a:endParaRPr lang="ru-RU">
              <a:solidFill>
                <a:prstClr val="white"/>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959760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2107" y="1828800"/>
            <a:ext cx="3361295"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0598" y="1828800"/>
            <a:ext cx="3361295"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6" name="Нижний колонтитул 5"/>
          <p:cNvSpPr>
            <a:spLocks noGrp="1"/>
          </p:cNvSpPr>
          <p:nvPr>
            <p:ph type="ftr" sz="quarter" idx="11"/>
          </p:nvPr>
        </p:nvSpPr>
        <p:spPr/>
        <p:txBody>
          <a:bodyPr/>
          <a:lstStyle/>
          <a:p>
            <a:endParaRPr lang="ru-RU">
              <a:solidFill>
                <a:prstClr val="white"/>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0535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2107" y="1828800"/>
            <a:ext cx="3361295"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4" name="Объект 3"/>
          <p:cNvSpPr>
            <a:spLocks noGrp="1"/>
          </p:cNvSpPr>
          <p:nvPr>
            <p:ph sz="half" idx="2"/>
          </p:nvPr>
        </p:nvSpPr>
        <p:spPr>
          <a:xfrm>
            <a:off x="1142107" y="2743200"/>
            <a:ext cx="3361295"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0598" y="1828800"/>
            <a:ext cx="3361295"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0598" y="2743200"/>
            <a:ext cx="3361295"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8" name="Нижний колонтитул 7"/>
          <p:cNvSpPr>
            <a:spLocks noGrp="1"/>
          </p:cNvSpPr>
          <p:nvPr>
            <p:ph type="ftr" sz="quarter" idx="11"/>
          </p:nvPr>
        </p:nvSpPr>
        <p:spPr/>
        <p:txBody>
          <a:bodyPr/>
          <a:lstStyle/>
          <a:p>
            <a:endParaRPr lang="ru-RU">
              <a:solidFill>
                <a:prstClr val="white"/>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val="408420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402276"/>
            <a:ext cx="6859786" cy="1160462"/>
          </a:xfrm>
        </p:spPr>
        <p:txBody>
          <a:bodyPr/>
          <a:lstStyle/>
          <a:p>
            <a:r>
              <a:rPr lang="ru-RU" smtClean="0"/>
              <a:t>Образец заголовка</a:t>
            </a:r>
            <a:endParaRPr lang="ru-RU" dirty="0"/>
          </a:p>
        </p:txBody>
      </p:sp>
      <p:sp>
        <p:nvSpPr>
          <p:cNvPr id="240" name="Дата 239"/>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241" name="Нижний колонтитул 240"/>
          <p:cNvSpPr>
            <a:spLocks noGrp="1"/>
          </p:cNvSpPr>
          <p:nvPr>
            <p:ph type="ftr" sz="quarter" idx="11"/>
          </p:nvPr>
        </p:nvSpPr>
        <p:spPr/>
        <p:txBody>
          <a:bodyPr/>
          <a:lstStyle/>
          <a:p>
            <a:endParaRPr lang="ru-RU">
              <a:solidFill>
                <a:prstClr val="white"/>
              </a:solidFill>
            </a:endParaRPr>
          </a:p>
        </p:txBody>
      </p:sp>
      <p:sp>
        <p:nvSpPr>
          <p:cNvPr id="242" name="Номер слайда 241"/>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6992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3" name="Нижний колонтитул 2"/>
          <p:cNvSpPr>
            <a:spLocks noGrp="1"/>
          </p:cNvSpPr>
          <p:nvPr>
            <p:ph type="ftr" sz="quarter" idx="11"/>
          </p:nvPr>
        </p:nvSpPr>
        <p:spPr/>
        <p:txBody>
          <a:bodyPr/>
          <a:lstStyle/>
          <a:p>
            <a:endParaRPr lang="ru-RU">
              <a:solidFill>
                <a:prstClr val="white"/>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975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9" y="741872"/>
            <a:ext cx="3144067" cy="2687128"/>
          </a:xfrm>
        </p:spPr>
        <p:txBody>
          <a:bodyPr anchor="b">
            <a:normAutofit/>
          </a:bodyPr>
          <a:lstStyle>
            <a:lvl1pPr algn="l">
              <a:defRPr sz="4000" b="1"/>
            </a:lvl1pPr>
          </a:lstStyle>
          <a:p>
            <a:r>
              <a:rPr lang="ru-RU" smtClean="0"/>
              <a:t>Образец заголовка</a:t>
            </a:r>
            <a:endParaRPr lang="ru-RU" dirty="0"/>
          </a:p>
        </p:txBody>
      </p:sp>
      <p:sp>
        <p:nvSpPr>
          <p:cNvPr id="3" name="Объект 2"/>
          <p:cNvSpPr>
            <a:spLocks noGrp="1"/>
          </p:cNvSpPr>
          <p:nvPr>
            <p:ph idx="1"/>
          </p:nvPr>
        </p:nvSpPr>
        <p:spPr>
          <a:xfrm>
            <a:off x="4171846" y="762000"/>
            <a:ext cx="4173037"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99119" y="3581400"/>
            <a:ext cx="3144067"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6" name="Нижний колонтитул 5"/>
          <p:cNvSpPr>
            <a:spLocks noGrp="1"/>
          </p:cNvSpPr>
          <p:nvPr>
            <p:ph type="ftr" sz="quarter" idx="11"/>
          </p:nvPr>
        </p:nvSpPr>
        <p:spPr/>
        <p:txBody>
          <a:bodyPr/>
          <a:lstStyle/>
          <a:p>
            <a:endParaRPr lang="ru-RU">
              <a:solidFill>
                <a:prstClr val="white"/>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4551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7" y="741872"/>
            <a:ext cx="3144068" cy="2687128"/>
          </a:xfrm>
        </p:spPr>
        <p:txBody>
          <a:bodyPr anchor="b">
            <a:normAutofit/>
          </a:bodyPr>
          <a:lstStyle>
            <a:lvl1pPr algn="l">
              <a:defRPr sz="4000" b="1"/>
            </a:lvl1pPr>
          </a:lstStyle>
          <a:p>
            <a:r>
              <a:rPr lang="ru-RU" smtClean="0"/>
              <a:t>Образец заголовка</a:t>
            </a:r>
            <a:endParaRPr lang="ru-RU" dirty="0"/>
          </a:p>
        </p:txBody>
      </p:sp>
      <p:sp>
        <p:nvSpPr>
          <p:cNvPr id="3" name="Рисунок 2"/>
          <p:cNvSpPr>
            <a:spLocks noGrp="1"/>
          </p:cNvSpPr>
          <p:nvPr>
            <p:ph type="pic" idx="1"/>
          </p:nvPr>
        </p:nvSpPr>
        <p:spPr>
          <a:xfrm>
            <a:off x="4171846" y="762000"/>
            <a:ext cx="4173037"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99117" y="3581400"/>
            <a:ext cx="314406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6" name="Дата 85"/>
          <p:cNvSpPr>
            <a:spLocks noGrp="1"/>
          </p:cNvSpPr>
          <p:nvPr>
            <p:ph type="dt" sz="half" idx="10"/>
          </p:nvPr>
        </p:nvSpPr>
        <p:spPr/>
        <p:txBody>
          <a:bodyPr/>
          <a:lstStyle/>
          <a:p>
            <a:fld id="{B4C71EC6-210F-42DE-9C53-41977AD35B3D}" type="datetimeFigureOut">
              <a:rPr lang="ru-RU" smtClean="0">
                <a:solidFill>
                  <a:prstClr val="white"/>
                </a:solidFill>
              </a:rPr>
              <a:pPr/>
              <a:t>31.08.2020</a:t>
            </a:fld>
            <a:endParaRPr lang="ru-RU">
              <a:solidFill>
                <a:prstClr val="white"/>
              </a:solidFill>
            </a:endParaRPr>
          </a:p>
        </p:txBody>
      </p:sp>
      <p:sp>
        <p:nvSpPr>
          <p:cNvPr id="87" name="Нижний колонтитул 86"/>
          <p:cNvSpPr>
            <a:spLocks noGrp="1"/>
          </p:cNvSpPr>
          <p:nvPr>
            <p:ph type="ftr" sz="quarter" idx="11"/>
          </p:nvPr>
        </p:nvSpPr>
        <p:spPr/>
        <p:txBody>
          <a:bodyPr/>
          <a:lstStyle/>
          <a:p>
            <a:endParaRPr lang="ru-RU">
              <a:solidFill>
                <a:prstClr val="white"/>
              </a:solidFill>
            </a:endParaRPr>
          </a:p>
        </p:txBody>
      </p:sp>
      <p:sp>
        <p:nvSpPr>
          <p:cNvPr id="90" name="Номер слайда 89"/>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0444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Полилиния 330"/>
          <p:cNvSpPr>
            <a:spLocks/>
          </p:cNvSpPr>
          <p:nvPr/>
        </p:nvSpPr>
        <p:spPr bwMode="auto">
          <a:xfrm>
            <a:off x="0" y="5525051"/>
            <a:ext cx="9150908"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dirty="0">
              <a:solidFill>
                <a:prstClr val="white"/>
              </a:solidFill>
              <a:latin typeface="Constantia"/>
              <a:cs typeface="+mn-cs"/>
            </a:endParaRPr>
          </a:p>
        </p:txBody>
      </p:sp>
      <p:sp>
        <p:nvSpPr>
          <p:cNvPr id="2" name="Заголовок 1"/>
          <p:cNvSpPr>
            <a:spLocks noGrp="1"/>
          </p:cNvSpPr>
          <p:nvPr>
            <p:ph type="title"/>
          </p:nvPr>
        </p:nvSpPr>
        <p:spPr>
          <a:xfrm>
            <a:off x="1142107" y="402276"/>
            <a:ext cx="6859786" cy="1160462"/>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2107" y="1828800"/>
            <a:ext cx="6859786" cy="41910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Шесть</a:t>
            </a:r>
          </a:p>
          <a:p>
            <a:pPr lvl="6"/>
            <a:r>
              <a:rPr lang="ru-RU" dirty="0" smtClean="0"/>
              <a:t>Семь</a:t>
            </a:r>
          </a:p>
          <a:p>
            <a:pPr lvl="7"/>
            <a:r>
              <a:rPr lang="ru-RU" dirty="0" smtClean="0"/>
              <a:t>Восемь</a:t>
            </a:r>
          </a:p>
          <a:p>
            <a:pPr lvl="8"/>
            <a:r>
              <a:rPr lang="ru-RU" dirty="0" smtClean="0"/>
              <a:t>Девять</a:t>
            </a:r>
            <a:endParaRPr lang="ru-RU" dirty="0"/>
          </a:p>
        </p:txBody>
      </p:sp>
      <p:sp>
        <p:nvSpPr>
          <p:cNvPr id="4" name="Дата 3"/>
          <p:cNvSpPr>
            <a:spLocks noGrp="1"/>
          </p:cNvSpPr>
          <p:nvPr>
            <p:ph type="dt" sz="half" idx="2"/>
          </p:nvPr>
        </p:nvSpPr>
        <p:spPr>
          <a:xfrm>
            <a:off x="6326874" y="6413501"/>
            <a:ext cx="931875" cy="250826"/>
          </a:xfrm>
          <a:prstGeom prst="rect">
            <a:avLst/>
          </a:prstGeom>
        </p:spPr>
        <p:txBody>
          <a:bodyPr vert="horz" lIns="91440" tIns="45720" rIns="91440" bIns="45720" rtlCol="0" anchor="ctr"/>
          <a:lstStyle>
            <a:lvl1pPr algn="r">
              <a:defRPr sz="1000">
                <a:solidFill>
                  <a:schemeClr val="tx1"/>
                </a:solidFill>
              </a:defRPr>
            </a:lvl1pPr>
          </a:lstStyle>
          <a:p>
            <a:pPr fontAlgn="auto">
              <a:spcBef>
                <a:spcPts val="0"/>
              </a:spcBef>
              <a:spcAft>
                <a:spcPts val="0"/>
              </a:spcAft>
            </a:pPr>
            <a:fld id="{B4C71EC6-210F-42DE-9C53-41977AD35B3D}" type="datetimeFigureOut">
              <a:rPr lang="ru-RU" smtClean="0">
                <a:solidFill>
                  <a:prstClr val="white"/>
                </a:solidFill>
                <a:latin typeface="Constantia"/>
                <a:cs typeface="+mn-cs"/>
              </a:rPr>
              <a:pPr fontAlgn="auto">
                <a:spcBef>
                  <a:spcPts val="0"/>
                </a:spcBef>
                <a:spcAft>
                  <a:spcPts val="0"/>
                </a:spcAft>
              </a:pPr>
              <a:t>31.08.2020</a:t>
            </a:fld>
            <a:endParaRPr lang="ru-RU">
              <a:solidFill>
                <a:prstClr val="white"/>
              </a:solidFill>
              <a:latin typeface="Constantia"/>
              <a:cs typeface="+mn-cs"/>
            </a:endParaRPr>
          </a:p>
        </p:txBody>
      </p:sp>
      <p:sp>
        <p:nvSpPr>
          <p:cNvPr id="5" name="Нижний колонтитул 4"/>
          <p:cNvSpPr>
            <a:spLocks noGrp="1"/>
          </p:cNvSpPr>
          <p:nvPr>
            <p:ph type="ftr" sz="quarter" idx="3"/>
          </p:nvPr>
        </p:nvSpPr>
        <p:spPr>
          <a:xfrm>
            <a:off x="1145230" y="6413501"/>
            <a:ext cx="5084551" cy="250826"/>
          </a:xfrm>
          <a:prstGeom prst="rect">
            <a:avLst/>
          </a:prstGeom>
        </p:spPr>
        <p:txBody>
          <a:bodyPr vert="horz" lIns="91440" tIns="45720" rIns="91440" bIns="45720" rtlCol="0" anchor="ctr"/>
          <a:lstStyle>
            <a:lvl1pPr algn="l">
              <a:defRPr sz="1000">
                <a:solidFill>
                  <a:schemeClr val="tx1"/>
                </a:solidFill>
              </a:defRPr>
            </a:lvl1pPr>
          </a:lstStyle>
          <a:p>
            <a:pPr fontAlgn="auto">
              <a:spcBef>
                <a:spcPts val="0"/>
              </a:spcBef>
              <a:spcAft>
                <a:spcPts val="0"/>
              </a:spcAft>
            </a:pPr>
            <a:endParaRPr lang="ru-RU">
              <a:solidFill>
                <a:prstClr val="white"/>
              </a:solidFill>
              <a:latin typeface="Constantia"/>
              <a:cs typeface="+mn-cs"/>
            </a:endParaRPr>
          </a:p>
        </p:txBody>
      </p:sp>
      <p:sp>
        <p:nvSpPr>
          <p:cNvPr id="6" name="Номер слайда 5"/>
          <p:cNvSpPr>
            <a:spLocks noGrp="1"/>
          </p:cNvSpPr>
          <p:nvPr>
            <p:ph type="sldNum" sz="quarter" idx="4"/>
          </p:nvPr>
        </p:nvSpPr>
        <p:spPr>
          <a:xfrm>
            <a:off x="7373079" y="6413501"/>
            <a:ext cx="641372" cy="250826"/>
          </a:xfrm>
          <a:prstGeom prst="rect">
            <a:avLst/>
          </a:prstGeom>
        </p:spPr>
        <p:txBody>
          <a:bodyPr vert="horz" lIns="91440" tIns="45720" rIns="91440" bIns="45720" rtlCol="0" anchor="ctr"/>
          <a:lstStyle>
            <a:lvl1pPr algn="r">
              <a:defRPr sz="1000">
                <a:solidFill>
                  <a:schemeClr val="tx1"/>
                </a:solidFill>
              </a:defRPr>
            </a:lvl1pPr>
          </a:lstStyle>
          <a:p>
            <a:pPr fontAlgn="auto">
              <a:spcBef>
                <a:spcPts val="0"/>
              </a:spcBef>
              <a:spcAft>
                <a:spcPts val="0"/>
              </a:spcAft>
            </a:pPr>
            <a:fld id="{B19B0651-EE4F-4900-A07F-96A6BFA9D0F0}" type="slidenum">
              <a:rPr lang="ru-RU" smtClean="0">
                <a:solidFill>
                  <a:prstClr val="white"/>
                </a:solidFill>
                <a:latin typeface="Constantia"/>
                <a:cs typeface="+mn-cs"/>
              </a:rPr>
              <a:pPr fontAlgn="auto">
                <a:spcBef>
                  <a:spcPts val="0"/>
                </a:spcBef>
                <a:spcAft>
                  <a:spcPts val="0"/>
                </a:spcAft>
              </a:pPr>
              <a:t>‹#›</a:t>
            </a:fld>
            <a:endParaRPr lang="ru-RU">
              <a:solidFill>
                <a:prstClr val="white"/>
              </a:solidFill>
              <a:latin typeface="Constantia"/>
              <a:cs typeface="+mn-cs"/>
            </a:endParaRPr>
          </a:p>
        </p:txBody>
      </p:sp>
    </p:spTree>
    <p:extLst>
      <p:ext uri="{BB962C8B-B14F-4D97-AF65-F5344CB8AC3E}">
        <p14:creationId xmlns:p14="http://schemas.microsoft.com/office/powerpoint/2010/main" val="2265352637"/>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94.wmf"/><Relationship Id="rId5" Type="http://schemas.openxmlformats.org/officeDocument/2006/relationships/oleObject" Target="../embeddings/oleObject66.bin"/><Relationship Id="rId4" Type="http://schemas.openxmlformats.org/officeDocument/2006/relationships/image" Target="../media/image93.wmf"/></Relationships>
</file>

<file path=ppt/slides/_rels/slide10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4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image" Target="../media/image2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8.wmf"/><Relationship Id="rId2" Type="http://schemas.openxmlformats.org/officeDocument/2006/relationships/slideLayout" Target="../slideLayouts/slideLayout7.xml"/><Relationship Id="rId16" Type="http://schemas.openxmlformats.org/officeDocument/2006/relationships/image" Target="../media/image40.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19.bin"/><Relationship Id="rId14" Type="http://schemas.openxmlformats.org/officeDocument/2006/relationships/image" Target="../media/image39.wmf"/></Relationships>
</file>

<file path=ppt/slides/_rels/slide78.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5.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7.bin"/><Relationship Id="rId17" Type="http://schemas.openxmlformats.org/officeDocument/2006/relationships/image" Target="../media/image47.wmf"/><Relationship Id="rId2" Type="http://schemas.openxmlformats.org/officeDocument/2006/relationships/slideLayout" Target="../slideLayouts/slideLayout7.xml"/><Relationship Id="rId16" Type="http://schemas.openxmlformats.org/officeDocument/2006/relationships/oleObject" Target="../embeddings/oleObject29.bin"/><Relationship Id="rId1" Type="http://schemas.openxmlformats.org/officeDocument/2006/relationships/vmlDrawing" Target="../drawings/vmlDrawing9.vml"/><Relationship Id="rId6" Type="http://schemas.openxmlformats.org/officeDocument/2006/relationships/image" Target="../media/image42.wmf"/><Relationship Id="rId11" Type="http://schemas.openxmlformats.org/officeDocument/2006/relationships/image" Target="../media/image48.png"/><Relationship Id="rId5" Type="http://schemas.openxmlformats.org/officeDocument/2006/relationships/oleObject" Target="../embeddings/oleObject24.bin"/><Relationship Id="rId15" Type="http://schemas.openxmlformats.org/officeDocument/2006/relationships/image" Target="../media/image46.wmf"/><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 Id="rId14" Type="http://schemas.openxmlformats.org/officeDocument/2006/relationships/oleObject" Target="../embeddings/oleObject28.bin"/></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2.wmf"/><Relationship Id="rId5" Type="http://schemas.openxmlformats.org/officeDocument/2006/relationships/oleObject" Target="../embeddings/oleObject31.bin"/><Relationship Id="rId4" Type="http://schemas.openxmlformats.org/officeDocument/2006/relationships/image" Target="../media/image51.wmf"/></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6.wmf"/><Relationship Id="rId5" Type="http://schemas.openxmlformats.org/officeDocument/2006/relationships/oleObject" Target="../embeddings/oleObject34.bin"/><Relationship Id="rId4" Type="http://schemas.openxmlformats.org/officeDocument/2006/relationships/image" Target="../media/image55.wmf"/></Relationships>
</file>

<file path=ppt/slides/_rels/slide84.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40.bin"/><Relationship Id="rId18" Type="http://schemas.openxmlformats.org/officeDocument/2006/relationships/image" Target="../media/image64.wmf"/><Relationship Id="rId26" Type="http://schemas.openxmlformats.org/officeDocument/2006/relationships/image" Target="../media/image68.w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61.wmf"/><Relationship Id="rId17" Type="http://schemas.openxmlformats.org/officeDocument/2006/relationships/oleObject" Target="../embeddings/oleObject42.bin"/><Relationship Id="rId25" Type="http://schemas.openxmlformats.org/officeDocument/2006/relationships/oleObject" Target="../embeddings/oleObject46.bin"/><Relationship Id="rId2" Type="http://schemas.openxmlformats.org/officeDocument/2006/relationships/slideLayout" Target="../slideLayouts/slideLayout7.xml"/><Relationship Id="rId16" Type="http://schemas.openxmlformats.org/officeDocument/2006/relationships/image" Target="../media/image63.wmf"/><Relationship Id="rId20" Type="http://schemas.openxmlformats.org/officeDocument/2006/relationships/image" Target="../media/image65.wmf"/><Relationship Id="rId1" Type="http://schemas.openxmlformats.org/officeDocument/2006/relationships/vmlDrawing" Target="../drawings/vmlDrawing12.vml"/><Relationship Id="rId6" Type="http://schemas.openxmlformats.org/officeDocument/2006/relationships/image" Target="../media/image58.wmf"/><Relationship Id="rId11" Type="http://schemas.openxmlformats.org/officeDocument/2006/relationships/oleObject" Target="../embeddings/oleObject39.bin"/><Relationship Id="rId24" Type="http://schemas.openxmlformats.org/officeDocument/2006/relationships/image" Target="../media/image67.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69.wmf"/><Relationship Id="rId10" Type="http://schemas.openxmlformats.org/officeDocument/2006/relationships/image" Target="../media/image60.wmf"/><Relationship Id="rId19" Type="http://schemas.openxmlformats.org/officeDocument/2006/relationships/oleObject" Target="../embeddings/oleObject43.bin"/><Relationship Id="rId4" Type="http://schemas.openxmlformats.org/officeDocument/2006/relationships/image" Target="../media/image57.wmf"/><Relationship Id="rId9" Type="http://schemas.openxmlformats.org/officeDocument/2006/relationships/oleObject" Target="../embeddings/oleObject38.bin"/><Relationship Id="rId14" Type="http://schemas.openxmlformats.org/officeDocument/2006/relationships/image" Target="../media/image62.wmf"/><Relationship Id="rId22" Type="http://schemas.openxmlformats.org/officeDocument/2006/relationships/image" Target="../media/image66.wmf"/><Relationship Id="rId27" Type="http://schemas.openxmlformats.org/officeDocument/2006/relationships/oleObject" Target="../embeddings/oleObject47.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71.png"/><Relationship Id="rId4" Type="http://schemas.openxmlformats.org/officeDocument/2006/relationships/image" Target="../media/image70.wmf"/></Relationships>
</file>

<file path=ppt/slides/_rels/slide86.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3.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image" Target="../media/image78.jpeg"/><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52.bin"/><Relationship Id="rId14" Type="http://schemas.openxmlformats.org/officeDocument/2006/relationships/image" Target="../media/image77.wmf"/></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3.wmf"/><Relationship Id="rId5" Type="http://schemas.openxmlformats.org/officeDocument/2006/relationships/oleObject" Target="../embeddings/oleObject56.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58.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86.wmf"/></Relationships>
</file>

<file path=ppt/slides/_rels/slide9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6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60648"/>
            <a:ext cx="8280920" cy="507831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ru-RU"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Тема 2 </a:t>
            </a:r>
          </a:p>
          <a:p>
            <a:pPr algn="ctr" fontAlgn="auto">
              <a:spcBef>
                <a:spcPts val="0"/>
              </a:spcBef>
              <a:spcAft>
                <a:spcPts val="0"/>
              </a:spcAft>
            </a:pPr>
            <a:r>
              <a:rPr lang="ru-RU"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метод </a:t>
            </a:r>
            <a:r>
              <a:rPr lang="uk-UA"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і </a:t>
            </a:r>
            <a:r>
              <a:rPr lang="ru-RU" sz="5400" b="1" cap="all" dirty="0" err="1"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методичні</a:t>
            </a:r>
            <a:r>
              <a:rPr lang="ru-RU"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 </a:t>
            </a:r>
            <a:r>
              <a:rPr lang="ru-RU" sz="5400" b="1" cap="all" dirty="0" err="1"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прийоми</a:t>
            </a:r>
            <a:r>
              <a:rPr lang="ru-RU"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 </a:t>
            </a:r>
            <a:r>
              <a:rPr lang="ru-RU" sz="5400" b="1" cap="all" dirty="0" err="1"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аналізу</a:t>
            </a:r>
            <a:r>
              <a:rPr lang="ru-RU"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  </a:t>
            </a:r>
            <a:r>
              <a:rPr lang="ru-RU" sz="5400" b="1" cap="all" dirty="0" err="1"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зовн</a:t>
            </a:r>
            <a:r>
              <a:rPr lang="uk-UA" sz="5400" b="1" cap="all" dirty="0" err="1"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ішньо</a:t>
            </a:r>
            <a:r>
              <a:rPr lang="uk-UA" sz="5400" b="1" cap="all" dirty="0"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-економічної</a:t>
            </a:r>
          </a:p>
          <a:p>
            <a:pPr algn="ctr" fontAlgn="auto">
              <a:spcBef>
                <a:spcPts val="0"/>
              </a:spcBef>
              <a:spcAft>
                <a:spcPts val="0"/>
              </a:spcAft>
            </a:pPr>
            <a:r>
              <a:rPr lang="ru-RU" sz="5400" b="1" cap="all" dirty="0" err="1" smtClean="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rPr>
              <a:t>діяльності</a:t>
            </a:r>
            <a:endParaRPr lang="uk-UA" sz="5400" b="1" cap="all" dirty="0">
              <a:ln w="0">
                <a:solidFill>
                  <a:prstClr val="white"/>
                </a:solidFill>
              </a:ln>
              <a:gradFill flip="none">
                <a:gsLst>
                  <a:gs pos="0">
                    <a:srgbClr val="F37B20">
                      <a:tint val="75000"/>
                      <a:shade val="75000"/>
                      <a:satMod val="170000"/>
                    </a:srgbClr>
                  </a:gs>
                  <a:gs pos="49000">
                    <a:srgbClr val="F37B20">
                      <a:tint val="88000"/>
                      <a:shade val="65000"/>
                      <a:satMod val="172000"/>
                    </a:srgbClr>
                  </a:gs>
                  <a:gs pos="50000">
                    <a:srgbClr val="F37B20">
                      <a:shade val="65000"/>
                      <a:satMod val="130000"/>
                    </a:srgbClr>
                  </a:gs>
                  <a:gs pos="92000">
                    <a:srgbClr val="F37B20">
                      <a:shade val="50000"/>
                      <a:satMod val="120000"/>
                    </a:srgbClr>
                  </a:gs>
                  <a:gs pos="100000">
                    <a:srgbClr val="F37B20">
                      <a:shade val="48000"/>
                      <a:satMod val="120000"/>
                    </a:srgbClr>
                  </a:gs>
                </a:gsLst>
                <a:lin ang="5400000"/>
              </a:gradFill>
              <a:effectLst>
                <a:reflection blurRad="12700" stA="50000" endPos="50000" dist="5000" dir="5400000" sy="-100000" rotWithShape="0"/>
              </a:effectLst>
              <a:latin typeface="Constantia"/>
              <a:cs typeface="+mn-cs"/>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5338961"/>
            <a:ext cx="2952328" cy="1968219"/>
          </a:xfrm>
          <a:prstGeom prst="rect">
            <a:avLst/>
          </a:prstGeom>
        </p:spPr>
      </p:pic>
    </p:spTree>
    <p:extLst>
      <p:ext uri="{BB962C8B-B14F-4D97-AF65-F5344CB8AC3E}">
        <p14:creationId xmlns:p14="http://schemas.microsoft.com/office/powerpoint/2010/main" val="226065088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2056293659"/>
              </p:ext>
            </p:extLst>
          </p:nvPr>
        </p:nvGraphicFramePr>
        <p:xfrm>
          <a:off x="419456" y="476672"/>
          <a:ext cx="835292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TextBox 8"/>
          <p:cNvSpPr txBox="1">
            <a:spLocks noChangeArrowheads="1"/>
          </p:cNvSpPr>
          <p:nvPr/>
        </p:nvSpPr>
        <p:spPr bwMode="auto">
          <a:xfrm>
            <a:off x="779570" y="4293096"/>
            <a:ext cx="76327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000" dirty="0">
                <a:latin typeface="+mn-lt"/>
              </a:rPr>
              <a:t>Це дозволяє побудувати приблизну модель досліджуваного об'єкта (системи), визначити його головні компоненти, функції, співпідпоряд­кованість елементів системи, розкрити логіко-методологічну схему аналізу, що відповідає внутрішнім зв'язкам досліджуваних показників.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285720" y="285728"/>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Помножуючи кожне зі значень </a:t>
            </a:r>
            <a:r>
              <a:rPr lang="uk-UA" dirty="0" err="1" smtClean="0">
                <a:solidFill>
                  <a:prstClr val="white"/>
                </a:solidFill>
                <a:latin typeface="Constantia"/>
                <a:ea typeface="Times New Roman" pitchFamily="18" charset="0"/>
              </a:rPr>
              <a:t>P</a:t>
            </a:r>
            <a:r>
              <a:rPr lang="uk-UA" baseline="-30000" dirty="0" err="1" smtClean="0">
                <a:solidFill>
                  <a:prstClr val="white"/>
                </a:solidFill>
                <a:latin typeface="Constantia"/>
                <a:ea typeface="Times New Roman" pitchFamily="18" charset="0"/>
              </a:rPr>
              <a:t>k</a:t>
            </a:r>
            <a:r>
              <a:rPr lang="uk-UA" dirty="0" smtClean="0">
                <a:solidFill>
                  <a:prstClr val="white"/>
                </a:solidFill>
                <a:latin typeface="Constantia"/>
                <a:ea typeface="Times New Roman" pitchFamily="18" charset="0"/>
              </a:rPr>
              <a:t> на Р</a:t>
            </a:r>
            <a:r>
              <a:rPr lang="uk-UA" baseline="-30000" dirty="0" smtClean="0">
                <a:solidFill>
                  <a:prstClr val="white"/>
                </a:solidFill>
                <a:latin typeface="Constantia"/>
                <a:ea typeface="Times New Roman" pitchFamily="18" charset="0"/>
              </a:rPr>
              <a:t>0</a:t>
            </a:r>
            <a:r>
              <a:rPr lang="uk-UA" dirty="0" smtClean="0">
                <a:solidFill>
                  <a:prstClr val="white"/>
                </a:solidFill>
                <a:latin typeface="Constantia"/>
                <a:ea typeface="Times New Roman" pitchFamily="18" charset="0"/>
              </a:rPr>
              <a:t> = 0,0522, одержується величина </a:t>
            </a:r>
            <a:r>
              <a:rPr lang="uk-UA" dirty="0" err="1" smtClean="0">
                <a:solidFill>
                  <a:prstClr val="white"/>
                </a:solidFill>
                <a:latin typeface="Constantia"/>
                <a:ea typeface="Times New Roman" pitchFamily="18" charset="0"/>
              </a:rPr>
              <a:t>Р</a:t>
            </a:r>
            <a:r>
              <a:rPr lang="uk-UA" baseline="-30000" dirty="0" err="1" smtClean="0">
                <a:solidFill>
                  <a:prstClr val="white"/>
                </a:solidFill>
                <a:latin typeface="Constantia"/>
                <a:ea typeface="Times New Roman" pitchFamily="18" charset="0"/>
              </a:rPr>
              <a:t>k</a:t>
            </a:r>
            <a:r>
              <a:rPr lang="uk-UA" dirty="0" smtClean="0">
                <a:solidFill>
                  <a:prstClr val="white"/>
                </a:solidFill>
                <a:latin typeface="Constantia"/>
                <a:ea typeface="Times New Roman" pitchFamily="18" charset="0"/>
              </a:rPr>
              <a:t>. Потім, помножуючи значення членів третього стовпця на значення членів першого стовпця (на 0), другого (на 1) тощо і підсумовуючи їх, одержується математичне очікування кількості зайнятих приймальників. Отже, кожен приймальник замовлень буде зайнятий у середньому 0,62 робочих/днів (2,4693/4). Потрібно відповісти на друге питання: яка ймовірність відмовлення в обслу­говуванні? Для цього потрібно знайти ймовірність того, що всі приймальники будуть зайняті в момент звертання клієнта:</a:t>
            </a:r>
            <a:endParaRPr lang="uk-UA" dirty="0" smtClean="0">
              <a:solidFill>
                <a:prstClr val="white"/>
              </a:solidFill>
              <a:latin typeface="Constantia"/>
            </a:endParaRPr>
          </a:p>
        </p:txBody>
      </p:sp>
      <p:sp>
        <p:nvSpPr>
          <p:cNvPr id="1105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10594" name="Object 2"/>
          <p:cNvGraphicFramePr>
            <a:graphicFrameLocks noChangeAspect="1"/>
          </p:cNvGraphicFramePr>
          <p:nvPr>
            <p:extLst>
              <p:ext uri="{D42A27DB-BD31-4B8C-83A1-F6EECF244321}">
                <p14:modId xmlns:p14="http://schemas.microsoft.com/office/powerpoint/2010/main" val="2409681232"/>
              </p:ext>
            </p:extLst>
          </p:nvPr>
        </p:nvGraphicFramePr>
        <p:xfrm>
          <a:off x="3428992" y="2613692"/>
          <a:ext cx="2000264" cy="1247356"/>
        </p:xfrm>
        <a:graphic>
          <a:graphicData uri="http://schemas.openxmlformats.org/presentationml/2006/ole">
            <mc:AlternateContent xmlns:mc="http://schemas.openxmlformats.org/markup-compatibility/2006">
              <mc:Choice xmlns:v="urn:schemas-microsoft-com:vml" Requires="v">
                <p:oleObj spid="_x0000_s140320" name="Формула" r:id="rId3" imgW="1511300" imgH="1092200" progId="Equation.3">
                  <p:embed/>
                </p:oleObj>
              </mc:Choice>
              <mc:Fallback>
                <p:oleObj name="Формула" r:id="rId3" imgW="1511300" imgH="1092200" progId="Equation.3">
                  <p:embed/>
                  <p:pic>
                    <p:nvPicPr>
                      <p:cNvPr id="0" name="Object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2" y="2613692"/>
                        <a:ext cx="2000264" cy="1247356"/>
                      </a:xfrm>
                      <a:prstGeom prst="rect">
                        <a:avLst/>
                      </a:prstGeom>
                      <a:noFill/>
                      <a:ln w="25400">
                        <a:solidFill>
                          <a:schemeClr val="accent2"/>
                        </a:solidFill>
                        <a:miter lim="800000"/>
                        <a:headEnd/>
                        <a:tailEnd/>
                      </a:ln>
                    </p:spPr>
                  </p:pic>
                </p:oleObj>
              </mc:Fallback>
            </mc:AlternateContent>
          </a:graphicData>
        </a:graphic>
      </p:graphicFrame>
      <p:sp>
        <p:nvSpPr>
          <p:cNvPr id="110596" name="Rectangle 4"/>
          <p:cNvSpPr>
            <a:spLocks noChangeArrowheads="1"/>
          </p:cNvSpPr>
          <p:nvPr/>
        </p:nvSpPr>
        <p:spPr bwMode="auto">
          <a:xfrm>
            <a:off x="3000364" y="4143380"/>
            <a:ext cx="2928958" cy="53860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57200"/>
            <a:r>
              <a:rPr lang="uk-UA" sz="1400" b="1" dirty="0" smtClean="0">
                <a:solidFill>
                  <a:prstClr val="white"/>
                </a:solidFill>
                <a:latin typeface="Constantia"/>
              </a:rPr>
              <a:t>Величини ймовірності</a:t>
            </a:r>
            <a:endParaRPr lang="uk-UA" sz="1400" b="1" i="1" dirty="0" smtClean="0">
              <a:solidFill>
                <a:prstClr val="white"/>
              </a:solidFill>
              <a:latin typeface="Constantia"/>
              <a:cs typeface="Times New Roman" pitchFamily="18" charset="0"/>
            </a:endParaRPr>
          </a:p>
          <a:p>
            <a:pPr indent="457200" eaLnBrk="0" hangingPunct="0"/>
            <a:endParaRPr lang="uk-UA" dirty="0" smtClean="0">
              <a:solidFill>
                <a:prstClr val="white"/>
              </a:solidFill>
              <a:latin typeface="Arial" pitchFamily="34" charset="0"/>
            </a:endParaRPr>
          </a:p>
        </p:txBody>
      </p:sp>
      <p:graphicFrame>
        <p:nvGraphicFramePr>
          <p:cNvPr id="6" name="Таблица 5"/>
          <p:cNvGraphicFramePr>
            <a:graphicFrameLocks noGrp="1"/>
          </p:cNvGraphicFramePr>
          <p:nvPr/>
        </p:nvGraphicFramePr>
        <p:xfrm>
          <a:off x="1714480" y="4429132"/>
          <a:ext cx="6072232" cy="2428870"/>
        </p:xfrm>
        <a:graphic>
          <a:graphicData uri="http://schemas.openxmlformats.org/drawingml/2006/table">
            <a:tbl>
              <a:tblPr>
                <a:tableStyleId>{284E427A-3D55-4303-BF80-6455036E1DE7}</a:tableStyleId>
              </a:tblPr>
              <a:tblGrid>
                <a:gridCol w="1518058">
                  <a:extLst>
                    <a:ext uri="{9D8B030D-6E8A-4147-A177-3AD203B41FA5}">
                      <a16:colId xmlns:a16="http://schemas.microsoft.com/office/drawing/2014/main" val="20000"/>
                    </a:ext>
                  </a:extLst>
                </a:gridCol>
                <a:gridCol w="1518058">
                  <a:extLst>
                    <a:ext uri="{9D8B030D-6E8A-4147-A177-3AD203B41FA5}">
                      <a16:colId xmlns:a16="http://schemas.microsoft.com/office/drawing/2014/main" val="20001"/>
                    </a:ext>
                  </a:extLst>
                </a:gridCol>
                <a:gridCol w="1518058">
                  <a:extLst>
                    <a:ext uri="{9D8B030D-6E8A-4147-A177-3AD203B41FA5}">
                      <a16:colId xmlns:a16="http://schemas.microsoft.com/office/drawing/2014/main" val="20002"/>
                    </a:ext>
                  </a:extLst>
                </a:gridCol>
                <a:gridCol w="1518058">
                  <a:extLst>
                    <a:ext uri="{9D8B030D-6E8A-4147-A177-3AD203B41FA5}">
                      <a16:colId xmlns:a16="http://schemas.microsoft.com/office/drawing/2014/main" val="20003"/>
                    </a:ext>
                  </a:extLst>
                </a:gridCol>
              </a:tblGrid>
              <a:tr h="607216">
                <a:tc>
                  <a:txBody>
                    <a:bodyPr/>
                    <a:lstStyle/>
                    <a:p>
                      <a:pPr algn="ctr">
                        <a:lnSpc>
                          <a:spcPct val="95000"/>
                        </a:lnSpc>
                        <a:spcAft>
                          <a:spcPts val="0"/>
                        </a:spcAft>
                      </a:pPr>
                      <a:r>
                        <a:rPr lang="uk-UA" sz="1400" dirty="0"/>
                        <a:t>Число приймальників</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endParaRPr lang="uk-UA"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P</a:t>
                      </a:r>
                      <a:r>
                        <a:rPr lang="uk-UA" sz="1400" baseline="-25000"/>
                        <a:t>k</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KR</a:t>
                      </a:r>
                      <a:r>
                        <a:rPr lang="uk-UA" sz="1400" baseline="-25000"/>
                        <a:t>k</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03609">
                <a:tc>
                  <a:txBody>
                    <a:bodyPr/>
                    <a:lstStyle/>
                    <a:p>
                      <a:pPr algn="ctr">
                        <a:lnSpc>
                          <a:spcPct val="95000"/>
                        </a:lnSpc>
                        <a:spcAft>
                          <a:spcPts val="0"/>
                        </a:spcAft>
                      </a:pPr>
                      <a:r>
                        <a:rPr lang="uk-UA" sz="1400" dirty="0"/>
                        <a:t>0</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1,0</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0,0522</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0</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03609">
                <a:tc>
                  <a:txBody>
                    <a:bodyPr/>
                    <a:lstStyle/>
                    <a:p>
                      <a:pPr algn="ctr">
                        <a:lnSpc>
                          <a:spcPct val="95000"/>
                        </a:lnSpc>
                        <a:spcAft>
                          <a:spcPts val="0"/>
                        </a:spcAft>
                      </a:pPr>
                      <a:r>
                        <a:rPr lang="uk-UA" sz="1400"/>
                        <a:t>1</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3,2</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0,1670</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0,1670</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03609">
                <a:tc>
                  <a:txBody>
                    <a:bodyPr/>
                    <a:lstStyle/>
                    <a:p>
                      <a:pPr algn="ctr">
                        <a:lnSpc>
                          <a:spcPct val="95000"/>
                        </a:lnSpc>
                        <a:spcAft>
                          <a:spcPts val="0"/>
                        </a:spcAft>
                      </a:pPr>
                      <a:r>
                        <a:rPr lang="uk-UA" sz="1400"/>
                        <a:t>2</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5,12</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0,2673</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0,5346</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03609">
                <a:tc>
                  <a:txBody>
                    <a:bodyPr/>
                    <a:lstStyle/>
                    <a:p>
                      <a:pPr algn="ctr">
                        <a:lnSpc>
                          <a:spcPct val="95000"/>
                        </a:lnSpc>
                        <a:spcAft>
                          <a:spcPts val="0"/>
                        </a:spcAft>
                      </a:pPr>
                      <a:r>
                        <a:rPr lang="uk-UA" sz="1400"/>
                        <a:t>3</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5,462</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0,2851</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0,8553</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03609">
                <a:tc>
                  <a:txBody>
                    <a:bodyPr/>
                    <a:lstStyle/>
                    <a:p>
                      <a:pPr algn="ctr">
                        <a:lnSpc>
                          <a:spcPct val="95000"/>
                        </a:lnSpc>
                        <a:spcAft>
                          <a:spcPts val="0"/>
                        </a:spcAft>
                      </a:pPr>
                      <a:r>
                        <a:rPr lang="uk-UA" sz="1400"/>
                        <a:t>4</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4,369</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0,2281</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0,9124</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03609">
                <a:tc>
                  <a:txBody>
                    <a:bodyPr/>
                    <a:lstStyle/>
                    <a:p>
                      <a:pPr algn="ctr">
                        <a:lnSpc>
                          <a:spcPct val="95000"/>
                        </a:lnSpc>
                        <a:spcAft>
                          <a:spcPts val="0"/>
                        </a:spcAft>
                      </a:pPr>
                      <a:r>
                        <a:rPr lang="uk-UA" sz="1400"/>
                        <a:t>Усього</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a:t>19,151</a:t>
                      </a:r>
                      <a:endParaRPr lang="ru-RU" sz="14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0,9997</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95000"/>
                        </a:lnSpc>
                        <a:spcAft>
                          <a:spcPts val="0"/>
                        </a:spcAft>
                      </a:pPr>
                      <a:r>
                        <a:rPr lang="uk-UA" sz="1400" dirty="0"/>
                        <a:t>2,4693</a:t>
                      </a:r>
                      <a:endParaRPr lang="ru-RU" sz="14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10597" name="Object 5"/>
          <p:cNvGraphicFramePr>
            <a:graphicFrameLocks/>
          </p:cNvGraphicFramePr>
          <p:nvPr/>
        </p:nvGraphicFramePr>
        <p:xfrm>
          <a:off x="3786182" y="4500570"/>
          <a:ext cx="228600" cy="571504"/>
        </p:xfrm>
        <a:graphic>
          <a:graphicData uri="http://schemas.openxmlformats.org/presentationml/2006/ole">
            <mc:AlternateContent xmlns:mc="http://schemas.openxmlformats.org/markup-compatibility/2006">
              <mc:Choice xmlns:v="urn:schemas-microsoft-com:vml" Requires="v">
                <p:oleObj spid="_x0000_s140321" name="Формула" r:id="rId5" imgW="253890" imgH="520474" progId="Equation.3">
                  <p:embed/>
                </p:oleObj>
              </mc:Choice>
              <mc:Fallback>
                <p:oleObj name="Формула" r:id="rId5" imgW="253890" imgH="520474"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182" y="4500570"/>
                        <a:ext cx="22860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0" y="28545"/>
            <a:ext cx="822949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algn="ctr"/>
            <a:r>
              <a:rPr lang="uk-UA" sz="2000" dirty="0" smtClean="0">
                <a:solidFill>
                  <a:prstClr val="white"/>
                </a:solidFill>
                <a:latin typeface="Constantia"/>
                <a:ea typeface="Times New Roman" pitchFamily="18" charset="0"/>
              </a:rPr>
              <a:t>Підставляючи значення </a:t>
            </a:r>
            <a:r>
              <a:rPr lang="uk-UA" sz="2000" dirty="0" smtClean="0">
                <a:solidFill>
                  <a:prstClr val="white"/>
                </a:solidFill>
                <a:latin typeface="Constantia"/>
                <a:ea typeface="Times New Roman" pitchFamily="18" charset="0"/>
                <a:sym typeface="Symbol" pitchFamily="18" charset="2"/>
              </a:rPr>
              <a:t></a:t>
            </a:r>
            <a:r>
              <a:rPr lang="uk-UA" sz="2000" dirty="0" smtClean="0">
                <a:solidFill>
                  <a:prstClr val="white"/>
                </a:solidFill>
                <a:latin typeface="Constantia"/>
                <a:ea typeface="Times New Roman" pitchFamily="18" charset="0"/>
              </a:rPr>
              <a:t> / </a:t>
            </a:r>
            <a:r>
              <a:rPr lang="uk-UA" sz="2000" dirty="0" smtClean="0">
                <a:solidFill>
                  <a:prstClr val="white"/>
                </a:solidFill>
                <a:latin typeface="Constantia"/>
                <a:ea typeface="Times New Roman" pitchFamily="18" charset="0"/>
                <a:sym typeface="Symbol" pitchFamily="18" charset="2"/>
              </a:rPr>
              <a:t></a:t>
            </a:r>
            <a:r>
              <a:rPr lang="uk-UA" sz="2000" dirty="0" smtClean="0">
                <a:solidFill>
                  <a:prstClr val="white"/>
                </a:solidFill>
                <a:latin typeface="Constantia"/>
                <a:ea typeface="Times New Roman" pitchFamily="18" charset="0"/>
              </a:rPr>
              <a:t> = 3,2, n = 4, слід знайти значення </a:t>
            </a:r>
            <a:r>
              <a:rPr lang="uk-UA" sz="2000" dirty="0" err="1" smtClean="0">
                <a:solidFill>
                  <a:prstClr val="white"/>
                </a:solidFill>
                <a:latin typeface="Constantia"/>
                <a:ea typeface="Times New Roman" pitchFamily="18" charset="0"/>
              </a:rPr>
              <a:t>Р</a:t>
            </a:r>
            <a:r>
              <a:rPr lang="uk-UA" sz="2000" baseline="-30000" dirty="0" err="1" smtClean="0">
                <a:solidFill>
                  <a:prstClr val="white"/>
                </a:solidFill>
                <a:latin typeface="Constantia"/>
                <a:ea typeface="Times New Roman" pitchFamily="18" charset="0"/>
                <a:sym typeface="Symbol" pitchFamily="18" charset="2"/>
              </a:rPr>
              <a:t>п</a:t>
            </a:r>
            <a:r>
              <a:rPr lang="uk-UA" sz="2000" dirty="0" smtClean="0">
                <a:solidFill>
                  <a:prstClr val="white"/>
                </a:solidFill>
                <a:latin typeface="Constantia"/>
                <a:ea typeface="Times New Roman" pitchFamily="18" charset="0"/>
                <a:sym typeface="Symbol" pitchFamily="18" charset="2"/>
              </a:rPr>
              <a:t>:</a:t>
            </a:r>
          </a:p>
        </p:txBody>
      </p:sp>
      <p:pic>
        <p:nvPicPr>
          <p:cNvPr id="111618" name="Picture 2"/>
          <p:cNvPicPr>
            <a:picLocks noChangeAspect="1" noChangeArrowheads="1"/>
          </p:cNvPicPr>
          <p:nvPr/>
        </p:nvPicPr>
        <p:blipFill>
          <a:blip r:embed="rId2" cstate="print"/>
          <a:srcRect l="31845" t="45899" r="31369" b="34570"/>
          <a:stretch>
            <a:fillRect/>
          </a:stretch>
        </p:blipFill>
        <p:spPr bwMode="auto">
          <a:xfrm>
            <a:off x="1571604" y="571480"/>
            <a:ext cx="5929354" cy="1714512"/>
          </a:xfrm>
          <a:prstGeom prst="rect">
            <a:avLst/>
          </a:prstGeom>
          <a:noFill/>
          <a:ln w="38100">
            <a:solidFill>
              <a:schemeClr val="accent1">
                <a:lumMod val="60000"/>
                <a:lumOff val="40000"/>
              </a:schemeClr>
            </a:solidFill>
            <a:miter lim="800000"/>
            <a:headEnd/>
            <a:tailEnd/>
          </a:ln>
        </p:spPr>
      </p:pic>
      <p:sp>
        <p:nvSpPr>
          <p:cNvPr id="111619" name="Rectangle 3"/>
          <p:cNvSpPr>
            <a:spLocks noChangeArrowheads="1"/>
          </p:cNvSpPr>
          <p:nvPr/>
        </p:nvSpPr>
        <p:spPr bwMode="auto">
          <a:xfrm>
            <a:off x="357158" y="2571744"/>
            <a:ext cx="842968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Отриманий результат показує, що із 100 замовників у середньому 77 будуть обслужені, а 23 – ні. Отже, обслуговування системи не можна визнати достатнім (23 % відмовлень); економія на чисельності обслуговуючого апарату негативно впливає на якість обслуговування населення. Число приймальників відділу замовлень доцільно збільшити до п'яти, тоді математичне чекання числа необслугованих заявок складе лише 0,13. Іншими словами, із 100 замовників буде обслуговано 87, а 13 одержать відмовлення. Таким чином, збільшення кількості приймальників на одну особу підвищить якість обслуговування з 77 до 87 %.</a:t>
            </a:r>
            <a:endParaRPr lang="uk-UA" sz="2000" dirty="0" smtClean="0">
              <a:solidFill>
                <a:prstClr val="white"/>
              </a:solidFill>
              <a:latin typeface="Constantia"/>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7889" y="58143"/>
            <a:ext cx="3605282" cy="58477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Сітковий графік</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2641" name="Rectangle 1"/>
          <p:cNvSpPr>
            <a:spLocks noChangeArrowheads="1"/>
          </p:cNvSpPr>
          <p:nvPr/>
        </p:nvSpPr>
        <p:spPr bwMode="auto">
          <a:xfrm>
            <a:off x="214282" y="642918"/>
            <a:ext cx="87154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Сітковий графік дозволяє виділити з усього комплексу робіт найбільш важливі, ті, що знаходяться на критичному шляху, і зосередити на них основні ресурси організацій, установлювати взаємозв'язок між різними спеціалізованими організаціями і координувати їхню роботу. </a:t>
            </a:r>
          </a:p>
          <a:p>
            <a:pPr indent="450850" algn="just" eaLnBrk="0" hangingPunct="0"/>
            <a:r>
              <a:rPr lang="uk-UA" dirty="0" smtClean="0">
                <a:solidFill>
                  <a:prstClr val="white"/>
                </a:solidFill>
                <a:latin typeface="Constantia"/>
                <a:ea typeface="Times New Roman" pitchFamily="18" charset="0"/>
              </a:rPr>
              <a:t>Роботи, що лежать на критичному шляху, вимагають найбільш тривалого чекання надходження чергової події. На стадії оперативного аналізу й управління сітковий графік дає можливість здійснювати поточний контроль за ходом виконання робот, вчасно вживати заходів щодо усунення можливих затримок у роботі.</a:t>
            </a:r>
            <a:r>
              <a:rPr lang="ru-RU" dirty="0" smtClean="0">
                <a:solidFill>
                  <a:prstClr val="white"/>
                </a:solidFill>
                <a:latin typeface="Constantia"/>
              </a:rPr>
              <a:t> </a:t>
            </a:r>
          </a:p>
        </p:txBody>
      </p:sp>
      <p:sp>
        <p:nvSpPr>
          <p:cNvPr id="4" name="Прямоугольник 3"/>
          <p:cNvSpPr/>
          <p:nvPr/>
        </p:nvSpPr>
        <p:spPr>
          <a:xfrm>
            <a:off x="388616" y="2996952"/>
            <a:ext cx="8786842"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Розробка сіткового графіка, наприклад, в будівництві здійснюється за наявності</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endParaRPr>
          </a:p>
        </p:txBody>
      </p:sp>
      <p:sp>
        <p:nvSpPr>
          <p:cNvPr id="5" name="Прямоугольник 4"/>
          <p:cNvSpPr/>
          <p:nvPr/>
        </p:nvSpPr>
        <p:spPr>
          <a:xfrm>
            <a:off x="477294" y="3951059"/>
            <a:ext cx="4000496" cy="830997"/>
          </a:xfrm>
          <a:prstGeom prst="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pPr>
            <a:r>
              <a:rPr lang="uk-UA" sz="1600" dirty="0" smtClean="0">
                <a:solidFill>
                  <a:prstClr val="black"/>
                </a:solidFill>
              </a:rPr>
              <a:t>норм тривалості будівництва і терміну запровадження в дію об'єкта, комплексу об'єктів</a:t>
            </a:r>
            <a:endParaRPr lang="ru-RU" sz="1600" dirty="0">
              <a:solidFill>
                <a:prstClr val="black"/>
              </a:solidFill>
            </a:endParaRPr>
          </a:p>
        </p:txBody>
      </p:sp>
      <p:sp>
        <p:nvSpPr>
          <p:cNvPr id="6" name="Прямоугольник 5"/>
          <p:cNvSpPr/>
          <p:nvPr/>
        </p:nvSpPr>
        <p:spPr>
          <a:xfrm>
            <a:off x="477294" y="5025907"/>
            <a:ext cx="3972539" cy="338554"/>
          </a:xfrm>
          <a:prstGeom prst="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pPr>
            <a:r>
              <a:rPr lang="uk-UA" sz="1600" dirty="0" smtClean="0">
                <a:solidFill>
                  <a:prstClr val="black"/>
                </a:solidFill>
              </a:rPr>
              <a:t>проектно-кошторисної документації</a:t>
            </a:r>
            <a:endParaRPr lang="ru-RU" sz="1600" dirty="0">
              <a:solidFill>
                <a:prstClr val="black"/>
              </a:solidFill>
            </a:endParaRPr>
          </a:p>
        </p:txBody>
      </p:sp>
      <p:sp>
        <p:nvSpPr>
          <p:cNvPr id="7" name="Прямоугольник 6"/>
          <p:cNvSpPr/>
          <p:nvPr/>
        </p:nvSpPr>
        <p:spPr>
          <a:xfrm>
            <a:off x="5004080" y="4902796"/>
            <a:ext cx="3674118" cy="584775"/>
          </a:xfrm>
          <a:prstGeom prst="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pPr>
            <a:r>
              <a:rPr lang="uk-UA" sz="1600" dirty="0" smtClean="0">
                <a:solidFill>
                  <a:prstClr val="black"/>
                </a:solidFill>
              </a:rPr>
              <a:t>проекту організації будівництва і впровадження робіт</a:t>
            </a:r>
            <a:endParaRPr lang="ru-RU" sz="1600" dirty="0">
              <a:solidFill>
                <a:prstClr val="black"/>
              </a:solidFill>
            </a:endParaRPr>
          </a:p>
        </p:txBody>
      </p:sp>
      <p:sp>
        <p:nvSpPr>
          <p:cNvPr id="8" name="Прямоугольник 7"/>
          <p:cNvSpPr/>
          <p:nvPr/>
        </p:nvSpPr>
        <p:spPr>
          <a:xfrm>
            <a:off x="5004048" y="3951059"/>
            <a:ext cx="3674150" cy="830997"/>
          </a:xfrm>
          <a:prstGeom prst="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pPr>
            <a:r>
              <a:rPr lang="uk-UA" sz="1600" dirty="0" smtClean="0">
                <a:solidFill>
                  <a:prstClr val="black"/>
                </a:solidFill>
              </a:rPr>
              <a:t>типових технологічних карт, що впливають на норми витрат праці, матеріалів і роботи машин</a:t>
            </a:r>
            <a:endParaRPr lang="ru-RU" sz="1600" dirty="0">
              <a:solidFill>
                <a:prstClr val="black"/>
              </a:solidFill>
            </a:endParaRPr>
          </a:p>
        </p:txBody>
      </p:sp>
      <p:sp>
        <p:nvSpPr>
          <p:cNvPr id="33" name="Прямоугольник 32"/>
          <p:cNvSpPr/>
          <p:nvPr/>
        </p:nvSpPr>
        <p:spPr>
          <a:xfrm>
            <a:off x="214282" y="5857892"/>
            <a:ext cx="8715436" cy="646331"/>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Крім того, при складанні графіка використовуються досвід виконання окремих робіт, а також дані про виробничу базу будівельних і монтажних організацій.</a:t>
            </a:r>
            <a:endParaRPr lang="ru-RU" dirty="0">
              <a:solidFill>
                <a:prstClr val="white"/>
              </a:solidFill>
              <a:latin typeface="Constantia"/>
              <a:cs typeface="+mn-cs"/>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646331"/>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На основі всіх цих даних складається таблиця робіт і ресурсів, де в технологічній послідовності провадження робіт вказуються:</a:t>
            </a:r>
            <a:endParaRPr lang="ru-RU" dirty="0">
              <a:solidFill>
                <a:prstClr val="white"/>
              </a:solidFill>
              <a:latin typeface="Constantia"/>
              <a:cs typeface="+mn-cs"/>
            </a:endParaRPr>
          </a:p>
        </p:txBody>
      </p:sp>
      <p:sp>
        <p:nvSpPr>
          <p:cNvPr id="3" name="Прямоугольник 2"/>
          <p:cNvSpPr/>
          <p:nvPr/>
        </p:nvSpPr>
        <p:spPr>
          <a:xfrm>
            <a:off x="928662" y="1000108"/>
            <a:ext cx="7143800" cy="3139321"/>
          </a:xfrm>
          <a:prstGeom prst="rect">
            <a:avLst/>
          </a:prstGeom>
        </p:spPr>
        <p:txBody>
          <a:bodyPr wrap="square">
            <a:spAutoFit/>
          </a:bodyPr>
          <a:lstStyle/>
          <a:p>
            <a:pPr fontAlgn="auto">
              <a:spcBef>
                <a:spcPts val="0"/>
              </a:spcBef>
              <a:spcAft>
                <a:spcPts val="0"/>
              </a:spcAft>
            </a:pPr>
            <a:r>
              <a:rPr lang="uk-UA" dirty="0" smtClean="0">
                <a:solidFill>
                  <a:prstClr val="white"/>
                </a:solidFill>
                <a:latin typeface="Constantia"/>
                <a:cs typeface="+mn-cs"/>
              </a:rPr>
              <a:t>їхня характеристика</a:t>
            </a:r>
          </a:p>
          <a:p>
            <a:pPr fontAlgn="auto">
              <a:spcBef>
                <a:spcPts val="0"/>
              </a:spcBef>
              <a:spcAft>
                <a:spcPts val="0"/>
              </a:spcAft>
            </a:pPr>
            <a:r>
              <a:rPr lang="uk-UA" dirty="0" smtClean="0">
                <a:solidFill>
                  <a:prstClr val="white"/>
                </a:solidFill>
                <a:latin typeface="Constantia"/>
                <a:cs typeface="+mn-cs"/>
              </a:rPr>
              <a:t>обсяг</a:t>
            </a:r>
          </a:p>
          <a:p>
            <a:pPr fontAlgn="auto">
              <a:spcBef>
                <a:spcPts val="0"/>
              </a:spcBef>
              <a:spcAft>
                <a:spcPts val="0"/>
              </a:spcAft>
            </a:pPr>
            <a:r>
              <a:rPr lang="uk-UA" dirty="0" smtClean="0">
                <a:solidFill>
                  <a:prstClr val="white"/>
                </a:solidFill>
                <a:latin typeface="Constantia"/>
                <a:cs typeface="+mn-cs"/>
              </a:rPr>
              <a:t>трудомісткість у людино-днях</a:t>
            </a:r>
          </a:p>
          <a:p>
            <a:pPr fontAlgn="auto">
              <a:spcBef>
                <a:spcPts val="0"/>
              </a:spcBef>
              <a:spcAft>
                <a:spcPts val="0"/>
              </a:spcAft>
            </a:pPr>
            <a:r>
              <a:rPr lang="uk-UA" dirty="0" smtClean="0">
                <a:solidFill>
                  <a:prstClr val="white"/>
                </a:solidFill>
                <a:latin typeface="Constantia"/>
                <a:cs typeface="+mn-cs"/>
              </a:rPr>
              <a:t>виконавець (організація і бригада)</a:t>
            </a:r>
          </a:p>
          <a:p>
            <a:pPr fontAlgn="auto">
              <a:spcBef>
                <a:spcPts val="0"/>
              </a:spcBef>
              <a:spcAft>
                <a:spcPts val="0"/>
              </a:spcAft>
            </a:pPr>
            <a:r>
              <a:rPr lang="uk-UA" dirty="0" smtClean="0">
                <a:solidFill>
                  <a:prstClr val="white"/>
                </a:solidFill>
                <a:latin typeface="Constantia"/>
                <a:cs typeface="+mn-cs"/>
              </a:rPr>
              <a:t>чисельність робітників </a:t>
            </a:r>
          </a:p>
          <a:p>
            <a:pPr fontAlgn="auto">
              <a:spcBef>
                <a:spcPts val="0"/>
              </a:spcBef>
              <a:spcAft>
                <a:spcPts val="0"/>
              </a:spcAft>
            </a:pPr>
            <a:r>
              <a:rPr lang="uk-UA" dirty="0" smtClean="0">
                <a:solidFill>
                  <a:prstClr val="white"/>
                </a:solidFill>
                <a:latin typeface="Constantia"/>
                <a:cs typeface="+mn-cs"/>
              </a:rPr>
              <a:t>змінність</a:t>
            </a:r>
          </a:p>
          <a:p>
            <a:pPr fontAlgn="auto">
              <a:spcBef>
                <a:spcPts val="0"/>
              </a:spcBef>
              <a:spcAft>
                <a:spcPts val="0"/>
              </a:spcAft>
            </a:pPr>
            <a:r>
              <a:rPr lang="uk-UA" dirty="0" smtClean="0">
                <a:solidFill>
                  <a:prstClr val="white"/>
                </a:solidFill>
                <a:latin typeface="Constantia"/>
                <a:cs typeface="+mn-cs"/>
              </a:rPr>
              <a:t>потреба в механізмах і матеріалах </a:t>
            </a:r>
          </a:p>
          <a:p>
            <a:pPr fontAlgn="auto">
              <a:spcBef>
                <a:spcPts val="0"/>
              </a:spcBef>
              <a:spcAft>
                <a:spcPts val="0"/>
              </a:spcAft>
            </a:pPr>
            <a:r>
              <a:rPr lang="uk-UA" dirty="0" smtClean="0">
                <a:solidFill>
                  <a:prstClr val="white"/>
                </a:solidFill>
                <a:latin typeface="Constantia"/>
                <a:cs typeface="+mn-cs"/>
              </a:rPr>
              <a:t>джерела їхнього надходження</a:t>
            </a:r>
          </a:p>
          <a:p>
            <a:pPr fontAlgn="auto">
              <a:spcBef>
                <a:spcPts val="0"/>
              </a:spcBef>
              <a:spcAft>
                <a:spcPts val="0"/>
              </a:spcAft>
            </a:pPr>
            <a:r>
              <a:rPr lang="uk-UA" dirty="0" smtClean="0">
                <a:solidFill>
                  <a:prstClr val="white"/>
                </a:solidFill>
                <a:latin typeface="Constantia"/>
                <a:cs typeface="+mn-cs"/>
              </a:rPr>
              <a:t>загальна тривалість виконання роботи в днях </a:t>
            </a:r>
          </a:p>
          <a:p>
            <a:pPr fontAlgn="auto">
              <a:spcBef>
                <a:spcPts val="0"/>
              </a:spcBef>
              <a:spcAft>
                <a:spcPts val="0"/>
              </a:spcAft>
            </a:pPr>
            <a:r>
              <a:rPr lang="uk-UA" dirty="0" smtClean="0">
                <a:solidFill>
                  <a:prstClr val="white"/>
                </a:solidFill>
                <a:latin typeface="Constantia"/>
                <a:cs typeface="+mn-cs"/>
              </a:rPr>
              <a:t>попереднє завдання, після закінчення якого можна починати дану роботу</a:t>
            </a:r>
            <a:endParaRPr lang="ru-RU" dirty="0">
              <a:solidFill>
                <a:prstClr val="white"/>
              </a:solidFill>
              <a:latin typeface="Constantia"/>
              <a:cs typeface="+mn-cs"/>
            </a:endParaRPr>
          </a:p>
        </p:txBody>
      </p:sp>
      <p:cxnSp>
        <p:nvCxnSpPr>
          <p:cNvPr id="5" name="Прямая соединительная линия 4"/>
          <p:cNvCxnSpPr/>
          <p:nvPr/>
        </p:nvCxnSpPr>
        <p:spPr>
          <a:xfrm rot="5400000">
            <a:off x="-893007" y="2321711"/>
            <a:ext cx="27860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00034" y="1214422"/>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00034" y="1500174"/>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00034" y="1785926"/>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00034" y="2071678"/>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00034" y="2285992"/>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3" idx="1"/>
          </p:cNvCxnSpPr>
          <p:nvPr/>
        </p:nvCxnSpPr>
        <p:spPr>
          <a:xfrm flipV="1">
            <a:off x="500034" y="2569769"/>
            <a:ext cx="428628" cy="19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00034" y="2857496"/>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500034" y="3143248"/>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00034" y="3429000"/>
            <a:ext cx="428628" cy="1588"/>
          </a:xfrm>
          <a:prstGeom prst="straightConnector1">
            <a:avLst/>
          </a:prstGeom>
          <a:ln w="28575">
            <a:solidFill>
              <a:srgbClr val="E6851A"/>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00034" y="3714752"/>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357158" y="4286256"/>
            <a:ext cx="8429684" cy="1200329"/>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Виходячи з показників такої таб­лиці, готують сітковий графік, що може мати різний ступінь деталізації залежно від прийнятої схеми провадження робіт і рівня керівництва; крім загального графіка, виконавці розробляють графік, виконаних ними робіт.</a:t>
            </a:r>
            <a:endParaRPr lang="ru-RU" dirty="0">
              <a:solidFill>
                <a:prstClr val="white"/>
              </a:solidFill>
              <a:latin typeface="Constantia"/>
              <a:cs typeface="+mn-cs"/>
            </a:endParaRPr>
          </a:p>
        </p:txBody>
      </p:sp>
      <p:pic>
        <p:nvPicPr>
          <p:cNvPr id="32" name="Рисунок 31" descr="images.jpeg"/>
          <p:cNvPicPr>
            <a:picLocks noChangeAspect="1"/>
          </p:cNvPicPr>
          <p:nvPr/>
        </p:nvPicPr>
        <p:blipFill>
          <a:blip r:embed="rId2" cstate="print"/>
          <a:stretch>
            <a:fillRect/>
          </a:stretch>
        </p:blipFill>
        <p:spPr>
          <a:xfrm>
            <a:off x="5715008" y="1142984"/>
            <a:ext cx="3000396" cy="1928826"/>
          </a:xfrm>
          <a:prstGeom prst="rect">
            <a:avLst/>
          </a:prstGeom>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1714" y="191136"/>
            <a:ext cx="6647974"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Основні елементи сіткового графіка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endParaRPr>
          </a:p>
        </p:txBody>
      </p:sp>
      <p:sp>
        <p:nvSpPr>
          <p:cNvPr id="4" name="Прямоугольник 3"/>
          <p:cNvSpPr/>
          <p:nvPr/>
        </p:nvSpPr>
        <p:spPr>
          <a:xfrm>
            <a:off x="857224" y="1142984"/>
            <a:ext cx="74860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pPr>
            <a:r>
              <a:rPr lang="uk-UA" dirty="0" smtClean="0">
                <a:solidFill>
                  <a:prstClr val="black"/>
                </a:solidFill>
              </a:rPr>
              <a:t>подія</a:t>
            </a:r>
            <a:endParaRPr lang="ru-RU" dirty="0">
              <a:solidFill>
                <a:prstClr val="black"/>
              </a:solidFill>
            </a:endParaRPr>
          </a:p>
        </p:txBody>
      </p:sp>
      <p:sp>
        <p:nvSpPr>
          <p:cNvPr id="5" name="Прямоугольник 4"/>
          <p:cNvSpPr/>
          <p:nvPr/>
        </p:nvSpPr>
        <p:spPr>
          <a:xfrm>
            <a:off x="2857488" y="1214422"/>
            <a:ext cx="912814"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pPr>
            <a:r>
              <a:rPr lang="uk-UA" dirty="0" smtClean="0">
                <a:solidFill>
                  <a:prstClr val="black"/>
                </a:solidFill>
              </a:rPr>
              <a:t>робота</a:t>
            </a:r>
            <a:endParaRPr lang="ru-RU" dirty="0">
              <a:solidFill>
                <a:prstClr val="black"/>
              </a:solidFill>
            </a:endParaRPr>
          </a:p>
        </p:txBody>
      </p:sp>
      <p:sp>
        <p:nvSpPr>
          <p:cNvPr id="6" name="Прямоугольник 5"/>
          <p:cNvSpPr/>
          <p:nvPr/>
        </p:nvSpPr>
        <p:spPr>
          <a:xfrm>
            <a:off x="4929190" y="1214422"/>
            <a:ext cx="1050288"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pPr>
            <a:r>
              <a:rPr lang="uk-UA" dirty="0" smtClean="0">
                <a:solidFill>
                  <a:prstClr val="black"/>
                </a:solidFill>
              </a:rPr>
              <a:t>чекання</a:t>
            </a:r>
            <a:endParaRPr lang="ru-RU" dirty="0">
              <a:solidFill>
                <a:prstClr val="black"/>
              </a:solidFill>
            </a:endParaRPr>
          </a:p>
        </p:txBody>
      </p:sp>
      <p:sp>
        <p:nvSpPr>
          <p:cNvPr id="7" name="Прямоугольник 6"/>
          <p:cNvSpPr/>
          <p:nvPr/>
        </p:nvSpPr>
        <p:spPr>
          <a:xfrm>
            <a:off x="7072330" y="1214422"/>
            <a:ext cx="1340432"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pPr>
            <a:r>
              <a:rPr lang="uk-UA" dirty="0" smtClean="0">
                <a:solidFill>
                  <a:prstClr val="black"/>
                </a:solidFill>
              </a:rPr>
              <a:t>залежність</a:t>
            </a:r>
            <a:endParaRPr lang="ru-RU" dirty="0">
              <a:solidFill>
                <a:prstClr val="black"/>
              </a:solidFill>
            </a:endParaRPr>
          </a:p>
        </p:txBody>
      </p:sp>
      <p:cxnSp>
        <p:nvCxnSpPr>
          <p:cNvPr id="9" name="Прямая со стрелкой 8"/>
          <p:cNvCxnSpPr/>
          <p:nvPr/>
        </p:nvCxnSpPr>
        <p:spPr>
          <a:xfrm>
            <a:off x="6715140" y="714356"/>
            <a:ext cx="813092" cy="4286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6200000" flipH="1">
            <a:off x="5120324" y="951850"/>
            <a:ext cx="428628" cy="9651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307946" y="835402"/>
            <a:ext cx="428626" cy="3294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0800000" flipV="1">
            <a:off x="1428728" y="714356"/>
            <a:ext cx="1214446" cy="35719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3665" name="Rectangle 1"/>
          <p:cNvSpPr>
            <a:spLocks noChangeArrowheads="1"/>
          </p:cNvSpPr>
          <p:nvPr/>
        </p:nvSpPr>
        <p:spPr bwMode="auto">
          <a:xfrm>
            <a:off x="214282" y="1785926"/>
            <a:ext cx="87154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Основним матеріалом сіткового планування, використаного при аналізі, є інформація про хід робіт із графіка, що звичайно складається не рідше одного разу в декаду. Оптимізація  сіткових графіків здійснюється на стадії планування за допомогою скорочення критичного шляху, тобто мінімізації термінів виконання будівельних робіт при заданих рівнях ресурсів, мінімізації рівня споживання матеріальних, трудових і фінансових ресурсів при фіксованих термінах виконання будівельних робіт. Вирішення </a:t>
            </a:r>
            <a:r>
              <a:rPr lang="uk-UA" dirty="0" err="1" smtClean="0">
                <a:solidFill>
                  <a:prstClr val="white"/>
                </a:solidFill>
                <a:latin typeface="Constantia"/>
                <a:ea typeface="Times New Roman" pitchFamily="18" charset="0"/>
              </a:rPr>
              <a:t>оптимізуючих</a:t>
            </a:r>
            <a:r>
              <a:rPr lang="uk-UA" dirty="0" smtClean="0">
                <a:solidFill>
                  <a:prstClr val="white"/>
                </a:solidFill>
                <a:latin typeface="Constantia"/>
                <a:ea typeface="Times New Roman" pitchFamily="18" charset="0"/>
              </a:rPr>
              <a:t> задач істотно полегшується за наявності пакетів прикладних програм (ППП), пристосованих до складання оптимальних сіткових графіків на комп'ютері.</a:t>
            </a:r>
            <a:endParaRPr lang="uk-UA" dirty="0" smtClean="0">
              <a:solidFill>
                <a:prstClr val="white"/>
              </a:solidFill>
              <a:latin typeface="Constantia"/>
            </a:endParaRPr>
          </a:p>
        </p:txBody>
      </p:sp>
      <p:sp>
        <p:nvSpPr>
          <p:cNvPr id="23" name="Прямоугольник 22"/>
          <p:cNvSpPr/>
          <p:nvPr/>
        </p:nvSpPr>
        <p:spPr>
          <a:xfrm>
            <a:off x="1023475" y="4398553"/>
            <a:ext cx="7032844"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Графо-математичний метод "дерево рішень"</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Прямоугольник 23"/>
          <p:cNvSpPr/>
          <p:nvPr/>
        </p:nvSpPr>
        <p:spPr>
          <a:xfrm>
            <a:off x="285720" y="5103674"/>
            <a:ext cx="8572560" cy="1323439"/>
          </a:xfrm>
          <a:prstGeom prst="rect">
            <a:avLst/>
          </a:prstGeom>
        </p:spPr>
        <p:txBody>
          <a:bodyPr wrap="square">
            <a:spAutoFit/>
          </a:bodyPr>
          <a:lstStyle/>
          <a:p>
            <a:pPr algn="just" fontAlgn="auto">
              <a:spcBef>
                <a:spcPts val="0"/>
              </a:spcBef>
              <a:spcAft>
                <a:spcPts val="0"/>
              </a:spcAft>
            </a:pPr>
            <a:r>
              <a:rPr lang="uk-UA" sz="1600" dirty="0" smtClean="0">
                <a:solidFill>
                  <a:prstClr val="white"/>
                </a:solidFill>
                <a:latin typeface="Constantia"/>
                <a:cs typeface="+mn-cs"/>
              </a:rPr>
              <a:t>Шляхом попередньої оцінки потреб, попереднього аналізу можливих організаційних, технічних чи технологічних умов намічаються всі передбачувані варіанти вирішення даної задачі. Спочатку розробляються укрупнені варіанти. Потім у міру введення додаткових умов кожен із них розподіляється на ряд варіантів. Графічне зображення цих варіантів дозволяє виключити менш вигідні та обрати найбільш прийнятний.</a:t>
            </a:r>
            <a:endParaRPr lang="ru-RU" sz="1600" dirty="0">
              <a:solidFill>
                <a:prstClr val="white"/>
              </a:solidFill>
              <a:latin typeface="Constantia"/>
              <a:cs typeface="+mn-cs"/>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14282" y="785794"/>
            <a:ext cx="8715436" cy="392415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just"/>
            <a:r>
              <a:rPr lang="uk-UA" sz="28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К</a:t>
            </a:r>
            <a:r>
              <a:rPr lang="uk-UA" sz="2800" b="1" i="1" dirty="0" smtClean="0" bmk="">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онтрольні запитання</a:t>
            </a:r>
            <a:endParaRPr lang="uk-UA" sz="28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Times New Roman" pitchFamily="18" charset="0"/>
            </a:endParaRPr>
          </a:p>
          <a:p>
            <a:pPr indent="450850" algn="just" eaLnBrk="0" hangingPunct="0"/>
            <a:r>
              <a:rPr lang="uk-UA" sz="28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ea typeface="Times New Roman" pitchFamily="18" charset="0"/>
              </a:rPr>
              <a:t>1. </a:t>
            </a:r>
            <a:r>
              <a:rPr lang="uk-UA" sz="2800" b="1" i="1" dirty="0" smtClean="0">
                <a:ln w="11430">
                  <a:noFill/>
                </a:ln>
                <a:latin typeface="Constantia"/>
                <a:ea typeface="Times New Roman" pitchFamily="18" charset="0"/>
              </a:rPr>
              <a:t>Що становить метод аналізу </a:t>
            </a:r>
            <a:r>
              <a:rPr lang="uk-UA" sz="2800" b="1" i="1" dirty="0" smtClean="0">
                <a:ln w="11430">
                  <a:noFill/>
                </a:ln>
                <a:latin typeface="Constantia"/>
                <a:ea typeface="Times New Roman" pitchFamily="18" charset="0"/>
              </a:rPr>
              <a:t>зовнішньоекономічної діяльності</a:t>
            </a:r>
            <a:r>
              <a:rPr lang="uk-UA" sz="2800" b="1" i="1" dirty="0" smtClean="0">
                <a:ln w="11430">
                  <a:noFill/>
                </a:ln>
                <a:latin typeface="Constantia"/>
                <a:ea typeface="Times New Roman" pitchFamily="18" charset="0"/>
              </a:rPr>
              <a:t>? </a:t>
            </a:r>
            <a:endParaRPr lang="ru-RU" sz="2800" b="1" i="1" dirty="0" smtClean="0">
              <a:ln w="11430">
                <a:noFill/>
              </a:ln>
              <a:latin typeface="Constantia"/>
            </a:endParaRPr>
          </a:p>
          <a:p>
            <a:pPr indent="450850" algn="just" eaLnBrk="0" hangingPunct="0"/>
            <a:r>
              <a:rPr lang="uk-UA" sz="2800" b="1" i="1" dirty="0" smtClean="0">
                <a:ln w="11430">
                  <a:noFill/>
                </a:ln>
                <a:latin typeface="Constantia"/>
                <a:ea typeface="Times New Roman" pitchFamily="18" charset="0"/>
              </a:rPr>
              <a:t>2. Які ви знаєте прийоми  </a:t>
            </a:r>
            <a:r>
              <a:rPr lang="uk-UA" sz="2800" b="1" i="1" smtClean="0">
                <a:ln w="11430">
                  <a:noFill/>
                </a:ln>
                <a:latin typeface="Constantia"/>
                <a:ea typeface="Times New Roman" pitchFamily="18" charset="0"/>
              </a:rPr>
              <a:t>аналізу </a:t>
            </a:r>
            <a:r>
              <a:rPr lang="uk-UA" sz="2800" b="1" i="1" smtClean="0">
                <a:ln w="11430">
                  <a:noFill/>
                </a:ln>
                <a:latin typeface="Constantia"/>
                <a:ea typeface="Times New Roman" pitchFamily="18" charset="0"/>
              </a:rPr>
              <a:t>зовнішньоекономічної діяльності</a:t>
            </a:r>
            <a:r>
              <a:rPr lang="uk-UA" sz="2800" b="1" i="1" dirty="0" smtClean="0">
                <a:ln w="11430">
                  <a:noFill/>
                </a:ln>
                <a:latin typeface="Constantia"/>
                <a:ea typeface="Times New Roman" pitchFamily="18" charset="0"/>
              </a:rPr>
              <a:t>?</a:t>
            </a:r>
            <a:endParaRPr lang="ru-RU" sz="2800" b="1" i="1" dirty="0" smtClean="0">
              <a:ln w="11430">
                <a:noFill/>
              </a:ln>
              <a:latin typeface="Constantia"/>
            </a:endParaRPr>
          </a:p>
          <a:p>
            <a:pPr indent="450850" algn="just" eaLnBrk="0" hangingPunct="0"/>
            <a:r>
              <a:rPr lang="uk-UA" sz="2800" b="1" i="1" dirty="0" smtClean="0">
                <a:ln w="11430">
                  <a:noFill/>
                </a:ln>
                <a:latin typeface="Constantia"/>
                <a:ea typeface="Times New Roman" pitchFamily="18" charset="0"/>
              </a:rPr>
              <a:t>3. З чого складається сутність ланцюгових підстановок?</a:t>
            </a:r>
            <a:endParaRPr lang="ru-RU" sz="2800" b="1" i="1" dirty="0" smtClean="0">
              <a:ln w="11430">
                <a:noFill/>
              </a:ln>
              <a:latin typeface="Constantia"/>
            </a:endParaRPr>
          </a:p>
          <a:p>
            <a:pPr indent="450850" algn="just" eaLnBrk="0" hangingPunct="0"/>
            <a:r>
              <a:rPr lang="uk-UA" sz="2800" b="1" i="1" dirty="0" smtClean="0">
                <a:ln w="11430">
                  <a:noFill/>
                </a:ln>
                <a:latin typeface="Constantia"/>
                <a:ea typeface="Times New Roman" pitchFamily="18" charset="0"/>
              </a:rPr>
              <a:t>4. Які особливості прийому порівнянь і методу балансових ув'язувань? </a:t>
            </a:r>
            <a:endParaRPr lang="uk-UA" sz="2800" b="1" i="1" dirty="0" smtClean="0">
              <a:ln w="11430">
                <a:noFill/>
              </a:ln>
              <a:latin typeface="Constantia"/>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338" name="TextBox 1"/>
          <p:cNvSpPr txBox="1">
            <a:spLocks noChangeArrowheads="1"/>
          </p:cNvSpPr>
          <p:nvPr/>
        </p:nvSpPr>
        <p:spPr bwMode="auto">
          <a:xfrm>
            <a:off x="395288" y="260350"/>
            <a:ext cx="8280400" cy="1570038"/>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endParaRPr lang="uk-UA" altLang="ru-RU" sz="2400" dirty="0">
              <a:latin typeface="+mn-lt"/>
            </a:endParaRPr>
          </a:p>
          <a:p>
            <a:pPr algn="just"/>
            <a:r>
              <a:rPr lang="uk-UA" altLang="ru-RU" sz="2400" dirty="0">
                <a:latin typeface="+mn-lt"/>
              </a:rPr>
              <a:t>Після вивчення окремих сторін економіки підприємства, їхнього взаємозв'язку, підпорядкованості і залежності треба </a:t>
            </a:r>
            <a:r>
              <a:rPr lang="uk-UA" altLang="ru-RU" sz="2400" u="sng" dirty="0">
                <a:latin typeface="+mn-lt"/>
              </a:rPr>
              <a:t>узагальнити</a:t>
            </a:r>
            <a:r>
              <a:rPr lang="uk-UA" altLang="ru-RU" sz="2400" dirty="0">
                <a:latin typeface="+mn-lt"/>
              </a:rPr>
              <a:t> весь матеріал дослідження.</a:t>
            </a:r>
          </a:p>
        </p:txBody>
      </p:sp>
      <p:sp>
        <p:nvSpPr>
          <p:cNvPr id="3" name="Скругленный прямоугольник 2"/>
          <p:cNvSpPr/>
          <p:nvPr/>
        </p:nvSpPr>
        <p:spPr>
          <a:xfrm>
            <a:off x="725891" y="3068960"/>
            <a:ext cx="7920037" cy="331152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smtClean="0">
                <a:solidFill>
                  <a:schemeClr val="tx1"/>
                </a:solidFill>
              </a:rPr>
              <a:t>є </a:t>
            </a:r>
            <a:r>
              <a:rPr lang="uk-UA" sz="2400" dirty="0">
                <a:solidFill>
                  <a:schemeClr val="tx1"/>
                </a:solidFill>
              </a:rPr>
              <a:t>дуже відповідальним моментом в аналізі </a:t>
            </a:r>
            <a:r>
              <a:rPr lang="uk-UA" sz="2400" dirty="0" smtClean="0">
                <a:solidFill>
                  <a:schemeClr val="tx1"/>
                </a:solidFill>
              </a:rPr>
              <a:t>зовнішньоекономічної діяльності</a:t>
            </a:r>
            <a:r>
              <a:rPr lang="uk-UA" sz="2400" dirty="0">
                <a:solidFill>
                  <a:schemeClr val="tx1"/>
                </a:solidFill>
              </a:rPr>
              <a:t>. При узагальненні результатів аналізу необхідно з усієї безлічі досліджуваних факторів відокремити типові від випадкових, виділити головні і вирішальні, від яких залежать результати діяльності.</a:t>
            </a:r>
          </a:p>
          <a:p>
            <a:pPr algn="just" fontAlgn="auto">
              <a:spcBef>
                <a:spcPts val="0"/>
              </a:spcBef>
              <a:spcAft>
                <a:spcPts val="0"/>
              </a:spcAft>
              <a:defRPr/>
            </a:pPr>
            <a:endParaRPr lang="uk-UA" dirty="0">
              <a:solidFill>
                <a:schemeClr val="tx1"/>
              </a:solidFill>
            </a:endParaRPr>
          </a:p>
        </p:txBody>
      </p:sp>
      <p:sp>
        <p:nvSpPr>
          <p:cNvPr id="2" name="Прямоугольник 1"/>
          <p:cNvSpPr/>
          <p:nvPr/>
        </p:nvSpPr>
        <p:spPr>
          <a:xfrm>
            <a:off x="2894645" y="2295603"/>
            <a:ext cx="3283271"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600"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Узагальнення</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descr="audit.jpg"/>
          <p:cNvPicPr>
            <a:picLocks noChangeAspect="1"/>
          </p:cNvPicPr>
          <p:nvPr/>
        </p:nvPicPr>
        <p:blipFill>
          <a:blip r:embed="rId2" cstate="print"/>
          <a:stretch>
            <a:fillRect/>
          </a:stretch>
        </p:blipFill>
        <p:spPr>
          <a:xfrm>
            <a:off x="6872917" y="4635596"/>
            <a:ext cx="2222404" cy="2222404"/>
          </a:xfrm>
          <a:prstGeom prst="rect">
            <a:avLst/>
          </a:prstGeom>
          <a:ln>
            <a:noFill/>
          </a:ln>
          <a:effectLst>
            <a:softEdge rad="112500"/>
          </a:effectLst>
        </p:spPr>
      </p:pic>
      <p:sp>
        <p:nvSpPr>
          <p:cNvPr id="4" name="Прямоугольник 3"/>
          <p:cNvSpPr/>
          <p:nvPr/>
        </p:nvSpPr>
        <p:spPr>
          <a:xfrm>
            <a:off x="251520" y="332656"/>
            <a:ext cx="8496944" cy="3785652"/>
          </a:xfrm>
          <a:prstGeom prst="rect">
            <a:avLst/>
          </a:prstGeom>
        </p:spPr>
        <p:txBody>
          <a:bodyPr wrap="square">
            <a:spAutoFit/>
          </a:bodyPr>
          <a:lstStyle/>
          <a:p>
            <a:pPr algn="just" fontAlgn="auto">
              <a:spcBef>
                <a:spcPts val="0"/>
              </a:spcBef>
              <a:spcAft>
                <a:spcPts val="0"/>
              </a:spcAft>
              <a:defRPr/>
            </a:pPr>
            <a:r>
              <a:rPr lang="uk-UA" sz="2800" dirty="0" smtClean="0">
                <a:latin typeface="+mn-lt"/>
              </a:rPr>
              <a:t>                Важливою </a:t>
            </a:r>
            <a:r>
              <a:rPr lang="uk-UA" sz="2800" dirty="0">
                <a:latin typeface="+mn-lt"/>
              </a:rPr>
              <a:t>методологічною рисою аналізу </a:t>
            </a:r>
            <a:r>
              <a:rPr lang="uk-UA" sz="2800" dirty="0" smtClean="0">
                <a:latin typeface="+mn-lt"/>
              </a:rPr>
              <a:t>зовнішньоекономічної </a:t>
            </a:r>
            <a:r>
              <a:rPr lang="uk-UA" sz="2800" dirty="0">
                <a:latin typeface="+mn-lt"/>
              </a:rPr>
              <a:t>діяльності, що випливає безпосередньо з попередньої, </a:t>
            </a:r>
            <a:r>
              <a:rPr lang="uk-UA" sz="3600" b="1" u="sng" dirty="0">
                <a:solidFill>
                  <a:schemeClr val="accent2"/>
                </a:solidFill>
                <a:latin typeface="+mn-lt"/>
              </a:rPr>
              <a:t>є </a:t>
            </a:r>
            <a:r>
              <a:rPr lang="uk-UA" sz="3600" b="1" i="1" u="sng" dirty="0">
                <a:solidFill>
                  <a:schemeClr val="accent2"/>
                </a:solidFill>
                <a:latin typeface="+mn-lt"/>
              </a:rPr>
              <a:t>розробка і використання системи показників</a:t>
            </a:r>
            <a:r>
              <a:rPr lang="uk-UA" sz="3600" i="1" dirty="0">
                <a:latin typeface="+mn-lt"/>
              </a:rPr>
              <a:t>,</a:t>
            </a:r>
            <a:r>
              <a:rPr lang="uk-UA" sz="3600" dirty="0">
                <a:latin typeface="+mn-lt"/>
              </a:rPr>
              <a:t> </a:t>
            </a:r>
            <a:r>
              <a:rPr lang="uk-UA" sz="2800" dirty="0">
                <a:latin typeface="+mn-lt"/>
              </a:rPr>
              <a:t>необхідної для комплексного, системного дослід­ження причинно-наслідкових зв'язків економічних явищ і процесів у </a:t>
            </a:r>
            <a:r>
              <a:rPr lang="uk-UA" sz="2800" dirty="0" smtClean="0">
                <a:latin typeface="+mn-lt"/>
              </a:rPr>
              <a:t>зовнішньоекономічній </a:t>
            </a:r>
            <a:r>
              <a:rPr lang="uk-UA" sz="2800" dirty="0">
                <a:latin typeface="+mn-lt"/>
              </a:rPr>
              <a:t>діяльності підприємства</a:t>
            </a:r>
            <a:r>
              <a:rPr lang="uk-UA" dirty="0">
                <a:solidFill>
                  <a:schemeClr val="bg1"/>
                </a:solidFill>
                <a:latin typeface="+mn-l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трелка вниз 3"/>
          <p:cNvSpPr/>
          <p:nvPr/>
        </p:nvSpPr>
        <p:spPr>
          <a:xfrm>
            <a:off x="2267744" y="2959535"/>
            <a:ext cx="792162" cy="79216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uk-UA"/>
          </a:p>
        </p:txBody>
      </p:sp>
      <p:sp>
        <p:nvSpPr>
          <p:cNvPr id="5" name="Прямоугольник 4"/>
          <p:cNvSpPr/>
          <p:nvPr/>
        </p:nvSpPr>
        <p:spPr>
          <a:xfrm>
            <a:off x="120923" y="3921100"/>
            <a:ext cx="4923656" cy="2324475"/>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dirty="0">
                <a:solidFill>
                  <a:schemeClr val="tx1"/>
                </a:solidFill>
              </a:rPr>
              <a:t>По-перше, </a:t>
            </a:r>
            <a:r>
              <a:rPr lang="uk-UA" sz="2000" dirty="0">
                <a:solidFill>
                  <a:schemeClr val="tx1"/>
                </a:solidFill>
              </a:rPr>
              <a:t>резервами вважаються запаси ресурсів (сиро­вини, мате­ріалів, устаткування, палива і т. д.), необхідні для безперебійної робо­ти підприємства. Вони створюються у разі додат­кової потреби в них. </a:t>
            </a:r>
          </a:p>
        </p:txBody>
      </p:sp>
      <p:sp>
        <p:nvSpPr>
          <p:cNvPr id="6" name="Стрелка вниз 5"/>
          <p:cNvSpPr/>
          <p:nvPr/>
        </p:nvSpPr>
        <p:spPr>
          <a:xfrm>
            <a:off x="6674606" y="3128937"/>
            <a:ext cx="792163" cy="792163"/>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7" name="Прямоугольник 6"/>
          <p:cNvSpPr/>
          <p:nvPr/>
        </p:nvSpPr>
        <p:spPr>
          <a:xfrm>
            <a:off x="5364088" y="3933056"/>
            <a:ext cx="3413200" cy="242116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dirty="0"/>
              <a:t>По-друге</a:t>
            </a:r>
            <a:r>
              <a:rPr lang="uk-UA" sz="2000" dirty="0"/>
              <a:t>, резервами вважаються можливості підвищення ефектив­ності </a:t>
            </a:r>
            <a:r>
              <a:rPr lang="uk-UA" sz="2000" dirty="0" smtClean="0"/>
              <a:t>діяльності. </a:t>
            </a:r>
            <a:endParaRPr lang="uk-UA" sz="2000" dirty="0"/>
          </a:p>
        </p:txBody>
      </p:sp>
      <p:sp>
        <p:nvSpPr>
          <p:cNvPr id="3" name="Прямоугольник 2"/>
          <p:cNvSpPr/>
          <p:nvPr/>
        </p:nvSpPr>
        <p:spPr>
          <a:xfrm>
            <a:off x="467774" y="476672"/>
            <a:ext cx="8309514" cy="2369880"/>
          </a:xfrm>
          <a:prstGeom prst="rect">
            <a:avLst/>
          </a:prstGeom>
          <a:ln w="28575">
            <a:solidFill>
              <a:schemeClr val="tx1"/>
            </a:solidFill>
            <a:prstDash val="dash"/>
          </a:ln>
        </p:spPr>
        <p:txBody>
          <a:bodyPr wrap="square">
            <a:spAutoFit/>
          </a:bodyPr>
          <a:lstStyle/>
          <a:p>
            <a:pPr algn="just" fontAlgn="auto">
              <a:spcBef>
                <a:spcPts val="0"/>
              </a:spcBef>
              <a:spcAft>
                <a:spcPts val="0"/>
              </a:spcAft>
              <a:defRPr/>
            </a:pPr>
            <a:r>
              <a:rPr lang="uk-UA" sz="2400" dirty="0">
                <a:latin typeface="+mn-lt"/>
              </a:rPr>
              <a:t>Слово "</a:t>
            </a:r>
            <a:r>
              <a:rPr lang="uk-UA" sz="2800" b="1" dirty="0">
                <a:latin typeface="+mn-lt"/>
              </a:rPr>
              <a:t>резерв</a:t>
            </a:r>
            <a:r>
              <a:rPr lang="uk-UA" sz="2400" dirty="0">
                <a:latin typeface="+mn-lt"/>
              </a:rPr>
              <a:t>" походить від французького "</a:t>
            </a:r>
            <a:r>
              <a:rPr lang="uk-UA" sz="2400" dirty="0" err="1">
                <a:latin typeface="+mn-lt"/>
              </a:rPr>
              <a:t>rezerv</a:t>
            </a:r>
            <a:r>
              <a:rPr lang="uk-UA" sz="2400" dirty="0">
                <a:latin typeface="+mn-lt"/>
              </a:rPr>
              <a:t>", що в пере­кладі на українську мову означає "запас", з латинського "</a:t>
            </a:r>
            <a:r>
              <a:rPr lang="uk-UA" sz="2400" dirty="0" err="1">
                <a:latin typeface="+mn-lt"/>
              </a:rPr>
              <a:t>re­servere</a:t>
            </a:r>
            <a:r>
              <a:rPr lang="uk-UA" sz="2400" dirty="0">
                <a:latin typeface="+mn-lt"/>
              </a:rPr>
              <a:t>" – "зберігати". У зв'язку з цим у спеціальній літературі і практиці аналізу </a:t>
            </a:r>
            <a:r>
              <a:rPr lang="uk-UA" sz="2400" dirty="0" smtClean="0">
                <a:latin typeface="+mn-lt"/>
              </a:rPr>
              <a:t>зовнішньоекономічної </a:t>
            </a:r>
            <a:r>
              <a:rPr lang="uk-UA" sz="2400" dirty="0">
                <a:latin typeface="+mn-lt"/>
              </a:rPr>
              <a:t>діяльності термін "резерви" вживається в двоя­кому значенні.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972673088"/>
              </p:ext>
            </p:extLst>
          </p:nvPr>
        </p:nvGraphicFramePr>
        <p:xfrm>
          <a:off x="323528" y="404664"/>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1692275" y="404813"/>
            <a:ext cx="6983413" cy="122396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000" dirty="0"/>
              <a:t>Економічна сутність резервів і їхній об'єктивний характер можуть бути правильно розкриті на основі загального закону економії </a:t>
            </a:r>
            <a:r>
              <a:rPr lang="uk-UA" sz="2000" dirty="0" smtClean="0"/>
              <a:t>часу </a:t>
            </a:r>
            <a:endParaRPr lang="uk-UA" sz="2000" dirty="0"/>
          </a:p>
        </p:txBody>
      </p:sp>
      <p:sp>
        <p:nvSpPr>
          <p:cNvPr id="3" name="Скругленный прямоугольник 2"/>
          <p:cNvSpPr/>
          <p:nvPr/>
        </p:nvSpPr>
        <p:spPr>
          <a:xfrm>
            <a:off x="1695450" y="2276475"/>
            <a:ext cx="6985000" cy="16573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000" dirty="0"/>
              <a:t>Постійна економія робочого часу як об'єктивний процес у роз­витку суспільного виробництва являє собою природу виникнення </a:t>
            </a:r>
            <a:r>
              <a:rPr lang="uk-UA" sz="2000" dirty="0" smtClean="0"/>
              <a:t>ре­зервів</a:t>
            </a:r>
            <a:endParaRPr lang="uk-UA" sz="2000" dirty="0"/>
          </a:p>
        </p:txBody>
      </p:sp>
      <p:sp>
        <p:nvSpPr>
          <p:cNvPr id="4" name="Скругленный прямоугольник 3"/>
          <p:cNvSpPr/>
          <p:nvPr/>
        </p:nvSpPr>
        <p:spPr>
          <a:xfrm>
            <a:off x="1658938" y="4292600"/>
            <a:ext cx="6842125" cy="16573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000" dirty="0"/>
              <a:t>Це основне джерело резервів у високорозвиненому суспіль­стві, що здійснює розширене виробництво на інтенсивній </a:t>
            </a:r>
            <a:r>
              <a:rPr lang="uk-UA" sz="2000" dirty="0" smtClean="0"/>
              <a:t>основі</a:t>
            </a:r>
            <a:endParaRPr lang="uk-UA" sz="2000" dirty="0"/>
          </a:p>
        </p:txBody>
      </p:sp>
      <p:sp>
        <p:nvSpPr>
          <p:cNvPr id="5" name="Выгнутая влево стрелка 4"/>
          <p:cNvSpPr/>
          <p:nvPr/>
        </p:nvSpPr>
        <p:spPr>
          <a:xfrm>
            <a:off x="831850" y="1016000"/>
            <a:ext cx="863600" cy="1908175"/>
          </a:xfrm>
          <a:prstGeom prst="curved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solidFill>
                <a:schemeClr val="tx1"/>
              </a:solidFill>
            </a:endParaRPr>
          </a:p>
        </p:txBody>
      </p:sp>
      <p:sp>
        <p:nvSpPr>
          <p:cNvPr id="6" name="Выгнутая влево стрелка 5"/>
          <p:cNvSpPr/>
          <p:nvPr/>
        </p:nvSpPr>
        <p:spPr>
          <a:xfrm>
            <a:off x="831850" y="3406775"/>
            <a:ext cx="827088" cy="1893888"/>
          </a:xfrm>
          <a:prstGeom prst="curved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821264371"/>
              </p:ext>
            </p:extLst>
          </p:nvPr>
        </p:nvGraphicFramePr>
        <p:xfrm>
          <a:off x="179512" y="116632"/>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 1"/>
          <p:cNvSpPr/>
          <p:nvPr/>
        </p:nvSpPr>
        <p:spPr>
          <a:xfrm>
            <a:off x="2700338" y="12700"/>
            <a:ext cx="3959225" cy="119697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400" dirty="0"/>
              <a:t>За </a:t>
            </a:r>
            <a:r>
              <a:rPr lang="uk-UA" sz="2400" i="1" dirty="0"/>
              <a:t>просторовою ознакою</a:t>
            </a:r>
            <a:r>
              <a:rPr lang="uk-UA" sz="2400" dirty="0"/>
              <a:t> </a:t>
            </a:r>
          </a:p>
        </p:txBody>
      </p:sp>
      <p:sp>
        <p:nvSpPr>
          <p:cNvPr id="3" name="Прямоугольник 2"/>
          <p:cNvSpPr/>
          <p:nvPr/>
        </p:nvSpPr>
        <p:spPr>
          <a:xfrm>
            <a:off x="1187450" y="1309688"/>
            <a:ext cx="7561263" cy="108108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b="1" dirty="0">
                <a:solidFill>
                  <a:schemeClr val="tx1"/>
                </a:solidFill>
              </a:rPr>
              <a:t>До </a:t>
            </a:r>
            <a:r>
              <a:rPr lang="uk-UA" b="1" i="1" dirty="0">
                <a:solidFill>
                  <a:schemeClr val="tx1"/>
                </a:solidFill>
              </a:rPr>
              <a:t>внутрішньогосподарських</a:t>
            </a:r>
            <a:r>
              <a:rPr lang="uk-UA" dirty="0">
                <a:solidFill>
                  <a:schemeClr val="tx1"/>
                </a:solidFill>
              </a:rPr>
              <a:t> належать ті резерви, які виявля­ють­ся і можуть бути використані  тільки на досліджуваному </a:t>
            </a:r>
            <a:r>
              <a:rPr lang="uk-UA" dirty="0" smtClean="0">
                <a:solidFill>
                  <a:schemeClr val="tx1"/>
                </a:solidFill>
              </a:rPr>
              <a:t>підприємстві</a:t>
            </a:r>
            <a:endParaRPr lang="uk-UA" dirty="0">
              <a:solidFill>
                <a:schemeClr val="tx1"/>
              </a:solidFill>
            </a:endParaRPr>
          </a:p>
        </p:txBody>
      </p:sp>
      <p:sp>
        <p:nvSpPr>
          <p:cNvPr id="4" name="Прямоугольник 3"/>
          <p:cNvSpPr/>
          <p:nvPr/>
        </p:nvSpPr>
        <p:spPr>
          <a:xfrm>
            <a:off x="1187450" y="2608263"/>
            <a:ext cx="7570788" cy="122396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b="1" i="1" dirty="0">
                <a:solidFill>
                  <a:schemeClr val="tx1"/>
                </a:solidFill>
              </a:rPr>
              <a:t>Галузеві резерви </a:t>
            </a:r>
            <a:r>
              <a:rPr lang="uk-UA" i="1" dirty="0">
                <a:solidFill>
                  <a:schemeClr val="tx1"/>
                </a:solidFill>
              </a:rPr>
              <a:t>– </a:t>
            </a:r>
            <a:r>
              <a:rPr lang="uk-UA" dirty="0">
                <a:solidFill>
                  <a:schemeClr val="tx1"/>
                </a:solidFill>
              </a:rPr>
              <a:t>це ті, котрі можуть бути виявлені тільки на рівні галузі, наприклад виведення нових сортів культур, видів тварин, розробка нових систем машин, нових технологій, поліпшених конст­рукцій виробів </a:t>
            </a:r>
            <a:r>
              <a:rPr lang="uk-UA" dirty="0" smtClean="0">
                <a:solidFill>
                  <a:schemeClr val="tx1"/>
                </a:solidFill>
              </a:rPr>
              <a:t>тощо</a:t>
            </a:r>
            <a:endParaRPr lang="uk-UA" dirty="0">
              <a:solidFill>
                <a:schemeClr val="tx1"/>
              </a:solidFill>
            </a:endParaRPr>
          </a:p>
        </p:txBody>
      </p:sp>
      <p:sp>
        <p:nvSpPr>
          <p:cNvPr id="5" name="Прямоугольник 4"/>
          <p:cNvSpPr/>
          <p:nvPr/>
        </p:nvSpPr>
        <p:spPr>
          <a:xfrm>
            <a:off x="1187450" y="3933825"/>
            <a:ext cx="7561263" cy="136683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b="1" i="1" dirty="0">
                <a:solidFill>
                  <a:schemeClr val="tx1"/>
                </a:solidFill>
              </a:rPr>
              <a:t>Регіональні резерви</a:t>
            </a:r>
            <a:r>
              <a:rPr lang="uk-UA" dirty="0">
                <a:solidFill>
                  <a:schemeClr val="tx1"/>
                </a:solidFill>
              </a:rPr>
              <a:t> можуть бути виявлені і використані в ме­жах географічного району (використання місцевої сировини та палива, енер­гетичних ресурсів, централізація допоміжних виробництв неза­лежно від їхнього відомчого підпорядкування і т. д</a:t>
            </a:r>
            <a:r>
              <a:rPr lang="uk-UA" dirty="0" smtClean="0">
                <a:solidFill>
                  <a:schemeClr val="tx1"/>
                </a:solidFill>
              </a:rPr>
              <a:t>.)</a:t>
            </a:r>
            <a:endParaRPr lang="uk-UA" dirty="0">
              <a:solidFill>
                <a:schemeClr val="tx1"/>
              </a:solidFill>
            </a:endParaRPr>
          </a:p>
          <a:p>
            <a:pPr algn="ctr" fontAlgn="auto">
              <a:spcBef>
                <a:spcPts val="0"/>
              </a:spcBef>
              <a:spcAft>
                <a:spcPts val="0"/>
              </a:spcAft>
              <a:defRPr/>
            </a:pPr>
            <a:endParaRPr lang="uk-UA" dirty="0"/>
          </a:p>
        </p:txBody>
      </p:sp>
      <p:sp>
        <p:nvSpPr>
          <p:cNvPr id="6" name="Прямоугольник 5"/>
          <p:cNvSpPr/>
          <p:nvPr/>
        </p:nvSpPr>
        <p:spPr>
          <a:xfrm>
            <a:off x="1187450" y="5445125"/>
            <a:ext cx="7570788" cy="112553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b="1" dirty="0">
                <a:solidFill>
                  <a:schemeClr val="tx1"/>
                </a:solidFill>
              </a:rPr>
              <a:t>До </a:t>
            </a:r>
            <a:r>
              <a:rPr lang="uk-UA" b="1" i="1" dirty="0">
                <a:solidFill>
                  <a:schemeClr val="tx1"/>
                </a:solidFill>
              </a:rPr>
              <a:t>загальнодержавних </a:t>
            </a:r>
            <a:r>
              <a:rPr lang="uk-UA" i="1" dirty="0">
                <a:solidFill>
                  <a:schemeClr val="tx1"/>
                </a:solidFill>
              </a:rPr>
              <a:t>резервів</a:t>
            </a:r>
            <a:r>
              <a:rPr lang="uk-UA" dirty="0">
                <a:solidFill>
                  <a:schemeClr val="tx1"/>
                </a:solidFill>
              </a:rPr>
              <a:t> можна віднести ліквідацію дис­пропорцій у розвитку різних галузей виробництва, зміну форм влас­ності, системи управління національною економікою і т. ін.</a:t>
            </a:r>
          </a:p>
        </p:txBody>
      </p:sp>
      <p:sp>
        <p:nvSpPr>
          <p:cNvPr id="9" name="Стрелка вправо 8"/>
          <p:cNvSpPr/>
          <p:nvPr/>
        </p:nvSpPr>
        <p:spPr>
          <a:xfrm>
            <a:off x="533400" y="1700213"/>
            <a:ext cx="509588" cy="50482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0" name="Стрелка вправо 9"/>
          <p:cNvSpPr/>
          <p:nvPr/>
        </p:nvSpPr>
        <p:spPr>
          <a:xfrm>
            <a:off x="533400" y="2968625"/>
            <a:ext cx="527050" cy="50323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1" name="Стрелка вправо 10"/>
          <p:cNvSpPr/>
          <p:nvPr/>
        </p:nvSpPr>
        <p:spPr>
          <a:xfrm>
            <a:off x="533400" y="4138613"/>
            <a:ext cx="509588" cy="50482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2" name="Стрелка вправо 11"/>
          <p:cNvSpPr/>
          <p:nvPr/>
        </p:nvSpPr>
        <p:spPr>
          <a:xfrm>
            <a:off x="533400" y="5529263"/>
            <a:ext cx="538163" cy="50482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вал 2"/>
          <p:cNvSpPr/>
          <p:nvPr/>
        </p:nvSpPr>
        <p:spPr>
          <a:xfrm>
            <a:off x="2700338" y="111125"/>
            <a:ext cx="3959225" cy="100806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400" b="1" i="1" dirty="0"/>
              <a:t>За часовою ознакою</a:t>
            </a:r>
            <a:r>
              <a:rPr lang="uk-UA" sz="2400" b="1" dirty="0"/>
              <a:t> </a:t>
            </a:r>
          </a:p>
        </p:txBody>
      </p:sp>
      <p:sp>
        <p:nvSpPr>
          <p:cNvPr id="4" name="Прямоугольник 3"/>
          <p:cNvSpPr/>
          <p:nvPr/>
        </p:nvSpPr>
        <p:spPr>
          <a:xfrm>
            <a:off x="1619250" y="1268413"/>
            <a:ext cx="6985000" cy="1152525"/>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b="1" i="1" dirty="0">
                <a:solidFill>
                  <a:schemeClr val="tx1"/>
                </a:solidFill>
              </a:rPr>
              <a:t>Невикористані резерви</a:t>
            </a:r>
            <a:r>
              <a:rPr lang="uk-UA" b="1" dirty="0">
                <a:solidFill>
                  <a:schemeClr val="tx1"/>
                </a:solidFill>
              </a:rPr>
              <a:t> </a:t>
            </a:r>
            <a:r>
              <a:rPr lang="uk-UA" dirty="0">
                <a:solidFill>
                  <a:schemeClr val="tx1"/>
                </a:solidFill>
              </a:rPr>
              <a:t>– це упущені можливості підвищення ефективності </a:t>
            </a:r>
            <a:r>
              <a:rPr lang="uk-UA" dirty="0" smtClean="0">
                <a:solidFill>
                  <a:schemeClr val="tx1"/>
                </a:solidFill>
              </a:rPr>
              <a:t>діяльності </a:t>
            </a:r>
            <a:r>
              <a:rPr lang="uk-UA" dirty="0">
                <a:solidFill>
                  <a:schemeClr val="tx1"/>
                </a:solidFill>
              </a:rPr>
              <a:t>щодо плану досягнень науки і передового досвіду за минулі проміжки часу.</a:t>
            </a:r>
          </a:p>
          <a:p>
            <a:pPr algn="ctr" fontAlgn="auto">
              <a:spcBef>
                <a:spcPts val="0"/>
              </a:spcBef>
              <a:spcAft>
                <a:spcPts val="0"/>
              </a:spcAft>
              <a:defRPr/>
            </a:pPr>
            <a:endParaRPr lang="uk-UA" dirty="0">
              <a:solidFill>
                <a:srgbClr val="FAAF40"/>
              </a:solidFill>
            </a:endParaRPr>
          </a:p>
        </p:txBody>
      </p:sp>
      <p:sp>
        <p:nvSpPr>
          <p:cNvPr id="5" name="Прямоугольник 4"/>
          <p:cNvSpPr/>
          <p:nvPr/>
        </p:nvSpPr>
        <p:spPr>
          <a:xfrm>
            <a:off x="1619250" y="2636838"/>
            <a:ext cx="6985000" cy="143986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000" b="1" dirty="0">
                <a:solidFill>
                  <a:schemeClr val="tx1"/>
                </a:solidFill>
              </a:rPr>
              <a:t>Під </a:t>
            </a:r>
            <a:r>
              <a:rPr lang="uk-UA" sz="2000" b="1" i="1" dirty="0">
                <a:solidFill>
                  <a:schemeClr val="tx1"/>
                </a:solidFill>
              </a:rPr>
              <a:t>поточними</a:t>
            </a:r>
            <a:r>
              <a:rPr lang="uk-UA" i="1" dirty="0">
                <a:solidFill>
                  <a:schemeClr val="tx1"/>
                </a:solidFill>
              </a:rPr>
              <a:t> резервами</a:t>
            </a:r>
            <a:r>
              <a:rPr lang="uk-UA" dirty="0">
                <a:solidFill>
                  <a:schemeClr val="tx1"/>
                </a:solidFill>
              </a:rPr>
              <a:t> мають на увазі можливості поліпшення результатів </a:t>
            </a:r>
            <a:r>
              <a:rPr lang="uk-UA" dirty="0" smtClean="0">
                <a:solidFill>
                  <a:schemeClr val="tx1"/>
                </a:solidFill>
              </a:rPr>
              <a:t>діяльності</a:t>
            </a:r>
            <a:r>
              <a:rPr lang="uk-UA" dirty="0">
                <a:solidFill>
                  <a:schemeClr val="tx1"/>
                </a:solidFill>
              </a:rPr>
              <a:t>, які можуть бути реалізовані протягом найближчого часу (місяця, кварталу, року).</a:t>
            </a:r>
          </a:p>
          <a:p>
            <a:pPr algn="just" fontAlgn="auto">
              <a:spcBef>
                <a:spcPts val="0"/>
              </a:spcBef>
              <a:spcAft>
                <a:spcPts val="0"/>
              </a:spcAft>
              <a:defRPr/>
            </a:pPr>
            <a:endParaRPr lang="uk-UA" dirty="0"/>
          </a:p>
        </p:txBody>
      </p:sp>
      <p:sp>
        <p:nvSpPr>
          <p:cNvPr id="6" name="Прямоугольник 5"/>
          <p:cNvSpPr/>
          <p:nvPr/>
        </p:nvSpPr>
        <p:spPr>
          <a:xfrm>
            <a:off x="1619250" y="4365625"/>
            <a:ext cx="6985000" cy="1655763"/>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000" b="1" i="1" dirty="0">
                <a:solidFill>
                  <a:schemeClr val="tx1"/>
                </a:solidFill>
              </a:rPr>
              <a:t>Перспективні резерви</a:t>
            </a:r>
            <a:r>
              <a:rPr lang="uk-UA" sz="2000" b="1" dirty="0">
                <a:solidFill>
                  <a:schemeClr val="tx1"/>
                </a:solidFill>
              </a:rPr>
              <a:t> </a:t>
            </a:r>
            <a:r>
              <a:rPr lang="uk-UA" dirty="0">
                <a:solidFill>
                  <a:schemeClr val="tx1"/>
                </a:solidFill>
              </a:rPr>
              <a:t>розраховані звичайно на довгий час. Їхнє використання пов'язане зі значними інвестиціями, упровадженням новітніх досягнень НТП, структурною перебудовою виробництва, зміною технології виробництва, спеціалізації і т. д.</a:t>
            </a:r>
          </a:p>
          <a:p>
            <a:pPr algn="ctr" fontAlgn="auto">
              <a:spcBef>
                <a:spcPts val="0"/>
              </a:spcBef>
              <a:spcAft>
                <a:spcPts val="0"/>
              </a:spcAft>
              <a:defRPr/>
            </a:pPr>
            <a:endParaRPr lang="uk-UA" dirty="0"/>
          </a:p>
        </p:txBody>
      </p:sp>
      <p:sp>
        <p:nvSpPr>
          <p:cNvPr id="8" name="Стрелка вправо 7"/>
          <p:cNvSpPr/>
          <p:nvPr/>
        </p:nvSpPr>
        <p:spPr>
          <a:xfrm>
            <a:off x="792163" y="1700213"/>
            <a:ext cx="511175" cy="50482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9" name="Стрелка вправо 8"/>
          <p:cNvSpPr/>
          <p:nvPr/>
        </p:nvSpPr>
        <p:spPr>
          <a:xfrm>
            <a:off x="792163" y="2874963"/>
            <a:ext cx="511175" cy="50482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0" name="Стрелка вправо 9"/>
          <p:cNvSpPr/>
          <p:nvPr/>
        </p:nvSpPr>
        <p:spPr>
          <a:xfrm>
            <a:off x="792163" y="4854575"/>
            <a:ext cx="511175" cy="50323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19894" y="260648"/>
            <a:ext cx="8544594" cy="1815882"/>
          </a:xfrm>
          <a:prstGeom prst="rect">
            <a:avLst/>
          </a:prstGeom>
        </p:spPr>
        <p:txBody>
          <a:bodyPr wrap="square">
            <a:spAutoFit/>
          </a:bodyPr>
          <a:lstStyle/>
          <a:p>
            <a:pPr lvl="0"/>
            <a:r>
              <a:rPr lang="uk-UA" sz="2800" dirty="0">
                <a:latin typeface="+mn-lt"/>
              </a:rPr>
              <a:t>Велике значення для організації пошуків резервів має їхнє угру­повання </a:t>
            </a:r>
            <a:r>
              <a:rPr lang="uk-UA" sz="2800" b="1" i="1" dirty="0">
                <a:solidFill>
                  <a:schemeClr val="accent2"/>
                </a:solidFill>
                <a:latin typeface="+mn-lt"/>
              </a:rPr>
              <a:t>за стадіями життєвого циклу виробу</a:t>
            </a:r>
            <a:r>
              <a:rPr lang="uk-UA" sz="2800" b="1" dirty="0">
                <a:solidFill>
                  <a:schemeClr val="accent2"/>
                </a:solidFill>
                <a:latin typeface="+mn-lt"/>
              </a:rPr>
              <a:t>.</a:t>
            </a:r>
            <a:r>
              <a:rPr lang="uk-UA" sz="2800" dirty="0">
                <a:latin typeface="+mn-lt"/>
              </a:rPr>
              <a:t> За цією ознакою резер­ви бувають на стадіях: </a:t>
            </a:r>
          </a:p>
        </p:txBody>
      </p:sp>
      <p:sp>
        <p:nvSpPr>
          <p:cNvPr id="3" name="Скругленный прямоугольник 2"/>
          <p:cNvSpPr/>
          <p:nvPr/>
        </p:nvSpPr>
        <p:spPr>
          <a:xfrm>
            <a:off x="2924139" y="2204864"/>
            <a:ext cx="3168351"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err="1"/>
              <a:t>передвиробничій</a:t>
            </a:r>
            <a:r>
              <a:rPr lang="uk-UA" sz="2400" b="1" dirty="0"/>
              <a:t> </a:t>
            </a:r>
          </a:p>
        </p:txBody>
      </p:sp>
      <p:sp>
        <p:nvSpPr>
          <p:cNvPr id="6" name="Скругленный прямоугольник 5"/>
          <p:cNvSpPr/>
          <p:nvPr/>
        </p:nvSpPr>
        <p:spPr>
          <a:xfrm>
            <a:off x="3149524" y="3753036"/>
            <a:ext cx="2717583"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t>виробничій</a:t>
            </a:r>
          </a:p>
        </p:txBody>
      </p:sp>
      <p:sp>
        <p:nvSpPr>
          <p:cNvPr id="9" name="Скругленный прямоугольник 8"/>
          <p:cNvSpPr/>
          <p:nvPr/>
        </p:nvSpPr>
        <p:spPr>
          <a:xfrm>
            <a:off x="3130804" y="5229200"/>
            <a:ext cx="27363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t>експлуатації  утилізації </a:t>
            </a:r>
            <a:r>
              <a:rPr lang="uk-UA" sz="2400" b="1" dirty="0" smtClean="0"/>
              <a:t>виробу</a:t>
            </a:r>
            <a:endParaRPr lang="uk-UA" sz="2400" b="1" dirty="0"/>
          </a:p>
        </p:txBody>
      </p:sp>
      <p:sp>
        <p:nvSpPr>
          <p:cNvPr id="10" name="Стрелка вниз 9"/>
          <p:cNvSpPr/>
          <p:nvPr/>
        </p:nvSpPr>
        <p:spPr>
          <a:xfrm>
            <a:off x="4116127" y="3429000"/>
            <a:ext cx="576064"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220283" y="4777557"/>
            <a:ext cx="576064"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768" y="911907"/>
            <a:ext cx="8694712" cy="1200329"/>
          </a:xfrm>
          <a:prstGeom prst="rect">
            <a:avLst/>
          </a:prstGeom>
        </p:spPr>
        <p:txBody>
          <a:bodyPr wrap="square">
            <a:spAutoFit/>
          </a:bodyPr>
          <a:lstStyle/>
          <a:p>
            <a:pPr algn="just"/>
            <a:r>
              <a:rPr lang="uk-UA" sz="2400" b="1" dirty="0" smtClean="0">
                <a:solidFill>
                  <a:schemeClr val="accent2"/>
                </a:solidFill>
                <a:latin typeface="+mn-lt"/>
              </a:rPr>
              <a:t>2.1</a:t>
            </a:r>
            <a:r>
              <a:rPr lang="uk-UA" sz="2400" b="1" dirty="0">
                <a:solidFill>
                  <a:schemeClr val="accent2"/>
                </a:solidFill>
                <a:latin typeface="+mn-lt"/>
              </a:rPr>
              <a:t>. </a:t>
            </a:r>
            <a:r>
              <a:rPr lang="uk-UA" sz="2400" b="1" dirty="0" smtClean="0">
                <a:solidFill>
                  <a:schemeClr val="accent2"/>
                </a:solidFill>
                <a:latin typeface="+mn-lt"/>
              </a:rPr>
              <a:t>Метод аналізу господарської діяльності</a:t>
            </a:r>
            <a:r>
              <a:rPr lang="en-US" sz="2400" b="1" dirty="0" smtClean="0">
                <a:solidFill>
                  <a:schemeClr val="accent2"/>
                </a:solidFill>
                <a:latin typeface="+mn-lt"/>
              </a:rPr>
              <a:t>, </a:t>
            </a:r>
            <a:r>
              <a:rPr lang="uk-UA" sz="2400" b="1" dirty="0" smtClean="0">
                <a:solidFill>
                  <a:schemeClr val="accent2"/>
                </a:solidFill>
                <a:latin typeface="+mn-lt"/>
              </a:rPr>
              <a:t>його особливості.</a:t>
            </a:r>
          </a:p>
          <a:p>
            <a:pPr algn="just"/>
            <a:r>
              <a:rPr lang="uk-UA" sz="2400" b="1" dirty="0" smtClean="0">
                <a:solidFill>
                  <a:schemeClr val="accent2"/>
                </a:solidFill>
                <a:latin typeface="+mn-lt"/>
              </a:rPr>
              <a:t> </a:t>
            </a:r>
            <a:endParaRPr lang="uk-UA" sz="2400" b="1" dirty="0">
              <a:solidFill>
                <a:schemeClr val="accent2"/>
              </a:solidFill>
              <a:latin typeface="+mn-lt"/>
            </a:endParaRPr>
          </a:p>
        </p:txBody>
      </p:sp>
      <p:sp>
        <p:nvSpPr>
          <p:cNvPr id="3" name="Прямоугольник 2"/>
          <p:cNvSpPr/>
          <p:nvPr/>
        </p:nvSpPr>
        <p:spPr>
          <a:xfrm>
            <a:off x="204128" y="2204864"/>
            <a:ext cx="8688351" cy="3416320"/>
          </a:xfrm>
          <a:prstGeom prst="rect">
            <a:avLst/>
          </a:prstGeom>
        </p:spPr>
        <p:txBody>
          <a:bodyPr wrap="square">
            <a:spAutoFit/>
          </a:bodyPr>
          <a:lstStyle/>
          <a:p>
            <a:pPr algn="just"/>
            <a:r>
              <a:rPr lang="uk-UA" sz="2400" b="1" dirty="0" smtClean="0">
                <a:solidFill>
                  <a:schemeClr val="accent2"/>
                </a:solidFill>
                <a:latin typeface="+mn-lt"/>
              </a:rPr>
              <a:t>2.2 Класифікація прийомів і способів аналізу господарської діяльності.</a:t>
            </a:r>
          </a:p>
          <a:p>
            <a:pPr algn="just"/>
            <a:r>
              <a:rPr lang="uk-UA" sz="2400" b="1" dirty="0">
                <a:solidFill>
                  <a:schemeClr val="accent2"/>
                </a:solidFill>
                <a:latin typeface="+mn-lt"/>
              </a:rPr>
              <a:t> </a:t>
            </a:r>
            <a:r>
              <a:rPr lang="uk-UA" sz="2400" b="1" dirty="0" smtClean="0">
                <a:solidFill>
                  <a:schemeClr val="accent2"/>
                </a:solidFill>
                <a:latin typeface="+mn-lt"/>
              </a:rPr>
              <a:t>      2.2.1 Неформальні методи і прийоми аналізу</a:t>
            </a:r>
          </a:p>
          <a:p>
            <a:pPr algn="just"/>
            <a:r>
              <a:rPr lang="uk-UA" sz="2400" b="1" dirty="0">
                <a:solidFill>
                  <a:schemeClr val="accent2"/>
                </a:solidFill>
                <a:latin typeface="+mn-lt"/>
              </a:rPr>
              <a:t> </a:t>
            </a:r>
            <a:r>
              <a:rPr lang="uk-UA" sz="2400" b="1" dirty="0" smtClean="0">
                <a:solidFill>
                  <a:schemeClr val="accent2"/>
                </a:solidFill>
                <a:latin typeface="+mn-lt"/>
              </a:rPr>
              <a:t>      2.2.2.Класичні методи </a:t>
            </a:r>
            <a:r>
              <a:rPr lang="uk-UA" sz="2400" b="1" dirty="0">
                <a:solidFill>
                  <a:schemeClr val="accent2"/>
                </a:solidFill>
                <a:latin typeface="+mn-lt"/>
              </a:rPr>
              <a:t>е</a:t>
            </a:r>
            <a:r>
              <a:rPr lang="uk-UA" sz="2400" b="1" dirty="0" smtClean="0">
                <a:solidFill>
                  <a:schemeClr val="accent2"/>
                </a:solidFill>
                <a:latin typeface="+mn-lt"/>
              </a:rPr>
              <a:t>кономічного аналізу</a:t>
            </a:r>
          </a:p>
          <a:p>
            <a:pPr algn="just"/>
            <a:r>
              <a:rPr lang="uk-UA" sz="2400" b="1" dirty="0">
                <a:solidFill>
                  <a:schemeClr val="accent2"/>
                </a:solidFill>
                <a:latin typeface="+mn-lt"/>
              </a:rPr>
              <a:t> </a:t>
            </a:r>
            <a:r>
              <a:rPr lang="uk-UA" sz="2400" b="1" dirty="0" smtClean="0">
                <a:solidFill>
                  <a:schemeClr val="accent2"/>
                </a:solidFill>
                <a:latin typeface="+mn-lt"/>
              </a:rPr>
              <a:t>      2.2.3 Традиційні методи економічного аналізу</a:t>
            </a:r>
          </a:p>
          <a:p>
            <a:pPr algn="just"/>
            <a:r>
              <a:rPr lang="uk-UA" sz="2400" b="1" dirty="0">
                <a:solidFill>
                  <a:schemeClr val="accent2"/>
                </a:solidFill>
                <a:latin typeface="+mn-lt"/>
              </a:rPr>
              <a:t> </a:t>
            </a:r>
            <a:r>
              <a:rPr lang="uk-UA" sz="2400" b="1" dirty="0" smtClean="0">
                <a:solidFill>
                  <a:schemeClr val="accent2"/>
                </a:solidFill>
                <a:latin typeface="+mn-lt"/>
              </a:rPr>
              <a:t>      2.2.4 Методи теорії прийняття рішень</a:t>
            </a:r>
          </a:p>
          <a:p>
            <a:pPr algn="just"/>
            <a:r>
              <a:rPr lang="uk-UA" sz="2400" b="1" dirty="0" smtClean="0">
                <a:solidFill>
                  <a:schemeClr val="accent2"/>
                </a:solidFill>
                <a:latin typeface="+mn-lt"/>
              </a:rPr>
              <a:t>       2.2.5 Математико-статистичні методи вивчення                зв</a:t>
            </a:r>
            <a:r>
              <a:rPr lang="en-US" sz="2400" b="1" dirty="0" smtClean="0">
                <a:solidFill>
                  <a:schemeClr val="accent2"/>
                </a:solidFill>
                <a:latin typeface="+mn-lt"/>
              </a:rPr>
              <a:t>’</a:t>
            </a:r>
            <a:r>
              <a:rPr lang="uk-UA" sz="2400" b="1" dirty="0" err="1" smtClean="0">
                <a:solidFill>
                  <a:schemeClr val="accent2"/>
                </a:solidFill>
                <a:latin typeface="+mn-lt"/>
              </a:rPr>
              <a:t>зків</a:t>
            </a:r>
            <a:endParaRPr lang="uk-UA" sz="2400" b="1" dirty="0" smtClean="0">
              <a:solidFill>
                <a:schemeClr val="accent2"/>
              </a:solidFill>
              <a:latin typeface="+mn-lt"/>
            </a:endParaRPr>
          </a:p>
          <a:p>
            <a:pPr algn="just"/>
            <a:endParaRPr lang="uk-UA" sz="2400" b="1" dirty="0" smtClean="0">
              <a:solidFill>
                <a:schemeClr val="accent2"/>
              </a:solidFill>
              <a:latin typeface="+mn-lt"/>
            </a:endParaRPr>
          </a:p>
        </p:txBody>
      </p:sp>
      <p:sp>
        <p:nvSpPr>
          <p:cNvPr id="8" name="Прямоугольник 7"/>
          <p:cNvSpPr/>
          <p:nvPr/>
        </p:nvSpPr>
        <p:spPr>
          <a:xfrm>
            <a:off x="1609544" y="16317"/>
            <a:ext cx="58711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Перелік</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питань</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1515750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350838" y="476250"/>
            <a:ext cx="8353425" cy="1944688"/>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solidFill>
                  <a:schemeClr val="tx1"/>
                </a:solidFill>
              </a:rPr>
              <a:t>На </a:t>
            </a:r>
            <a:r>
              <a:rPr lang="uk-UA" sz="2400" b="1" i="1" dirty="0" err="1">
                <a:solidFill>
                  <a:schemeClr val="tx1"/>
                </a:solidFill>
              </a:rPr>
              <a:t>передвиробничій</a:t>
            </a:r>
            <a:r>
              <a:rPr lang="uk-UA" sz="2400" b="1" i="1" dirty="0">
                <a:solidFill>
                  <a:schemeClr val="tx1"/>
                </a:solidFill>
              </a:rPr>
              <a:t> стадії</a:t>
            </a:r>
            <a:r>
              <a:rPr lang="uk-UA" dirty="0">
                <a:solidFill>
                  <a:schemeClr val="tx1"/>
                </a:solidFill>
              </a:rPr>
              <a:t> </a:t>
            </a:r>
            <a:r>
              <a:rPr lang="uk-UA" dirty="0"/>
              <a:t>вивчають потребу у виробі, власти­вості, якими він володіє, розробляються конструкція виробу, техноло­гія його виробництва, проводиться підготовка виробництва. На цьому етапі величина резервів знижується за рахунок того, що вже проведені роботи по створенню виробничих потужностей, придбанню необхідного устаткування й інструментів, налагодженню виробничого процесу.</a:t>
            </a:r>
          </a:p>
        </p:txBody>
      </p:sp>
      <p:sp>
        <p:nvSpPr>
          <p:cNvPr id="3" name="Скругленный прямоугольник 2"/>
          <p:cNvSpPr/>
          <p:nvPr/>
        </p:nvSpPr>
        <p:spPr>
          <a:xfrm>
            <a:off x="350838" y="2689225"/>
            <a:ext cx="8353425" cy="165576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solidFill>
                  <a:schemeClr val="tx1"/>
                </a:solidFill>
              </a:rPr>
              <a:t>На </a:t>
            </a:r>
            <a:r>
              <a:rPr lang="uk-UA" sz="2400" b="1" i="1" dirty="0">
                <a:solidFill>
                  <a:schemeClr val="tx1"/>
                </a:solidFill>
              </a:rPr>
              <a:t>виробничій стадії</a:t>
            </a:r>
            <a:r>
              <a:rPr lang="uk-UA" sz="2400" b="1" dirty="0">
                <a:solidFill>
                  <a:schemeClr val="tx1"/>
                </a:solidFill>
              </a:rPr>
              <a:t> </a:t>
            </a:r>
            <a:r>
              <a:rPr lang="uk-UA" dirty="0"/>
              <a:t>відбувається освоєння нових виробів, нової технології і потім здійснюється масове виробництво продукції. На цьому етапі величина резервів знижується за рахунок того, що вже проведені роботи по створенню виробничих потужностей, придбанню необхідного устаткування й інструментів, налагодженню виробничого процесу.</a:t>
            </a:r>
          </a:p>
        </p:txBody>
      </p:sp>
      <p:sp>
        <p:nvSpPr>
          <p:cNvPr id="4" name="Скругленный прямоугольник 3"/>
          <p:cNvSpPr/>
          <p:nvPr/>
        </p:nvSpPr>
        <p:spPr>
          <a:xfrm>
            <a:off x="350838" y="4581525"/>
            <a:ext cx="8397875" cy="187166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solidFill>
                  <a:schemeClr val="tx1"/>
                </a:solidFill>
              </a:rPr>
              <a:t>Експлуатаційна стадія</a:t>
            </a:r>
            <a:r>
              <a:rPr lang="uk-UA" sz="2000" b="1" dirty="0">
                <a:solidFill>
                  <a:schemeClr val="tx1"/>
                </a:solidFill>
              </a:rPr>
              <a:t> </a:t>
            </a:r>
            <a:r>
              <a:rPr lang="uk-UA" dirty="0"/>
              <a:t>поділяється на гарантійний період, коли виконавець зобов'язаний ліквідувати виявлені споживачем неполад­ки, і післягарантійний період. На стадії експлуатації об'єкта резерви більш продуктивного його використання і зниження витрат (економія електроенергії, палива, запасних частин і т. д.) залежать головним чином від якості виконаних робіт на перших двох стадіях.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940242252"/>
              </p:ext>
            </p:extLst>
          </p:nvPr>
        </p:nvGraphicFramePr>
        <p:xfrm>
          <a:off x="179512" y="620688"/>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179388" y="188912"/>
            <a:ext cx="8785225" cy="15839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uk-UA" sz="2400" dirty="0"/>
              <a:t>Пошук резервів повинен носити </a:t>
            </a:r>
            <a:r>
              <a:rPr lang="uk-UA" sz="2400" b="1" i="1" dirty="0">
                <a:solidFill>
                  <a:schemeClr val="accent2"/>
                </a:solidFill>
              </a:rPr>
              <a:t>науковий характер</a:t>
            </a:r>
            <a:r>
              <a:rPr lang="uk-UA" sz="2400" i="1" dirty="0"/>
              <a:t>: </a:t>
            </a:r>
            <a:r>
              <a:rPr lang="uk-UA" sz="2400" dirty="0"/>
              <a:t>ґрунтуватися на положеннях діалектичної теорії пізнання, знаннях економічних зако­нів, досягненнях науки та передової практики.</a:t>
            </a:r>
          </a:p>
        </p:txBody>
      </p:sp>
      <p:sp>
        <p:nvSpPr>
          <p:cNvPr id="4" name="Блок-схема: процесс 3"/>
          <p:cNvSpPr/>
          <p:nvPr/>
        </p:nvSpPr>
        <p:spPr>
          <a:xfrm>
            <a:off x="323850" y="4077072"/>
            <a:ext cx="3816102" cy="2303785"/>
          </a:xfrm>
          <a:prstGeom prst="flowChartProcess">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dirty="0"/>
              <a:t>Комп­лексний підхід </a:t>
            </a:r>
            <a:r>
              <a:rPr lang="uk-UA" sz="2000" dirty="0"/>
              <a:t>вимагає всебічного виявлення резервів в усіх напрям­ках господарської діяльності з наступним їх </a:t>
            </a:r>
            <a:r>
              <a:rPr lang="uk-UA" sz="2000" dirty="0" smtClean="0"/>
              <a:t>узагальненням</a:t>
            </a:r>
          </a:p>
          <a:p>
            <a:pPr algn="just" fontAlgn="auto">
              <a:spcBef>
                <a:spcPts val="0"/>
              </a:spcBef>
              <a:spcAft>
                <a:spcPts val="0"/>
              </a:spcAft>
              <a:defRPr/>
            </a:pPr>
            <a:endParaRPr lang="uk-UA" sz="2000" dirty="0"/>
          </a:p>
        </p:txBody>
      </p:sp>
      <p:sp>
        <p:nvSpPr>
          <p:cNvPr id="5" name="Блок-схема: процесс 4"/>
          <p:cNvSpPr/>
          <p:nvPr/>
        </p:nvSpPr>
        <p:spPr>
          <a:xfrm>
            <a:off x="4716016" y="4085682"/>
            <a:ext cx="3960440" cy="2303785"/>
          </a:xfrm>
          <a:prstGeom prst="flowChartProcess">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dirty="0"/>
              <a:t>Систем­ний підхід</a:t>
            </a:r>
            <a:r>
              <a:rPr lang="uk-UA" sz="2000" dirty="0"/>
              <a:t> до пошуку резервів означає уміння виявляти й узагаль­ню­вати резерви з урахуванням </a:t>
            </a:r>
            <a:r>
              <a:rPr lang="uk-UA" sz="2000" dirty="0" smtClean="0"/>
              <a:t>взаємо-зв'язку </a:t>
            </a:r>
            <a:r>
              <a:rPr lang="uk-UA" sz="2000" dirty="0"/>
              <a:t>і співпідпорядкованості до­сліджуваних </a:t>
            </a:r>
            <a:r>
              <a:rPr lang="uk-UA" sz="2000" dirty="0" smtClean="0"/>
              <a:t>явищ</a:t>
            </a:r>
            <a:endParaRPr lang="uk-UA" sz="2000" dirty="0"/>
          </a:p>
        </p:txBody>
      </p:sp>
      <p:sp>
        <p:nvSpPr>
          <p:cNvPr id="6" name="Прямоугольник 5"/>
          <p:cNvSpPr/>
          <p:nvPr/>
        </p:nvSpPr>
        <p:spPr>
          <a:xfrm>
            <a:off x="683475" y="1792943"/>
            <a:ext cx="7777050"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Пошук резервів повинен </a:t>
            </a:r>
            <a:r>
              <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використовувати:</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8" name="Стрелка вниз 7"/>
          <p:cNvSpPr/>
          <p:nvPr/>
        </p:nvSpPr>
        <p:spPr>
          <a:xfrm>
            <a:off x="2157169" y="3175524"/>
            <a:ext cx="504056" cy="612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a:off x="6444208" y="3149235"/>
            <a:ext cx="504056" cy="63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899592" y="3717031"/>
            <a:ext cx="7776864" cy="738664"/>
          </a:xfrm>
          <a:prstGeom prst="rect">
            <a:avLst/>
          </a:prstGeom>
        </p:spPr>
        <p:txBody>
          <a:bodyPr wrap="square">
            <a:spAutoFit/>
          </a:bodyPr>
          <a:lstStyle/>
          <a:p>
            <a:pPr lvl="0"/>
            <a:r>
              <a:rPr lang="uk-UA" dirty="0" smtClean="0"/>
              <a:t>3. Пошук резервів </a:t>
            </a:r>
            <a:r>
              <a:rPr lang="uk-UA" i="1" dirty="0" smtClean="0"/>
              <a:t>не повинен бути </a:t>
            </a:r>
            <a:r>
              <a:rPr lang="uk-UA" sz="2400" i="1" dirty="0" smtClean="0">
                <a:solidFill>
                  <a:schemeClr val="accent2"/>
                </a:solidFill>
              </a:rPr>
              <a:t>дискретним</a:t>
            </a:r>
            <a:r>
              <a:rPr lang="uk-UA" sz="2400" dirty="0" smtClean="0">
                <a:solidFill>
                  <a:schemeClr val="accent2"/>
                </a:solidFill>
              </a:rPr>
              <a:t>.</a:t>
            </a:r>
            <a:r>
              <a:rPr lang="uk-UA" dirty="0" smtClean="0"/>
              <a:t> Його необхідно ро­бити </a:t>
            </a:r>
            <a:r>
              <a:rPr lang="uk-UA" dirty="0" err="1" smtClean="0"/>
              <a:t>планомірно</a:t>
            </a:r>
            <a:r>
              <a:rPr lang="uk-UA" dirty="0" smtClean="0"/>
              <a:t>, систематично, щоденно</a:t>
            </a:r>
            <a:endParaRPr lang="ru-RU" dirty="0"/>
          </a:p>
        </p:txBody>
      </p:sp>
      <p:sp>
        <p:nvSpPr>
          <p:cNvPr id="3" name="Прямоугольник 2"/>
          <p:cNvSpPr/>
          <p:nvPr/>
        </p:nvSpPr>
        <p:spPr>
          <a:xfrm>
            <a:off x="907274" y="2348880"/>
            <a:ext cx="7769182" cy="1292662"/>
          </a:xfrm>
          <a:prstGeom prst="rect">
            <a:avLst/>
          </a:prstGeom>
        </p:spPr>
        <p:txBody>
          <a:bodyPr wrap="square">
            <a:spAutoFit/>
          </a:bodyPr>
          <a:lstStyle/>
          <a:p>
            <a:pPr lvl="0"/>
            <a:r>
              <a:rPr lang="uk-UA" sz="1800" dirty="0" smtClean="0"/>
              <a:t>2. Пошук резервів повинен бути </a:t>
            </a:r>
            <a:r>
              <a:rPr lang="uk-UA" sz="2400" i="1" dirty="0" smtClean="0">
                <a:solidFill>
                  <a:schemeClr val="accent2"/>
                </a:solidFill>
              </a:rPr>
              <a:t>оперативним</a:t>
            </a:r>
            <a:r>
              <a:rPr lang="uk-UA" sz="1800" dirty="0" smtClean="0"/>
              <a:t>. Чим краще прово­диться пошук резервів, тим більш ефективний цей процес. Особливо важли­ве значення має скорочення часу між виявленням і освоєнням резервів.</a:t>
            </a:r>
            <a:endParaRPr lang="uk-UA" sz="1800" dirty="0"/>
          </a:p>
        </p:txBody>
      </p:sp>
      <p:sp>
        <p:nvSpPr>
          <p:cNvPr id="4" name="Прямоугольник 3"/>
          <p:cNvSpPr/>
          <p:nvPr/>
        </p:nvSpPr>
        <p:spPr>
          <a:xfrm>
            <a:off x="899592" y="874309"/>
            <a:ext cx="7776864" cy="1292662"/>
          </a:xfrm>
          <a:prstGeom prst="rect">
            <a:avLst/>
          </a:prstGeom>
        </p:spPr>
        <p:txBody>
          <a:bodyPr wrap="square">
            <a:spAutoFit/>
          </a:bodyPr>
          <a:lstStyle/>
          <a:p>
            <a:pPr lvl="0"/>
            <a:r>
              <a:rPr lang="uk-UA" sz="1800" dirty="0" smtClean="0"/>
              <a:t>1. Резерви повинні бути </a:t>
            </a:r>
            <a:r>
              <a:rPr lang="uk-UA" sz="2400" i="1" dirty="0" smtClean="0">
                <a:solidFill>
                  <a:schemeClr val="accent2"/>
                </a:solidFill>
              </a:rPr>
              <a:t>економічно обґрунтованими</a:t>
            </a:r>
            <a:r>
              <a:rPr lang="uk-UA" sz="1800" dirty="0" smtClean="0"/>
              <a:t>, тобто при їхньому підрахунку необхідно враховувати реальні можливості підпри­ємства, а розрахункова величина цих резервів повинна бути підкріп­лена відповідними заходами.</a:t>
            </a:r>
            <a:endParaRPr lang="uk-UA" sz="18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509120"/>
            <a:ext cx="3052811" cy="2035207"/>
          </a:xfrm>
          <a:prstGeom prst="rect">
            <a:avLst/>
          </a:prstGeom>
        </p:spPr>
      </p:pic>
    </p:spTree>
    <p:extLst>
      <p:ext uri="{BB962C8B-B14F-4D97-AF65-F5344CB8AC3E}">
        <p14:creationId xmlns:p14="http://schemas.microsoft.com/office/powerpoint/2010/main" val="39426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95289" y="260350"/>
            <a:ext cx="80651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a:r>
              <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2.2. Класифікація прийомів і способів аналізу господарської діяльності</a:t>
            </a:r>
          </a:p>
          <a:p>
            <a:endParaRPr lang="uk-UA" alt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651" name="TextBox 2"/>
          <p:cNvSpPr txBox="1">
            <a:spLocks noChangeArrowheads="1"/>
          </p:cNvSpPr>
          <p:nvPr/>
        </p:nvSpPr>
        <p:spPr bwMode="auto">
          <a:xfrm>
            <a:off x="611560" y="2132856"/>
            <a:ext cx="77048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400" dirty="0" smtClean="0">
                <a:latin typeface="+mn-lt"/>
              </a:rPr>
              <a:t>        Існують </a:t>
            </a:r>
            <a:r>
              <a:rPr lang="uk-UA" altLang="ru-RU" sz="2400" dirty="0">
                <a:latin typeface="+mn-lt"/>
              </a:rPr>
              <a:t>різні класифікації методів і прийомів аналі­зу </a:t>
            </a:r>
            <a:r>
              <a:rPr lang="uk-UA" altLang="ru-RU" sz="2400" dirty="0" smtClean="0">
                <a:latin typeface="+mn-lt"/>
              </a:rPr>
              <a:t>зовнішньоекономічної </a:t>
            </a:r>
            <a:r>
              <a:rPr lang="uk-UA" altLang="ru-RU" sz="2400" dirty="0">
                <a:latin typeface="+mn-lt"/>
              </a:rPr>
              <a:t>діяльності підприємства. В основі всіх класифікацій лежать різні ознаки. </a:t>
            </a:r>
            <a:endParaRPr lang="uk-UA" altLang="ru-RU" sz="2400" dirty="0" smtClean="0">
              <a:latin typeface="+mn-lt"/>
            </a:endParaRPr>
          </a:p>
          <a:p>
            <a:pPr algn="just"/>
            <a:r>
              <a:rPr lang="uk-UA" altLang="ru-RU" sz="2400" dirty="0">
                <a:latin typeface="+mn-lt"/>
              </a:rPr>
              <a:t> </a:t>
            </a:r>
            <a:r>
              <a:rPr lang="uk-UA" altLang="ru-RU" sz="2400" dirty="0" smtClean="0">
                <a:latin typeface="+mn-lt"/>
              </a:rPr>
              <a:t>      Одним </a:t>
            </a:r>
            <a:r>
              <a:rPr lang="uk-UA" altLang="ru-RU" sz="2400" dirty="0">
                <a:latin typeface="+mn-lt"/>
              </a:rPr>
              <a:t>із найбільш інформативних уявля­ється розподіл при­йо­мів і методів за рівнем їхньої формалізації, тобто за тим, чи мож­ливо вза­галі й у якому ступені описати даний метод за допомогою деяких фор­малізованих (у першу чергу математичних) процедур. </a:t>
            </a:r>
          </a:p>
        </p:txBody>
      </p:sp>
      <p:pic>
        <p:nvPicPr>
          <p:cNvPr id="4" name="Рисунок 3" descr="audit3.jpg"/>
          <p:cNvPicPr>
            <a:picLocks noChangeAspect="1"/>
          </p:cNvPicPr>
          <p:nvPr/>
        </p:nvPicPr>
        <p:blipFill>
          <a:blip r:embed="rId2" cstate="print"/>
          <a:stretch>
            <a:fillRect/>
          </a:stretch>
        </p:blipFill>
        <p:spPr>
          <a:xfrm>
            <a:off x="6300192" y="5373216"/>
            <a:ext cx="2419772" cy="180348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395536" y="1700807"/>
            <a:ext cx="3816424" cy="2335255"/>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t>Неформальні методи </a:t>
            </a:r>
            <a:r>
              <a:rPr lang="uk-UA" dirty="0"/>
              <a:t>(ймовірно, більш правильно назвати їх важ­ко формалізованими) засновані на описі процедур на логічному рівні без допомоги чітких аналітичних залежностей. </a:t>
            </a:r>
          </a:p>
        </p:txBody>
      </p:sp>
      <p:sp>
        <p:nvSpPr>
          <p:cNvPr id="6" name="Прямоугольник 5"/>
          <p:cNvSpPr/>
          <p:nvPr/>
        </p:nvSpPr>
        <p:spPr>
          <a:xfrm>
            <a:off x="5118304" y="1700807"/>
            <a:ext cx="3528392" cy="2304256"/>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t>Формалі­зо­ва­­ні методи </a:t>
            </a:r>
            <a:r>
              <a:rPr lang="uk-UA" dirty="0"/>
              <a:t>(іноді їх ще називають математичними) спираються на по­­­пе­редньо задані суворі залежності і правила.</a:t>
            </a:r>
          </a:p>
        </p:txBody>
      </p:sp>
      <p:sp>
        <p:nvSpPr>
          <p:cNvPr id="28683" name="TextBox 6"/>
          <p:cNvSpPr txBox="1">
            <a:spLocks noChangeArrowheads="1"/>
          </p:cNvSpPr>
          <p:nvPr/>
        </p:nvSpPr>
        <p:spPr bwMode="auto">
          <a:xfrm>
            <a:off x="804208" y="4941168"/>
            <a:ext cx="7561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000" dirty="0">
                <a:latin typeface="+mn-lt"/>
              </a:rPr>
              <a:t>Не всі з них рівнозначні що­до складності використовуваного математичного апарата, можли­вості реа­­лізації в практичній діяльності і ступеня поширеності в роботі ана­лі­­­тич­них служб на підприємствах і спеціальних консалтингових фірмах.</a:t>
            </a:r>
          </a:p>
        </p:txBody>
      </p:sp>
      <p:sp>
        <p:nvSpPr>
          <p:cNvPr id="3" name="Прямоугольник 2"/>
          <p:cNvSpPr/>
          <p:nvPr/>
        </p:nvSpPr>
        <p:spPr>
          <a:xfrm>
            <a:off x="522983" y="189409"/>
            <a:ext cx="812371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За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цією</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логікою</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всі</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аналітичні</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методи</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можуть</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бути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поділені</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на </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95536" y="457200"/>
            <a:ext cx="77771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a:r>
              <a:rPr lang="ru-RU"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2.2.1. </a:t>
            </a:r>
            <a:r>
              <a:rPr lang="ru-RU" alt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Неформальні</a:t>
            </a:r>
            <a:r>
              <a:rPr lang="ru-RU"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 </a:t>
            </a:r>
            <a:r>
              <a:rPr lang="ru-RU" alt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методи</a:t>
            </a:r>
            <a:r>
              <a:rPr lang="ru-RU"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 і </a:t>
            </a:r>
            <a:r>
              <a:rPr lang="en-US" alt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      </a:t>
            </a:r>
            <a:r>
              <a:rPr lang="ru-RU" alt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прийоми</a:t>
            </a:r>
            <a:r>
              <a:rPr lang="ru-RU" alt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 </a:t>
            </a:r>
            <a:r>
              <a:rPr lang="ru-RU" alt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аналізу</a:t>
            </a:r>
            <a:endPar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endParaRPr>
          </a:p>
          <a:p>
            <a:endPar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endParaRPr>
          </a:p>
        </p:txBody>
      </p:sp>
      <p:sp useBgFill="1">
        <p:nvSpPr>
          <p:cNvPr id="4" name="TextBox 3"/>
          <p:cNvSpPr txBox="1"/>
          <p:nvPr/>
        </p:nvSpPr>
        <p:spPr>
          <a:xfrm>
            <a:off x="827584" y="1700808"/>
            <a:ext cx="7489825" cy="4493538"/>
          </a:xfrm>
          <a:prstGeom prst="rect">
            <a:avLst/>
          </a:prstGeom>
        </p:spPr>
        <p:txBody>
          <a:bodyPr>
            <a:spAutoFit/>
          </a:bodyPr>
          <a:lstStyle/>
          <a:p>
            <a:pPr marL="342900" indent="-342900" algn="just" fontAlgn="auto">
              <a:spcBef>
                <a:spcPts val="0"/>
              </a:spcBef>
              <a:spcAft>
                <a:spcPts val="0"/>
              </a:spcAft>
              <a:buFont typeface="Arial" pitchFamily="34" charset="0"/>
              <a:buChar char="•"/>
              <a:defRPr/>
            </a:pPr>
            <a:endParaRPr lang="uk-UA" sz="2000" dirty="0">
              <a:solidFill>
                <a:srgbClr val="FAAF40"/>
              </a:solidFill>
              <a:latin typeface="+mn-lt"/>
              <a:cs typeface="+mn-cs"/>
            </a:endParaRPr>
          </a:p>
          <a:p>
            <a:pPr marL="342900" indent="-342900" algn="just" fontAlgn="auto">
              <a:spcBef>
                <a:spcPts val="0"/>
              </a:spcBef>
              <a:spcAft>
                <a:spcPts val="0"/>
              </a:spcAft>
              <a:buFont typeface="Arial" pitchFamily="34" charset="0"/>
              <a:buChar char="•"/>
              <a:defRPr/>
            </a:pPr>
            <a:endParaRPr lang="uk-UA" sz="2000" dirty="0">
              <a:latin typeface="+mn-lt"/>
              <a:cs typeface="+mn-cs"/>
            </a:endParaRPr>
          </a:p>
          <a:p>
            <a:pPr marL="342900" indent="-342900" algn="just" fontAlgn="auto">
              <a:spcBef>
                <a:spcPts val="0"/>
              </a:spcBef>
              <a:spcAft>
                <a:spcPts val="0"/>
              </a:spcAft>
              <a:buFont typeface="Arial" pitchFamily="34" charset="0"/>
              <a:buChar char="•"/>
              <a:defRPr/>
            </a:pPr>
            <a:r>
              <a:rPr lang="uk-UA" sz="2000" dirty="0">
                <a:latin typeface="+mn-lt"/>
                <a:cs typeface="+mn-cs"/>
              </a:rPr>
              <a:t>Під </a:t>
            </a:r>
            <a:r>
              <a:rPr lang="uk-UA" sz="2400" b="1" i="1" dirty="0">
                <a:solidFill>
                  <a:schemeClr val="accent2"/>
                </a:solidFill>
                <a:latin typeface="+mn-lt"/>
                <a:cs typeface="+mn-cs"/>
              </a:rPr>
              <a:t>системою показників</a:t>
            </a:r>
            <a:r>
              <a:rPr lang="uk-UA" sz="2000" i="1" dirty="0">
                <a:latin typeface="+mn-lt"/>
                <a:cs typeface="+mn-cs"/>
              </a:rPr>
              <a:t>, що</a:t>
            </a:r>
            <a:r>
              <a:rPr lang="uk-UA" sz="2000" dirty="0">
                <a:latin typeface="+mn-lt"/>
                <a:cs typeface="+mn-cs"/>
              </a:rPr>
              <a:t> характеризує певне еконо­міч­не чи суб'єктивне явище, мають на увазі сукупність взаємозалежних вели­чин, які всебічно відображають стан і розвиток даного суб'єкта чи явища.</a:t>
            </a:r>
          </a:p>
          <a:p>
            <a:pPr algn="just" fontAlgn="auto">
              <a:spcBef>
                <a:spcPts val="0"/>
              </a:spcBef>
              <a:spcAft>
                <a:spcPts val="0"/>
              </a:spcAft>
              <a:defRPr/>
            </a:pPr>
            <a:endParaRPr lang="uk-UA" sz="2000" dirty="0">
              <a:latin typeface="+mn-lt"/>
              <a:cs typeface="+mn-cs"/>
            </a:endParaRPr>
          </a:p>
          <a:p>
            <a:pPr marL="342900" indent="-342900" algn="just" fontAlgn="auto">
              <a:spcBef>
                <a:spcPts val="0"/>
              </a:spcBef>
              <a:spcAft>
                <a:spcPts val="0"/>
              </a:spcAft>
              <a:buFont typeface="Arial" pitchFamily="34" charset="0"/>
              <a:buChar char="•"/>
              <a:defRPr/>
            </a:pPr>
            <a:r>
              <a:rPr lang="uk-UA" sz="2000" dirty="0">
                <a:latin typeface="+mn-lt"/>
                <a:cs typeface="+mn-cs"/>
              </a:rPr>
              <a:t>Для того, щоб визнати сукупність показників системи, вона по­вин­на мати деякий "</a:t>
            </a:r>
            <a:r>
              <a:rPr lang="uk-UA" sz="2400" b="1" dirty="0">
                <a:solidFill>
                  <a:schemeClr val="accent2"/>
                </a:solidFill>
                <a:latin typeface="+mn-lt"/>
                <a:cs typeface="+mn-cs"/>
              </a:rPr>
              <a:t>організуючий початок</a:t>
            </a:r>
            <a:r>
              <a:rPr lang="uk-UA" sz="2000" dirty="0">
                <a:latin typeface="+mn-lt"/>
                <a:cs typeface="+mn-cs"/>
              </a:rPr>
              <a:t>", тобто якісь загальні, об'єднуючі показники. Встановлення цього "організуючого початку" є принциповим етапом у процесі побудови системи показників.</a:t>
            </a:r>
          </a:p>
          <a:p>
            <a:pPr marL="342900" indent="-342900" fontAlgn="auto">
              <a:spcBef>
                <a:spcPts val="0"/>
              </a:spcBef>
              <a:spcAft>
                <a:spcPts val="0"/>
              </a:spcAft>
              <a:buFont typeface="Arial" pitchFamily="34" charset="0"/>
              <a:buChar char="•"/>
              <a:defRPr/>
            </a:pPr>
            <a:endParaRPr lang="uk-UA" sz="2000" dirty="0">
              <a:latin typeface="+mn-lt"/>
              <a:cs typeface="+mn-cs"/>
            </a:endParaRPr>
          </a:p>
          <a:p>
            <a:pPr fontAlgn="auto">
              <a:spcBef>
                <a:spcPts val="0"/>
              </a:spcBef>
              <a:spcAft>
                <a:spcPts val="0"/>
              </a:spcAft>
              <a:defRPr/>
            </a:pPr>
            <a:endParaRPr lang="uk-UA"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827585" y="1575431"/>
            <a:ext cx="7560840" cy="5148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деревоподібної структури системи </a:t>
            </a:r>
            <a:r>
              <a:rPr lang="uk-UA" sz="2400" dirty="0" smtClean="0"/>
              <a:t>показників;</a:t>
            </a:r>
            <a:endParaRPr lang="uk-UA" sz="2000" dirty="0"/>
          </a:p>
        </p:txBody>
      </p:sp>
      <p:sp>
        <p:nvSpPr>
          <p:cNvPr id="5" name="Скругленный прямоугольник 4"/>
          <p:cNvSpPr/>
          <p:nvPr/>
        </p:nvSpPr>
        <p:spPr>
          <a:xfrm>
            <a:off x="827585" y="2276872"/>
            <a:ext cx="7560840" cy="5397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наочності</a:t>
            </a:r>
            <a:r>
              <a:rPr lang="uk-UA" sz="2400" dirty="0" smtClean="0"/>
              <a:t>;</a:t>
            </a:r>
            <a:endParaRPr lang="uk-UA" sz="2000" dirty="0"/>
          </a:p>
        </p:txBody>
      </p:sp>
      <p:sp>
        <p:nvSpPr>
          <p:cNvPr id="6" name="Скругленный прямоугольник 5"/>
          <p:cNvSpPr/>
          <p:nvPr/>
        </p:nvSpPr>
        <p:spPr>
          <a:xfrm>
            <a:off x="848398" y="2936805"/>
            <a:ext cx="7560840" cy="576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припустимої </a:t>
            </a:r>
            <a:r>
              <a:rPr lang="uk-UA" sz="2400" dirty="0" err="1"/>
              <a:t>мультиколеніарності</a:t>
            </a:r>
            <a:r>
              <a:rPr lang="uk-UA" sz="2400" dirty="0" smtClean="0"/>
              <a:t>;</a:t>
            </a:r>
            <a:endParaRPr lang="uk-UA" sz="2000" dirty="0"/>
          </a:p>
        </p:txBody>
      </p:sp>
      <p:sp>
        <p:nvSpPr>
          <p:cNvPr id="7" name="Скругленный прямоугольник 6"/>
          <p:cNvSpPr/>
          <p:nvPr/>
        </p:nvSpPr>
        <p:spPr>
          <a:xfrm>
            <a:off x="827585" y="3717032"/>
            <a:ext cx="7560840" cy="144016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принципом розумного сполучення абсолютних і відносних показни­ків, що відбивають як екстенсивні, так і інтенсивні фактори розвитку явища</a:t>
            </a:r>
            <a:r>
              <a:rPr lang="uk-UA" sz="2400" dirty="0" smtClean="0"/>
              <a:t>;</a:t>
            </a:r>
            <a:endParaRPr lang="uk-UA" sz="2000" dirty="0"/>
          </a:p>
        </p:txBody>
      </p:sp>
      <p:sp>
        <p:nvSpPr>
          <p:cNvPr id="8" name="Скругленный прямоугольник 7"/>
          <p:cNvSpPr/>
          <p:nvPr/>
        </p:nvSpPr>
        <p:spPr>
          <a:xfrm>
            <a:off x="833052" y="5366274"/>
            <a:ext cx="7560840" cy="50482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адекватності відображення</a:t>
            </a:r>
            <a:r>
              <a:rPr lang="uk-UA" sz="2400" dirty="0" smtClean="0"/>
              <a:t>;</a:t>
            </a:r>
            <a:endParaRPr lang="uk-UA" sz="2000" dirty="0"/>
          </a:p>
        </p:txBody>
      </p:sp>
      <p:sp>
        <p:nvSpPr>
          <p:cNvPr id="9" name="Скругленный прямоугольник 8"/>
          <p:cNvSpPr/>
          <p:nvPr/>
        </p:nvSpPr>
        <p:spPr>
          <a:xfrm>
            <a:off x="827585" y="6126833"/>
            <a:ext cx="7560840" cy="45451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неформальності</a:t>
            </a:r>
            <a:r>
              <a:rPr lang="uk-UA" sz="2400" dirty="0" smtClean="0"/>
              <a:t>.</a:t>
            </a:r>
            <a:endParaRPr lang="uk-UA" sz="2400" dirty="0"/>
          </a:p>
        </p:txBody>
      </p:sp>
      <p:sp>
        <p:nvSpPr>
          <p:cNvPr id="3" name="Прямоугольник 2"/>
          <p:cNvSpPr/>
          <p:nvPr/>
        </p:nvSpPr>
        <p:spPr>
          <a:xfrm>
            <a:off x="160908" y="5771"/>
            <a:ext cx="8588697"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При побудові систем показників необхідно керуватися наступни­ми принципами: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1188" y="1517297"/>
            <a:ext cx="8281987" cy="4985980"/>
          </a:xfrm>
          <a:prstGeom prst="rect">
            <a:avLst/>
          </a:prstGeom>
          <a:noFill/>
        </p:spPr>
        <p:txBody>
          <a:bodyPr>
            <a:spAutoFit/>
          </a:bodyPr>
          <a:lstStyle/>
          <a:p>
            <a:pPr fontAlgn="auto">
              <a:spcBef>
                <a:spcPts val="0"/>
              </a:spcBef>
              <a:spcAft>
                <a:spcPts val="0"/>
              </a:spcAft>
              <a:defRPr/>
            </a:pPr>
            <a:r>
              <a:rPr lang="uk-UA" sz="2800" b="1" dirty="0" smtClean="0">
                <a:solidFill>
                  <a:schemeClr val="accent2"/>
                </a:solidFill>
                <a:latin typeface="+mn-lt"/>
                <a:cs typeface="+mn-cs"/>
              </a:rPr>
              <a:t>Порівнянн</a:t>
            </a:r>
            <a:r>
              <a:rPr lang="uk-UA" sz="2400" b="1" dirty="0" smtClean="0">
                <a:solidFill>
                  <a:schemeClr val="accent2"/>
                </a:solidFill>
                <a:latin typeface="+mn-lt"/>
                <a:cs typeface="+mn-cs"/>
              </a:rPr>
              <a:t>я</a:t>
            </a:r>
            <a:r>
              <a:rPr lang="uk-UA" sz="2400" dirty="0" smtClean="0">
                <a:latin typeface="+mn-lt"/>
                <a:cs typeface="+mn-cs"/>
              </a:rPr>
              <a:t> </a:t>
            </a:r>
            <a:r>
              <a:rPr lang="uk-UA" sz="2400" dirty="0">
                <a:latin typeface="+mn-lt"/>
                <a:cs typeface="+mn-cs"/>
              </a:rPr>
              <a:t>– це дія, за допомогою якої встановлюється подіб­ність і розходження явищ об'єктивної дійсності. </a:t>
            </a:r>
          </a:p>
          <a:p>
            <a:pPr fontAlgn="auto">
              <a:spcBef>
                <a:spcPts val="0"/>
              </a:spcBef>
              <a:spcAft>
                <a:spcPts val="0"/>
              </a:spcAft>
              <a:defRPr/>
            </a:pPr>
            <a:endParaRPr lang="uk-UA" sz="2400" dirty="0">
              <a:latin typeface="+mn-lt"/>
              <a:cs typeface="+mn-cs"/>
            </a:endParaRPr>
          </a:p>
          <a:p>
            <a:pPr algn="ctr" fontAlgn="auto">
              <a:spcBef>
                <a:spcPts val="0"/>
              </a:spcBef>
              <a:spcAft>
                <a:spcPts val="0"/>
              </a:spcAft>
              <a:defRPr/>
            </a:pPr>
            <a:r>
              <a:rPr lang="uk-UA" sz="2800" dirty="0">
                <a:solidFill>
                  <a:schemeClr val="accent2"/>
                </a:solidFill>
                <a:latin typeface="+mn-lt"/>
                <a:cs typeface="+mn-cs"/>
              </a:rPr>
              <a:t>За допомогою цього методу зважуються наступні основні задачі:</a:t>
            </a:r>
          </a:p>
          <a:p>
            <a:pPr fontAlgn="auto">
              <a:spcBef>
                <a:spcPts val="0"/>
              </a:spcBef>
              <a:spcAft>
                <a:spcPts val="0"/>
              </a:spcAft>
              <a:defRPr/>
            </a:pPr>
            <a:endParaRPr lang="uk-UA" sz="2400" dirty="0">
              <a:latin typeface="+mn-lt"/>
              <a:cs typeface="+mn-cs"/>
            </a:endParaRPr>
          </a:p>
          <a:p>
            <a:pPr marL="342900" indent="-342900" fontAlgn="auto">
              <a:spcBef>
                <a:spcPts val="0"/>
              </a:spcBef>
              <a:spcAft>
                <a:spcPts val="0"/>
              </a:spcAft>
              <a:buFont typeface="Arial" pitchFamily="34" charset="0"/>
              <a:buChar char="•"/>
              <a:defRPr/>
            </a:pPr>
            <a:r>
              <a:rPr lang="uk-UA" sz="2400" dirty="0">
                <a:latin typeface="+mn-lt"/>
                <a:cs typeface="+mn-cs"/>
              </a:rPr>
              <a:t>виявлення причинно-наслідкових зв'язків між явищами;</a:t>
            </a:r>
          </a:p>
          <a:p>
            <a:pPr marL="342900" indent="-342900" fontAlgn="auto">
              <a:spcBef>
                <a:spcPts val="0"/>
              </a:spcBef>
              <a:spcAft>
                <a:spcPts val="0"/>
              </a:spcAft>
              <a:buFont typeface="Arial" pitchFamily="34" charset="0"/>
              <a:buChar char="•"/>
              <a:defRPr/>
            </a:pPr>
            <a:r>
              <a:rPr lang="uk-UA" sz="2400" dirty="0">
                <a:latin typeface="+mn-lt"/>
                <a:cs typeface="+mn-cs"/>
              </a:rPr>
              <a:t>наведення доказів чи спростувань;</a:t>
            </a:r>
          </a:p>
          <a:p>
            <a:pPr marL="342900" indent="-342900" fontAlgn="auto">
              <a:spcBef>
                <a:spcPts val="0"/>
              </a:spcBef>
              <a:spcAft>
                <a:spcPts val="0"/>
              </a:spcAft>
              <a:buFont typeface="Arial" pitchFamily="34" charset="0"/>
              <a:buChar char="•"/>
              <a:defRPr/>
            </a:pPr>
            <a:r>
              <a:rPr lang="uk-UA" sz="2400" dirty="0">
                <a:latin typeface="+mn-lt"/>
                <a:cs typeface="+mn-cs"/>
              </a:rPr>
              <a:t>класифікація і систематизація </a:t>
            </a:r>
            <a:r>
              <a:rPr lang="uk-UA" sz="2400" dirty="0" smtClean="0">
                <a:latin typeface="+mn-lt"/>
                <a:cs typeface="+mn-cs"/>
              </a:rPr>
              <a:t>явищ</a:t>
            </a:r>
            <a:endParaRPr lang="en-US" sz="2400" dirty="0" smtClean="0">
              <a:latin typeface="+mn-lt"/>
              <a:cs typeface="+mn-cs"/>
            </a:endParaRPr>
          </a:p>
          <a:p>
            <a:pPr fontAlgn="auto">
              <a:spcBef>
                <a:spcPts val="0"/>
              </a:spcBef>
              <a:spcAft>
                <a:spcPts val="0"/>
              </a:spcAft>
              <a:defRPr/>
            </a:pPr>
            <a:endParaRPr lang="uk-UA" sz="2400" dirty="0">
              <a:latin typeface="+mn-lt"/>
              <a:cs typeface="+mn-cs"/>
            </a:endParaRPr>
          </a:p>
          <a:p>
            <a:pPr fontAlgn="auto">
              <a:spcBef>
                <a:spcPts val="0"/>
              </a:spcBef>
              <a:spcAft>
                <a:spcPts val="0"/>
              </a:spcAft>
              <a:defRPr/>
            </a:pPr>
            <a:endParaRPr lang="uk-UA" dirty="0">
              <a:latin typeface="+mn-lt"/>
              <a:cs typeface="+mn-cs"/>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9430" y="4885738"/>
            <a:ext cx="1728192" cy="1944216"/>
          </a:xfrm>
          <a:prstGeom prst="rect">
            <a:avLst/>
          </a:prstGeom>
        </p:spPr>
      </p:pic>
      <p:sp>
        <p:nvSpPr>
          <p:cNvPr id="4" name="Прямоугольник 3"/>
          <p:cNvSpPr/>
          <p:nvPr/>
        </p:nvSpPr>
        <p:spPr>
          <a:xfrm>
            <a:off x="251519" y="548680"/>
            <a:ext cx="8641655"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Порівняння в аналізі </a:t>
            </a: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зовнішньо-</a:t>
            </a:r>
            <a:r>
              <a:rPr lang="uk-UA" sz="32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економічн</a:t>
            </a: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uk-UA"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діяльності </a:t>
            </a: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підприємства </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79388" y="1412875"/>
            <a:ext cx="4176712" cy="1295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t>явища повинні бути якісно порівняні між собою, тобто мати щось загальне, що служить підставою порівняння;</a:t>
            </a:r>
          </a:p>
          <a:p>
            <a:pPr algn="ctr" fontAlgn="auto">
              <a:spcBef>
                <a:spcPts val="0"/>
              </a:spcBef>
              <a:spcAft>
                <a:spcPts val="0"/>
              </a:spcAft>
              <a:defRPr/>
            </a:pPr>
            <a:endParaRPr lang="uk-UA" dirty="0"/>
          </a:p>
        </p:txBody>
      </p:sp>
      <p:sp>
        <p:nvSpPr>
          <p:cNvPr id="7" name="Прямоугольник 6"/>
          <p:cNvSpPr/>
          <p:nvPr/>
        </p:nvSpPr>
        <p:spPr>
          <a:xfrm>
            <a:off x="4572000" y="1412875"/>
            <a:ext cx="4321175" cy="1295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t>необхідно дотримуватись тотожності формування порівняльних показників;</a:t>
            </a:r>
          </a:p>
          <a:p>
            <a:pPr algn="ctr" fontAlgn="auto">
              <a:spcBef>
                <a:spcPts val="0"/>
              </a:spcBef>
              <a:spcAft>
                <a:spcPts val="0"/>
              </a:spcAft>
              <a:defRPr/>
            </a:pPr>
            <a:endParaRPr lang="uk-UA" dirty="0"/>
          </a:p>
        </p:txBody>
      </p:sp>
      <p:sp>
        <p:nvSpPr>
          <p:cNvPr id="8" name="Прямоугольник 7"/>
          <p:cNvSpPr/>
          <p:nvPr/>
        </p:nvSpPr>
        <p:spPr>
          <a:xfrm>
            <a:off x="179388" y="2852738"/>
            <a:ext cx="4176712" cy="122396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t>порівнювані об'єкти повинні належати сукупностям явищ, які знаходяться на одному ступені розвитку</a:t>
            </a:r>
            <a:r>
              <a:rPr lang="uk-UA" dirty="0" smtClean="0"/>
              <a:t>;</a:t>
            </a:r>
            <a:endParaRPr lang="uk-UA" dirty="0"/>
          </a:p>
        </p:txBody>
      </p:sp>
      <p:sp>
        <p:nvSpPr>
          <p:cNvPr id="9" name="Прямоугольник 8"/>
          <p:cNvSpPr/>
          <p:nvPr/>
        </p:nvSpPr>
        <p:spPr>
          <a:xfrm>
            <a:off x="4572000" y="2852738"/>
            <a:ext cx="4321175" cy="122396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t>порівнювані явища мають бути виражені в однакових одини­цях виміру;</a:t>
            </a:r>
          </a:p>
          <a:p>
            <a:pPr algn="just" fontAlgn="auto">
              <a:spcBef>
                <a:spcPts val="0"/>
              </a:spcBef>
              <a:spcAft>
                <a:spcPts val="0"/>
              </a:spcAft>
              <a:defRPr/>
            </a:pPr>
            <a:endParaRPr lang="uk-UA" dirty="0"/>
          </a:p>
        </p:txBody>
      </p:sp>
      <p:sp>
        <p:nvSpPr>
          <p:cNvPr id="10" name="Прямоугольник 9"/>
          <p:cNvSpPr/>
          <p:nvPr/>
        </p:nvSpPr>
        <p:spPr>
          <a:xfrm>
            <a:off x="179388" y="4292600"/>
            <a:ext cx="4176712" cy="16573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t>об'єкти чи явища повинні порівнюватися за порівняльним набо­ром одиниць;</a:t>
            </a:r>
          </a:p>
          <a:p>
            <a:pPr algn="ctr" fontAlgn="auto">
              <a:spcBef>
                <a:spcPts val="0"/>
              </a:spcBef>
              <a:spcAft>
                <a:spcPts val="0"/>
              </a:spcAft>
              <a:defRPr/>
            </a:pPr>
            <a:endParaRPr lang="uk-UA" dirty="0"/>
          </a:p>
        </p:txBody>
      </p:sp>
      <p:sp>
        <p:nvSpPr>
          <p:cNvPr id="11" name="Прямоугольник 10"/>
          <p:cNvSpPr/>
          <p:nvPr/>
        </p:nvSpPr>
        <p:spPr>
          <a:xfrm>
            <a:off x="4611688" y="4292600"/>
            <a:ext cx="4319587" cy="16573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t>у разі просторово-часових зіставлень зведення за порівню­вани­ми об'єктами повинні братися на ту саму дату (</a:t>
            </a:r>
            <a:r>
              <a:rPr lang="uk-UA" dirty="0" err="1"/>
              <a:t>моментні</a:t>
            </a:r>
            <a:r>
              <a:rPr lang="uk-UA" dirty="0"/>
              <a:t> дані) чи за той самий часовий інтервал (</a:t>
            </a:r>
            <a:r>
              <a:rPr lang="uk-UA" dirty="0" err="1"/>
              <a:t>інтервальні</a:t>
            </a:r>
            <a:r>
              <a:rPr lang="uk-UA" dirty="0"/>
              <a:t> дані).</a:t>
            </a:r>
          </a:p>
          <a:p>
            <a:pPr algn="ctr" fontAlgn="auto">
              <a:spcBef>
                <a:spcPts val="0"/>
              </a:spcBef>
              <a:spcAft>
                <a:spcPts val="0"/>
              </a:spcAft>
              <a:defRPr/>
            </a:pPr>
            <a:endParaRPr lang="uk-UA" dirty="0"/>
          </a:p>
        </p:txBody>
      </p:sp>
      <p:sp>
        <p:nvSpPr>
          <p:cNvPr id="2" name="Прямоугольник 1"/>
          <p:cNvSpPr/>
          <p:nvPr/>
        </p:nvSpPr>
        <p:spPr>
          <a:xfrm>
            <a:off x="611561" y="260648"/>
            <a:ext cx="8281614"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При проведенні порівняння необхідно, щоб були виконані певні вимоги: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97839"/>
            <a:ext cx="7992888" cy="3785652"/>
          </a:xfrm>
          <a:prstGeom prst="rect">
            <a:avLst/>
          </a:prstGeom>
        </p:spPr>
        <p:txBody>
          <a:bodyPr wrap="square">
            <a:spAutoFit/>
          </a:bodyPr>
          <a:lstStyle/>
          <a:p>
            <a:pPr marL="342900" indent="-342900" algn="just" fontAlgn="auto">
              <a:spcBef>
                <a:spcPts val="0"/>
              </a:spcBef>
              <a:spcAft>
                <a:spcPts val="0"/>
              </a:spcAft>
              <a:buFontTx/>
              <a:buChar char="-"/>
            </a:pPr>
            <a:r>
              <a:rPr lang="uk-UA" sz="2400" i="1" dirty="0">
                <a:solidFill>
                  <a:prstClr val="white"/>
                </a:solidFill>
                <a:latin typeface="Constantia"/>
                <a:cs typeface="+mn-cs"/>
              </a:rPr>
              <a:t>з</a:t>
            </a:r>
            <a:r>
              <a:rPr lang="uk-UA" sz="2400" i="1" dirty="0" smtClean="0">
                <a:solidFill>
                  <a:prstClr val="white"/>
                </a:solidFill>
                <a:latin typeface="Constantia"/>
                <a:cs typeface="+mn-cs"/>
              </a:rPr>
              <a:t>датність визначити причини і наслідки економічних процесів на підприємстві; </a:t>
            </a:r>
          </a:p>
          <a:p>
            <a:pPr algn="just" fontAlgn="auto">
              <a:spcBef>
                <a:spcPts val="0"/>
              </a:spcBef>
              <a:spcAft>
                <a:spcPts val="0"/>
              </a:spcAft>
            </a:pPr>
            <a:endParaRPr lang="uk-UA" sz="2400" i="1" dirty="0" smtClean="0">
              <a:solidFill>
                <a:prstClr val="white"/>
              </a:solidFill>
              <a:latin typeface="Constantia"/>
              <a:cs typeface="+mn-cs"/>
            </a:endParaRPr>
          </a:p>
          <a:p>
            <a:pPr marL="342900" indent="-342900" algn="just" fontAlgn="auto">
              <a:spcBef>
                <a:spcPts val="0"/>
              </a:spcBef>
              <a:spcAft>
                <a:spcPts val="0"/>
              </a:spcAft>
              <a:buFontTx/>
              <a:buChar char="-"/>
            </a:pPr>
            <a:r>
              <a:rPr lang="uk-UA" sz="2400" i="1" dirty="0">
                <a:solidFill>
                  <a:prstClr val="white"/>
                </a:solidFill>
                <a:latin typeface="Constantia"/>
                <a:cs typeface="+mn-cs"/>
              </a:rPr>
              <a:t>з</a:t>
            </a:r>
            <a:r>
              <a:rPr lang="uk-UA" sz="2400" i="1" dirty="0" smtClean="0">
                <a:solidFill>
                  <a:prstClr val="white"/>
                </a:solidFill>
                <a:latin typeface="Constantia"/>
                <a:cs typeface="+mn-cs"/>
              </a:rPr>
              <a:t>датність </a:t>
            </a:r>
            <a:r>
              <a:rPr lang="uk-UA" sz="2400" i="1" dirty="0" err="1" smtClean="0">
                <a:solidFill>
                  <a:prstClr val="white"/>
                </a:solidFill>
                <a:latin typeface="Constantia"/>
                <a:cs typeface="+mn-cs"/>
              </a:rPr>
              <a:t>індентифікувати</a:t>
            </a:r>
            <a:r>
              <a:rPr lang="uk-UA" sz="2400" i="1" dirty="0">
                <a:solidFill>
                  <a:prstClr val="white"/>
                </a:solidFill>
                <a:latin typeface="Constantia"/>
                <a:cs typeface="+mn-cs"/>
              </a:rPr>
              <a:t> </a:t>
            </a:r>
            <a:r>
              <a:rPr lang="uk-UA" sz="2400" i="1" dirty="0" smtClean="0">
                <a:solidFill>
                  <a:prstClr val="white"/>
                </a:solidFill>
                <a:latin typeface="Constantia"/>
                <a:cs typeface="+mn-cs"/>
              </a:rPr>
              <a:t>узагальнюючі показники діяльності підприємства і фактори</a:t>
            </a:r>
            <a:r>
              <a:rPr lang="en-US" sz="2400" i="1" dirty="0" smtClean="0">
                <a:solidFill>
                  <a:prstClr val="white"/>
                </a:solidFill>
                <a:latin typeface="Constantia"/>
                <a:cs typeface="+mn-cs"/>
              </a:rPr>
              <a:t>, </a:t>
            </a:r>
            <a:r>
              <a:rPr lang="uk-UA" sz="2400" i="1" dirty="0" smtClean="0">
                <a:solidFill>
                  <a:prstClr val="white"/>
                </a:solidFill>
                <a:latin typeface="Constantia"/>
                <a:cs typeface="+mn-cs"/>
              </a:rPr>
              <a:t>які впливають на їх формування</a:t>
            </a:r>
            <a:r>
              <a:rPr lang="uk-UA" sz="2400" i="1" dirty="0" smtClean="0">
                <a:solidFill>
                  <a:prstClr val="white"/>
                </a:solidFill>
                <a:latin typeface="Constantia"/>
              </a:rPr>
              <a:t>;</a:t>
            </a:r>
            <a:r>
              <a:rPr lang="uk-UA" sz="2400" i="1" dirty="0" smtClean="0">
                <a:solidFill>
                  <a:prstClr val="white"/>
                </a:solidFill>
                <a:latin typeface="Constantia"/>
                <a:cs typeface="+mn-cs"/>
              </a:rPr>
              <a:t> </a:t>
            </a:r>
          </a:p>
          <a:p>
            <a:pPr algn="just" fontAlgn="auto">
              <a:spcBef>
                <a:spcPts val="0"/>
              </a:spcBef>
              <a:spcAft>
                <a:spcPts val="0"/>
              </a:spcAft>
            </a:pPr>
            <a:endParaRPr lang="uk-UA" sz="2400" i="1" dirty="0" smtClean="0">
              <a:solidFill>
                <a:prstClr val="white"/>
              </a:solidFill>
              <a:latin typeface="Constantia"/>
              <a:cs typeface="+mn-cs"/>
            </a:endParaRPr>
          </a:p>
          <a:p>
            <a:pPr algn="just" fontAlgn="auto">
              <a:spcBef>
                <a:spcPts val="0"/>
              </a:spcBef>
              <a:spcAft>
                <a:spcPts val="0"/>
              </a:spcAft>
            </a:pPr>
            <a:r>
              <a:rPr lang="uk-UA" sz="2400" i="1" dirty="0" smtClean="0">
                <a:solidFill>
                  <a:prstClr val="white"/>
                </a:solidFill>
                <a:latin typeface="Constantia"/>
                <a:cs typeface="+mn-cs"/>
              </a:rPr>
              <a:t>-  здатність обирати способи і прийоми дослідження     економічних явищ</a:t>
            </a:r>
            <a:r>
              <a:rPr lang="en-US" sz="2400" i="1" dirty="0" smtClean="0">
                <a:solidFill>
                  <a:prstClr val="white"/>
                </a:solidFill>
                <a:latin typeface="Constantia"/>
                <a:cs typeface="+mn-cs"/>
              </a:rPr>
              <a:t>,</a:t>
            </a:r>
            <a:r>
              <a:rPr lang="uk-UA" sz="2400" i="1" dirty="0" smtClean="0">
                <a:solidFill>
                  <a:prstClr val="white"/>
                </a:solidFill>
                <a:latin typeface="Constantia"/>
                <a:cs typeface="+mn-cs"/>
              </a:rPr>
              <a:t> використовуючи визначену інформаційну базу.</a:t>
            </a:r>
            <a:endParaRPr lang="uk-UA" sz="2400" dirty="0">
              <a:solidFill>
                <a:prstClr val="white"/>
              </a:solidFill>
              <a:latin typeface="Constantia"/>
              <a:cs typeface="+mn-cs"/>
            </a:endParaRPr>
          </a:p>
        </p:txBody>
      </p:sp>
      <p:sp>
        <p:nvSpPr>
          <p:cNvPr id="3" name="Прямоугольник 2"/>
          <p:cNvSpPr/>
          <p:nvPr/>
        </p:nvSpPr>
        <p:spPr>
          <a:xfrm>
            <a:off x="-78328" y="332656"/>
            <a:ext cx="93006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Після</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вивчення</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теми студент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набуває</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таких компетентностей: </a:t>
            </a:r>
          </a:p>
        </p:txBody>
      </p:sp>
    </p:spTree>
    <p:extLst>
      <p:ext uri="{BB962C8B-B14F-4D97-AF65-F5344CB8AC3E}">
        <p14:creationId xmlns:p14="http://schemas.microsoft.com/office/powerpoint/2010/main" val="20784260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extBox 1"/>
          <p:cNvSpPr txBox="1"/>
          <p:nvPr/>
        </p:nvSpPr>
        <p:spPr>
          <a:xfrm>
            <a:off x="149752" y="908720"/>
            <a:ext cx="8856662" cy="5601533"/>
          </a:xfrm>
          <a:prstGeom prst="rect">
            <a:avLst/>
          </a:prstGeom>
        </p:spPr>
        <p:txBody>
          <a:bodyPr>
            <a:spAutoFit/>
          </a:bodyPr>
          <a:lstStyle/>
          <a:p>
            <a:pPr fontAlgn="auto">
              <a:spcBef>
                <a:spcPts val="0"/>
              </a:spcBef>
              <a:spcAft>
                <a:spcPts val="0"/>
              </a:spcAft>
              <a:defRPr/>
            </a:pPr>
            <a:endParaRPr lang="uk-UA" sz="2000" dirty="0">
              <a:latin typeface="+mn-lt"/>
              <a:cs typeface="+mn-cs"/>
            </a:endParaRPr>
          </a:p>
          <a:p>
            <a:pPr fontAlgn="auto">
              <a:spcBef>
                <a:spcPts val="0"/>
              </a:spcBef>
              <a:spcAft>
                <a:spcPts val="0"/>
              </a:spcAft>
              <a:defRPr/>
            </a:pPr>
            <a:r>
              <a:rPr lang="uk-UA" sz="2000" dirty="0" smtClean="0">
                <a:latin typeface="+mn-lt"/>
                <a:cs typeface="+mn-cs"/>
              </a:rPr>
              <a:t>У </a:t>
            </a:r>
            <a:r>
              <a:rPr lang="uk-UA" sz="2000" dirty="0">
                <a:latin typeface="+mn-lt"/>
                <a:cs typeface="+mn-cs"/>
              </a:rPr>
              <a:t>першому випадку використовуються наступні методи і види порівняння:</a:t>
            </a:r>
          </a:p>
          <a:p>
            <a:pPr fontAlgn="auto">
              <a:spcBef>
                <a:spcPts val="0"/>
              </a:spcBef>
              <a:spcAft>
                <a:spcPts val="0"/>
              </a:spcAft>
              <a:defRPr/>
            </a:pPr>
            <a:endParaRPr lang="uk-UA" sz="2000" dirty="0">
              <a:latin typeface="+mn-lt"/>
              <a:cs typeface="+mn-cs"/>
            </a:endParaRPr>
          </a:p>
          <a:p>
            <a:pPr marL="342900" indent="-342900" fontAlgn="auto">
              <a:spcBef>
                <a:spcPts val="0"/>
              </a:spcBef>
              <a:spcAft>
                <a:spcPts val="0"/>
              </a:spcAft>
              <a:buFont typeface="+mj-lt"/>
              <a:buAutoNum type="arabicParenR"/>
              <a:defRPr/>
            </a:pPr>
            <a:r>
              <a:rPr lang="uk-UA" sz="2000" dirty="0" smtClean="0">
                <a:latin typeface="+mn-lt"/>
                <a:cs typeface="+mn-cs"/>
              </a:rPr>
              <a:t>порівняння факту з планом (на цьому методі заснований аналіз відхилень);</a:t>
            </a:r>
            <a:endParaRPr lang="uk-UA" sz="2000" dirty="0">
              <a:latin typeface="+mn-lt"/>
              <a:cs typeface="+mn-cs"/>
            </a:endParaRPr>
          </a:p>
          <a:p>
            <a:pPr marL="457200" indent="-457200" fontAlgn="auto">
              <a:spcBef>
                <a:spcPts val="0"/>
              </a:spcBef>
              <a:spcAft>
                <a:spcPts val="0"/>
              </a:spcAft>
              <a:buFont typeface="+mj-lt"/>
              <a:buAutoNum type="arabicParenR"/>
              <a:defRPr/>
            </a:pPr>
            <a:endParaRPr lang="uk-UA" sz="2000" dirty="0">
              <a:latin typeface="+mn-lt"/>
              <a:cs typeface="+mn-cs"/>
            </a:endParaRPr>
          </a:p>
          <a:p>
            <a:pPr marL="457200" indent="-457200" fontAlgn="auto">
              <a:spcBef>
                <a:spcPts val="0"/>
              </a:spcBef>
              <a:spcAft>
                <a:spcPts val="0"/>
              </a:spcAft>
              <a:buFont typeface="+mj-lt"/>
              <a:buAutoNum type="arabicParenR"/>
              <a:defRPr/>
            </a:pPr>
            <a:r>
              <a:rPr lang="uk-UA" sz="2000" dirty="0">
                <a:latin typeface="+mn-lt"/>
                <a:cs typeface="+mn-cs"/>
              </a:rPr>
              <a:t>порівняння за даним критерієм у динаміці, розрахунок середньо­го темпу росту (зниження) значення даного показника за одиницю часу;</a:t>
            </a:r>
          </a:p>
          <a:p>
            <a:pPr marL="342900" indent="-342900" fontAlgn="auto">
              <a:spcBef>
                <a:spcPts val="0"/>
              </a:spcBef>
              <a:spcAft>
                <a:spcPts val="0"/>
              </a:spcAft>
              <a:buFont typeface="+mj-lt"/>
              <a:buAutoNum type="arabicParenR"/>
              <a:defRPr/>
            </a:pPr>
            <a:endParaRPr lang="uk-UA" sz="2000" dirty="0">
              <a:latin typeface="+mn-lt"/>
              <a:cs typeface="+mn-cs"/>
            </a:endParaRPr>
          </a:p>
          <a:p>
            <a:pPr marL="342900" indent="-342900" fontAlgn="auto">
              <a:spcBef>
                <a:spcPts val="0"/>
              </a:spcBef>
              <a:spcAft>
                <a:spcPts val="0"/>
              </a:spcAft>
              <a:buFont typeface="+mj-lt"/>
              <a:buAutoNum type="arabicParenR"/>
              <a:defRPr/>
            </a:pPr>
            <a:r>
              <a:rPr lang="uk-UA" sz="2000" dirty="0">
                <a:latin typeface="+mn-lt"/>
                <a:cs typeface="+mn-cs"/>
              </a:rPr>
              <a:t>порівняння з еталоном, у якості якого можуть фігурувати норматив, підприємство-конкурент тощо;</a:t>
            </a:r>
          </a:p>
          <a:p>
            <a:pPr marL="342900" indent="-342900" fontAlgn="auto">
              <a:spcBef>
                <a:spcPts val="0"/>
              </a:spcBef>
              <a:spcAft>
                <a:spcPts val="0"/>
              </a:spcAft>
              <a:buFont typeface="+mj-lt"/>
              <a:buAutoNum type="arabicParenR"/>
              <a:defRPr/>
            </a:pPr>
            <a:endParaRPr lang="uk-UA" sz="2000" dirty="0">
              <a:latin typeface="+mn-lt"/>
              <a:cs typeface="+mn-cs"/>
            </a:endParaRPr>
          </a:p>
          <a:p>
            <a:pPr marL="457200" indent="-457200" fontAlgn="auto">
              <a:spcBef>
                <a:spcPts val="0"/>
              </a:spcBef>
              <a:spcAft>
                <a:spcPts val="0"/>
              </a:spcAft>
              <a:buFont typeface="+mj-lt"/>
              <a:buAutoNum type="arabicParenR"/>
              <a:defRPr/>
            </a:pPr>
            <a:r>
              <a:rPr lang="uk-UA" sz="2000" dirty="0">
                <a:latin typeface="+mn-lt"/>
                <a:cs typeface="+mn-cs"/>
              </a:rPr>
              <a:t>ранжирування з використанням показників (</a:t>
            </a:r>
            <a:r>
              <a:rPr lang="uk-UA" sz="2000" dirty="0" smtClean="0">
                <a:latin typeface="+mn-lt"/>
                <a:cs typeface="+mn-cs"/>
              </a:rPr>
              <a:t>наприклад, </a:t>
            </a:r>
            <a:r>
              <a:rPr lang="uk-UA" sz="2000" dirty="0">
                <a:latin typeface="+mn-lt"/>
                <a:cs typeface="+mn-cs"/>
              </a:rPr>
              <a:t>ранжиру­вання за рентабельністю);</a:t>
            </a:r>
          </a:p>
          <a:p>
            <a:pPr marL="342900" indent="-342900" fontAlgn="auto">
              <a:spcBef>
                <a:spcPts val="0"/>
              </a:spcBef>
              <a:spcAft>
                <a:spcPts val="0"/>
              </a:spcAft>
              <a:buFont typeface="+mj-lt"/>
              <a:buAutoNum type="arabicParenR"/>
              <a:defRPr/>
            </a:pPr>
            <a:endParaRPr lang="uk-UA" sz="2000" dirty="0">
              <a:latin typeface="+mn-lt"/>
              <a:cs typeface="+mn-cs"/>
            </a:endParaRPr>
          </a:p>
          <a:p>
            <a:pPr marL="342900" indent="-342900" fontAlgn="auto">
              <a:spcBef>
                <a:spcPts val="0"/>
              </a:spcBef>
              <a:spcAft>
                <a:spcPts val="0"/>
              </a:spcAft>
              <a:buFont typeface="+mj-lt"/>
              <a:buAutoNum type="arabicParenR"/>
              <a:defRPr/>
            </a:pPr>
            <a:r>
              <a:rPr lang="uk-UA" sz="2000" dirty="0">
                <a:latin typeface="+mn-lt"/>
                <a:cs typeface="+mn-cs"/>
              </a:rPr>
              <a:t>використання спеціальних статистичних показників разом з їхні­ми характеристичними значеннями.</a:t>
            </a:r>
          </a:p>
          <a:p>
            <a:pPr fontAlgn="auto">
              <a:spcBef>
                <a:spcPts val="0"/>
              </a:spcBef>
              <a:spcAft>
                <a:spcPts val="0"/>
              </a:spcAft>
              <a:defRPr/>
            </a:pPr>
            <a:endParaRPr lang="uk-UA" dirty="0">
              <a:latin typeface="+mn-lt"/>
              <a:cs typeface="+mn-cs"/>
            </a:endParaRPr>
          </a:p>
        </p:txBody>
      </p:sp>
      <p:sp>
        <p:nvSpPr>
          <p:cNvPr id="3" name="Прямоугольник 2"/>
          <p:cNvSpPr/>
          <p:nvPr/>
        </p:nvSpPr>
        <p:spPr>
          <a:xfrm>
            <a:off x="395536" y="242887"/>
            <a:ext cx="828092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Проводити порівняння можна за одним чи декількома крите­рія­ми.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кругленный прямоугольник 2"/>
          <p:cNvSpPr/>
          <p:nvPr/>
        </p:nvSpPr>
        <p:spPr>
          <a:xfrm>
            <a:off x="551182" y="1484784"/>
            <a:ext cx="7704138" cy="93662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algn="just" fontAlgn="auto">
              <a:spcBef>
                <a:spcPts val="0"/>
              </a:spcBef>
              <a:spcAft>
                <a:spcPts val="0"/>
              </a:spcAft>
              <a:defRPr/>
            </a:pPr>
            <a:r>
              <a:rPr lang="uk-UA" sz="2400" dirty="0">
                <a:solidFill>
                  <a:schemeClr val="tx1"/>
                </a:solidFill>
              </a:rPr>
              <a:t>Побудова аналітичних таблиць є одним із найважливіших прийо­мів проведення </a:t>
            </a:r>
            <a:r>
              <a:rPr lang="uk-UA" sz="2400" dirty="0" smtClean="0">
                <a:solidFill>
                  <a:schemeClr val="tx1"/>
                </a:solidFill>
              </a:rPr>
              <a:t>аналізу</a:t>
            </a:r>
            <a:r>
              <a:rPr lang="uk-UA" sz="2400" dirty="0">
                <a:solidFill>
                  <a:schemeClr val="tx1"/>
                </a:solidFill>
              </a:rPr>
              <a:t>. </a:t>
            </a:r>
          </a:p>
        </p:txBody>
      </p:sp>
      <p:sp>
        <p:nvSpPr>
          <p:cNvPr id="4" name="Прямоугольник 3"/>
          <p:cNvSpPr/>
          <p:nvPr/>
        </p:nvSpPr>
        <p:spPr>
          <a:xfrm>
            <a:off x="539750" y="2852936"/>
            <a:ext cx="7704138" cy="23050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ctr"/>
          <a:lstStyle/>
          <a:p>
            <a:pPr algn="just" fontAlgn="auto">
              <a:spcBef>
                <a:spcPts val="0"/>
              </a:spcBef>
              <a:spcAft>
                <a:spcPts val="0"/>
              </a:spcAft>
              <a:defRPr/>
            </a:pPr>
            <a:r>
              <a:rPr lang="uk-UA" sz="2800" b="1" i="1" dirty="0">
                <a:solidFill>
                  <a:schemeClr val="accent2"/>
                </a:solidFill>
              </a:rPr>
              <a:t>Аналітична </a:t>
            </a:r>
            <a:r>
              <a:rPr lang="uk-UA" sz="2800" b="1" i="1" dirty="0">
                <a:solidFill>
                  <a:schemeClr val="tx1"/>
                </a:solidFill>
              </a:rPr>
              <a:t>таблиця </a:t>
            </a:r>
            <a:r>
              <a:rPr lang="uk-UA" sz="2000" dirty="0">
                <a:solidFill>
                  <a:schemeClr val="tx1"/>
                </a:solidFill>
              </a:rPr>
              <a:t>– це фор­ма най­більш раціонального, наукового й систематизованого представ­лення ви­хідних даних, найпростіших алгоритмів їхньої обробки й отрима­них результатів. Вона являє собою комбінацію горизонтальних рядків і вер­тикальних граф (стовпців, колонок). Остання графа, в якій заповнена текстова частина, але відсутні числові дані, називається макетом таблиці.</a:t>
            </a:r>
          </a:p>
        </p:txBody>
      </p:sp>
      <p:sp>
        <p:nvSpPr>
          <p:cNvPr id="5" name="Прямоугольник 4"/>
          <p:cNvSpPr/>
          <p:nvPr/>
        </p:nvSpPr>
        <p:spPr>
          <a:xfrm>
            <a:off x="81152" y="260648"/>
            <a:ext cx="8621334"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Побудова аналітичних </a:t>
            </a: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таблиць</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нутый угол 2"/>
          <p:cNvSpPr/>
          <p:nvPr/>
        </p:nvSpPr>
        <p:spPr>
          <a:xfrm>
            <a:off x="1281113" y="2120687"/>
            <a:ext cx="6553200" cy="912812"/>
          </a:xfrm>
          <a:prstGeom prst="foldedCorner">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800" dirty="0">
                <a:solidFill>
                  <a:schemeClr val="tx1"/>
                </a:solidFill>
              </a:rPr>
              <a:t>зменшення обсягу вихідних даних у звітних документах</a:t>
            </a:r>
            <a:r>
              <a:rPr lang="uk-UA" sz="2800" dirty="0" smtClean="0">
                <a:solidFill>
                  <a:schemeClr val="tx1"/>
                </a:solidFill>
              </a:rPr>
              <a:t>;</a:t>
            </a:r>
            <a:endParaRPr lang="uk-UA" sz="2800" dirty="0">
              <a:solidFill>
                <a:schemeClr val="tx1"/>
              </a:solidFill>
            </a:endParaRPr>
          </a:p>
        </p:txBody>
      </p:sp>
      <p:sp>
        <p:nvSpPr>
          <p:cNvPr id="4" name="Загнутый угол 3"/>
          <p:cNvSpPr/>
          <p:nvPr/>
        </p:nvSpPr>
        <p:spPr>
          <a:xfrm>
            <a:off x="1266825" y="3212976"/>
            <a:ext cx="6567488" cy="865187"/>
          </a:xfrm>
          <a:prstGeom prst="foldedCorner">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800" dirty="0">
                <a:solidFill>
                  <a:schemeClr val="tx1"/>
                </a:solidFill>
              </a:rPr>
              <a:t>систематизацію даних і виявлення закономірностей</a:t>
            </a:r>
            <a:r>
              <a:rPr lang="uk-UA" sz="2800" dirty="0" smtClean="0">
                <a:solidFill>
                  <a:schemeClr val="tx1"/>
                </a:solidFill>
              </a:rPr>
              <a:t>;</a:t>
            </a:r>
            <a:endParaRPr lang="uk-UA" sz="2400" dirty="0">
              <a:solidFill>
                <a:schemeClr val="tx1"/>
              </a:solidFill>
            </a:endParaRPr>
          </a:p>
        </p:txBody>
      </p:sp>
      <p:sp>
        <p:nvSpPr>
          <p:cNvPr id="5" name="Загнутый угол 4"/>
          <p:cNvSpPr/>
          <p:nvPr/>
        </p:nvSpPr>
        <p:spPr>
          <a:xfrm>
            <a:off x="1266825" y="4365104"/>
            <a:ext cx="6521450" cy="865188"/>
          </a:xfrm>
          <a:prstGeom prst="foldedCorner">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800" dirty="0">
                <a:solidFill>
                  <a:schemeClr val="tx1"/>
                </a:solidFill>
              </a:rPr>
              <a:t>наочність</a:t>
            </a:r>
            <a:r>
              <a:rPr lang="uk-UA" sz="2800" dirty="0" smtClean="0">
                <a:solidFill>
                  <a:schemeClr val="tx1"/>
                </a:solidFill>
              </a:rPr>
              <a:t>;</a:t>
            </a:r>
            <a:endParaRPr lang="uk-UA" sz="2800" dirty="0">
              <a:solidFill>
                <a:schemeClr val="tx1"/>
              </a:solidFill>
            </a:endParaRPr>
          </a:p>
        </p:txBody>
      </p:sp>
      <p:sp>
        <p:nvSpPr>
          <p:cNvPr id="6" name="Загнутый угол 5"/>
          <p:cNvSpPr/>
          <p:nvPr/>
        </p:nvSpPr>
        <p:spPr>
          <a:xfrm>
            <a:off x="1282700" y="5589588"/>
            <a:ext cx="6521450" cy="935037"/>
          </a:xfrm>
          <a:prstGeom prst="foldedCorner">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800" dirty="0">
                <a:solidFill>
                  <a:schemeClr val="tx1"/>
                </a:solidFill>
              </a:rPr>
              <a:t>зменшення обсягу аналітичних записів</a:t>
            </a:r>
            <a:r>
              <a:rPr lang="uk-UA" sz="2400" dirty="0" smtClean="0">
                <a:solidFill>
                  <a:schemeClr val="tx1"/>
                </a:solidFill>
              </a:rPr>
              <a:t>.</a:t>
            </a:r>
            <a:endParaRPr lang="uk-UA" sz="2400" dirty="0">
              <a:solidFill>
                <a:schemeClr val="tx1"/>
              </a:solidFill>
            </a:endParaRPr>
          </a:p>
        </p:txBody>
      </p:sp>
      <p:sp>
        <p:nvSpPr>
          <p:cNvPr id="7" name="Прямоугольник 6"/>
          <p:cNvSpPr/>
          <p:nvPr/>
        </p:nvSpPr>
        <p:spPr>
          <a:xfrm>
            <a:off x="381249" y="267906"/>
            <a:ext cx="8352928"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Використання таблиць при проведенні аналітичних процедур і представленні результатів аналізу забезпечує: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23850" y="188913"/>
            <a:ext cx="8640763" cy="2232025"/>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solidFill>
                  <a:schemeClr val="tx1"/>
                </a:solidFill>
              </a:rPr>
              <a:t>Дельфійській метод. </a:t>
            </a:r>
            <a:r>
              <a:rPr lang="uk-UA" dirty="0"/>
              <a:t>Цей метод розроблений американською корпорацією РЕНД і одер­жав свою назву від міста Дельфи. Метод є узагальненням оцінок експер­тів, які стосуються перспектив розвитку того чи іншого еконо­мічного суб'єкта. Особливість методу полягає в послідовному, індиві­дуальному анонімному опитуванні експертів. Така методика виключає безпосеред­ній контакт експертів між собою і, отже, груповий вплив, що виникає в процесі спільної роботи і полягає у пристосуванні до думки більшості.</a:t>
            </a:r>
          </a:p>
        </p:txBody>
      </p:sp>
      <p:sp>
        <p:nvSpPr>
          <p:cNvPr id="3" name="Прямоугольник 2"/>
          <p:cNvSpPr/>
          <p:nvPr/>
        </p:nvSpPr>
        <p:spPr>
          <a:xfrm>
            <a:off x="323850" y="2781300"/>
            <a:ext cx="8640763" cy="19431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t>Морфологічний аналіз</a:t>
            </a:r>
            <a:r>
              <a:rPr lang="uk-UA" i="1" dirty="0"/>
              <a:t> – </a:t>
            </a:r>
            <a:r>
              <a:rPr lang="uk-UA" dirty="0"/>
              <a:t>це експертний метод систематизованого огляду можли­вих варіантів розвитку окремих елементів досліджуваної системи, побудо­ваний на повних і строгих класифікаціях об'єктів і явищ, їхніх власти­во­стей і параметрів. Застосовується при прогнозуванні склад­них проце­сів, написанні різними групами експертів сценаріїв і зістав­ленні їх один з одним для одержання комплексної картини майбут­нього розвитку.</a:t>
            </a:r>
          </a:p>
          <a:p>
            <a:pPr algn="ctr" fontAlgn="auto">
              <a:spcBef>
                <a:spcPts val="0"/>
              </a:spcBef>
              <a:spcAft>
                <a:spcPts val="0"/>
              </a:spcAft>
              <a:defRPr/>
            </a:pPr>
            <a:endParaRPr lang="uk-UA" dirty="0"/>
          </a:p>
        </p:txBody>
      </p:sp>
      <p:sp>
        <p:nvSpPr>
          <p:cNvPr id="4" name="Прямоугольник 3"/>
          <p:cNvSpPr/>
          <p:nvPr/>
        </p:nvSpPr>
        <p:spPr>
          <a:xfrm>
            <a:off x="323850" y="4941888"/>
            <a:ext cx="8640763" cy="158273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solidFill>
                  <a:schemeClr val="tx1"/>
                </a:solidFill>
              </a:rPr>
              <a:t>Методи ситуаційного аналізу і прогнозування</a:t>
            </a:r>
            <a:r>
              <a:rPr lang="uk-UA" i="1" dirty="0"/>
              <a:t>. </a:t>
            </a:r>
            <a:r>
              <a:rPr lang="uk-UA" dirty="0"/>
              <a:t>В основі цих методів лежать моделі, призначені для вивчення функціональних чи жорстко детермінованих зв'язків, коли кожному значенню факторної ознаки відповідає цілком визначене невипадкове значення результативної ознаки.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93713" y="764704"/>
            <a:ext cx="8426450" cy="20891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t>Метод сценаріїв. </a:t>
            </a:r>
            <a:r>
              <a:rPr lang="uk-UA" dirty="0"/>
              <a:t>Ще один варіант використання ситуаційного аналізу для прогно­зування можливих дій має більш загальне застосування. Теоретично існує три типи ситуацій, у яких необхідно проводити аналіз і приймати управлінські рішення, в тому числі й на рівні комерційної організації: в умовах визначеності, ризику (невизначеності) і конфлікту.</a:t>
            </a:r>
          </a:p>
        </p:txBody>
      </p:sp>
      <p:sp>
        <p:nvSpPr>
          <p:cNvPr id="3" name="Прямоугольник 2"/>
          <p:cNvSpPr/>
          <p:nvPr/>
        </p:nvSpPr>
        <p:spPr>
          <a:xfrm>
            <a:off x="481013" y="3284538"/>
            <a:ext cx="8424862" cy="23050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solidFill>
                  <a:schemeClr val="tx1"/>
                </a:solidFill>
              </a:rPr>
              <a:t>Імітаційне моделювання</a:t>
            </a:r>
            <a:r>
              <a:rPr lang="uk-UA" i="1" dirty="0"/>
              <a:t>. </a:t>
            </a:r>
            <a:r>
              <a:rPr lang="uk-UA" dirty="0"/>
              <a:t>Одним із найбільш наочних прикладів використання ситуаційного ана­лізу і прогнозування служить форма звітності "Звіт про фінансові ре­зу­ль­­тати" (форма № 2), що є табличною реалізацією жорстко детер­міно­ва­ної факторної моделі, яка пов'язує результативну ознаку (прибуток) з фак­то­ра­ми (дохід від реалізації, рівень витрат, рівень податкових ставок і ін.).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с одним вырезанным углом 2"/>
          <p:cNvSpPr/>
          <p:nvPr/>
        </p:nvSpPr>
        <p:spPr>
          <a:xfrm>
            <a:off x="859244" y="2368941"/>
            <a:ext cx="4680520" cy="844035"/>
          </a:xfrm>
          <a:prstGeom prst="snip1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800" dirty="0">
                <a:solidFill>
                  <a:schemeClr val="tx1"/>
                </a:solidFill>
              </a:rPr>
              <a:t>рівня і динаміки інфляції; </a:t>
            </a:r>
          </a:p>
        </p:txBody>
      </p:sp>
      <p:sp>
        <p:nvSpPr>
          <p:cNvPr id="4" name="Прямоугольник с одним вырезанным углом 3"/>
          <p:cNvSpPr/>
          <p:nvPr/>
        </p:nvSpPr>
        <p:spPr>
          <a:xfrm flipH="1">
            <a:off x="878877" y="3861048"/>
            <a:ext cx="7489450" cy="870293"/>
          </a:xfrm>
          <a:prstGeom prst="snip1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800" dirty="0">
                <a:solidFill>
                  <a:schemeClr val="tx1"/>
                </a:solidFill>
              </a:rPr>
              <a:t>складу та структури реалізації продукції</a:t>
            </a:r>
            <a:r>
              <a:rPr lang="uk-UA" sz="2400" dirty="0">
                <a:solidFill>
                  <a:schemeClr val="tx1"/>
                </a:solidFill>
              </a:rPr>
              <a:t>. </a:t>
            </a:r>
          </a:p>
        </p:txBody>
      </p:sp>
      <p:sp>
        <p:nvSpPr>
          <p:cNvPr id="38919" name="TextBox 4"/>
          <p:cNvSpPr txBox="1">
            <a:spLocks noChangeArrowheads="1"/>
          </p:cNvSpPr>
          <p:nvPr/>
        </p:nvSpPr>
        <p:spPr bwMode="auto">
          <a:xfrm>
            <a:off x="878877" y="5013325"/>
            <a:ext cx="729357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400" dirty="0">
                <a:latin typeface="+mn-lt"/>
              </a:rPr>
              <a:t>Для цього в моделі доцільно передбачити використання різних відносних величин.</a:t>
            </a:r>
          </a:p>
          <a:p>
            <a:endParaRPr lang="uk-UA" altLang="ru-RU" dirty="0">
              <a:latin typeface="+mn-lt"/>
            </a:endParaRPr>
          </a:p>
        </p:txBody>
      </p:sp>
      <p:sp>
        <p:nvSpPr>
          <p:cNvPr id="5" name="Прямоугольник 4"/>
          <p:cNvSpPr/>
          <p:nvPr/>
        </p:nvSpPr>
        <p:spPr>
          <a:xfrm>
            <a:off x="395536" y="620688"/>
            <a:ext cx="8424936" cy="175432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Одним із ключових моментів для розробки прогнозних оцінок є облік: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23528" y="333375"/>
            <a:ext cx="82809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a:r>
              <a:rPr lang="uk-UA" altLang="ru-RU"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2.2.2. Класичні методи економічного аналізу</a:t>
            </a:r>
            <a:endPar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endParaRPr>
          </a:p>
          <a:p>
            <a:endPar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endParaRPr>
          </a:p>
        </p:txBody>
      </p:sp>
      <p:sp>
        <p:nvSpPr>
          <p:cNvPr id="39939" name="TextBox 2"/>
          <p:cNvSpPr txBox="1">
            <a:spLocks noChangeArrowheads="1"/>
          </p:cNvSpPr>
          <p:nvPr/>
        </p:nvSpPr>
        <p:spPr bwMode="auto">
          <a:xfrm>
            <a:off x="527050" y="1071563"/>
            <a:ext cx="835342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endParaRPr lang="uk-UA" altLang="ru-RU" sz="2000" i="1" dirty="0">
              <a:latin typeface="+mn-lt"/>
            </a:endParaRPr>
          </a:p>
          <a:p>
            <a:pPr algn="just"/>
            <a:endParaRPr lang="en-US" altLang="ru-RU" sz="2000" i="1" dirty="0" smtClean="0">
              <a:latin typeface="+mn-lt"/>
            </a:endParaRPr>
          </a:p>
          <a:p>
            <a:pPr algn="just"/>
            <a:r>
              <a:rPr lang="uk-UA" altLang="ru-RU" sz="2800" b="1" i="1" dirty="0" smtClean="0">
                <a:solidFill>
                  <a:schemeClr val="accent2"/>
                </a:solidFill>
                <a:latin typeface="+mn-lt"/>
              </a:rPr>
              <a:t>Балансовий </a:t>
            </a:r>
            <a:r>
              <a:rPr lang="uk-UA" altLang="ru-RU" sz="2800" b="1" i="1" dirty="0">
                <a:solidFill>
                  <a:schemeClr val="accent2"/>
                </a:solidFill>
                <a:latin typeface="+mn-lt"/>
              </a:rPr>
              <a:t>метод</a:t>
            </a:r>
            <a:r>
              <a:rPr lang="uk-UA" altLang="ru-RU" sz="2000" i="1" dirty="0">
                <a:latin typeface="+mn-lt"/>
              </a:rPr>
              <a:t>. </a:t>
            </a:r>
            <a:r>
              <a:rPr lang="uk-UA" altLang="ru-RU" sz="2000" dirty="0">
                <a:latin typeface="+mn-lt"/>
              </a:rPr>
              <a:t>Цей метод застосовується при вивченні співвідношення двох груп взаємозалежних показників, підсумки яких повинні бути рівні між собою. Своєю назвою він зобов'язаний бухгалтерському ба­лансу. Особливо широко розповсюджене використання методу при аналізі правильності розміщення і використання господар­ських засо­бів і дже­рел їхнього формування.</a:t>
            </a:r>
          </a:p>
          <a:p>
            <a:pPr algn="just"/>
            <a:endParaRPr lang="uk-UA" altLang="ru-RU" sz="2000" dirty="0">
              <a:latin typeface="+mn-lt"/>
            </a:endParaRPr>
          </a:p>
          <a:p>
            <a:pPr algn="just"/>
            <a:r>
              <a:rPr lang="uk-UA" altLang="ru-RU" sz="2000" dirty="0">
                <a:latin typeface="+mn-lt"/>
              </a:rPr>
              <a:t>Прийом балансового ув'язування використо­вується також при вивченні функціональних адитивних </a:t>
            </a:r>
            <a:r>
              <a:rPr lang="uk-UA" altLang="ru-RU" sz="2000" dirty="0" err="1">
                <a:latin typeface="+mn-lt"/>
              </a:rPr>
              <a:t>зв'яз­ків</a:t>
            </a:r>
            <a:r>
              <a:rPr lang="uk-UA" altLang="ru-RU" sz="2000" dirty="0">
                <a:latin typeface="+mn-lt"/>
              </a:rPr>
              <a:t>, зо­крема, під час аналізу товарного балансу, а також для пере­вірки повноти і правильності здійснених розра­хунків у факторному аналізі: загальна зміна результативного показника повинна дорівню­вати сумі змін за рахунок окремих факторів.</a:t>
            </a:r>
          </a:p>
          <a:p>
            <a:pPr algn="just"/>
            <a:r>
              <a:rPr lang="uk-UA" altLang="ru-RU" sz="2000" dirty="0">
                <a:latin typeface="+mn-lt"/>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611560" y="2348880"/>
            <a:ext cx="7692863" cy="1081087"/>
          </a:xfrm>
          <a:prstGeom prst="rect">
            <a:avLst/>
          </a:prstGeom>
          <a:noFill/>
          <a:ln w="381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anchor="ctr"/>
          <a:lstStyle/>
          <a:p>
            <a:pPr algn="just" fontAlgn="auto">
              <a:spcBef>
                <a:spcPts val="0"/>
              </a:spcBef>
              <a:spcAft>
                <a:spcPts val="0"/>
              </a:spcAft>
              <a:defRPr/>
            </a:pPr>
            <a:r>
              <a:rPr lang="uk-UA" sz="2400" dirty="0">
                <a:solidFill>
                  <a:schemeClr val="tx1"/>
                </a:solidFill>
              </a:rPr>
              <a:t>Одним із основних понять в аналізі господарської діяльності є поняття фак­тора (від лат. </a:t>
            </a:r>
            <a:r>
              <a:rPr lang="uk-UA" sz="2400" i="1" dirty="0" err="1">
                <a:solidFill>
                  <a:schemeClr val="tx1"/>
                </a:solidFill>
              </a:rPr>
              <a:t>factor</a:t>
            </a:r>
            <a:r>
              <a:rPr lang="uk-UA" sz="2400" i="1" dirty="0">
                <a:solidFill>
                  <a:schemeClr val="tx1"/>
                </a:solidFill>
              </a:rPr>
              <a:t> – той, що</a:t>
            </a:r>
            <a:r>
              <a:rPr lang="uk-UA" sz="2400" dirty="0">
                <a:solidFill>
                  <a:schemeClr val="tx1"/>
                </a:solidFill>
              </a:rPr>
              <a:t> </a:t>
            </a:r>
            <a:r>
              <a:rPr lang="uk-UA" sz="2400" i="1" dirty="0">
                <a:solidFill>
                  <a:schemeClr val="tx1"/>
                </a:solidFill>
              </a:rPr>
              <a:t>робить</a:t>
            </a:r>
            <a:r>
              <a:rPr lang="uk-UA" sz="2400" dirty="0">
                <a:solidFill>
                  <a:schemeClr val="tx1"/>
                </a:solidFill>
              </a:rPr>
              <a:t>).</a:t>
            </a:r>
          </a:p>
        </p:txBody>
      </p:sp>
      <p:sp>
        <p:nvSpPr>
          <p:cNvPr id="4" name="Прямоугольник с двумя скругленными противолежащими углами 3"/>
          <p:cNvSpPr/>
          <p:nvPr/>
        </p:nvSpPr>
        <p:spPr>
          <a:xfrm>
            <a:off x="275543" y="3752166"/>
            <a:ext cx="8400913" cy="2520950"/>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anchor="ctr"/>
          <a:lstStyle/>
          <a:p>
            <a:pPr algn="just" fontAlgn="auto">
              <a:spcBef>
                <a:spcPts val="0"/>
              </a:spcBef>
              <a:spcAft>
                <a:spcPts val="0"/>
              </a:spcAft>
              <a:defRPr/>
            </a:pPr>
            <a:r>
              <a:rPr lang="uk-UA" sz="2000" dirty="0">
                <a:solidFill>
                  <a:schemeClr val="tx1"/>
                </a:solidFill>
              </a:rPr>
              <a:t>В економічних дослід­женнях під фактором розуміють умови, необхідні для проведення даного </a:t>
            </a:r>
            <a:r>
              <a:rPr lang="uk-UA" sz="2000" dirty="0" smtClean="0">
                <a:solidFill>
                  <a:schemeClr val="tx1"/>
                </a:solidFill>
              </a:rPr>
              <a:t>процесу</a:t>
            </a:r>
            <a:r>
              <a:rPr lang="uk-UA" sz="2000" dirty="0">
                <a:solidFill>
                  <a:schemeClr val="tx1"/>
                </a:solidFill>
              </a:rPr>
              <a:t>, а також причину, рушійну силу цього про­цесу, що визначає його чи характер однієї з основних рис. На резуль­тати </a:t>
            </a:r>
            <a:r>
              <a:rPr lang="uk-UA" sz="2000" dirty="0" smtClean="0">
                <a:solidFill>
                  <a:schemeClr val="tx1"/>
                </a:solidFill>
              </a:rPr>
              <a:t>діяльності </a:t>
            </a:r>
            <a:r>
              <a:rPr lang="uk-UA" sz="2000" dirty="0">
                <a:solidFill>
                  <a:schemeClr val="tx1"/>
                </a:solidFill>
              </a:rPr>
              <a:t>впливає безліч фак­торів, що знахо­дять­ся у взаємному зв'язку, залежності й обумов­леності.</a:t>
            </a:r>
          </a:p>
          <a:p>
            <a:pPr algn="ctr" fontAlgn="auto">
              <a:spcBef>
                <a:spcPts val="0"/>
              </a:spcBef>
              <a:spcAft>
                <a:spcPts val="0"/>
              </a:spcAft>
              <a:defRPr/>
            </a:pPr>
            <a:endParaRPr lang="uk-UA" dirty="0">
              <a:solidFill>
                <a:schemeClr val="tx1"/>
              </a:solidFill>
            </a:endParaRPr>
          </a:p>
        </p:txBody>
      </p:sp>
      <p:sp>
        <p:nvSpPr>
          <p:cNvPr id="5" name="Прямоугольник 4"/>
          <p:cNvSpPr/>
          <p:nvPr/>
        </p:nvSpPr>
        <p:spPr>
          <a:xfrm>
            <a:off x="275543" y="404664"/>
            <a:ext cx="864096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Факторний аналіз на основі жорстко детермінованих </a:t>
            </a: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мо­де­лей</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827584" y="2348880"/>
            <a:ext cx="7848872" cy="560611"/>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algn="just" fontAlgn="auto">
              <a:spcBef>
                <a:spcPts val="0"/>
              </a:spcBef>
              <a:spcAft>
                <a:spcPts val="0"/>
              </a:spcAft>
              <a:defRPr/>
            </a:pPr>
            <a:r>
              <a:rPr lang="uk-UA" sz="2800" dirty="0" smtClean="0">
                <a:solidFill>
                  <a:schemeClr val="tx1"/>
                </a:solidFill>
              </a:rPr>
              <a:t>Насамперед </a:t>
            </a:r>
            <a:r>
              <a:rPr lang="uk-UA" sz="2800" dirty="0">
                <a:solidFill>
                  <a:schemeClr val="tx1"/>
                </a:solidFill>
              </a:rPr>
              <a:t>варто виділити наступні групи факторів:</a:t>
            </a:r>
          </a:p>
          <a:p>
            <a:pPr algn="just" fontAlgn="auto">
              <a:spcBef>
                <a:spcPts val="0"/>
              </a:spcBef>
              <a:spcAft>
                <a:spcPts val="0"/>
              </a:spcAft>
              <a:defRPr/>
            </a:pPr>
            <a:endParaRPr lang="uk-UA" sz="2400" dirty="0">
              <a:solidFill>
                <a:schemeClr val="tx1"/>
              </a:solidFill>
            </a:endParaRPr>
          </a:p>
        </p:txBody>
      </p:sp>
      <p:sp>
        <p:nvSpPr>
          <p:cNvPr id="3" name="Прямоугольник 2"/>
          <p:cNvSpPr/>
          <p:nvPr/>
        </p:nvSpPr>
        <p:spPr>
          <a:xfrm>
            <a:off x="1261621" y="3356992"/>
            <a:ext cx="7634287" cy="93503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природні (середньомісячні температури, тривалість світлового дня тощо</a:t>
            </a:r>
            <a:r>
              <a:rPr lang="uk-UA" sz="2400" dirty="0" smtClean="0"/>
              <a:t>);</a:t>
            </a:r>
            <a:endParaRPr lang="uk-UA" sz="2000" dirty="0"/>
          </a:p>
        </p:txBody>
      </p:sp>
      <p:sp>
        <p:nvSpPr>
          <p:cNvPr id="4" name="Прямоугольник 3"/>
          <p:cNvSpPr/>
          <p:nvPr/>
        </p:nvSpPr>
        <p:spPr>
          <a:xfrm>
            <a:off x="1261621" y="4580731"/>
            <a:ext cx="7634287" cy="86518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dirty="0"/>
              <a:t>соціально-економічні (рівень утворення кадрів, житлові умови та ін</a:t>
            </a:r>
            <a:r>
              <a:rPr lang="uk-UA" sz="2400" dirty="0" smtClean="0"/>
              <a:t>.);</a:t>
            </a:r>
            <a:endParaRPr lang="uk-UA" sz="2000" dirty="0"/>
          </a:p>
        </p:txBody>
      </p:sp>
      <p:sp>
        <p:nvSpPr>
          <p:cNvPr id="5" name="Прямоугольник 4"/>
          <p:cNvSpPr/>
          <p:nvPr/>
        </p:nvSpPr>
        <p:spPr>
          <a:xfrm>
            <a:off x="1237577" y="5661248"/>
            <a:ext cx="7634287" cy="863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uk-UA" sz="2400" dirty="0"/>
              <a:t>виробничо-економічні, що характеризують використання вироб­ни­чих ресурсів підприємства.</a:t>
            </a:r>
          </a:p>
        </p:txBody>
      </p:sp>
      <p:sp>
        <p:nvSpPr>
          <p:cNvPr id="7" name="Стрелка вправо 6"/>
          <p:cNvSpPr/>
          <p:nvPr/>
        </p:nvSpPr>
        <p:spPr>
          <a:xfrm>
            <a:off x="473869" y="3572891"/>
            <a:ext cx="509587" cy="503237"/>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0" name="Прямоугольник 9"/>
          <p:cNvSpPr/>
          <p:nvPr/>
        </p:nvSpPr>
        <p:spPr>
          <a:xfrm>
            <a:off x="323529" y="116632"/>
            <a:ext cx="8569646"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Усі фактори, що впливають на результати господарської діяль­ності, можуть класифікуватися за різними ознаками. </a:t>
            </a:r>
          </a:p>
        </p:txBody>
      </p:sp>
      <p:sp>
        <p:nvSpPr>
          <p:cNvPr id="11" name="Стрелка вправо 10"/>
          <p:cNvSpPr/>
          <p:nvPr/>
        </p:nvSpPr>
        <p:spPr>
          <a:xfrm>
            <a:off x="473868" y="4761705"/>
            <a:ext cx="509587" cy="503237"/>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2" name="Стрелка вправо 11"/>
          <p:cNvSpPr/>
          <p:nvPr/>
        </p:nvSpPr>
        <p:spPr>
          <a:xfrm>
            <a:off x="473869" y="5841429"/>
            <a:ext cx="509587" cy="503237"/>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16542593"/>
              </p:ext>
            </p:extLst>
          </p:nvPr>
        </p:nvGraphicFramePr>
        <p:xfrm>
          <a:off x="1259632" y="620688"/>
          <a:ext cx="6481092" cy="6144768"/>
        </p:xfrm>
        <a:graphic>
          <a:graphicData uri="http://schemas.openxmlformats.org/drawingml/2006/table">
            <a:tbl>
              <a:tblPr>
                <a:tableStyleId>{284E427A-3D55-4303-BF80-6455036E1DE7}</a:tableStyleId>
              </a:tblPr>
              <a:tblGrid>
                <a:gridCol w="2919649">
                  <a:extLst>
                    <a:ext uri="{9D8B030D-6E8A-4147-A177-3AD203B41FA5}">
                      <a16:colId xmlns:a16="http://schemas.microsoft.com/office/drawing/2014/main" val="20000"/>
                    </a:ext>
                  </a:extLst>
                </a:gridCol>
                <a:gridCol w="3561443">
                  <a:extLst>
                    <a:ext uri="{9D8B030D-6E8A-4147-A177-3AD203B41FA5}">
                      <a16:colId xmlns:a16="http://schemas.microsoft.com/office/drawing/2014/main" val="20001"/>
                    </a:ext>
                  </a:extLst>
                </a:gridCol>
              </a:tblGrid>
              <a:tr h="255984">
                <a:tc>
                  <a:txBody>
                    <a:bodyPr/>
                    <a:lstStyle/>
                    <a:p>
                      <a:pPr algn="just">
                        <a:lnSpc>
                          <a:spcPct val="120000"/>
                        </a:lnSpc>
                        <a:spcAft>
                          <a:spcPts val="0"/>
                        </a:spcAft>
                      </a:pPr>
                      <a:r>
                        <a:rPr lang="uk-UA" sz="1400" dirty="0">
                          <a:effectLst/>
                        </a:rPr>
                        <a:t>Класифікований чинник</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a:effectLst/>
                        </a:rPr>
                        <a:t>Групи факторів</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5984">
                <a:tc rowSpan="3">
                  <a:txBody>
                    <a:bodyPr/>
                    <a:lstStyle/>
                    <a:p>
                      <a:pPr algn="just">
                        <a:lnSpc>
                          <a:spcPct val="120000"/>
                        </a:lnSpc>
                        <a:spcAft>
                          <a:spcPts val="0"/>
                        </a:spcAft>
                      </a:pPr>
                      <a:r>
                        <a:rPr lang="uk-UA" sz="1400" dirty="0">
                          <a:effectLst/>
                        </a:rPr>
                        <a:t>За своєю природою</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a:effectLst/>
                        </a:rPr>
                        <a:t>Природно-кліматичні</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5984">
                <a:tc vMerge="1">
                  <a:txBody>
                    <a:bodyPr/>
                    <a:lstStyle/>
                    <a:p>
                      <a:endParaRPr lang="uk-UA"/>
                    </a:p>
                  </a:txBody>
                  <a:tcPr/>
                </a:tc>
                <a:tc>
                  <a:txBody>
                    <a:bodyPr/>
                    <a:lstStyle/>
                    <a:p>
                      <a:pPr algn="just">
                        <a:lnSpc>
                          <a:spcPct val="120000"/>
                        </a:lnSpc>
                        <a:spcAft>
                          <a:spcPts val="0"/>
                        </a:spcAft>
                      </a:pPr>
                      <a:r>
                        <a:rPr lang="uk-UA" sz="1400" dirty="0">
                          <a:effectLst/>
                        </a:rPr>
                        <a:t>Соціально-економічні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5984">
                <a:tc vMerge="1">
                  <a:txBody>
                    <a:bodyPr/>
                    <a:lstStyle/>
                    <a:p>
                      <a:endParaRPr lang="uk-UA"/>
                    </a:p>
                  </a:txBody>
                  <a:tcPr/>
                </a:tc>
                <a:tc>
                  <a:txBody>
                    <a:bodyPr/>
                    <a:lstStyle/>
                    <a:p>
                      <a:pPr algn="just">
                        <a:lnSpc>
                          <a:spcPct val="120000"/>
                        </a:lnSpc>
                        <a:spcAft>
                          <a:spcPts val="0"/>
                        </a:spcAft>
                      </a:pPr>
                      <a:r>
                        <a:rPr lang="uk-UA" sz="1400" dirty="0">
                          <a:effectLst/>
                        </a:rPr>
                        <a:t>Виробничо-економічні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5984">
                <a:tc rowSpan="2">
                  <a:txBody>
                    <a:bodyPr/>
                    <a:lstStyle/>
                    <a:p>
                      <a:pPr algn="just">
                        <a:lnSpc>
                          <a:spcPct val="120000"/>
                        </a:lnSpc>
                        <a:spcAft>
                          <a:spcPts val="0"/>
                        </a:spcAft>
                      </a:pPr>
                      <a:r>
                        <a:rPr lang="uk-UA" sz="1400" dirty="0">
                          <a:effectLst/>
                        </a:rPr>
                        <a:t>За ступенем впливу на результати</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a:effectLst/>
                        </a:rPr>
                        <a:t>Основні</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5984">
                <a:tc vMerge="1">
                  <a:txBody>
                    <a:bodyPr/>
                    <a:lstStyle/>
                    <a:p>
                      <a:endParaRPr lang="uk-UA"/>
                    </a:p>
                  </a:txBody>
                  <a:tcPr/>
                </a:tc>
                <a:tc>
                  <a:txBody>
                    <a:bodyPr/>
                    <a:lstStyle/>
                    <a:p>
                      <a:pPr algn="just">
                        <a:lnSpc>
                          <a:spcPct val="120000"/>
                        </a:lnSpc>
                        <a:spcAft>
                          <a:spcPts val="0"/>
                        </a:spcAft>
                      </a:pPr>
                      <a:r>
                        <a:rPr lang="uk-UA" sz="1400" dirty="0">
                          <a:effectLst/>
                        </a:rPr>
                        <a:t>Другорядні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5984">
                <a:tc rowSpan="2">
                  <a:txBody>
                    <a:bodyPr/>
                    <a:lstStyle/>
                    <a:p>
                      <a:pPr algn="just">
                        <a:lnSpc>
                          <a:spcPct val="120000"/>
                        </a:lnSpc>
                        <a:spcAft>
                          <a:spcPts val="0"/>
                        </a:spcAft>
                      </a:pPr>
                      <a:r>
                        <a:rPr lang="uk-UA" sz="1400" dirty="0">
                          <a:effectLst/>
                        </a:rPr>
                        <a:t>За співвідношенням з об’єктом </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a:effectLst/>
                        </a:rPr>
                        <a:t>Внутрішні</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5984">
                <a:tc vMerge="1">
                  <a:txBody>
                    <a:bodyPr/>
                    <a:lstStyle/>
                    <a:p>
                      <a:endParaRPr lang="uk-UA"/>
                    </a:p>
                  </a:txBody>
                  <a:tcPr/>
                </a:tc>
                <a:tc>
                  <a:txBody>
                    <a:bodyPr/>
                    <a:lstStyle/>
                    <a:p>
                      <a:pPr algn="just">
                        <a:lnSpc>
                          <a:spcPct val="120000"/>
                        </a:lnSpc>
                        <a:spcAft>
                          <a:spcPts val="0"/>
                        </a:spcAft>
                      </a:pPr>
                      <a:r>
                        <a:rPr lang="uk-UA" sz="1400" dirty="0">
                          <a:effectLst/>
                        </a:rPr>
                        <a:t>Зовнішні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5984">
                <a:tc rowSpan="2">
                  <a:txBody>
                    <a:bodyPr/>
                    <a:lstStyle/>
                    <a:p>
                      <a:pPr algn="just">
                        <a:lnSpc>
                          <a:spcPct val="120000"/>
                        </a:lnSpc>
                        <a:spcAft>
                          <a:spcPts val="0"/>
                        </a:spcAft>
                      </a:pPr>
                      <a:r>
                        <a:rPr lang="uk-UA" sz="1400" dirty="0">
                          <a:effectLst/>
                        </a:rPr>
                        <a:t>У залежності від людини</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Об’єктивні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5984">
                <a:tc vMerge="1">
                  <a:txBody>
                    <a:bodyPr/>
                    <a:lstStyle/>
                    <a:p>
                      <a:endParaRPr lang="uk-UA"/>
                    </a:p>
                  </a:txBody>
                  <a:tcPr/>
                </a:tc>
                <a:tc>
                  <a:txBody>
                    <a:bodyPr/>
                    <a:lstStyle/>
                    <a:p>
                      <a:pPr algn="just">
                        <a:lnSpc>
                          <a:spcPct val="120000"/>
                        </a:lnSpc>
                        <a:spcAft>
                          <a:spcPts val="0"/>
                        </a:spcAft>
                      </a:pPr>
                      <a:r>
                        <a:rPr lang="uk-UA" sz="1400">
                          <a:effectLst/>
                        </a:rPr>
                        <a:t>Суб’єктивні</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5984">
                <a:tc rowSpan="2">
                  <a:txBody>
                    <a:bodyPr/>
                    <a:lstStyle/>
                    <a:p>
                      <a:pPr algn="just">
                        <a:lnSpc>
                          <a:spcPct val="120000"/>
                        </a:lnSpc>
                        <a:spcAft>
                          <a:spcPts val="0"/>
                        </a:spcAft>
                      </a:pPr>
                      <a:r>
                        <a:rPr lang="uk-UA" sz="1400" dirty="0">
                          <a:effectLst/>
                        </a:rPr>
                        <a:t>За ступенем розповсюдження</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Загальні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5984">
                <a:tc vMerge="1">
                  <a:txBody>
                    <a:bodyPr/>
                    <a:lstStyle/>
                    <a:p>
                      <a:endParaRPr lang="uk-UA"/>
                    </a:p>
                  </a:txBody>
                  <a:tcPr/>
                </a:tc>
                <a:tc>
                  <a:txBody>
                    <a:bodyPr/>
                    <a:lstStyle/>
                    <a:p>
                      <a:pPr algn="just">
                        <a:lnSpc>
                          <a:spcPct val="120000"/>
                        </a:lnSpc>
                        <a:spcAft>
                          <a:spcPts val="0"/>
                        </a:spcAft>
                      </a:pPr>
                      <a:r>
                        <a:rPr lang="uk-UA" sz="1400">
                          <a:effectLst/>
                        </a:rPr>
                        <a:t>Специфічні</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5984">
                <a:tc rowSpan="2">
                  <a:txBody>
                    <a:bodyPr/>
                    <a:lstStyle/>
                    <a:p>
                      <a:pPr algn="just">
                        <a:lnSpc>
                          <a:spcPct val="120000"/>
                        </a:lnSpc>
                        <a:spcAft>
                          <a:spcPts val="0"/>
                        </a:spcAft>
                      </a:pPr>
                      <a:r>
                        <a:rPr lang="uk-UA" sz="1400" dirty="0">
                          <a:effectLst/>
                        </a:rPr>
                        <a:t>За часом дії</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Постійні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5984">
                <a:tc vMerge="1">
                  <a:txBody>
                    <a:bodyPr/>
                    <a:lstStyle/>
                    <a:p>
                      <a:endParaRPr lang="uk-UA"/>
                    </a:p>
                  </a:txBody>
                  <a:tcPr/>
                </a:tc>
                <a:tc>
                  <a:txBody>
                    <a:bodyPr/>
                    <a:lstStyle/>
                    <a:p>
                      <a:pPr algn="just">
                        <a:lnSpc>
                          <a:spcPct val="120000"/>
                        </a:lnSpc>
                        <a:spcAft>
                          <a:spcPts val="0"/>
                        </a:spcAft>
                      </a:pPr>
                      <a:r>
                        <a:rPr lang="uk-UA" sz="1400">
                          <a:effectLst/>
                        </a:rPr>
                        <a:t>Змінні</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5984">
                <a:tc rowSpan="2">
                  <a:txBody>
                    <a:bodyPr/>
                    <a:lstStyle/>
                    <a:p>
                      <a:pPr algn="just">
                        <a:lnSpc>
                          <a:spcPct val="120000"/>
                        </a:lnSpc>
                        <a:spcAft>
                          <a:spcPts val="0"/>
                        </a:spcAft>
                      </a:pPr>
                      <a:r>
                        <a:rPr lang="uk-UA" sz="1400">
                          <a:effectLst/>
                        </a:rPr>
                        <a:t>За характером дії</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Екстенсивні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5984">
                <a:tc vMerge="1">
                  <a:txBody>
                    <a:bodyPr/>
                    <a:lstStyle/>
                    <a:p>
                      <a:endParaRPr lang="uk-UA"/>
                    </a:p>
                  </a:txBody>
                  <a:tcPr/>
                </a:tc>
                <a:tc>
                  <a:txBody>
                    <a:bodyPr/>
                    <a:lstStyle/>
                    <a:p>
                      <a:pPr algn="just">
                        <a:lnSpc>
                          <a:spcPct val="120000"/>
                        </a:lnSpc>
                        <a:spcAft>
                          <a:spcPts val="0"/>
                        </a:spcAft>
                      </a:pPr>
                      <a:r>
                        <a:rPr lang="uk-UA" sz="1400" dirty="0">
                          <a:effectLst/>
                        </a:rPr>
                        <a:t>Інтенсивні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5984">
                <a:tc rowSpan="2">
                  <a:txBody>
                    <a:bodyPr/>
                    <a:lstStyle/>
                    <a:p>
                      <a:pPr algn="just">
                        <a:lnSpc>
                          <a:spcPct val="120000"/>
                        </a:lnSpc>
                        <a:spcAft>
                          <a:spcPts val="0"/>
                        </a:spcAft>
                      </a:pPr>
                      <a:r>
                        <a:rPr lang="uk-UA" sz="1400">
                          <a:effectLst/>
                        </a:rPr>
                        <a:t>За властивостями відображених явищ</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Кількісні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5984">
                <a:tc vMerge="1">
                  <a:txBody>
                    <a:bodyPr/>
                    <a:lstStyle/>
                    <a:p>
                      <a:endParaRPr lang="uk-UA"/>
                    </a:p>
                  </a:txBody>
                  <a:tcPr/>
                </a:tc>
                <a:tc>
                  <a:txBody>
                    <a:bodyPr/>
                    <a:lstStyle/>
                    <a:p>
                      <a:pPr algn="just">
                        <a:lnSpc>
                          <a:spcPct val="120000"/>
                        </a:lnSpc>
                        <a:spcAft>
                          <a:spcPts val="0"/>
                        </a:spcAft>
                      </a:pPr>
                      <a:r>
                        <a:rPr lang="uk-UA" sz="1400" dirty="0">
                          <a:effectLst/>
                        </a:rPr>
                        <a:t>Якісні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5984">
                <a:tc rowSpan="2">
                  <a:txBody>
                    <a:bodyPr/>
                    <a:lstStyle/>
                    <a:p>
                      <a:pPr algn="just">
                        <a:lnSpc>
                          <a:spcPct val="120000"/>
                        </a:lnSpc>
                        <a:spcAft>
                          <a:spcPts val="0"/>
                        </a:spcAft>
                      </a:pPr>
                      <a:r>
                        <a:rPr lang="uk-UA" sz="1400" dirty="0">
                          <a:effectLst/>
                        </a:rPr>
                        <a:t>За своїм складом</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Прості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55984">
                <a:tc vMerge="1">
                  <a:txBody>
                    <a:bodyPr/>
                    <a:lstStyle/>
                    <a:p>
                      <a:endParaRPr lang="uk-UA"/>
                    </a:p>
                  </a:txBody>
                  <a:tcPr/>
                </a:tc>
                <a:tc>
                  <a:txBody>
                    <a:bodyPr/>
                    <a:lstStyle/>
                    <a:p>
                      <a:pPr algn="just">
                        <a:lnSpc>
                          <a:spcPct val="120000"/>
                        </a:lnSpc>
                        <a:spcAft>
                          <a:spcPts val="0"/>
                        </a:spcAft>
                      </a:pPr>
                      <a:r>
                        <a:rPr lang="uk-UA" sz="1400" dirty="0">
                          <a:effectLst/>
                        </a:rPr>
                        <a:t>Важкі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55984">
                <a:tc rowSpan="2">
                  <a:txBody>
                    <a:bodyPr/>
                    <a:lstStyle/>
                    <a:p>
                      <a:pPr algn="just">
                        <a:lnSpc>
                          <a:spcPct val="120000"/>
                        </a:lnSpc>
                        <a:spcAft>
                          <a:spcPts val="0"/>
                        </a:spcAft>
                      </a:pPr>
                      <a:r>
                        <a:rPr lang="uk-UA" sz="1400">
                          <a:effectLst/>
                        </a:rPr>
                        <a:t>За рівнем співпідпорядкованості (ієрархії)</a:t>
                      </a:r>
                      <a:endParaRPr lang="uk-UA" sz="140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Першого порядку</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55984">
                <a:tc vMerge="1">
                  <a:txBody>
                    <a:bodyPr/>
                    <a:lstStyle/>
                    <a:p>
                      <a:endParaRPr lang="uk-UA"/>
                    </a:p>
                  </a:txBody>
                  <a:tcPr/>
                </a:tc>
                <a:tc>
                  <a:txBody>
                    <a:bodyPr/>
                    <a:lstStyle/>
                    <a:p>
                      <a:pPr algn="just">
                        <a:lnSpc>
                          <a:spcPct val="120000"/>
                        </a:lnSpc>
                        <a:spcAft>
                          <a:spcPts val="0"/>
                        </a:spcAft>
                      </a:pPr>
                      <a:r>
                        <a:rPr lang="uk-UA" sz="1400" dirty="0">
                          <a:effectLst/>
                        </a:rPr>
                        <a:t>Другого порядку</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255984">
                <a:tc rowSpan="2">
                  <a:txBody>
                    <a:bodyPr/>
                    <a:lstStyle/>
                    <a:p>
                      <a:pPr algn="just">
                        <a:lnSpc>
                          <a:spcPct val="120000"/>
                        </a:lnSpc>
                        <a:spcAft>
                          <a:spcPts val="0"/>
                        </a:spcAft>
                      </a:pPr>
                      <a:r>
                        <a:rPr lang="uk-UA" sz="1400" dirty="0">
                          <a:effectLst/>
                        </a:rPr>
                        <a:t>За можливістю зміни дії</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uk-UA" sz="1400" dirty="0">
                          <a:effectLst/>
                        </a:rPr>
                        <a:t>Вимірювані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255984">
                <a:tc vMerge="1">
                  <a:txBody>
                    <a:bodyPr/>
                    <a:lstStyle/>
                    <a:p>
                      <a:endParaRPr lang="uk-UA"/>
                    </a:p>
                  </a:txBody>
                  <a:tcPr/>
                </a:tc>
                <a:tc>
                  <a:txBody>
                    <a:bodyPr/>
                    <a:lstStyle/>
                    <a:p>
                      <a:pPr algn="just">
                        <a:lnSpc>
                          <a:spcPct val="120000"/>
                        </a:lnSpc>
                        <a:spcAft>
                          <a:spcPts val="0"/>
                        </a:spcAft>
                      </a:pPr>
                      <a:r>
                        <a:rPr lang="uk-UA" sz="1400" dirty="0" err="1">
                          <a:effectLst/>
                        </a:rPr>
                        <a:t>Невимірювані</a:t>
                      </a:r>
                      <a:endParaRPr lang="uk-UA" sz="1400" dirty="0">
                        <a:effectLst/>
                        <a:latin typeface="Times New Roman"/>
                        <a:ea typeface="Times New Roman"/>
                      </a:endParaRPr>
                    </a:p>
                  </a:txBody>
                  <a:tcPr marL="11731" marR="11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43075" name="TextBox 2"/>
          <p:cNvSpPr txBox="1">
            <a:spLocks noChangeArrowheads="1"/>
          </p:cNvSpPr>
          <p:nvPr/>
        </p:nvSpPr>
        <p:spPr bwMode="auto">
          <a:xfrm>
            <a:off x="107504" y="52435"/>
            <a:ext cx="903649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uk-UA" alt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Класифікація чинників в аналізі </a:t>
            </a:r>
            <a:r>
              <a:rPr lang="uk-UA" alt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діяльності суб’єкта ЗЕД</a:t>
            </a:r>
            <a:endParaRPr lang="uk-UA" altLang="ru-RU"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endParaRPr lang="uk-UA" altLang="ru-RU"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574528" y="23956"/>
            <a:ext cx="82089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a:r>
              <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2.1. Метод аналізу </a:t>
            </a:r>
            <a:r>
              <a:rPr lang="uk-UA" alt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зовнішньоекономічної </a:t>
            </a:r>
            <a:r>
              <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діяльності, його </a:t>
            </a:r>
            <a:r>
              <a:rPr lang="uk-UA" alt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особливості</a:t>
            </a:r>
          </a:p>
          <a:p>
            <a:pPr algn="ctr"/>
            <a:endParaRPr lang="uk-UA" alt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171" name="TextBox 2"/>
          <p:cNvSpPr txBox="1">
            <a:spLocks noChangeArrowheads="1"/>
          </p:cNvSpPr>
          <p:nvPr/>
        </p:nvSpPr>
        <p:spPr bwMode="auto">
          <a:xfrm>
            <a:off x="323528" y="1928802"/>
            <a:ext cx="8533135" cy="3693319"/>
          </a:xfrm>
          <a:prstGeom prst="rect">
            <a:avLst/>
          </a:prstGeom>
          <a:noFill/>
          <a:ln>
            <a:noFill/>
          </a:ln>
          <a:extLst/>
        </p:spPr>
        <p:txBody>
          <a:bodyPr wrap="square"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400" dirty="0">
                <a:latin typeface="+mn-lt"/>
              </a:rPr>
              <a:t>	У буквальному перекладі з грецької мови слово "метод" означає "шлях до чого-небудь". Говорячи сучасною мовою, метод – це спосіб досягнення мети, певним чином упорядкована діяльність. Людина давно усвідомила безсумнівну користь наукового методу. </a:t>
            </a:r>
          </a:p>
          <a:p>
            <a:pPr algn="just"/>
            <a:endParaRPr lang="uk-UA" altLang="ru-RU" sz="2400" dirty="0">
              <a:latin typeface="+mn-lt"/>
            </a:endParaRPr>
          </a:p>
          <a:p>
            <a:pPr algn="just"/>
            <a:r>
              <a:rPr lang="uk-UA" altLang="ru-RU" sz="2400" dirty="0">
                <a:latin typeface="+mn-lt"/>
              </a:rPr>
              <a:t>	Під методом будь-якої науки розуміють властивий їй спосіб проникнення в зміст свого предмета, тобто спосіб його піз­нання. </a:t>
            </a:r>
          </a:p>
          <a:p>
            <a:endParaRPr lang="uk-UA" altLang="ru-RU"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210329" y="999645"/>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uk-UA" altLang="ru-RU" dirty="0" smtClean="0">
                <a:latin typeface="+mn-lt"/>
              </a:rPr>
              <a:t>Ство</a:t>
            </a:r>
            <a:r>
              <a:rPr lang="uk-UA" altLang="ru-RU" dirty="0">
                <a:latin typeface="+mn-lt"/>
              </a:rPr>
              <a:t>­­­рити </a:t>
            </a:r>
            <a:r>
              <a:rPr lang="uk-UA" altLang="ru-RU" sz="2000" b="1" i="1" dirty="0">
                <a:solidFill>
                  <a:schemeClr val="accent2"/>
                </a:solidFill>
                <a:latin typeface="+mn-lt"/>
              </a:rPr>
              <a:t>детерміновану факторну систему </a:t>
            </a:r>
            <a:r>
              <a:rPr lang="uk-UA" altLang="ru-RU" i="1" dirty="0">
                <a:latin typeface="+mn-lt"/>
              </a:rPr>
              <a:t>– </a:t>
            </a:r>
            <a:r>
              <a:rPr lang="uk-UA" altLang="ru-RU" dirty="0">
                <a:latin typeface="+mn-lt"/>
              </a:rPr>
              <a:t>значить представити до­слід­жуване явище у вигляді алгебраїчної суми або декількох чин­ни­ків, що визна­чають його розмір і знаходяться з ним у функ­ціо­наль­ній за­лежності.</a:t>
            </a:r>
          </a:p>
        </p:txBody>
      </p:sp>
      <p:sp>
        <p:nvSpPr>
          <p:cNvPr id="440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endParaRPr lang="uk-UA" altLang="ru-RU"/>
          </a:p>
        </p:txBody>
      </p:sp>
      <p:graphicFrame>
        <p:nvGraphicFramePr>
          <p:cNvPr id="44036" name="Объект 3"/>
          <p:cNvGraphicFramePr>
            <a:graphicFrameLocks noChangeAspect="1"/>
          </p:cNvGraphicFramePr>
          <p:nvPr>
            <p:extLst>
              <p:ext uri="{D42A27DB-BD31-4B8C-83A1-F6EECF244321}">
                <p14:modId xmlns:p14="http://schemas.microsoft.com/office/powerpoint/2010/main" val="987469689"/>
              </p:ext>
            </p:extLst>
          </p:nvPr>
        </p:nvGraphicFramePr>
        <p:xfrm>
          <a:off x="395288" y="2348880"/>
          <a:ext cx="8600266" cy="4483808"/>
        </p:xfrm>
        <a:graphic>
          <a:graphicData uri="http://schemas.openxmlformats.org/presentationml/2006/ole">
            <mc:AlternateContent xmlns:mc="http://schemas.openxmlformats.org/markup-compatibility/2006">
              <mc:Choice xmlns:v="urn:schemas-microsoft-com:vml" Requires="v">
                <p:oleObj spid="_x0000_s44063" name="Picture" r:id="rId3" imgW="3960876" imgH="2447544" progId="Word.Picture.8">
                  <p:embed/>
                </p:oleObj>
              </mc:Choice>
              <mc:Fallback>
                <p:oleObj name="Picture" r:id="rId3" imgW="3960876" imgH="2447544" progId="Word.Picture.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348880"/>
                        <a:ext cx="8600266" cy="4483808"/>
                      </a:xfrm>
                      <a:prstGeom prst="rect">
                        <a:avLst/>
                      </a:prstGeom>
                      <a:noFill/>
                      <a:extLst/>
                    </p:spPr>
                  </p:pic>
                </p:oleObj>
              </mc:Fallback>
            </mc:AlternateContent>
          </a:graphicData>
        </a:graphic>
      </p:graphicFrame>
      <p:sp>
        <p:nvSpPr>
          <p:cNvPr id="44037" name="TextBox 4"/>
          <p:cNvSpPr txBox="1">
            <a:spLocks noChangeArrowheads="1"/>
          </p:cNvSpPr>
          <p:nvPr/>
        </p:nvSpPr>
        <p:spPr bwMode="auto">
          <a:xfrm>
            <a:off x="107504" y="1924988"/>
            <a:ext cx="8857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uk-UA" altLang="ru-RU" sz="2000" b="1" dirty="0">
                <a:solidFill>
                  <a:schemeClr val="accent2"/>
                </a:solidFill>
                <a:latin typeface="+mn-lt"/>
              </a:rPr>
              <a:t>Детермінована факторна система </a:t>
            </a:r>
            <a:r>
              <a:rPr lang="uk-UA" altLang="ru-RU" sz="2000" b="1" dirty="0" smtClean="0">
                <a:solidFill>
                  <a:schemeClr val="accent2"/>
                </a:solidFill>
                <a:latin typeface="+mn-lt"/>
              </a:rPr>
              <a:t>товарної (експортної)продукції</a:t>
            </a:r>
            <a:endParaRPr lang="uk-UA" altLang="ru-RU" sz="2000" dirty="0">
              <a:solidFill>
                <a:schemeClr val="accent2"/>
              </a:solidFill>
              <a:latin typeface="+mn-lt"/>
            </a:endParaRPr>
          </a:p>
        </p:txBody>
      </p:sp>
      <p:sp>
        <p:nvSpPr>
          <p:cNvPr id="2" name="Прямоугольник 1"/>
          <p:cNvSpPr/>
          <p:nvPr/>
        </p:nvSpPr>
        <p:spPr>
          <a:xfrm>
            <a:off x="179388" y="45538"/>
            <a:ext cx="878522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alt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Розрізняють детерміновані й стохастичні факторні </a:t>
            </a:r>
            <a:r>
              <a:rPr lang="uk-UA" alt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системи </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250825" y="115888"/>
            <a:ext cx="8497888"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800" dirty="0" smtClean="0">
                <a:latin typeface="+mn-lt"/>
              </a:rPr>
              <a:t>       У </a:t>
            </a:r>
            <a:r>
              <a:rPr lang="uk-UA" altLang="ru-RU" sz="2800" dirty="0">
                <a:latin typeface="+mn-lt"/>
              </a:rPr>
              <a:t>детермінованому аналізі виділяють наступні типи найбільш   факторних моделей, що часто зустрічаються:</a:t>
            </a:r>
          </a:p>
          <a:p>
            <a:r>
              <a:rPr lang="uk-UA" altLang="ru-RU" sz="2400" dirty="0" smtClean="0">
                <a:latin typeface="+mn-lt"/>
              </a:rPr>
              <a:t>          1</a:t>
            </a:r>
            <a:r>
              <a:rPr lang="uk-UA" altLang="ru-RU" sz="2400" dirty="0">
                <a:latin typeface="+mn-lt"/>
              </a:rPr>
              <a:t>. </a:t>
            </a:r>
            <a:r>
              <a:rPr lang="uk-UA" altLang="ru-RU" sz="2400" b="1" i="1" dirty="0">
                <a:solidFill>
                  <a:schemeClr val="accent2"/>
                </a:solidFill>
                <a:latin typeface="+mn-lt"/>
              </a:rPr>
              <a:t>Адитивні моделі: </a:t>
            </a:r>
          </a:p>
          <a:p>
            <a:r>
              <a:rPr lang="uk-UA" altLang="ru-RU" sz="2400" dirty="0">
                <a:latin typeface="+mn-lt"/>
              </a:rPr>
              <a:t>Вони використовуються в тих випадках, коли результативний показ­ник являє собою алгебраїчну суму декількох факторних по­казників.</a:t>
            </a:r>
          </a:p>
          <a:p>
            <a:endParaRPr lang="uk-UA" altLang="ru-RU" sz="2400" dirty="0" smtClean="0">
              <a:latin typeface="+mn-lt"/>
            </a:endParaRPr>
          </a:p>
          <a:p>
            <a:endParaRPr lang="uk-UA" altLang="ru-RU" sz="2400" dirty="0">
              <a:latin typeface="+mn-lt"/>
            </a:endParaRPr>
          </a:p>
          <a:p>
            <a:endParaRPr lang="uk-UA" altLang="ru-RU" sz="2400" dirty="0">
              <a:latin typeface="+mn-lt"/>
            </a:endParaRPr>
          </a:p>
          <a:p>
            <a:endParaRPr lang="uk-UA" altLang="ru-RU" sz="2400" dirty="0">
              <a:latin typeface="+mn-lt"/>
            </a:endParaRPr>
          </a:p>
          <a:p>
            <a:r>
              <a:rPr lang="uk-UA" altLang="ru-RU" sz="2400" dirty="0" smtClean="0">
                <a:latin typeface="+mn-lt"/>
              </a:rPr>
              <a:t>         2</a:t>
            </a:r>
            <a:r>
              <a:rPr lang="uk-UA" altLang="ru-RU" sz="2400" dirty="0">
                <a:latin typeface="+mn-lt"/>
              </a:rPr>
              <a:t>. </a:t>
            </a:r>
            <a:r>
              <a:rPr lang="uk-UA" altLang="ru-RU" sz="2400" b="1" i="1" dirty="0">
                <a:solidFill>
                  <a:schemeClr val="accent2"/>
                </a:solidFill>
                <a:latin typeface="+mn-lt"/>
              </a:rPr>
              <a:t>Мультиплікативні моделі: </a:t>
            </a:r>
          </a:p>
          <a:p>
            <a:r>
              <a:rPr lang="uk-UA" altLang="ru-RU" sz="2400" dirty="0">
                <a:latin typeface="+mn-lt"/>
              </a:rPr>
              <a:t>Цей тип моделей застосовується тоді, коли результативний по­казник є сполученням декількох чинників.</a:t>
            </a:r>
          </a:p>
          <a:p>
            <a:endParaRPr lang="uk-UA" altLang="ru-RU" sz="2400" dirty="0">
              <a:latin typeface="+mn-lt"/>
            </a:endParaRPr>
          </a:p>
        </p:txBody>
      </p:sp>
      <p:graphicFrame>
        <p:nvGraphicFramePr>
          <p:cNvPr id="45059" name="Объект 17"/>
          <p:cNvGraphicFramePr>
            <a:graphicFrameLocks noChangeAspect="1"/>
          </p:cNvGraphicFramePr>
          <p:nvPr>
            <p:extLst>
              <p:ext uri="{D42A27DB-BD31-4B8C-83A1-F6EECF244321}">
                <p14:modId xmlns:p14="http://schemas.microsoft.com/office/powerpoint/2010/main" val="3832848009"/>
              </p:ext>
            </p:extLst>
          </p:nvPr>
        </p:nvGraphicFramePr>
        <p:xfrm>
          <a:off x="2555776" y="3212976"/>
          <a:ext cx="3684588" cy="612775"/>
        </p:xfrm>
        <a:graphic>
          <a:graphicData uri="http://schemas.openxmlformats.org/presentationml/2006/ole">
            <mc:AlternateContent xmlns:mc="http://schemas.openxmlformats.org/markup-compatibility/2006">
              <mc:Choice xmlns:v="urn:schemas-microsoft-com:vml" Requires="v">
                <p:oleObj spid="_x0000_s45107" name="Формула" r:id="rId3" imgW="1524000" imgH="254000" progId="Equation.3">
                  <p:embed/>
                </p:oleObj>
              </mc:Choice>
              <mc:Fallback>
                <p:oleObj name="Формула" r:id="rId3" imgW="1524000" imgH="2540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212976"/>
                        <a:ext cx="3684588" cy="612775"/>
                      </a:xfrm>
                      <a:prstGeom prst="rect">
                        <a:avLst/>
                      </a:prstGeom>
                      <a:noFill/>
                      <a:ln w="57150">
                        <a:solidFill>
                          <a:schemeClr val="accent2"/>
                        </a:solidFill>
                      </a:ln>
                      <a:extLst/>
                    </p:spPr>
                  </p:pic>
                </p:oleObj>
              </mc:Fallback>
            </mc:AlternateContent>
          </a:graphicData>
        </a:graphic>
      </p:graphicFrame>
      <p:graphicFrame>
        <p:nvGraphicFramePr>
          <p:cNvPr id="45060" name="Объект 18"/>
          <p:cNvGraphicFramePr>
            <a:graphicFrameLocks noChangeAspect="1"/>
          </p:cNvGraphicFramePr>
          <p:nvPr>
            <p:extLst>
              <p:ext uri="{D42A27DB-BD31-4B8C-83A1-F6EECF244321}">
                <p14:modId xmlns:p14="http://schemas.microsoft.com/office/powerpoint/2010/main" val="3607418841"/>
              </p:ext>
            </p:extLst>
          </p:nvPr>
        </p:nvGraphicFramePr>
        <p:xfrm>
          <a:off x="2557462" y="5536784"/>
          <a:ext cx="3884613" cy="792162"/>
        </p:xfrm>
        <a:graphic>
          <a:graphicData uri="http://schemas.openxmlformats.org/presentationml/2006/ole">
            <mc:AlternateContent xmlns:mc="http://schemas.openxmlformats.org/markup-compatibility/2006">
              <mc:Choice xmlns:v="urn:schemas-microsoft-com:vml" Requires="v">
                <p:oleObj spid="_x0000_s45108" name="Формула" r:id="rId5" imgW="1790700" imgH="431800" progId="Equation.3">
                  <p:embed/>
                </p:oleObj>
              </mc:Choice>
              <mc:Fallback>
                <p:oleObj name="Формула" r:id="rId5" imgW="1790700" imgH="431800" progId="Equation.3">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2" y="5536784"/>
                        <a:ext cx="3884613" cy="792162"/>
                      </a:xfrm>
                      <a:prstGeom prst="rect">
                        <a:avLst/>
                      </a:prstGeom>
                      <a:noFill/>
                      <a:ln w="57150">
                        <a:solidFill>
                          <a:schemeClr val="accent2"/>
                        </a:solid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64492" y="476672"/>
            <a:ext cx="84248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uk-UA" altLang="ru-RU" sz="2800" b="1" i="1" dirty="0">
                <a:solidFill>
                  <a:schemeClr val="accent2"/>
                </a:solidFill>
                <a:latin typeface="+mn-lt"/>
              </a:rPr>
              <a:t>3. Кратні моделі: </a:t>
            </a:r>
          </a:p>
          <a:p>
            <a:r>
              <a:rPr lang="uk-UA" altLang="ru-RU" sz="2800" dirty="0">
                <a:latin typeface="+mn-lt"/>
              </a:rPr>
              <a:t>Вони використовуються тоді, коли результативний показник одержують поділом одного чинника на розмір іншого.</a:t>
            </a:r>
          </a:p>
          <a:p>
            <a:endParaRPr lang="uk-UA" altLang="ru-RU" sz="2800" dirty="0">
              <a:latin typeface="+mn-lt"/>
            </a:endParaRPr>
          </a:p>
          <a:p>
            <a:endParaRPr lang="uk-UA" altLang="ru-RU" sz="2800" dirty="0">
              <a:latin typeface="+mn-lt"/>
            </a:endParaRPr>
          </a:p>
          <a:p>
            <a:endParaRPr lang="uk-UA" altLang="ru-RU" sz="2800" dirty="0">
              <a:latin typeface="+mn-lt"/>
            </a:endParaRPr>
          </a:p>
          <a:p>
            <a:endParaRPr lang="uk-UA" altLang="ru-RU" sz="2800" dirty="0">
              <a:latin typeface="+mn-lt"/>
            </a:endParaRPr>
          </a:p>
          <a:p>
            <a:r>
              <a:rPr lang="uk-UA" altLang="ru-RU" sz="2800" b="1" i="1" dirty="0">
                <a:solidFill>
                  <a:schemeClr val="accent2"/>
                </a:solidFill>
                <a:latin typeface="+mn-lt"/>
              </a:rPr>
              <a:t>4. Змішані (комбінаційні) моделі</a:t>
            </a:r>
            <a:r>
              <a:rPr lang="uk-UA" altLang="ru-RU" sz="2800" dirty="0">
                <a:latin typeface="+mn-lt"/>
              </a:rPr>
              <a:t> – це сполучення в різних комбі­на­ціях попередніх моделей:            </a:t>
            </a:r>
          </a:p>
          <a:p>
            <a:endParaRPr lang="uk-UA" altLang="ru-RU" sz="2800" dirty="0">
              <a:latin typeface="+mn-lt"/>
            </a:endParaRPr>
          </a:p>
        </p:txBody>
      </p:sp>
      <p:graphicFrame>
        <p:nvGraphicFramePr>
          <p:cNvPr id="46083" name="Объект 2"/>
          <p:cNvGraphicFramePr>
            <a:graphicFrameLocks noChangeAspect="1"/>
          </p:cNvGraphicFramePr>
          <p:nvPr>
            <p:extLst>
              <p:ext uri="{D42A27DB-BD31-4B8C-83A1-F6EECF244321}">
                <p14:modId xmlns:p14="http://schemas.microsoft.com/office/powerpoint/2010/main" val="451196673"/>
              </p:ext>
            </p:extLst>
          </p:nvPr>
        </p:nvGraphicFramePr>
        <p:xfrm>
          <a:off x="3563888" y="2204864"/>
          <a:ext cx="1692275" cy="1338262"/>
        </p:xfrm>
        <a:graphic>
          <a:graphicData uri="http://schemas.openxmlformats.org/presentationml/2006/ole">
            <mc:AlternateContent xmlns:mc="http://schemas.openxmlformats.org/markup-compatibility/2006">
              <mc:Choice xmlns:v="urn:schemas-microsoft-com:vml" Requires="v">
                <p:oleObj spid="_x0000_s46203" name="Формула" r:id="rId3" imgW="545863" imgH="431613" progId="Equation.3">
                  <p:embed/>
                </p:oleObj>
              </mc:Choice>
              <mc:Fallback>
                <p:oleObj name="Формула" r:id="rId3" imgW="545863" imgH="431613" progId="Equation.3">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204864"/>
                        <a:ext cx="1692275" cy="1338262"/>
                      </a:xfrm>
                      <a:prstGeom prst="rect">
                        <a:avLst/>
                      </a:prstGeom>
                      <a:noFill/>
                      <a:ln w="57150">
                        <a:solidFill>
                          <a:schemeClr val="accent2"/>
                        </a:solidFill>
                      </a:ln>
                      <a:extLst/>
                    </p:spPr>
                  </p:pic>
                </p:oleObj>
              </mc:Fallback>
            </mc:AlternateContent>
          </a:graphicData>
        </a:graphic>
      </p:graphicFrame>
      <p:graphicFrame>
        <p:nvGraphicFramePr>
          <p:cNvPr id="46084" name="Объект 3"/>
          <p:cNvGraphicFramePr>
            <a:graphicFrameLocks noChangeAspect="1"/>
          </p:cNvGraphicFramePr>
          <p:nvPr>
            <p:extLst>
              <p:ext uri="{D42A27DB-BD31-4B8C-83A1-F6EECF244321}">
                <p14:modId xmlns:p14="http://schemas.microsoft.com/office/powerpoint/2010/main" val="2066002960"/>
              </p:ext>
            </p:extLst>
          </p:nvPr>
        </p:nvGraphicFramePr>
        <p:xfrm>
          <a:off x="2411760" y="5445224"/>
          <a:ext cx="1782763" cy="935037"/>
        </p:xfrm>
        <a:graphic>
          <a:graphicData uri="http://schemas.openxmlformats.org/presentationml/2006/ole">
            <mc:AlternateContent xmlns:mc="http://schemas.openxmlformats.org/markup-compatibility/2006">
              <mc:Choice xmlns:v="urn:schemas-microsoft-com:vml" Requires="v">
                <p:oleObj spid="_x0000_s46204" name="Формула" r:id="rId5" imgW="748975" imgH="393529" progId="Equation.3">
                  <p:embed/>
                </p:oleObj>
              </mc:Choice>
              <mc:Fallback>
                <p:oleObj name="Формула" r:id="rId5" imgW="748975" imgH="393529" progId="Equation.3">
                  <p:embed/>
                  <p:pic>
                    <p:nvPicPr>
                      <p:cNvPr id="0"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5445224"/>
                        <a:ext cx="1782763" cy="935037"/>
                      </a:xfrm>
                      <a:prstGeom prst="rect">
                        <a:avLst/>
                      </a:prstGeom>
                      <a:noFill/>
                      <a:ln w="57150">
                        <a:solidFill>
                          <a:schemeClr val="accent2"/>
                        </a:solidFill>
                      </a:ln>
                      <a:extLst/>
                    </p:spPr>
                  </p:pic>
                </p:oleObj>
              </mc:Fallback>
            </mc:AlternateContent>
          </a:graphicData>
        </a:graphic>
      </p:graphicFrame>
      <p:graphicFrame>
        <p:nvGraphicFramePr>
          <p:cNvPr id="46085" name="Объект 4"/>
          <p:cNvGraphicFramePr>
            <a:graphicFrameLocks noChangeAspect="1"/>
          </p:cNvGraphicFramePr>
          <p:nvPr>
            <p:extLst>
              <p:ext uri="{D42A27DB-BD31-4B8C-83A1-F6EECF244321}">
                <p14:modId xmlns:p14="http://schemas.microsoft.com/office/powerpoint/2010/main" val="3864274380"/>
              </p:ext>
            </p:extLst>
          </p:nvPr>
        </p:nvGraphicFramePr>
        <p:xfrm>
          <a:off x="4355976" y="5373216"/>
          <a:ext cx="1779587" cy="1060450"/>
        </p:xfrm>
        <a:graphic>
          <a:graphicData uri="http://schemas.openxmlformats.org/presentationml/2006/ole">
            <mc:AlternateContent xmlns:mc="http://schemas.openxmlformats.org/markup-compatibility/2006">
              <mc:Choice xmlns:v="urn:schemas-microsoft-com:vml" Requires="v">
                <p:oleObj spid="_x0000_s46205" name="Формула" r:id="rId7" imgW="660113" imgH="393529" progId="Equation.3">
                  <p:embed/>
                </p:oleObj>
              </mc:Choice>
              <mc:Fallback>
                <p:oleObj name="Формула" r:id="rId7" imgW="660113" imgH="393529" progId="Equation.3">
                  <p:embed/>
                  <p:pic>
                    <p:nvPicPr>
                      <p:cNvPr id="0"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976" y="5373216"/>
                        <a:ext cx="1779587" cy="1060450"/>
                      </a:xfrm>
                      <a:prstGeom prst="rect">
                        <a:avLst/>
                      </a:prstGeom>
                      <a:noFill/>
                      <a:ln w="57150">
                        <a:solidFill>
                          <a:schemeClr val="accent2"/>
                        </a:solidFill>
                      </a:ln>
                      <a:extLst/>
                    </p:spPr>
                  </p:pic>
                </p:oleObj>
              </mc:Fallback>
            </mc:AlternateContent>
          </a:graphicData>
        </a:graphic>
      </p:graphicFrame>
      <p:graphicFrame>
        <p:nvGraphicFramePr>
          <p:cNvPr id="46086" name="Объект 5"/>
          <p:cNvGraphicFramePr>
            <a:graphicFrameLocks noChangeAspect="1"/>
          </p:cNvGraphicFramePr>
          <p:nvPr>
            <p:extLst>
              <p:ext uri="{D42A27DB-BD31-4B8C-83A1-F6EECF244321}">
                <p14:modId xmlns:p14="http://schemas.microsoft.com/office/powerpoint/2010/main" val="3863775029"/>
              </p:ext>
            </p:extLst>
          </p:nvPr>
        </p:nvGraphicFramePr>
        <p:xfrm>
          <a:off x="611560" y="5445224"/>
          <a:ext cx="1655763" cy="950912"/>
        </p:xfrm>
        <a:graphic>
          <a:graphicData uri="http://schemas.openxmlformats.org/presentationml/2006/ole">
            <mc:AlternateContent xmlns:mc="http://schemas.openxmlformats.org/markup-compatibility/2006">
              <mc:Choice xmlns:v="urn:schemas-microsoft-com:vml" Requires="v">
                <p:oleObj spid="_x0000_s46206" name="Формула" r:id="rId9" imgW="685800" imgH="393700" progId="Equation.3">
                  <p:embed/>
                </p:oleObj>
              </mc:Choice>
              <mc:Fallback>
                <p:oleObj name="Формула" r:id="rId9" imgW="685800" imgH="393700" progId="Equation.3">
                  <p:embed/>
                  <p:pic>
                    <p:nvPicPr>
                      <p:cNvPr id="0"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5445224"/>
                        <a:ext cx="1655763" cy="950912"/>
                      </a:xfrm>
                      <a:prstGeom prst="rect">
                        <a:avLst/>
                      </a:prstGeom>
                      <a:noFill/>
                      <a:ln w="57150">
                        <a:solidFill>
                          <a:schemeClr val="accent2"/>
                        </a:solidFill>
                      </a:ln>
                      <a:extLst/>
                    </p:spPr>
                  </p:pic>
                </p:oleObj>
              </mc:Fallback>
            </mc:AlternateContent>
          </a:graphicData>
        </a:graphic>
      </p:graphicFrame>
      <p:graphicFrame>
        <p:nvGraphicFramePr>
          <p:cNvPr id="46087" name="Объект 6"/>
          <p:cNvGraphicFramePr>
            <a:graphicFrameLocks noChangeAspect="1"/>
          </p:cNvGraphicFramePr>
          <p:nvPr>
            <p:extLst>
              <p:ext uri="{D42A27DB-BD31-4B8C-83A1-F6EECF244321}">
                <p14:modId xmlns:p14="http://schemas.microsoft.com/office/powerpoint/2010/main" val="1222893283"/>
              </p:ext>
            </p:extLst>
          </p:nvPr>
        </p:nvGraphicFramePr>
        <p:xfrm>
          <a:off x="6300192" y="5517232"/>
          <a:ext cx="2325688" cy="647700"/>
        </p:xfrm>
        <a:graphic>
          <a:graphicData uri="http://schemas.openxmlformats.org/presentationml/2006/ole">
            <mc:AlternateContent xmlns:mc="http://schemas.openxmlformats.org/markup-compatibility/2006">
              <mc:Choice xmlns:v="urn:schemas-microsoft-com:vml" Requires="v">
                <p:oleObj spid="_x0000_s46207" name="Формула" r:id="rId11" imgW="774364" imgH="215806" progId="Equation.3">
                  <p:embed/>
                </p:oleObj>
              </mc:Choice>
              <mc:Fallback>
                <p:oleObj name="Формула" r:id="rId11" imgW="774364" imgH="215806" progId="Equation.3">
                  <p:embed/>
                  <p:pic>
                    <p:nvPicPr>
                      <p:cNvPr id="0"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192" y="5517232"/>
                        <a:ext cx="2325688" cy="647700"/>
                      </a:xfrm>
                      <a:prstGeom prst="rect">
                        <a:avLst/>
                      </a:prstGeom>
                      <a:noFill/>
                      <a:ln w="57150">
                        <a:solidFill>
                          <a:schemeClr val="accent2"/>
                        </a:solid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33496" y="2127632"/>
            <a:ext cx="8458983" cy="2246769"/>
          </a:xfrm>
          <a:prstGeom prst="rect">
            <a:avLst/>
          </a:prstGeom>
        </p:spPr>
        <p:txBody>
          <a:bodyPr wrap="square">
            <a:spAutoFit/>
          </a:bodyPr>
          <a:lstStyle/>
          <a:p>
            <a:pPr algn="just" fontAlgn="auto">
              <a:spcBef>
                <a:spcPts val="0"/>
              </a:spcBef>
              <a:spcAft>
                <a:spcPts val="0"/>
              </a:spcAft>
              <a:defRPr/>
            </a:pPr>
            <a:r>
              <a:rPr lang="uk-UA" sz="2000" i="1" dirty="0" smtClean="0">
                <a:latin typeface="+mn-lt"/>
              </a:rPr>
              <a:t>Моделювання мультиплікативних чинників систем</a:t>
            </a:r>
            <a:r>
              <a:rPr lang="uk-UA" sz="2000" dirty="0" smtClean="0">
                <a:latin typeface="+mn-lt"/>
              </a:rPr>
              <a:t> в </a:t>
            </a:r>
            <a:r>
              <a:rPr lang="uk-UA" sz="2000" dirty="0" smtClean="0">
                <a:latin typeface="+mn-lt"/>
              </a:rPr>
              <a:t>аналізі господарської діяльності </a:t>
            </a:r>
            <a:r>
              <a:rPr lang="uk-UA" sz="2000" dirty="0">
                <a:latin typeface="+mn-lt"/>
              </a:rPr>
              <a:t>здійснюється шляхом послідовного розчленовування чинників вихідної системи на чинники-співмножники. Наприклад, при дослід­женні процесу формування об'єму виробництва продукції можна застосовувати такі детерміновані моделі, як:</a:t>
            </a:r>
          </a:p>
          <a:p>
            <a:pPr algn="just" fontAlgn="auto">
              <a:spcBef>
                <a:spcPts val="0"/>
              </a:spcBef>
              <a:spcAft>
                <a:spcPts val="0"/>
              </a:spcAft>
              <a:defRPr/>
            </a:pPr>
            <a:endParaRPr lang="uk-UA" sz="2000" dirty="0">
              <a:latin typeface="+mn-lt"/>
            </a:endParaRPr>
          </a:p>
        </p:txBody>
      </p:sp>
      <p:sp>
        <p:nvSpPr>
          <p:cNvPr id="5" name="Прямоугольник 4"/>
          <p:cNvSpPr/>
          <p:nvPr/>
        </p:nvSpPr>
        <p:spPr>
          <a:xfrm>
            <a:off x="323528" y="188640"/>
            <a:ext cx="8458983"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Моделювання мультиплікативних чинників систем</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p>
        </p:txBody>
      </p:sp>
      <p:sp>
        <p:nvSpPr>
          <p:cNvPr id="6" name="Прямоугольник 5"/>
          <p:cNvSpPr/>
          <p:nvPr/>
        </p:nvSpPr>
        <p:spPr>
          <a:xfrm>
            <a:off x="3280688" y="6021288"/>
            <a:ext cx="2113079" cy="461665"/>
          </a:xfrm>
          <a:prstGeom prst="rect">
            <a:avLst/>
          </a:prstGeom>
          <a:ln w="57150">
            <a:solidFill>
              <a:schemeClr val="accent2"/>
            </a:solidFill>
          </a:ln>
        </p:spPr>
        <p:txBody>
          <a:bodyPr wrap="none">
            <a:spAutoFit/>
          </a:bodyPr>
          <a:lstStyle/>
          <a:p>
            <a:pPr algn="ctr" fontAlgn="auto">
              <a:spcBef>
                <a:spcPts val="0"/>
              </a:spcBef>
              <a:spcAft>
                <a:spcPts val="0"/>
              </a:spcAft>
              <a:defRPr/>
            </a:pPr>
            <a:r>
              <a:rPr lang="uk-UA" sz="2400" dirty="0"/>
              <a:t>ТП = ЧП </a:t>
            </a:r>
            <a:r>
              <a:rPr lang="uk-UA" sz="2400" dirty="0">
                <a:sym typeface="Symbol"/>
              </a:rPr>
              <a:t></a:t>
            </a:r>
            <a:r>
              <a:rPr lang="uk-UA" sz="2400" dirty="0"/>
              <a:t> РВ;</a:t>
            </a:r>
          </a:p>
        </p:txBody>
      </p:sp>
      <p:sp>
        <p:nvSpPr>
          <p:cNvPr id="7" name="Прямоугольник 6"/>
          <p:cNvSpPr/>
          <p:nvPr/>
        </p:nvSpPr>
        <p:spPr>
          <a:xfrm>
            <a:off x="3261449" y="5260558"/>
            <a:ext cx="1980029" cy="461665"/>
          </a:xfrm>
          <a:prstGeom prst="rect">
            <a:avLst/>
          </a:prstGeom>
          <a:ln w="57150">
            <a:solidFill>
              <a:schemeClr val="accent2"/>
            </a:solidFill>
          </a:ln>
        </p:spPr>
        <p:txBody>
          <a:bodyPr wrap="none">
            <a:spAutoFit/>
          </a:bodyPr>
          <a:lstStyle/>
          <a:p>
            <a:pPr algn="ctr" fontAlgn="auto">
              <a:spcBef>
                <a:spcPts val="0"/>
              </a:spcBef>
              <a:spcAft>
                <a:spcPts val="0"/>
              </a:spcAft>
              <a:defRPr/>
            </a:pPr>
            <a:r>
              <a:rPr lang="uk-UA" sz="2400" dirty="0"/>
              <a:t>ТП = ЧП </a:t>
            </a:r>
            <a:r>
              <a:rPr lang="uk-UA" sz="2400" dirty="0">
                <a:sym typeface="Symbol"/>
              </a:rPr>
              <a:t></a:t>
            </a:r>
            <a:r>
              <a:rPr lang="uk-UA" sz="2400" dirty="0"/>
              <a:t> Д;</a:t>
            </a:r>
          </a:p>
        </p:txBody>
      </p:sp>
      <p:sp>
        <p:nvSpPr>
          <p:cNvPr id="8" name="Прямоугольник 7"/>
          <p:cNvSpPr/>
          <p:nvPr/>
        </p:nvSpPr>
        <p:spPr>
          <a:xfrm>
            <a:off x="2786962" y="4374401"/>
            <a:ext cx="3100529" cy="461665"/>
          </a:xfrm>
          <a:prstGeom prst="rect">
            <a:avLst/>
          </a:prstGeom>
          <a:ln w="57150">
            <a:solidFill>
              <a:schemeClr val="accent2"/>
            </a:solidFill>
          </a:ln>
        </p:spPr>
        <p:txBody>
          <a:bodyPr wrap="none">
            <a:spAutoFit/>
          </a:bodyPr>
          <a:lstStyle/>
          <a:p>
            <a:pPr algn="ctr" fontAlgn="auto">
              <a:spcBef>
                <a:spcPts val="0"/>
              </a:spcBef>
              <a:spcAft>
                <a:spcPts val="0"/>
              </a:spcAft>
              <a:defRPr/>
            </a:pPr>
            <a:r>
              <a:rPr lang="uk-UA" sz="2400" dirty="0"/>
              <a:t>ТП = ЧП </a:t>
            </a:r>
            <a:r>
              <a:rPr lang="uk-UA" sz="2400" dirty="0">
                <a:sym typeface="Symbol"/>
              </a:rPr>
              <a:t></a:t>
            </a:r>
            <a:r>
              <a:rPr lang="uk-UA" sz="2400" dirty="0"/>
              <a:t> Д </a:t>
            </a:r>
            <a:r>
              <a:rPr lang="uk-UA" sz="2400" dirty="0">
                <a:sym typeface="Symbol"/>
              </a:rPr>
              <a:t></a:t>
            </a:r>
            <a:r>
              <a:rPr lang="uk-UA" sz="2400" dirty="0"/>
              <a:t> Т </a:t>
            </a:r>
            <a:r>
              <a:rPr lang="uk-UA" sz="2400" dirty="0">
                <a:sym typeface="Symbol"/>
              </a:rPr>
              <a:t></a:t>
            </a:r>
            <a:r>
              <a:rPr lang="uk-UA" sz="2400" dirty="0"/>
              <a:t> ГВ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468313" y="764704"/>
            <a:ext cx="8424862" cy="86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uk-UA" sz="2000" dirty="0" smtClean="0"/>
              <a:t>Він передбачає </a:t>
            </a:r>
            <a:r>
              <a:rPr lang="uk-UA" sz="2000" dirty="0"/>
              <a:t>подовження чисельника вихідної моделі шляхом заміни одного або декількох чинників на суму одно­рідних показників. </a:t>
            </a:r>
          </a:p>
        </p:txBody>
      </p:sp>
      <p:graphicFrame>
        <p:nvGraphicFramePr>
          <p:cNvPr id="48131" name="Объект 2"/>
          <p:cNvGraphicFramePr>
            <a:graphicFrameLocks noChangeAspect="1"/>
          </p:cNvGraphicFramePr>
          <p:nvPr>
            <p:extLst>
              <p:ext uri="{D42A27DB-BD31-4B8C-83A1-F6EECF244321}">
                <p14:modId xmlns:p14="http://schemas.microsoft.com/office/powerpoint/2010/main" val="2555426151"/>
              </p:ext>
            </p:extLst>
          </p:nvPr>
        </p:nvGraphicFramePr>
        <p:xfrm>
          <a:off x="3671887" y="1700808"/>
          <a:ext cx="1728787" cy="1071562"/>
        </p:xfrm>
        <a:graphic>
          <a:graphicData uri="http://schemas.openxmlformats.org/presentationml/2006/ole">
            <mc:AlternateContent xmlns:mc="http://schemas.openxmlformats.org/markup-compatibility/2006">
              <mc:Choice xmlns:v="urn:schemas-microsoft-com:vml" Requires="v">
                <p:oleObj spid="_x0000_s48187" name="Формула" r:id="rId3" imgW="634725" imgH="393529" progId="Equation.3">
                  <p:embed/>
                </p:oleObj>
              </mc:Choice>
              <mc:Fallback>
                <p:oleObj name="Формула" r:id="rId3" imgW="634725" imgH="393529"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7" y="1700808"/>
                        <a:ext cx="1728787" cy="1071562"/>
                      </a:xfrm>
                      <a:prstGeom prst="rect">
                        <a:avLst/>
                      </a:prstGeom>
                      <a:noFill/>
                      <a:ln w="57150">
                        <a:solidFill>
                          <a:schemeClr val="accent2"/>
                        </a:solidFill>
                      </a:ln>
                      <a:extLst/>
                    </p:spPr>
                  </p:pic>
                </p:oleObj>
              </mc:Fallback>
            </mc:AlternateContent>
          </a:graphicData>
        </a:graphic>
      </p:graphicFrame>
      <p:sp>
        <p:nvSpPr>
          <p:cNvPr id="4" name="Прямоугольник 3"/>
          <p:cNvSpPr/>
          <p:nvPr/>
        </p:nvSpPr>
        <p:spPr>
          <a:xfrm>
            <a:off x="323850" y="2924944"/>
            <a:ext cx="8712200" cy="135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uk-UA" sz="2000" dirty="0">
                <a:solidFill>
                  <a:schemeClr val="tx1"/>
                </a:solidFill>
              </a:rPr>
              <a:t>Якщо загальну суму витрат (В) замінити окремими їхніми еле­ментами, такими, як оплата праці (ОП), сировина й матеріали (СМ), амортизація основних засобів (А), накладні витрати (НВ) та ін., то одержимо </a:t>
            </a:r>
            <a:r>
              <a:rPr lang="uk-UA" sz="2000" dirty="0" err="1">
                <a:solidFill>
                  <a:schemeClr val="tx1"/>
                </a:solidFill>
              </a:rPr>
              <a:t>аддитивну</a:t>
            </a:r>
            <a:r>
              <a:rPr lang="uk-UA" sz="2000" dirty="0">
                <a:solidFill>
                  <a:schemeClr val="tx1"/>
                </a:solidFill>
              </a:rPr>
              <a:t> модель із новим набором чинників:</a:t>
            </a:r>
          </a:p>
          <a:p>
            <a:pPr algn="just" fontAlgn="auto">
              <a:spcBef>
                <a:spcPts val="0"/>
              </a:spcBef>
              <a:spcAft>
                <a:spcPts val="0"/>
              </a:spcAft>
              <a:defRPr/>
            </a:pPr>
            <a:endParaRPr lang="uk-UA" sz="2000" dirty="0">
              <a:solidFill>
                <a:schemeClr val="tx1"/>
              </a:solidFill>
            </a:endParaRPr>
          </a:p>
        </p:txBody>
      </p:sp>
      <p:graphicFrame>
        <p:nvGraphicFramePr>
          <p:cNvPr id="48133" name="Объект 4"/>
          <p:cNvGraphicFramePr>
            <a:graphicFrameLocks noChangeAspect="1"/>
          </p:cNvGraphicFramePr>
          <p:nvPr>
            <p:extLst>
              <p:ext uri="{D42A27DB-BD31-4B8C-83A1-F6EECF244321}">
                <p14:modId xmlns:p14="http://schemas.microsoft.com/office/powerpoint/2010/main" val="3555629829"/>
              </p:ext>
            </p:extLst>
          </p:nvPr>
        </p:nvGraphicFramePr>
        <p:xfrm>
          <a:off x="719931" y="4293096"/>
          <a:ext cx="7632700" cy="792163"/>
        </p:xfrm>
        <a:graphic>
          <a:graphicData uri="http://schemas.openxmlformats.org/presentationml/2006/ole">
            <mc:AlternateContent xmlns:mc="http://schemas.openxmlformats.org/markup-compatibility/2006">
              <mc:Choice xmlns:v="urn:schemas-microsoft-com:vml" Requires="v">
                <p:oleObj spid="_x0000_s48188" name="Формула" r:id="rId5" imgW="3263900" imgH="393700" progId="Equation.3">
                  <p:embed/>
                </p:oleObj>
              </mc:Choice>
              <mc:Fallback>
                <p:oleObj name="Формула" r:id="rId5" imgW="3263900" imgH="3937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31" y="4293096"/>
                        <a:ext cx="7632700" cy="792163"/>
                      </a:xfrm>
                      <a:prstGeom prst="rect">
                        <a:avLst/>
                      </a:prstGeom>
                      <a:noFill/>
                      <a:ln w="57150">
                        <a:solidFill>
                          <a:schemeClr val="accent2"/>
                        </a:solidFill>
                      </a:ln>
                      <a:extLst/>
                    </p:spPr>
                  </p:pic>
                </p:oleObj>
              </mc:Fallback>
            </mc:AlternateContent>
          </a:graphicData>
        </a:graphic>
      </p:graphicFrame>
      <p:sp>
        <p:nvSpPr>
          <p:cNvPr id="48134" name="TextBox 5"/>
          <p:cNvSpPr txBox="1">
            <a:spLocks noChangeArrowheads="1"/>
          </p:cNvSpPr>
          <p:nvPr/>
        </p:nvSpPr>
        <p:spPr bwMode="auto">
          <a:xfrm>
            <a:off x="900113" y="5229200"/>
            <a:ext cx="72723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uk-UA" altLang="ru-RU" dirty="0"/>
              <a:t>де Х</a:t>
            </a:r>
            <a:r>
              <a:rPr lang="uk-UA" altLang="ru-RU" baseline="-25000" dirty="0"/>
              <a:t>1</a:t>
            </a:r>
            <a:r>
              <a:rPr lang="uk-UA" altLang="ru-RU" dirty="0"/>
              <a:t> – трудомісткість продукції; </a:t>
            </a:r>
          </a:p>
          <a:p>
            <a:r>
              <a:rPr lang="uk-UA" altLang="ru-RU" dirty="0"/>
              <a:t>Х</a:t>
            </a:r>
            <a:r>
              <a:rPr lang="uk-UA" altLang="ru-RU" baseline="-25000" dirty="0"/>
              <a:t>2</a:t>
            </a:r>
            <a:r>
              <a:rPr lang="uk-UA" altLang="ru-RU" dirty="0"/>
              <a:t> – матеріалоємність продукції; </a:t>
            </a:r>
          </a:p>
          <a:p>
            <a:r>
              <a:rPr lang="uk-UA" altLang="ru-RU" dirty="0"/>
              <a:t>Х</a:t>
            </a:r>
            <a:r>
              <a:rPr lang="uk-UA" altLang="ru-RU" baseline="-25000" dirty="0"/>
              <a:t>3</a:t>
            </a:r>
            <a:r>
              <a:rPr lang="uk-UA" altLang="ru-RU" dirty="0"/>
              <a:t> – фондомісткість продукції; </a:t>
            </a:r>
          </a:p>
          <a:p>
            <a:r>
              <a:rPr lang="uk-UA" altLang="ru-RU" dirty="0"/>
              <a:t>Х</a:t>
            </a:r>
            <a:r>
              <a:rPr lang="uk-UA" altLang="ru-RU" baseline="-25000" dirty="0"/>
              <a:t>4</a:t>
            </a:r>
            <a:r>
              <a:rPr lang="uk-UA" altLang="ru-RU" dirty="0"/>
              <a:t> – рівень накладних витрат.</a:t>
            </a:r>
          </a:p>
          <a:p>
            <a:endParaRPr lang="uk-UA" altLang="ru-RU" dirty="0"/>
          </a:p>
        </p:txBody>
      </p:sp>
      <p:sp>
        <p:nvSpPr>
          <p:cNvPr id="3" name="Прямоугольник 2"/>
          <p:cNvSpPr/>
          <p:nvPr/>
        </p:nvSpPr>
        <p:spPr>
          <a:xfrm>
            <a:off x="2195736" y="188640"/>
            <a:ext cx="538948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Метод подовження</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224834" y="692696"/>
            <a:ext cx="8713788" cy="14398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uk-UA" dirty="0" smtClean="0">
                <a:solidFill>
                  <a:schemeClr val="tx1"/>
                </a:solidFill>
              </a:rPr>
              <a:t>Він передбачає </a:t>
            </a:r>
            <a:r>
              <a:rPr lang="uk-UA" dirty="0">
                <a:solidFill>
                  <a:schemeClr val="tx1"/>
                </a:solidFill>
              </a:rPr>
              <a:t>розширення вихідної факторної моделі шляхом помноження чисельника і знаменника дробу на один або декілька нових показників. Наприклад, якщо у вихідну модель </a:t>
            </a:r>
            <a:r>
              <a:rPr lang="uk-UA" i="1" dirty="0">
                <a:solidFill>
                  <a:schemeClr val="tx1"/>
                </a:solidFill>
              </a:rPr>
              <a:t>Y = a : b </a:t>
            </a:r>
            <a:r>
              <a:rPr lang="uk-UA" dirty="0">
                <a:solidFill>
                  <a:schemeClr val="tx1"/>
                </a:solidFill>
              </a:rPr>
              <a:t>ввести новий показник </a:t>
            </a:r>
            <a:r>
              <a:rPr lang="uk-UA" i="1" dirty="0">
                <a:solidFill>
                  <a:schemeClr val="tx1"/>
                </a:solidFill>
              </a:rPr>
              <a:t>с</a:t>
            </a:r>
            <a:r>
              <a:rPr lang="uk-UA" dirty="0">
                <a:solidFill>
                  <a:schemeClr val="tx1"/>
                </a:solidFill>
              </a:rPr>
              <a:t>, то модель прийме вигляд</a:t>
            </a:r>
            <a:r>
              <a:rPr lang="uk-UA" dirty="0" smtClean="0">
                <a:solidFill>
                  <a:schemeClr val="tx1"/>
                </a:solidFill>
              </a:rPr>
              <a:t>:</a:t>
            </a:r>
            <a:endParaRPr lang="uk-UA" dirty="0">
              <a:solidFill>
                <a:schemeClr val="tx1"/>
              </a:solidFill>
            </a:endParaRPr>
          </a:p>
        </p:txBody>
      </p:sp>
      <p:graphicFrame>
        <p:nvGraphicFramePr>
          <p:cNvPr id="49155" name="Объект 2"/>
          <p:cNvGraphicFramePr>
            <a:graphicFrameLocks noChangeAspect="1"/>
          </p:cNvGraphicFramePr>
          <p:nvPr>
            <p:extLst>
              <p:ext uri="{D42A27DB-BD31-4B8C-83A1-F6EECF244321}">
                <p14:modId xmlns:p14="http://schemas.microsoft.com/office/powerpoint/2010/main" val="3435334776"/>
              </p:ext>
            </p:extLst>
          </p:nvPr>
        </p:nvGraphicFramePr>
        <p:xfrm>
          <a:off x="2477087" y="1916832"/>
          <a:ext cx="4270375" cy="792162"/>
        </p:xfrm>
        <a:graphic>
          <a:graphicData uri="http://schemas.openxmlformats.org/presentationml/2006/ole">
            <mc:AlternateContent xmlns:mc="http://schemas.openxmlformats.org/markup-compatibility/2006">
              <mc:Choice xmlns:v="urn:schemas-microsoft-com:vml" Requires="v">
                <p:oleObj spid="_x0000_s49213" name="Формула" r:id="rId3" imgW="1714500" imgH="393700" progId="Equation.3">
                  <p:embed/>
                </p:oleObj>
              </mc:Choice>
              <mc:Fallback>
                <p:oleObj name="Формула" r:id="rId3" imgW="1714500" imgH="393700" progId="Equation.3">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087" y="1916832"/>
                        <a:ext cx="4270375" cy="792162"/>
                      </a:xfrm>
                      <a:prstGeom prst="rect">
                        <a:avLst/>
                      </a:prstGeom>
                      <a:noFill/>
                      <a:ln w="57150">
                        <a:solidFill>
                          <a:schemeClr val="accent2"/>
                        </a:solidFill>
                      </a:ln>
                      <a:extLst/>
                    </p:spPr>
                  </p:pic>
                </p:oleObj>
              </mc:Fallback>
            </mc:AlternateContent>
          </a:graphicData>
        </a:graphic>
      </p:graphicFrame>
      <p:sp>
        <p:nvSpPr>
          <p:cNvPr id="4" name="Прямоугольник 3"/>
          <p:cNvSpPr/>
          <p:nvPr/>
        </p:nvSpPr>
        <p:spPr>
          <a:xfrm>
            <a:off x="255381" y="2852936"/>
            <a:ext cx="8713788" cy="158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uk-UA" dirty="0">
                <a:solidFill>
                  <a:schemeClr val="tx1"/>
                </a:solidFill>
              </a:rPr>
              <a:t>Цей спосіб моделювання дуже широко застосовується в аналізі. Наприклад, середньорічний виробіток продукції одним працівни­ком (показник продуктивності праці) можна записати в такий спосіб: РВ = ВП : ЧП. Якщо ввести такий показник, як кількість відпрацьова­них днів усіма працівниками (</a:t>
            </a:r>
            <a:r>
              <a:rPr lang="uk-UA" dirty="0" err="1">
                <a:solidFill>
                  <a:schemeClr val="tx1"/>
                </a:solidFill>
              </a:rPr>
              <a:t>Дзаг</a:t>
            </a:r>
            <a:r>
              <a:rPr lang="uk-UA" dirty="0">
                <a:solidFill>
                  <a:schemeClr val="tx1"/>
                </a:solidFill>
              </a:rPr>
              <a:t>), то одержимо наступну модель річної виробки:</a:t>
            </a:r>
          </a:p>
          <a:p>
            <a:pPr algn="just" fontAlgn="auto">
              <a:spcBef>
                <a:spcPts val="0"/>
              </a:spcBef>
              <a:spcAft>
                <a:spcPts val="0"/>
              </a:spcAft>
              <a:defRPr/>
            </a:pPr>
            <a:endParaRPr lang="uk-UA" dirty="0"/>
          </a:p>
        </p:txBody>
      </p:sp>
      <p:graphicFrame>
        <p:nvGraphicFramePr>
          <p:cNvPr id="49157" name="Объект 4"/>
          <p:cNvGraphicFramePr>
            <a:graphicFrameLocks noChangeAspect="1"/>
          </p:cNvGraphicFramePr>
          <p:nvPr>
            <p:extLst>
              <p:ext uri="{D42A27DB-BD31-4B8C-83A1-F6EECF244321}">
                <p14:modId xmlns:p14="http://schemas.microsoft.com/office/powerpoint/2010/main" val="2250886508"/>
              </p:ext>
            </p:extLst>
          </p:nvPr>
        </p:nvGraphicFramePr>
        <p:xfrm>
          <a:off x="1403350" y="4509120"/>
          <a:ext cx="6408738" cy="863600"/>
        </p:xfrm>
        <a:graphic>
          <a:graphicData uri="http://schemas.openxmlformats.org/presentationml/2006/ole">
            <mc:AlternateContent xmlns:mc="http://schemas.openxmlformats.org/markup-compatibility/2006">
              <mc:Choice xmlns:v="urn:schemas-microsoft-com:vml" Requires="v">
                <p:oleObj spid="_x0000_s49214" name="Формула" r:id="rId5" imgW="2641600" imgH="431800" progId="Equation.3">
                  <p:embed/>
                </p:oleObj>
              </mc:Choice>
              <mc:Fallback>
                <p:oleObj name="Формула" r:id="rId5" imgW="2641600" imgH="431800" progId="Equation.3">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509120"/>
                        <a:ext cx="6408738" cy="863600"/>
                      </a:xfrm>
                      <a:prstGeom prst="rect">
                        <a:avLst/>
                      </a:prstGeom>
                      <a:noFill/>
                      <a:ln w="57150">
                        <a:solidFill>
                          <a:schemeClr val="accent2"/>
                        </a:solidFill>
                      </a:ln>
                      <a:extLst/>
                    </p:spPr>
                  </p:pic>
                </p:oleObj>
              </mc:Fallback>
            </mc:AlternateContent>
          </a:graphicData>
        </a:graphic>
      </p:graphicFrame>
      <p:sp>
        <p:nvSpPr>
          <p:cNvPr id="49158" name="TextBox 5"/>
          <p:cNvSpPr txBox="1">
            <a:spLocks noChangeArrowheads="1"/>
          </p:cNvSpPr>
          <p:nvPr/>
        </p:nvSpPr>
        <p:spPr bwMode="auto">
          <a:xfrm>
            <a:off x="575469" y="5661248"/>
            <a:ext cx="8064500" cy="646112"/>
          </a:xfrm>
          <a:prstGeom prst="rect">
            <a:avLst/>
          </a:prstGeom>
          <a:noFill/>
          <a:ln>
            <a:noFill/>
          </a:ln>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uk-UA" altLang="ru-RU" dirty="0"/>
              <a:t>де 	ДВ – середньоденний виробіток; </a:t>
            </a:r>
          </a:p>
          <a:p>
            <a:r>
              <a:rPr lang="uk-UA" altLang="ru-RU" dirty="0"/>
              <a:t>Д – кількість відпрацьованих днів одним працівником</a:t>
            </a:r>
          </a:p>
        </p:txBody>
      </p:sp>
      <p:sp>
        <p:nvSpPr>
          <p:cNvPr id="3" name="Прямоугольник 2"/>
          <p:cNvSpPr/>
          <p:nvPr/>
        </p:nvSpPr>
        <p:spPr>
          <a:xfrm>
            <a:off x="1619672" y="59994"/>
            <a:ext cx="5323958"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Метод розширення</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13214" y="0"/>
            <a:ext cx="9257214" cy="1846514"/>
          </a:xfrm>
          <a:prstGeom prst="rect">
            <a:avLst/>
          </a:prstGeom>
          <a:noFill/>
          <a:ln w="9525">
            <a:noFill/>
            <a:miter lim="800000"/>
            <a:headEnd/>
            <a:tailEnd/>
          </a:ln>
          <a:effectLst/>
        </p:spPr>
        <p:txBody>
          <a:bodyPr vert="horz" wrap="square" lIns="91440" tIns="228528" rIns="91440" bIns="228528"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2</a:t>
            </a:r>
            <a:r>
              <a:rPr lang="uk-UA" sz="3600" b="1" i="1" dirty="0" smtClean="0" bmk="">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.2.3. Традиційні методи економічної </a:t>
            </a:r>
          </a:p>
          <a:p>
            <a:pPr indent="450850" algn="ctr"/>
            <a:r>
              <a:rPr lang="uk-UA" sz="3600" b="1" i="1" dirty="0" smtClean="0" bmk="">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статистики</a:t>
            </a:r>
            <a:endPar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0850" eaLnBrk="0" hangingPunct="0"/>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sp>
        <p:nvSpPr>
          <p:cNvPr id="10" name="Прямоугольник 9"/>
          <p:cNvSpPr/>
          <p:nvPr/>
        </p:nvSpPr>
        <p:spPr>
          <a:xfrm>
            <a:off x="2411760" y="1535667"/>
            <a:ext cx="465454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algn="ctr" fontAlgn="auto">
              <a:spcBef>
                <a:spcPts val="0"/>
              </a:spcBef>
              <a:spcAft>
                <a:spcPts val="0"/>
              </a:spcAft>
            </a:pPr>
            <a:r>
              <a:rPr lang="uk-UA" sz="2800" b="1" i="1" u="sng" dirty="0" smtClean="0">
                <a:solidFill>
                  <a:schemeClr val="accent2"/>
                </a:solidFill>
              </a:rPr>
              <a:t>Метод середніх </a:t>
            </a:r>
            <a:r>
              <a:rPr lang="uk-UA" sz="2800" b="1" i="1" u="sng" dirty="0" smtClean="0">
                <a:solidFill>
                  <a:schemeClr val="accent2"/>
                </a:solidFill>
              </a:rPr>
              <a:t>величин</a:t>
            </a:r>
            <a:endParaRPr lang="ru-RU" sz="2800" b="1" i="1" u="sng" dirty="0">
              <a:solidFill>
                <a:schemeClr val="accent2"/>
              </a:solidFill>
            </a:endParaRPr>
          </a:p>
        </p:txBody>
      </p:sp>
      <p:sp>
        <p:nvSpPr>
          <p:cNvPr id="48131" name="Rectangle 3"/>
          <p:cNvSpPr>
            <a:spLocks noChangeArrowheads="1"/>
          </p:cNvSpPr>
          <p:nvPr/>
        </p:nvSpPr>
        <p:spPr bwMode="auto">
          <a:xfrm>
            <a:off x="214281" y="2066365"/>
            <a:ext cx="8678199"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У будь-якій сукупності економічних явищ чи суб'єктів спостерігаються розходження між окремими одиницями цієї сукупності. Одночасно з цими розходженнями існує і щось загальне, яке поєднує сукупність і дозволяє віднести всі розглянуті суб'єкти та явища до одного класу. Наприклад, усі робочі одного цеху, що виконують ту саму роботу, виконують її по-різному, з різною продуктивністю. Однак, незважаючи на деякі індивідуальні розходження, можна визначити середній виробіток чи середню продуктивність одного робітника по цеху. Можна усереднити рентабельність підприємства за кілька послідовних кварталів, одержавши величину середньої рентабельності тощо.</a:t>
            </a:r>
          </a:p>
          <a:p>
            <a:pPr indent="450850" algn="just" eaLnBrk="0" hangingPunct="0"/>
            <a:r>
              <a:rPr lang="uk-UA" dirty="0" smtClean="0">
                <a:solidFill>
                  <a:prstClr val="white"/>
                </a:solidFill>
                <a:latin typeface="Constantia"/>
                <a:ea typeface="Times New Roman" pitchFamily="18" charset="0"/>
              </a:rPr>
              <a:t>Роль середніх величин, таким чином, полягає в узагальненні, тобто заміні безлічі індивідуальних значень ознаки середньою величиною, що характеризує всю сукупність явищ. Середня величина узагальнює якісно однорідні значення ознаки і, отже, є типовою характеристикою ознаки в даній сукупності. Наприклад, середній товарообіг на одного працюючого є типовою характеристикою торгової мережі міста.</a:t>
            </a:r>
            <a:r>
              <a:rPr lang="ru-RU" dirty="0" smtClean="0">
                <a:solidFill>
                  <a:prstClr val="white"/>
                </a:solidFill>
                <a:latin typeface="Constantia"/>
              </a:rPr>
              <a:t> </a:t>
            </a: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37511"/>
            <a:ext cx="484145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pPr>
            <a:r>
              <a:rPr lang="uk-UA" sz="2800" b="1" i="1" u="sng" dirty="0" smtClean="0">
                <a:solidFill>
                  <a:schemeClr val="accent2"/>
                </a:solidFill>
              </a:rPr>
              <a:t>Метод </a:t>
            </a:r>
            <a:r>
              <a:rPr lang="uk-UA" sz="2800" b="1" i="1" u="sng" dirty="0" smtClean="0">
                <a:solidFill>
                  <a:schemeClr val="accent2"/>
                </a:solidFill>
              </a:rPr>
              <a:t>угруповання даних</a:t>
            </a:r>
            <a:endParaRPr lang="ru-RU" sz="2800" u="sng" dirty="0">
              <a:solidFill>
                <a:prstClr val="black"/>
              </a:solidFill>
            </a:endParaRPr>
          </a:p>
        </p:txBody>
      </p:sp>
      <p:sp>
        <p:nvSpPr>
          <p:cNvPr id="3" name="Прямоугольник 2"/>
          <p:cNvSpPr/>
          <p:nvPr/>
        </p:nvSpPr>
        <p:spPr>
          <a:xfrm>
            <a:off x="214282" y="785794"/>
            <a:ext cx="8715436" cy="2031325"/>
          </a:xfrm>
          <a:prstGeom prst="rect">
            <a:avLst/>
          </a:prstGeom>
        </p:spPr>
        <p:txBody>
          <a:bodyPr wrap="square">
            <a:spAutoFit/>
          </a:bodyPr>
          <a:lstStyle/>
          <a:p>
            <a:pPr algn="just" defTabSz="533400" fontAlgn="auto">
              <a:spcBef>
                <a:spcPts val="0"/>
              </a:spcBef>
              <a:spcAft>
                <a:spcPts val="0"/>
              </a:spcAft>
            </a:pPr>
            <a:r>
              <a:rPr lang="uk-UA" dirty="0" smtClean="0">
                <a:solidFill>
                  <a:prstClr val="white"/>
                </a:solidFill>
                <a:latin typeface="Constantia"/>
                <a:cs typeface="+mn-cs"/>
              </a:rPr>
              <a:t>	Угруповання – це розчленовування сукупності даних на групи з метою вивчення її структури чи взаємозв'язків між компонентами. У процесі угруповання одиниці сукупності розподіляються за групами у відповідності з наступним принципом: </a:t>
            </a:r>
            <a:r>
              <a:rPr lang="uk-UA" u="sng" dirty="0" smtClean="0">
                <a:solidFill>
                  <a:prstClr val="white"/>
                </a:solidFill>
                <a:latin typeface="Constantia"/>
                <a:cs typeface="+mn-cs"/>
              </a:rPr>
              <a:t>розходження між одиницями, віднесеними до однієї групи має бути меншим, ніж розходження між одиницями, віднесеними до різних груп.</a:t>
            </a:r>
            <a:r>
              <a:rPr lang="uk-UA" dirty="0" smtClean="0">
                <a:solidFill>
                  <a:prstClr val="white"/>
                </a:solidFill>
                <a:latin typeface="Constantia"/>
                <a:cs typeface="+mn-cs"/>
              </a:rPr>
              <a:t> Найважливіше питання під час проведення такого роду дослідження – вибір інтервалу угруповання.</a:t>
            </a:r>
            <a:endParaRPr lang="ru-RU" dirty="0">
              <a:solidFill>
                <a:prstClr val="white"/>
              </a:solidFill>
              <a:latin typeface="Constantia"/>
              <a:cs typeface="+mn-cs"/>
            </a:endParaRPr>
          </a:p>
        </p:txBody>
      </p:sp>
      <p:sp>
        <p:nvSpPr>
          <p:cNvPr id="4" name="Прямоугольник 3"/>
          <p:cNvSpPr/>
          <p:nvPr/>
        </p:nvSpPr>
        <p:spPr>
          <a:xfrm>
            <a:off x="285720" y="3071810"/>
            <a:ext cx="8643998"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pPr>
            <a:r>
              <a:rPr lang="uk-UA" sz="2800" b="1" i="1" u="sng" dirty="0" smtClean="0">
                <a:solidFill>
                  <a:schemeClr val="accent2"/>
                </a:solidFill>
              </a:rPr>
              <a:t>Елементарні методи обробки розрахункових </a:t>
            </a:r>
            <a:r>
              <a:rPr lang="uk-UA" sz="2800" b="1" i="1" u="sng" dirty="0" smtClean="0">
                <a:solidFill>
                  <a:schemeClr val="accent2"/>
                </a:solidFill>
              </a:rPr>
              <a:t>даних</a:t>
            </a:r>
            <a:endParaRPr lang="ru-RU" sz="2800" b="1" u="sng" dirty="0">
              <a:solidFill>
                <a:schemeClr val="accent2"/>
              </a:solidFill>
            </a:endParaRPr>
          </a:p>
        </p:txBody>
      </p:sp>
      <p:sp>
        <p:nvSpPr>
          <p:cNvPr id="54273" name="Rectangle 1"/>
          <p:cNvSpPr>
            <a:spLocks noChangeArrowheads="1"/>
          </p:cNvSpPr>
          <p:nvPr/>
        </p:nvSpPr>
        <p:spPr bwMode="auto">
          <a:xfrm>
            <a:off x="285720" y="4001182"/>
            <a:ext cx="850112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При аналізі великих масивів звичайно цікавляться двома аспектами: </a:t>
            </a:r>
          </a:p>
          <a:p>
            <a:pPr indent="450850" algn="just">
              <a:buFontTx/>
              <a:buAutoNum type="arabicParenR"/>
            </a:pPr>
            <a:r>
              <a:rPr lang="uk-UA" dirty="0" smtClean="0">
                <a:solidFill>
                  <a:prstClr val="white"/>
                </a:solidFill>
                <a:latin typeface="Constantia"/>
                <a:ea typeface="Times New Roman" pitchFamily="18" charset="0"/>
              </a:rPr>
              <a:t>величинами, що характеризують ряд значень як цілого, тобто характеристиками спільності; </a:t>
            </a:r>
          </a:p>
          <a:p>
            <a:pPr indent="450850" algn="just">
              <a:buFontTx/>
              <a:buAutoNum type="arabicParenR"/>
            </a:pPr>
            <a:r>
              <a:rPr lang="uk-UA" dirty="0" smtClean="0">
                <a:solidFill>
                  <a:prstClr val="white"/>
                </a:solidFill>
                <a:latin typeface="Constantia"/>
                <a:ea typeface="Times New Roman" pitchFamily="18" charset="0"/>
              </a:rPr>
              <a:t>величинами, що описують розходження між членами сукупності, тобто характеристиками розкиданості (варіації) значень.</a:t>
            </a:r>
          </a:p>
          <a:p>
            <a:pPr indent="450850" algn="just" eaLnBrk="0" hangingPunct="0"/>
            <a:r>
              <a:rPr lang="uk-UA" dirty="0" smtClean="0">
                <a:solidFill>
                  <a:prstClr val="white"/>
                </a:solidFill>
                <a:latin typeface="Constantia"/>
                <a:ea typeface="Times New Roman" pitchFamily="18" charset="0"/>
              </a:rPr>
              <a:t>Всі середні величини відносяться до першої групи показників, оскільки є характеристиками досліджуваної сукупності цілого. Крім того, в якості показників спільності використовуються такі величини: середина інтервалу, мода і медіана.</a:t>
            </a:r>
            <a:r>
              <a:rPr lang="ru-RU" dirty="0" smtClean="0">
                <a:solidFill>
                  <a:prstClr val="white"/>
                </a:solidFill>
                <a:latin typeface="Constantia"/>
              </a:rPr>
              <a:t> </a:t>
            </a: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60648"/>
            <a:ext cx="91440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800" b="1" i="1" dirty="0" smtClean="0">
                <a:solidFill>
                  <a:schemeClr val="accent2"/>
                </a:solidFill>
                <a:latin typeface="Constantia"/>
                <a:ea typeface="Times New Roman" pitchFamily="18" charset="0"/>
              </a:rPr>
              <a:t>Мода</a:t>
            </a:r>
            <a:r>
              <a:rPr lang="uk-UA" i="1" dirty="0" smtClean="0">
                <a:solidFill>
                  <a:prstClr val="white"/>
                </a:solidFill>
                <a:latin typeface="Constantia"/>
                <a:ea typeface="Times New Roman" pitchFamily="18" charset="0"/>
              </a:rPr>
              <a:t> – </a:t>
            </a:r>
            <a:r>
              <a:rPr lang="uk-UA" dirty="0" smtClean="0">
                <a:solidFill>
                  <a:prstClr val="white"/>
                </a:solidFill>
                <a:latin typeface="Constantia"/>
                <a:ea typeface="Times New Roman" pitchFamily="18" charset="0"/>
              </a:rPr>
              <a:t>таке значення досліджуваної ознаки, яке серед усіх його значень зустрічається найбільше часто. Якщо частіше інших зустрічаються два чи більше різних значень, таку сукупність даних називають </a:t>
            </a:r>
            <a:r>
              <a:rPr lang="uk-UA" sz="2000" i="1" u="sng" dirty="0" smtClean="0">
                <a:solidFill>
                  <a:prstClr val="white"/>
                </a:solidFill>
                <a:latin typeface="Constantia"/>
                <a:ea typeface="Times New Roman" pitchFamily="18" charset="0"/>
              </a:rPr>
              <a:t>бімодальною</a:t>
            </a:r>
            <a:r>
              <a:rPr lang="uk-UA" dirty="0" smtClean="0">
                <a:solidFill>
                  <a:prstClr val="white"/>
                </a:solidFill>
                <a:latin typeface="Constantia"/>
                <a:ea typeface="Times New Roman" pitchFamily="18" charset="0"/>
              </a:rPr>
              <a:t> чи </a:t>
            </a:r>
            <a:r>
              <a:rPr lang="uk-UA" sz="2000" i="1" u="sng" dirty="0" smtClean="0">
                <a:solidFill>
                  <a:prstClr val="white"/>
                </a:solidFill>
                <a:latin typeface="Constantia"/>
                <a:ea typeface="Times New Roman" pitchFamily="18" charset="0"/>
              </a:rPr>
              <a:t>мультимодальною</a:t>
            </a:r>
            <a:r>
              <a:rPr lang="uk-UA" dirty="0" smtClean="0">
                <a:solidFill>
                  <a:prstClr val="white"/>
                </a:solidFill>
                <a:latin typeface="Constantia"/>
                <a:ea typeface="Times New Roman" pitchFamily="18" charset="0"/>
              </a:rPr>
              <a:t>. Якщо ж жодне зі значень не зустрічається частіше інших (тобто якщо всі значення зустрічаються по одному разу), така сукупність є </a:t>
            </a:r>
            <a:r>
              <a:rPr lang="uk-UA" sz="2000" i="1" u="sng" dirty="0" err="1" smtClean="0">
                <a:solidFill>
                  <a:prstClr val="white"/>
                </a:solidFill>
                <a:latin typeface="Constantia"/>
                <a:ea typeface="Times New Roman" pitchFamily="18" charset="0"/>
              </a:rPr>
              <a:t>безмодальною</a:t>
            </a:r>
            <a:r>
              <a:rPr lang="uk-UA" dirty="0" smtClean="0">
                <a:solidFill>
                  <a:prstClr val="white"/>
                </a:solidFill>
                <a:latin typeface="Constantia"/>
                <a:ea typeface="Times New Roman" pitchFamily="18" charset="0"/>
              </a:rPr>
              <a:t>.</a:t>
            </a:r>
            <a:endParaRPr lang="ru-RU" dirty="0" smtClean="0">
              <a:solidFill>
                <a:prstClr val="white"/>
              </a:solidFill>
              <a:latin typeface="Constantia"/>
            </a:endParaRPr>
          </a:p>
          <a:p>
            <a:pPr indent="450850" algn="just" eaLnBrk="0" hangingPunct="0"/>
            <a:endParaRPr lang="uk-UA" sz="2400" i="1" dirty="0" smtClean="0">
              <a:solidFill>
                <a:prstClr val="white"/>
              </a:solidFill>
              <a:latin typeface="Constantia"/>
              <a:ea typeface="Times New Roman" pitchFamily="18" charset="0"/>
            </a:endParaRPr>
          </a:p>
          <a:p>
            <a:pPr indent="450850" algn="just" eaLnBrk="0" hangingPunct="0"/>
            <a:r>
              <a:rPr lang="uk-UA" sz="2800" b="1" i="1" dirty="0" smtClean="0">
                <a:solidFill>
                  <a:schemeClr val="accent2"/>
                </a:solidFill>
                <a:latin typeface="Constantia"/>
                <a:ea typeface="Times New Roman" pitchFamily="18" charset="0"/>
              </a:rPr>
              <a:t>Медіана</a:t>
            </a:r>
            <a:r>
              <a:rPr lang="uk-UA" i="1" dirty="0" smtClean="0">
                <a:solidFill>
                  <a:prstClr val="white"/>
                </a:solidFill>
                <a:latin typeface="Constantia"/>
                <a:ea typeface="Times New Roman" pitchFamily="18" charset="0"/>
              </a:rPr>
              <a:t> – </a:t>
            </a:r>
            <a:r>
              <a:rPr lang="uk-UA" dirty="0" smtClean="0">
                <a:solidFill>
                  <a:prstClr val="white"/>
                </a:solidFill>
                <a:latin typeface="Constantia"/>
                <a:ea typeface="Times New Roman" pitchFamily="18" charset="0"/>
              </a:rPr>
              <a:t>таке значення досліджуваної величини, яке поділяє досліджувану сукупність на дві рівні частини, в котрих кількість членів зі значеннями менше медіани дорівнює кількості членів, більшим від медіани. Медіану можна знайти тільки в сукупностях даних, міс­тять непарну кількість значень. Тільки тоді і ліворуч, і праворуч від меді­анного значення буде однакове число членів.</a:t>
            </a:r>
            <a:endParaRPr lang="uk-UA" dirty="0" smtClean="0">
              <a:solidFill>
                <a:prstClr val="white"/>
              </a:solidFill>
              <a:latin typeface="Constantia"/>
            </a:endParaRPr>
          </a:p>
        </p:txBody>
      </p:sp>
      <p:sp>
        <p:nvSpPr>
          <p:cNvPr id="3" name="Прямоугольник 2"/>
          <p:cNvSpPr/>
          <p:nvPr/>
        </p:nvSpPr>
        <p:spPr>
          <a:xfrm>
            <a:off x="2771800" y="4341943"/>
            <a:ext cx="3824509"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pPr>
            <a:r>
              <a:rPr lang="uk-UA" sz="3200" b="1" i="1" u="sng" dirty="0" smtClean="0">
                <a:solidFill>
                  <a:schemeClr val="accent2"/>
                </a:solidFill>
              </a:rPr>
              <a:t>Індексний </a:t>
            </a:r>
            <a:r>
              <a:rPr lang="uk-UA" sz="3200" b="1" i="1" u="sng" dirty="0" smtClean="0">
                <a:solidFill>
                  <a:schemeClr val="accent2"/>
                </a:solidFill>
              </a:rPr>
              <a:t>метод</a:t>
            </a:r>
            <a:endParaRPr lang="ru-RU" sz="3200" b="1" u="sng" dirty="0">
              <a:solidFill>
                <a:schemeClr val="accent2"/>
              </a:solidFill>
            </a:endParaRPr>
          </a:p>
        </p:txBody>
      </p:sp>
      <p:sp>
        <p:nvSpPr>
          <p:cNvPr id="53250" name="Rectangle 2"/>
          <p:cNvSpPr>
            <a:spLocks noChangeArrowheads="1"/>
          </p:cNvSpPr>
          <p:nvPr/>
        </p:nvSpPr>
        <p:spPr bwMode="auto">
          <a:xfrm>
            <a:off x="0" y="4944363"/>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tabLst>
                <a:tab pos="639763" algn="r"/>
              </a:tabLst>
            </a:pPr>
            <a:r>
              <a:rPr lang="uk-UA" sz="2800" b="1" i="1" dirty="0" smtClean="0">
                <a:solidFill>
                  <a:schemeClr val="accent2"/>
                </a:solidFill>
                <a:latin typeface="Constantia"/>
                <a:ea typeface="Times New Roman" pitchFamily="18" charset="0"/>
              </a:rPr>
              <a:t>Індекс</a:t>
            </a:r>
            <a:r>
              <a:rPr lang="uk-UA" i="1" dirty="0" smtClean="0">
                <a:solidFill>
                  <a:prstClr val="white"/>
                </a:solidFill>
                <a:latin typeface="Constantia"/>
                <a:ea typeface="Times New Roman" pitchFamily="18" charset="0"/>
              </a:rPr>
              <a:t> – </a:t>
            </a:r>
            <a:r>
              <a:rPr lang="uk-UA" dirty="0" smtClean="0">
                <a:solidFill>
                  <a:prstClr val="white"/>
                </a:solidFill>
                <a:latin typeface="Constantia"/>
                <a:ea typeface="Times New Roman" pitchFamily="18" charset="0"/>
              </a:rPr>
              <a:t>це статистичний показник, що є відношенням двох станів якої-небудь ознаки. За допомогою індексів проводяться порівняння з планом у динаміці, у просторі. </a:t>
            </a:r>
            <a:endParaRPr lang="ru-RU" dirty="0" smtClean="0">
              <a:solidFill>
                <a:prstClr val="white"/>
              </a:solidFill>
              <a:latin typeface="Constantia"/>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85720" y="4286256"/>
            <a:ext cx="8572560" cy="1631216"/>
          </a:xfrm>
          <a:prstGeom prst="rect">
            <a:avLst/>
          </a:prstGeom>
          <a:noFill/>
          <a:ln w="57150">
            <a:solidFill>
              <a:schemeClr val="tx1"/>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eaLnBrk="0" hangingPunct="0">
              <a:tabLst>
                <a:tab pos="639763" algn="r"/>
              </a:tabLst>
            </a:pPr>
            <a:r>
              <a:rPr lang="uk-UA" sz="2000" dirty="0" smtClean="0">
                <a:solidFill>
                  <a:prstClr val="white"/>
                </a:solidFill>
                <a:latin typeface="Constantia"/>
                <a:ea typeface="Times New Roman" pitchFamily="18" charset="0"/>
              </a:rPr>
              <a:t>За допомогою індексів у аналізі </a:t>
            </a:r>
            <a:r>
              <a:rPr lang="uk-UA" sz="2000" dirty="0" smtClean="0">
                <a:solidFill>
                  <a:prstClr val="white"/>
                </a:solidFill>
                <a:latin typeface="Constantia"/>
                <a:ea typeface="Times New Roman" pitchFamily="18" charset="0"/>
              </a:rPr>
              <a:t>господарської </a:t>
            </a:r>
            <a:r>
              <a:rPr lang="uk-UA" sz="2000" dirty="0" smtClean="0">
                <a:solidFill>
                  <a:prstClr val="white"/>
                </a:solidFill>
                <a:latin typeface="Constantia"/>
                <a:ea typeface="Times New Roman" pitchFamily="18" charset="0"/>
              </a:rPr>
              <a:t>діяльності зважуються такі основні завдання:</a:t>
            </a:r>
            <a:endParaRPr lang="ru-RU" sz="2000" dirty="0" smtClean="0">
              <a:solidFill>
                <a:prstClr val="white"/>
              </a:solidFill>
              <a:latin typeface="Constantia"/>
            </a:endParaRPr>
          </a:p>
          <a:p>
            <a:pPr indent="450850" algn="just" eaLnBrk="0" hangingPunct="0">
              <a:tabLst>
                <a:tab pos="639763" algn="r"/>
              </a:tabLst>
            </a:pPr>
            <a:r>
              <a:rPr lang="uk-UA" sz="2000" dirty="0" smtClean="0">
                <a:solidFill>
                  <a:prstClr val="white"/>
                </a:solidFill>
                <a:latin typeface="Constantia"/>
                <a:ea typeface="Times New Roman" pitchFamily="18" charset="0"/>
              </a:rPr>
              <a:t>оцінка зміни рівня явища (чи відносної зміни показника);</a:t>
            </a:r>
            <a:endParaRPr lang="ru-RU" sz="2000" dirty="0" smtClean="0">
              <a:solidFill>
                <a:prstClr val="white"/>
              </a:solidFill>
              <a:latin typeface="Constantia"/>
            </a:endParaRPr>
          </a:p>
          <a:p>
            <a:pPr indent="450850" algn="just" eaLnBrk="0" hangingPunct="0">
              <a:tabLst>
                <a:tab pos="639763" algn="r"/>
              </a:tabLst>
            </a:pPr>
            <a:r>
              <a:rPr lang="uk-UA" sz="2000" dirty="0" smtClean="0">
                <a:solidFill>
                  <a:prstClr val="white"/>
                </a:solidFill>
                <a:latin typeface="Constantia"/>
                <a:ea typeface="Times New Roman" pitchFamily="18" charset="0"/>
              </a:rPr>
              <a:t>виявлення ролі окремих факторів у зміні результативної ознаки;</a:t>
            </a:r>
            <a:endParaRPr lang="ru-RU" sz="2000" dirty="0" smtClean="0">
              <a:solidFill>
                <a:prstClr val="white"/>
              </a:solidFill>
              <a:latin typeface="Constantia"/>
            </a:endParaRPr>
          </a:p>
          <a:p>
            <a:pPr indent="450850" algn="just" eaLnBrk="0" hangingPunct="0">
              <a:tabLst>
                <a:tab pos="639763" algn="r"/>
              </a:tabLst>
            </a:pPr>
            <a:r>
              <a:rPr lang="uk-UA" sz="2000" dirty="0" smtClean="0">
                <a:solidFill>
                  <a:prstClr val="white"/>
                </a:solidFill>
                <a:latin typeface="Constantia"/>
                <a:ea typeface="Times New Roman" pitchFamily="18" charset="0"/>
              </a:rPr>
              <a:t>оцінка впливу зміни структури сукупності на динаміку.</a:t>
            </a:r>
            <a:endParaRPr lang="uk-UA" sz="2000" dirty="0" smtClean="0">
              <a:solidFill>
                <a:prstClr val="white"/>
              </a:solidFill>
              <a:latin typeface="Constantia"/>
            </a:endParaRPr>
          </a:p>
        </p:txBody>
      </p:sp>
      <p:sp>
        <p:nvSpPr>
          <p:cNvPr id="3" name="Прямоугольник 2"/>
          <p:cNvSpPr/>
          <p:nvPr/>
        </p:nvSpPr>
        <p:spPr>
          <a:xfrm>
            <a:off x="0" y="214291"/>
            <a:ext cx="9144000" cy="4216539"/>
          </a:xfrm>
          <a:prstGeom prst="rect">
            <a:avLst/>
          </a:prstGeom>
        </p:spPr>
        <p:txBody>
          <a:bodyPr wrap="square">
            <a:spAutoFit/>
          </a:bodyPr>
          <a:lstStyle/>
          <a:p>
            <a:pPr indent="450850" algn="just" eaLnBrk="0" hangingPunct="0">
              <a:tabLst>
                <a:tab pos="639763" algn="r"/>
              </a:tabLst>
            </a:pPr>
            <a:r>
              <a:rPr lang="uk-UA" sz="3200" dirty="0" smtClean="0">
                <a:solidFill>
                  <a:prstClr val="white"/>
                </a:solidFill>
                <a:latin typeface="Constantia"/>
                <a:ea typeface="Times New Roman" pitchFamily="18" charset="0"/>
              </a:rPr>
              <a:t>                                </a:t>
            </a:r>
          </a:p>
          <a:p>
            <a:pPr indent="450850" algn="just" eaLnBrk="0" hangingPunct="0">
              <a:tabLst>
                <a:tab pos="639763" algn="r"/>
              </a:tabLst>
            </a:pPr>
            <a:endParaRPr lang="uk-UA" sz="3200" dirty="0" smtClean="0">
              <a:solidFill>
                <a:prstClr val="white"/>
              </a:solidFill>
              <a:latin typeface="Constantia"/>
              <a:ea typeface="Times New Roman" pitchFamily="18" charset="0"/>
            </a:endParaRPr>
          </a:p>
          <a:p>
            <a:pPr indent="450850" algn="just" eaLnBrk="0" hangingPunct="0">
              <a:tabLst>
                <a:tab pos="639763" algn="r"/>
              </a:tabLst>
            </a:pPr>
            <a:endParaRPr lang="uk-UA" dirty="0" smtClean="0">
              <a:solidFill>
                <a:prstClr val="white"/>
              </a:solidFill>
              <a:latin typeface="Constantia"/>
              <a:ea typeface="Times New Roman" pitchFamily="18" charset="0"/>
            </a:endParaRPr>
          </a:p>
          <a:p>
            <a:pPr indent="450850" algn="just" eaLnBrk="0" hangingPunct="0">
              <a:tabLst>
                <a:tab pos="639763" algn="r"/>
              </a:tabLst>
            </a:pPr>
            <a:r>
              <a:rPr lang="uk-UA" sz="2400" dirty="0" smtClean="0">
                <a:solidFill>
                  <a:prstClr val="white"/>
                </a:solidFill>
                <a:latin typeface="Constantia"/>
                <a:ea typeface="Times New Roman" pitchFamily="18" charset="0"/>
              </a:rPr>
              <a:t>                      </a:t>
            </a:r>
          </a:p>
          <a:p>
            <a:pPr indent="450850" algn="just" eaLnBrk="0" hangingPunct="0">
              <a:tabLst>
                <a:tab pos="639763" algn="r"/>
              </a:tabLst>
            </a:pPr>
            <a:endParaRPr lang="uk-UA" dirty="0" smtClean="0">
              <a:solidFill>
                <a:prstClr val="white"/>
              </a:solidFill>
              <a:latin typeface="Constantia"/>
              <a:ea typeface="Times New Roman" pitchFamily="18" charset="0"/>
            </a:endParaRPr>
          </a:p>
          <a:p>
            <a:pPr indent="450850" algn="just" eaLnBrk="0" hangingPunct="0">
              <a:tabLst>
                <a:tab pos="639763" algn="r"/>
              </a:tabLst>
            </a:pPr>
            <a:r>
              <a:rPr lang="uk-UA" dirty="0" smtClean="0">
                <a:solidFill>
                  <a:prstClr val="white"/>
                </a:solidFill>
                <a:latin typeface="Constantia"/>
                <a:ea typeface="Times New Roman" pitchFamily="18" charset="0"/>
              </a:rPr>
              <a:t>досліджувана ознака береться без                  досліджувана ознака береться не</a:t>
            </a:r>
          </a:p>
          <a:p>
            <a:pPr indent="450850" algn="just" eaLnBrk="0" hangingPunct="0">
              <a:tabLst>
                <a:tab pos="639763" algn="r"/>
              </a:tabLst>
            </a:pPr>
            <a:r>
              <a:rPr lang="uk-UA" dirty="0" smtClean="0">
                <a:solidFill>
                  <a:prstClr val="white"/>
                </a:solidFill>
                <a:latin typeface="Constantia"/>
                <a:ea typeface="Times New Roman" pitchFamily="18" charset="0"/>
              </a:rPr>
              <a:t>урахування зв'язку його з іншими                  ізольовано, а в зв'язку з іншими</a:t>
            </a:r>
          </a:p>
          <a:p>
            <a:pPr indent="450850" algn="just" eaLnBrk="0" hangingPunct="0">
              <a:tabLst>
                <a:tab pos="639763" algn="r"/>
              </a:tabLst>
            </a:pPr>
            <a:r>
              <a:rPr lang="uk-UA" dirty="0" smtClean="0">
                <a:solidFill>
                  <a:prstClr val="white"/>
                </a:solidFill>
                <a:latin typeface="Constantia"/>
                <a:ea typeface="Times New Roman" pitchFamily="18" charset="0"/>
              </a:rPr>
              <a:t>ознаками досліджуваних явищ                       ознаками. Аналітичний індекс завжди</a:t>
            </a:r>
          </a:p>
          <a:p>
            <a:pPr indent="450850" algn="just" eaLnBrk="0" hangingPunct="0">
              <a:tabLst>
                <a:tab pos="639763" algn="r"/>
              </a:tabLst>
            </a:pPr>
            <a:r>
              <a:rPr lang="uk-UA" dirty="0" smtClean="0">
                <a:solidFill>
                  <a:prstClr val="white"/>
                </a:solidFill>
                <a:latin typeface="Constantia"/>
                <a:ea typeface="Times New Roman" pitchFamily="18" charset="0"/>
              </a:rPr>
              <a:t>                                                                               складається з двох компонентів :       </a:t>
            </a:r>
          </a:p>
          <a:p>
            <a:pPr indent="450850" algn="just" eaLnBrk="0" hangingPunct="0">
              <a:tabLst>
                <a:tab pos="639763" algn="r"/>
              </a:tabLst>
            </a:pPr>
            <a:r>
              <a:rPr lang="uk-UA" dirty="0" smtClean="0">
                <a:solidFill>
                  <a:prstClr val="white"/>
                </a:solidFill>
                <a:latin typeface="Constantia"/>
                <a:ea typeface="Times New Roman" pitchFamily="18" charset="0"/>
              </a:rPr>
              <a:t>                                                                               індексована ознака (та, динаміка якої </a:t>
            </a:r>
          </a:p>
          <a:p>
            <a:pPr indent="450850" algn="just" eaLnBrk="0" hangingPunct="0">
              <a:tabLst>
                <a:tab pos="639763" algn="r"/>
              </a:tabLst>
            </a:pPr>
            <a:r>
              <a:rPr lang="uk-UA" dirty="0" smtClean="0">
                <a:solidFill>
                  <a:prstClr val="white"/>
                </a:solidFill>
                <a:latin typeface="Constantia"/>
                <a:ea typeface="Times New Roman" pitchFamily="18" charset="0"/>
              </a:rPr>
              <a:t>                                                                               і вагова ознака</a:t>
            </a:r>
          </a:p>
          <a:p>
            <a:pPr indent="450850" algn="just" eaLnBrk="0" hangingPunct="0">
              <a:tabLst>
                <a:tab pos="639763" algn="r"/>
              </a:tabLst>
            </a:pPr>
            <a:endParaRPr lang="uk-UA" dirty="0" smtClean="0">
              <a:solidFill>
                <a:prstClr val="white"/>
              </a:solidFill>
              <a:latin typeface="Constantia"/>
              <a:ea typeface="Times New Roman" pitchFamily="18" charset="0"/>
            </a:endParaRPr>
          </a:p>
          <a:p>
            <a:pPr indent="450850" algn="just" eaLnBrk="0" hangingPunct="0">
              <a:tabLst>
                <a:tab pos="639763" algn="r"/>
              </a:tabLst>
            </a:pPr>
            <a:endParaRPr lang="ru-RU" dirty="0" smtClean="0">
              <a:solidFill>
                <a:prstClr val="white"/>
              </a:solidFill>
              <a:latin typeface="Constantia"/>
            </a:endParaRPr>
          </a:p>
        </p:txBody>
      </p:sp>
      <p:cxnSp>
        <p:nvCxnSpPr>
          <p:cNvPr id="11" name="Прямая со стрелкой 10"/>
          <p:cNvCxnSpPr/>
          <p:nvPr/>
        </p:nvCxnSpPr>
        <p:spPr>
          <a:xfrm flipH="1">
            <a:off x="1714480" y="836712"/>
            <a:ext cx="1928826" cy="663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804860" y="836712"/>
            <a:ext cx="1481784" cy="663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857224" y="1500174"/>
            <a:ext cx="185738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pPr>
            <a:r>
              <a:rPr lang="uk-UA" sz="2400" dirty="0" smtClean="0">
                <a:solidFill>
                  <a:schemeClr val="tx1"/>
                </a:solidFill>
              </a:rPr>
              <a:t>прості</a:t>
            </a:r>
            <a:endParaRPr lang="ru-RU" sz="2400" dirty="0">
              <a:solidFill>
                <a:schemeClr val="tx1"/>
              </a:solidFill>
            </a:endParaRPr>
          </a:p>
        </p:txBody>
      </p:sp>
      <p:sp>
        <p:nvSpPr>
          <p:cNvPr id="25" name="Прямоугольник 24"/>
          <p:cNvSpPr/>
          <p:nvPr/>
        </p:nvSpPr>
        <p:spPr>
          <a:xfrm>
            <a:off x="6357950" y="1500174"/>
            <a:ext cx="1947969"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pPr>
            <a:r>
              <a:rPr lang="uk-UA" sz="2800" dirty="0" smtClean="0">
                <a:solidFill>
                  <a:schemeClr val="tx1"/>
                </a:solidFill>
              </a:rPr>
              <a:t>аналітичні</a:t>
            </a:r>
            <a:endParaRPr lang="ru-RU" sz="2800" dirty="0">
              <a:solidFill>
                <a:schemeClr val="tx1"/>
              </a:solidFill>
            </a:endParaRPr>
          </a:p>
        </p:txBody>
      </p:sp>
      <p:sp>
        <p:nvSpPr>
          <p:cNvPr id="26" name="Прямоугольник 25"/>
          <p:cNvSpPr/>
          <p:nvPr/>
        </p:nvSpPr>
        <p:spPr>
          <a:xfrm>
            <a:off x="3643306" y="214290"/>
            <a:ext cx="2161554"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Індекси</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194" name="TextBox 1"/>
          <p:cNvSpPr txBox="1">
            <a:spLocks noChangeArrowheads="1"/>
          </p:cNvSpPr>
          <p:nvPr/>
        </p:nvSpPr>
        <p:spPr bwMode="auto">
          <a:xfrm>
            <a:off x="323850" y="404813"/>
            <a:ext cx="8351838" cy="1077218"/>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a:r>
              <a:rPr lang="uk-UA" alt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У цілому методи наукового пізнання підрозділяються </a:t>
            </a:r>
            <a:r>
              <a:rPr lang="uk-UA" alt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rPr>
              <a:t>на:</a:t>
            </a:r>
            <a:endParaRPr lang="uk-UA" alt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anose="02030602050306030303" pitchFamily="18" charset="0"/>
            </a:endParaRPr>
          </a:p>
        </p:txBody>
      </p:sp>
      <p:graphicFrame>
        <p:nvGraphicFramePr>
          <p:cNvPr id="7" name="Схема 6"/>
          <p:cNvGraphicFramePr/>
          <p:nvPr>
            <p:extLst>
              <p:ext uri="{D42A27DB-BD31-4B8C-83A1-F6EECF244321}">
                <p14:modId xmlns:p14="http://schemas.microsoft.com/office/powerpoint/2010/main" val="3651823721"/>
              </p:ext>
            </p:extLst>
          </p:nvPr>
        </p:nvGraphicFramePr>
        <p:xfrm>
          <a:off x="611560" y="2060848"/>
          <a:ext cx="784887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73170"/>
            <a:ext cx="9144000" cy="1846514"/>
          </a:xfrm>
          <a:prstGeom prst="rect">
            <a:avLst/>
          </a:prstGeom>
          <a:noFill/>
          <a:ln w="9525">
            <a:noFill/>
            <a:miter lim="800000"/>
            <a:headEnd/>
            <a:tailEnd/>
          </a:ln>
          <a:effectLst/>
        </p:spPr>
        <p:txBody>
          <a:bodyPr vert="horz" wrap="square" lIns="91440" tIns="228528" rIns="91440" bIns="228528"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2</a:t>
            </a:r>
            <a:r>
              <a:rPr lang="uk-UA" sz="3600" b="1" i="1" dirty="0" smtClean="0" bmk="">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.2.4. Методи теорії прийняття рішень</a:t>
            </a:r>
            <a:endParaRPr lang="uk-UA"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Times New Roman" pitchFamily="18" charset="0"/>
            </a:endParaRPr>
          </a:p>
          <a:p>
            <a:pPr indent="450850" eaLnBrk="0" hangingPunct="0"/>
            <a:endParaRPr lang="uk-UA" b="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p:txBody>
      </p:sp>
      <p:sp>
        <p:nvSpPr>
          <p:cNvPr id="51202" name="Rectangle 2"/>
          <p:cNvSpPr>
            <a:spLocks noChangeArrowheads="1"/>
          </p:cNvSpPr>
          <p:nvPr/>
        </p:nvSpPr>
        <p:spPr bwMode="auto">
          <a:xfrm>
            <a:off x="755576" y="1714488"/>
            <a:ext cx="7174010" cy="953962"/>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228528" rIns="91440" bIns="228528"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uk-UA"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Метод побудови дерева рішень</a:t>
            </a:r>
            <a:endPar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4" name="Прямоугольник 3"/>
          <p:cNvSpPr/>
          <p:nvPr/>
        </p:nvSpPr>
        <p:spPr>
          <a:xfrm>
            <a:off x="428596" y="3286124"/>
            <a:ext cx="8501122" cy="3046988"/>
          </a:xfrm>
          <a:prstGeom prst="rect">
            <a:avLst/>
          </a:prstGeom>
          <a:noFill/>
          <a:ln w="57150">
            <a:solidFill>
              <a:schemeClr val="tx1"/>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fontAlgn="auto">
              <a:spcBef>
                <a:spcPts val="0"/>
              </a:spcBef>
              <a:spcAft>
                <a:spcPts val="0"/>
              </a:spcAft>
            </a:pPr>
            <a:r>
              <a:rPr lang="uk-UA" sz="2400" dirty="0" smtClean="0">
                <a:solidFill>
                  <a:schemeClr val="tx1"/>
                </a:solidFill>
              </a:rPr>
              <a:t>Цей метод входить у систему методів ситуаційного аналізу і використовується у випадках, коли прогнозована ситуація може бути структурована таким чином, що виділяються ключові моменти, в яких або потрібно приймати рішення з певною ймовірністю (роль аналітика чи менеджера активна), або також з певною ймовірністю відбувається якась подія (роль аналітика чи менеджера пасивна, однак є важли­ви­ми деякі незалежні від його дій обставини).</a:t>
            </a:r>
            <a:endParaRPr lang="ru-RU" sz="2400" dirty="0">
              <a:solidFill>
                <a:schemeClr val="tx1"/>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14290"/>
            <a:ext cx="558697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Лінійне програмування</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357158" y="1000108"/>
            <a:ext cx="2738507" cy="461665"/>
          </a:xfrm>
          <a:prstGeom prst="rect">
            <a:avLst/>
          </a:prstGeom>
        </p:spPr>
        <p:txBody>
          <a:bodyPr wrap="none">
            <a:spAutoFit/>
          </a:bodyPr>
          <a:lstStyle/>
          <a:p>
            <a:pPr fontAlgn="auto">
              <a:spcBef>
                <a:spcPts val="0"/>
              </a:spcBef>
              <a:spcAft>
                <a:spcPts val="0"/>
              </a:spcAft>
            </a:pPr>
            <a:r>
              <a:rPr lang="uk-UA" sz="2400" b="1" dirty="0" smtClean="0">
                <a:solidFill>
                  <a:prstClr val="white"/>
                </a:solidFill>
                <a:latin typeface="Constantia"/>
                <a:cs typeface="+mn-cs"/>
              </a:rPr>
              <a:t>Програмування </a:t>
            </a:r>
            <a:r>
              <a:rPr lang="uk-UA" sz="2400" dirty="0" smtClean="0">
                <a:solidFill>
                  <a:prstClr val="white"/>
                </a:solidFill>
                <a:latin typeface="Constantia"/>
                <a:cs typeface="+mn-cs"/>
              </a:rPr>
              <a:t>:</a:t>
            </a:r>
            <a:endParaRPr lang="ru-RU" sz="2400" dirty="0">
              <a:solidFill>
                <a:prstClr val="white"/>
              </a:solidFill>
              <a:latin typeface="Constantia"/>
              <a:cs typeface="+mn-cs"/>
            </a:endParaRPr>
          </a:p>
        </p:txBody>
      </p:sp>
      <p:sp>
        <p:nvSpPr>
          <p:cNvPr id="4" name="Прямоугольник 3"/>
          <p:cNvSpPr/>
          <p:nvPr/>
        </p:nvSpPr>
        <p:spPr>
          <a:xfrm>
            <a:off x="179512" y="1571612"/>
            <a:ext cx="8640960" cy="1569660"/>
          </a:xfrm>
          <a:prstGeom prst="rect">
            <a:avLst/>
          </a:prstGeom>
          <a:ln w="28575">
            <a:solidFill>
              <a:schemeClr val="tx1"/>
            </a:solidFill>
            <a:prstDash val="dashDot"/>
          </a:ln>
        </p:spPr>
        <p:txBody>
          <a:bodyPr wrap="square">
            <a:spAutoFit/>
          </a:bodyPr>
          <a:lstStyle/>
          <a:p>
            <a:pPr marL="342900" indent="-342900" algn="just" fontAlgn="auto">
              <a:spcBef>
                <a:spcPts val="0"/>
              </a:spcBef>
              <a:spcAft>
                <a:spcPts val="0"/>
              </a:spcAft>
              <a:buFontTx/>
              <a:buAutoNum type="arabicParenR"/>
            </a:pPr>
            <a:r>
              <a:rPr lang="uk-UA" sz="2400" dirty="0" smtClean="0">
                <a:solidFill>
                  <a:prstClr val="white"/>
                </a:solidFill>
                <a:latin typeface="Constantia"/>
                <a:cs typeface="+mn-cs"/>
              </a:rPr>
              <a:t>це процес підготовки спеціальної програми для </a:t>
            </a:r>
            <a:r>
              <a:rPr lang="uk-UA" sz="2400" dirty="0" smtClean="0">
                <a:solidFill>
                  <a:prstClr val="white"/>
                </a:solidFill>
                <a:latin typeface="Constantia"/>
                <a:cs typeface="+mn-cs"/>
              </a:rPr>
              <a:t>ПК; </a:t>
            </a:r>
            <a:endParaRPr lang="uk-UA" sz="2400" dirty="0" smtClean="0">
              <a:solidFill>
                <a:prstClr val="white"/>
              </a:solidFill>
              <a:latin typeface="Constantia"/>
              <a:cs typeface="+mn-cs"/>
            </a:endParaRPr>
          </a:p>
          <a:p>
            <a:pPr marL="342900" indent="-342900" algn="just" fontAlgn="auto">
              <a:spcBef>
                <a:spcPts val="0"/>
              </a:spcBef>
              <a:spcAft>
                <a:spcPts val="0"/>
              </a:spcAft>
              <a:buFontTx/>
              <a:buAutoNum type="arabicParenR"/>
            </a:pPr>
            <a:r>
              <a:rPr lang="uk-UA" sz="2400" dirty="0" smtClean="0">
                <a:solidFill>
                  <a:prstClr val="white"/>
                </a:solidFill>
                <a:latin typeface="Constantia"/>
                <a:cs typeface="+mn-cs"/>
              </a:rPr>
              <a:t>методи розробки планів і програм, що дозволяють оптимізувати деякі сторони діяльності суб'єкта, який господарює.</a:t>
            </a:r>
            <a:endParaRPr lang="ru-RU" sz="2400" dirty="0">
              <a:solidFill>
                <a:prstClr val="white"/>
              </a:solidFill>
              <a:latin typeface="Constantia"/>
              <a:cs typeface="+mn-cs"/>
            </a:endParaRPr>
          </a:p>
        </p:txBody>
      </p:sp>
      <p:sp>
        <p:nvSpPr>
          <p:cNvPr id="50177" name="Rectangle 1"/>
          <p:cNvSpPr>
            <a:spLocks noChangeArrowheads="1"/>
          </p:cNvSpPr>
          <p:nvPr/>
        </p:nvSpPr>
        <p:spPr bwMode="auto">
          <a:xfrm>
            <a:off x="428596" y="3500438"/>
            <a:ext cx="85358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За допомогою лінійного програмування в аналізі </a:t>
            </a:r>
            <a:r>
              <a:rPr lang="uk-UA" sz="2000" dirty="0" smtClean="0">
                <a:solidFill>
                  <a:prstClr val="white"/>
                </a:solidFill>
                <a:latin typeface="Constantia"/>
                <a:ea typeface="Times New Roman" pitchFamily="18" charset="0"/>
              </a:rPr>
              <a:t>господарської </a:t>
            </a:r>
            <a:r>
              <a:rPr lang="uk-UA" sz="2000" dirty="0" smtClean="0">
                <a:solidFill>
                  <a:prstClr val="white"/>
                </a:solidFill>
                <a:latin typeface="Constantia"/>
                <a:ea typeface="Times New Roman" pitchFamily="18" charset="0"/>
              </a:rPr>
              <a:t>діяльності вирішується цілий ряд завдань, у першу чергу тих, що стосуються процесу планування діяльності. Лінійне програмування дозволяє відшукувати оптимальні параметри випуску і способи найкращого використання наявних ресурсів.</a:t>
            </a:r>
          </a:p>
          <a:p>
            <a:pPr indent="450850" algn="just"/>
            <a:endParaRPr lang="ru-RU" sz="2000" dirty="0" smtClean="0">
              <a:solidFill>
                <a:prstClr val="white"/>
              </a:solidFill>
              <a:latin typeface="Constantia"/>
            </a:endParaRPr>
          </a:p>
        </p:txBody>
      </p:sp>
      <p:sp>
        <p:nvSpPr>
          <p:cNvPr id="6" name="Прямоугольник 5"/>
          <p:cNvSpPr/>
          <p:nvPr/>
        </p:nvSpPr>
        <p:spPr>
          <a:xfrm>
            <a:off x="428596" y="5429264"/>
            <a:ext cx="8286808" cy="10156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indent="450850" algn="just" eaLnBrk="0" hangingPunct="0"/>
            <a:r>
              <a:rPr lang="uk-UA" sz="2000" dirty="0" smtClean="0">
                <a:solidFill>
                  <a:schemeClr val="tx1"/>
                </a:solidFill>
                <a:ea typeface="Times New Roman" pitchFamily="18" charset="0"/>
                <a:cs typeface="Arial" pitchFamily="34" charset="0"/>
              </a:rPr>
              <a:t>Суть методу лінійного програмування полягає в знаходженні  максимуму чи мінімуму обраної відповідно до інтересів аналітика цільової функції при наявних обмеженнях. </a:t>
            </a:r>
            <a:endParaRPr lang="uk-UA" sz="2000" dirty="0" smtClean="0">
              <a:solidFill>
                <a:schemeClr val="tx1"/>
              </a:solidFill>
              <a:cs typeface="Arial" pitchFamily="34" charset="0"/>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3913" y="214290"/>
            <a:ext cx="4522393"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 чутливості</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214282" y="1071546"/>
            <a:ext cx="8715436" cy="2554545"/>
          </a:xfrm>
          <a:prstGeom prst="rect">
            <a:avLst/>
          </a:prstGeom>
          <a:noFill/>
          <a:ln w="57150">
            <a:solidFill>
              <a:schemeClr val="tx1"/>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spcBef>
                <a:spcPts val="0"/>
              </a:spcBef>
              <a:spcAft>
                <a:spcPts val="0"/>
              </a:spcAft>
            </a:pPr>
            <a:r>
              <a:rPr lang="uk-UA" sz="2000" dirty="0" smtClean="0">
                <a:solidFill>
                  <a:schemeClr val="tx1"/>
                </a:solidFill>
              </a:rPr>
              <a:t>        Для успішного планування виробничої діяльності варто передбачити і зміни, що можуть відбутися в майбутніх цінах на сировину і кінцеву продукцію підприємства, на можливе падіння чи збільшення попиту на товари, вироблені підприємством. Для цього виконується аналітична процедура, яку називають аналізом чутливості. </a:t>
            </a:r>
          </a:p>
          <a:p>
            <a:pPr algn="just" fontAlgn="auto">
              <a:spcBef>
                <a:spcPts val="0"/>
              </a:spcBef>
              <a:spcAft>
                <a:spcPts val="0"/>
              </a:spcAft>
            </a:pPr>
            <a:r>
              <a:rPr lang="uk-UA" sz="2000" dirty="0" smtClean="0">
                <a:solidFill>
                  <a:schemeClr val="tx1"/>
                </a:solidFill>
              </a:rPr>
              <a:t>        Дуже часто цей метод використовується для аналізу інвестиційних проектів, а також для прогнозування величини чистого прибутку підприємства.</a:t>
            </a:r>
            <a:endParaRPr lang="ru-RU" sz="2000" dirty="0">
              <a:solidFill>
                <a:schemeClr val="tx1"/>
              </a:solidFill>
            </a:endParaRPr>
          </a:p>
        </p:txBody>
      </p:sp>
      <p:sp>
        <p:nvSpPr>
          <p:cNvPr id="4" name="Прямоугольник 3"/>
          <p:cNvSpPr/>
          <p:nvPr/>
        </p:nvSpPr>
        <p:spPr>
          <a:xfrm>
            <a:off x="1093804" y="3930255"/>
            <a:ext cx="6956392"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Методи фінансових обчислень</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214282" y="4929198"/>
            <a:ext cx="8715436" cy="1631216"/>
          </a:xfrm>
          <a:prstGeom prst="rect">
            <a:avLst/>
          </a:prstGeom>
          <a:noFill/>
          <a:ln w="57150">
            <a:solidFill>
              <a:schemeClr val="tx1"/>
            </a:solidFill>
            <a:prstDash val="dash"/>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indent="450850" algn="just"/>
            <a:r>
              <a:rPr lang="uk-UA" sz="2000" dirty="0" smtClean="0">
                <a:solidFill>
                  <a:schemeClr val="tx1"/>
                </a:solidFill>
                <a:ea typeface="Times New Roman" pitchFamily="18" charset="0"/>
                <a:cs typeface="Arial" pitchFamily="34" charset="0"/>
              </a:rPr>
              <a:t>Фінансові обчислення, що базуються на понятті тимчасової вартості грошей, є одним із наріжних елементів фінансового аналізу і використовуються в різних його розділах. Найбільш інтенсивно вони застосовуються для оцінки інвестиційних проектів, в операціях на ринку цінних паперів, у позикових операціях, в оцінці бізнесу й ін.</a:t>
            </a:r>
            <a:endParaRPr lang="uk-UA" sz="2000" dirty="0" smtClean="0">
              <a:solidFill>
                <a:schemeClr val="tx1"/>
              </a:solidFill>
              <a:cs typeface="Arial" pitchFamily="34" charset="0"/>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14290"/>
            <a:ext cx="91440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ru-RU"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2.2.5. </a:t>
            </a:r>
            <a:r>
              <a:rPr lang="ru-RU" sz="3600" b="1" i="1" dirty="0" err="1"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Математико-статистичні</a:t>
            </a:r>
            <a:r>
              <a:rPr lang="ru-RU"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 </a:t>
            </a:r>
            <a:r>
              <a:rPr lang="ru-RU" sz="3600" b="1" i="1" dirty="0" err="1"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методи</a:t>
            </a:r>
            <a:r>
              <a:rPr lang="ru-RU"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 </a:t>
            </a:r>
            <a:r>
              <a:rPr lang="ru-RU" sz="3600" b="1" i="1" dirty="0" err="1"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вивчення</a:t>
            </a:r>
            <a:r>
              <a:rPr lang="ru-RU"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 </a:t>
            </a:r>
            <a:r>
              <a:rPr lang="ru-RU" sz="3600" b="1" i="1" dirty="0" err="1"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rPr>
              <a:t>зв'язків</a:t>
            </a:r>
            <a:endParaRPr lang="ru-RU" sz="3600" b="1" dirty="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mn-cs"/>
            </a:endParaRPr>
          </a:p>
        </p:txBody>
      </p:sp>
      <p:sp>
        <p:nvSpPr>
          <p:cNvPr id="7" name="Прямоугольник 6"/>
          <p:cNvSpPr/>
          <p:nvPr/>
        </p:nvSpPr>
        <p:spPr>
          <a:xfrm>
            <a:off x="500034" y="1571612"/>
            <a:ext cx="835824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pPr>
            <a:r>
              <a:rPr lang="uk-UA" sz="2400" dirty="0" smtClean="0">
                <a:solidFill>
                  <a:schemeClr val="tx1"/>
                </a:solidFill>
              </a:rPr>
              <a:t>В аналізі господарської діяльності  математико-статистичні (стохастичні) моделі використовуються, коли необхідно</a:t>
            </a:r>
            <a:endParaRPr lang="ru-RU" sz="2400" dirty="0">
              <a:solidFill>
                <a:schemeClr val="tx1"/>
              </a:solidFill>
            </a:endParaRPr>
          </a:p>
        </p:txBody>
      </p:sp>
      <p:sp>
        <p:nvSpPr>
          <p:cNvPr id="14" name="Прямоугольник 13"/>
          <p:cNvSpPr/>
          <p:nvPr/>
        </p:nvSpPr>
        <p:spPr>
          <a:xfrm>
            <a:off x="214282" y="3929066"/>
            <a:ext cx="2701534" cy="1477328"/>
          </a:xfrm>
          <a:prstGeom prst="rect">
            <a:avLst/>
          </a:prstGeom>
          <a:ln w="28575">
            <a:solidFill>
              <a:schemeClr val="tx1"/>
            </a:solidFill>
            <a:prstDash val="lgDash"/>
          </a:ln>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оцінити вплив факторів, через які не можна побудувати жорстко детерміновану модель</a:t>
            </a:r>
            <a:endParaRPr lang="ru-RU" dirty="0">
              <a:solidFill>
                <a:prstClr val="white"/>
              </a:solidFill>
              <a:latin typeface="Constantia"/>
              <a:cs typeface="+mn-cs"/>
            </a:endParaRPr>
          </a:p>
        </p:txBody>
      </p:sp>
      <p:sp>
        <p:nvSpPr>
          <p:cNvPr id="15" name="Прямоугольник 14"/>
          <p:cNvSpPr/>
          <p:nvPr/>
        </p:nvSpPr>
        <p:spPr>
          <a:xfrm>
            <a:off x="3286116" y="3971719"/>
            <a:ext cx="2500330" cy="1477328"/>
          </a:xfrm>
          <a:prstGeom prst="rect">
            <a:avLst/>
          </a:prstGeom>
          <a:ln w="28575">
            <a:solidFill>
              <a:schemeClr val="tx1"/>
            </a:solidFill>
            <a:prstDash val="lgDash"/>
          </a:ln>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вивчити і порівняти вплив факторів, котрі неможливо включити в ту саму детерміновану модель</a:t>
            </a:r>
            <a:endParaRPr lang="ru-RU" dirty="0">
              <a:solidFill>
                <a:prstClr val="white"/>
              </a:solidFill>
              <a:latin typeface="Constantia"/>
              <a:cs typeface="+mn-cs"/>
            </a:endParaRPr>
          </a:p>
        </p:txBody>
      </p:sp>
      <p:sp>
        <p:nvSpPr>
          <p:cNvPr id="17" name="Прямоугольник 16"/>
          <p:cNvSpPr/>
          <p:nvPr/>
        </p:nvSpPr>
        <p:spPr>
          <a:xfrm>
            <a:off x="6084168" y="3929066"/>
            <a:ext cx="3059832" cy="1477328"/>
          </a:xfrm>
          <a:prstGeom prst="rect">
            <a:avLst/>
          </a:prstGeom>
          <a:ln w="28575">
            <a:solidFill>
              <a:schemeClr val="tx1"/>
            </a:solidFill>
            <a:prstDash val="lgDash"/>
          </a:ln>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виділити й оцінити вплив складних факторів, що не можуть бути виражені одним визначеним кількісним показником</a:t>
            </a:r>
            <a:endParaRPr lang="ru-RU" dirty="0">
              <a:solidFill>
                <a:prstClr val="white"/>
              </a:solidFill>
              <a:latin typeface="Constantia"/>
              <a:cs typeface="+mn-cs"/>
            </a:endParaRPr>
          </a:p>
        </p:txBody>
      </p:sp>
      <p:sp>
        <p:nvSpPr>
          <p:cNvPr id="18" name="Стрелка вниз 17"/>
          <p:cNvSpPr/>
          <p:nvPr/>
        </p:nvSpPr>
        <p:spPr>
          <a:xfrm>
            <a:off x="1000100" y="2857496"/>
            <a:ext cx="357190"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9" name="Стрелка вниз 18"/>
          <p:cNvSpPr/>
          <p:nvPr/>
        </p:nvSpPr>
        <p:spPr>
          <a:xfrm>
            <a:off x="4357686" y="2857496"/>
            <a:ext cx="357190"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20" name="Стрелка вниз 19"/>
          <p:cNvSpPr/>
          <p:nvPr/>
        </p:nvSpPr>
        <p:spPr>
          <a:xfrm>
            <a:off x="7715272" y="2857496"/>
            <a:ext cx="357190"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01122"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Стохастичний підхід для своєї реалізації вимагає виконання ряду передумов:</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endParaRPr>
          </a:p>
        </p:txBody>
      </p:sp>
      <p:sp>
        <p:nvSpPr>
          <p:cNvPr id="62465" name="Rectangle 1"/>
          <p:cNvSpPr>
            <a:spLocks noChangeArrowheads="1"/>
          </p:cNvSpPr>
          <p:nvPr/>
        </p:nvSpPr>
        <p:spPr bwMode="auto">
          <a:xfrm>
            <a:off x="357158" y="1391492"/>
            <a:ext cx="87868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buFontTx/>
              <a:buAutoNum type="arabicParenR"/>
            </a:pPr>
            <a:r>
              <a:rPr lang="uk-UA" sz="2000" dirty="0" smtClean="0">
                <a:solidFill>
                  <a:prstClr val="white"/>
                </a:solidFill>
                <a:latin typeface="Constantia"/>
                <a:ea typeface="Times New Roman" pitchFamily="18" charset="0"/>
              </a:rPr>
              <a:t>наявність досить великої сукупності об'єктів (жорстко детерміновану модель можна аналізувати й будувати за одним об'єктом, для стохас­тичної ж моделі необхідна сукупність);</a:t>
            </a:r>
          </a:p>
          <a:p>
            <a:pPr indent="450850" algn="just">
              <a:buFontTx/>
              <a:buAutoNum type="arabicParenR"/>
            </a:pPr>
            <a:endParaRPr lang="uk-UA" sz="2000" dirty="0" smtClean="0">
              <a:solidFill>
                <a:prstClr val="white"/>
              </a:solidFill>
              <a:latin typeface="Constantia"/>
              <a:ea typeface="Times New Roman" pitchFamily="18" charset="0"/>
            </a:endParaRPr>
          </a:p>
          <a:p>
            <a:pPr indent="450850" algn="just">
              <a:buFontTx/>
              <a:buAutoNum type="arabicParenR"/>
            </a:pPr>
            <a:r>
              <a:rPr lang="uk-UA" sz="2000" dirty="0" smtClean="0">
                <a:solidFill>
                  <a:prstClr val="white"/>
                </a:solidFill>
                <a:latin typeface="Constantia"/>
                <a:ea typeface="Times New Roman" pitchFamily="18" charset="0"/>
              </a:rPr>
              <a:t>достатній обсяг спостережень: за одним-двома спостереженнями судити про характер стохастичного зв'язку не можна.</a:t>
            </a:r>
            <a:endParaRPr lang="uk-UA" sz="2000" dirty="0" smtClean="0">
              <a:solidFill>
                <a:prstClr val="white"/>
              </a:solidFill>
              <a:latin typeface="Constantia"/>
            </a:endParaRPr>
          </a:p>
        </p:txBody>
      </p:sp>
      <p:sp>
        <p:nvSpPr>
          <p:cNvPr id="62466" name="Rectangle 2"/>
          <p:cNvSpPr>
            <a:spLocks noChangeArrowheads="1"/>
          </p:cNvSpPr>
          <p:nvPr/>
        </p:nvSpPr>
        <p:spPr bwMode="auto">
          <a:xfrm>
            <a:off x="357158" y="4010387"/>
            <a:ext cx="4214842" cy="13234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indent="450850" algn="just"/>
            <a:r>
              <a:rPr lang="uk-UA" sz="2000" dirty="0" smtClean="0">
                <a:solidFill>
                  <a:schemeClr val="tx1"/>
                </a:solidFill>
                <a:ea typeface="Times New Roman" pitchFamily="18" charset="0"/>
                <a:cs typeface="Arial" pitchFamily="34" charset="0"/>
              </a:rPr>
              <a:t>Оскільки стохастична модель – це, як правило, рівняння регресії, при її побудові повинні виконуватися такі умови:</a:t>
            </a:r>
            <a:endParaRPr lang="uk-UA" sz="2000" dirty="0" smtClean="0">
              <a:solidFill>
                <a:schemeClr val="tx1"/>
              </a:solidFill>
              <a:cs typeface="Arial" pitchFamily="34" charset="0"/>
            </a:endParaRPr>
          </a:p>
        </p:txBody>
      </p:sp>
      <p:sp>
        <p:nvSpPr>
          <p:cNvPr id="5" name="Прямоугольник 4"/>
          <p:cNvSpPr/>
          <p:nvPr/>
        </p:nvSpPr>
        <p:spPr>
          <a:xfrm>
            <a:off x="5357818" y="3357562"/>
            <a:ext cx="3500462" cy="369332"/>
          </a:xfrm>
          <a:prstGeom prst="rect">
            <a:avLst/>
          </a:prstGeom>
          <a:ln w="38100">
            <a:solidFill>
              <a:schemeClr val="accent2"/>
            </a:solidFill>
          </a:ln>
        </p:spPr>
        <p:txBody>
          <a:bodyPr wrap="square">
            <a:spAutoFit/>
          </a:bodyPr>
          <a:lstStyle/>
          <a:p>
            <a:pPr fontAlgn="auto">
              <a:spcBef>
                <a:spcPts val="0"/>
              </a:spcBef>
              <a:spcAft>
                <a:spcPts val="0"/>
              </a:spcAft>
            </a:pPr>
            <a:r>
              <a:rPr lang="uk-UA" dirty="0" smtClean="0">
                <a:solidFill>
                  <a:prstClr val="white"/>
                </a:solidFill>
                <a:latin typeface="Constantia"/>
                <a:cs typeface="+mn-cs"/>
              </a:rPr>
              <a:t>випадковість спостережень</a:t>
            </a:r>
            <a:endParaRPr lang="ru-RU" dirty="0">
              <a:solidFill>
                <a:prstClr val="white"/>
              </a:solidFill>
              <a:latin typeface="Constantia"/>
              <a:cs typeface="+mn-cs"/>
            </a:endParaRPr>
          </a:p>
        </p:txBody>
      </p:sp>
      <p:sp>
        <p:nvSpPr>
          <p:cNvPr id="6" name="Прямоугольник 5"/>
          <p:cNvSpPr/>
          <p:nvPr/>
        </p:nvSpPr>
        <p:spPr>
          <a:xfrm>
            <a:off x="5357818" y="3959246"/>
            <a:ext cx="3571900" cy="923330"/>
          </a:xfrm>
          <a:prstGeom prst="rect">
            <a:avLst/>
          </a:prstGeom>
          <a:ln w="38100">
            <a:solidFill>
              <a:schemeClr val="accent2"/>
            </a:solidFill>
          </a:ln>
        </p:spPr>
        <p:txBody>
          <a:bodyPr wrap="square">
            <a:spAutoFit/>
          </a:bodyPr>
          <a:lstStyle/>
          <a:p>
            <a:pPr fontAlgn="auto">
              <a:spcBef>
                <a:spcPts val="0"/>
              </a:spcBef>
              <a:spcAft>
                <a:spcPts val="0"/>
              </a:spcAft>
            </a:pPr>
            <a:r>
              <a:rPr lang="uk-UA" dirty="0" smtClean="0">
                <a:solidFill>
                  <a:prstClr val="white"/>
                </a:solidFill>
                <a:latin typeface="Constantia"/>
                <a:cs typeface="+mn-cs"/>
              </a:rPr>
              <a:t>наявність однорідності сукупності як якісної, так і кількісної</a:t>
            </a:r>
            <a:endParaRPr lang="ru-RU" dirty="0">
              <a:solidFill>
                <a:prstClr val="white"/>
              </a:solidFill>
              <a:latin typeface="Constantia"/>
              <a:cs typeface="+mn-cs"/>
            </a:endParaRPr>
          </a:p>
        </p:txBody>
      </p:sp>
      <p:sp>
        <p:nvSpPr>
          <p:cNvPr id="62467" name="Rectangle 3"/>
          <p:cNvSpPr>
            <a:spLocks noChangeArrowheads="1"/>
          </p:cNvSpPr>
          <p:nvPr/>
        </p:nvSpPr>
        <p:spPr bwMode="auto">
          <a:xfrm>
            <a:off x="5357818" y="5143512"/>
            <a:ext cx="3500462" cy="1477328"/>
          </a:xfrm>
          <a:prstGeom prst="rect">
            <a:avLst/>
          </a:prstGeom>
          <a:noFill/>
          <a:ln w="3810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630238" algn="r"/>
              </a:tabLst>
            </a:pPr>
            <a:r>
              <a:rPr lang="uk-UA" dirty="0" smtClean="0">
                <a:solidFill>
                  <a:prstClr val="white"/>
                </a:solidFill>
                <a:latin typeface="Constantia"/>
                <a:ea typeface="Times New Roman" pitchFamily="18" charset="0"/>
              </a:rPr>
              <a:t>наявність спеціального математичного апарата (наприклад, інст­рументи аналізу автокореляцій для аналізу рядів динаміки).</a:t>
            </a:r>
            <a:endParaRPr lang="uk-UA" dirty="0" smtClean="0">
              <a:solidFill>
                <a:prstClr val="white"/>
              </a:solidFill>
              <a:latin typeface="Constantia"/>
            </a:endParaRPr>
          </a:p>
        </p:txBody>
      </p:sp>
      <p:cxnSp>
        <p:nvCxnSpPr>
          <p:cNvPr id="9" name="Прямая со стрелкой 8"/>
          <p:cNvCxnSpPr/>
          <p:nvPr/>
        </p:nvCxnSpPr>
        <p:spPr>
          <a:xfrm flipV="1">
            <a:off x="4572000" y="3714752"/>
            <a:ext cx="714380" cy="500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4640562" y="4406581"/>
            <a:ext cx="714380" cy="286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572000" y="5072074"/>
            <a:ext cx="785818" cy="6429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429684"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Стохастичне моделювання призначене для рішення трьох основних завдань</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endParaRPr>
          </a:p>
        </p:txBody>
      </p:sp>
      <p:sp>
        <p:nvSpPr>
          <p:cNvPr id="3" name="Овал 2"/>
          <p:cNvSpPr/>
          <p:nvPr/>
        </p:nvSpPr>
        <p:spPr>
          <a:xfrm>
            <a:off x="500034" y="1770536"/>
            <a:ext cx="3643338" cy="2626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uk-UA" dirty="0" smtClean="0">
                <a:solidFill>
                  <a:schemeClr val="tx1"/>
                </a:solidFill>
              </a:rPr>
              <a:t>установлення самого факту наявності (чи відсутності) статистично значимого зв'язку між досліджуваними ознаками</a:t>
            </a:r>
            <a:endParaRPr lang="ru-RU" dirty="0">
              <a:solidFill>
                <a:schemeClr val="tx1"/>
              </a:solidFill>
            </a:endParaRPr>
          </a:p>
        </p:txBody>
      </p:sp>
      <p:sp>
        <p:nvSpPr>
          <p:cNvPr id="4" name="Овал 3"/>
          <p:cNvSpPr/>
          <p:nvPr/>
        </p:nvSpPr>
        <p:spPr>
          <a:xfrm>
            <a:off x="2500298" y="4000504"/>
            <a:ext cx="4214842" cy="2857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uk-UA" dirty="0" smtClean="0">
                <a:solidFill>
                  <a:schemeClr val="tx1"/>
                </a:solidFill>
              </a:rPr>
              <a:t>прогнозування невідомих значень результативних показників за заданим значенням факторних ознак (задачі екстраполяції й інтерполяції)</a:t>
            </a:r>
            <a:endParaRPr lang="ru-RU" dirty="0">
              <a:solidFill>
                <a:schemeClr val="tx1"/>
              </a:solidFill>
            </a:endParaRPr>
          </a:p>
        </p:txBody>
      </p:sp>
      <p:sp>
        <p:nvSpPr>
          <p:cNvPr id="5" name="Овал 4"/>
          <p:cNvSpPr/>
          <p:nvPr/>
        </p:nvSpPr>
        <p:spPr>
          <a:xfrm>
            <a:off x="4634621" y="1377148"/>
            <a:ext cx="4071934" cy="3019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uk-UA" dirty="0" smtClean="0">
                <a:solidFill>
                  <a:schemeClr val="tx1"/>
                </a:solidFill>
              </a:rPr>
              <a:t>виявлення причинних зв'язків між досліджуваними показниками, вимірювання ступеня їхнього наближення і порівняльний аналіз сту­пеня впливу</a:t>
            </a:r>
            <a:endParaRPr lang="ru-RU" dirty="0">
              <a:solidFill>
                <a:schemeClr val="tx1"/>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3202" y="208418"/>
            <a:ext cx="5497595"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Кореляційний аналіз</a:t>
            </a: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214282" y="1000108"/>
            <a:ext cx="8715436" cy="1015663"/>
          </a:xfrm>
          <a:prstGeom prst="rect">
            <a:avLst/>
          </a:prstGeom>
        </p:spPr>
        <p:txBody>
          <a:bodyPr wrap="square">
            <a:spAutoFit/>
          </a:bodyPr>
          <a:lstStyle/>
          <a:p>
            <a:pPr fontAlgn="auto">
              <a:spcBef>
                <a:spcPts val="0"/>
              </a:spcBef>
              <a:spcAft>
                <a:spcPts val="0"/>
              </a:spcAft>
            </a:pPr>
            <a:r>
              <a:rPr lang="uk-UA" sz="2000" dirty="0" smtClean="0">
                <a:solidFill>
                  <a:prstClr val="white"/>
                </a:solidFill>
                <a:latin typeface="Constantia"/>
                <a:cs typeface="+mn-cs"/>
              </a:rPr>
              <a:t>це метод установлення вимірювання і  зв'язку між спостереженнями, які можна вважати випадковими й обраними із сукупності, розподіленої за багатовимірним нормальним законом.</a:t>
            </a:r>
            <a:endParaRPr lang="ru-RU" sz="2000" dirty="0">
              <a:solidFill>
                <a:prstClr val="white"/>
              </a:solidFill>
              <a:latin typeface="Constantia"/>
              <a:cs typeface="+mn-cs"/>
            </a:endParaRPr>
          </a:p>
        </p:txBody>
      </p:sp>
      <p:sp>
        <p:nvSpPr>
          <p:cNvPr id="4" name="Прямоугольник 3"/>
          <p:cNvSpPr/>
          <p:nvPr/>
        </p:nvSpPr>
        <p:spPr>
          <a:xfrm>
            <a:off x="214282" y="2857496"/>
            <a:ext cx="8643998" cy="3785652"/>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pPr>
            <a:r>
              <a:rPr lang="uk-UA" dirty="0" smtClean="0">
                <a:solidFill>
                  <a:schemeClr val="tx1"/>
                </a:solidFill>
              </a:rPr>
              <a:t>       </a:t>
            </a:r>
            <a:r>
              <a:rPr lang="uk-UA" sz="2400" dirty="0" smtClean="0">
                <a:solidFill>
                  <a:schemeClr val="tx1"/>
                </a:solidFill>
              </a:rPr>
              <a:t>  Статистичний зв'язок, при якому різним значенням однієї перемінної відповідають різні середні значення іншої. Виникати кореляційний зв'язок може декількома шляхами. Найважливіший із них – причинна залежність варіації результативної ознаки від зміни факторного. Крім того, такий вид зв'язку може спостерігатися між двома наслідками однієї причини. Основною особливістю кореляційного аналізу варто визнати те, що він встановлює лише факт наявності зв'язку і ступінь його </a:t>
            </a:r>
            <a:r>
              <a:rPr lang="uk-UA" sz="2400" dirty="0" err="1" smtClean="0">
                <a:solidFill>
                  <a:schemeClr val="tx1"/>
                </a:solidFill>
              </a:rPr>
              <a:t>тісності</a:t>
            </a:r>
            <a:r>
              <a:rPr lang="uk-UA" sz="2400" dirty="0" smtClean="0">
                <a:solidFill>
                  <a:schemeClr val="tx1"/>
                </a:solidFill>
              </a:rPr>
              <a:t>, не розкриваючи її причин.</a:t>
            </a:r>
            <a:endParaRPr lang="ru-RU" sz="2400" dirty="0">
              <a:solidFill>
                <a:schemeClr val="tx1"/>
              </a:solidFill>
            </a:endParaRPr>
          </a:p>
        </p:txBody>
      </p:sp>
      <p:sp>
        <p:nvSpPr>
          <p:cNvPr id="5" name="Прямоугольник 4"/>
          <p:cNvSpPr/>
          <p:nvPr/>
        </p:nvSpPr>
        <p:spPr>
          <a:xfrm>
            <a:off x="2479407" y="2214554"/>
            <a:ext cx="4185185"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Кореляційний зв'язок </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332656"/>
            <a:ext cx="5210529"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Регресивний аналіз</a:t>
            </a: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4513" name="Rectangle 1"/>
          <p:cNvSpPr>
            <a:spLocks noChangeArrowheads="1"/>
          </p:cNvSpPr>
          <p:nvPr/>
        </p:nvSpPr>
        <p:spPr bwMode="auto">
          <a:xfrm>
            <a:off x="357158" y="1071546"/>
            <a:ext cx="878684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метод встановлення аналітичного вираження стохастичної залежності між досліджуваними ознаками. Рівняння регресії показує, як у середньому змінюється Y при зміні кожного з </a:t>
            </a:r>
            <a:r>
              <a:rPr lang="uk-UA" sz="2000" dirty="0" err="1" smtClean="0">
                <a:solidFill>
                  <a:prstClr val="white"/>
                </a:solidFill>
                <a:latin typeface="Constantia"/>
                <a:ea typeface="Times New Roman" pitchFamily="18" charset="0"/>
              </a:rPr>
              <a:t>Х</a:t>
            </a:r>
            <a:r>
              <a:rPr lang="uk-UA" sz="2000" baseline="-30000" dirty="0" err="1" smtClean="0">
                <a:solidFill>
                  <a:prstClr val="white"/>
                </a:solidFill>
                <a:latin typeface="Constantia"/>
                <a:ea typeface="Times New Roman" pitchFamily="18" charset="0"/>
              </a:rPr>
              <a:t>i</a:t>
            </a:r>
            <a:r>
              <a:rPr lang="uk-UA" sz="2000" dirty="0" smtClean="0">
                <a:solidFill>
                  <a:prstClr val="white"/>
                </a:solidFill>
                <a:latin typeface="Constantia"/>
                <a:ea typeface="Times New Roman" pitchFamily="18" charset="0"/>
              </a:rPr>
              <a:t> і має вигляд:</a:t>
            </a:r>
            <a:endParaRPr lang="uk-UA" sz="2000" dirty="0" smtClean="0">
              <a:solidFill>
                <a:prstClr val="white"/>
              </a:solidFill>
              <a:latin typeface="Constantia"/>
            </a:endParaRPr>
          </a:p>
        </p:txBody>
      </p:sp>
      <p:sp>
        <p:nvSpPr>
          <p:cNvPr id="4" name="Прямоугольник 3"/>
          <p:cNvSpPr/>
          <p:nvPr/>
        </p:nvSpPr>
        <p:spPr>
          <a:xfrm>
            <a:off x="3000364" y="2643182"/>
            <a:ext cx="3537315" cy="646331"/>
          </a:xfrm>
          <a:prstGeom prst="rect">
            <a:avLst/>
          </a:prstGeom>
          <a:noFill/>
          <a:ln w="38100">
            <a:prstDash val="solid"/>
          </a:ln>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pPr>
            <a:r>
              <a:rPr lang="uk-UA" sz="3600" dirty="0" smtClean="0">
                <a:solidFill>
                  <a:prstClr val="black"/>
                </a:solidFill>
              </a:rPr>
              <a:t>Y = f(x</a:t>
            </a:r>
            <a:r>
              <a:rPr lang="uk-UA" sz="3600" baseline="-25000" dirty="0" smtClean="0">
                <a:solidFill>
                  <a:prstClr val="black"/>
                </a:solidFill>
              </a:rPr>
              <a:t>1</a:t>
            </a:r>
            <a:r>
              <a:rPr lang="uk-UA" sz="3600" dirty="0" smtClean="0">
                <a:solidFill>
                  <a:prstClr val="black"/>
                </a:solidFill>
              </a:rPr>
              <a:t>, x</a:t>
            </a:r>
            <a:r>
              <a:rPr lang="uk-UA" sz="3600" baseline="-25000" dirty="0" smtClean="0">
                <a:solidFill>
                  <a:prstClr val="black"/>
                </a:solidFill>
              </a:rPr>
              <a:t>2</a:t>
            </a:r>
            <a:r>
              <a:rPr lang="uk-UA" sz="3600" dirty="0" smtClean="0">
                <a:solidFill>
                  <a:prstClr val="black"/>
                </a:solidFill>
              </a:rPr>
              <a:t>, ..., </a:t>
            </a:r>
            <a:r>
              <a:rPr lang="uk-UA" sz="3600" dirty="0" err="1" smtClean="0">
                <a:solidFill>
                  <a:prstClr val="black"/>
                </a:solidFill>
              </a:rPr>
              <a:t>x</a:t>
            </a:r>
            <a:r>
              <a:rPr lang="uk-UA" sz="3600" baseline="-25000" dirty="0" err="1" smtClean="0">
                <a:solidFill>
                  <a:prstClr val="black"/>
                </a:solidFill>
              </a:rPr>
              <a:t>n</a:t>
            </a:r>
            <a:r>
              <a:rPr lang="uk-UA" sz="3600" dirty="0" smtClean="0">
                <a:solidFill>
                  <a:prstClr val="black"/>
                </a:solidFill>
              </a:rPr>
              <a:t>)</a:t>
            </a:r>
            <a:endParaRPr lang="ru-RU" sz="3600" dirty="0">
              <a:solidFill>
                <a:prstClr val="black"/>
              </a:solidFill>
            </a:endParaRPr>
          </a:p>
        </p:txBody>
      </p:sp>
      <p:sp>
        <p:nvSpPr>
          <p:cNvPr id="64514" name="Rectangle 2"/>
          <p:cNvSpPr>
            <a:spLocks noChangeArrowheads="1"/>
          </p:cNvSpPr>
          <p:nvPr/>
        </p:nvSpPr>
        <p:spPr bwMode="auto">
          <a:xfrm>
            <a:off x="464315" y="3587891"/>
            <a:ext cx="507209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69875" algn="just">
              <a:tabLst>
                <a:tab pos="450850" algn="l"/>
              </a:tabLst>
            </a:pPr>
            <a:r>
              <a:rPr lang="uk-UA" dirty="0" smtClean="0">
                <a:solidFill>
                  <a:prstClr val="white"/>
                </a:solidFill>
                <a:latin typeface="Constantia"/>
                <a:ea typeface="Times New Roman" pitchFamily="18" charset="0"/>
              </a:rPr>
              <a:t>де Y</a:t>
            </a:r>
            <a:r>
              <a:rPr lang="uk-UA" i="1" dirty="0" smtClean="0">
                <a:solidFill>
                  <a:prstClr val="white"/>
                </a:solidFill>
                <a:latin typeface="Constantia"/>
                <a:ea typeface="Times New Roman" pitchFamily="18" charset="0"/>
              </a:rPr>
              <a:t> – </a:t>
            </a:r>
            <a:r>
              <a:rPr lang="uk-UA" dirty="0" smtClean="0">
                <a:solidFill>
                  <a:prstClr val="white"/>
                </a:solidFill>
                <a:latin typeface="Constantia"/>
                <a:ea typeface="Times New Roman" pitchFamily="18" charset="0"/>
              </a:rPr>
              <a:t>залежна змінна (вона завжди одна);</a:t>
            </a:r>
            <a:endParaRPr lang="ru-RU" dirty="0" smtClean="0">
              <a:solidFill>
                <a:prstClr val="white"/>
              </a:solidFill>
              <a:latin typeface="Constantia"/>
            </a:endParaRPr>
          </a:p>
          <a:p>
            <a:pPr indent="269875" algn="just" eaLnBrk="0" hangingPunct="0">
              <a:tabLst>
                <a:tab pos="450850" algn="l"/>
              </a:tabLst>
            </a:pPr>
            <a:r>
              <a:rPr lang="uk-UA" dirty="0" err="1" smtClean="0">
                <a:solidFill>
                  <a:prstClr val="white"/>
                </a:solidFill>
                <a:latin typeface="Constantia"/>
                <a:ea typeface="Times New Roman" pitchFamily="18" charset="0"/>
              </a:rPr>
              <a:t>х</a:t>
            </a:r>
            <a:r>
              <a:rPr lang="uk-UA" baseline="-30000" dirty="0" err="1" smtClean="0">
                <a:solidFill>
                  <a:prstClr val="white"/>
                </a:solidFill>
                <a:latin typeface="Constantia"/>
                <a:ea typeface="Times New Roman" pitchFamily="18" charset="0"/>
              </a:rPr>
              <a:t>і</a:t>
            </a:r>
            <a:r>
              <a:rPr lang="uk-UA" dirty="0" smtClean="0">
                <a:solidFill>
                  <a:prstClr val="white"/>
                </a:solidFill>
                <a:latin typeface="Constantia"/>
                <a:ea typeface="Times New Roman" pitchFamily="18" charset="0"/>
              </a:rPr>
              <a:t> – незалежні змінні (фактори) (їх може бути небагато). </a:t>
            </a:r>
            <a:endParaRPr lang="uk-UA" dirty="0" smtClean="0">
              <a:solidFill>
                <a:prstClr val="white"/>
              </a:solidFill>
              <a:latin typeface="Constantia"/>
            </a:endParaRPr>
          </a:p>
        </p:txBody>
      </p:sp>
      <p:sp>
        <p:nvSpPr>
          <p:cNvPr id="64515" name="Rectangle 3"/>
          <p:cNvSpPr>
            <a:spLocks noChangeArrowheads="1"/>
          </p:cNvSpPr>
          <p:nvPr/>
        </p:nvSpPr>
        <p:spPr bwMode="auto">
          <a:xfrm>
            <a:off x="464315" y="5010898"/>
            <a:ext cx="842816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   Якщо незалежна перемінна одна – це простий регресивний аналіз. Якщо ж їх декілька </a:t>
            </a:r>
            <a:r>
              <a:rPr lang="uk-UA" sz="2000" i="1" dirty="0" smtClean="0">
                <a:solidFill>
                  <a:prstClr val="white"/>
                </a:solidFill>
                <a:latin typeface="Constantia"/>
                <a:ea typeface="Times New Roman" pitchFamily="18" charset="0"/>
              </a:rPr>
              <a:t>(</a:t>
            </a:r>
            <a:r>
              <a:rPr lang="uk-UA" sz="2000" dirty="0" smtClean="0">
                <a:solidFill>
                  <a:prstClr val="white"/>
                </a:solidFill>
                <a:latin typeface="Constantia"/>
                <a:ea typeface="Times New Roman" pitchFamily="18" charset="0"/>
              </a:rPr>
              <a:t>n </a:t>
            </a:r>
            <a:r>
              <a:rPr lang="uk-UA" sz="2000" dirty="0" smtClean="0">
                <a:solidFill>
                  <a:prstClr val="white"/>
                </a:solidFill>
                <a:latin typeface="Constantia"/>
                <a:ea typeface="Times New Roman" pitchFamily="18" charset="0"/>
                <a:sym typeface="Symbol" pitchFamily="18" charset="2"/>
              </a:rPr>
              <a:t></a:t>
            </a:r>
            <a:r>
              <a:rPr lang="uk-UA" sz="2000" dirty="0" smtClean="0">
                <a:solidFill>
                  <a:prstClr val="white"/>
                </a:solidFill>
                <a:latin typeface="Constantia"/>
                <a:ea typeface="Times New Roman" pitchFamily="18" charset="0"/>
              </a:rPr>
              <a:t> 2), то такий аналіз називається </a:t>
            </a:r>
            <a:r>
              <a:rPr lang="uk-UA" sz="2000" dirty="0" smtClean="0">
                <a:solidFill>
                  <a:prstClr val="white"/>
                </a:solidFill>
                <a:latin typeface="Constantia"/>
                <a:ea typeface="Times New Roman" pitchFamily="18" charset="0"/>
                <a:sym typeface="Symbol" pitchFamily="18" charset="2"/>
              </a:rPr>
              <a:t>багато­факторним.</a:t>
            </a: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214686"/>
            <a:ext cx="8143932" cy="3046988"/>
          </a:xfrm>
          <a:prstGeom prst="rect">
            <a:avLst/>
          </a:prstGeom>
          <a:noFill/>
          <a:ln w="57150">
            <a:solidFill>
              <a:schemeClr val="tx1"/>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spcBef>
                <a:spcPts val="0"/>
              </a:spcBef>
              <a:spcAft>
                <a:spcPts val="0"/>
              </a:spcAft>
            </a:pPr>
            <a:r>
              <a:rPr lang="uk-UA" dirty="0" smtClean="0">
                <a:solidFill>
                  <a:schemeClr val="tx1"/>
                </a:solidFill>
              </a:rPr>
              <a:t>          </a:t>
            </a:r>
            <a:r>
              <a:rPr lang="uk-UA" sz="2400" dirty="0" smtClean="0">
                <a:solidFill>
                  <a:schemeClr val="tx1"/>
                </a:solidFill>
              </a:rPr>
              <a:t>На відміну від кореляційного аналізу, що тільки відповідає на запитання, чи існує зв'язок між аналізованими ознаками, регресійний аналіз дає і її формалізоване вираження. Крім того, якщо кореляцій­ний аналіз вивчає будь-який взаємозв'язок факторів, то регресійний – однобічну залежність, тобто зв'язок, що показує, яким чином зміна факторних ознак впливає на результативну ознаку.</a:t>
            </a:r>
            <a:endParaRPr lang="ru-RU" sz="2400" dirty="0">
              <a:solidFill>
                <a:schemeClr val="tx1"/>
              </a:solidFill>
            </a:endParaRPr>
          </a:p>
        </p:txBody>
      </p:sp>
      <p:sp>
        <p:nvSpPr>
          <p:cNvPr id="65537" name="Rectangle 1"/>
          <p:cNvSpPr>
            <a:spLocks noChangeArrowheads="1"/>
          </p:cNvSpPr>
          <p:nvPr/>
        </p:nvSpPr>
        <p:spPr bwMode="auto">
          <a:xfrm>
            <a:off x="214282" y="29625"/>
            <a:ext cx="8715436" cy="1077218"/>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У ході регресивного аналізу приймають до уваги дві основні задачі:</a:t>
            </a:r>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
        <p:nvSpPr>
          <p:cNvPr id="65538" name="Rectangle 2"/>
          <p:cNvSpPr>
            <a:spLocks noChangeArrowheads="1"/>
          </p:cNvSpPr>
          <p:nvPr/>
        </p:nvSpPr>
        <p:spPr bwMode="auto">
          <a:xfrm>
            <a:off x="0" y="119675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tabLst>
                <a:tab pos="630238" algn="ctr"/>
              </a:tabLst>
            </a:pPr>
            <a:r>
              <a:rPr lang="uk-UA" sz="2000" dirty="0" smtClean="0">
                <a:solidFill>
                  <a:prstClr val="white"/>
                </a:solidFill>
                <a:latin typeface="Constantia"/>
                <a:ea typeface="Times New Roman" pitchFamily="18" charset="0"/>
              </a:rPr>
              <a:t>1) побудову рівняння регресії, тобто перебування виду залежності між результатним показником і незалежними факторами x</a:t>
            </a:r>
            <a:r>
              <a:rPr lang="uk-UA" sz="2000" baseline="-30000" dirty="0" smtClean="0">
                <a:solidFill>
                  <a:prstClr val="white"/>
                </a:solidFill>
                <a:latin typeface="Constantia"/>
                <a:ea typeface="Times New Roman" pitchFamily="18" charset="0"/>
              </a:rPr>
              <a:t>1</a:t>
            </a:r>
            <a:r>
              <a:rPr lang="uk-UA" sz="2000" dirty="0" smtClean="0">
                <a:solidFill>
                  <a:prstClr val="white"/>
                </a:solidFill>
                <a:latin typeface="Constantia"/>
                <a:ea typeface="Times New Roman" pitchFamily="18" charset="0"/>
              </a:rPr>
              <a:t>, x</a:t>
            </a:r>
            <a:r>
              <a:rPr lang="uk-UA" sz="2000" baseline="-30000" dirty="0" smtClean="0">
                <a:solidFill>
                  <a:prstClr val="white"/>
                </a:solidFill>
                <a:latin typeface="Constantia"/>
                <a:ea typeface="Times New Roman" pitchFamily="18" charset="0"/>
              </a:rPr>
              <a:t>2</a:t>
            </a:r>
            <a:r>
              <a:rPr lang="uk-UA" sz="2000" dirty="0" smtClean="0">
                <a:solidFill>
                  <a:prstClr val="white"/>
                </a:solidFill>
                <a:latin typeface="Constantia"/>
                <a:ea typeface="Times New Roman" pitchFamily="18" charset="0"/>
              </a:rPr>
              <a:t>, ..., </a:t>
            </a:r>
            <a:r>
              <a:rPr lang="uk-UA" sz="2000" dirty="0" err="1" smtClean="0">
                <a:solidFill>
                  <a:prstClr val="white"/>
                </a:solidFill>
                <a:latin typeface="Constantia"/>
                <a:ea typeface="Times New Roman" pitchFamily="18" charset="0"/>
              </a:rPr>
              <a:t>x</a:t>
            </a:r>
            <a:r>
              <a:rPr lang="uk-UA" sz="2000" baseline="-30000" dirty="0" err="1" smtClean="0">
                <a:solidFill>
                  <a:prstClr val="white"/>
                </a:solidFill>
                <a:latin typeface="Constantia"/>
                <a:ea typeface="Times New Roman" pitchFamily="18" charset="0"/>
              </a:rPr>
              <a:t>n</a:t>
            </a:r>
            <a:r>
              <a:rPr lang="uk-UA" sz="2000" dirty="0" smtClean="0">
                <a:solidFill>
                  <a:prstClr val="white"/>
                </a:solidFill>
                <a:latin typeface="Constantia"/>
                <a:ea typeface="Times New Roman" pitchFamily="18" charset="0"/>
              </a:rPr>
              <a:t> ;</a:t>
            </a:r>
            <a:endParaRPr lang="uk-UA" sz="2000" dirty="0" smtClean="0">
              <a:solidFill>
                <a:prstClr val="white"/>
              </a:solidFill>
              <a:latin typeface="Constantia"/>
            </a:endParaRPr>
          </a:p>
        </p:txBody>
      </p:sp>
      <p:sp>
        <p:nvSpPr>
          <p:cNvPr id="65539" name="Rectangle 3"/>
          <p:cNvSpPr>
            <a:spLocks noChangeArrowheads="1"/>
          </p:cNvSpPr>
          <p:nvPr/>
        </p:nvSpPr>
        <p:spPr bwMode="auto">
          <a:xfrm>
            <a:off x="9236" y="2139869"/>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tabLst>
                <a:tab pos="630238" algn="ctr"/>
              </a:tabLst>
            </a:pPr>
            <a:r>
              <a:rPr lang="uk-UA" sz="2000" dirty="0" smtClean="0">
                <a:solidFill>
                  <a:prstClr val="white"/>
                </a:solidFill>
                <a:latin typeface="Constantia"/>
                <a:ea typeface="Times New Roman" pitchFamily="18" charset="0"/>
              </a:rPr>
              <a:t>2) оцінку значимості отриманого рівняння, тобто визначення того, наскільки обрані факторні ознаки пояснюють варіацію ознаки Y.</a:t>
            </a:r>
            <a:endParaRPr lang="uk-UA" sz="2000" dirty="0" smtClean="0">
              <a:solidFill>
                <a:prstClr val="white"/>
              </a:solidFill>
              <a:latin typeface="Constantia"/>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85720" y="270339"/>
            <a:ext cx="864396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b="1" u="sng" dirty="0" smtClean="0">
                <a:solidFill>
                  <a:schemeClr val="accent2"/>
                </a:solidFill>
                <a:latin typeface="Constantia"/>
                <a:ea typeface="Times New Roman" pitchFamily="18" charset="0"/>
              </a:rPr>
              <a:t>Регресивний аналіз </a:t>
            </a:r>
            <a:r>
              <a:rPr lang="uk-UA" dirty="0" smtClean="0">
                <a:solidFill>
                  <a:prstClr val="white"/>
                </a:solidFill>
                <a:latin typeface="Constantia"/>
                <a:ea typeface="Times New Roman" pitchFamily="18" charset="0"/>
              </a:rPr>
              <a:t>– один із найбільш розроблених методів математичної статистики. Строго говорячи, для реалізації регресивного аналізу необхідне виконання ряду спеціальних вимог (зокрема, x</a:t>
            </a:r>
            <a:r>
              <a:rPr lang="uk-UA" baseline="-30000" dirty="0" smtClean="0">
                <a:solidFill>
                  <a:prstClr val="white"/>
                </a:solidFill>
                <a:latin typeface="Constantia"/>
                <a:ea typeface="Times New Roman" pitchFamily="18" charset="0"/>
              </a:rPr>
              <a:t>1</a:t>
            </a:r>
            <a:r>
              <a:rPr lang="uk-UA" dirty="0" smtClean="0">
                <a:solidFill>
                  <a:prstClr val="white"/>
                </a:solidFill>
                <a:latin typeface="Constantia"/>
                <a:ea typeface="Times New Roman" pitchFamily="18" charset="0"/>
              </a:rPr>
              <a:t>, x</a:t>
            </a:r>
            <a:r>
              <a:rPr lang="uk-UA" baseline="-30000" dirty="0" smtClean="0">
                <a:solidFill>
                  <a:prstClr val="white"/>
                </a:solidFill>
                <a:latin typeface="Constantia"/>
                <a:ea typeface="Times New Roman" pitchFamily="18" charset="0"/>
              </a:rPr>
              <a:t>2</a:t>
            </a:r>
            <a:r>
              <a:rPr lang="uk-UA" dirty="0" smtClean="0">
                <a:solidFill>
                  <a:prstClr val="white"/>
                </a:solidFill>
                <a:latin typeface="Constantia"/>
                <a:ea typeface="Times New Roman" pitchFamily="18" charset="0"/>
              </a:rPr>
              <a:t>, ..., </a:t>
            </a:r>
            <a:r>
              <a:rPr lang="uk-UA" dirty="0" err="1" smtClean="0">
                <a:solidFill>
                  <a:prstClr val="white"/>
                </a:solidFill>
                <a:latin typeface="Constantia"/>
                <a:ea typeface="Times New Roman" pitchFamily="18" charset="0"/>
              </a:rPr>
              <a:t>x</a:t>
            </a:r>
            <a:r>
              <a:rPr lang="uk-UA" baseline="-30000" dirty="0" err="1" smtClean="0">
                <a:solidFill>
                  <a:prstClr val="white"/>
                </a:solidFill>
                <a:latin typeface="Constantia"/>
                <a:ea typeface="Times New Roman" pitchFamily="18" charset="0"/>
              </a:rPr>
              <a:t>n</a:t>
            </a:r>
            <a:r>
              <a:rPr lang="uk-UA" dirty="0" smtClean="0">
                <a:solidFill>
                  <a:prstClr val="white"/>
                </a:solidFill>
                <a:latin typeface="Constantia"/>
                <a:ea typeface="Times New Roman" pitchFamily="18" charset="0"/>
              </a:rPr>
              <a:t>; Y повинні бути незалежними, нормально розподіленими випадковими величинами з постійними дисперсіями). У реальному житті сувора відповідність вимогам регресивного й кореляційного аналізів зустрічається дуже рідко, однак обидва ці методи дуже поширені в економічних дослідженнях. Залежності в економіці можуть бути не тільки прямими, але й зворотними і нелінійними. Регресивна модель може бути побудована при наявності будь-якої залежності, однак у багатофакторному аналізі використовують тільки лінійні моделі. </a:t>
            </a:r>
            <a:endParaRPr lang="uk-UA" dirty="0" smtClean="0">
              <a:solidFill>
                <a:prstClr val="white"/>
              </a:solidFill>
              <a:latin typeface="Constantia"/>
            </a:endParaRPr>
          </a:p>
        </p:txBody>
      </p:sp>
      <p:sp>
        <p:nvSpPr>
          <p:cNvPr id="66562" name="Rectangle 2"/>
          <p:cNvSpPr>
            <a:spLocks noChangeArrowheads="1"/>
          </p:cNvSpPr>
          <p:nvPr/>
        </p:nvSpPr>
        <p:spPr bwMode="auto">
          <a:xfrm>
            <a:off x="1785918" y="3356992"/>
            <a:ext cx="5599161" cy="646331"/>
          </a:xfrm>
          <a:prstGeom prst="rect">
            <a:avLst/>
          </a:prstGeom>
          <a:no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Arial" pitchFamily="34" charset="0"/>
              </a:rPr>
              <a:t>3. </a:t>
            </a:r>
            <a:r>
              <a:rPr lang="uk-UA"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Arial" pitchFamily="34" charset="0"/>
              </a:rPr>
              <a:t>Кластерний</a:t>
            </a: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Arial" pitchFamily="34" charset="0"/>
              </a:rPr>
              <a:t> аналіз</a:t>
            </a:r>
            <a:endPar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6563" name="Rectangle 3"/>
          <p:cNvSpPr>
            <a:spLocks noChangeArrowheads="1"/>
          </p:cNvSpPr>
          <p:nvPr/>
        </p:nvSpPr>
        <p:spPr bwMode="auto">
          <a:xfrm>
            <a:off x="2989534" y="4478111"/>
            <a:ext cx="59401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призначений для угруповання (</a:t>
            </a:r>
            <a:r>
              <a:rPr lang="uk-UA" sz="2000" dirty="0" err="1" smtClean="0">
                <a:solidFill>
                  <a:prstClr val="white"/>
                </a:solidFill>
                <a:latin typeface="Constantia"/>
                <a:ea typeface="Times New Roman" pitchFamily="18" charset="0"/>
              </a:rPr>
              <a:t>кластеризації</a:t>
            </a:r>
            <a:r>
              <a:rPr lang="uk-UA" sz="2000" dirty="0" smtClean="0">
                <a:solidFill>
                  <a:prstClr val="white"/>
                </a:solidFill>
                <a:latin typeface="Constantia"/>
                <a:ea typeface="Times New Roman" pitchFamily="18" charset="0"/>
              </a:rPr>
              <a:t>) сукупності, елементи якої характеризуються багатьма ознаками. Розходження між кластерами повинні бути більш істотними, ніж між спостереженнями, віднесеними до одного кластера.</a:t>
            </a:r>
            <a:endParaRPr lang="uk-UA" sz="2000" dirty="0" smtClean="0">
              <a:solidFill>
                <a:prstClr val="white"/>
              </a:solidFill>
              <a:latin typeface="Constantia"/>
            </a:endParaRPr>
          </a:p>
        </p:txBody>
      </p:sp>
      <p:pic>
        <p:nvPicPr>
          <p:cNvPr id="6" name="Рисунок 5" descr="images.jpeg"/>
          <p:cNvPicPr>
            <a:picLocks noChangeAspect="1"/>
          </p:cNvPicPr>
          <p:nvPr/>
        </p:nvPicPr>
        <p:blipFill>
          <a:blip r:embed="rId2" cstate="print"/>
          <a:stretch>
            <a:fillRect/>
          </a:stretch>
        </p:blipFill>
        <p:spPr>
          <a:xfrm>
            <a:off x="785786" y="4572008"/>
            <a:ext cx="2000264" cy="1845095"/>
          </a:xfrm>
          <a:prstGeom prst="rect">
            <a:avLst/>
          </a:prstGeom>
        </p:spPr>
      </p:pic>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389191448"/>
              </p:ext>
            </p:extLst>
          </p:nvPr>
        </p:nvGraphicFramePr>
        <p:xfrm>
          <a:off x="179512" y="188640"/>
          <a:ext cx="871296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2206625" y="4843463"/>
            <a:ext cx="6408738" cy="14414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uk-UA" sz="2000" dirty="0"/>
              <a:t>Фактичні результати діяльності порів­ню­ються з результатами минулих років, досягненнями інших підпри­ємств, плановими по­ка­зниками, середньогалузевими та </a:t>
            </a:r>
            <a:r>
              <a:rPr lang="uk-UA" sz="2000" dirty="0" smtClean="0"/>
              <a:t>ін.</a:t>
            </a:r>
            <a:endParaRPr lang="uk-UA" sz="2000" dirty="0"/>
          </a:p>
          <a:p>
            <a:pPr algn="ctr" fontAlgn="auto">
              <a:spcBef>
                <a:spcPts val="0"/>
              </a:spcBef>
              <a:spcAft>
                <a:spcPts val="0"/>
              </a:spcAft>
              <a:defRPr/>
            </a:pPr>
            <a:endParaRPr lang="uk-UA" dirty="0"/>
          </a:p>
        </p:txBody>
      </p:sp>
      <p:sp>
        <p:nvSpPr>
          <p:cNvPr id="8" name="Стрелка углом вверх 7"/>
          <p:cNvSpPr/>
          <p:nvPr/>
        </p:nvSpPr>
        <p:spPr>
          <a:xfrm rot="5400000">
            <a:off x="1742281" y="4653757"/>
            <a:ext cx="542925" cy="385762"/>
          </a:xfrm>
          <a:prstGeom prst="bentUpArrow">
            <a:avLst>
              <a:gd name="adj1" fmla="val 32840"/>
              <a:gd name="adj2" fmla="val 25000"/>
              <a:gd name="adj3" fmla="val 35780"/>
            </a:avLst>
          </a:prstGeom>
          <a:solidFill>
            <a:srgbClr val="FFC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03728"/>
            <a:ext cx="6063969" cy="707886"/>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Дисперсійний аналіз </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285720" y="1071546"/>
            <a:ext cx="8643998" cy="2862322"/>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         Це статистичний метод, який дозволяє  підтвердити чи спростувати гіпотезу про те, що дві вибірки даних відносяться до однієї головної сукупності. </a:t>
            </a:r>
          </a:p>
          <a:p>
            <a:pPr algn="just" fontAlgn="auto">
              <a:spcBef>
                <a:spcPts val="0"/>
              </a:spcBef>
              <a:spcAft>
                <a:spcPts val="0"/>
              </a:spcAft>
            </a:pPr>
            <a:r>
              <a:rPr lang="uk-UA" sz="2000" dirty="0" smtClean="0">
                <a:solidFill>
                  <a:prstClr val="white"/>
                </a:solidFill>
                <a:latin typeface="Constantia"/>
                <a:cs typeface="+mn-cs"/>
              </a:rPr>
              <a:t>        Стосовно аналізу діяльності підприємства можна сказати, що дисперсійний аналіз дозволяє визначити, чи до однієї і тієї ж сукупності, а чи до різних відносяться групи спостережень. </a:t>
            </a:r>
          </a:p>
          <a:p>
            <a:pPr algn="just" fontAlgn="auto">
              <a:spcBef>
                <a:spcPts val="0"/>
              </a:spcBef>
              <a:spcAft>
                <a:spcPts val="0"/>
              </a:spcAft>
            </a:pPr>
            <a:r>
              <a:rPr lang="uk-UA" sz="2000" dirty="0" smtClean="0">
                <a:solidFill>
                  <a:prstClr val="white"/>
                </a:solidFill>
                <a:latin typeface="Constantia"/>
                <a:cs typeface="+mn-cs"/>
              </a:rPr>
              <a:t>        Дисперсійний аналіз часто використовується разом з методами угруповання. Задача його проведення в цих випадках полягає в оцінці істотності розходжень між групами. </a:t>
            </a:r>
            <a:endParaRPr lang="ru-RU" sz="2000" dirty="0">
              <a:solidFill>
                <a:prstClr val="white"/>
              </a:solidFill>
              <a:latin typeface="Constantia"/>
              <a:cs typeface="+mn-cs"/>
            </a:endParaRPr>
          </a:p>
        </p:txBody>
      </p:sp>
      <p:pic>
        <p:nvPicPr>
          <p:cNvPr id="5" name="Рисунок 4" descr="images.jpeg"/>
          <p:cNvPicPr>
            <a:picLocks noChangeAspect="1"/>
          </p:cNvPicPr>
          <p:nvPr/>
        </p:nvPicPr>
        <p:blipFill>
          <a:blip r:embed="rId2" cstate="print"/>
          <a:stretch>
            <a:fillRect/>
          </a:stretch>
        </p:blipFill>
        <p:spPr>
          <a:xfrm>
            <a:off x="6215074" y="4000504"/>
            <a:ext cx="2714644" cy="2214578"/>
          </a:xfrm>
          <a:prstGeom prst="rect">
            <a:avLst/>
          </a:prstGeom>
          <a:ln w="28575">
            <a:solidFill>
              <a:schemeClr val="tx2">
                <a:lumMod val="75000"/>
              </a:schemeClr>
            </a:solidFill>
          </a:ln>
        </p:spPr>
      </p:pic>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150406"/>
            <a:ext cx="8643966" cy="198515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2.2.6. Способи вимірювання впливу чинників на основі детермінованих моделей</a:t>
            </a:r>
            <a:endParaRPr lang="uk-UA"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Times New Roman" pitchFamily="18" charset="0"/>
            </a:endParaRPr>
          </a:p>
          <a:p>
            <a:pPr indent="450850" eaLnBrk="0" hangingPunct="0"/>
            <a:endParaRPr lang="uk-UA" b="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p:txBody>
      </p:sp>
      <p:sp>
        <p:nvSpPr>
          <p:cNvPr id="3" name="Прямоугольник 2"/>
          <p:cNvSpPr/>
          <p:nvPr/>
        </p:nvSpPr>
        <p:spPr>
          <a:xfrm>
            <a:off x="1557491" y="2071678"/>
            <a:ext cx="5891228" cy="523220"/>
          </a:xfrm>
          <a:prstGeom prst="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fontAlgn="auto">
              <a:spcBef>
                <a:spcPts val="0"/>
              </a:spcBef>
              <a:spcAft>
                <a:spcPts val="0"/>
              </a:spcAft>
            </a:pPr>
            <a:r>
              <a:rPr lang="uk-UA"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Спосіб ланцюгової підстановки</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500034" y="2828836"/>
            <a:ext cx="8429684" cy="646331"/>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Використовується для розрахунку впливу чинників на всі типи детермінованих моделей: адитивних, мультиплікативних, кратних, змішаних (комбінованих)</a:t>
            </a:r>
            <a:endParaRPr lang="ru-RU" dirty="0">
              <a:solidFill>
                <a:prstClr val="white"/>
              </a:solidFill>
              <a:latin typeface="Constantia"/>
              <a:cs typeface="+mn-cs"/>
            </a:endParaRPr>
          </a:p>
        </p:txBody>
      </p:sp>
      <p:sp>
        <p:nvSpPr>
          <p:cNvPr id="23554" name="Rectangle 2"/>
          <p:cNvSpPr>
            <a:spLocks noChangeArrowheads="1"/>
          </p:cNvSpPr>
          <p:nvPr/>
        </p:nvSpPr>
        <p:spPr bwMode="auto">
          <a:xfrm>
            <a:off x="285720" y="4000504"/>
            <a:ext cx="8643998" cy="2246769"/>
          </a:xfrm>
          <a:prstGeom prst="rect">
            <a:avLst/>
          </a:prstGeom>
          <a:noFill/>
          <a:ln w="38100">
            <a:solidFill>
              <a:schemeClr val="tx1"/>
            </a:solidFill>
            <a:prstDash val="dash"/>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indent="450850" algn="just"/>
            <a:r>
              <a:rPr lang="uk-UA" sz="2000" dirty="0" smtClean="0">
                <a:solidFill>
                  <a:schemeClr val="tx1"/>
                </a:solidFill>
                <a:ea typeface="Times New Roman" pitchFamily="18" charset="0"/>
                <a:cs typeface="Arial" pitchFamily="34" charset="0"/>
              </a:rPr>
              <a:t>Цей спосіб дозволяє визначити вплив окре­мих чинників на зміну розміру результативного показника шляхом поступової заміни базисного розміру кожного факторного показника в об'ємі результативного показ­ника на фактичну зміну в звітному періоді. З цією метою визна­чають ряд умовних розмірів резуль­та­тивного показника,  враховуючи зміну одного, потім двох, трьох і біль­ше чинників, допускаючи, що інші не змінюються. </a:t>
            </a:r>
            <a:endParaRPr lang="uk-UA" sz="2000" dirty="0" smtClean="0">
              <a:solidFill>
                <a:schemeClr val="tx1"/>
              </a:solidFill>
              <a:cs typeface="Arial" pitchFamily="34" charset="0"/>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01122" cy="1631216"/>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Порівняння розміру результативного показника до і після зміни рівня того або іншого чинника дозволяє елімінувати вплив усіх чинників, крім одного, і визначити вплив останнього на приріст результативного показника. Порядок застосування цього способу розглядається на наступному прикладі:</a:t>
            </a:r>
            <a:endParaRPr lang="ru-RU" sz="2000" dirty="0">
              <a:solidFill>
                <a:prstClr val="white"/>
              </a:solidFill>
              <a:latin typeface="Constantia"/>
              <a:cs typeface="+mn-cs"/>
            </a:endParaRPr>
          </a:p>
        </p:txBody>
      </p:sp>
      <p:sp>
        <p:nvSpPr>
          <p:cNvPr id="22529" name="Rectangle 1"/>
          <p:cNvSpPr>
            <a:spLocks noChangeArrowheads="1"/>
          </p:cNvSpPr>
          <p:nvPr/>
        </p:nvSpPr>
        <p:spPr bwMode="auto">
          <a:xfrm>
            <a:off x="-109624" y="2025512"/>
            <a:ext cx="8967904" cy="692497"/>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Дані для факторного аналізу об'єму товарної продукції</a:t>
            </a:r>
            <a:endParaRPr lang="uk-UA"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7200" eaLnBrk="0" hangingPunct="0"/>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342359634"/>
              </p:ext>
            </p:extLst>
          </p:nvPr>
        </p:nvGraphicFramePr>
        <p:xfrm>
          <a:off x="1071539" y="2714620"/>
          <a:ext cx="7358112" cy="3992112"/>
        </p:xfrm>
        <a:graphic>
          <a:graphicData uri="http://schemas.openxmlformats.org/drawingml/2006/table">
            <a:tbl>
              <a:tblPr>
                <a:tableStyleId>{69CF1AB2-1976-4502-BF36-3FF5EA218861}</a:tableStyleId>
              </a:tblPr>
              <a:tblGrid>
                <a:gridCol w="3049203">
                  <a:extLst>
                    <a:ext uri="{9D8B030D-6E8A-4147-A177-3AD203B41FA5}">
                      <a16:colId xmlns:a16="http://schemas.microsoft.com/office/drawing/2014/main" val="20000"/>
                    </a:ext>
                  </a:extLst>
                </a:gridCol>
                <a:gridCol w="1012277">
                  <a:extLst>
                    <a:ext uri="{9D8B030D-6E8A-4147-A177-3AD203B41FA5}">
                      <a16:colId xmlns:a16="http://schemas.microsoft.com/office/drawing/2014/main" val="20001"/>
                    </a:ext>
                  </a:extLst>
                </a:gridCol>
                <a:gridCol w="640406">
                  <a:extLst>
                    <a:ext uri="{9D8B030D-6E8A-4147-A177-3AD203B41FA5}">
                      <a16:colId xmlns:a16="http://schemas.microsoft.com/office/drawing/2014/main" val="20002"/>
                    </a:ext>
                  </a:extLst>
                </a:gridCol>
                <a:gridCol w="815062">
                  <a:extLst>
                    <a:ext uri="{9D8B030D-6E8A-4147-A177-3AD203B41FA5}">
                      <a16:colId xmlns:a16="http://schemas.microsoft.com/office/drawing/2014/main" val="20003"/>
                    </a:ext>
                  </a:extLst>
                </a:gridCol>
                <a:gridCol w="920582">
                  <a:extLst>
                    <a:ext uri="{9D8B030D-6E8A-4147-A177-3AD203B41FA5}">
                      <a16:colId xmlns:a16="http://schemas.microsoft.com/office/drawing/2014/main" val="20004"/>
                    </a:ext>
                  </a:extLst>
                </a:gridCol>
                <a:gridCol w="920582">
                  <a:extLst>
                    <a:ext uri="{9D8B030D-6E8A-4147-A177-3AD203B41FA5}">
                      <a16:colId xmlns:a16="http://schemas.microsoft.com/office/drawing/2014/main" val="20005"/>
                    </a:ext>
                  </a:extLst>
                </a:gridCol>
              </a:tblGrid>
              <a:tr h="487456">
                <a:tc rowSpan="2">
                  <a:txBody>
                    <a:bodyPr/>
                    <a:lstStyle/>
                    <a:p>
                      <a:pPr algn="ctr">
                        <a:lnSpc>
                          <a:spcPct val="120000"/>
                        </a:lnSpc>
                        <a:spcAft>
                          <a:spcPts val="0"/>
                        </a:spcAft>
                      </a:pPr>
                      <a:r>
                        <a:rPr lang="uk-UA" sz="1200" dirty="0"/>
                        <a:t>Показники</a:t>
                      </a:r>
                      <a:endParaRPr lang="ru-RU" sz="1400" dirty="0">
                        <a:latin typeface="+mn-lt"/>
                        <a:ea typeface="Times New Roman"/>
                        <a:cs typeface="Times New Roman"/>
                      </a:endParaRPr>
                    </a:p>
                  </a:txBody>
                  <a:tcPr marL="17697" marR="17697" marT="0" marB="0" anchor="ctr"/>
                </a:tc>
                <a:tc rowSpan="2">
                  <a:txBody>
                    <a:bodyPr/>
                    <a:lstStyle/>
                    <a:p>
                      <a:pPr algn="ctr">
                        <a:lnSpc>
                          <a:spcPct val="120000"/>
                        </a:lnSpc>
                        <a:spcAft>
                          <a:spcPts val="0"/>
                        </a:spcAft>
                      </a:pPr>
                      <a:r>
                        <a:rPr lang="uk-UA" sz="1200" dirty="0"/>
                        <a:t>Умовна </a:t>
                      </a:r>
                      <a:r>
                        <a:rPr lang="uk-UA" sz="1200" dirty="0" smtClean="0"/>
                        <a:t>позначка</a:t>
                      </a:r>
                      <a:endParaRPr lang="ru-RU" sz="1400" dirty="0">
                        <a:latin typeface="+mn-lt"/>
                        <a:ea typeface="Times New Roman"/>
                        <a:cs typeface="Times New Roman"/>
                      </a:endParaRPr>
                    </a:p>
                  </a:txBody>
                  <a:tcPr marL="17697" marR="17697" marT="0" marB="0" anchor="ctr"/>
                </a:tc>
                <a:tc gridSpan="2">
                  <a:txBody>
                    <a:bodyPr/>
                    <a:lstStyle/>
                    <a:p>
                      <a:pPr algn="ctr">
                        <a:lnSpc>
                          <a:spcPct val="120000"/>
                        </a:lnSpc>
                        <a:spcAft>
                          <a:spcPts val="0"/>
                        </a:spcAft>
                      </a:pPr>
                      <a:r>
                        <a:rPr lang="uk-UA" sz="1200" dirty="0"/>
                        <a:t>Рівень показника</a:t>
                      </a:r>
                      <a:endParaRPr lang="ru-RU" sz="1400" dirty="0">
                        <a:latin typeface="+mn-lt"/>
                        <a:ea typeface="Times New Roman"/>
                        <a:cs typeface="Times New Roman"/>
                      </a:endParaRPr>
                    </a:p>
                  </a:txBody>
                  <a:tcPr marL="17697" marR="17697" marT="0" marB="0" anchor="ctr"/>
                </a:tc>
                <a:tc hMerge="1">
                  <a:txBody>
                    <a:bodyPr/>
                    <a:lstStyle/>
                    <a:p>
                      <a:endParaRPr lang="ru-RU"/>
                    </a:p>
                  </a:txBody>
                  <a:tcPr/>
                </a:tc>
                <a:tc gridSpan="2">
                  <a:txBody>
                    <a:bodyPr/>
                    <a:lstStyle/>
                    <a:p>
                      <a:pPr algn="ctr">
                        <a:lnSpc>
                          <a:spcPct val="120000"/>
                        </a:lnSpc>
                        <a:spcAft>
                          <a:spcPts val="0"/>
                        </a:spcAft>
                      </a:pPr>
                      <a:r>
                        <a:rPr lang="uk-UA" sz="1200" dirty="0"/>
                        <a:t>Відхилення </a:t>
                      </a:r>
                      <a:br>
                        <a:rPr lang="uk-UA" sz="1200" dirty="0"/>
                      </a:br>
                      <a:r>
                        <a:rPr lang="uk-UA" sz="1200" dirty="0"/>
                        <a:t>від плану</a:t>
                      </a:r>
                      <a:endParaRPr lang="ru-RU" sz="1400" dirty="0">
                        <a:latin typeface="+mn-lt"/>
                        <a:ea typeface="Times New Roman"/>
                        <a:cs typeface="Times New Roman"/>
                      </a:endParaRPr>
                    </a:p>
                  </a:txBody>
                  <a:tcPr marL="17697" marR="17697" marT="0" marB="0" anchor="ctr"/>
                </a:tc>
                <a:tc hMerge="1">
                  <a:txBody>
                    <a:bodyPr/>
                    <a:lstStyle/>
                    <a:p>
                      <a:endParaRPr lang="ru-RU"/>
                    </a:p>
                  </a:txBody>
                  <a:tcPr/>
                </a:tc>
                <a:extLst>
                  <a:ext uri="{0D108BD9-81ED-4DB2-BD59-A6C34878D82A}">
                    <a16:rowId xmlns:a16="http://schemas.microsoft.com/office/drawing/2014/main" val="10000"/>
                  </a:ext>
                </a:extLst>
              </a:tr>
              <a:tr h="487456">
                <a:tc vMerge="1">
                  <a:txBody>
                    <a:bodyPr/>
                    <a:lstStyle/>
                    <a:p>
                      <a:endParaRPr lang="ru-RU"/>
                    </a:p>
                  </a:txBody>
                  <a:tcPr/>
                </a:tc>
                <a:tc vMerge="1">
                  <a:txBody>
                    <a:bodyPr/>
                    <a:lstStyle/>
                    <a:p>
                      <a:endParaRPr lang="ru-RU"/>
                    </a:p>
                  </a:txBody>
                  <a:tcPr/>
                </a:tc>
                <a:tc>
                  <a:txBody>
                    <a:bodyPr/>
                    <a:lstStyle/>
                    <a:p>
                      <a:pPr algn="ctr">
                        <a:lnSpc>
                          <a:spcPct val="120000"/>
                        </a:lnSpc>
                        <a:spcAft>
                          <a:spcPts val="0"/>
                        </a:spcAft>
                      </a:pPr>
                      <a:r>
                        <a:rPr lang="uk-UA" sz="1200"/>
                        <a:t>план</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факт</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smtClean="0"/>
                        <a:t>абсолютне</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відносне,%</a:t>
                      </a:r>
                      <a:endParaRPr lang="ru-RU" sz="1400">
                        <a:latin typeface="+mn-lt"/>
                        <a:ea typeface="Times New Roman"/>
                        <a:cs typeface="Times New Roman"/>
                      </a:endParaRPr>
                    </a:p>
                  </a:txBody>
                  <a:tcPr marL="17697" marR="17697" marT="0" marB="0" anchor="ctr"/>
                </a:tc>
                <a:extLst>
                  <a:ext uri="{0D108BD9-81ED-4DB2-BD59-A6C34878D82A}">
                    <a16:rowId xmlns:a16="http://schemas.microsoft.com/office/drawing/2014/main" val="10001"/>
                  </a:ext>
                </a:extLst>
              </a:tr>
              <a:tr h="243728">
                <a:tc>
                  <a:txBody>
                    <a:bodyPr/>
                    <a:lstStyle/>
                    <a:p>
                      <a:pPr>
                        <a:lnSpc>
                          <a:spcPct val="120000"/>
                        </a:lnSpc>
                        <a:spcAft>
                          <a:spcPts val="0"/>
                        </a:spcAft>
                      </a:pPr>
                      <a:r>
                        <a:rPr lang="uk-UA" sz="1200" dirty="0"/>
                        <a:t>Товарна продукція, тис. грн</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ТП</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400</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600</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+200</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+50</a:t>
                      </a:r>
                      <a:endParaRPr lang="ru-RU" sz="1400">
                        <a:latin typeface="+mn-lt"/>
                        <a:ea typeface="Times New Roman"/>
                        <a:cs typeface="Times New Roman"/>
                      </a:endParaRPr>
                    </a:p>
                  </a:txBody>
                  <a:tcPr marL="17697" marR="17697" marT="0" marB="0" anchor="ctr"/>
                </a:tc>
                <a:extLst>
                  <a:ext uri="{0D108BD9-81ED-4DB2-BD59-A6C34878D82A}">
                    <a16:rowId xmlns:a16="http://schemas.microsoft.com/office/drawing/2014/main" val="10002"/>
                  </a:ext>
                </a:extLst>
              </a:tr>
              <a:tr h="424434">
                <a:tc>
                  <a:txBody>
                    <a:bodyPr/>
                    <a:lstStyle/>
                    <a:p>
                      <a:pPr>
                        <a:lnSpc>
                          <a:spcPct val="120000"/>
                        </a:lnSpc>
                        <a:spcAft>
                          <a:spcPts val="0"/>
                        </a:spcAft>
                      </a:pPr>
                      <a:r>
                        <a:rPr lang="uk-UA" sz="1200" spc="-20" dirty="0"/>
                        <a:t>Середньооблікова кількість робітників</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ЧР</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100</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120</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+20</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+20</a:t>
                      </a:r>
                      <a:endParaRPr lang="ru-RU" sz="1400">
                        <a:latin typeface="+mn-lt"/>
                        <a:ea typeface="Times New Roman"/>
                        <a:cs typeface="Times New Roman"/>
                      </a:endParaRPr>
                    </a:p>
                  </a:txBody>
                  <a:tcPr marL="17697" marR="17697" marT="0" marB="0" anchor="ctr"/>
                </a:tc>
                <a:extLst>
                  <a:ext uri="{0D108BD9-81ED-4DB2-BD59-A6C34878D82A}">
                    <a16:rowId xmlns:a16="http://schemas.microsoft.com/office/drawing/2014/main" val="10003"/>
                  </a:ext>
                </a:extLst>
              </a:tr>
              <a:tr h="642942">
                <a:tc>
                  <a:txBody>
                    <a:bodyPr/>
                    <a:lstStyle/>
                    <a:p>
                      <a:pPr>
                        <a:lnSpc>
                          <a:spcPct val="120000"/>
                        </a:lnSpc>
                        <a:spcAft>
                          <a:spcPts val="0"/>
                        </a:spcAft>
                      </a:pPr>
                      <a:r>
                        <a:rPr lang="uk-UA" sz="1200" dirty="0"/>
                        <a:t>Середньорічний виробіток продукції одним робіт­ником, тис. грн</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РВ</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4</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5</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+1</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+25</a:t>
                      </a:r>
                      <a:endParaRPr lang="ru-RU" sz="1400">
                        <a:latin typeface="+mn-lt"/>
                        <a:ea typeface="Times New Roman"/>
                        <a:cs typeface="Times New Roman"/>
                      </a:endParaRPr>
                    </a:p>
                  </a:txBody>
                  <a:tcPr marL="17697" marR="17697" marT="0" marB="0" anchor="ctr"/>
                </a:tc>
                <a:extLst>
                  <a:ext uri="{0D108BD9-81ED-4DB2-BD59-A6C34878D82A}">
                    <a16:rowId xmlns:a16="http://schemas.microsoft.com/office/drawing/2014/main" val="10004"/>
                  </a:ext>
                </a:extLst>
              </a:tr>
              <a:tr h="487456">
                <a:tc>
                  <a:txBody>
                    <a:bodyPr/>
                    <a:lstStyle/>
                    <a:p>
                      <a:pPr>
                        <a:lnSpc>
                          <a:spcPct val="120000"/>
                        </a:lnSpc>
                        <a:spcAft>
                          <a:spcPts val="0"/>
                        </a:spcAft>
                      </a:pPr>
                      <a:r>
                        <a:rPr lang="uk-UA" sz="1200"/>
                        <a:t>Кількість відпрацьованих днів одним робітником за рік</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Д</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200</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208,3</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+8,3</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+4,17</a:t>
                      </a:r>
                      <a:endParaRPr lang="ru-RU" sz="1400">
                        <a:latin typeface="+mn-lt"/>
                        <a:ea typeface="Times New Roman"/>
                        <a:cs typeface="Times New Roman"/>
                      </a:endParaRPr>
                    </a:p>
                  </a:txBody>
                  <a:tcPr marL="17697" marR="17697" marT="0" marB="0" anchor="ctr"/>
                </a:tc>
                <a:extLst>
                  <a:ext uri="{0D108BD9-81ED-4DB2-BD59-A6C34878D82A}">
                    <a16:rowId xmlns:a16="http://schemas.microsoft.com/office/drawing/2014/main" val="10005"/>
                  </a:ext>
                </a:extLst>
              </a:tr>
              <a:tr h="487456">
                <a:tc>
                  <a:txBody>
                    <a:bodyPr/>
                    <a:lstStyle/>
                    <a:p>
                      <a:pPr>
                        <a:lnSpc>
                          <a:spcPct val="120000"/>
                        </a:lnSpc>
                        <a:spcAft>
                          <a:spcPts val="0"/>
                        </a:spcAft>
                      </a:pPr>
                      <a:r>
                        <a:rPr lang="uk-UA" sz="1200" dirty="0"/>
                        <a:t>Середньоденний виробіток робітника, тис. грн</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err="1"/>
                        <a:t>ДВ</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20</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24</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+4</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+20</a:t>
                      </a:r>
                      <a:endParaRPr lang="ru-RU" sz="1400" dirty="0">
                        <a:latin typeface="+mn-lt"/>
                        <a:ea typeface="Times New Roman"/>
                        <a:cs typeface="Times New Roman"/>
                      </a:endParaRPr>
                    </a:p>
                  </a:txBody>
                  <a:tcPr marL="17697" marR="17697" marT="0" marB="0" anchor="ctr"/>
                </a:tc>
                <a:extLst>
                  <a:ext uri="{0D108BD9-81ED-4DB2-BD59-A6C34878D82A}">
                    <a16:rowId xmlns:a16="http://schemas.microsoft.com/office/drawing/2014/main" val="10006"/>
                  </a:ext>
                </a:extLst>
              </a:tr>
              <a:tr h="243728">
                <a:tc>
                  <a:txBody>
                    <a:bodyPr/>
                    <a:lstStyle/>
                    <a:p>
                      <a:pPr>
                        <a:lnSpc>
                          <a:spcPct val="120000"/>
                        </a:lnSpc>
                        <a:spcAft>
                          <a:spcPts val="0"/>
                        </a:spcAft>
                      </a:pPr>
                      <a:r>
                        <a:rPr lang="uk-UA" sz="1200"/>
                        <a:t>Середня тривалість зміни, год</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Т</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8</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7,5</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-0,5</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-5</a:t>
                      </a:r>
                      <a:endParaRPr lang="ru-RU" sz="1400" dirty="0">
                        <a:latin typeface="+mn-lt"/>
                        <a:ea typeface="Times New Roman"/>
                        <a:cs typeface="Times New Roman"/>
                      </a:endParaRPr>
                    </a:p>
                  </a:txBody>
                  <a:tcPr marL="17697" marR="17697" marT="0" marB="0" anchor="ctr"/>
                </a:tc>
                <a:extLst>
                  <a:ext uri="{0D108BD9-81ED-4DB2-BD59-A6C34878D82A}">
                    <a16:rowId xmlns:a16="http://schemas.microsoft.com/office/drawing/2014/main" val="10007"/>
                  </a:ext>
                </a:extLst>
              </a:tr>
              <a:tr h="487456">
                <a:tc>
                  <a:txBody>
                    <a:bodyPr/>
                    <a:lstStyle/>
                    <a:p>
                      <a:pPr>
                        <a:lnSpc>
                          <a:spcPct val="120000"/>
                        </a:lnSpc>
                        <a:spcAft>
                          <a:spcPts val="0"/>
                        </a:spcAft>
                      </a:pPr>
                      <a:r>
                        <a:rPr lang="uk-UA" sz="1200" dirty="0" err="1"/>
                        <a:t>Середньогодинне</a:t>
                      </a:r>
                      <a:r>
                        <a:rPr lang="uk-UA" sz="1200" dirty="0"/>
                        <a:t> </a:t>
                      </a:r>
                      <a:r>
                        <a:rPr lang="uk-UA" sz="1200" dirty="0" smtClean="0"/>
                        <a:t>виготовлення </a:t>
                      </a:r>
                      <a:r>
                        <a:rPr lang="uk-UA" sz="1200" dirty="0"/>
                        <a:t>продукції одним робітником, грн</a:t>
                      </a:r>
                      <a:endParaRPr lang="ru-RU" sz="14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ГВ</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2,5</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3,2</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a:t>+0,7</a:t>
                      </a:r>
                      <a:endParaRPr lang="ru-RU" sz="14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200" dirty="0"/>
                        <a:t>+28</a:t>
                      </a:r>
                      <a:endParaRPr lang="ru-RU" sz="1400" dirty="0">
                        <a:latin typeface="+mn-lt"/>
                        <a:ea typeface="Times New Roman"/>
                        <a:cs typeface="Times New Roman"/>
                      </a:endParaRPr>
                    </a:p>
                  </a:txBody>
                  <a:tcPr marL="17697" marR="17697"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85720" y="264833"/>
            <a:ext cx="850112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Як уже відомо, об'єм товарної продукції (ТП) залежить від двох основних чинників першого порядку: чисельність робітників (ЧР) і середньорічного виробітку (РВ). Наявна </a:t>
            </a:r>
            <a:r>
              <a:rPr lang="uk-UA" dirty="0" err="1" smtClean="0">
                <a:solidFill>
                  <a:prstClr val="white"/>
                </a:solidFill>
                <a:latin typeface="Constantia"/>
                <a:ea typeface="Times New Roman" pitchFamily="18" charset="0"/>
              </a:rPr>
              <a:t>двофакторна</a:t>
            </a:r>
            <a:r>
              <a:rPr lang="uk-UA" dirty="0" smtClean="0">
                <a:solidFill>
                  <a:prstClr val="white"/>
                </a:solidFill>
                <a:latin typeface="Constantia"/>
                <a:ea typeface="Times New Roman" pitchFamily="18" charset="0"/>
              </a:rPr>
              <a:t> мультиплікативна модель:</a:t>
            </a:r>
            <a:endParaRPr lang="ru-RU" dirty="0" smtClean="0">
              <a:solidFill>
                <a:prstClr val="white"/>
              </a:solidFill>
              <a:latin typeface="Constantia"/>
            </a:endParaRPr>
          </a:p>
          <a:p>
            <a:pPr indent="450850" algn="r" eaLnBrk="0" hangingPunct="0"/>
            <a:r>
              <a:rPr lang="uk-UA" sz="1400" dirty="0" smtClean="0">
                <a:solidFill>
                  <a:prstClr val="white"/>
                </a:solidFill>
                <a:latin typeface="Arial" pitchFamily="34" charset="0"/>
                <a:ea typeface="Times New Roman" pitchFamily="18" charset="0"/>
              </a:rPr>
              <a:t>	</a:t>
            </a:r>
            <a:endParaRPr lang="uk-UA" dirty="0" smtClean="0">
              <a:solidFill>
                <a:prstClr val="white"/>
              </a:solidFill>
              <a:latin typeface="Arial" pitchFamily="34" charset="0"/>
            </a:endParaRPr>
          </a:p>
        </p:txBody>
      </p:sp>
      <p:sp>
        <p:nvSpPr>
          <p:cNvPr id="21510" name="Rectangle 6"/>
          <p:cNvSpPr>
            <a:spLocks noChangeArrowheads="1"/>
          </p:cNvSpPr>
          <p:nvPr/>
        </p:nvSpPr>
        <p:spPr bwMode="auto">
          <a:xfrm>
            <a:off x="571472" y="2000240"/>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tabLst>
                <a:tab pos="3060700" algn="ctr"/>
              </a:tabLst>
            </a:pPr>
            <a:r>
              <a:rPr lang="uk-UA" dirty="0" smtClean="0">
                <a:solidFill>
                  <a:prstClr val="white"/>
                </a:solidFill>
                <a:latin typeface="Constantia"/>
                <a:ea typeface="Times New Roman" pitchFamily="18" charset="0"/>
              </a:rPr>
              <a:t>Алгоритм розрахунку ланцюгової підстановки для цієї моделі:</a:t>
            </a:r>
            <a:endParaRPr lang="ru-RU" dirty="0" smtClean="0">
              <a:solidFill>
                <a:prstClr val="white"/>
              </a:solidFill>
              <a:latin typeface="Constantia"/>
            </a:endParaRPr>
          </a:p>
          <a:p>
            <a:pPr indent="450850" eaLnBrk="0" hangingPunct="0">
              <a:tabLst>
                <a:tab pos="3060700" algn="ctr"/>
              </a:tabLst>
            </a:pPr>
            <a:endParaRPr lang="ru-RU" dirty="0" smtClean="0">
              <a:solidFill>
                <a:prstClr val="white"/>
              </a:solidFill>
              <a:latin typeface="Arial" pitchFamily="34" charset="0"/>
            </a:endParaRPr>
          </a:p>
        </p:txBody>
      </p:sp>
      <p:sp>
        <p:nvSpPr>
          <p:cNvPr id="21511" name="Rectangle 7"/>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21512" name="Rectangle 8"/>
          <p:cNvSpPr>
            <a:spLocks noChangeArrowheads="1"/>
          </p:cNvSpPr>
          <p:nvPr/>
        </p:nvSpPr>
        <p:spPr bwMode="auto">
          <a:xfrm>
            <a:off x="0" y="201322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21513" name="Rectangle 9"/>
          <p:cNvSpPr>
            <a:spLocks noChangeArrowheads="1"/>
          </p:cNvSpPr>
          <p:nvPr/>
        </p:nvSpPr>
        <p:spPr bwMode="auto">
          <a:xfrm>
            <a:off x="357158" y="4008128"/>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dirty="0" smtClean="0">
                <a:solidFill>
                  <a:prstClr val="white"/>
                </a:solidFill>
                <a:latin typeface="Arial" pitchFamily="34" charset="0"/>
                <a:ea typeface="Times New Roman" pitchFamily="18" charset="0"/>
              </a:rPr>
              <a:t>         </a:t>
            </a:r>
            <a:r>
              <a:rPr lang="uk-UA" sz="2000" dirty="0" smtClean="0">
                <a:solidFill>
                  <a:prstClr val="white"/>
                </a:solidFill>
                <a:latin typeface="Constantia"/>
                <a:ea typeface="Times New Roman" pitchFamily="18" charset="0"/>
              </a:rPr>
              <a:t>Отже, другий показник товарної продукції відрізняється від першого тим, що при його розрахунку прийнята фактична чисельність робітників замість планової. Середньорічний виробіток продукції одним робітником у тому й іншому випадку є плановим. Виходить, що за рахунок зростання чисельності робітників випуск продукції збільшився на 80 тис. грн. (480 – 400).</a:t>
            </a:r>
            <a:r>
              <a:rPr lang="ru-RU" sz="2000" dirty="0" smtClean="0">
                <a:solidFill>
                  <a:prstClr val="white"/>
                </a:solidFill>
                <a:latin typeface="Constantia"/>
              </a:rPr>
              <a:t> </a:t>
            </a:r>
          </a:p>
        </p:txBody>
      </p:sp>
      <p:sp>
        <p:nvSpPr>
          <p:cNvPr id="21516" name="Rectangle 12"/>
          <p:cNvSpPr>
            <a:spLocks noChangeArrowheads="1"/>
          </p:cNvSpPr>
          <p:nvPr/>
        </p:nvSpPr>
        <p:spPr bwMode="auto">
          <a:xfrm>
            <a:off x="3071802" y="1397959"/>
            <a:ext cx="235745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eaLnBrk="0" hangingPunct="0"/>
            <a:r>
              <a:rPr lang="uk-UA" dirty="0" smtClean="0">
                <a:solidFill>
                  <a:prstClr val="white"/>
                </a:solidFill>
                <a:latin typeface="Constantia"/>
                <a:ea typeface="Times New Roman" pitchFamily="18" charset="0"/>
              </a:rPr>
              <a:t>	</a:t>
            </a:r>
            <a:endParaRPr lang="uk-UA" dirty="0" smtClean="0">
              <a:solidFill>
                <a:prstClr val="white"/>
              </a:solidFill>
              <a:latin typeface="Constantia"/>
            </a:endParaRPr>
          </a:p>
        </p:txBody>
      </p:sp>
      <p:graphicFrame>
        <p:nvGraphicFramePr>
          <p:cNvPr id="21515" name="Object 11"/>
          <p:cNvGraphicFramePr>
            <a:graphicFrameLocks noChangeAspect="1"/>
          </p:cNvGraphicFramePr>
          <p:nvPr/>
        </p:nvGraphicFramePr>
        <p:xfrm>
          <a:off x="3286116" y="1500174"/>
          <a:ext cx="2643206" cy="285752"/>
        </p:xfrm>
        <a:graphic>
          <a:graphicData uri="http://schemas.openxmlformats.org/presentationml/2006/ole">
            <mc:AlternateContent xmlns:mc="http://schemas.openxmlformats.org/markup-compatibility/2006">
              <mc:Choice xmlns:v="urn:schemas-microsoft-com:vml" Requires="v">
                <p:oleObj spid="_x0000_s128016" name="Формула" r:id="rId3" imgW="1079032" imgH="190417" progId="Equation.3">
                  <p:embed/>
                </p:oleObj>
              </mc:Choice>
              <mc:Fallback>
                <p:oleObj name="Формула" r:id="rId3" imgW="1079032" imgH="190417" progId="Equation.3">
                  <p:embed/>
                  <p:pic>
                    <p:nvPicPr>
                      <p:cNvPr id="0" name="Object 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1500174"/>
                        <a:ext cx="2643206" cy="285752"/>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2"/>
          <p:cNvPicPr>
            <a:picLocks noChangeAspect="1" noChangeArrowheads="1"/>
          </p:cNvPicPr>
          <p:nvPr/>
        </p:nvPicPr>
        <p:blipFill>
          <a:blip r:embed="rId5" cstate="print"/>
          <a:srcRect l="36273" t="52735" r="35176" b="33593"/>
          <a:stretch>
            <a:fillRect/>
          </a:stretch>
        </p:blipFill>
        <p:spPr bwMode="auto">
          <a:xfrm>
            <a:off x="2143108" y="2500306"/>
            <a:ext cx="5214974" cy="1214446"/>
          </a:xfrm>
          <a:prstGeom prst="rect">
            <a:avLst/>
          </a:prstGeom>
          <a:noFill/>
          <a:ln w="38100">
            <a:solidFill>
              <a:srgbClr val="E6851A"/>
            </a:solidFill>
            <a:miter lim="800000"/>
            <a:headEnd/>
            <a:tailEnd/>
          </a:ln>
        </p:spPr>
      </p:pic>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57158" y="214290"/>
            <a:ext cx="85725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Третій показник товарної продукції відрізняється від іншого тим, що при його розрахунку розміри виробітку робітників прийняті за фактичним рівнем замість планового. Кількість же працівників в обох випадках фактична. Звідси за рахунок підвищення продуктивності праці об'єм товарної продукції збільшився на 120 тис. грн (600 – 480).</a:t>
            </a:r>
            <a:endParaRPr lang="ru-RU" sz="2000" dirty="0" smtClean="0">
              <a:solidFill>
                <a:prstClr val="white"/>
              </a:solidFill>
              <a:latin typeface="Constantia"/>
            </a:endParaRPr>
          </a:p>
          <a:p>
            <a:pPr indent="450850" algn="just" eaLnBrk="0" hangingPunct="0"/>
            <a:endParaRPr lang="uk-UA" sz="2000" dirty="0" smtClean="0">
              <a:solidFill>
                <a:prstClr val="white"/>
              </a:solidFill>
              <a:latin typeface="Constantia"/>
              <a:ea typeface="Times New Roman" pitchFamily="18" charset="0"/>
            </a:endParaRPr>
          </a:p>
          <a:p>
            <a:pPr indent="450850" algn="just" eaLnBrk="0" hangingPunct="0"/>
            <a:r>
              <a:rPr lang="uk-UA" sz="2000" dirty="0" smtClean="0">
                <a:solidFill>
                  <a:prstClr val="white"/>
                </a:solidFill>
                <a:latin typeface="Constantia"/>
                <a:ea typeface="Times New Roman" pitchFamily="18" charset="0"/>
              </a:rPr>
              <a:t>	         			</a:t>
            </a:r>
            <a:endParaRPr lang="uk-UA" sz="2400" dirty="0" smtClean="0">
              <a:solidFill>
                <a:prstClr val="white"/>
              </a:solidFill>
              <a:latin typeface="Constantia"/>
            </a:endParaRPr>
          </a:p>
        </p:txBody>
      </p:sp>
      <p:sp>
        <p:nvSpPr>
          <p:cNvPr id="5" name="Прямоугольник 4"/>
          <p:cNvSpPr/>
          <p:nvPr/>
        </p:nvSpPr>
        <p:spPr>
          <a:xfrm>
            <a:off x="500034" y="2143116"/>
            <a:ext cx="8215370" cy="150810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indent="450850" algn="just" eaLnBrk="0" hangingPunct="0"/>
            <a:r>
              <a:rPr lang="uk-UA" dirty="0" smtClean="0">
                <a:solidFill>
                  <a:schemeClr val="tx1"/>
                </a:solidFill>
                <a:ea typeface="Times New Roman" pitchFamily="18" charset="0"/>
                <a:cs typeface="Arial" pitchFamily="34" charset="0"/>
              </a:rPr>
              <a:t>Таким чином, перевиконання плану за об'ємом товарної продукції виявилося результатом впливу таких чинників:</a:t>
            </a:r>
            <a:endParaRPr lang="ru-RU" dirty="0" smtClean="0">
              <a:solidFill>
                <a:schemeClr val="tx1"/>
              </a:solidFill>
              <a:cs typeface="Arial" pitchFamily="34" charset="0"/>
            </a:endParaRPr>
          </a:p>
          <a:p>
            <a:pPr indent="450850" algn="just" eaLnBrk="0" hangingPunct="0"/>
            <a:r>
              <a:rPr lang="uk-UA" dirty="0" smtClean="0">
                <a:solidFill>
                  <a:schemeClr val="tx1"/>
                </a:solidFill>
                <a:ea typeface="Times New Roman" pitchFamily="18" charset="0"/>
                <a:cs typeface="Arial" pitchFamily="34" charset="0"/>
              </a:rPr>
              <a:t>а) збільшення чисельності робітників 	                 </a:t>
            </a:r>
            <a:r>
              <a:rPr lang="uk-UA" u="sng" dirty="0" smtClean="0">
                <a:solidFill>
                  <a:schemeClr val="tx1"/>
                </a:solidFill>
                <a:ea typeface="Times New Roman" pitchFamily="18" charset="0"/>
                <a:cs typeface="Arial" pitchFamily="34" charset="0"/>
              </a:rPr>
              <a:t>+ 80 тис. грн;</a:t>
            </a:r>
            <a:endParaRPr lang="ru-RU" u="sng" dirty="0" smtClean="0">
              <a:solidFill>
                <a:schemeClr val="tx1"/>
              </a:solidFill>
              <a:cs typeface="Arial" pitchFamily="34" charset="0"/>
            </a:endParaRPr>
          </a:p>
          <a:p>
            <a:pPr indent="450850" algn="just" eaLnBrk="0" hangingPunct="0"/>
            <a:r>
              <a:rPr lang="uk-UA" dirty="0" smtClean="0">
                <a:solidFill>
                  <a:schemeClr val="tx1"/>
                </a:solidFill>
                <a:ea typeface="Times New Roman" pitchFamily="18" charset="0"/>
                <a:cs typeface="Arial" pitchFamily="34" charset="0"/>
              </a:rPr>
              <a:t>б) підвищення рівня продуктивності праці 	 </a:t>
            </a:r>
            <a:r>
              <a:rPr lang="uk-UA" u="sng" dirty="0" smtClean="0">
                <a:solidFill>
                  <a:schemeClr val="tx1"/>
                </a:solidFill>
                <a:ea typeface="Times New Roman" pitchFamily="18" charset="0"/>
                <a:cs typeface="Arial" pitchFamily="34" charset="0"/>
              </a:rPr>
              <a:t>+ 120 тис. грн</a:t>
            </a:r>
            <a:endParaRPr lang="ru-RU" dirty="0" smtClean="0">
              <a:solidFill>
                <a:schemeClr val="tx1"/>
              </a:solidFill>
              <a:cs typeface="Arial" pitchFamily="34" charset="0"/>
            </a:endParaRPr>
          </a:p>
          <a:p>
            <a:pPr indent="450850" algn="just" eaLnBrk="0" hangingPunct="0"/>
            <a:r>
              <a:rPr lang="uk-UA" dirty="0" smtClean="0">
                <a:solidFill>
                  <a:schemeClr val="tx1"/>
                </a:solidFill>
                <a:ea typeface="Times New Roman" pitchFamily="18" charset="0"/>
                <a:cs typeface="Arial" pitchFamily="34" charset="0"/>
              </a:rPr>
              <a:t>Разом:	         			                 </a:t>
            </a:r>
            <a:r>
              <a:rPr lang="uk-UA" sz="2000" dirty="0" smtClean="0">
                <a:solidFill>
                  <a:schemeClr val="tx1"/>
                </a:solidFill>
                <a:ea typeface="Times New Roman" pitchFamily="18" charset="0"/>
                <a:cs typeface="Arial" pitchFamily="34" charset="0"/>
              </a:rPr>
              <a:t>+ 200 тис. грн</a:t>
            </a:r>
            <a:endParaRPr lang="uk-UA" sz="2000" dirty="0" smtClean="0">
              <a:solidFill>
                <a:schemeClr val="tx1"/>
              </a:solidFill>
              <a:cs typeface="Arial" pitchFamily="34" charset="0"/>
            </a:endParaRPr>
          </a:p>
        </p:txBody>
      </p:sp>
      <p:sp>
        <p:nvSpPr>
          <p:cNvPr id="20484" name="Rectangle 4"/>
          <p:cNvSpPr>
            <a:spLocks noChangeArrowheads="1"/>
          </p:cNvSpPr>
          <p:nvPr/>
        </p:nvSpPr>
        <p:spPr bwMode="auto">
          <a:xfrm>
            <a:off x="571472" y="3857628"/>
            <a:ext cx="807249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tabLst>
                <a:tab pos="3060700" algn="ctr"/>
              </a:tabLst>
            </a:pPr>
            <a:r>
              <a:rPr lang="uk-UA" sz="2000" dirty="0" smtClean="0">
                <a:solidFill>
                  <a:prstClr val="white"/>
                </a:solidFill>
                <a:latin typeface="Constantia"/>
                <a:ea typeface="Times New Roman" pitchFamily="18" charset="0"/>
              </a:rPr>
              <a:t>Алгебраїчна сума впливу чинників обов'язково має дорівнювати загальному приросту результативного показника:</a:t>
            </a:r>
            <a:endParaRPr lang="ru-RU" sz="2000" dirty="0" smtClean="0">
              <a:solidFill>
                <a:prstClr val="white"/>
              </a:solidFill>
              <a:latin typeface="Constantia"/>
            </a:endParaRPr>
          </a:p>
          <a:p>
            <a:pPr indent="450850" algn="just" eaLnBrk="0" hangingPunct="0">
              <a:tabLst>
                <a:tab pos="3060700" algn="ctr"/>
              </a:tabLst>
            </a:pPr>
            <a:r>
              <a:rPr lang="uk-UA" sz="2000" dirty="0" smtClean="0">
                <a:solidFill>
                  <a:prstClr val="white"/>
                </a:solidFill>
                <a:latin typeface="Constantia"/>
                <a:ea typeface="Times New Roman" pitchFamily="18" charset="0"/>
              </a:rPr>
              <a:t>	</a:t>
            </a:r>
          </a:p>
          <a:p>
            <a:pPr indent="450850" algn="just" eaLnBrk="0" hangingPunct="0">
              <a:tabLst>
                <a:tab pos="3060700" algn="ctr"/>
              </a:tabLst>
            </a:pPr>
            <a:r>
              <a:rPr lang="uk-UA" sz="2000" dirty="0" smtClean="0">
                <a:solidFill>
                  <a:prstClr val="white"/>
                </a:solidFill>
                <a:latin typeface="Constantia"/>
                <a:ea typeface="Times New Roman" pitchFamily="18" charset="0"/>
                <a:sym typeface="Symbol" pitchFamily="18" charset="2"/>
              </a:rPr>
              <a:t>                                 </a:t>
            </a:r>
          </a:p>
          <a:p>
            <a:pPr indent="450850" algn="just" eaLnBrk="0" hangingPunct="0">
              <a:tabLst>
                <a:tab pos="3060700" algn="ctr"/>
              </a:tabLst>
            </a:pPr>
            <a:endParaRPr lang="uk-UA" sz="2000" dirty="0" smtClean="0">
              <a:solidFill>
                <a:prstClr val="white"/>
              </a:solidFill>
              <a:latin typeface="Constantia"/>
              <a:ea typeface="Times New Roman" pitchFamily="18" charset="0"/>
              <a:sym typeface="Symbol" pitchFamily="18" charset="2"/>
            </a:endParaRPr>
          </a:p>
          <a:p>
            <a:pPr indent="450850" algn="just" eaLnBrk="0" hangingPunct="0">
              <a:tabLst>
                <a:tab pos="3060700" algn="ctr"/>
              </a:tabLst>
            </a:pPr>
            <a:r>
              <a:rPr lang="uk-UA" sz="2000" dirty="0" smtClean="0">
                <a:solidFill>
                  <a:prstClr val="white"/>
                </a:solidFill>
                <a:latin typeface="Constantia"/>
                <a:ea typeface="Times New Roman" pitchFamily="18" charset="0"/>
                <a:sym typeface="Symbol" pitchFamily="18" charset="2"/>
              </a:rPr>
              <a:t>Відсутність такої рівності свідчить про допущені помилки в розрахунках.</a:t>
            </a:r>
          </a:p>
        </p:txBody>
      </p:sp>
      <p:sp>
        <p:nvSpPr>
          <p:cNvPr id="7" name="Прямоугольник 6"/>
          <p:cNvSpPr/>
          <p:nvPr/>
        </p:nvSpPr>
        <p:spPr>
          <a:xfrm>
            <a:off x="3000364" y="4786322"/>
            <a:ext cx="2925224" cy="369332"/>
          </a:xfrm>
          <a:prstGeom prst="rect">
            <a:avLst/>
          </a:prstGeom>
          <a:noFill/>
          <a:ln w="38100"/>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pPr>
            <a:r>
              <a:rPr lang="uk-UA" dirty="0" err="1" smtClean="0">
                <a:solidFill>
                  <a:prstClr val="black"/>
                </a:solidFill>
                <a:ea typeface="Times New Roman" pitchFamily="18" charset="0"/>
                <a:cs typeface="Arial" pitchFamily="34" charset="0"/>
                <a:sym typeface="Symbol" pitchFamily="18" charset="2"/>
              </a:rPr>
              <a:t></a:t>
            </a:r>
            <a:r>
              <a:rPr lang="uk-UA" dirty="0" err="1" smtClean="0">
                <a:solidFill>
                  <a:prstClr val="black"/>
                </a:solidFill>
                <a:ea typeface="Times New Roman" pitchFamily="18" charset="0"/>
                <a:cs typeface="Arial" pitchFamily="34" charset="0"/>
              </a:rPr>
              <a:t>ТПчр</a:t>
            </a:r>
            <a:r>
              <a:rPr lang="uk-UA" dirty="0" smtClean="0">
                <a:solidFill>
                  <a:prstClr val="black"/>
                </a:solidFill>
                <a:ea typeface="Times New Roman" pitchFamily="18" charset="0"/>
                <a:cs typeface="Arial" pitchFamily="34" charset="0"/>
              </a:rPr>
              <a:t> + </a:t>
            </a:r>
            <a:r>
              <a:rPr lang="uk-UA" dirty="0" err="1" smtClean="0">
                <a:solidFill>
                  <a:prstClr val="black"/>
                </a:solidFill>
                <a:ea typeface="Times New Roman" pitchFamily="18" charset="0"/>
                <a:cs typeface="Arial" pitchFamily="34" charset="0"/>
                <a:sym typeface="Symbol" pitchFamily="18" charset="2"/>
              </a:rPr>
              <a:t></a:t>
            </a:r>
            <a:r>
              <a:rPr lang="uk-UA" dirty="0" err="1" smtClean="0">
                <a:solidFill>
                  <a:prstClr val="black"/>
                </a:solidFill>
                <a:ea typeface="Times New Roman" pitchFamily="18" charset="0"/>
                <a:cs typeface="Arial" pitchFamily="34" charset="0"/>
              </a:rPr>
              <a:t>ТПгв</a:t>
            </a:r>
            <a:r>
              <a:rPr lang="uk-UA" dirty="0" smtClean="0">
                <a:solidFill>
                  <a:prstClr val="black"/>
                </a:solidFill>
                <a:ea typeface="Times New Roman" pitchFamily="18" charset="0"/>
                <a:cs typeface="Arial" pitchFamily="34" charset="0"/>
              </a:rPr>
              <a:t> = </a:t>
            </a:r>
            <a:r>
              <a:rPr lang="uk-UA" dirty="0" err="1" smtClean="0">
                <a:solidFill>
                  <a:prstClr val="black"/>
                </a:solidFill>
                <a:ea typeface="Times New Roman" pitchFamily="18" charset="0"/>
                <a:cs typeface="Arial" pitchFamily="34" charset="0"/>
                <a:sym typeface="Symbol" pitchFamily="18" charset="2"/>
              </a:rPr>
              <a:t></a:t>
            </a:r>
            <a:r>
              <a:rPr lang="uk-UA" dirty="0" err="1" smtClean="0">
                <a:solidFill>
                  <a:prstClr val="black"/>
                </a:solidFill>
                <a:ea typeface="Times New Roman" pitchFamily="18" charset="0"/>
                <a:cs typeface="Arial" pitchFamily="34" charset="0"/>
              </a:rPr>
              <a:t>ТПзаг</a:t>
            </a:r>
            <a:r>
              <a:rPr lang="uk-UA" dirty="0" smtClean="0">
                <a:solidFill>
                  <a:prstClr val="black"/>
                </a:solidFill>
                <a:ea typeface="Times New Roman" pitchFamily="18" charset="0"/>
                <a:cs typeface="Arial" pitchFamily="34" charset="0"/>
              </a:rPr>
              <a:t>.</a:t>
            </a:r>
            <a:r>
              <a:rPr lang="uk-UA" dirty="0" smtClean="0">
                <a:solidFill>
                  <a:prstClr val="black"/>
                </a:solidFill>
                <a:ea typeface="Times New Roman" pitchFamily="18" charset="0"/>
                <a:cs typeface="Arial" pitchFamily="34" charset="0"/>
                <a:sym typeface="Symbol" pitchFamily="18" charset="2"/>
              </a:rPr>
              <a:t> </a:t>
            </a:r>
            <a:endParaRPr lang="ru-RU" dirty="0">
              <a:solidFill>
                <a:prstClr val="black"/>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429684" cy="1323439"/>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Якщо потрібно визначити вплив чотирьох чинників, то в цьому випадку розраховується не один, а три умовних показники, тобто кількість умовних розмірів результативного показника на одиницю менше числа чинників.</a:t>
            </a:r>
            <a:endParaRPr lang="ru-RU" sz="2000" dirty="0">
              <a:solidFill>
                <a:prstClr val="white"/>
              </a:solidFill>
              <a:latin typeface="Constantia"/>
              <a:cs typeface="+mn-cs"/>
            </a:endParaRPr>
          </a:p>
        </p:txBody>
      </p:sp>
      <p:sp>
        <p:nvSpPr>
          <p:cNvPr id="19457" name="Rectangle 1"/>
          <p:cNvSpPr>
            <a:spLocks noChangeArrowheads="1"/>
          </p:cNvSpPr>
          <p:nvPr/>
        </p:nvSpPr>
        <p:spPr bwMode="auto">
          <a:xfrm>
            <a:off x="-13254" y="1635686"/>
            <a:ext cx="8401678" cy="118494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Послідовність заміни планових показників фактичними</a:t>
            </a:r>
            <a:endParaRPr lang="uk-UA"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7200" eaLnBrk="0" hangingPunct="0"/>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pic>
        <p:nvPicPr>
          <p:cNvPr id="19458" name="Picture 2"/>
          <p:cNvPicPr>
            <a:picLocks noChangeAspect="1" noChangeArrowheads="1"/>
          </p:cNvPicPr>
          <p:nvPr/>
        </p:nvPicPr>
        <p:blipFill>
          <a:blip r:embed="rId2" cstate="print"/>
          <a:srcRect l="26354" t="44922" r="26427" b="37500"/>
          <a:stretch>
            <a:fillRect/>
          </a:stretch>
        </p:blipFill>
        <p:spPr bwMode="auto">
          <a:xfrm>
            <a:off x="428596" y="2820626"/>
            <a:ext cx="8215370" cy="1785950"/>
          </a:xfrm>
          <a:prstGeom prst="rect">
            <a:avLst/>
          </a:prstGeom>
          <a:noFill/>
          <a:ln w="38100">
            <a:solidFill>
              <a:srgbClr val="E6851A"/>
            </a:solidFill>
            <a:miter lim="800000"/>
            <a:headEnd/>
            <a:tailEnd/>
          </a:ln>
        </p:spPr>
      </p:pic>
      <p:sp>
        <p:nvSpPr>
          <p:cNvPr id="19459" name="Rectangle 3"/>
          <p:cNvSpPr>
            <a:spLocks noChangeArrowheads="1"/>
          </p:cNvSpPr>
          <p:nvPr/>
        </p:nvSpPr>
        <p:spPr bwMode="auto">
          <a:xfrm>
            <a:off x="571472" y="4836735"/>
            <a:ext cx="82153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400" dirty="0" smtClean="0">
                <a:solidFill>
                  <a:prstClr val="white"/>
                </a:solidFill>
                <a:latin typeface="Constantia"/>
                <a:ea typeface="Times New Roman" pitchFamily="18" charset="0"/>
              </a:rPr>
              <a:t>Слід розглянути це на </a:t>
            </a:r>
            <a:r>
              <a:rPr lang="uk-UA" sz="2400" dirty="0" err="1" smtClean="0">
                <a:solidFill>
                  <a:prstClr val="white"/>
                </a:solidFill>
                <a:latin typeface="Constantia"/>
                <a:ea typeface="Times New Roman" pitchFamily="18" charset="0"/>
              </a:rPr>
              <a:t>чотирьохфакторній</a:t>
            </a:r>
            <a:r>
              <a:rPr lang="uk-UA" sz="2400" dirty="0" smtClean="0">
                <a:solidFill>
                  <a:prstClr val="white"/>
                </a:solidFill>
                <a:latin typeface="Constantia"/>
                <a:ea typeface="Times New Roman" pitchFamily="18" charset="0"/>
              </a:rPr>
              <a:t> моделі товарної продукції:</a:t>
            </a:r>
          </a:p>
          <a:p>
            <a:pPr indent="450850" algn="just"/>
            <a:r>
              <a:rPr lang="uk-UA" sz="2400" dirty="0" smtClean="0">
                <a:solidFill>
                  <a:prstClr val="white"/>
                </a:solidFill>
                <a:latin typeface="Constantia"/>
                <a:ea typeface="Times New Roman" pitchFamily="18" charset="0"/>
              </a:rPr>
              <a:t>                         ТП = ЧР </a:t>
            </a:r>
            <a:r>
              <a:rPr lang="uk-UA" sz="2400" dirty="0" smtClean="0">
                <a:solidFill>
                  <a:prstClr val="white"/>
                </a:solidFill>
                <a:latin typeface="Constantia"/>
                <a:ea typeface="Times New Roman" pitchFamily="18" charset="0"/>
                <a:sym typeface="Symbol" pitchFamily="18" charset="2"/>
              </a:rPr>
              <a:t></a:t>
            </a:r>
            <a:r>
              <a:rPr lang="uk-UA" sz="2400" dirty="0" smtClean="0">
                <a:solidFill>
                  <a:prstClr val="white"/>
                </a:solidFill>
                <a:latin typeface="Constantia"/>
                <a:ea typeface="Times New Roman" pitchFamily="18" charset="0"/>
              </a:rPr>
              <a:t> Д </a:t>
            </a:r>
            <a:r>
              <a:rPr lang="uk-UA" sz="2400" dirty="0" smtClean="0">
                <a:solidFill>
                  <a:prstClr val="white"/>
                </a:solidFill>
                <a:latin typeface="Constantia"/>
                <a:ea typeface="Times New Roman" pitchFamily="18" charset="0"/>
                <a:sym typeface="Symbol" pitchFamily="18" charset="2"/>
              </a:rPr>
              <a:t></a:t>
            </a:r>
            <a:r>
              <a:rPr lang="uk-UA" sz="2400" dirty="0" smtClean="0">
                <a:solidFill>
                  <a:prstClr val="white"/>
                </a:solidFill>
                <a:latin typeface="Constantia"/>
                <a:ea typeface="Times New Roman" pitchFamily="18" charset="0"/>
              </a:rPr>
              <a:t> Т </a:t>
            </a:r>
            <a:r>
              <a:rPr lang="uk-UA" sz="2400" dirty="0" smtClean="0">
                <a:solidFill>
                  <a:prstClr val="white"/>
                </a:solidFill>
                <a:latin typeface="Constantia"/>
                <a:ea typeface="Times New Roman" pitchFamily="18" charset="0"/>
                <a:sym typeface="Symbol" pitchFamily="18" charset="2"/>
              </a:rPr>
              <a:t></a:t>
            </a:r>
            <a:r>
              <a:rPr lang="uk-UA" sz="2400" dirty="0" smtClean="0">
                <a:solidFill>
                  <a:prstClr val="white"/>
                </a:solidFill>
                <a:latin typeface="Constantia"/>
                <a:ea typeface="Times New Roman" pitchFamily="18" charset="0"/>
              </a:rPr>
              <a:t> ГВ</a:t>
            </a:r>
            <a:endParaRPr lang="uk-UA" sz="2400" dirty="0" smtClean="0">
              <a:solidFill>
                <a:prstClr val="white"/>
              </a:solidFill>
              <a:latin typeface="Constantia"/>
              <a:ea typeface="Times New Roman" pitchFamily="18" charset="0"/>
              <a:sym typeface="Symbol" pitchFamily="18" charset="2"/>
            </a:endParaRPr>
          </a:p>
        </p:txBody>
      </p:sp>
      <p:sp>
        <p:nvSpPr>
          <p:cNvPr id="7" name="Прямоугольник 6"/>
          <p:cNvSpPr/>
          <p:nvPr/>
        </p:nvSpPr>
        <p:spPr>
          <a:xfrm>
            <a:off x="2857488" y="5643578"/>
            <a:ext cx="3071834" cy="285752"/>
          </a:xfrm>
          <a:prstGeom prst="rect">
            <a:avLst/>
          </a:prstGeom>
          <a:noFill/>
          <a:ln w="28575">
            <a:solidFill>
              <a:srgbClr val="E6851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l="26391" t="23632" r="25842" b="14844"/>
          <a:stretch>
            <a:fillRect/>
          </a:stretch>
        </p:blipFill>
        <p:spPr bwMode="auto">
          <a:xfrm>
            <a:off x="428596" y="428604"/>
            <a:ext cx="8358246" cy="6143668"/>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707886"/>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Використовуючи спосіб ланцюгової підстановки, необхідно дотримуватися такої послідовності розрахунків:</a:t>
            </a:r>
            <a:endParaRPr lang="ru-RU" sz="2000" dirty="0">
              <a:solidFill>
                <a:prstClr val="white"/>
              </a:solidFill>
              <a:latin typeface="Constantia"/>
              <a:cs typeface="+mn-cs"/>
            </a:endParaRPr>
          </a:p>
        </p:txBody>
      </p:sp>
      <p:sp>
        <p:nvSpPr>
          <p:cNvPr id="3" name="Прямоугольник 2"/>
          <p:cNvSpPr/>
          <p:nvPr/>
        </p:nvSpPr>
        <p:spPr>
          <a:xfrm>
            <a:off x="214282" y="1142984"/>
            <a:ext cx="3857652" cy="1938992"/>
          </a:xfrm>
          <a:prstGeom prst="rect">
            <a:avLst/>
          </a:prstGeom>
          <a:ln w="28575">
            <a:solidFill>
              <a:schemeClr val="accent2"/>
            </a:solidFill>
            <a:prstDash val="lgDash"/>
          </a:ln>
        </p:spPr>
        <p:txBody>
          <a:bodyPr wrap="square">
            <a:spAutoFit/>
          </a:bodyPr>
          <a:lstStyle/>
          <a:p>
            <a:pPr marL="457200" indent="-457200" fontAlgn="auto">
              <a:spcBef>
                <a:spcPts val="0"/>
              </a:spcBef>
              <a:spcAft>
                <a:spcPts val="0"/>
              </a:spcAft>
              <a:buFontTx/>
              <a:buAutoNum type="arabicParenR"/>
            </a:pPr>
            <a:r>
              <a:rPr lang="uk-UA" sz="2400" dirty="0" smtClean="0">
                <a:solidFill>
                  <a:prstClr val="black"/>
                </a:solidFill>
                <a:latin typeface="Constantia"/>
                <a:cs typeface="+mn-cs"/>
              </a:rPr>
              <a:t>потрібно враховувати зміну кількісних</a:t>
            </a:r>
          </a:p>
          <a:p>
            <a:pPr marL="457200" indent="-457200" fontAlgn="auto">
              <a:spcBef>
                <a:spcPts val="0"/>
              </a:spcBef>
              <a:spcAft>
                <a:spcPts val="0"/>
              </a:spcAft>
              <a:buFontTx/>
              <a:buAutoNum type="arabicParenR"/>
            </a:pPr>
            <a:endParaRPr lang="uk-UA" sz="2400" dirty="0" smtClean="0">
              <a:solidFill>
                <a:prstClr val="black"/>
              </a:solidFill>
              <a:latin typeface="Constantia"/>
              <a:cs typeface="+mn-cs"/>
            </a:endParaRPr>
          </a:p>
          <a:p>
            <a:pPr marL="457200" indent="-457200" fontAlgn="auto">
              <a:spcBef>
                <a:spcPts val="0"/>
              </a:spcBef>
              <a:spcAft>
                <a:spcPts val="0"/>
              </a:spcAft>
              <a:buFontTx/>
              <a:buAutoNum type="arabicParenR"/>
            </a:pPr>
            <a:r>
              <a:rPr lang="uk-UA" sz="2400" dirty="0" smtClean="0">
                <a:solidFill>
                  <a:prstClr val="black"/>
                </a:solidFill>
                <a:latin typeface="Constantia"/>
                <a:cs typeface="+mn-cs"/>
              </a:rPr>
              <a:t>потім – якісних показників. </a:t>
            </a:r>
            <a:endParaRPr lang="ru-RU" sz="2400" dirty="0">
              <a:solidFill>
                <a:prstClr val="black"/>
              </a:solidFill>
              <a:latin typeface="Constantia"/>
              <a:cs typeface="+mn-cs"/>
            </a:endParaRPr>
          </a:p>
        </p:txBody>
      </p:sp>
      <p:sp>
        <p:nvSpPr>
          <p:cNvPr id="4" name="Прямоугольник 3"/>
          <p:cNvSpPr/>
          <p:nvPr/>
        </p:nvSpPr>
        <p:spPr>
          <a:xfrm>
            <a:off x="4357686" y="1142984"/>
            <a:ext cx="4572000" cy="1938992"/>
          </a:xfrm>
          <a:prstGeom prst="rect">
            <a:avLst/>
          </a:prstGeom>
          <a:ln w="28575">
            <a:solidFill>
              <a:schemeClr val="accent2"/>
            </a:solidFill>
            <a:prstDash val="lgDash"/>
          </a:ln>
        </p:spPr>
        <p:txBody>
          <a:bodyPr>
            <a:spAutoFit/>
          </a:bodyPr>
          <a:lstStyle/>
          <a:p>
            <a:pPr algn="just" fontAlgn="auto">
              <a:spcBef>
                <a:spcPts val="0"/>
              </a:spcBef>
              <a:spcAft>
                <a:spcPts val="0"/>
              </a:spcAft>
            </a:pPr>
            <a:r>
              <a:rPr lang="uk-UA" sz="2000" dirty="0" smtClean="0">
                <a:solidFill>
                  <a:prstClr val="black"/>
                </a:solidFill>
                <a:latin typeface="Constantia"/>
                <a:cs typeface="+mn-cs"/>
              </a:rPr>
              <a:t>Якщо ж є декілька кількісних і декілька якісних показників, то спочатку варто змінити розмір чинників першого рівня підпорядкування, а потім більш низького.</a:t>
            </a:r>
            <a:endParaRPr lang="ru-RU" sz="2000" dirty="0">
              <a:solidFill>
                <a:prstClr val="black"/>
              </a:solidFill>
              <a:latin typeface="Constantia"/>
              <a:cs typeface="+mn-cs"/>
            </a:endParaRPr>
          </a:p>
        </p:txBody>
      </p:sp>
      <p:sp>
        <p:nvSpPr>
          <p:cNvPr id="5" name="Прямоугольник 4"/>
          <p:cNvSpPr/>
          <p:nvPr/>
        </p:nvSpPr>
        <p:spPr>
          <a:xfrm>
            <a:off x="214282" y="3714752"/>
            <a:ext cx="8715436" cy="2554545"/>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         У наведеному прикладі об'єм виробництва продукції залежить від чотирьох чинників: кількості робочих, кількості відпрацьованих днів одним  робочим, тривалості робочого дня і середньогодинного виробітку. Кількість робітників стосовно готової продукції – чинник першого рівня, кількість відпрацьованих днів – другого рівня, тривалість робочого дня і средньогодинного виробітку – чинники третього рівня. Це й обумовило послідовність розміщення чинників у моделі і, відповідно, послідовність визначення їхнього впливу.</a:t>
            </a:r>
            <a:endParaRPr lang="ru-RU" sz="2000" dirty="0">
              <a:solidFill>
                <a:prstClr val="white"/>
              </a:solidFill>
              <a:latin typeface="Constantia"/>
              <a:cs typeface="+mn-cs"/>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8539" y="285728"/>
            <a:ext cx="7414017"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Спосіб абсолютних різниць</a:t>
            </a:r>
            <a:r>
              <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357158" y="1285860"/>
            <a:ext cx="8501122" cy="1938992"/>
          </a:xfrm>
          <a:prstGeom prst="rect">
            <a:avLst/>
          </a:prstGeom>
        </p:spPr>
        <p:txBody>
          <a:bodyPr wrap="square">
            <a:spAutoFit/>
          </a:bodyPr>
          <a:lstStyle/>
          <a:p>
            <a:pPr algn="just" fontAlgn="auto">
              <a:spcBef>
                <a:spcPts val="0"/>
              </a:spcBef>
              <a:spcAft>
                <a:spcPts val="0"/>
              </a:spcAft>
            </a:pPr>
            <a:r>
              <a:rPr lang="uk-UA" sz="2400" dirty="0" smtClean="0">
                <a:solidFill>
                  <a:prstClr val="white"/>
                </a:solidFill>
                <a:latin typeface="Constantia"/>
                <a:cs typeface="+mn-cs"/>
              </a:rPr>
              <a:t>Застосовується для розрахунку впливу чинників приросту результативного показника в детермінованому аналізі, але </a:t>
            </a:r>
            <a:r>
              <a:rPr lang="uk-UA" sz="2400" u="sng" dirty="0" smtClean="0">
                <a:solidFill>
                  <a:prstClr val="white"/>
                </a:solidFill>
                <a:latin typeface="Constantia"/>
                <a:cs typeface="+mn-cs"/>
              </a:rPr>
              <a:t>тільки в мультиплікативних моделях</a:t>
            </a:r>
            <a:r>
              <a:rPr lang="uk-UA" sz="2400" dirty="0" smtClean="0">
                <a:solidFill>
                  <a:prstClr val="white"/>
                </a:solidFill>
                <a:latin typeface="Constantia"/>
                <a:cs typeface="+mn-cs"/>
              </a:rPr>
              <a:t> (Y = x</a:t>
            </a:r>
            <a:r>
              <a:rPr lang="uk-UA" sz="2400" baseline="-25000" dirty="0" smtClean="0">
                <a:solidFill>
                  <a:prstClr val="white"/>
                </a:solidFill>
                <a:latin typeface="Constantia"/>
                <a:cs typeface="+mn-cs"/>
              </a:rPr>
              <a:t>1</a:t>
            </a:r>
            <a:r>
              <a:rPr lang="uk-UA" sz="2400" dirty="0" smtClean="0">
                <a:solidFill>
                  <a:prstClr val="white"/>
                </a:solidFill>
                <a:latin typeface="Constantia"/>
                <a:cs typeface="+mn-cs"/>
              </a:rPr>
              <a:t> × x</a:t>
            </a:r>
            <a:r>
              <a:rPr lang="uk-UA" sz="2400" baseline="-25000" dirty="0" smtClean="0">
                <a:solidFill>
                  <a:prstClr val="white"/>
                </a:solidFill>
                <a:latin typeface="Constantia"/>
                <a:cs typeface="+mn-cs"/>
              </a:rPr>
              <a:t>2</a:t>
            </a:r>
            <a:r>
              <a:rPr lang="uk-UA" sz="2400" dirty="0" smtClean="0">
                <a:solidFill>
                  <a:prstClr val="white"/>
                </a:solidFill>
                <a:latin typeface="Constantia"/>
                <a:cs typeface="+mn-cs"/>
              </a:rPr>
              <a:t> × x</a:t>
            </a:r>
            <a:r>
              <a:rPr lang="uk-UA" sz="2400" baseline="-25000" dirty="0" smtClean="0">
                <a:solidFill>
                  <a:prstClr val="white"/>
                </a:solidFill>
                <a:latin typeface="Constantia"/>
                <a:cs typeface="+mn-cs"/>
              </a:rPr>
              <a:t>3</a:t>
            </a:r>
            <a:r>
              <a:rPr lang="uk-UA" sz="2400" dirty="0" smtClean="0">
                <a:solidFill>
                  <a:prstClr val="white"/>
                </a:solidFill>
                <a:latin typeface="Constantia"/>
                <a:cs typeface="+mn-cs"/>
              </a:rPr>
              <a:t> </a:t>
            </a:r>
            <a:r>
              <a:rPr lang="uk-UA" sz="2400" dirty="0" smtClean="0">
                <a:solidFill>
                  <a:prstClr val="white"/>
                </a:solidFill>
                <a:latin typeface="Constantia"/>
                <a:cs typeface="+mn-cs"/>
                <a:sym typeface="Symbol"/>
              </a:rPr>
              <a:t></a:t>
            </a:r>
            <a:r>
              <a:rPr lang="uk-UA" sz="2400" dirty="0" smtClean="0">
                <a:solidFill>
                  <a:prstClr val="white"/>
                </a:solidFill>
                <a:latin typeface="Constantia"/>
                <a:cs typeface="+mn-cs"/>
              </a:rPr>
              <a:t> … × </a:t>
            </a:r>
            <a:r>
              <a:rPr lang="uk-UA" sz="2400" dirty="0" err="1" smtClean="0">
                <a:solidFill>
                  <a:prstClr val="white"/>
                </a:solidFill>
                <a:latin typeface="Constantia"/>
                <a:cs typeface="+mn-cs"/>
              </a:rPr>
              <a:t>x</a:t>
            </a:r>
            <a:r>
              <a:rPr lang="uk-UA" sz="2400" baseline="-25000" dirty="0" err="1" smtClean="0">
                <a:solidFill>
                  <a:prstClr val="white"/>
                </a:solidFill>
                <a:latin typeface="Constantia"/>
                <a:cs typeface="+mn-cs"/>
              </a:rPr>
              <a:t>n</a:t>
            </a:r>
            <a:r>
              <a:rPr lang="uk-UA" sz="2400" dirty="0" smtClean="0">
                <a:solidFill>
                  <a:prstClr val="white"/>
                </a:solidFill>
                <a:latin typeface="Constantia"/>
                <a:cs typeface="+mn-cs"/>
              </a:rPr>
              <a:t>) і </a:t>
            </a:r>
            <a:r>
              <a:rPr lang="uk-UA" sz="2400" u="sng" dirty="0" smtClean="0">
                <a:solidFill>
                  <a:prstClr val="white"/>
                </a:solidFill>
                <a:latin typeface="Constantia"/>
                <a:cs typeface="+mn-cs"/>
              </a:rPr>
              <a:t>моделях мультиплікативно-адитивного типу</a:t>
            </a:r>
            <a:r>
              <a:rPr lang="uk-UA" sz="2400" dirty="0" smtClean="0">
                <a:solidFill>
                  <a:prstClr val="white"/>
                </a:solidFill>
                <a:latin typeface="Constantia"/>
                <a:cs typeface="+mn-cs"/>
              </a:rPr>
              <a:t>: Y = (a – b) c і Y = a (b – c).</a:t>
            </a:r>
            <a:endParaRPr lang="ru-RU" sz="2400" dirty="0">
              <a:solidFill>
                <a:prstClr val="white"/>
              </a:solidFill>
              <a:latin typeface="Constantia"/>
              <a:cs typeface="+mn-cs"/>
            </a:endParaRPr>
          </a:p>
        </p:txBody>
      </p:sp>
      <p:sp>
        <p:nvSpPr>
          <p:cNvPr id="4" name="Прямоугольник 3"/>
          <p:cNvSpPr/>
          <p:nvPr/>
        </p:nvSpPr>
        <p:spPr>
          <a:xfrm>
            <a:off x="571472" y="3857628"/>
            <a:ext cx="8215370" cy="2308324"/>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pPr>
            <a:r>
              <a:rPr lang="uk-UA" sz="2400" dirty="0" smtClean="0">
                <a:solidFill>
                  <a:schemeClr val="tx1"/>
                </a:solidFill>
              </a:rPr>
              <a:t>При його використанні розмір впливу чинників вираховується множенням абсолютного приросту значення досліджуваного чинника на базовий (плановий) розмір чинників, що знаходяться справа від нього, і на фактичний розмір чинників, розташованих у моделі зліва від нього.</a:t>
            </a:r>
            <a:endParaRPr lang="ru-RU" sz="2400" dirty="0">
              <a:solidFill>
                <a:schemeClr val="tx1"/>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l="26391" t="25586" r="25842" b="38281"/>
          <a:stretch>
            <a:fillRect/>
          </a:stretch>
        </p:blipFill>
        <p:spPr bwMode="auto">
          <a:xfrm>
            <a:off x="500034" y="357166"/>
            <a:ext cx="8215370" cy="314327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571472" y="3929066"/>
            <a:ext cx="8143932" cy="2308324"/>
          </a:xfrm>
          <a:prstGeom prst="rect">
            <a:avLst/>
          </a:prstGeom>
        </p:spPr>
        <p:txBody>
          <a:bodyPr wrap="square">
            <a:spAutoFit/>
          </a:bodyPr>
          <a:lstStyle/>
          <a:p>
            <a:pPr algn="just" fontAlgn="auto">
              <a:spcBef>
                <a:spcPts val="0"/>
              </a:spcBef>
              <a:spcAft>
                <a:spcPts val="0"/>
              </a:spcAft>
            </a:pPr>
            <a:r>
              <a:rPr lang="uk-UA" sz="2400" dirty="0" smtClean="0">
                <a:solidFill>
                  <a:prstClr val="white"/>
                </a:solidFill>
                <a:latin typeface="Constantia"/>
                <a:cs typeface="+mn-cs"/>
              </a:rPr>
              <a:t>Таким чином, за допомогою способу абсолютних різниць утворюються ті ж результати, що і завдяки ланцюговій підстановці. Тут також необхідно стежити за тим, щоб алгебраїчна сума приросту результативного показника за рахунок окремих чинників дорівнювала його загальному приросту.</a:t>
            </a:r>
            <a:endParaRPr lang="ru-RU" sz="2400" dirty="0">
              <a:solidFill>
                <a:prstClr val="white"/>
              </a:solidFill>
              <a:latin typeface="Constantia"/>
              <a:cs typeface="+mn-cs"/>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25710" y="1412776"/>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altLang="ru-RU" sz="2400" dirty="0" smtClean="0">
                <a:latin typeface="+mn-lt"/>
              </a:rPr>
              <a:t>що </a:t>
            </a:r>
            <a:r>
              <a:rPr lang="uk-UA" altLang="ru-RU" sz="2400" dirty="0">
                <a:latin typeface="+mn-lt"/>
              </a:rPr>
              <a:t>кожен процес, кожне яви­ще треба розглядати як єдність і боротьбу протилежностей. Звідси випливає необхідність вивчення внутрішніх протиріч, позитивних і негативних сторін кожного явища, кожного процесу. </a:t>
            </a:r>
          </a:p>
        </p:txBody>
      </p:sp>
      <p:sp>
        <p:nvSpPr>
          <p:cNvPr id="5" name="Скругленный прямоугольник 4"/>
          <p:cNvSpPr/>
          <p:nvPr/>
        </p:nvSpPr>
        <p:spPr>
          <a:xfrm>
            <a:off x="666278" y="3140968"/>
            <a:ext cx="7920037" cy="29527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dirty="0">
                <a:solidFill>
                  <a:schemeClr val="tx1"/>
                </a:solidFill>
              </a:rPr>
              <a:t>Приклад:</a:t>
            </a:r>
          </a:p>
          <a:p>
            <a:pPr algn="just" fontAlgn="auto">
              <a:spcBef>
                <a:spcPts val="0"/>
              </a:spcBef>
              <a:spcAft>
                <a:spcPts val="0"/>
              </a:spcAft>
              <a:defRPr/>
            </a:pPr>
            <a:endParaRPr lang="uk-UA" dirty="0">
              <a:solidFill>
                <a:schemeClr val="tx1"/>
              </a:solidFill>
            </a:endParaRPr>
          </a:p>
          <a:p>
            <a:pPr algn="just" fontAlgn="auto">
              <a:spcBef>
                <a:spcPts val="0"/>
              </a:spcBef>
              <a:spcAft>
                <a:spcPts val="0"/>
              </a:spcAft>
              <a:defRPr/>
            </a:pPr>
            <a:r>
              <a:rPr lang="uk-UA" sz="2400" dirty="0">
                <a:solidFill>
                  <a:schemeClr val="tx1"/>
                </a:solidFill>
              </a:rPr>
              <a:t>НТП робить позитивний акцент на зростанні продуктивності праці, підвищенні рівня рентабельності й інших показників, але при цьому треба вра­ховувати і його негативні риси – такі, як забруднення навколишнього середовища тощо.</a:t>
            </a:r>
          </a:p>
          <a:p>
            <a:pPr algn="just" fontAlgn="auto">
              <a:spcBef>
                <a:spcPts val="0"/>
              </a:spcBef>
              <a:spcAft>
                <a:spcPts val="0"/>
              </a:spcAft>
              <a:defRPr/>
            </a:pPr>
            <a:endParaRPr lang="uk-UA" dirty="0">
              <a:solidFill>
                <a:schemeClr val="tx1"/>
              </a:solidFill>
            </a:endParaRPr>
          </a:p>
        </p:txBody>
      </p:sp>
      <p:sp>
        <p:nvSpPr>
          <p:cNvPr id="2" name="Прямоугольник 1"/>
          <p:cNvSpPr/>
          <p:nvPr/>
        </p:nvSpPr>
        <p:spPr>
          <a:xfrm>
            <a:off x="206810" y="431830"/>
            <a:ext cx="8937190"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alt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Матеріалістична діалектика вчить</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7"/>
          <p:cNvSpPr>
            <a:spLocks noChangeArrowheads="1"/>
          </p:cNvSpPr>
          <p:nvPr/>
        </p:nvSpPr>
        <p:spPr bwMode="auto">
          <a:xfrm>
            <a:off x="500034" y="214290"/>
            <a:ext cx="828680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tabLst>
                <a:tab pos="450850" algn="l"/>
              </a:tabLst>
            </a:pPr>
            <a:r>
              <a:rPr lang="uk-UA" sz="2000" dirty="0" smtClean="0">
                <a:solidFill>
                  <a:prstClr val="white"/>
                </a:solidFill>
                <a:latin typeface="Constantia"/>
                <a:ea typeface="Times New Roman" pitchFamily="18" charset="0"/>
              </a:rPr>
              <a:t>Слід розглянути алгоритм розрахунку чинників за допомогою цього способу в моделях мультиплікативно-адитивного виду. Наприклад, візьмемо факторну модель прибутку від реалізації продукції:</a:t>
            </a:r>
            <a:endParaRPr lang="ru-RU" sz="2000" dirty="0" smtClean="0">
              <a:solidFill>
                <a:prstClr val="white"/>
              </a:solidFill>
              <a:latin typeface="Constantia"/>
            </a:endParaRPr>
          </a:p>
          <a:p>
            <a:pPr indent="450850" algn="just" eaLnBrk="0" hangingPunct="0">
              <a:tabLst>
                <a:tab pos="450850" algn="l"/>
              </a:tabLst>
            </a:pPr>
            <a:r>
              <a:rPr lang="uk-UA" sz="2000" dirty="0" smtClean="0">
                <a:solidFill>
                  <a:prstClr val="white"/>
                </a:solidFill>
                <a:latin typeface="Constantia"/>
                <a:ea typeface="Times New Roman" pitchFamily="18" charset="0"/>
              </a:rPr>
              <a:t>	</a:t>
            </a:r>
          </a:p>
          <a:p>
            <a:pPr indent="450850" algn="just" eaLnBrk="0" hangingPunct="0">
              <a:tabLst>
                <a:tab pos="450850" algn="l"/>
              </a:tabLst>
            </a:pPr>
            <a:endParaRPr lang="uk-UA" sz="2000" dirty="0" smtClean="0">
              <a:solidFill>
                <a:prstClr val="white"/>
              </a:solidFill>
              <a:latin typeface="Constantia"/>
              <a:ea typeface="Times New Roman" pitchFamily="18" charset="0"/>
            </a:endParaRPr>
          </a:p>
          <a:p>
            <a:pPr indent="274638" algn="just" eaLnBrk="0" hangingPunct="0">
              <a:tabLst>
                <a:tab pos="450850" algn="l"/>
              </a:tabLst>
            </a:pPr>
            <a:r>
              <a:rPr lang="uk-UA" sz="2000" dirty="0" smtClean="0">
                <a:solidFill>
                  <a:prstClr val="white"/>
                </a:solidFill>
                <a:latin typeface="Constantia"/>
                <a:ea typeface="Times New Roman" pitchFamily="18" charset="0"/>
              </a:rPr>
              <a:t>де П – прибуток від реалізації продукції; </a:t>
            </a:r>
            <a:endParaRPr lang="ru-RU" sz="2000" dirty="0" smtClean="0">
              <a:solidFill>
                <a:prstClr val="white"/>
              </a:solidFill>
              <a:latin typeface="Constantia"/>
            </a:endParaRPr>
          </a:p>
          <a:p>
            <a:pPr indent="269875" algn="just" eaLnBrk="0" hangingPunct="0">
              <a:tabLst>
                <a:tab pos="450850" algn="l"/>
              </a:tabLst>
            </a:pPr>
            <a:r>
              <a:rPr lang="uk-UA" sz="2000" dirty="0" smtClean="0">
                <a:solidFill>
                  <a:prstClr val="white"/>
                </a:solidFill>
                <a:latin typeface="Constantia"/>
                <a:ea typeface="Times New Roman" pitchFamily="18" charset="0"/>
              </a:rPr>
              <a:t>VРП – об'єм реалізації продукції; </a:t>
            </a:r>
            <a:endParaRPr lang="ru-RU" sz="2000" dirty="0" smtClean="0">
              <a:solidFill>
                <a:prstClr val="white"/>
              </a:solidFill>
              <a:latin typeface="Constantia"/>
            </a:endParaRPr>
          </a:p>
          <a:p>
            <a:pPr indent="269875" algn="just" eaLnBrk="0" hangingPunct="0">
              <a:tabLst>
                <a:tab pos="450850" algn="l"/>
              </a:tabLst>
            </a:pPr>
            <a:r>
              <a:rPr lang="uk-UA" sz="2000" dirty="0" smtClean="0">
                <a:solidFill>
                  <a:prstClr val="white"/>
                </a:solidFill>
                <a:latin typeface="Constantia"/>
                <a:ea typeface="Times New Roman" pitchFamily="18" charset="0"/>
              </a:rPr>
              <a:t>Ц – ціна одиниці продукції; </a:t>
            </a:r>
            <a:endParaRPr lang="ru-RU" sz="2000" dirty="0" smtClean="0">
              <a:solidFill>
                <a:prstClr val="white"/>
              </a:solidFill>
              <a:latin typeface="Constantia"/>
            </a:endParaRPr>
          </a:p>
          <a:p>
            <a:pPr indent="269875" algn="just" eaLnBrk="0" hangingPunct="0">
              <a:tabLst>
                <a:tab pos="450850" algn="l"/>
              </a:tabLst>
            </a:pPr>
            <a:r>
              <a:rPr lang="uk-UA" sz="2000" dirty="0" smtClean="0">
                <a:solidFill>
                  <a:prstClr val="white"/>
                </a:solidFill>
                <a:latin typeface="Constantia"/>
                <a:ea typeface="Times New Roman" pitchFamily="18" charset="0"/>
              </a:rPr>
              <a:t>С – собівартість одиниці продукції.</a:t>
            </a:r>
            <a:endParaRPr lang="uk-UA" sz="2000" dirty="0" smtClean="0">
              <a:solidFill>
                <a:prstClr val="white"/>
              </a:solidFill>
              <a:latin typeface="Constantia"/>
            </a:endParaRPr>
          </a:p>
        </p:txBody>
      </p:sp>
      <p:sp>
        <p:nvSpPr>
          <p:cNvPr id="9" name="Прямоугольник 8"/>
          <p:cNvSpPr/>
          <p:nvPr/>
        </p:nvSpPr>
        <p:spPr>
          <a:xfrm>
            <a:off x="3428992" y="1571612"/>
            <a:ext cx="2029723" cy="369332"/>
          </a:xfrm>
          <a:prstGeom prst="rect">
            <a:avLst/>
          </a:prstGeom>
          <a:noFill/>
          <a:ln w="57150">
            <a:solidFill>
              <a:schemeClr val="accent2"/>
            </a:solidFill>
          </a:ln>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pPr>
            <a:r>
              <a:rPr lang="uk-UA" dirty="0" smtClean="0">
                <a:solidFill>
                  <a:prstClr val="black"/>
                </a:solidFill>
                <a:ea typeface="Times New Roman" pitchFamily="18" charset="0"/>
                <a:cs typeface="Arial" pitchFamily="34" charset="0"/>
              </a:rPr>
              <a:t>П = VРП (Ц – С), </a:t>
            </a:r>
            <a:endParaRPr lang="ru-RU" dirty="0">
              <a:solidFill>
                <a:prstClr val="black"/>
              </a:solidFill>
            </a:endParaRPr>
          </a:p>
        </p:txBody>
      </p:sp>
      <p:pic>
        <p:nvPicPr>
          <p:cNvPr id="56334" name="Picture 14"/>
          <p:cNvPicPr>
            <a:picLocks noChangeAspect="1" noChangeArrowheads="1"/>
          </p:cNvPicPr>
          <p:nvPr/>
        </p:nvPicPr>
        <p:blipFill>
          <a:blip r:embed="rId2" cstate="print"/>
          <a:srcRect l="29649" t="45899" r="35212" b="34570"/>
          <a:stretch>
            <a:fillRect/>
          </a:stretch>
        </p:blipFill>
        <p:spPr bwMode="auto">
          <a:xfrm>
            <a:off x="1071538" y="3645024"/>
            <a:ext cx="7286676" cy="2357454"/>
          </a:xfrm>
          <a:prstGeom prst="rect">
            <a:avLst/>
          </a:prstGeom>
          <a:noFill/>
          <a:ln w="28575">
            <a:solidFill>
              <a:srgbClr val="E6851A"/>
            </a:solidFill>
            <a:miter lim="800000"/>
            <a:headEnd/>
            <a:tailEnd/>
          </a:ln>
        </p:spPr>
      </p:pic>
      <p:pic>
        <p:nvPicPr>
          <p:cNvPr id="17" name="Рисунок 16" descr="images.jpeg"/>
          <p:cNvPicPr>
            <a:picLocks noChangeAspect="1"/>
          </p:cNvPicPr>
          <p:nvPr/>
        </p:nvPicPr>
        <p:blipFill>
          <a:blip r:embed="rId3" cstate="print"/>
          <a:stretch>
            <a:fillRect/>
          </a:stretch>
        </p:blipFill>
        <p:spPr>
          <a:xfrm>
            <a:off x="6690277" y="1550711"/>
            <a:ext cx="2428892" cy="1643074"/>
          </a:xfrm>
          <a:prstGeom prst="rect">
            <a:avLst/>
          </a:prstGeom>
        </p:spPr>
      </p:pic>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85720" y="157112"/>
            <a:ext cx="8358246" cy="707886"/>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Спосіб відносних різниць</a:t>
            </a:r>
            <a:endPar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
        <p:nvSpPr>
          <p:cNvPr id="3" name="Прямоугольник 2"/>
          <p:cNvSpPr/>
          <p:nvPr/>
        </p:nvSpPr>
        <p:spPr>
          <a:xfrm>
            <a:off x="285720" y="1071546"/>
            <a:ext cx="8572560" cy="1938992"/>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Спосіб відносних різниць застосовується для виміру впливу чинників на приріст результативного показника тільки в мультиплікативних моделях. Тут використовуються відносні прирости факторних показників, подані у вигляді коефіцієнтів чи відсотків. Слід розглянути методику розрахунку впливу чинників за допомогою цього способу для мультиплікативних моделей типу Y = abc.</a:t>
            </a:r>
            <a:endParaRPr lang="ru-RU" sz="2000" dirty="0">
              <a:solidFill>
                <a:prstClr val="white"/>
              </a:solidFill>
              <a:latin typeface="Constantia"/>
              <a:cs typeface="+mn-cs"/>
            </a:endParaRPr>
          </a:p>
        </p:txBody>
      </p:sp>
      <p:sp>
        <p:nvSpPr>
          <p:cNvPr id="4" name="Прямоугольник 3"/>
          <p:cNvSpPr/>
          <p:nvPr/>
        </p:nvSpPr>
        <p:spPr>
          <a:xfrm>
            <a:off x="928662" y="3286124"/>
            <a:ext cx="7715304" cy="400110"/>
          </a:xfrm>
          <a:prstGeom prst="rect">
            <a:avLst/>
          </a:prstGeom>
        </p:spPr>
        <p:txBody>
          <a:bodyPr wrap="square">
            <a:spAutoFit/>
          </a:bodyPr>
          <a:lstStyle/>
          <a:p>
            <a:pPr algn="ctr" fontAlgn="auto">
              <a:spcBef>
                <a:spcPts val="0"/>
              </a:spcBef>
              <a:spcAft>
                <a:spcPts val="0"/>
              </a:spcAft>
            </a:pPr>
            <a:r>
              <a:rPr lang="uk-UA" sz="2000" dirty="0" smtClean="0">
                <a:solidFill>
                  <a:prstClr val="white"/>
                </a:solidFill>
                <a:latin typeface="Constantia"/>
                <a:cs typeface="+mn-cs"/>
              </a:rPr>
              <a:t>Зміна результативного показника визначається таким чином:</a:t>
            </a:r>
            <a:endParaRPr lang="ru-RU" sz="2000" dirty="0">
              <a:solidFill>
                <a:prstClr val="white"/>
              </a:solidFill>
              <a:latin typeface="Constantia"/>
              <a:cs typeface="+mn-cs"/>
            </a:endParaRPr>
          </a:p>
        </p:txBody>
      </p:sp>
      <p:pic>
        <p:nvPicPr>
          <p:cNvPr id="73730" name="Picture 2"/>
          <p:cNvPicPr>
            <a:picLocks noChangeAspect="1" noChangeArrowheads="1"/>
          </p:cNvPicPr>
          <p:nvPr/>
        </p:nvPicPr>
        <p:blipFill>
          <a:blip r:embed="rId2" cstate="print"/>
          <a:srcRect l="39532" t="45898" r="38506" b="28711"/>
          <a:stretch>
            <a:fillRect/>
          </a:stretch>
        </p:blipFill>
        <p:spPr bwMode="auto">
          <a:xfrm>
            <a:off x="2214546" y="3857628"/>
            <a:ext cx="5072098" cy="264320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71480"/>
            <a:ext cx="3714776" cy="646331"/>
          </a:xfrm>
          <a:prstGeom prst="rect">
            <a:avLst/>
          </a:prstGeom>
          <a:ln w="28575">
            <a:solidFill>
              <a:srgbClr val="E6851A"/>
            </a:solidFill>
          </a:ln>
        </p:spPr>
        <p:txBody>
          <a:bodyPr wrap="square">
            <a:spAutoFit/>
          </a:bodyPr>
          <a:lstStyle/>
          <a:p>
            <a:pPr fontAlgn="auto">
              <a:spcBef>
                <a:spcPts val="0"/>
              </a:spcBef>
              <a:spcAft>
                <a:spcPts val="0"/>
              </a:spcAft>
            </a:pPr>
            <a:r>
              <a:rPr lang="uk-UA" dirty="0" smtClean="0">
                <a:solidFill>
                  <a:prstClr val="white"/>
                </a:solidFill>
                <a:latin typeface="Constantia"/>
                <a:ea typeface="Times New Roman" pitchFamily="18" charset="0"/>
              </a:rPr>
              <a:t> Для розрахунку впливу першого чинника</a:t>
            </a:r>
            <a:endParaRPr lang="ru-RU" dirty="0">
              <a:solidFill>
                <a:prstClr val="white"/>
              </a:solidFill>
              <a:latin typeface="Constantia"/>
              <a:cs typeface="+mn-cs"/>
            </a:endParaRPr>
          </a:p>
        </p:txBody>
      </p:sp>
      <p:sp>
        <p:nvSpPr>
          <p:cNvPr id="3" name="Прямоугольник 2"/>
          <p:cNvSpPr/>
          <p:nvPr/>
        </p:nvSpPr>
        <p:spPr>
          <a:xfrm>
            <a:off x="4929190" y="285728"/>
            <a:ext cx="4214810" cy="1477328"/>
          </a:xfrm>
          <a:prstGeom prst="rect">
            <a:avLst/>
          </a:prstGeom>
          <a:ln w="28575">
            <a:solidFill>
              <a:srgbClr val="E6851A"/>
            </a:solidFill>
            <a:prstDash val="lgDash"/>
          </a:ln>
        </p:spPr>
        <p:txBody>
          <a:bodyPr wrap="square">
            <a:spAutoFit/>
          </a:bodyPr>
          <a:lstStyle/>
          <a:p>
            <a:pPr algn="just" fontAlgn="auto">
              <a:spcBef>
                <a:spcPts val="0"/>
              </a:spcBef>
              <a:spcAft>
                <a:spcPts val="0"/>
              </a:spcAft>
            </a:pPr>
            <a:r>
              <a:rPr lang="uk-UA" dirty="0" smtClean="0">
                <a:solidFill>
                  <a:prstClr val="white"/>
                </a:solidFill>
                <a:latin typeface="Constantia"/>
                <a:ea typeface="Times New Roman" pitchFamily="18" charset="0"/>
              </a:rPr>
              <a:t>необхідно базисний (плановий) розмір результативного показника помножити на відносний приріст першого чинника, поданого у вигляді десяткового дробу.</a:t>
            </a:r>
            <a:endParaRPr lang="ru-RU" dirty="0">
              <a:solidFill>
                <a:prstClr val="white"/>
              </a:solidFill>
              <a:latin typeface="Constantia"/>
              <a:cs typeface="+mn-cs"/>
            </a:endParaRPr>
          </a:p>
        </p:txBody>
      </p:sp>
      <p:sp>
        <p:nvSpPr>
          <p:cNvPr id="4" name="Стрелка вправо 3"/>
          <p:cNvSpPr/>
          <p:nvPr/>
        </p:nvSpPr>
        <p:spPr>
          <a:xfrm>
            <a:off x="3929058" y="714356"/>
            <a:ext cx="92869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5" name="Прямоугольник 4"/>
          <p:cNvSpPr/>
          <p:nvPr/>
        </p:nvSpPr>
        <p:spPr>
          <a:xfrm>
            <a:off x="285720" y="2786058"/>
            <a:ext cx="3714776" cy="646331"/>
          </a:xfrm>
          <a:prstGeom prst="rect">
            <a:avLst/>
          </a:prstGeom>
          <a:ln w="28575">
            <a:solidFill>
              <a:srgbClr val="E6851A"/>
            </a:solidFill>
          </a:ln>
        </p:spPr>
        <p:txBody>
          <a:bodyPr wrap="square">
            <a:spAutoFit/>
          </a:bodyPr>
          <a:lstStyle/>
          <a:p>
            <a:pPr fontAlgn="auto">
              <a:spcBef>
                <a:spcPts val="0"/>
              </a:spcBef>
              <a:spcAft>
                <a:spcPts val="0"/>
              </a:spcAft>
            </a:pPr>
            <a:r>
              <a:rPr lang="uk-UA" dirty="0" smtClean="0">
                <a:solidFill>
                  <a:prstClr val="white"/>
                </a:solidFill>
                <a:latin typeface="Constantia"/>
                <a:ea typeface="Times New Roman" pitchFamily="18" charset="0"/>
              </a:rPr>
              <a:t>Щоб розрахувати вплив другого чинника</a:t>
            </a:r>
            <a:endParaRPr lang="ru-RU" dirty="0">
              <a:solidFill>
                <a:prstClr val="white"/>
              </a:solidFill>
              <a:latin typeface="Constantia"/>
              <a:cs typeface="+mn-cs"/>
            </a:endParaRPr>
          </a:p>
        </p:txBody>
      </p:sp>
      <p:sp>
        <p:nvSpPr>
          <p:cNvPr id="6" name="Стрелка вправо 5"/>
          <p:cNvSpPr/>
          <p:nvPr/>
        </p:nvSpPr>
        <p:spPr>
          <a:xfrm>
            <a:off x="4000496" y="2928934"/>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7" name="Прямоугольник 6"/>
          <p:cNvSpPr/>
          <p:nvPr/>
        </p:nvSpPr>
        <p:spPr>
          <a:xfrm>
            <a:off x="4857752" y="2285992"/>
            <a:ext cx="4286248" cy="1754326"/>
          </a:xfrm>
          <a:prstGeom prst="rect">
            <a:avLst/>
          </a:prstGeom>
          <a:ln w="28575">
            <a:solidFill>
              <a:srgbClr val="E6851A"/>
            </a:solidFill>
            <a:prstDash val="lgDash"/>
          </a:ln>
        </p:spPr>
        <p:txBody>
          <a:bodyPr wrap="square">
            <a:spAutoFit/>
          </a:bodyPr>
          <a:lstStyle/>
          <a:p>
            <a:pPr algn="just" fontAlgn="auto">
              <a:spcBef>
                <a:spcPts val="0"/>
              </a:spcBef>
              <a:spcAft>
                <a:spcPts val="0"/>
              </a:spcAft>
            </a:pPr>
            <a:r>
              <a:rPr lang="uk-UA" dirty="0" smtClean="0">
                <a:solidFill>
                  <a:prstClr val="white"/>
                </a:solidFill>
                <a:latin typeface="Constantia"/>
                <a:ea typeface="Times New Roman" pitchFamily="18" charset="0"/>
              </a:rPr>
              <a:t>потрібно до планового (базисного) розміру результативного показника додати зміну його за рахунок першого чинника і потім отриману суму помножити на відносний приріст другого чинника.</a:t>
            </a:r>
            <a:endParaRPr lang="ru-RU" dirty="0">
              <a:solidFill>
                <a:prstClr val="white"/>
              </a:solidFill>
              <a:latin typeface="Constantia"/>
              <a:cs typeface="+mn-cs"/>
            </a:endParaRPr>
          </a:p>
        </p:txBody>
      </p:sp>
      <p:sp>
        <p:nvSpPr>
          <p:cNvPr id="8" name="Прямоугольник 7"/>
          <p:cNvSpPr/>
          <p:nvPr/>
        </p:nvSpPr>
        <p:spPr>
          <a:xfrm>
            <a:off x="214282" y="4857760"/>
            <a:ext cx="3714776" cy="646331"/>
          </a:xfrm>
          <a:prstGeom prst="rect">
            <a:avLst/>
          </a:prstGeom>
          <a:ln w="28575">
            <a:solidFill>
              <a:srgbClr val="E6851A"/>
            </a:solidFill>
          </a:ln>
        </p:spPr>
        <p:txBody>
          <a:bodyPr wrap="square">
            <a:spAutoFit/>
          </a:bodyPr>
          <a:lstStyle/>
          <a:p>
            <a:pPr fontAlgn="auto">
              <a:spcBef>
                <a:spcPts val="0"/>
              </a:spcBef>
              <a:spcAft>
                <a:spcPts val="0"/>
              </a:spcAft>
            </a:pPr>
            <a:r>
              <a:rPr lang="uk-UA" dirty="0" smtClean="0">
                <a:solidFill>
                  <a:prstClr val="white"/>
                </a:solidFill>
                <a:latin typeface="Constantia"/>
                <a:ea typeface="Times New Roman" pitchFamily="18" charset="0"/>
              </a:rPr>
              <a:t>Вплив третього чинника визначається аналогічно</a:t>
            </a:r>
            <a:endParaRPr lang="ru-RU" dirty="0">
              <a:solidFill>
                <a:prstClr val="white"/>
              </a:solidFill>
              <a:latin typeface="Constantia"/>
              <a:cs typeface="+mn-cs"/>
            </a:endParaRPr>
          </a:p>
        </p:txBody>
      </p:sp>
      <p:sp>
        <p:nvSpPr>
          <p:cNvPr id="9" name="Стрелка вправо 8"/>
          <p:cNvSpPr/>
          <p:nvPr/>
        </p:nvSpPr>
        <p:spPr>
          <a:xfrm>
            <a:off x="3929058" y="5072074"/>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0" name="Прямоугольник 9"/>
          <p:cNvSpPr/>
          <p:nvPr/>
        </p:nvSpPr>
        <p:spPr>
          <a:xfrm>
            <a:off x="4857752" y="4500570"/>
            <a:ext cx="4286248" cy="1754326"/>
          </a:xfrm>
          <a:prstGeom prst="rect">
            <a:avLst/>
          </a:prstGeom>
          <a:ln w="28575">
            <a:solidFill>
              <a:srgbClr val="E6851A"/>
            </a:solidFill>
            <a:prstDash val="lgDash"/>
          </a:ln>
        </p:spPr>
        <p:txBody>
          <a:bodyPr wrap="square">
            <a:spAutoFit/>
          </a:bodyPr>
          <a:lstStyle/>
          <a:p>
            <a:pPr algn="just" fontAlgn="auto">
              <a:spcBef>
                <a:spcPts val="0"/>
              </a:spcBef>
              <a:spcAft>
                <a:spcPts val="0"/>
              </a:spcAft>
            </a:pPr>
            <a:r>
              <a:rPr lang="uk-UA" dirty="0" smtClean="0">
                <a:solidFill>
                  <a:prstClr val="white"/>
                </a:solidFill>
                <a:latin typeface="Constantia"/>
                <a:ea typeface="Times New Roman" pitchFamily="18" charset="0"/>
              </a:rPr>
              <a:t>до планового розміру результативного показника необхідно додати його приріст за рахунок першого і другого чинників і отримані суми помножити на відносний приріст третього чинника </a:t>
            </a:r>
            <a:endParaRPr lang="ru-RU" dirty="0">
              <a:solidFill>
                <a:prstClr val="white"/>
              </a:solidFill>
              <a:latin typeface="Constantia"/>
              <a:cs typeface="+mn-cs"/>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l="26391" t="21484" r="25842" b="12890"/>
          <a:stretch>
            <a:fillRect/>
          </a:stretch>
        </p:blipFill>
        <p:spPr bwMode="auto">
          <a:xfrm>
            <a:off x="785786" y="500042"/>
            <a:ext cx="7572428" cy="5715040"/>
          </a:xfrm>
          <a:prstGeom prst="rect">
            <a:avLst/>
          </a:prstGeom>
          <a:noFill/>
          <a:ln w="38100">
            <a:solidFill>
              <a:srgbClr val="E6851A"/>
            </a:solidFill>
            <a:miter lim="800000"/>
            <a:headEnd/>
            <a:tailEnd/>
          </a:ln>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8143932" cy="10772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Спосіб пропорційного розподілу і пайової участі</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449493" y="1434384"/>
            <a:ext cx="8286808" cy="1200329"/>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У ряді випадків для визначення розміру впливу чинників на при­ріст результативного показника може бути використаний спосіб пропор­ційного розподілу. Це стосується тих випадків, коли мають справу з адитивними моделями Y = </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xi і моделями кратно-адитивного типу:</a:t>
            </a:r>
            <a:endParaRPr lang="ru-RU" dirty="0">
              <a:solidFill>
                <a:prstClr val="white"/>
              </a:solidFill>
              <a:latin typeface="Constantia"/>
              <a:cs typeface="+mn-cs"/>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2945" name="Object 1"/>
          <p:cNvGraphicFramePr>
            <a:graphicFrameLocks noChangeAspect="1"/>
          </p:cNvGraphicFramePr>
          <p:nvPr>
            <p:extLst>
              <p:ext uri="{D42A27DB-BD31-4B8C-83A1-F6EECF244321}">
                <p14:modId xmlns:p14="http://schemas.microsoft.com/office/powerpoint/2010/main" val="152678592"/>
              </p:ext>
            </p:extLst>
          </p:nvPr>
        </p:nvGraphicFramePr>
        <p:xfrm>
          <a:off x="3393273" y="2852936"/>
          <a:ext cx="2357454" cy="500403"/>
        </p:xfrm>
        <a:graphic>
          <a:graphicData uri="http://schemas.openxmlformats.org/presentationml/2006/ole">
            <mc:AlternateContent xmlns:mc="http://schemas.openxmlformats.org/markup-compatibility/2006">
              <mc:Choice xmlns:v="urn:schemas-microsoft-com:vml" Requires="v">
                <p:oleObj spid="_x0000_s129056" name="Формула" r:id="rId3" imgW="1574800" imgH="444500" progId="Equation.3">
                  <p:embed/>
                </p:oleObj>
              </mc:Choice>
              <mc:Fallback>
                <p:oleObj name="Формула" r:id="rId3" imgW="1574800" imgH="444500" progId="Equation.3">
                  <p:embed/>
                  <p:pic>
                    <p:nvPicPr>
                      <p:cNvPr id="0" name="Object 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73" y="2852936"/>
                        <a:ext cx="2357454" cy="500403"/>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2948" name="Object 4"/>
          <p:cNvGraphicFramePr>
            <a:graphicFrameLocks noChangeAspect="1"/>
          </p:cNvGraphicFramePr>
          <p:nvPr>
            <p:extLst>
              <p:ext uri="{D42A27DB-BD31-4B8C-83A1-F6EECF244321}">
                <p14:modId xmlns:p14="http://schemas.microsoft.com/office/powerpoint/2010/main" val="717395496"/>
              </p:ext>
            </p:extLst>
          </p:nvPr>
        </p:nvGraphicFramePr>
        <p:xfrm>
          <a:off x="3357554" y="3501008"/>
          <a:ext cx="2428892" cy="512519"/>
        </p:xfrm>
        <a:graphic>
          <a:graphicData uri="http://schemas.openxmlformats.org/presentationml/2006/ole">
            <mc:AlternateContent xmlns:mc="http://schemas.openxmlformats.org/markup-compatibility/2006">
              <mc:Choice xmlns:v="urn:schemas-microsoft-com:vml" Requires="v">
                <p:oleObj spid="_x0000_s129057" name="Формула" r:id="rId5" imgW="1562100" imgH="444500" progId="Equation.3">
                  <p:embed/>
                </p:oleObj>
              </mc:Choice>
              <mc:Fallback>
                <p:oleObj name="Формула" r:id="rId5" imgW="1562100" imgH="444500" progId="Equation.3">
                  <p:embed/>
                  <p:pic>
                    <p:nvPicPr>
                      <p:cNvPr id="0" name="Object 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54" y="3501008"/>
                        <a:ext cx="2428892" cy="51251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Прямоугольник 8"/>
          <p:cNvSpPr/>
          <p:nvPr/>
        </p:nvSpPr>
        <p:spPr>
          <a:xfrm>
            <a:off x="714348" y="4357694"/>
            <a:ext cx="3643338" cy="1631216"/>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У першому випадку, коли мають однорівневу модель типу </a:t>
            </a:r>
            <a:br>
              <a:rPr lang="uk-UA" sz="2000" dirty="0" smtClean="0">
                <a:solidFill>
                  <a:prstClr val="white"/>
                </a:solidFill>
                <a:latin typeface="Constantia"/>
                <a:cs typeface="+mn-cs"/>
              </a:rPr>
            </a:br>
            <a:r>
              <a:rPr lang="uk-UA" sz="2000" dirty="0" smtClean="0">
                <a:solidFill>
                  <a:prstClr val="white"/>
                </a:solidFill>
                <a:latin typeface="Constantia"/>
                <a:cs typeface="+mn-cs"/>
              </a:rPr>
              <a:t>Y = a + b + c, розрахунок проводиться в такий спосіб:</a:t>
            </a:r>
            <a:endParaRPr lang="ru-RU" sz="2000" dirty="0">
              <a:solidFill>
                <a:prstClr val="white"/>
              </a:solidFill>
              <a:latin typeface="Constantia"/>
              <a:cs typeface="+mn-cs"/>
            </a:endParaRPr>
          </a:p>
        </p:txBody>
      </p:sp>
      <p:pic>
        <p:nvPicPr>
          <p:cNvPr id="82950" name="Picture 6"/>
          <p:cNvPicPr>
            <a:picLocks noChangeAspect="1" noChangeArrowheads="1"/>
          </p:cNvPicPr>
          <p:nvPr/>
        </p:nvPicPr>
        <p:blipFill>
          <a:blip r:embed="rId7" cstate="print"/>
          <a:srcRect l="40081" t="48828" r="39604" b="23828"/>
          <a:stretch>
            <a:fillRect/>
          </a:stretch>
        </p:blipFill>
        <p:spPr bwMode="auto">
          <a:xfrm>
            <a:off x="4788024" y="4179099"/>
            <a:ext cx="3643338" cy="2643206"/>
          </a:xfrm>
          <a:prstGeom prst="rect">
            <a:avLst/>
          </a:prstGeom>
          <a:noFill/>
          <a:ln w="19050">
            <a:solidFill>
              <a:srgbClr val="E6851A"/>
            </a:solidFill>
            <a:miter lim="800000"/>
            <a:headEnd/>
            <a:tailEnd/>
          </a:ln>
        </p:spPr>
      </p:pic>
      <p:sp>
        <p:nvSpPr>
          <p:cNvPr id="11" name="Прямоугольник 10"/>
          <p:cNvSpPr/>
          <p:nvPr/>
        </p:nvSpPr>
        <p:spPr>
          <a:xfrm>
            <a:off x="785786" y="5357826"/>
            <a:ext cx="2071702" cy="2857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14282" y="-247374"/>
            <a:ext cx="871543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endParaRPr lang="uk-UA" sz="2000" dirty="0" smtClean="0">
              <a:solidFill>
                <a:prstClr val="white"/>
              </a:solidFill>
              <a:latin typeface="Constantia"/>
              <a:ea typeface="Times New Roman" pitchFamily="18" charset="0"/>
            </a:endParaRPr>
          </a:p>
          <a:p>
            <a:pPr indent="450850" algn="just"/>
            <a:r>
              <a:rPr lang="uk-UA" sz="2000" dirty="0" smtClean="0">
                <a:solidFill>
                  <a:prstClr val="white"/>
                </a:solidFill>
                <a:latin typeface="Constantia"/>
                <a:ea typeface="Times New Roman" pitchFamily="18" charset="0"/>
              </a:rPr>
              <a:t>У моделях кратно-адитивного типу спочатку необхідно у способі ланцюгової підстановки визначити, на скільки змінився результативний показник за рахунок чисельника і знаменника, а потім зробити розрахунок впливу чинників другого порядку за допомогою пропорційного розподілу за наведеними алгоритмами. </a:t>
            </a:r>
          </a:p>
          <a:p>
            <a:pPr indent="450850" algn="just" eaLnBrk="0" hangingPunct="0"/>
            <a:endParaRPr lang="uk-UA" dirty="0" smtClean="0">
              <a:solidFill>
                <a:prstClr val="white"/>
              </a:solidFill>
              <a:latin typeface="Constantia"/>
              <a:ea typeface="Times New Roman" pitchFamily="18" charset="0"/>
            </a:endParaRPr>
          </a:p>
          <a:p>
            <a:pPr indent="450850" algn="just" eaLnBrk="0" hangingPunct="0"/>
            <a:endParaRPr lang="uk-UA" dirty="0" smtClean="0">
              <a:solidFill>
                <a:prstClr val="white"/>
              </a:solidFill>
              <a:latin typeface="Constantia"/>
              <a:ea typeface="Times New Roman" pitchFamily="18" charset="0"/>
            </a:endParaRPr>
          </a:p>
          <a:p>
            <a:pPr indent="450850" algn="just" eaLnBrk="0" hangingPunct="0"/>
            <a:r>
              <a:rPr lang="uk-UA" sz="2000" dirty="0" smtClean="0">
                <a:solidFill>
                  <a:prstClr val="white"/>
                </a:solidFill>
                <a:latin typeface="Constantia"/>
                <a:ea typeface="Times New Roman" pitchFamily="18" charset="0"/>
              </a:rPr>
              <a:t>Наприклад, рівень рентабельності підвищився на 8 % у зв'язку зі збільшенням суми прибутку на 1 000 тис. грн. При цьому прибуток збільшився за рахунок збільшення об'єму продажів на 500 тис. грн, за рахунок зростання цін – на 1 700 тис. грн, а за рахунок зростання собівартості продукції знизився на 1 200 тис. грн. Потрібно визначити, як змінився рівень рентабельності за рахунок кожного чинника:</a:t>
            </a:r>
            <a:r>
              <a:rPr lang="ru-RU" sz="2000" dirty="0" smtClean="0">
                <a:solidFill>
                  <a:prstClr val="white"/>
                </a:solidFill>
                <a:latin typeface="Constantia"/>
              </a:rPr>
              <a:t> </a:t>
            </a:r>
          </a:p>
        </p:txBody>
      </p:sp>
      <p:pic>
        <p:nvPicPr>
          <p:cNvPr id="83970" name="Picture 2"/>
          <p:cNvPicPr>
            <a:picLocks noChangeAspect="1" noChangeArrowheads="1"/>
          </p:cNvPicPr>
          <p:nvPr/>
        </p:nvPicPr>
        <p:blipFill>
          <a:blip r:embed="rId2" cstate="print"/>
          <a:srcRect l="32394" t="49805" r="28074" b="36523"/>
          <a:stretch>
            <a:fillRect/>
          </a:stretch>
        </p:blipFill>
        <p:spPr bwMode="auto">
          <a:xfrm>
            <a:off x="1643042" y="4357694"/>
            <a:ext cx="6143668" cy="1571636"/>
          </a:xfrm>
          <a:prstGeom prst="rect">
            <a:avLst/>
          </a:prstGeom>
          <a:noFill/>
          <a:ln w="28575">
            <a:solidFill>
              <a:srgbClr val="E6851A"/>
            </a:solidFill>
            <a:miter lim="800000"/>
            <a:headEnd/>
            <a:tailEnd/>
          </a:ln>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1323439"/>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Для рішення такого типу завдань можна використовувати спосіб пайової участі. Для цього спочатку визначається частка кожного чин­ника в загальній сумі їхнього приросту, що потім </a:t>
            </a:r>
            <a:r>
              <a:rPr lang="ru-RU" sz="2000" dirty="0" smtClean="0">
                <a:solidFill>
                  <a:prstClr val="white"/>
                </a:solidFill>
                <a:latin typeface="Constantia"/>
                <a:cs typeface="+mn-cs"/>
              </a:rPr>
              <a:t>множиться </a:t>
            </a:r>
            <a:r>
              <a:rPr lang="uk-UA" sz="2000" dirty="0" smtClean="0">
                <a:solidFill>
                  <a:prstClr val="white"/>
                </a:solidFill>
                <a:latin typeface="Constantia"/>
                <a:cs typeface="+mn-cs"/>
              </a:rPr>
              <a:t>на загальний приріст результативного показника: </a:t>
            </a:r>
            <a:endParaRPr lang="ru-RU" sz="2000" dirty="0">
              <a:solidFill>
                <a:prstClr val="white"/>
              </a:solidFill>
              <a:latin typeface="Constantia"/>
              <a:cs typeface="+mn-cs"/>
            </a:endParaRPr>
          </a:p>
        </p:txBody>
      </p:sp>
      <p:pic>
        <p:nvPicPr>
          <p:cNvPr id="84993" name="Picture 1"/>
          <p:cNvPicPr>
            <a:picLocks noChangeAspect="1" noChangeArrowheads="1"/>
          </p:cNvPicPr>
          <p:nvPr/>
        </p:nvPicPr>
        <p:blipFill>
          <a:blip r:embed="rId2" cstate="print"/>
          <a:srcRect l="40630" t="37110" r="40153" b="38476"/>
          <a:stretch>
            <a:fillRect/>
          </a:stretch>
        </p:blipFill>
        <p:spPr bwMode="auto">
          <a:xfrm>
            <a:off x="3000364" y="1785926"/>
            <a:ext cx="2928958" cy="178595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4994" name="Rectangle 2"/>
          <p:cNvSpPr>
            <a:spLocks noChangeArrowheads="1"/>
          </p:cNvSpPr>
          <p:nvPr/>
        </p:nvSpPr>
        <p:spPr bwMode="auto">
          <a:xfrm>
            <a:off x="0" y="3642878"/>
            <a:ext cx="9144000" cy="118494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Розрахунок впливу чинників на результативний показник  способом пайової участі</a:t>
            </a:r>
            <a:endParaRPr lang="uk-UA"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7200" eaLnBrk="0" hangingPunct="0"/>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11922816"/>
              </p:ext>
            </p:extLst>
          </p:nvPr>
        </p:nvGraphicFramePr>
        <p:xfrm>
          <a:off x="1071539" y="4572008"/>
          <a:ext cx="7358113" cy="2017404"/>
        </p:xfrm>
        <a:graphic>
          <a:graphicData uri="http://schemas.openxmlformats.org/drawingml/2006/table">
            <a:tbl>
              <a:tblPr>
                <a:tableStyleId>{284E427A-3D55-4303-BF80-6455036E1DE7}</a:tableStyleId>
              </a:tblPr>
              <a:tblGrid>
                <a:gridCol w="1673305">
                  <a:extLst>
                    <a:ext uri="{9D8B030D-6E8A-4147-A177-3AD203B41FA5}">
                      <a16:colId xmlns:a16="http://schemas.microsoft.com/office/drawing/2014/main" val="20000"/>
                    </a:ext>
                  </a:extLst>
                </a:gridCol>
                <a:gridCol w="1464905">
                  <a:extLst>
                    <a:ext uri="{9D8B030D-6E8A-4147-A177-3AD203B41FA5}">
                      <a16:colId xmlns:a16="http://schemas.microsoft.com/office/drawing/2014/main" val="20001"/>
                    </a:ext>
                  </a:extLst>
                </a:gridCol>
                <a:gridCol w="2213769">
                  <a:extLst>
                    <a:ext uri="{9D8B030D-6E8A-4147-A177-3AD203B41FA5}">
                      <a16:colId xmlns:a16="http://schemas.microsoft.com/office/drawing/2014/main" val="20002"/>
                    </a:ext>
                  </a:extLst>
                </a:gridCol>
                <a:gridCol w="2006134">
                  <a:extLst>
                    <a:ext uri="{9D8B030D-6E8A-4147-A177-3AD203B41FA5}">
                      <a16:colId xmlns:a16="http://schemas.microsoft.com/office/drawing/2014/main" val="20003"/>
                    </a:ext>
                  </a:extLst>
                </a:gridCol>
              </a:tblGrid>
              <a:tr h="642942">
                <a:tc>
                  <a:txBody>
                    <a:bodyPr/>
                    <a:lstStyle/>
                    <a:p>
                      <a:pPr algn="ctr">
                        <a:spcAft>
                          <a:spcPts val="0"/>
                        </a:spcAft>
                      </a:pPr>
                      <a:r>
                        <a:rPr lang="uk-UA" sz="1600" dirty="0"/>
                        <a:t>Фактор</a:t>
                      </a:r>
                      <a:endParaRPr lang="ru-RU" sz="1600" dirty="0">
                        <a:latin typeface="Times New Roman"/>
                        <a:ea typeface="Times New Roman"/>
                        <a:cs typeface="Times New Roman"/>
                      </a:endParaRPr>
                    </a:p>
                  </a:txBody>
                  <a:tcPr marL="17697" marR="17697" marT="0" marB="0" anchor="ctr"/>
                </a:tc>
                <a:tc>
                  <a:txBody>
                    <a:bodyPr/>
                    <a:lstStyle/>
                    <a:p>
                      <a:pPr algn="ctr">
                        <a:spcAft>
                          <a:spcPts val="0"/>
                        </a:spcAft>
                      </a:pPr>
                      <a:r>
                        <a:rPr lang="uk-UA" sz="1600" dirty="0"/>
                        <a:t>Зміни прибутку, тис. грн</a:t>
                      </a:r>
                      <a:endParaRPr lang="ru-RU" sz="1600" dirty="0">
                        <a:latin typeface="Times New Roman"/>
                        <a:ea typeface="Times New Roman"/>
                        <a:cs typeface="Times New Roman"/>
                      </a:endParaRPr>
                    </a:p>
                  </a:txBody>
                  <a:tcPr marL="17697" marR="17697" marT="0" marB="0" anchor="ctr"/>
                </a:tc>
                <a:tc>
                  <a:txBody>
                    <a:bodyPr/>
                    <a:lstStyle/>
                    <a:p>
                      <a:pPr algn="ctr">
                        <a:spcAft>
                          <a:spcPts val="0"/>
                        </a:spcAft>
                      </a:pPr>
                      <a:r>
                        <a:rPr lang="uk-UA" sz="1600"/>
                        <a:t>Частка фактора в зміні загальної суми прибутку</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a:t>Зміна рівня рентабельності, %</a:t>
                      </a:r>
                      <a:endParaRPr lang="ru-RU" sz="1600">
                        <a:latin typeface="Times New Roman"/>
                        <a:ea typeface="Times New Roman"/>
                        <a:cs typeface="Times New Roman"/>
                      </a:endParaRPr>
                    </a:p>
                  </a:txBody>
                  <a:tcPr marL="17697" marR="17697" marT="0" marB="0" anchor="ctr"/>
                </a:tc>
                <a:extLst>
                  <a:ext uri="{0D108BD9-81ED-4DB2-BD59-A6C34878D82A}">
                    <a16:rowId xmlns:a16="http://schemas.microsoft.com/office/drawing/2014/main" val="10000"/>
                  </a:ext>
                </a:extLst>
              </a:tr>
              <a:tr h="321471">
                <a:tc>
                  <a:txBody>
                    <a:bodyPr/>
                    <a:lstStyle/>
                    <a:p>
                      <a:pPr>
                        <a:spcAft>
                          <a:spcPts val="0"/>
                        </a:spcAft>
                      </a:pPr>
                      <a:r>
                        <a:rPr lang="uk-UA" sz="1600"/>
                        <a:t>Обсяг продажів</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dirty="0"/>
                        <a:t>+500</a:t>
                      </a:r>
                      <a:endParaRPr lang="ru-RU" sz="1600" dirty="0">
                        <a:latin typeface="Times New Roman"/>
                        <a:ea typeface="Times New Roman"/>
                        <a:cs typeface="Times New Roman"/>
                      </a:endParaRPr>
                    </a:p>
                  </a:txBody>
                  <a:tcPr marL="17697" marR="17697" marT="0" marB="0" anchor="ctr"/>
                </a:tc>
                <a:tc>
                  <a:txBody>
                    <a:bodyPr/>
                    <a:lstStyle/>
                    <a:p>
                      <a:pPr algn="ctr">
                        <a:spcAft>
                          <a:spcPts val="0"/>
                        </a:spcAft>
                      </a:pPr>
                      <a:r>
                        <a:rPr lang="uk-UA" sz="1600" dirty="0"/>
                        <a:t>0,5</a:t>
                      </a:r>
                      <a:endParaRPr lang="ru-RU" sz="1600" dirty="0">
                        <a:latin typeface="Times New Roman"/>
                        <a:ea typeface="Times New Roman"/>
                        <a:cs typeface="Times New Roman"/>
                      </a:endParaRPr>
                    </a:p>
                  </a:txBody>
                  <a:tcPr marL="17697" marR="17697" marT="0" marB="0" anchor="ctr"/>
                </a:tc>
                <a:tc>
                  <a:txBody>
                    <a:bodyPr/>
                    <a:lstStyle/>
                    <a:p>
                      <a:pPr algn="ctr">
                        <a:spcAft>
                          <a:spcPts val="0"/>
                        </a:spcAft>
                      </a:pPr>
                      <a:r>
                        <a:rPr lang="uk-UA" sz="1600"/>
                        <a:t>8 </a:t>
                      </a:r>
                      <a:r>
                        <a:rPr lang="uk-UA" sz="1600">
                          <a:sym typeface="Symbol"/>
                        </a:rPr>
                        <a:t></a:t>
                      </a:r>
                      <a:r>
                        <a:rPr lang="uk-UA" sz="1600"/>
                        <a:t> 0,5 = +4,0</a:t>
                      </a:r>
                      <a:endParaRPr lang="ru-RU" sz="1600">
                        <a:latin typeface="Times New Roman"/>
                        <a:ea typeface="Times New Roman"/>
                        <a:cs typeface="Times New Roman"/>
                      </a:endParaRPr>
                    </a:p>
                  </a:txBody>
                  <a:tcPr marL="17697" marR="17697" marT="0" marB="0" anchor="ctr"/>
                </a:tc>
                <a:extLst>
                  <a:ext uri="{0D108BD9-81ED-4DB2-BD59-A6C34878D82A}">
                    <a16:rowId xmlns:a16="http://schemas.microsoft.com/office/drawing/2014/main" val="10001"/>
                  </a:ext>
                </a:extLst>
              </a:tr>
              <a:tr h="321471">
                <a:tc>
                  <a:txBody>
                    <a:bodyPr/>
                    <a:lstStyle/>
                    <a:p>
                      <a:pPr>
                        <a:spcAft>
                          <a:spcPts val="0"/>
                        </a:spcAft>
                      </a:pPr>
                      <a:r>
                        <a:rPr lang="uk-UA" sz="1600"/>
                        <a:t>Ціна</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a:t>+1 700</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dirty="0"/>
                        <a:t>1,7</a:t>
                      </a:r>
                      <a:endParaRPr lang="ru-RU" sz="1600" dirty="0">
                        <a:latin typeface="Times New Roman"/>
                        <a:ea typeface="Times New Roman"/>
                        <a:cs typeface="Times New Roman"/>
                      </a:endParaRPr>
                    </a:p>
                  </a:txBody>
                  <a:tcPr marL="17697" marR="17697" marT="0" marB="0" anchor="ctr"/>
                </a:tc>
                <a:tc>
                  <a:txBody>
                    <a:bodyPr/>
                    <a:lstStyle/>
                    <a:p>
                      <a:pPr algn="ctr">
                        <a:spcAft>
                          <a:spcPts val="0"/>
                        </a:spcAft>
                      </a:pPr>
                      <a:r>
                        <a:rPr lang="uk-UA" sz="1600"/>
                        <a:t>8 </a:t>
                      </a:r>
                      <a:r>
                        <a:rPr lang="uk-UA" sz="1600">
                          <a:sym typeface="Symbol"/>
                        </a:rPr>
                        <a:t></a:t>
                      </a:r>
                      <a:r>
                        <a:rPr lang="uk-UA" sz="1600"/>
                        <a:t> 1,7 = +13,6</a:t>
                      </a:r>
                      <a:endParaRPr lang="ru-RU" sz="1600">
                        <a:latin typeface="Times New Roman"/>
                        <a:ea typeface="Times New Roman"/>
                        <a:cs typeface="Times New Roman"/>
                      </a:endParaRPr>
                    </a:p>
                  </a:txBody>
                  <a:tcPr marL="17697" marR="17697" marT="0" marB="0" anchor="ctr"/>
                </a:tc>
                <a:extLst>
                  <a:ext uri="{0D108BD9-81ED-4DB2-BD59-A6C34878D82A}">
                    <a16:rowId xmlns:a16="http://schemas.microsoft.com/office/drawing/2014/main" val="10002"/>
                  </a:ext>
                </a:extLst>
              </a:tr>
              <a:tr h="321471">
                <a:tc>
                  <a:txBody>
                    <a:bodyPr/>
                    <a:lstStyle/>
                    <a:p>
                      <a:pPr>
                        <a:spcAft>
                          <a:spcPts val="0"/>
                        </a:spcAft>
                      </a:pPr>
                      <a:r>
                        <a:rPr lang="uk-UA" sz="1600"/>
                        <a:t>Собівартість</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a:t>-1 200</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dirty="0"/>
                        <a:t>-1,2</a:t>
                      </a:r>
                      <a:endParaRPr lang="ru-RU" sz="1600" dirty="0">
                        <a:latin typeface="Times New Roman"/>
                        <a:ea typeface="Times New Roman"/>
                        <a:cs typeface="Times New Roman"/>
                      </a:endParaRPr>
                    </a:p>
                  </a:txBody>
                  <a:tcPr marL="17697" marR="17697" marT="0" marB="0" anchor="ctr"/>
                </a:tc>
                <a:tc>
                  <a:txBody>
                    <a:bodyPr/>
                    <a:lstStyle/>
                    <a:p>
                      <a:pPr algn="ctr">
                        <a:spcAft>
                          <a:spcPts val="0"/>
                        </a:spcAft>
                      </a:pPr>
                      <a:r>
                        <a:rPr lang="uk-UA" sz="1600" dirty="0"/>
                        <a:t>8 </a:t>
                      </a:r>
                      <a:r>
                        <a:rPr lang="uk-UA" sz="1600" dirty="0">
                          <a:sym typeface="Symbol"/>
                        </a:rPr>
                        <a:t></a:t>
                      </a:r>
                      <a:r>
                        <a:rPr lang="uk-UA" sz="1600" dirty="0"/>
                        <a:t> (-1,2) = -9,6</a:t>
                      </a:r>
                      <a:endParaRPr lang="ru-RU" sz="1600" dirty="0">
                        <a:latin typeface="Times New Roman"/>
                        <a:ea typeface="Times New Roman"/>
                        <a:cs typeface="Times New Roman"/>
                      </a:endParaRPr>
                    </a:p>
                  </a:txBody>
                  <a:tcPr marL="17697" marR="17697" marT="0" marB="0" anchor="ctr"/>
                </a:tc>
                <a:extLst>
                  <a:ext uri="{0D108BD9-81ED-4DB2-BD59-A6C34878D82A}">
                    <a16:rowId xmlns:a16="http://schemas.microsoft.com/office/drawing/2014/main" val="10003"/>
                  </a:ext>
                </a:extLst>
              </a:tr>
              <a:tr h="321471">
                <a:tc>
                  <a:txBody>
                    <a:bodyPr/>
                    <a:lstStyle/>
                    <a:p>
                      <a:pPr>
                        <a:spcAft>
                          <a:spcPts val="0"/>
                        </a:spcAft>
                      </a:pPr>
                      <a:r>
                        <a:rPr lang="uk-UA" sz="1600"/>
                        <a:t>Разом:</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a:t>+1 000</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a:t>1,0</a:t>
                      </a:r>
                      <a:endParaRPr lang="ru-RU" sz="1600">
                        <a:latin typeface="Times New Roman"/>
                        <a:ea typeface="Times New Roman"/>
                        <a:cs typeface="Times New Roman"/>
                      </a:endParaRPr>
                    </a:p>
                  </a:txBody>
                  <a:tcPr marL="17697" marR="17697" marT="0" marB="0" anchor="ctr"/>
                </a:tc>
                <a:tc>
                  <a:txBody>
                    <a:bodyPr/>
                    <a:lstStyle/>
                    <a:p>
                      <a:pPr algn="ctr">
                        <a:spcAft>
                          <a:spcPts val="0"/>
                        </a:spcAft>
                      </a:pPr>
                      <a:r>
                        <a:rPr lang="uk-UA" sz="1600" dirty="0"/>
                        <a:t>+8,0</a:t>
                      </a:r>
                      <a:endParaRPr lang="ru-RU" sz="1600" dirty="0">
                        <a:latin typeface="Times New Roman"/>
                        <a:ea typeface="Times New Roman"/>
                        <a:cs typeface="Times New Roman"/>
                      </a:endParaRPr>
                    </a:p>
                  </a:txBody>
                  <a:tcPr marL="17697" marR="17697"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6052" y="220784"/>
            <a:ext cx="5751896"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Інтегральний метод </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6017" name="Rectangle 1"/>
          <p:cNvSpPr>
            <a:spLocks noChangeArrowheads="1"/>
          </p:cNvSpPr>
          <p:nvPr/>
        </p:nvSpPr>
        <p:spPr bwMode="auto">
          <a:xfrm>
            <a:off x="214282" y="928670"/>
            <a:ext cx="87154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Застосовується метод для вимірювання впливу чинників у мультиплікативних, кратних і кратно-адитивних моделях. Його використання дозволяє одержувати більш точні результати розрахунку впливу чинників порівняно зі способом ланцюгової підстановки, абсолютних і відносних різниць, оскільки додатковий приріст результативного показника від взаємодії чинників приєднується не до останнього чинника, а ділиться нарівно між ними.</a:t>
            </a:r>
            <a:endParaRPr lang="uk-UA" dirty="0" smtClean="0">
              <a:solidFill>
                <a:prstClr val="white"/>
              </a:solidFill>
              <a:latin typeface="Constantia"/>
            </a:endParaRPr>
          </a:p>
        </p:txBody>
      </p:sp>
      <p:graphicFrame>
        <p:nvGraphicFramePr>
          <p:cNvPr id="86022" name="Object 6"/>
          <p:cNvGraphicFramePr>
            <a:graphicFrameLocks noChangeAspect="1"/>
          </p:cNvGraphicFramePr>
          <p:nvPr/>
        </p:nvGraphicFramePr>
        <p:xfrm>
          <a:off x="500034" y="3429000"/>
          <a:ext cx="785818" cy="399571"/>
        </p:xfrm>
        <a:graphic>
          <a:graphicData uri="http://schemas.openxmlformats.org/presentationml/2006/ole">
            <mc:AlternateContent xmlns:mc="http://schemas.openxmlformats.org/markup-compatibility/2006">
              <mc:Choice xmlns:v="urn:schemas-microsoft-com:vml" Requires="v">
                <p:oleObj spid="_x0000_s130155" name="Формула" r:id="rId3" imgW="558558" imgH="241195" progId="Equation.3">
                  <p:embed/>
                </p:oleObj>
              </mc:Choice>
              <mc:Fallback>
                <p:oleObj name="Формула" r:id="rId3" imgW="558558" imgH="241195" progId="Equation.3">
                  <p:embed/>
                  <p:pic>
                    <p:nvPicPr>
                      <p:cNvPr id="0" name="Object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3429000"/>
                        <a:ext cx="785818" cy="399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1" name="Object 5"/>
          <p:cNvGraphicFramePr>
            <a:graphicFrameLocks noChangeAspect="1"/>
          </p:cNvGraphicFramePr>
          <p:nvPr/>
        </p:nvGraphicFramePr>
        <p:xfrm>
          <a:off x="1643042" y="3786189"/>
          <a:ext cx="2571768" cy="398245"/>
        </p:xfrm>
        <a:graphic>
          <a:graphicData uri="http://schemas.openxmlformats.org/presentationml/2006/ole">
            <mc:AlternateContent xmlns:mc="http://schemas.openxmlformats.org/markup-compatibility/2006">
              <mc:Choice xmlns:v="urn:schemas-microsoft-com:vml" Requires="v">
                <p:oleObj spid="_x0000_s130156" name="Формула" r:id="rId5" imgW="1460160" imgH="228600" progId="Equation.3">
                  <p:embed/>
                </p:oleObj>
              </mc:Choice>
              <mc:Fallback>
                <p:oleObj name="Формула" r:id="rId5" imgW="1460160" imgH="228600" progId="Equation.3">
                  <p:embed/>
                  <p:pic>
                    <p:nvPicPr>
                      <p:cNvPr id="0" name="Object 5"/>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42" y="3786189"/>
                        <a:ext cx="2571768" cy="398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0" name="Object 4"/>
          <p:cNvGraphicFramePr>
            <a:graphicFrameLocks noChangeAspect="1"/>
          </p:cNvGraphicFramePr>
          <p:nvPr/>
        </p:nvGraphicFramePr>
        <p:xfrm>
          <a:off x="5000628" y="3786190"/>
          <a:ext cx="2428892" cy="434997"/>
        </p:xfrm>
        <a:graphic>
          <a:graphicData uri="http://schemas.openxmlformats.org/presentationml/2006/ole">
            <mc:AlternateContent xmlns:mc="http://schemas.openxmlformats.org/markup-compatibility/2006">
              <mc:Choice xmlns:v="urn:schemas-microsoft-com:vml" Requires="v">
                <p:oleObj spid="_x0000_s130157" name="Формула" r:id="rId7" imgW="1549080" imgH="279360" progId="Equation.3">
                  <p:embed/>
                </p:oleObj>
              </mc:Choice>
              <mc:Fallback>
                <p:oleObj name="Формула" r:id="rId7" imgW="1549080" imgH="279360" progId="Equation.3">
                  <p:embed/>
                  <p:pic>
                    <p:nvPicPr>
                      <p:cNvPr id="0" name="Object 4"/>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8" y="3786190"/>
                        <a:ext cx="2428892" cy="434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9" name="Object 3"/>
          <p:cNvGraphicFramePr>
            <a:graphicFrameLocks noChangeAspect="1"/>
          </p:cNvGraphicFramePr>
          <p:nvPr/>
        </p:nvGraphicFramePr>
        <p:xfrm>
          <a:off x="1643042" y="4214818"/>
          <a:ext cx="2571768" cy="373106"/>
        </p:xfrm>
        <a:graphic>
          <a:graphicData uri="http://schemas.openxmlformats.org/presentationml/2006/ole">
            <mc:AlternateContent xmlns:mc="http://schemas.openxmlformats.org/markup-compatibility/2006">
              <mc:Choice xmlns:v="urn:schemas-microsoft-com:vml" Requires="v">
                <p:oleObj spid="_x0000_s130158" name="Формула" r:id="rId9" imgW="1841500" imgH="266700" progId="Equation.3">
                  <p:embed/>
                </p:oleObj>
              </mc:Choice>
              <mc:Fallback>
                <p:oleObj name="Формула" r:id="rId9" imgW="1841500" imgH="266700" progId="Equation.3">
                  <p:embed/>
                  <p:pic>
                    <p:nvPicPr>
                      <p:cNvPr id="0" name="Object 3"/>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3042" y="4214818"/>
                        <a:ext cx="2571768" cy="373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8" name="Object 2"/>
          <p:cNvGraphicFramePr>
            <a:graphicFrameLocks noChangeAspect="1"/>
          </p:cNvGraphicFramePr>
          <p:nvPr/>
        </p:nvGraphicFramePr>
        <p:xfrm>
          <a:off x="5000628" y="4214818"/>
          <a:ext cx="2347249" cy="357190"/>
        </p:xfrm>
        <a:graphic>
          <a:graphicData uri="http://schemas.openxmlformats.org/presentationml/2006/ole">
            <mc:AlternateContent xmlns:mc="http://schemas.openxmlformats.org/markup-compatibility/2006">
              <mc:Choice xmlns:v="urn:schemas-microsoft-com:vml" Requires="v">
                <p:oleObj spid="_x0000_s130159" name="Формула" r:id="rId11" imgW="1752600" imgH="266700" progId="Equation.3">
                  <p:embed/>
                </p:oleObj>
              </mc:Choice>
              <mc:Fallback>
                <p:oleObj name="Формула" r:id="rId11" imgW="1752600" imgH="266700" progId="Equation.3">
                  <p:embed/>
                  <p:pic>
                    <p:nvPicPr>
                      <p:cNvPr id="0" name="Object 2"/>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628" y="4214818"/>
                        <a:ext cx="2347249"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3" name="Rectangle 7"/>
          <p:cNvSpPr>
            <a:spLocks noChangeArrowheads="1"/>
          </p:cNvSpPr>
          <p:nvPr/>
        </p:nvSpPr>
        <p:spPr bwMode="auto">
          <a:xfrm>
            <a:off x="0" y="273989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Слід розглянути алгоритм розрахунку впливу факторів для різних моделей.</a:t>
            </a:r>
            <a:endParaRPr lang="ru-RU" sz="2000" dirty="0" smtClean="0">
              <a:solidFill>
                <a:prstClr val="white"/>
              </a:solidFill>
              <a:latin typeface="Constantia"/>
            </a:endParaRPr>
          </a:p>
          <a:p>
            <a:pPr algn="just"/>
            <a:r>
              <a:rPr lang="uk-UA" sz="2000" dirty="0" smtClean="0">
                <a:solidFill>
                  <a:prstClr val="white"/>
                </a:solidFill>
                <a:latin typeface="Constantia"/>
                <a:ea typeface="Times New Roman" pitchFamily="18" charset="0"/>
              </a:rPr>
              <a:t>1. </a:t>
            </a:r>
            <a:endParaRPr lang="uk-UA" sz="2000" dirty="0" smtClean="0">
              <a:solidFill>
                <a:prstClr val="white"/>
              </a:solidFill>
              <a:latin typeface="Constantia"/>
            </a:endParaRPr>
          </a:p>
        </p:txBody>
      </p:sp>
      <p:sp>
        <p:nvSpPr>
          <p:cNvPr id="86024" name="Rectangle 8"/>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a:endParaRPr lang="ru-RU" smtClean="0">
              <a:solidFill>
                <a:prstClr val="white"/>
              </a:solidFill>
              <a:latin typeface="Arial" pitchFamily="34" charset="0"/>
            </a:endParaRPr>
          </a:p>
        </p:txBody>
      </p:sp>
      <p:sp>
        <p:nvSpPr>
          <p:cNvPr id="86027" name="Rectangle 11"/>
          <p:cNvSpPr>
            <a:spLocks noChangeArrowheads="1"/>
          </p:cNvSpPr>
          <p:nvPr/>
        </p:nvSpPr>
        <p:spPr bwMode="auto">
          <a:xfrm>
            <a:off x="4286248" y="4071942"/>
            <a:ext cx="5277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uk-UA" sz="1400" dirty="0" smtClean="0">
              <a:solidFill>
                <a:prstClr val="white"/>
              </a:solidFill>
              <a:latin typeface="Constantia"/>
              <a:ea typeface="Times New Roman" pitchFamily="18" charset="0"/>
            </a:endParaRPr>
          </a:p>
          <a:p>
            <a:pPr eaLnBrk="0" hangingPunct="0"/>
            <a:r>
              <a:rPr lang="uk-UA" sz="1400" dirty="0" smtClean="0">
                <a:solidFill>
                  <a:prstClr val="white"/>
                </a:solidFill>
                <a:latin typeface="Constantia"/>
                <a:ea typeface="Times New Roman" pitchFamily="18" charset="0"/>
              </a:rPr>
              <a:t>  чи </a:t>
            </a:r>
            <a:endParaRPr lang="uk-UA" dirty="0" smtClean="0">
              <a:solidFill>
                <a:prstClr val="white"/>
              </a:solidFill>
              <a:latin typeface="Constantia"/>
            </a:endParaRPr>
          </a:p>
        </p:txBody>
      </p:sp>
      <p:sp>
        <p:nvSpPr>
          <p:cNvPr id="16" name="Прямоугольник 15"/>
          <p:cNvSpPr/>
          <p:nvPr/>
        </p:nvSpPr>
        <p:spPr>
          <a:xfrm>
            <a:off x="4357686" y="3857628"/>
            <a:ext cx="450764" cy="307777"/>
          </a:xfrm>
          <a:prstGeom prst="rect">
            <a:avLst/>
          </a:prstGeom>
        </p:spPr>
        <p:txBody>
          <a:bodyPr wrap="square">
            <a:spAutoFit/>
          </a:bodyPr>
          <a:lstStyle/>
          <a:p>
            <a:pPr fontAlgn="auto">
              <a:spcBef>
                <a:spcPts val="0"/>
              </a:spcBef>
              <a:spcAft>
                <a:spcPts val="0"/>
              </a:spcAft>
            </a:pPr>
            <a:r>
              <a:rPr lang="uk-UA" sz="1400" dirty="0" smtClean="0">
                <a:solidFill>
                  <a:prstClr val="white"/>
                </a:solidFill>
                <a:latin typeface="Constantia"/>
                <a:cs typeface="+mn-cs"/>
              </a:rPr>
              <a:t>чи</a:t>
            </a:r>
            <a:endParaRPr lang="ru-RU" sz="1400" dirty="0">
              <a:solidFill>
                <a:prstClr val="white"/>
              </a:solidFill>
              <a:latin typeface="Constantia"/>
              <a:cs typeface="+mn-cs"/>
            </a:endParaRPr>
          </a:p>
        </p:txBody>
      </p:sp>
      <p:sp>
        <p:nvSpPr>
          <p:cNvPr id="860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860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860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27" name="Прямоугольник 26"/>
          <p:cNvSpPr/>
          <p:nvPr/>
        </p:nvSpPr>
        <p:spPr>
          <a:xfrm>
            <a:off x="1571604" y="3714752"/>
            <a:ext cx="2714644" cy="928694"/>
          </a:xfrm>
          <a:prstGeom prst="rect">
            <a:avLst/>
          </a:prstGeom>
          <a:noFill/>
          <a:ln w="38100">
            <a:solidFill>
              <a:srgbClr val="E68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28" name="Прямоугольник 27"/>
          <p:cNvSpPr/>
          <p:nvPr/>
        </p:nvSpPr>
        <p:spPr>
          <a:xfrm>
            <a:off x="4857752" y="3714752"/>
            <a:ext cx="2786082" cy="928694"/>
          </a:xfrm>
          <a:prstGeom prst="rect">
            <a:avLst/>
          </a:prstGeom>
          <a:noFill/>
          <a:ln w="38100">
            <a:solidFill>
              <a:srgbClr val="E68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86042" name="Rectangle 26"/>
          <p:cNvSpPr>
            <a:spLocks noChangeArrowheads="1"/>
          </p:cNvSpPr>
          <p:nvPr/>
        </p:nvSpPr>
        <p:spPr bwMode="auto">
          <a:xfrm>
            <a:off x="357158" y="4857760"/>
            <a:ext cx="83582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Розрахунок впливу факторів здійснюється в такий спосіб:</a:t>
            </a:r>
            <a:endParaRPr lang="ru-RU" sz="2000" dirty="0" smtClean="0">
              <a:solidFill>
                <a:prstClr val="white"/>
              </a:solidFill>
              <a:latin typeface="Constantia"/>
            </a:endParaRPr>
          </a:p>
          <a:p>
            <a:pPr indent="450850" algn="just"/>
            <a:r>
              <a:rPr lang="ru-RU" sz="2000" dirty="0" smtClean="0">
                <a:solidFill>
                  <a:prstClr val="white"/>
                </a:solidFill>
                <a:latin typeface="Constantia"/>
                <a:ea typeface="Times New Roman" pitchFamily="18" charset="0"/>
              </a:rPr>
              <a:t>                                            </a:t>
            </a:r>
            <a:r>
              <a:rPr lang="uk-UA" sz="2000" dirty="0" smtClean="0">
                <a:solidFill>
                  <a:prstClr val="white"/>
                </a:solidFill>
                <a:latin typeface="Constantia"/>
                <a:ea typeface="Times New Roman" pitchFamily="18" charset="0"/>
              </a:rPr>
              <a:t>ТП = ЧР </a:t>
            </a:r>
            <a:r>
              <a:rPr lang="uk-UA" sz="2000" dirty="0" smtClean="0">
                <a:solidFill>
                  <a:prstClr val="white"/>
                </a:solidFill>
                <a:latin typeface="Constantia"/>
                <a:ea typeface="Times New Roman" pitchFamily="18" charset="0"/>
                <a:sym typeface="Symbol" pitchFamily="18" charset="2"/>
              </a:rPr>
              <a:t></a:t>
            </a:r>
            <a:r>
              <a:rPr lang="uk-UA" sz="2000" dirty="0" smtClean="0">
                <a:solidFill>
                  <a:prstClr val="white"/>
                </a:solidFill>
                <a:latin typeface="Constantia"/>
                <a:ea typeface="Times New Roman" pitchFamily="18" charset="0"/>
              </a:rPr>
              <a:t> РВ</a:t>
            </a:r>
            <a:r>
              <a:rPr lang="ru-RU" sz="2000" dirty="0" smtClean="0">
                <a:solidFill>
                  <a:prstClr val="white"/>
                </a:solidFill>
                <a:latin typeface="Constantia"/>
                <a:sym typeface="Symbol" pitchFamily="18" charset="2"/>
              </a:rPr>
              <a:t> </a:t>
            </a:r>
            <a:endParaRPr lang="ru-RU" sz="2000" dirty="0" smtClean="0">
              <a:solidFill>
                <a:prstClr val="white"/>
              </a:solidFill>
              <a:latin typeface="Constantia"/>
              <a:ea typeface="Times New Roman" pitchFamily="18" charset="0"/>
              <a:sym typeface="Symbol" pitchFamily="18" charset="2"/>
            </a:endParaRPr>
          </a:p>
        </p:txBody>
      </p:sp>
      <p:graphicFrame>
        <p:nvGraphicFramePr>
          <p:cNvPr id="86044" name="Object 28"/>
          <p:cNvGraphicFramePr>
            <a:graphicFrameLocks noChangeAspect="1"/>
          </p:cNvGraphicFramePr>
          <p:nvPr/>
        </p:nvGraphicFramePr>
        <p:xfrm>
          <a:off x="2357422" y="5572140"/>
          <a:ext cx="4056656" cy="357190"/>
        </p:xfrm>
        <a:graphic>
          <a:graphicData uri="http://schemas.openxmlformats.org/presentationml/2006/ole">
            <mc:AlternateContent xmlns:mc="http://schemas.openxmlformats.org/markup-compatibility/2006">
              <mc:Choice xmlns:v="urn:schemas-microsoft-com:vml" Requires="v">
                <p:oleObj spid="_x0000_s130160" name="Формула" r:id="rId13" imgW="3035300" imgH="266700" progId="Equation.3">
                  <p:embed/>
                </p:oleObj>
              </mc:Choice>
              <mc:Fallback>
                <p:oleObj name="Формула" r:id="rId13" imgW="3035300" imgH="266700" progId="Equation.3">
                  <p:embed/>
                  <p:pic>
                    <p:nvPicPr>
                      <p:cNvPr id="0" name="Object 28"/>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7422" y="5572140"/>
                        <a:ext cx="405665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43" name="Object 27"/>
          <p:cNvGraphicFramePr>
            <a:graphicFrameLocks noChangeAspect="1"/>
          </p:cNvGraphicFramePr>
          <p:nvPr/>
        </p:nvGraphicFramePr>
        <p:xfrm>
          <a:off x="2357422" y="6143644"/>
          <a:ext cx="4143404" cy="352630"/>
        </p:xfrm>
        <a:graphic>
          <a:graphicData uri="http://schemas.openxmlformats.org/presentationml/2006/ole">
            <mc:AlternateContent xmlns:mc="http://schemas.openxmlformats.org/markup-compatibility/2006">
              <mc:Choice xmlns:v="urn:schemas-microsoft-com:vml" Requires="v">
                <p:oleObj spid="_x0000_s130161" name="Формула" r:id="rId15" imgW="3136900" imgH="266700" progId="Equation.3">
                  <p:embed/>
                </p:oleObj>
              </mc:Choice>
              <mc:Fallback>
                <p:oleObj name="Формула" r:id="rId15" imgW="3136900" imgH="266700" progId="Equation.3">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7422" y="6143644"/>
                        <a:ext cx="4143404" cy="352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45"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86046" name="Rectangle 30"/>
          <p:cNvSpPr>
            <a:spLocks noChangeArrowheads="1"/>
          </p:cNvSpPr>
          <p:nvPr/>
        </p:nvSpPr>
        <p:spPr bwMode="auto">
          <a:xfrm>
            <a:off x="5929322" y="5572140"/>
            <a:ext cx="132600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algn="just"/>
            <a:r>
              <a:rPr lang="uk-UA" sz="1400" dirty="0" smtClean="0">
                <a:solidFill>
                  <a:prstClr val="white"/>
                </a:solidFill>
                <a:latin typeface="Arial" pitchFamily="34" charset="0"/>
                <a:ea typeface="Times New Roman" pitchFamily="18" charset="0"/>
              </a:rPr>
              <a:t> </a:t>
            </a:r>
            <a:r>
              <a:rPr lang="uk-UA" sz="1400" dirty="0" err="1" smtClean="0">
                <a:solidFill>
                  <a:prstClr val="black"/>
                </a:solidFill>
                <a:latin typeface="Arial" pitchFamily="34" charset="0"/>
                <a:ea typeface="Times New Roman" pitchFamily="18" charset="0"/>
              </a:rPr>
              <a:t>тис.грн</a:t>
            </a:r>
            <a:r>
              <a:rPr lang="uk-UA" sz="1400" dirty="0" smtClean="0">
                <a:solidFill>
                  <a:prstClr val="white"/>
                </a:solidFill>
                <a:latin typeface="Arial" pitchFamily="34" charset="0"/>
                <a:ea typeface="Times New Roman" pitchFamily="18" charset="0"/>
              </a:rPr>
              <a:t>;</a:t>
            </a:r>
            <a:endParaRPr lang="uk-UA" dirty="0" smtClean="0">
              <a:solidFill>
                <a:prstClr val="white"/>
              </a:solidFill>
              <a:latin typeface="Arial" pitchFamily="34" charset="0"/>
            </a:endParaRPr>
          </a:p>
        </p:txBody>
      </p:sp>
      <p:sp>
        <p:nvSpPr>
          <p:cNvPr id="40" name="Прямоугольник 39"/>
          <p:cNvSpPr/>
          <p:nvPr/>
        </p:nvSpPr>
        <p:spPr>
          <a:xfrm>
            <a:off x="4038039" y="3244334"/>
            <a:ext cx="1067921" cy="369332"/>
          </a:xfrm>
          <a:prstGeom prst="rect">
            <a:avLst/>
          </a:prstGeom>
        </p:spPr>
        <p:txBody>
          <a:bodyPr wrap="none">
            <a:spAutoFit/>
          </a:bodyPr>
          <a:lstStyle/>
          <a:p>
            <a:pPr fontAlgn="auto">
              <a:spcBef>
                <a:spcPts val="0"/>
              </a:spcBef>
              <a:spcAft>
                <a:spcPts val="0"/>
              </a:spcAft>
            </a:pPr>
            <a:r>
              <a:rPr lang="uk-UA" dirty="0" smtClean="0">
                <a:solidFill>
                  <a:prstClr val="white"/>
                </a:solidFill>
                <a:latin typeface="Arial" pitchFamily="34" charset="0"/>
                <a:ea typeface="Times New Roman" pitchFamily="18" charset="0"/>
              </a:rPr>
              <a:t> тис. грн</a:t>
            </a:r>
            <a:endParaRPr lang="ru-RU" dirty="0">
              <a:solidFill>
                <a:prstClr val="white"/>
              </a:solidFill>
              <a:latin typeface="Constantia"/>
              <a:cs typeface="+mn-cs"/>
            </a:endParaRPr>
          </a:p>
        </p:txBody>
      </p:sp>
      <p:sp>
        <p:nvSpPr>
          <p:cNvPr id="41" name="Rectangle 30"/>
          <p:cNvSpPr>
            <a:spLocks noChangeArrowheads="1"/>
          </p:cNvSpPr>
          <p:nvPr/>
        </p:nvSpPr>
        <p:spPr bwMode="auto">
          <a:xfrm>
            <a:off x="5929322" y="6072206"/>
            <a:ext cx="132600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algn="just"/>
            <a:r>
              <a:rPr lang="uk-UA" sz="1400" dirty="0" smtClean="0">
                <a:solidFill>
                  <a:prstClr val="white"/>
                </a:solidFill>
                <a:latin typeface="Arial" pitchFamily="34" charset="0"/>
                <a:ea typeface="Times New Roman" pitchFamily="18" charset="0"/>
              </a:rPr>
              <a:t> </a:t>
            </a:r>
            <a:r>
              <a:rPr lang="uk-UA" sz="1400" dirty="0" err="1" smtClean="0">
                <a:solidFill>
                  <a:prstClr val="black"/>
                </a:solidFill>
                <a:latin typeface="Arial" pitchFamily="34" charset="0"/>
                <a:ea typeface="Times New Roman" pitchFamily="18" charset="0"/>
              </a:rPr>
              <a:t>тис.грн</a:t>
            </a:r>
            <a:r>
              <a:rPr lang="uk-UA" sz="1400" dirty="0" smtClean="0">
                <a:solidFill>
                  <a:prstClr val="white"/>
                </a:solidFill>
                <a:latin typeface="Arial" pitchFamily="34" charset="0"/>
                <a:ea typeface="Times New Roman" pitchFamily="18" charset="0"/>
              </a:rPr>
              <a:t>;</a:t>
            </a:r>
            <a:endParaRPr lang="uk-UA" dirty="0" smtClean="0">
              <a:solidFill>
                <a:prstClr val="white"/>
              </a:solidFill>
              <a:latin typeface="Arial" pitchFamily="34" charset="0"/>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Rectangle 8"/>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a:endParaRPr lang="ru-RU" smtClean="0">
              <a:solidFill>
                <a:prstClr val="white"/>
              </a:solidFill>
              <a:latin typeface="Arial" pitchFamily="34" charset="0"/>
            </a:endParaRPr>
          </a:p>
        </p:txBody>
      </p:sp>
      <p:graphicFrame>
        <p:nvGraphicFramePr>
          <p:cNvPr id="86029" name="Object 13"/>
          <p:cNvGraphicFramePr>
            <a:graphicFrameLocks noChangeAspect="1"/>
          </p:cNvGraphicFramePr>
          <p:nvPr/>
        </p:nvGraphicFramePr>
        <p:xfrm>
          <a:off x="500034" y="357166"/>
          <a:ext cx="1214447" cy="379515"/>
        </p:xfrm>
        <a:graphic>
          <a:graphicData uri="http://schemas.openxmlformats.org/presentationml/2006/ole">
            <mc:AlternateContent xmlns:mc="http://schemas.openxmlformats.org/markup-compatibility/2006">
              <mc:Choice xmlns:v="urn:schemas-microsoft-com:vml" Requires="v">
                <p:oleObj spid="_x0000_s131179" name="Формула" r:id="rId3" imgW="761669" imgH="241195" progId="Equation.3">
                  <p:embed/>
                </p:oleObj>
              </mc:Choice>
              <mc:Fallback>
                <p:oleObj name="Формула" r:id="rId3" imgW="761669" imgH="241195"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357166"/>
                        <a:ext cx="1214447" cy="3795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Прямоугольник 18"/>
          <p:cNvSpPr/>
          <p:nvPr/>
        </p:nvSpPr>
        <p:spPr>
          <a:xfrm>
            <a:off x="0" y="357166"/>
            <a:ext cx="439544" cy="400110"/>
          </a:xfrm>
          <a:prstGeom prst="rect">
            <a:avLst/>
          </a:prstGeom>
        </p:spPr>
        <p:txBody>
          <a:bodyPr wrap="none">
            <a:spAutoFit/>
          </a:bodyPr>
          <a:lstStyle/>
          <a:p>
            <a:pPr fontAlgn="auto">
              <a:spcBef>
                <a:spcPts val="0"/>
              </a:spcBef>
              <a:spcAft>
                <a:spcPts val="0"/>
              </a:spcAft>
            </a:pPr>
            <a:r>
              <a:rPr lang="uk-UA" sz="2000" dirty="0" smtClean="0">
                <a:solidFill>
                  <a:prstClr val="white"/>
                </a:solidFill>
                <a:latin typeface="Constantia"/>
                <a:cs typeface="+mn-cs"/>
              </a:rPr>
              <a:t>2. </a:t>
            </a:r>
            <a:endParaRPr lang="ru-RU" sz="2000" dirty="0">
              <a:solidFill>
                <a:prstClr val="white"/>
              </a:solidFill>
              <a:latin typeface="Constantia"/>
              <a:cs typeface="+mn-cs"/>
            </a:endParaRPr>
          </a:p>
        </p:txBody>
      </p:sp>
      <p:sp>
        <p:nvSpPr>
          <p:cNvPr id="860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6031" name="Object 15"/>
          <p:cNvGraphicFramePr>
            <a:graphicFrameLocks noChangeAspect="1"/>
          </p:cNvGraphicFramePr>
          <p:nvPr/>
        </p:nvGraphicFramePr>
        <p:xfrm>
          <a:off x="2428860" y="428604"/>
          <a:ext cx="4000528" cy="300340"/>
        </p:xfrm>
        <a:graphic>
          <a:graphicData uri="http://schemas.openxmlformats.org/presentationml/2006/ole">
            <mc:AlternateContent xmlns:mc="http://schemas.openxmlformats.org/markup-compatibility/2006">
              <mc:Choice xmlns:v="urn:schemas-microsoft-com:vml" Requires="v">
                <p:oleObj spid="_x0000_s131180" name="Формула" r:id="rId5" imgW="3175000" imgH="241300" progId="Equation.3">
                  <p:embed/>
                </p:oleObj>
              </mc:Choice>
              <mc:Fallback>
                <p:oleObj name="Формула" r:id="rId5" imgW="3175000" imgH="2413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60" y="428604"/>
                        <a:ext cx="4000528" cy="300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6033" name="Object 17"/>
          <p:cNvGraphicFramePr>
            <a:graphicFrameLocks noChangeAspect="1"/>
          </p:cNvGraphicFramePr>
          <p:nvPr/>
        </p:nvGraphicFramePr>
        <p:xfrm>
          <a:off x="2428860" y="857232"/>
          <a:ext cx="4000528" cy="342553"/>
        </p:xfrm>
        <a:graphic>
          <a:graphicData uri="http://schemas.openxmlformats.org/presentationml/2006/ole">
            <mc:AlternateContent xmlns:mc="http://schemas.openxmlformats.org/markup-compatibility/2006">
              <mc:Choice xmlns:v="urn:schemas-microsoft-com:vml" Requires="v">
                <p:oleObj spid="_x0000_s131181" name="Формула" r:id="rId7" imgW="3111500" imgH="266700" progId="Equation.3">
                  <p:embed/>
                </p:oleObj>
              </mc:Choice>
              <mc:Fallback>
                <p:oleObj name="Формула" r:id="rId7" imgW="3111500" imgH="266700" progId="Equation.3">
                  <p:embed/>
                  <p:pic>
                    <p:nvPicPr>
                      <p:cNvPr id="0" name="Object 17"/>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60" y="857232"/>
                        <a:ext cx="4000528" cy="342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6035" name="Object 19"/>
          <p:cNvGraphicFramePr>
            <a:graphicFrameLocks noChangeAspect="1"/>
          </p:cNvGraphicFramePr>
          <p:nvPr/>
        </p:nvGraphicFramePr>
        <p:xfrm>
          <a:off x="2428860" y="1357298"/>
          <a:ext cx="4000528" cy="304918"/>
        </p:xfrm>
        <a:graphic>
          <a:graphicData uri="http://schemas.openxmlformats.org/presentationml/2006/ole">
            <mc:AlternateContent xmlns:mc="http://schemas.openxmlformats.org/markup-compatibility/2006">
              <mc:Choice xmlns:v="urn:schemas-microsoft-com:vml" Requires="v">
                <p:oleObj spid="_x0000_s131182" name="Формула" r:id="rId9" imgW="3124200" imgH="241300" progId="Equation.3">
                  <p:embed/>
                </p:oleObj>
              </mc:Choice>
              <mc:Fallback>
                <p:oleObj name="Формула" r:id="rId9" imgW="3124200" imgH="241300"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60" y="1357298"/>
                        <a:ext cx="4000528" cy="304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Прямоугольник 25"/>
          <p:cNvSpPr/>
          <p:nvPr/>
        </p:nvSpPr>
        <p:spPr>
          <a:xfrm>
            <a:off x="2285984" y="285728"/>
            <a:ext cx="4286280" cy="1500198"/>
          </a:xfrm>
          <a:prstGeom prst="rect">
            <a:avLst/>
          </a:prstGeom>
          <a:noFill/>
          <a:ln w="38100">
            <a:solidFill>
              <a:srgbClr val="E68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92171" name="Picture 11"/>
          <p:cNvPicPr>
            <a:picLocks noChangeAspect="1" noChangeArrowheads="1"/>
          </p:cNvPicPr>
          <p:nvPr/>
        </p:nvPicPr>
        <p:blipFill>
          <a:blip r:embed="rId11" cstate="print"/>
          <a:srcRect l="30198" t="58594" r="25878" b="12109"/>
          <a:stretch>
            <a:fillRect/>
          </a:stretch>
        </p:blipFill>
        <p:spPr bwMode="auto">
          <a:xfrm>
            <a:off x="1500166" y="2000240"/>
            <a:ext cx="6500858" cy="228601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73" name="Rectangle 13"/>
          <p:cNvSpPr>
            <a:spLocks noChangeArrowheads="1"/>
          </p:cNvSpPr>
          <p:nvPr/>
        </p:nvSpPr>
        <p:spPr bwMode="auto">
          <a:xfrm>
            <a:off x="196741" y="4505934"/>
            <a:ext cx="87154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Для розрахунку впливу факторів у кратних та змішаних моделях використовуються такі робочі групи:</a:t>
            </a:r>
            <a:endParaRPr lang="ru-RU" dirty="0" smtClean="0">
              <a:solidFill>
                <a:prstClr val="white"/>
              </a:solidFill>
              <a:latin typeface="Constantia"/>
            </a:endParaRPr>
          </a:p>
          <a:p>
            <a:pPr indent="450850" algn="just" eaLnBrk="0" hangingPunct="0"/>
            <a:r>
              <a:rPr lang="uk-UA" dirty="0" smtClean="0">
                <a:solidFill>
                  <a:prstClr val="white"/>
                </a:solidFill>
                <a:latin typeface="Constantia"/>
                <a:ea typeface="Times New Roman" pitchFamily="18" charset="0"/>
              </a:rPr>
              <a:t>Вид факторної моделі: </a:t>
            </a:r>
            <a:endParaRPr lang="uk-UA" dirty="0" smtClean="0">
              <a:solidFill>
                <a:prstClr val="white"/>
              </a:solidFill>
              <a:latin typeface="Constantia"/>
            </a:endParaRPr>
          </a:p>
        </p:txBody>
      </p:sp>
      <p:graphicFrame>
        <p:nvGraphicFramePr>
          <p:cNvPr id="92172" name="Object 12"/>
          <p:cNvGraphicFramePr>
            <a:graphicFrameLocks noChangeAspect="1"/>
          </p:cNvGraphicFramePr>
          <p:nvPr/>
        </p:nvGraphicFramePr>
        <p:xfrm>
          <a:off x="3214678" y="5429264"/>
          <a:ext cx="428628" cy="685789"/>
        </p:xfrm>
        <a:graphic>
          <a:graphicData uri="http://schemas.openxmlformats.org/presentationml/2006/ole">
            <mc:AlternateContent xmlns:mc="http://schemas.openxmlformats.org/markup-compatibility/2006">
              <mc:Choice xmlns:v="urn:schemas-microsoft-com:vml" Requires="v">
                <p:oleObj spid="_x0000_s131183" name="Формула" r:id="rId12" imgW="431613" imgH="482391" progId="Equation.3">
                  <p:embed/>
                </p:oleObj>
              </mc:Choice>
              <mc:Fallback>
                <p:oleObj name="Формула" r:id="rId12" imgW="431613" imgH="482391"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4678" y="5429264"/>
                        <a:ext cx="428628" cy="6857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76" name="Object 16"/>
          <p:cNvGraphicFramePr>
            <a:graphicFrameLocks noChangeAspect="1"/>
          </p:cNvGraphicFramePr>
          <p:nvPr/>
        </p:nvGraphicFramePr>
        <p:xfrm>
          <a:off x="4357686" y="5357826"/>
          <a:ext cx="1643074" cy="717982"/>
        </p:xfrm>
        <a:graphic>
          <a:graphicData uri="http://schemas.openxmlformats.org/presentationml/2006/ole">
            <mc:AlternateContent xmlns:mc="http://schemas.openxmlformats.org/markup-compatibility/2006">
              <mc:Choice xmlns:v="urn:schemas-microsoft-com:vml" Requires="v">
                <p:oleObj spid="_x0000_s131184" name="Формула" r:id="rId14" imgW="1129810" imgH="495085" progId="Equation.3">
                  <p:embed/>
                </p:oleObj>
              </mc:Choice>
              <mc:Fallback>
                <p:oleObj name="Формула" r:id="rId14" imgW="1129810" imgH="495085"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7686" y="5357826"/>
                        <a:ext cx="1643074" cy="717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75" name="Object 15"/>
          <p:cNvGraphicFramePr>
            <a:graphicFrameLocks noChangeAspect="1"/>
          </p:cNvGraphicFramePr>
          <p:nvPr/>
        </p:nvGraphicFramePr>
        <p:xfrm>
          <a:off x="6500826" y="5572140"/>
          <a:ext cx="1857388" cy="382403"/>
        </p:xfrm>
        <a:graphic>
          <a:graphicData uri="http://schemas.openxmlformats.org/presentationml/2006/ole">
            <mc:AlternateContent xmlns:mc="http://schemas.openxmlformats.org/markup-compatibility/2006">
              <mc:Choice xmlns:v="urn:schemas-microsoft-com:vml" Requires="v">
                <p:oleObj spid="_x0000_s131185" name="Формула" r:id="rId16" imgW="1294838" imgH="266584" progId="Equation.3">
                  <p:embed/>
                </p:oleObj>
              </mc:Choice>
              <mc:Fallback>
                <p:oleObj name="Формула" r:id="rId16" imgW="1294838" imgH="266584"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0826" y="5572140"/>
                        <a:ext cx="1857388" cy="3824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92179" name="Rectangle 19"/>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ru-RU" sz="800" smtClean="0">
                <a:solidFill>
                  <a:prstClr val="white"/>
                </a:solidFill>
                <a:latin typeface="Arial" pitchFamily="34" charset="0"/>
              </a:rPr>
              <a:t> </a:t>
            </a:r>
            <a:endParaRPr lang="ru-RU" smtClean="0">
              <a:solidFill>
                <a:prstClr val="white"/>
              </a:solidFill>
              <a:latin typeface="Arial" pitchFamily="34" charset="0"/>
            </a:endParaRPr>
          </a:p>
        </p:txBody>
      </p:sp>
      <p:sp>
        <p:nvSpPr>
          <p:cNvPr id="33" name="Прямоугольник 32"/>
          <p:cNvSpPr/>
          <p:nvPr/>
        </p:nvSpPr>
        <p:spPr>
          <a:xfrm>
            <a:off x="3143240" y="5429264"/>
            <a:ext cx="5214974" cy="714380"/>
          </a:xfrm>
          <a:prstGeom prst="rect">
            <a:avLst/>
          </a:prstGeom>
          <a:noFill/>
          <a:ln w="38100">
            <a:solidFill>
              <a:srgbClr val="E68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14290"/>
            <a:ext cx="1842171" cy="461665"/>
          </a:xfrm>
          <a:prstGeom prst="rect">
            <a:avLst/>
          </a:prstGeom>
        </p:spPr>
        <p:txBody>
          <a:bodyPr wrap="none">
            <a:spAutoFit/>
          </a:bodyPr>
          <a:lstStyle/>
          <a:p>
            <a:pPr fontAlgn="auto">
              <a:spcBef>
                <a:spcPts val="0"/>
              </a:spcBef>
              <a:spcAft>
                <a:spcPts val="0"/>
              </a:spcAft>
            </a:pPr>
            <a:r>
              <a:rPr lang="uk-UA" sz="2400" dirty="0" smtClean="0">
                <a:solidFill>
                  <a:prstClr val="white"/>
                </a:solidFill>
                <a:latin typeface="Constantia"/>
                <a:cs typeface="+mn-cs"/>
              </a:rPr>
              <a:t>Наприклад:</a:t>
            </a:r>
            <a:endParaRPr lang="ru-RU" sz="2400" dirty="0">
              <a:solidFill>
                <a:prstClr val="white"/>
              </a:solidFill>
              <a:latin typeface="Constantia"/>
              <a:cs typeface="+mn-cs"/>
            </a:endParaRPr>
          </a:p>
        </p:txBody>
      </p:sp>
      <p:pic>
        <p:nvPicPr>
          <p:cNvPr id="88065" name="Picture 1"/>
          <p:cNvPicPr>
            <a:picLocks noChangeAspect="1" noChangeArrowheads="1"/>
          </p:cNvPicPr>
          <p:nvPr/>
        </p:nvPicPr>
        <p:blipFill>
          <a:blip r:embed="rId2" cstate="print"/>
          <a:srcRect l="34590" t="42969" r="25878" b="32617"/>
          <a:stretch>
            <a:fillRect/>
          </a:stretch>
        </p:blipFill>
        <p:spPr bwMode="auto">
          <a:xfrm>
            <a:off x="357158" y="642918"/>
            <a:ext cx="5143536" cy="1785950"/>
          </a:xfrm>
          <a:prstGeom prst="rect">
            <a:avLst/>
          </a:prstGeom>
          <a:noFill/>
          <a:ln w="28575">
            <a:solidFill>
              <a:schemeClr val="accent2"/>
            </a:solidFill>
            <a:miter lim="800000"/>
            <a:headEnd/>
            <a:tailEnd/>
          </a:ln>
        </p:spPr>
      </p:pic>
      <p:pic>
        <p:nvPicPr>
          <p:cNvPr id="88066" name="Picture 2"/>
          <p:cNvPicPr>
            <a:picLocks noChangeAspect="1" noChangeArrowheads="1"/>
          </p:cNvPicPr>
          <p:nvPr/>
        </p:nvPicPr>
        <p:blipFill>
          <a:blip r:embed="rId3" cstate="print"/>
          <a:srcRect l="29685" t="45117" r="48353" b="14844"/>
          <a:stretch>
            <a:fillRect/>
          </a:stretch>
        </p:blipFill>
        <p:spPr bwMode="auto">
          <a:xfrm>
            <a:off x="572776" y="2714620"/>
            <a:ext cx="3857652" cy="3786214"/>
          </a:xfrm>
          <a:prstGeom prst="rect">
            <a:avLst/>
          </a:prstGeom>
          <a:noFill/>
          <a:ln w="38100">
            <a:solidFill>
              <a:schemeClr val="accent2"/>
            </a:solidFill>
            <a:miter lim="800000"/>
            <a:headEnd/>
            <a:tailEnd/>
          </a:ln>
        </p:spPr>
      </p:pic>
      <p:sp>
        <p:nvSpPr>
          <p:cNvPr id="88067" name="Rectangle 3"/>
          <p:cNvSpPr>
            <a:spLocks noChangeArrowheads="1"/>
          </p:cNvSpPr>
          <p:nvPr/>
        </p:nvSpPr>
        <p:spPr bwMode="auto">
          <a:xfrm>
            <a:off x="4788024" y="2715182"/>
            <a:ext cx="42119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Якщо в знаменнику більше двох факторів, то процедура продовжується.</a:t>
            </a:r>
            <a:endParaRPr lang="ru-RU" sz="2000" dirty="0" smtClean="0">
              <a:solidFill>
                <a:prstClr val="white"/>
              </a:solidFill>
              <a:latin typeface="Constantia"/>
            </a:endParaRPr>
          </a:p>
          <a:p>
            <a:pPr indent="450850" algn="just" eaLnBrk="0" hangingPunct="0"/>
            <a:r>
              <a:rPr lang="uk-UA" sz="2000" dirty="0" smtClean="0">
                <a:solidFill>
                  <a:prstClr val="white"/>
                </a:solidFill>
                <a:latin typeface="Constantia"/>
                <a:ea typeface="Times New Roman" pitchFamily="18" charset="0"/>
              </a:rPr>
              <a:t>Таким чином, використання інтегрального методу не вимагає знання всього процесу інтегрування. Достатньо у ці готові робочі формули підставити необхідні числові дані і зробити не дуже складні розрахунки за допомогою калькулятора чи іншої обчислювальної техніки.</a:t>
            </a:r>
            <a:endParaRPr lang="uk-UA" sz="2000" dirty="0" smtClean="0">
              <a:solidFill>
                <a:prstClr val="white"/>
              </a:solidFill>
              <a:latin typeface="Constantia"/>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755576" y="692696"/>
            <a:ext cx="8064896" cy="324036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lang="uk-UA" sz="2400" b="1" i="1" dirty="0">
                <a:solidFill>
                  <a:schemeClr val="tx1"/>
                </a:solidFill>
              </a:rPr>
              <a:t>Важливою методологічною рисою аналізу є і те, що він здатний не тільки встановлювати причинно-наслідкові зв'язки, але й давати їм кіль­кісну характеристику, тобто забезпечувати вимір впливу факторів на резуль­тати діяльності. Це робить аналіз точним, а висновки обґрун­тованими.</a:t>
            </a:r>
            <a:endParaRPr lang="uk-UA" sz="2400" b="1" dirty="0">
              <a:solidFill>
                <a:schemeClr val="tx1"/>
              </a:solidFill>
            </a:endParaRPr>
          </a:p>
          <a:p>
            <a:pPr algn="ctr" fontAlgn="auto">
              <a:spcBef>
                <a:spcPts val="0"/>
              </a:spcBef>
              <a:spcAft>
                <a:spcPts val="0"/>
              </a:spcAft>
              <a:defRPr/>
            </a:pPr>
            <a:endParaRPr lang="uk-UA" dirty="0"/>
          </a:p>
        </p:txBody>
      </p:sp>
      <p:pic>
        <p:nvPicPr>
          <p:cNvPr id="3" name="Рисунок 2" descr="audit3.jpg"/>
          <p:cNvPicPr>
            <a:picLocks noChangeAspect="1"/>
          </p:cNvPicPr>
          <p:nvPr/>
        </p:nvPicPr>
        <p:blipFill>
          <a:blip r:embed="rId2" cstate="print"/>
          <a:stretch>
            <a:fillRect/>
          </a:stretch>
        </p:blipFill>
        <p:spPr>
          <a:xfrm>
            <a:off x="1115616" y="4077072"/>
            <a:ext cx="3067844" cy="228650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0457" y="214290"/>
            <a:ext cx="6364179"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Спосіб логарифмування </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428596" y="857232"/>
            <a:ext cx="8501122" cy="2862322"/>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      Спосіб логарифмування застосовується для вимірювання впливу факторів у мультиплікативних моделях. Як і при інтегруванні, тут результат розрахунку також не залежить від місця розташування факторів у моделі. Порівняно з інтегральним методом логарифмування забезпечує більш високу точність розрахунків. </a:t>
            </a:r>
          </a:p>
          <a:p>
            <a:pPr algn="just" fontAlgn="auto">
              <a:spcBef>
                <a:spcPts val="0"/>
              </a:spcBef>
              <a:spcAft>
                <a:spcPts val="0"/>
              </a:spcAft>
            </a:pPr>
            <a:r>
              <a:rPr lang="uk-UA" dirty="0" smtClean="0">
                <a:solidFill>
                  <a:prstClr val="white"/>
                </a:solidFill>
                <a:latin typeface="Constantia"/>
                <a:cs typeface="+mn-cs"/>
              </a:rPr>
              <a:t>       Якщо при інтегруванні додатковий приріст від взаємодії факторів розподіляється нарівно між ними, то за допомогою логарифмування результат спільної дії факторів розподіляється про­порційно частці ізольованого впливу кожного фактора на рівень результативного показника. У цьому його перевага, а недолік – в обмеженості сфери застосування.</a:t>
            </a:r>
            <a:endParaRPr lang="ru-RU" dirty="0">
              <a:solidFill>
                <a:prstClr val="white"/>
              </a:solidFill>
              <a:latin typeface="Constantia"/>
              <a:cs typeface="+mn-cs"/>
            </a:endParaRPr>
          </a:p>
        </p:txBody>
      </p:sp>
      <p:sp>
        <p:nvSpPr>
          <p:cNvPr id="4" name="Прямоугольник 3"/>
          <p:cNvSpPr/>
          <p:nvPr/>
        </p:nvSpPr>
        <p:spPr>
          <a:xfrm>
            <a:off x="428596" y="3643314"/>
            <a:ext cx="8501122" cy="1754326"/>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       На відміну від інтегрального методу, під час логарифмування використовується не абсолютний приріст показників, а індекси їхнього зростання (зниження). Припустимо, що результативний показник можна подати у вигляді добутку трьох факторів: f = xyz. </a:t>
            </a:r>
          </a:p>
          <a:p>
            <a:pPr algn="just" fontAlgn="auto">
              <a:spcBef>
                <a:spcPts val="0"/>
              </a:spcBef>
              <a:spcAft>
                <a:spcPts val="0"/>
              </a:spcAft>
            </a:pPr>
            <a:r>
              <a:rPr lang="uk-UA" dirty="0" smtClean="0">
                <a:solidFill>
                  <a:prstClr val="white"/>
                </a:solidFill>
                <a:latin typeface="Constantia"/>
                <a:cs typeface="+mn-cs"/>
              </a:rPr>
              <a:t>       Вплив даних факторів визначається в такий спосіб:</a:t>
            </a:r>
            <a:endParaRPr lang="ru-RU" dirty="0" smtClean="0">
              <a:solidFill>
                <a:prstClr val="white"/>
              </a:solidFill>
              <a:latin typeface="Constantia"/>
              <a:cs typeface="+mn-cs"/>
            </a:endParaRPr>
          </a:p>
          <a:p>
            <a:pPr fontAlgn="auto">
              <a:spcBef>
                <a:spcPts val="0"/>
              </a:spcBef>
              <a:spcAft>
                <a:spcPts val="0"/>
              </a:spcAft>
            </a:pPr>
            <a:endParaRPr lang="ru-RU" dirty="0">
              <a:solidFill>
                <a:prstClr val="white"/>
              </a:solidFill>
              <a:latin typeface="Constantia"/>
              <a:cs typeface="+mn-cs"/>
            </a:endParaRPr>
          </a:p>
        </p:txBody>
      </p:sp>
      <p:sp>
        <p:nvSpPr>
          <p:cNvPr id="890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9090" name="Object 2"/>
          <p:cNvGraphicFramePr>
            <a:graphicFrameLocks noChangeAspect="1"/>
          </p:cNvGraphicFramePr>
          <p:nvPr>
            <p:extLst>
              <p:ext uri="{D42A27DB-BD31-4B8C-83A1-F6EECF244321}">
                <p14:modId xmlns:p14="http://schemas.microsoft.com/office/powerpoint/2010/main" val="384445955"/>
              </p:ext>
            </p:extLst>
          </p:nvPr>
        </p:nvGraphicFramePr>
        <p:xfrm>
          <a:off x="500034" y="5286388"/>
          <a:ext cx="2368037" cy="714380"/>
        </p:xfrm>
        <a:graphic>
          <a:graphicData uri="http://schemas.openxmlformats.org/presentationml/2006/ole">
            <mc:AlternateContent xmlns:mc="http://schemas.openxmlformats.org/markup-compatibility/2006">
              <mc:Choice xmlns:v="urn:schemas-microsoft-com:vml" Requires="v">
                <p:oleObj spid="_x0000_s132143" name="Формула" r:id="rId3" imgW="1651000" imgH="495300" progId="Equation.3">
                  <p:embed/>
                </p:oleObj>
              </mc:Choice>
              <mc:Fallback>
                <p:oleObj name="Формула" r:id="rId3" imgW="1651000" imgH="495300" progId="Equation.3">
                  <p:embed/>
                  <p:pic>
                    <p:nvPicPr>
                      <p:cNvPr id="0" name="Object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5286388"/>
                        <a:ext cx="2368037" cy="714380"/>
                      </a:xfrm>
                      <a:prstGeom prst="rect">
                        <a:avLst/>
                      </a:prstGeom>
                      <a:noFill/>
                      <a:ln w="19050">
                        <a:solidFill>
                          <a:schemeClr val="accent2"/>
                        </a:solidFill>
                        <a:miter lim="800000"/>
                        <a:headEnd/>
                        <a:tailEnd/>
                      </a:ln>
                      <a:extLst/>
                    </p:spPr>
                  </p:pic>
                </p:oleObj>
              </mc:Fallback>
            </mc:AlternateContent>
          </a:graphicData>
        </a:graphic>
      </p:graphicFrame>
      <p:sp>
        <p:nvSpPr>
          <p:cNvPr id="890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9092" name="Object 4"/>
          <p:cNvGraphicFramePr>
            <a:graphicFrameLocks noChangeAspect="1"/>
          </p:cNvGraphicFramePr>
          <p:nvPr>
            <p:extLst>
              <p:ext uri="{D42A27DB-BD31-4B8C-83A1-F6EECF244321}">
                <p14:modId xmlns:p14="http://schemas.microsoft.com/office/powerpoint/2010/main" val="1462715801"/>
              </p:ext>
            </p:extLst>
          </p:nvPr>
        </p:nvGraphicFramePr>
        <p:xfrm>
          <a:off x="3214678" y="5286388"/>
          <a:ext cx="2416986" cy="642942"/>
        </p:xfrm>
        <a:graphic>
          <a:graphicData uri="http://schemas.openxmlformats.org/presentationml/2006/ole">
            <mc:AlternateContent xmlns:mc="http://schemas.openxmlformats.org/markup-compatibility/2006">
              <mc:Choice xmlns:v="urn:schemas-microsoft-com:vml" Requires="v">
                <p:oleObj spid="_x0000_s132144" name="Формула" r:id="rId5" imgW="1624895" imgH="495085" progId="Equation.3">
                  <p:embed/>
                </p:oleObj>
              </mc:Choice>
              <mc:Fallback>
                <p:oleObj name="Формула" r:id="rId5" imgW="1624895" imgH="495085" progId="Equation.3">
                  <p:embed/>
                  <p:pic>
                    <p:nvPicPr>
                      <p:cNvPr id="0" name="Object 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8" y="5286388"/>
                        <a:ext cx="2416986" cy="642942"/>
                      </a:xfrm>
                      <a:prstGeom prst="rect">
                        <a:avLst/>
                      </a:prstGeom>
                      <a:noFill/>
                      <a:ln w="9525">
                        <a:solidFill>
                          <a:schemeClr val="accent2"/>
                        </a:solidFill>
                        <a:miter lim="800000"/>
                        <a:headEnd/>
                        <a:tailEnd/>
                      </a:ln>
                      <a:extLst/>
                    </p:spPr>
                  </p:pic>
                </p:oleObj>
              </mc:Fallback>
            </mc:AlternateContent>
          </a:graphicData>
        </a:graphic>
      </p:graphicFrame>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89094" name="Object 6"/>
          <p:cNvGraphicFramePr>
            <a:graphicFrameLocks noChangeAspect="1"/>
          </p:cNvGraphicFramePr>
          <p:nvPr>
            <p:extLst>
              <p:ext uri="{D42A27DB-BD31-4B8C-83A1-F6EECF244321}">
                <p14:modId xmlns:p14="http://schemas.microsoft.com/office/powerpoint/2010/main" val="2536751428"/>
              </p:ext>
            </p:extLst>
          </p:nvPr>
        </p:nvGraphicFramePr>
        <p:xfrm>
          <a:off x="6072198" y="5286388"/>
          <a:ext cx="2500330" cy="640479"/>
        </p:xfrm>
        <a:graphic>
          <a:graphicData uri="http://schemas.openxmlformats.org/presentationml/2006/ole">
            <mc:AlternateContent xmlns:mc="http://schemas.openxmlformats.org/markup-compatibility/2006">
              <mc:Choice xmlns:v="urn:schemas-microsoft-com:vml" Requires="v">
                <p:oleObj spid="_x0000_s132145" name="Формула" r:id="rId7" imgW="1612900" imgH="495300" progId="Equation.3">
                  <p:embed/>
                </p:oleObj>
              </mc:Choice>
              <mc:Fallback>
                <p:oleObj name="Формула" r:id="rId7" imgW="1612900" imgH="495300" progId="Equation.3">
                  <p:embed/>
                  <p:pic>
                    <p:nvPicPr>
                      <p:cNvPr id="0" name="Object 6"/>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2198" y="5286388"/>
                        <a:ext cx="2500330" cy="640479"/>
                      </a:xfrm>
                      <a:prstGeom prst="rect">
                        <a:avLst/>
                      </a:prstGeom>
                      <a:noFill/>
                      <a:ln w="9525">
                        <a:solidFill>
                          <a:schemeClr val="accent2"/>
                        </a:solidFill>
                        <a:miter lim="800000"/>
                        <a:headEnd/>
                        <a:tailEnd/>
                      </a:ln>
                      <a:extLst/>
                    </p:spPr>
                  </p:pic>
                </p:oleObj>
              </mc:Fallback>
            </mc:AlternateContent>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85720" y="214290"/>
            <a:ext cx="85725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З формул випливає, що загальний приріст результативного показника розподіляється за факторами пропорційно відношенню логарифмів факторних індексів до логарифма результативного показника.</a:t>
            </a:r>
            <a:endParaRPr lang="ru-RU" dirty="0" smtClean="0">
              <a:solidFill>
                <a:prstClr val="white"/>
              </a:solidFill>
              <a:latin typeface="Constantia"/>
            </a:endParaRPr>
          </a:p>
          <a:p>
            <a:pPr indent="450850" algn="just" eaLnBrk="0" hangingPunct="0"/>
            <a:r>
              <a:rPr lang="uk-UA" dirty="0" smtClean="0">
                <a:solidFill>
                  <a:prstClr val="white"/>
                </a:solidFill>
                <a:latin typeface="Constantia"/>
                <a:ea typeface="Times New Roman" pitchFamily="18" charset="0"/>
              </a:rPr>
              <a:t>Використовуючи дані таблиці з вихідними даними, можна визначити приріст товарної продукції за рахунок чисельності робітників (ЧР), кількості днів, відпрацьованих одним робітником за рік (Д), і середньоденний виробіток (</a:t>
            </a:r>
            <a:r>
              <a:rPr lang="uk-UA" dirty="0" err="1" smtClean="0">
                <a:solidFill>
                  <a:prstClr val="white"/>
                </a:solidFill>
                <a:latin typeface="Constantia"/>
                <a:ea typeface="Times New Roman" pitchFamily="18" charset="0"/>
              </a:rPr>
              <a:t>ДВ</a:t>
            </a:r>
            <a:r>
              <a:rPr lang="uk-UA" dirty="0" smtClean="0">
                <a:solidFill>
                  <a:prstClr val="white"/>
                </a:solidFill>
                <a:latin typeface="Constantia"/>
                <a:ea typeface="Times New Roman" pitchFamily="18" charset="0"/>
              </a:rPr>
              <a:t>) за факторною моделлю:</a:t>
            </a:r>
            <a:endParaRPr lang="uk-UA" dirty="0" smtClean="0">
              <a:solidFill>
                <a:prstClr val="white"/>
              </a:solidFill>
              <a:latin typeface="Constantia"/>
            </a:endParaRPr>
          </a:p>
        </p:txBody>
      </p:sp>
      <p:pic>
        <p:nvPicPr>
          <p:cNvPr id="90114" name="Picture 2"/>
          <p:cNvPicPr>
            <a:picLocks noChangeAspect="1" noChangeArrowheads="1"/>
          </p:cNvPicPr>
          <p:nvPr/>
        </p:nvPicPr>
        <p:blipFill>
          <a:blip r:embed="rId2" cstate="print"/>
          <a:srcRect l="26354" t="38086" r="25878" b="10156"/>
          <a:stretch>
            <a:fillRect/>
          </a:stretch>
        </p:blipFill>
        <p:spPr bwMode="auto">
          <a:xfrm>
            <a:off x="1142976" y="2428868"/>
            <a:ext cx="7143800" cy="407196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8215370" cy="707886"/>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Сферу застосування прийомів детермінованого факторного аналізу в систематизованому вигляді можна подати  матрицею:</a:t>
            </a:r>
            <a:endParaRPr lang="ru-RU" sz="2000" dirty="0">
              <a:solidFill>
                <a:prstClr val="white"/>
              </a:solidFill>
              <a:latin typeface="Constantia"/>
              <a:cs typeface="+mn-cs"/>
            </a:endParaRPr>
          </a:p>
        </p:txBody>
      </p:sp>
      <p:sp>
        <p:nvSpPr>
          <p:cNvPr id="93185" name="Rectangle 1"/>
          <p:cNvSpPr>
            <a:spLocks noChangeArrowheads="1"/>
          </p:cNvSpPr>
          <p:nvPr/>
        </p:nvSpPr>
        <p:spPr bwMode="auto">
          <a:xfrm>
            <a:off x="214282" y="1130822"/>
            <a:ext cx="8715436" cy="1338780"/>
          </a:xfrm>
          <a:prstGeom prst="rect">
            <a:avLst/>
          </a:prstGeom>
          <a:noFill/>
          <a:ln w="9525">
            <a:noFill/>
            <a:miter lim="800000"/>
            <a:headEnd/>
            <a:tailEnd/>
          </a:ln>
          <a:effectLst/>
        </p:spPr>
        <p:txBody>
          <a:bodyPr vert="horz" wrap="square" lIns="91440" tIns="45720" rIns="91440" bIns="152352"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Сфера застосування прийомів детермінованого аналізу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 </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в системному вигляді</a:t>
            </a:r>
            <a:endParaRPr lang="uk-UA"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7200" eaLnBrk="0" hangingPunct="0"/>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graphicFrame>
        <p:nvGraphicFramePr>
          <p:cNvPr id="4" name="Таблица 3"/>
          <p:cNvGraphicFramePr>
            <a:graphicFrameLocks noGrp="1"/>
          </p:cNvGraphicFramePr>
          <p:nvPr/>
        </p:nvGraphicFramePr>
        <p:xfrm>
          <a:off x="857224" y="2143116"/>
          <a:ext cx="7858180" cy="4381580"/>
        </p:xfrm>
        <a:graphic>
          <a:graphicData uri="http://schemas.openxmlformats.org/drawingml/2006/table">
            <a:tbl>
              <a:tblPr>
                <a:tableStyleId>{775DCB02-9BB8-47FD-8907-85C794F793BA}</a:tableStyleId>
              </a:tblPr>
              <a:tblGrid>
                <a:gridCol w="2142252">
                  <a:extLst>
                    <a:ext uri="{9D8B030D-6E8A-4147-A177-3AD203B41FA5}">
                      <a16:colId xmlns:a16="http://schemas.microsoft.com/office/drawing/2014/main" val="20000"/>
                    </a:ext>
                  </a:extLst>
                </a:gridCol>
                <a:gridCol w="1428982">
                  <a:extLst>
                    <a:ext uri="{9D8B030D-6E8A-4147-A177-3AD203B41FA5}">
                      <a16:colId xmlns:a16="http://schemas.microsoft.com/office/drawing/2014/main" val="20001"/>
                    </a:ext>
                  </a:extLst>
                </a:gridCol>
                <a:gridCol w="1428982">
                  <a:extLst>
                    <a:ext uri="{9D8B030D-6E8A-4147-A177-3AD203B41FA5}">
                      <a16:colId xmlns:a16="http://schemas.microsoft.com/office/drawing/2014/main" val="20002"/>
                    </a:ext>
                  </a:extLst>
                </a:gridCol>
                <a:gridCol w="1428982">
                  <a:extLst>
                    <a:ext uri="{9D8B030D-6E8A-4147-A177-3AD203B41FA5}">
                      <a16:colId xmlns:a16="http://schemas.microsoft.com/office/drawing/2014/main" val="20003"/>
                    </a:ext>
                  </a:extLst>
                </a:gridCol>
                <a:gridCol w="1428982">
                  <a:extLst>
                    <a:ext uri="{9D8B030D-6E8A-4147-A177-3AD203B41FA5}">
                      <a16:colId xmlns:a16="http://schemas.microsoft.com/office/drawing/2014/main" val="20004"/>
                    </a:ext>
                  </a:extLst>
                </a:gridCol>
              </a:tblGrid>
              <a:tr h="634446">
                <a:tc rowSpan="2">
                  <a:txBody>
                    <a:bodyPr/>
                    <a:lstStyle/>
                    <a:p>
                      <a:pPr algn="ctr">
                        <a:lnSpc>
                          <a:spcPct val="120000"/>
                        </a:lnSpc>
                        <a:spcAft>
                          <a:spcPts val="0"/>
                        </a:spcAft>
                      </a:pPr>
                      <a:r>
                        <a:rPr lang="uk-UA" sz="1600" dirty="0"/>
                        <a:t>Засіб</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gridSpan="4">
                  <a:txBody>
                    <a:bodyPr/>
                    <a:lstStyle/>
                    <a:p>
                      <a:pPr algn="ctr">
                        <a:lnSpc>
                          <a:spcPct val="120000"/>
                        </a:lnSpc>
                        <a:spcAft>
                          <a:spcPts val="0"/>
                        </a:spcAft>
                      </a:pPr>
                      <a:r>
                        <a:rPr lang="uk-UA" sz="1600"/>
                        <a:t>Моделі</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083201">
                <a:tc vMerge="1">
                  <a:txBody>
                    <a:bodyPr/>
                    <a:lstStyle/>
                    <a:p>
                      <a:endParaRPr lang="ru-RU"/>
                    </a:p>
                  </a:txBody>
                  <a:tcPr/>
                </a:tc>
                <a:tc>
                  <a:txBody>
                    <a:bodyPr/>
                    <a:lstStyle/>
                    <a:p>
                      <a:pPr algn="ctr">
                        <a:lnSpc>
                          <a:spcPct val="120000"/>
                        </a:lnSpc>
                        <a:spcAft>
                          <a:spcPts val="0"/>
                        </a:spcAft>
                      </a:pPr>
                      <a:r>
                        <a:rPr lang="uk-UA" sz="1600" dirty="0"/>
                        <a:t>Мультиплі­кативні</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Адитивні</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Кратні</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Мішані</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26059">
                <a:tc>
                  <a:txBody>
                    <a:bodyPr/>
                    <a:lstStyle/>
                    <a:p>
                      <a:pPr algn="just">
                        <a:lnSpc>
                          <a:spcPct val="120000"/>
                        </a:lnSpc>
                        <a:spcAft>
                          <a:spcPts val="0"/>
                        </a:spcAft>
                      </a:pPr>
                      <a:r>
                        <a:rPr lang="uk-UA" sz="1600"/>
                        <a:t>Ланцюгові підстановки</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17806">
                <a:tc>
                  <a:txBody>
                    <a:bodyPr/>
                    <a:lstStyle/>
                    <a:p>
                      <a:pPr algn="just">
                        <a:lnSpc>
                          <a:spcPct val="120000"/>
                        </a:lnSpc>
                        <a:spcAft>
                          <a:spcPts val="0"/>
                        </a:spcAft>
                      </a:pPr>
                      <a:r>
                        <a:rPr lang="uk-UA" sz="1600"/>
                        <a:t>Абсолютних різниць</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Y = a(b - c)</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09554">
                <a:tc>
                  <a:txBody>
                    <a:bodyPr/>
                    <a:lstStyle/>
                    <a:p>
                      <a:pPr algn="just">
                        <a:lnSpc>
                          <a:spcPct val="120000"/>
                        </a:lnSpc>
                        <a:spcAft>
                          <a:spcPts val="0"/>
                        </a:spcAft>
                      </a:pPr>
                      <a:r>
                        <a:rPr lang="uk-UA" sz="1600"/>
                        <a:t>Відносних </a:t>
                      </a:r>
                      <a:r>
                        <a:rPr lang="uk-UA" sz="1600" spc="-10"/>
                        <a:t>різниць</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30187">
                <a:tc>
                  <a:txBody>
                    <a:bodyPr/>
                    <a:lstStyle/>
                    <a:p>
                      <a:pPr>
                        <a:lnSpc>
                          <a:spcPct val="120000"/>
                        </a:lnSpc>
                        <a:spcAft>
                          <a:spcPts val="0"/>
                        </a:spcAft>
                      </a:pPr>
                      <a:r>
                        <a:rPr lang="uk-UA" sz="1600" spc="-50"/>
                        <a:t>Пропорційного ділення</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Y = a / </a:t>
                      </a:r>
                      <a:r>
                        <a:rPr lang="uk-UA" sz="1600">
                          <a:sym typeface="Symbol"/>
                        </a:rPr>
                        <a:t></a:t>
                      </a:r>
                      <a:r>
                        <a:rPr lang="uk-UA" sz="1600"/>
                        <a:t>x</a:t>
                      </a:r>
                      <a:r>
                        <a:rPr lang="uk-UA" sz="1600" baseline="-25000"/>
                        <a:t>1</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93047">
                <a:tc>
                  <a:txBody>
                    <a:bodyPr/>
                    <a:lstStyle/>
                    <a:p>
                      <a:pPr algn="just">
                        <a:lnSpc>
                          <a:spcPct val="120000"/>
                        </a:lnSpc>
                        <a:spcAft>
                          <a:spcPts val="0"/>
                        </a:spcAft>
                      </a:pPr>
                      <a:r>
                        <a:rPr lang="uk-UA" sz="1600"/>
                        <a:t>Інтегральний</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Y = a / </a:t>
                      </a:r>
                      <a:r>
                        <a:rPr lang="uk-UA" sz="1600" dirty="0">
                          <a:sym typeface="Symbol"/>
                        </a:rPr>
                        <a:t></a:t>
                      </a:r>
                      <a:r>
                        <a:rPr lang="uk-UA" sz="1600" dirty="0"/>
                        <a:t>x</a:t>
                      </a:r>
                      <a:r>
                        <a:rPr lang="uk-UA" sz="1600" baseline="-25000" dirty="0"/>
                        <a:t>1</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428123">
                <a:tc>
                  <a:txBody>
                    <a:bodyPr/>
                    <a:lstStyle/>
                    <a:p>
                      <a:pPr algn="just">
                        <a:lnSpc>
                          <a:spcPct val="120000"/>
                        </a:lnSpc>
                        <a:spcAft>
                          <a:spcPts val="0"/>
                        </a:spcAft>
                      </a:pPr>
                      <a:r>
                        <a:rPr lang="uk-UA" sz="1600"/>
                        <a:t>Логарифмування</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a:t>-</a:t>
                      </a:r>
                      <a:endParaRPr lang="ru-RU" sz="16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600" dirty="0"/>
                        <a:t>-</a:t>
                      </a:r>
                      <a:endParaRPr lang="ru-RU" sz="16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285720" y="0"/>
            <a:ext cx="8501122" cy="198515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0850" algn="ctr"/>
            <a:r>
              <a:rPr lang="uk-UA" sz="3600" b="1" i="1" dirty="0" smtClean="0" bmk="_Toc29178468">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2.2.7. Використання економіко-математичних методів в аналізі</a:t>
            </a:r>
            <a:r>
              <a:rPr lang="uk-UA"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rPr>
              <a:t> господарської діяльності</a:t>
            </a:r>
            <a:endParaRPr lang="uk-UA" sz="3600" b="1" i="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Constantia"/>
              <a:cs typeface="Times New Roman" pitchFamily="18" charset="0"/>
            </a:endParaRPr>
          </a:p>
          <a:p>
            <a:pPr indent="450850" eaLnBrk="0" hangingPunct="0"/>
            <a:endParaRPr lang="uk-UA" b="1" dirty="0" smtClean="0">
              <a:ln w="11430"/>
              <a:gradFill>
                <a:gsLst>
                  <a:gs pos="0">
                    <a:srgbClr val="FAAF40">
                      <a:tint val="70000"/>
                      <a:satMod val="245000"/>
                    </a:srgbClr>
                  </a:gs>
                  <a:gs pos="75000">
                    <a:srgbClr val="FAAF40">
                      <a:tint val="90000"/>
                      <a:shade val="60000"/>
                      <a:satMod val="240000"/>
                    </a:srgbClr>
                  </a:gs>
                  <a:gs pos="100000">
                    <a:srgbClr val="FAAF40">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p:txBody>
      </p:sp>
      <p:sp>
        <p:nvSpPr>
          <p:cNvPr id="3" name="Прямоугольник 2"/>
          <p:cNvSpPr/>
          <p:nvPr/>
        </p:nvSpPr>
        <p:spPr>
          <a:xfrm>
            <a:off x="1255671" y="1928802"/>
            <a:ext cx="6561220"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pPr algn="r" fontAlgn="auto">
              <a:spcBef>
                <a:spcPts val="0"/>
              </a:spcBef>
              <a:spcAft>
                <a:spcPts val="0"/>
              </a:spcAft>
            </a:pPr>
            <a:r>
              <a:rPr lang="uk-UA" sz="2400" b="1" i="1" dirty="0" smtClean="0">
                <a:solidFill>
                  <a:schemeClr val="accent2"/>
                </a:solidFill>
              </a:rPr>
              <a:t>Метод кореляційно-регресивного аналізу</a:t>
            </a:r>
            <a:endParaRPr lang="ru-RU" sz="2400" b="1" dirty="0">
              <a:solidFill>
                <a:schemeClr val="accent2"/>
              </a:solidFill>
            </a:endParaRPr>
          </a:p>
        </p:txBody>
      </p:sp>
      <p:sp>
        <p:nvSpPr>
          <p:cNvPr id="94210" name="Rectangle 2"/>
          <p:cNvSpPr>
            <a:spLocks noChangeArrowheads="1"/>
          </p:cNvSpPr>
          <p:nvPr/>
        </p:nvSpPr>
        <p:spPr bwMode="auto">
          <a:xfrm>
            <a:off x="214282" y="2500306"/>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Метод кореляційно-регресивного аналізу широко використовується для визначення щільності зв'язку між показниками, що не знаходяться у функціональній залежності. Щільність зв'язку між досліджуваними явищами вимірюється кореляційним відношенням (для криволінійної залежності). Для прямолінійної залежності обчислюється коефіцієнт кореляції.</a:t>
            </a:r>
          </a:p>
          <a:p>
            <a:pPr indent="450850" algn="just" eaLnBrk="0" hangingPunct="0"/>
            <a:r>
              <a:rPr lang="uk-UA" dirty="0" smtClean="0">
                <a:solidFill>
                  <a:prstClr val="white"/>
                </a:solidFill>
                <a:latin typeface="Constantia"/>
                <a:ea typeface="Times New Roman" pitchFamily="18" charset="0"/>
              </a:rPr>
              <a:t>Однією з розповсюджених аналітичних задач, що розв'язуються з застосуванням кореляційно-регресивного методу, є задача на запуск – випуск. Припустимо, що існують фактичні дані про запуск і випуск промислових виробів</a:t>
            </a:r>
            <a:endParaRPr lang="ru-RU" dirty="0" smtClean="0">
              <a:solidFill>
                <a:prstClr val="white"/>
              </a:solidFill>
              <a:latin typeface="Constantia"/>
            </a:endParaRPr>
          </a:p>
        </p:txBody>
      </p:sp>
      <p:sp>
        <p:nvSpPr>
          <p:cNvPr id="94211" name="Rectangle 3"/>
          <p:cNvSpPr>
            <a:spLocks noChangeArrowheads="1"/>
          </p:cNvSpPr>
          <p:nvPr/>
        </p:nvSpPr>
        <p:spPr bwMode="auto">
          <a:xfrm>
            <a:off x="500034" y="5000636"/>
            <a:ext cx="7840160" cy="323165"/>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indent="457200"/>
            <a:r>
              <a:rPr lang="uk-UA" b="1" dirty="0" smtClean="0">
                <a:solidFill>
                  <a:prstClr val="white"/>
                </a:solidFill>
                <a:latin typeface="Constantia"/>
              </a:rPr>
              <a:t>Фактичні дані запуску – випуску промислових </a:t>
            </a:r>
            <a:r>
              <a:rPr lang="ru-RU" b="1" dirty="0" smtClean="0">
                <a:solidFill>
                  <a:prstClr val="white"/>
                </a:solidFill>
                <a:latin typeface="Constantia"/>
                <a:ea typeface="Times New Roman" pitchFamily="18" charset="0"/>
              </a:rPr>
              <a:t>виробів, тис. шт.</a:t>
            </a:r>
            <a:r>
              <a:rPr lang="ru-RU" b="1" dirty="0" smtClean="0">
                <a:solidFill>
                  <a:prstClr val="white"/>
                </a:solidFill>
                <a:latin typeface="Constantia"/>
              </a:rPr>
              <a:t> </a:t>
            </a:r>
          </a:p>
        </p:txBody>
      </p:sp>
      <p:graphicFrame>
        <p:nvGraphicFramePr>
          <p:cNvPr id="6" name="Таблица 5"/>
          <p:cNvGraphicFramePr>
            <a:graphicFrameLocks noGrp="1"/>
          </p:cNvGraphicFramePr>
          <p:nvPr/>
        </p:nvGraphicFramePr>
        <p:xfrm>
          <a:off x="928664" y="5357826"/>
          <a:ext cx="7215234" cy="1333037"/>
        </p:xfrm>
        <a:graphic>
          <a:graphicData uri="http://schemas.openxmlformats.org/drawingml/2006/table">
            <a:tbl>
              <a:tblPr>
                <a:tableStyleId>{616DA210-FB5B-4158-B5E0-FEB733F419BA}</a:tableStyleId>
              </a:tblPr>
              <a:tblGrid>
                <a:gridCol w="1635423">
                  <a:extLst>
                    <a:ext uri="{9D8B030D-6E8A-4147-A177-3AD203B41FA5}">
                      <a16:colId xmlns:a16="http://schemas.microsoft.com/office/drawing/2014/main" val="20000"/>
                    </a:ext>
                  </a:extLst>
                </a:gridCol>
                <a:gridCol w="657398">
                  <a:extLst>
                    <a:ext uri="{9D8B030D-6E8A-4147-A177-3AD203B41FA5}">
                      <a16:colId xmlns:a16="http://schemas.microsoft.com/office/drawing/2014/main" val="20001"/>
                    </a:ext>
                  </a:extLst>
                </a:gridCol>
                <a:gridCol w="657398">
                  <a:extLst>
                    <a:ext uri="{9D8B030D-6E8A-4147-A177-3AD203B41FA5}">
                      <a16:colId xmlns:a16="http://schemas.microsoft.com/office/drawing/2014/main" val="20002"/>
                    </a:ext>
                  </a:extLst>
                </a:gridCol>
                <a:gridCol w="657398">
                  <a:extLst>
                    <a:ext uri="{9D8B030D-6E8A-4147-A177-3AD203B41FA5}">
                      <a16:colId xmlns:a16="http://schemas.microsoft.com/office/drawing/2014/main" val="20003"/>
                    </a:ext>
                  </a:extLst>
                </a:gridCol>
                <a:gridCol w="657398">
                  <a:extLst>
                    <a:ext uri="{9D8B030D-6E8A-4147-A177-3AD203B41FA5}">
                      <a16:colId xmlns:a16="http://schemas.microsoft.com/office/drawing/2014/main" val="20004"/>
                    </a:ext>
                  </a:extLst>
                </a:gridCol>
                <a:gridCol w="657398">
                  <a:extLst>
                    <a:ext uri="{9D8B030D-6E8A-4147-A177-3AD203B41FA5}">
                      <a16:colId xmlns:a16="http://schemas.microsoft.com/office/drawing/2014/main" val="20005"/>
                    </a:ext>
                  </a:extLst>
                </a:gridCol>
                <a:gridCol w="657398">
                  <a:extLst>
                    <a:ext uri="{9D8B030D-6E8A-4147-A177-3AD203B41FA5}">
                      <a16:colId xmlns:a16="http://schemas.microsoft.com/office/drawing/2014/main" val="20006"/>
                    </a:ext>
                  </a:extLst>
                </a:gridCol>
                <a:gridCol w="1635423">
                  <a:extLst>
                    <a:ext uri="{9D8B030D-6E8A-4147-A177-3AD203B41FA5}">
                      <a16:colId xmlns:a16="http://schemas.microsoft.com/office/drawing/2014/main" val="20007"/>
                    </a:ext>
                  </a:extLst>
                </a:gridCol>
              </a:tblGrid>
              <a:tr h="662093">
                <a:tc>
                  <a:txBody>
                    <a:bodyPr/>
                    <a:lstStyle/>
                    <a:p>
                      <a:pPr algn="just">
                        <a:lnSpc>
                          <a:spcPct val="122000"/>
                        </a:lnSpc>
                        <a:spcAft>
                          <a:spcPts val="0"/>
                        </a:spcAft>
                      </a:pPr>
                      <a:r>
                        <a:rPr lang="uk-UA" sz="1800" dirty="0"/>
                        <a:t>Запуск  </a:t>
                      </a:r>
                      <a:r>
                        <a:rPr lang="uk-UA" sz="1800" dirty="0" err="1"/>
                        <a:t>X</a:t>
                      </a:r>
                      <a:r>
                        <a:rPr lang="uk-UA" sz="1800" baseline="-25000" dirty="0" err="1"/>
                        <a:t>i</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a:t>18</a:t>
                      </a:r>
                      <a:endParaRPr lang="ru-RU" sz="180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a:t>22</a:t>
                      </a:r>
                      <a:endParaRPr lang="ru-RU" sz="180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a:t>13</a:t>
                      </a:r>
                      <a:endParaRPr lang="ru-RU" sz="180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20</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a:t>15</a:t>
                      </a:r>
                      <a:endParaRPr lang="ru-RU" sz="180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a:t>14</a:t>
                      </a:r>
                      <a:endParaRPr lang="ru-RU" sz="1800">
                        <a:latin typeface="+mn-lt"/>
                        <a:ea typeface="Times New Roman"/>
                        <a:cs typeface="Times New Roman"/>
                      </a:endParaRPr>
                    </a:p>
                  </a:txBody>
                  <a:tcPr marL="17697" marR="17697" marT="0" marB="0" anchor="ctr"/>
                </a:tc>
                <a:tc>
                  <a:txBody>
                    <a:bodyPr/>
                    <a:lstStyle/>
                    <a:p>
                      <a:pPr algn="ctr">
                        <a:lnSpc>
                          <a:spcPct val="122000"/>
                        </a:lnSpc>
                        <a:spcAft>
                          <a:spcPts val="0"/>
                        </a:spcAft>
                      </a:pPr>
                      <a:endParaRPr lang="uk-UA" sz="1800">
                        <a:latin typeface="+mn-lt"/>
                        <a:ea typeface="Times New Roman"/>
                        <a:cs typeface="Times New Roman"/>
                      </a:endParaRPr>
                    </a:p>
                  </a:txBody>
                  <a:tcPr marL="17697" marR="17697" marT="0" marB="0" anchor="ctr"/>
                </a:tc>
                <a:extLst>
                  <a:ext uri="{0D108BD9-81ED-4DB2-BD59-A6C34878D82A}">
                    <a16:rowId xmlns:a16="http://schemas.microsoft.com/office/drawing/2014/main" val="10000"/>
                  </a:ext>
                </a:extLst>
              </a:tr>
              <a:tr h="670944">
                <a:tc>
                  <a:txBody>
                    <a:bodyPr/>
                    <a:lstStyle/>
                    <a:p>
                      <a:pPr algn="just">
                        <a:lnSpc>
                          <a:spcPct val="122000"/>
                        </a:lnSpc>
                        <a:spcAft>
                          <a:spcPts val="0"/>
                        </a:spcAft>
                      </a:pPr>
                      <a:r>
                        <a:rPr lang="uk-UA" sz="1800" dirty="0"/>
                        <a:t>Випуск </a:t>
                      </a:r>
                      <a:r>
                        <a:rPr lang="uk-UA" sz="1800" dirty="0" err="1"/>
                        <a:t>Y</a:t>
                      </a:r>
                      <a:r>
                        <a:rPr lang="uk-UA" sz="1800" baseline="-25000" dirty="0" err="1"/>
                        <a:t>i</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17,2</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20,9</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11,6</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18,7</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14,1</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r>
                        <a:rPr lang="uk-UA" sz="1800" dirty="0"/>
                        <a:t>12,9</a:t>
                      </a:r>
                      <a:endParaRPr lang="ru-RU" sz="1800" dirty="0">
                        <a:latin typeface="+mn-lt"/>
                        <a:ea typeface="Times New Roman"/>
                        <a:cs typeface="Times New Roman"/>
                      </a:endParaRPr>
                    </a:p>
                  </a:txBody>
                  <a:tcPr marL="17697" marR="17697" marT="0" marB="0" anchor="ctr"/>
                </a:tc>
                <a:tc>
                  <a:txBody>
                    <a:bodyPr/>
                    <a:lstStyle/>
                    <a:p>
                      <a:pPr algn="ctr">
                        <a:lnSpc>
                          <a:spcPct val="122000"/>
                        </a:lnSpc>
                        <a:spcAft>
                          <a:spcPts val="0"/>
                        </a:spcAft>
                      </a:pPr>
                      <a:endParaRPr lang="uk-UA" sz="1800" dirty="0">
                        <a:latin typeface="+mn-lt"/>
                        <a:ea typeface="Times New Roman"/>
                        <a:cs typeface="Times New Roman"/>
                      </a:endParaRPr>
                    </a:p>
                  </a:txBody>
                  <a:tcPr marL="17697" marR="17697" marT="0" marB="0" anchor="ctr"/>
                </a:tc>
                <a:extLst>
                  <a:ext uri="{0D108BD9-81ED-4DB2-BD59-A6C34878D82A}">
                    <a16:rowId xmlns:a16="http://schemas.microsoft.com/office/drawing/2014/main" val="10001"/>
                  </a:ext>
                </a:extLst>
              </a:tr>
            </a:tbl>
          </a:graphicData>
        </a:graphic>
      </p:graphicFrame>
      <p:graphicFrame>
        <p:nvGraphicFramePr>
          <p:cNvPr id="94213" name="Object 5"/>
          <p:cNvGraphicFramePr>
            <a:graphicFrameLocks noChangeAspect="1"/>
          </p:cNvGraphicFramePr>
          <p:nvPr/>
        </p:nvGraphicFramePr>
        <p:xfrm>
          <a:off x="6643702" y="6143644"/>
          <a:ext cx="1071570" cy="476254"/>
        </p:xfrm>
        <a:graphic>
          <a:graphicData uri="http://schemas.openxmlformats.org/presentationml/2006/ole">
            <mc:AlternateContent xmlns:mc="http://schemas.openxmlformats.org/markup-compatibility/2006">
              <mc:Choice xmlns:v="urn:schemas-microsoft-com:vml" Requires="v">
                <p:oleObj spid="_x0000_s133152" name="Формула" r:id="rId3" imgW="774364" imgH="342751" progId="Equation.3">
                  <p:embed/>
                </p:oleObj>
              </mc:Choice>
              <mc:Fallback>
                <p:oleObj name="Формула" r:id="rId3" imgW="774364" imgH="34275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702" y="6143644"/>
                        <a:ext cx="1071570" cy="476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2" name="Object 4"/>
          <p:cNvGraphicFramePr>
            <a:graphicFrameLocks noChangeAspect="1"/>
          </p:cNvGraphicFramePr>
          <p:nvPr/>
        </p:nvGraphicFramePr>
        <p:xfrm>
          <a:off x="6643702" y="5500701"/>
          <a:ext cx="1071570" cy="464777"/>
        </p:xfrm>
        <a:graphic>
          <a:graphicData uri="http://schemas.openxmlformats.org/presentationml/2006/ole">
            <mc:AlternateContent xmlns:mc="http://schemas.openxmlformats.org/markup-compatibility/2006">
              <mc:Choice xmlns:v="urn:schemas-microsoft-com:vml" Requires="v">
                <p:oleObj spid="_x0000_s133153" name="Формула" r:id="rId5" imgW="787058" imgH="342751" progId="Equation.3">
                  <p:embed/>
                </p:oleObj>
              </mc:Choice>
              <mc:Fallback>
                <p:oleObj name="Формула" r:id="rId5" imgW="787058" imgH="342751"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702" y="5500701"/>
                        <a:ext cx="1071570" cy="464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14282" y="121957"/>
            <a:ext cx="864399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Потрібно визначити залежність випуску виробів у середньому від їхнього запуску, склавши відповідне рівняння регресії.</a:t>
            </a:r>
            <a:endParaRPr lang="ru-RU" dirty="0" smtClean="0">
              <a:solidFill>
                <a:prstClr val="white"/>
              </a:solidFill>
              <a:latin typeface="Constantia"/>
            </a:endParaRPr>
          </a:p>
          <a:p>
            <a:pPr indent="450850" algn="just" eaLnBrk="0" hangingPunct="0"/>
            <a:r>
              <a:rPr lang="uk-UA" dirty="0" smtClean="0">
                <a:solidFill>
                  <a:prstClr val="white"/>
                </a:solidFill>
                <a:latin typeface="Constantia"/>
                <a:ea typeface="Times New Roman" pitchFamily="18" charset="0"/>
              </a:rPr>
              <a:t>Значення x і y визначаються за формулами:</a:t>
            </a:r>
            <a:endParaRPr lang="uk-UA" dirty="0" smtClean="0">
              <a:solidFill>
                <a:prstClr val="white"/>
              </a:solidFill>
              <a:latin typeface="Constantia"/>
            </a:endParaRPr>
          </a:p>
        </p:txBody>
      </p:sp>
      <p:sp>
        <p:nvSpPr>
          <p:cNvPr id="952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5234" name="Object 2"/>
          <p:cNvGraphicFramePr>
            <a:graphicFrameLocks noChangeAspect="1"/>
          </p:cNvGraphicFramePr>
          <p:nvPr/>
        </p:nvGraphicFramePr>
        <p:xfrm>
          <a:off x="2143108" y="1000108"/>
          <a:ext cx="1214446" cy="1006711"/>
        </p:xfrm>
        <a:graphic>
          <a:graphicData uri="http://schemas.openxmlformats.org/presentationml/2006/ole">
            <mc:AlternateContent xmlns:mc="http://schemas.openxmlformats.org/markup-compatibility/2006">
              <mc:Choice xmlns:v="urn:schemas-microsoft-com:vml" Requires="v">
                <p:oleObj spid="_x0000_s134341" name="Формула" r:id="rId3" imgW="710891" imgH="583947" progId="Equation.3">
                  <p:embed/>
                </p:oleObj>
              </mc:Choice>
              <mc:Fallback>
                <p:oleObj name="Формула" r:id="rId3" imgW="710891" imgH="583947" progId="Equation.3">
                  <p:embed/>
                  <p:pic>
                    <p:nvPicPr>
                      <p:cNvPr id="0" name="Object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1000108"/>
                        <a:ext cx="1214446" cy="1006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5236" name="Object 4"/>
          <p:cNvGraphicFramePr>
            <a:graphicFrameLocks noChangeAspect="1"/>
          </p:cNvGraphicFramePr>
          <p:nvPr/>
        </p:nvGraphicFramePr>
        <p:xfrm>
          <a:off x="4143372" y="1071546"/>
          <a:ext cx="1143008" cy="947493"/>
        </p:xfrm>
        <a:graphic>
          <a:graphicData uri="http://schemas.openxmlformats.org/presentationml/2006/ole">
            <mc:AlternateContent xmlns:mc="http://schemas.openxmlformats.org/markup-compatibility/2006">
              <mc:Choice xmlns:v="urn:schemas-microsoft-com:vml" Requires="v">
                <p:oleObj spid="_x0000_s134342" name="Формула" r:id="rId5" imgW="672808" imgH="558558" progId="Equation.3">
                  <p:embed/>
                </p:oleObj>
              </mc:Choice>
              <mc:Fallback>
                <p:oleObj name="Формула" r:id="rId5" imgW="672808" imgH="558558" progId="Equation.3">
                  <p:embed/>
                  <p:pic>
                    <p:nvPicPr>
                      <p:cNvPr id="0" name="Object 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2" y="1071546"/>
                        <a:ext cx="1143008" cy="947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5238" name="Object 6"/>
          <p:cNvGraphicFramePr>
            <a:graphicFrameLocks noChangeAspect="1"/>
          </p:cNvGraphicFramePr>
          <p:nvPr/>
        </p:nvGraphicFramePr>
        <p:xfrm>
          <a:off x="5715008" y="1428736"/>
          <a:ext cx="1928826" cy="374664"/>
        </p:xfrm>
        <a:graphic>
          <a:graphicData uri="http://schemas.openxmlformats.org/presentationml/2006/ole">
            <mc:AlternateContent xmlns:mc="http://schemas.openxmlformats.org/markup-compatibility/2006">
              <mc:Choice xmlns:v="urn:schemas-microsoft-com:vml" Requires="v">
                <p:oleObj spid="_x0000_s134343" name="Формула" r:id="rId7" imgW="1218671" imgH="241195" progId="Equation.3">
                  <p:embed/>
                </p:oleObj>
              </mc:Choice>
              <mc:Fallback>
                <p:oleObj name="Формула" r:id="rId7" imgW="1218671" imgH="241195" progId="Equation.3">
                  <p:embed/>
                  <p:pic>
                    <p:nvPicPr>
                      <p:cNvPr id="0" name="Object 6"/>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8" y="1428736"/>
                        <a:ext cx="1928826" cy="374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5240" name="Object 8"/>
          <p:cNvGraphicFramePr>
            <a:graphicFrameLocks noChangeAspect="1"/>
          </p:cNvGraphicFramePr>
          <p:nvPr/>
        </p:nvGraphicFramePr>
        <p:xfrm>
          <a:off x="2500298" y="2214554"/>
          <a:ext cx="1357322" cy="752697"/>
        </p:xfrm>
        <a:graphic>
          <a:graphicData uri="http://schemas.openxmlformats.org/presentationml/2006/ole">
            <mc:AlternateContent xmlns:mc="http://schemas.openxmlformats.org/markup-compatibility/2006">
              <mc:Choice xmlns:v="urn:schemas-microsoft-com:vml" Requires="v">
                <p:oleObj spid="_x0000_s134344" name="Формула" r:id="rId9" imgW="1079032" imgH="545863" progId="Equation.3">
                  <p:embed/>
                </p:oleObj>
              </mc:Choice>
              <mc:Fallback>
                <p:oleObj name="Формула" r:id="rId9" imgW="1079032" imgH="545863" progId="Equation.3">
                  <p:embed/>
                  <p:pic>
                    <p:nvPicPr>
                      <p:cNvPr id="0" name="Object 8"/>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298" y="2214554"/>
                        <a:ext cx="1357322" cy="752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5242" name="Object 10"/>
          <p:cNvGraphicFramePr>
            <a:graphicFrameLocks noChangeAspect="1"/>
          </p:cNvGraphicFramePr>
          <p:nvPr/>
        </p:nvGraphicFramePr>
        <p:xfrm>
          <a:off x="5286380" y="2285992"/>
          <a:ext cx="1800237" cy="642942"/>
        </p:xfrm>
        <a:graphic>
          <a:graphicData uri="http://schemas.openxmlformats.org/presentationml/2006/ole">
            <mc:AlternateContent xmlns:mc="http://schemas.openxmlformats.org/markup-compatibility/2006">
              <mc:Choice xmlns:v="urn:schemas-microsoft-com:vml" Requires="v">
                <p:oleObj spid="_x0000_s134345" name="Формула" r:id="rId11" imgW="1231366" imgH="495085" progId="Equation.3">
                  <p:embed/>
                </p:oleObj>
              </mc:Choice>
              <mc:Fallback>
                <p:oleObj name="Формула" r:id="rId11" imgW="1231366" imgH="495085" progId="Equation.3">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6380" y="2285992"/>
                        <a:ext cx="180023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Прямоугольник 12"/>
          <p:cNvSpPr/>
          <p:nvPr/>
        </p:nvSpPr>
        <p:spPr>
          <a:xfrm>
            <a:off x="0" y="2967335"/>
            <a:ext cx="9144000" cy="369332"/>
          </a:xfrm>
          <a:prstGeom prst="rect">
            <a:avLst/>
          </a:prstGeom>
        </p:spPr>
        <p:txBody>
          <a:bodyPr wrap="square">
            <a:spAutoFit/>
          </a:bodyPr>
          <a:lstStyle/>
          <a:p>
            <a:pPr algn="ctr" fontAlgn="auto">
              <a:spcBef>
                <a:spcPts val="0"/>
              </a:spcBef>
              <a:spcAft>
                <a:spcPts val="0"/>
              </a:spcAft>
            </a:pPr>
            <a:r>
              <a:rPr lang="uk-UA" dirty="0" smtClean="0">
                <a:solidFill>
                  <a:prstClr val="white"/>
                </a:solidFill>
                <a:latin typeface="Constantia"/>
                <a:cs typeface="+mn-cs"/>
              </a:rPr>
              <a:t>Подальшим обчисленням надається таблична форма, що підвищує їхню наочність </a:t>
            </a:r>
            <a:endParaRPr lang="ru-RU" dirty="0">
              <a:solidFill>
                <a:prstClr val="white"/>
              </a:solidFill>
              <a:latin typeface="Constantia"/>
              <a:cs typeface="+mn-cs"/>
            </a:endParaRPr>
          </a:p>
        </p:txBody>
      </p:sp>
      <p:sp>
        <p:nvSpPr>
          <p:cNvPr id="95244" name="Rectangle 12"/>
          <p:cNvSpPr>
            <a:spLocks noChangeArrowheads="1"/>
          </p:cNvSpPr>
          <p:nvPr/>
        </p:nvSpPr>
        <p:spPr bwMode="auto">
          <a:xfrm>
            <a:off x="2357422" y="3286124"/>
            <a:ext cx="3929090" cy="600164"/>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50850" algn="ctr"/>
            <a:r>
              <a:rPr lang="uk-UA" b="1" dirty="0" smtClean="0">
                <a:solidFill>
                  <a:prstClr val="white"/>
                </a:solidFill>
                <a:latin typeface="Constantia"/>
              </a:rPr>
              <a:t>Таблична форма обчислення</a:t>
            </a:r>
            <a:endParaRPr lang="uk-UA" b="1" i="1" dirty="0" smtClean="0">
              <a:solidFill>
                <a:prstClr val="white"/>
              </a:solidFill>
              <a:latin typeface="Constantia"/>
              <a:cs typeface="Times New Roman" pitchFamily="18" charset="0"/>
            </a:endParaRPr>
          </a:p>
          <a:p>
            <a:pPr indent="450850" eaLnBrk="0" hangingPunct="0"/>
            <a:endParaRPr lang="uk-UA" dirty="0" smtClean="0">
              <a:solidFill>
                <a:prstClr val="white"/>
              </a:solidFill>
              <a:latin typeface="Arial" pitchFamily="34" charset="0"/>
            </a:endParaRPr>
          </a:p>
        </p:txBody>
      </p:sp>
      <p:graphicFrame>
        <p:nvGraphicFramePr>
          <p:cNvPr id="15" name="Таблица 14"/>
          <p:cNvGraphicFramePr>
            <a:graphicFrameLocks noGrp="1"/>
          </p:cNvGraphicFramePr>
          <p:nvPr/>
        </p:nvGraphicFramePr>
        <p:xfrm>
          <a:off x="1142976" y="3643314"/>
          <a:ext cx="7072361" cy="2214576"/>
        </p:xfrm>
        <a:graphic>
          <a:graphicData uri="http://schemas.openxmlformats.org/drawingml/2006/table">
            <a:tbl>
              <a:tblPr>
                <a:tableStyleId>{284E427A-3D55-4303-BF80-6455036E1DE7}</a:tableStyleId>
              </a:tblPr>
              <a:tblGrid>
                <a:gridCol w="1117026">
                  <a:extLst>
                    <a:ext uri="{9D8B030D-6E8A-4147-A177-3AD203B41FA5}">
                      <a16:colId xmlns:a16="http://schemas.microsoft.com/office/drawing/2014/main" val="20000"/>
                    </a:ext>
                  </a:extLst>
                </a:gridCol>
                <a:gridCol w="1815169">
                  <a:extLst>
                    <a:ext uri="{9D8B030D-6E8A-4147-A177-3AD203B41FA5}">
                      <a16:colId xmlns:a16="http://schemas.microsoft.com/office/drawing/2014/main" val="20001"/>
                    </a:ext>
                  </a:extLst>
                </a:gridCol>
                <a:gridCol w="1025167">
                  <a:extLst>
                    <a:ext uri="{9D8B030D-6E8A-4147-A177-3AD203B41FA5}">
                      <a16:colId xmlns:a16="http://schemas.microsoft.com/office/drawing/2014/main" val="20002"/>
                    </a:ext>
                  </a:extLst>
                </a:gridCol>
                <a:gridCol w="1153771">
                  <a:extLst>
                    <a:ext uri="{9D8B030D-6E8A-4147-A177-3AD203B41FA5}">
                      <a16:colId xmlns:a16="http://schemas.microsoft.com/office/drawing/2014/main" val="20003"/>
                    </a:ext>
                  </a:extLst>
                </a:gridCol>
                <a:gridCol w="1961228">
                  <a:extLst>
                    <a:ext uri="{9D8B030D-6E8A-4147-A177-3AD203B41FA5}">
                      <a16:colId xmlns:a16="http://schemas.microsoft.com/office/drawing/2014/main" val="20004"/>
                    </a:ext>
                  </a:extLst>
                </a:gridCol>
              </a:tblGrid>
              <a:tr h="316368">
                <a:tc>
                  <a:txBody>
                    <a:bodyPr/>
                    <a:lstStyle/>
                    <a:p>
                      <a:pPr algn="ctr">
                        <a:lnSpc>
                          <a:spcPct val="120000"/>
                        </a:lnSpc>
                        <a:spcAft>
                          <a:spcPts val="0"/>
                        </a:spcAft>
                      </a:pPr>
                      <a:endParaRPr lang="uk-UA"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endParaRPr lang="uk-UA"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endParaRPr lang="uk-UA"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endParaRPr lang="uk-UA"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endParaRPr lang="uk-UA"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16368">
                <a:tc>
                  <a:txBody>
                    <a:bodyPr/>
                    <a:lstStyle/>
                    <a:p>
                      <a:pPr algn="ctr">
                        <a:lnSpc>
                          <a:spcPct val="120000"/>
                        </a:lnSpc>
                        <a:spcAft>
                          <a:spcPts val="0"/>
                        </a:spcAft>
                      </a:pPr>
                      <a:r>
                        <a:rPr lang="uk-UA" sz="1400" dirty="0"/>
                        <a:t>1</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1</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1,3</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1,69</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1,3</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16368">
                <a:tc>
                  <a:txBody>
                    <a:bodyPr/>
                    <a:lstStyle/>
                    <a:p>
                      <a:pPr algn="ctr">
                        <a:lnSpc>
                          <a:spcPct val="120000"/>
                        </a:lnSpc>
                        <a:spcAft>
                          <a:spcPts val="0"/>
                        </a:spcAft>
                      </a:pPr>
                      <a:r>
                        <a:rPr lang="uk-UA" sz="1400"/>
                        <a:t>5</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25</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5</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25</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25</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16368">
                <a:tc>
                  <a:txBody>
                    <a:bodyPr/>
                    <a:lstStyle/>
                    <a:p>
                      <a:pPr algn="ctr">
                        <a:lnSpc>
                          <a:spcPct val="120000"/>
                        </a:lnSpc>
                        <a:spcAft>
                          <a:spcPts val="0"/>
                        </a:spcAft>
                      </a:pPr>
                      <a:r>
                        <a:rPr lang="uk-UA" sz="1400"/>
                        <a:t>-4</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16</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-4,3</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18,49</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17,2</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16368">
                <a:tc>
                  <a:txBody>
                    <a:bodyPr/>
                    <a:lstStyle/>
                    <a:p>
                      <a:pPr algn="ctr">
                        <a:lnSpc>
                          <a:spcPct val="120000"/>
                        </a:lnSpc>
                        <a:spcAft>
                          <a:spcPts val="0"/>
                        </a:spcAft>
                      </a:pPr>
                      <a:r>
                        <a:rPr lang="uk-UA" sz="1400"/>
                        <a:t>3</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9</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2,8</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7,84</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8,4</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16368">
                <a:tc>
                  <a:txBody>
                    <a:bodyPr/>
                    <a:lstStyle/>
                    <a:p>
                      <a:pPr algn="ctr">
                        <a:lnSpc>
                          <a:spcPct val="120000"/>
                        </a:lnSpc>
                        <a:spcAft>
                          <a:spcPts val="0"/>
                        </a:spcAft>
                      </a:pPr>
                      <a:r>
                        <a:rPr lang="uk-UA" sz="1400"/>
                        <a:t>-2</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4</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-1,8</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3,24</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3,6</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16368">
                <a:tc>
                  <a:txBody>
                    <a:bodyPr/>
                    <a:lstStyle/>
                    <a:p>
                      <a:pPr algn="ctr">
                        <a:lnSpc>
                          <a:spcPct val="120000"/>
                        </a:lnSpc>
                        <a:spcAft>
                          <a:spcPts val="0"/>
                        </a:spcAft>
                      </a:pPr>
                      <a:r>
                        <a:rPr lang="uk-UA" sz="1400"/>
                        <a:t>-3</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9</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-3</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a:t>9</a:t>
                      </a:r>
                      <a:endParaRPr lang="ru-RU" sz="140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400" dirty="0"/>
                        <a:t>9</a:t>
                      </a:r>
                      <a:endParaRPr lang="ru-RU" sz="1400" dirty="0">
                        <a:latin typeface="+mn-lt"/>
                        <a:ea typeface="Times New Roman"/>
                        <a:cs typeface="Times New Roman"/>
                      </a:endParaRPr>
                    </a:p>
                  </a:txBody>
                  <a:tcPr marL="17780" marR="177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95249" name="Object 17"/>
          <p:cNvGraphicFramePr>
            <a:graphicFrameLocks noChangeAspect="1"/>
          </p:cNvGraphicFramePr>
          <p:nvPr/>
        </p:nvGraphicFramePr>
        <p:xfrm>
          <a:off x="1428728" y="3571876"/>
          <a:ext cx="571500" cy="409575"/>
        </p:xfrm>
        <a:graphic>
          <a:graphicData uri="http://schemas.openxmlformats.org/presentationml/2006/ole">
            <mc:AlternateContent xmlns:mc="http://schemas.openxmlformats.org/markup-compatibility/2006">
              <mc:Choice xmlns:v="urn:schemas-microsoft-com:vml" Requires="v">
                <p:oleObj spid="_x0000_s134346" name="Формула" r:id="rId13" imgW="571252" imgH="406224" progId="Equation.3">
                  <p:embed/>
                </p:oleObj>
              </mc:Choice>
              <mc:Fallback>
                <p:oleObj name="Формула" r:id="rId13" imgW="571252" imgH="406224"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28" y="3571876"/>
                        <a:ext cx="5715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48" name="Object 16"/>
          <p:cNvGraphicFramePr>
            <a:graphicFrameLocks noChangeAspect="1"/>
          </p:cNvGraphicFramePr>
          <p:nvPr/>
        </p:nvGraphicFramePr>
        <p:xfrm>
          <a:off x="2571736" y="3643314"/>
          <a:ext cx="990600" cy="369887"/>
        </p:xfrm>
        <a:graphic>
          <a:graphicData uri="http://schemas.openxmlformats.org/presentationml/2006/ole">
            <mc:AlternateContent xmlns:mc="http://schemas.openxmlformats.org/markup-compatibility/2006">
              <mc:Choice xmlns:v="urn:schemas-microsoft-com:vml" Requires="v">
                <p:oleObj spid="_x0000_s134347" name="Формула" r:id="rId15" imgW="990360" imgH="368280" progId="Equation.3">
                  <p:embed/>
                </p:oleObj>
              </mc:Choice>
              <mc:Fallback>
                <p:oleObj name="Формула" r:id="rId15" imgW="990360" imgH="36828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1736" y="3643314"/>
                        <a:ext cx="990600"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47" name="Object 15"/>
          <p:cNvGraphicFramePr>
            <a:graphicFrameLocks noChangeAspect="1"/>
          </p:cNvGraphicFramePr>
          <p:nvPr/>
        </p:nvGraphicFramePr>
        <p:xfrm>
          <a:off x="4357686" y="3571876"/>
          <a:ext cx="542925" cy="409575"/>
        </p:xfrm>
        <a:graphic>
          <a:graphicData uri="http://schemas.openxmlformats.org/presentationml/2006/ole">
            <mc:AlternateContent xmlns:mc="http://schemas.openxmlformats.org/markup-compatibility/2006">
              <mc:Choice xmlns:v="urn:schemas-microsoft-com:vml" Requires="v">
                <p:oleObj spid="_x0000_s134348" name="Формула" r:id="rId17" imgW="545626" imgH="406048" progId="Equation.3">
                  <p:embed/>
                </p:oleObj>
              </mc:Choice>
              <mc:Fallback>
                <p:oleObj name="Формула" r:id="rId17" imgW="545626" imgH="406048"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57686" y="3571876"/>
                        <a:ext cx="5429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46" name="Object 14"/>
          <p:cNvGraphicFramePr>
            <a:graphicFrameLocks noChangeAspect="1"/>
          </p:cNvGraphicFramePr>
          <p:nvPr/>
        </p:nvGraphicFramePr>
        <p:xfrm>
          <a:off x="5286380" y="3571876"/>
          <a:ext cx="638175" cy="409575"/>
        </p:xfrm>
        <a:graphic>
          <a:graphicData uri="http://schemas.openxmlformats.org/presentationml/2006/ole">
            <mc:AlternateContent xmlns:mc="http://schemas.openxmlformats.org/markup-compatibility/2006">
              <mc:Choice xmlns:v="urn:schemas-microsoft-com:vml" Requires="v">
                <p:oleObj spid="_x0000_s134349" name="Формула" r:id="rId19" imgW="634725" imgH="406224" progId="Equation.3">
                  <p:embed/>
                </p:oleObj>
              </mc:Choice>
              <mc:Fallback>
                <p:oleObj name="Формула" r:id="rId19" imgW="634725" imgH="406224" progId="Equation.3">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86380" y="3571876"/>
                        <a:ext cx="6381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45" name="Object 13"/>
          <p:cNvGraphicFramePr>
            <a:graphicFrameLocks noChangeAspect="1"/>
          </p:cNvGraphicFramePr>
          <p:nvPr/>
        </p:nvGraphicFramePr>
        <p:xfrm>
          <a:off x="6643702" y="3571876"/>
          <a:ext cx="1057275" cy="409575"/>
        </p:xfrm>
        <a:graphic>
          <a:graphicData uri="http://schemas.openxmlformats.org/presentationml/2006/ole">
            <mc:AlternateContent xmlns:mc="http://schemas.openxmlformats.org/markup-compatibility/2006">
              <mc:Choice xmlns:v="urn:schemas-microsoft-com:vml" Requires="v">
                <p:oleObj spid="_x0000_s134350" name="Формула" r:id="rId21" imgW="1053643" imgH="406224" progId="Equation.3">
                  <p:embed/>
                </p:oleObj>
              </mc:Choice>
              <mc:Fallback>
                <p:oleObj name="Формула" r:id="rId21" imgW="1053643" imgH="406224" progId="Equation.3">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43702" y="3571876"/>
                        <a:ext cx="10572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Прямоугольник 20"/>
          <p:cNvSpPr/>
          <p:nvPr/>
        </p:nvSpPr>
        <p:spPr>
          <a:xfrm>
            <a:off x="1785918" y="1000108"/>
            <a:ext cx="6000792" cy="1214446"/>
          </a:xfrm>
          <a:prstGeom prst="rect">
            <a:avLst/>
          </a:prstGeom>
          <a:noFill/>
          <a:ln w="38100">
            <a:solidFill>
              <a:srgbClr val="FAA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graphicFrame>
        <p:nvGraphicFramePr>
          <p:cNvPr id="95250" name="Object 18"/>
          <p:cNvGraphicFramePr>
            <a:graphicFrameLocks noChangeAspect="1"/>
          </p:cNvGraphicFramePr>
          <p:nvPr/>
        </p:nvGraphicFramePr>
        <p:xfrm>
          <a:off x="357158" y="6143644"/>
          <a:ext cx="2928958" cy="438636"/>
        </p:xfrm>
        <a:graphic>
          <a:graphicData uri="http://schemas.openxmlformats.org/presentationml/2006/ole">
            <mc:AlternateContent xmlns:mc="http://schemas.openxmlformats.org/markup-compatibility/2006">
              <mc:Choice xmlns:v="urn:schemas-microsoft-com:vml" Requires="v">
                <p:oleObj spid="_x0000_s134351" name="Формула" r:id="rId23" imgW="1968500" imgH="304800" progId="Equation.3">
                  <p:embed/>
                </p:oleObj>
              </mc:Choice>
              <mc:Fallback>
                <p:oleObj name="Формула" r:id="rId23" imgW="1968500" imgH="304800" progId="Equation.3">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7158" y="6143644"/>
                        <a:ext cx="2928958" cy="438636"/>
                      </a:xfrm>
                      <a:prstGeom prst="rect">
                        <a:avLst/>
                      </a:prstGeom>
                      <a:solidFill>
                        <a:schemeClr val="tx1"/>
                      </a:solidFill>
                      <a:ln w="19050">
                        <a:solidFill>
                          <a:srgbClr val="000000"/>
                        </a:solidFill>
                        <a:miter lim="800000"/>
                        <a:headEnd/>
                        <a:tailEnd/>
                      </a:ln>
                    </p:spPr>
                  </p:pic>
                </p:oleObj>
              </mc:Fallback>
            </mc:AlternateContent>
          </a:graphicData>
        </a:graphic>
      </p:graphicFrame>
      <p:graphicFrame>
        <p:nvGraphicFramePr>
          <p:cNvPr id="95251" name="Object 19"/>
          <p:cNvGraphicFramePr>
            <a:graphicFrameLocks noChangeAspect="1"/>
          </p:cNvGraphicFramePr>
          <p:nvPr/>
        </p:nvGraphicFramePr>
        <p:xfrm>
          <a:off x="4071934" y="6143644"/>
          <a:ext cx="1928826" cy="447763"/>
        </p:xfrm>
        <a:graphic>
          <a:graphicData uri="http://schemas.openxmlformats.org/presentationml/2006/ole">
            <mc:AlternateContent xmlns:mc="http://schemas.openxmlformats.org/markup-compatibility/2006">
              <mc:Choice xmlns:v="urn:schemas-microsoft-com:vml" Requires="v">
                <p:oleObj spid="_x0000_s134352" name="Формула" r:id="rId25" imgW="1497950" imgH="342751" progId="Equation.3">
                  <p:embed/>
                </p:oleObj>
              </mc:Choice>
              <mc:Fallback>
                <p:oleObj name="Формула" r:id="rId25" imgW="1497950" imgH="342751" progId="Equation.3">
                  <p:embed/>
                  <p:pic>
                    <p:nvPicPr>
                      <p:cNvPr id="0"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71934" y="6143644"/>
                        <a:ext cx="1928826" cy="447763"/>
                      </a:xfrm>
                      <a:prstGeom prst="rect">
                        <a:avLst/>
                      </a:prstGeom>
                      <a:solidFill>
                        <a:schemeClr val="tx1"/>
                      </a:solidFill>
                      <a:ln w="19050">
                        <a:solidFill>
                          <a:srgbClr val="000000"/>
                        </a:solidFill>
                        <a:miter lim="800000"/>
                        <a:headEnd/>
                        <a:tailEnd/>
                      </a:ln>
                    </p:spPr>
                  </p:pic>
                </p:oleObj>
              </mc:Fallback>
            </mc:AlternateContent>
          </a:graphicData>
        </a:graphic>
      </p:graphicFrame>
      <p:graphicFrame>
        <p:nvGraphicFramePr>
          <p:cNvPr id="95252" name="Object 20"/>
          <p:cNvGraphicFramePr>
            <a:graphicFrameLocks noChangeAspect="1"/>
          </p:cNvGraphicFramePr>
          <p:nvPr/>
        </p:nvGraphicFramePr>
        <p:xfrm>
          <a:off x="6715140" y="6143644"/>
          <a:ext cx="1857388" cy="391694"/>
        </p:xfrm>
        <a:graphic>
          <a:graphicData uri="http://schemas.openxmlformats.org/presentationml/2006/ole">
            <mc:AlternateContent xmlns:mc="http://schemas.openxmlformats.org/markup-compatibility/2006">
              <mc:Choice xmlns:v="urn:schemas-microsoft-com:vml" Requires="v">
                <p:oleObj spid="_x0000_s134353" name="Формула" r:id="rId27" imgW="1435100" imgH="292100" progId="Equation.3">
                  <p:embed/>
                </p:oleObj>
              </mc:Choice>
              <mc:Fallback>
                <p:oleObj name="Формула" r:id="rId27" imgW="1435100" imgH="292100" progId="Equation.3">
                  <p:embed/>
                  <p:pic>
                    <p:nvPicPr>
                      <p:cNvPr id="0"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15140" y="6143644"/>
                        <a:ext cx="1857388" cy="391694"/>
                      </a:xfrm>
                      <a:prstGeom prst="rect">
                        <a:avLst/>
                      </a:prstGeom>
                      <a:solidFill>
                        <a:schemeClr val="tx1"/>
                      </a:solidFill>
                      <a:ln w="12700">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sp>
        <p:nvSpPr>
          <p:cNvPr id="91141" name="Rectangle 5"/>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0850"/>
            <a:r>
              <a:rPr lang="uk-UA" sz="1400" smtClean="0">
                <a:solidFill>
                  <a:prstClr val="white"/>
                </a:solidFill>
                <a:latin typeface="Arial" pitchFamily="34" charset="0"/>
                <a:ea typeface="Times New Roman" pitchFamily="18" charset="0"/>
              </a:rPr>
              <a:t> </a:t>
            </a:r>
            <a:endParaRPr lang="ru-RU" sz="800" smtClean="0">
              <a:solidFill>
                <a:prstClr val="white"/>
              </a:solidFill>
              <a:latin typeface="Arial" pitchFamily="34" charset="0"/>
            </a:endParaRPr>
          </a:p>
          <a:p>
            <a:pPr indent="450850" eaLnBrk="0" hangingPunct="0"/>
            <a:endParaRPr lang="ru-RU" smtClean="0">
              <a:solidFill>
                <a:prstClr val="white"/>
              </a:solidFill>
              <a:latin typeface="Arial" pitchFamily="34" charset="0"/>
            </a:endParaRPr>
          </a:p>
        </p:txBody>
      </p:sp>
      <p:sp>
        <p:nvSpPr>
          <p:cNvPr id="8" name="Прямоугольник 7"/>
          <p:cNvSpPr/>
          <p:nvPr/>
        </p:nvSpPr>
        <p:spPr>
          <a:xfrm>
            <a:off x="285720" y="285728"/>
            <a:ext cx="8501122" cy="707886"/>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Близькість зв'язку між показниками запуску та випуску вимірю­ється коефіцієнтом кореляції, що обчислюється за формулою:</a:t>
            </a:r>
            <a:endParaRPr lang="ru-RU" sz="2000" dirty="0">
              <a:solidFill>
                <a:prstClr val="white"/>
              </a:solidFill>
              <a:latin typeface="Constantia"/>
              <a:cs typeface="+mn-cs"/>
            </a:endParaRPr>
          </a:p>
        </p:txBody>
      </p:sp>
      <p:sp>
        <p:nvSpPr>
          <p:cNvPr id="91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1143" name="Object 7"/>
          <p:cNvGraphicFramePr>
            <a:graphicFrameLocks noChangeAspect="1"/>
          </p:cNvGraphicFramePr>
          <p:nvPr>
            <p:extLst>
              <p:ext uri="{D42A27DB-BD31-4B8C-83A1-F6EECF244321}">
                <p14:modId xmlns:p14="http://schemas.microsoft.com/office/powerpoint/2010/main" val="4043232123"/>
              </p:ext>
            </p:extLst>
          </p:nvPr>
        </p:nvGraphicFramePr>
        <p:xfrm>
          <a:off x="3857620" y="1142984"/>
          <a:ext cx="1285884" cy="852597"/>
        </p:xfrm>
        <a:graphic>
          <a:graphicData uri="http://schemas.openxmlformats.org/presentationml/2006/ole">
            <mc:AlternateContent xmlns:mc="http://schemas.openxmlformats.org/markup-compatibility/2006">
              <mc:Choice xmlns:v="urn:schemas-microsoft-com:vml" Requires="v">
                <p:oleObj spid="_x0000_s135184" name="Формула" r:id="rId3" imgW="787400" imgH="520700" progId="Equation.3">
                  <p:embed/>
                </p:oleObj>
              </mc:Choice>
              <mc:Fallback>
                <p:oleObj name="Формула" r:id="rId3" imgW="787400" imgH="520700" progId="Equation.3">
                  <p:embed/>
                  <p:pic>
                    <p:nvPicPr>
                      <p:cNvPr id="0" name="Object 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0" y="1142984"/>
                        <a:ext cx="1285884" cy="852597"/>
                      </a:xfrm>
                      <a:prstGeom prst="rect">
                        <a:avLst/>
                      </a:prstGeom>
                      <a:noFill/>
                      <a:ln w="28575">
                        <a:solidFill>
                          <a:schemeClr val="accent2"/>
                        </a:solidFill>
                        <a:miter lim="800000"/>
                        <a:headEnd/>
                        <a:tailEnd/>
                      </a:ln>
                      <a:extLst/>
                    </p:spPr>
                  </p:pic>
                </p:oleObj>
              </mc:Fallback>
            </mc:AlternateContent>
          </a:graphicData>
        </a:graphic>
      </p:graphicFrame>
      <p:pic>
        <p:nvPicPr>
          <p:cNvPr id="91146" name="Picture 10"/>
          <p:cNvPicPr>
            <a:picLocks noChangeAspect="1" noChangeArrowheads="1"/>
          </p:cNvPicPr>
          <p:nvPr/>
        </p:nvPicPr>
        <p:blipFill>
          <a:blip r:embed="rId5" cstate="print"/>
          <a:srcRect l="26391" t="23633" r="25842" b="18750"/>
          <a:stretch>
            <a:fillRect/>
          </a:stretch>
        </p:blipFill>
        <p:spPr bwMode="auto">
          <a:xfrm>
            <a:off x="1071538" y="2357430"/>
            <a:ext cx="7286676" cy="4214842"/>
          </a:xfrm>
          <a:prstGeom prst="rect">
            <a:avLst/>
          </a:prstGeom>
          <a:noFill/>
          <a:ln w="28575">
            <a:solidFill>
              <a:srgbClr val="E6851A"/>
            </a:solidFill>
            <a:miter lim="800000"/>
            <a:headEnd/>
            <a:tailEnd/>
          </a:ln>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14282" y="214290"/>
            <a:ext cx="87154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Вводячи формулу лінійного зв'язку (у = a</a:t>
            </a:r>
            <a:r>
              <a:rPr lang="uk-UA" baseline="-30000" dirty="0" smtClean="0">
                <a:solidFill>
                  <a:prstClr val="white"/>
                </a:solidFill>
                <a:latin typeface="Constantia"/>
                <a:ea typeface="Times New Roman" pitchFamily="18" charset="0"/>
              </a:rPr>
              <a:t>0  </a:t>
            </a:r>
            <a:r>
              <a:rPr lang="uk-UA" dirty="0" smtClean="0">
                <a:solidFill>
                  <a:prstClr val="white"/>
                </a:solidFill>
                <a:latin typeface="Constantia"/>
                <a:ea typeface="Times New Roman" pitchFamily="18" charset="0"/>
              </a:rPr>
              <a:t>+  </a:t>
            </a:r>
            <a:r>
              <a:rPr lang="uk-UA" dirty="0" err="1" smtClean="0">
                <a:solidFill>
                  <a:prstClr val="white"/>
                </a:solidFill>
                <a:latin typeface="Constantia"/>
                <a:ea typeface="Times New Roman" pitchFamily="18" charset="0"/>
              </a:rPr>
              <a:t>а</a:t>
            </a:r>
            <a:r>
              <a:rPr lang="uk-UA" baseline="-30000" dirty="0" err="1" smtClean="0">
                <a:solidFill>
                  <a:prstClr val="white"/>
                </a:solidFill>
                <a:latin typeface="Constantia"/>
                <a:ea typeface="Times New Roman" pitchFamily="18" charset="0"/>
              </a:rPr>
              <a:t>i</a:t>
            </a:r>
            <a:r>
              <a:rPr lang="uk-UA" baseline="-30000" dirty="0" smtClean="0">
                <a:solidFill>
                  <a:prstClr val="white"/>
                </a:solidFill>
                <a:latin typeface="Constantia"/>
                <a:ea typeface="Times New Roman" pitchFamily="18" charset="0"/>
              </a:rPr>
              <a:t> </a:t>
            </a:r>
            <a:r>
              <a:rPr lang="uk-UA" dirty="0" smtClean="0">
                <a:solidFill>
                  <a:prstClr val="white"/>
                </a:solidFill>
                <a:latin typeface="Constantia"/>
                <a:ea typeface="Times New Roman" pitchFamily="18" charset="0"/>
              </a:rPr>
              <a:t>х), потрібно визначити залежність випуску промислових виробів від їхнього запуску. Для цього підбирається система нормальних рівнянь:</a:t>
            </a:r>
            <a:endParaRPr lang="uk-UA" dirty="0" smtClean="0">
              <a:solidFill>
                <a:prstClr val="white"/>
              </a:solidFill>
              <a:latin typeface="Constantia"/>
            </a:endParaRPr>
          </a:p>
        </p:txBody>
      </p:sp>
      <p:sp>
        <p:nvSpPr>
          <p:cNvPr id="962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6258" name="Object 2"/>
          <p:cNvGraphicFramePr>
            <a:graphicFrameLocks noChangeAspect="1"/>
          </p:cNvGraphicFramePr>
          <p:nvPr>
            <p:extLst>
              <p:ext uri="{D42A27DB-BD31-4B8C-83A1-F6EECF244321}">
                <p14:modId xmlns:p14="http://schemas.microsoft.com/office/powerpoint/2010/main" val="2689405394"/>
              </p:ext>
            </p:extLst>
          </p:nvPr>
        </p:nvGraphicFramePr>
        <p:xfrm>
          <a:off x="3143250" y="1149350"/>
          <a:ext cx="2071688" cy="417513"/>
        </p:xfrm>
        <a:graphic>
          <a:graphicData uri="http://schemas.openxmlformats.org/presentationml/2006/ole">
            <mc:AlternateContent xmlns:mc="http://schemas.openxmlformats.org/markup-compatibility/2006">
              <mc:Choice xmlns:v="urn:schemas-microsoft-com:vml" Requires="v">
                <p:oleObj spid="_x0000_s136284" name="Формула" r:id="rId3" imgW="1473120" imgH="355320" progId="Equation.3">
                  <p:embed/>
                </p:oleObj>
              </mc:Choice>
              <mc:Fallback>
                <p:oleObj name="Формула" r:id="rId3" imgW="1473120" imgH="355320" progId="Equation.3">
                  <p:embed/>
                  <p:pic>
                    <p:nvPicPr>
                      <p:cNvPr id="0" name="Object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149350"/>
                        <a:ext cx="2071688" cy="417513"/>
                      </a:xfrm>
                      <a:prstGeom prst="rect">
                        <a:avLst/>
                      </a:prstGeom>
                      <a:noFill/>
                    </p:spPr>
                  </p:pic>
                </p:oleObj>
              </mc:Fallback>
            </mc:AlternateContent>
          </a:graphicData>
        </a:graphic>
      </p:graphicFrame>
      <p:sp>
        <p:nvSpPr>
          <p:cNvPr id="962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6260" name="Object 4"/>
          <p:cNvGraphicFramePr>
            <a:graphicFrameLocks noChangeAspect="1"/>
          </p:cNvGraphicFramePr>
          <p:nvPr>
            <p:extLst>
              <p:ext uri="{D42A27DB-BD31-4B8C-83A1-F6EECF244321}">
                <p14:modId xmlns:p14="http://schemas.microsoft.com/office/powerpoint/2010/main" val="1328408788"/>
              </p:ext>
            </p:extLst>
          </p:nvPr>
        </p:nvGraphicFramePr>
        <p:xfrm>
          <a:off x="3071802" y="1643050"/>
          <a:ext cx="2143140" cy="503638"/>
        </p:xfrm>
        <a:graphic>
          <a:graphicData uri="http://schemas.openxmlformats.org/presentationml/2006/ole">
            <mc:AlternateContent xmlns:mc="http://schemas.openxmlformats.org/markup-compatibility/2006">
              <mc:Choice xmlns:v="urn:schemas-microsoft-com:vml" Requires="v">
                <p:oleObj spid="_x0000_s136285" name="Формула" r:id="rId5" imgW="2070100" imgH="457200" progId="Equation.3">
                  <p:embed/>
                </p:oleObj>
              </mc:Choice>
              <mc:Fallback>
                <p:oleObj name="Формула" r:id="rId5" imgW="2070100" imgH="457200" progId="Equation.3">
                  <p:embed/>
                  <p:pic>
                    <p:nvPicPr>
                      <p:cNvPr id="0" name="Object 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02" y="1643050"/>
                        <a:ext cx="2143140" cy="503638"/>
                      </a:xfrm>
                      <a:prstGeom prst="rect">
                        <a:avLst/>
                      </a:prstGeom>
                      <a:noFill/>
                    </p:spPr>
                  </p:pic>
                </p:oleObj>
              </mc:Fallback>
            </mc:AlternateContent>
          </a:graphicData>
        </a:graphic>
      </p:graphicFrame>
      <p:sp>
        <p:nvSpPr>
          <p:cNvPr id="7" name="Прямоугольник 6"/>
          <p:cNvSpPr/>
          <p:nvPr/>
        </p:nvSpPr>
        <p:spPr>
          <a:xfrm>
            <a:off x="3000364" y="1643050"/>
            <a:ext cx="2286016" cy="500066"/>
          </a:xfrm>
          <a:prstGeom prst="rect">
            <a:avLst/>
          </a:prstGeom>
          <a:no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8" name="Прямоугольник 7"/>
          <p:cNvSpPr/>
          <p:nvPr/>
        </p:nvSpPr>
        <p:spPr>
          <a:xfrm>
            <a:off x="729045" y="2488164"/>
            <a:ext cx="3859390" cy="369332"/>
          </a:xfrm>
          <a:prstGeom prst="rect">
            <a:avLst/>
          </a:prstGeom>
        </p:spPr>
        <p:txBody>
          <a:bodyPr wrap="none">
            <a:spAutoFit/>
          </a:bodyPr>
          <a:lstStyle/>
          <a:p>
            <a:pPr fontAlgn="auto">
              <a:spcBef>
                <a:spcPts val="0"/>
              </a:spcBef>
              <a:spcAft>
                <a:spcPts val="0"/>
              </a:spcAft>
            </a:pPr>
            <a:r>
              <a:rPr lang="uk-UA" dirty="0" smtClean="0">
                <a:solidFill>
                  <a:prstClr val="white"/>
                </a:solidFill>
                <a:latin typeface="Constantia"/>
                <a:cs typeface="+mn-cs"/>
              </a:rPr>
              <a:t>Величини </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x</a:t>
            </a:r>
            <a:r>
              <a:rPr lang="uk-UA" baseline="-25000" dirty="0" smtClean="0">
                <a:solidFill>
                  <a:prstClr val="white"/>
                </a:solidFill>
                <a:latin typeface="Constantia"/>
                <a:cs typeface="+mn-cs"/>
              </a:rPr>
              <a:t>2</a:t>
            </a:r>
            <a:r>
              <a:rPr lang="uk-UA" baseline="30000" dirty="0" smtClean="0">
                <a:solidFill>
                  <a:prstClr val="white"/>
                </a:solidFill>
                <a:latin typeface="Constantia"/>
                <a:cs typeface="+mn-cs"/>
              </a:rPr>
              <a:t>2</a:t>
            </a:r>
            <a:r>
              <a:rPr lang="uk-UA" dirty="0" smtClean="0">
                <a:solidFill>
                  <a:prstClr val="white"/>
                </a:solidFill>
                <a:latin typeface="Constantia"/>
                <a:cs typeface="+mn-cs"/>
              </a:rPr>
              <a:t> і </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x</a:t>
            </a:r>
            <a:r>
              <a:rPr lang="uk-UA" baseline="-25000" dirty="0" smtClean="0">
                <a:solidFill>
                  <a:prstClr val="white"/>
                </a:solidFill>
                <a:latin typeface="Constantia"/>
                <a:cs typeface="+mn-cs"/>
              </a:rPr>
              <a:t>i</a:t>
            </a:r>
            <a:r>
              <a:rPr lang="uk-UA" dirty="0" smtClean="0">
                <a:solidFill>
                  <a:prstClr val="white"/>
                </a:solidFill>
                <a:latin typeface="Constantia"/>
                <a:cs typeface="+mn-cs"/>
              </a:rPr>
              <a:t>y</a:t>
            </a:r>
            <a:r>
              <a:rPr lang="uk-UA" baseline="-25000" dirty="0" smtClean="0">
                <a:solidFill>
                  <a:prstClr val="white"/>
                </a:solidFill>
                <a:latin typeface="Constantia"/>
                <a:cs typeface="+mn-cs"/>
              </a:rPr>
              <a:t>i</a:t>
            </a:r>
            <a:r>
              <a:rPr lang="uk-UA" dirty="0" smtClean="0">
                <a:solidFill>
                  <a:prstClr val="white"/>
                </a:solidFill>
                <a:latin typeface="Constantia"/>
                <a:cs typeface="+mn-cs"/>
              </a:rPr>
              <a:t> подані нижче:</a:t>
            </a:r>
            <a:endParaRPr lang="ru-RU" dirty="0">
              <a:solidFill>
                <a:prstClr val="white"/>
              </a:solidFill>
              <a:latin typeface="Constantia"/>
              <a:cs typeface="+mn-cs"/>
            </a:endParaRPr>
          </a:p>
        </p:txBody>
      </p:sp>
      <p:sp>
        <p:nvSpPr>
          <p:cNvPr id="9" name="Прямоугольник 8"/>
          <p:cNvSpPr/>
          <p:nvPr/>
        </p:nvSpPr>
        <p:spPr>
          <a:xfrm>
            <a:off x="3143240" y="2857496"/>
            <a:ext cx="2532745" cy="369332"/>
          </a:xfrm>
          <a:prstGeom prst="rect">
            <a:avLst/>
          </a:prstGeom>
        </p:spPr>
        <p:txBody>
          <a:bodyPr wrap="none">
            <a:spAutoFit/>
          </a:bodyPr>
          <a:lstStyle/>
          <a:p>
            <a:pPr fontAlgn="auto">
              <a:spcBef>
                <a:spcPts val="0"/>
              </a:spcBef>
              <a:spcAft>
                <a:spcPts val="0"/>
              </a:spcAft>
            </a:pPr>
            <a:r>
              <a:rPr lang="ru-RU" b="1" i="1" dirty="0" smtClean="0">
                <a:solidFill>
                  <a:prstClr val="white"/>
                </a:solidFill>
                <a:latin typeface="Constantia"/>
                <a:cs typeface="+mn-cs"/>
              </a:rPr>
              <a:t>Дані для обчислення</a:t>
            </a:r>
            <a:endParaRPr lang="ru-RU" dirty="0">
              <a:solidFill>
                <a:prstClr val="white"/>
              </a:solidFill>
              <a:latin typeface="Constantia"/>
              <a:cs typeface="+mn-cs"/>
            </a:endParaRPr>
          </a:p>
        </p:txBody>
      </p:sp>
      <p:graphicFrame>
        <p:nvGraphicFramePr>
          <p:cNvPr id="10" name="Таблица 9"/>
          <p:cNvGraphicFramePr>
            <a:graphicFrameLocks noGrp="1"/>
          </p:cNvGraphicFramePr>
          <p:nvPr/>
        </p:nvGraphicFramePr>
        <p:xfrm>
          <a:off x="1000100" y="3214686"/>
          <a:ext cx="6929484" cy="1071570"/>
        </p:xfrm>
        <a:graphic>
          <a:graphicData uri="http://schemas.openxmlformats.org/drawingml/2006/table">
            <a:tbl>
              <a:tblPr>
                <a:tableStyleId>{284E427A-3D55-4303-BF80-6455036E1DE7}</a:tableStyleId>
              </a:tblPr>
              <a:tblGrid>
                <a:gridCol w="819546">
                  <a:extLst>
                    <a:ext uri="{9D8B030D-6E8A-4147-A177-3AD203B41FA5}">
                      <a16:colId xmlns:a16="http://schemas.microsoft.com/office/drawing/2014/main" val="20000"/>
                    </a:ext>
                  </a:extLst>
                </a:gridCol>
                <a:gridCol w="818828">
                  <a:extLst>
                    <a:ext uri="{9D8B030D-6E8A-4147-A177-3AD203B41FA5}">
                      <a16:colId xmlns:a16="http://schemas.microsoft.com/office/drawing/2014/main" val="20001"/>
                    </a:ext>
                  </a:extLst>
                </a:gridCol>
                <a:gridCol w="818828">
                  <a:extLst>
                    <a:ext uri="{9D8B030D-6E8A-4147-A177-3AD203B41FA5}">
                      <a16:colId xmlns:a16="http://schemas.microsoft.com/office/drawing/2014/main" val="20002"/>
                    </a:ext>
                  </a:extLst>
                </a:gridCol>
                <a:gridCol w="818828">
                  <a:extLst>
                    <a:ext uri="{9D8B030D-6E8A-4147-A177-3AD203B41FA5}">
                      <a16:colId xmlns:a16="http://schemas.microsoft.com/office/drawing/2014/main" val="20003"/>
                    </a:ext>
                  </a:extLst>
                </a:gridCol>
                <a:gridCol w="818828">
                  <a:extLst>
                    <a:ext uri="{9D8B030D-6E8A-4147-A177-3AD203B41FA5}">
                      <a16:colId xmlns:a16="http://schemas.microsoft.com/office/drawing/2014/main" val="20004"/>
                    </a:ext>
                  </a:extLst>
                </a:gridCol>
                <a:gridCol w="818828">
                  <a:extLst>
                    <a:ext uri="{9D8B030D-6E8A-4147-A177-3AD203B41FA5}">
                      <a16:colId xmlns:a16="http://schemas.microsoft.com/office/drawing/2014/main" val="20005"/>
                    </a:ext>
                  </a:extLst>
                </a:gridCol>
                <a:gridCol w="2015798">
                  <a:extLst>
                    <a:ext uri="{9D8B030D-6E8A-4147-A177-3AD203B41FA5}">
                      <a16:colId xmlns:a16="http://schemas.microsoft.com/office/drawing/2014/main" val="20006"/>
                    </a:ext>
                  </a:extLst>
                </a:gridCol>
              </a:tblGrid>
              <a:tr h="535785">
                <a:tc>
                  <a:txBody>
                    <a:bodyPr/>
                    <a:lstStyle/>
                    <a:p>
                      <a:pPr algn="ctr">
                        <a:lnSpc>
                          <a:spcPct val="120000"/>
                        </a:lnSpc>
                        <a:spcAft>
                          <a:spcPts val="0"/>
                        </a:spcAft>
                      </a:pPr>
                      <a:r>
                        <a:rPr lang="uk-UA" sz="1800"/>
                        <a:t>324</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484</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169</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400</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225</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196</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endParaRPr lang="uk-UA"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35785">
                <a:tc>
                  <a:txBody>
                    <a:bodyPr/>
                    <a:lstStyle/>
                    <a:p>
                      <a:pPr algn="ctr">
                        <a:lnSpc>
                          <a:spcPct val="120000"/>
                        </a:lnSpc>
                        <a:spcAft>
                          <a:spcPts val="0"/>
                        </a:spcAft>
                      </a:pPr>
                      <a:r>
                        <a:rPr lang="uk-UA" sz="1800"/>
                        <a:t>309,6</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459,8</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150,8</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374,0</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211,5</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uk-UA" sz="1800"/>
                        <a:t>180,6</a:t>
                      </a:r>
                      <a:endParaRPr lang="ru-RU" sz="180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0000"/>
                        </a:lnSpc>
                        <a:spcAft>
                          <a:spcPts val="0"/>
                        </a:spcAft>
                      </a:pPr>
                      <a:endParaRPr lang="uk-UA" sz="1800" dirty="0">
                        <a:latin typeface="+mn-lt"/>
                        <a:ea typeface="Times New Roman"/>
                        <a:cs typeface="Times New Roman"/>
                      </a:endParaRPr>
                    </a:p>
                  </a:txBody>
                  <a:tcPr marL="17708" marR="17708"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6263" name="Object 7"/>
          <p:cNvGraphicFramePr>
            <a:graphicFrameLocks noChangeAspect="1"/>
          </p:cNvGraphicFramePr>
          <p:nvPr/>
        </p:nvGraphicFramePr>
        <p:xfrm>
          <a:off x="6357950" y="3286124"/>
          <a:ext cx="1143008" cy="488160"/>
        </p:xfrm>
        <a:graphic>
          <a:graphicData uri="http://schemas.openxmlformats.org/presentationml/2006/ole">
            <mc:AlternateContent xmlns:mc="http://schemas.openxmlformats.org/markup-compatibility/2006">
              <mc:Choice xmlns:v="urn:schemas-microsoft-com:vml" Requires="v">
                <p:oleObj spid="_x0000_s136286" name="Формула" r:id="rId7" imgW="914400" imgH="393700" progId="Equation.3">
                  <p:embed/>
                </p:oleObj>
              </mc:Choice>
              <mc:Fallback>
                <p:oleObj name="Формула" r:id="rId7" imgW="914400" imgH="3937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7950" y="3286124"/>
                        <a:ext cx="1143008" cy="488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2" name="Object 6"/>
          <p:cNvGraphicFramePr>
            <a:graphicFrameLocks noChangeAspect="1"/>
          </p:cNvGraphicFramePr>
          <p:nvPr/>
        </p:nvGraphicFramePr>
        <p:xfrm>
          <a:off x="6357950" y="3857628"/>
          <a:ext cx="1285884" cy="402538"/>
        </p:xfrm>
        <a:graphic>
          <a:graphicData uri="http://schemas.openxmlformats.org/presentationml/2006/ole">
            <mc:AlternateContent xmlns:mc="http://schemas.openxmlformats.org/markup-compatibility/2006">
              <mc:Choice xmlns:v="urn:schemas-microsoft-com:vml" Requires="v">
                <p:oleObj spid="_x0000_s136287" name="Формула" r:id="rId9" imgW="1091726" imgH="342751" progId="Equation.3">
                  <p:embed/>
                </p:oleObj>
              </mc:Choice>
              <mc:Fallback>
                <p:oleObj name="Формула" r:id="rId9" imgW="1091726" imgH="342751"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50" y="3857628"/>
                        <a:ext cx="1285884" cy="40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6264" name="Object 8"/>
          <p:cNvGraphicFramePr>
            <a:graphicFrameLocks noChangeAspect="1"/>
          </p:cNvGraphicFramePr>
          <p:nvPr>
            <p:extLst>
              <p:ext uri="{D42A27DB-BD31-4B8C-83A1-F6EECF244321}">
                <p14:modId xmlns:p14="http://schemas.microsoft.com/office/powerpoint/2010/main" val="3756677093"/>
              </p:ext>
            </p:extLst>
          </p:nvPr>
        </p:nvGraphicFramePr>
        <p:xfrm>
          <a:off x="285720" y="4857760"/>
          <a:ext cx="2928958" cy="1071570"/>
        </p:xfrm>
        <a:graphic>
          <a:graphicData uri="http://schemas.openxmlformats.org/presentationml/2006/ole">
            <mc:AlternateContent xmlns:mc="http://schemas.openxmlformats.org/markup-compatibility/2006">
              <mc:Choice xmlns:v="urn:schemas-microsoft-com:vml" Requires="v">
                <p:oleObj spid="_x0000_s136288" name="Формула" r:id="rId11" imgW="2527300" imgH="749300" progId="Equation.3">
                  <p:embed/>
                </p:oleObj>
              </mc:Choice>
              <mc:Fallback>
                <p:oleObj name="Формула" r:id="rId11" imgW="2527300" imgH="749300" progId="Equation.3">
                  <p:embed/>
                  <p:pic>
                    <p:nvPicPr>
                      <p:cNvPr id="0" name="Object 8"/>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20" y="4857760"/>
                        <a:ext cx="2928958" cy="1071570"/>
                      </a:xfrm>
                      <a:prstGeom prst="rect">
                        <a:avLst/>
                      </a:prstGeom>
                      <a:noFill/>
                      <a:ln w="25400">
                        <a:solidFill>
                          <a:schemeClr val="accent2"/>
                        </a:solidFill>
                        <a:prstDash val="lgDash"/>
                        <a:miter lim="800000"/>
                        <a:headEnd/>
                        <a:tailEnd/>
                      </a:ln>
                    </p:spPr>
                  </p:pic>
                </p:oleObj>
              </mc:Fallback>
            </mc:AlternateContent>
          </a:graphicData>
        </a:graphic>
      </p:graphicFrame>
      <p:sp>
        <p:nvSpPr>
          <p:cNvPr id="15" name="Прямоугольник 14"/>
          <p:cNvSpPr/>
          <p:nvPr/>
        </p:nvSpPr>
        <p:spPr>
          <a:xfrm>
            <a:off x="4000496" y="4357694"/>
            <a:ext cx="4572000" cy="707886"/>
          </a:xfrm>
          <a:prstGeom prst="rect">
            <a:avLst/>
          </a:prstGeom>
        </p:spPr>
        <p:txBody>
          <a:bodyPr>
            <a:spAutoFit/>
          </a:bodyPr>
          <a:lstStyle/>
          <a:p>
            <a:pPr fontAlgn="auto">
              <a:spcBef>
                <a:spcPts val="0"/>
              </a:spcBef>
              <a:spcAft>
                <a:spcPts val="0"/>
              </a:spcAft>
            </a:pPr>
            <a:r>
              <a:rPr lang="uk-UA" sz="2000" dirty="0" smtClean="0">
                <a:solidFill>
                  <a:prstClr val="white"/>
                </a:solidFill>
                <a:latin typeface="Constantia"/>
                <a:cs typeface="+mn-cs"/>
              </a:rPr>
              <a:t>Значення а</a:t>
            </a:r>
            <a:r>
              <a:rPr lang="uk-UA" sz="2000" baseline="-25000" dirty="0" smtClean="0">
                <a:solidFill>
                  <a:prstClr val="white"/>
                </a:solidFill>
                <a:latin typeface="Constantia"/>
                <a:cs typeface="+mn-cs"/>
              </a:rPr>
              <a:t>0</a:t>
            </a:r>
            <a:r>
              <a:rPr lang="uk-UA" sz="2000" dirty="0" smtClean="0">
                <a:solidFill>
                  <a:prstClr val="white"/>
                </a:solidFill>
                <a:latin typeface="Constantia"/>
                <a:cs typeface="+mn-cs"/>
              </a:rPr>
              <a:t> визначається за першим рівнянням:</a:t>
            </a:r>
            <a:endParaRPr lang="ru-RU" sz="2000" dirty="0">
              <a:solidFill>
                <a:prstClr val="white"/>
              </a:solidFill>
              <a:latin typeface="Constantia"/>
              <a:cs typeface="+mn-cs"/>
            </a:endParaRPr>
          </a:p>
        </p:txBody>
      </p:sp>
      <p:sp>
        <p:nvSpPr>
          <p:cNvPr id="962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96266" name="Object 10"/>
          <p:cNvGraphicFramePr>
            <a:graphicFrameLocks noChangeAspect="1"/>
          </p:cNvGraphicFramePr>
          <p:nvPr>
            <p:extLst>
              <p:ext uri="{D42A27DB-BD31-4B8C-83A1-F6EECF244321}">
                <p14:modId xmlns:p14="http://schemas.microsoft.com/office/powerpoint/2010/main" val="3580048622"/>
              </p:ext>
            </p:extLst>
          </p:nvPr>
        </p:nvGraphicFramePr>
        <p:xfrm>
          <a:off x="4929190" y="5000636"/>
          <a:ext cx="3929090" cy="1857364"/>
        </p:xfrm>
        <a:graphic>
          <a:graphicData uri="http://schemas.openxmlformats.org/presentationml/2006/ole">
            <mc:AlternateContent xmlns:mc="http://schemas.openxmlformats.org/markup-compatibility/2006">
              <mc:Choice xmlns:v="urn:schemas-microsoft-com:vml" Requires="v">
                <p:oleObj spid="_x0000_s136289" name="Формула" r:id="rId13" imgW="3390900" imgH="1625600" progId="Equation.3">
                  <p:embed/>
                </p:oleObj>
              </mc:Choice>
              <mc:Fallback>
                <p:oleObj name="Формула" r:id="rId13" imgW="3390900" imgH="1625600" progId="Equation.3">
                  <p:embed/>
                  <p:pic>
                    <p:nvPicPr>
                      <p:cNvPr id="0" name="Object 10"/>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9190" y="5000636"/>
                        <a:ext cx="3929090" cy="1857364"/>
                      </a:xfrm>
                      <a:prstGeom prst="rect">
                        <a:avLst/>
                      </a:prstGeom>
                      <a:noFill/>
                      <a:ln w="38100">
                        <a:solidFill>
                          <a:schemeClr val="accent2"/>
                        </a:solidFill>
                        <a:miter lim="800000"/>
                        <a:headEnd/>
                        <a:tailEnd/>
                      </a:ln>
                      <a:extLst/>
                    </p:spPr>
                  </p:pic>
                </p:oleObj>
              </mc:Fallback>
            </mc:AlternateContent>
          </a:graphicData>
        </a:graphic>
      </p:graphicFrame>
      <p:pic>
        <p:nvPicPr>
          <p:cNvPr id="19" name="Рисунок 18" descr="images.jpeg"/>
          <p:cNvPicPr>
            <a:picLocks noChangeAspect="1"/>
          </p:cNvPicPr>
          <p:nvPr/>
        </p:nvPicPr>
        <p:blipFill>
          <a:blip r:embed="rId15" cstate="print"/>
          <a:stretch>
            <a:fillRect/>
          </a:stretch>
        </p:blipFill>
        <p:spPr>
          <a:xfrm>
            <a:off x="6429388" y="1142984"/>
            <a:ext cx="2143140" cy="1785950"/>
          </a:xfrm>
          <a:prstGeom prst="rect">
            <a:avLst/>
          </a:prstGeom>
        </p:spPr>
      </p:pic>
      <p:sp>
        <p:nvSpPr>
          <p:cNvPr id="20" name="Прямоугольник 19"/>
          <p:cNvSpPr/>
          <p:nvPr/>
        </p:nvSpPr>
        <p:spPr>
          <a:xfrm>
            <a:off x="3015714" y="1137619"/>
            <a:ext cx="2286016" cy="398273"/>
          </a:xfrm>
          <a:prstGeom prst="rect">
            <a:avLst/>
          </a:prstGeom>
          <a:no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2" cstate="print"/>
          <a:srcRect l="26354" t="27344" r="25878" b="13086"/>
          <a:stretch>
            <a:fillRect/>
          </a:stretch>
        </p:blipFill>
        <p:spPr bwMode="auto">
          <a:xfrm>
            <a:off x="1142976" y="714356"/>
            <a:ext cx="7358114" cy="4857784"/>
          </a:xfrm>
          <a:prstGeom prst="rect">
            <a:avLst/>
          </a:prstGeom>
          <a:noFill/>
          <a:ln w="38100">
            <a:solidFill>
              <a:schemeClr val="accent1">
                <a:lumMod val="60000"/>
                <a:lumOff val="40000"/>
              </a:schemeClr>
            </a:solidFill>
            <a:miter lim="800000"/>
            <a:headEnd/>
            <a:tailEnd/>
          </a:ln>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0849" y="214290"/>
            <a:ext cx="798795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Методи лінійного програмування</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8305" name="Rectangle 1"/>
          <p:cNvSpPr>
            <a:spLocks noChangeArrowheads="1"/>
          </p:cNvSpPr>
          <p:nvPr/>
        </p:nvSpPr>
        <p:spPr bwMode="auto">
          <a:xfrm>
            <a:off x="285720" y="928670"/>
            <a:ext cx="835821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sz="2000" dirty="0" smtClean="0">
                <a:solidFill>
                  <a:prstClr val="white"/>
                </a:solidFill>
                <a:latin typeface="Constantia"/>
                <a:ea typeface="Times New Roman" pitchFamily="18" charset="0"/>
              </a:rPr>
              <a:t>Методи лінійного програмування застосовуються для розв'язання багатьох екстремальних задач, з якими досить часто приходиться мати справу в економіці. Вирішення таких задач зводиться до знаходження крайніх значень (максимуму і мінімуму) деяких функцій змінних величин.</a:t>
            </a:r>
            <a:endParaRPr lang="ru-RU" sz="2000" dirty="0" smtClean="0">
              <a:solidFill>
                <a:prstClr val="white"/>
              </a:solidFill>
              <a:latin typeface="Constantia"/>
            </a:endParaRPr>
          </a:p>
          <a:p>
            <a:pPr indent="450850" algn="just" eaLnBrk="0" hangingPunct="0"/>
            <a:r>
              <a:rPr lang="uk-UA" sz="2000" dirty="0" smtClean="0">
                <a:solidFill>
                  <a:prstClr val="white"/>
                </a:solidFill>
                <a:latin typeface="Constantia"/>
                <a:ea typeface="Times New Roman" pitchFamily="18" charset="0"/>
              </a:rPr>
              <a:t>Лінійне програмування засноване на рішенні системи лінійних рівнянь (з перетворенням у рівняння і нерівності), коли залежність між досліджуваними явищами суворо функціональна. Для нього характерні математичне вираження змінних величин, певний порядок, послідовність розрахунків (алгоритм), логічний аналіз. Застосовувати його можна тільки в тих випадках, коли досліджувані змінні величини і фактори мають математичну визначеність і кількісну обмеженість, коли в результаті відомої послідовності розрахунків відбувається взаємозамінність факторів, коли логіка в розрахунках, математична логіка сполучаються з логічно обґрунтованим розумінням сутності досліджуваного явища.</a:t>
            </a:r>
            <a:endParaRPr lang="uk-UA" sz="2000" dirty="0" smtClean="0">
              <a:solidFill>
                <a:prstClr val="white"/>
              </a:solidFill>
              <a:latin typeface="Constantia"/>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3390672" cy="400110"/>
          </a:xfrm>
          <a:prstGeom prst="rect">
            <a:avLst/>
          </a:prstGeom>
        </p:spPr>
        <p:txBody>
          <a:bodyPr wrap="none">
            <a:spAutoFit/>
          </a:bodyPr>
          <a:lstStyle/>
          <a:p>
            <a:pPr fontAlgn="auto">
              <a:spcBef>
                <a:spcPts val="0"/>
              </a:spcBef>
              <a:spcAft>
                <a:spcPts val="0"/>
              </a:spcAft>
            </a:pPr>
            <a:r>
              <a:rPr lang="uk-UA" sz="2000" u="sng" dirty="0" smtClean="0">
                <a:solidFill>
                  <a:prstClr val="white"/>
                </a:solidFill>
                <a:latin typeface="Constantia"/>
                <a:cs typeface="+mn-cs"/>
              </a:rPr>
              <a:t>За допомогою цього методу</a:t>
            </a:r>
            <a:endParaRPr lang="ru-RU" sz="2000" u="sng" dirty="0">
              <a:solidFill>
                <a:prstClr val="white"/>
              </a:solidFill>
              <a:latin typeface="Constantia"/>
              <a:cs typeface="+mn-cs"/>
            </a:endParaRPr>
          </a:p>
        </p:txBody>
      </p:sp>
      <p:sp>
        <p:nvSpPr>
          <p:cNvPr id="3" name="Прямоугольник 2"/>
          <p:cNvSpPr/>
          <p:nvPr/>
        </p:nvSpPr>
        <p:spPr>
          <a:xfrm>
            <a:off x="285720" y="1214422"/>
            <a:ext cx="3696390" cy="400110"/>
          </a:xfrm>
          <a:prstGeom prst="rect">
            <a:avLst/>
          </a:prstGeom>
        </p:spPr>
        <p:txBody>
          <a:bodyPr wrap="square">
            <a:spAutoFit/>
          </a:bodyPr>
          <a:lstStyle/>
          <a:p>
            <a:pPr fontAlgn="auto">
              <a:spcBef>
                <a:spcPts val="0"/>
              </a:spcBef>
              <a:spcAft>
                <a:spcPts val="0"/>
              </a:spcAft>
            </a:pPr>
            <a:r>
              <a:rPr lang="uk-UA" sz="2000" dirty="0" smtClean="0">
                <a:solidFill>
                  <a:prstClr val="white"/>
                </a:solidFill>
                <a:latin typeface="Constantia"/>
                <a:cs typeface="+mn-cs"/>
              </a:rPr>
              <a:t>в промисловому виробництві</a:t>
            </a:r>
            <a:endParaRPr lang="ru-RU" sz="2000" dirty="0">
              <a:solidFill>
                <a:prstClr val="white"/>
              </a:solidFill>
              <a:latin typeface="Constantia"/>
              <a:cs typeface="+mn-cs"/>
            </a:endParaRPr>
          </a:p>
        </p:txBody>
      </p:sp>
      <p:sp>
        <p:nvSpPr>
          <p:cNvPr id="4" name="Овал 3"/>
          <p:cNvSpPr/>
          <p:nvPr/>
        </p:nvSpPr>
        <p:spPr>
          <a:xfrm>
            <a:off x="214282" y="963628"/>
            <a:ext cx="3767828" cy="8638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5" name="Прямоугольник 4"/>
          <p:cNvSpPr/>
          <p:nvPr/>
        </p:nvSpPr>
        <p:spPr>
          <a:xfrm>
            <a:off x="4214810" y="428604"/>
            <a:ext cx="4643438" cy="1077218"/>
          </a:xfrm>
          <a:prstGeom prst="rect">
            <a:avLst/>
          </a:prstGeom>
        </p:spPr>
        <p:txBody>
          <a:bodyPr wrap="square">
            <a:spAutoFit/>
          </a:bodyPr>
          <a:lstStyle/>
          <a:p>
            <a:pPr algn="just" fontAlgn="auto">
              <a:spcBef>
                <a:spcPts val="0"/>
              </a:spcBef>
              <a:spcAft>
                <a:spcPts val="0"/>
              </a:spcAft>
            </a:pPr>
            <a:r>
              <a:rPr lang="uk-UA" sz="1600" dirty="0" smtClean="0">
                <a:solidFill>
                  <a:prstClr val="white"/>
                </a:solidFill>
                <a:latin typeface="Constantia"/>
                <a:cs typeface="+mn-cs"/>
              </a:rPr>
              <a:t>обчислюється оптимальна загальна продуктивність машин, агрегатів, поточних ліній (при заданому асортименті продукції й інших заданих величинах)</a:t>
            </a:r>
            <a:endParaRPr lang="ru-RU" sz="1600" dirty="0">
              <a:solidFill>
                <a:prstClr val="white"/>
              </a:solidFill>
              <a:latin typeface="Constantia"/>
              <a:cs typeface="+mn-cs"/>
            </a:endParaRPr>
          </a:p>
        </p:txBody>
      </p:sp>
      <p:sp>
        <p:nvSpPr>
          <p:cNvPr id="6" name="Прямоугольник 5"/>
          <p:cNvSpPr/>
          <p:nvPr/>
        </p:nvSpPr>
        <p:spPr>
          <a:xfrm>
            <a:off x="4286248" y="1714488"/>
            <a:ext cx="4572000" cy="584775"/>
          </a:xfrm>
          <a:prstGeom prst="rect">
            <a:avLst/>
          </a:prstGeom>
        </p:spPr>
        <p:txBody>
          <a:bodyPr>
            <a:spAutoFit/>
          </a:bodyPr>
          <a:lstStyle/>
          <a:p>
            <a:pPr algn="just" fontAlgn="auto">
              <a:spcBef>
                <a:spcPts val="0"/>
              </a:spcBef>
              <a:spcAft>
                <a:spcPts val="0"/>
              </a:spcAft>
            </a:pPr>
            <a:r>
              <a:rPr lang="uk-UA" sz="1600" dirty="0" smtClean="0">
                <a:solidFill>
                  <a:prstClr val="white"/>
                </a:solidFill>
                <a:latin typeface="Constantia"/>
                <a:cs typeface="+mn-cs"/>
              </a:rPr>
              <a:t>розв'язується задача раціонального розкрою матеріалів (з оптимальним виходом заготівель)</a:t>
            </a:r>
            <a:endParaRPr lang="ru-RU" sz="1600" dirty="0">
              <a:solidFill>
                <a:prstClr val="white"/>
              </a:solidFill>
              <a:latin typeface="Constantia"/>
              <a:cs typeface="+mn-cs"/>
            </a:endParaRPr>
          </a:p>
        </p:txBody>
      </p:sp>
      <p:sp>
        <p:nvSpPr>
          <p:cNvPr id="7" name="Прямоугольник 6"/>
          <p:cNvSpPr/>
          <p:nvPr/>
        </p:nvSpPr>
        <p:spPr>
          <a:xfrm>
            <a:off x="285720" y="2786058"/>
            <a:ext cx="3168431" cy="400110"/>
          </a:xfrm>
          <a:prstGeom prst="rect">
            <a:avLst/>
          </a:prstGeom>
        </p:spPr>
        <p:txBody>
          <a:bodyPr wrap="none">
            <a:spAutoFit/>
          </a:bodyPr>
          <a:lstStyle/>
          <a:p>
            <a:pPr fontAlgn="auto">
              <a:spcBef>
                <a:spcPts val="0"/>
              </a:spcBef>
              <a:spcAft>
                <a:spcPts val="0"/>
              </a:spcAft>
            </a:pPr>
            <a:r>
              <a:rPr lang="uk-UA" sz="2000" dirty="0" smtClean="0">
                <a:solidFill>
                  <a:prstClr val="white"/>
                </a:solidFill>
                <a:latin typeface="Constantia"/>
                <a:cs typeface="+mn-cs"/>
              </a:rPr>
              <a:t>у сільському господарстві</a:t>
            </a:r>
            <a:endParaRPr lang="ru-RU" sz="2000" dirty="0">
              <a:solidFill>
                <a:prstClr val="white"/>
              </a:solidFill>
              <a:latin typeface="Constantia"/>
              <a:cs typeface="+mn-cs"/>
            </a:endParaRPr>
          </a:p>
        </p:txBody>
      </p:sp>
      <p:sp>
        <p:nvSpPr>
          <p:cNvPr id="8" name="Прямоугольник 7"/>
          <p:cNvSpPr/>
          <p:nvPr/>
        </p:nvSpPr>
        <p:spPr>
          <a:xfrm>
            <a:off x="4286248" y="2643182"/>
            <a:ext cx="4643470" cy="1077218"/>
          </a:xfrm>
          <a:prstGeom prst="rect">
            <a:avLst/>
          </a:prstGeom>
        </p:spPr>
        <p:txBody>
          <a:bodyPr wrap="square">
            <a:spAutoFit/>
          </a:bodyPr>
          <a:lstStyle/>
          <a:p>
            <a:pPr algn="just" fontAlgn="auto">
              <a:spcBef>
                <a:spcPts val="0"/>
              </a:spcBef>
              <a:spcAft>
                <a:spcPts val="0"/>
              </a:spcAft>
            </a:pPr>
            <a:r>
              <a:rPr lang="uk-UA" sz="1600" dirty="0" smtClean="0">
                <a:solidFill>
                  <a:prstClr val="white"/>
                </a:solidFill>
                <a:latin typeface="Constantia"/>
                <a:cs typeface="+mn-cs"/>
              </a:rPr>
              <a:t>використовується для визначення мінімальної вар­тості кормових раціонів при заданій кількості кормів (за видами і живильними речо­винами, що містяться в них)</a:t>
            </a:r>
            <a:endParaRPr lang="ru-RU" sz="1600" dirty="0">
              <a:solidFill>
                <a:prstClr val="white"/>
              </a:solidFill>
              <a:latin typeface="Constantia"/>
              <a:cs typeface="+mn-cs"/>
            </a:endParaRPr>
          </a:p>
        </p:txBody>
      </p:sp>
      <p:sp>
        <p:nvSpPr>
          <p:cNvPr id="9" name="Прямоугольник 8"/>
          <p:cNvSpPr/>
          <p:nvPr/>
        </p:nvSpPr>
        <p:spPr>
          <a:xfrm>
            <a:off x="505108" y="4797152"/>
            <a:ext cx="8001056" cy="1631216"/>
          </a:xfrm>
          <a:prstGeom prst="rect">
            <a:avLst/>
          </a:prstGeom>
        </p:spPr>
        <p:txBody>
          <a:bodyPr wrap="square">
            <a:spAutoFit/>
          </a:bodyPr>
          <a:lstStyle/>
          <a:p>
            <a:pPr algn="just" fontAlgn="auto">
              <a:spcBef>
                <a:spcPts val="0"/>
              </a:spcBef>
              <a:spcAft>
                <a:spcPts val="0"/>
              </a:spcAft>
            </a:pPr>
            <a:r>
              <a:rPr lang="uk-UA" sz="2000" dirty="0" smtClean="0">
                <a:solidFill>
                  <a:prstClr val="white"/>
                </a:solidFill>
                <a:latin typeface="Constantia"/>
                <a:cs typeface="+mn-cs"/>
              </a:rPr>
              <a:t>Задача про суміші може знайти застосування й у ливарному виробництві (склад металургійної шихти). Цим же методом вирішується транспортна задача, задача раціонального прикріплення підприємств-споживачів до підприємств-виробників.</a:t>
            </a:r>
            <a:endParaRPr lang="ru-RU" sz="2000" dirty="0">
              <a:solidFill>
                <a:prstClr val="white"/>
              </a:solidFill>
              <a:latin typeface="Constantia"/>
              <a:cs typeface="+mn-cs"/>
            </a:endParaRPr>
          </a:p>
        </p:txBody>
      </p:sp>
      <p:cxnSp>
        <p:nvCxnSpPr>
          <p:cNvPr id="11" name="Прямая со стрелкой 10"/>
          <p:cNvCxnSpPr>
            <a:stCxn id="4" idx="7"/>
          </p:cNvCxnSpPr>
          <p:nvPr/>
        </p:nvCxnSpPr>
        <p:spPr>
          <a:xfrm flipV="1">
            <a:off x="3430324" y="927423"/>
            <a:ext cx="784486" cy="162719"/>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4" idx="5"/>
            <a:endCxn id="6" idx="1"/>
          </p:cNvCxnSpPr>
          <p:nvPr/>
        </p:nvCxnSpPr>
        <p:spPr>
          <a:xfrm>
            <a:off x="3430324" y="1701005"/>
            <a:ext cx="855924" cy="30587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4214810" y="428604"/>
            <a:ext cx="4821686" cy="107721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5" name="Прямоугольник 14"/>
          <p:cNvSpPr/>
          <p:nvPr/>
        </p:nvSpPr>
        <p:spPr>
          <a:xfrm>
            <a:off x="4214810" y="1701005"/>
            <a:ext cx="4821686" cy="7198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6" name="Овал 15"/>
          <p:cNvSpPr/>
          <p:nvPr/>
        </p:nvSpPr>
        <p:spPr>
          <a:xfrm>
            <a:off x="227929" y="2608637"/>
            <a:ext cx="3450044" cy="93434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7" name="Прямоугольник 16"/>
          <p:cNvSpPr/>
          <p:nvPr/>
        </p:nvSpPr>
        <p:spPr>
          <a:xfrm>
            <a:off x="4286248" y="2643182"/>
            <a:ext cx="4750248" cy="128987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cxnSp>
        <p:nvCxnSpPr>
          <p:cNvPr id="19" name="Прямая со стрелкой 18"/>
          <p:cNvCxnSpPr>
            <a:stCxn id="16" idx="6"/>
            <a:endCxn id="8" idx="1"/>
          </p:cNvCxnSpPr>
          <p:nvPr/>
        </p:nvCxnSpPr>
        <p:spPr>
          <a:xfrm>
            <a:off x="3677973" y="3075808"/>
            <a:ext cx="608275" cy="10598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264658350"/>
              </p:ext>
            </p:extLst>
          </p:nvPr>
        </p:nvGraphicFramePr>
        <p:xfrm>
          <a:off x="395536" y="620688"/>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539552" y="332656"/>
            <a:ext cx="3855671"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Системний підхід </a:t>
            </a:r>
          </a:p>
        </p:txBody>
      </p:sp>
      <p:sp>
        <p:nvSpPr>
          <p:cNvPr id="3" name="Прямоугольник 2"/>
          <p:cNvSpPr/>
          <p:nvPr/>
        </p:nvSpPr>
        <p:spPr>
          <a:xfrm>
            <a:off x="1356476" y="3068960"/>
            <a:ext cx="3012363"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uk-UA"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Деталізація</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7858180" cy="646331"/>
          </a:xfrm>
          <a:prstGeom prst="rect">
            <a:avLst/>
          </a:prstGeom>
        </p:spPr>
        <p:txBody>
          <a:bodyPr wrap="square">
            <a:spAutoFit/>
          </a:bodyPr>
          <a:lstStyle/>
          <a:p>
            <a:pPr algn="ctr" fontAlgn="auto">
              <a:spcBef>
                <a:spcPts val="0"/>
              </a:spcBef>
              <a:spcAft>
                <a:spcPts val="0"/>
              </a:spcAft>
            </a:pPr>
            <a:r>
              <a:rPr lang="uk-UA" dirty="0" smtClean="0">
                <a:solidFill>
                  <a:prstClr val="white"/>
                </a:solidFill>
                <a:latin typeface="Constantia"/>
                <a:cs typeface="+mn-cs"/>
              </a:rPr>
              <a:t>Як приклад можна розглянути розв'язання задачі раціональності використання часу роботи виробничого устаткування</a:t>
            </a:r>
            <a:endParaRPr lang="ru-RU" dirty="0">
              <a:solidFill>
                <a:prstClr val="white"/>
              </a:solidFill>
              <a:latin typeface="Constantia"/>
              <a:cs typeface="+mn-cs"/>
            </a:endParaRPr>
          </a:p>
        </p:txBody>
      </p:sp>
      <p:sp>
        <p:nvSpPr>
          <p:cNvPr id="3" name="Прямоугольник 2"/>
          <p:cNvSpPr/>
          <p:nvPr/>
        </p:nvSpPr>
        <p:spPr>
          <a:xfrm>
            <a:off x="571472" y="1142984"/>
            <a:ext cx="8215370" cy="2246769"/>
          </a:xfrm>
          <a:prstGeom prst="rect">
            <a:avLst/>
          </a:prstGeom>
          <a:noFill/>
          <a:ln w="38100">
            <a:solidFill>
              <a:schemeClr val="tx1"/>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pPr>
            <a:r>
              <a:rPr lang="uk-UA" sz="2000" dirty="0" smtClean="0">
                <a:solidFill>
                  <a:schemeClr val="tx1"/>
                </a:solidFill>
              </a:rPr>
              <a:t>Відповідно до оперативного плану ділянка шліфування за перший тиждень грудня випустила 500 кілець для підшипників типу А, 300 кілець для підшипників типу Б і 450 кілець для підшипників типу В. Усі кільця шліфувалися на двох взаємозамінних верстатах різної продуктивності. Машинний час кожного верстата складає 5 000 хв. Трудомісткість операцій (у хвилинах на одне кільце) при виготовленні різних кілець характеризується такими даними:</a:t>
            </a:r>
            <a:endParaRPr lang="ru-RU" sz="2000" dirty="0">
              <a:solidFill>
                <a:schemeClr val="tx1"/>
              </a:solidFill>
            </a:endParaRPr>
          </a:p>
        </p:txBody>
      </p:sp>
      <p:sp>
        <p:nvSpPr>
          <p:cNvPr id="100354" name="Rectangle 2"/>
          <p:cNvSpPr>
            <a:spLocks noChangeArrowheads="1"/>
          </p:cNvSpPr>
          <p:nvPr/>
        </p:nvSpPr>
        <p:spPr bwMode="auto">
          <a:xfrm>
            <a:off x="467544" y="3550981"/>
            <a:ext cx="8496944" cy="938670"/>
          </a:xfrm>
          <a:prstGeom prst="rect">
            <a:avLst/>
          </a:prstGeom>
          <a:noFill/>
          <a:ln w="9525">
            <a:noFill/>
            <a:miter lim="800000"/>
            <a:headEnd/>
            <a:tailEnd/>
          </a:ln>
          <a:effectLst/>
        </p:spPr>
        <p:txBody>
          <a:bodyPr vert="horz" wrap="square" lIns="91440" tIns="45720" rIns="91440" bIns="152352"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Трудомісткість операцій при виготовленні кілець</a:t>
            </a:r>
            <a:endParaRPr lang="uk-UA"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7200" eaLnBrk="0" hangingPunct="0"/>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graphicFrame>
        <p:nvGraphicFramePr>
          <p:cNvPr id="6" name="Таблица 5"/>
          <p:cNvGraphicFramePr>
            <a:graphicFrameLocks noGrp="1"/>
          </p:cNvGraphicFramePr>
          <p:nvPr/>
        </p:nvGraphicFramePr>
        <p:xfrm>
          <a:off x="1500166" y="4071942"/>
          <a:ext cx="6429421" cy="1928826"/>
        </p:xfrm>
        <a:graphic>
          <a:graphicData uri="http://schemas.openxmlformats.org/drawingml/2006/table">
            <a:tbl>
              <a:tblPr>
                <a:tableStyleId>{284E427A-3D55-4303-BF80-6455036E1DE7}</a:tableStyleId>
              </a:tblPr>
              <a:tblGrid>
                <a:gridCol w="2923288">
                  <a:extLst>
                    <a:ext uri="{9D8B030D-6E8A-4147-A177-3AD203B41FA5}">
                      <a16:colId xmlns:a16="http://schemas.microsoft.com/office/drawing/2014/main" val="20000"/>
                    </a:ext>
                  </a:extLst>
                </a:gridCol>
                <a:gridCol w="1168711">
                  <a:extLst>
                    <a:ext uri="{9D8B030D-6E8A-4147-A177-3AD203B41FA5}">
                      <a16:colId xmlns:a16="http://schemas.microsoft.com/office/drawing/2014/main" val="20001"/>
                    </a:ext>
                  </a:extLst>
                </a:gridCol>
                <a:gridCol w="1168711">
                  <a:extLst>
                    <a:ext uri="{9D8B030D-6E8A-4147-A177-3AD203B41FA5}">
                      <a16:colId xmlns:a16="http://schemas.microsoft.com/office/drawing/2014/main" val="20002"/>
                    </a:ext>
                  </a:extLst>
                </a:gridCol>
                <a:gridCol w="1168711">
                  <a:extLst>
                    <a:ext uri="{9D8B030D-6E8A-4147-A177-3AD203B41FA5}">
                      <a16:colId xmlns:a16="http://schemas.microsoft.com/office/drawing/2014/main" val="20003"/>
                    </a:ext>
                  </a:extLst>
                </a:gridCol>
              </a:tblGrid>
              <a:tr h="771804">
                <a:tc rowSpan="2">
                  <a:txBody>
                    <a:bodyPr/>
                    <a:lstStyle/>
                    <a:p>
                      <a:pPr algn="ctr">
                        <a:lnSpc>
                          <a:spcPct val="122000"/>
                        </a:lnSpc>
                        <a:spcAft>
                          <a:spcPts val="0"/>
                        </a:spcAft>
                      </a:pPr>
                      <a:r>
                        <a:rPr lang="uk-UA" sz="1800" dirty="0"/>
                        <a:t>Верстати</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gridSpan="3">
                  <a:txBody>
                    <a:bodyPr/>
                    <a:lstStyle/>
                    <a:p>
                      <a:pPr algn="ctr">
                        <a:lnSpc>
                          <a:spcPct val="122000"/>
                        </a:lnSpc>
                        <a:spcAft>
                          <a:spcPts val="0"/>
                        </a:spcAft>
                      </a:pPr>
                      <a:r>
                        <a:rPr lang="uk-UA" sz="1800" dirty="0"/>
                        <a:t>Витрати часу на одне кільце типів, хв</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13060">
                <a:tc vMerge="1">
                  <a:txBody>
                    <a:bodyPr/>
                    <a:lstStyle/>
                    <a:p>
                      <a:endParaRPr lang="ru-RU"/>
                    </a:p>
                  </a:txBody>
                  <a:tcPr/>
                </a:tc>
                <a:tc>
                  <a:txBody>
                    <a:bodyPr/>
                    <a:lstStyle/>
                    <a:p>
                      <a:pPr algn="ctr">
                        <a:lnSpc>
                          <a:spcPct val="122000"/>
                        </a:lnSpc>
                        <a:spcAft>
                          <a:spcPts val="0"/>
                        </a:spcAft>
                      </a:pPr>
                      <a:r>
                        <a:rPr lang="uk-UA" sz="1800" dirty="0"/>
                        <a:t>А</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a:t>Б</a:t>
                      </a:r>
                      <a:endParaRPr lang="ru-RU" sz="18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a:t>В</a:t>
                      </a:r>
                      <a:endParaRPr lang="ru-RU" sz="18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1981">
                <a:tc>
                  <a:txBody>
                    <a:bodyPr/>
                    <a:lstStyle/>
                    <a:p>
                      <a:pPr algn="ctr">
                        <a:lnSpc>
                          <a:spcPct val="122000"/>
                        </a:lnSpc>
                        <a:spcAft>
                          <a:spcPts val="0"/>
                        </a:spcAft>
                      </a:pPr>
                      <a:r>
                        <a:rPr lang="uk-UA" sz="1800"/>
                        <a:t>I</a:t>
                      </a:r>
                      <a:endParaRPr lang="ru-RU" sz="18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dirty="0"/>
                        <a:t>4</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dirty="0"/>
                        <a:t>10</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a:t>10</a:t>
                      </a:r>
                      <a:endParaRPr lang="ru-RU" sz="18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1981">
                <a:tc>
                  <a:txBody>
                    <a:bodyPr/>
                    <a:lstStyle/>
                    <a:p>
                      <a:pPr algn="ctr">
                        <a:lnSpc>
                          <a:spcPct val="122000"/>
                        </a:lnSpc>
                        <a:spcAft>
                          <a:spcPts val="0"/>
                        </a:spcAft>
                      </a:pPr>
                      <a:r>
                        <a:rPr lang="uk-UA" sz="1800"/>
                        <a:t>II</a:t>
                      </a:r>
                      <a:endParaRPr lang="ru-RU" sz="180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dirty="0"/>
                        <a:t>6</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dirty="0"/>
                        <a:t>8</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22000"/>
                        </a:lnSpc>
                        <a:spcAft>
                          <a:spcPts val="0"/>
                        </a:spcAft>
                      </a:pPr>
                      <a:r>
                        <a:rPr lang="uk-UA" sz="1800" dirty="0"/>
                        <a:t>20</a:t>
                      </a:r>
                      <a:endParaRPr lang="ru-RU" sz="1800" dirty="0">
                        <a:latin typeface="+mn-lt"/>
                        <a:ea typeface="Times New Roman"/>
                        <a:cs typeface="Times New Roman"/>
                      </a:endParaRPr>
                    </a:p>
                  </a:txBody>
                  <a:tcPr marL="17697" marR="17697"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285720" y="214290"/>
            <a:ext cx="88582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Для складання математичної моделі даної задачі вводяться такі умовні позначки:</a:t>
            </a:r>
            <a:endParaRPr lang="ru-RU" dirty="0" smtClean="0">
              <a:solidFill>
                <a:prstClr val="white"/>
              </a:solidFill>
              <a:latin typeface="Constantia"/>
            </a:endParaRPr>
          </a:p>
          <a:p>
            <a:pPr indent="450850" algn="just" eaLnBrk="0" hangingPunct="0"/>
            <a:r>
              <a:rPr lang="uk-UA" u="sng" dirty="0" smtClean="0">
                <a:solidFill>
                  <a:prstClr val="white"/>
                </a:solidFill>
                <a:latin typeface="Constantia"/>
                <a:ea typeface="Times New Roman" pitchFamily="18" charset="0"/>
              </a:rPr>
              <a:t>х</a:t>
            </a:r>
            <a:r>
              <a:rPr lang="uk-UA" u="sng" baseline="-30000" dirty="0" smtClean="0">
                <a:solidFill>
                  <a:prstClr val="white"/>
                </a:solidFill>
                <a:latin typeface="Constantia"/>
                <a:ea typeface="Times New Roman" pitchFamily="18" charset="0"/>
              </a:rPr>
              <a:t>1</a:t>
            </a:r>
            <a:r>
              <a:rPr lang="uk-UA" u="sng" dirty="0" smtClean="0">
                <a:solidFill>
                  <a:prstClr val="white"/>
                </a:solidFill>
                <a:latin typeface="Constantia"/>
                <a:ea typeface="Times New Roman" pitchFamily="18" charset="0"/>
              </a:rPr>
              <a:t>, х</a:t>
            </a:r>
            <a:r>
              <a:rPr lang="uk-UA" u="sng" baseline="-30000" dirty="0" smtClean="0">
                <a:solidFill>
                  <a:prstClr val="white"/>
                </a:solidFill>
                <a:latin typeface="Constantia"/>
                <a:ea typeface="Times New Roman" pitchFamily="18" charset="0"/>
              </a:rPr>
              <a:t>2</a:t>
            </a:r>
            <a:r>
              <a:rPr lang="uk-UA" u="sng" dirty="0" smtClean="0">
                <a:solidFill>
                  <a:prstClr val="white"/>
                </a:solidFill>
                <a:latin typeface="Constantia"/>
                <a:ea typeface="Times New Roman" pitchFamily="18" charset="0"/>
              </a:rPr>
              <a:t>, х</a:t>
            </a:r>
            <a:r>
              <a:rPr lang="uk-UA" u="sng" baseline="-30000" dirty="0" smtClean="0">
                <a:solidFill>
                  <a:prstClr val="white"/>
                </a:solidFill>
                <a:latin typeface="Constantia"/>
                <a:ea typeface="Times New Roman" pitchFamily="18" charset="0"/>
              </a:rPr>
              <a:t>3</a:t>
            </a:r>
            <a:r>
              <a:rPr lang="uk-UA" u="sng" dirty="0" smtClean="0">
                <a:solidFill>
                  <a:prstClr val="white"/>
                </a:solidFill>
                <a:latin typeface="Constantia"/>
                <a:ea typeface="Times New Roman" pitchFamily="18" charset="0"/>
              </a:rPr>
              <a:t>, </a:t>
            </a:r>
            <a:r>
              <a:rPr lang="uk-UA" dirty="0" smtClean="0">
                <a:solidFill>
                  <a:prstClr val="white"/>
                </a:solidFill>
                <a:latin typeface="Constantia"/>
                <a:ea typeface="Times New Roman" pitchFamily="18" charset="0"/>
              </a:rPr>
              <a:t>– відповідно кількість кілець для підшипників типів А, Б, В, вироблених на верстаті I;</a:t>
            </a:r>
            <a:endParaRPr lang="ru-RU" dirty="0" smtClean="0">
              <a:solidFill>
                <a:prstClr val="white"/>
              </a:solidFill>
              <a:latin typeface="Constantia"/>
            </a:endParaRPr>
          </a:p>
          <a:p>
            <a:pPr indent="450850" algn="just" eaLnBrk="0" hangingPunct="0"/>
            <a:r>
              <a:rPr lang="uk-UA" u="sng" dirty="0" smtClean="0">
                <a:solidFill>
                  <a:prstClr val="white"/>
                </a:solidFill>
                <a:latin typeface="Constantia"/>
                <a:ea typeface="Times New Roman" pitchFamily="18" charset="0"/>
              </a:rPr>
              <a:t>х</a:t>
            </a:r>
            <a:r>
              <a:rPr lang="uk-UA" u="sng" baseline="-30000" dirty="0" smtClean="0">
                <a:solidFill>
                  <a:prstClr val="white"/>
                </a:solidFill>
                <a:latin typeface="Constantia"/>
                <a:ea typeface="Times New Roman" pitchFamily="18" charset="0"/>
              </a:rPr>
              <a:t>4</a:t>
            </a:r>
            <a:r>
              <a:rPr lang="uk-UA" u="sng" dirty="0" smtClean="0">
                <a:solidFill>
                  <a:prstClr val="white"/>
                </a:solidFill>
                <a:latin typeface="Constantia"/>
                <a:ea typeface="Times New Roman" pitchFamily="18" charset="0"/>
              </a:rPr>
              <a:t>, х</a:t>
            </a:r>
            <a:r>
              <a:rPr lang="uk-UA" u="sng" baseline="-30000" dirty="0" smtClean="0">
                <a:solidFill>
                  <a:prstClr val="white"/>
                </a:solidFill>
                <a:latin typeface="Constantia"/>
                <a:ea typeface="Times New Roman" pitchFamily="18" charset="0"/>
              </a:rPr>
              <a:t>5</a:t>
            </a:r>
            <a:r>
              <a:rPr lang="uk-UA" u="sng" dirty="0" smtClean="0">
                <a:solidFill>
                  <a:prstClr val="white"/>
                </a:solidFill>
                <a:latin typeface="Constantia"/>
                <a:ea typeface="Times New Roman" pitchFamily="18" charset="0"/>
              </a:rPr>
              <a:t>, х</a:t>
            </a:r>
            <a:r>
              <a:rPr lang="uk-UA" u="sng" baseline="-30000" dirty="0" smtClean="0">
                <a:solidFill>
                  <a:prstClr val="white"/>
                </a:solidFill>
                <a:latin typeface="Constantia"/>
                <a:ea typeface="Times New Roman" pitchFamily="18" charset="0"/>
              </a:rPr>
              <a:t>6</a:t>
            </a:r>
            <a:r>
              <a:rPr lang="uk-UA" u="sng" dirty="0" smtClean="0">
                <a:solidFill>
                  <a:prstClr val="white"/>
                </a:solidFill>
                <a:latin typeface="Constantia"/>
                <a:ea typeface="Times New Roman" pitchFamily="18" charset="0"/>
              </a:rPr>
              <a:t>, </a:t>
            </a:r>
            <a:r>
              <a:rPr lang="uk-UA" dirty="0" smtClean="0">
                <a:solidFill>
                  <a:prstClr val="white"/>
                </a:solidFill>
                <a:latin typeface="Constantia"/>
                <a:ea typeface="Times New Roman" pitchFamily="18" charset="0"/>
              </a:rPr>
              <a:t>– відповідно кількість кілець для підшипників типів А, Б, В, вироблених на верстаті ІІ.</a:t>
            </a:r>
            <a:endParaRPr lang="uk-UA" dirty="0" smtClean="0">
              <a:solidFill>
                <a:prstClr val="white"/>
              </a:solidFill>
              <a:latin typeface="Constantia"/>
            </a:endParaRPr>
          </a:p>
        </p:txBody>
      </p:sp>
      <p:sp>
        <p:nvSpPr>
          <p:cNvPr id="101378" name="Rectangle 2"/>
          <p:cNvSpPr>
            <a:spLocks noChangeArrowheads="1"/>
          </p:cNvSpPr>
          <p:nvPr/>
        </p:nvSpPr>
        <p:spPr bwMode="auto">
          <a:xfrm>
            <a:off x="32007" y="2187050"/>
            <a:ext cx="9079986" cy="369332"/>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anchor="ctr" anchorCtr="0" compatLnSpc="1">
            <a:prstTxWarp prst="textNoShape">
              <a:avLst/>
            </a:prstTxWarp>
            <a:spAutoFit/>
          </a:bodyPr>
          <a:lstStyle/>
          <a:p>
            <a:pPr indent="450850" algn="just"/>
            <a:r>
              <a:rPr lang="uk-UA" u="sng" dirty="0" smtClean="0">
                <a:solidFill>
                  <a:schemeClr val="tx1"/>
                </a:solidFill>
                <a:ea typeface="Times New Roman" pitchFamily="18" charset="0"/>
                <a:cs typeface="Arial" pitchFamily="34" charset="0"/>
              </a:rPr>
              <a:t>Лінійна форма, що відображає критерій оптимальності, буде мати такий вигляд:</a:t>
            </a:r>
            <a:endParaRPr lang="uk-UA" u="sng" dirty="0" smtClean="0">
              <a:solidFill>
                <a:schemeClr val="tx1"/>
              </a:solidFill>
              <a:cs typeface="Arial" pitchFamily="34" charset="0"/>
            </a:endParaRPr>
          </a:p>
        </p:txBody>
      </p:sp>
      <p:sp>
        <p:nvSpPr>
          <p:cNvPr id="4" name="Прямоугольник 3"/>
          <p:cNvSpPr/>
          <p:nvPr/>
        </p:nvSpPr>
        <p:spPr>
          <a:xfrm>
            <a:off x="2000232" y="2786058"/>
            <a:ext cx="5214942" cy="400110"/>
          </a:xfrm>
          <a:prstGeom prst="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pPr>
            <a:r>
              <a:rPr lang="uk-UA" sz="2000" dirty="0" err="1" smtClean="0">
                <a:solidFill>
                  <a:prstClr val="black"/>
                </a:solidFill>
              </a:rPr>
              <a:t>min</a:t>
            </a:r>
            <a:r>
              <a:rPr lang="uk-UA" sz="2000" dirty="0" smtClean="0">
                <a:solidFill>
                  <a:prstClr val="black"/>
                </a:solidFill>
              </a:rPr>
              <a:t> </a:t>
            </a:r>
            <a:r>
              <a:rPr lang="uk-UA" sz="2000" dirty="0" smtClean="0">
                <a:solidFill>
                  <a:prstClr val="black"/>
                </a:solidFill>
                <a:sym typeface="Symbol"/>
              </a:rPr>
              <a:t></a:t>
            </a:r>
            <a:r>
              <a:rPr lang="uk-UA" sz="2000" dirty="0" smtClean="0">
                <a:solidFill>
                  <a:prstClr val="black"/>
                </a:solidFill>
              </a:rPr>
              <a:t>(x) = 4x</a:t>
            </a:r>
            <a:r>
              <a:rPr lang="uk-UA" sz="2000" baseline="-25000" dirty="0" smtClean="0">
                <a:solidFill>
                  <a:prstClr val="black"/>
                </a:solidFill>
              </a:rPr>
              <a:t>1</a:t>
            </a:r>
            <a:r>
              <a:rPr lang="uk-UA" sz="2000" dirty="0" smtClean="0">
                <a:solidFill>
                  <a:prstClr val="black"/>
                </a:solidFill>
              </a:rPr>
              <a:t> + 10x</a:t>
            </a:r>
            <a:r>
              <a:rPr lang="uk-UA" sz="2000" baseline="-25000" dirty="0" smtClean="0">
                <a:solidFill>
                  <a:prstClr val="black"/>
                </a:solidFill>
              </a:rPr>
              <a:t>2</a:t>
            </a:r>
            <a:r>
              <a:rPr lang="uk-UA" sz="2000" dirty="0" smtClean="0">
                <a:solidFill>
                  <a:prstClr val="black"/>
                </a:solidFill>
              </a:rPr>
              <a:t> + 10x</a:t>
            </a:r>
            <a:r>
              <a:rPr lang="uk-UA" sz="2000" baseline="-25000" dirty="0" smtClean="0">
                <a:solidFill>
                  <a:prstClr val="black"/>
                </a:solidFill>
              </a:rPr>
              <a:t>3</a:t>
            </a:r>
            <a:r>
              <a:rPr lang="uk-UA" sz="2000" dirty="0" smtClean="0">
                <a:solidFill>
                  <a:prstClr val="black"/>
                </a:solidFill>
              </a:rPr>
              <a:t> + 6x</a:t>
            </a:r>
            <a:r>
              <a:rPr lang="uk-UA" sz="2000" baseline="-25000" dirty="0" smtClean="0">
                <a:solidFill>
                  <a:prstClr val="black"/>
                </a:solidFill>
              </a:rPr>
              <a:t>4</a:t>
            </a:r>
            <a:r>
              <a:rPr lang="uk-UA" sz="2000" dirty="0" smtClean="0">
                <a:solidFill>
                  <a:prstClr val="black"/>
                </a:solidFill>
              </a:rPr>
              <a:t> + 8x</a:t>
            </a:r>
            <a:r>
              <a:rPr lang="uk-UA" sz="2000" baseline="-25000" dirty="0" smtClean="0">
                <a:solidFill>
                  <a:prstClr val="black"/>
                </a:solidFill>
              </a:rPr>
              <a:t>5</a:t>
            </a:r>
            <a:r>
              <a:rPr lang="uk-UA" sz="2000" dirty="0" smtClean="0">
                <a:solidFill>
                  <a:prstClr val="black"/>
                </a:solidFill>
              </a:rPr>
              <a:t> + 20x</a:t>
            </a:r>
            <a:r>
              <a:rPr lang="uk-UA" sz="2000" baseline="-25000" dirty="0" smtClean="0">
                <a:solidFill>
                  <a:prstClr val="black"/>
                </a:solidFill>
              </a:rPr>
              <a:t>6</a:t>
            </a:r>
            <a:endParaRPr lang="ru-RU" sz="2000" dirty="0">
              <a:solidFill>
                <a:prstClr val="black"/>
              </a:solidFill>
            </a:endParaRPr>
          </a:p>
        </p:txBody>
      </p:sp>
      <p:sp>
        <p:nvSpPr>
          <p:cNvPr id="5" name="Прямоугольник 4"/>
          <p:cNvSpPr/>
          <p:nvPr/>
        </p:nvSpPr>
        <p:spPr>
          <a:xfrm>
            <a:off x="428596" y="3500438"/>
            <a:ext cx="1995354" cy="369332"/>
          </a:xfrm>
          <a:prstGeom prst="rect">
            <a:avLst/>
          </a:prstGeom>
        </p:spPr>
        <p:txBody>
          <a:bodyPr wrap="none">
            <a:spAutoFit/>
          </a:bodyPr>
          <a:lstStyle/>
          <a:p>
            <a:pPr fontAlgn="auto">
              <a:spcBef>
                <a:spcPts val="0"/>
              </a:spcBef>
              <a:spcAft>
                <a:spcPts val="0"/>
              </a:spcAft>
            </a:pPr>
            <a:r>
              <a:rPr lang="uk-UA" dirty="0" smtClean="0">
                <a:solidFill>
                  <a:prstClr val="white"/>
                </a:solidFill>
                <a:latin typeface="Constantia"/>
                <a:cs typeface="+mn-cs"/>
              </a:rPr>
              <a:t>при обмеженнях:</a:t>
            </a:r>
            <a:endParaRPr lang="ru-RU" dirty="0">
              <a:solidFill>
                <a:prstClr val="white"/>
              </a:solidFill>
              <a:latin typeface="Constantia"/>
              <a:cs typeface="+mn-cs"/>
            </a:endParaRPr>
          </a:p>
        </p:txBody>
      </p:sp>
      <p:pic>
        <p:nvPicPr>
          <p:cNvPr id="101379" name="Picture 3"/>
          <p:cNvPicPr>
            <a:picLocks noChangeAspect="1" noChangeArrowheads="1"/>
          </p:cNvPicPr>
          <p:nvPr/>
        </p:nvPicPr>
        <p:blipFill>
          <a:blip r:embed="rId2" cstate="print"/>
          <a:srcRect l="29649" t="43334" r="39604" b="30273"/>
          <a:stretch>
            <a:fillRect/>
          </a:stretch>
        </p:blipFill>
        <p:spPr bwMode="auto">
          <a:xfrm>
            <a:off x="1785918" y="4000504"/>
            <a:ext cx="5786478" cy="264320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14282" y="214290"/>
            <a:ext cx="864396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Можна змінити умову задачі введенням додаткових (допоміжних) і фіктивних перемінних. Слід записати так:</a:t>
            </a:r>
            <a:endParaRPr lang="ru-RU" dirty="0" smtClean="0">
              <a:solidFill>
                <a:prstClr val="white"/>
              </a:solidFill>
              <a:latin typeface="Constantia"/>
            </a:endParaRPr>
          </a:p>
          <a:p>
            <a:pPr indent="450850" algn="just" eaLnBrk="0" hangingPunct="0"/>
            <a:r>
              <a:rPr lang="uk-UA" dirty="0" err="1" smtClean="0">
                <a:solidFill>
                  <a:prstClr val="white"/>
                </a:solidFill>
                <a:latin typeface="Constantia"/>
                <a:ea typeface="Times New Roman" pitchFamily="18" charset="0"/>
              </a:rPr>
              <a:t>min</a:t>
            </a:r>
            <a:r>
              <a:rPr lang="uk-UA" dirty="0" smtClean="0">
                <a:solidFill>
                  <a:prstClr val="white"/>
                </a:solidFill>
                <a:latin typeface="Constantia"/>
                <a:ea typeface="Times New Roman" pitchFamily="18" charset="0"/>
              </a:rPr>
              <a:t>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(x) = 4x</a:t>
            </a:r>
            <a:r>
              <a:rPr lang="uk-UA" baseline="-30000" dirty="0" smtClean="0">
                <a:solidFill>
                  <a:prstClr val="white"/>
                </a:solidFill>
                <a:latin typeface="Constantia"/>
                <a:ea typeface="Times New Roman" pitchFamily="18" charset="0"/>
                <a:sym typeface="Symbol" pitchFamily="18" charset="2"/>
              </a:rPr>
              <a:t>1</a:t>
            </a:r>
            <a:r>
              <a:rPr lang="uk-UA" dirty="0" smtClean="0">
                <a:solidFill>
                  <a:prstClr val="white"/>
                </a:solidFill>
                <a:latin typeface="Constantia"/>
                <a:ea typeface="Times New Roman" pitchFamily="18" charset="0"/>
                <a:sym typeface="Symbol" pitchFamily="18" charset="2"/>
              </a:rPr>
              <a:t> + 10x</a:t>
            </a:r>
            <a:r>
              <a:rPr lang="uk-UA" baseline="-30000" dirty="0" smtClean="0">
                <a:solidFill>
                  <a:prstClr val="white"/>
                </a:solidFill>
                <a:latin typeface="Constantia"/>
                <a:ea typeface="Times New Roman" pitchFamily="18" charset="0"/>
                <a:sym typeface="Symbol" pitchFamily="18" charset="2"/>
              </a:rPr>
              <a:t>2</a:t>
            </a:r>
            <a:r>
              <a:rPr lang="uk-UA" dirty="0" smtClean="0">
                <a:solidFill>
                  <a:prstClr val="white"/>
                </a:solidFill>
                <a:latin typeface="Constantia"/>
                <a:ea typeface="Times New Roman" pitchFamily="18" charset="0"/>
                <a:sym typeface="Symbol" pitchFamily="18" charset="2"/>
              </a:rPr>
              <a:t> + 10x</a:t>
            </a:r>
            <a:r>
              <a:rPr lang="uk-UA" baseline="-30000" dirty="0" smtClean="0">
                <a:solidFill>
                  <a:prstClr val="white"/>
                </a:solidFill>
                <a:latin typeface="Constantia"/>
                <a:ea typeface="Times New Roman" pitchFamily="18" charset="0"/>
                <a:sym typeface="Symbol" pitchFamily="18" charset="2"/>
              </a:rPr>
              <a:t>3</a:t>
            </a:r>
            <a:r>
              <a:rPr lang="uk-UA" dirty="0" smtClean="0">
                <a:solidFill>
                  <a:prstClr val="white"/>
                </a:solidFill>
                <a:latin typeface="Constantia"/>
                <a:ea typeface="Times New Roman" pitchFamily="18" charset="0"/>
                <a:sym typeface="Symbol" pitchFamily="18" charset="2"/>
              </a:rPr>
              <a:t> + 6x</a:t>
            </a:r>
            <a:r>
              <a:rPr lang="uk-UA" baseline="-30000" dirty="0" smtClean="0">
                <a:solidFill>
                  <a:prstClr val="white"/>
                </a:solidFill>
                <a:latin typeface="Constantia"/>
                <a:ea typeface="Times New Roman" pitchFamily="18" charset="0"/>
                <a:sym typeface="Symbol" pitchFamily="18" charset="2"/>
              </a:rPr>
              <a:t>4</a:t>
            </a:r>
            <a:r>
              <a:rPr lang="uk-UA" dirty="0" smtClean="0">
                <a:solidFill>
                  <a:prstClr val="white"/>
                </a:solidFill>
                <a:latin typeface="Constantia"/>
                <a:ea typeface="Times New Roman" pitchFamily="18" charset="0"/>
                <a:sym typeface="Symbol" pitchFamily="18" charset="2"/>
              </a:rPr>
              <a:t> + 8x</a:t>
            </a:r>
            <a:r>
              <a:rPr lang="uk-UA" baseline="-30000" dirty="0" smtClean="0">
                <a:solidFill>
                  <a:prstClr val="white"/>
                </a:solidFill>
                <a:latin typeface="Constantia"/>
                <a:ea typeface="Times New Roman" pitchFamily="18" charset="0"/>
                <a:sym typeface="Symbol" pitchFamily="18" charset="2"/>
              </a:rPr>
              <a:t>5</a:t>
            </a:r>
            <a:r>
              <a:rPr lang="uk-UA" dirty="0" smtClean="0">
                <a:solidFill>
                  <a:prstClr val="white"/>
                </a:solidFill>
                <a:latin typeface="Constantia"/>
                <a:ea typeface="Times New Roman" pitchFamily="18" charset="0"/>
                <a:sym typeface="Symbol" pitchFamily="18" charset="2"/>
              </a:rPr>
              <a:t> + 20x</a:t>
            </a:r>
            <a:r>
              <a:rPr lang="uk-UA" baseline="-30000" dirty="0" smtClean="0">
                <a:solidFill>
                  <a:prstClr val="white"/>
                </a:solidFill>
                <a:latin typeface="Constantia"/>
                <a:ea typeface="Times New Roman" pitchFamily="18" charset="0"/>
                <a:sym typeface="Symbol" pitchFamily="18" charset="2"/>
              </a:rPr>
              <a:t>6</a:t>
            </a:r>
            <a:r>
              <a:rPr lang="uk-UA" dirty="0" smtClean="0">
                <a:solidFill>
                  <a:prstClr val="white"/>
                </a:solidFill>
                <a:latin typeface="Constantia"/>
                <a:ea typeface="Times New Roman" pitchFamily="18" charset="0"/>
                <a:sym typeface="Symbol" pitchFamily="18" charset="2"/>
              </a:rPr>
              <a:t> + Mx</a:t>
            </a:r>
            <a:r>
              <a:rPr lang="uk-UA" baseline="-30000" dirty="0" smtClean="0">
                <a:solidFill>
                  <a:prstClr val="white"/>
                </a:solidFill>
                <a:latin typeface="Constantia"/>
                <a:ea typeface="Times New Roman" pitchFamily="18" charset="0"/>
                <a:sym typeface="Symbol" pitchFamily="18" charset="2"/>
              </a:rPr>
              <a:t>9</a:t>
            </a:r>
            <a:r>
              <a:rPr lang="uk-UA" dirty="0" smtClean="0">
                <a:solidFill>
                  <a:prstClr val="white"/>
                </a:solidFill>
                <a:latin typeface="Constantia"/>
                <a:ea typeface="Times New Roman" pitchFamily="18" charset="0"/>
                <a:sym typeface="Symbol" pitchFamily="18" charset="2"/>
              </a:rPr>
              <a:t> + Mx</a:t>
            </a:r>
            <a:r>
              <a:rPr lang="uk-UA" baseline="-30000" dirty="0" smtClean="0">
                <a:solidFill>
                  <a:prstClr val="white"/>
                </a:solidFill>
                <a:latin typeface="Constantia"/>
                <a:ea typeface="Times New Roman" pitchFamily="18" charset="0"/>
                <a:sym typeface="Symbol" pitchFamily="18" charset="2"/>
              </a:rPr>
              <a:t>10</a:t>
            </a:r>
            <a:r>
              <a:rPr lang="uk-UA" dirty="0" smtClean="0">
                <a:solidFill>
                  <a:prstClr val="white"/>
                </a:solidFill>
                <a:latin typeface="Constantia"/>
                <a:ea typeface="Times New Roman" pitchFamily="18" charset="0"/>
                <a:sym typeface="Symbol" pitchFamily="18" charset="2"/>
              </a:rPr>
              <a:t> + Mx</a:t>
            </a:r>
            <a:r>
              <a:rPr lang="uk-UA" baseline="-30000" dirty="0" smtClean="0">
                <a:solidFill>
                  <a:prstClr val="white"/>
                </a:solidFill>
                <a:latin typeface="Constantia"/>
                <a:ea typeface="Times New Roman" pitchFamily="18" charset="0"/>
                <a:sym typeface="Symbol" pitchFamily="18" charset="2"/>
              </a:rPr>
              <a:t>11</a:t>
            </a:r>
            <a:r>
              <a:rPr lang="uk-UA" dirty="0" smtClean="0">
                <a:solidFill>
                  <a:prstClr val="white"/>
                </a:solidFill>
                <a:latin typeface="Constantia"/>
                <a:ea typeface="Times New Roman" pitchFamily="18" charset="0"/>
                <a:sym typeface="Symbol" pitchFamily="18" charset="2"/>
              </a:rPr>
              <a:t>.</a:t>
            </a:r>
            <a:r>
              <a:rPr lang="ru-RU" dirty="0" smtClean="0">
                <a:solidFill>
                  <a:prstClr val="white"/>
                </a:solidFill>
                <a:latin typeface="Constantia"/>
                <a:sym typeface="Symbol" pitchFamily="18" charset="2"/>
              </a:rPr>
              <a:t> </a:t>
            </a:r>
            <a:endParaRPr lang="ru-RU" dirty="0" smtClean="0">
              <a:solidFill>
                <a:prstClr val="white"/>
              </a:solidFill>
              <a:latin typeface="Constantia"/>
              <a:ea typeface="Times New Roman" pitchFamily="18" charset="0"/>
              <a:sym typeface="Symbol" pitchFamily="18" charset="2"/>
            </a:endParaRPr>
          </a:p>
        </p:txBody>
      </p:sp>
      <p:pic>
        <p:nvPicPr>
          <p:cNvPr id="87042" name="Picture 2"/>
          <p:cNvPicPr>
            <a:picLocks noChangeAspect="1" noChangeArrowheads="1"/>
          </p:cNvPicPr>
          <p:nvPr/>
        </p:nvPicPr>
        <p:blipFill>
          <a:blip r:embed="rId2" cstate="print"/>
          <a:srcRect l="26354" t="35156" r="25878" b="27734"/>
          <a:stretch>
            <a:fillRect/>
          </a:stretch>
        </p:blipFill>
        <p:spPr bwMode="auto">
          <a:xfrm>
            <a:off x="1571604" y="1214422"/>
            <a:ext cx="6643734" cy="2286016"/>
          </a:xfrm>
          <a:prstGeom prst="rect">
            <a:avLst/>
          </a:prstGeom>
          <a:noFill/>
          <a:ln w="38100">
            <a:solidFill>
              <a:schemeClr val="accent2"/>
            </a:solidFill>
            <a:miter lim="800000"/>
            <a:headEnd/>
            <a:tailEnd/>
          </a:ln>
        </p:spPr>
      </p:pic>
      <p:sp>
        <p:nvSpPr>
          <p:cNvPr id="87043" name="Rectangle 3"/>
          <p:cNvSpPr>
            <a:spLocks noChangeArrowheads="1"/>
          </p:cNvSpPr>
          <p:nvPr/>
        </p:nvSpPr>
        <p:spPr bwMode="auto">
          <a:xfrm>
            <a:off x="357158" y="3718679"/>
            <a:ext cx="850112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Якби на верстаті I вироблялося 125 кілець підшипників типу А, 450 кілець підшипників типу В, на верстаті II – 375 кілець підшипників типу А і 300 кілець підшипників типу Б, то при такому завантаженні устаткування було б звільнено 350 хв машинного часу верстата ІІ. Загальні витрати часу за оптимальним варіантом склали б 9 650 хв, тоді як фактично витрачені 10 000 хв машинного часу .</a:t>
            </a:r>
            <a:endParaRPr lang="ru-RU" dirty="0" smtClean="0">
              <a:solidFill>
                <a:prstClr val="white"/>
              </a:solidFill>
              <a:latin typeface="Constantia"/>
            </a:endParaRPr>
          </a:p>
          <a:p>
            <a:pPr indent="450850" algn="just" eaLnBrk="0" hangingPunct="0"/>
            <a:r>
              <a:rPr lang="uk-UA" dirty="0" smtClean="0">
                <a:solidFill>
                  <a:prstClr val="white"/>
                </a:solidFill>
                <a:latin typeface="Constantia"/>
                <a:ea typeface="Times New Roman" pitchFamily="18" charset="0"/>
              </a:rPr>
              <a:t>Типовою задачею, яка розв'язується за допомогою лінійного програмування, є </a:t>
            </a:r>
            <a:r>
              <a:rPr lang="uk-UA" b="1" i="1" u="sng" dirty="0" smtClean="0">
                <a:solidFill>
                  <a:prstClr val="white"/>
                </a:solidFill>
                <a:latin typeface="Constantia"/>
                <a:ea typeface="Times New Roman" pitchFamily="18" charset="0"/>
              </a:rPr>
              <a:t>транспортна задача</a:t>
            </a:r>
            <a:r>
              <a:rPr lang="uk-UA" dirty="0" smtClean="0">
                <a:solidFill>
                  <a:prstClr val="white"/>
                </a:solidFill>
                <a:latin typeface="Constantia"/>
                <a:ea typeface="Times New Roman" pitchFamily="18" charset="0"/>
              </a:rPr>
              <a:t>. Її зміст полягає в мінімізації вантажообігу при доставці товарів широкого вжитку від виробника до споживача, з оптових складів і баз у роздрібні торгові підприємства. Вона вирішується симплекс-методом або розподільним методом.</a:t>
            </a:r>
            <a:endParaRPr lang="uk-UA" dirty="0" smtClean="0">
              <a:solidFill>
                <a:prstClr val="white"/>
              </a:solidFill>
              <a:latin typeface="Constantia"/>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01122" cy="95410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uk-UA"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Математична теорія масового обслуговування</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464315" y="1172194"/>
            <a:ext cx="8286808" cy="1754326"/>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fontAlgn="auto">
              <a:spcBef>
                <a:spcPts val="0"/>
              </a:spcBef>
              <a:spcAft>
                <a:spcPts val="0"/>
              </a:spcAft>
            </a:pPr>
            <a:r>
              <a:rPr lang="uk-UA" dirty="0" smtClean="0">
                <a:solidFill>
                  <a:schemeClr val="tx1"/>
                </a:solidFill>
              </a:rPr>
              <a:t>Теорія масового обслуговування вперше застосовувалася в телефонії, а потім і в інших областях господарської діяльності. Наприклад, слід вибрати такий оптимальний варіант організації торгового обслуговування населення, при якому час обслуговування буде мінімальним, якість – високою, не буде зайвих народногосподарських витрат. Математичний апарат теорії масового обслуговування полегшує розв'язання цієї задачі.</a:t>
            </a:r>
            <a:endParaRPr lang="ru-RU" dirty="0">
              <a:solidFill>
                <a:schemeClr val="tx1"/>
              </a:solidFill>
            </a:endParaRPr>
          </a:p>
        </p:txBody>
      </p:sp>
      <p:sp>
        <p:nvSpPr>
          <p:cNvPr id="4" name="Прямоугольник 3"/>
          <p:cNvSpPr/>
          <p:nvPr/>
        </p:nvSpPr>
        <p:spPr>
          <a:xfrm>
            <a:off x="1372702" y="2838502"/>
            <a:ext cx="6003567"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Теорія масового обслуговування </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endParaRPr>
          </a:p>
        </p:txBody>
      </p:sp>
      <p:sp>
        <p:nvSpPr>
          <p:cNvPr id="5" name="Прямоугольник 4"/>
          <p:cNvSpPr/>
          <p:nvPr/>
        </p:nvSpPr>
        <p:spPr>
          <a:xfrm>
            <a:off x="1331640" y="3786190"/>
            <a:ext cx="183743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pPr>
            <a:r>
              <a:rPr lang="uk-UA" b="1" i="1" dirty="0" smtClean="0">
                <a:solidFill>
                  <a:schemeClr val="tx1"/>
                </a:solidFill>
              </a:rPr>
              <a:t>з неявними втратами</a:t>
            </a:r>
            <a:endParaRPr lang="ru-RU" b="1" i="1" dirty="0">
              <a:solidFill>
                <a:schemeClr val="tx1"/>
              </a:solidFill>
            </a:endParaRPr>
          </a:p>
        </p:txBody>
      </p:sp>
      <p:sp>
        <p:nvSpPr>
          <p:cNvPr id="6" name="Прямоугольник 5"/>
          <p:cNvSpPr/>
          <p:nvPr/>
        </p:nvSpPr>
        <p:spPr>
          <a:xfrm>
            <a:off x="5940152" y="3901498"/>
            <a:ext cx="1739592" cy="6509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pPr>
            <a:r>
              <a:rPr lang="uk-UA" b="1" i="1" dirty="0" smtClean="0">
                <a:solidFill>
                  <a:schemeClr val="tx1"/>
                </a:solidFill>
              </a:rPr>
              <a:t>з явними втратами</a:t>
            </a:r>
            <a:endParaRPr lang="ru-RU" b="1" i="1" dirty="0">
              <a:solidFill>
                <a:schemeClr val="tx1"/>
              </a:solidFill>
            </a:endParaRPr>
          </a:p>
        </p:txBody>
      </p:sp>
      <p:cxnSp>
        <p:nvCxnSpPr>
          <p:cNvPr id="8" name="Прямая со стрелкой 7"/>
          <p:cNvCxnSpPr/>
          <p:nvPr/>
        </p:nvCxnSpPr>
        <p:spPr>
          <a:xfrm rot="10800000" flipV="1">
            <a:off x="3275856" y="3331653"/>
            <a:ext cx="714380" cy="35719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148064" y="3361722"/>
            <a:ext cx="500066" cy="42862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285720" y="4572008"/>
            <a:ext cx="8572560" cy="2923877"/>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Систему масового обслуговування з неявними втратами (правило черг) можна показати на прикладі обслуговування робітників необхідним інструментом (з відокремлених комор промислового підприємства). </a:t>
            </a:r>
          </a:p>
          <a:p>
            <a:pPr algn="just" fontAlgn="auto">
              <a:spcBef>
                <a:spcPts val="0"/>
              </a:spcBef>
              <a:spcAft>
                <a:spcPts val="0"/>
              </a:spcAft>
            </a:pPr>
            <a:r>
              <a:rPr lang="uk-UA" dirty="0" smtClean="0">
                <a:solidFill>
                  <a:prstClr val="white"/>
                </a:solidFill>
                <a:latin typeface="Constantia"/>
                <a:ea typeface="Times New Roman" pitchFamily="18" charset="0"/>
              </a:rPr>
              <a:t>Припустимо, що в інструментальній коморі працюють два комірники.          Потрібно визначити, якою мірою вони вчасно забезпечують заявки на обслуговування, що надходять від робітників; чи не обходяться простої робітників у черзі за інструментом дорожче, ніж додаткове утримання ще одного чи двох комірників?</a:t>
            </a:r>
          </a:p>
          <a:p>
            <a:pPr algn="just" fontAlgn="auto">
              <a:spcBef>
                <a:spcPts val="0"/>
              </a:spcBef>
              <a:spcAft>
                <a:spcPts val="0"/>
              </a:spcAft>
            </a:pPr>
            <a:endParaRPr lang="uk-UA" sz="2000" dirty="0" smtClean="0">
              <a:solidFill>
                <a:prstClr val="white"/>
              </a:solidFill>
              <a:latin typeface="Constantia"/>
              <a:cs typeface="+mn-cs"/>
            </a:endParaRPr>
          </a:p>
          <a:p>
            <a:pPr algn="just" fontAlgn="auto">
              <a:spcBef>
                <a:spcPts val="0"/>
              </a:spcBef>
              <a:spcAft>
                <a:spcPts val="0"/>
              </a:spcAft>
            </a:pPr>
            <a:endParaRPr lang="ru-RU" sz="2000" dirty="0">
              <a:solidFill>
                <a:prstClr val="white"/>
              </a:solidFill>
              <a:latin typeface="Constantia"/>
              <a:cs typeface="+mn-cs"/>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285720" y="0"/>
            <a:ext cx="864396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eaLnBrk="0" hangingPunct="0"/>
            <a:r>
              <a:rPr lang="uk-UA" dirty="0" smtClean="0">
                <a:solidFill>
                  <a:prstClr val="white"/>
                </a:solidFill>
                <a:latin typeface="Constantia"/>
                <a:ea typeface="Times New Roman" pitchFamily="18" charset="0"/>
              </a:rPr>
              <a:t>Для вирішення даної задачі необхідні, насамперед, хронометражні виміри про потік вимог щодо обслуговування в одиницю часу. Якщо хронометраж здійснювався протягом 10 днів кожні 15 хв за зміну (крім початку і кінця робочого дня), то за цей відрізок часу було зроблено 300 спостережень (30 спостережень, помножене на 10). Час спостережень (Т) складе 4 500 хв. Причому таких проміжків, коли на склад ніхто не приходив чи приходив тільки один робітник, не спостерігалося, прихід двох робітників відзначався один раз, трьох – три рази і т. д. </a:t>
            </a:r>
            <a:endParaRPr lang="uk-UA" dirty="0" smtClean="0">
              <a:solidFill>
                <a:prstClr val="white"/>
              </a:solidFill>
              <a:latin typeface="Constantia"/>
            </a:endParaRPr>
          </a:p>
        </p:txBody>
      </p:sp>
      <p:sp>
        <p:nvSpPr>
          <p:cNvPr id="103426" name="Rectangle 2"/>
          <p:cNvSpPr>
            <a:spLocks noChangeArrowheads="1"/>
          </p:cNvSpPr>
          <p:nvPr/>
        </p:nvSpPr>
        <p:spPr bwMode="auto">
          <a:xfrm>
            <a:off x="388082" y="2255215"/>
            <a:ext cx="8107989" cy="815559"/>
          </a:xfrm>
          <a:prstGeom prst="rect">
            <a:avLst/>
          </a:prstGeom>
          <a:noFill/>
          <a:ln w="9525">
            <a:noFill/>
            <a:miter lim="800000"/>
            <a:headEnd/>
            <a:tailEnd/>
          </a:ln>
          <a:effectLst/>
        </p:spPr>
        <p:txBody>
          <a:bodyPr vert="horz" wrap="none" lIns="91440" tIns="45720" rIns="91440" bIns="152352"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457200" algn="ctr"/>
            <a:r>
              <a:rPr lang="uk-UA"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rPr>
              <a:t>Розрахунок повної кількості приходів робітників у комору</a:t>
            </a:r>
            <a:endParaRPr lang="uk-UA"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Times New Roman" pitchFamily="18" charset="0"/>
            </a:endParaRPr>
          </a:p>
          <a:p>
            <a:pPr indent="457200" eaLnBrk="0" hangingPunct="0"/>
            <a:endParaRPr lang="uk-UA"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139675"/>
              </p:ext>
            </p:extLst>
          </p:nvPr>
        </p:nvGraphicFramePr>
        <p:xfrm>
          <a:off x="1357288" y="2633472"/>
          <a:ext cx="6572297" cy="4178663"/>
        </p:xfrm>
        <a:graphic>
          <a:graphicData uri="http://schemas.openxmlformats.org/drawingml/2006/table">
            <a:tbl>
              <a:tblPr>
                <a:tableStyleId>{284E427A-3D55-4303-BF80-6455036E1DE7}</a:tableStyleId>
              </a:tblPr>
              <a:tblGrid>
                <a:gridCol w="802530">
                  <a:extLst>
                    <a:ext uri="{9D8B030D-6E8A-4147-A177-3AD203B41FA5}">
                      <a16:colId xmlns:a16="http://schemas.microsoft.com/office/drawing/2014/main" val="20000"/>
                    </a:ext>
                  </a:extLst>
                </a:gridCol>
                <a:gridCol w="802530">
                  <a:extLst>
                    <a:ext uri="{9D8B030D-6E8A-4147-A177-3AD203B41FA5}">
                      <a16:colId xmlns:a16="http://schemas.microsoft.com/office/drawing/2014/main" val="20001"/>
                    </a:ext>
                  </a:extLst>
                </a:gridCol>
                <a:gridCol w="802530">
                  <a:extLst>
                    <a:ext uri="{9D8B030D-6E8A-4147-A177-3AD203B41FA5}">
                      <a16:colId xmlns:a16="http://schemas.microsoft.com/office/drawing/2014/main" val="20002"/>
                    </a:ext>
                  </a:extLst>
                </a:gridCol>
                <a:gridCol w="803213">
                  <a:extLst>
                    <a:ext uri="{9D8B030D-6E8A-4147-A177-3AD203B41FA5}">
                      <a16:colId xmlns:a16="http://schemas.microsoft.com/office/drawing/2014/main" val="20003"/>
                    </a:ext>
                  </a:extLst>
                </a:gridCol>
                <a:gridCol w="803213">
                  <a:extLst>
                    <a:ext uri="{9D8B030D-6E8A-4147-A177-3AD203B41FA5}">
                      <a16:colId xmlns:a16="http://schemas.microsoft.com/office/drawing/2014/main" val="20004"/>
                    </a:ext>
                  </a:extLst>
                </a:gridCol>
                <a:gridCol w="803213">
                  <a:extLst>
                    <a:ext uri="{9D8B030D-6E8A-4147-A177-3AD203B41FA5}">
                      <a16:colId xmlns:a16="http://schemas.microsoft.com/office/drawing/2014/main" val="20005"/>
                    </a:ext>
                  </a:extLst>
                </a:gridCol>
                <a:gridCol w="803213">
                  <a:extLst>
                    <a:ext uri="{9D8B030D-6E8A-4147-A177-3AD203B41FA5}">
                      <a16:colId xmlns:a16="http://schemas.microsoft.com/office/drawing/2014/main" val="20006"/>
                    </a:ext>
                  </a:extLst>
                </a:gridCol>
                <a:gridCol w="951855">
                  <a:extLst>
                    <a:ext uri="{9D8B030D-6E8A-4147-A177-3AD203B41FA5}">
                      <a16:colId xmlns:a16="http://schemas.microsoft.com/office/drawing/2014/main" val="20007"/>
                    </a:ext>
                  </a:extLst>
                </a:gridCol>
              </a:tblGrid>
              <a:tr h="1161143">
                <a:tc>
                  <a:txBody>
                    <a:bodyPr/>
                    <a:lstStyle/>
                    <a:p>
                      <a:pPr algn="ctr">
                        <a:lnSpc>
                          <a:spcPct val="120000"/>
                        </a:lnSpc>
                        <a:spcAft>
                          <a:spcPts val="0"/>
                        </a:spcAft>
                      </a:pPr>
                      <a:r>
                        <a:rPr lang="uk-UA" sz="1100" dirty="0"/>
                        <a:t>Кількість при­ходів </a:t>
                      </a:r>
                      <a:br>
                        <a:rPr lang="uk-UA" sz="1100" dirty="0"/>
                      </a:br>
                      <a:r>
                        <a:rPr lang="uk-UA" sz="1100" dirty="0"/>
                        <a:t>в одини­цю часу </a:t>
                      </a:r>
                      <a:endParaRPr lang="ru-RU" sz="1200" dirty="0"/>
                    </a:p>
                    <a:p>
                      <a:pPr algn="ctr">
                        <a:lnSpc>
                          <a:spcPct val="120000"/>
                        </a:lnSpc>
                        <a:spcAft>
                          <a:spcPts val="0"/>
                        </a:spcAft>
                      </a:pPr>
                      <a:r>
                        <a:rPr lang="uk-UA" sz="1100" dirty="0"/>
                        <a:t>(за 15 хв)</a:t>
                      </a:r>
                      <a:endParaRPr lang="ru-RU" sz="1200" dirty="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Кількість </a:t>
                      </a:r>
                      <a:r>
                        <a:rPr lang="uk-UA" sz="1100" spc="-20"/>
                        <a:t>приходів,</a:t>
                      </a:r>
                      <a:r>
                        <a:rPr lang="uk-UA" sz="1100"/>
                        <a:t> що спо­стеріга­ється, %</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dirty="0"/>
                        <a:t>Частота </a:t>
                      </a:r>
                      <a:r>
                        <a:rPr lang="uk-UA" sz="1100" spc="-20" dirty="0"/>
                        <a:t>приходів,</a:t>
                      </a:r>
                      <a:r>
                        <a:rPr lang="uk-UA" sz="1100" dirty="0"/>
                        <a:t> що спо­стеріга­ється, %</a:t>
                      </a:r>
                      <a:endParaRPr lang="ru-RU" sz="1200" dirty="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Повна кількість приходів робітників </a:t>
                      </a:r>
                      <a:endParaRPr lang="ru-RU" sz="1200"/>
                    </a:p>
                    <a:p>
                      <a:pPr algn="ctr">
                        <a:lnSpc>
                          <a:spcPct val="120000"/>
                        </a:lnSpc>
                        <a:spcAft>
                          <a:spcPts val="0"/>
                        </a:spcAft>
                      </a:pPr>
                      <a:r>
                        <a:rPr lang="uk-UA" sz="1100" spc="-110"/>
                        <a:t>(гр. 1</a:t>
                      </a:r>
                      <a:r>
                        <a:rPr lang="uk-UA" sz="1100" spc="-110">
                          <a:sym typeface="Symbol"/>
                        </a:rPr>
                        <a:t></a:t>
                      </a:r>
                      <a:r>
                        <a:rPr lang="uk-UA" sz="1100" spc="-110"/>
                        <a:t>гр. 2)</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dirty="0"/>
                        <a:t>Кількість приходів </a:t>
                      </a:r>
                      <a:br>
                        <a:rPr lang="uk-UA" sz="1100" dirty="0"/>
                      </a:br>
                      <a:r>
                        <a:rPr lang="uk-UA" sz="1100" dirty="0"/>
                        <a:t>в одини­цю часу </a:t>
                      </a:r>
                      <a:endParaRPr lang="ru-RU" sz="1200" dirty="0"/>
                    </a:p>
                    <a:p>
                      <a:pPr algn="ctr">
                        <a:lnSpc>
                          <a:spcPct val="120000"/>
                        </a:lnSpc>
                        <a:spcAft>
                          <a:spcPts val="0"/>
                        </a:spcAft>
                      </a:pPr>
                      <a:r>
                        <a:rPr lang="uk-UA" sz="1100" spc="-20" dirty="0"/>
                        <a:t>(за 15 хв)</a:t>
                      </a:r>
                      <a:endParaRPr lang="ru-RU" sz="1200" dirty="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Кількість </a:t>
                      </a:r>
                      <a:r>
                        <a:rPr lang="uk-UA" sz="1100" spc="-20"/>
                        <a:t>приходів,</a:t>
                      </a:r>
                      <a:r>
                        <a:rPr lang="uk-UA" sz="1100"/>
                        <a:t> що спо­стеріга­ється, %</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Частота </a:t>
                      </a:r>
                      <a:r>
                        <a:rPr lang="uk-UA" sz="1100" spc="-20"/>
                        <a:t>приходів,</a:t>
                      </a:r>
                      <a:r>
                        <a:rPr lang="uk-UA" sz="1100"/>
                        <a:t> що спо­стеріга­ється, %</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Повна кількість приходів робітників </a:t>
                      </a:r>
                      <a:endParaRPr lang="ru-RU" sz="1200"/>
                    </a:p>
                    <a:p>
                      <a:pPr algn="ctr">
                        <a:lnSpc>
                          <a:spcPct val="120000"/>
                        </a:lnSpc>
                        <a:spcAft>
                          <a:spcPts val="0"/>
                        </a:spcAft>
                      </a:pPr>
                      <a:r>
                        <a:rPr lang="uk-UA" sz="1100" spc="-70"/>
                        <a:t>(гр. 1 </a:t>
                      </a:r>
                      <a:r>
                        <a:rPr lang="uk-UA" sz="1100" spc="-70">
                          <a:sym typeface="Symbol"/>
                        </a:rPr>
                        <a:t></a:t>
                      </a:r>
                      <a:r>
                        <a:rPr lang="uk-UA" sz="1100" spc="-70"/>
                        <a:t> гр. 2)</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0"/>
                  </a:ext>
                </a:extLst>
              </a:tr>
              <a:tr h="193524">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15</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7,67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345</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1"/>
                  </a:ext>
                </a:extLst>
              </a:tr>
              <a:tr h="193524">
                <a:tc>
                  <a:txBody>
                    <a:bodyPr/>
                    <a:lstStyle/>
                    <a:p>
                      <a:pPr algn="ctr">
                        <a:lnSpc>
                          <a:spcPct val="120000"/>
                        </a:lnSpc>
                        <a:spcAft>
                          <a:spcPts val="0"/>
                        </a:spcAft>
                      </a:pPr>
                      <a:r>
                        <a:rPr lang="uk-UA" sz="1100"/>
                        <a:t>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6,67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320</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2"/>
                  </a:ext>
                </a:extLst>
              </a:tr>
              <a:tr h="193524">
                <a:tc>
                  <a:txBody>
                    <a:bodyPr/>
                    <a:lstStyle/>
                    <a:p>
                      <a:pPr algn="ctr">
                        <a:lnSpc>
                          <a:spcPct val="120000"/>
                        </a:lnSpc>
                        <a:spcAft>
                          <a:spcPts val="0"/>
                        </a:spcAft>
                      </a:pPr>
                      <a:r>
                        <a:rPr lang="uk-UA" sz="1100"/>
                        <a:t>2</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306</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3"/>
                  </a:ext>
                </a:extLst>
              </a:tr>
              <a:tr h="193524">
                <a:tc>
                  <a:txBody>
                    <a:bodyPr/>
                    <a:lstStyle/>
                    <a:p>
                      <a:pPr algn="ctr">
                        <a:lnSpc>
                          <a:spcPct val="120000"/>
                        </a:lnSpc>
                        <a:spcAft>
                          <a:spcPts val="0"/>
                        </a:spcAft>
                      </a:pPr>
                      <a:r>
                        <a:rPr lang="uk-UA" sz="1100"/>
                        <a:t>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9</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5,33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288</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4"/>
                  </a:ext>
                </a:extLst>
              </a:tr>
              <a:tr h="193524">
                <a:tc>
                  <a:txBody>
                    <a:bodyPr/>
                    <a:lstStyle/>
                    <a:p>
                      <a:pPr algn="ctr">
                        <a:lnSpc>
                          <a:spcPct val="120000"/>
                        </a:lnSpc>
                        <a:spcAft>
                          <a:spcPts val="0"/>
                        </a:spcAft>
                      </a:pPr>
                      <a:r>
                        <a:rPr lang="uk-UA" sz="1100"/>
                        <a:t>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5</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19</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4,33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247</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5"/>
                  </a:ext>
                </a:extLst>
              </a:tr>
              <a:tr h="193524">
                <a:tc>
                  <a:txBody>
                    <a:bodyPr/>
                    <a:lstStyle/>
                    <a:p>
                      <a:pPr algn="ctr">
                        <a:lnSpc>
                          <a:spcPct val="120000"/>
                        </a:lnSpc>
                        <a:spcAft>
                          <a:spcPts val="0"/>
                        </a:spcAft>
                      </a:pPr>
                      <a:r>
                        <a:rPr lang="uk-UA" sz="1100"/>
                        <a:t>5</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40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220</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6"/>
                  </a:ext>
                </a:extLst>
              </a:tr>
              <a:tr h="193524">
                <a:tc>
                  <a:txBody>
                    <a:bodyPr/>
                    <a:lstStyle/>
                    <a:p>
                      <a:pPr algn="ctr">
                        <a:lnSpc>
                          <a:spcPct val="120000"/>
                        </a:lnSpc>
                        <a:spcAft>
                          <a:spcPts val="0"/>
                        </a:spcAft>
                      </a:pPr>
                      <a:r>
                        <a:rPr lang="uk-UA" sz="1100"/>
                        <a:t>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60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210</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7"/>
                  </a:ext>
                </a:extLst>
              </a:tr>
              <a:tr h="193524">
                <a:tc>
                  <a:txBody>
                    <a:bodyPr/>
                    <a:lstStyle/>
                    <a:p>
                      <a:pPr algn="ctr">
                        <a:lnSpc>
                          <a:spcPct val="120000"/>
                        </a:lnSpc>
                        <a:spcAft>
                          <a:spcPts val="0"/>
                        </a:spcAft>
                      </a:pPr>
                      <a:r>
                        <a:rPr lang="uk-UA" sz="1100"/>
                        <a:t>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12</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84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22</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176</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8"/>
                  </a:ext>
                </a:extLst>
              </a:tr>
              <a:tr h="193524">
                <a:tc>
                  <a:txBody>
                    <a:bodyPr/>
                    <a:lstStyle/>
                    <a:p>
                      <a:pPr algn="ctr">
                        <a:lnSpc>
                          <a:spcPct val="120000"/>
                        </a:lnSpc>
                        <a:spcAft>
                          <a:spcPts val="0"/>
                        </a:spcAft>
                      </a:pPr>
                      <a:r>
                        <a:rPr lang="uk-UA" sz="1100"/>
                        <a:t>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4,33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104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5</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115</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09"/>
                  </a:ext>
                </a:extLst>
              </a:tr>
              <a:tr h="193524">
                <a:tc>
                  <a:txBody>
                    <a:bodyPr/>
                    <a:lstStyle/>
                    <a:p>
                      <a:pPr algn="ctr">
                        <a:lnSpc>
                          <a:spcPct val="120000"/>
                        </a:lnSpc>
                        <a:spcAft>
                          <a:spcPts val="0"/>
                        </a:spcAft>
                      </a:pPr>
                      <a:r>
                        <a:rPr lang="uk-UA" sz="1100"/>
                        <a:t>9</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5,33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144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72</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10"/>
                  </a:ext>
                </a:extLst>
              </a:tr>
              <a:tr h="193524">
                <a:tc>
                  <a:txBody>
                    <a:bodyPr/>
                    <a:lstStyle/>
                    <a:p>
                      <a:pPr algn="ctr">
                        <a:lnSpc>
                          <a:spcPct val="120000"/>
                        </a:lnSpc>
                        <a:spcAft>
                          <a:spcPts val="0"/>
                        </a:spcAft>
                      </a:pPr>
                      <a:r>
                        <a:rPr lang="uk-UA" sz="1100"/>
                        <a:t>10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180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25</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25</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11"/>
                  </a:ext>
                </a:extLst>
              </a:tr>
              <a:tr h="193524">
                <a:tc>
                  <a:txBody>
                    <a:bodyPr/>
                    <a:lstStyle/>
                    <a:p>
                      <a:pPr algn="ctr">
                        <a:lnSpc>
                          <a:spcPct val="120000"/>
                        </a:lnSpc>
                        <a:spcAft>
                          <a:spcPts val="0"/>
                        </a:spcAft>
                      </a:pPr>
                      <a:r>
                        <a:rPr lang="uk-UA" sz="1100"/>
                        <a:t>11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6,67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220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26</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0,33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26</a:t>
                      </a:r>
                      <a:endParaRPr lang="ru-RU" sz="1200">
                        <a:latin typeface="Times New Roman"/>
                        <a:ea typeface="Times New Roman"/>
                        <a:cs typeface="Times New Roman"/>
                      </a:endParaRPr>
                    </a:p>
                  </a:txBody>
                  <a:tcPr marL="15679" marR="15679" marT="0" marB="0" anchor="ctr"/>
                </a:tc>
                <a:extLst>
                  <a:ext uri="{0D108BD9-81ED-4DB2-BD59-A6C34878D82A}">
                    <a16:rowId xmlns:a16="http://schemas.microsoft.com/office/drawing/2014/main" val="10012"/>
                  </a:ext>
                </a:extLst>
              </a:tr>
              <a:tr h="193524">
                <a:tc>
                  <a:txBody>
                    <a:bodyPr/>
                    <a:lstStyle/>
                    <a:p>
                      <a:pPr algn="ctr">
                        <a:lnSpc>
                          <a:spcPct val="120000"/>
                        </a:lnSpc>
                        <a:spcAft>
                          <a:spcPts val="0"/>
                        </a:spcAft>
                      </a:pPr>
                      <a:r>
                        <a:rPr lang="uk-UA" sz="1100"/>
                        <a:t>12</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19</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6,33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228</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endParaRPr lang="uk-UA" sz="1100">
                        <a:latin typeface="Arial"/>
                        <a:ea typeface="Times New Roman"/>
                        <a:cs typeface="Times New Roman"/>
                      </a:endParaRPr>
                    </a:p>
                  </a:txBody>
                  <a:tcPr marL="15679" marR="15679" marT="0" marB="0" anchor="ctr"/>
                </a:tc>
                <a:tc>
                  <a:txBody>
                    <a:bodyPr/>
                    <a:lstStyle/>
                    <a:p>
                      <a:pPr algn="ctr">
                        <a:lnSpc>
                          <a:spcPct val="120000"/>
                        </a:lnSpc>
                        <a:spcAft>
                          <a:spcPts val="0"/>
                        </a:spcAft>
                      </a:pPr>
                      <a:r>
                        <a:rPr lang="uk-UA" sz="1100"/>
                        <a:t>300</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99,99</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endParaRPr lang="uk-UA" sz="1100">
                        <a:latin typeface="Arial"/>
                        <a:ea typeface="Times New Roman"/>
                        <a:cs typeface="Times New Roman"/>
                      </a:endParaRPr>
                    </a:p>
                  </a:txBody>
                  <a:tcPr marL="15679" marR="15679" marT="0" marB="0" anchor="ctr"/>
                </a:tc>
                <a:extLst>
                  <a:ext uri="{0D108BD9-81ED-4DB2-BD59-A6C34878D82A}">
                    <a16:rowId xmlns:a16="http://schemas.microsoft.com/office/drawing/2014/main" val="10013"/>
                  </a:ext>
                </a:extLst>
              </a:tr>
              <a:tr h="193524">
                <a:tc>
                  <a:txBody>
                    <a:bodyPr/>
                    <a:lstStyle/>
                    <a:p>
                      <a:pPr algn="ctr">
                        <a:lnSpc>
                          <a:spcPct val="120000"/>
                        </a:lnSpc>
                        <a:spcAft>
                          <a:spcPts val="0"/>
                        </a:spcAft>
                      </a:pPr>
                      <a:r>
                        <a:rPr lang="uk-UA" sz="1100"/>
                        <a:t>13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21</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7</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273</a:t>
                      </a:r>
                      <a:endParaRPr lang="ru-RU" sz="1200">
                        <a:latin typeface="Times New Roman"/>
                        <a:ea typeface="Times New Roman"/>
                        <a:cs typeface="Times New Roman"/>
                      </a:endParaRPr>
                    </a:p>
                  </a:txBody>
                  <a:tcPr marL="15679" marR="15679" marT="0" marB="0" anchor="ctr"/>
                </a:tc>
                <a:tc gridSpan="4">
                  <a:txBody>
                    <a:bodyPr/>
                    <a:lstStyle/>
                    <a:p>
                      <a:pPr>
                        <a:spcAft>
                          <a:spcPts val="0"/>
                        </a:spcAft>
                      </a:pPr>
                      <a:r>
                        <a:rPr lang="ru-RU" sz="1200"/>
                        <a:t> </a:t>
                      </a:r>
                      <a:endParaRPr lang="ru-RU" sz="1200">
                        <a:latin typeface="Times New Roman"/>
                        <a:ea typeface="Times New Roman"/>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4"/>
                  </a:ext>
                </a:extLst>
              </a:tr>
              <a:tr h="193524">
                <a:tc>
                  <a:txBody>
                    <a:bodyPr/>
                    <a:lstStyle/>
                    <a:p>
                      <a:pPr algn="ctr">
                        <a:lnSpc>
                          <a:spcPct val="120000"/>
                        </a:lnSpc>
                        <a:spcAft>
                          <a:spcPts val="0"/>
                        </a:spcAft>
                      </a:pPr>
                      <a:r>
                        <a:rPr lang="uk-UA" sz="1100"/>
                        <a:t>14</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25</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8,33</a:t>
                      </a:r>
                      <a:endParaRPr lang="ru-RU" sz="1200">
                        <a:latin typeface="Times New Roman"/>
                        <a:ea typeface="Times New Roman"/>
                        <a:cs typeface="Times New Roman"/>
                      </a:endParaRPr>
                    </a:p>
                  </a:txBody>
                  <a:tcPr marL="15679" marR="15679" marT="0" marB="0" anchor="ctr"/>
                </a:tc>
                <a:tc>
                  <a:txBody>
                    <a:bodyPr/>
                    <a:lstStyle/>
                    <a:p>
                      <a:pPr algn="ctr">
                        <a:lnSpc>
                          <a:spcPct val="120000"/>
                        </a:lnSpc>
                        <a:spcAft>
                          <a:spcPts val="0"/>
                        </a:spcAft>
                      </a:pPr>
                      <a:r>
                        <a:rPr lang="uk-UA" sz="1100"/>
                        <a:t>350</a:t>
                      </a:r>
                      <a:endParaRPr lang="ru-RU" sz="1200">
                        <a:latin typeface="Times New Roman"/>
                        <a:ea typeface="Times New Roman"/>
                        <a:cs typeface="Times New Roman"/>
                      </a:endParaRPr>
                    </a:p>
                  </a:txBody>
                  <a:tcPr marL="15679" marR="15679" marT="0" marB="0" anchor="ctr"/>
                </a:tc>
                <a:tc gridSpan="4">
                  <a:txBody>
                    <a:bodyPr/>
                    <a:lstStyle/>
                    <a:p>
                      <a:pPr>
                        <a:spcAft>
                          <a:spcPts val="0"/>
                        </a:spcAft>
                      </a:pPr>
                      <a:r>
                        <a:rPr lang="ru-RU" sz="1200" dirty="0"/>
                        <a:t> </a:t>
                      </a:r>
                      <a:endParaRPr lang="ru-RU" sz="1200" dirty="0">
                        <a:latin typeface="Times New Roman"/>
                        <a:ea typeface="Times New Roman"/>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214282" y="214290"/>
            <a:ext cx="850109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Частота приходу двох робітників при 300 спостереженнях дорівнює 0,33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 (1 / 300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 100), трьох – 1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 (3 / 300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 100).</a:t>
            </a:r>
            <a:endParaRPr lang="ru-RU" dirty="0" smtClean="0">
              <a:solidFill>
                <a:prstClr val="white"/>
              </a:solidFill>
              <a:latin typeface="Constantia"/>
              <a:sym typeface="Symbol" pitchFamily="18" charset="2"/>
            </a:endParaRPr>
          </a:p>
          <a:p>
            <a:pPr indent="450850" algn="just" eaLnBrk="0" hangingPunct="0"/>
            <a:r>
              <a:rPr lang="uk-UA" dirty="0" smtClean="0">
                <a:solidFill>
                  <a:prstClr val="white"/>
                </a:solidFill>
                <a:latin typeface="Constantia"/>
                <a:ea typeface="Times New Roman" pitchFamily="18" charset="0"/>
                <a:sym typeface="Symbol" pitchFamily="18" charset="2"/>
              </a:rPr>
              <a:t>Для визначення середньої кількості приходів в одиницю часу (</a:t>
            </a:r>
            <a:r>
              <a:rPr lang="uk-UA" dirty="0" smtClean="0">
                <a:solidFill>
                  <a:prstClr val="white"/>
                </a:solidFill>
                <a:latin typeface="Constantia"/>
                <a:ea typeface="Times New Roman" pitchFamily="18" charset="0"/>
              </a:rPr>
              <a:t>) обчислюється повна кількість приходів (N) як сума добутків кількості приходів (кількості робітників, що прийшли в комору) на кількість приходів, що спостерігається.</a:t>
            </a:r>
            <a:endParaRPr lang="uk-UA" dirty="0" smtClean="0">
              <a:solidFill>
                <a:prstClr val="white"/>
              </a:solidFill>
              <a:latin typeface="Constantia"/>
              <a:ea typeface="Times New Roman" pitchFamily="18" charset="0"/>
              <a:sym typeface="Symbol" pitchFamily="18" charset="2"/>
            </a:endParaRPr>
          </a:p>
          <a:p>
            <a:pPr indent="450850" algn="just" eaLnBrk="0" hangingPunct="0"/>
            <a:r>
              <a:rPr lang="uk-UA" dirty="0" smtClean="0">
                <a:solidFill>
                  <a:prstClr val="white"/>
                </a:solidFill>
                <a:latin typeface="Constantia"/>
                <a:ea typeface="Times New Roman" pitchFamily="18" charset="0"/>
                <a:sym typeface="Symbol" pitchFamily="18" charset="2"/>
              </a:rPr>
              <a:t>Таким чином, середня кількість вимог на обслуговування, тобто середня кількість приходів в одиницю часу (</a:t>
            </a:r>
            <a:r>
              <a:rPr lang="uk-UA" dirty="0" smtClean="0">
                <a:solidFill>
                  <a:prstClr val="white"/>
                </a:solidFill>
                <a:latin typeface="Constantia"/>
                <a:ea typeface="Times New Roman" pitchFamily="18" charset="0"/>
              </a:rPr>
              <a:t>), складе</a:t>
            </a:r>
            <a:r>
              <a:rPr lang="ru-RU" dirty="0" smtClean="0">
                <a:solidFill>
                  <a:prstClr val="white"/>
                </a:solidFill>
                <a:latin typeface="Constantia"/>
                <a:sym typeface="Symbol" pitchFamily="18" charset="2"/>
              </a:rPr>
              <a:t> </a:t>
            </a:r>
            <a:endParaRPr lang="ru-RU" dirty="0" smtClean="0">
              <a:solidFill>
                <a:prstClr val="white"/>
              </a:solidFill>
              <a:latin typeface="Constantia"/>
              <a:ea typeface="Times New Roman" pitchFamily="18" charset="0"/>
              <a:sym typeface="Symbol" pitchFamily="18" charset="2"/>
            </a:endParaRPr>
          </a:p>
        </p:txBody>
      </p:sp>
      <p:sp>
        <p:nvSpPr>
          <p:cNvPr id="1044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4450" name="Object 2"/>
          <p:cNvGraphicFramePr>
            <a:graphicFrameLocks noChangeAspect="1"/>
          </p:cNvGraphicFramePr>
          <p:nvPr>
            <p:extLst>
              <p:ext uri="{D42A27DB-BD31-4B8C-83A1-F6EECF244321}">
                <p14:modId xmlns:p14="http://schemas.microsoft.com/office/powerpoint/2010/main" val="2861320284"/>
              </p:ext>
            </p:extLst>
          </p:nvPr>
        </p:nvGraphicFramePr>
        <p:xfrm>
          <a:off x="2143108" y="2571744"/>
          <a:ext cx="642942" cy="616699"/>
        </p:xfrm>
        <a:graphic>
          <a:graphicData uri="http://schemas.openxmlformats.org/presentationml/2006/ole">
            <mc:AlternateContent xmlns:mc="http://schemas.openxmlformats.org/markup-compatibility/2006">
              <mc:Choice xmlns:v="urn:schemas-microsoft-com:vml" Requires="v">
                <p:oleObj spid="_x0000_s137278" name="Формула" r:id="rId3" imgW="469696" imgH="444307" progId="Equation.3">
                  <p:embed/>
                </p:oleObj>
              </mc:Choice>
              <mc:Fallback>
                <p:oleObj name="Формула" r:id="rId3" imgW="469696" imgH="444307" progId="Equation.3">
                  <p:embed/>
                  <p:pic>
                    <p:nvPicPr>
                      <p:cNvPr id="0" name="Object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2571744"/>
                        <a:ext cx="642942" cy="616699"/>
                      </a:xfrm>
                      <a:prstGeom prst="rect">
                        <a:avLst/>
                      </a:prstGeom>
                      <a:noFill/>
                      <a:ln w="25400">
                        <a:solidFill>
                          <a:schemeClr val="accent2"/>
                        </a:solidFill>
                        <a:miter lim="800000"/>
                        <a:headEnd/>
                        <a:tailEnd/>
                      </a:ln>
                      <a:extLst/>
                    </p:spPr>
                  </p:pic>
                </p:oleObj>
              </mc:Fallback>
            </mc:AlternateContent>
          </a:graphicData>
        </a:graphic>
      </p:graphicFrame>
      <p:sp>
        <p:nvSpPr>
          <p:cNvPr id="1044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4452" name="Object 4"/>
          <p:cNvGraphicFramePr>
            <a:graphicFrameLocks/>
          </p:cNvGraphicFramePr>
          <p:nvPr>
            <p:extLst>
              <p:ext uri="{D42A27DB-BD31-4B8C-83A1-F6EECF244321}">
                <p14:modId xmlns:p14="http://schemas.microsoft.com/office/powerpoint/2010/main" val="2687655635"/>
              </p:ext>
            </p:extLst>
          </p:nvPr>
        </p:nvGraphicFramePr>
        <p:xfrm>
          <a:off x="4286248" y="2643182"/>
          <a:ext cx="2786082" cy="571504"/>
        </p:xfrm>
        <a:graphic>
          <a:graphicData uri="http://schemas.openxmlformats.org/presentationml/2006/ole">
            <mc:AlternateContent xmlns:mc="http://schemas.openxmlformats.org/markup-compatibility/2006">
              <mc:Choice xmlns:v="urn:schemas-microsoft-com:vml" Requires="v">
                <p:oleObj spid="_x0000_s137279" name="Формула" r:id="rId5" imgW="2146300" imgH="457200" progId="Equation.3">
                  <p:embed/>
                </p:oleObj>
              </mc:Choice>
              <mc:Fallback>
                <p:oleObj name="Формула" r:id="rId5" imgW="2146300" imgH="457200" progId="Equation.3">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48" y="2643182"/>
                        <a:ext cx="2786082" cy="571504"/>
                      </a:xfrm>
                      <a:prstGeom prst="rect">
                        <a:avLst/>
                      </a:prstGeom>
                      <a:noFill/>
                      <a:ln w="25400">
                        <a:solidFill>
                          <a:schemeClr val="accent2"/>
                        </a:solidFill>
                        <a:miter lim="800000"/>
                        <a:headEnd/>
                        <a:tailEnd/>
                      </a:ln>
                      <a:extLst/>
                    </p:spPr>
                  </p:pic>
                </p:oleObj>
              </mc:Fallback>
            </mc:AlternateContent>
          </a:graphicData>
        </a:graphic>
      </p:graphicFrame>
      <p:sp>
        <p:nvSpPr>
          <p:cNvPr id="7" name="Прямоугольник 6"/>
          <p:cNvSpPr/>
          <p:nvPr/>
        </p:nvSpPr>
        <p:spPr>
          <a:xfrm>
            <a:off x="357158" y="3357562"/>
            <a:ext cx="8286808" cy="923330"/>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Щоб визначити розподіл імовірностей для тривалості обслуго­ву­вання при припущенні, що закон розподілу експонентний, слід обчислити середню тривалість одного обслуговування (Т</a:t>
            </a:r>
            <a:r>
              <a:rPr lang="uk-UA" baseline="-25000" dirty="0" smtClean="0">
                <a:solidFill>
                  <a:prstClr val="white"/>
                </a:solidFill>
                <a:latin typeface="Constantia"/>
                <a:cs typeface="+mn-cs"/>
              </a:rPr>
              <a:t>обсл</a:t>
            </a:r>
            <a:r>
              <a:rPr lang="uk-UA" dirty="0" smtClean="0">
                <a:solidFill>
                  <a:prstClr val="white"/>
                </a:solidFill>
                <a:latin typeface="Constantia"/>
                <a:cs typeface="+mn-cs"/>
              </a:rPr>
              <a:t>) (вона дорівнює 1,6 хв).</a:t>
            </a:r>
            <a:endParaRPr lang="ru-RU" dirty="0">
              <a:solidFill>
                <a:prstClr val="white"/>
              </a:solidFill>
              <a:latin typeface="Constantia"/>
              <a:cs typeface="+mn-cs"/>
            </a:endParaRPr>
          </a:p>
        </p:txBody>
      </p:sp>
      <p:sp>
        <p:nvSpPr>
          <p:cNvPr id="1044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4454" name="Object 6"/>
          <p:cNvGraphicFramePr>
            <a:graphicFrameLocks/>
          </p:cNvGraphicFramePr>
          <p:nvPr>
            <p:extLst>
              <p:ext uri="{D42A27DB-BD31-4B8C-83A1-F6EECF244321}">
                <p14:modId xmlns:p14="http://schemas.microsoft.com/office/powerpoint/2010/main" val="4223727626"/>
              </p:ext>
            </p:extLst>
          </p:nvPr>
        </p:nvGraphicFramePr>
        <p:xfrm>
          <a:off x="2071670" y="4429132"/>
          <a:ext cx="928694" cy="785818"/>
        </p:xfrm>
        <a:graphic>
          <a:graphicData uri="http://schemas.openxmlformats.org/presentationml/2006/ole">
            <mc:AlternateContent xmlns:mc="http://schemas.openxmlformats.org/markup-compatibility/2006">
              <mc:Choice xmlns:v="urn:schemas-microsoft-com:vml" Requires="v">
                <p:oleObj spid="_x0000_s137280" name="Формула" r:id="rId7" imgW="774364" imgH="495085" progId="Equation.3">
                  <p:embed/>
                </p:oleObj>
              </mc:Choice>
              <mc:Fallback>
                <p:oleObj name="Формула" r:id="rId7" imgW="774364" imgH="495085" progId="Equation.3">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670" y="4429132"/>
                        <a:ext cx="928694" cy="785818"/>
                      </a:xfrm>
                      <a:prstGeom prst="rect">
                        <a:avLst/>
                      </a:prstGeom>
                      <a:noFill/>
                      <a:ln w="25400">
                        <a:solidFill>
                          <a:schemeClr val="accent2"/>
                        </a:solidFill>
                        <a:miter lim="800000"/>
                        <a:headEnd/>
                        <a:tailEnd/>
                      </a:ln>
                      <a:extLst/>
                    </p:spPr>
                  </p:pic>
                </p:oleObj>
              </mc:Fallback>
            </mc:AlternateContent>
          </a:graphicData>
        </a:graphic>
      </p:graphicFrame>
      <p:sp>
        <p:nvSpPr>
          <p:cNvPr id="1044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4456" name="Object 8"/>
          <p:cNvGraphicFramePr>
            <a:graphicFrameLocks/>
          </p:cNvGraphicFramePr>
          <p:nvPr>
            <p:extLst>
              <p:ext uri="{D42A27DB-BD31-4B8C-83A1-F6EECF244321}">
                <p14:modId xmlns:p14="http://schemas.microsoft.com/office/powerpoint/2010/main" val="3925629479"/>
              </p:ext>
            </p:extLst>
          </p:nvPr>
        </p:nvGraphicFramePr>
        <p:xfrm>
          <a:off x="4214810" y="4572008"/>
          <a:ext cx="2857520" cy="500066"/>
        </p:xfrm>
        <a:graphic>
          <a:graphicData uri="http://schemas.openxmlformats.org/presentationml/2006/ole">
            <mc:AlternateContent xmlns:mc="http://schemas.openxmlformats.org/markup-compatibility/2006">
              <mc:Choice xmlns:v="urn:schemas-microsoft-com:vml" Requires="v">
                <p:oleObj spid="_x0000_s137281" name="Формула" r:id="rId9" imgW="1930400" imgH="469900" progId="Equation.3">
                  <p:embed/>
                </p:oleObj>
              </mc:Choice>
              <mc:Fallback>
                <p:oleObj name="Формула" r:id="rId9" imgW="1930400" imgH="469900" progId="Equation.3">
                  <p:embed/>
                  <p:pic>
                    <p:nvPicPr>
                      <p:cNvPr id="0" name="Object 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0" y="4572008"/>
                        <a:ext cx="2857520" cy="500066"/>
                      </a:xfrm>
                      <a:prstGeom prst="rect">
                        <a:avLst/>
                      </a:prstGeom>
                      <a:noFill/>
                      <a:ln w="25400">
                        <a:solidFill>
                          <a:schemeClr val="accent2"/>
                        </a:solidFill>
                        <a:miter lim="800000"/>
                        <a:headEnd/>
                        <a:tailEnd/>
                      </a:ln>
                      <a:extLst/>
                    </p:spPr>
                  </p:pic>
                </p:oleObj>
              </mc:Fallback>
            </mc:AlternateContent>
          </a:graphicData>
        </a:graphic>
      </p:graphicFrame>
      <p:sp>
        <p:nvSpPr>
          <p:cNvPr id="104458" name="Rectangle 10"/>
          <p:cNvSpPr>
            <a:spLocks noChangeArrowheads="1"/>
          </p:cNvSpPr>
          <p:nvPr/>
        </p:nvSpPr>
        <p:spPr bwMode="auto">
          <a:xfrm>
            <a:off x="428564" y="5357826"/>
            <a:ext cx="8286840" cy="1200329"/>
          </a:xfrm>
          <a:prstGeom prst="rect">
            <a:avLst/>
          </a:prstGeom>
          <a:noFill/>
          <a:ln w="38100">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indent="274638"/>
            <a:r>
              <a:rPr lang="uk-UA" dirty="0" smtClean="0">
                <a:solidFill>
                  <a:schemeClr val="tx1"/>
                </a:solidFill>
                <a:ea typeface="Times New Roman" pitchFamily="18" charset="0"/>
                <a:cs typeface="Arial" pitchFamily="34" charset="0"/>
              </a:rPr>
              <a:t>Після цього можна встановити інтенсивність обслуговування (µ).</a:t>
            </a:r>
          </a:p>
          <a:p>
            <a:pPr indent="274638"/>
            <a:r>
              <a:rPr lang="uk-UA" dirty="0" smtClean="0">
                <a:solidFill>
                  <a:schemeClr val="tx1"/>
                </a:solidFill>
                <a:ea typeface="Times New Roman" pitchFamily="18" charset="0"/>
                <a:cs typeface="Arial" pitchFamily="34" charset="0"/>
              </a:rPr>
              <a:t>У випадку, коли </a:t>
            </a:r>
            <a:r>
              <a:rPr lang="uk-UA" dirty="0" smtClean="0">
                <a:solidFill>
                  <a:schemeClr val="tx1"/>
                </a:solidFill>
                <a:ea typeface="Times New Roman" pitchFamily="18" charset="0"/>
                <a:cs typeface="Arial" pitchFamily="34" charset="0"/>
                <a:sym typeface="Symbol" pitchFamily="18" charset="2"/>
              </a:rPr>
              <a:t></a:t>
            </a:r>
            <a:r>
              <a:rPr lang="uk-UA" dirty="0" smtClean="0">
                <a:solidFill>
                  <a:schemeClr val="tx1"/>
                </a:solidFill>
                <a:ea typeface="Times New Roman" pitchFamily="18" charset="0"/>
                <a:cs typeface="Arial" pitchFamily="34" charset="0"/>
              </a:rPr>
              <a:t> &lt; </a:t>
            </a:r>
            <a:r>
              <a:rPr lang="uk-UA" dirty="0" smtClean="0">
                <a:solidFill>
                  <a:schemeClr val="tx1"/>
                </a:solidFill>
                <a:ea typeface="Times New Roman" pitchFamily="18" charset="0"/>
                <a:cs typeface="Arial" pitchFamily="34" charset="0"/>
                <a:sym typeface="Symbol" pitchFamily="18" charset="2"/>
              </a:rPr>
              <a:t></a:t>
            </a:r>
            <a:r>
              <a:rPr lang="uk-UA" dirty="0" smtClean="0">
                <a:solidFill>
                  <a:schemeClr val="tx1"/>
                </a:solidFill>
                <a:ea typeface="Times New Roman" pitchFamily="18" charset="0"/>
                <a:cs typeface="Arial" pitchFamily="34" charset="0"/>
              </a:rPr>
              <a:t>, збільшення черги не виникає, тому що задоволення вимог відбувається не раніше їхнього надходження. У даному прикладі </a:t>
            </a:r>
            <a:r>
              <a:rPr lang="uk-UA" dirty="0" smtClean="0">
                <a:solidFill>
                  <a:schemeClr val="tx1"/>
                </a:solidFill>
                <a:ea typeface="Times New Roman" pitchFamily="18" charset="0"/>
                <a:cs typeface="Arial" pitchFamily="34" charset="0"/>
                <a:sym typeface="Symbol" pitchFamily="18" charset="2"/>
              </a:rPr>
              <a:t></a:t>
            </a:r>
            <a:r>
              <a:rPr lang="uk-UA" dirty="0" smtClean="0">
                <a:solidFill>
                  <a:schemeClr val="tx1"/>
                </a:solidFill>
                <a:ea typeface="Times New Roman" pitchFamily="18" charset="0"/>
                <a:cs typeface="Arial" pitchFamily="34" charset="0"/>
              </a:rPr>
              <a:t> &gt; </a:t>
            </a:r>
            <a:r>
              <a:rPr lang="uk-UA" dirty="0" smtClean="0">
                <a:solidFill>
                  <a:schemeClr val="tx1"/>
                </a:solidFill>
                <a:ea typeface="Times New Roman" pitchFamily="18" charset="0"/>
                <a:cs typeface="Arial" pitchFamily="34" charset="0"/>
                <a:sym typeface="Symbol" pitchFamily="18" charset="2"/>
              </a:rPr>
              <a:t></a:t>
            </a:r>
            <a:r>
              <a:rPr lang="uk-UA" dirty="0" smtClean="0">
                <a:solidFill>
                  <a:schemeClr val="tx1"/>
                </a:solidFill>
                <a:ea typeface="Times New Roman" pitchFamily="18" charset="0"/>
                <a:cs typeface="Arial" pitchFamily="34" charset="0"/>
              </a:rPr>
              <a:t>, (0,903 &gt; 0,625) у коморі утвориться черга.</a:t>
            </a:r>
            <a:r>
              <a:rPr lang="ru-RU" dirty="0" smtClean="0">
                <a:solidFill>
                  <a:schemeClr val="tx1"/>
                </a:solidFill>
                <a:cs typeface="Arial" pitchFamily="34" charset="0"/>
                <a:sym typeface="Symbol" pitchFamily="18" charset="2"/>
              </a:rPr>
              <a:t> </a:t>
            </a:r>
            <a:endParaRPr lang="ru-RU" dirty="0" smtClean="0">
              <a:solidFill>
                <a:schemeClr val="tx1"/>
              </a:solidFill>
              <a:ea typeface="Times New Roman" pitchFamily="18" charset="0"/>
              <a:cs typeface="Arial" pitchFamily="34" charset="0"/>
              <a:sym typeface="Symbol" pitchFamily="18" charset="2"/>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358246" cy="923330"/>
          </a:xfrm>
          <a:prstGeom prst="rect">
            <a:avLst/>
          </a:prstGeom>
        </p:spPr>
        <p:txBody>
          <a:bodyPr wrap="square">
            <a:spAutoFit/>
          </a:bodyPr>
          <a:lstStyle/>
          <a:p>
            <a:pPr fontAlgn="auto">
              <a:spcBef>
                <a:spcPts val="0"/>
              </a:spcBef>
              <a:spcAft>
                <a:spcPts val="0"/>
              </a:spcAft>
            </a:pPr>
            <a:r>
              <a:rPr lang="uk-UA" dirty="0" smtClean="0">
                <a:solidFill>
                  <a:prstClr val="white"/>
                </a:solidFill>
                <a:latin typeface="Constantia"/>
                <a:cs typeface="+mn-cs"/>
              </a:rPr>
              <a:t>Точно визначити величину черги як випадкову не можна. Можна обчислити ймовірність того, що в момент часу (t) черга буде характеризуватися числом вимог </a:t>
            </a:r>
            <a:r>
              <a:rPr lang="uk-UA" dirty="0" err="1" smtClean="0">
                <a:solidFill>
                  <a:prstClr val="white"/>
                </a:solidFill>
                <a:latin typeface="Constantia"/>
                <a:cs typeface="+mn-cs"/>
              </a:rPr>
              <a:t>Р</a:t>
            </a:r>
            <a:r>
              <a:rPr lang="uk-UA" baseline="-25000" dirty="0" err="1" smtClean="0">
                <a:solidFill>
                  <a:prstClr val="white"/>
                </a:solidFill>
                <a:latin typeface="Constantia"/>
                <a:cs typeface="+mn-cs"/>
              </a:rPr>
              <a:t>n</a:t>
            </a:r>
            <a:r>
              <a:rPr lang="uk-UA" dirty="0" smtClean="0">
                <a:solidFill>
                  <a:prstClr val="white"/>
                </a:solidFill>
                <a:latin typeface="Constantia"/>
                <a:cs typeface="+mn-cs"/>
              </a:rPr>
              <a:t> (t):</a:t>
            </a:r>
            <a:endParaRPr lang="ru-RU" dirty="0">
              <a:solidFill>
                <a:prstClr val="white"/>
              </a:solidFill>
              <a:latin typeface="Constantia"/>
              <a:cs typeface="+mn-cs"/>
            </a:endParaRPr>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5473" name="Object 1"/>
          <p:cNvGraphicFramePr>
            <a:graphicFrameLocks/>
          </p:cNvGraphicFramePr>
          <p:nvPr>
            <p:extLst>
              <p:ext uri="{D42A27DB-BD31-4B8C-83A1-F6EECF244321}">
                <p14:modId xmlns:p14="http://schemas.microsoft.com/office/powerpoint/2010/main" val="1650209562"/>
              </p:ext>
            </p:extLst>
          </p:nvPr>
        </p:nvGraphicFramePr>
        <p:xfrm>
          <a:off x="3143240" y="1142984"/>
          <a:ext cx="2857502" cy="571504"/>
        </p:xfrm>
        <a:graphic>
          <a:graphicData uri="http://schemas.openxmlformats.org/presentationml/2006/ole">
            <mc:AlternateContent xmlns:mc="http://schemas.openxmlformats.org/markup-compatibility/2006">
              <mc:Choice xmlns:v="urn:schemas-microsoft-com:vml" Requires="v">
                <p:oleObj spid="_x0000_s138257" name="Формула" r:id="rId3" imgW="2565400" imgH="482600" progId="Equation.3">
                  <p:embed/>
                </p:oleObj>
              </mc:Choice>
              <mc:Fallback>
                <p:oleObj name="Формула" r:id="rId3" imgW="2565400" imgH="482600" progId="Equation.3">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1142984"/>
                        <a:ext cx="2857502" cy="571504"/>
                      </a:xfrm>
                      <a:prstGeom prst="rect">
                        <a:avLst/>
                      </a:prstGeom>
                      <a:noFill/>
                      <a:ln w="57150">
                        <a:solidFill>
                          <a:schemeClr val="tx1"/>
                        </a:solidFill>
                        <a:prstDash val="dash"/>
                        <a:miter lim="800000"/>
                        <a:headEnd/>
                        <a:tailEnd/>
                      </a:ln>
                    </p:spPr>
                  </p:pic>
                </p:oleObj>
              </mc:Fallback>
            </mc:AlternateContent>
          </a:graphicData>
        </a:graphic>
      </p:graphicFrame>
      <p:sp>
        <p:nvSpPr>
          <p:cNvPr id="5" name="Прямоугольник 4"/>
          <p:cNvSpPr/>
          <p:nvPr/>
        </p:nvSpPr>
        <p:spPr>
          <a:xfrm>
            <a:off x="500034" y="1928802"/>
            <a:ext cx="5715040" cy="369332"/>
          </a:xfrm>
          <a:prstGeom prst="rect">
            <a:avLst/>
          </a:prstGeom>
        </p:spPr>
        <p:txBody>
          <a:bodyPr wrap="square">
            <a:spAutoFit/>
          </a:bodyPr>
          <a:lstStyle/>
          <a:p>
            <a:pPr fontAlgn="auto">
              <a:spcBef>
                <a:spcPts val="0"/>
              </a:spcBef>
              <a:spcAft>
                <a:spcPts val="0"/>
              </a:spcAft>
            </a:pPr>
            <a:r>
              <a:rPr lang="uk-UA" dirty="0" smtClean="0">
                <a:solidFill>
                  <a:prstClr val="white"/>
                </a:solidFill>
                <a:latin typeface="Constantia"/>
                <a:cs typeface="+mn-cs"/>
              </a:rPr>
              <a:t>де </a:t>
            </a:r>
            <a:r>
              <a:rPr lang="uk-UA" dirty="0" err="1" smtClean="0">
                <a:solidFill>
                  <a:prstClr val="white"/>
                </a:solidFill>
                <a:latin typeface="Constantia"/>
                <a:cs typeface="+mn-cs"/>
              </a:rPr>
              <a:t>Р</a:t>
            </a:r>
            <a:r>
              <a:rPr lang="uk-UA" baseline="-25000" dirty="0" err="1" smtClean="0">
                <a:solidFill>
                  <a:prstClr val="white"/>
                </a:solidFill>
                <a:latin typeface="Constantia"/>
                <a:cs typeface="+mn-cs"/>
              </a:rPr>
              <a:t>n</a:t>
            </a:r>
            <a:r>
              <a:rPr lang="uk-UA" dirty="0" smtClean="0">
                <a:solidFill>
                  <a:prstClr val="white"/>
                </a:solidFill>
                <a:latin typeface="Constantia"/>
                <a:cs typeface="+mn-cs"/>
              </a:rPr>
              <a:t> (t) – імовірність відсутності черги</a:t>
            </a:r>
            <a:endParaRPr lang="ru-RU" dirty="0">
              <a:solidFill>
                <a:prstClr val="white"/>
              </a:solidFill>
              <a:latin typeface="Constantia"/>
              <a:cs typeface="+mn-cs"/>
            </a:endParaRPr>
          </a:p>
        </p:txBody>
      </p:sp>
      <p:sp>
        <p:nvSpPr>
          <p:cNvPr id="105475" name="Rectangle 3"/>
          <p:cNvSpPr>
            <a:spLocks noChangeArrowheads="1"/>
          </p:cNvSpPr>
          <p:nvPr/>
        </p:nvSpPr>
        <p:spPr bwMode="auto">
          <a:xfrm>
            <a:off x="500034" y="2357430"/>
            <a:ext cx="807249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r>
              <a:rPr lang="uk-UA" dirty="0" smtClean="0">
                <a:solidFill>
                  <a:prstClr val="white"/>
                </a:solidFill>
                <a:latin typeface="Constantia"/>
                <a:ea typeface="Times New Roman" pitchFamily="18" charset="0"/>
              </a:rPr>
              <a:t>У тих випадках, коли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 </a:t>
            </a:r>
            <a:r>
              <a:rPr lang="uk-UA" dirty="0" smtClean="0">
                <a:solidFill>
                  <a:prstClr val="white"/>
                </a:solidFill>
                <a:latin typeface="Constantia"/>
                <a:ea typeface="Times New Roman" pitchFamily="18" charset="0"/>
                <a:sym typeface="Symbol" pitchFamily="18" charset="2"/>
              </a:rPr>
              <a:t></a:t>
            </a:r>
            <a:r>
              <a:rPr lang="uk-UA" dirty="0" smtClean="0">
                <a:solidFill>
                  <a:prstClr val="white"/>
                </a:solidFill>
                <a:latin typeface="Constantia"/>
                <a:ea typeface="Times New Roman" pitchFamily="18" charset="0"/>
              </a:rPr>
              <a:t> 1, імовірність відсутності черги (</a:t>
            </a:r>
            <a:r>
              <a:rPr lang="uk-UA" dirty="0" smtClean="0">
                <a:solidFill>
                  <a:prstClr val="white"/>
                </a:solidFill>
                <a:latin typeface="Constantia"/>
                <a:ea typeface="Times New Roman" pitchFamily="18" charset="0"/>
                <a:sym typeface="Symbol" pitchFamily="18" charset="2"/>
              </a:rPr>
              <a:t></a:t>
            </a:r>
            <a:r>
              <a:rPr lang="uk-UA" baseline="-30000" dirty="0" smtClean="0">
                <a:solidFill>
                  <a:prstClr val="white"/>
                </a:solidFill>
                <a:latin typeface="Constantia"/>
                <a:ea typeface="Times New Roman" pitchFamily="18" charset="0"/>
              </a:rPr>
              <a:t>0</a:t>
            </a:r>
            <a:r>
              <a:rPr lang="uk-UA" dirty="0" smtClean="0">
                <a:solidFill>
                  <a:prstClr val="white"/>
                </a:solidFill>
                <a:latin typeface="Constantia"/>
                <a:ea typeface="Times New Roman" pitchFamily="18" charset="0"/>
                <a:sym typeface="Symbol" pitchFamily="18" charset="2"/>
              </a:rPr>
              <a:t>) звичайно береться з графіків (у даному прикладі </a:t>
            </a:r>
            <a:r>
              <a:rPr lang="uk-UA" dirty="0" smtClean="0">
                <a:solidFill>
                  <a:prstClr val="white"/>
                </a:solidFill>
                <a:latin typeface="Constantia"/>
                <a:ea typeface="Times New Roman" pitchFamily="18" charset="0"/>
              </a:rPr>
              <a:t> = 1,445). </a:t>
            </a:r>
            <a:endParaRPr lang="uk-UA" dirty="0" smtClean="0">
              <a:solidFill>
                <a:prstClr val="white"/>
              </a:solidFill>
              <a:latin typeface="Constantia"/>
              <a:ea typeface="Times New Roman" pitchFamily="18" charset="0"/>
              <a:sym typeface="Symbol" pitchFamily="18" charset="2"/>
            </a:endParaRPr>
          </a:p>
          <a:p>
            <a:pPr indent="450850" eaLnBrk="0" hangingPunct="0"/>
            <a:r>
              <a:rPr lang="uk-UA" dirty="0" smtClean="0">
                <a:solidFill>
                  <a:prstClr val="white"/>
                </a:solidFill>
                <a:latin typeface="Constantia"/>
                <a:ea typeface="Times New Roman" pitchFamily="18" charset="0"/>
                <a:sym typeface="Symbol" pitchFamily="18" charset="2"/>
              </a:rPr>
              <a:t>Для побудови таких графіків слід скористатися таблицею значень Р</a:t>
            </a:r>
            <a:r>
              <a:rPr lang="uk-UA" baseline="-30000" dirty="0" smtClean="0">
                <a:solidFill>
                  <a:prstClr val="white"/>
                </a:solidFill>
                <a:latin typeface="Constantia"/>
                <a:ea typeface="Times New Roman" pitchFamily="18" charset="0"/>
                <a:sym typeface="Symbol" pitchFamily="18" charset="2"/>
              </a:rPr>
              <a:t>0</a:t>
            </a:r>
            <a:r>
              <a:rPr lang="uk-UA" dirty="0" smtClean="0">
                <a:solidFill>
                  <a:prstClr val="white"/>
                </a:solidFill>
                <a:latin typeface="Constantia"/>
                <a:ea typeface="Times New Roman" pitchFamily="18" charset="0"/>
                <a:sym typeface="Symbol" pitchFamily="18" charset="2"/>
              </a:rPr>
              <a:t> для різних значень </a:t>
            </a:r>
            <a:r>
              <a:rPr lang="uk-UA" dirty="0" smtClean="0">
                <a:solidFill>
                  <a:prstClr val="white"/>
                </a:solidFill>
                <a:latin typeface="Constantia"/>
                <a:ea typeface="Times New Roman" pitchFamily="18" charset="0"/>
              </a:rPr>
              <a:t> і n (</a:t>
            </a:r>
            <a:r>
              <a:rPr lang="uk-UA" dirty="0" err="1" smtClean="0">
                <a:solidFill>
                  <a:prstClr val="white"/>
                </a:solidFill>
                <a:latin typeface="Constantia"/>
                <a:ea typeface="Times New Roman" pitchFamily="18" charset="0"/>
              </a:rPr>
              <a:t>n</a:t>
            </a:r>
            <a:r>
              <a:rPr lang="uk-UA" dirty="0" smtClean="0">
                <a:solidFill>
                  <a:prstClr val="white"/>
                </a:solidFill>
                <a:latin typeface="Constantia"/>
                <a:ea typeface="Times New Roman" pitchFamily="18" charset="0"/>
              </a:rPr>
              <a:t> – кількість комірників в інструментальній </a:t>
            </a:r>
            <a:r>
              <a:rPr lang="uk-UA" dirty="0" smtClean="0">
                <a:solidFill>
                  <a:prstClr val="white"/>
                </a:solidFill>
                <a:latin typeface="Constantia"/>
                <a:ea typeface="Times New Roman" pitchFamily="18" charset="0"/>
                <a:sym typeface="Symbol" pitchFamily="18" charset="2"/>
              </a:rPr>
              <a:t>коморі).</a:t>
            </a:r>
            <a:r>
              <a:rPr lang="ru-RU" dirty="0" smtClean="0">
                <a:solidFill>
                  <a:prstClr val="white"/>
                </a:solidFill>
                <a:latin typeface="Constantia"/>
                <a:sym typeface="Symbol" pitchFamily="18" charset="2"/>
              </a:rPr>
              <a:t> </a:t>
            </a:r>
            <a:endParaRPr lang="ru-RU" dirty="0" smtClean="0">
              <a:solidFill>
                <a:prstClr val="white"/>
              </a:solidFill>
              <a:latin typeface="Constantia"/>
              <a:ea typeface="Times New Roman" pitchFamily="18" charset="0"/>
              <a:sym typeface="Symbol" pitchFamily="18" charset="2"/>
            </a:endParaRPr>
          </a:p>
        </p:txBody>
      </p:sp>
      <p:sp>
        <p:nvSpPr>
          <p:cNvPr id="105476" name="Rectangle 4"/>
          <p:cNvSpPr>
            <a:spLocks noChangeArrowheads="1"/>
          </p:cNvSpPr>
          <p:nvPr/>
        </p:nvSpPr>
        <p:spPr bwMode="auto">
          <a:xfrm>
            <a:off x="3571868" y="3929066"/>
            <a:ext cx="2214578" cy="600164"/>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57200"/>
            <a:r>
              <a:rPr lang="uk-UA" b="1" dirty="0" smtClean="0">
                <a:solidFill>
                  <a:prstClr val="white"/>
                </a:solidFill>
                <a:latin typeface="Constantia"/>
              </a:rPr>
              <a:t>Значення Р</a:t>
            </a:r>
            <a:r>
              <a:rPr lang="uk-UA" b="1" baseline="-30000" dirty="0" smtClean="0">
                <a:solidFill>
                  <a:prstClr val="white"/>
                </a:solidFill>
                <a:latin typeface="Constantia"/>
              </a:rPr>
              <a:t>0</a:t>
            </a:r>
            <a:endParaRPr lang="uk-UA" i="1" dirty="0" smtClean="0">
              <a:solidFill>
                <a:prstClr val="white"/>
              </a:solidFill>
              <a:latin typeface="Constantia"/>
              <a:cs typeface="Times New Roman" pitchFamily="18" charset="0"/>
            </a:endParaRPr>
          </a:p>
          <a:p>
            <a:pPr indent="457200" eaLnBrk="0" hangingPunct="0"/>
            <a:endParaRPr lang="uk-UA" dirty="0" smtClean="0">
              <a:solidFill>
                <a:prstClr val="white"/>
              </a:solidFill>
              <a:latin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857231921"/>
              </p:ext>
            </p:extLst>
          </p:nvPr>
        </p:nvGraphicFramePr>
        <p:xfrm>
          <a:off x="2143108" y="4286256"/>
          <a:ext cx="5429291" cy="1857390"/>
        </p:xfrm>
        <a:graphic>
          <a:graphicData uri="http://schemas.openxmlformats.org/drawingml/2006/table">
            <a:tbl>
              <a:tblPr>
                <a:tableStyleId>{284E427A-3D55-4303-BF80-6455036E1DE7}</a:tableStyleId>
              </a:tblPr>
              <a:tblGrid>
                <a:gridCol w="775613">
                  <a:extLst>
                    <a:ext uri="{9D8B030D-6E8A-4147-A177-3AD203B41FA5}">
                      <a16:colId xmlns:a16="http://schemas.microsoft.com/office/drawing/2014/main" val="20000"/>
                    </a:ext>
                  </a:extLst>
                </a:gridCol>
                <a:gridCol w="775613">
                  <a:extLst>
                    <a:ext uri="{9D8B030D-6E8A-4147-A177-3AD203B41FA5}">
                      <a16:colId xmlns:a16="http://schemas.microsoft.com/office/drawing/2014/main" val="20001"/>
                    </a:ext>
                  </a:extLst>
                </a:gridCol>
                <a:gridCol w="775613">
                  <a:extLst>
                    <a:ext uri="{9D8B030D-6E8A-4147-A177-3AD203B41FA5}">
                      <a16:colId xmlns:a16="http://schemas.microsoft.com/office/drawing/2014/main" val="20002"/>
                    </a:ext>
                  </a:extLst>
                </a:gridCol>
                <a:gridCol w="775613">
                  <a:extLst>
                    <a:ext uri="{9D8B030D-6E8A-4147-A177-3AD203B41FA5}">
                      <a16:colId xmlns:a16="http://schemas.microsoft.com/office/drawing/2014/main" val="20003"/>
                    </a:ext>
                  </a:extLst>
                </a:gridCol>
                <a:gridCol w="775613">
                  <a:extLst>
                    <a:ext uri="{9D8B030D-6E8A-4147-A177-3AD203B41FA5}">
                      <a16:colId xmlns:a16="http://schemas.microsoft.com/office/drawing/2014/main" val="20004"/>
                    </a:ext>
                  </a:extLst>
                </a:gridCol>
                <a:gridCol w="775613">
                  <a:extLst>
                    <a:ext uri="{9D8B030D-6E8A-4147-A177-3AD203B41FA5}">
                      <a16:colId xmlns:a16="http://schemas.microsoft.com/office/drawing/2014/main" val="20005"/>
                    </a:ext>
                  </a:extLst>
                </a:gridCol>
                <a:gridCol w="775613">
                  <a:extLst>
                    <a:ext uri="{9D8B030D-6E8A-4147-A177-3AD203B41FA5}">
                      <a16:colId xmlns:a16="http://schemas.microsoft.com/office/drawing/2014/main" val="20006"/>
                    </a:ext>
                  </a:extLst>
                </a:gridCol>
              </a:tblGrid>
              <a:tr h="371478">
                <a:tc>
                  <a:txBody>
                    <a:bodyPr/>
                    <a:lstStyle/>
                    <a:p>
                      <a:pPr algn="ctr">
                        <a:spcAft>
                          <a:spcPts val="0"/>
                        </a:spcAft>
                      </a:pPr>
                      <a:r>
                        <a:rPr lang="uk-UA" sz="1800" dirty="0"/>
                        <a:t>1</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a:t>2</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3</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4</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5</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6</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a:t>
                      </a:r>
                      <a:endParaRPr lang="ru-RU" sz="1800">
                        <a:latin typeface="+mn-lt"/>
                        <a:ea typeface="Times New Roman"/>
                        <a:cs typeface="Times New Roman"/>
                      </a:endParaRPr>
                    </a:p>
                  </a:txBody>
                  <a:tcPr marL="17780" marR="17780" marT="0" marB="0" anchor="ctr"/>
                </a:tc>
                <a:extLst>
                  <a:ext uri="{0D108BD9-81ED-4DB2-BD59-A6C34878D82A}">
                    <a16:rowId xmlns:a16="http://schemas.microsoft.com/office/drawing/2014/main" val="10000"/>
                  </a:ext>
                </a:extLst>
              </a:tr>
              <a:tr h="371478">
                <a:tc>
                  <a:txBody>
                    <a:bodyPr/>
                    <a:lstStyle/>
                    <a:p>
                      <a:pPr algn="ctr">
                        <a:spcAft>
                          <a:spcPts val="0"/>
                        </a:spcAft>
                      </a:pPr>
                      <a:r>
                        <a:rPr lang="uk-UA" sz="1800"/>
                        <a:t>0,333</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dirty="0"/>
                        <a:t>0,363</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dirty="0"/>
                        <a:t>0,367</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a:t>0,367</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0,367</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0,367</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0,368</a:t>
                      </a:r>
                      <a:endParaRPr lang="ru-RU" sz="1800">
                        <a:latin typeface="+mn-lt"/>
                        <a:ea typeface="Times New Roman"/>
                        <a:cs typeface="Times New Roman"/>
                      </a:endParaRPr>
                    </a:p>
                  </a:txBody>
                  <a:tcPr marL="17780" marR="17780" marT="0" marB="0" anchor="ctr"/>
                </a:tc>
                <a:extLst>
                  <a:ext uri="{0D108BD9-81ED-4DB2-BD59-A6C34878D82A}">
                    <a16:rowId xmlns:a16="http://schemas.microsoft.com/office/drawing/2014/main" val="10001"/>
                  </a:ext>
                </a:extLst>
              </a:tr>
              <a:tr h="371478">
                <a:tc>
                  <a:txBody>
                    <a:bodyPr/>
                    <a:lstStyle/>
                    <a:p>
                      <a:pPr algn="ctr">
                        <a:spcAft>
                          <a:spcPts val="0"/>
                        </a:spcAft>
                      </a:pPr>
                      <a:endParaRPr lang="uk-UA" sz="1800">
                        <a:latin typeface="+mn-lt"/>
                        <a:ea typeface="Times New Roman"/>
                        <a:cs typeface="Times New Roman"/>
                      </a:endParaRPr>
                    </a:p>
                  </a:txBody>
                  <a:tcPr marL="17780" marR="17780" marT="0" marB="0" anchor="ctr"/>
                </a:tc>
                <a:tc>
                  <a:txBody>
                    <a:bodyPr/>
                    <a:lstStyle/>
                    <a:p>
                      <a:pPr algn="ctr">
                        <a:spcAft>
                          <a:spcPts val="0"/>
                        </a:spcAft>
                      </a:pPr>
                      <a:r>
                        <a:rPr lang="uk-UA" sz="1800"/>
                        <a:t>0,111</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dirty="0"/>
                        <a:t>0,130</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dirty="0"/>
                        <a:t>0,134</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dirty="0"/>
                        <a:t>0,135</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a:t>0,135</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0,135</a:t>
                      </a:r>
                      <a:endParaRPr lang="ru-RU" sz="1800">
                        <a:latin typeface="+mn-lt"/>
                        <a:ea typeface="Times New Roman"/>
                        <a:cs typeface="Times New Roman"/>
                      </a:endParaRPr>
                    </a:p>
                  </a:txBody>
                  <a:tcPr marL="17780" marR="17780" marT="0" marB="0" anchor="ctr"/>
                </a:tc>
                <a:extLst>
                  <a:ext uri="{0D108BD9-81ED-4DB2-BD59-A6C34878D82A}">
                    <a16:rowId xmlns:a16="http://schemas.microsoft.com/office/drawing/2014/main" val="10002"/>
                  </a:ext>
                </a:extLst>
              </a:tr>
              <a:tr h="371478">
                <a:tc>
                  <a:txBody>
                    <a:bodyPr/>
                    <a:lstStyle/>
                    <a:p>
                      <a:pPr algn="ctr">
                        <a:spcAft>
                          <a:spcPts val="0"/>
                        </a:spcAft>
                      </a:pPr>
                      <a:endParaRPr lang="uk-UA" sz="1800">
                        <a:latin typeface="+mn-lt"/>
                        <a:ea typeface="Times New Roman"/>
                        <a:cs typeface="Times New Roman"/>
                      </a:endParaRPr>
                    </a:p>
                  </a:txBody>
                  <a:tcPr marL="17780" marR="17780" marT="0" marB="0" anchor="ctr"/>
                </a:tc>
                <a:tc>
                  <a:txBody>
                    <a:bodyPr/>
                    <a:lstStyle/>
                    <a:p>
                      <a:pPr algn="ctr">
                        <a:spcAft>
                          <a:spcPts val="0"/>
                        </a:spcAft>
                      </a:pPr>
                      <a:endParaRPr lang="uk-UA" sz="1800">
                        <a:latin typeface="+mn-lt"/>
                        <a:ea typeface="Times New Roman"/>
                        <a:cs typeface="Times New Roman"/>
                      </a:endParaRPr>
                    </a:p>
                  </a:txBody>
                  <a:tcPr marL="17780" marR="17780" marT="0" marB="0" anchor="ctr"/>
                </a:tc>
                <a:tc>
                  <a:txBody>
                    <a:bodyPr/>
                    <a:lstStyle/>
                    <a:p>
                      <a:pPr algn="ctr">
                        <a:spcAft>
                          <a:spcPts val="0"/>
                        </a:spcAft>
                      </a:pPr>
                      <a:r>
                        <a:rPr lang="uk-UA" sz="1800"/>
                        <a:t>0,037</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0,046</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dirty="0"/>
                        <a:t>0,049</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dirty="0"/>
                        <a:t>0,049</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dirty="0"/>
                        <a:t>0,050</a:t>
                      </a:r>
                      <a:endParaRPr lang="ru-RU" sz="1800" dirty="0">
                        <a:latin typeface="+mn-lt"/>
                        <a:ea typeface="Times New Roman"/>
                        <a:cs typeface="Times New Roman"/>
                      </a:endParaRPr>
                    </a:p>
                  </a:txBody>
                  <a:tcPr marL="17780" marR="17780" marT="0" marB="0" anchor="ctr"/>
                </a:tc>
                <a:extLst>
                  <a:ext uri="{0D108BD9-81ED-4DB2-BD59-A6C34878D82A}">
                    <a16:rowId xmlns:a16="http://schemas.microsoft.com/office/drawing/2014/main" val="10003"/>
                  </a:ext>
                </a:extLst>
              </a:tr>
              <a:tr h="371478">
                <a:tc>
                  <a:txBody>
                    <a:bodyPr/>
                    <a:lstStyle/>
                    <a:p>
                      <a:pPr algn="ctr">
                        <a:spcAft>
                          <a:spcPts val="0"/>
                        </a:spcAft>
                      </a:pPr>
                      <a:endParaRPr lang="uk-UA" sz="1800" dirty="0">
                        <a:latin typeface="+mn-lt"/>
                        <a:ea typeface="Times New Roman"/>
                        <a:cs typeface="Times New Roman"/>
                      </a:endParaRPr>
                    </a:p>
                  </a:txBody>
                  <a:tcPr marL="17780" marR="17780" marT="0" marB="0" anchor="ctr"/>
                </a:tc>
                <a:tc>
                  <a:txBody>
                    <a:bodyPr/>
                    <a:lstStyle/>
                    <a:p>
                      <a:pPr algn="ctr">
                        <a:spcAft>
                          <a:spcPts val="0"/>
                        </a:spcAft>
                      </a:pPr>
                      <a:endParaRPr lang="uk-UA" sz="1800">
                        <a:latin typeface="+mn-lt"/>
                        <a:ea typeface="Times New Roman"/>
                        <a:cs typeface="Times New Roman"/>
                      </a:endParaRPr>
                    </a:p>
                  </a:txBody>
                  <a:tcPr marL="17780" marR="17780" marT="0" marB="0" anchor="ctr"/>
                </a:tc>
                <a:tc>
                  <a:txBody>
                    <a:bodyPr/>
                    <a:lstStyle/>
                    <a:p>
                      <a:pPr algn="ctr">
                        <a:spcAft>
                          <a:spcPts val="0"/>
                        </a:spcAft>
                      </a:pPr>
                      <a:endParaRPr lang="uk-UA" sz="1800" dirty="0">
                        <a:latin typeface="+mn-lt"/>
                        <a:ea typeface="Times New Roman"/>
                        <a:cs typeface="Times New Roman"/>
                      </a:endParaRPr>
                    </a:p>
                  </a:txBody>
                  <a:tcPr marL="17780" marR="17780" marT="0" marB="0" anchor="ctr"/>
                </a:tc>
                <a:tc>
                  <a:txBody>
                    <a:bodyPr/>
                    <a:lstStyle/>
                    <a:p>
                      <a:pPr algn="ctr">
                        <a:spcAft>
                          <a:spcPts val="0"/>
                        </a:spcAft>
                      </a:pPr>
                      <a:r>
                        <a:rPr lang="uk-UA" sz="1800" dirty="0"/>
                        <a:t>0,013</a:t>
                      </a:r>
                      <a:endParaRPr lang="ru-RU" sz="1800" dirty="0">
                        <a:latin typeface="+mn-lt"/>
                        <a:ea typeface="Times New Roman"/>
                        <a:cs typeface="Times New Roman"/>
                      </a:endParaRPr>
                    </a:p>
                  </a:txBody>
                  <a:tcPr marL="17780" marR="17780" marT="0" marB="0" anchor="ctr"/>
                </a:tc>
                <a:tc>
                  <a:txBody>
                    <a:bodyPr/>
                    <a:lstStyle/>
                    <a:p>
                      <a:pPr algn="ctr">
                        <a:spcAft>
                          <a:spcPts val="0"/>
                        </a:spcAft>
                      </a:pPr>
                      <a:r>
                        <a:rPr lang="uk-UA" sz="1800"/>
                        <a:t>0,016</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a:t>0,017</a:t>
                      </a:r>
                      <a:endParaRPr lang="ru-RU" sz="1800">
                        <a:latin typeface="+mn-lt"/>
                        <a:ea typeface="Times New Roman"/>
                        <a:cs typeface="Times New Roman"/>
                      </a:endParaRPr>
                    </a:p>
                  </a:txBody>
                  <a:tcPr marL="17780" marR="17780" marT="0" marB="0" anchor="ctr"/>
                </a:tc>
                <a:tc>
                  <a:txBody>
                    <a:bodyPr/>
                    <a:lstStyle/>
                    <a:p>
                      <a:pPr algn="ctr">
                        <a:spcAft>
                          <a:spcPts val="0"/>
                        </a:spcAft>
                      </a:pPr>
                      <a:r>
                        <a:rPr lang="uk-UA" sz="1800" dirty="0"/>
                        <a:t>0,018</a:t>
                      </a:r>
                      <a:endParaRPr lang="ru-RU" sz="1800" dirty="0">
                        <a:latin typeface="+mn-lt"/>
                        <a:ea typeface="Times New Roman"/>
                        <a:cs typeface="Times New Roman"/>
                      </a:endParaRPr>
                    </a:p>
                  </a:txBody>
                  <a:tcPr marL="17780" marR="177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8001056" cy="923330"/>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Потрібно визначити середній час чекання (</a:t>
            </a:r>
            <a:r>
              <a:rPr lang="uk-UA" dirty="0" err="1" smtClean="0">
                <a:solidFill>
                  <a:prstClr val="white"/>
                </a:solidFill>
                <a:latin typeface="Constantia"/>
                <a:cs typeface="+mn-cs"/>
              </a:rPr>
              <a:t>Tс</a:t>
            </a:r>
            <a:r>
              <a:rPr lang="uk-UA" dirty="0" smtClean="0">
                <a:solidFill>
                  <a:prstClr val="white"/>
                </a:solidFill>
                <a:latin typeface="Constantia"/>
                <a:cs typeface="+mn-cs"/>
              </a:rPr>
              <a:t>), що складається із середнього часу очікування обслуговування в черзі (</a:t>
            </a:r>
            <a:r>
              <a:rPr lang="uk-UA" dirty="0" err="1" smtClean="0">
                <a:solidFill>
                  <a:prstClr val="white"/>
                </a:solidFill>
                <a:latin typeface="Constantia"/>
                <a:cs typeface="+mn-cs"/>
              </a:rPr>
              <a:t>Точ</a:t>
            </a:r>
            <a:r>
              <a:rPr lang="uk-UA" dirty="0" smtClean="0">
                <a:solidFill>
                  <a:prstClr val="white"/>
                </a:solidFill>
                <a:latin typeface="Constantia"/>
                <a:cs typeface="+mn-cs"/>
              </a:rPr>
              <a:t>) і середнього часу обслуговування (Тобсл):</a:t>
            </a:r>
            <a:endParaRPr lang="ru-RU" dirty="0">
              <a:solidFill>
                <a:prstClr val="white"/>
              </a:solidFill>
              <a:latin typeface="Constantia"/>
              <a:cs typeface="+mn-cs"/>
            </a:endParaRPr>
          </a:p>
        </p:txBody>
      </p:sp>
      <p:sp>
        <p:nvSpPr>
          <p:cNvPr id="3" name="Прямоугольник 2"/>
          <p:cNvSpPr/>
          <p:nvPr/>
        </p:nvSpPr>
        <p:spPr>
          <a:xfrm>
            <a:off x="3357554" y="1428736"/>
            <a:ext cx="2214578" cy="400110"/>
          </a:xfrm>
          <a:prstGeom prst="rect">
            <a:avLst/>
          </a:prstGeom>
          <a:noFill/>
          <a:ln w="38100">
            <a:solidFill>
              <a:srgbClr val="FAAF4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pPr>
            <a:r>
              <a:rPr lang="uk-UA" sz="2000" dirty="0" err="1" smtClean="0">
                <a:solidFill>
                  <a:prstClr val="black"/>
                </a:solidFill>
              </a:rPr>
              <a:t>Тс</a:t>
            </a:r>
            <a:r>
              <a:rPr lang="uk-UA" sz="2000" dirty="0" smtClean="0">
                <a:solidFill>
                  <a:prstClr val="black"/>
                </a:solidFill>
              </a:rPr>
              <a:t> = </a:t>
            </a:r>
            <a:r>
              <a:rPr lang="uk-UA" sz="2000" dirty="0" err="1" smtClean="0">
                <a:solidFill>
                  <a:prstClr val="black"/>
                </a:solidFill>
              </a:rPr>
              <a:t>Точ</a:t>
            </a:r>
            <a:r>
              <a:rPr lang="uk-UA" sz="2000" dirty="0" smtClean="0">
                <a:solidFill>
                  <a:prstClr val="black"/>
                </a:solidFill>
              </a:rPr>
              <a:t> + Тобсл. </a:t>
            </a:r>
            <a:endParaRPr lang="ru-RU" sz="2000" dirty="0">
              <a:solidFill>
                <a:prstClr val="black"/>
              </a:solidFill>
            </a:endParaRPr>
          </a:p>
        </p:txBody>
      </p:sp>
      <p:sp>
        <p:nvSpPr>
          <p:cNvPr id="4" name="Прямоугольник 3"/>
          <p:cNvSpPr/>
          <p:nvPr/>
        </p:nvSpPr>
        <p:spPr>
          <a:xfrm>
            <a:off x="642910" y="1928802"/>
            <a:ext cx="7858180" cy="646331"/>
          </a:xfrm>
          <a:prstGeom prst="rect">
            <a:avLst/>
          </a:prstGeom>
        </p:spPr>
        <p:txBody>
          <a:bodyPr wrap="square">
            <a:spAutoFit/>
          </a:bodyPr>
          <a:lstStyle/>
          <a:p>
            <a:pPr algn="just" fontAlgn="auto">
              <a:spcBef>
                <a:spcPts val="0"/>
              </a:spcBef>
              <a:spcAft>
                <a:spcPts val="0"/>
              </a:spcAft>
            </a:pPr>
            <a:r>
              <a:rPr lang="uk-UA" dirty="0" smtClean="0">
                <a:solidFill>
                  <a:prstClr val="white"/>
                </a:solidFill>
                <a:latin typeface="Constantia"/>
                <a:cs typeface="+mn-cs"/>
              </a:rPr>
              <a:t>У тому випадку, коли в системі працює n комірників, середній час чекання в черзі визначиться за формулою:</a:t>
            </a:r>
            <a:endParaRPr lang="ru-RU" dirty="0">
              <a:solidFill>
                <a:prstClr val="white"/>
              </a:solidFill>
              <a:latin typeface="Constantia"/>
              <a:cs typeface="+mn-cs"/>
            </a:endParaRPr>
          </a:p>
        </p:txBody>
      </p:sp>
      <p:pic>
        <p:nvPicPr>
          <p:cNvPr id="106497" name="Picture 1"/>
          <p:cNvPicPr>
            <a:picLocks noChangeAspect="1" noChangeArrowheads="1"/>
          </p:cNvPicPr>
          <p:nvPr/>
        </p:nvPicPr>
        <p:blipFill>
          <a:blip r:embed="rId2" cstate="print"/>
          <a:srcRect l="29649" t="24414" r="40702" b="10156"/>
          <a:stretch>
            <a:fillRect/>
          </a:stretch>
        </p:blipFill>
        <p:spPr bwMode="auto">
          <a:xfrm>
            <a:off x="2000232" y="2714620"/>
            <a:ext cx="4857784" cy="414338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214282" y="214290"/>
            <a:ext cx="864396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Припустимо, що у робітника витрати від простоїв складають 5, а утримання комірника – 4 грош. од. за одиницю часу. За період часу Т у систему надходить T заявок, тобто 1,445 T заявок.</a:t>
            </a:r>
          </a:p>
          <a:p>
            <a:pPr indent="450850" algn="just" eaLnBrk="0" hangingPunct="0"/>
            <a:r>
              <a:rPr lang="uk-UA" dirty="0" smtClean="0">
                <a:solidFill>
                  <a:prstClr val="white"/>
                </a:solidFill>
                <a:latin typeface="Constantia"/>
                <a:ea typeface="Times New Roman" pitchFamily="18" charset="0"/>
              </a:rPr>
              <a:t>Витрати внаслідок простою робітників при різному числі комір­ників, витрати на заробітну плату комірників, а також сумарні витрати і втрати наведені</a:t>
            </a:r>
            <a:r>
              <a:rPr lang="ru-RU" dirty="0" smtClean="0">
                <a:solidFill>
                  <a:prstClr val="white"/>
                </a:solidFill>
                <a:latin typeface="Constantia"/>
              </a:rPr>
              <a:t>  нижче:</a:t>
            </a:r>
          </a:p>
        </p:txBody>
      </p:sp>
      <p:sp>
        <p:nvSpPr>
          <p:cNvPr id="5" name="Прямоугольник 4"/>
          <p:cNvSpPr/>
          <p:nvPr/>
        </p:nvSpPr>
        <p:spPr>
          <a:xfrm>
            <a:off x="357158" y="1928802"/>
            <a:ext cx="850109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Витрати</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внаслідок</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простою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робітників</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при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різному</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числі</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комірників</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витрати</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на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заробітну</a:t>
            </a:r>
            <a:r>
              <a:rPr lang="ru-RU"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плату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комірників</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також</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сумарні</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витрати</a:t>
            </a:r>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 і </a:t>
            </a:r>
            <a:r>
              <a:rPr lang="ru-RU" sz="2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rPr>
              <a:t>втрати</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a:cs typeface="+mn-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92917831"/>
              </p:ext>
            </p:extLst>
          </p:nvPr>
        </p:nvGraphicFramePr>
        <p:xfrm>
          <a:off x="1369207" y="3305744"/>
          <a:ext cx="6262710" cy="2298015"/>
        </p:xfrm>
        <a:graphic>
          <a:graphicData uri="http://schemas.openxmlformats.org/drawingml/2006/table">
            <a:tbl>
              <a:tblPr>
                <a:tableStyleId>{284E427A-3D55-4303-BF80-6455036E1DE7}</a:tableStyleId>
              </a:tblPr>
              <a:tblGrid>
                <a:gridCol w="912882">
                  <a:extLst>
                    <a:ext uri="{9D8B030D-6E8A-4147-A177-3AD203B41FA5}">
                      <a16:colId xmlns:a16="http://schemas.microsoft.com/office/drawing/2014/main" val="20000"/>
                    </a:ext>
                  </a:extLst>
                </a:gridCol>
                <a:gridCol w="2474054">
                  <a:extLst>
                    <a:ext uri="{9D8B030D-6E8A-4147-A177-3AD203B41FA5}">
                      <a16:colId xmlns:a16="http://schemas.microsoft.com/office/drawing/2014/main" val="20001"/>
                    </a:ext>
                  </a:extLst>
                </a:gridCol>
                <a:gridCol w="1375118">
                  <a:extLst>
                    <a:ext uri="{9D8B030D-6E8A-4147-A177-3AD203B41FA5}">
                      <a16:colId xmlns:a16="http://schemas.microsoft.com/office/drawing/2014/main" val="20002"/>
                    </a:ext>
                  </a:extLst>
                </a:gridCol>
                <a:gridCol w="1500656">
                  <a:extLst>
                    <a:ext uri="{9D8B030D-6E8A-4147-A177-3AD203B41FA5}">
                      <a16:colId xmlns:a16="http://schemas.microsoft.com/office/drawing/2014/main" val="20003"/>
                    </a:ext>
                  </a:extLst>
                </a:gridCol>
              </a:tblGrid>
              <a:tr h="820719">
                <a:tc>
                  <a:txBody>
                    <a:bodyPr/>
                    <a:lstStyle/>
                    <a:p>
                      <a:pPr algn="just">
                        <a:spcAft>
                          <a:spcPts val="0"/>
                        </a:spcAft>
                      </a:pPr>
                      <a:r>
                        <a:rPr lang="uk-UA" sz="1600" dirty="0"/>
                        <a:t>Кількість </a:t>
                      </a:r>
                      <a:r>
                        <a:rPr lang="uk-UA" sz="1600" spc="-20" dirty="0"/>
                        <a:t>комірників</a:t>
                      </a:r>
                      <a:endParaRPr lang="ru-RU" sz="1600" dirty="0">
                        <a:latin typeface="+mn-lt"/>
                        <a:ea typeface="Times New Roman"/>
                        <a:cs typeface="Times New Roman"/>
                      </a:endParaRPr>
                    </a:p>
                  </a:txBody>
                  <a:tcPr marL="17697" marR="17697" marT="0" marB="0" anchor="ctr"/>
                </a:tc>
                <a:tc>
                  <a:txBody>
                    <a:bodyPr/>
                    <a:lstStyle/>
                    <a:p>
                      <a:pPr algn="ctr">
                        <a:spcAft>
                          <a:spcPts val="0"/>
                        </a:spcAft>
                      </a:pPr>
                      <a:r>
                        <a:rPr lang="uk-UA" sz="1600"/>
                        <a:t>Втрати від простою робітників</a:t>
                      </a:r>
                      <a:endParaRPr lang="ru-RU" sz="1600">
                        <a:latin typeface="+mn-lt"/>
                        <a:ea typeface="Times New Roman"/>
                        <a:cs typeface="Times New Roman"/>
                      </a:endParaRPr>
                    </a:p>
                  </a:txBody>
                  <a:tcPr marL="17697" marR="17697" marT="0" marB="0" anchor="ctr"/>
                </a:tc>
                <a:tc>
                  <a:txBody>
                    <a:bodyPr/>
                    <a:lstStyle/>
                    <a:p>
                      <a:pPr algn="ctr">
                        <a:spcAft>
                          <a:spcPts val="0"/>
                        </a:spcAft>
                      </a:pPr>
                      <a:r>
                        <a:rPr lang="uk-UA" sz="1600"/>
                        <a:t>Витрати на зміст комірників</a:t>
                      </a:r>
                      <a:endParaRPr lang="ru-RU" sz="1600">
                        <a:latin typeface="+mn-lt"/>
                        <a:ea typeface="Times New Roman"/>
                        <a:cs typeface="Times New Roman"/>
                      </a:endParaRPr>
                    </a:p>
                  </a:txBody>
                  <a:tcPr marL="17697" marR="17697" marT="0" marB="0" anchor="ctr"/>
                </a:tc>
                <a:tc>
                  <a:txBody>
                    <a:bodyPr/>
                    <a:lstStyle/>
                    <a:p>
                      <a:pPr algn="ctr">
                        <a:spcAft>
                          <a:spcPts val="0"/>
                        </a:spcAft>
                      </a:pPr>
                      <a:r>
                        <a:rPr lang="uk-UA" sz="1600"/>
                        <a:t>Сумарні витрати</a:t>
                      </a:r>
                      <a:br>
                        <a:rPr lang="uk-UA" sz="1600"/>
                      </a:br>
                      <a:r>
                        <a:rPr lang="uk-UA" sz="1600"/>
                        <a:t>і втрати</a:t>
                      </a:r>
                      <a:endParaRPr lang="ru-RU" sz="1600">
                        <a:latin typeface="+mn-lt"/>
                        <a:ea typeface="Times New Roman"/>
                        <a:cs typeface="Times New Roman"/>
                      </a:endParaRPr>
                    </a:p>
                  </a:txBody>
                  <a:tcPr marL="17697" marR="17697" marT="0" marB="0" anchor="ctr"/>
                </a:tc>
                <a:extLst>
                  <a:ext uri="{0D108BD9-81ED-4DB2-BD59-A6C34878D82A}">
                    <a16:rowId xmlns:a16="http://schemas.microsoft.com/office/drawing/2014/main" val="10000"/>
                  </a:ext>
                </a:extLst>
              </a:tr>
              <a:tr h="492432">
                <a:tc>
                  <a:txBody>
                    <a:bodyPr/>
                    <a:lstStyle/>
                    <a:p>
                      <a:pPr algn="ctr">
                        <a:lnSpc>
                          <a:spcPct val="120000"/>
                        </a:lnSpc>
                        <a:spcAft>
                          <a:spcPts val="0"/>
                        </a:spcAft>
                      </a:pPr>
                      <a:r>
                        <a:rPr lang="uk-UA" sz="1600"/>
                        <a:t>2</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3,213 </a:t>
                      </a:r>
                      <a:r>
                        <a:rPr lang="uk-UA" sz="1600">
                          <a:sym typeface="Symbol"/>
                        </a:rPr>
                        <a:t></a:t>
                      </a:r>
                      <a:r>
                        <a:rPr lang="uk-UA" sz="1600"/>
                        <a:t>1,445 </a:t>
                      </a:r>
                      <a:r>
                        <a:rPr lang="uk-UA" sz="1600">
                          <a:sym typeface="Symbol"/>
                        </a:rPr>
                        <a:t></a:t>
                      </a:r>
                      <a:r>
                        <a:rPr lang="uk-UA" sz="1600"/>
                        <a:t> 5Т = 23,214Т</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8Т</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31,214Т</a:t>
                      </a:r>
                      <a:endParaRPr lang="ru-RU" sz="1600">
                        <a:latin typeface="+mn-lt"/>
                        <a:ea typeface="Times New Roman"/>
                        <a:cs typeface="Times New Roman"/>
                      </a:endParaRPr>
                    </a:p>
                  </a:txBody>
                  <a:tcPr marL="17697" marR="17697" marT="0" marB="0" anchor="ctr"/>
                </a:tc>
                <a:extLst>
                  <a:ext uri="{0D108BD9-81ED-4DB2-BD59-A6C34878D82A}">
                    <a16:rowId xmlns:a16="http://schemas.microsoft.com/office/drawing/2014/main" val="10001"/>
                  </a:ext>
                </a:extLst>
              </a:tr>
              <a:tr h="492432">
                <a:tc>
                  <a:txBody>
                    <a:bodyPr/>
                    <a:lstStyle/>
                    <a:p>
                      <a:pPr algn="ctr">
                        <a:lnSpc>
                          <a:spcPct val="120000"/>
                        </a:lnSpc>
                        <a:spcAft>
                          <a:spcPts val="0"/>
                        </a:spcAft>
                      </a:pPr>
                      <a:r>
                        <a:rPr lang="uk-UA" sz="1600"/>
                        <a:t>3</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1,799 </a:t>
                      </a:r>
                      <a:r>
                        <a:rPr lang="uk-UA" sz="1600">
                          <a:sym typeface="Symbol"/>
                        </a:rPr>
                        <a:t></a:t>
                      </a:r>
                      <a:r>
                        <a:rPr lang="uk-UA" sz="1600"/>
                        <a:t> 1,445 </a:t>
                      </a:r>
                      <a:r>
                        <a:rPr lang="uk-UA" sz="1600">
                          <a:sym typeface="Symbol"/>
                        </a:rPr>
                        <a:t></a:t>
                      </a:r>
                      <a:r>
                        <a:rPr lang="uk-UA" sz="1600"/>
                        <a:t> 5Т = 12,998Т</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12Т</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24,998Т</a:t>
                      </a:r>
                      <a:endParaRPr lang="ru-RU" sz="1600">
                        <a:latin typeface="+mn-lt"/>
                        <a:ea typeface="Times New Roman"/>
                        <a:cs typeface="Times New Roman"/>
                      </a:endParaRPr>
                    </a:p>
                  </a:txBody>
                  <a:tcPr marL="17697" marR="17697" marT="0" marB="0" anchor="ctr"/>
                </a:tc>
                <a:extLst>
                  <a:ext uri="{0D108BD9-81ED-4DB2-BD59-A6C34878D82A}">
                    <a16:rowId xmlns:a16="http://schemas.microsoft.com/office/drawing/2014/main" val="10002"/>
                  </a:ext>
                </a:extLst>
              </a:tr>
              <a:tr h="492432">
                <a:tc>
                  <a:txBody>
                    <a:bodyPr/>
                    <a:lstStyle/>
                    <a:p>
                      <a:pPr algn="ctr">
                        <a:lnSpc>
                          <a:spcPct val="120000"/>
                        </a:lnSpc>
                        <a:spcAft>
                          <a:spcPts val="0"/>
                        </a:spcAft>
                      </a:pPr>
                      <a:r>
                        <a:rPr lang="uk-UA" sz="1600"/>
                        <a:t>4</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dirty="0"/>
                        <a:t>1,635 </a:t>
                      </a:r>
                      <a:r>
                        <a:rPr lang="uk-UA" sz="1600" dirty="0">
                          <a:sym typeface="Symbol"/>
                        </a:rPr>
                        <a:t></a:t>
                      </a:r>
                      <a:r>
                        <a:rPr lang="uk-UA" sz="1600" dirty="0"/>
                        <a:t> 1,445 </a:t>
                      </a:r>
                      <a:r>
                        <a:rPr lang="uk-UA" sz="1600" dirty="0">
                          <a:sym typeface="Symbol"/>
                        </a:rPr>
                        <a:t></a:t>
                      </a:r>
                      <a:r>
                        <a:rPr lang="uk-UA" sz="1600" dirty="0"/>
                        <a:t> 5Т = 11,813Т</a:t>
                      </a:r>
                      <a:endParaRPr lang="ru-RU" sz="1600" dirty="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a:t>16Т</a:t>
                      </a:r>
                      <a:endParaRPr lang="ru-RU" sz="1600">
                        <a:latin typeface="+mn-lt"/>
                        <a:ea typeface="Times New Roman"/>
                        <a:cs typeface="Times New Roman"/>
                      </a:endParaRPr>
                    </a:p>
                  </a:txBody>
                  <a:tcPr marL="17697" marR="17697" marT="0" marB="0" anchor="ctr"/>
                </a:tc>
                <a:tc>
                  <a:txBody>
                    <a:bodyPr/>
                    <a:lstStyle/>
                    <a:p>
                      <a:pPr algn="ctr">
                        <a:lnSpc>
                          <a:spcPct val="120000"/>
                        </a:lnSpc>
                        <a:spcAft>
                          <a:spcPts val="0"/>
                        </a:spcAft>
                      </a:pPr>
                      <a:r>
                        <a:rPr lang="uk-UA" sz="1600" dirty="0"/>
                        <a:t>27,813Т</a:t>
                      </a:r>
                      <a:endParaRPr lang="ru-RU" sz="1600" dirty="0">
                        <a:latin typeface="+mn-lt"/>
                        <a:ea typeface="Times New Roman"/>
                        <a:cs typeface="Times New Roman"/>
                      </a:endParaRPr>
                    </a:p>
                  </a:txBody>
                  <a:tcPr marL="17697" marR="17697" marT="0" marB="0" anchor="ctr"/>
                </a:tc>
                <a:extLst>
                  <a:ext uri="{0D108BD9-81ED-4DB2-BD59-A6C34878D82A}">
                    <a16:rowId xmlns:a16="http://schemas.microsoft.com/office/drawing/2014/main" val="10003"/>
                  </a:ext>
                </a:extLst>
              </a:tr>
            </a:tbl>
          </a:graphicData>
        </a:graphic>
      </p:graphicFrame>
      <p:sp>
        <p:nvSpPr>
          <p:cNvPr id="108546" name="Rectangle 2"/>
          <p:cNvSpPr>
            <a:spLocks noChangeArrowheads="1"/>
          </p:cNvSpPr>
          <p:nvPr/>
        </p:nvSpPr>
        <p:spPr bwMode="auto">
          <a:xfrm>
            <a:off x="357158" y="5572140"/>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З таблиці випливає, що економічно вигідніше в інструментальній коморі мати трьох комірників, оскільки сумарні витрати і втрати будуть найменшими (</a:t>
            </a:r>
            <a:r>
              <a:rPr lang="uk-UA" dirty="0" err="1" smtClean="0">
                <a:solidFill>
                  <a:prstClr val="white"/>
                </a:solidFill>
                <a:latin typeface="Constantia"/>
                <a:ea typeface="Times New Roman" pitchFamily="18" charset="0"/>
              </a:rPr>
              <a:t>min</a:t>
            </a:r>
            <a:r>
              <a:rPr lang="uk-UA" dirty="0" smtClean="0">
                <a:solidFill>
                  <a:prstClr val="white"/>
                </a:solidFill>
                <a:latin typeface="Constantia"/>
                <a:ea typeface="Times New Roman" pitchFamily="18" charset="0"/>
              </a:rPr>
              <a:t> 24,998T).</a:t>
            </a:r>
            <a:endParaRPr lang="uk-UA" dirty="0" smtClean="0">
              <a:solidFill>
                <a:prstClr val="white"/>
              </a:solidFill>
              <a:latin typeface="Constantia"/>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357158" y="214290"/>
            <a:ext cx="8572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uk-UA" dirty="0" smtClean="0">
                <a:solidFill>
                  <a:prstClr val="white"/>
                </a:solidFill>
                <a:latin typeface="Constantia"/>
                <a:ea typeface="Times New Roman" pitchFamily="18" charset="0"/>
              </a:rPr>
              <a:t>Порядок обчислення показника якості обслуговування з явними втратами показаний на прикладі для умов найпростішого потоку вимог.</a:t>
            </a:r>
            <a:endParaRPr lang="ru-RU" dirty="0" smtClean="0">
              <a:solidFill>
                <a:prstClr val="white"/>
              </a:solidFill>
              <a:latin typeface="Constantia"/>
            </a:endParaRPr>
          </a:p>
          <a:p>
            <a:pPr indent="450850" algn="just" eaLnBrk="0" hangingPunct="0"/>
            <a:r>
              <a:rPr lang="uk-UA" dirty="0" smtClean="0">
                <a:solidFill>
                  <a:prstClr val="white"/>
                </a:solidFill>
                <a:latin typeface="Constantia"/>
                <a:ea typeface="Times New Roman" pitchFamily="18" charset="0"/>
              </a:rPr>
              <a:t>Стіл замовлень при великому універсамі обладнаний чотирма телефонами. Середнє число викликів протягом години складає 96, середній час, витрачений на прийом одного замовлення – 2 хв. Потрібно визначити, наскільки завантажені приймальники замовлень, яка ймовірність відмови в обслуговуванні.</a:t>
            </a:r>
          </a:p>
          <a:p>
            <a:pPr indent="450850" algn="just" eaLnBrk="0" hangingPunct="0"/>
            <a:r>
              <a:rPr lang="uk-UA" dirty="0" smtClean="0">
                <a:solidFill>
                  <a:prstClr val="white"/>
                </a:solidFill>
                <a:latin typeface="Constantia"/>
                <a:ea typeface="Times New Roman" pitchFamily="18" charset="0"/>
              </a:rPr>
              <a:t>Ступінь завантаженості приймальників визначається за формулою </a:t>
            </a:r>
            <a:endParaRPr lang="uk-UA" dirty="0" smtClean="0">
              <a:solidFill>
                <a:prstClr val="white"/>
              </a:solidFill>
              <a:latin typeface="Constantia"/>
            </a:endParaRPr>
          </a:p>
        </p:txBody>
      </p:sp>
      <p:sp>
        <p:nvSpPr>
          <p:cNvPr id="1095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9570" name="Object 2"/>
          <p:cNvGraphicFramePr>
            <a:graphicFrameLocks noChangeAspect="1"/>
          </p:cNvGraphicFramePr>
          <p:nvPr>
            <p:extLst>
              <p:ext uri="{D42A27DB-BD31-4B8C-83A1-F6EECF244321}">
                <p14:modId xmlns:p14="http://schemas.microsoft.com/office/powerpoint/2010/main" val="2613188677"/>
              </p:ext>
            </p:extLst>
          </p:nvPr>
        </p:nvGraphicFramePr>
        <p:xfrm>
          <a:off x="2714612" y="2714620"/>
          <a:ext cx="3504168" cy="714380"/>
        </p:xfrm>
        <a:graphic>
          <a:graphicData uri="http://schemas.openxmlformats.org/presentationml/2006/ole">
            <mc:AlternateContent xmlns:mc="http://schemas.openxmlformats.org/markup-compatibility/2006">
              <mc:Choice xmlns:v="urn:schemas-microsoft-com:vml" Requires="v">
                <p:oleObj spid="_x0000_s139341" name="Формула" r:id="rId3" imgW="2730500" imgH="596900" progId="Equation.3">
                  <p:embed/>
                </p:oleObj>
              </mc:Choice>
              <mc:Fallback>
                <p:oleObj name="Формула" r:id="rId3" imgW="2730500" imgH="596900" progId="Equation.3">
                  <p:embed/>
                  <p:pic>
                    <p:nvPicPr>
                      <p:cNvPr id="0" name="Object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2714620"/>
                        <a:ext cx="3504168" cy="714380"/>
                      </a:xfrm>
                      <a:prstGeom prst="rect">
                        <a:avLst/>
                      </a:prstGeom>
                      <a:noFill/>
                      <a:ln w="25400">
                        <a:solidFill>
                          <a:srgbClr val="FF9900"/>
                        </a:solidFill>
                        <a:miter lim="800000"/>
                        <a:headEnd/>
                        <a:tailEnd/>
                      </a:ln>
                    </p:spPr>
                  </p:pic>
                </p:oleObj>
              </mc:Fallback>
            </mc:AlternateContent>
          </a:graphicData>
        </a:graphic>
      </p:graphicFrame>
      <p:sp>
        <p:nvSpPr>
          <p:cNvPr id="5" name="Прямоугольник 4"/>
          <p:cNvSpPr/>
          <p:nvPr/>
        </p:nvSpPr>
        <p:spPr>
          <a:xfrm>
            <a:off x="428596" y="3500438"/>
            <a:ext cx="8358246" cy="1754326"/>
          </a:xfrm>
          <a:prstGeom prst="rect">
            <a:avLst/>
          </a:prstGeom>
        </p:spPr>
        <p:txBody>
          <a:bodyPr wrap="square">
            <a:spAutoFit/>
          </a:bodyPr>
          <a:lstStyle/>
          <a:p>
            <a:pPr indent="365125" fontAlgn="auto">
              <a:spcBef>
                <a:spcPts val="0"/>
              </a:spcBef>
              <a:spcAft>
                <a:spcPts val="0"/>
              </a:spcAft>
            </a:pPr>
            <a:r>
              <a:rPr lang="uk-UA" dirty="0" smtClean="0">
                <a:solidFill>
                  <a:prstClr val="white"/>
                </a:solidFill>
                <a:latin typeface="Constantia"/>
                <a:cs typeface="+mn-cs"/>
              </a:rPr>
              <a:t>За умовами прикладу n = 4 (4 телефони, 4 приймальника замов­лень), </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 = 96 (число викликів протягом години); середній час, витра­чений на прийом одного замовлення, складає 2 хв, чи 2 / 60 = 1 / 30 одиниці часу; значення параметра </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 = 1 : 1 / 30 = 30, отже, </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a:t>
            </a:r>
            <a:r>
              <a:rPr lang="uk-UA" dirty="0" smtClean="0">
                <a:solidFill>
                  <a:prstClr val="white"/>
                </a:solidFill>
                <a:latin typeface="Constantia"/>
                <a:cs typeface="+mn-cs"/>
                <a:sym typeface="Symbol"/>
              </a:rPr>
              <a:t></a:t>
            </a:r>
            <a:r>
              <a:rPr lang="uk-UA" dirty="0" smtClean="0">
                <a:solidFill>
                  <a:prstClr val="white"/>
                </a:solidFill>
                <a:latin typeface="Constantia"/>
                <a:cs typeface="+mn-cs"/>
              </a:rPr>
              <a:t> = 96 / 30 = 3,2. Рівень імовірностей Р</a:t>
            </a:r>
            <a:r>
              <a:rPr lang="uk-UA" baseline="-25000" dirty="0" smtClean="0">
                <a:solidFill>
                  <a:prstClr val="white"/>
                </a:solidFill>
                <a:latin typeface="Constantia"/>
                <a:cs typeface="+mn-cs"/>
              </a:rPr>
              <a:t>0</a:t>
            </a:r>
            <a:r>
              <a:rPr lang="uk-UA" dirty="0" smtClean="0">
                <a:solidFill>
                  <a:prstClr val="white"/>
                </a:solidFill>
                <a:latin typeface="Constantia"/>
                <a:cs typeface="+mn-cs"/>
              </a:rPr>
              <a:t>, Р</a:t>
            </a:r>
            <a:r>
              <a:rPr lang="uk-UA" baseline="-25000" dirty="0" smtClean="0">
                <a:solidFill>
                  <a:prstClr val="white"/>
                </a:solidFill>
                <a:latin typeface="Constantia"/>
                <a:cs typeface="+mn-cs"/>
              </a:rPr>
              <a:t>1</a:t>
            </a:r>
            <a:r>
              <a:rPr lang="uk-UA" dirty="0" smtClean="0">
                <a:solidFill>
                  <a:prstClr val="white"/>
                </a:solidFill>
                <a:latin typeface="Constantia"/>
                <a:cs typeface="+mn-cs"/>
              </a:rPr>
              <a:t>, Р</a:t>
            </a:r>
            <a:r>
              <a:rPr lang="uk-UA" baseline="-25000" dirty="0" smtClean="0">
                <a:solidFill>
                  <a:prstClr val="white"/>
                </a:solidFill>
                <a:latin typeface="Constantia"/>
                <a:cs typeface="+mn-cs"/>
              </a:rPr>
              <a:t>2</a:t>
            </a:r>
            <a:r>
              <a:rPr lang="uk-UA" dirty="0" smtClean="0">
                <a:solidFill>
                  <a:prstClr val="white"/>
                </a:solidFill>
                <a:latin typeface="Constantia"/>
                <a:cs typeface="+mn-cs"/>
              </a:rPr>
              <a:t>, Р</a:t>
            </a:r>
            <a:r>
              <a:rPr lang="uk-UA" baseline="-25000" dirty="0" smtClean="0">
                <a:solidFill>
                  <a:prstClr val="white"/>
                </a:solidFill>
                <a:latin typeface="Constantia"/>
                <a:cs typeface="+mn-cs"/>
              </a:rPr>
              <a:t>3 </a:t>
            </a:r>
            <a:r>
              <a:rPr lang="uk-UA" dirty="0" smtClean="0">
                <a:solidFill>
                  <a:prstClr val="white"/>
                </a:solidFill>
                <a:latin typeface="Constantia"/>
                <a:cs typeface="+mn-cs"/>
              </a:rPr>
              <a:t>наведені в табл. 2.11. Значення членів другого стовпця знайдено за формулою</a:t>
            </a:r>
            <a:endParaRPr lang="ru-RU" dirty="0">
              <a:solidFill>
                <a:prstClr val="white"/>
              </a:solidFill>
              <a:latin typeface="Constantia"/>
              <a:cs typeface="+mn-cs"/>
            </a:endParaRPr>
          </a:p>
        </p:txBody>
      </p:sp>
      <p:sp>
        <p:nvSpPr>
          <p:cNvPr id="1095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9572" name="Object 4"/>
          <p:cNvGraphicFramePr>
            <a:graphicFrameLocks/>
          </p:cNvGraphicFramePr>
          <p:nvPr>
            <p:extLst>
              <p:ext uri="{D42A27DB-BD31-4B8C-83A1-F6EECF244321}">
                <p14:modId xmlns:p14="http://schemas.microsoft.com/office/powerpoint/2010/main" val="3286910654"/>
              </p:ext>
            </p:extLst>
          </p:nvPr>
        </p:nvGraphicFramePr>
        <p:xfrm>
          <a:off x="1714480" y="5357826"/>
          <a:ext cx="2357454" cy="571504"/>
        </p:xfrm>
        <a:graphic>
          <a:graphicData uri="http://schemas.openxmlformats.org/presentationml/2006/ole">
            <mc:AlternateContent xmlns:mc="http://schemas.openxmlformats.org/markup-compatibility/2006">
              <mc:Choice xmlns:v="urn:schemas-microsoft-com:vml" Requires="v">
                <p:oleObj spid="_x0000_s139342" name="Формула" r:id="rId5" imgW="1587500" imgH="596900" progId="Equation.3">
                  <p:embed/>
                </p:oleObj>
              </mc:Choice>
              <mc:Fallback>
                <p:oleObj name="Формула" r:id="rId5" imgW="1587500" imgH="596900" progId="Equation.3">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480" y="5357826"/>
                        <a:ext cx="2357454" cy="571504"/>
                      </a:xfrm>
                      <a:prstGeom prst="rect">
                        <a:avLst/>
                      </a:prstGeom>
                      <a:noFill/>
                      <a:ln w="25400">
                        <a:solidFill>
                          <a:srgbClr val="FF9900"/>
                        </a:solidFill>
                        <a:miter lim="800000"/>
                        <a:headEnd/>
                        <a:tailEnd/>
                      </a:ln>
                    </p:spPr>
                  </p:pic>
                </p:oleObj>
              </mc:Fallback>
            </mc:AlternateContent>
          </a:graphicData>
        </a:graphic>
      </p:graphicFrame>
      <p:sp>
        <p:nvSpPr>
          <p:cNvPr id="1095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9574" name="Object 6"/>
          <p:cNvGraphicFramePr>
            <a:graphicFrameLocks/>
          </p:cNvGraphicFramePr>
          <p:nvPr>
            <p:extLst>
              <p:ext uri="{D42A27DB-BD31-4B8C-83A1-F6EECF244321}">
                <p14:modId xmlns:p14="http://schemas.microsoft.com/office/powerpoint/2010/main" val="262197877"/>
              </p:ext>
            </p:extLst>
          </p:nvPr>
        </p:nvGraphicFramePr>
        <p:xfrm>
          <a:off x="1714480" y="6000768"/>
          <a:ext cx="785818" cy="642966"/>
        </p:xfrm>
        <a:graphic>
          <a:graphicData uri="http://schemas.openxmlformats.org/presentationml/2006/ole">
            <mc:AlternateContent xmlns:mc="http://schemas.openxmlformats.org/markup-compatibility/2006">
              <mc:Choice xmlns:v="urn:schemas-microsoft-com:vml" Requires="v">
                <p:oleObj spid="_x0000_s139343" name="Формула" r:id="rId7" imgW="774360" imgH="457200" progId="Equation.3">
                  <p:embed/>
                </p:oleObj>
              </mc:Choice>
              <mc:Fallback>
                <p:oleObj name="Формула" r:id="rId7" imgW="774360" imgH="457200" progId="Equation.3">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6000768"/>
                        <a:ext cx="785818" cy="642966"/>
                      </a:xfrm>
                      <a:prstGeom prst="rect">
                        <a:avLst/>
                      </a:prstGeom>
                      <a:noFill/>
                      <a:ln w="25400">
                        <a:solidFill>
                          <a:srgbClr val="FF9900"/>
                        </a:solidFill>
                        <a:miter lim="800000"/>
                        <a:headEnd/>
                        <a:tailEnd/>
                      </a:ln>
                    </p:spPr>
                  </p:pic>
                </p:oleObj>
              </mc:Fallback>
            </mc:AlternateContent>
          </a:graphicData>
        </a:graphic>
      </p:graphicFrame>
      <p:sp>
        <p:nvSpPr>
          <p:cNvPr id="1095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9576" name="Object 8"/>
          <p:cNvGraphicFramePr>
            <a:graphicFrameLocks noChangeAspect="1"/>
          </p:cNvGraphicFramePr>
          <p:nvPr/>
        </p:nvGraphicFramePr>
        <p:xfrm>
          <a:off x="4500562" y="5357826"/>
          <a:ext cx="4286280" cy="552450"/>
        </p:xfrm>
        <a:graphic>
          <a:graphicData uri="http://schemas.openxmlformats.org/presentationml/2006/ole">
            <mc:AlternateContent xmlns:mc="http://schemas.openxmlformats.org/markup-compatibility/2006">
              <mc:Choice xmlns:v="urn:schemas-microsoft-com:vml" Requires="v">
                <p:oleObj spid="_x0000_s139344" name="Формула" r:id="rId9" imgW="3606800" imgH="558800" progId="Equation.3">
                  <p:embed/>
                </p:oleObj>
              </mc:Choice>
              <mc:Fallback>
                <p:oleObj name="Формула" r:id="rId9" imgW="3606800" imgH="558800" progId="Equation.3">
                  <p:embed/>
                  <p:pic>
                    <p:nvPicPr>
                      <p:cNvPr id="0" name="Object 8"/>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2" y="5357826"/>
                        <a:ext cx="4286280" cy="552450"/>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white"/>
              </a:solidFill>
              <a:latin typeface="Constantia"/>
              <a:cs typeface="+mn-cs"/>
            </a:endParaRPr>
          </a:p>
        </p:txBody>
      </p:sp>
      <p:graphicFrame>
        <p:nvGraphicFramePr>
          <p:cNvPr id="109578" name="Object 10"/>
          <p:cNvGraphicFramePr>
            <a:graphicFrameLocks noChangeAspect="1"/>
          </p:cNvGraphicFramePr>
          <p:nvPr/>
        </p:nvGraphicFramePr>
        <p:xfrm>
          <a:off x="4500562" y="6072206"/>
          <a:ext cx="2214578" cy="504825"/>
        </p:xfrm>
        <a:graphic>
          <a:graphicData uri="http://schemas.openxmlformats.org/presentationml/2006/ole">
            <mc:AlternateContent xmlns:mc="http://schemas.openxmlformats.org/markup-compatibility/2006">
              <mc:Choice xmlns:v="urn:schemas-microsoft-com:vml" Requires="v">
                <p:oleObj spid="_x0000_s139345" name="Формула" r:id="rId11" imgW="1892300" imgH="508000" progId="Equation.3">
                  <p:embed/>
                </p:oleObj>
              </mc:Choice>
              <mc:Fallback>
                <p:oleObj name="Формула" r:id="rId11" imgW="1892300" imgH="508000" progId="Equation.3">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2" y="6072206"/>
                        <a:ext cx="2214578" cy="504825"/>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2">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TotalTime>
  <Words>8237</Words>
  <Application>Microsoft Office PowerPoint</Application>
  <PresentationFormat>Экран (4:3)</PresentationFormat>
  <Paragraphs>907</Paragraphs>
  <Slides>105</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105</vt:i4>
      </vt:variant>
    </vt:vector>
  </HeadingPairs>
  <TitlesOfParts>
    <vt:vector size="114" baseType="lpstr">
      <vt:lpstr>Arial</vt:lpstr>
      <vt:lpstr>Calibri</vt:lpstr>
      <vt:lpstr>Constantia</vt:lpstr>
      <vt:lpstr>Symbol</vt:lpstr>
      <vt:lpstr>Times New Roman</vt:lpstr>
      <vt:lpstr>Trebuchet MS</vt:lpstr>
      <vt:lpstr>Тема2</vt:lpstr>
      <vt:lpstr>Picture</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Метод і методичні прийоми аналізу господарської діяльності</dc:title>
  <dc:creator>костя</dc:creator>
  <cp:lastModifiedBy>Мама</cp:lastModifiedBy>
  <cp:revision>99</cp:revision>
  <dcterms:created xsi:type="dcterms:W3CDTF">2013-11-19T16:43:55Z</dcterms:created>
  <dcterms:modified xsi:type="dcterms:W3CDTF">2020-08-31T13:26:39Z</dcterms:modified>
</cp:coreProperties>
</file>