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82" r:id="rId19"/>
    <p:sldId id="274" r:id="rId20"/>
    <p:sldId id="275" r:id="rId21"/>
    <p:sldId id="276" r:id="rId22"/>
    <p:sldId id="278" r:id="rId23"/>
    <p:sldId id="279" r:id="rId24"/>
    <p:sldId id="280" r:id="rId25"/>
    <p:sldId id="281"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19.09.2021</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19.09.2021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19.09.2021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19.09.2021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19.09.2021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19.09.2021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19.09.2021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19.09.2021</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19.09.2021</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19.09.2021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19.09.2021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106E36-FD25-4E2D-B0AA-010F637433A0}" type="datetimeFigureOut">
              <a:rPr lang="ru-RU" smtClean="0"/>
              <a:pPr/>
              <a:t>19.09.2021</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5C68B6-61C2-468F-89AB-4B9F7531AA68}"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15616" y="620688"/>
            <a:ext cx="7772400" cy="2745650"/>
          </a:xfrm>
        </p:spPr>
        <p:txBody>
          <a:bodyPr>
            <a:normAutofit/>
          </a:bodyPr>
          <a:lstStyle/>
          <a:p>
            <a:pPr algn="ctr"/>
            <a:r>
              <a:rPr lang="ru-RU" sz="5300" dirty="0" smtClean="0">
                <a:cs typeface="Times New Roman" pitchFamily="18" charset="0"/>
              </a:rPr>
              <a:t>Тема 3. </a:t>
            </a:r>
            <a:r>
              <a:rPr lang="ru-RU" dirty="0" smtClean="0"/>
              <a:t>ОРГАНІЗАЦІЯ </a:t>
            </a:r>
            <a:r>
              <a:rPr lang="uk-UA" dirty="0" smtClean="0"/>
              <a:t>НАЙМАННЯ </a:t>
            </a:r>
            <a:r>
              <a:rPr lang="ru-RU" dirty="0" smtClean="0"/>
              <a:t>ПЕРСОНАЛ</a:t>
            </a:r>
            <a:r>
              <a:rPr lang="uk-UA" dirty="0" smtClean="0"/>
              <a:t>У НА ПІДПРИЄМСТВО</a:t>
            </a:r>
            <a:r>
              <a:rPr lang="ru-RU" sz="2800" dirty="0" smtClean="0"/>
              <a:t/>
            </a:r>
            <a:br>
              <a:rPr lang="ru-RU" sz="2800" dirty="0" smtClean="0"/>
            </a:br>
            <a:endParaRPr lang="ru-RU" sz="2800" dirty="0">
              <a:latin typeface="Times New Roman" pitchFamily="18" charset="0"/>
              <a:cs typeface="Times New Roman"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3356992"/>
            <a:ext cx="4890120" cy="289332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259632" y="188640"/>
            <a:ext cx="7427168" cy="5746643"/>
          </a:xfrm>
        </p:spPr>
        <p:txBody>
          <a:bodyPr>
            <a:normAutofit fontScale="70000" lnSpcReduction="20000"/>
          </a:bodyPr>
          <a:lstStyle/>
          <a:p>
            <a:pPr>
              <a:buNone/>
            </a:pPr>
            <a:r>
              <a:rPr lang="uk-UA" sz="3400" dirty="0" smtClean="0"/>
              <a:t>Для формування системи об’єктивних вимог до працівників можуть використовуватись такі </a:t>
            </a:r>
            <a:r>
              <a:rPr lang="uk-UA" sz="3400" b="1" dirty="0" smtClean="0"/>
              <a:t>методи</a:t>
            </a:r>
            <a:r>
              <a:rPr lang="uk-UA" sz="3400" dirty="0" smtClean="0"/>
              <a:t>:</a:t>
            </a:r>
            <a:endParaRPr lang="ru-RU" sz="3400" dirty="0" smtClean="0"/>
          </a:p>
          <a:p>
            <a:pPr lvl="0"/>
            <a:r>
              <a:rPr lang="uk-UA" sz="3400" dirty="0" smtClean="0"/>
              <a:t>метод експертних оцінок.</a:t>
            </a:r>
            <a:endParaRPr lang="ru-RU" sz="3400" dirty="0" smtClean="0"/>
          </a:p>
          <a:p>
            <a:pPr lvl="0"/>
            <a:r>
              <a:rPr lang="uk-UA" sz="3400" dirty="0" smtClean="0"/>
              <a:t>метод «від тестів».</a:t>
            </a:r>
            <a:endParaRPr lang="ru-RU" sz="3400" dirty="0" smtClean="0"/>
          </a:p>
          <a:p>
            <a:pPr lvl="0"/>
            <a:r>
              <a:rPr lang="uk-UA" sz="3400" dirty="0" err="1" smtClean="0"/>
              <a:t>професіографічні</a:t>
            </a:r>
            <a:r>
              <a:rPr lang="uk-UA" sz="3400" dirty="0" smtClean="0"/>
              <a:t>  методи.</a:t>
            </a:r>
          </a:p>
          <a:p>
            <a:pPr lvl="0">
              <a:buNone/>
            </a:pPr>
            <a:endParaRPr lang="uk-UA" sz="3400" dirty="0" smtClean="0"/>
          </a:p>
          <a:p>
            <a:pPr lvl="0">
              <a:buNone/>
            </a:pPr>
            <a:r>
              <a:rPr lang="uk-UA" sz="3400" dirty="0" smtClean="0"/>
              <a:t> </a:t>
            </a:r>
            <a:r>
              <a:rPr lang="uk-UA" sz="3400" dirty="0" smtClean="0"/>
              <a:t>Для представлення вимог </a:t>
            </a:r>
            <a:r>
              <a:rPr lang="uk-UA" sz="3400" dirty="0" smtClean="0"/>
              <a:t>до кандидатів на вакантні посади існують </a:t>
            </a:r>
            <a:r>
              <a:rPr lang="uk-UA" sz="3400" dirty="0" smtClean="0"/>
              <a:t>різні</a:t>
            </a:r>
          </a:p>
          <a:p>
            <a:pPr lvl="0">
              <a:buNone/>
            </a:pPr>
            <a:r>
              <a:rPr lang="uk-UA" sz="3400" dirty="0" smtClean="0"/>
              <a:t> </a:t>
            </a:r>
            <a:r>
              <a:rPr lang="uk-UA" sz="3400" b="1" dirty="0" smtClean="0"/>
              <a:t>документи</a:t>
            </a:r>
            <a:r>
              <a:rPr lang="uk-UA" sz="3400" dirty="0" smtClean="0"/>
              <a:t>:</a:t>
            </a:r>
            <a:endParaRPr lang="ru-RU" sz="3400" dirty="0" smtClean="0"/>
          </a:p>
          <a:p>
            <a:pPr lvl="0"/>
            <a:r>
              <a:rPr lang="uk-UA" sz="3400" dirty="0"/>
              <a:t>П</a:t>
            </a:r>
            <a:r>
              <a:rPr lang="uk-UA" sz="3400" dirty="0" smtClean="0"/>
              <a:t>осадова інструкція;</a:t>
            </a:r>
            <a:endParaRPr lang="ru-RU" sz="3400" dirty="0" smtClean="0"/>
          </a:p>
          <a:p>
            <a:pPr lvl="0"/>
            <a:r>
              <a:rPr lang="uk-UA" sz="3400" dirty="0"/>
              <a:t>М</a:t>
            </a:r>
            <a:r>
              <a:rPr lang="uk-UA" sz="3400" dirty="0" smtClean="0"/>
              <a:t>одель </a:t>
            </a:r>
            <a:r>
              <a:rPr lang="uk-UA" sz="3400" dirty="0" err="1" smtClean="0"/>
              <a:t>компетенцій</a:t>
            </a:r>
            <a:r>
              <a:rPr lang="uk-UA" sz="3400" dirty="0" smtClean="0"/>
              <a:t>;</a:t>
            </a:r>
            <a:endParaRPr lang="ru-RU" sz="3400" dirty="0" smtClean="0"/>
          </a:p>
          <a:p>
            <a:pPr lvl="0"/>
            <a:r>
              <a:rPr lang="uk-UA" sz="3400" dirty="0"/>
              <a:t>М</a:t>
            </a:r>
            <a:r>
              <a:rPr lang="uk-UA" sz="3400" dirty="0" smtClean="0"/>
              <a:t>одель робочого місця;</a:t>
            </a:r>
            <a:endParaRPr lang="ru-RU" sz="3400" dirty="0" smtClean="0"/>
          </a:p>
          <a:p>
            <a:pPr lvl="0"/>
            <a:r>
              <a:rPr lang="uk-UA" sz="3400" dirty="0" err="1"/>
              <a:t>П</a:t>
            </a:r>
            <a:r>
              <a:rPr lang="uk-UA" sz="3400" dirty="0" err="1" smtClean="0"/>
              <a:t>рофесіограма</a:t>
            </a:r>
            <a:r>
              <a:rPr lang="uk-UA" sz="3400" dirty="0" smtClean="0"/>
              <a:t>.</a:t>
            </a:r>
            <a:endParaRPr lang="ru-RU" sz="3400" dirty="0" smtClean="0"/>
          </a:p>
          <a:p>
            <a:pPr lvl="0"/>
            <a:r>
              <a:rPr lang="uk-UA" sz="3400" dirty="0" smtClean="0"/>
              <a:t>Соціограма;</a:t>
            </a:r>
          </a:p>
          <a:p>
            <a:pPr lvl="0"/>
            <a:r>
              <a:rPr lang="uk-UA" sz="3400" dirty="0" err="1" smtClean="0"/>
              <a:t>Психограма</a:t>
            </a:r>
            <a:r>
              <a:rPr lang="uk-UA" sz="3400" dirty="0" smtClean="0"/>
              <a:t>.</a:t>
            </a:r>
            <a:endParaRPr lang="ru-RU" sz="3400" dirty="0" smtClean="0"/>
          </a:p>
          <a:p>
            <a:endParaRPr lang="ru-RU" dirty="0"/>
          </a:p>
        </p:txBody>
      </p:sp>
      <p:pic>
        <p:nvPicPr>
          <p:cNvPr id="2050" name="Picture 2" descr="C:\Users\Admin\OneDrive\Рабочий стол\unnam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3212975"/>
            <a:ext cx="2952328" cy="32932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187624" y="260648"/>
            <a:ext cx="7499176" cy="5746643"/>
          </a:xfrm>
        </p:spPr>
        <p:txBody>
          <a:bodyPr>
            <a:normAutofit fontScale="85000" lnSpcReduction="20000"/>
          </a:bodyPr>
          <a:lstStyle/>
          <a:p>
            <a:pPr>
              <a:buNone/>
            </a:pPr>
            <a:r>
              <a:rPr lang="uk-UA" b="1" dirty="0" smtClean="0"/>
              <a:t>Посадова інструкція </a:t>
            </a:r>
            <a:r>
              <a:rPr lang="uk-UA" dirty="0" smtClean="0"/>
              <a:t>– основний організаційно-правовий документ, в якому викладаються задачі, функції, основні посадові обов’язки, повноваження і відповідальність працівників, що здійснюють трудову діяльність відповідно до посади, а також кваліфікаційні вимоги - необхідні для роботи знання і навички. </a:t>
            </a:r>
          </a:p>
          <a:p>
            <a:pPr>
              <a:buNone/>
            </a:pPr>
            <a:endParaRPr lang="uk-UA" dirty="0" smtClean="0"/>
          </a:p>
          <a:p>
            <a:pPr>
              <a:buNone/>
            </a:pPr>
            <a:r>
              <a:rPr lang="uk-UA" b="1" dirty="0" smtClean="0"/>
              <a:t>Модель </a:t>
            </a:r>
            <a:r>
              <a:rPr lang="uk-UA" b="1" dirty="0" err="1" smtClean="0"/>
              <a:t>компетенцій</a:t>
            </a:r>
            <a:r>
              <a:rPr lang="uk-UA" b="1" dirty="0" smtClean="0"/>
              <a:t> </a:t>
            </a:r>
            <a:r>
              <a:rPr lang="uk-UA" dirty="0" smtClean="0"/>
              <a:t>– це документ, який описує необхідні для роботи на даній посаді особові характеристики працівників, їх здатності до виконання тих чи інших функцій, реалізації типів поведінки та соціальних ролей з конкретними показниками прояву </a:t>
            </a:r>
            <a:r>
              <a:rPr lang="uk-UA" dirty="0" err="1" smtClean="0"/>
              <a:t>компетенцій</a:t>
            </a:r>
            <a:r>
              <a:rPr lang="uk-UA" dirty="0" smtClean="0"/>
              <a:t> в професійній діяльності.</a:t>
            </a:r>
            <a:endParaRPr lang="ru-RU" dirty="0" smtClean="0"/>
          </a:p>
          <a:p>
            <a:pPr>
              <a:buNone/>
            </a:pP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187624" y="404664"/>
            <a:ext cx="7499176" cy="5602627"/>
          </a:xfrm>
        </p:spPr>
        <p:txBody>
          <a:bodyPr>
            <a:normAutofit fontScale="92500" lnSpcReduction="10000"/>
          </a:bodyPr>
          <a:lstStyle/>
          <a:p>
            <a:pPr>
              <a:buNone/>
            </a:pPr>
            <a:r>
              <a:rPr lang="uk-UA" b="1" dirty="0" smtClean="0"/>
              <a:t>Кваліфікаційна карта </a:t>
            </a:r>
            <a:r>
              <a:rPr lang="uk-UA" dirty="0" smtClean="0"/>
              <a:t>– це документ, що описує набір кваліфікаційних характеристик, якими має володіти «ідеальний» працівник на певній посаді.</a:t>
            </a:r>
          </a:p>
          <a:p>
            <a:pPr>
              <a:buNone/>
            </a:pPr>
            <a:endParaRPr lang="uk-UA" dirty="0" smtClean="0"/>
          </a:p>
          <a:p>
            <a:pPr>
              <a:buNone/>
            </a:pPr>
            <a:r>
              <a:rPr lang="uk-UA" b="1" dirty="0" smtClean="0"/>
              <a:t>Модель робочого місця </a:t>
            </a:r>
            <a:r>
              <a:rPr lang="uk-UA" dirty="0" smtClean="0"/>
              <a:t>– це набір кількісних та якісних характеристик робочого місця, які описують загальні вимоги до кандидатів на дану посаду, формують уявлення про можливості кар’єрного зростання на даній посаді, умови організації праці та соціального забезпечення працівників.</a:t>
            </a:r>
            <a:endParaRPr lang="ru-RU" dirty="0" smtClean="0"/>
          </a:p>
          <a:p>
            <a:pPr>
              <a:buNone/>
            </a:pPr>
            <a:endParaRPr lang="ru-RU" dirty="0" smtClean="0"/>
          </a:p>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115616" y="404664"/>
            <a:ext cx="7571184" cy="5602627"/>
          </a:xfrm>
        </p:spPr>
        <p:txBody>
          <a:bodyPr>
            <a:normAutofit fontScale="85000" lnSpcReduction="20000"/>
          </a:bodyPr>
          <a:lstStyle/>
          <a:p>
            <a:pPr>
              <a:buNone/>
            </a:pPr>
            <a:r>
              <a:rPr lang="uk-UA" b="1" dirty="0" err="1" smtClean="0"/>
              <a:t>Профісіограма</a:t>
            </a:r>
            <a:r>
              <a:rPr lang="uk-UA" dirty="0" smtClean="0"/>
              <a:t> – це комплексний опис змісту праці та виробничо-технічних, соціально-економічних, санітарно-гігієнічних умов трудової діяльності, а також обґрунтування нормативів і вимог професії до </a:t>
            </a:r>
            <a:r>
              <a:rPr lang="uk-UA" dirty="0" err="1" smtClean="0"/>
              <a:t>психо-фізіологічних</a:t>
            </a:r>
            <a:r>
              <a:rPr lang="uk-UA" dirty="0" smtClean="0"/>
              <a:t> характеристик спеціаліста, його особистості, професіональних знань, вмінь та навичок. </a:t>
            </a:r>
          </a:p>
          <a:p>
            <a:pPr>
              <a:buNone/>
            </a:pPr>
            <a:endParaRPr lang="uk-UA" dirty="0" smtClean="0"/>
          </a:p>
          <a:p>
            <a:pPr>
              <a:buNone/>
            </a:pPr>
            <a:r>
              <a:rPr lang="uk-UA" dirty="0" smtClean="0"/>
              <a:t>Елементом </a:t>
            </a:r>
            <a:r>
              <a:rPr lang="uk-UA" dirty="0" err="1" smtClean="0"/>
              <a:t>професіограми</a:t>
            </a:r>
            <a:r>
              <a:rPr lang="uk-UA" dirty="0" smtClean="0"/>
              <a:t> є </a:t>
            </a:r>
            <a:r>
              <a:rPr lang="uk-UA" dirty="0" err="1" smtClean="0"/>
              <a:t>психограма</a:t>
            </a:r>
            <a:r>
              <a:rPr lang="uk-UA" dirty="0" smtClean="0"/>
              <a:t>.</a:t>
            </a:r>
            <a:endParaRPr lang="ru-RU" dirty="0" smtClean="0"/>
          </a:p>
          <a:p>
            <a:pPr>
              <a:buNone/>
            </a:pPr>
            <a:r>
              <a:rPr lang="uk-UA" b="1" dirty="0" err="1" smtClean="0"/>
              <a:t>Психограма</a:t>
            </a:r>
            <a:r>
              <a:rPr lang="uk-UA" dirty="0" smtClean="0"/>
              <a:t> – це опис психологічних характеристик конкретної професійної діяльності, сукупності психофізіологічних та особових якостей працівника, важливих для її успішного здійснення. </a:t>
            </a:r>
            <a:endParaRPr lang="ru-RU" dirty="0" smtClean="0"/>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0074" y="116632"/>
            <a:ext cx="6707088" cy="922114"/>
          </a:xfrm>
        </p:spPr>
        <p:txBody>
          <a:bodyPr>
            <a:normAutofit fontScale="90000"/>
          </a:bodyPr>
          <a:lstStyle/>
          <a:p>
            <a:pPr algn="ctr"/>
            <a:r>
              <a:rPr lang="uk-UA" dirty="0" smtClean="0"/>
              <a:t>3.3.4. Вибір джерел</a:t>
            </a:r>
            <a:r>
              <a:rPr lang="en-US" dirty="0" smtClean="0"/>
              <a:t/>
            </a:r>
            <a:br>
              <a:rPr lang="en-US" dirty="0" smtClean="0"/>
            </a:br>
            <a:r>
              <a:rPr lang="uk-UA" dirty="0" smtClean="0"/>
              <a:t> набору персоналу</a:t>
            </a:r>
            <a:endParaRPr lang="ru-RU" dirty="0"/>
          </a:p>
        </p:txBody>
      </p:sp>
      <p:sp>
        <p:nvSpPr>
          <p:cNvPr id="2" name="Содержимое 1"/>
          <p:cNvSpPr>
            <a:spLocks noGrp="1"/>
          </p:cNvSpPr>
          <p:nvPr>
            <p:ph idx="1"/>
          </p:nvPr>
        </p:nvSpPr>
        <p:spPr/>
        <p:txBody>
          <a:bodyPr/>
          <a:lstStyle/>
          <a:p>
            <a:pPr>
              <a:buNone/>
            </a:pPr>
            <a:r>
              <a:rPr lang="uk-UA" dirty="0" smtClean="0"/>
              <a:t>Виділяють наступні джерела набору персоналу:</a:t>
            </a:r>
            <a:endParaRPr lang="ru-RU" dirty="0" smtClean="0"/>
          </a:p>
          <a:p>
            <a:pPr>
              <a:buNone/>
            </a:pPr>
            <a:endParaRPr lang="ru-RU" dirty="0"/>
          </a:p>
        </p:txBody>
      </p:sp>
      <p:graphicFrame>
        <p:nvGraphicFramePr>
          <p:cNvPr id="4" name="Таблица 3"/>
          <p:cNvGraphicFramePr>
            <a:graphicFrameLocks noGrp="1"/>
          </p:cNvGraphicFramePr>
          <p:nvPr/>
        </p:nvGraphicFramePr>
        <p:xfrm>
          <a:off x="1331640" y="2132856"/>
          <a:ext cx="6408712" cy="4526630"/>
        </p:xfrm>
        <a:graphic>
          <a:graphicData uri="http://schemas.openxmlformats.org/drawingml/2006/table">
            <a:tbl>
              <a:tblPr firstRow="1" bandRow="1">
                <a:tableStyleId>{5C22544A-7EE6-4342-B048-85BDC9FD1C3A}</a:tableStyleId>
              </a:tblPr>
              <a:tblGrid>
                <a:gridCol w="3204356"/>
                <a:gridCol w="3204356"/>
              </a:tblGrid>
              <a:tr h="417646">
                <a:tc>
                  <a:txBody>
                    <a:bodyPr/>
                    <a:lstStyle/>
                    <a:p>
                      <a:pPr algn="ctr">
                        <a:spcAft>
                          <a:spcPts val="0"/>
                        </a:spcAft>
                      </a:pPr>
                      <a:r>
                        <a:rPr lang="uk-UA" sz="1600" b="1" dirty="0">
                          <a:latin typeface="Times New Roman"/>
                          <a:ea typeface="Times New Roman"/>
                        </a:rPr>
                        <a:t>Внутрішні </a:t>
                      </a:r>
                      <a:r>
                        <a:rPr lang="uk-UA" sz="1600" b="1" dirty="0" smtClean="0">
                          <a:latin typeface="Times New Roman"/>
                          <a:ea typeface="Times New Roman"/>
                        </a:rPr>
                        <a:t> (у межах підприємства)</a:t>
                      </a:r>
                      <a:endParaRPr lang="ru-RU" sz="1600" dirty="0">
                        <a:latin typeface="Times New Roman"/>
                        <a:ea typeface="Times New Roman"/>
                      </a:endParaRPr>
                    </a:p>
                  </a:txBody>
                  <a:tcPr marL="68580" marR="68580" marT="0" marB="0"/>
                </a:tc>
                <a:tc>
                  <a:txBody>
                    <a:bodyPr/>
                    <a:lstStyle/>
                    <a:p>
                      <a:pPr algn="ctr">
                        <a:spcAft>
                          <a:spcPts val="0"/>
                        </a:spcAft>
                      </a:pPr>
                      <a:r>
                        <a:rPr lang="uk-UA" sz="1600" b="1" dirty="0">
                          <a:latin typeface="Times New Roman"/>
                          <a:ea typeface="Times New Roman"/>
                        </a:rPr>
                        <a:t>Зовнішні </a:t>
                      </a:r>
                      <a:r>
                        <a:rPr lang="uk-UA" sz="1600" b="1" dirty="0" smtClean="0">
                          <a:latin typeface="Times New Roman"/>
                          <a:ea typeface="Times New Roman"/>
                        </a:rPr>
                        <a:t> (за межами підприємства)</a:t>
                      </a:r>
                      <a:endParaRPr lang="ru-RU" sz="1600" dirty="0">
                        <a:latin typeface="Times New Roman"/>
                        <a:ea typeface="Times New Roman"/>
                      </a:endParaRPr>
                    </a:p>
                  </a:txBody>
                  <a:tcPr marL="68580" marR="68580" marT="0" marB="0"/>
                </a:tc>
              </a:tr>
              <a:tr h="417646">
                <a:tc>
                  <a:txBody>
                    <a:bodyPr/>
                    <a:lstStyle/>
                    <a:p>
                      <a:pPr>
                        <a:spcAft>
                          <a:spcPts val="0"/>
                        </a:spcAft>
                      </a:pPr>
                      <a:r>
                        <a:rPr lang="uk-UA" sz="1600" dirty="0">
                          <a:latin typeface="Times New Roman"/>
                          <a:ea typeface="Times New Roman"/>
                        </a:rPr>
                        <a:t>Кадровий резерв</a:t>
                      </a:r>
                      <a:endParaRPr lang="ru-RU" sz="1600" dirty="0">
                        <a:latin typeface="Times New Roman"/>
                        <a:ea typeface="Times New Roman"/>
                      </a:endParaRPr>
                    </a:p>
                  </a:txBody>
                  <a:tcPr marL="68580" marR="68580" marT="0" marB="0" anchor="ctr"/>
                </a:tc>
                <a:tc>
                  <a:txBody>
                    <a:bodyPr/>
                    <a:lstStyle/>
                    <a:p>
                      <a:pPr>
                        <a:spcAft>
                          <a:spcPts val="0"/>
                        </a:spcAft>
                      </a:pPr>
                      <a:r>
                        <a:rPr lang="uk-UA" sz="1600">
                          <a:latin typeface="Times New Roman"/>
                          <a:ea typeface="Times New Roman"/>
                        </a:rPr>
                        <a:t>ЗМІ (газети, телебачення, Інтернет)</a:t>
                      </a:r>
                      <a:endParaRPr lang="ru-RU" sz="1600">
                        <a:latin typeface="Times New Roman"/>
                        <a:ea typeface="Times New Roman"/>
                      </a:endParaRPr>
                    </a:p>
                  </a:txBody>
                  <a:tcPr marL="68580" marR="68580" marT="0" marB="0" anchor="ctr"/>
                </a:tc>
              </a:tr>
              <a:tr h="417646">
                <a:tc>
                  <a:txBody>
                    <a:bodyPr/>
                    <a:lstStyle/>
                    <a:p>
                      <a:pPr>
                        <a:spcAft>
                          <a:spcPts val="0"/>
                        </a:spcAft>
                      </a:pPr>
                      <a:r>
                        <a:rPr lang="uk-UA" sz="1600" dirty="0">
                          <a:latin typeface="Times New Roman"/>
                          <a:ea typeface="Times New Roman"/>
                        </a:rPr>
                        <a:t>Ротація</a:t>
                      </a:r>
                      <a:endParaRPr lang="ru-RU" sz="1600" dirty="0">
                        <a:latin typeface="Times New Roman"/>
                        <a:ea typeface="Times New Roman"/>
                      </a:endParaRPr>
                    </a:p>
                  </a:txBody>
                  <a:tcPr marL="68580" marR="68580" marT="0" marB="0" anchor="ctr"/>
                </a:tc>
                <a:tc>
                  <a:txBody>
                    <a:bodyPr/>
                    <a:lstStyle/>
                    <a:p>
                      <a:pPr>
                        <a:spcAft>
                          <a:spcPts val="0"/>
                        </a:spcAft>
                      </a:pPr>
                      <a:r>
                        <a:rPr lang="uk-UA" sz="1600">
                          <a:latin typeface="Times New Roman"/>
                          <a:ea typeface="Times New Roman"/>
                        </a:rPr>
                        <a:t>Служби зайнятості</a:t>
                      </a:r>
                      <a:endParaRPr lang="ru-RU" sz="1600">
                        <a:latin typeface="Times New Roman"/>
                        <a:ea typeface="Times New Roman"/>
                      </a:endParaRPr>
                    </a:p>
                  </a:txBody>
                  <a:tcPr marL="68580" marR="68580" marT="0" marB="0" anchor="ctr"/>
                </a:tc>
              </a:tr>
              <a:tr h="417646">
                <a:tc>
                  <a:txBody>
                    <a:bodyPr/>
                    <a:lstStyle/>
                    <a:p>
                      <a:pPr>
                        <a:spcAft>
                          <a:spcPts val="0"/>
                        </a:spcAft>
                      </a:pPr>
                      <a:r>
                        <a:rPr lang="uk-UA" sz="1600" dirty="0">
                          <a:latin typeface="Times New Roman"/>
                          <a:ea typeface="Times New Roman"/>
                        </a:rPr>
                        <a:t>Навчання, підвищення кваліфікації, перепідготовка</a:t>
                      </a:r>
                      <a:endParaRPr lang="ru-RU" sz="1600" dirty="0">
                        <a:latin typeface="Times New Roman"/>
                        <a:ea typeface="Times New Roman"/>
                      </a:endParaRPr>
                    </a:p>
                  </a:txBody>
                  <a:tcPr marL="68580" marR="68580" marT="0" marB="0" anchor="ctr"/>
                </a:tc>
                <a:tc>
                  <a:txBody>
                    <a:bodyPr/>
                    <a:lstStyle/>
                    <a:p>
                      <a:pPr>
                        <a:spcAft>
                          <a:spcPts val="0"/>
                        </a:spcAft>
                      </a:pPr>
                      <a:r>
                        <a:rPr lang="uk-UA" sz="1600" dirty="0">
                          <a:latin typeface="Times New Roman"/>
                          <a:ea typeface="Times New Roman"/>
                        </a:rPr>
                        <a:t>Стажування, обмін досвідом з партнерами</a:t>
                      </a:r>
                      <a:endParaRPr lang="ru-RU" sz="1600" dirty="0">
                        <a:latin typeface="Times New Roman"/>
                        <a:ea typeface="Times New Roman"/>
                      </a:endParaRPr>
                    </a:p>
                  </a:txBody>
                  <a:tcPr marL="68580" marR="68580" marT="0" marB="0" anchor="ctr"/>
                </a:tc>
              </a:tr>
              <a:tr h="417646">
                <a:tc>
                  <a:txBody>
                    <a:bodyPr/>
                    <a:lstStyle/>
                    <a:p>
                      <a:pPr>
                        <a:spcAft>
                          <a:spcPts val="0"/>
                        </a:spcAft>
                      </a:pPr>
                      <a:r>
                        <a:rPr lang="uk-UA" sz="1600">
                          <a:latin typeface="Times New Roman"/>
                          <a:ea typeface="Times New Roman"/>
                        </a:rPr>
                        <a:t>Суміщення, заміщення</a:t>
                      </a:r>
                      <a:endParaRPr lang="ru-RU" sz="1600">
                        <a:latin typeface="Times New Roman"/>
                        <a:ea typeface="Times New Roman"/>
                      </a:endParaRPr>
                    </a:p>
                  </a:txBody>
                  <a:tcPr marL="68580" marR="68580" marT="0" marB="0" anchor="ctr"/>
                </a:tc>
                <a:tc>
                  <a:txBody>
                    <a:bodyPr/>
                    <a:lstStyle/>
                    <a:p>
                      <a:pPr>
                        <a:spcAft>
                          <a:spcPts val="0"/>
                        </a:spcAft>
                      </a:pPr>
                      <a:r>
                        <a:rPr lang="uk-UA" sz="1600" dirty="0">
                          <a:latin typeface="Times New Roman"/>
                          <a:ea typeface="Times New Roman"/>
                        </a:rPr>
                        <a:t>Агенти-розповсюджувачі</a:t>
                      </a:r>
                      <a:endParaRPr lang="ru-RU" sz="1600" dirty="0">
                        <a:latin typeface="Times New Roman"/>
                        <a:ea typeface="Times New Roman"/>
                      </a:endParaRPr>
                    </a:p>
                  </a:txBody>
                  <a:tcPr marL="68580" marR="68580" marT="0" marB="0" anchor="ctr"/>
                </a:tc>
              </a:tr>
              <a:tr h="417646">
                <a:tc>
                  <a:txBody>
                    <a:bodyPr/>
                    <a:lstStyle/>
                    <a:p>
                      <a:pPr>
                        <a:spcAft>
                          <a:spcPts val="0"/>
                        </a:spcAft>
                      </a:pPr>
                      <a:r>
                        <a:rPr lang="uk-UA" sz="1600">
                          <a:latin typeface="Times New Roman"/>
                          <a:ea typeface="Times New Roman"/>
                        </a:rPr>
                        <a:t>Особові контакти </a:t>
                      </a:r>
                      <a:endParaRPr lang="ru-RU" sz="1600">
                        <a:latin typeface="Times New Roman"/>
                        <a:ea typeface="Times New Roman"/>
                      </a:endParaRPr>
                    </a:p>
                  </a:txBody>
                  <a:tcPr marL="68580" marR="68580" marT="0" marB="0" anchor="ctr"/>
                </a:tc>
                <a:tc>
                  <a:txBody>
                    <a:bodyPr/>
                    <a:lstStyle/>
                    <a:p>
                      <a:pPr>
                        <a:spcAft>
                          <a:spcPts val="0"/>
                        </a:spcAft>
                      </a:pPr>
                      <a:r>
                        <a:rPr lang="uk-UA" sz="1600" dirty="0" err="1">
                          <a:latin typeface="Times New Roman"/>
                          <a:ea typeface="Times New Roman"/>
                        </a:rPr>
                        <a:t>Рекрутингові</a:t>
                      </a:r>
                      <a:r>
                        <a:rPr lang="uk-UA" sz="1600" dirty="0">
                          <a:latin typeface="Times New Roman"/>
                          <a:ea typeface="Times New Roman"/>
                        </a:rPr>
                        <a:t> агентства</a:t>
                      </a:r>
                      <a:endParaRPr lang="ru-RU" sz="1600" dirty="0">
                        <a:latin typeface="Times New Roman"/>
                        <a:ea typeface="Times New Roman"/>
                      </a:endParaRPr>
                    </a:p>
                  </a:txBody>
                  <a:tcPr marL="68580" marR="68580" marT="0" marB="0" anchor="ctr"/>
                </a:tc>
              </a:tr>
              <a:tr h="417646">
                <a:tc>
                  <a:txBody>
                    <a:bodyPr/>
                    <a:lstStyle/>
                    <a:p>
                      <a:pPr>
                        <a:spcAft>
                          <a:spcPts val="0"/>
                        </a:spcAft>
                      </a:pPr>
                      <a:r>
                        <a:rPr lang="uk-UA" sz="1600">
                          <a:latin typeface="Times New Roman"/>
                          <a:ea typeface="Times New Roman"/>
                        </a:rPr>
                        <a:t>Колишні працівники</a:t>
                      </a:r>
                      <a:endParaRPr lang="ru-RU" sz="1600">
                        <a:latin typeface="Times New Roman"/>
                        <a:ea typeface="Times New Roman"/>
                      </a:endParaRPr>
                    </a:p>
                  </a:txBody>
                  <a:tcPr marL="68580" marR="68580" marT="0" marB="0"/>
                </a:tc>
                <a:tc>
                  <a:txBody>
                    <a:bodyPr/>
                    <a:lstStyle/>
                    <a:p>
                      <a:pPr>
                        <a:spcAft>
                          <a:spcPts val="0"/>
                        </a:spcAft>
                      </a:pPr>
                      <a:r>
                        <a:rPr lang="uk-UA" sz="1600" dirty="0">
                          <a:latin typeface="Times New Roman"/>
                          <a:ea typeface="Times New Roman"/>
                        </a:rPr>
                        <a:t>Навчальні заклади</a:t>
                      </a:r>
                      <a:endParaRPr lang="ru-RU" sz="1600" dirty="0">
                        <a:latin typeface="Times New Roman"/>
                        <a:ea typeface="Times New Roman"/>
                      </a:endParaRPr>
                    </a:p>
                  </a:txBody>
                  <a:tcPr marL="68580" marR="68580" marT="0" marB="0" anchor="ctr"/>
                </a:tc>
              </a:tr>
              <a:tr h="417646">
                <a:tc>
                  <a:txBody>
                    <a:bodyPr/>
                    <a:lstStyle/>
                    <a:p>
                      <a:pPr>
                        <a:spcAft>
                          <a:spcPts val="0"/>
                        </a:spcAft>
                      </a:pPr>
                      <a:r>
                        <a:rPr lang="uk-UA" sz="1600">
                          <a:latin typeface="Times New Roman"/>
                          <a:ea typeface="Times New Roman"/>
                        </a:rPr>
                        <a:t>Колишні кандидати на вакантні посади</a:t>
                      </a:r>
                      <a:endParaRPr lang="ru-RU" sz="1600">
                        <a:latin typeface="Times New Roman"/>
                        <a:ea typeface="Times New Roman"/>
                      </a:endParaRPr>
                    </a:p>
                  </a:txBody>
                  <a:tcPr marL="68580" marR="68580" marT="0" marB="0" anchor="ctr"/>
                </a:tc>
                <a:tc>
                  <a:txBody>
                    <a:bodyPr/>
                    <a:lstStyle/>
                    <a:p>
                      <a:pPr>
                        <a:spcAft>
                          <a:spcPts val="0"/>
                        </a:spcAft>
                      </a:pPr>
                      <a:r>
                        <a:rPr lang="uk-UA" sz="1600" dirty="0">
                          <a:latin typeface="Times New Roman"/>
                          <a:ea typeface="Times New Roman"/>
                        </a:rPr>
                        <a:t>Неформальні джерела</a:t>
                      </a:r>
                      <a:endParaRPr lang="ru-RU" sz="1600" dirty="0">
                        <a:latin typeface="Times New Roman"/>
                        <a:ea typeface="Times New Roman"/>
                      </a:endParaRPr>
                    </a:p>
                  </a:txBody>
                  <a:tcPr marL="68580" marR="68580" marT="0" marB="0" anchor="ctr"/>
                </a:tc>
              </a:tr>
              <a:tr h="417646">
                <a:tc rowSpan="2">
                  <a:txBody>
                    <a:bodyPr/>
                    <a:lstStyle/>
                    <a:p>
                      <a:pPr>
                        <a:spcAft>
                          <a:spcPts val="0"/>
                        </a:spcAft>
                      </a:pPr>
                      <a:endParaRPr lang="uk-UA" sz="1600">
                        <a:latin typeface="Times New Roman"/>
                        <a:ea typeface="Times New Roman"/>
                      </a:endParaRPr>
                    </a:p>
                  </a:txBody>
                  <a:tcPr marL="68580" marR="68580" marT="0" marB="0" anchor="ctr"/>
                </a:tc>
                <a:tc>
                  <a:txBody>
                    <a:bodyPr/>
                    <a:lstStyle/>
                    <a:p>
                      <a:pPr>
                        <a:spcAft>
                          <a:spcPts val="0"/>
                        </a:spcAft>
                      </a:pPr>
                      <a:r>
                        <a:rPr lang="uk-UA" sz="1600" dirty="0">
                          <a:latin typeface="Times New Roman"/>
                          <a:ea typeface="Times New Roman"/>
                        </a:rPr>
                        <a:t>Пошук, здійснюваний кандидатами</a:t>
                      </a:r>
                      <a:endParaRPr lang="ru-RU" sz="1600" dirty="0">
                        <a:latin typeface="Times New Roman"/>
                        <a:ea typeface="Times New Roman"/>
                      </a:endParaRPr>
                    </a:p>
                  </a:txBody>
                  <a:tcPr marL="68580" marR="68580" marT="0" marB="0" anchor="ctr"/>
                </a:tc>
              </a:tr>
              <a:tr h="417646">
                <a:tc vMerge="1">
                  <a:txBody>
                    <a:bodyPr/>
                    <a:lstStyle/>
                    <a:p>
                      <a:endParaRPr lang="ru-RU"/>
                    </a:p>
                  </a:txBody>
                  <a:tcPr/>
                </a:tc>
                <a:tc>
                  <a:txBody>
                    <a:bodyPr/>
                    <a:lstStyle/>
                    <a:p>
                      <a:pPr>
                        <a:spcAft>
                          <a:spcPts val="0"/>
                        </a:spcAft>
                      </a:pPr>
                      <a:r>
                        <a:rPr lang="uk-UA" sz="1600" dirty="0">
                          <a:latin typeface="Times New Roman"/>
                          <a:ea typeface="Times New Roman"/>
                        </a:rPr>
                        <a:t>Професійні клуби та асоціації</a:t>
                      </a:r>
                      <a:endParaRPr lang="ru-RU" sz="1600" dirty="0">
                        <a:latin typeface="Times New Roman"/>
                        <a:ea typeface="Times New Roman"/>
                      </a:endParaRPr>
                    </a:p>
                  </a:txBody>
                  <a:tcPr marL="68580" marR="68580" marT="0" marB="0" anchor="ctr"/>
                </a:tc>
              </a:tr>
            </a:tbl>
          </a:graphicData>
        </a:graphic>
      </p:graphicFrame>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260649"/>
            <a:ext cx="2592288" cy="122413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8229600" cy="778098"/>
          </a:xfrm>
        </p:spPr>
        <p:txBody>
          <a:bodyPr/>
          <a:lstStyle/>
          <a:p>
            <a:pPr algn="ctr"/>
            <a:r>
              <a:rPr lang="uk-UA" dirty="0" smtClean="0"/>
              <a:t>3.4. Відбір персоналу</a:t>
            </a:r>
            <a:endParaRPr lang="ru-RU" dirty="0"/>
          </a:p>
        </p:txBody>
      </p:sp>
      <p:sp>
        <p:nvSpPr>
          <p:cNvPr id="2" name="Содержимое 1"/>
          <p:cNvSpPr>
            <a:spLocks noGrp="1"/>
          </p:cNvSpPr>
          <p:nvPr>
            <p:ph idx="1"/>
          </p:nvPr>
        </p:nvSpPr>
        <p:spPr>
          <a:xfrm>
            <a:off x="1043608" y="1268760"/>
            <a:ext cx="7643192" cy="4738531"/>
          </a:xfrm>
        </p:spPr>
        <p:txBody>
          <a:bodyPr>
            <a:normAutofit fontScale="70000" lnSpcReduction="20000"/>
          </a:bodyPr>
          <a:lstStyle/>
          <a:p>
            <a:pPr>
              <a:buNone/>
            </a:pPr>
            <a:r>
              <a:rPr lang="uk-UA" b="1" dirty="0" smtClean="0"/>
              <a:t>Відбір персоналу </a:t>
            </a:r>
            <a:r>
              <a:rPr lang="uk-UA" dirty="0" smtClean="0"/>
              <a:t>– складова процесу наймання персоналу, що пов’язана з вибором одного чи декількох кандидатів на вакантну посаду за встановленими критеріями з використанням певних методів оцінки серед загальної кількості претендентів на дану посаду.</a:t>
            </a:r>
            <a:endParaRPr lang="ru-RU" dirty="0" smtClean="0"/>
          </a:p>
          <a:p>
            <a:pPr>
              <a:buNone/>
            </a:pPr>
            <a:endParaRPr lang="uk-UA" dirty="0" smtClean="0"/>
          </a:p>
          <a:p>
            <a:pPr>
              <a:buNone/>
            </a:pPr>
            <a:r>
              <a:rPr lang="uk-UA" dirty="0" smtClean="0"/>
              <a:t>Процедура </a:t>
            </a:r>
            <a:r>
              <a:rPr lang="uk-UA" i="1" dirty="0" smtClean="0"/>
              <a:t>відбору персоналу</a:t>
            </a:r>
            <a:r>
              <a:rPr lang="ru-RU" dirty="0" smtClean="0"/>
              <a:t>:</a:t>
            </a:r>
          </a:p>
          <a:p>
            <a:pPr>
              <a:buNone/>
            </a:pPr>
            <a:r>
              <a:rPr lang="ru-RU" dirty="0" smtClean="0"/>
              <a:t>1. </a:t>
            </a:r>
            <a:r>
              <a:rPr lang="uk-UA" dirty="0" smtClean="0"/>
              <a:t>Попередній відбір.</a:t>
            </a:r>
            <a:endParaRPr lang="ru-RU" dirty="0" smtClean="0"/>
          </a:p>
          <a:p>
            <a:pPr>
              <a:buNone/>
            </a:pPr>
            <a:r>
              <a:rPr lang="uk-UA" dirty="0" smtClean="0"/>
              <a:t>2. Первинна співбесіда (інтерв’ю).</a:t>
            </a:r>
            <a:endParaRPr lang="ru-RU" dirty="0" smtClean="0"/>
          </a:p>
          <a:p>
            <a:pPr>
              <a:buNone/>
            </a:pPr>
            <a:r>
              <a:rPr lang="uk-UA" dirty="0" smtClean="0"/>
              <a:t>3. Оцінка кандидата</a:t>
            </a:r>
            <a:endParaRPr lang="ru-RU" dirty="0" smtClean="0"/>
          </a:p>
          <a:p>
            <a:pPr>
              <a:buNone/>
            </a:pPr>
            <a:r>
              <a:rPr lang="uk-UA" dirty="0" smtClean="0"/>
              <a:t>4. Перевірка наданої документації, збір</a:t>
            </a:r>
          </a:p>
          <a:p>
            <a:pPr>
              <a:buNone/>
            </a:pPr>
            <a:r>
              <a:rPr lang="uk-UA" dirty="0" smtClean="0"/>
              <a:t> та перевірка рекомендацій, медичний огляд.</a:t>
            </a:r>
            <a:endParaRPr lang="ru-RU" dirty="0" smtClean="0"/>
          </a:p>
          <a:p>
            <a:pPr>
              <a:buNone/>
            </a:pPr>
            <a:r>
              <a:rPr lang="uk-UA" dirty="0" smtClean="0"/>
              <a:t>5. Проведення підсумкової співбесіди</a:t>
            </a:r>
            <a:endParaRPr lang="ru-RU" dirty="0" smtClean="0"/>
          </a:p>
          <a:p>
            <a:pPr>
              <a:buNone/>
            </a:pPr>
            <a:r>
              <a:rPr lang="uk-UA" dirty="0" smtClean="0"/>
              <a:t>6. Прийняття рішення щодо наймання</a:t>
            </a:r>
            <a:endParaRPr lang="ru-RU" dirty="0" smtClean="0"/>
          </a:p>
          <a:p>
            <a:endParaRPr lang="ru-RU" dirty="0"/>
          </a:p>
        </p:txBody>
      </p:sp>
      <p:pic>
        <p:nvPicPr>
          <p:cNvPr id="1026" name="Picture 2" descr="G:\УП\Материалы для лекций\downloa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708920"/>
            <a:ext cx="3384375" cy="167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187624" y="332656"/>
            <a:ext cx="7499176" cy="5674635"/>
          </a:xfrm>
        </p:spPr>
        <p:txBody>
          <a:bodyPr>
            <a:normAutofit/>
          </a:bodyPr>
          <a:lstStyle/>
          <a:p>
            <a:pPr>
              <a:buNone/>
            </a:pPr>
            <a:r>
              <a:rPr lang="uk-UA" sz="2800" b="1" dirty="0" smtClean="0"/>
              <a:t>Мета</a:t>
            </a:r>
            <a:r>
              <a:rPr lang="uk-UA" sz="2800" dirty="0" smtClean="0"/>
              <a:t> попереднього відбо­ру — знизити витрати щодо наймання за рахунок скорочення кількості претендентів</a:t>
            </a:r>
            <a:r>
              <a:rPr lang="uk-UA" sz="2800" dirty="0"/>
              <a:t>.</a:t>
            </a:r>
            <a:endParaRPr lang="uk-UA" sz="2800" dirty="0" smtClean="0"/>
          </a:p>
          <a:p>
            <a:pPr>
              <a:buNone/>
            </a:pPr>
            <a:r>
              <a:rPr lang="uk-UA" sz="2800" b="1" dirty="0" smtClean="0"/>
              <a:t>Способи первинного відбору:</a:t>
            </a:r>
            <a:endParaRPr lang="ru-RU" sz="2800" b="1" dirty="0" smtClean="0"/>
          </a:p>
          <a:p>
            <a:r>
              <a:rPr lang="uk-UA" sz="2400" dirty="0" smtClean="0"/>
              <a:t>аналіз резюме, представленого </a:t>
            </a:r>
          </a:p>
          <a:p>
            <a:pPr marL="82296" indent="0">
              <a:buNone/>
            </a:pPr>
            <a:r>
              <a:rPr lang="uk-UA" sz="2400" dirty="0" smtClean="0"/>
              <a:t>претендентом,</a:t>
            </a:r>
            <a:endParaRPr lang="ru-RU" sz="2400" dirty="0" smtClean="0"/>
          </a:p>
          <a:p>
            <a:r>
              <a:rPr lang="uk-UA" sz="2400" dirty="0" smtClean="0"/>
              <a:t>аналіз первинної анкети, </a:t>
            </a:r>
          </a:p>
          <a:p>
            <a:pPr marL="82296" indent="0">
              <a:buNone/>
            </a:pPr>
            <a:r>
              <a:rPr lang="uk-UA" sz="2400" dirty="0" smtClean="0"/>
              <a:t>що заповнюється претендентом</a:t>
            </a:r>
          </a:p>
          <a:p>
            <a:pPr marL="82296" indent="0">
              <a:buNone/>
            </a:pPr>
            <a:r>
              <a:rPr lang="uk-UA" sz="2400" dirty="0" smtClean="0"/>
              <a:t>в момент першого</a:t>
            </a:r>
          </a:p>
          <a:p>
            <a:pPr marL="82296" indent="0">
              <a:buNone/>
            </a:pPr>
            <a:r>
              <a:rPr lang="uk-UA" sz="2400" dirty="0" smtClean="0"/>
              <a:t>відвідування підприємства. </a:t>
            </a:r>
            <a:endParaRPr lang="ru-RU" sz="2400" dirty="0" smtClean="0"/>
          </a:p>
          <a:p>
            <a:endParaRPr lang="ru-RU" sz="28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2654424"/>
            <a:ext cx="3096344" cy="309634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187624" y="332656"/>
            <a:ext cx="7653536" cy="5674635"/>
          </a:xfrm>
        </p:spPr>
        <p:txBody>
          <a:bodyPr>
            <a:normAutofit fontScale="85000" lnSpcReduction="20000"/>
          </a:bodyPr>
          <a:lstStyle/>
          <a:p>
            <a:pPr>
              <a:buNone/>
            </a:pPr>
            <a:r>
              <a:rPr lang="uk-UA" dirty="0" smtClean="0"/>
              <a:t>У резюме, як правило, описують такі дані:</a:t>
            </a:r>
            <a:endParaRPr lang="ru-RU" dirty="0" smtClean="0"/>
          </a:p>
          <a:p>
            <a:pPr lvl="0"/>
            <a:r>
              <a:rPr lang="uk-UA" dirty="0" smtClean="0"/>
              <a:t>особисті дані</a:t>
            </a:r>
            <a:r>
              <a:rPr lang="uk-UA" dirty="0" smtClean="0"/>
              <a:t>; </a:t>
            </a:r>
            <a:endParaRPr lang="ru-RU" dirty="0" smtClean="0"/>
          </a:p>
          <a:p>
            <a:pPr lvl="0"/>
            <a:r>
              <a:rPr lang="uk-UA" dirty="0" smtClean="0"/>
              <a:t>мета претендента;</a:t>
            </a:r>
            <a:endParaRPr lang="ru-RU" dirty="0" smtClean="0"/>
          </a:p>
          <a:p>
            <a:pPr lvl="0"/>
            <a:r>
              <a:rPr lang="uk-UA" dirty="0" smtClean="0"/>
              <a:t>дані про освіту;</a:t>
            </a:r>
            <a:endParaRPr lang="ru-RU" dirty="0" smtClean="0"/>
          </a:p>
          <a:p>
            <a:pPr lvl="0"/>
            <a:r>
              <a:rPr lang="uk-UA" dirty="0" smtClean="0"/>
              <a:t>дані </a:t>
            </a:r>
            <a:r>
              <a:rPr lang="uk-UA" dirty="0" smtClean="0"/>
              <a:t>про професійну діяльність;</a:t>
            </a:r>
            <a:endParaRPr lang="ru-RU" dirty="0" smtClean="0"/>
          </a:p>
          <a:p>
            <a:pPr lvl="0"/>
            <a:r>
              <a:rPr lang="uk-UA" dirty="0" smtClean="0"/>
              <a:t>перелік професійних навичок та інтересів;</a:t>
            </a:r>
            <a:endParaRPr lang="ru-RU" dirty="0" smtClean="0"/>
          </a:p>
          <a:p>
            <a:pPr lvl="0"/>
            <a:r>
              <a:rPr lang="uk-UA" dirty="0" smtClean="0"/>
              <a:t>особові якості.</a:t>
            </a:r>
            <a:endParaRPr lang="ru-RU" dirty="0" smtClean="0"/>
          </a:p>
          <a:p>
            <a:pPr>
              <a:buNone/>
            </a:pPr>
            <a:endParaRPr lang="ru-RU" dirty="0" smtClean="0"/>
          </a:p>
          <a:p>
            <a:pPr>
              <a:buNone/>
            </a:pPr>
            <a:r>
              <a:rPr lang="uk-UA" dirty="0" smtClean="0"/>
              <a:t>Виділяють такі </a:t>
            </a:r>
            <a:r>
              <a:rPr lang="uk-UA" b="1" dirty="0" smtClean="0"/>
              <a:t>види резюме</a:t>
            </a:r>
            <a:r>
              <a:rPr lang="uk-UA" i="1" dirty="0" smtClean="0"/>
              <a:t>:</a:t>
            </a:r>
            <a:endParaRPr lang="ru-RU" dirty="0" smtClean="0"/>
          </a:p>
          <a:p>
            <a:pPr lvl="0"/>
            <a:r>
              <a:rPr lang="uk-UA" dirty="0" smtClean="0"/>
              <a:t>хронологічне; </a:t>
            </a:r>
            <a:endParaRPr lang="ru-RU" dirty="0" smtClean="0"/>
          </a:p>
          <a:p>
            <a:pPr lvl="0"/>
            <a:r>
              <a:rPr lang="uk-UA" dirty="0" smtClean="0"/>
              <a:t>функціональне; </a:t>
            </a:r>
            <a:endParaRPr lang="ru-RU" dirty="0" smtClean="0"/>
          </a:p>
          <a:p>
            <a:pPr lvl="0"/>
            <a:r>
              <a:rPr lang="uk-UA" dirty="0" smtClean="0"/>
              <a:t>професійне.</a:t>
            </a:r>
          </a:p>
          <a:p>
            <a:pPr>
              <a:buNone/>
            </a:pPr>
            <a:r>
              <a:rPr lang="uk-UA" dirty="0" smtClean="0"/>
              <a:t>На практиці найчастіше використовується комбінація перерахованих типів резюме.</a:t>
            </a:r>
            <a:endParaRPr lang="ru-RU" dirty="0" smtClean="0"/>
          </a:p>
          <a:p>
            <a:pPr lvl="0"/>
            <a:endParaRPr lang="ru-RU" dirty="0" smtClean="0"/>
          </a:p>
          <a:p>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OneDrive\Рабочий стол\Без названи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8640"/>
            <a:ext cx="2952328" cy="481430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77077"/>
            <a:ext cx="2952328" cy="211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2887" y="2266725"/>
            <a:ext cx="4695578" cy="3394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054" y="5229201"/>
            <a:ext cx="3678833" cy="1457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8960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043608" y="332656"/>
            <a:ext cx="7643192" cy="5674635"/>
          </a:xfrm>
        </p:spPr>
        <p:txBody>
          <a:bodyPr>
            <a:normAutofit fontScale="77500" lnSpcReduction="20000"/>
          </a:bodyPr>
          <a:lstStyle/>
          <a:p>
            <a:pPr>
              <a:buNone/>
            </a:pPr>
            <a:r>
              <a:rPr lang="uk-UA" b="1" dirty="0" smtClean="0"/>
              <a:t>Первинна співбесіда (інтерв’ю) </a:t>
            </a:r>
            <a:r>
              <a:rPr lang="uk-UA" dirty="0" smtClean="0"/>
              <a:t>– це обмін інформацією між кандидатом на вакантну посаду та </a:t>
            </a:r>
            <a:r>
              <a:rPr lang="en-US" dirty="0" smtClean="0"/>
              <a:t>HR-</a:t>
            </a:r>
            <a:r>
              <a:rPr lang="uk-UA" dirty="0" smtClean="0"/>
              <a:t>спеціалістом за допомогою словесної комунікації, під час якої, з однієї сторони, здійснюється збір даних про профіль та потенціал майбутнього працівника, а з іншої сторони, претендент отримує дані щодо організації-роботодавця, робочого місця та перспектив особистісного зростання в разі працевлаштування. </a:t>
            </a:r>
          </a:p>
          <a:p>
            <a:endParaRPr lang="uk-UA" dirty="0" smtClean="0"/>
          </a:p>
          <a:p>
            <a:pPr>
              <a:buNone/>
            </a:pPr>
            <a:r>
              <a:rPr lang="uk-UA" dirty="0" smtClean="0"/>
              <a:t>Отримана під час співбесіди інформація про кандидата дозволяє:</a:t>
            </a:r>
            <a:endParaRPr lang="ru-RU" dirty="0" smtClean="0"/>
          </a:p>
          <a:p>
            <a:pPr lvl="0"/>
            <a:r>
              <a:rPr lang="uk-UA" dirty="0" smtClean="0"/>
              <a:t>прогнозувати його ефективність виконання майбутніх функцій та порівняти їх з прогнозами відносно інших кандидатів;</a:t>
            </a:r>
            <a:endParaRPr lang="ru-RU" dirty="0" smtClean="0"/>
          </a:p>
          <a:p>
            <a:pPr lvl="0"/>
            <a:r>
              <a:rPr lang="uk-UA" dirty="0" smtClean="0"/>
              <a:t>визначити наскільки кандидат зацікавлений у даній роботі.</a:t>
            </a:r>
            <a:endParaRPr lang="ru-RU" dirty="0" smtClean="0"/>
          </a:p>
          <a:p>
            <a:pPr>
              <a:buNone/>
            </a:pPr>
            <a:endParaRPr lang="ru-RU" dirty="0" smtClean="0"/>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43608" y="274638"/>
            <a:ext cx="7643192" cy="1426170"/>
          </a:xfrm>
        </p:spPr>
        <p:txBody>
          <a:bodyPr>
            <a:normAutofit/>
          </a:bodyPr>
          <a:lstStyle/>
          <a:p>
            <a:pPr algn="ctr"/>
            <a:r>
              <a:rPr lang="uk-UA" dirty="0" smtClean="0"/>
              <a:t>3.1. Сутність наймання персоналу на підприємство</a:t>
            </a:r>
            <a:endParaRPr lang="ru-RU" dirty="0"/>
          </a:p>
        </p:txBody>
      </p:sp>
      <p:sp>
        <p:nvSpPr>
          <p:cNvPr id="2" name="Содержимое 1"/>
          <p:cNvSpPr>
            <a:spLocks noGrp="1"/>
          </p:cNvSpPr>
          <p:nvPr>
            <p:ph idx="1"/>
          </p:nvPr>
        </p:nvSpPr>
        <p:spPr>
          <a:xfrm>
            <a:off x="1115616" y="1772816"/>
            <a:ext cx="7571184" cy="4032448"/>
          </a:xfrm>
        </p:spPr>
        <p:txBody>
          <a:bodyPr>
            <a:normAutofit/>
          </a:bodyPr>
          <a:lstStyle/>
          <a:p>
            <a:pPr>
              <a:buNone/>
            </a:pPr>
            <a:r>
              <a:rPr lang="ru-RU" i="1" dirty="0" err="1" smtClean="0"/>
              <a:t>Наймання</a:t>
            </a:r>
            <a:r>
              <a:rPr lang="ru-RU" i="1" dirty="0" smtClean="0"/>
              <a:t> </a:t>
            </a:r>
            <a:r>
              <a:rPr lang="uk-UA" i="1" dirty="0" smtClean="0"/>
              <a:t>персоналу</a:t>
            </a:r>
            <a:r>
              <a:rPr lang="uk-UA" dirty="0" smtClean="0"/>
              <a:t> — це ряд дій, спрямованих на залучення кандидатів, які володіють якостями, необхідними для досягнення цілей організації. </a:t>
            </a:r>
          </a:p>
          <a:p>
            <a:pPr>
              <a:buNone/>
            </a:pPr>
            <a:endParaRPr lang="ru-RU" dirty="0" smtClean="0"/>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3789040"/>
            <a:ext cx="5112568" cy="248811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043608" y="332656"/>
            <a:ext cx="7643192" cy="5674635"/>
          </a:xfrm>
        </p:spPr>
        <p:txBody>
          <a:bodyPr>
            <a:normAutofit fontScale="55000" lnSpcReduction="20000"/>
          </a:bodyPr>
          <a:lstStyle/>
          <a:p>
            <a:pPr>
              <a:buNone/>
            </a:pPr>
            <a:r>
              <a:rPr lang="uk-UA" dirty="0" smtClean="0"/>
              <a:t>Виділяють такі </a:t>
            </a:r>
            <a:r>
              <a:rPr lang="uk-UA" b="1" dirty="0" smtClean="0"/>
              <a:t>види інтерв’ю</a:t>
            </a:r>
            <a:r>
              <a:rPr lang="uk-UA" dirty="0" smtClean="0"/>
              <a:t>:</a:t>
            </a:r>
          </a:p>
          <a:p>
            <a:pPr>
              <a:buNone/>
            </a:pPr>
            <a:endParaRPr lang="ru-RU" dirty="0" smtClean="0"/>
          </a:p>
          <a:p>
            <a:pPr lvl="0">
              <a:buNone/>
            </a:pPr>
            <a:r>
              <a:rPr lang="uk-UA" dirty="0" smtClean="0"/>
              <a:t>1. За ступенем визначеності та формалізованості структури:</a:t>
            </a:r>
            <a:endParaRPr lang="ru-RU" dirty="0" smtClean="0"/>
          </a:p>
          <a:p>
            <a:pPr lvl="0"/>
            <a:r>
              <a:rPr lang="uk-UA" dirty="0" smtClean="0"/>
              <a:t>Структуроване;</a:t>
            </a:r>
            <a:endParaRPr lang="ru-RU" dirty="0" smtClean="0"/>
          </a:p>
          <a:p>
            <a:pPr lvl="0"/>
            <a:r>
              <a:rPr lang="uk-UA" dirty="0" smtClean="0"/>
              <a:t>Слабкоструктуроване;</a:t>
            </a:r>
            <a:endParaRPr lang="ru-RU" dirty="0" smtClean="0"/>
          </a:p>
          <a:p>
            <a:pPr lvl="0"/>
            <a:r>
              <a:rPr lang="uk-UA" dirty="0" smtClean="0"/>
              <a:t>Неструктуроване.</a:t>
            </a:r>
            <a:endParaRPr lang="ru-RU" dirty="0" smtClean="0"/>
          </a:p>
          <a:p>
            <a:pPr>
              <a:buNone/>
            </a:pPr>
            <a:endParaRPr lang="uk-UA" dirty="0" smtClean="0"/>
          </a:p>
          <a:p>
            <a:pPr>
              <a:buNone/>
            </a:pPr>
            <a:r>
              <a:rPr lang="uk-UA" dirty="0" smtClean="0"/>
              <a:t>2. За складом учасників:</a:t>
            </a:r>
            <a:r>
              <a:rPr lang="en-US" dirty="0" smtClean="0"/>
              <a:t>                      </a:t>
            </a:r>
            <a:endParaRPr lang="ru-RU" dirty="0" smtClean="0"/>
          </a:p>
          <a:p>
            <a:pPr lvl="0"/>
            <a:r>
              <a:rPr lang="uk-UA" dirty="0" smtClean="0"/>
              <a:t>Панельне;</a:t>
            </a:r>
            <a:endParaRPr lang="ru-RU" dirty="0" smtClean="0"/>
          </a:p>
          <a:p>
            <a:pPr lvl="0"/>
            <a:r>
              <a:rPr lang="uk-UA" dirty="0" smtClean="0"/>
              <a:t>Серійне;</a:t>
            </a:r>
            <a:endParaRPr lang="ru-RU" dirty="0" smtClean="0"/>
          </a:p>
          <a:p>
            <a:pPr lvl="0"/>
            <a:r>
              <a:rPr lang="uk-UA" dirty="0" smtClean="0"/>
              <a:t>Групове;</a:t>
            </a:r>
            <a:endParaRPr lang="ru-RU" dirty="0" smtClean="0"/>
          </a:p>
          <a:p>
            <a:pPr lvl="0"/>
            <a:r>
              <a:rPr lang="uk-UA" dirty="0" smtClean="0"/>
              <a:t>Один на один.</a:t>
            </a:r>
            <a:endParaRPr lang="ru-RU" dirty="0" smtClean="0"/>
          </a:p>
          <a:p>
            <a:pPr>
              <a:buNone/>
            </a:pPr>
            <a:endParaRPr lang="uk-UA" dirty="0" smtClean="0"/>
          </a:p>
          <a:p>
            <a:pPr>
              <a:buNone/>
            </a:pPr>
            <a:r>
              <a:rPr lang="uk-UA" dirty="0" smtClean="0"/>
              <a:t>3. В залежності від об’єкту вивчення:</a:t>
            </a:r>
            <a:endParaRPr lang="ru-RU" dirty="0" smtClean="0"/>
          </a:p>
          <a:p>
            <a:pPr lvl="0"/>
            <a:r>
              <a:rPr lang="uk-UA" dirty="0" smtClean="0"/>
              <a:t>Біографічне.</a:t>
            </a:r>
            <a:endParaRPr lang="ru-RU" dirty="0" smtClean="0"/>
          </a:p>
          <a:p>
            <a:pPr lvl="0"/>
            <a:r>
              <a:rPr lang="uk-UA" dirty="0" smtClean="0"/>
              <a:t>Поведінкове;</a:t>
            </a:r>
            <a:endParaRPr lang="ru-RU" dirty="0" smtClean="0"/>
          </a:p>
          <a:p>
            <a:pPr lvl="0"/>
            <a:r>
              <a:rPr lang="uk-UA" dirty="0" smtClean="0"/>
              <a:t>Стресове (</a:t>
            </a:r>
            <a:r>
              <a:rPr lang="uk-UA" dirty="0" err="1" smtClean="0"/>
              <a:t>провокативне</a:t>
            </a:r>
            <a:r>
              <a:rPr lang="uk-UA" dirty="0" smtClean="0"/>
              <a:t>);</a:t>
            </a:r>
            <a:endParaRPr lang="ru-RU" dirty="0" smtClean="0"/>
          </a:p>
          <a:p>
            <a:pPr lvl="0"/>
            <a:r>
              <a:rPr lang="uk-UA" dirty="0" smtClean="0"/>
              <a:t>Ситуативне;</a:t>
            </a:r>
            <a:endParaRPr lang="ru-RU" dirty="0" smtClean="0"/>
          </a:p>
          <a:p>
            <a:pPr lvl="0"/>
            <a:r>
              <a:rPr lang="uk-UA" dirty="0" smtClean="0"/>
              <a:t>Глибинне.</a:t>
            </a:r>
            <a:endParaRPr lang="ru-RU" dirty="0" smtClean="0"/>
          </a:p>
          <a:p>
            <a:endParaRPr lang="ru-R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1335995"/>
            <a:ext cx="4583113" cy="2693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115616" y="332656"/>
            <a:ext cx="7571184" cy="5674635"/>
          </a:xfrm>
        </p:spPr>
        <p:txBody>
          <a:bodyPr>
            <a:normAutofit fontScale="70000" lnSpcReduction="20000"/>
          </a:bodyPr>
          <a:lstStyle/>
          <a:p>
            <a:pPr>
              <a:buNone/>
            </a:pPr>
            <a:r>
              <a:rPr lang="uk-UA" dirty="0" smtClean="0"/>
              <a:t>В процесі співбесіди </a:t>
            </a:r>
            <a:r>
              <a:rPr lang="uk-UA" dirty="0" err="1" smtClean="0"/>
              <a:t>інтерв’юєр</a:t>
            </a:r>
            <a:r>
              <a:rPr lang="uk-UA" dirty="0" smtClean="0"/>
              <a:t> має одержати інформацію за наступними блоками:</a:t>
            </a:r>
            <a:endParaRPr lang="ru-RU" dirty="0" smtClean="0"/>
          </a:p>
          <a:p>
            <a:pPr lvl="0"/>
            <a:r>
              <a:rPr lang="uk-UA" dirty="0" smtClean="0"/>
              <a:t>життєвий шлях, автобіографічні дані;</a:t>
            </a:r>
            <a:endParaRPr lang="ru-RU" dirty="0" smtClean="0"/>
          </a:p>
          <a:p>
            <a:pPr lvl="0"/>
            <a:r>
              <a:rPr lang="uk-UA" dirty="0" smtClean="0"/>
              <a:t>загальноосвітній рівень;</a:t>
            </a:r>
            <a:endParaRPr lang="ru-RU" dirty="0" smtClean="0"/>
          </a:p>
          <a:p>
            <a:pPr lvl="0"/>
            <a:r>
              <a:rPr lang="uk-UA" dirty="0" smtClean="0"/>
              <a:t>практичний досвід;</a:t>
            </a:r>
            <a:endParaRPr lang="ru-RU" dirty="0" smtClean="0"/>
          </a:p>
          <a:p>
            <a:pPr lvl="0"/>
            <a:r>
              <a:rPr lang="uk-UA" dirty="0" smtClean="0"/>
              <a:t>характеристика останнього місця роботи;</a:t>
            </a:r>
            <a:endParaRPr lang="ru-RU" dirty="0" smtClean="0"/>
          </a:p>
          <a:p>
            <a:pPr lvl="0"/>
            <a:r>
              <a:rPr lang="uk-UA" dirty="0" smtClean="0"/>
              <a:t>одержувана винагорода;</a:t>
            </a:r>
            <a:endParaRPr lang="ru-RU" dirty="0" smtClean="0"/>
          </a:p>
          <a:p>
            <a:pPr lvl="0"/>
            <a:r>
              <a:rPr lang="uk-UA" dirty="0" smtClean="0"/>
              <a:t>індивідуальні характеристики;</a:t>
            </a:r>
            <a:endParaRPr lang="ru-RU" dirty="0" smtClean="0"/>
          </a:p>
          <a:p>
            <a:pPr>
              <a:buNone/>
            </a:pPr>
            <a:r>
              <a:rPr lang="uk-UA" b="1" dirty="0" smtClean="0"/>
              <a:t>Помилки, властиві міжособистісному сприйняттю під час </a:t>
            </a:r>
            <a:r>
              <a:rPr lang="uk-UA" b="1" dirty="0" err="1" smtClean="0"/>
              <a:t>інтерв</a:t>
            </a:r>
            <a:r>
              <a:rPr lang="en-US" b="1" dirty="0" smtClean="0"/>
              <a:t>’</a:t>
            </a:r>
            <a:r>
              <a:rPr lang="uk-UA" b="1" dirty="0" smtClean="0"/>
              <a:t>ю</a:t>
            </a:r>
            <a:r>
              <a:rPr lang="uk-UA" dirty="0" smtClean="0"/>
              <a:t>:</a:t>
            </a:r>
            <a:endParaRPr lang="ru-RU" dirty="0" smtClean="0"/>
          </a:p>
          <a:p>
            <a:pPr lvl="0"/>
            <a:r>
              <a:rPr lang="uk-UA" sz="2900" dirty="0" smtClean="0"/>
              <a:t>помилка центральної тенденції;</a:t>
            </a:r>
            <a:endParaRPr lang="ru-RU" sz="2900" dirty="0" smtClean="0"/>
          </a:p>
          <a:p>
            <a:pPr lvl="0"/>
            <a:r>
              <a:rPr lang="uk-UA" sz="2900" dirty="0" smtClean="0"/>
              <a:t>помилка поблажливості;</a:t>
            </a:r>
            <a:endParaRPr lang="ru-RU" sz="2900" dirty="0" smtClean="0"/>
          </a:p>
          <a:p>
            <a:pPr lvl="0"/>
            <a:r>
              <a:rPr lang="uk-UA" sz="2900" dirty="0" smtClean="0"/>
              <a:t>помилка високої вимогливості;</a:t>
            </a:r>
            <a:endParaRPr lang="ru-RU" sz="2900" dirty="0" smtClean="0"/>
          </a:p>
          <a:p>
            <a:pPr lvl="0"/>
            <a:r>
              <a:rPr lang="uk-UA" sz="2900" dirty="0" smtClean="0"/>
              <a:t>ефект ореолу;</a:t>
            </a:r>
            <a:endParaRPr lang="ru-RU" sz="2900" dirty="0" smtClean="0"/>
          </a:p>
          <a:p>
            <a:pPr lvl="0"/>
            <a:r>
              <a:rPr lang="uk-UA" sz="2900" dirty="0" smtClean="0"/>
              <a:t>помилка контрасту;</a:t>
            </a:r>
            <a:endParaRPr lang="ru-RU" sz="2900" dirty="0" smtClean="0"/>
          </a:p>
          <a:p>
            <a:r>
              <a:rPr lang="uk-UA" sz="2900" dirty="0" err="1" smtClean="0"/>
              <a:t>стереотипізація</a:t>
            </a:r>
            <a:r>
              <a:rPr lang="uk-UA" sz="2900" dirty="0" smtClean="0"/>
              <a:t>.</a:t>
            </a:r>
            <a:endParaRPr lang="ru-RU" sz="29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6351" y="3573016"/>
            <a:ext cx="3925011" cy="237626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043608" y="332656"/>
            <a:ext cx="7643192" cy="5674635"/>
          </a:xfrm>
        </p:spPr>
        <p:txBody>
          <a:bodyPr>
            <a:normAutofit fontScale="70000" lnSpcReduction="20000"/>
          </a:bodyPr>
          <a:lstStyle/>
          <a:p>
            <a:pPr>
              <a:buNone/>
            </a:pPr>
            <a:r>
              <a:rPr lang="uk-UA" dirty="0" smtClean="0"/>
              <a:t>Мета </a:t>
            </a:r>
            <a:r>
              <a:rPr lang="uk-UA" b="1" dirty="0" smtClean="0"/>
              <a:t>підсумкової співбесіди </a:t>
            </a:r>
            <a:r>
              <a:rPr lang="uk-UA" dirty="0" smtClean="0"/>
              <a:t>- здобуття інформації по тих питаннях, які не були висвітлені на попередніх етапах відбору, та уточнення отриманої раніше інформації. </a:t>
            </a:r>
            <a:endParaRPr lang="ru-RU" dirty="0" smtClean="0"/>
          </a:p>
          <a:p>
            <a:pPr>
              <a:buNone/>
            </a:pPr>
            <a:endParaRPr lang="uk-UA" dirty="0" smtClean="0"/>
          </a:p>
          <a:p>
            <a:pPr>
              <a:buNone/>
            </a:pPr>
            <a:r>
              <a:rPr lang="uk-UA" dirty="0" smtClean="0"/>
              <a:t>Основними завданнями підсумкової співбесіди є:</a:t>
            </a:r>
            <a:endParaRPr lang="ru-RU" dirty="0" smtClean="0"/>
          </a:p>
          <a:p>
            <a:pPr lvl="0"/>
            <a:r>
              <a:rPr lang="uk-UA" dirty="0" smtClean="0"/>
              <a:t>з'ясування міри цінності кваліфікації, досвіду, потенціалу та інших характеристик претендента, у тому числі й особових, для підприємства і вакантної посади;</a:t>
            </a:r>
            <a:endParaRPr lang="ru-RU" dirty="0" smtClean="0"/>
          </a:p>
          <a:p>
            <a:pPr lvl="0"/>
            <a:r>
              <a:rPr lang="uk-UA" dirty="0" smtClean="0"/>
              <a:t>інформування кандидата щодо умов роботи на підприємстві та у посаді, діючих правил, умов оплати праці, бажаного терміну початку роботи;</a:t>
            </a:r>
            <a:endParaRPr lang="ru-RU" dirty="0" smtClean="0"/>
          </a:p>
          <a:p>
            <a:pPr lvl="0"/>
            <a:r>
              <a:rPr lang="uk-UA" dirty="0" smtClean="0"/>
              <a:t>обговорення деяких питань, пов'язаних з оформленням трудового договору;</a:t>
            </a:r>
            <a:endParaRPr lang="ru-RU" dirty="0" smtClean="0"/>
          </a:p>
          <a:p>
            <a:pPr lvl="0"/>
            <a:r>
              <a:rPr lang="uk-UA" dirty="0" smtClean="0"/>
              <a:t>з’ясування, чи не змінилося бажання кандидата зайняти вакантну посаду;</a:t>
            </a:r>
            <a:endParaRPr lang="ru-RU" dirty="0" smtClean="0"/>
          </a:p>
          <a:p>
            <a:pPr lvl="0"/>
            <a:r>
              <a:rPr lang="uk-UA" dirty="0" smtClean="0"/>
              <a:t>інформування кандидата про термін та форму сповіщення кандидата про прийняте рішення.</a:t>
            </a:r>
            <a:endParaRPr lang="ru-RU" dirty="0" smtClean="0"/>
          </a:p>
          <a:p>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043608" y="332656"/>
            <a:ext cx="7643192" cy="6264696"/>
          </a:xfrm>
        </p:spPr>
        <p:txBody>
          <a:bodyPr>
            <a:normAutofit fontScale="70000" lnSpcReduction="20000"/>
          </a:bodyPr>
          <a:lstStyle/>
          <a:p>
            <a:pPr>
              <a:buNone/>
            </a:pPr>
            <a:r>
              <a:rPr lang="uk-UA" dirty="0" smtClean="0"/>
              <a:t>Остаточне рішення про наймання приймається особою або групою осіб, уповноважених приймати дане рішення. </a:t>
            </a:r>
            <a:endParaRPr lang="ru-RU" dirty="0" smtClean="0"/>
          </a:p>
          <a:p>
            <a:pPr>
              <a:buNone/>
            </a:pPr>
            <a:r>
              <a:rPr lang="uk-UA" dirty="0" smtClean="0"/>
              <a:t>В разі ухвалення такого рішення кадрова служба має юридично закріпити відносини, що встанов­люються між працівником і підприємством-роботодавцем, а саме:</a:t>
            </a:r>
            <a:endParaRPr lang="ru-RU" dirty="0" smtClean="0"/>
          </a:p>
          <a:p>
            <a:pPr lvl="0"/>
            <a:r>
              <a:rPr lang="uk-UA" dirty="0" smtClean="0"/>
              <a:t>підготовити й підписати трудовий договір (контракт);</a:t>
            </a:r>
            <a:endParaRPr lang="ru-RU" dirty="0" smtClean="0"/>
          </a:p>
          <a:p>
            <a:pPr lvl="0"/>
            <a:r>
              <a:rPr lang="uk-UA" dirty="0" smtClean="0"/>
              <a:t>видати наказ про зарахування на роботу.</a:t>
            </a:r>
          </a:p>
          <a:p>
            <a:pPr lvl="0"/>
            <a:endParaRPr lang="uk-UA" dirty="0" smtClean="0"/>
          </a:p>
          <a:p>
            <a:pPr>
              <a:buNone/>
            </a:pPr>
            <a:r>
              <a:rPr lang="uk-UA" b="1" dirty="0" smtClean="0"/>
              <a:t>Трудовий договір (контракт</a:t>
            </a:r>
            <a:r>
              <a:rPr lang="uk-UA" dirty="0" smtClean="0"/>
              <a:t>)</a:t>
            </a:r>
            <a:r>
              <a:rPr lang="uk-UA" i="1" dirty="0" smtClean="0"/>
              <a:t> </a:t>
            </a:r>
            <a:r>
              <a:rPr lang="uk-UA" dirty="0" smtClean="0"/>
              <a:t>— це угода між працівником і підприємством про дотримання наступних умов:</a:t>
            </a:r>
            <a:endParaRPr lang="ru-RU" dirty="0" smtClean="0"/>
          </a:p>
          <a:p>
            <a:pPr lvl="0"/>
            <a:r>
              <a:rPr lang="uk-UA" dirty="0" smtClean="0"/>
              <a:t>працівник дає згоду виконувати певну роботу у певній посаді відповідно до правил внутрішнього трудового розпорядку підприємства; </a:t>
            </a:r>
            <a:endParaRPr lang="ru-RU" dirty="0" smtClean="0"/>
          </a:p>
          <a:p>
            <a:pPr lvl="0"/>
            <a:r>
              <a:rPr lang="uk-UA" dirty="0" smtClean="0"/>
              <a:t>роботодавець дає згоду виплачувати працівникові обговорену ком­пенсацію (заробітну плату, пільги) і забезпечувати умови праці, що відповідають трудовому законодавству та колективному договору. </a:t>
            </a:r>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8229600" cy="778098"/>
          </a:xfrm>
        </p:spPr>
        <p:txBody>
          <a:bodyPr/>
          <a:lstStyle/>
          <a:p>
            <a:pPr algn="ctr"/>
            <a:r>
              <a:rPr lang="uk-UA" dirty="0" smtClean="0"/>
              <a:t>3.5.   Трудова адаптація</a:t>
            </a:r>
            <a:endParaRPr lang="ru-RU" dirty="0"/>
          </a:p>
        </p:txBody>
      </p:sp>
      <p:sp>
        <p:nvSpPr>
          <p:cNvPr id="2" name="Содержимое 1"/>
          <p:cNvSpPr>
            <a:spLocks noGrp="1"/>
          </p:cNvSpPr>
          <p:nvPr>
            <p:ph idx="1"/>
          </p:nvPr>
        </p:nvSpPr>
        <p:spPr>
          <a:xfrm>
            <a:off x="1115616" y="1196752"/>
            <a:ext cx="7571184" cy="4810539"/>
          </a:xfrm>
        </p:spPr>
        <p:txBody>
          <a:bodyPr>
            <a:normAutofit fontScale="92500" lnSpcReduction="10000"/>
          </a:bodyPr>
          <a:lstStyle/>
          <a:p>
            <a:pPr>
              <a:buNone/>
            </a:pPr>
            <a:r>
              <a:rPr lang="uk-UA" b="1" dirty="0" smtClean="0"/>
              <a:t>Трудова адаптація — </a:t>
            </a:r>
            <a:r>
              <a:rPr lang="uk-UA" dirty="0" smtClean="0"/>
              <a:t>це взаємне пристосування працівника і підприємства, яке базується на поступовій </a:t>
            </a:r>
            <a:r>
              <a:rPr lang="uk-UA" dirty="0" err="1" smtClean="0"/>
              <a:t>впрацьовуємості</a:t>
            </a:r>
            <a:r>
              <a:rPr lang="uk-UA" dirty="0" smtClean="0"/>
              <a:t> працівника на нових професійних, соціальних і організаційно-економічних умовах роботи. </a:t>
            </a:r>
          </a:p>
          <a:p>
            <a:pPr>
              <a:buNone/>
            </a:pPr>
            <a:endParaRPr lang="uk-UA" dirty="0" smtClean="0"/>
          </a:p>
          <a:p>
            <a:pPr>
              <a:buNone/>
            </a:pPr>
            <a:r>
              <a:rPr lang="uk-UA" dirty="0" smtClean="0"/>
              <a:t>Виділяють два напрями адаптації:</a:t>
            </a:r>
            <a:endParaRPr lang="ru-RU" dirty="0" smtClean="0"/>
          </a:p>
          <a:p>
            <a:r>
              <a:rPr lang="uk-UA" dirty="0" smtClean="0"/>
              <a:t>первинна;</a:t>
            </a:r>
          </a:p>
          <a:p>
            <a:r>
              <a:rPr lang="uk-UA" dirty="0" smtClean="0"/>
              <a:t>вторинна.</a:t>
            </a:r>
            <a:endParaRPr lang="ru-RU" dirty="0" smtClean="0"/>
          </a:p>
          <a:p>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115616" y="332656"/>
            <a:ext cx="7571184" cy="5674635"/>
          </a:xfrm>
        </p:spPr>
        <p:txBody>
          <a:bodyPr>
            <a:normAutofit lnSpcReduction="10000"/>
          </a:bodyPr>
          <a:lstStyle/>
          <a:p>
            <a:pPr>
              <a:buNone/>
            </a:pPr>
            <a:r>
              <a:rPr lang="uk-UA" b="1" dirty="0" smtClean="0"/>
              <a:t>Аспекти трудової адаптації</a:t>
            </a:r>
            <a:r>
              <a:rPr lang="uk-UA" dirty="0" smtClean="0"/>
              <a:t>: </a:t>
            </a:r>
            <a:endParaRPr lang="ru-RU" dirty="0" smtClean="0"/>
          </a:p>
          <a:p>
            <a:pPr lvl="0"/>
            <a:r>
              <a:rPr lang="uk-UA" dirty="0" smtClean="0"/>
              <a:t>психофізіологічний; </a:t>
            </a:r>
            <a:endParaRPr lang="ru-RU" dirty="0" smtClean="0"/>
          </a:p>
          <a:p>
            <a:pPr lvl="0"/>
            <a:r>
              <a:rPr lang="uk-UA" dirty="0" smtClean="0"/>
              <a:t>соціально-психологічний;</a:t>
            </a:r>
            <a:endParaRPr lang="ru-RU" dirty="0" smtClean="0"/>
          </a:p>
          <a:p>
            <a:pPr lvl="0"/>
            <a:r>
              <a:rPr lang="uk-UA" dirty="0" smtClean="0"/>
              <a:t>професійний.</a:t>
            </a:r>
            <a:endParaRPr lang="ru-RU" dirty="0" smtClean="0"/>
          </a:p>
          <a:p>
            <a:pPr>
              <a:buNone/>
            </a:pPr>
            <a:endParaRPr lang="ru-RU" dirty="0" smtClean="0"/>
          </a:p>
          <a:p>
            <a:pPr>
              <a:buNone/>
            </a:pPr>
            <a:r>
              <a:rPr lang="uk-UA" b="1" dirty="0" smtClean="0"/>
              <a:t>Ефективна програма трудової адаптації </a:t>
            </a:r>
            <a:r>
              <a:rPr lang="uk-UA" dirty="0" smtClean="0"/>
              <a:t>працівників включає три основні напрями</a:t>
            </a:r>
            <a:r>
              <a:rPr lang="uk-UA" b="1" dirty="0" smtClean="0"/>
              <a:t>:</a:t>
            </a:r>
            <a:endParaRPr lang="ru-RU" dirty="0" smtClean="0"/>
          </a:p>
          <a:p>
            <a:pPr marL="624078" lvl="0" indent="-514350">
              <a:buFont typeface="+mj-lt"/>
              <a:buAutoNum type="arabicPeriod"/>
            </a:pPr>
            <a:r>
              <a:rPr lang="uk-UA" dirty="0" smtClean="0"/>
              <a:t>Введення в підприємство.</a:t>
            </a:r>
            <a:endParaRPr lang="ru-RU" dirty="0" smtClean="0"/>
          </a:p>
          <a:p>
            <a:pPr marL="624078" lvl="0" indent="-514350">
              <a:buFont typeface="+mj-lt"/>
              <a:buAutoNum type="arabicPeriod"/>
            </a:pPr>
            <a:r>
              <a:rPr lang="uk-UA" dirty="0" smtClean="0"/>
              <a:t>Введення в підрозділ.</a:t>
            </a:r>
            <a:endParaRPr lang="ru-RU" dirty="0" smtClean="0"/>
          </a:p>
          <a:p>
            <a:pPr marL="624078" indent="-514350">
              <a:buFont typeface="+mj-lt"/>
              <a:buAutoNum type="arabicPeriod"/>
            </a:pPr>
            <a:r>
              <a:rPr lang="uk-UA" dirty="0" smtClean="0"/>
              <a:t>Введення в посаду.</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115616" y="476672"/>
            <a:ext cx="7571184" cy="5530619"/>
          </a:xfrm>
        </p:spPr>
        <p:txBody>
          <a:bodyPr>
            <a:normAutofit/>
          </a:bodyPr>
          <a:lstStyle/>
          <a:p>
            <a:pPr>
              <a:buNone/>
            </a:pPr>
            <a:r>
              <a:rPr lang="uk-UA" dirty="0" smtClean="0"/>
              <a:t>Процес наймання на роботу складається з таких етапів:</a:t>
            </a:r>
            <a:endParaRPr lang="ru-RU" dirty="0" smtClean="0"/>
          </a:p>
          <a:p>
            <a:pPr marL="624078" indent="-514350">
              <a:buFont typeface="+mj-lt"/>
              <a:buAutoNum type="arabicPeriod"/>
            </a:pPr>
            <a:r>
              <a:rPr lang="uk-UA" dirty="0" smtClean="0"/>
              <a:t>Планування потреби в персоналі.</a:t>
            </a:r>
            <a:endParaRPr lang="ru-RU" dirty="0" smtClean="0"/>
          </a:p>
          <a:p>
            <a:pPr marL="624078" indent="-514350">
              <a:buFont typeface="+mj-lt"/>
              <a:buAutoNum type="arabicPeriod"/>
            </a:pPr>
            <a:r>
              <a:rPr lang="uk-UA" dirty="0" smtClean="0"/>
              <a:t>Набір (залучення) персоналу.</a:t>
            </a:r>
            <a:endParaRPr lang="ru-RU" dirty="0" smtClean="0"/>
          </a:p>
          <a:p>
            <a:pPr marL="624078" indent="-514350">
              <a:buFont typeface="+mj-lt"/>
              <a:buAutoNum type="arabicPeriod"/>
            </a:pPr>
            <a:r>
              <a:rPr lang="uk-UA" dirty="0" smtClean="0"/>
              <a:t>Відбір працівників з кандидатів на вакантну посаду.</a:t>
            </a:r>
            <a:endParaRPr lang="ru-RU" dirty="0" smtClean="0"/>
          </a:p>
          <a:p>
            <a:pPr marL="624078" indent="-514350">
              <a:buFont typeface="+mj-lt"/>
              <a:buAutoNum type="arabicPeriod"/>
            </a:pPr>
            <a:r>
              <a:rPr lang="uk-UA" dirty="0" smtClean="0"/>
              <a:t>Обговорення й оформлення трудового контракту.</a:t>
            </a:r>
            <a:endParaRPr lang="ru-RU" dirty="0" smtClean="0"/>
          </a:p>
          <a:p>
            <a:pPr>
              <a:buNone/>
            </a:pPr>
            <a:endParaRPr lang="uk-UA"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4221088"/>
            <a:ext cx="2952328" cy="2447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algn="ctr"/>
            <a:r>
              <a:rPr lang="uk-UA" dirty="0" smtClean="0"/>
              <a:t>3.2. Планування потреби в персоналі</a:t>
            </a:r>
            <a:endParaRPr lang="ru-RU" dirty="0"/>
          </a:p>
        </p:txBody>
      </p:sp>
      <p:sp>
        <p:nvSpPr>
          <p:cNvPr id="2" name="Содержимое 1"/>
          <p:cNvSpPr>
            <a:spLocks noGrp="1"/>
          </p:cNvSpPr>
          <p:nvPr>
            <p:ph idx="1"/>
          </p:nvPr>
        </p:nvSpPr>
        <p:spPr/>
        <p:txBody>
          <a:bodyPr>
            <a:normAutofit fontScale="92500" lnSpcReduction="20000"/>
          </a:bodyPr>
          <a:lstStyle/>
          <a:p>
            <a:pPr>
              <a:buNone/>
            </a:pPr>
            <a:r>
              <a:rPr lang="uz-Latn-UZ" dirty="0" smtClean="0"/>
              <a:t>Для визначення потреби підприємства в персоналі потрібно з'ясувати, під впливом яких чинників вона формується. </a:t>
            </a:r>
            <a:endParaRPr lang="ru-RU" dirty="0" smtClean="0"/>
          </a:p>
          <a:p>
            <a:pPr>
              <a:buNone/>
            </a:pPr>
            <a:endParaRPr lang="ru-RU" dirty="0" smtClean="0"/>
          </a:p>
          <a:p>
            <a:pPr>
              <a:buNone/>
            </a:pPr>
            <a:r>
              <a:rPr lang="uz-Latn-UZ" b="1" dirty="0" smtClean="0"/>
              <a:t>Внутрішньоорганізаційні чинники</a:t>
            </a:r>
            <a:r>
              <a:rPr lang="ru-RU" b="1" dirty="0" smtClean="0"/>
              <a:t>:</a:t>
            </a:r>
            <a:endParaRPr lang="ru-RU" dirty="0" smtClean="0"/>
          </a:p>
          <a:p>
            <a:r>
              <a:rPr lang="uz-Latn-UZ" dirty="0" smtClean="0"/>
              <a:t>цілі підприємства, для реалізації яких потрібний персонал</a:t>
            </a:r>
            <a:r>
              <a:rPr lang="ru-RU" dirty="0" smtClean="0"/>
              <a:t>;</a:t>
            </a:r>
          </a:p>
          <a:p>
            <a:r>
              <a:rPr lang="ru-RU" dirty="0" smtClean="0"/>
              <a:t>в</a:t>
            </a:r>
            <a:r>
              <a:rPr lang="uz-Latn-UZ" dirty="0" smtClean="0"/>
              <a:t>нутрішньоорганізаційна динаміка робочої сили</a:t>
            </a:r>
            <a:r>
              <a:rPr lang="ru-RU" dirty="0" smtClean="0"/>
              <a:t> (</a:t>
            </a:r>
            <a:r>
              <a:rPr lang="uz-Latn-UZ" dirty="0" smtClean="0"/>
              <a:t>звільнення за власним бажанням</a:t>
            </a:r>
            <a:r>
              <a:rPr lang="ru-RU" dirty="0" smtClean="0"/>
              <a:t>, </a:t>
            </a:r>
            <a:r>
              <a:rPr lang="uz-Latn-UZ" dirty="0" smtClean="0"/>
              <a:t>вихід на пенсію</a:t>
            </a:r>
            <a:r>
              <a:rPr lang="ru-RU" dirty="0" smtClean="0"/>
              <a:t>, </a:t>
            </a:r>
            <a:r>
              <a:rPr lang="uz-Latn-UZ" dirty="0" smtClean="0"/>
              <a:t>декретні відпустки </a:t>
            </a:r>
            <a:r>
              <a:rPr lang="uk-UA" dirty="0" smtClean="0"/>
              <a:t>тощо). </a:t>
            </a:r>
            <a:endParaRPr lang="ru-RU" dirty="0" smtClean="0"/>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115616" y="404664"/>
            <a:ext cx="7571184" cy="5602627"/>
          </a:xfrm>
        </p:spPr>
        <p:txBody>
          <a:bodyPr>
            <a:normAutofit/>
          </a:bodyPr>
          <a:lstStyle/>
          <a:p>
            <a:pPr>
              <a:buNone/>
            </a:pPr>
            <a:r>
              <a:rPr lang="uk-UA" dirty="0" smtClean="0"/>
              <a:t>До </a:t>
            </a:r>
            <a:r>
              <a:rPr lang="uz-Latn-UZ" b="1" dirty="0" smtClean="0"/>
              <a:t>зовнішніх чинників</a:t>
            </a:r>
            <a:r>
              <a:rPr lang="uz-Latn-UZ" dirty="0" smtClean="0"/>
              <a:t> </a:t>
            </a:r>
            <a:r>
              <a:rPr lang="ru-RU" dirty="0" err="1" smtClean="0"/>
              <a:t>формування</a:t>
            </a:r>
            <a:r>
              <a:rPr lang="ru-RU" dirty="0" smtClean="0"/>
              <a:t> потреби в персонал</a:t>
            </a:r>
            <a:r>
              <a:rPr lang="uk-UA" dirty="0" smtClean="0"/>
              <a:t>і належать такі</a:t>
            </a:r>
            <a:r>
              <a:rPr lang="uz-Latn-UZ" dirty="0" smtClean="0"/>
              <a:t>:</a:t>
            </a:r>
            <a:endParaRPr lang="ru-RU" dirty="0" smtClean="0"/>
          </a:p>
          <a:p>
            <a:pPr lvl="0"/>
            <a:r>
              <a:rPr lang="uz-Latn-UZ" dirty="0" smtClean="0"/>
              <a:t>джерела робочої сили;</a:t>
            </a:r>
            <a:endParaRPr lang="ru-RU" dirty="0" smtClean="0"/>
          </a:p>
          <a:p>
            <a:pPr lvl="0"/>
            <a:r>
              <a:rPr lang="uz-Latn-UZ" dirty="0" smtClean="0"/>
              <a:t>темпи зростання і рівень інфляції і безробіття;</a:t>
            </a:r>
            <a:endParaRPr lang="ru-RU" dirty="0" smtClean="0"/>
          </a:p>
          <a:p>
            <a:pPr lvl="0"/>
            <a:r>
              <a:rPr lang="uz-Latn-UZ" dirty="0" smtClean="0"/>
              <a:t>структурні зміни в економіці;</a:t>
            </a:r>
            <a:endParaRPr lang="ru-RU" dirty="0" smtClean="0"/>
          </a:p>
          <a:p>
            <a:pPr lvl="0"/>
            <a:r>
              <a:rPr lang="uz-Latn-UZ" dirty="0" smtClean="0"/>
              <a:t>розвиток техніки і технологій;</a:t>
            </a:r>
            <a:endParaRPr lang="ru-RU" dirty="0" smtClean="0"/>
          </a:p>
          <a:p>
            <a:pPr lvl="0"/>
            <a:r>
              <a:rPr lang="uz-Latn-UZ" dirty="0" smtClean="0"/>
              <a:t>політичні зміни; конкуренція;</a:t>
            </a:r>
            <a:endParaRPr lang="ru-RU" dirty="0" smtClean="0"/>
          </a:p>
          <a:p>
            <a:pPr lvl="0"/>
            <a:r>
              <a:rPr lang="uz-Latn-UZ" dirty="0" smtClean="0"/>
              <a:t>стан ринку збуту і ін.</a:t>
            </a:r>
            <a:endParaRPr lang="ru-RU" dirty="0" smtClean="0"/>
          </a:p>
          <a:p>
            <a:endParaRPr lang="uk-UA" dirty="0" smtClean="0"/>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043608" y="332656"/>
            <a:ext cx="7643192" cy="5674635"/>
          </a:xfrm>
        </p:spPr>
        <p:txBody>
          <a:bodyPr>
            <a:normAutofit fontScale="85000" lnSpcReduction="10000"/>
          </a:bodyPr>
          <a:lstStyle/>
          <a:p>
            <a:pPr>
              <a:buNone/>
            </a:pPr>
            <a:r>
              <a:rPr lang="uz-Latn-UZ" dirty="0" smtClean="0"/>
              <a:t>До основних </a:t>
            </a:r>
            <a:r>
              <a:rPr lang="uz-Latn-UZ" b="1" dirty="0" smtClean="0"/>
              <a:t>методів прогнозування потреби </a:t>
            </a:r>
            <a:r>
              <a:rPr lang="uz-Latn-UZ" dirty="0" smtClean="0"/>
              <a:t>в персоналі належать:</a:t>
            </a:r>
            <a:endParaRPr lang="uk-UA" dirty="0" smtClean="0"/>
          </a:p>
          <a:p>
            <a:pPr>
              <a:buNone/>
            </a:pPr>
            <a:endParaRPr lang="ru-RU" dirty="0" smtClean="0"/>
          </a:p>
          <a:p>
            <a:r>
              <a:rPr lang="uz-Latn-UZ" dirty="0" smtClean="0"/>
              <a:t>Економетріч</a:t>
            </a:r>
            <a:r>
              <a:rPr lang="uk-UA" dirty="0" smtClean="0"/>
              <a:t>ні</a:t>
            </a:r>
            <a:r>
              <a:rPr lang="uz-Latn-UZ" dirty="0" smtClean="0"/>
              <a:t> метод</a:t>
            </a:r>
            <a:r>
              <a:rPr lang="uk-UA" dirty="0" smtClean="0"/>
              <a:t>и</a:t>
            </a:r>
          </a:p>
          <a:p>
            <a:r>
              <a:rPr lang="uk-UA" dirty="0" smtClean="0"/>
              <a:t>Стохастичні (методи е</a:t>
            </a:r>
            <a:r>
              <a:rPr lang="uz-Latn-UZ" dirty="0" smtClean="0"/>
              <a:t>кстраполяції</a:t>
            </a:r>
            <a:r>
              <a:rPr lang="uk-UA" dirty="0" smtClean="0"/>
              <a:t> та с</a:t>
            </a:r>
            <a:r>
              <a:rPr lang="uz-Latn-UZ" dirty="0" smtClean="0"/>
              <a:t>коригованої екстраполяції</a:t>
            </a:r>
            <a:r>
              <a:rPr lang="uk-UA" dirty="0" smtClean="0"/>
              <a:t>)</a:t>
            </a:r>
          </a:p>
          <a:p>
            <a:r>
              <a:rPr lang="uz-Latn-UZ" dirty="0" smtClean="0"/>
              <a:t>Метод експертних оцінок </a:t>
            </a:r>
            <a:endParaRPr lang="uk-UA" dirty="0" smtClean="0"/>
          </a:p>
          <a:p>
            <a:r>
              <a:rPr lang="uz-Latn-UZ" dirty="0" smtClean="0"/>
              <a:t>Балансовий метод </a:t>
            </a:r>
            <a:r>
              <a:rPr lang="uk-UA" dirty="0" smtClean="0"/>
              <a:t>планування </a:t>
            </a:r>
          </a:p>
          <a:p>
            <a:r>
              <a:rPr lang="uz-Latn-UZ" dirty="0" smtClean="0"/>
              <a:t>Комп'ютерні моделі </a:t>
            </a:r>
            <a:endParaRPr lang="uk-UA" dirty="0" smtClean="0"/>
          </a:p>
          <a:p>
            <a:r>
              <a:rPr lang="uz-Latn-UZ" dirty="0" smtClean="0"/>
              <a:t>Нормативн</a:t>
            </a:r>
            <a:r>
              <a:rPr lang="uk-UA" dirty="0" smtClean="0"/>
              <a:t>і</a:t>
            </a:r>
            <a:r>
              <a:rPr lang="uz-Latn-UZ" dirty="0" smtClean="0"/>
              <a:t> метод</a:t>
            </a:r>
            <a:r>
              <a:rPr lang="uk-UA" dirty="0" smtClean="0"/>
              <a:t>и</a:t>
            </a:r>
            <a:r>
              <a:rPr lang="uz-Latn-UZ" dirty="0" smtClean="0"/>
              <a:t> </a:t>
            </a:r>
            <a:r>
              <a:rPr lang="uk-UA" dirty="0" smtClean="0"/>
              <a:t>(метод трудомісткості; за нормами часу, за нормами виробітку, за нормами обслуговування, за нормами часу обслуговування).</a:t>
            </a:r>
            <a:endParaRPr lang="ru-RU" dirty="0" smtClean="0"/>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8229600" cy="994122"/>
          </a:xfrm>
        </p:spPr>
        <p:txBody>
          <a:bodyPr/>
          <a:lstStyle/>
          <a:p>
            <a:pPr algn="ctr"/>
            <a:r>
              <a:rPr lang="uk-UA" dirty="0" smtClean="0"/>
              <a:t>3.3. Залучення персоналу</a:t>
            </a:r>
            <a:endParaRPr lang="ru-RU" dirty="0"/>
          </a:p>
        </p:txBody>
      </p:sp>
      <p:sp>
        <p:nvSpPr>
          <p:cNvPr id="2" name="Содержимое 1"/>
          <p:cNvSpPr>
            <a:spLocks noGrp="1"/>
          </p:cNvSpPr>
          <p:nvPr>
            <p:ph idx="1"/>
          </p:nvPr>
        </p:nvSpPr>
        <p:spPr>
          <a:xfrm>
            <a:off x="1187624" y="1340768"/>
            <a:ext cx="7509520" cy="5044016"/>
          </a:xfrm>
        </p:spPr>
        <p:txBody>
          <a:bodyPr>
            <a:normAutofit fontScale="77500" lnSpcReduction="20000"/>
          </a:bodyPr>
          <a:lstStyle/>
          <a:p>
            <a:pPr>
              <a:buNone/>
            </a:pPr>
            <a:r>
              <a:rPr lang="uk-UA" dirty="0" smtClean="0"/>
              <a:t>Потребу в персоналі підприємство задовольняє в процесі залучення (набору) і створення резерву працівників для заняття вакантних посад. </a:t>
            </a:r>
          </a:p>
          <a:p>
            <a:pPr>
              <a:buNone/>
            </a:pPr>
            <a:r>
              <a:rPr lang="uk-UA" b="1" dirty="0" smtClean="0"/>
              <a:t>Етапи процесу залучення:</a:t>
            </a:r>
            <a:endParaRPr lang="ru-RU" b="1" dirty="0" smtClean="0"/>
          </a:p>
          <a:p>
            <a:pPr lvl="0"/>
            <a:r>
              <a:rPr lang="uk-UA" dirty="0" smtClean="0"/>
              <a:t>аналіз змісту робіт; </a:t>
            </a:r>
            <a:endParaRPr lang="ru-RU" dirty="0" smtClean="0"/>
          </a:p>
          <a:p>
            <a:pPr lvl="0"/>
            <a:r>
              <a:rPr lang="uk-UA" dirty="0" smtClean="0"/>
              <a:t>визначення вимог до кандидатів на вакантну посаду; </a:t>
            </a:r>
            <a:endParaRPr lang="ru-RU" dirty="0" smtClean="0"/>
          </a:p>
          <a:p>
            <a:pPr lvl="0"/>
            <a:r>
              <a:rPr lang="uk-UA" dirty="0" smtClean="0"/>
              <a:t>прийняття рішення щодо мотивації та перспектив кар’єрного зростання майбутніх працівників; </a:t>
            </a:r>
            <a:endParaRPr lang="ru-RU" dirty="0" smtClean="0"/>
          </a:p>
          <a:p>
            <a:pPr lvl="0"/>
            <a:r>
              <a:rPr lang="uk-UA" dirty="0" smtClean="0"/>
              <a:t>вибір джерел залучення персоналу; </a:t>
            </a:r>
            <a:endParaRPr lang="ru-RU" dirty="0" smtClean="0"/>
          </a:p>
          <a:p>
            <a:pPr lvl="0"/>
            <a:r>
              <a:rPr lang="uk-UA" dirty="0" smtClean="0"/>
              <a:t>здійснення практичних дій щодо залучення персоналу.</a:t>
            </a:r>
            <a:endParaRPr lang="ru-RU" dirty="0" smtClean="0"/>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8229600" cy="850106"/>
          </a:xfrm>
        </p:spPr>
        <p:txBody>
          <a:bodyPr/>
          <a:lstStyle/>
          <a:p>
            <a:pPr algn="ctr"/>
            <a:r>
              <a:rPr lang="uk-UA" dirty="0" smtClean="0"/>
              <a:t>3.3.1. Аналіз змісту робіт</a:t>
            </a:r>
            <a:endParaRPr lang="ru-RU" dirty="0"/>
          </a:p>
        </p:txBody>
      </p:sp>
      <p:sp>
        <p:nvSpPr>
          <p:cNvPr id="2" name="Содержимое 1"/>
          <p:cNvSpPr>
            <a:spLocks noGrp="1"/>
          </p:cNvSpPr>
          <p:nvPr>
            <p:ph idx="1"/>
          </p:nvPr>
        </p:nvSpPr>
        <p:spPr>
          <a:xfrm>
            <a:off x="1187624" y="1340768"/>
            <a:ext cx="7437512" cy="4827992"/>
          </a:xfrm>
        </p:spPr>
        <p:txBody>
          <a:bodyPr>
            <a:normAutofit fontScale="77500" lnSpcReduction="20000"/>
          </a:bodyPr>
          <a:lstStyle/>
          <a:p>
            <a:pPr>
              <a:buNone/>
            </a:pPr>
            <a:r>
              <a:rPr lang="uk-UA" b="1" dirty="0" smtClean="0"/>
              <a:t>Аналіз змісту роботи </a:t>
            </a:r>
            <a:r>
              <a:rPr lang="uk-UA" dirty="0" smtClean="0"/>
              <a:t>— це процес дослідження змісту роботи з метою визначення переліку задач, що повинні виконуватись під час роботи, та індивідуальних характеристик цих робіт.</a:t>
            </a:r>
            <a:endParaRPr lang="ru-RU" dirty="0" smtClean="0"/>
          </a:p>
          <a:p>
            <a:pPr>
              <a:buNone/>
            </a:pPr>
            <a:r>
              <a:rPr lang="uk-UA" dirty="0" smtClean="0"/>
              <a:t>Для аналізу змісту роботи використовують такі </a:t>
            </a:r>
            <a:r>
              <a:rPr lang="uk-UA" b="1" dirty="0" smtClean="0"/>
              <a:t>методи</a:t>
            </a:r>
            <a:r>
              <a:rPr lang="uk-UA" dirty="0" smtClean="0"/>
              <a:t>:</a:t>
            </a:r>
            <a:endParaRPr lang="ru-RU" dirty="0" smtClean="0"/>
          </a:p>
          <a:p>
            <a:pPr lvl="0"/>
            <a:r>
              <a:rPr lang="uk-UA" dirty="0" smtClean="0"/>
              <a:t>спостереження;</a:t>
            </a:r>
            <a:endParaRPr lang="ru-RU" dirty="0" smtClean="0"/>
          </a:p>
          <a:p>
            <a:pPr lvl="0"/>
            <a:r>
              <a:rPr lang="uk-UA" dirty="0" smtClean="0"/>
              <a:t>співбесіда з виконавцем</a:t>
            </a:r>
          </a:p>
          <a:p>
            <a:pPr marL="82296" lvl="0" indent="0">
              <a:buNone/>
            </a:pPr>
            <a:r>
              <a:rPr lang="uk-UA" dirty="0" smtClean="0"/>
              <a:t> роботи та його безпосереднім</a:t>
            </a:r>
          </a:p>
          <a:p>
            <a:pPr marL="82296" lvl="0" indent="0">
              <a:buNone/>
            </a:pPr>
            <a:r>
              <a:rPr lang="uk-UA" dirty="0" smtClean="0"/>
              <a:t> керівником;</a:t>
            </a:r>
            <a:endParaRPr lang="ru-RU" dirty="0" smtClean="0"/>
          </a:p>
          <a:p>
            <a:r>
              <a:rPr lang="uk-UA" dirty="0" smtClean="0"/>
              <a:t>метод прямого аналізу</a:t>
            </a:r>
          </a:p>
          <a:p>
            <a:r>
              <a:rPr lang="uk-UA" dirty="0" smtClean="0"/>
              <a:t> стану роботи. </a:t>
            </a:r>
            <a:endParaRPr lang="ru-RU" dirty="0"/>
          </a:p>
        </p:txBody>
      </p:sp>
      <p:pic>
        <p:nvPicPr>
          <p:cNvPr id="2050" name="Picture 2" descr="G:\УП\41574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3429000"/>
            <a:ext cx="3287809" cy="23042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7544" y="188640"/>
            <a:ext cx="8229600" cy="1066130"/>
          </a:xfrm>
        </p:spPr>
        <p:txBody>
          <a:bodyPr>
            <a:normAutofit fontScale="90000"/>
          </a:bodyPr>
          <a:lstStyle/>
          <a:p>
            <a:pPr algn="ctr"/>
            <a:r>
              <a:rPr lang="uk-UA" dirty="0" smtClean="0"/>
              <a:t>3.3.2. Визначення вимог до кандидатів на вакантну посаду</a:t>
            </a:r>
            <a:endParaRPr lang="ru-RU" dirty="0"/>
          </a:p>
        </p:txBody>
      </p:sp>
      <p:sp>
        <p:nvSpPr>
          <p:cNvPr id="2" name="Содержимое 1"/>
          <p:cNvSpPr>
            <a:spLocks noGrp="1"/>
          </p:cNvSpPr>
          <p:nvPr>
            <p:ph idx="1"/>
          </p:nvPr>
        </p:nvSpPr>
        <p:spPr/>
        <p:txBody>
          <a:bodyPr>
            <a:normAutofit fontScale="92500"/>
          </a:bodyPr>
          <a:lstStyle/>
          <a:p>
            <a:pPr>
              <a:buNone/>
            </a:pPr>
            <a:r>
              <a:rPr lang="uk-UA" dirty="0" smtClean="0"/>
              <a:t>Як правило, при описі вимог до кандидата застосовують такий набір характеристик:</a:t>
            </a:r>
            <a:endParaRPr lang="ru-RU" dirty="0" smtClean="0"/>
          </a:p>
          <a:p>
            <a:pPr lvl="0"/>
            <a:r>
              <a:rPr lang="uk-UA" dirty="0" smtClean="0"/>
              <a:t>Фізичні дані.</a:t>
            </a:r>
            <a:endParaRPr lang="ru-RU" dirty="0" smtClean="0"/>
          </a:p>
          <a:p>
            <a:pPr lvl="0"/>
            <a:r>
              <a:rPr lang="uk-UA" dirty="0" smtClean="0"/>
              <a:t>Рівень кваліфікації.</a:t>
            </a:r>
            <a:endParaRPr lang="ru-RU" dirty="0" smtClean="0"/>
          </a:p>
          <a:p>
            <a:pPr lvl="0"/>
            <a:r>
              <a:rPr lang="uk-UA" dirty="0" smtClean="0"/>
              <a:t>Особові якості та здатності.</a:t>
            </a:r>
            <a:endParaRPr lang="ru-RU" dirty="0" smtClean="0"/>
          </a:p>
          <a:p>
            <a:pPr lvl="0"/>
            <a:r>
              <a:rPr lang="uk-UA" dirty="0" smtClean="0"/>
              <a:t>Інтелект.</a:t>
            </a:r>
            <a:endParaRPr lang="ru-RU" dirty="0" smtClean="0"/>
          </a:p>
          <a:p>
            <a:pPr lvl="0"/>
            <a:r>
              <a:rPr lang="uk-UA" dirty="0" smtClean="0"/>
              <a:t>Інтереси.</a:t>
            </a:r>
            <a:endParaRPr lang="ru-RU" dirty="0" smtClean="0"/>
          </a:p>
          <a:p>
            <a:pPr lvl="0"/>
            <a:r>
              <a:rPr lang="uk-UA" dirty="0" smtClean="0"/>
              <a:t>Мотивація.</a:t>
            </a:r>
            <a:endParaRPr lang="ru-RU" dirty="0" smtClean="0"/>
          </a:p>
          <a:p>
            <a:r>
              <a:rPr lang="uk-UA" dirty="0" smtClean="0"/>
              <a:t>Умови.</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4110593"/>
            <a:ext cx="3346961" cy="2224745"/>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568</TotalTime>
  <Words>1388</Words>
  <Application>Microsoft Office PowerPoint</Application>
  <PresentationFormat>Экран (4:3)</PresentationFormat>
  <Paragraphs>199</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Солнцестояние</vt:lpstr>
      <vt:lpstr>Тема 3. ОРГАНІЗАЦІЯ НАЙМАННЯ ПЕРСОНАЛУ НА ПІДПРИЄМСТВО </vt:lpstr>
      <vt:lpstr>3.1. Сутність наймання персоналу на підприємство</vt:lpstr>
      <vt:lpstr>Презентация PowerPoint</vt:lpstr>
      <vt:lpstr>3.2. Планування потреби в персоналі</vt:lpstr>
      <vt:lpstr>Презентация PowerPoint</vt:lpstr>
      <vt:lpstr>Презентация PowerPoint</vt:lpstr>
      <vt:lpstr>3.3. Залучення персоналу</vt:lpstr>
      <vt:lpstr>3.3.1. Аналіз змісту робіт</vt:lpstr>
      <vt:lpstr>3.3.2. Визначення вимог до кандидатів на вакантну посаду</vt:lpstr>
      <vt:lpstr>Презентация PowerPoint</vt:lpstr>
      <vt:lpstr>Презентация PowerPoint</vt:lpstr>
      <vt:lpstr>Презентация PowerPoint</vt:lpstr>
      <vt:lpstr>Презентация PowerPoint</vt:lpstr>
      <vt:lpstr>3.3.4. Вибір джерел  набору персоналу</vt:lpstr>
      <vt:lpstr>3.4. Відбір персоналу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3.5.   Трудова адаптація</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132</cp:revision>
  <dcterms:created xsi:type="dcterms:W3CDTF">2016-01-06T09:29:41Z</dcterms:created>
  <dcterms:modified xsi:type="dcterms:W3CDTF">2021-09-19T18:26:31Z</dcterms:modified>
</cp:coreProperties>
</file>