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3" r:id="rId5"/>
    <p:sldId id="279" r:id="rId6"/>
    <p:sldId id="280" r:id="rId7"/>
    <p:sldId id="281" r:id="rId8"/>
    <p:sldId id="284" r:id="rId9"/>
    <p:sldId id="285" r:id="rId10"/>
    <p:sldId id="282" r:id="rId11"/>
    <p:sldId id="263" r:id="rId12"/>
    <p:sldId id="264" r:id="rId13"/>
    <p:sldId id="265" r:id="rId14"/>
    <p:sldId id="271" r:id="rId15"/>
    <p:sldId id="266" r:id="rId16"/>
    <p:sldId id="267" r:id="rId17"/>
    <p:sldId id="268" r:id="rId18"/>
    <p:sldId id="269" r:id="rId19"/>
    <p:sldId id="270" r:id="rId20"/>
    <p:sldId id="273" r:id="rId21"/>
    <p:sldId id="274" r:id="rId22"/>
    <p:sldId id="286" r:id="rId23"/>
    <p:sldId id="287" r:id="rId24"/>
    <p:sldId id="288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CCCC"/>
    <a:srgbClr val="FF9999"/>
    <a:srgbClr val="EEF688"/>
    <a:srgbClr val="0000FF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C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2371%D0%B0-1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16377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ТЕМА </a:t>
            </a:r>
            <a:r>
              <a:rPr lang="ru-RU" dirty="0" smtClean="0"/>
              <a:t>3. </a:t>
            </a:r>
            <a:r>
              <a:rPr lang="uk-UA" b="1" dirty="0" smtClean="0"/>
              <a:t>Суб'єкти</a:t>
            </a:r>
            <a:r>
              <a:rPr lang="uk-UA" b="1" dirty="0" smtClean="0"/>
              <a:t> </a:t>
            </a:r>
            <a:r>
              <a:rPr lang="uk-UA" b="1" dirty="0"/>
              <a:t>експертиз товарів в митній справі 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Основні питання </a:t>
            </a:r>
          </a:p>
          <a:p>
            <a:pPr indent="457200" algn="ctr"/>
            <a:endParaRPr lang="uk-UA" b="1" dirty="0" smtClean="0">
              <a:solidFill>
                <a:srgbClr val="C00000"/>
              </a:solidFill>
            </a:endParaRP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Суб’єкти </a:t>
            </a:r>
            <a:r>
              <a:rPr lang="uk-UA" dirty="0"/>
              <a:t>митної експертизи товарів</a:t>
            </a:r>
            <a:r>
              <a:rPr lang="uk-UA" dirty="0" smtClean="0"/>
              <a:t>: права та обов'язки. </a:t>
            </a:r>
            <a:endParaRPr lang="uk-UA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8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765" y="332656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700" b="1" dirty="0" smtClean="0">
                <a:solidFill>
                  <a:srgbClr val="C00000"/>
                </a:solidFill>
              </a:rPr>
              <a:t>Під час здійснення професійної діяльності експерт має право: </a:t>
            </a:r>
          </a:p>
          <a:p>
            <a:pPr indent="457200"/>
            <a:endParaRPr lang="uk-UA" sz="1700" dirty="0"/>
          </a:p>
          <a:p>
            <a:pPr indent="457200" algn="just"/>
            <a:r>
              <a:rPr lang="uk-UA" sz="1700" dirty="0" smtClean="0"/>
              <a:t>ознайомлюватися  з  усіма  отриманими  організатором  експертизи матеріалами, що стосуються об’єкта експертизи;  </a:t>
            </a:r>
          </a:p>
          <a:p>
            <a:pPr indent="457200" algn="just"/>
            <a:r>
              <a:rPr lang="uk-UA" sz="1700" dirty="0" smtClean="0"/>
              <a:t>звертатися до керівника – організатора експертизи з питань необхідності надання  замовником  експертизи  додаткових  матеріалів  для  здійснення всебічної та об’єктивної оцінки товарів; </a:t>
            </a:r>
          </a:p>
          <a:p>
            <a:pPr indent="457200" algn="just"/>
            <a:r>
              <a:rPr lang="uk-UA" sz="1700" dirty="0" smtClean="0"/>
              <a:t>вимагати  від  адміністрації  лабораторії  забезпечення  необхідних  умов для  роботи,  оскільки  специфіка  експертної  діяльності  ставить  певні  вимоги до  робочого  приміщення,  виробничого  устаткування,  режиму  роботи  і відпочинку тощо; </a:t>
            </a:r>
          </a:p>
          <a:p>
            <a:pPr indent="457200" algn="just"/>
            <a:r>
              <a:rPr lang="uk-UA" sz="1700" dirty="0" smtClean="0"/>
              <a:t>здійснювати безпосередній огляд товару, необхідні вимірювання, аналіз та розрахунки; </a:t>
            </a:r>
          </a:p>
          <a:p>
            <a:pPr indent="457200" algn="just"/>
            <a:r>
              <a:rPr lang="uk-UA" sz="1700" dirty="0" smtClean="0"/>
              <a:t>радитися  з  іншими  членами  експертної  комісії,  що  беруть  участь  в проведенні  комісійної  експертизи,  і  звертатися  до  голови  комісії  або  до керівника за консультацією; </a:t>
            </a:r>
          </a:p>
          <a:p>
            <a:pPr indent="457200" algn="just"/>
            <a:r>
              <a:rPr lang="uk-UA" sz="1700" dirty="0" smtClean="0"/>
              <a:t>повідомляти керівника експертної установи про неможливість складання висновку  експертизи  в  разі,  якщо  вирішення  питань  експертизи  виходить  за межі його компетенції у напрямах спеціальних знань; </a:t>
            </a:r>
          </a:p>
          <a:p>
            <a:pPr indent="457200" algn="just"/>
            <a:r>
              <a:rPr lang="uk-UA" sz="1700" dirty="0" smtClean="0"/>
              <a:t>формулювати особливу думку, яка додається до висновку експертизи; </a:t>
            </a:r>
          </a:p>
          <a:p>
            <a:pPr indent="457200" algn="just"/>
            <a:r>
              <a:rPr lang="uk-UA" sz="1700" dirty="0" smtClean="0"/>
              <a:t>бути максимально самостійним, вміти визнавати свої помилки, своєчасно виправляючи їх; </a:t>
            </a:r>
          </a:p>
          <a:p>
            <a:pPr indent="457200" algn="just"/>
            <a:r>
              <a:rPr lang="uk-UA" sz="1700" dirty="0" smtClean="0"/>
              <a:t>протистояти зовнішньому впливу (від кого б він не виходив) або тиску думки більшості. </a:t>
            </a: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165900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Згідно  з  вимогами  чинних  нормативно-правових  актів  експерт  не має </a:t>
            </a:r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права: </a:t>
            </a:r>
          </a:p>
          <a:p>
            <a:pPr algn="ctr"/>
            <a:endParaRPr lang="uk-UA" b="1" dirty="0" smtClean="0">
              <a:solidFill>
                <a:srgbClr val="C00000"/>
              </a:solidFill>
            </a:endParaRPr>
          </a:p>
          <a:p>
            <a:pPr indent="457200" algn="just"/>
            <a:r>
              <a:rPr lang="uk-UA" dirty="0" smtClean="0"/>
              <a:t>приймати  об'єкти  для  здійснення  експертизи  без  письмової  вказівки керівництва експертного підрозділу; </a:t>
            </a:r>
          </a:p>
          <a:p>
            <a:pPr indent="457200" algn="just"/>
            <a:r>
              <a:rPr lang="uk-UA" dirty="0" smtClean="0"/>
              <a:t>досліджувати  зразки  і  матеріали  справи,  не  зазначені  в  дорученні (ухвалі,  постанові)  про  призначення  експертизи,  що  не  є  об'єктами дослідження; </a:t>
            </a:r>
          </a:p>
          <a:p>
            <a:pPr indent="457200" algn="just"/>
            <a:r>
              <a:rPr lang="uk-UA" dirty="0" smtClean="0"/>
              <a:t>самостійно  збирати  і  досліджувати  дані,  не  представлені  йому  у встановленому законом порядку; </a:t>
            </a:r>
          </a:p>
          <a:p>
            <a:pPr indent="457200" algn="just"/>
            <a:r>
              <a:rPr lang="uk-UA" dirty="0" smtClean="0"/>
              <a:t>вирішувати питання, що відносяться до правової оцінки дій посадових осіб митних органів, декларантів, а також інші питання, що виходять  за межі його компетенції; </a:t>
            </a:r>
          </a:p>
          <a:p>
            <a:pPr indent="457200" algn="just"/>
            <a:r>
              <a:rPr lang="uk-UA" dirty="0" smtClean="0"/>
              <a:t>брати участь у впровадженні справи про порушення митних правил як фахівець; </a:t>
            </a:r>
          </a:p>
          <a:p>
            <a:pPr indent="457200" algn="just"/>
            <a:r>
              <a:rPr lang="uk-UA" dirty="0" smtClean="0"/>
              <a:t>проводити ревізію, брати участь у відборі проб  і зразків товарів або в інвентаризації,  проводити  експертизу,  пов'язану  з  дослідженням  документів установ, підприємств, організацій, в яких він перебував на службі раніше;  </a:t>
            </a:r>
          </a:p>
          <a:p>
            <a:pPr indent="457200" algn="just"/>
            <a:r>
              <a:rPr lang="uk-UA" dirty="0" smtClean="0"/>
              <a:t>залучати  до  участі  у  проведенні  дорученої  йому  експертизи  товарів інших осіб, які не мають, безпосереднього відношення до експертизи;  </a:t>
            </a:r>
          </a:p>
          <a:p>
            <a:pPr indent="457200" algn="just"/>
            <a:r>
              <a:rPr lang="uk-UA" dirty="0" smtClean="0"/>
              <a:t>зберігати  зразки  проб  та  інші  матеріали,  за  якими  проводиться експертиза, поза службовим приміщенням.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20688"/>
            <a:ext cx="88569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При цьому експерт зобов’язаний: </a:t>
            </a:r>
          </a:p>
          <a:p>
            <a:endParaRPr lang="uk-UA" dirty="0" smtClean="0"/>
          </a:p>
          <a:p>
            <a:pPr indent="457200" algn="just"/>
            <a:r>
              <a:rPr lang="uk-UA" dirty="0" smtClean="0"/>
              <a:t>пред’являти на вимогу замовника або організатора експертизи свідоцтва або  документів,  що  їх  замінюють,  які  підтверджують  його  досвід  та  рівень кваліфікації; </a:t>
            </a:r>
          </a:p>
          <a:p>
            <a:pPr indent="457200" algn="just"/>
            <a:r>
              <a:rPr lang="uk-UA" dirty="0" smtClean="0"/>
              <a:t>не  розголошувати  інформацію, що  міститься  у  матеріалах  експертизи, якщо  інше  не  передбачено  договором  або  дорученням  на  проведення експертизи; </a:t>
            </a:r>
          </a:p>
          <a:p>
            <a:pPr indent="457200" algn="just"/>
            <a:r>
              <a:rPr lang="uk-UA" dirty="0" smtClean="0"/>
              <a:t>проводити  дослідження  і  здійснювати  всебічний  та  об’єктивний  аналіз наданих на експертизу товарів, проб, зразків, документації та інших матеріалів відповідно  до  отриманого  технічного  завдання  та  підготувати  висновок експертизи; </a:t>
            </a:r>
          </a:p>
          <a:p>
            <a:pPr indent="457200" algn="just"/>
            <a:r>
              <a:rPr lang="uk-UA" dirty="0" smtClean="0"/>
              <a:t>забезпечувати  об’єктивність  та  обґрунтованість  положень  свого висновку; </a:t>
            </a:r>
          </a:p>
          <a:p>
            <a:pPr indent="457200" algn="just"/>
            <a:r>
              <a:rPr lang="uk-UA" dirty="0" smtClean="0"/>
              <a:t>дотримуватися встановленого порядку і строків проведення експертизи; </a:t>
            </a:r>
          </a:p>
          <a:p>
            <a:pPr indent="457200" algn="just"/>
            <a:r>
              <a:rPr lang="uk-UA" dirty="0" smtClean="0"/>
              <a:t>забезпечувати  збереження  матеріалів  та  конфіденційності  інформації, наданої замовником експертизи; </a:t>
            </a:r>
          </a:p>
          <a:p>
            <a:pPr indent="457200" algn="just"/>
            <a:r>
              <a:rPr lang="uk-UA" dirty="0" smtClean="0"/>
              <a:t>надавати,  в  разі  потреби,  роз’яснення  з  приводу  свого  висновку  і виконаних ним дій.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4345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Для цього експерт повинен:  </a:t>
            </a:r>
          </a:p>
          <a:p>
            <a:pPr algn="ctr"/>
            <a:endParaRPr lang="uk-UA" dirty="0" smtClean="0"/>
          </a:p>
          <a:p>
            <a:pPr indent="457200" algn="just"/>
            <a:r>
              <a:rPr lang="uk-UA" dirty="0" smtClean="0"/>
              <a:t>•  правильно  вибирати  властивості,  показники асортименту  і  якості  товарів  з  урахуванням  конкретних цілей експертизи;  </a:t>
            </a:r>
          </a:p>
          <a:p>
            <a:pPr indent="457200" algn="just"/>
            <a:r>
              <a:rPr lang="uk-UA" dirty="0" smtClean="0"/>
              <a:t>•  здійснювати  пошук  необхідної  інформації  і використовувати її для цілей експертизи;  </a:t>
            </a:r>
          </a:p>
          <a:p>
            <a:pPr indent="457200" algn="just"/>
            <a:r>
              <a:rPr lang="uk-UA" dirty="0" smtClean="0"/>
              <a:t>•  визначати  передбачувані  (прогнозовані)  значення показників якості;  </a:t>
            </a:r>
          </a:p>
          <a:p>
            <a:pPr indent="457200" algn="just"/>
            <a:r>
              <a:rPr lang="uk-UA" dirty="0" smtClean="0"/>
              <a:t>•  виявляти  відповідність  дійсних  значень  показників встановленим вимогам;  </a:t>
            </a:r>
          </a:p>
          <a:p>
            <a:pPr indent="457200" algn="just"/>
            <a:r>
              <a:rPr lang="uk-UA" dirty="0" smtClean="0"/>
              <a:t>•  вимірювати  кількісні  і  визначати  вартісні характеристики товарів;  </a:t>
            </a:r>
          </a:p>
          <a:p>
            <a:pPr indent="457200" algn="just"/>
            <a:r>
              <a:rPr lang="uk-UA" dirty="0" smtClean="0"/>
              <a:t>•  аналізувати  і оцінювати одержані дані для складання висновків або рекомендацій.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4345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На  практиці  найбільш  часто  перед  експертом ставляться наступні питання:</a:t>
            </a:r>
          </a:p>
          <a:p>
            <a:pPr algn="ctr"/>
            <a:r>
              <a:rPr lang="uk-UA" dirty="0" smtClean="0"/>
              <a:t> </a:t>
            </a:r>
          </a:p>
          <a:p>
            <a:pPr indent="457200" algn="just"/>
            <a:r>
              <a:rPr lang="uk-UA" dirty="0" smtClean="0"/>
              <a:t>1.  Ідентифікація  об’єкта  товарознавчої  експертизи, тобто  визначення  приналежності  конкретних  екземплярів продукції  або  деякої  кількості  товарних  одиниць  одного типу (марки, моделі, сорту або виду).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2.  Визначення  відповідності  якості  товару  вимогам нормативних  документів,  сертифікатам  якості  або еталонним зразкам, а також аналіз зміни якості продукції в результаті впливу певних факторів;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3.  Встановлення  змін  якості  товару,  які  сталися внаслідок  псування  об’єкта,  присутності  дефектів  та  </a:t>
            </a:r>
            <a:r>
              <a:rPr lang="uk-UA" dirty="0"/>
              <a:t>їх відображення на якості продукції.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4</a:t>
            </a:r>
            <a:r>
              <a:rPr lang="uk-UA" dirty="0"/>
              <a:t>.  Встановлення  відповідності  характеристик,  </a:t>
            </a:r>
            <a:r>
              <a:rPr lang="uk-UA" dirty="0" smtClean="0"/>
              <a:t>які зазначені  </a:t>
            </a:r>
            <a:r>
              <a:rPr lang="uk-UA" dirty="0"/>
              <a:t>в  інформації про продукцію,  яка  зафіксована </a:t>
            </a:r>
            <a:r>
              <a:rPr lang="uk-UA" dirty="0" smtClean="0"/>
              <a:t>на упаковці  </a:t>
            </a:r>
            <a:r>
              <a:rPr lang="uk-UA" dirty="0"/>
              <a:t>товару  (етикетці,  ярлику,  самому  виробу).  </a:t>
            </a:r>
            <a:r>
              <a:rPr lang="uk-UA" dirty="0" smtClean="0"/>
              <a:t>До переліку  </a:t>
            </a:r>
            <a:r>
              <a:rPr lang="uk-UA" dirty="0"/>
              <a:t>характеристик  продукції  відносяться:  </a:t>
            </a:r>
            <a:r>
              <a:rPr lang="uk-UA" dirty="0" smtClean="0"/>
              <a:t>склад виробу</a:t>
            </a:r>
            <a:r>
              <a:rPr lang="uk-UA" dirty="0"/>
              <a:t>,  використана  при  виготовленні  сировина  та  </a:t>
            </a:r>
            <a:r>
              <a:rPr lang="uk-UA" dirty="0" smtClean="0"/>
              <a:t>інші матеріали</a:t>
            </a:r>
            <a:r>
              <a:rPr lang="uk-UA" dirty="0"/>
              <a:t>, конструкція, дані про належні розміри виробів</a:t>
            </a:r>
            <a:r>
              <a:rPr lang="uk-UA" dirty="0" smtClean="0"/>
              <a:t>, технічні </a:t>
            </a:r>
            <a:r>
              <a:rPr lang="uk-UA" dirty="0"/>
              <a:t>параметри та ін. </a:t>
            </a:r>
          </a:p>
        </p:txBody>
      </p:sp>
    </p:spTree>
    <p:extLst>
      <p:ext uri="{BB962C8B-B14F-4D97-AF65-F5344CB8AC3E}">
        <p14:creationId xmlns:p14="http://schemas.microsoft.com/office/powerpoint/2010/main" val="229473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764704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FF"/>
                </a:solidFill>
              </a:rPr>
              <a:t>На  практиці  найбільш  часто  перед  експертом ставляться наступні питання:</a:t>
            </a:r>
          </a:p>
          <a:p>
            <a:pPr indent="457200" algn="just"/>
            <a:endParaRPr lang="uk-UA" dirty="0" smtClean="0"/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5.  Визначення  правильності  обчислення  природних втрат продукції.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6.  Визначення  відповідності  способів  і  засобів пакування  товару,  а  також  строків  та  умов  перевезення товару вимогам нормативної документації.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7. Визначення  відповідності  умов  експлуатації  товарів інформації, яка зазначена у супровідних документах.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8. Визначення ринкової вартості  товару, а  також  зміни вартості внаслідок порушення його фактичного стану.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9.  Визначення  порушень,  допущених  при  оформленні супровідної  документації,  що  призвели  до  недотримання прав споживачів.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10.  Встановлення  фактів  порушення  господарської діяльності  організації,  що  призвели  до  виробництва  і продажу товарів неналежної якості.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Проведенням митних експертиз здійснюється Спеціалізованою лабораторією з питань експертизи та досліджень (</a:t>
            </a:r>
            <a:r>
              <a:rPr lang="uk-UA" dirty="0" err="1"/>
              <a:t>СЛЕД</a:t>
            </a:r>
            <a:r>
              <a:rPr lang="uk-UA" dirty="0"/>
              <a:t>) Державної митної служби </a:t>
            </a:r>
            <a:r>
              <a:rPr lang="uk-UA" dirty="0" smtClean="0"/>
              <a:t>України.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Діяльність даної лабораторії </a:t>
            </a:r>
            <a:r>
              <a:rPr lang="uk-UA" dirty="0" smtClean="0"/>
              <a:t>сьогодні </a:t>
            </a:r>
            <a:r>
              <a:rPr lang="uk-UA" dirty="0"/>
              <a:t>регламентується ще наказом Міністерства доходів і зборів України від 29.05.2013 року № 133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060848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9900FF"/>
                </a:solidFill>
              </a:rPr>
              <a:t>Основними завданнями Спеціалізованої лабораторії є:</a:t>
            </a:r>
          </a:p>
          <a:p>
            <a:endParaRPr lang="uk-UA" dirty="0" smtClean="0"/>
          </a:p>
          <a:p>
            <a:r>
              <a:rPr lang="uk-UA" dirty="0" smtClean="0"/>
              <a:t>1) забезпечення реалізації державної податкової та митної політики, а також участь у боротьбі з правопорушеннями під час застосування податкового та митного законодавства;</a:t>
            </a:r>
          </a:p>
          <a:p>
            <a:endParaRPr lang="uk-UA" dirty="0" smtClean="0"/>
          </a:p>
          <a:p>
            <a:r>
              <a:rPr lang="uk-UA" dirty="0" smtClean="0"/>
              <a:t>2) проведення досліджень та здійснення експертної діяльності у податковій та митній сферах;</a:t>
            </a:r>
          </a:p>
          <a:p>
            <a:endParaRPr lang="uk-UA" dirty="0" smtClean="0"/>
          </a:p>
          <a:p>
            <a:r>
              <a:rPr lang="uk-UA" dirty="0" smtClean="0"/>
              <a:t>3) здійснення відповідно до законодавства попередньої оцінки майна, вилученого, конфіскованого за порушення митного та податкового законодавства.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9900FF"/>
                </a:solidFill>
              </a:rPr>
              <a:t>Спеціалізована лабораторія відповідно до покладених на неї завдань:</a:t>
            </a:r>
          </a:p>
          <a:p>
            <a:endParaRPr lang="uk-UA" dirty="0" smtClean="0"/>
          </a:p>
          <a:p>
            <a:pPr indent="457200" algn="just"/>
            <a:r>
              <a:rPr lang="uk-UA" dirty="0" smtClean="0"/>
              <a:t>1) організовує роботу щодо проведення досліджень (аналізів, експертиз) у податковій та митній сферах;</a:t>
            </a:r>
          </a:p>
          <a:p>
            <a:pPr indent="457200" algn="just"/>
            <a:r>
              <a:rPr lang="uk-UA" dirty="0" smtClean="0"/>
              <a:t>2) здійснює експертне забезпечення контролю за додержанням і виконанням вимог законодавства у податковій та митній сферах;</a:t>
            </a:r>
          </a:p>
          <a:p>
            <a:pPr indent="457200" algn="just"/>
            <a:r>
              <a:rPr lang="uk-UA" dirty="0" smtClean="0"/>
              <a:t>3) проводить дослідження (аналізи, експертизи) проб (зразків) товарів у рамках процедур податкового, митного контролю та оформлення з метою встановлення характеристик, визначальних для:</a:t>
            </a:r>
          </a:p>
          <a:p>
            <a:pPr indent="457200" algn="just"/>
            <a:r>
              <a:rPr lang="uk-UA" dirty="0" smtClean="0"/>
              <a:t>ідентифікації (визначення складу, фізичних, фізико-хімічних характеристик тощо) товарів;</a:t>
            </a:r>
          </a:p>
          <a:p>
            <a:pPr indent="457200" algn="just"/>
            <a:r>
              <a:rPr lang="uk-UA" dirty="0" smtClean="0"/>
              <a:t>класифікації товарів згідно </a:t>
            </a:r>
            <a:r>
              <a:rPr lang="uk-UA" dirty="0" err="1" smtClean="0"/>
              <a:t>з </a:t>
            </a:r>
            <a:r>
              <a:rPr lang="uk-UA" u="sng" dirty="0" err="1" smtClean="0">
                <a:hlinkClick r:id="rId2"/>
              </a:rPr>
              <a:t>У</a:t>
            </a:r>
            <a:r>
              <a:rPr lang="uk-UA" u="sng" dirty="0" smtClean="0">
                <a:hlinkClick r:id="rId2"/>
              </a:rPr>
              <a:t>КТ ЗЕД</a:t>
            </a:r>
            <a:r>
              <a:rPr lang="uk-UA" dirty="0" smtClean="0"/>
              <a:t>;</a:t>
            </a:r>
          </a:p>
          <a:p>
            <a:pPr indent="457200" algn="just"/>
            <a:r>
              <a:rPr lang="uk-UA" dirty="0" smtClean="0"/>
              <a:t>перевірки задекларованої митної вартості товарів;</a:t>
            </a:r>
          </a:p>
          <a:p>
            <a:pPr indent="457200" algn="just"/>
            <a:r>
              <a:rPr lang="uk-UA" dirty="0" smtClean="0"/>
              <a:t>встановлення країни походження товарів;</a:t>
            </a:r>
          </a:p>
          <a:p>
            <a:pPr indent="457200" algn="just"/>
            <a:r>
              <a:rPr lang="uk-UA" dirty="0" smtClean="0"/>
              <a:t>встановлення належності товарів до таких, що містять наркотичні засоби, психотропні речовини, їх аналоги, прекурсори, сильнодіючі чи отруйні речовини;</a:t>
            </a:r>
          </a:p>
          <a:p>
            <a:pPr indent="457200" algn="just"/>
            <a:r>
              <a:rPr lang="uk-UA" dirty="0" smtClean="0"/>
              <a:t>встановлення (перевірки) достовірності даних, зазначених у сертифікаті про походження товару з України;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9900FF"/>
                </a:solidFill>
              </a:rPr>
              <a:t>Спеціалізована лабораторія відповідно до покладених на неї завдань:</a:t>
            </a:r>
          </a:p>
          <a:p>
            <a:endParaRPr lang="uk-UA" dirty="0" smtClean="0"/>
          </a:p>
          <a:p>
            <a:pPr indent="457200" algn="just"/>
            <a:r>
              <a:rPr lang="uk-UA" dirty="0" smtClean="0"/>
              <a:t>4) забезпечує відповідно до законодавства участь спеціалістів Спеціалізованої лабораторії у здійсненні митного контролю та оформлення;</a:t>
            </a:r>
          </a:p>
          <a:p>
            <a:pPr indent="457200" algn="just"/>
            <a:r>
              <a:rPr lang="uk-UA" dirty="0" smtClean="0"/>
              <a:t>5) здійснює експертне забезпечення заходів щодо запобігання та протидії контрабанді, а також боротьбі з правопорушеннями під час застосування податкового та митного законодавства;</a:t>
            </a:r>
          </a:p>
          <a:p>
            <a:pPr indent="457200" algn="just"/>
            <a:r>
              <a:rPr lang="uk-UA" dirty="0" smtClean="0"/>
              <a:t>6) проводить експертизи під час провадження у справах про порушення митних правил з метою з'ясування питань, що виникають, та отримання доказів, необхідних для розгляду цих справ;</a:t>
            </a:r>
          </a:p>
          <a:p>
            <a:pPr indent="457200" algn="just"/>
            <a:r>
              <a:rPr lang="uk-UA" dirty="0" smtClean="0"/>
              <a:t>7) здійснює відповідно до законодавства попередню оцінку майна, вилученого, конфіскованого за порушення митного та податкового законодавства;</a:t>
            </a:r>
          </a:p>
          <a:p>
            <a:pPr indent="457200" algn="just"/>
            <a:r>
              <a:rPr lang="uk-UA" dirty="0" smtClean="0"/>
              <a:t>8) контролює дотримання посадовими особами територіальних органів встановленого порядку взяття (надання) та доставки проб (зразків) товарів для проведення досліджень;</a:t>
            </a:r>
          </a:p>
          <a:p>
            <a:pPr indent="457200" algn="just"/>
            <a:r>
              <a:rPr lang="uk-UA" dirty="0" smtClean="0"/>
              <a:t>9) у встановленому порядку вносить пропозиції щодо відбору проб (зразків) товарів посадовими особами територіальних органів, а у разі необхідності - бере участь у відборі проб (зразків) товарів;</a:t>
            </a:r>
          </a:p>
          <a:p>
            <a:pPr indent="457200" algn="just"/>
            <a:r>
              <a:rPr lang="uk-UA" dirty="0" smtClean="0"/>
              <a:t>10) у встановленому порядку бере участь у проведенні огляду товарів і транспортних засобів;</a:t>
            </a:r>
          </a:p>
          <a:p>
            <a:pPr indent="457200" algn="just"/>
            <a:r>
              <a:rPr lang="uk-UA" dirty="0" smtClean="0"/>
              <a:t>11) веде облік результатів експертної роботи, узагальнює, аналізує і систематизує експертну практику;</a:t>
            </a:r>
          </a:p>
        </p:txBody>
      </p:sp>
    </p:spTree>
    <p:extLst>
      <p:ext uri="{BB962C8B-B14F-4D97-AF65-F5344CB8AC3E}">
        <p14:creationId xmlns:p14="http://schemas.microsoft.com/office/powerpoint/2010/main" val="138014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9900FF"/>
                </a:solidFill>
              </a:rPr>
              <a:t>Спеціалізована лабораторія відповідно до покладених на неї завдань:</a:t>
            </a:r>
          </a:p>
          <a:p>
            <a:endParaRPr lang="uk-UA" dirty="0" smtClean="0"/>
          </a:p>
          <a:p>
            <a:pPr indent="457200" algn="just"/>
            <a:r>
              <a:rPr lang="uk-UA" dirty="0" smtClean="0"/>
              <a:t>12) бере участь у розробці і наповненні профілів ризику. Здійснює аналітичну роботу з метою виявлення та оцінки ризиків, умов і факторів, що зумовлюють їх виникнення;</a:t>
            </a:r>
          </a:p>
          <a:p>
            <a:pPr indent="457200" algn="just"/>
            <a:r>
              <a:rPr lang="uk-UA" dirty="0" smtClean="0"/>
              <a:t>13) узагальнює практику застосування законодавства з питань, що належать до компетенції Спеціалізованої лабораторії. Приймає участь у розробці проектів нормативно-правових актів з питань, що належать до компетенції Спеціалізованої лабораторії;</a:t>
            </a:r>
          </a:p>
          <a:p>
            <a:pPr indent="457200" algn="just"/>
            <a:r>
              <a:rPr lang="uk-UA" dirty="0" smtClean="0"/>
              <a:t>14) веде статистичну звітність, забезпечує подання звітності. Розробляє форми звітності з питань, віднесених до компетенції Спеціалізованої лабораторії;</a:t>
            </a:r>
          </a:p>
          <a:p>
            <a:pPr indent="457200" algn="just"/>
            <a:r>
              <a:rPr lang="uk-UA" dirty="0" smtClean="0"/>
              <a:t>15) впроваджує у роботу Спеціалізованої лабораторії науковий та практичний досвід експертної діяльності зарубіжних експертних установ;</a:t>
            </a:r>
          </a:p>
          <a:p>
            <a:pPr indent="457200" algn="just"/>
            <a:r>
              <a:rPr lang="uk-UA" dirty="0" smtClean="0"/>
              <a:t>16) у встановленому законодавством України порядку здійснює обмін документами та інформацією (у тому числі електронною) з іншими державними органами;</a:t>
            </a:r>
          </a:p>
          <a:p>
            <a:pPr indent="457200" algn="just"/>
            <a:r>
              <a:rPr lang="uk-UA" dirty="0" smtClean="0"/>
              <a:t>17) звертається до суду у випадках, передбачених законодавством;</a:t>
            </a:r>
          </a:p>
          <a:p>
            <a:pPr indent="457200" algn="just"/>
            <a:r>
              <a:rPr lang="uk-UA" dirty="0" smtClean="0"/>
              <a:t>18) надає консультації у межах компетенції Спеціалізованої лабораторії;</a:t>
            </a:r>
          </a:p>
          <a:p>
            <a:pPr indent="457200" algn="just"/>
            <a:r>
              <a:rPr lang="uk-UA" dirty="0" smtClean="0"/>
              <a:t>19) бере участь у </a:t>
            </a:r>
            <a:r>
              <a:rPr lang="uk-UA" dirty="0" err="1" smtClean="0"/>
              <a:t>міжлабораторних</a:t>
            </a:r>
            <a:r>
              <a:rPr lang="uk-UA" dirty="0" smtClean="0"/>
              <a:t> порівняльних випробуваннях з іншими експертними установами (організаціями) та випробувальними, а також організовує та проводить </a:t>
            </a:r>
            <a:r>
              <a:rPr lang="uk-UA" dirty="0" err="1" smtClean="0"/>
              <a:t>міжлабораторні</a:t>
            </a:r>
            <a:r>
              <a:rPr lang="uk-UA" dirty="0" smtClean="0"/>
              <a:t> порівняння результатів вимірювань в підрозділах Спеціалізованої лабораторії;</a:t>
            </a:r>
          </a:p>
        </p:txBody>
      </p:sp>
    </p:spTree>
    <p:extLst>
      <p:ext uri="{BB962C8B-B14F-4D97-AF65-F5344CB8AC3E}">
        <p14:creationId xmlns:p14="http://schemas.microsoft.com/office/powerpoint/2010/main" val="13801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7030A0"/>
                </a:solidFill>
              </a:rPr>
              <a:t>Експерт</a:t>
            </a:r>
            <a:r>
              <a:rPr lang="uk-UA" dirty="0" smtClean="0"/>
              <a:t>  –  незалежний  висококваліфікований  спеціаліст,  який  має спеціальні  знання,  залучений  заінтересованою  або  призначений  посадовою особою  для  формування  на  основі  теоретичних  знань  і  практичного  досвіду суджень за поставленими питаннями у формі експертного висновку.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Правом  на  проведення  експертизи  можуть  володіти  експерти,  що працюють  в  експертних установах  і/або мають  спеціальні дозволи  (ліцензію) на експертну діяльність.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/>
              <a:t>Фізичні  особи,  перш  ніж  стати  експертами,  повинні  отримати  </a:t>
            </a:r>
            <a:r>
              <a:rPr lang="uk-UA" dirty="0" smtClean="0"/>
              <a:t>статус кандидата </a:t>
            </a:r>
            <a:r>
              <a:rPr lang="uk-UA" dirty="0"/>
              <a:t>в експерти. Юридичного статусу експерта набувають кандидати, що </a:t>
            </a:r>
            <a:r>
              <a:rPr lang="uk-UA" dirty="0" smtClean="0"/>
              <a:t>відповідають </a:t>
            </a:r>
            <a:r>
              <a:rPr lang="uk-UA" dirty="0"/>
              <a:t>певним вимогам, пройшли атестацію (сертифікацію) у </a:t>
            </a:r>
            <a:r>
              <a:rPr lang="uk-UA" dirty="0" smtClean="0"/>
              <a:t>відповідній системі  </a:t>
            </a:r>
            <a:r>
              <a:rPr lang="uk-UA" dirty="0"/>
              <a:t>або  експертних  організаціях.  Після  атестації  (сертифікації)  експерти </a:t>
            </a:r>
            <a:r>
              <a:rPr lang="uk-UA" dirty="0" smtClean="0"/>
              <a:t>отримують  </a:t>
            </a:r>
            <a:r>
              <a:rPr lang="uk-UA" dirty="0"/>
              <a:t>документ  (атестат  або  сертифікат),  що  підтверджує  їх </a:t>
            </a:r>
            <a:r>
              <a:rPr lang="uk-UA" dirty="0" smtClean="0"/>
              <a:t>компетентність.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/>
              <a:t>Обов'язковою умовою для отримання такого посвідчення є базова освіта </a:t>
            </a:r>
            <a:r>
              <a:rPr lang="uk-UA" dirty="0" smtClean="0"/>
              <a:t>претендента  </a:t>
            </a:r>
            <a:r>
              <a:rPr lang="uk-UA" dirty="0"/>
              <a:t>(митна,  юридична,  матеріалознавча,  товарознавча, </a:t>
            </a:r>
            <a:r>
              <a:rPr lang="uk-UA" dirty="0" smtClean="0"/>
              <a:t>мистецтвознавча  </a:t>
            </a:r>
            <a:r>
              <a:rPr lang="uk-UA" dirty="0"/>
              <a:t>і  ін.),  знання  основ  митної  справи  і  експертизи,  знання </a:t>
            </a:r>
            <a:r>
              <a:rPr lang="uk-UA" dirty="0" smtClean="0"/>
              <a:t>ринкової  </a:t>
            </a:r>
            <a:r>
              <a:rPr lang="uk-UA" dirty="0"/>
              <a:t>кон'юнктури  стосовно  досліджуваних матеріалів  і  виробів,  а  також </a:t>
            </a:r>
            <a:r>
              <a:rPr lang="uk-UA" dirty="0" smtClean="0"/>
              <a:t>його  </a:t>
            </a:r>
            <a:r>
              <a:rPr lang="uk-UA" dirty="0"/>
              <a:t>висока  кваліфікація,  яка  залежить  від  його  інформаційної  активності  і </a:t>
            </a:r>
            <a:r>
              <a:rPr lang="uk-UA" dirty="0" smtClean="0"/>
              <a:t>інформованості </a:t>
            </a:r>
            <a:r>
              <a:rPr lang="uk-UA" dirty="0"/>
              <a:t>– професійної, </a:t>
            </a:r>
            <a:r>
              <a:rPr lang="uk-UA" dirty="0" err="1"/>
              <a:t>квалиметричної</a:t>
            </a:r>
            <a:r>
              <a:rPr lang="uk-UA" dirty="0"/>
              <a:t> і культурної.  </a:t>
            </a:r>
          </a:p>
        </p:txBody>
      </p:sp>
    </p:spTree>
    <p:extLst>
      <p:ext uri="{BB962C8B-B14F-4D97-AF65-F5344CB8AC3E}">
        <p14:creationId xmlns:p14="http://schemas.microsoft.com/office/powerpoint/2010/main" val="275551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9900FF"/>
                </a:solidFill>
              </a:rPr>
              <a:t>Спеціалізована лабораторія відповідно до покладених на неї завдань:</a:t>
            </a:r>
          </a:p>
          <a:p>
            <a:endParaRPr lang="uk-UA" dirty="0" smtClean="0"/>
          </a:p>
          <a:p>
            <a:pPr indent="457200" algn="just"/>
            <a:r>
              <a:rPr lang="uk-UA" dirty="0" smtClean="0"/>
              <a:t>20) здійснює організацію, координацію, нормативне та методичне забезпечення роботи відокремлених підрозділів Спеціалізованої лабораторії, спеціалістів-експертів на окремих робочих місцях та контроль за їх діяльністю;</a:t>
            </a:r>
          </a:p>
          <a:p>
            <a:pPr indent="457200" algn="just"/>
            <a:r>
              <a:rPr lang="uk-UA" dirty="0" smtClean="0"/>
              <a:t>21) здійснює навчально-методичну роботу, проводить зустрічі, наради, семінари тощо з питань експертної діяльності;</a:t>
            </a:r>
          </a:p>
          <a:p>
            <a:pPr indent="457200" algn="just"/>
            <a:r>
              <a:rPr lang="uk-UA" dirty="0" smtClean="0"/>
              <a:t>22) надає методичну і практичну допомогу структурним підрозділам та територіальним органам з питань експертної роботи;</a:t>
            </a:r>
          </a:p>
          <a:p>
            <a:pPr indent="457200" algn="just"/>
            <a:r>
              <a:rPr lang="uk-UA" dirty="0" smtClean="0"/>
              <a:t>23) розробляє методики та методичні рекомендації щодо проведення досліджень, взяття проб (зразків) товарів й інших питань, віднесених до компетенції Спеціалізованої лабораторії, готує довідники, посібники та інші інформаційні матеріали для методичного забезпечення експертної діяльності;</a:t>
            </a:r>
          </a:p>
          <a:p>
            <a:pPr indent="457200" algn="just"/>
            <a:r>
              <a:rPr lang="uk-UA" dirty="0" smtClean="0"/>
              <a:t>24) виконує функції робочого органу Експертно-кваліфікаційної комісії;</a:t>
            </a:r>
          </a:p>
          <a:p>
            <a:pPr indent="457200" algn="just"/>
            <a:r>
              <a:rPr lang="uk-UA" dirty="0" smtClean="0"/>
              <a:t>25) забезпечує експлуатацію, збереження, обслуговування, ремонт і списання технічних засобів, </a:t>
            </a:r>
            <a:r>
              <a:rPr lang="uk-UA" dirty="0" err="1" smtClean="0"/>
              <a:t>засобів</a:t>
            </a:r>
            <a:r>
              <a:rPr lang="uk-UA" dirty="0" smtClean="0"/>
              <a:t> вимірювальної техніки, випробувального обладнання відповідно до вимог технічної документації, а також вживає заходів щодо оснащення Спеціалізованої лабораторії цими засобами;</a:t>
            </a:r>
          </a:p>
          <a:p>
            <a:pPr indent="457200" algn="just"/>
            <a:r>
              <a:rPr lang="uk-UA" dirty="0" smtClean="0"/>
              <a:t>26) здійснює заходи щодо атестації та акредитації Спеціалізованої лабораторії на право проведення досліджень показників об'єктів та метрологічного забезпечення (повірка та атестація) засобів вимірювальної техніки та випробувального обладнання;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530768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9900FF"/>
                </a:solidFill>
              </a:rPr>
              <a:t>Спеціалізована лабораторія відповідно до покладених на неї завдань:</a:t>
            </a:r>
          </a:p>
          <a:p>
            <a:endParaRPr lang="uk-UA" dirty="0" smtClean="0"/>
          </a:p>
          <a:p>
            <a:pPr indent="457200" algn="just"/>
            <a:r>
              <a:rPr lang="uk-UA" dirty="0" smtClean="0"/>
              <a:t>27) здійснює діяльність, пов'язану з обігом (придбання, використання, зберігання, перевезення, знищення) наркотичних засобів, психотропних речовин і прекурсорів, відповідно до ліцензійних умов та використовує їх під час проведення досліджень;</a:t>
            </a:r>
          </a:p>
          <a:p>
            <a:pPr indent="457200" algn="just"/>
            <a:r>
              <a:rPr lang="uk-UA" dirty="0" smtClean="0"/>
              <a:t>28) забезпечує дотримання єдиної технічної політики у сфері оцінки відповідності та єдності вимірювань при здійсненні своєї діяльності. Дотримується вимог нормативно-технічних документів, методик, інструкцій з питань досліджень (експертиз), забезпечує функціонування системи управління якістю;</a:t>
            </a:r>
          </a:p>
          <a:p>
            <a:pPr indent="457200" algn="just"/>
            <a:r>
              <a:rPr lang="uk-UA" dirty="0" smtClean="0"/>
              <a:t>29) забезпечує використання, експлуатацію інформаційних, телекомунікаційних та інформаційно-телекомунікаційних систем і технологій, автоматизацію процедур;</a:t>
            </a:r>
          </a:p>
          <a:p>
            <a:pPr indent="457200" algn="just"/>
            <a:r>
              <a:rPr lang="uk-UA" dirty="0" smtClean="0"/>
              <a:t>30) здійснює інші визначені законами України повноваження.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336550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uk-UA" b="1" dirty="0" smtClean="0">
                <a:solidFill>
                  <a:srgbClr val="9900FF"/>
                </a:solidFill>
              </a:rPr>
              <a:t>Спеціалізована лабораторія відповідно до покладених на неї завдань має право: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1) залучати до виконання окремих робіт, участі у вивченні окремих питань вчених і фахівців, спеціалістів органів виконавчої влади, підприємств, установ, організацій (за погодженням з їх керівниками), представників інститутів громадянського суспільства, а також експертів і спеціалістів з інших експертних установ (організацій), за їх згодою, для вирішення завдань, покладених на Спеціалізовану лабораторію;</a:t>
            </a:r>
          </a:p>
          <a:p>
            <a:pPr indent="457200" algn="just"/>
            <a:r>
              <a:rPr lang="uk-UA" dirty="0" smtClean="0"/>
              <a:t>2) одержувати в установленому законодавством порядку інформацію, документи і матеріали від державних органів та органів місцевого самоврядування, підприємств, установ, організацій усіх форм власності та їх посадових осіб;</a:t>
            </a:r>
          </a:p>
          <a:p>
            <a:pPr indent="457200" algn="just"/>
            <a:r>
              <a:rPr lang="uk-UA" dirty="0" smtClean="0"/>
              <a:t>3) скликати наради, утворювати консультативні, дорадчі та інші допоміжні органи і служби (ради, комісії, робочі групи тощо) для сприяння здійсненню покладених на неї завдань;</a:t>
            </a:r>
          </a:p>
          <a:p>
            <a:pPr indent="457200" algn="just"/>
            <a:r>
              <a:rPr lang="uk-UA" dirty="0" smtClean="0"/>
              <a:t>4) користуватися в установленому порядку базами даних, державною системою урядового зв'язку та іншими технічними засобами;</a:t>
            </a:r>
          </a:p>
          <a:p>
            <a:pPr indent="457200" algn="just"/>
            <a:r>
              <a:rPr lang="uk-UA" dirty="0" smtClean="0"/>
              <a:t>5) створювати та використовувати власні інформаційні бази даних з метою виконання завдань, покладених на Спеціалізовану лабораторію;</a:t>
            </a:r>
          </a:p>
          <a:p>
            <a:pPr indent="457200" algn="just"/>
            <a:r>
              <a:rPr lang="uk-UA" dirty="0" smtClean="0"/>
              <a:t>6) контролювати в межах компетенції дотримання вимог податкового та митного законодавства;</a:t>
            </a:r>
          </a:p>
          <a:p>
            <a:pPr indent="457200" algn="just"/>
            <a:r>
              <a:rPr lang="uk-UA" dirty="0" smtClean="0"/>
              <a:t>7) брати участь, у разі потреби та в установленому порядку, у здійсненні митного контролю та оформлення;</a:t>
            </a:r>
          </a:p>
          <a:p>
            <a:pPr indent="457200" algn="just"/>
            <a:r>
              <a:rPr lang="uk-UA" dirty="0" smtClean="0"/>
              <a:t>8) вчиняти правочини, спрямовані на забезпечення виконання функцій Спеціалізованої лабораторії.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4075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052736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На сьогодні Спеціалізована лабораторія з питань експертизи та досліджень Держмитслужби для проведення своєї діяльності визначена як спеціалізований орган з питань експертиз і досліджень в системі територіальних органів Держмитслужби. Зоною діяльності лабораторії є вся територія України, а її випробувальні підрозділи розташовані в містах Київ, Дніпро, Львів, Одеса, </a:t>
            </a:r>
            <a:r>
              <a:rPr lang="uk-UA" dirty="0" err="1"/>
              <a:t>Сєвєродонецьк</a:t>
            </a:r>
            <a:r>
              <a:rPr lang="uk-UA" dirty="0"/>
              <a:t>, Ужгород та Харків. 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За </a:t>
            </a:r>
            <a:r>
              <a:rPr lang="uk-UA" dirty="0"/>
              <a:t>рівнем кількості вимірюваних показників та спектру товарів, дослідження яких проводяться, </a:t>
            </a:r>
            <a:r>
              <a:rPr lang="uk-UA" dirty="0" err="1"/>
              <a:t>СЛЕД</a:t>
            </a:r>
            <a:r>
              <a:rPr lang="uk-UA" dirty="0"/>
              <a:t> Держмитслужби перебуває на рівні передових акредитованих експертних установ України. Усі види досліджень проводяться з необхідними показниками точності.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Основу </a:t>
            </a:r>
            <a:r>
              <a:rPr lang="uk-UA" dirty="0"/>
              <a:t>експертної діяльності </a:t>
            </a:r>
            <a:r>
              <a:rPr lang="uk-UA" dirty="0" err="1"/>
              <a:t>СЛЕД</a:t>
            </a:r>
            <a:r>
              <a:rPr lang="uk-UA" dirty="0"/>
              <a:t> Держмитслужби складають дослідження фізико-хімічних показників, </a:t>
            </a:r>
            <a:r>
              <a:rPr lang="uk-UA" dirty="0" err="1"/>
              <a:t>гемологичні</a:t>
            </a:r>
            <a:r>
              <a:rPr lang="uk-UA" dirty="0"/>
              <a:t> експертизи, криміналістичні і інженерно-технічні дослідження, товарознавча експертиза товарів і оцінка колісних транспортних засобів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075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Наказ Мінфіну </a:t>
            </a:r>
            <a:r>
              <a:rPr lang="uk-UA" b="1" dirty="0" smtClean="0"/>
              <a:t>Про затвердження Порядку здійснення за рахунок коштів державного бюджету виплат, пов’язаних із залученням митним органом спеціалістів та експертів для участі у здійсненні митного контролю </a:t>
            </a:r>
            <a:r>
              <a:rPr lang="uk-UA" dirty="0" smtClean="0"/>
              <a:t>від 24.03.2021 року № 175</a:t>
            </a:r>
          </a:p>
          <a:p>
            <a:pPr algn="just"/>
            <a:endParaRPr lang="uk-UA" dirty="0"/>
          </a:p>
          <a:p>
            <a:pPr indent="457200" algn="just"/>
            <a:endParaRPr lang="ru-RU" dirty="0" smtClean="0"/>
          </a:p>
          <a:p>
            <a:pPr indent="457200" algn="just"/>
            <a:r>
              <a:rPr lang="ru-RU" dirty="0" smtClean="0"/>
              <a:t>З </a:t>
            </a:r>
            <a:r>
              <a:rPr lang="ru-RU" dirty="0"/>
              <a:t>метою </a:t>
            </a:r>
            <a:r>
              <a:rPr lang="uk-UA" dirty="0" smtClean="0"/>
              <a:t>залучення експерта для участі у здійсненні митного контролю керівник митного органу скеровує до відповідного підприємства письмове звернення із зазначенням роботи, яка підлягає виконанню експертом під час участі у здійсненні митного контролю.</a:t>
            </a:r>
          </a:p>
          <a:p>
            <a:pPr indent="457200" algn="just"/>
            <a:r>
              <a:rPr lang="uk-UA" dirty="0" smtClean="0"/>
              <a:t>У разі погодження керівником підприємства, де працює експерт, залучення цього експерта до участі у здійсненні митного контролю між підприємством і митним органом укладається двостороння письмова угода, в якій визначаються умови відшкодування витрат, пов’язаних із роботою експерта, та розмір винагороди за виконану ним роботу.</a:t>
            </a:r>
          </a:p>
          <a:p>
            <a:pPr indent="457200" algn="just"/>
            <a:r>
              <a:rPr lang="uk-UA" dirty="0" smtClean="0"/>
              <a:t>Здійснення виплат забезпечується шляхом перерахування митним органом відповідної суми в безготівковій формі на відповідний рахунок підприємства, зазначений в угоді.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Аналогічні норми регламентовано статтею 327 Митного кодексу України. </a:t>
            </a:r>
          </a:p>
          <a:p>
            <a:pPr indent="457200"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4075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548680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Згідно статті 502 </a:t>
            </a:r>
            <a:r>
              <a:rPr lang="uk-UA" dirty="0" err="1" smtClean="0"/>
              <a:t>МКУ</a:t>
            </a:r>
            <a:r>
              <a:rPr lang="uk-UA" dirty="0" smtClean="0"/>
              <a:t> експертом може бути особа, яка має необхідні знання для надання відповідного висновку.</a:t>
            </a:r>
          </a:p>
          <a:p>
            <a:pPr algn="just"/>
            <a:endParaRPr lang="uk-UA" dirty="0" smtClean="0"/>
          </a:p>
          <a:p>
            <a:pPr indent="457200" algn="just"/>
            <a:r>
              <a:rPr lang="uk-UA" dirty="0" smtClean="0"/>
              <a:t>Експерт призначається посадовою особою митного органу, в провадженні якої перебуває справа про порушення митних правил, у разі потреби в спеціальних знаннях.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b="1" dirty="0" smtClean="0">
                <a:solidFill>
                  <a:srgbClr val="9900FF"/>
                </a:solidFill>
              </a:rPr>
              <a:t>Експерт зобов’язаний </a:t>
            </a:r>
            <a:r>
              <a:rPr lang="uk-UA" dirty="0" smtClean="0"/>
              <a:t>надати об’єктивні висновки з поставлених перед ним питань.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b="1" dirty="0" smtClean="0">
                <a:solidFill>
                  <a:srgbClr val="9900FF"/>
                </a:solidFill>
              </a:rPr>
              <a:t>Експерт має право</a:t>
            </a:r>
            <a:r>
              <a:rPr lang="uk-UA" dirty="0" smtClean="0"/>
              <a:t>:</a:t>
            </a:r>
          </a:p>
          <a:p>
            <a:pPr indent="457200" algn="just"/>
            <a:r>
              <a:rPr lang="uk-UA" dirty="0" smtClean="0"/>
              <a:t>1) ознайомлюватися з матеріалами справи, які стосуються предмета експертизи;</a:t>
            </a:r>
          </a:p>
          <a:p>
            <a:pPr indent="457200" algn="just"/>
            <a:r>
              <a:rPr lang="uk-UA" dirty="0" smtClean="0"/>
              <a:t>2) заявляти клопотання про надання йому додаткових матеріалів, необхідних для надання висновків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075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Поставлені перед експертом питання та його висновок не повинні виходити за межі спеціальних знань експерта.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Експерт надає висновок у письмовій формі від свого імені. У висновку викладаються суть проведеної ним експертизи та обґрунтування відповіді на поставлені запитання.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Якщо експерт під час проведення експертизи встановить обставини, що мають значення для справи, з приводу яких йому не було поставлено запитань, він має право викласти ці обставини у своєму висновку.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b="1" dirty="0" smtClean="0">
                <a:solidFill>
                  <a:srgbClr val="9900FF"/>
                </a:solidFill>
              </a:rPr>
              <a:t>Висновок експерта не є обов’язковим для посадової особи митного органу, у провадженні якої знаходиться справа про порушення митних правил</a:t>
            </a:r>
            <a:r>
              <a:rPr lang="uk-UA" dirty="0" smtClean="0"/>
              <a:t>. У разі незгоди цієї особи з висновком експерта у постанові, яка виноситься у справі, повинно міститися обґрунтування такої незгоди.</a:t>
            </a:r>
          </a:p>
          <a:p>
            <a:pPr indent="457200" algn="just"/>
            <a:endParaRPr lang="uk-UA" dirty="0" smtClean="0"/>
          </a:p>
          <a:p>
            <a:pPr indent="457200"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4075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Визнавши за необхідне проведення експертизи, посадова особа митного органу, у провадженні якої знаходиться справа про порушення митних правил, </a:t>
            </a:r>
            <a:r>
              <a:rPr lang="uk-UA" b="1" dirty="0" smtClean="0">
                <a:solidFill>
                  <a:srgbClr val="C00000"/>
                </a:solidFill>
              </a:rPr>
              <a:t>виносить постанову</a:t>
            </a:r>
            <a:r>
              <a:rPr lang="uk-UA" dirty="0" smtClean="0"/>
              <a:t>, у якій визначаються підстави для призначення експертизи, прізвище експерта або найменування спеціалізованого органу з питань експертизи та досліджень центрального органу виконавчої влади, що реалізує державну митну політику, його відокремленого підрозділу чи іншої відповідної установи, в якій має проводитися експертиза.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У цій же постанові ставляться конкретні питання, які мають бути вирішені під час проведення експертизи, а також визначаються матеріали, що передаються у розпорядження експерта.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407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Основні  вимоги  щодо  проведення  атестації  і  оцінки  компетентності експертів передбачають оцінку таких аспектів: </a:t>
            </a:r>
          </a:p>
          <a:p>
            <a:endParaRPr lang="uk-UA" dirty="0" smtClean="0"/>
          </a:p>
          <a:p>
            <a:pPr indent="457200"/>
            <a:r>
              <a:rPr lang="uk-UA" dirty="0" smtClean="0"/>
              <a:t>незалежність експерта; </a:t>
            </a:r>
          </a:p>
          <a:p>
            <a:pPr indent="457200"/>
            <a:r>
              <a:rPr lang="uk-UA" dirty="0" smtClean="0"/>
              <a:t>освіта і спеціальні знання; </a:t>
            </a:r>
          </a:p>
          <a:p>
            <a:pPr indent="457200"/>
            <a:r>
              <a:rPr lang="uk-UA" dirty="0" smtClean="0"/>
              <a:t>досвід роботи; </a:t>
            </a:r>
          </a:p>
          <a:p>
            <a:pPr indent="457200"/>
            <a:r>
              <a:rPr lang="uk-UA" dirty="0" smtClean="0"/>
              <a:t>особисті якості; </a:t>
            </a:r>
          </a:p>
          <a:p>
            <a:pPr indent="457200"/>
            <a:r>
              <a:rPr lang="uk-UA" dirty="0" smtClean="0"/>
              <a:t>підтримка компетентності.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70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7030A0"/>
                </a:solidFill>
              </a:rPr>
              <a:t>Незалежність  експерта. </a:t>
            </a:r>
            <a:r>
              <a:rPr lang="uk-UA" dirty="0" smtClean="0"/>
              <a:t> Експерт  повинний  бути  незалежним  від виробників  (постачальників)  і  покупців  (споживачів)  продукції,  а  також організацій і підприємств, що є об'єктами їх діяльності.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Умови роботи експерта не повинні виключати можливість комерційного, фінансового,  адміністративного  або  іншого  впливу  на  результати  експертної діяльності.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Незалежність  експерта  повинна  встановлюватися  співбесідою,  аналізом сфери  його  діяльності  і  інтересів,  підтримуватися  організацією  роботи експертів  в  галузі  митної  справи,  а  також  всіма  особами,  пов'язаними  з проведенням експертизи.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085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rgbClr val="7030A0"/>
                </a:solidFill>
              </a:rPr>
              <a:t>Освіта і спеціальні знання. </a:t>
            </a:r>
            <a:r>
              <a:rPr lang="uk-UA" dirty="0" smtClean="0"/>
              <a:t>Експерт повинен мати закінчену вищу освіту в  областях,  що  відповідають  його  діяльності,  ясно,  чітко  висловлювати  свої думки усно і письмово на державній і професійній мові. </a:t>
            </a:r>
          </a:p>
          <a:p>
            <a:pPr indent="457200" algn="just"/>
            <a:r>
              <a:rPr lang="uk-UA" dirty="0" smtClean="0"/>
              <a:t>Основна  вимога  до  експерта  в  митній  справі  полягає  в  тому,  що  він повинен  володіти  глибокими,  офіційно  підтвердженими  спеціальними знаннями в тій області діяльності, продукції, процесів, явищ, до експертизи або оцінці яких він притягується. </a:t>
            </a:r>
          </a:p>
          <a:p>
            <a:pPr indent="457200" algn="just"/>
            <a:r>
              <a:rPr lang="uk-UA" b="1" dirty="0" smtClean="0">
                <a:solidFill>
                  <a:srgbClr val="00B050"/>
                </a:solidFill>
              </a:rPr>
              <a:t>Всі  експерти  повинні  володіти  достатньо  глибокими  знаннями  і практичними навичками в таких областях: </a:t>
            </a:r>
          </a:p>
          <a:p>
            <a:pPr indent="457200" algn="just"/>
            <a:r>
              <a:rPr lang="uk-UA" dirty="0" smtClean="0"/>
              <a:t>вимоги  нормативних  документів  системи  стандартизації  продукції (робіт, послуг); </a:t>
            </a:r>
          </a:p>
          <a:p>
            <a:pPr indent="457200" algn="just"/>
            <a:r>
              <a:rPr lang="uk-UA" dirty="0" smtClean="0"/>
              <a:t>економічні і правові основи експертизи, сертифікації; </a:t>
            </a:r>
          </a:p>
          <a:p>
            <a:pPr indent="457200" algn="just"/>
            <a:r>
              <a:rPr lang="uk-UA" dirty="0" smtClean="0"/>
              <a:t>нормативна документація, на відповідність якої проводиться експертиза; </a:t>
            </a:r>
          </a:p>
          <a:p>
            <a:pPr indent="457200" algn="just"/>
            <a:r>
              <a:rPr lang="uk-UA" dirty="0" smtClean="0"/>
              <a:t>методи проведення експертизи; </a:t>
            </a:r>
          </a:p>
          <a:p>
            <a:pPr indent="457200" algn="just"/>
            <a:r>
              <a:rPr lang="uk-UA" dirty="0" smtClean="0"/>
              <a:t>планування, організація і керівництво та проведення експертизи; </a:t>
            </a:r>
          </a:p>
          <a:p>
            <a:pPr indent="457200" algn="just"/>
            <a:r>
              <a:rPr lang="uk-UA" dirty="0" smtClean="0"/>
              <a:t>організація спілкування під час проведення всіх етапів експертизи; </a:t>
            </a:r>
          </a:p>
          <a:p>
            <a:pPr indent="457200" algn="just"/>
            <a:r>
              <a:rPr lang="uk-UA" dirty="0" smtClean="0"/>
              <a:t>практика  проведення  експертних  досліджень,  сертифікації, </a:t>
            </a:r>
          </a:p>
          <a:p>
            <a:pPr indent="457200" algn="just"/>
            <a:r>
              <a:rPr lang="uk-UA" dirty="0" smtClean="0"/>
              <a:t>інспекційного контролю в країні і за кордоном; </a:t>
            </a:r>
          </a:p>
          <a:p>
            <a:pPr indent="457200" algn="just"/>
            <a:r>
              <a:rPr lang="uk-UA" dirty="0" smtClean="0"/>
              <a:t>права, обов'язки і повноваження експерта.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90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Досвід  роботи.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Кандидат в експерти повинен мати стаж роботи не менше чотирьох  років  в  області  науки,  проектування,  технології,  виробництва, випробувань,  ремонту,  обслуговування,  експлуатації  або  нагляду.  З  них  два роки – в області експертизи, забезпечення і управління якістю.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Кандидат в експерти повинен набути досвіду виконання повного процесу перевірки при експертизі. Досвід визначається участю не менше чим в чотирьох повних експертних перевірках.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Кандидат  в  експерти  повинен  мати  досвід  роботи  в  областях  своєї спеціалізації не менше десяти  років;  особи, що мають  вчений  ступінь  в даній області,  –  не  менше  чотирьох  років  до  офіційного  визнання  кандидата експертом,  він  повинен  взяти  участь  не  менше  чим  в  чотирьох  експертних перевірках або офіційних експертних комісіях.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90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Особисті    якості.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  цілях  забезпечення  високої  ефективної  експертних досліджень в митній справі і враховуючи найважливішу роль в цьому експертів, до  них  висуваються  жорсткі  вимоги  щодо  їх  особистих  якостей,  таких,  як незалежність, неупередженість, об'єктивність, відповідальність, принциповість. 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Особисті  якості  експерта  обумовлюються  його  здібностями, кваліфікацією,  навичками,  правильним  ставленням  до  праці  (зокрема прагненням  добре  виконувати  свою  роботу),  контактністю  (умінням працювати в складній, а, інколи, і конфліктній обстановці).  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Експерт  повинен  бути  неупередженою  людиною,  володіти  здоровим глуздом  (думкою),  умінням  аналізувати,  твердістю  і  здатністю  реалістично сприймати  ситуацію.  Крім  того,  він  повинен  володіти  хорошими фізіологічними  даними:  нормальним  </a:t>
            </a:r>
            <a:r>
              <a:rPr lang="uk-UA" dirty="0" err="1" smtClean="0"/>
              <a:t>кольоровідчуттям</a:t>
            </a:r>
            <a:r>
              <a:rPr lang="uk-UA" dirty="0" smtClean="0"/>
              <a:t>,  достатньою гостротою  зору,  глибокою (моторною) пам'яттю, відмінним здоров'ям або, в будь-якому  разі,  хорошим  психофізичним  станом  під  час  проведення експертизи,  гарним  настроєм,  врівноваженістю,  зібраністю,  рухливістю, еластичністю уваги і так далі.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90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Підтримка    компетентності</a:t>
            </a:r>
          </a:p>
          <a:p>
            <a:pPr algn="ctr"/>
            <a:endParaRPr lang="uk-UA" b="1" dirty="0" smtClean="0">
              <a:solidFill>
                <a:srgbClr val="C00000"/>
              </a:solidFill>
            </a:endParaRPr>
          </a:p>
          <a:p>
            <a:pPr algn="just"/>
            <a:r>
              <a:rPr lang="uk-UA" dirty="0" smtClean="0"/>
              <a:t>Кожен  експерт,  в  тому  числі  й  той,  що працює  в  галузі митної  справи,  зобов'язаний  піклуватися  про  підтримку  своєї компетентності і підвищення кваліфікації. </a:t>
            </a:r>
          </a:p>
          <a:p>
            <a:pPr indent="457200" algn="just"/>
            <a:r>
              <a:rPr lang="ru-RU" dirty="0" smtClean="0"/>
              <a:t>Для </a:t>
            </a:r>
            <a:r>
              <a:rPr lang="uk-UA" dirty="0" smtClean="0"/>
              <a:t>досягнення цієї мети рекомендується: </a:t>
            </a:r>
          </a:p>
          <a:p>
            <a:pPr indent="457200" algn="just"/>
            <a:r>
              <a:rPr lang="ru-RU" dirty="0" smtClean="0"/>
              <a:t>регулярно  </a:t>
            </a:r>
            <a:r>
              <a:rPr lang="uk-UA" dirty="0" smtClean="0"/>
              <a:t>брати  участь  в  експертних  дослідженнях,  що  проводяться експертами в галузі митної справи; </a:t>
            </a:r>
          </a:p>
          <a:p>
            <a:pPr indent="457200" algn="just"/>
            <a:r>
              <a:rPr lang="uk-UA" dirty="0" smtClean="0"/>
              <a:t>самостійно  підтримувати  знання  в  області  нормативних  вимог, зазначених в стандартах на продукцію (роботи, послуги), що використовуються під час експертизи товарів; </a:t>
            </a:r>
          </a:p>
          <a:p>
            <a:pPr indent="457200" algn="just"/>
            <a:r>
              <a:rPr lang="uk-UA" dirty="0" smtClean="0"/>
              <a:t>самостійно підтримувати на сучасному рівні знання в області процедур і методів експертизи; </a:t>
            </a:r>
          </a:p>
          <a:p>
            <a:pPr indent="457200" algn="just"/>
            <a:r>
              <a:rPr lang="uk-UA" dirty="0" smtClean="0"/>
              <a:t>навчатися на курсах підвищення кваліфікації; </a:t>
            </a:r>
          </a:p>
          <a:p>
            <a:pPr indent="457200" algn="just"/>
            <a:r>
              <a:rPr lang="uk-UA" dirty="0" smtClean="0"/>
              <a:t>поглиблено  вивчати  питання  з  тематики  діяльності,  брати  участь  в розробці, вдосконаленні нормативної бази.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Додатково кожен експерт повинен продовжувати творчу роботу в області, в якій він акредитований як експерт</a:t>
            </a:r>
            <a:r>
              <a:rPr lang="ru-RU" dirty="0" smtClean="0"/>
              <a:t>. 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887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Експерт  повинен  бути  зрілим  фахівцем,  мати  свою  думку  і  володіти </a:t>
            </a:r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вмінням: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неупереджено і об'єктивно збирати і аналізувати фактичні дані;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реалістично  оцінювати  ситуацію,  розуміти  зв'язки  і  взаємодію експертних підрозділів та митних органів;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мати  логічне  мислення,  аналітичний  склад  розуму;  логічно обґрунтовувати  виводи  на  основі  фактичних  даних,  уміти  протистояти чиненому тиску, не заснованому на фактах; 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стисло,  аргументовано  і  переконливо  висловлювати  результати експертних досліджень і аналізу;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зберігати  вірність  висновку  всупереч  вимогам  про  внесення  змін,  не підкріплених доказом.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8873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3371</Words>
  <Application>Microsoft Office PowerPoint</Application>
  <PresentationFormat>Экран (4:3)</PresentationFormat>
  <Paragraphs>233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kafnalog</dc:creator>
  <cp:lastModifiedBy>kafnalog</cp:lastModifiedBy>
  <cp:revision>53</cp:revision>
  <dcterms:created xsi:type="dcterms:W3CDTF">2023-01-06T06:36:12Z</dcterms:created>
  <dcterms:modified xsi:type="dcterms:W3CDTF">2023-01-10T09:31:42Z</dcterms:modified>
</cp:coreProperties>
</file>