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72" r:id="rId3"/>
    <p:sldId id="276" r:id="rId4"/>
    <p:sldId id="277" r:id="rId5"/>
    <p:sldId id="278" r:id="rId6"/>
    <p:sldId id="290" r:id="rId7"/>
    <p:sldId id="279" r:id="rId8"/>
    <p:sldId id="280" r:id="rId9"/>
    <p:sldId id="281" r:id="rId10"/>
    <p:sldId id="282" r:id="rId11"/>
    <p:sldId id="291" r:id="rId12"/>
    <p:sldId id="305" r:id="rId13"/>
    <p:sldId id="283" r:id="rId14"/>
    <p:sldId id="284" r:id="rId15"/>
    <p:sldId id="285" r:id="rId16"/>
    <p:sldId id="286" r:id="rId17"/>
    <p:sldId id="287" r:id="rId18"/>
    <p:sldId id="288" r:id="rId19"/>
    <p:sldId id="310" r:id="rId20"/>
    <p:sldId id="292" r:id="rId21"/>
    <p:sldId id="273" r:id="rId22"/>
    <p:sldId id="293" r:id="rId23"/>
    <p:sldId id="294" r:id="rId24"/>
    <p:sldId id="302" r:id="rId25"/>
    <p:sldId id="303" r:id="rId26"/>
    <p:sldId id="295" r:id="rId27"/>
    <p:sldId id="296" r:id="rId28"/>
    <p:sldId id="297" r:id="rId29"/>
    <p:sldId id="298" r:id="rId30"/>
    <p:sldId id="306" r:id="rId31"/>
    <p:sldId id="307" r:id="rId32"/>
    <p:sldId id="308" r:id="rId33"/>
    <p:sldId id="309" r:id="rId34"/>
    <p:sldId id="300" r:id="rId35"/>
    <p:sldId id="304" r:id="rId36"/>
    <p:sldId id="311" r:id="rId37"/>
    <p:sldId id="312" r:id="rId38"/>
    <p:sldId id="318" r:id="rId39"/>
    <p:sldId id="313" r:id="rId40"/>
    <p:sldId id="319" r:id="rId41"/>
    <p:sldId id="320" r:id="rId42"/>
    <p:sldId id="321" r:id="rId43"/>
    <p:sldId id="322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C60DA-A6D7-413A-87BB-A7D4C0E779E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970F4-C1A7-46D9-9E2E-E3AD7A216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75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9" y="473985"/>
            <a:ext cx="9144000" cy="564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 rot="316384">
            <a:off x="1783624" y="853225"/>
            <a:ext cx="6631499" cy="4385816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5400" b="1" dirty="0">
              <a:ln w="10541" cmpd="sng">
                <a:solidFill>
                  <a:srgbClr val="0070C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uk-UA" sz="5400" b="1" cap="none" spc="0" dirty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Українська мова </a:t>
            </a:r>
          </a:p>
          <a:p>
            <a:pPr algn="ctr"/>
            <a:r>
              <a:rPr lang="uk-UA" sz="5400" b="1" cap="none" spc="0" dirty="0">
                <a:ln w="10541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(за професійним спрямуванням)</a:t>
            </a:r>
          </a:p>
          <a:p>
            <a:pPr algn="ctr"/>
            <a:endParaRPr lang="uk-UA" sz="9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uk-UA" sz="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uk-UA" sz="9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uk-UA" sz="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uk-UA" sz="9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uk-UA" sz="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9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5517232"/>
            <a:ext cx="7164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uk-UA" sz="2400" dirty="0" smtClean="0">
              <a:solidFill>
                <a:schemeClr val="accent5">
                  <a:lumMod val="50000"/>
                </a:schemeClr>
              </a:solidFill>
              <a:latin typeface="Franklin Gothic Medium" pitchFamily="34" charset="0"/>
            </a:endParaRPr>
          </a:p>
          <a:p>
            <a:pPr algn="r"/>
            <a:endParaRPr lang="ru-RU" sz="2400" dirty="0">
              <a:solidFill>
                <a:schemeClr val="accent5">
                  <a:lumMod val="50000"/>
                </a:schemeClr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4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38ED9CCF-F38E-4DEE-ABD1-81C3A1F6A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08203"/>
              </p:ext>
            </p:extLst>
          </p:nvPr>
        </p:nvGraphicFramePr>
        <p:xfrm>
          <a:off x="1403648" y="116632"/>
          <a:ext cx="7488832" cy="64087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3550677951"/>
                    </a:ext>
                  </a:extLst>
                </a:gridCol>
                <a:gridCol w="6840760">
                  <a:extLst>
                    <a:ext uri="{9D8B030D-6E8A-4147-A177-3AD203B41FA5}">
                      <a16:colId xmlns="" xmlns:a16="http://schemas.microsoft.com/office/drawing/2014/main" val="3782669617"/>
                    </a:ext>
                  </a:extLst>
                </a:gridCol>
              </a:tblGrid>
              <a:tr h="2652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1970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Наказ про захист дисертацій лише російською мовою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1116910362"/>
                  </a:ext>
                </a:extLst>
              </a:tr>
              <a:tr h="5561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1972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партійними органами відзначати ювілей музею І. 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Котлярев-ського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в Полтаві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1935762075"/>
                  </a:ext>
                </a:extLst>
              </a:tr>
              <a:tr h="2652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1973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відзначати ювілей твору І. Котляревського «Енеїда»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4032104028"/>
                  </a:ext>
                </a:extLst>
              </a:tr>
              <a:tr h="8470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1978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Постанова ЦК КПРС і Ради Міністрів СРСР «Про заходи щодо подальшого вдосконалення вивчення і викладення російської мови в союзних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респуб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-ліках» («Брежнєвський циркуляр»)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2432163597"/>
                  </a:ext>
                </a:extLst>
              </a:tr>
              <a:tr h="8470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1983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Постанова ЦК КПРС і Ради Міністрів СРСР «Про додаткові заходи з поліп-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шення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вивчення російської мови в загальноосвітніх школах та інших навчальних закладах союзних республік» («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Андроповський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указ»)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2464476934"/>
                  </a:ext>
                </a:extLst>
              </a:tr>
              <a:tr h="5561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1984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Початок в УРСР виплат підвищеної на 15 % зарплатні вчителям російської мови порівняно з учителями української мови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1845826501"/>
                  </a:ext>
                </a:extLst>
              </a:tr>
              <a:tr h="5561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1984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Наказ Міністерства культури СРСР про переведення діловодства в усіх музеях Радянського Союзу на російську мову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3767033596"/>
                  </a:ext>
                </a:extLst>
              </a:tr>
              <a:tr h="5561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1989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Постанова ЦК КПРС «Про законодавче закріплення російської мови як за-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гальнодержавної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2642833497"/>
                  </a:ext>
                </a:extLst>
              </a:tr>
              <a:tr h="5561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1990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Ухвалення Верховною Радою СРСР «Закону про мови народів СРСР», яким російській мові надано статус офіційної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1075988123"/>
                  </a:ext>
                </a:extLst>
              </a:tr>
              <a:tr h="2652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XXI століття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6055126"/>
                  </a:ext>
                </a:extLst>
              </a:tr>
              <a:tr h="11379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Ухвалення Верховною Радою України </a:t>
                      </a:r>
                      <a:r>
                        <a:rPr lang="en-US" sz="1600" kern="15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І скликання «Закону про мови» (автори В. Колесніченко та С. Ківалов), який фактично призводить до ви-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тіснення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української мови із вжитку на офіційному рівні в східних та пів-денних областях України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4204" marR="64204" marT="0" marB="0"/>
                </a:tc>
                <a:extLst>
                  <a:ext uri="{0D108BD9-81ED-4DB2-BD59-A6C34878D82A}">
                    <a16:rowId xmlns="" xmlns:a16="http://schemas.microsoft.com/office/drawing/2014/main" val="96809463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AA81BA36-681B-4DD9-B640-F34817E8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1453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839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85084" y="3985419"/>
            <a:ext cx="8136904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AA81BA36-681B-4DD9-B640-F34817E8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E281E7AB-891E-4489-94AC-456222251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620688"/>
            <a:ext cx="6624736" cy="252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uk-UA" altLang="x-non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Стаття 10</a:t>
            </a:r>
            <a:endParaRPr kumimoji="0" lang="uk-UA" altLang="x-non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Державною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мовою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українська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мова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uk-UA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Держава забезпечує всебічний розвиток </a:t>
            </a:r>
            <a:endParaRPr kumimoji="0" lang="x-none" altLang="x-non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uk-UA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 функціонування української мови в усіх сферах суспільного життя на всій території України.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гарантується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вільний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захист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російської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мов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національних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меншин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Держава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сприяє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вивченню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мов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міжнародного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спілкування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мов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гарантується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Конституцією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altLang="x-non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x-none" altLang="x-non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м.</a:t>
            </a:r>
            <a:endParaRPr kumimoji="0" lang="x-none" altLang="x-non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="" xmlns:a16="http://schemas.microsoft.com/office/drawing/2014/main" id="{BBF4B821-A1AA-4647-AE9E-5BF1B6060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540" y="5180459"/>
            <a:ext cx="2695575" cy="1565275"/>
          </a:xfrm>
          <a:prstGeom prst="wedgeRoundRectCallout">
            <a:avLst>
              <a:gd name="adj1" fmla="val 61782"/>
              <a:gd name="adj2" fmla="val -86417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Двомо́вність</a:t>
            </a:r>
            <a:r>
              <a:rPr kumimoji="0" lang="uk-UA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(</a:t>
            </a:r>
            <a:r>
              <a:rPr kumimoji="0" lang="uk-UA" altLang="ko-K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білінгві́зм</a:t>
            </a:r>
            <a:r>
              <a:rPr kumimoji="0" lang="uk-UA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)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– реальна </a:t>
            </a:r>
            <a:r>
              <a:rPr kumimoji="0" lang="uk-UA" altLang="ko-K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соціальномовна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ситуація, сутність якої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полягає у співіснуванні та взаємодії двох мов у межах одного </a:t>
            </a:r>
            <a:r>
              <a:rPr kumimoji="0" lang="uk-UA" altLang="ko-K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мовного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колективу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="" xmlns:a16="http://schemas.microsoft.com/office/drawing/2014/main" id="{48D6F926-7BC3-45E5-AAB2-E056D7225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465" y="5243959"/>
            <a:ext cx="2490788" cy="1503363"/>
          </a:xfrm>
          <a:prstGeom prst="wedgeRoundRectCallout">
            <a:avLst>
              <a:gd name="adj1" fmla="val -59176"/>
              <a:gd name="adj2" fmla="val -921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Інтерференція 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–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відхилення від норми 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й системи однієї мови 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під </a:t>
            </a:r>
            <a:r>
              <a:rPr kumimoji="0" lang="uk-UA" altLang="ko-K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упливом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іншої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(</a:t>
            </a:r>
            <a:r>
              <a:rPr kumimoji="0" lang="uk-UA" altLang="ko-K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рішають, </a:t>
            </a:r>
            <a:r>
              <a:rPr kumimoji="0" lang="uk-UA" altLang="ko-KR" sz="1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пісьмо</a:t>
            </a:r>
            <a:r>
              <a:rPr kumimoji="0" lang="uk-UA" altLang="ko-K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, </a:t>
            </a:r>
            <a:r>
              <a:rPr kumimoji="0" lang="uk-UA" altLang="ko-KR" sz="1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даже</a:t>
            </a: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)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3">
            <a:extLst>
              <a:ext uri="{FF2B5EF4-FFF2-40B4-BE49-F238E27FC236}">
                <a16:creationId xmlns="" xmlns:a16="http://schemas.microsoft.com/office/drawing/2014/main" id="{B15B16C3-EBA9-4748-BB33-463B62C39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3284984"/>
            <a:ext cx="5715000" cy="1257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Мовна</a:t>
            </a:r>
            <a:r>
              <a:rPr kumimoji="0" lang="uk-UA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 ситуація –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властивий суспільству спосіб задоволення комунікативних потреб за допомогою однієї 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B0503020000020004" pitchFamily="18" charset="-127"/>
                <a:cs typeface="Arial" panose="020B0604020202020204" pitchFamily="34" charset="0"/>
              </a:rPr>
              <a:t>або кількох мов</a:t>
            </a:r>
            <a:endParaRPr kumimoji="0" lang="uk-UA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383294D9-2D47-4FE1-B4DC-D0413CC47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540" y="271665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430B300F-79B1-4EDD-814D-CD51C8EA3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540" y="317385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37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332656"/>
            <a:ext cx="7848872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2" name="Rectangle 11">
            <a:extLst>
              <a:ext uri="{FF2B5EF4-FFF2-40B4-BE49-F238E27FC236}">
                <a16:creationId xmlns="" xmlns:a16="http://schemas.microsoft.com/office/drawing/2014/main" id="{EA8DFCD8-E759-432F-A4D8-BDF36089B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077699"/>
            <a:ext cx="3434521" cy="26063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Державна</a:t>
            </a:r>
            <a:r>
              <a:rPr kumimoji="0" lang="ru-RU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– 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закріплена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законодавством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у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живання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якої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обов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’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язкове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в органах державного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управління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й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діловодства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установах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та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організаціях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на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підприємствах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у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державних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закладах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освіти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науки,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культури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у сферах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зв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’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язку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та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інформатики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тощо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6BE0BA22-F8E0-4BCF-8056-12B9168F4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926" y="1103530"/>
            <a:ext cx="3434521" cy="26063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Регіональна</a:t>
            </a:r>
            <a:r>
              <a:rPr kumimoji="0" lang="ru-RU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або мова меншини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– 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мова, яку традиційно використовують у межах певної території держави громадяни цієї держави, які складають групу, що за своєю чисельністю менша, ніж решта населення цієї держави, та/або відрізняється від офіційної мови (мов) цієї держави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C94E70B5-E5A7-487B-A4D6-D27448EA4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9" y="4005064"/>
            <a:ext cx="3434520" cy="216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Рідна</a:t>
            </a:r>
            <a:r>
              <a:rPr kumimoji="0" lang="ru-RU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ru-RU" altLang="ko-K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</a:t>
            </a:r>
            <a:r>
              <a:rPr kumimoji="0" lang="ru-RU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–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перша мова, яка природно засвоюється в ранньому дитинстві від батьків, що є носіями цієї мови, тобто через наслідування 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мови дорослих</a:t>
            </a:r>
            <a:endParaRPr kumimoji="0" lang="ru-RU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FE45C85E-5585-4DC5-9936-57F3676BE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927" y="4005064"/>
            <a:ext cx="3434520" cy="216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Національна мова</a:t>
            </a: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–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мова соціально-історичної спільноти людей, спільна мова нації;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складна системна єдність, 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що охоплює літературну мову, діалекти, жаргони, </a:t>
            </a:r>
            <a:endParaRPr kumimoji="0" lang="uk-UA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просторіччя й арго </a:t>
            </a:r>
            <a:endParaRPr kumimoji="0" lang="uk-UA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="" xmlns:a16="http://schemas.microsoft.com/office/drawing/2014/main" id="{72E53F35-45BC-4DEF-8EBF-B52E83DFB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176" y="301879"/>
            <a:ext cx="702027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uk-UA" altLang="ko-KR" sz="20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Мовне</a:t>
            </a:r>
            <a:r>
              <a:rPr kumimoji="0" lang="uk-UA" altLang="ko-KR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законодавство та </a:t>
            </a:r>
            <a:r>
              <a:rPr kumimoji="0" lang="uk-UA" altLang="ko-KR" sz="20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мовна</a:t>
            </a:r>
            <a:r>
              <a:rPr kumimoji="0" lang="uk-UA" altLang="ko-KR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Batang" panose="02030600000101010101" pitchFamily="18" charset="-127"/>
                <a:cs typeface="Arial" panose="020B0604020202020204" pitchFamily="34" charset="0"/>
              </a:rPr>
              <a:t> політика в Україні</a:t>
            </a:r>
            <a:endParaRPr kumimoji="0" lang="uk-UA" altLang="ko-KR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095AF723-E2E3-4E85-926A-55E489BD7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06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45612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2. </a:t>
            </a:r>
            <a:r>
              <a:rPr lang="ru-RU" sz="4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Функції</a:t>
            </a:r>
            <a:r>
              <a:rPr lang="ru-RU" sz="4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4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в </a:t>
            </a:r>
            <a:r>
              <a:rPr lang="ru-RU" sz="40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суспільстві</a:t>
            </a:r>
            <a:endParaRPr lang="ru-RU" sz="4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</a:t>
            </a: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="" xmlns:a16="http://schemas.microsoft.com/office/drawing/2014/main" id="{E44CBC2F-005E-4498-AC56-A0C1C6270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12600"/>
              </p:ext>
            </p:extLst>
          </p:nvPr>
        </p:nvGraphicFramePr>
        <p:xfrm>
          <a:off x="1331641" y="901837"/>
          <a:ext cx="7560840" cy="53469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="" xmlns:a16="http://schemas.microsoft.com/office/drawing/2014/main" val="1121760453"/>
                    </a:ext>
                  </a:extLst>
                </a:gridCol>
                <a:gridCol w="5400601">
                  <a:extLst>
                    <a:ext uri="{9D8B030D-6E8A-4147-A177-3AD203B41FA5}">
                      <a16:colId xmlns="" xmlns:a16="http://schemas.microsoft.com/office/drawing/2014/main" val="2108468254"/>
                    </a:ext>
                  </a:extLst>
                </a:gridCol>
              </a:tblGrid>
              <a:tr h="51093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Мова – найважливіший засіб спілкування людей і забезпечення інформаційних процесів у сучасному суспільстві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208958151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Номінативна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Усе пізнане людиною одержує від неї свою назву й тільки так існує у свідомості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78729525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Мислетвірна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Реалізується в тому, що, формуючи думку, людина мислить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мовними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нормами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513589254"/>
                  </a:ext>
                </a:extLst>
              </a:tr>
              <a:tr h="59631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Ідентифікаційна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Виявляється в часовому й просторовому вимірах. Лише для тих, хто знає мову, вона є засобом спілкування, ідентифікації, ототожнення в межах певної спільноти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1432955441"/>
                  </a:ext>
                </a:extLst>
              </a:tr>
              <a:tr h="2927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Експресивна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Полягає в тому, що мова є універсальним засобом вираження внутрішнього світу людини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2431769925"/>
                  </a:ext>
                </a:extLst>
              </a:tr>
              <a:tr h="2927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Гносеологічна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Виражається в тому, що мова є своєрідним засобом пізнання навколишнього світу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3239654270"/>
                  </a:ext>
                </a:extLst>
              </a:tr>
              <a:tr h="59631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Естетична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Мова є першим джерелом культури, знаряддям і, водночас, матеріалом створення культурних цінностей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4239306954"/>
                  </a:ext>
                </a:extLst>
              </a:tr>
              <a:tr h="60532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Культурологічна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Культуру кожного народу відображено та зафіксовано найперше в його мові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173140338"/>
                  </a:ext>
                </a:extLst>
              </a:tr>
              <a:tr h="44454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Міфологічна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Віра в слово як у реальне дійство. Ця функція знайшла своє відображення в замовляннях,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ворожіннях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казках, легендах тощо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7215" marR="37215" marT="0" marB="0"/>
                </a:tc>
                <a:extLst>
                  <a:ext uri="{0D108BD9-81ED-4DB2-BD59-A6C34878D82A}">
                    <a16:rowId xmlns="" xmlns:a16="http://schemas.microsoft.com/office/drawing/2014/main" val="384075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1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332656"/>
            <a:ext cx="7560840" cy="62847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3. </a:t>
            </a:r>
            <a:r>
              <a:rPr lang="ru-RU" sz="4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Поняття</a:t>
            </a:r>
            <a:r>
              <a:rPr lang="ru-RU" sz="4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мовної</a:t>
            </a:r>
            <a:r>
              <a:rPr lang="ru-RU" sz="4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uk-UA" sz="2000" b="1" i="1" dirty="0">
                <a:solidFill>
                  <a:srgbClr val="FFFF00"/>
                </a:solidFill>
              </a:rPr>
              <a:t>  </a:t>
            </a:r>
          </a:p>
          <a:p>
            <a:pPr algn="ctr"/>
            <a:r>
              <a:rPr lang="uk-UA" sz="2000" b="1" i="1" dirty="0">
                <a:solidFill>
                  <a:srgbClr val="FFFF00"/>
                </a:solidFill>
              </a:rPr>
              <a:t> </a:t>
            </a:r>
            <a:r>
              <a:rPr lang="uk-UA" sz="2000" b="1" i="1" dirty="0">
                <a:solidFill>
                  <a:srgbClr val="7030A0"/>
                </a:solidFill>
              </a:rPr>
              <a:t>Не треба говорити так, як усі, щоб не виділятись, </a:t>
            </a:r>
          </a:p>
          <a:p>
            <a:pPr algn="ctr"/>
            <a:r>
              <a:rPr lang="uk-UA" sz="2000" b="1" i="1" dirty="0">
                <a:solidFill>
                  <a:srgbClr val="7030A0"/>
                </a:solidFill>
              </a:rPr>
              <a:t>    треба звикнути до правильного наголосу і скрізь, </a:t>
            </a:r>
            <a:endParaRPr lang="uk-UA" sz="2000" b="1" dirty="0">
              <a:solidFill>
                <a:srgbClr val="7030A0"/>
              </a:solidFill>
            </a:endParaRPr>
          </a:p>
          <a:p>
            <a:pPr algn="ctr"/>
            <a:r>
              <a:rPr lang="uk-UA" sz="2000" b="1" i="1" dirty="0">
                <a:solidFill>
                  <a:srgbClr val="7030A0"/>
                </a:solidFill>
              </a:rPr>
              <a:t>                                              з усіма говорити правильно. </a:t>
            </a:r>
          </a:p>
          <a:p>
            <a:pPr algn="ctr"/>
            <a:r>
              <a:rPr lang="uk-UA" sz="2000" b="1" i="1" dirty="0">
                <a:solidFill>
                  <a:srgbClr val="7030A0"/>
                </a:solidFill>
              </a:rPr>
              <a:t>            Тоді й «усі» поступово звикнуть і до квартáл, </a:t>
            </a:r>
            <a:endParaRPr lang="uk-UA" sz="2000" b="1" dirty="0">
              <a:solidFill>
                <a:srgbClr val="7030A0"/>
              </a:solidFill>
            </a:endParaRPr>
          </a:p>
          <a:p>
            <a:pPr algn="ctr"/>
            <a:r>
              <a:rPr lang="uk-UA" sz="2000" b="1" i="1" dirty="0">
                <a:solidFill>
                  <a:srgbClr val="7030A0"/>
                </a:solidFill>
              </a:rPr>
              <a:t>                                                  і до </a:t>
            </a:r>
            <a:r>
              <a:rPr lang="uk-UA" sz="2000" b="1" i="1" dirty="0" err="1">
                <a:solidFill>
                  <a:srgbClr val="7030A0"/>
                </a:solidFill>
              </a:rPr>
              <a:t>фенóмен</a:t>
            </a:r>
            <a:r>
              <a:rPr lang="uk-UA" sz="2000" b="1" i="1" dirty="0">
                <a:solidFill>
                  <a:srgbClr val="7030A0"/>
                </a:solidFill>
              </a:rPr>
              <a:t>, і до експéрт.</a:t>
            </a:r>
            <a:endParaRPr lang="uk-UA" sz="2000" b="1" dirty="0">
              <a:solidFill>
                <a:srgbClr val="7030A0"/>
              </a:solidFill>
            </a:endParaRPr>
          </a:p>
          <a:p>
            <a:pPr algn="ctr"/>
            <a:r>
              <a:rPr lang="uk-UA" sz="2000" b="1" i="1" dirty="0">
                <a:solidFill>
                  <a:srgbClr val="7030A0"/>
                </a:solidFill>
              </a:rPr>
              <a:t>                                                                                                           </a:t>
            </a:r>
            <a:r>
              <a:rPr lang="uk-UA" sz="2000" i="1" dirty="0">
                <a:solidFill>
                  <a:srgbClr val="7030A0"/>
                </a:solidFill>
              </a:rPr>
              <a:t>А. Коваль</a:t>
            </a:r>
            <a:endParaRPr lang="x-none" sz="2000" dirty="0">
              <a:solidFill>
                <a:srgbClr val="7030A0"/>
              </a:solidFill>
            </a:endParaRPr>
          </a:p>
          <a:p>
            <a:r>
              <a:rPr lang="uk-UA" sz="2800" b="1" dirty="0" err="1">
                <a:solidFill>
                  <a:srgbClr val="002060"/>
                </a:solidFill>
              </a:rPr>
              <a:t>Мовна</a:t>
            </a:r>
            <a:r>
              <a:rPr lang="uk-UA" sz="2800" b="1" dirty="0">
                <a:solidFill>
                  <a:srgbClr val="002060"/>
                </a:solidFill>
              </a:rPr>
              <a:t> норма </a:t>
            </a:r>
            <a:r>
              <a:rPr lang="uk-UA" sz="2800" dirty="0">
                <a:solidFill>
                  <a:srgbClr val="002060"/>
                </a:solidFill>
              </a:rPr>
              <a:t>– сукупність найбільш стійких традиційних реалізацій </a:t>
            </a:r>
            <a:r>
              <a:rPr lang="uk-UA" sz="2800" dirty="0" err="1">
                <a:solidFill>
                  <a:srgbClr val="002060"/>
                </a:solidFill>
              </a:rPr>
              <a:t>мовної</a:t>
            </a:r>
            <a:r>
              <a:rPr lang="uk-UA" sz="2800" dirty="0">
                <a:solidFill>
                  <a:srgbClr val="002060"/>
                </a:solidFill>
              </a:rPr>
              <a:t> системи, відібраних і закріплених у процесі суспільної комунікації.</a:t>
            </a:r>
          </a:p>
          <a:p>
            <a:r>
              <a:rPr lang="uk-UA" sz="2800" dirty="0">
                <a:solidFill>
                  <a:srgbClr val="002060"/>
                </a:solidFill>
              </a:rPr>
              <a:t> </a:t>
            </a:r>
            <a:endParaRPr lang="x-none" sz="2800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Головні ознаки </a:t>
            </a:r>
            <a:r>
              <a:rPr lang="uk-UA" sz="2800" b="1" dirty="0" err="1">
                <a:solidFill>
                  <a:srgbClr val="002060"/>
                </a:solidFill>
              </a:rPr>
              <a:t>мовної</a:t>
            </a:r>
            <a:r>
              <a:rPr lang="uk-UA" sz="2800" b="1" dirty="0">
                <a:solidFill>
                  <a:srgbClr val="002060"/>
                </a:solidFill>
              </a:rPr>
              <a:t> норми</a:t>
            </a:r>
            <a:r>
              <a:rPr lang="uk-UA" sz="2800" dirty="0">
                <a:solidFill>
                  <a:srgbClr val="002060"/>
                </a:solidFill>
              </a:rPr>
              <a:t> – </a:t>
            </a:r>
            <a:r>
              <a:rPr lang="uk-UA" sz="2800" dirty="0" err="1">
                <a:solidFill>
                  <a:srgbClr val="002060"/>
                </a:solidFill>
              </a:rPr>
              <a:t>унормованість</a:t>
            </a:r>
            <a:r>
              <a:rPr lang="uk-UA" sz="2800" dirty="0">
                <a:solidFill>
                  <a:srgbClr val="002060"/>
                </a:solidFill>
              </a:rPr>
              <a:t>, обов’язкова правильність, точність, логічність, чистота й зрозумілість, доступність і доцільність</a:t>
            </a:r>
            <a:endParaRPr lang="x-none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82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839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12F2876-5D31-4175-A499-3BA5DE8DB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608688"/>
              </p:ext>
            </p:extLst>
          </p:nvPr>
        </p:nvGraphicFramePr>
        <p:xfrm>
          <a:off x="1259632" y="853214"/>
          <a:ext cx="7632848" cy="5637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890039">
                  <a:extLst>
                    <a:ext uri="{9D8B030D-6E8A-4147-A177-3AD203B41FA5}">
                      <a16:colId xmlns="" xmlns:a16="http://schemas.microsoft.com/office/drawing/2014/main" val="2522438296"/>
                    </a:ext>
                  </a:extLst>
                </a:gridCol>
                <a:gridCol w="2326201">
                  <a:extLst>
                    <a:ext uri="{9D8B030D-6E8A-4147-A177-3AD203B41FA5}">
                      <a16:colId xmlns="" xmlns:a16="http://schemas.microsoft.com/office/drawing/2014/main" val="3113676864"/>
                    </a:ext>
                  </a:extLst>
                </a:gridCol>
                <a:gridCol w="3416608">
                  <a:extLst>
                    <a:ext uri="{9D8B030D-6E8A-4147-A177-3AD203B41FA5}">
                      <a16:colId xmlns="" xmlns:a16="http://schemas.microsoft.com/office/drawing/2014/main" val="4262831481"/>
                    </a:ext>
                  </a:extLst>
                </a:gridCol>
              </a:tblGrid>
              <a:tr h="429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Орфоепічні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вимови звуків, звукосполучень, наголошення слів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[</a:t>
                      </a:r>
                      <a:r>
                        <a:rPr lang="uk-UA" sz="1600" b="0" kern="150" dirty="0" err="1">
                          <a:effectLst/>
                        </a:rPr>
                        <a:t>ве</a:t>
                      </a:r>
                      <a:r>
                        <a:rPr lang="uk-UA" sz="1600" b="0" kern="150" baseline="30000" dirty="0" err="1">
                          <a:effectLst/>
                        </a:rPr>
                        <a:t>и</a:t>
                      </a:r>
                      <a:r>
                        <a:rPr lang="uk-UA" sz="1600" b="0" kern="150" dirty="0" err="1">
                          <a:effectLst/>
                        </a:rPr>
                        <a:t>дец</a:t>
                      </a:r>
                      <a:r>
                        <a:rPr lang="uk-UA" sz="1600" b="0" kern="150" dirty="0">
                          <a:effectLst/>
                        </a:rPr>
                        <a:t>':а], [</a:t>
                      </a:r>
                      <a:r>
                        <a:rPr lang="uk-UA" sz="1600" b="0" kern="150" dirty="0" err="1">
                          <a:effectLst/>
                        </a:rPr>
                        <a:t>но</a:t>
                      </a:r>
                      <a:r>
                        <a:rPr lang="uk-UA" sz="1600" b="0" kern="150" baseline="30000" dirty="0" err="1">
                          <a:effectLst/>
                        </a:rPr>
                        <a:t>у</a:t>
                      </a:r>
                      <a:r>
                        <a:rPr lang="uk-UA" sz="1600" b="0" kern="150" dirty="0" err="1">
                          <a:effectLst/>
                        </a:rPr>
                        <a:t>шу</a:t>
                      </a:r>
                      <a:r>
                        <a:rPr lang="uk-UA" sz="1600" b="0" kern="150" dirty="0">
                          <a:effectLst/>
                        </a:rPr>
                        <a:t>], [</a:t>
                      </a:r>
                      <a:r>
                        <a:rPr lang="uk-UA" sz="1600" b="0" kern="150" dirty="0" err="1">
                          <a:effectLst/>
                        </a:rPr>
                        <a:t>к'іхт'і</a:t>
                      </a:r>
                      <a:r>
                        <a:rPr lang="uk-UA" sz="1600" b="0" kern="150" dirty="0">
                          <a:effectLst/>
                        </a:rPr>
                        <a:t>]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extLst>
                  <a:ext uri="{0D108BD9-81ED-4DB2-BD59-A6C34878D82A}">
                    <a16:rowId xmlns="" xmlns:a16="http://schemas.microsoft.com/office/drawing/2014/main" val="3390571045"/>
                  </a:ext>
                </a:extLst>
              </a:tr>
              <a:tr h="429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Орфографічні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написання слів	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пів'яблука, пів-Європи, бриньчати, деренчати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2776627676"/>
                  </a:ext>
                </a:extLst>
              </a:tr>
              <a:tr h="3121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Лексичні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уживання слів у властивих їм значеннях, правильне подання слів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будь-яке питання (а не любе), випрасував (а не погладив) одяг, наступна (а не </a:t>
                      </a:r>
                      <a:r>
                        <a:rPr lang="uk-UA" sz="1600" b="0" kern="150" dirty="0" err="1">
                          <a:effectLst/>
                        </a:rPr>
                        <a:t>слідуюча</a:t>
                      </a:r>
                      <a:r>
                        <a:rPr lang="uk-UA" sz="1600" b="0" kern="150" dirty="0">
                          <a:effectLst/>
                        </a:rPr>
                        <a:t>) зупинка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796598168"/>
                  </a:ext>
                </a:extLst>
              </a:tr>
              <a:tr h="15527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Морфологічні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творення слів, уживання форм слів, побудови слів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по містах і селах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(а не по містам і селам), </a:t>
                      </a:r>
                      <a:endParaRPr lang="x-none" sz="1600" b="0" kern="15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згідно з наказом, </a:t>
                      </a:r>
                      <a:endParaRPr lang="x-none" sz="1600" b="0" kern="15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відповідно до наказу </a:t>
                      </a:r>
                      <a:endParaRPr lang="x-none" sz="1600" b="0" kern="15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(а не згідно до..., відповідно з), </a:t>
                      </a:r>
                      <a:endParaRPr lang="x-none" sz="1600" b="0" kern="15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найбільший (а не самий найбільший)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2148367292"/>
                  </a:ext>
                </a:extLst>
              </a:tr>
              <a:tr h="654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Синтаксичні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побудова словосполучень 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та речень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спілкуватися українською мовою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(а не спілкуватися </a:t>
                      </a:r>
                      <a:endParaRPr lang="x-none" sz="1600" b="0" kern="15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на українській мові)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4237554618"/>
                  </a:ext>
                </a:extLst>
              </a:tr>
              <a:tr h="654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Стилістичні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20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використання </a:t>
                      </a:r>
                      <a:r>
                        <a:rPr lang="uk-UA" sz="1600" b="1" kern="150" dirty="0" err="1">
                          <a:solidFill>
                            <a:schemeClr val="bg1"/>
                          </a:solidFill>
                          <a:effectLst/>
                        </a:rPr>
                        <a:t>мовних</a:t>
                      </a:r>
                      <a:r>
                        <a:rPr lang="uk-UA" sz="1600" b="1" kern="150" dirty="0">
                          <a:solidFill>
                            <a:schemeClr val="bg1"/>
                          </a:solidFill>
                          <a:effectLst/>
                        </a:rPr>
                        <a:t> засобів, властивих лише певному стилеві	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Серед проблем, якими займається колектив, чільне місце посідає...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(а не займає)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2598760385"/>
                  </a:ext>
                </a:extLst>
              </a:tr>
              <a:tr h="429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</a:rPr>
                        <a:t>Пунктуаційні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x-none" sz="1800" kern="15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-20" dirty="0">
                          <a:solidFill>
                            <a:schemeClr val="bg1"/>
                          </a:solidFill>
                          <a:effectLst/>
                        </a:rPr>
                        <a:t>уживання розділових знаків	</a:t>
                      </a:r>
                      <a:endParaRPr lang="x-none" sz="1600" b="1" kern="1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dirty="0">
                          <a:effectLst/>
                        </a:rPr>
                        <a:t>Це може й так, а може й ні.</a:t>
                      </a:r>
                      <a:endParaRPr lang="x-none" sz="1600" b="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4022" marR="54022" marT="0" marB="0"/>
                </a:tc>
                <a:extLst>
                  <a:ext uri="{0D108BD9-81ED-4DB2-BD59-A6C34878D82A}">
                    <a16:rowId xmlns="" xmlns:a16="http://schemas.microsoft.com/office/drawing/2014/main" val="311790915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066923FB-0678-4BB3-A4AB-37C3D2668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285" y="-17329"/>
            <a:ext cx="65527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onotype Corsiva" panose="03010101010201010101" pitchFamily="66" charset="0"/>
                <a:ea typeface="Andale Sans UI"/>
                <a:cs typeface="Arial" panose="020B0604020202020204" pitchFamily="34" charset="0"/>
              </a:rPr>
              <a:t>Норми літературної мови</a:t>
            </a:r>
            <a:endParaRPr kumimoji="0" lang="uk-UA" altLang="ja-JP" sz="36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Monotype Corsiva" panose="03010101010201010101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61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11266" name="Picture 2" descr="ÐÐ¾ÐºÐ¸ Ð¶Ð¸Ð²Ð° Ð¼Ð¾Ð²Ð° Ð² ÑÑÑÐ°Ñ Ð½Ð°ÑÐ¾Ð´Ñ, Ð´Ð¾ ÑÐ¾Ð³Ð¾ ÑÐ°ÑÑ Ð¶Ð¸Ð²Ð¸Ð¹ i Ð½Ð°ÑÐ¾Ð´. I Ð½ÐµÐ¼Ð° Ð½Ð°ÑÐ¸Ð»ÑÑÑÐ²Ð° &#10;Ð½ÐµÑÑÐµÑÐ¿Ð½ÑÑÐ¾Ð³Ð¾, ÑÐº ÑÐµ, ÑÐ¾ ÑÐ¾ÑÐµ Ð²ÑÐ´ÑÑÐ²Ð°ÑÐ¸ Ð² Ð½Ð°...">
            <a:extLst>
              <a:ext uri="{FF2B5EF4-FFF2-40B4-BE49-F238E27FC236}">
                <a16:creationId xmlns="" xmlns:a16="http://schemas.microsoft.com/office/drawing/2014/main" id="{CB4704A5-58F3-4C76-9253-BD2BEF33E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4" y="563692"/>
            <a:ext cx="7269198" cy="545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15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4141" y="-214178"/>
            <a:ext cx="10037737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13314" name="Picture 2" descr="ÑÐºÑÐ°ÑÐ½ÑÑÐºÐ° Ð¼Ð¾Ð²Ð° ÑÐµÑÐµÐ´ ÑÐ½ÑÐ¸Ñ Ð¼Ð¾Ð² ÑÐ²ÑÑÑ">
            <a:extLst>
              <a:ext uri="{FF2B5EF4-FFF2-40B4-BE49-F238E27FC236}">
                <a16:creationId xmlns="" xmlns:a16="http://schemas.microsoft.com/office/drawing/2014/main" id="{F9A3D627-FE11-4D20-BF39-C7CD8D50B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705678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055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6038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4.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Орфоепічні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акцентуаційні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українсько</a:t>
            </a:r>
            <a:r>
              <a:rPr lang="uk-UA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ї літературної мови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74A88CB-5CB3-4AF2-83A4-F6F0C083AEDC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5872"/>
            <a:ext cx="6912768" cy="4986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030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08645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4.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Орфоепічні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акцентуаційні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Регулюють правильну вимову звуків,</a:t>
            </a:r>
          </a:p>
          <a:p>
            <a:pPr algn="just">
              <a:buNone/>
            </a:pPr>
            <a:r>
              <a:rPr lang="uk-UA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звукосполучень та наголошення слів. </a:t>
            </a:r>
            <a:r>
              <a:rPr lang="uk-UA" sz="24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uk-UA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тверда вимова шиплячих: 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чай, чому, Польща </a:t>
            </a:r>
          </a:p>
          <a:p>
            <a:pPr algn="just">
              <a:buNone/>
            </a:pP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чьай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чьому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Польщьа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дзвінкі приголосні в кінці слова або складу </a:t>
            </a: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не оглушуються: 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гриб, репортаж, любов, раз		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грип,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репорташ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любоф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голосний </a:t>
            </a:r>
            <a:r>
              <a:rPr lang="uk-UA" sz="2400" b="1" i="1" u="sng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ніколи не наближається до </a:t>
            </a:r>
            <a:r>
              <a:rPr lang="uk-UA" sz="2400" b="1" i="1" u="sng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молоко, потреби, дорога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None/>
            </a:pP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малако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патреби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дарога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літера </a:t>
            </a:r>
            <a:r>
              <a:rPr lang="uk-UA" sz="2400" b="1" i="1" u="sng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передає звуки </a:t>
            </a:r>
            <a:r>
              <a:rPr lang="uk-UA" sz="2400" b="1" i="1" u="sng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шч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вищий, що </a:t>
            </a:r>
          </a:p>
          <a:p>
            <a:pPr algn="just">
              <a:buNone/>
            </a:pP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висший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шо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буквосполучення </a:t>
            </a:r>
            <a:r>
              <a:rPr lang="uk-UA" sz="2400" b="1" i="1" u="sng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400" b="1" i="1" u="sng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дз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передають злиті звуки:</a:t>
            </a: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сиджу, кукурудза 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сижу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кукуруза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літера </a:t>
            </a:r>
            <a:r>
              <a:rPr lang="uk-UA" sz="2400" b="1" i="1" u="sng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ґ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передає звук </a:t>
            </a:r>
            <a:r>
              <a:rPr lang="uk-UA" sz="2400" b="1" i="1" u="sng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ґ</a:t>
            </a:r>
            <a:r>
              <a:rPr lang="uk-UA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обґрунтування, ґатунок 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(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не </a:t>
            </a:r>
            <a:r>
              <a:rPr lang="uk-UA" sz="2000" b="1" i="1" dirty="0" err="1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обгрунтування</a:t>
            </a:r>
            <a:r>
              <a:rPr lang="uk-UA" sz="20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гатунок</a:t>
            </a:r>
            <a:r>
              <a:rPr lang="uk-UA" sz="24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)…</a:t>
            </a:r>
            <a:endParaRPr lang="ru-RU" sz="24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7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18493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Модуль 1.</a:t>
            </a:r>
          </a:p>
          <a:p>
            <a:pPr algn="ctr">
              <a:lnSpc>
                <a:spcPct val="80000"/>
              </a:lnSpc>
            </a:pP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Нормативність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як основа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літературної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мови</a:t>
            </a: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just">
              <a:lnSpc>
                <a:spcPct val="80000"/>
              </a:lnSpc>
            </a:pPr>
            <a:endParaRPr lang="ru-RU" sz="1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Українська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історичний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екскурс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2.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Функції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суспільстві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3.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Поняття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мовної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4.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Орфоепічні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акцентуаційні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УЛМ.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5.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Лексична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норма як компонент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формування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мовної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компетенції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6.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Морфологічні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орфографічні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як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чинник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високого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рівня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культури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7.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Синтаксична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пунктуаційна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нормативність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мовлення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854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43"/>
            <a:ext cx="9144000" cy="708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9CE0B5BD-EEAB-4390-A349-EEFF4AA0C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916832"/>
            <a:ext cx="633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2049" name="Рисунок 4" descr="Картинки по запросу зверни увагу">
            <a:extLst>
              <a:ext uri="{FF2B5EF4-FFF2-40B4-BE49-F238E27FC236}">
                <a16:creationId xmlns="" xmlns:a16="http://schemas.microsoft.com/office/drawing/2014/main" id="{1B0D1DE4-D632-4F16-B3B8-2245A75A0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34334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8F14B1E-2702-47AC-9CE9-62DE01AD4391}"/>
              </a:ext>
            </a:extLst>
          </p:cNvPr>
          <p:cNvSpPr/>
          <p:nvPr/>
        </p:nvSpPr>
        <p:spPr>
          <a:xfrm>
            <a:off x="2483768" y="517652"/>
            <a:ext cx="5832648" cy="496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b="1" i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Запам’ятайте: наголоси в словах!</a:t>
            </a:r>
            <a:endParaRPr lang="x-none" sz="2400" b="1" kern="15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94C6828C-AB47-4660-8F9C-FC22C7620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1812"/>
              </p:ext>
            </p:extLst>
          </p:nvPr>
        </p:nvGraphicFramePr>
        <p:xfrm>
          <a:off x="1331640" y="1173597"/>
          <a:ext cx="7632848" cy="5559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="" xmlns:a16="http://schemas.microsoft.com/office/drawing/2014/main" val="2490024027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407439072"/>
                    </a:ext>
                  </a:extLst>
                </a:gridCol>
                <a:gridCol w="1693511">
                  <a:extLst>
                    <a:ext uri="{9D8B030D-6E8A-4147-A177-3AD203B41FA5}">
                      <a16:colId xmlns="" xmlns:a16="http://schemas.microsoft.com/office/drawing/2014/main" val="1426052951"/>
                    </a:ext>
                  </a:extLst>
                </a:gridCol>
                <a:gridCol w="1762873">
                  <a:extLst>
                    <a:ext uri="{9D8B030D-6E8A-4147-A177-3AD203B41FA5}">
                      <a16:colId xmlns="" xmlns:a16="http://schemas.microsoft.com/office/drawing/2014/main" val="3390693744"/>
                    </a:ext>
                  </a:extLst>
                </a:gridCol>
              </a:tblGrid>
              <a:tr h="1599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склад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склад</a:t>
                      </a:r>
                      <a:endParaRPr lang="x-none" sz="1600" kern="15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3-й склад</a:t>
                      </a:r>
                      <a:endParaRPr lang="x-none" sz="1600" kern="15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4-й склад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168680"/>
                  </a:ext>
                </a:extLst>
              </a:tr>
              <a:tr h="516860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вАги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вИпадок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вІльха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вчЕння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гЕтьман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дАно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дОнька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дОньчин</a:t>
                      </a:r>
                      <a:endParaRPr lang="x-none" sz="1600" b="0" kern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(але </a:t>
                      </a: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дочкА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доччИн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жАлісливий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зрУчний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кАмбала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кИшка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кОлія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кОсий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Оцет</a:t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пОмилка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x-none" sz="1600" b="0" kern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(рідше – </a:t>
                      </a: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помИлка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uk-UA" sz="160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аджЕ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борОдавка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вибОїна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визвОльний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вітчИм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всерЕдині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гуртОжиток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данИна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довІдник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допІзна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експЕрт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жадАний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житлО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індУстрія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іржАвіти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квартАл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мерЕжа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бюлетЕнь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гастронОмія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горілИць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горошИна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двоскладОвий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диспансЕр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джентльмЕн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жалюзІ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запитАння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інженЕрія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інструмЕнт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каталОг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металУргія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некролОг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низинА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перелЯк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безготівкОвий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безперестАнку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буржуазІя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ветеринАрія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дешевинА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медикамЕнт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нафтопровІд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начистотУ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невитравнИй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недовіднИй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сирокопчЕний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щодобовИй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4796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848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843"/>
            <a:ext cx="9144000" cy="708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9CE0B5BD-EEAB-4390-A349-EEFF4AA0C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916832"/>
            <a:ext cx="633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2049" name="Рисунок 4" descr="Картинки по запросу зверни увагу">
            <a:extLst>
              <a:ext uri="{FF2B5EF4-FFF2-40B4-BE49-F238E27FC236}">
                <a16:creationId xmlns="" xmlns:a16="http://schemas.microsoft.com/office/drawing/2014/main" id="{1B0D1DE4-D632-4F16-B3B8-2245A75A0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34334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8F14B1E-2702-47AC-9CE9-62DE01AD4391}"/>
              </a:ext>
            </a:extLst>
          </p:cNvPr>
          <p:cNvSpPr/>
          <p:nvPr/>
        </p:nvSpPr>
        <p:spPr>
          <a:xfrm>
            <a:off x="2483768" y="517652"/>
            <a:ext cx="5832648" cy="496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b="1" i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Запам’ятайте: наголоси в словах!</a:t>
            </a:r>
            <a:endParaRPr lang="x-none" sz="2400" b="1" kern="15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94C6828C-AB47-4660-8F9C-FC22C7620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63620"/>
              </p:ext>
            </p:extLst>
          </p:nvPr>
        </p:nvGraphicFramePr>
        <p:xfrm>
          <a:off x="1619672" y="1268760"/>
          <a:ext cx="6984775" cy="5461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721">
                  <a:extLst>
                    <a:ext uri="{9D8B030D-6E8A-4147-A177-3AD203B41FA5}">
                      <a16:colId xmlns="" xmlns:a16="http://schemas.microsoft.com/office/drawing/2014/main" val="2490024027"/>
                    </a:ext>
                  </a:extLst>
                </a:gridCol>
                <a:gridCol w="1711420">
                  <a:extLst>
                    <a:ext uri="{9D8B030D-6E8A-4147-A177-3AD203B41FA5}">
                      <a16:colId xmlns="" xmlns:a16="http://schemas.microsoft.com/office/drawing/2014/main" val="2407439072"/>
                    </a:ext>
                  </a:extLst>
                </a:gridCol>
                <a:gridCol w="1716439">
                  <a:extLst>
                    <a:ext uri="{9D8B030D-6E8A-4147-A177-3AD203B41FA5}">
                      <a16:colId xmlns="" xmlns:a16="http://schemas.microsoft.com/office/drawing/2014/main" val="1426052951"/>
                    </a:ext>
                  </a:extLst>
                </a:gridCol>
                <a:gridCol w="1613195">
                  <a:extLst>
                    <a:ext uri="{9D8B030D-6E8A-4147-A177-3AD203B41FA5}">
                      <a16:colId xmlns="" xmlns:a16="http://schemas.microsoft.com/office/drawing/2014/main" val="3390693744"/>
                    </a:ext>
                  </a:extLst>
                </a:gridCol>
              </a:tblGrid>
              <a:tr h="1599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склад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склад</a:t>
                      </a:r>
                      <a:endParaRPr lang="x-none" sz="1600" kern="15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3-й склад</a:t>
                      </a:r>
                      <a:endParaRPr lang="x-none" sz="1600" kern="15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4-й склад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168680"/>
                  </a:ext>
                </a:extLst>
              </a:tr>
              <a:tr h="516860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пОсмішка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прИщіпка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рИнковий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рАзом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рУно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спИна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стАтуя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фОльга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фОрзац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цЕнтнер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цИган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щИпці</a:t>
                      </a: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b="0" kern="150" spc="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Яловичина</a:t>
                      </a:r>
                      <a:endParaRPr lang="x-none" sz="1600" b="0" kern="1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надлИшок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отАман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позАторік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почАсти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промІжок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пулОвер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серЕдина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танОк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тризУб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цемЕнт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ціннИк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чорнОслив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чорнОзем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пересІчний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псевдонІм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симетрІя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соломИнка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урочИстий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безготівкОвий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безперестАнку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буржуазІя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ветеринАрія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дешевинА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медикамЕнт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нафтопровІд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начистотУ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невитравнИй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недовіднИй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сирокопчЕний</a:t>
                      </a:r>
                      <a: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uk-UA" sz="1600" kern="15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uk-UA" sz="1600" kern="150" spc="2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щодобовИй</a:t>
                      </a:r>
                      <a:endParaRPr lang="x-none" sz="1600" kern="150" dirty="0">
                        <a:effectLst/>
                        <a:latin typeface="Arial" panose="020B0604020202020204" pitchFamily="34" charset="0"/>
                        <a:ea typeface="Andale Sans UI"/>
                        <a:cs typeface="Arial" panose="020B0604020202020204" pitchFamily="34" charset="0"/>
                      </a:endParaRPr>
                    </a:p>
                  </a:txBody>
                  <a:tcPr marL="45886" marR="4588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4796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813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99288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5.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Лексична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норма як компонент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формування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мовної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компетенції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</a:t>
            </a:r>
          </a:p>
          <a:p>
            <a:pPr algn="ctr">
              <a:lnSpc>
                <a:spcPct val="8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(із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lexikos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словниковий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</a:p>
          <a:p>
            <a:pPr algn="ctr">
              <a:lnSpc>
                <a:spcPct val="8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словниковий склад мови.</a:t>
            </a:r>
          </a:p>
          <a:p>
            <a:pPr algn="ctr">
              <a:lnSpc>
                <a:spcPct val="80000"/>
              </a:lnSpc>
            </a:pP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корінна                       запозичена</a:t>
            </a:r>
          </a:p>
          <a:p>
            <a:pPr algn="ctr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Корінна лексика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слова, які успадкувала 	українська мова з індоєвропейської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єдності, праслов’янської мови, а також створені 	на власному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мовному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ґрунті.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Вона становить 	приблизно 90 % від загальної 	кількості слів української мови.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="" xmlns:a16="http://schemas.microsoft.com/office/drawing/2014/main" id="{91640AC7-B1CC-4B3D-88BF-545487881CFD}"/>
              </a:ext>
            </a:extLst>
          </p:cNvPr>
          <p:cNvCxnSpPr/>
          <p:nvPr/>
        </p:nvCxnSpPr>
        <p:spPr>
          <a:xfrm flipH="1">
            <a:off x="2987824" y="2132856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F9D19674-6219-4E3C-8BA5-8EF71ABB4BA9}"/>
              </a:ext>
            </a:extLst>
          </p:cNvPr>
          <p:cNvCxnSpPr/>
          <p:nvPr/>
        </p:nvCxnSpPr>
        <p:spPr>
          <a:xfrm>
            <a:off x="5220074" y="2168860"/>
            <a:ext cx="108012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230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-153678"/>
            <a:ext cx="8643998" cy="11658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Найдавніші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запозичення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із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:</a:t>
            </a:r>
          </a:p>
          <a:p>
            <a:pPr lvl="2"/>
            <a:endParaRPr lang="uk-UA" dirty="0"/>
          </a:p>
          <a:p>
            <a:pPr lvl="2"/>
            <a:r>
              <a:rPr lang="uk-UA" sz="2000" b="1" dirty="0"/>
              <a:t>грецької:</a:t>
            </a:r>
            <a:r>
              <a:rPr lang="uk-UA" sz="2000" dirty="0"/>
              <a:t> </a:t>
            </a:r>
            <a:r>
              <a:rPr lang="uk-UA" sz="2000" b="1" i="1" dirty="0">
                <a:solidFill>
                  <a:srgbClr val="0070C0"/>
                </a:solidFill>
              </a:rPr>
              <a:t>лавр, мак, м’ята, ангел, патріарх, алфавіт, кафедра, Софія, вишня, телефон, Андрій, Василь, Олександр, Олена.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/>
              <a:t>латині: </a:t>
            </a:r>
            <a:r>
              <a:rPr lang="uk-UA" sz="2000" b="1" i="1" dirty="0">
                <a:solidFill>
                  <a:srgbClr val="0070C0"/>
                </a:solidFill>
              </a:rPr>
              <a:t>коляда, фортуна, Марко, Павло, Юлія, аргумент, мотор, дедукція, контакт, конституція, республіка, соціалізм, адвокат, нотаріус, прокуратура.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/>
              <a:t>тюркських, скандинавських та угро-фінських мов: </a:t>
            </a:r>
            <a:r>
              <a:rPr lang="uk-UA" sz="2000" b="1" i="1" dirty="0">
                <a:solidFill>
                  <a:srgbClr val="0070C0"/>
                </a:solidFill>
              </a:rPr>
              <a:t>оселедець, Ігор, ябеда, сани, аркан, кавун, каракуль, балик, халва, чабан, лапша.</a:t>
            </a:r>
          </a:p>
          <a:p>
            <a:pPr lvl="2"/>
            <a:endParaRPr lang="x-none" sz="2000" dirty="0"/>
          </a:p>
          <a:p>
            <a:pPr algn="ctr"/>
            <a:r>
              <a:rPr lang="uk-UA" sz="2000" b="1" dirty="0"/>
              <a:t>Лексичні запозичення з нових західноєвропейських мов:</a:t>
            </a:r>
            <a:endParaRPr lang="x-none" sz="2000" b="1" dirty="0"/>
          </a:p>
          <a:p>
            <a:pPr lvl="2"/>
            <a:r>
              <a:rPr lang="uk-UA" sz="2000" b="1" dirty="0"/>
              <a:t>німецької: </a:t>
            </a:r>
            <a:r>
              <a:rPr lang="uk-UA" sz="2000" b="1" i="1" dirty="0">
                <a:solidFill>
                  <a:srgbClr val="0070C0"/>
                </a:solidFill>
              </a:rPr>
              <a:t>верстат, шайба, бухгалтер, штраф, солдат, бинт, лазарет, мольберт, масштаб, бутерброд, флейта, кеглі;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/>
              <a:t>французької: </a:t>
            </a:r>
            <a:r>
              <a:rPr lang="uk-UA" sz="2000" b="1" i="1" dirty="0">
                <a:solidFill>
                  <a:srgbClr val="0070C0"/>
                </a:solidFill>
              </a:rPr>
              <a:t>парламент, атака, антракт, екіпаж, костюм, сюжет, бульйон, політика, шосе, пальто, пудра, партизан, паска;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/>
              <a:t>англійської: </a:t>
            </a:r>
            <a:r>
              <a:rPr lang="uk-UA" sz="2000" b="1" i="1" dirty="0">
                <a:solidFill>
                  <a:srgbClr val="0070C0"/>
                </a:solidFill>
              </a:rPr>
              <a:t>блюмінг, тунель, мітинг, бокс, футбол, яхта, трамвай, старт, кекс, джем, ром, плед;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/>
              <a:t>італійської:</a:t>
            </a:r>
            <a:r>
              <a:rPr lang="uk-UA" sz="2000" dirty="0"/>
              <a:t> </a:t>
            </a:r>
            <a:r>
              <a:rPr lang="uk-UA" sz="2000" b="1" i="1" dirty="0">
                <a:solidFill>
                  <a:srgbClr val="0070C0"/>
                </a:solidFill>
              </a:rPr>
              <a:t>акорд, дует, арка, </a:t>
            </a:r>
            <a:r>
              <a:rPr lang="uk-UA" sz="2000" b="1" i="1" dirty="0" err="1">
                <a:solidFill>
                  <a:srgbClr val="0070C0"/>
                </a:solidFill>
              </a:rPr>
              <a:t>нетто</a:t>
            </a:r>
            <a:r>
              <a:rPr lang="uk-UA" sz="2000" b="1" i="1" dirty="0">
                <a:solidFill>
                  <a:srgbClr val="0070C0"/>
                </a:solidFill>
              </a:rPr>
              <a:t>, аварія, бензин, опера, банк;</a:t>
            </a:r>
            <a:endParaRPr lang="x-none" sz="2000" b="1" dirty="0">
              <a:solidFill>
                <a:srgbClr val="0070C0"/>
              </a:solidFill>
            </a:endParaRPr>
          </a:p>
          <a:p>
            <a:pPr lvl="2"/>
            <a:r>
              <a:rPr lang="uk-UA" sz="2000" b="1" dirty="0">
                <a:solidFill>
                  <a:srgbClr val="0070C0"/>
                </a:solidFill>
              </a:rPr>
              <a:t>голландської: </a:t>
            </a:r>
            <a:r>
              <a:rPr lang="uk-UA" sz="2000" b="1" i="1" dirty="0">
                <a:solidFill>
                  <a:srgbClr val="0070C0"/>
                </a:solidFill>
              </a:rPr>
              <a:t>шлюпка, картуз, каюта, матрос, гавань.</a:t>
            </a:r>
            <a:endParaRPr lang="x-none" sz="2000" b="1" dirty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677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Запам</a:t>
            </a:r>
            <a:r>
              <a:rPr lang="en-US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’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ятайте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! 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6DF95135-6F9F-4A7F-A737-9BDC7D599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44650"/>
              </p:ext>
            </p:extLst>
          </p:nvPr>
        </p:nvGraphicFramePr>
        <p:xfrm>
          <a:off x="1619672" y="859745"/>
          <a:ext cx="6912768" cy="6217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026">
                  <a:extLst>
                    <a:ext uri="{9D8B030D-6E8A-4147-A177-3AD203B41FA5}">
                      <a16:colId xmlns="" xmlns:a16="http://schemas.microsoft.com/office/drawing/2014/main" val="1801730207"/>
                    </a:ext>
                  </a:extLst>
                </a:gridCol>
                <a:gridCol w="3456742">
                  <a:extLst>
                    <a:ext uri="{9D8B030D-6E8A-4147-A177-3AD203B41FA5}">
                      <a16:colId xmlns="" xmlns:a16="http://schemas.microsoft.com/office/drawing/2014/main" val="683926936"/>
                    </a:ext>
                  </a:extLst>
                </a:gridCol>
              </a:tblGrid>
              <a:tr h="1382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Запозичене слово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Українські відповідники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62766951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аеропорт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летОвище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4185835351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алфавіт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абЕтка (Азбука)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21850186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аномалія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відхИлення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822741561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актуальний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важлИвий (сучАсний)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485359981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аплодисменти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Оплески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016589884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апелювати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звертАтися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680403897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аргумент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дОказ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322991547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бібліотека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книгозбІрня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58353679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біографія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життЄпис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408245467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візит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відвІдини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64494655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вокзал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двірЕць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704398238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вертикальний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прямовИсний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193825085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галстук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кравАтка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597853648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горизонтальний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позЕмний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81934085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дистанція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вІдстань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120490082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дифтонг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двозвУк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852620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530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Запам</a:t>
            </a:r>
            <a:r>
              <a:rPr lang="en-US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’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ятайте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! 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6DF95135-6F9F-4A7F-A737-9BDC7D599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28050"/>
              </p:ext>
            </p:extLst>
          </p:nvPr>
        </p:nvGraphicFramePr>
        <p:xfrm>
          <a:off x="1619672" y="980728"/>
          <a:ext cx="6912768" cy="5852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026">
                  <a:extLst>
                    <a:ext uri="{9D8B030D-6E8A-4147-A177-3AD203B41FA5}">
                      <a16:colId xmlns="" xmlns:a16="http://schemas.microsoft.com/office/drawing/2014/main" val="1801730207"/>
                    </a:ext>
                  </a:extLst>
                </a:gridCol>
                <a:gridCol w="3456742">
                  <a:extLst>
                    <a:ext uri="{9D8B030D-6E8A-4147-A177-3AD203B41FA5}">
                      <a16:colId xmlns="" xmlns:a16="http://schemas.microsoft.com/office/drawing/2014/main" val="683926936"/>
                    </a:ext>
                  </a:extLst>
                </a:gridCol>
              </a:tblGrid>
              <a:tr h="1382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Запозичене слово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Українські відповідники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62766951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дифтонг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двозвУк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852620657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консенсус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згОда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962969179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куліси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лаштУнки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93798694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менеджмент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управлІння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837641691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меридіан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півдЕнник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13805495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площа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майдАн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24858658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полюс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бігУн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424819585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прогрес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пОступ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743561215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процент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відсОток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073854899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ранг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званнЯ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409031217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раціонально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доцІльно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80562317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резерв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запАс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84778991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стенографія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скорОпис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808516150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тротуар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хіднИк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63317628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фарфор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порцелЯна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78837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165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Запам</a:t>
            </a:r>
            <a:r>
              <a:rPr lang="en-US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’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ятайте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! 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6DF95135-6F9F-4A7F-A737-9BDC7D599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678837"/>
              </p:ext>
            </p:extLst>
          </p:nvPr>
        </p:nvGraphicFramePr>
        <p:xfrm>
          <a:off x="1619672" y="980728"/>
          <a:ext cx="6912768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026">
                  <a:extLst>
                    <a:ext uri="{9D8B030D-6E8A-4147-A177-3AD203B41FA5}">
                      <a16:colId xmlns="" xmlns:a16="http://schemas.microsoft.com/office/drawing/2014/main" val="1801730207"/>
                    </a:ext>
                  </a:extLst>
                </a:gridCol>
                <a:gridCol w="3456742">
                  <a:extLst>
                    <a:ext uri="{9D8B030D-6E8A-4147-A177-3AD203B41FA5}">
                      <a16:colId xmlns="" xmlns:a16="http://schemas.microsoft.com/office/drawing/2014/main" val="683926936"/>
                    </a:ext>
                  </a:extLst>
                </a:gridCol>
              </a:tblGrid>
              <a:tr h="1382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Запозичене слово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Українські відповідники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3627669513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феномен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Явище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592104018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>
                          <a:effectLst/>
                        </a:rPr>
                        <a:t>фіаско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невдАча</a:t>
                      </a:r>
                      <a:r>
                        <a:rPr lang="uk-UA" sz="2000" kern="150" spc="20" dirty="0">
                          <a:effectLst/>
                        </a:rPr>
                        <a:t>, </a:t>
                      </a:r>
                      <a:r>
                        <a:rPr lang="uk-UA" sz="2000" kern="150" spc="20" dirty="0" err="1">
                          <a:effectLst/>
                        </a:rPr>
                        <a:t>провАл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2049143642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фікція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вИгадка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4099689525"/>
                  </a:ext>
                </a:extLst>
              </a:tr>
              <a:tr h="14349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фон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тлО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199264104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фонтан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водогрАй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762722467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фотокартка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світлИна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1960032882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фундатор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заснОвник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891772692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>
                          <a:effectLst/>
                        </a:rPr>
                        <a:t>чемодан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spc="20" dirty="0" err="1">
                          <a:effectLst/>
                        </a:rPr>
                        <a:t>валІза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36044" marR="36044" marT="0" marB="0"/>
                </a:tc>
                <a:extLst>
                  <a:ext uri="{0D108BD9-81ED-4DB2-BD59-A6C34878D82A}">
                    <a16:rowId xmlns="" xmlns:a16="http://schemas.microsoft.com/office/drawing/2014/main" val="420028557"/>
                  </a:ext>
                </a:extLst>
              </a:tr>
            </a:tbl>
          </a:graphicData>
        </a:graphic>
      </p:graphicFrame>
      <p:sp>
        <p:nvSpPr>
          <p:cNvPr id="5" name="32-конечная звезда 7">
            <a:extLst>
              <a:ext uri="{FF2B5EF4-FFF2-40B4-BE49-F238E27FC236}">
                <a16:creationId xmlns="" xmlns:a16="http://schemas.microsoft.com/office/drawing/2014/main" id="{D3D2E2A6-0EE9-492B-8B80-CD5C80973D2C}"/>
              </a:ext>
            </a:extLst>
          </p:cNvPr>
          <p:cNvSpPr/>
          <p:nvPr/>
        </p:nvSpPr>
        <p:spPr>
          <a:xfrm>
            <a:off x="2771800" y="4365104"/>
            <a:ext cx="6120680" cy="2278606"/>
          </a:xfrm>
          <a:prstGeom prst="star32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srgbClr val="FFFF00"/>
                </a:solidFill>
              </a:rPr>
              <a:t>Суржик  - “мова для убогих, метафізична модель духовних бомжів”          	         </a:t>
            </a:r>
            <a:r>
              <a:rPr lang="uk-UA" sz="2000" i="1" dirty="0" err="1">
                <a:solidFill>
                  <a:srgbClr val="FFFF00"/>
                </a:solidFill>
              </a:rPr>
              <a:t>Ю.Андрухович</a:t>
            </a:r>
            <a:endParaRPr lang="uk-UA" sz="2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2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839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48567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Невиправдане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вживання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4800" b="1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кальок</a:t>
            </a: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2429608D-F51A-403B-9892-7AA7C35F3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432006"/>
              </p:ext>
            </p:extLst>
          </p:nvPr>
        </p:nvGraphicFramePr>
        <p:xfrm>
          <a:off x="1691680" y="980728"/>
          <a:ext cx="6394534" cy="4608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7267">
                  <a:extLst>
                    <a:ext uri="{9D8B030D-6E8A-4147-A177-3AD203B41FA5}">
                      <a16:colId xmlns="" xmlns:a16="http://schemas.microsoft.com/office/drawing/2014/main" val="2554019454"/>
                    </a:ext>
                  </a:extLst>
                </a:gridCol>
                <a:gridCol w="3197267">
                  <a:extLst>
                    <a:ext uri="{9D8B030D-6E8A-4147-A177-3AD203B41FA5}">
                      <a16:colId xmlns="" xmlns:a16="http://schemas.microsoft.com/office/drawing/2014/main" val="3783237817"/>
                    </a:ext>
                  </a:extLst>
                </a:gridCol>
              </a:tblGrid>
              <a:tr h="2108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Норма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Калька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03326236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безготівковий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</a:rPr>
                        <a:t>безналічний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66208894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брати/узяти участь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</a:rPr>
                        <a:t>приймати/прийняти участь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62059764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будь-який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любий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90336901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</a:rPr>
                        <a:t>виняток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виключення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59091626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</a:rPr>
                        <a:t>виторг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>
                          <a:effectLst/>
                        </a:rPr>
                        <a:t>виручка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03843439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</a:rPr>
                        <a:t>внески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kern="0" dirty="0" err="1">
                          <a:effectLst/>
                        </a:rPr>
                        <a:t>взноси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85854799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мито, збір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effectLst/>
                        </a:rPr>
                        <a:t>пошліна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1275904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митниця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таможня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00866352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передплата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підписка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76341040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післяплата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накладна плата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76161807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uk-UA" sz="1800" kern="150">
                          <a:effectLst/>
                        </a:rPr>
                        <a:t>постачальник 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effectLst/>
                        </a:rPr>
                        <a:t>поставщик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34583886"/>
                  </a:ext>
                </a:extLst>
              </a:tr>
              <a:tr h="2108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розпродаж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effectLst/>
                        </a:rPr>
                        <a:t>розпродажа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36666685"/>
                  </a:ext>
                </a:extLst>
              </a:tr>
              <a:tr h="21144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uk-UA" sz="1800" kern="150">
                          <a:effectLst/>
                        </a:rPr>
                        <a:t>суперечності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протиріччя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40935172"/>
                  </a:ext>
                </a:extLst>
              </a:tr>
              <a:tr h="21144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800100" algn="l"/>
                        </a:tabLst>
                      </a:pPr>
                      <a:r>
                        <a:rPr lang="uk-UA" sz="1800" kern="150">
                          <a:effectLst/>
                        </a:rPr>
                        <a:t>штатний розклад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штатний розпис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79931725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F544550D-C2EC-4040-A04A-CEFDC9D93490}"/>
              </a:ext>
            </a:extLst>
          </p:cNvPr>
          <p:cNvSpPr/>
          <p:nvPr/>
        </p:nvSpPr>
        <p:spPr>
          <a:xfrm>
            <a:off x="1403648" y="5495090"/>
            <a:ext cx="73448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Кальки</a:t>
            </a:r>
            <a:r>
              <a:rPr lang="uk-UA" sz="2400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– слово чи вислів, скопійовані засобами української мови з іншої мови, у яких значущу частину буквально перекладено</a:t>
            </a:r>
            <a:endParaRPr lang="x-none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06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22187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6.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Морфологічні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орфографічні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норми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як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чинник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високого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рівня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культури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uk-UA" sz="2400" b="1" dirty="0"/>
          </a:p>
          <a:p>
            <a:r>
              <a:rPr lang="uk-UA" sz="2400" b="1" dirty="0"/>
              <a:t>	Морфологія</a:t>
            </a:r>
            <a:r>
              <a:rPr lang="uk-UA" sz="2400" dirty="0"/>
              <a:t> (від грецьких слів </a:t>
            </a:r>
            <a:r>
              <a:rPr lang="uk-UA" sz="2400" i="1" dirty="0" err="1"/>
              <a:t>morphé</a:t>
            </a:r>
            <a:r>
              <a:rPr lang="uk-UA" sz="2400" i="1" dirty="0"/>
              <a:t> </a:t>
            </a:r>
            <a:r>
              <a:rPr lang="uk-UA" sz="2400" dirty="0"/>
              <a:t>– форма і </a:t>
            </a:r>
            <a:r>
              <a:rPr lang="uk-UA" sz="2400" i="1" dirty="0" err="1"/>
              <a:t>lógos</a:t>
            </a:r>
            <a:r>
              <a:rPr lang="uk-UA" sz="2400" dirty="0"/>
              <a:t> – 	наука, учення) – це розділ граматики, що охоплює вчення 	про будову слова, форми словозміни, способи 	вираження граматичних значень, а також учення про 	частини мови та властиві їм способи словотворення. 	</a:t>
            </a:r>
          </a:p>
          <a:p>
            <a:r>
              <a:rPr lang="uk-UA" sz="2400" dirty="0"/>
              <a:t>	</a:t>
            </a:r>
          </a:p>
          <a:p>
            <a:r>
              <a:rPr lang="uk-UA" sz="2400" dirty="0"/>
              <a:t>	</a:t>
            </a:r>
            <a:r>
              <a:rPr lang="uk-UA" sz="2400" b="1" dirty="0"/>
              <a:t>Словоформа</a:t>
            </a:r>
            <a:r>
              <a:rPr lang="uk-UA" sz="2400" dirty="0"/>
              <a:t> – це конкретна граматична форма слова. 	Наприклад, у словосполученнях </a:t>
            </a:r>
            <a:r>
              <a:rPr lang="uk-UA" sz="2400" i="1" dirty="0"/>
              <a:t>побачив студента, 	порадив студенту, говорив зі студентом</a:t>
            </a:r>
            <a:r>
              <a:rPr lang="uk-UA" sz="2400" dirty="0"/>
              <a:t> ужито три 	словоформи слова </a:t>
            </a:r>
            <a:r>
              <a:rPr lang="uk-UA" sz="2400" i="1" dirty="0"/>
              <a:t>студент</a:t>
            </a:r>
            <a:r>
              <a:rPr lang="uk-UA" sz="2400" dirty="0"/>
              <a:t>. </a:t>
            </a:r>
          </a:p>
          <a:p>
            <a:r>
              <a:rPr lang="uk-UA" sz="2400" dirty="0"/>
              <a:t>	У кожному повнозначному 	слові поєднано два значення: 	</a:t>
            </a:r>
            <a:r>
              <a:rPr lang="uk-UA" sz="2400" i="1" dirty="0"/>
              <a:t>лексичне та граматичне.</a:t>
            </a:r>
            <a:endParaRPr lang="x-none" sz="2400" i="1" dirty="0"/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29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404F5630-EB38-4A58-9162-8B20CE54D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321988"/>
              </p:ext>
            </p:extLst>
          </p:nvPr>
        </p:nvGraphicFramePr>
        <p:xfrm>
          <a:off x="1403648" y="294883"/>
          <a:ext cx="7488832" cy="6457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16957613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3570748207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363229456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1565783504"/>
                    </a:ext>
                  </a:extLst>
                </a:gridCol>
              </a:tblGrid>
              <a:tr h="163247"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Частини мови</a:t>
                      </a:r>
                      <a:endParaRPr lang="x-none" sz="1600" b="1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8181001"/>
                  </a:ext>
                </a:extLst>
              </a:tr>
              <a:tr h="209605"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самостійних + 3 службові + 1 вигук</a:t>
                      </a:r>
                      <a:endParaRPr lang="x-none" sz="1600" b="1" kern="15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1930646"/>
                  </a:ext>
                </a:extLst>
              </a:tr>
              <a:tr h="209605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endParaRPr lang="x-none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endParaRPr lang="x-none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Значення</a:t>
                      </a:r>
                      <a:endParaRPr lang="x-none" sz="1600" i="1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Питання</a:t>
                      </a:r>
                      <a:endParaRPr lang="x-none" sz="1600" i="1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3946608894"/>
                  </a:ext>
                </a:extLst>
              </a:tr>
              <a:tr h="209605">
                <a:tc rowSpan="6"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самостійні</a:t>
                      </a:r>
                      <a:endParaRPr lang="x-none" sz="1600" b="1" i="1" kern="15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vert="vert27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іменник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предмет, особа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хто? що?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3044748478"/>
                  </a:ext>
                </a:extLst>
              </a:tr>
              <a:tr h="209605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прикметник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ознака предмета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який? чий?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2037820763"/>
                  </a:ext>
                </a:extLst>
              </a:tr>
              <a:tr h="435226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числівник</a:t>
                      </a:r>
                      <a:endParaRPr lang="x-none" sz="1600" b="1" kern="15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число, кількість, порядок під час лічби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скільки? котрий?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694675246"/>
                  </a:ext>
                </a:extLst>
              </a:tr>
              <a:tr h="6608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займенник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указує на предмет (але не називає його), на ознаку, кількість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хто? що? який? чий? скільки? котрий?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2799742154"/>
                  </a:ext>
                </a:extLst>
              </a:tr>
              <a:tr h="435226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дієслово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 або стан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 робити? 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 зробити?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1221949364"/>
                  </a:ext>
                </a:extLst>
              </a:tr>
              <a:tr h="1286821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прислівник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ознака дії, ознака ознаки, ознака предмета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як? коли? де? куди? звідки? для чого? навіщо? чому? 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 способом? наскільки?</a:t>
                      </a:r>
                      <a:endParaRPr lang="x-none" sz="1600" b="1" i="1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4212106653"/>
                  </a:ext>
                </a:extLst>
              </a:tr>
              <a:tr h="435226">
                <a:tc rowSpan="3">
                  <a:txBody>
                    <a:bodyPr/>
                    <a:lstStyle/>
                    <a:p>
                      <a:pPr marL="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службові</a:t>
                      </a:r>
                      <a:endParaRPr lang="x-none" sz="1600" b="1" i="1" kern="15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vert="vert270"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прийменник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слугує для зв’язку слів у словосполученні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row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b="1" i="1" kern="1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b="1" i="1" kern="1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600" b="1" i="1" kern="1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відповідають </a:t>
                      </a:r>
                      <a:endParaRPr lang="x-none" sz="1600" b="1" i="1" kern="1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запитання</a:t>
                      </a:r>
                      <a:endParaRPr lang="x-none" sz="1600" b="1" i="1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extLst>
                  <a:ext uri="{0D108BD9-81ED-4DB2-BD59-A6C34878D82A}">
                    <a16:rowId xmlns="" xmlns:a16="http://schemas.microsoft.com/office/drawing/2014/main" val="1665734760"/>
                  </a:ext>
                </a:extLst>
              </a:tr>
              <a:tr h="6608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сполучник</a:t>
                      </a:r>
                      <a:endParaRPr lang="x-none" sz="1600" b="1" kern="15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слугує для зв’язку однорідних членів, простих речень у складному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7470682"/>
                  </a:ext>
                </a:extLst>
              </a:tr>
              <a:tr h="6608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частка</a:t>
                      </a:r>
                      <a:endParaRPr lang="x-none" sz="1600" b="1" kern="15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слугує для утворення окремих граматичних форм, надання відтінків значень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5303994"/>
                  </a:ext>
                </a:extLst>
              </a:tr>
              <a:tr h="435226">
                <a:tc gridSpan="2">
                  <a:txBody>
                    <a:bodyPr/>
                    <a:lstStyle/>
                    <a:p>
                      <a:pPr marL="0" indent="3816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50" spc="2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вигук</a:t>
                      </a:r>
                      <a:endParaRPr lang="x-none" sz="1600" b="1" kern="15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виражає почуття та волевиявлення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50780" marR="50780" marT="0" marB="0"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370483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332DE8CD-E951-4566-968E-3063595C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525" y="1571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7865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89"/>
            <a:ext cx="8320470" cy="60878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1.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Українська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мова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історичний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екскурс</a:t>
            </a: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2050" name="Picture 2" descr="ÐÐ° ÑÐ¾Ð½ÐµÑÐ¸ÑÐ½Ð¾Ð¼Ñ ÑÑÐ²Ð½Ñ ÑÐºÑÐ°ÑÐ½ÑÑÐºÑ Ð¼Ð¾Ð²Ñ Ð²Ð¸ÑÑÐ·Ð½ÑÑ: &#10;Ð½Ð°Ð¹Ð±ÑÐ»ÑÑÐ° ÐºÑÐ»ÑÐºÑÑÑÑ ÑÐ¾Ð½ÐµÐ¼ Ð· ÑÑÑÑ ÑÐ»Ð¾Ð²'ÑÐ½ÑÑÐºÐ¸Ñ Ð¼Ð¾Ð² â 48; &#10;Ð²Ð¾ÐºÐ°Ð»ÑÐ½ÑÑÑÑ â Â«Ð¿Ñ...">
            <a:extLst>
              <a:ext uri="{FF2B5EF4-FFF2-40B4-BE49-F238E27FC236}">
                <a16:creationId xmlns="" xmlns:a16="http://schemas.microsoft.com/office/drawing/2014/main" id="{81473E16-8CD9-47DB-98A7-D6AD506A6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7416824" cy="580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28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DBEC0AD-5058-4115-9CE3-5F30DD30405E}"/>
              </a:ext>
            </a:extLst>
          </p:cNvPr>
          <p:cNvSpPr/>
          <p:nvPr/>
        </p:nvSpPr>
        <p:spPr>
          <a:xfrm>
            <a:off x="1619672" y="332656"/>
            <a:ext cx="6408712" cy="1429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000" b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Відмінювання кількісних числівників</a:t>
            </a:r>
            <a:endParaRPr lang="x-none" sz="2000" kern="150" dirty="0">
              <a:solidFill>
                <a:srgbClr val="7030A0"/>
              </a:solidFill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uk-UA" i="1" kern="150" dirty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uk-UA" sz="1600" i="1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1. Числівник </a:t>
            </a:r>
            <a:r>
              <a:rPr lang="uk-UA" b="1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один, одна, одно (одне)</a:t>
            </a: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відмінюють так:</a:t>
            </a:r>
            <a:endParaRPr lang="x-none" sz="1600" kern="15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E7B3A2BF-956A-4B36-9F38-44230B85B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094512"/>
              </p:ext>
            </p:extLst>
          </p:nvPr>
        </p:nvGraphicFramePr>
        <p:xfrm>
          <a:off x="1547664" y="1415260"/>
          <a:ext cx="6984776" cy="2048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5245">
                  <a:extLst>
                    <a:ext uri="{9D8B030D-6E8A-4147-A177-3AD203B41FA5}">
                      <a16:colId xmlns="" xmlns:a16="http://schemas.microsoft.com/office/drawing/2014/main" val="1857620242"/>
                    </a:ext>
                  </a:extLst>
                </a:gridCol>
                <a:gridCol w="1667371">
                  <a:extLst>
                    <a:ext uri="{9D8B030D-6E8A-4147-A177-3AD203B41FA5}">
                      <a16:colId xmlns="" xmlns:a16="http://schemas.microsoft.com/office/drawing/2014/main" val="2011244737"/>
                    </a:ext>
                  </a:extLst>
                </a:gridCol>
                <a:gridCol w="1658573">
                  <a:extLst>
                    <a:ext uri="{9D8B030D-6E8A-4147-A177-3AD203B41FA5}">
                      <a16:colId xmlns="" xmlns:a16="http://schemas.microsoft.com/office/drawing/2014/main" val="2252937906"/>
                    </a:ext>
                  </a:extLst>
                </a:gridCol>
                <a:gridCol w="1698168">
                  <a:extLst>
                    <a:ext uri="{9D8B030D-6E8A-4147-A177-3AD203B41FA5}">
                      <a16:colId xmlns="" xmlns:a16="http://schemas.microsoft.com/office/drawing/2014/main" val="2818468525"/>
                    </a:ext>
                  </a:extLst>
                </a:gridCol>
                <a:gridCol w="1315419">
                  <a:extLst>
                    <a:ext uri="{9D8B030D-6E8A-4147-A177-3AD203B41FA5}">
                      <a16:colId xmlns="" xmlns:a16="http://schemas.microsoft.com/office/drawing/2014/main" val="2079694561"/>
                    </a:ext>
                  </a:extLst>
                </a:gridCol>
              </a:tblGrid>
              <a:tr h="494962">
                <a:tc>
                  <a:txBody>
                    <a:bodyPr/>
                    <a:lstStyle/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 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Однина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чоловічий рід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Однина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жіночий рід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Однина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середній рід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Множина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44450520"/>
                  </a:ext>
                </a:extLst>
              </a:tr>
              <a:tr h="1521262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Н.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Р.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З.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М.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один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одного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одному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 або Р.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одним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(на) одному (-ім)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одна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одної (однієї)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одній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одну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одною(однією)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одній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одно (одне)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одного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одному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Н. або Р.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одним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одному (-</a:t>
                      </a:r>
                      <a:r>
                        <a:rPr lang="uk-UA" sz="1400" kern="150" dirty="0" err="1">
                          <a:effectLst/>
                        </a:rPr>
                        <a:t>ім</a:t>
                      </a:r>
                      <a:r>
                        <a:rPr lang="uk-UA" sz="1400" kern="150" dirty="0">
                          <a:effectLst/>
                        </a:rPr>
                        <a:t>)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одні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одних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одним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Н. або Р.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одними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одних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9370628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069FFBD3-3AEC-4942-9956-419613D6163B}"/>
              </a:ext>
            </a:extLst>
          </p:cNvPr>
          <p:cNvSpPr/>
          <p:nvPr/>
        </p:nvSpPr>
        <p:spPr>
          <a:xfrm>
            <a:off x="1475656" y="3626411"/>
            <a:ext cx="7344816" cy="1392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2. Числівники </a:t>
            </a:r>
            <a:r>
              <a:rPr lang="uk-UA" b="1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два, дві, обидва, обидві</a:t>
            </a: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відмінюють,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як прикметники твердої групи.</a:t>
            </a:r>
            <a:endParaRPr lang="x-none" sz="1600" kern="150" dirty="0">
              <a:solidFill>
                <a:srgbClr val="002060"/>
              </a:solidFill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endParaRPr lang="uk-UA" kern="150" dirty="0">
              <a:solidFill>
                <a:srgbClr val="002060"/>
              </a:solidFill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3. Числівники </a:t>
            </a:r>
            <a:r>
              <a:rPr lang="uk-UA" b="1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три, чотири</a:t>
            </a:r>
            <a:r>
              <a:rPr lang="uk-UA" kern="150" dirty="0">
                <a:solidFill>
                  <a:srgbClr val="00206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відмінюють за зразком:</a:t>
            </a:r>
            <a:endParaRPr lang="x-none" sz="1600" kern="15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="" xmlns:a16="http://schemas.microsoft.com/office/drawing/2014/main" id="{EF8CDEC5-BAD3-4412-914D-A6C309EEF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654545"/>
              </p:ext>
            </p:extLst>
          </p:nvPr>
        </p:nvGraphicFramePr>
        <p:xfrm>
          <a:off x="1646302" y="5148856"/>
          <a:ext cx="6886137" cy="15925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1283">
                  <a:extLst>
                    <a:ext uri="{9D8B030D-6E8A-4147-A177-3AD203B41FA5}">
                      <a16:colId xmlns="" xmlns:a16="http://schemas.microsoft.com/office/drawing/2014/main" val="3379476870"/>
                    </a:ext>
                  </a:extLst>
                </a:gridCol>
                <a:gridCol w="3142074">
                  <a:extLst>
                    <a:ext uri="{9D8B030D-6E8A-4147-A177-3AD203B41FA5}">
                      <a16:colId xmlns="" xmlns:a16="http://schemas.microsoft.com/office/drawing/2014/main" val="3760397098"/>
                    </a:ext>
                  </a:extLst>
                </a:gridCol>
                <a:gridCol w="3142780">
                  <a:extLst>
                    <a:ext uri="{9D8B030D-6E8A-4147-A177-3AD203B41FA5}">
                      <a16:colId xmlns="" xmlns:a16="http://schemas.microsoft.com/office/drawing/2014/main" val="2597411275"/>
                    </a:ext>
                  </a:extLst>
                </a:gridCol>
              </a:tblGrid>
              <a:tr h="1592512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Р.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Д.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З.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О.</a:t>
                      </a:r>
                      <a:endParaRPr lang="x-none" sz="1400" kern="15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М.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три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трьох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трьом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Н. або Р.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трьома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трьох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чотири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чотирьох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чотирьом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Н. або Р.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чотирма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indent="2159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чотирьох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6607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991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61616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Числівники від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п’яти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десяти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відмінюють так: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п’ять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або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шість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відмінюють числівники від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дев’яти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до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двадцяти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тридцять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x-none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Складні числівники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п’ятдесят, шістдесят, сімдесят, вісімдесят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відмінюють за таким зразком: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332DE8CD-E951-4566-968E-3063595C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525" y="1571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C95BE996-BC96-4881-8EF3-1FA55FEE5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02595"/>
              </p:ext>
            </p:extLst>
          </p:nvPr>
        </p:nvGraphicFramePr>
        <p:xfrm>
          <a:off x="1759710" y="548680"/>
          <a:ext cx="6408712" cy="31683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9595">
                  <a:extLst>
                    <a:ext uri="{9D8B030D-6E8A-4147-A177-3AD203B41FA5}">
                      <a16:colId xmlns="" xmlns:a16="http://schemas.microsoft.com/office/drawing/2014/main" val="3754691645"/>
                    </a:ext>
                  </a:extLst>
                </a:gridCol>
                <a:gridCol w="2924230">
                  <a:extLst>
                    <a:ext uri="{9D8B030D-6E8A-4147-A177-3AD203B41FA5}">
                      <a16:colId xmlns="" xmlns:a16="http://schemas.microsoft.com/office/drawing/2014/main" val="2216463821"/>
                    </a:ext>
                  </a:extLst>
                </a:gridCol>
                <a:gridCol w="2924887">
                  <a:extLst>
                    <a:ext uri="{9D8B030D-6E8A-4147-A177-3AD203B41FA5}">
                      <a16:colId xmlns="" xmlns:a16="http://schemas.microsoft.com/office/drawing/2014/main" val="2013620040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Р.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Д.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З.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М.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п’ять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п’яти, п’ятьох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п’яти, п’ятьом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п’ять, п’ятьох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п’ятьма, п’ятьома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п’яти, п’ятьох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шість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шести, шістьох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шести, шістьом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шість, шістьох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шістьма, шістьома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шести, шістьох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24244832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Р.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Д.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З.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М.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сім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семи, сімох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семи, сімом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сім, сімох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сьома, сімома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(на) семи, сімох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вісім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восьми, вісьмох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восьми, вісьмом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вісім, вісьмох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вісьма, вісьмома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восьми, вісьмох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474927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454B598C-5DF2-4620-9CDA-63E7A01F8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434623"/>
              </p:ext>
            </p:extLst>
          </p:nvPr>
        </p:nvGraphicFramePr>
        <p:xfrm>
          <a:off x="1979712" y="5146375"/>
          <a:ext cx="6188710" cy="16221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0385">
                  <a:extLst>
                    <a:ext uri="{9D8B030D-6E8A-4147-A177-3AD203B41FA5}">
                      <a16:colId xmlns="" xmlns:a16="http://schemas.microsoft.com/office/drawing/2014/main" val="586887725"/>
                    </a:ext>
                  </a:extLst>
                </a:gridCol>
                <a:gridCol w="5648325">
                  <a:extLst>
                    <a:ext uri="{9D8B030D-6E8A-4147-A177-3AD203B41FA5}">
                      <a16:colId xmlns="" xmlns:a16="http://schemas.microsoft.com/office/drawing/2014/main" val="2456423383"/>
                    </a:ext>
                  </a:extLst>
                </a:gridCol>
              </a:tblGrid>
              <a:tr h="162219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Р.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Д.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З.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М.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п’ятдесяти, п’ятдесятьох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п’ятдесяти, п’ятдесятьом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п’ятдесят, п’ятдесятьох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п’ятдесятьма, п’ятдесятьома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п’ятдесяти, п’ятдесятьох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99023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696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87008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	</a:t>
            </a:r>
            <a:r>
              <a:rPr lang="ru-RU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Складні числівники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двісті, триста, чотириста, п’ятсот, шістсот,</a:t>
            </a:r>
          </a:p>
          <a:p>
            <a:pPr algn="just">
              <a:lnSpc>
                <a:spcPct val="80000"/>
              </a:lnSpc>
            </a:pP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сімсот, вісімсот, дев’ятсот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відмінюють за такими зразками: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r>
              <a:rPr lang="uk-UA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У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складених кількісних числівниках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відмінюють усі складові 	частини: 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чотирьохсот вісімдесяти дев’яти тисяч шестисот 	п’ятдесяти дев’яти (гривень).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8. Числівники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сорок, дев’яносто, сто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родовому, давальному, 	орудному й місцевому відмінках уживають із закінченням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-а: </a:t>
            </a:r>
          </a:p>
          <a:p>
            <a:r>
              <a:rPr lang="uk-UA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сорока, дев’яноста, ста.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9. Збірні числівники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двоє, обоє, троє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непрямих відмінках мають 	форми від два, </a:t>
            </a:r>
            <a:r>
              <a:rPr lang="uk-UA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оба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(давня форма), три: 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двох, обом, трьох, трьом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10. Збірний числівник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(обидві)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 в непрямих відмінках такі 	форми: 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обох, обом, обома, на обох.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332DE8CD-E951-4566-968E-3063595C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525" y="1571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75F7EAAF-7825-49EC-8AE8-1037543A1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921800"/>
              </p:ext>
            </p:extLst>
          </p:nvPr>
        </p:nvGraphicFramePr>
        <p:xfrm>
          <a:off x="1693356" y="1103702"/>
          <a:ext cx="6257290" cy="15361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8965">
                  <a:extLst>
                    <a:ext uri="{9D8B030D-6E8A-4147-A177-3AD203B41FA5}">
                      <a16:colId xmlns="" xmlns:a16="http://schemas.microsoft.com/office/drawing/2014/main" val="2168227313"/>
                    </a:ext>
                  </a:extLst>
                </a:gridCol>
                <a:gridCol w="2823845">
                  <a:extLst>
                    <a:ext uri="{9D8B030D-6E8A-4147-A177-3AD203B41FA5}">
                      <a16:colId xmlns="" xmlns:a16="http://schemas.microsoft.com/office/drawing/2014/main" val="618541949"/>
                    </a:ext>
                  </a:extLst>
                </a:gridCol>
                <a:gridCol w="2824480">
                  <a:extLst>
                    <a:ext uri="{9D8B030D-6E8A-4147-A177-3AD203B41FA5}">
                      <a16:colId xmlns="" xmlns:a16="http://schemas.microsoft.com/office/drawing/2014/main" val="37924720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Н.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Р.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Д.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З.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О.</a:t>
                      </a:r>
                      <a:endParaRPr lang="x-none" sz="1400" kern="15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>
                          <a:effectLst/>
                        </a:rPr>
                        <a:t>М.</a:t>
                      </a:r>
                      <a:endParaRPr lang="x-none" sz="1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двісті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двохсот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двомстам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двісті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двомастами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двохстах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шістсот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шестисот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шестистам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шістсот, шестисот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шістьмастами, </a:t>
                      </a:r>
                      <a:r>
                        <a:rPr lang="uk-UA" sz="1400" kern="150" dirty="0" err="1">
                          <a:effectLst/>
                        </a:rPr>
                        <a:t>шістьомастами</a:t>
                      </a:r>
                      <a:endParaRPr lang="x-none" sz="1400" kern="1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effectLst/>
                        </a:rPr>
                        <a:t>(на) шестистах</a:t>
                      </a:r>
                      <a:endParaRPr lang="x-none" sz="1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986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8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23726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11.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Збірні числівники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непрямих відмінках мають форми 	відповідних кількісних числівників.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12. Числові назви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тисяча, мільйон, мільярд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відмінюють, як іменники.</a:t>
            </a:r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13. </a:t>
            </a:r>
            <a:r>
              <a:rPr lang="uk-UA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Неозначено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-кількісні числівники </a:t>
            </a:r>
            <a:r>
              <a:rPr lang="uk-UA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кільканадцять, кількадесят 	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відмінюють, як числівник п’ять: 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кільканадцяти 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кільканадцятьох, 	кількадесятьма </a:t>
            </a:r>
            <a:r>
              <a:rPr lang="uk-UA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uk-UA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кількадесятьома.</a:t>
            </a:r>
          </a:p>
          <a:p>
            <a:endParaRPr lang="x-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Відмінювання дробових числівників</a:t>
            </a:r>
            <a:endParaRPr lang="x-non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1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Дробові числівники читають так: </a:t>
            </a:r>
            <a:r>
              <a:rPr lang="uk-UA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 – одна друга, 5/3 – п’ять 	третіх, 2/3 – дві третіх, 3/5 – три п’ятих, 2/7 – дві сьомих, 9/10 – 	дев’ять десятих.</a:t>
            </a:r>
            <a:endParaRPr lang="x-non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 Відмінюють їх, як звичайні числівники: </a:t>
            </a:r>
            <a:r>
              <a:rPr lang="uk-UA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двом третім, трьома 	п’ятими, ділити на одну двадцяту.</a:t>
            </a:r>
            <a:endParaRPr lang="x-non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Числівники </a:t>
            </a:r>
            <a:r>
              <a:rPr lang="uk-UA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півтора</a:t>
            </a:r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(карбованця, відра), </a:t>
            </a:r>
            <a:r>
              <a:rPr lang="uk-UA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півтори</a:t>
            </a:r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(тисячі), 	</a:t>
            </a:r>
            <a:r>
              <a:rPr lang="uk-UA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півтораста </a:t>
            </a:r>
            <a:r>
              <a:rPr lang="uk-U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відмінюють.</a:t>
            </a:r>
            <a:endParaRPr lang="x-non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8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332DE8CD-E951-4566-968E-3063595C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525" y="1571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18926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6038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7.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Синтаксична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та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пунктуаційна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нормативність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мовлення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278FD67D-F01C-4A19-A3E7-B6F52676F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45465"/>
              </p:ext>
            </p:extLst>
          </p:nvPr>
        </p:nvGraphicFramePr>
        <p:xfrm>
          <a:off x="1619672" y="2122404"/>
          <a:ext cx="6880310" cy="3950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155">
                  <a:extLst>
                    <a:ext uri="{9D8B030D-6E8A-4147-A177-3AD203B41FA5}">
                      <a16:colId xmlns="" xmlns:a16="http://schemas.microsoft.com/office/drawing/2014/main" val="4289432938"/>
                    </a:ext>
                  </a:extLst>
                </a:gridCol>
                <a:gridCol w="3440155">
                  <a:extLst>
                    <a:ext uri="{9D8B030D-6E8A-4147-A177-3AD203B41FA5}">
                      <a16:colId xmlns="" xmlns:a16="http://schemas.microsoft.com/office/drawing/2014/main" val="426777377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solidFill>
                            <a:srgbClr val="00B0F0"/>
                          </a:solidFill>
                          <a:effectLst/>
                        </a:rPr>
                        <a:t>Українська мова</a:t>
                      </a:r>
                      <a:endParaRPr lang="x-none" sz="2400" kern="15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solidFill>
                            <a:srgbClr val="00B0F0"/>
                          </a:solidFill>
                          <a:effectLst/>
                        </a:rPr>
                        <a:t>Російська мова</a:t>
                      </a:r>
                      <a:endParaRPr lang="x-none" sz="2400" kern="15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570102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потребувати допомоги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 err="1">
                          <a:effectLst/>
                        </a:rPr>
                        <a:t>нуждаться</a:t>
                      </a:r>
                      <a:r>
                        <a:rPr lang="uk-UA" sz="2400" kern="150" dirty="0">
                          <a:effectLst/>
                        </a:rPr>
                        <a:t> в </a:t>
                      </a:r>
                      <a:r>
                        <a:rPr lang="uk-UA" sz="2400" kern="150" dirty="0" err="1">
                          <a:effectLst/>
                        </a:rPr>
                        <a:t>помощи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54926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зазнавати втрат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нести потери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4305425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завдати збитків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причинить ущерб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7519645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наслідувати дорослих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подражать взрослым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9151928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одружитися з Ольгою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жениться на Ольге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914751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вибачити йому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извинить его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8370937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сміятися з нього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смеяться над ним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381784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доглядати хворого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 err="1">
                          <a:effectLst/>
                        </a:rPr>
                        <a:t>ухаживать</a:t>
                      </a:r>
                      <a:r>
                        <a:rPr lang="uk-UA" sz="2400" kern="150" dirty="0">
                          <a:effectLst/>
                        </a:rPr>
                        <a:t> за </a:t>
                      </a:r>
                      <a:r>
                        <a:rPr lang="uk-UA" sz="2400" kern="150" dirty="0" err="1">
                          <a:effectLst/>
                        </a:rPr>
                        <a:t>больным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9394747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4B1D7DFA-616D-441E-A1A2-B9710CE1C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199074"/>
            <a:ext cx="71683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b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Andale Sans UI" charset="0"/>
                <a:cs typeface="Arial" panose="020B0604020202020204" pitchFamily="34" charset="0"/>
              </a:rPr>
              <a:t>Відмінкові форми залежного слова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b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Andale Sans UI" charset="0"/>
                <a:cs typeface="Arial" panose="020B0604020202020204" pitchFamily="34" charset="0"/>
              </a:rPr>
              <a:t>в українській та російській мовах</a:t>
            </a:r>
            <a:endParaRPr kumimoji="0" lang="uk-UA" altLang="ja-JP" b="1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768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00027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/>
              <a:t>	</a:t>
            </a:r>
          </a:p>
          <a:p>
            <a:pPr algn="ctr">
              <a:lnSpc>
                <a:spcPct val="80000"/>
              </a:lnSpc>
            </a:pPr>
            <a:endParaRPr lang="uk-UA" sz="3600" b="1" dirty="0"/>
          </a:p>
          <a:p>
            <a:pPr algn="ctr">
              <a:lnSpc>
                <a:spcPct val="80000"/>
              </a:lnSpc>
            </a:pPr>
            <a:endParaRPr lang="uk-UA" sz="3600" b="1" dirty="0"/>
          </a:p>
          <a:p>
            <a:pPr algn="ctr">
              <a:lnSpc>
                <a:spcPct val="80000"/>
              </a:lnSpc>
            </a:pPr>
            <a:r>
              <a:rPr lang="uk-UA" sz="3600" b="1" dirty="0">
                <a:solidFill>
                  <a:srgbClr val="7030A0"/>
                </a:solidFill>
              </a:rPr>
              <a:t>Пунктуаційні норми</a:t>
            </a:r>
            <a:r>
              <a:rPr lang="uk-UA" sz="3600" dirty="0">
                <a:solidFill>
                  <a:srgbClr val="7030A0"/>
                </a:solidFill>
              </a:rPr>
              <a:t> – </a:t>
            </a:r>
          </a:p>
          <a:p>
            <a:pPr algn="ctr">
              <a:lnSpc>
                <a:spcPct val="80000"/>
              </a:lnSpc>
            </a:pPr>
            <a:r>
              <a:rPr lang="uk-UA" sz="3600" dirty="0"/>
              <a:t> </a:t>
            </a:r>
            <a:r>
              <a:rPr lang="uk-UA" sz="3600" dirty="0">
                <a:solidFill>
                  <a:srgbClr val="002060"/>
                </a:solidFill>
              </a:rPr>
              <a:t>це встановлені правила вживання   	розділових знаків на письмі </a:t>
            </a:r>
          </a:p>
          <a:p>
            <a:pPr algn="ctr">
              <a:lnSpc>
                <a:spcPct val="80000"/>
              </a:lnSpc>
            </a:pPr>
            <a:r>
              <a:rPr lang="uk-UA" sz="3600" dirty="0">
                <a:solidFill>
                  <a:srgbClr val="002060"/>
                </a:solidFill>
              </a:rPr>
              <a:t>       (крапки, </a:t>
            </a:r>
            <a:r>
              <a:rPr lang="uk-UA" sz="3600" dirty="0" err="1">
                <a:solidFill>
                  <a:srgbClr val="002060"/>
                </a:solidFill>
              </a:rPr>
              <a:t>знака</a:t>
            </a:r>
            <a:r>
              <a:rPr lang="uk-UA" sz="3600" dirty="0">
                <a:solidFill>
                  <a:srgbClr val="002060"/>
                </a:solidFill>
              </a:rPr>
              <a:t> питання, </a:t>
            </a:r>
            <a:r>
              <a:rPr lang="uk-UA" sz="3600" dirty="0" err="1">
                <a:solidFill>
                  <a:srgbClr val="002060"/>
                </a:solidFill>
              </a:rPr>
              <a:t>знака</a:t>
            </a:r>
            <a:r>
              <a:rPr lang="uk-UA" sz="3600" dirty="0">
                <a:solidFill>
                  <a:srgbClr val="002060"/>
                </a:solidFill>
              </a:rPr>
              <a:t> оклику,     	трьох крапок, дужок, лапок, коми,  	крапки з комою, двокрапки, тире).</a:t>
            </a:r>
            <a:endParaRPr lang="x-none" sz="3600" dirty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	.	?	!	…	</a:t>
            </a:r>
          </a:p>
          <a:p>
            <a:pPr algn="ctr">
              <a:lnSpc>
                <a:spcPct val="80000"/>
              </a:lnSpc>
            </a:pPr>
            <a:r>
              <a:rPr lang="ru-RU" sz="1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	</a:t>
            </a:r>
          </a:p>
          <a:p>
            <a:pPr algn="ctr">
              <a:lnSpc>
                <a:spcPct val="80000"/>
              </a:lnSpc>
            </a:pPr>
            <a:r>
              <a:rPr lang="ru-RU" sz="4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	(  )	     « » 	  </a:t>
            </a:r>
            <a:r>
              <a:rPr lang="ru-RU" sz="48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,	  ;	   :	  -	</a:t>
            </a: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391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0044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/>
              <a:t>	</a:t>
            </a:r>
          </a:p>
          <a:p>
            <a:pPr algn="ctr">
              <a:lnSpc>
                <a:spcPct val="80000"/>
              </a:lnSpc>
            </a:pPr>
            <a:endParaRPr lang="uk-UA" sz="3600" b="1" dirty="0"/>
          </a:p>
          <a:p>
            <a:pPr algn="ctr">
              <a:lnSpc>
                <a:spcPct val="80000"/>
              </a:lnSpc>
            </a:pPr>
            <a:endParaRPr lang="uk-UA" sz="3600" b="1" dirty="0"/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726E3A0-9EC7-4E64-AF09-2C82ED2A2772}"/>
              </a:ext>
            </a:extLst>
          </p:cNvPr>
          <p:cNvSpPr/>
          <p:nvPr/>
        </p:nvSpPr>
        <p:spPr>
          <a:xfrm>
            <a:off x="1259632" y="0"/>
            <a:ext cx="7560840" cy="529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Модуль 2.</a:t>
            </a:r>
          </a:p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Культура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усної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та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писемної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мови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в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її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стильових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різновидах</a:t>
            </a: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just">
              <a:lnSpc>
                <a:spcPct val="80000"/>
              </a:lnSpc>
            </a:pPr>
            <a:endParaRPr lang="ru-RU" sz="1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1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1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Поняття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функціонального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стилю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9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2.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Науковий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стиль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української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літературної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як основа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формування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культури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фахівця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3.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Офіційно-діловий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стиль як форма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реалізації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мовної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компетенції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850748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6803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108398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Поняття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функціонального</a:t>
            </a:r>
            <a:r>
              <a:rPr lang="ru-RU" sz="3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 стилю </a:t>
            </a:r>
            <a:r>
              <a:rPr lang="ru-RU" sz="36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  <a:ea typeface="Open Sans" panose="020B0606030504020204" pitchFamily="34" charset="0"/>
                <a:cs typeface="Open Sans" panose="020B0606030504020204" pitchFamily="34" charset="0"/>
              </a:rPr>
              <a:t>мови</a:t>
            </a:r>
            <a:endParaRPr lang="ru-RU" sz="3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anose="03010101010201010101" pitchFamily="66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літературної мови</a:t>
            </a:r>
            <a:r>
              <a:rPr lang="uk-UA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de-DE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stilus</a:t>
            </a:r>
            <a:r>
              <a:rPr lang="uk-UA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stylus</a:t>
            </a:r>
            <a:r>
              <a:rPr lang="uk-UA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загострена паличка для письма)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мовний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конструкт,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функціональний різновид літературної мови, 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який визначається сферою її використання 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й характеризується особливостями у виборі, поєднанні 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й організації системи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засобів у зв’язку з метою </a:t>
            </a:r>
          </a:p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 змістом спілкування</a:t>
            </a:r>
            <a:endParaRPr lang="x-none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 сучасному мовознавстві розрізняють шість різновидів 	мовлення (стилів):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науковий,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офіційно-діловий,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публіцистичний,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художній,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розмовний,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конфесійний,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кожний із яких розподіляють на підвиди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залежно від мовленнєвої ситуації.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50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Науковий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  </a:t>
            </a:r>
            <a:r>
              <a:rPr lang="de-DE" sz="2400" dirty="0" err="1"/>
              <a:t>обслуговує</a:t>
            </a:r>
            <a:r>
              <a:rPr lang="de-DE" sz="2400" dirty="0"/>
              <a:t> </a:t>
            </a:r>
            <a:r>
              <a:rPr lang="de-DE" sz="2400" dirty="0" err="1"/>
              <a:t>сферу</a:t>
            </a:r>
            <a:r>
              <a:rPr lang="de-DE" sz="2400" dirty="0"/>
              <a:t> </a:t>
            </a:r>
            <a:r>
              <a:rPr lang="de-DE" sz="2400" dirty="0" err="1"/>
              <a:t>науки</a:t>
            </a:r>
            <a:r>
              <a:rPr lang="de-DE" sz="2400" dirty="0"/>
              <a:t>, </a:t>
            </a:r>
            <a:r>
              <a:rPr lang="de-DE" sz="2400" dirty="0" err="1"/>
              <a:t>він</a:t>
            </a:r>
            <a:r>
              <a:rPr lang="de-DE" sz="2400" dirty="0"/>
              <a:t> </a:t>
            </a:r>
            <a:r>
              <a:rPr lang="de-DE" sz="2400" dirty="0" err="1"/>
              <a:t>належить</a:t>
            </a:r>
            <a:r>
              <a:rPr lang="de-DE" sz="2400" dirty="0"/>
              <a:t> </a:t>
            </a:r>
            <a:r>
              <a:rPr lang="de-DE" sz="2400" dirty="0" err="1"/>
              <a:t>до</a:t>
            </a:r>
            <a:r>
              <a:rPr lang="de-DE" sz="2400" dirty="0"/>
              <a:t> </a:t>
            </a:r>
            <a:r>
              <a:rPr lang="de-DE" sz="2400" dirty="0" err="1"/>
              <a:t>книжних</a:t>
            </a:r>
            <a:r>
              <a:rPr lang="de-DE" sz="2400" dirty="0"/>
              <a:t> </a:t>
            </a:r>
            <a:r>
              <a:rPr lang="de-DE" sz="2400" dirty="0" err="1"/>
              <a:t>стилів</a:t>
            </a:r>
            <a:r>
              <a:rPr lang="de-DE" dirty="0"/>
              <a:t> </a:t>
            </a: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95BA538-A6C2-49C8-883D-B43688D57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891619"/>
              </p:ext>
            </p:extLst>
          </p:nvPr>
        </p:nvGraphicFramePr>
        <p:xfrm>
          <a:off x="1366838" y="2262264"/>
          <a:ext cx="7277160" cy="388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5432">
                  <a:extLst>
                    <a:ext uri="{9D8B030D-6E8A-4147-A177-3AD203B41FA5}">
                      <a16:colId xmlns="" xmlns:a16="http://schemas.microsoft.com/office/drawing/2014/main" val="3507731076"/>
                    </a:ext>
                  </a:extLst>
                </a:gridCol>
                <a:gridCol w="1455432">
                  <a:extLst>
                    <a:ext uri="{9D8B030D-6E8A-4147-A177-3AD203B41FA5}">
                      <a16:colId xmlns="" xmlns:a16="http://schemas.microsoft.com/office/drawing/2014/main" val="2963663894"/>
                    </a:ext>
                  </a:extLst>
                </a:gridCol>
                <a:gridCol w="1455432">
                  <a:extLst>
                    <a:ext uri="{9D8B030D-6E8A-4147-A177-3AD203B41FA5}">
                      <a16:colId xmlns="" xmlns:a16="http://schemas.microsoft.com/office/drawing/2014/main" val="3311491876"/>
                    </a:ext>
                  </a:extLst>
                </a:gridCol>
                <a:gridCol w="1455432">
                  <a:extLst>
                    <a:ext uri="{9D8B030D-6E8A-4147-A177-3AD203B41FA5}">
                      <a16:colId xmlns="" xmlns:a16="http://schemas.microsoft.com/office/drawing/2014/main" val="4159129908"/>
                    </a:ext>
                  </a:extLst>
                </a:gridCol>
                <a:gridCol w="1455432">
                  <a:extLst>
                    <a:ext uri="{9D8B030D-6E8A-4147-A177-3AD203B41FA5}">
                      <a16:colId xmlns="" xmlns:a16="http://schemas.microsoft.com/office/drawing/2014/main" val="2769965216"/>
                    </a:ext>
                  </a:extLst>
                </a:gridCol>
              </a:tblGrid>
              <a:tr h="846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Власне науковий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Науково-популярний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Науково-навчальний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Науково-публіцистичний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Виробничо-технічний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58383747"/>
                  </a:ext>
                </a:extLst>
              </a:tr>
              <a:tr h="30416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Інформує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про досягнення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або винаходи автора вузьке коло людей окремої галузі науки чи техніки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Повідомляє, впливає, зацікавлює широкий загал досягненнями науки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Дає систему знань на окремому етапі розвитку особистості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Інформує </a:t>
                      </a:r>
                      <a:endParaRPr lang="x-none" sz="1800" kern="15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про досягнення науки й техніки в газетах </a:t>
                      </a:r>
                      <a:endParaRPr lang="x-none" sz="1800" kern="15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і журналах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Обслуговує різні галузі господарства </a:t>
                      </a:r>
                      <a:endParaRPr lang="x-none" sz="1800" kern="15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та виробництва (інструкції, проспекти)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09551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1775820"/>
            <a:ext cx="417646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наукового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85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" y="-157372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374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uk-UA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Публіцистичний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sz="1200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  функціональний різновид літературної мови, який 	використовують у громадсько-політичній, </a:t>
            </a:r>
          </a:p>
          <a:p>
            <a:pPr algn="ctr">
              <a:lnSpc>
                <a:spcPct val="80000"/>
              </a:lnSpc>
            </a:pPr>
            <a:r>
              <a:rPr lang="uk-UA" sz="2400" dirty="0"/>
              <a:t>суспільно-культурній діяльності, освіті</a:t>
            </a:r>
            <a:endParaRPr lang="x-none" sz="2400" dirty="0"/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689" y="2348880"/>
            <a:ext cx="561662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публіцистичного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B73C8BD-1493-4C69-AD17-2E660A306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12163"/>
              </p:ext>
            </p:extLst>
          </p:nvPr>
        </p:nvGraphicFramePr>
        <p:xfrm>
          <a:off x="1444306" y="2903458"/>
          <a:ext cx="7199691" cy="2623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0303">
                  <a:extLst>
                    <a:ext uri="{9D8B030D-6E8A-4147-A177-3AD203B41FA5}">
                      <a16:colId xmlns="" xmlns:a16="http://schemas.microsoft.com/office/drawing/2014/main" val="2241413402"/>
                    </a:ext>
                  </a:extLst>
                </a:gridCol>
                <a:gridCol w="1761370">
                  <a:extLst>
                    <a:ext uri="{9D8B030D-6E8A-4147-A177-3AD203B41FA5}">
                      <a16:colId xmlns="" xmlns:a16="http://schemas.microsoft.com/office/drawing/2014/main" val="3852327987"/>
                    </a:ext>
                  </a:extLst>
                </a:gridCol>
                <a:gridCol w="1655395">
                  <a:extLst>
                    <a:ext uri="{9D8B030D-6E8A-4147-A177-3AD203B41FA5}">
                      <a16:colId xmlns="" xmlns:a16="http://schemas.microsoft.com/office/drawing/2014/main" val="4221653613"/>
                    </a:ext>
                  </a:extLst>
                </a:gridCol>
                <a:gridCol w="1942623">
                  <a:extLst>
                    <a:ext uri="{9D8B030D-6E8A-4147-A177-3AD203B41FA5}">
                      <a16:colId xmlns="" xmlns:a16="http://schemas.microsoft.com/office/drawing/2014/main" val="3886771355"/>
                    </a:ext>
                  </a:extLst>
                </a:gridCol>
              </a:tblGrid>
              <a:tr h="13068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Стиль засобів</a:t>
                      </a:r>
                      <a:endParaRPr lang="x-none" sz="1800" kern="15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масової інформації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Художньо-публіцистичний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Есе</a:t>
                      </a:r>
                      <a:endParaRPr lang="x-none" sz="1800" kern="15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Науково-публіцистичний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51833362"/>
                  </a:ext>
                </a:extLst>
              </a:tr>
              <a:tr h="13068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Газети,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журнали,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радіо, телебачення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chemeClr val="tx1"/>
                          </a:solidFill>
                          <a:effectLst/>
                        </a:rPr>
                        <a:t>Памфлети, нариси, фейлетони</a:t>
                      </a:r>
                      <a:endParaRPr lang="x-none" sz="18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spc="-10" dirty="0">
                          <a:solidFill>
                            <a:schemeClr val="tx1"/>
                          </a:solidFill>
                          <a:effectLst/>
                        </a:rPr>
                        <a:t>Короткі нариси вишуканої форми</a:t>
                      </a:r>
                      <a:endParaRPr lang="x-none" sz="18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solidFill>
                            <a:schemeClr val="tx1"/>
                          </a:solidFill>
                          <a:effectLst/>
                        </a:rPr>
                        <a:t>Літературно-критичні статті, огляди тощо</a:t>
                      </a:r>
                      <a:endParaRPr lang="x-none" sz="18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027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2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6038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6AFB4CCC-E715-4A61-A7C4-D7D0CE105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65460"/>
              </p:ext>
            </p:extLst>
          </p:nvPr>
        </p:nvGraphicFramePr>
        <p:xfrm>
          <a:off x="1331640" y="214290"/>
          <a:ext cx="7560841" cy="6406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6116">
                  <a:extLst>
                    <a:ext uri="{9D8B030D-6E8A-4147-A177-3AD203B41FA5}">
                      <a16:colId xmlns="" xmlns:a16="http://schemas.microsoft.com/office/drawing/2014/main" val="3702059708"/>
                    </a:ext>
                  </a:extLst>
                </a:gridCol>
                <a:gridCol w="948366">
                  <a:extLst>
                    <a:ext uri="{9D8B030D-6E8A-4147-A177-3AD203B41FA5}">
                      <a16:colId xmlns="" xmlns:a16="http://schemas.microsoft.com/office/drawing/2014/main" val="661181197"/>
                    </a:ext>
                  </a:extLst>
                </a:gridCol>
                <a:gridCol w="948366">
                  <a:extLst>
                    <a:ext uri="{9D8B030D-6E8A-4147-A177-3AD203B41FA5}">
                      <a16:colId xmlns="" xmlns:a16="http://schemas.microsoft.com/office/drawing/2014/main" val="535384758"/>
                    </a:ext>
                  </a:extLst>
                </a:gridCol>
                <a:gridCol w="948366">
                  <a:extLst>
                    <a:ext uri="{9D8B030D-6E8A-4147-A177-3AD203B41FA5}">
                      <a16:colId xmlns="" xmlns:a16="http://schemas.microsoft.com/office/drawing/2014/main" val="3064587398"/>
                    </a:ext>
                  </a:extLst>
                </a:gridCol>
                <a:gridCol w="949134">
                  <a:extLst>
                    <a:ext uri="{9D8B030D-6E8A-4147-A177-3AD203B41FA5}">
                      <a16:colId xmlns="" xmlns:a16="http://schemas.microsoft.com/office/drawing/2014/main" val="3757779136"/>
                    </a:ext>
                  </a:extLst>
                </a:gridCol>
                <a:gridCol w="1930493">
                  <a:extLst>
                    <a:ext uri="{9D8B030D-6E8A-4147-A177-3AD203B41FA5}">
                      <a16:colId xmlns="" xmlns:a16="http://schemas.microsoft.com/office/drawing/2014/main" val="2706232973"/>
                    </a:ext>
                  </a:extLst>
                </a:gridCol>
              </a:tblGrid>
              <a:tr h="457611">
                <a:tc gridSpan="6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Спільні лексичні корені всіх мов слов’янської групи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0661666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Українська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місяць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три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один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нога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мати (мама)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85314104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Білоруська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месяц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тры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адзін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нага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мáці (мама)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84372980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Російська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месяц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три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один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нога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мать (мама)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56554824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Польська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miesiᶏc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trzy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jeden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noga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matka</a:t>
                      </a:r>
                      <a:r>
                        <a:rPr lang="uk-UA" sz="1600" kern="150" dirty="0">
                          <a:effectLst/>
                        </a:rPr>
                        <a:t> (</a:t>
                      </a:r>
                      <a:r>
                        <a:rPr lang="uk-UA" sz="1600" kern="150" dirty="0" err="1">
                          <a:effectLst/>
                        </a:rPr>
                        <a:t>mama</a:t>
                      </a:r>
                      <a:r>
                        <a:rPr lang="uk-UA" sz="1600" kern="150" dirty="0">
                          <a:effectLst/>
                        </a:rPr>
                        <a:t>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51583680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Нижньолужицька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mjasec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tśi, tśo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jaden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noga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más</a:t>
                      </a:r>
                      <a:r>
                        <a:rPr lang="uk-UA" sz="1600" kern="150" dirty="0">
                          <a:effectLst/>
                        </a:rPr>
                        <a:t> (</a:t>
                      </a:r>
                      <a:r>
                        <a:rPr lang="uk-UA" sz="1600" kern="150" dirty="0" err="1">
                          <a:effectLst/>
                        </a:rPr>
                        <a:t>mama</a:t>
                      </a:r>
                      <a:r>
                        <a:rPr lang="uk-UA" sz="1600" kern="150" dirty="0">
                          <a:effectLst/>
                        </a:rPr>
                        <a:t>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92065665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Верхньолужицька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mĕsac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tři, třo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jedyn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noha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mać</a:t>
                      </a:r>
                      <a:r>
                        <a:rPr lang="uk-UA" sz="1600" kern="150" dirty="0">
                          <a:effectLst/>
                        </a:rPr>
                        <a:t> (</a:t>
                      </a:r>
                      <a:r>
                        <a:rPr lang="uk-UA" sz="1600" kern="150" dirty="0" err="1">
                          <a:effectLst/>
                        </a:rPr>
                        <a:t>mácerka</a:t>
                      </a:r>
                      <a:r>
                        <a:rPr lang="uk-UA" sz="1600" kern="150" dirty="0">
                          <a:effectLst/>
                        </a:rPr>
                        <a:t>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87114473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Чеська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mĕsic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tři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jeden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noha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matka</a:t>
                      </a:r>
                      <a:r>
                        <a:rPr lang="uk-UA" sz="1600" kern="150" dirty="0">
                          <a:effectLst/>
                        </a:rPr>
                        <a:t> (</a:t>
                      </a:r>
                      <a:r>
                        <a:rPr lang="uk-UA" sz="1600" kern="150" dirty="0" err="1">
                          <a:effectLst/>
                        </a:rPr>
                        <a:t>maminka</a:t>
                      </a:r>
                      <a:r>
                        <a:rPr lang="uk-UA" sz="1600" kern="150" dirty="0">
                          <a:effectLst/>
                        </a:rPr>
                        <a:t>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25223831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Словацька 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mesiac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tri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jeden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noha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matka</a:t>
                      </a:r>
                      <a:r>
                        <a:rPr lang="uk-UA" sz="1600" kern="150" dirty="0">
                          <a:effectLst/>
                        </a:rPr>
                        <a:t> (</a:t>
                      </a:r>
                      <a:r>
                        <a:rPr lang="uk-UA" sz="1600" kern="150" dirty="0" err="1">
                          <a:effectLst/>
                        </a:rPr>
                        <a:t>mama</a:t>
                      </a:r>
                      <a:r>
                        <a:rPr lang="uk-UA" sz="1600" kern="150" dirty="0">
                          <a:effectLst/>
                        </a:rPr>
                        <a:t>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85363391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Словенська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mesec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tri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eden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noga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mati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0294047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Хорватська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mesec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tri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jedan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noga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majka</a:t>
                      </a:r>
                      <a:r>
                        <a:rPr lang="uk-UA" sz="1600" kern="150" dirty="0">
                          <a:effectLst/>
                        </a:rPr>
                        <a:t> 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34896135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Сербська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мéсец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три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jéдан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нóга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мájка</a:t>
                      </a:r>
                      <a:r>
                        <a:rPr lang="uk-UA" sz="1600" kern="150" dirty="0">
                          <a:effectLst/>
                        </a:rPr>
                        <a:t> (мама)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52439340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Македонська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мéсец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три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един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нóга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маjка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82918031"/>
                  </a:ext>
                </a:extLst>
              </a:tr>
              <a:tr h="45761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Болгарська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мéсец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три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 err="1">
                          <a:effectLst/>
                        </a:rPr>
                        <a:t>един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>
                          <a:effectLst/>
                        </a:rPr>
                        <a:t>крак</a:t>
                      </a:r>
                      <a:endParaRPr lang="x-none" sz="16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effectLst/>
                        </a:rPr>
                        <a:t>майка (мама)</a:t>
                      </a:r>
                      <a:endParaRPr lang="x-none" sz="16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6534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0970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" y="-157372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25668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uk-UA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Офіційно-діловий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sz="1200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  обслуговує сферу офіційно-ділових відносин</a:t>
            </a: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689" y="1988840"/>
            <a:ext cx="561662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офіційно-ділового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9FF20CF6-5470-4A43-B3C1-50F60C9B3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25998"/>
              </p:ext>
            </p:extLst>
          </p:nvPr>
        </p:nvGraphicFramePr>
        <p:xfrm>
          <a:off x="1331640" y="2564904"/>
          <a:ext cx="7488832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665301793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412830837"/>
                    </a:ext>
                  </a:extLst>
                </a:gridCol>
                <a:gridCol w="1871828">
                  <a:extLst>
                    <a:ext uri="{9D8B030D-6E8A-4147-A177-3AD203B41FA5}">
                      <a16:colId xmlns="" xmlns:a16="http://schemas.microsoft.com/office/drawing/2014/main" val="996687972"/>
                    </a:ext>
                  </a:extLst>
                </a:gridCol>
                <a:gridCol w="1872588">
                  <a:extLst>
                    <a:ext uri="{9D8B030D-6E8A-4147-A177-3AD203B41FA5}">
                      <a16:colId xmlns="" xmlns:a16="http://schemas.microsoft.com/office/drawing/2014/main" val="1974464843"/>
                    </a:ext>
                  </a:extLst>
                </a:gridCol>
              </a:tblGrid>
              <a:tr h="106704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Адміністративно-канцелярський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Дипломатичний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Юридичний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Законодавчий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46248574"/>
                  </a:ext>
                </a:extLst>
              </a:tr>
              <a:tr h="217331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Накази,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інструкції, розпорядження, довідки,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заяви,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звіти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Міжнародні угоди-конвенції, повідомлення-комюніке, протоколи 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Акт</a:t>
                      </a:r>
                      <a:r>
                        <a:rPr lang="uk-UA" sz="1800" kern="150" dirty="0">
                          <a:effectLst/>
                        </a:rPr>
                        <a:t>и</a:t>
                      </a:r>
                      <a:r>
                        <a:rPr lang="de-DE" sz="1800" kern="150" dirty="0">
                          <a:effectLst/>
                        </a:rPr>
                        <a:t>, </a:t>
                      </a:r>
                      <a:endParaRPr lang="uk-UA" sz="1800" kern="15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позовн</a:t>
                      </a:r>
                      <a:r>
                        <a:rPr lang="uk-UA" sz="1800" kern="150" dirty="0">
                          <a:effectLst/>
                        </a:rPr>
                        <a:t>і </a:t>
                      </a:r>
                      <a:r>
                        <a:rPr lang="de-DE" sz="1800" kern="150" dirty="0" err="1">
                          <a:effectLst/>
                        </a:rPr>
                        <a:t>заяв</a:t>
                      </a:r>
                      <a:r>
                        <a:rPr lang="uk-UA" sz="1800" kern="150" dirty="0">
                          <a:effectLst/>
                        </a:rPr>
                        <a:t>и</a:t>
                      </a:r>
                      <a:r>
                        <a:rPr lang="de-DE" sz="1800" kern="150" dirty="0">
                          <a:effectLst/>
                        </a:rPr>
                        <a:t>, </a:t>
                      </a:r>
                      <a:r>
                        <a:rPr lang="de-DE" sz="1800" kern="150" dirty="0" err="1">
                          <a:effectLst/>
                        </a:rPr>
                        <a:t>протокол</a:t>
                      </a:r>
                      <a:r>
                        <a:rPr lang="uk-UA" sz="1800" kern="150" dirty="0">
                          <a:effectLst/>
                        </a:rPr>
                        <a:t>и</a:t>
                      </a:r>
                      <a:r>
                        <a:rPr lang="de-DE" sz="1800" kern="150" dirty="0">
                          <a:effectLst/>
                        </a:rPr>
                        <a:t>, </a:t>
                      </a:r>
                      <a:r>
                        <a:rPr lang="de-DE" sz="1800" kern="150" dirty="0" err="1">
                          <a:effectLst/>
                        </a:rPr>
                        <a:t>постанов</a:t>
                      </a:r>
                      <a:r>
                        <a:rPr lang="uk-UA" sz="1800" kern="150" dirty="0">
                          <a:effectLst/>
                        </a:rPr>
                        <a:t>и</a:t>
                      </a:r>
                      <a:r>
                        <a:rPr lang="de-DE" sz="1800" kern="150" dirty="0">
                          <a:effectLst/>
                        </a:rPr>
                        <a:t>, </a:t>
                      </a:r>
                      <a:r>
                        <a:rPr lang="de-DE" sz="1800" kern="150" dirty="0" err="1">
                          <a:effectLst/>
                        </a:rPr>
                        <a:t>запит</a:t>
                      </a:r>
                      <a:r>
                        <a:rPr lang="uk-UA" sz="1800" kern="150" dirty="0">
                          <a:effectLst/>
                        </a:rPr>
                        <a:t>и</a:t>
                      </a:r>
                      <a:r>
                        <a:rPr lang="de-DE" sz="1800" kern="150" dirty="0">
                          <a:effectLst/>
                        </a:rPr>
                        <a:t>, </a:t>
                      </a:r>
                      <a:r>
                        <a:rPr lang="de-DE" sz="1800" kern="150" dirty="0" err="1">
                          <a:effectLst/>
                        </a:rPr>
                        <a:t>повідомлен</a:t>
                      </a:r>
                      <a:r>
                        <a:rPr lang="uk-UA" sz="1800" kern="150" dirty="0">
                          <a:effectLst/>
                        </a:rPr>
                        <a:t>ня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Закони,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укази,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статути, постанови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423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6129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" y="-157372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25668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uk-UA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Художній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sz="1200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  розподіляють на </a:t>
            </a:r>
            <a:r>
              <a:rPr lang="uk-UA" sz="2400" dirty="0" err="1"/>
              <a:t>підстилі</a:t>
            </a:r>
            <a:r>
              <a:rPr lang="uk-UA" sz="2400" dirty="0"/>
              <a:t> за родами й жанрами літератури</a:t>
            </a:r>
            <a:endParaRPr lang="ru-RU" sz="2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916832"/>
            <a:ext cx="561662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художнього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82F12A64-F38D-4C47-9D2E-6A2C30DAA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47574"/>
              </p:ext>
            </p:extLst>
          </p:nvPr>
        </p:nvGraphicFramePr>
        <p:xfrm>
          <a:off x="1443354" y="2420887"/>
          <a:ext cx="7377118" cy="2812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8486">
                  <a:extLst>
                    <a:ext uri="{9D8B030D-6E8A-4147-A177-3AD203B41FA5}">
                      <a16:colId xmlns="" xmlns:a16="http://schemas.microsoft.com/office/drawing/2014/main" val="1034967718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67776577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18091228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324145780"/>
                    </a:ext>
                  </a:extLst>
                </a:gridCol>
              </a:tblGrid>
              <a:tr h="61813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Епічні 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>
                          <a:effectLst/>
                        </a:rPr>
                        <a:t>Ліричні 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>
                          <a:effectLst/>
                        </a:rPr>
                        <a:t>Драматичні 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>
                          <a:effectLst/>
                        </a:rPr>
                        <a:t>Комбіновані </a:t>
                      </a:r>
                      <a:endParaRPr lang="x-none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07829005"/>
                  </a:ext>
                </a:extLst>
              </a:tr>
              <a:tr h="194872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50" dirty="0">
                          <a:solidFill>
                            <a:schemeClr val="tx1"/>
                          </a:solidFill>
                          <a:effectLst/>
                        </a:rPr>
                        <a:t>Прозові: епопея,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50" dirty="0">
                          <a:solidFill>
                            <a:schemeClr val="tx1"/>
                          </a:solidFill>
                          <a:effectLst/>
                        </a:rPr>
                        <a:t>роман,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50" dirty="0">
                          <a:solidFill>
                            <a:schemeClr val="tx1"/>
                          </a:solidFill>
                          <a:effectLst/>
                        </a:rPr>
                        <a:t>повість, оповідання, нарис</a:t>
                      </a:r>
                      <a:endParaRPr lang="x-none" sz="20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Поема,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балада,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пісня,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поезія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Драма, трагедія, комедія, водевіль, мелодрама, 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Ліро-епічний твір,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000" kern="150" dirty="0">
                          <a:effectLst/>
                        </a:rPr>
                        <a:t>драма-феєрія, усмішка тощо</a:t>
                      </a:r>
                      <a:endParaRPr lang="x-none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2728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4855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" y="-157372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25668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uk-UA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Розмовний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sz="1200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  обслуговує невимушене спілкування в побуті, сім’ї, </a:t>
            </a:r>
          </a:p>
          <a:p>
            <a:pPr algn="ctr">
              <a:lnSpc>
                <a:spcPct val="80000"/>
              </a:lnSpc>
            </a:pPr>
            <a:r>
              <a:rPr lang="uk-UA" sz="2400" dirty="0"/>
              <a:t>на виробництві</a:t>
            </a:r>
            <a:endParaRPr lang="ru-RU" sz="2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2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916832"/>
            <a:ext cx="561662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Форми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розмовного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47E97008-E3E7-413F-9BB0-7E6824911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68845"/>
              </p:ext>
            </p:extLst>
          </p:nvPr>
        </p:nvGraphicFramePr>
        <p:xfrm>
          <a:off x="1500314" y="2378179"/>
          <a:ext cx="7143684" cy="2202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1842">
                  <a:extLst>
                    <a:ext uri="{9D8B030D-6E8A-4147-A177-3AD203B41FA5}">
                      <a16:colId xmlns="" xmlns:a16="http://schemas.microsoft.com/office/drawing/2014/main" val="3821311637"/>
                    </a:ext>
                  </a:extLst>
                </a:gridCol>
                <a:gridCol w="3571842">
                  <a:extLst>
                    <a:ext uri="{9D8B030D-6E8A-4147-A177-3AD203B41FA5}">
                      <a16:colId xmlns="" xmlns:a16="http://schemas.microsoft.com/office/drawing/2014/main" val="3439989067"/>
                    </a:ext>
                  </a:extLst>
                </a:gridCol>
              </a:tblGrid>
              <a:tr h="49089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Неформальне спілкування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>
                          <a:effectLst/>
                        </a:rPr>
                        <a:t>Формальне спілкування</a:t>
                      </a:r>
                      <a:endParaRPr lang="x-none" sz="18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10626740"/>
                  </a:ext>
                </a:extLst>
              </a:tr>
              <a:tr h="171205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spc="-10" dirty="0">
                          <a:solidFill>
                            <a:schemeClr val="tx1"/>
                          </a:solidFill>
                          <a:effectLst/>
                        </a:rPr>
                        <a:t>Нерегламентоване, 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spc="-10" dirty="0">
                          <a:solidFill>
                            <a:schemeClr val="tx1"/>
                          </a:solidFill>
                          <a:effectLst/>
                        </a:rPr>
                        <a:t>його мета й характер</a:t>
                      </a: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значною мірою визначають особистими (суб’єктивними) стосунками мовців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spc="-20" dirty="0">
                          <a:effectLst/>
                        </a:rPr>
                        <a:t>Зумовлене соціальними функціями мовців</a:t>
                      </a:r>
                      <a:r>
                        <a:rPr lang="uk-UA" sz="1800" kern="150" dirty="0">
                          <a:effectLst/>
                        </a:rPr>
                        <a:t> (керівник – підлеглий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 на виробництві, в офісі), 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отже, регламентоване </a:t>
                      </a: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формою та змістом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370695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3D5F2393-E34D-4963-8E5F-6781C681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07694"/>
              </p:ext>
            </p:extLst>
          </p:nvPr>
        </p:nvGraphicFramePr>
        <p:xfrm>
          <a:off x="1528245" y="5237927"/>
          <a:ext cx="7125613" cy="1346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2437">
                  <a:extLst>
                    <a:ext uri="{9D8B030D-6E8A-4147-A177-3AD203B41FA5}">
                      <a16:colId xmlns="" xmlns:a16="http://schemas.microsoft.com/office/drawing/2014/main" val="237319674"/>
                    </a:ext>
                  </a:extLst>
                </a:gridCol>
                <a:gridCol w="3563176">
                  <a:extLst>
                    <a:ext uri="{9D8B030D-6E8A-4147-A177-3AD203B41FA5}">
                      <a16:colId xmlns="" xmlns:a16="http://schemas.microsoft.com/office/drawing/2014/main" val="3425876818"/>
                    </a:ext>
                  </a:extLst>
                </a:gridCol>
              </a:tblGrid>
              <a:tr h="43773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effectLst/>
                        </a:rPr>
                        <a:t>Розмовно</a:t>
                      </a:r>
                      <a:r>
                        <a:rPr lang="uk-UA" sz="1800" kern="150" dirty="0">
                          <a:effectLst/>
                        </a:rPr>
                        <a:t>-побутовий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 err="1">
                          <a:effectLst/>
                        </a:rPr>
                        <a:t>Розмовно</a:t>
                      </a:r>
                      <a:r>
                        <a:rPr lang="uk-UA" sz="1800" kern="150" dirty="0">
                          <a:effectLst/>
                        </a:rPr>
                        <a:t>-офіційний 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11689298"/>
                  </a:ext>
                </a:extLst>
              </a:tr>
              <a:tr h="90885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b="0" kern="150" dirty="0">
                          <a:solidFill>
                            <a:schemeClr val="tx1"/>
                          </a:solidFill>
                          <a:effectLst/>
                        </a:rPr>
                        <a:t>Побутові стосунки</a:t>
                      </a:r>
                      <a:endParaRPr lang="x-none" sz="18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Неофіційне спілкування 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50" dirty="0">
                          <a:effectLst/>
                        </a:rPr>
                        <a:t>в професійному середовищі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73583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B8B17CB4-F027-4987-86AD-DCB1D4286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068" y="587673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41BFA86-7164-4681-B2CF-E04027AEB80C}"/>
              </a:ext>
            </a:extLst>
          </p:cNvPr>
          <p:cNvSpPr/>
          <p:nvPr/>
        </p:nvSpPr>
        <p:spPr>
          <a:xfrm>
            <a:off x="2757050" y="4757829"/>
            <a:ext cx="43352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ja-JP" sz="2000" b="1" dirty="0" err="1">
                <a:solidFill>
                  <a:srgbClr val="0070C0"/>
                </a:solidFill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lang="uk-UA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 розмовного стилю</a:t>
            </a:r>
            <a:endParaRPr lang="uk-UA" altLang="ja-JP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630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601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uk-UA" b="1" dirty="0"/>
          </a:p>
          <a:p>
            <a:pPr algn="ctr">
              <a:lnSpc>
                <a:spcPct val="80000"/>
              </a:lnSpc>
            </a:pPr>
            <a:r>
              <a:rPr lang="uk-UA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Конфесійний</a:t>
            </a:r>
            <a:r>
              <a:rPr lang="de-DE" sz="48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r>
              <a:rPr lang="de-DE" sz="4800" b="1" dirty="0" err="1">
                <a:solidFill>
                  <a:srgbClr val="0070C0"/>
                </a:solidFill>
                <a:latin typeface="Monotype Corsiva" panose="03010101010201010101" pitchFamily="66" charset="0"/>
              </a:rPr>
              <a:t>стиль</a:t>
            </a:r>
            <a:r>
              <a:rPr lang="de-DE" sz="4800" dirty="0">
                <a:solidFill>
                  <a:srgbClr val="0070C0"/>
                </a:solidFill>
                <a:latin typeface="Monotype Corsiva" panose="03010101010201010101" pitchFamily="66" charset="0"/>
              </a:rPr>
              <a:t> </a:t>
            </a:r>
            <a:endParaRPr lang="uk-UA" sz="4800" dirty="0">
              <a:solidFill>
                <a:srgbClr val="0070C0"/>
              </a:solidFill>
              <a:latin typeface="Monotype Corsiva" panose="03010101010201010101" pitchFamily="66" charset="0"/>
            </a:endParaRPr>
          </a:p>
          <a:p>
            <a:pPr algn="ctr">
              <a:lnSpc>
                <a:spcPct val="80000"/>
              </a:lnSpc>
            </a:pPr>
            <a:endParaRPr lang="uk-UA" sz="1200" dirty="0"/>
          </a:p>
          <a:p>
            <a:pPr algn="ctr">
              <a:lnSpc>
                <a:spcPct val="80000"/>
              </a:lnSpc>
            </a:pPr>
            <a:r>
              <a:rPr lang="uk-UA" sz="2400" dirty="0"/>
              <a:t>       обслуговує сферу релігійних відносин, </a:t>
            </a:r>
          </a:p>
          <a:p>
            <a:pPr algn="ctr">
              <a:lnSpc>
                <a:spcPct val="80000"/>
              </a:lnSpc>
            </a:pPr>
            <a:r>
              <a:rPr lang="uk-UA" sz="2400" dirty="0"/>
              <a:t>       релігійні потреби суспільства</a:t>
            </a:r>
            <a:endParaRPr lang="ru-RU" sz="2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B7387982-DBAA-4F09-80A9-11E8CE34E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609056"/>
            <a:ext cx="5616624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20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Andale Sans UI"/>
              <a:cs typeface="Arial" panose="020B0604020202020204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ja-JP" sz="2000" b="1" dirty="0">
              <a:solidFill>
                <a:srgbClr val="0070C0"/>
              </a:solidFill>
              <a:ea typeface="Andale Sans UI"/>
              <a:cs typeface="Arial" panose="020B0604020202020204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ja-JP" sz="20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Andale Sans UI"/>
                <a:cs typeface="Arial" panose="020B0604020202020204" pitchFamily="34" charset="0"/>
              </a:rPr>
              <a:t>Підстилі</a:t>
            </a:r>
            <a:r>
              <a:rPr kumimoji="0" lang="uk-UA" altLang="ja-JP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Andale Sans UI"/>
                <a:cs typeface="Arial" panose="020B0604020202020204" pitchFamily="34" charset="0"/>
              </a:rPr>
              <a:t> конфесійного стилю</a:t>
            </a:r>
            <a:endParaRPr kumimoji="0" lang="uk-UA" altLang="ja-JP" sz="2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70DDACB-C36B-42FB-AB2C-FF25F002D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90151"/>
              </p:ext>
            </p:extLst>
          </p:nvPr>
        </p:nvGraphicFramePr>
        <p:xfrm>
          <a:off x="1331640" y="2784102"/>
          <a:ext cx="7632849" cy="1172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3772868892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3818426032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656003898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3949496755"/>
                    </a:ext>
                  </a:extLst>
                </a:gridCol>
                <a:gridCol w="1584177">
                  <a:extLst>
                    <a:ext uri="{9D8B030D-6E8A-4147-A177-3AD203B41FA5}">
                      <a16:colId xmlns="" xmlns:a16="http://schemas.microsoft.com/office/drawing/2014/main" val="4081180555"/>
                    </a:ext>
                  </a:extLst>
                </a:gridCol>
              </a:tblGrid>
              <a:tr h="11721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Власне</a:t>
                      </a:r>
                      <a:r>
                        <a:rPr lang="de-DE" sz="1800" kern="150" dirty="0">
                          <a:effectLst/>
                        </a:rPr>
                        <a:t> </a:t>
                      </a:r>
                      <a:r>
                        <a:rPr lang="de-DE" sz="1800" kern="150" dirty="0" err="1">
                          <a:effectLst/>
                        </a:rPr>
                        <a:t>конфесійний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Конфесійно-популярний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Конфесійно-навчальний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Конфесійно-обрядовий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50" dirty="0" err="1">
                          <a:effectLst/>
                        </a:rPr>
                        <a:t>Конфесійно-публіцистич</a:t>
                      </a:r>
                      <a:r>
                        <a:rPr lang="uk-UA" sz="1800" kern="150" dirty="0">
                          <a:effectLst/>
                        </a:rPr>
                        <a:t>-</a:t>
                      </a:r>
                      <a:r>
                        <a:rPr lang="de-DE" sz="1800" kern="150" dirty="0" err="1">
                          <a:effectLst/>
                        </a:rPr>
                        <a:t>ний</a:t>
                      </a:r>
                      <a:endParaRPr lang="x-none" sz="18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6912879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4CBEB90-8A81-4CAE-93E3-EAEF3B25F9DB}"/>
              </a:ext>
            </a:extLst>
          </p:cNvPr>
          <p:cNvSpPr/>
          <p:nvPr/>
        </p:nvSpPr>
        <p:spPr>
          <a:xfrm>
            <a:off x="2555776" y="4718830"/>
            <a:ext cx="5976664" cy="1167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b="1" i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Точно використовуйте слово, </a:t>
            </a:r>
            <a:endParaRPr lang="x-none" sz="2000" b="1" kern="150" dirty="0">
              <a:solidFill>
                <a:srgbClr val="7030A0"/>
              </a:solidFill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b="1" i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і ви позбавите світ половини непорозумінь.</a:t>
            </a:r>
            <a:endParaRPr lang="uk-UA" sz="2000" b="1" i="1" kern="150" dirty="0">
              <a:solidFill>
                <a:srgbClr val="7030A0"/>
              </a:solidFill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b="1" i="1" kern="150" dirty="0">
                <a:solidFill>
                  <a:srgbClr val="7030A0"/>
                </a:solidFill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				             </a:t>
            </a:r>
            <a:r>
              <a:rPr lang="uk-UA" sz="2000" i="1" kern="150" dirty="0">
                <a:solidFill>
                  <a:srgbClr val="7030A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Декарт</a:t>
            </a:r>
            <a:endParaRPr lang="x-none" sz="2000" i="1" kern="150" dirty="0">
              <a:solidFill>
                <a:srgbClr val="7030A0"/>
              </a:solidFill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3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383673A5-8BF6-459B-8960-CD0681F6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584649"/>
              </p:ext>
            </p:extLst>
          </p:nvPr>
        </p:nvGraphicFramePr>
        <p:xfrm>
          <a:off x="1331640" y="401986"/>
          <a:ext cx="7488832" cy="6073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5323">
                  <a:extLst>
                    <a:ext uri="{9D8B030D-6E8A-4147-A177-3AD203B41FA5}">
                      <a16:colId xmlns="" xmlns:a16="http://schemas.microsoft.com/office/drawing/2014/main" val="1869268280"/>
                    </a:ext>
                  </a:extLst>
                </a:gridCol>
                <a:gridCol w="4153509">
                  <a:extLst>
                    <a:ext uri="{9D8B030D-6E8A-4147-A177-3AD203B41FA5}">
                      <a16:colId xmlns="" xmlns:a16="http://schemas.microsoft.com/office/drawing/2014/main" val="2467853529"/>
                    </a:ext>
                  </a:extLst>
                </a:gridCol>
              </a:tblGrid>
              <a:tr h="840676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	Історія походження української мови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за Ю. Шевельовим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985979"/>
                  </a:ext>
                </a:extLst>
              </a:tr>
              <a:tr h="84067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Кінець ІІ тис. до н. е. – 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ІІ ст. н. е.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праслов’янська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03811341"/>
                  </a:ext>
                </a:extLst>
              </a:tr>
              <a:tr h="8406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ІІ ст. н. е. – ІV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спільна мова східних і південних слов’ян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79966126"/>
                  </a:ext>
                </a:extLst>
              </a:tr>
              <a:tr h="8406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ІV – Х ст. н. е.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 err="1">
                          <a:effectLst/>
                        </a:rPr>
                        <a:t>спільносхіднослов’янська</a:t>
                      </a:r>
                      <a:r>
                        <a:rPr lang="uk-UA" sz="2400" kern="150" dirty="0">
                          <a:effectLst/>
                        </a:rPr>
                        <a:t>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92817209"/>
                  </a:ext>
                </a:extLst>
              </a:tr>
              <a:tr h="47674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ІV – VІІ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антська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05429989"/>
                  </a:ext>
                </a:extLst>
              </a:tr>
              <a:tr h="49184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VІІІ – Х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давньоруська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26923909"/>
                  </a:ext>
                </a:extLst>
              </a:tr>
              <a:tr h="42157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ХІ – ХІV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давньоукраїнська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72477205"/>
                  </a:ext>
                </a:extLst>
              </a:tr>
              <a:tr h="49184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ХV – ХVІІІ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староукраїнська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20303369"/>
                  </a:ext>
                </a:extLst>
              </a:tr>
              <a:tr h="66262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>
                          <a:effectLst/>
                        </a:rPr>
                        <a:t>ХІХ – ХХ ст. н. е.</a:t>
                      </a:r>
                      <a:endParaRPr lang="x-none" sz="24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50" dirty="0">
                          <a:effectLst/>
                        </a:rPr>
                        <a:t>нова українська мова</a:t>
                      </a:r>
                      <a:endParaRPr lang="x-none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0798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59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5" name="Picture 2" descr="ÐÐ³ÑÐ´Ð½Ð¾ Ð· âÐÐ¾ÑÐ¾ÑÐºÐ¸Ð¼ &#10;ÑÐ»Ð¾Ð²Ð½Ð¸ÐºÐ¾Ð¼ ÑÐ¸Ð½Ð¾Ð½ÑÐ¼ÑÐ² &#10;ÑÐºÑÐ°ÑÐ½ÑÑÐºÐ¾Ñ Ð¼Ð¾Ð²Ð¸â Ð½Ð°Ð¹Ð±ÑÐ»ÑÑÑ &#10;ÐºÑÐ»ÑÐºÑÑÑÑ ÑÐ¸Ð½Ð¾Ð½ÑÐ¼ÑÐ² Ð¼Ð°Ñ ÑÐ»Ð¾Ð²Ð¾ &#10;âÐ±Ð¸ÑÐ¸â â 45. &#10;ÐÐ°Ð¹Ð´Ð¾Ð²Ñ...">
            <a:extLst>
              <a:ext uri="{FF2B5EF4-FFF2-40B4-BE49-F238E27FC236}">
                <a16:creationId xmlns="" xmlns:a16="http://schemas.microsoft.com/office/drawing/2014/main" id="{82463411-1455-464D-987F-C87B53ACB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99833"/>
            <a:ext cx="741291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63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7431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>
                <a:solidFill>
                  <a:srgbClr val="7030A0"/>
                </a:solidFill>
              </a:rPr>
              <a:t>   Хронологія заборон української мови</a:t>
            </a:r>
          </a:p>
          <a:p>
            <a:pPr algn="ctr">
              <a:lnSpc>
                <a:spcPct val="80000"/>
              </a:lnSpc>
            </a:pPr>
            <a:endParaRPr lang="x-none" sz="3600" dirty="0">
              <a:solidFill>
                <a:srgbClr val="7030A0"/>
              </a:solidFill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2DD4F340-2501-49A7-AE24-4F674EC94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43959"/>
              </p:ext>
            </p:extLst>
          </p:nvPr>
        </p:nvGraphicFramePr>
        <p:xfrm>
          <a:off x="1403648" y="948110"/>
          <a:ext cx="7405632" cy="53607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636880">
                  <a:extLst>
                    <a:ext uri="{9D8B030D-6E8A-4147-A177-3AD203B41FA5}">
                      <a16:colId xmlns="" xmlns:a16="http://schemas.microsoft.com/office/drawing/2014/main" val="455656276"/>
                    </a:ext>
                  </a:extLst>
                </a:gridCol>
                <a:gridCol w="6768752">
                  <a:extLst>
                    <a:ext uri="{9D8B030D-6E8A-4147-A177-3AD203B41FA5}">
                      <a16:colId xmlns="" xmlns:a16="http://schemas.microsoft.com/office/drawing/2014/main" val="1584968974"/>
                    </a:ext>
                  </a:extLst>
                </a:gridCol>
              </a:tblGrid>
              <a:tr h="2591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XVII століття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891129"/>
                  </a:ext>
                </a:extLst>
              </a:tr>
              <a:tr h="8169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1622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Наказ царя Михайла з подання Московського патріарха Філарета спалити в державі всі примірники надрукованого в Україні «Учительного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євангелія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» Кирила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Ставровецького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53933581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1696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Ухвала польського сейму про запровадження польської мови в судах і установах Правобережної України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4054293482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1690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Засудження й анафема Собору РПЦ на «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кіевскія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новыя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книги» П. Могили, К. 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Ставровецького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, С. Полоцького, Л. Барановича, А. 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Радзивиловського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681871359"/>
                  </a:ext>
                </a:extLst>
              </a:tr>
              <a:tr h="2591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XVIII століття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1523729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1720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Указ царя Московії Петра І про заборону книгодрукування українською мовою й вилучення українських текстів із церковних книг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120737451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1729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Наказ Петра ІІ переписати з української мови російською всі державні постанови й розпорядження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2623266382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1763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Указ Катерини II про заборону викладати українською мовою в Києво-Могилянській академії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3609337380"/>
                  </a:ext>
                </a:extLst>
              </a:tr>
              <a:tr h="2591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1769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Синоду РПЦ друкувати та використовувати український буквар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2463375825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1775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Зруйнування Запорізької Січі та закриття українських шкіл при полкових козацьких канцеляріях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3147745914"/>
                  </a:ext>
                </a:extLst>
              </a:tr>
              <a:tr h="53805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1789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Розпорядження </a:t>
                      </a:r>
                      <a:r>
                        <a:rPr lang="uk-UA" sz="1600" kern="150" dirty="0" err="1">
                          <a:solidFill>
                            <a:schemeClr val="tx1"/>
                          </a:solidFill>
                          <a:effectLst/>
                        </a:rPr>
                        <a:t>Едукаційної</a:t>
                      </a:r>
                      <a:r>
                        <a:rPr lang="uk-UA" sz="1600" kern="150" dirty="0">
                          <a:solidFill>
                            <a:schemeClr val="tx1"/>
                          </a:solidFill>
                          <a:effectLst/>
                        </a:rPr>
                        <a:t> комісії польського сейму про закриття всіх українських шкіл</a:t>
                      </a:r>
                      <a:endParaRPr lang="x-none" sz="16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7826" marR="67826" marT="0" marB="0"/>
                </a:tc>
                <a:extLst>
                  <a:ext uri="{0D108BD9-81ED-4DB2-BD59-A6C34878D82A}">
                    <a16:rowId xmlns="" xmlns:a16="http://schemas.microsoft.com/office/drawing/2014/main" val="3157715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57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48567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056BE7B-71FC-4890-814B-CBB9FB924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442637"/>
              </p:ext>
            </p:extLst>
          </p:nvPr>
        </p:nvGraphicFramePr>
        <p:xfrm>
          <a:off x="1331640" y="116632"/>
          <a:ext cx="7560840" cy="66600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595639">
                  <a:extLst>
                    <a:ext uri="{9D8B030D-6E8A-4147-A177-3AD203B41FA5}">
                      <a16:colId xmlns="" xmlns:a16="http://schemas.microsoft.com/office/drawing/2014/main" val="727876165"/>
                    </a:ext>
                  </a:extLst>
                </a:gridCol>
                <a:gridCol w="6965201">
                  <a:extLst>
                    <a:ext uri="{9D8B030D-6E8A-4147-A177-3AD203B41FA5}">
                      <a16:colId xmlns="" xmlns:a16="http://schemas.microsoft.com/office/drawing/2014/main" val="1387806503"/>
                    </a:ext>
                  </a:extLst>
                </a:gridCol>
              </a:tblGrid>
              <a:tr h="2086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XIX століття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6063531"/>
                  </a:ext>
                </a:extLst>
              </a:tr>
              <a:tr h="23253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1817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Запровадження польської мови в усіх народних школах Західної України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2861357311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1832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Реорганізація освіти на Правобережній Україні на загальноімперських засадах із переведенням на російську мову навчання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785045143"/>
                  </a:ext>
                </a:extLst>
              </a:tr>
              <a:tr h="62589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1847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Розгром Кирило-Мефодіївського товариства й посилення жорстокого переслідування української мови та культури, заборона найкращих творів Т. Шевченка, П. Куліша, М. Костомарова та інших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453086925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1859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Міністерством віросповідань та наук Австро-Угорщини у Східній Галичині та Буковині здійснено спробу замінити українську кириличну азбуку латинською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2020888769"/>
                  </a:ext>
                </a:extLst>
              </a:tr>
              <a:tr h="2811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1862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Закриття безоплатних недільних українських шкіл для дорослих в </a:t>
                      </a:r>
                      <a:r>
                        <a:rPr lang="uk-UA" sz="1400" kern="150" dirty="0" err="1">
                          <a:solidFill>
                            <a:schemeClr val="tx1"/>
                          </a:solidFill>
                          <a:effectLst/>
                        </a:rPr>
                        <a:t>підросійській</a:t>
                      </a: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 Україні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757275232"/>
                  </a:ext>
                </a:extLst>
              </a:tr>
              <a:tr h="6258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1863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Валуєвський циркуляр про заборону давати цензурний дозвіл на друкування україномовної духовної та популярної освітньої літератури: «ніякої окремої малоросійської мови не було і бути не може»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483972920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1864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Прийняття Статуту про початкову школу, за яким навчання має провадитися лише російською мовою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1548870204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1869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Запровадження польської мови як офіційної мови освіти й адміністрації Східної Галичини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1135598922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1870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Роз’яснення міністра освіти Росії Д. Толстого про те, що «кінцевою метою освіти всіх інородців незаперечно повинно бути обрусіння»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1518776064"/>
                  </a:ext>
                </a:extLst>
              </a:tr>
              <a:tr h="6258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1876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Емський указ Олександра ІІ про заборону друкування та увезення з-за кордону україномовної літератури, а також про заборону українських сценічних вистав і друкування українських текстів під нотами, тобто народних пісень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2855885167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1881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викладання в народних школах та виголошення церковних проповідей українською мовою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523983943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1884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Олександром III українських театральних вистав у всіх малоросійських губерніях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466972329"/>
                  </a:ext>
                </a:extLst>
              </a:tr>
              <a:tr h="41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1888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Указ Олександра III про заборону вживання української мови в офіційних установах і хрещення українськими іменами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1957746886"/>
                  </a:ext>
                </a:extLst>
              </a:tr>
              <a:tr h="208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1892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перекладати книжки з російської мови українською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112242221"/>
                  </a:ext>
                </a:extLst>
              </a:tr>
              <a:tr h="3803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1895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Головного управління в справах друку видавати українські книжки для дітей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4775" marR="44775" marT="0" marB="0"/>
                </a:tc>
                <a:extLst>
                  <a:ext uri="{0D108BD9-81ED-4DB2-BD59-A6C34878D82A}">
                    <a16:rowId xmlns="" xmlns:a16="http://schemas.microsoft.com/office/drawing/2014/main" val="3819218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00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3678"/>
            <a:ext cx="9144000" cy="701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0002" y="214290"/>
            <a:ext cx="8643998" cy="52506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80000"/>
              </a:lnSpc>
            </a:pP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lnSpc>
                <a:spcPct val="80000"/>
              </a:lnSpc>
            </a:pPr>
            <a:endParaRPr lang="ru-RU" sz="4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DCD02C25-FCA6-48A3-A3A6-F93C7DDBC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228251"/>
              </p:ext>
            </p:extLst>
          </p:nvPr>
        </p:nvGraphicFramePr>
        <p:xfrm>
          <a:off x="1403648" y="137452"/>
          <a:ext cx="7384365" cy="65062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748527213"/>
                    </a:ext>
                  </a:extLst>
                </a:gridCol>
                <a:gridCol w="6736293">
                  <a:extLst>
                    <a:ext uri="{9D8B030D-6E8A-4147-A177-3AD203B41FA5}">
                      <a16:colId xmlns="" xmlns:a16="http://schemas.microsoft.com/office/drawing/2014/main" val="1866225617"/>
                    </a:ext>
                  </a:extLst>
                </a:gridCol>
              </a:tblGrid>
              <a:tr h="22435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XX століття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74003144"/>
                  </a:ext>
                </a:extLst>
              </a:tr>
              <a:tr h="673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1910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Закриття за наказом уряду Столипіна всіх українських культурних товариств, видавництв, заборона читання лекцій українською мовою, заборона створення будь-яких неросійських клубів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20471665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1911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Постанова VII дворянського з’їзду в Москві про виняткову російськомовну освіту й неприпустимість використання інших мов у школах Росії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1150389374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1914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Заборона відзначати 100-літній ювілей Тараса Шевченка; указ Миколи ІІ про скасування української преси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327488194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1914, 1916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Кампанії русифікації в Західній Україні; заборона українського слова, освіти, церкви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497551993"/>
                  </a:ext>
                </a:extLst>
              </a:tr>
              <a:tr h="673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1922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Проголошення частиною керівництва ЦК РКП(б) і ЦК КП(б)У «теорії» боротьби в Україні двох культур – міської (російської) та селянської (української), у якій повинна перемогти перша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939001160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1924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Закон Польської республіки про обмеження вживання української мови 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в адміністративних органах, суді, освіті на підвладних полякам українських землях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1585456247"/>
                  </a:ext>
                </a:extLst>
              </a:tr>
              <a:tr h="2243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1925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Остаточне закриття українського «таємного» університету у Львові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2386990467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1926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Лист Сталіна «Тов. </a:t>
                      </a:r>
                      <a:r>
                        <a:rPr lang="uk-UA" sz="1400" kern="150" dirty="0" err="1">
                          <a:solidFill>
                            <a:schemeClr val="tx1"/>
                          </a:solidFill>
                          <a:effectLst/>
                        </a:rPr>
                        <a:t>Кагановичу</a:t>
                      </a: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 та іншим членам ПБ ЦК КП(б)У» із санкцією на боротьбу проти «національного ухилу», початок переслідування діячів «українізації»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2374910469"/>
                  </a:ext>
                </a:extLst>
              </a:tr>
              <a:tr h="2243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1933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Телеграма Сталіна про припинення «українізації»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248068596"/>
                  </a:ext>
                </a:extLst>
              </a:tr>
              <a:tr h="673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1938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Постанова РНК СРСР і ЦК ВКП(б) «Про обов’язкове вивчення російської мови в школах національних республік і областей», відповідна постанова РНК УРСР і ЦК КП(б)У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129788047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1947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spc="-30" dirty="0">
                          <a:solidFill>
                            <a:schemeClr val="tx1"/>
                          </a:solidFill>
                          <a:effectLst/>
                        </a:rPr>
                        <a:t>Операція «Вісла»; розселення частини українців з етнічних українських земель</a:t>
                      </a: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kern="150" spc="-20" dirty="0">
                          <a:solidFill>
                            <a:schemeClr val="tx1"/>
                          </a:solidFill>
                          <a:effectLst/>
                        </a:rPr>
                        <a:t>«урозсип» між поляками в Західній Польщі для прискорення їхньої полонізації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3665775072"/>
                  </a:ext>
                </a:extLst>
              </a:tr>
              <a:tr h="673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1958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Закріплення у ст. 20 Основ законодавства СРСР і союзних республік       про народну освіту положення про вільний вибір мови навчання; вивчення всіх мов, крім російської, за бажанням батьків учнів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/>
                </a:tc>
                <a:extLst>
                  <a:ext uri="{0D108BD9-81ED-4DB2-BD59-A6C34878D82A}">
                    <a16:rowId xmlns="" xmlns:a16="http://schemas.microsoft.com/office/drawing/2014/main" val="4218491457"/>
                  </a:ext>
                </a:extLst>
              </a:tr>
              <a:tr h="448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kern="1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 1960 –1980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50" dirty="0">
                          <a:solidFill>
                            <a:schemeClr val="tx1"/>
                          </a:solidFill>
                          <a:effectLst/>
                        </a:rPr>
                        <a:t>Масове закриття українських шкіл у Польщі та Румунії</a:t>
                      </a:r>
                      <a:endParaRPr lang="x-none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27308" marR="27308" marT="0" marB="0" anchor="ctr"/>
                </a:tc>
                <a:extLst>
                  <a:ext uri="{0D108BD9-81ED-4DB2-BD59-A6C34878D82A}">
                    <a16:rowId xmlns="" xmlns:a16="http://schemas.microsoft.com/office/drawing/2014/main" val="873095791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15126CE2-D18A-4F7E-B8AD-BA0727D33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575" y="1449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0925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3137</Words>
  <Application>Microsoft Office PowerPoint</Application>
  <PresentationFormat>Экран (4:3)</PresentationFormat>
  <Paragraphs>1113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Секция языков</dc:creator>
  <cp:lastModifiedBy>user</cp:lastModifiedBy>
  <cp:revision>89</cp:revision>
  <dcterms:created xsi:type="dcterms:W3CDTF">2018-08-22T09:16:15Z</dcterms:created>
  <dcterms:modified xsi:type="dcterms:W3CDTF">2019-09-11T08:05:15Z</dcterms:modified>
</cp:coreProperties>
</file>