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3" r:id="rId3"/>
    <p:sldId id="446" r:id="rId4"/>
    <p:sldId id="442" r:id="rId5"/>
    <p:sldId id="476" r:id="rId6"/>
    <p:sldId id="477" r:id="rId7"/>
    <p:sldId id="490" r:id="rId8"/>
    <p:sldId id="491" r:id="rId9"/>
    <p:sldId id="478" r:id="rId10"/>
    <p:sldId id="479" r:id="rId11"/>
    <p:sldId id="492" r:id="rId12"/>
    <p:sldId id="480" r:id="rId13"/>
    <p:sldId id="484" r:id="rId14"/>
    <p:sldId id="482" r:id="rId15"/>
    <p:sldId id="483" r:id="rId16"/>
    <p:sldId id="443" r:id="rId17"/>
    <p:sldId id="451" r:id="rId18"/>
    <p:sldId id="452" r:id="rId19"/>
    <p:sldId id="485" r:id="rId20"/>
    <p:sldId id="486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45" r:id="rId42"/>
    <p:sldId id="447" r:id="rId43"/>
    <p:sldId id="410" r:id="rId44"/>
    <p:sldId id="422" r:id="rId45"/>
    <p:sldId id="423" r:id="rId46"/>
    <p:sldId id="424" r:id="rId47"/>
    <p:sldId id="425" r:id="rId48"/>
    <p:sldId id="426" r:id="rId49"/>
    <p:sldId id="427" r:id="rId50"/>
    <p:sldId id="430" r:id="rId51"/>
    <p:sldId id="428" r:id="rId52"/>
    <p:sldId id="429" r:id="rId53"/>
    <p:sldId id="489" r:id="rId54"/>
    <p:sldId id="493" r:id="rId55"/>
  </p:sldIdLst>
  <p:sldSz cx="9144000" cy="5143500" type="screen16x9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C0D5EA"/>
    <a:srgbClr val="023346"/>
    <a:srgbClr val="023B52"/>
    <a:srgbClr val="012635"/>
    <a:srgbClr val="FDDDD7"/>
    <a:srgbClr val="CBCBCB"/>
    <a:srgbClr val="A3C2E1"/>
    <a:srgbClr val="336699"/>
    <a:srgbClr val="7CD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4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1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2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5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6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5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7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8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3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0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ACAAE-E80F-4813-8854-97097ADB4BCC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F0FB9-2AE5-44A8-BA01-14789209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7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7.wdp"/><Relationship Id="rId7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1546"/>
            <a:ext cx="1512168" cy="4896544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643758"/>
            <a:ext cx="7542760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1C1C2A"/>
                </a:solidFill>
                <a:latin typeface="Arial Black" pitchFamily="34" charset="0"/>
              </a:rPr>
              <a:t>Тема 6. </a:t>
            </a:r>
            <a:r>
              <a:rPr lang="ru-RU" sz="4000" dirty="0" err="1">
                <a:solidFill>
                  <a:srgbClr val="1C1C2A"/>
                </a:solidFill>
                <a:latin typeface="Arial Black" pitchFamily="34" charset="0"/>
              </a:rPr>
              <a:t>Створення</a:t>
            </a:r>
            <a:r>
              <a:rPr lang="ru-RU" sz="4000" dirty="0">
                <a:solidFill>
                  <a:srgbClr val="1C1C2A"/>
                </a:solidFill>
                <a:latin typeface="Arial Black" pitchFamily="34" charset="0"/>
              </a:rPr>
              <a:t>, </a:t>
            </a:r>
            <a:r>
              <a:rPr lang="ru-RU" sz="4000" dirty="0" err="1">
                <a:solidFill>
                  <a:srgbClr val="1C1C2A"/>
                </a:solidFill>
                <a:latin typeface="Arial Black" pitchFamily="34" charset="0"/>
              </a:rPr>
              <a:t>просування</a:t>
            </a:r>
            <a:r>
              <a:rPr lang="ru-RU" sz="4000" dirty="0">
                <a:solidFill>
                  <a:srgbClr val="1C1C2A"/>
                </a:solidFill>
                <a:latin typeface="Arial Black" pitchFamily="34" charset="0"/>
              </a:rPr>
              <a:t> та </a:t>
            </a:r>
            <a:r>
              <a:rPr lang="ru-RU" sz="4000" dirty="0" err="1">
                <a:solidFill>
                  <a:srgbClr val="1C1C2A"/>
                </a:solidFill>
                <a:latin typeface="Arial Black" pitchFamily="34" charset="0"/>
              </a:rPr>
              <a:t>підтримка</a:t>
            </a:r>
            <a:r>
              <a:rPr lang="ru-RU" sz="4000" dirty="0">
                <a:solidFill>
                  <a:srgbClr val="1C1C2A"/>
                </a:solidFill>
                <a:latin typeface="Arial Black" pitchFamily="34" charset="0"/>
              </a:rPr>
              <a:t> сайту </a:t>
            </a:r>
            <a:r>
              <a:rPr lang="ru-RU" sz="4000" dirty="0" err="1">
                <a:solidFill>
                  <a:srgbClr val="1C1C2A"/>
                </a:solidFill>
                <a:latin typeface="Arial Black" pitchFamily="34" charset="0"/>
              </a:rPr>
              <a:t>підприємства</a:t>
            </a:r>
            <a:r>
              <a:rPr lang="uk-UA" sz="4400" dirty="0">
                <a:solidFill>
                  <a:srgbClr val="1C1C2A"/>
                </a:solidFill>
                <a:latin typeface="Arial Black" pitchFamily="34" charset="0"/>
              </a:rPr>
              <a:t> </a:t>
            </a:r>
            <a:endParaRPr lang="uk-UA" sz="4000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75219" y="706800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>
                <a:solidFill>
                  <a:srgbClr val="FF0000"/>
                </a:solidFill>
                <a:latin typeface="Arial Black" pitchFamily="34" charset="0"/>
              </a:rPr>
              <a:t>ІНТЕРНЕТ МАРКЕТИНГ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21603"/>
            <a:ext cx="611846" cy="57859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267744" y="267494"/>
            <a:ext cx="6408712" cy="11185"/>
            <a:chOff x="2267744" y="267494"/>
            <a:chExt cx="6408712" cy="1118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6660232" y="267494"/>
              <a:ext cx="2016224" cy="0"/>
            </a:xfrm>
            <a:prstGeom prst="line">
              <a:avLst/>
            </a:prstGeom>
            <a:ln w="38100">
              <a:solidFill>
                <a:srgbClr val="024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463988" y="267494"/>
              <a:ext cx="2016224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267744" y="278679"/>
              <a:ext cx="2016224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59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0366" y="1419622"/>
            <a:ext cx="6759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Контент (англ.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content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зміст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змістове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наповнення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веб-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тексти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звукові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49263"/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263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263"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Футер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Підвал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сайту, є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менш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функціональною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частиною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ньому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містяться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контактні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повідомлення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авторські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права;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перелік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посилань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інші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посилання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партнерів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9656" y="3363838"/>
            <a:ext cx="1636040" cy="576064"/>
          </a:xfrm>
          <a:prstGeom prst="homePlate">
            <a:avLst>
              <a:gd name="adj" fmla="val 26038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Футер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93413" y="1635646"/>
            <a:ext cx="1636040" cy="576064"/>
          </a:xfrm>
          <a:prstGeom prst="homePlate">
            <a:avLst>
              <a:gd name="adj" fmla="val 26038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Контент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387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99743" y="126517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 Black" pitchFamily="34" charset="0"/>
              </a:rPr>
              <a:t>Складові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err="1">
                <a:latin typeface="Arial Black" pitchFamily="34" charset="0"/>
              </a:rPr>
              <a:t>зовнішньої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err="1">
                <a:latin typeface="Arial Black" pitchFamily="34" charset="0"/>
              </a:rPr>
              <a:t>структури</a:t>
            </a:r>
            <a:r>
              <a:rPr lang="ru-RU" sz="2400" dirty="0">
                <a:latin typeface="Arial Black" pitchFamily="34" charset="0"/>
              </a:rPr>
              <a:t> сайту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63688" y="705358"/>
            <a:ext cx="72008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08520" y="-23273"/>
            <a:ext cx="564603" cy="866832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01706" y="195748"/>
            <a:ext cx="378230" cy="48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69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1600" y="411510"/>
            <a:ext cx="7660540" cy="4320480"/>
          </a:xfrm>
          <a:prstGeom prst="rect">
            <a:avLst/>
          </a:prstGeom>
          <a:solidFill>
            <a:srgbClr val="E8EFFC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1C1C2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3245" y="2279362"/>
            <a:ext cx="38343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Impact" pitchFamily="34" charset="0"/>
              </a:rPr>
              <a:t>§</a:t>
            </a:r>
          </a:p>
        </p:txBody>
      </p:sp>
      <p:sp>
        <p:nvSpPr>
          <p:cNvPr id="14" name="Кольцо 13"/>
          <p:cNvSpPr/>
          <p:nvPr/>
        </p:nvSpPr>
        <p:spPr>
          <a:xfrm>
            <a:off x="8362711" y="2279362"/>
            <a:ext cx="538858" cy="552488"/>
          </a:xfrm>
          <a:prstGeom prst="donut">
            <a:avLst>
              <a:gd name="adj" fmla="val 4110"/>
            </a:avLst>
          </a:prstGeom>
          <a:ln>
            <a:solidFill>
              <a:srgbClr val="024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 b="9327"/>
          <a:stretch/>
        </p:blipFill>
        <p:spPr bwMode="auto">
          <a:xfrm>
            <a:off x="1238250" y="674770"/>
            <a:ext cx="6667500" cy="379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8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2101" y="95852"/>
            <a:ext cx="9144000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"/>
            <a:ext cx="564603" cy="882166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75" y="265187"/>
            <a:ext cx="474707" cy="474707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605829" y="4803998"/>
            <a:ext cx="3750147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789608" y="4515966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64088" y="4792395"/>
            <a:ext cx="3310406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627784" y="750894"/>
            <a:ext cx="417963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739975" y="97556"/>
            <a:ext cx="5687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23B52"/>
                </a:solidFill>
                <a:latin typeface="Arial Black" pitchFamily="34" charset="0"/>
              </a:rPr>
              <a:t>Проектування</a:t>
            </a:r>
            <a:r>
              <a:rPr lang="ru-RU" sz="2400" dirty="0">
                <a:solidFill>
                  <a:srgbClr val="023B52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023B52"/>
                </a:solidFill>
                <a:latin typeface="Arial Black" pitchFamily="34" charset="0"/>
              </a:rPr>
              <a:t>структури</a:t>
            </a:r>
            <a:r>
              <a:rPr lang="ru-RU" sz="2400" dirty="0">
                <a:solidFill>
                  <a:srgbClr val="023B52"/>
                </a:solidFill>
                <a:latin typeface="Arial Black" pitchFamily="34" charset="0"/>
              </a:rPr>
              <a:t> сайту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313" y="265188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3" t="32688" r="10757" b="25920"/>
          <a:stretch/>
        </p:blipFill>
        <p:spPr bwMode="auto">
          <a:xfrm>
            <a:off x="231706" y="987574"/>
            <a:ext cx="880479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18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3"/>
          <p:cNvSpPr/>
          <p:nvPr/>
        </p:nvSpPr>
        <p:spPr>
          <a:xfrm>
            <a:off x="2074862" y="1563638"/>
            <a:ext cx="6817617" cy="2088232"/>
          </a:xfrm>
          <a:custGeom>
            <a:avLst/>
            <a:gdLst>
              <a:gd name="connsiteX0" fmla="*/ 0 w 4968552"/>
              <a:gd name="connsiteY0" fmla="*/ 1512168 h 1512168"/>
              <a:gd name="connsiteX1" fmla="*/ 771236 w 4968552"/>
              <a:gd name="connsiteY1" fmla="*/ 0 h 1512168"/>
              <a:gd name="connsiteX2" fmla="*/ 4968552 w 4968552"/>
              <a:gd name="connsiteY2" fmla="*/ 0 h 1512168"/>
              <a:gd name="connsiteX3" fmla="*/ 4197316 w 4968552"/>
              <a:gd name="connsiteY3" fmla="*/ 1512168 h 1512168"/>
              <a:gd name="connsiteX4" fmla="*/ 0 w 4968552"/>
              <a:gd name="connsiteY4" fmla="*/ 1512168 h 1512168"/>
              <a:gd name="connsiteX0" fmla="*/ 0 w 4968552"/>
              <a:gd name="connsiteY0" fmla="*/ 1512168 h 1512168"/>
              <a:gd name="connsiteX1" fmla="*/ 30572 w 4968552"/>
              <a:gd name="connsiteY1" fmla="*/ 0 h 1512168"/>
              <a:gd name="connsiteX2" fmla="*/ 4968552 w 4968552"/>
              <a:gd name="connsiteY2" fmla="*/ 0 h 1512168"/>
              <a:gd name="connsiteX3" fmla="*/ 4197316 w 4968552"/>
              <a:gd name="connsiteY3" fmla="*/ 1512168 h 1512168"/>
              <a:gd name="connsiteX4" fmla="*/ 0 w 4968552"/>
              <a:gd name="connsiteY4" fmla="*/ 1512168 h 1512168"/>
              <a:gd name="connsiteX0" fmla="*/ 0 w 4968552"/>
              <a:gd name="connsiteY0" fmla="*/ 1512168 h 1512168"/>
              <a:gd name="connsiteX1" fmla="*/ 3140 w 4968552"/>
              <a:gd name="connsiteY1" fmla="*/ 0 h 1512168"/>
              <a:gd name="connsiteX2" fmla="*/ 4968552 w 4968552"/>
              <a:gd name="connsiteY2" fmla="*/ 0 h 1512168"/>
              <a:gd name="connsiteX3" fmla="*/ 4197316 w 4968552"/>
              <a:gd name="connsiteY3" fmla="*/ 1512168 h 1512168"/>
              <a:gd name="connsiteX4" fmla="*/ 0 w 4968552"/>
              <a:gd name="connsiteY4" fmla="*/ 1512168 h 1512168"/>
              <a:gd name="connsiteX0" fmla="*/ 0 w 4968552"/>
              <a:gd name="connsiteY0" fmla="*/ 1512168 h 1512168"/>
              <a:gd name="connsiteX1" fmla="*/ 3140 w 4968552"/>
              <a:gd name="connsiteY1" fmla="*/ 0 h 1512168"/>
              <a:gd name="connsiteX2" fmla="*/ 4968552 w 4968552"/>
              <a:gd name="connsiteY2" fmla="*/ 0 h 1512168"/>
              <a:gd name="connsiteX3" fmla="*/ 4279012 w 4968552"/>
              <a:gd name="connsiteY3" fmla="*/ 1505541 h 1512168"/>
              <a:gd name="connsiteX4" fmla="*/ 0 w 4968552"/>
              <a:gd name="connsiteY4" fmla="*/ 1512168 h 1512168"/>
              <a:gd name="connsiteX0" fmla="*/ 0 w 4968552"/>
              <a:gd name="connsiteY0" fmla="*/ 1512168 h 1512168"/>
              <a:gd name="connsiteX1" fmla="*/ 3140 w 4968552"/>
              <a:gd name="connsiteY1" fmla="*/ 0 h 1512168"/>
              <a:gd name="connsiteX2" fmla="*/ 4968552 w 4968552"/>
              <a:gd name="connsiteY2" fmla="*/ 0 h 1512168"/>
              <a:gd name="connsiteX3" fmla="*/ 4292628 w 4968552"/>
              <a:gd name="connsiteY3" fmla="*/ 1512168 h 1512168"/>
              <a:gd name="connsiteX4" fmla="*/ 0 w 4968552"/>
              <a:gd name="connsiteY4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8552" h="1512168">
                <a:moveTo>
                  <a:pt x="0" y="1512168"/>
                </a:moveTo>
                <a:cubicBezTo>
                  <a:pt x="1047" y="1008112"/>
                  <a:pt x="2093" y="504056"/>
                  <a:pt x="3140" y="0"/>
                </a:cubicBezTo>
                <a:lnTo>
                  <a:pt x="4968552" y="0"/>
                </a:lnTo>
                <a:lnTo>
                  <a:pt x="4292628" y="1512168"/>
                </a:lnTo>
                <a:lnTo>
                  <a:pt x="0" y="1512168"/>
                </a:lnTo>
                <a:close/>
              </a:path>
            </a:pathLst>
          </a:custGeom>
          <a:solidFill>
            <a:srgbClr val="FF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latin typeface="Arial Black" pitchFamily="34" charset="0"/>
              </a:rPr>
              <a:t>ВИДИ САЙТІВ,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latin typeface="Arial Black" pitchFamily="34" charset="0"/>
              </a:rPr>
              <a:t>ЇХ ХАРАКТЕРИСТИКА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latin typeface="Arial Black" pitchFamily="34" charset="0"/>
              </a:rPr>
              <a:t>І ФУНКЦІОНАЛ</a:t>
            </a:r>
          </a:p>
        </p:txBody>
      </p:sp>
      <p:grpSp>
        <p:nvGrpSpPr>
          <p:cNvPr id="45059" name="Группа 7"/>
          <p:cNvGrpSpPr>
            <a:grpSpLocks/>
          </p:cNvGrpSpPr>
          <p:nvPr/>
        </p:nvGrpSpPr>
        <p:grpSpPr bwMode="auto">
          <a:xfrm>
            <a:off x="788731" y="471044"/>
            <a:ext cx="2016125" cy="4499531"/>
            <a:chOff x="683568" y="980728"/>
            <a:chExt cx="2016224" cy="6000362"/>
          </a:xfrm>
        </p:grpSpPr>
        <p:sp>
          <p:nvSpPr>
            <p:cNvPr id="45060" name="TextBox 5"/>
            <p:cNvSpPr txBox="1">
              <a:spLocks noChangeArrowheads="1"/>
            </p:cNvSpPr>
            <p:nvPr/>
          </p:nvSpPr>
          <p:spPr bwMode="auto">
            <a:xfrm>
              <a:off x="683568" y="980728"/>
              <a:ext cx="1080120" cy="283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3800" dirty="0">
                  <a:solidFill>
                    <a:srgbClr val="035883"/>
                  </a:solidFill>
                  <a:latin typeface="Franklin Gothic Medium" pitchFamily="34" charset="0"/>
                </a:rPr>
                <a:t>?</a:t>
              </a:r>
            </a:p>
          </p:txBody>
        </p:sp>
        <p:sp>
          <p:nvSpPr>
            <p:cNvPr id="45061" name="TextBox 2"/>
            <p:cNvSpPr txBox="1">
              <a:spLocks noChangeArrowheads="1"/>
            </p:cNvSpPr>
            <p:nvPr/>
          </p:nvSpPr>
          <p:spPr bwMode="auto">
            <a:xfrm>
              <a:off x="683568" y="2350563"/>
              <a:ext cx="1080120" cy="3406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6600">
                  <a:solidFill>
                    <a:srgbClr val="023F5E"/>
                  </a:solidFill>
                  <a:latin typeface="Arial Black" pitchFamily="34" charset="0"/>
                </a:rPr>
                <a:t>?</a:t>
              </a:r>
            </a:p>
          </p:txBody>
        </p:sp>
        <p:sp>
          <p:nvSpPr>
            <p:cNvPr id="45062" name="TextBox 3"/>
            <p:cNvSpPr txBox="1">
              <a:spLocks noChangeArrowheads="1"/>
            </p:cNvSpPr>
            <p:nvPr/>
          </p:nvSpPr>
          <p:spPr bwMode="auto">
            <a:xfrm>
              <a:off x="1445224" y="1379659"/>
              <a:ext cx="1080120" cy="283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3800" dirty="0">
                  <a:solidFill>
                    <a:srgbClr val="034C71"/>
                  </a:solidFill>
                  <a:latin typeface="Arial Black" pitchFamily="34" charset="0"/>
                </a:rPr>
                <a:t>?</a:t>
              </a:r>
            </a:p>
          </p:txBody>
        </p:sp>
        <p:sp>
          <p:nvSpPr>
            <p:cNvPr id="45063" name="TextBox 4"/>
            <p:cNvSpPr txBox="1">
              <a:spLocks noChangeArrowheads="1"/>
            </p:cNvSpPr>
            <p:nvPr/>
          </p:nvSpPr>
          <p:spPr bwMode="auto">
            <a:xfrm>
              <a:off x="1619672" y="3627836"/>
              <a:ext cx="1080120" cy="283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3800">
                  <a:solidFill>
                    <a:srgbClr val="035883"/>
                  </a:solidFill>
                  <a:latin typeface="Franklin Gothic Medium" pitchFamily="34" charset="0"/>
                </a:rPr>
                <a:t>?</a:t>
              </a:r>
            </a:p>
          </p:txBody>
        </p:sp>
        <p:sp>
          <p:nvSpPr>
            <p:cNvPr id="45064" name="TextBox 6"/>
            <p:cNvSpPr txBox="1">
              <a:spLocks noChangeArrowheads="1"/>
            </p:cNvSpPr>
            <p:nvPr/>
          </p:nvSpPr>
          <p:spPr bwMode="auto">
            <a:xfrm>
              <a:off x="850208" y="4149080"/>
              <a:ext cx="1080120" cy="283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3800" dirty="0">
                  <a:solidFill>
                    <a:srgbClr val="034C71"/>
                  </a:solidFill>
                  <a:latin typeface="Arial Black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72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749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доступністю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сервісів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поділяють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Відкриті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усі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повністю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будь-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відвідувачів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Напіввідкриті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для доступу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потрібно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зареєструватися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зазвичай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безкоштовно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Закриті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повністю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закриті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службові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корпоративні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363" algn="just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особисті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приватних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вузького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кола людей. Доступ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людей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можливий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через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запрошення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60363"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363"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фізичним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розташуванням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363" algn="just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вважається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зовнішнім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Сайт, доступ до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здійснювати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локальної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євнутрішнім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Прикладами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корпоративний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підприємства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приватної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особи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локальній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провайдера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801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020" y="123478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призначенням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поділяють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на: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Бізнес-сайти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містять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їхні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послуги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здійснюють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функцію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торгівлі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Інформаційні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призначені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відвідувачів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поширення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новин,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тематичні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енциклопедії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словники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мереж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інтерактивні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багатокористувацькі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веб-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наповнюються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самими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учасниками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являє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собою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автоматизоване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середовище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дозволяє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спілкуватися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групі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об’єднаних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спільним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інтересом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Веб-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портали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універсальні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через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інші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ресурси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служб,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існують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зокрема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пошукових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служб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Google, Bing 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поштові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веб-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форуми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он-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лайнові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сховища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даних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Skydrive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служб онлайнового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документообігу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Docs),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зберігання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обробки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фотографій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Picnik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ImageShack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Panoramio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Photobucket),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зберігання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Tube).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79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885" y="1707654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err="1">
                <a:latin typeface="Arial" pitchFamily="34" charset="0"/>
                <a:cs typeface="Arial" pitchFamily="34" charset="0"/>
              </a:rPr>
              <a:t>Основні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типи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різновиди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сайтів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призначенням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2087724" y="762551"/>
            <a:ext cx="360040" cy="3312368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190446"/>
            <a:ext cx="61926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Landing Page (</a:t>
            </a:r>
            <a:r>
              <a:rPr lang="ru-RU" sz="2200" dirty="0" err="1"/>
              <a:t>односторінковий</a:t>
            </a:r>
            <a:r>
              <a:rPr lang="ru-RU" sz="2200" dirty="0"/>
              <a:t> сайт) </a:t>
            </a: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Сайт-</a:t>
            </a:r>
            <a:r>
              <a:rPr lang="ru-RU" sz="2200" dirty="0" err="1"/>
              <a:t>візитка</a:t>
            </a:r>
            <a:r>
              <a:rPr lang="ru-RU" sz="2200" dirty="0"/>
              <a:t> = </a:t>
            </a:r>
            <a:r>
              <a:rPr lang="ru-RU" sz="2200" dirty="0" err="1"/>
              <a:t>довідник</a:t>
            </a:r>
            <a:r>
              <a:rPr lang="ru-RU" sz="2200" dirty="0"/>
              <a:t> </a:t>
            </a:r>
            <a:r>
              <a:rPr lang="ru-RU" sz="2200" dirty="0" err="1"/>
              <a:t>компанії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Корпоративний</a:t>
            </a:r>
            <a:r>
              <a:rPr lang="ru-RU" sz="2200" dirty="0"/>
              <a:t> сайт = </a:t>
            </a:r>
            <a:r>
              <a:rPr lang="ru-RU" sz="2200" dirty="0" err="1"/>
              <a:t>представництво</a:t>
            </a:r>
            <a:r>
              <a:rPr lang="ru-RU" sz="2200" dirty="0"/>
              <a:t> в </a:t>
            </a:r>
            <a:r>
              <a:rPr lang="ru-RU" sz="2200" dirty="0" err="1"/>
              <a:t>мережі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Промо-сайт = </a:t>
            </a:r>
            <a:r>
              <a:rPr lang="ru-RU" sz="2200" dirty="0" err="1"/>
              <a:t>чудовий</a:t>
            </a:r>
            <a:r>
              <a:rPr lang="ru-RU" sz="2200" dirty="0"/>
              <a:t> </a:t>
            </a:r>
            <a:r>
              <a:rPr lang="ru-RU" sz="2200" dirty="0" err="1"/>
              <a:t>інструмент</a:t>
            </a:r>
            <a:r>
              <a:rPr lang="ru-RU" sz="2200" dirty="0"/>
              <a:t> </a:t>
            </a:r>
            <a:r>
              <a:rPr lang="ru-RU" sz="2200" dirty="0" err="1"/>
              <a:t>реклами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Інтернет</a:t>
            </a:r>
            <a:r>
              <a:rPr lang="ru-RU" sz="2200" dirty="0"/>
              <a:t>-магазин = </a:t>
            </a:r>
            <a:r>
              <a:rPr lang="ru-RU" sz="2200" dirty="0" err="1"/>
              <a:t>прямі</a:t>
            </a:r>
            <a:r>
              <a:rPr lang="ru-RU" sz="2200" dirty="0"/>
              <a:t> </a:t>
            </a:r>
            <a:r>
              <a:rPr lang="ru-RU" sz="2200" dirty="0" err="1"/>
              <a:t>продажі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Іміджевий</a:t>
            </a:r>
            <a:r>
              <a:rPr lang="ru-RU" sz="2200" dirty="0"/>
              <a:t> сайт = </a:t>
            </a:r>
            <a:r>
              <a:rPr lang="ru-RU" sz="2200" dirty="0" err="1"/>
              <a:t>позитивне</a:t>
            </a:r>
            <a:r>
              <a:rPr lang="ru-RU" sz="2200" dirty="0"/>
              <a:t> </a:t>
            </a:r>
            <a:r>
              <a:rPr lang="ru-RU" sz="2200" dirty="0" err="1"/>
              <a:t>враження</a:t>
            </a:r>
            <a:r>
              <a:rPr lang="ru-RU" sz="2200" dirty="0"/>
              <a:t> про </a:t>
            </a:r>
            <a:r>
              <a:rPr lang="ru-RU" sz="2200" dirty="0" err="1"/>
              <a:t>власника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Сайт-портал = максимальна </a:t>
            </a:r>
            <a:r>
              <a:rPr lang="ru-RU" sz="2200" dirty="0" err="1"/>
              <a:t>кількість</a:t>
            </a:r>
            <a:r>
              <a:rPr lang="ru-RU" sz="2200" dirty="0"/>
              <a:t> </a:t>
            </a:r>
            <a:r>
              <a:rPr lang="ru-RU" sz="2200" dirty="0" err="1"/>
              <a:t>корисної</a:t>
            </a:r>
            <a:r>
              <a:rPr lang="ru-RU" sz="2200" dirty="0"/>
              <a:t> </a:t>
            </a:r>
            <a:r>
              <a:rPr lang="ru-RU" sz="2200" dirty="0" err="1"/>
              <a:t>інформації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On-line </a:t>
            </a:r>
            <a:r>
              <a:rPr lang="ru-RU" sz="2200" dirty="0" err="1"/>
              <a:t>сервіс</a:t>
            </a:r>
            <a:r>
              <a:rPr lang="ru-RU" sz="2200" dirty="0"/>
              <a:t> = </a:t>
            </a:r>
            <a:r>
              <a:rPr lang="ru-RU" sz="2200" dirty="0" err="1"/>
              <a:t>полегшення</a:t>
            </a:r>
            <a:r>
              <a:rPr lang="ru-RU" sz="2200" dirty="0"/>
              <a:t> </a:t>
            </a:r>
            <a:r>
              <a:rPr lang="ru-RU" sz="2200" dirty="0" err="1"/>
              <a:t>роботи</a:t>
            </a:r>
            <a:r>
              <a:rPr lang="ru-RU" sz="2200" dirty="0"/>
              <a:t> і </a:t>
            </a:r>
            <a:r>
              <a:rPr lang="ru-RU" sz="2200" dirty="0" err="1"/>
              <a:t>економія</a:t>
            </a:r>
            <a:r>
              <a:rPr lang="ru-RU" sz="2200" dirty="0"/>
              <a:t> часу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Сайт-каталог = </a:t>
            </a:r>
            <a:r>
              <a:rPr lang="ru-RU" sz="2200" dirty="0" err="1"/>
              <a:t>електронний</a:t>
            </a:r>
            <a:r>
              <a:rPr lang="ru-RU" sz="2200" dirty="0"/>
              <a:t> каталог </a:t>
            </a:r>
            <a:r>
              <a:rPr lang="ru-RU" sz="2200" dirty="0" err="1"/>
              <a:t>продукції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Сайт-форум = </a:t>
            </a:r>
            <a:r>
              <a:rPr lang="ru-RU" sz="2200" dirty="0" err="1"/>
              <a:t>самогенерований</a:t>
            </a:r>
            <a:r>
              <a:rPr lang="ru-RU" sz="2200" dirty="0"/>
              <a:t> контент</a:t>
            </a:r>
          </a:p>
        </p:txBody>
      </p:sp>
    </p:spTree>
    <p:extLst>
      <p:ext uri="{BB962C8B-B14F-4D97-AF65-F5344CB8AC3E}">
        <p14:creationId xmlns:p14="http://schemas.microsoft.com/office/powerpoint/2010/main" val="187721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9502"/>
            <a:ext cx="7613576" cy="42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64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59989"/>
          <a:stretch/>
        </p:blipFill>
        <p:spPr bwMode="auto">
          <a:xfrm>
            <a:off x="1907704" y="321856"/>
            <a:ext cx="7053402" cy="441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355384" y="1975127"/>
            <a:ext cx="2497759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r"/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Характеристика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і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функціонал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сайтів</a:t>
            </a:r>
            <a:endParaRPr lang="ru-RU" sz="2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221307" y="761176"/>
            <a:ext cx="360040" cy="3312368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9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7" b="27256"/>
          <a:stretch/>
        </p:blipFill>
        <p:spPr bwMode="auto">
          <a:xfrm>
            <a:off x="2411760" y="6465"/>
            <a:ext cx="6192687" cy="506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355384" y="1975127"/>
            <a:ext cx="2497759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r"/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Характеристика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і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функціонал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сайтів</a:t>
            </a:r>
            <a:endParaRPr lang="ru-RU" sz="2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221307" y="761176"/>
            <a:ext cx="360040" cy="3312368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9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419622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Основи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створення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функціонування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сайту. </a:t>
            </a:r>
          </a:p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Принципи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побудови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контенту сайту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юзабіліті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зручності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Особливості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просування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підтримки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сайту.  </a:t>
            </a:r>
          </a:p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Інтеграція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соціальними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мережами </a:t>
            </a:r>
          </a:p>
        </p:txBody>
      </p:sp>
      <p:pic>
        <p:nvPicPr>
          <p:cNvPr id="6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55524"/>
            <a:ext cx="612068" cy="61206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55576" y="861560"/>
            <a:ext cx="316835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5217894" y="861558"/>
            <a:ext cx="316835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82724" y="4155926"/>
            <a:ext cx="760352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58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0" b="15472"/>
          <a:stretch/>
        </p:blipFill>
        <p:spPr bwMode="auto">
          <a:xfrm>
            <a:off x="2204700" y="1263155"/>
            <a:ext cx="669989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355384" y="1975127"/>
            <a:ext cx="2497759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r"/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Характеристика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і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функціонал</a:t>
            </a:r>
            <a:r>
              <a:rPr lang="ru-RU" sz="2000" b="1" dirty="0"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  <a:cs typeface="Arial" pitchFamily="34" charset="0"/>
              </a:rPr>
              <a:t>сайтів</a:t>
            </a:r>
            <a:endParaRPr lang="ru-RU" sz="2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1221307" y="761176"/>
            <a:ext cx="360040" cy="3312368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96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326324"/>
            <a:ext cx="80647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Landing Page (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односторінковий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сайт)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= спонукання вчинити дію.</a:t>
            </a:r>
          </a:p>
          <a:p>
            <a:pPr algn="just">
              <a:lnSpc>
                <a:spcPct val="9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Розробляється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Лендінг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Пейдж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(посадкова сторінка) для спонукання відвідувачів купити певний товар/послугу, оформити підписку і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Бувають 3 видів: цільові, рекламні, вірусні.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Лендінгами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можуть бути як окремі сайти, так і прикріплені до основного сайту.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164340"/>
            <a:ext cx="69853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інструмент</a:t>
            </a:r>
            <a:r>
              <a:rPr lang="ru-RU" sz="2000" dirty="0"/>
              <a:t> для </a:t>
            </a:r>
            <a:r>
              <a:rPr lang="ru-RU" sz="2000" dirty="0" err="1"/>
              <a:t>розкрутки</a:t>
            </a:r>
            <a:r>
              <a:rPr lang="ru-RU" sz="2000" dirty="0"/>
              <a:t> і </a:t>
            </a:r>
            <a:r>
              <a:rPr lang="ru-RU" sz="2000" dirty="0" err="1"/>
              <a:t>реклами</a:t>
            </a:r>
            <a:r>
              <a:rPr lang="ru-RU" sz="2000" dirty="0"/>
              <a:t> </a:t>
            </a:r>
            <a:r>
              <a:rPr lang="ru-RU" sz="2000" dirty="0" err="1"/>
              <a:t>старих</a:t>
            </a:r>
            <a:r>
              <a:rPr lang="ru-RU" sz="2000" dirty="0"/>
              <a:t> </a:t>
            </a:r>
            <a:r>
              <a:rPr lang="ru-RU" sz="2000" dirty="0" err="1"/>
              <a:t>товарів</a:t>
            </a:r>
            <a:r>
              <a:rPr lang="ru-RU" sz="2000" dirty="0"/>
              <a:t>/</a:t>
            </a:r>
            <a:r>
              <a:rPr lang="ru-RU" sz="2000" dirty="0" err="1"/>
              <a:t>послуг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інструмент</a:t>
            </a:r>
            <a:r>
              <a:rPr lang="ru-RU" sz="2000" dirty="0"/>
              <a:t> для </a:t>
            </a:r>
            <a:r>
              <a:rPr lang="ru-RU" sz="2000" dirty="0" err="1"/>
              <a:t>розкрутки</a:t>
            </a:r>
            <a:r>
              <a:rPr lang="ru-RU" sz="2000" dirty="0"/>
              <a:t> і </a:t>
            </a:r>
            <a:r>
              <a:rPr lang="ru-RU" sz="2000" dirty="0" err="1"/>
              <a:t>тестування</a:t>
            </a:r>
            <a:r>
              <a:rPr lang="ru-RU" sz="2000" dirty="0"/>
              <a:t> </a:t>
            </a:r>
            <a:r>
              <a:rPr lang="ru-RU" sz="2000" dirty="0" err="1"/>
              <a:t>нових</a:t>
            </a:r>
            <a:r>
              <a:rPr lang="ru-RU" sz="2000" dirty="0"/>
              <a:t> </a:t>
            </a:r>
            <a:r>
              <a:rPr lang="ru-RU" sz="2000" dirty="0" err="1"/>
              <a:t>товарів</a:t>
            </a:r>
            <a:r>
              <a:rPr lang="ru-RU" sz="2000" dirty="0"/>
              <a:t>/</a:t>
            </a:r>
            <a:r>
              <a:rPr lang="ru-RU" sz="2000" dirty="0" err="1"/>
              <a:t>послуг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інструмент</a:t>
            </a:r>
            <a:r>
              <a:rPr lang="ru-RU" sz="2000" dirty="0"/>
              <a:t> для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бази</a:t>
            </a:r>
            <a:r>
              <a:rPr lang="ru-RU" sz="2000" dirty="0"/>
              <a:t> </a:t>
            </a:r>
            <a:r>
              <a:rPr lang="ru-RU" sz="2000" dirty="0" err="1"/>
              <a:t>підписників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конверсії</a:t>
            </a:r>
            <a:r>
              <a:rPr lang="ru-RU" sz="2000" dirty="0"/>
              <a:t> ресурсу;</a:t>
            </a:r>
          </a:p>
          <a:p>
            <a:pPr algn="just"/>
            <a:r>
              <a:rPr lang="ru-RU" sz="2000" dirty="0" err="1"/>
              <a:t>диференціація</a:t>
            </a:r>
            <a:r>
              <a:rPr lang="ru-RU" sz="2000" dirty="0"/>
              <a:t> </a:t>
            </a:r>
            <a:r>
              <a:rPr lang="ru-RU" sz="2000" dirty="0" err="1"/>
              <a:t>цільової</a:t>
            </a:r>
            <a:r>
              <a:rPr lang="ru-RU" sz="2000" dirty="0"/>
              <a:t> </a:t>
            </a:r>
            <a:r>
              <a:rPr lang="ru-RU" sz="2000" dirty="0" err="1"/>
              <a:t>аудиторії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52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Landing Page</a:t>
            </a:r>
          </a:p>
        </p:txBody>
      </p:sp>
    </p:spTree>
    <p:extLst>
      <p:ext uri="{BB962C8B-B14F-4D97-AF65-F5344CB8AC3E}">
        <p14:creationId xmlns:p14="http://schemas.microsoft.com/office/powerpoint/2010/main" val="493856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79512" y="1203598"/>
            <a:ext cx="1512069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односторін-кового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сайту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6935233" cy="50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03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326324"/>
            <a:ext cx="80647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Сайт-візитка = довідник компанії</a:t>
            </a:r>
          </a:p>
          <a:p>
            <a:pPr algn="just">
              <a:lnSpc>
                <a:spcPct val="90000"/>
              </a:lnSpc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Сайт-візитка виступає в ролі довідника компанії і повинен містити тільки важливу і конкретну інформацію — контакти, сфера діяльності та інтереси, перелік товарів або послуг. Не потрібно наповнювати візитку неактуальною для клієнтів або партнерів інформацією.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164340"/>
            <a:ext cx="69853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інструмент</a:t>
            </a:r>
            <a:r>
              <a:rPr lang="ru-RU" sz="2000" dirty="0"/>
              <a:t> для </a:t>
            </a:r>
            <a:r>
              <a:rPr lang="ru-RU" sz="2000" dirty="0" err="1"/>
              <a:t>захоплення</a:t>
            </a:r>
            <a:r>
              <a:rPr lang="ru-RU" sz="2000" dirty="0"/>
              <a:t> </a:t>
            </a:r>
            <a:r>
              <a:rPr lang="ru-RU" sz="2000" dirty="0" err="1"/>
              <a:t>нової</a:t>
            </a:r>
            <a:r>
              <a:rPr lang="ru-RU" sz="2000" dirty="0"/>
              <a:t> </a:t>
            </a:r>
            <a:r>
              <a:rPr lang="ru-RU" sz="2000" dirty="0" err="1"/>
              <a:t>аудиторії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економія</a:t>
            </a:r>
            <a:r>
              <a:rPr lang="ru-RU" sz="2000" dirty="0"/>
              <a:t> </a:t>
            </a:r>
            <a:r>
              <a:rPr lang="ru-RU" sz="2000" dirty="0" err="1"/>
              <a:t>коштів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швидке</a:t>
            </a:r>
            <a:r>
              <a:rPr lang="ru-RU" sz="2000" dirty="0"/>
              <a:t> </a:t>
            </a:r>
            <a:r>
              <a:rPr lang="ru-RU" sz="2000" dirty="0" err="1"/>
              <a:t>створення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найкраще</a:t>
            </a:r>
            <a:r>
              <a:rPr lang="ru-RU" sz="2000" dirty="0"/>
              <a:t> </a:t>
            </a:r>
            <a:r>
              <a:rPr lang="ru-RU" sz="2000" dirty="0" err="1"/>
              <a:t>підходить</a:t>
            </a:r>
            <a:r>
              <a:rPr lang="ru-RU" sz="2000" dirty="0"/>
              <a:t> для </a:t>
            </a:r>
            <a:r>
              <a:rPr lang="ru-RU" sz="2000" dirty="0" err="1"/>
              <a:t>компаній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здійснюють</a:t>
            </a:r>
            <a:r>
              <a:rPr lang="ru-RU" sz="2000" dirty="0"/>
              <a:t> свою </a:t>
            </a:r>
            <a:r>
              <a:rPr lang="ru-RU" sz="2000" dirty="0" err="1"/>
              <a:t>діяльність</a:t>
            </a:r>
            <a:r>
              <a:rPr lang="ru-RU" sz="2000" dirty="0"/>
              <a:t> не в </a:t>
            </a:r>
            <a:r>
              <a:rPr lang="ru-RU" sz="2000" dirty="0" err="1"/>
              <a:t>мережі</a:t>
            </a:r>
            <a:r>
              <a:rPr lang="ru-RU" sz="2000" dirty="0"/>
              <a:t> </a:t>
            </a:r>
            <a:r>
              <a:rPr lang="ru-RU" sz="2000" dirty="0" err="1"/>
              <a:t>Інтернет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61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Сайту-</a:t>
            </a:r>
            <a:r>
              <a:rPr lang="ru-RU" dirty="0" err="1">
                <a:latin typeface="Arial Black" panose="020B0A04020102020204" pitchFamily="34" charset="0"/>
              </a:rPr>
              <a:t>візитки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3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67544" y="1178160"/>
            <a:ext cx="1512069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сайту-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візитки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6379"/>
            <a:ext cx="4507717" cy="50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206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326324"/>
            <a:ext cx="80647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Корпоративний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 =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представництво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Обов'язковий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атрибут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ведення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будь-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виду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бізнесу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сформують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авторитет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залучать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клієнтів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розширять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ринок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збуту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допоможуть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оперативно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отримати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ціни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товарів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зручному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вигляді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функціонал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здійснення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покупки, то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збільшить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прибутковість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318229"/>
            <a:ext cx="69853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підтвердження</a:t>
            </a:r>
            <a:r>
              <a:rPr lang="ru-RU" sz="2000" dirty="0"/>
              <a:t> </a:t>
            </a:r>
            <a:r>
              <a:rPr lang="ru-RU" sz="2000" dirty="0" err="1"/>
              <a:t>серйозності</a:t>
            </a:r>
            <a:r>
              <a:rPr lang="ru-RU" sz="2000" dirty="0"/>
              <a:t> і </a:t>
            </a:r>
            <a:r>
              <a:rPr lang="ru-RU" sz="2000" dirty="0" err="1"/>
              <a:t>перспективності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репрезентація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найоптимальніший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реклами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зручність</a:t>
            </a:r>
            <a:r>
              <a:rPr lang="ru-RU" sz="2000" dirty="0"/>
              <a:t> доступу до </a:t>
            </a:r>
            <a:r>
              <a:rPr lang="ru-RU" sz="2000" dirty="0" err="1"/>
              <a:t>комерційної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4919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Корпоративного Сайту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60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67544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корпоратив-ного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сайту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1"/>
          <a:stretch/>
        </p:blipFill>
        <p:spPr bwMode="auto">
          <a:xfrm>
            <a:off x="3252337" y="123478"/>
            <a:ext cx="4680898" cy="495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06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146275"/>
            <a:ext cx="8064797" cy="2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Промо-сайт =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чудовий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реклами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Створюється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рекламної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кампанії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певного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товару/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послуги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/заходу. Структура промо-сайту схожа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рекламний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буклет і повинна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привертати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увагу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потенційних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покупців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Надаються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відомості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рекламному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оголошенні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сторінці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газети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журналу,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відеоролику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радіореклами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Промо-сайт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сторінок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На них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розміщують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дані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фірму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сферу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товари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послуги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акції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новини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318229"/>
            <a:ext cx="69853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прямий</a:t>
            </a:r>
            <a:r>
              <a:rPr lang="ru-RU" sz="2000" dirty="0"/>
              <a:t> </a:t>
            </a:r>
            <a:r>
              <a:rPr lang="ru-RU" sz="2000" dirty="0" err="1"/>
              <a:t>вплив</a:t>
            </a:r>
            <a:r>
              <a:rPr lang="ru-RU" sz="2000" dirty="0"/>
              <a:t> на </a:t>
            </a:r>
            <a:r>
              <a:rPr lang="ru-RU" sz="2000" dirty="0" err="1"/>
              <a:t>цільових</a:t>
            </a:r>
            <a:r>
              <a:rPr lang="ru-RU" sz="2000" dirty="0"/>
              <a:t> </a:t>
            </a:r>
            <a:r>
              <a:rPr lang="ru-RU" sz="2000" dirty="0" err="1"/>
              <a:t>клієнтів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донесення</a:t>
            </a:r>
            <a:r>
              <a:rPr lang="ru-RU" sz="2000" dirty="0"/>
              <a:t> максимально </a:t>
            </a:r>
            <a:r>
              <a:rPr lang="ru-RU" sz="2000" dirty="0" err="1"/>
              <a:t>повних</a:t>
            </a:r>
            <a:r>
              <a:rPr lang="ru-RU" sz="2000" dirty="0"/>
              <a:t> </a:t>
            </a:r>
            <a:r>
              <a:rPr lang="ru-RU" sz="2000" dirty="0" err="1"/>
              <a:t>відомостей</a:t>
            </a:r>
            <a:r>
              <a:rPr lang="ru-RU" sz="2000" dirty="0"/>
              <a:t> про товар/</a:t>
            </a:r>
            <a:r>
              <a:rPr lang="ru-RU" sz="2000" dirty="0" err="1"/>
              <a:t>послугу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ефективна</a:t>
            </a:r>
            <a:r>
              <a:rPr lang="ru-RU" sz="2000" dirty="0"/>
              <a:t> реклама </a:t>
            </a:r>
            <a:r>
              <a:rPr lang="ru-RU" sz="2000" dirty="0" err="1"/>
              <a:t>компанії</a:t>
            </a:r>
            <a:r>
              <a:rPr lang="ru-RU" sz="2000" dirty="0"/>
              <a:t> і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товарів</a:t>
            </a:r>
            <a:r>
              <a:rPr lang="ru-RU" sz="2000" dirty="0"/>
              <a:t>/</a:t>
            </a:r>
            <a:r>
              <a:rPr lang="ru-RU" sz="2000" dirty="0" err="1"/>
              <a:t>послуг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501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Промо-Сайту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45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251520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Промо-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сайту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5692"/>
            <a:ext cx="7155585" cy="388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85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284774"/>
            <a:ext cx="8064797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-магазин =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прямі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продажі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Повинен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володіти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зручністю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функціональністю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Важливо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легкий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продуктів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просту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відправку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товарів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швидке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здійснення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покупки,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варіантів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оплати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способів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доставки.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-магазин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значно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зменшить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витрати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оренду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приміщення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продажів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зарплати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співробітникам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плюси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величезне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охоплення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цільових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безмежний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товарів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потреб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клієнтів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899592" y="3075806"/>
            <a:ext cx="7992888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115616" y="3010452"/>
            <a:ext cx="45731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розширення</a:t>
            </a:r>
            <a:r>
              <a:rPr lang="ru-RU" sz="2000" dirty="0"/>
              <a:t> ринку для </a:t>
            </a:r>
            <a:r>
              <a:rPr lang="ru-RU" sz="2000" dirty="0" err="1"/>
              <a:t>збуту</a:t>
            </a:r>
            <a:r>
              <a:rPr lang="ru-RU" sz="2000" dirty="0"/>
              <a:t> </a:t>
            </a:r>
            <a:r>
              <a:rPr lang="ru-RU" sz="2000" dirty="0" err="1"/>
              <a:t>продукції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/>
              <a:t>захват </a:t>
            </a:r>
            <a:r>
              <a:rPr lang="ru-RU" sz="2000" dirty="0" err="1"/>
              <a:t>великої</a:t>
            </a:r>
            <a:r>
              <a:rPr lang="ru-RU" sz="2000" dirty="0"/>
              <a:t> </a:t>
            </a:r>
            <a:r>
              <a:rPr lang="ru-RU" sz="2000" dirty="0" err="1"/>
              <a:t>цільової</a:t>
            </a:r>
            <a:r>
              <a:rPr lang="ru-RU" sz="2000" dirty="0"/>
              <a:t> </a:t>
            </a:r>
            <a:r>
              <a:rPr lang="ru-RU" sz="2000" dirty="0" err="1"/>
              <a:t>аудиторії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скорочення</a:t>
            </a:r>
            <a:r>
              <a:rPr lang="ru-RU" sz="2000" dirty="0"/>
              <a:t> </a:t>
            </a:r>
            <a:r>
              <a:rPr lang="ru-RU" sz="2000" dirty="0" err="1"/>
              <a:t>матеріальних</a:t>
            </a:r>
            <a:r>
              <a:rPr lang="ru-RU" sz="2000" dirty="0"/>
              <a:t> </a:t>
            </a:r>
            <a:r>
              <a:rPr lang="ru-RU" sz="2000" dirty="0" err="1"/>
              <a:t>витрат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особистий</a:t>
            </a:r>
            <a:r>
              <a:rPr lang="ru-RU" sz="2000" dirty="0"/>
              <a:t> </a:t>
            </a:r>
            <a:r>
              <a:rPr lang="ru-RU" sz="2000" dirty="0" err="1"/>
              <a:t>кабінет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вибір</a:t>
            </a:r>
            <a:r>
              <a:rPr lang="ru-RU" sz="2000" dirty="0"/>
              <a:t> способу оплати;</a:t>
            </a:r>
          </a:p>
          <a:p>
            <a:pPr algn="just"/>
            <a:r>
              <a:rPr lang="ru-RU" sz="2000" dirty="0" err="1"/>
              <a:t>вибір</a:t>
            </a:r>
            <a:r>
              <a:rPr lang="ru-RU" sz="2000" dirty="0"/>
              <a:t> способу доставки;.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509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Сайту </a:t>
            </a:r>
            <a:r>
              <a:rPr lang="ru-RU" dirty="0" err="1">
                <a:latin typeface="Arial Black" panose="020B0A04020102020204" pitchFamily="34" charset="0"/>
              </a:rPr>
              <a:t>Інтернет</a:t>
            </a:r>
            <a:r>
              <a:rPr lang="ru-RU" dirty="0">
                <a:latin typeface="Arial Black" panose="020B0A04020102020204" pitchFamily="34" charset="0"/>
              </a:rPr>
              <a:t>-магазину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8754" y="3119914"/>
            <a:ext cx="3471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бонусів</a:t>
            </a:r>
            <a:r>
              <a:rPr lang="ru-RU" dirty="0"/>
              <a:t>, </a:t>
            </a:r>
            <a:r>
              <a:rPr lang="ru-RU" dirty="0" err="1"/>
              <a:t>знижок</a:t>
            </a:r>
            <a:r>
              <a:rPr lang="ru-RU" dirty="0"/>
              <a:t>;</a:t>
            </a:r>
          </a:p>
          <a:p>
            <a:r>
              <a:rPr lang="ru-RU" dirty="0" err="1"/>
              <a:t>автоматизація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;</a:t>
            </a:r>
          </a:p>
          <a:p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підключити</a:t>
            </a:r>
            <a:r>
              <a:rPr lang="ru-RU" dirty="0"/>
              <a:t> </a:t>
            </a:r>
            <a:r>
              <a:rPr lang="ru-RU" dirty="0" err="1"/>
              <a:t>аналітику</a:t>
            </a:r>
            <a:r>
              <a:rPr lang="ru-RU" dirty="0"/>
              <a:t> для контролю </a:t>
            </a:r>
            <a:r>
              <a:rPr lang="ru-RU" dirty="0" err="1"/>
              <a:t>показників</a:t>
            </a:r>
            <a:r>
              <a:rPr lang="ru-RU" dirty="0"/>
              <a:t> </a:t>
            </a:r>
            <a:r>
              <a:rPr lang="ru-RU" dirty="0" err="1"/>
              <a:t>прибутковості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76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14595" y="699542"/>
            <a:ext cx="88174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51520" y="0"/>
            <a:ext cx="575334" cy="987574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-48686" y="1390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698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B1A59"/>
                </a:solidFill>
                <a:latin typeface="Arial Black" pitchFamily="34" charset="0"/>
              </a:rPr>
              <a:t>Пріорітети</a:t>
            </a:r>
            <a:r>
              <a:rPr lang="ru-RU" sz="2000" dirty="0">
                <a:solidFill>
                  <a:srgbClr val="0B1A59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B1A59"/>
                </a:solidFill>
                <a:latin typeface="Arial Black" pitchFamily="34" charset="0"/>
              </a:rPr>
              <a:t>використання</a:t>
            </a:r>
            <a:r>
              <a:rPr lang="ru-RU" sz="2000" dirty="0">
                <a:solidFill>
                  <a:srgbClr val="0B1A59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B1A59"/>
                </a:solidFill>
                <a:latin typeface="Arial Black" pitchFamily="34" charset="0"/>
              </a:rPr>
              <a:t>основних</a:t>
            </a:r>
            <a:r>
              <a:rPr lang="ru-RU" sz="2000" dirty="0">
                <a:solidFill>
                  <a:srgbClr val="0B1A59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B1A59"/>
                </a:solidFill>
                <a:latin typeface="Arial Black" pitchFamily="34" charset="0"/>
              </a:rPr>
              <a:t>інструментів</a:t>
            </a:r>
            <a:r>
              <a:rPr lang="ru-RU" sz="2000" dirty="0">
                <a:solidFill>
                  <a:srgbClr val="0B1A59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0B1A59"/>
                </a:solidFill>
                <a:latin typeface="Arial Black" pitchFamily="34" charset="0"/>
              </a:rPr>
              <a:t>інтернет</a:t>
            </a:r>
            <a:r>
              <a:rPr lang="ru-RU" sz="2000" dirty="0">
                <a:solidFill>
                  <a:srgbClr val="0B1A59"/>
                </a:solidFill>
                <a:latin typeface="Arial Black" pitchFamily="34" charset="0"/>
              </a:rPr>
              <a:t>-маркетингу  </a:t>
            </a:r>
            <a:r>
              <a:rPr lang="nn-NO" sz="1100" dirty="0">
                <a:solidFill>
                  <a:srgbClr val="0B1A59"/>
                </a:solidFill>
                <a:latin typeface="Arial Black" pitchFamily="34" charset="0"/>
              </a:rPr>
              <a:t>https://</a:t>
            </a:r>
            <a:r>
              <a:rPr lang="uk-UA" sz="1100" dirty="0">
                <a:solidFill>
                  <a:srgbClr val="0B1A59"/>
                </a:solidFill>
                <a:latin typeface="Arial Black" pitchFamily="34" charset="0"/>
              </a:rPr>
              <a:t> </a:t>
            </a:r>
            <a:r>
              <a:rPr lang="nn-NO" sz="1100" dirty="0">
                <a:solidFill>
                  <a:srgbClr val="0B1A59"/>
                </a:solidFill>
                <a:latin typeface="Arial Black" pitchFamily="34" charset="0"/>
              </a:rPr>
              <a:t>www.tutorialspoint.com/digital_marketing/index.htm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14597" y="36988"/>
            <a:ext cx="88174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59018" y="260837"/>
            <a:ext cx="360338" cy="4756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3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15913" r="8939" b="19763"/>
          <a:stretch/>
        </p:blipFill>
        <p:spPr bwMode="auto">
          <a:xfrm>
            <a:off x="1043608" y="834887"/>
            <a:ext cx="7488832" cy="425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36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395536" y="1275606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Сайту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-магазину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61"/>
          <a:stretch/>
        </p:blipFill>
        <p:spPr bwMode="auto">
          <a:xfrm>
            <a:off x="2555776" y="122320"/>
            <a:ext cx="6039484" cy="502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02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160125"/>
            <a:ext cx="8064797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Іміджевий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 =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позитивне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враження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власника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замовляють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великі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середні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невеликі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приватні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особи.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презентабельний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дорогий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зовнішній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вигляд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Уже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головної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відвідувач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повинен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зрозуміти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власник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успішна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людина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потрібно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співпрацювати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ним.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цікаві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рішення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презентабельний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фірмовий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стиль,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графіка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колажі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flash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анімація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Головне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дотримуватися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правильного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співвідношення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креативу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зручності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318229"/>
            <a:ext cx="69853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/>
              <a:t>по </a:t>
            </a:r>
            <a:r>
              <a:rPr lang="ru-RU" sz="2000" dirty="0" err="1"/>
              <a:t>функціональності</a:t>
            </a:r>
            <a:r>
              <a:rPr lang="ru-RU" sz="2000" dirty="0"/>
              <a:t> схожий на сайт-</a:t>
            </a:r>
            <a:r>
              <a:rPr lang="ru-RU" sz="2000" dirty="0" err="1"/>
              <a:t>візитку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формує</a:t>
            </a:r>
            <a:r>
              <a:rPr lang="ru-RU" sz="2000" dirty="0"/>
              <a:t> авторитет </a:t>
            </a:r>
            <a:r>
              <a:rPr lang="ru-RU" sz="2000" dirty="0" err="1"/>
              <a:t>власника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сприяє</a:t>
            </a:r>
            <a:r>
              <a:rPr lang="ru-RU" sz="2000" dirty="0"/>
              <a:t> </a:t>
            </a:r>
            <a:r>
              <a:rPr lang="ru-RU" sz="2000" dirty="0" err="1"/>
              <a:t>залученню</a:t>
            </a:r>
            <a:r>
              <a:rPr lang="ru-RU" sz="2000" dirty="0"/>
              <a:t> </a:t>
            </a:r>
            <a:r>
              <a:rPr lang="ru-RU" sz="2000" dirty="0" err="1"/>
              <a:t>нових</a:t>
            </a:r>
            <a:r>
              <a:rPr lang="ru-RU" sz="2000" dirty="0"/>
              <a:t> </a:t>
            </a:r>
            <a:r>
              <a:rPr lang="ru-RU" sz="2000" dirty="0" err="1"/>
              <a:t>клієнтів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формує</a:t>
            </a:r>
            <a:r>
              <a:rPr lang="ru-RU" sz="2000" dirty="0"/>
              <a:t> </a:t>
            </a:r>
            <a:r>
              <a:rPr lang="ru-RU" sz="2000" dirty="0" err="1"/>
              <a:t>позитивне</a:t>
            </a:r>
            <a:r>
              <a:rPr lang="ru-RU" sz="2000" dirty="0"/>
              <a:t> </a:t>
            </a:r>
            <a:r>
              <a:rPr lang="ru-RU" sz="2000" dirty="0" err="1"/>
              <a:t>враження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41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Іміджевого</a:t>
            </a:r>
            <a:r>
              <a:rPr lang="ru-RU" dirty="0">
                <a:latin typeface="Arial Black" panose="020B0A04020102020204" pitchFamily="34" charset="0"/>
              </a:rPr>
              <a:t> Сайту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41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79512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Іміджевого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2D61E9-F790-459E-BB97-F430206E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4" t="8001" r="1175" b="5201"/>
          <a:stretch/>
        </p:blipFill>
        <p:spPr>
          <a:xfrm>
            <a:off x="1907704" y="411510"/>
            <a:ext cx="712879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93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160124"/>
            <a:ext cx="8064797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Сайт-портал = максимальна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порталах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розміщувати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цікавої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блоги,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новини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голосування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мультимедійна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Бувають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корпоративні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портали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інформаційні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портали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Перші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орієнтуються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співробітників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партнерів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певної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інші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всіх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Бізнес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-портал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зазвичай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розділи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опис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новини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огляди,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довідка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консультації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підписка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розсилку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реклама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164340"/>
            <a:ext cx="69853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самопросування</a:t>
            </a:r>
            <a:r>
              <a:rPr lang="ru-RU" sz="2000" dirty="0"/>
              <a:t> в </a:t>
            </a:r>
            <a:r>
              <a:rPr lang="ru-RU" sz="2000" dirty="0" err="1"/>
              <a:t>пошуці</a:t>
            </a:r>
            <a:r>
              <a:rPr lang="ru-RU" sz="2000" dirty="0"/>
              <a:t> і </a:t>
            </a:r>
            <a:r>
              <a:rPr lang="ru-RU" sz="2000" dirty="0" err="1"/>
              <a:t>соц</a:t>
            </a:r>
            <a:r>
              <a:rPr lang="ru-RU" sz="2000" dirty="0"/>
              <a:t> мережах (за </a:t>
            </a:r>
            <a:r>
              <a:rPr lang="ru-RU" sz="2000" dirty="0" err="1"/>
              <a:t>рахунок</a:t>
            </a:r>
            <a:r>
              <a:rPr lang="ru-RU" sz="2000" dirty="0"/>
              <a:t> регулярного </a:t>
            </a:r>
            <a:r>
              <a:rPr lang="ru-RU" sz="2000" dirty="0" err="1"/>
              <a:t>поповнення</a:t>
            </a:r>
            <a:r>
              <a:rPr lang="ru-RU" sz="2000" dirty="0"/>
              <a:t> контенту);</a:t>
            </a:r>
          </a:p>
          <a:p>
            <a:pPr algn="just"/>
            <a:r>
              <a:rPr lang="ru-RU" sz="2000" dirty="0" err="1"/>
              <a:t>додатковий</a:t>
            </a:r>
            <a:r>
              <a:rPr lang="ru-RU" sz="2000" dirty="0"/>
              <a:t> </a:t>
            </a:r>
            <a:r>
              <a:rPr lang="ru-RU" sz="2000" dirty="0" err="1"/>
              <a:t>дохід</a:t>
            </a:r>
            <a:r>
              <a:rPr lang="ru-RU" sz="2000" dirty="0"/>
              <a:t> 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розміщення</a:t>
            </a:r>
            <a:r>
              <a:rPr lang="ru-RU" sz="2000" dirty="0"/>
              <a:t> </a:t>
            </a:r>
            <a:r>
              <a:rPr lang="ru-RU" sz="2000" dirty="0" err="1"/>
              <a:t>реклами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чудовий</a:t>
            </a:r>
            <a:r>
              <a:rPr lang="ru-RU" sz="2000" dirty="0"/>
              <a:t> </a:t>
            </a:r>
            <a:r>
              <a:rPr lang="ru-RU" sz="2000" dirty="0" err="1"/>
              <a:t>майданчик</a:t>
            </a:r>
            <a:r>
              <a:rPr lang="ru-RU" sz="2000" dirty="0"/>
              <a:t> для </a:t>
            </a:r>
            <a:r>
              <a:rPr lang="ru-RU" sz="2000" dirty="0" err="1"/>
              <a:t>віддаленої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декількох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72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Сайту-Порталу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769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79512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сайту - Порталу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486"/>
            <a:ext cx="6855875" cy="48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689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284773"/>
            <a:ext cx="8064797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On-line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полегшення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економія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часу</a:t>
            </a: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багатьох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грошових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операцій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спілкування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зберігання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редагування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публікації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Онлайн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діляться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наступні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групи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інформаційно-пошукові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покупок,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банківські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дорожні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створенні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онлайн-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сервісу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велику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увагу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слід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приділяти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інтерфейсу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зручності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можливості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завантаження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різних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пристроїв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472117"/>
            <a:ext cx="69853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спрощення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економія</a:t>
            </a:r>
            <a:r>
              <a:rPr lang="ru-RU" sz="2000" dirty="0"/>
              <a:t> часу </a:t>
            </a:r>
            <a:r>
              <a:rPr lang="ru-RU" sz="2000" dirty="0" err="1"/>
              <a:t>користувачів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доповнення</a:t>
            </a:r>
            <a:r>
              <a:rPr lang="ru-RU" sz="2000" dirty="0"/>
              <a:t> основного сайту </a:t>
            </a:r>
            <a:r>
              <a:rPr lang="ru-RU" sz="2000" dirty="0" err="1"/>
              <a:t>компанії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8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On-line </a:t>
            </a:r>
            <a:r>
              <a:rPr lang="ru-RU" dirty="0" err="1">
                <a:latin typeface="Arial Black" panose="020B0A04020102020204" pitchFamily="34" charset="0"/>
              </a:rPr>
              <a:t>сервісу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62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79512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сервісу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88293"/>
            <a:ext cx="6545995" cy="342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5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6" y="339502"/>
            <a:ext cx="8064797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Сайт-каталог =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каталог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продукції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вітрина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(каталог)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містить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детальну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компанію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каталог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товарів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Відвідувачі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подивитися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прайс-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опис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товарів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фотографії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зробити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покупку.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3"/>
            <a:ext cx="8280920" cy="136837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2550068"/>
            <a:ext cx="7488832" cy="2334023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2637322"/>
            <a:ext cx="69853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/>
              <a:t>продумана структура;</a:t>
            </a:r>
          </a:p>
          <a:p>
            <a:pPr algn="just"/>
            <a:r>
              <a:rPr lang="ru-RU" sz="2000" dirty="0" err="1"/>
              <a:t>повна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про </a:t>
            </a:r>
            <a:r>
              <a:rPr lang="ru-RU" sz="2000" dirty="0" err="1"/>
              <a:t>товари</a:t>
            </a:r>
            <a:r>
              <a:rPr lang="ru-RU" sz="2000" dirty="0"/>
              <a:t>/</a:t>
            </a:r>
            <a:r>
              <a:rPr lang="ru-RU" sz="2000" dirty="0" err="1"/>
              <a:t>послуги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оформлення</a:t>
            </a:r>
            <a:r>
              <a:rPr lang="ru-RU" sz="2000" dirty="0"/>
              <a:t> </a:t>
            </a:r>
            <a:r>
              <a:rPr lang="ru-RU" sz="2000" dirty="0" err="1"/>
              <a:t>замовлення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розширений</a:t>
            </a:r>
            <a:r>
              <a:rPr lang="ru-RU" sz="2000" dirty="0"/>
              <a:t> </a:t>
            </a:r>
            <a:r>
              <a:rPr lang="ru-RU" sz="2000" dirty="0" err="1"/>
              <a:t>пошук</a:t>
            </a:r>
            <a:r>
              <a:rPr lang="ru-RU" sz="2000" dirty="0"/>
              <a:t> по каталогу;</a:t>
            </a:r>
          </a:p>
          <a:p>
            <a:pPr algn="just"/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порівнювати</a:t>
            </a:r>
            <a:r>
              <a:rPr lang="ru-RU" sz="2000" dirty="0"/>
              <a:t> </a:t>
            </a:r>
            <a:r>
              <a:rPr lang="ru-RU" sz="2000" dirty="0" err="1"/>
              <a:t>товари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додатковий</a:t>
            </a:r>
            <a:r>
              <a:rPr lang="ru-RU" sz="2000" dirty="0"/>
              <a:t> </a:t>
            </a:r>
            <a:r>
              <a:rPr lang="ru-RU" sz="2000" dirty="0" err="1"/>
              <a:t>функціонал</a:t>
            </a:r>
            <a:r>
              <a:rPr lang="ru-RU" sz="2000" dirty="0"/>
              <a:t> (</a:t>
            </a:r>
            <a:r>
              <a:rPr lang="ru-RU" sz="2000" dirty="0" err="1"/>
              <a:t>коментарі</a:t>
            </a:r>
            <a:r>
              <a:rPr lang="ru-RU" sz="2000" dirty="0"/>
              <a:t>, </a:t>
            </a:r>
            <a:r>
              <a:rPr lang="ru-RU" sz="2000" dirty="0" err="1"/>
              <a:t>оцінки</a:t>
            </a:r>
            <a:r>
              <a:rPr lang="ru-RU" sz="2000" dirty="0"/>
              <a:t> і т.д.);</a:t>
            </a:r>
          </a:p>
          <a:p>
            <a:pPr algn="just"/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продажів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610750" y="1326914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1779662"/>
            <a:ext cx="382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Сайту-Каталогу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2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67544" y="1173156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 сайту - Каталогу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486"/>
            <a:ext cx="4750441" cy="476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020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3667" y="534072"/>
            <a:ext cx="806479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Сайт-форум =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самогенерований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контент</a:t>
            </a:r>
          </a:p>
          <a:p>
            <a:pPr algn="just">
              <a:lnSpc>
                <a:spcPct val="9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сайт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існувати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окремо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розділ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іншого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ресурсу.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Зазвичай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створюється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піддомені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основного сайту і є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інтерактивним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ресурсом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спілкування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людей.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Форуми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сайти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самогенерованим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контентом,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тобто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самі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створюють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контент.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560" y="195264"/>
            <a:ext cx="8280920" cy="2016446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403648" y="3075806"/>
            <a:ext cx="7488832" cy="180828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1583038" y="3010452"/>
            <a:ext cx="69853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/>
              <a:t>форум+емейл-розсилка</a:t>
            </a:r>
            <a:r>
              <a:rPr lang="ru-RU" sz="2000" dirty="0"/>
              <a:t> = </a:t>
            </a:r>
            <a:r>
              <a:rPr lang="ru-RU" sz="2000" dirty="0" err="1"/>
              <a:t>значне</a:t>
            </a:r>
            <a:r>
              <a:rPr lang="ru-RU" sz="2000" dirty="0"/>
              <a:t> </a:t>
            </a:r>
            <a:r>
              <a:rPr lang="ru-RU" sz="2000" dirty="0" err="1"/>
              <a:t>зростання</a:t>
            </a:r>
            <a:r>
              <a:rPr lang="ru-RU" sz="2000" dirty="0"/>
              <a:t> </a:t>
            </a:r>
            <a:r>
              <a:rPr lang="ru-RU" sz="2000" dirty="0" err="1"/>
              <a:t>трафіку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унікальний</a:t>
            </a:r>
            <a:r>
              <a:rPr lang="ru-RU" sz="2000" dirty="0"/>
              <a:t> </a:t>
            </a:r>
            <a:r>
              <a:rPr lang="ru-RU" sz="2000" dirty="0" err="1"/>
              <a:t>безкоштовний</a:t>
            </a:r>
            <a:r>
              <a:rPr lang="ru-RU" sz="2000" dirty="0"/>
              <a:t> контент,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створюють</a:t>
            </a:r>
            <a:r>
              <a:rPr lang="ru-RU" sz="2000" dirty="0"/>
              <a:t> </a:t>
            </a:r>
            <a:r>
              <a:rPr lang="ru-RU" sz="2000" dirty="0" err="1"/>
              <a:t>самі</a:t>
            </a:r>
            <a:r>
              <a:rPr lang="ru-RU" sz="2000" dirty="0"/>
              <a:t> </a:t>
            </a:r>
            <a:r>
              <a:rPr lang="ru-RU" sz="2000" dirty="0" err="1"/>
              <a:t>користувачі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відмінний</a:t>
            </a:r>
            <a:r>
              <a:rPr lang="ru-RU" sz="2000" dirty="0"/>
              <a:t> </a:t>
            </a:r>
            <a:r>
              <a:rPr lang="ru-RU" sz="2000" dirty="0" err="1"/>
              <a:t>інструмент</a:t>
            </a:r>
            <a:r>
              <a:rPr lang="ru-RU" sz="2000" dirty="0"/>
              <a:t> для маркетингового </a:t>
            </a:r>
            <a:r>
              <a:rPr lang="ru-RU" sz="2000" dirty="0" err="1"/>
              <a:t>аналізу</a:t>
            </a:r>
            <a:r>
              <a:rPr lang="ru-RU" sz="2000" dirty="0"/>
              <a:t> ринку;</a:t>
            </a:r>
          </a:p>
          <a:p>
            <a:pPr algn="just"/>
            <a:r>
              <a:rPr lang="ru-RU" sz="2000" dirty="0" err="1"/>
              <a:t>об'єднання</a:t>
            </a:r>
            <a:r>
              <a:rPr lang="ru-RU" sz="2000" dirty="0"/>
              <a:t> </a:t>
            </a:r>
            <a:r>
              <a:rPr lang="ru-RU" sz="2000" dirty="0" err="1"/>
              <a:t>користувачів</a:t>
            </a:r>
            <a:r>
              <a:rPr lang="ru-RU" sz="2000" dirty="0"/>
              <a:t> за </a:t>
            </a:r>
            <a:r>
              <a:rPr lang="ru-RU" sz="2000" dirty="0" err="1"/>
              <a:t>спільними</a:t>
            </a:r>
            <a:r>
              <a:rPr lang="ru-RU" sz="2000" dirty="0"/>
              <a:t> </a:t>
            </a:r>
            <a:r>
              <a:rPr lang="ru-RU" sz="2000" dirty="0" err="1"/>
              <a:t>інтересами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 err="1"/>
              <a:t>самопросування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50068"/>
            <a:ext cx="576262" cy="86439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66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4466686" y="1886841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7478" y="2305863"/>
            <a:ext cx="3876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 Black" panose="020B0A04020102020204" pitchFamily="34" charset="0"/>
              </a:rPr>
              <a:t>Можливості</a:t>
            </a:r>
            <a:r>
              <a:rPr lang="ru-RU" dirty="0">
                <a:latin typeface="Arial Black" panose="020B0A04020102020204" pitchFamily="34" charset="0"/>
              </a:rPr>
              <a:t> сайту - форуму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1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647985" y="843558"/>
            <a:ext cx="792003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Веб-сайт (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англ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website,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місце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майданчик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Інтернеті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сайт (англ. </a:t>
            </a:r>
            <a:r>
              <a:rPr lang="en-US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site,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місце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майданчик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) —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сукупність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веб-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сторінок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доступних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Інтернеті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об'єднані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як за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змістом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, так і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навігаційно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Фізично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сайт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може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розміщуватися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як на одному, так і на </a:t>
            </a:r>
            <a:r>
              <a:rPr lang="ru-RU" sz="2800" b="1" spc="-150" dirty="0" err="1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кількох</a:t>
            </a:r>
            <a:r>
              <a:rPr lang="ru-RU" sz="2800" b="1" spc="-150" dirty="0">
                <a:solidFill>
                  <a:srgbClr val="023B52"/>
                </a:solidFill>
                <a:latin typeface="Arial" pitchFamily="34" charset="0"/>
                <a:cs typeface="Arial" pitchFamily="34" charset="0"/>
              </a:rPr>
              <a:t> серверах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47985" y="4292579"/>
            <a:ext cx="792003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47985" y="411510"/>
            <a:ext cx="3318099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814" y="130612"/>
            <a:ext cx="612068" cy="61206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148064" y="436646"/>
            <a:ext cx="3318099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76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79512" y="1178160"/>
            <a:ext cx="1584176" cy="2448272"/>
          </a:xfrm>
          <a:prstGeom prst="homePlate">
            <a:avLst>
              <a:gd name="adj" fmla="val 25693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Сайту-форуму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16797"/>
            <a:ext cx="6843790" cy="357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089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93446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"/>
            <a:ext cx="564603" cy="882166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75" y="265187"/>
            <a:ext cx="474707" cy="474707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605829" y="4803998"/>
            <a:ext cx="375014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789608" y="4515966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64088" y="4792395"/>
            <a:ext cx="331040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699792" y="805084"/>
            <a:ext cx="41796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183162" y="179325"/>
            <a:ext cx="540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err="1">
                <a:solidFill>
                  <a:srgbClr val="023B52"/>
                </a:solidFill>
                <a:latin typeface="Arial Black" pitchFamily="34" charset="0"/>
              </a:rPr>
              <a:t>Етапи</a:t>
            </a:r>
            <a:r>
              <a:rPr lang="ru-RU" sz="3000" dirty="0">
                <a:solidFill>
                  <a:srgbClr val="023B52"/>
                </a:solidFill>
                <a:latin typeface="Arial Black" pitchFamily="34" charset="0"/>
              </a:rPr>
              <a:t> </a:t>
            </a:r>
            <a:r>
              <a:rPr lang="ru-RU" sz="3000" dirty="0" err="1">
                <a:solidFill>
                  <a:srgbClr val="023B52"/>
                </a:solidFill>
                <a:latin typeface="Arial Black" pitchFamily="34" charset="0"/>
              </a:rPr>
              <a:t>створення</a:t>
            </a:r>
            <a:r>
              <a:rPr lang="ru-RU" sz="3000" dirty="0">
                <a:solidFill>
                  <a:srgbClr val="023B52"/>
                </a:solidFill>
                <a:latin typeface="Arial Black" pitchFamily="34" charset="0"/>
              </a:rPr>
              <a:t> сайту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313" y="265188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099646"/>
            <a:ext cx="8642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1.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Попередній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етап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розробки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Розв'язання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питаннь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загального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характеру.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Обговорюється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загальна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концепція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формулюються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фіксуються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цілі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створення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сайту.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2.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Етап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проектування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Визначення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структури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сайту: меню,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посилання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розміщення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модулів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побудова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списку</a:t>
            </a:r>
          </a:p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компонентів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підключаються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тощо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3.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Етап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розробки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й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тестування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4.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Розміщення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сайту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5.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Розвиток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ресурсу.</a:t>
            </a:r>
          </a:p>
        </p:txBody>
      </p:sp>
    </p:spTree>
    <p:extLst>
      <p:ext uri="{BB962C8B-B14F-4D97-AF65-F5344CB8AC3E}">
        <p14:creationId xmlns:p14="http://schemas.microsoft.com/office/powerpoint/2010/main" val="4137520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Прямоугольник 2"/>
          <p:cNvSpPr>
            <a:spLocks noChangeArrowheads="1"/>
          </p:cNvSpPr>
          <p:nvPr/>
        </p:nvSpPr>
        <p:spPr bwMode="auto">
          <a:xfrm>
            <a:off x="1115616" y="216518"/>
            <a:ext cx="764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Варіанти</a:t>
            </a:r>
            <a:r>
              <a:rPr lang="ru-RU" sz="3200" b="1" dirty="0"/>
              <a:t> </a:t>
            </a:r>
            <a:r>
              <a:rPr lang="ru-RU" sz="3200" b="1" dirty="0" err="1"/>
              <a:t>створення</a:t>
            </a:r>
            <a:r>
              <a:rPr lang="ru-RU" sz="3200" b="1" dirty="0"/>
              <a:t> веб-</a:t>
            </a:r>
            <a:r>
              <a:rPr lang="ru-RU" sz="3200" b="1" dirty="0" err="1"/>
              <a:t>сайтів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639462" y="205643"/>
            <a:ext cx="8109002" cy="637915"/>
          </a:xfrm>
          <a:prstGeom prst="rect">
            <a:avLst/>
          </a:prstGeom>
          <a:noFill/>
          <a:ln w="38100">
            <a:solidFill>
              <a:srgbClr val="FF01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1331" y="363951"/>
            <a:ext cx="404245" cy="71042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Georgia" pitchFamily="18" charset="0"/>
              </a:rPr>
              <a:t>i</a:t>
            </a:r>
            <a:endParaRPr lang="ru-RU" sz="48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5400000">
            <a:off x="4712007" y="433222"/>
            <a:ext cx="210627" cy="1980220"/>
          </a:xfrm>
          <a:prstGeom prst="homePlate">
            <a:avLst>
              <a:gd name="adj" fmla="val 93163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9" t="51351" r="10599" b="27103"/>
          <a:stretch/>
        </p:blipFill>
        <p:spPr bwMode="auto">
          <a:xfrm>
            <a:off x="251520" y="2139702"/>
            <a:ext cx="87672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17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451" y="771550"/>
            <a:ext cx="87129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Поисковая оптимизация (англ. </a:t>
            </a:r>
            <a:r>
              <a:rPr lang="ru-RU" sz="1600" dirty="0" err="1"/>
              <a:t>search</a:t>
            </a:r>
            <a:r>
              <a:rPr lang="ru-RU" sz="1600" dirty="0"/>
              <a:t> </a:t>
            </a:r>
            <a:r>
              <a:rPr lang="ru-RU" sz="1600" dirty="0" err="1"/>
              <a:t>engine</a:t>
            </a:r>
            <a:r>
              <a:rPr lang="ru-RU" sz="1600" dirty="0"/>
              <a:t> </a:t>
            </a:r>
            <a:r>
              <a:rPr lang="ru-RU" sz="1600" dirty="0" err="1"/>
              <a:t>optimization</a:t>
            </a:r>
            <a:r>
              <a:rPr lang="ru-RU" sz="1600" dirty="0"/>
              <a:t>, SEO) — это мероприятия по повышению позиции сайта в результатах выдачи поисковой системы по конкретным запросам пользователей.</a:t>
            </a:r>
          </a:p>
          <a:p>
            <a:r>
              <a:rPr lang="ru-RU" sz="1600" dirty="0"/>
              <a:t>Цель таких мероприятий получение целевого трафика (посетителей) поисковых систем для сайта.</a:t>
            </a:r>
          </a:p>
          <a:p>
            <a:r>
              <a:rPr lang="ru-RU" sz="1600" dirty="0"/>
              <a:t>Поэтому при их проведении учитываются и анализируются следующие элементы:</a:t>
            </a:r>
          </a:p>
          <a:p>
            <a:r>
              <a:rPr lang="ru-RU" sz="1600" dirty="0"/>
              <a:t>уникальность контента, </a:t>
            </a:r>
          </a:p>
          <a:p>
            <a:r>
              <a:rPr lang="ru-RU" sz="1600" dirty="0"/>
              <a:t>ключевые слова, </a:t>
            </a:r>
          </a:p>
          <a:p>
            <a:r>
              <a:rPr lang="ru-RU" sz="1600" dirty="0"/>
              <a:t>описание сайта, </a:t>
            </a:r>
          </a:p>
          <a:p>
            <a:r>
              <a:rPr lang="ru-RU" sz="1600" dirty="0"/>
              <a:t>язык программирования (программный код, наличие ошибок в коде). </a:t>
            </a:r>
          </a:p>
          <a:p>
            <a:r>
              <a:rPr lang="ru-RU" sz="1600" dirty="0"/>
              <a:t>Также увеличивают число ссылок на сайт путем их добавления к различным </a:t>
            </a:r>
            <a:r>
              <a:rPr lang="ru-RU" sz="1600" dirty="0" err="1"/>
              <a:t>интернет-ресурсам</a:t>
            </a:r>
            <a:r>
              <a:rPr lang="ru-RU" sz="1600" dirty="0"/>
              <a:t> с высоким рейтингом, оценивается рейтинг в поисковых системах (например, </a:t>
            </a:r>
            <a:r>
              <a:rPr lang="ru-RU" sz="1600" dirty="0" err="1"/>
              <a:t>Google</a:t>
            </a:r>
            <a:r>
              <a:rPr lang="ru-RU" sz="1600" dirty="0"/>
              <a:t> PR) и др. Количество ссылок на сайт увеличивается на основе обмена ссылками и/или покупки места для ссылки на различных </a:t>
            </a:r>
            <a:r>
              <a:rPr lang="ru-RU" sz="1600" dirty="0" err="1"/>
              <a:t>интернет-ресурсах</a:t>
            </a:r>
            <a:r>
              <a:rPr lang="ru-RU" sz="1600" dirty="0"/>
              <a:t>. При этом обмен ссылками осуществляется со схожими по тематике сайтами, страницами сайта или его разделами, которые имеют высокий рейтинг поисковой системы. </a:t>
            </a:r>
          </a:p>
          <a:p>
            <a:r>
              <a:rPr lang="ru-RU" sz="1600" dirty="0"/>
              <a:t>Также обмен ссылками проводится следующим образом: предлагается обмен ссылками сайту A, ссылка на сайт C ставится на сайт A, но ссылка на сайт A ставится на сайт B. Это помогает эффективно повысить рейтинг сайта C.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0157"/>
            <a:ext cx="9129228" cy="4282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504" y="-4859"/>
            <a:ext cx="564603" cy="820943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51" y="165458"/>
            <a:ext cx="474707" cy="474707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699791" y="640165"/>
            <a:ext cx="41796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73125" y="128269"/>
            <a:ext cx="8032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23B52"/>
                </a:solidFill>
                <a:latin typeface="Arial Black" pitchFamily="34" charset="0"/>
              </a:rPr>
              <a:t>Поисковая оптимизация (СЕО оптимизация) сайта </a:t>
            </a:r>
          </a:p>
        </p:txBody>
      </p:sp>
    </p:spTree>
    <p:extLst>
      <p:ext uri="{BB962C8B-B14F-4D97-AF65-F5344CB8AC3E}">
        <p14:creationId xmlns:p14="http://schemas.microsoft.com/office/powerpoint/2010/main" val="1716448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34941" r="20738" b="10121"/>
          <a:stretch/>
        </p:blipFill>
        <p:spPr bwMode="auto">
          <a:xfrm>
            <a:off x="1043608" y="1059582"/>
            <a:ext cx="7280611" cy="376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05756"/>
            <a:ext cx="912922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"/>
            <a:ext cx="564603" cy="882166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75" y="265187"/>
            <a:ext cx="474707" cy="47470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699792" y="816084"/>
            <a:ext cx="41796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115617" y="260723"/>
            <a:ext cx="7136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23B52"/>
                </a:solidFill>
                <a:latin typeface="Arial Black" pitchFamily="34" charset="0"/>
              </a:rPr>
              <a:t>ЧИННИКИ ОПТИМІЗАЦІЇ САЙТУ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313" y="265188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389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8375" y="205756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37037" r="23161" b="14264"/>
          <a:stretch/>
        </p:blipFill>
        <p:spPr bwMode="auto">
          <a:xfrm>
            <a:off x="685229" y="1107306"/>
            <a:ext cx="8017614" cy="37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1259632" y="260207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ВНУТРІШНЯ ОПТИМІЗАЦІЯ САЙТУ</a:t>
            </a:r>
          </a:p>
        </p:txBody>
      </p:sp>
      <p:sp>
        <p:nvSpPr>
          <p:cNvPr id="11" name="Нашивка 10"/>
          <p:cNvSpPr/>
          <p:nvPr/>
        </p:nvSpPr>
        <p:spPr>
          <a:xfrm rot="5400000">
            <a:off x="3601836" y="-1209269"/>
            <a:ext cx="216024" cy="4324368"/>
          </a:xfrm>
          <a:prstGeom prst="chevron">
            <a:avLst>
              <a:gd name="adj" fmla="val 820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9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8375" y="205756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2411760" y="262955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ЗОВНІШНЯ ОПТИМІЗАЦІЯ САЙТУ</a:t>
            </a:r>
          </a:p>
        </p:txBody>
      </p:sp>
      <p:sp>
        <p:nvSpPr>
          <p:cNvPr id="11" name="Нашивка 10"/>
          <p:cNvSpPr/>
          <p:nvPr/>
        </p:nvSpPr>
        <p:spPr>
          <a:xfrm rot="5400000">
            <a:off x="5114004" y="-1229627"/>
            <a:ext cx="216024" cy="4324368"/>
          </a:xfrm>
          <a:prstGeom prst="chevron">
            <a:avLst>
              <a:gd name="adj" fmla="val 820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35349" r="19443" b="12486"/>
          <a:stretch/>
        </p:blipFill>
        <p:spPr bwMode="auto">
          <a:xfrm>
            <a:off x="792251" y="1107306"/>
            <a:ext cx="8208913" cy="382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978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555777" y="3406336"/>
            <a:ext cx="6214413" cy="94740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55777" y="1185467"/>
            <a:ext cx="6264694" cy="913638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95486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23528" y="0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23073" y="399277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619672" y="1099089"/>
            <a:ext cx="0" cy="3360737"/>
          </a:xfrm>
          <a:prstGeom prst="line">
            <a:avLst/>
          </a:prstGeom>
          <a:ln w="19050">
            <a:solidFill>
              <a:srgbClr val="024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672462" y="1391604"/>
            <a:ext cx="5760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Arial" pitchFamily="34" charset="0"/>
                <a:cs typeface="Arial" pitchFamily="34" charset="0"/>
              </a:rPr>
              <a:t>Біла оптимізація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32921" y="2517847"/>
            <a:ext cx="6287549" cy="523220"/>
          </a:xfrm>
          <a:prstGeom prst="rect">
            <a:avLst/>
          </a:prstGeom>
          <a:solidFill>
            <a:srgbClr val="C0D5EA"/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Arial" pitchFamily="34" charset="0"/>
                <a:cs typeface="Arial" pitchFamily="34" charset="0"/>
              </a:rPr>
              <a:t>Сіра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оптимізація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2051720" y="1499865"/>
            <a:ext cx="287142" cy="510087"/>
          </a:xfrm>
          <a:prstGeom prst="homePlate">
            <a:avLst>
              <a:gd name="adj" fmla="val 54176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699792" y="3581380"/>
            <a:ext cx="4414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Arial" pitchFamily="34" charset="0"/>
                <a:cs typeface="Arial" pitchFamily="34" charset="0"/>
              </a:rPr>
              <a:t>Чорна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оптимізація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2051720" y="2545847"/>
            <a:ext cx="287142" cy="510087"/>
          </a:xfrm>
          <a:prstGeom prst="homePlate">
            <a:avLst>
              <a:gd name="adj" fmla="val 54176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ятиугольник 35"/>
          <p:cNvSpPr/>
          <p:nvPr/>
        </p:nvSpPr>
        <p:spPr>
          <a:xfrm>
            <a:off x="2051720" y="3572501"/>
            <a:ext cx="287142" cy="510087"/>
          </a:xfrm>
          <a:prstGeom prst="homePlate">
            <a:avLst>
              <a:gd name="adj" fmla="val 54176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23"/>
          <p:cNvSpPr>
            <a:spLocks noChangeArrowheads="1"/>
          </p:cNvSpPr>
          <p:nvPr/>
        </p:nvSpPr>
        <p:spPr bwMode="auto">
          <a:xfrm>
            <a:off x="2411760" y="262955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МЕТОДИ ОПТИМІЗАЦІЇ САЙТУ</a:t>
            </a:r>
          </a:p>
        </p:txBody>
      </p:sp>
    </p:spTree>
    <p:extLst>
      <p:ext uri="{BB962C8B-B14F-4D97-AF65-F5344CB8AC3E}">
        <p14:creationId xmlns:p14="http://schemas.microsoft.com/office/powerpoint/2010/main" val="849941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/>
        </p:nvSpPr>
        <p:spPr>
          <a:xfrm>
            <a:off x="-38375" y="43743"/>
            <a:ext cx="2234111" cy="5092031"/>
          </a:xfrm>
          <a:prstGeom prst="homePlate">
            <a:avLst>
              <a:gd name="adj" fmla="val 1984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0" y="1851670"/>
            <a:ext cx="207767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БІЛА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ОПТИМІЗАЦІЯ</a:t>
            </a: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САЙТУ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1907704" y="482395"/>
            <a:ext cx="411957" cy="4324368"/>
          </a:xfrm>
          <a:prstGeom prst="chevron">
            <a:avLst>
              <a:gd name="adj" fmla="val 867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297396"/>
            <a:ext cx="540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Біла</a:t>
            </a:r>
            <a:r>
              <a:rPr lang="ru-RU" dirty="0"/>
              <a:t> </a:t>
            </a:r>
            <a:r>
              <a:rPr lang="ru-RU" dirty="0" err="1"/>
              <a:t>оптимізація</a:t>
            </a:r>
            <a:r>
              <a:rPr lang="ru-RU" dirty="0"/>
              <a:t>—</a:t>
            </a:r>
            <a:r>
              <a:rPr lang="ru-RU" dirty="0" err="1"/>
              <a:t>оптимізаторська</a:t>
            </a:r>
            <a:r>
              <a:rPr lang="ru-RU" dirty="0"/>
              <a:t> робота над ресурсом без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заборонених</a:t>
            </a:r>
            <a:r>
              <a:rPr lang="ru-RU" dirty="0"/>
              <a:t> кожною </a:t>
            </a:r>
            <a:r>
              <a:rPr lang="ru-RU" dirty="0" err="1"/>
              <a:t>пошуковою</a:t>
            </a:r>
            <a:r>
              <a:rPr lang="ru-RU" dirty="0"/>
              <a:t> системою </a:t>
            </a:r>
            <a:r>
              <a:rPr lang="ru-RU" dirty="0" err="1"/>
              <a:t>методів</a:t>
            </a:r>
            <a:r>
              <a:rPr lang="ru-RU" dirty="0"/>
              <a:t> </a:t>
            </a:r>
            <a:r>
              <a:rPr lang="ru-RU" dirty="0" err="1"/>
              <a:t>розкручування</a:t>
            </a:r>
            <a:r>
              <a:rPr lang="ru-RU" dirty="0"/>
              <a:t> ресурсу—без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пошукові</a:t>
            </a:r>
            <a:r>
              <a:rPr lang="ru-RU" dirty="0"/>
              <a:t> </a:t>
            </a:r>
            <a:r>
              <a:rPr lang="ru-RU" dirty="0" err="1"/>
              <a:t>алгоритми</a:t>
            </a:r>
            <a:r>
              <a:rPr lang="ru-RU" dirty="0"/>
              <a:t> </a:t>
            </a:r>
            <a:r>
              <a:rPr lang="ru-RU" dirty="0" err="1"/>
              <a:t>сайтів</a:t>
            </a:r>
            <a:r>
              <a:rPr lang="ru-RU" dirty="0"/>
              <a:t>.</a:t>
            </a:r>
          </a:p>
          <a:p>
            <a:r>
              <a:rPr lang="ru-RU" dirty="0"/>
              <a:t>•Вона </a:t>
            </a:r>
            <a:r>
              <a:rPr lang="ru-RU" dirty="0" err="1"/>
              <a:t>включає</a:t>
            </a:r>
            <a:r>
              <a:rPr lang="ru-RU" dirty="0"/>
              <a:t> в себе роботу над самим сайтом, </a:t>
            </a:r>
            <a:r>
              <a:rPr lang="ru-RU" dirty="0" err="1"/>
              <a:t>тобто</a:t>
            </a:r>
            <a:r>
              <a:rPr lang="ru-RU" dirty="0"/>
              <a:t> над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внутрішньою</a:t>
            </a:r>
            <a:r>
              <a:rPr lang="ru-RU" dirty="0"/>
              <a:t> </a:t>
            </a:r>
            <a:r>
              <a:rPr lang="ru-RU" dirty="0" err="1"/>
              <a:t>навігацією</a:t>
            </a:r>
            <a:r>
              <a:rPr lang="ru-RU" dirty="0"/>
              <a:t> і </a:t>
            </a:r>
            <a:r>
              <a:rPr lang="ru-RU" dirty="0" err="1"/>
              <a:t>вмістом</a:t>
            </a:r>
            <a:r>
              <a:rPr lang="ru-RU" dirty="0"/>
              <a:t>, і роботу з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 сайту,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просуванням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сайту шляхом </a:t>
            </a:r>
            <a:r>
              <a:rPr lang="ru-RU" dirty="0" err="1"/>
              <a:t>оглядів</a:t>
            </a:r>
            <a:r>
              <a:rPr lang="ru-RU" dirty="0"/>
              <a:t>, </a:t>
            </a:r>
            <a:r>
              <a:rPr lang="ru-RU" dirty="0" err="1"/>
              <a:t>прес-релізів</a:t>
            </a:r>
            <a:r>
              <a:rPr lang="ru-RU" dirty="0"/>
              <a:t>, </a:t>
            </a:r>
            <a:r>
              <a:rPr lang="ru-RU" dirty="0" err="1"/>
              <a:t>реєстрації</a:t>
            </a:r>
            <a:r>
              <a:rPr lang="ru-RU" dirty="0"/>
              <a:t> </a:t>
            </a:r>
            <a:r>
              <a:rPr lang="ru-RU" dirty="0" err="1"/>
              <a:t>всоціальних</a:t>
            </a:r>
            <a:r>
              <a:rPr lang="ru-RU" dirty="0"/>
              <a:t> закладках, </a:t>
            </a:r>
            <a:r>
              <a:rPr lang="ru-RU" dirty="0" err="1"/>
              <a:t>партнерських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зазначенням</a:t>
            </a:r>
            <a:r>
              <a:rPr lang="ru-RU" dirty="0"/>
              <a:t> </a:t>
            </a:r>
            <a:r>
              <a:rPr lang="ru-RU" dirty="0" err="1"/>
              <a:t>посилань</a:t>
            </a:r>
            <a:r>
              <a:rPr lang="ru-RU" dirty="0"/>
              <a:t> на сайт.</a:t>
            </a:r>
          </a:p>
          <a:p>
            <a:r>
              <a:rPr lang="ru-RU" dirty="0"/>
              <a:t>•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зазначити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який-небудь</a:t>
            </a:r>
            <a:r>
              <a:rPr lang="ru-RU" dirty="0"/>
              <a:t> метод </a:t>
            </a:r>
            <a:r>
              <a:rPr lang="ru-RU" dirty="0" err="1"/>
              <a:t>оптимізації</a:t>
            </a:r>
            <a:r>
              <a:rPr lang="ru-RU" dirty="0"/>
              <a:t> не є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забороненим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застосовуват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623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/>
        </p:nvSpPr>
        <p:spPr>
          <a:xfrm>
            <a:off x="0" y="-1"/>
            <a:ext cx="2594151" cy="5143501"/>
          </a:xfrm>
          <a:prstGeom prst="homePlate">
            <a:avLst>
              <a:gd name="adj" fmla="val 1396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199207" y="1923678"/>
            <a:ext cx="219573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ВАЖЕЛІ </a:t>
            </a:r>
            <a:r>
              <a:rPr lang="ru-RU" sz="2400" b="1" kern="0" spc="-17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ПРОСУВАННЯ</a:t>
            </a: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САЙТУ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2899664" y="473215"/>
            <a:ext cx="216023" cy="612423"/>
          </a:xfrm>
          <a:prstGeom prst="chevron">
            <a:avLst>
              <a:gd name="adj" fmla="val 5617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142934"/>
            <a:ext cx="54726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наповнення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сайту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унікальним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контентом і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додавання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кожну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статтю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оптимальної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сайту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адаптація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вашого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сайту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відповідно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запитів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пошукових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систем (установка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спеціальних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модулів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усунення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битих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посилань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установка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robots.txt,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усунення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помилок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коді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сайту і т.п.)</a:t>
            </a:r>
          </a:p>
        </p:txBody>
      </p:sp>
      <p:sp>
        <p:nvSpPr>
          <p:cNvPr id="12" name="Нашивка 11"/>
          <p:cNvSpPr/>
          <p:nvPr/>
        </p:nvSpPr>
        <p:spPr>
          <a:xfrm>
            <a:off x="2927790" y="1778187"/>
            <a:ext cx="216023" cy="612423"/>
          </a:xfrm>
          <a:prstGeom prst="chevron">
            <a:avLst>
              <a:gd name="adj" fmla="val 5617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2944052" y="3363838"/>
            <a:ext cx="216023" cy="612423"/>
          </a:xfrm>
          <a:prstGeom prst="chevron">
            <a:avLst>
              <a:gd name="adj" fmla="val 5617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1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6056" y="230369"/>
            <a:ext cx="359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СТРУКТУРА САЙТА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64649" y="771550"/>
            <a:ext cx="4404057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11760" y="987574"/>
            <a:ext cx="64087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розміщення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 по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відношенню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головної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розподіл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рубрики,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розподіл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контенту по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категоріях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розділам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Навігація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контент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інтуїтивно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зрозумілими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користувачів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251520" y="1122591"/>
            <a:ext cx="1872208" cy="1296144"/>
          </a:xfrm>
          <a:prstGeom prst="homePlate">
            <a:avLst>
              <a:gd name="adj" fmla="val 14342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Внутрішня структура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сайту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77870" y="3219822"/>
            <a:ext cx="1872208" cy="1296144"/>
          </a:xfrm>
          <a:prstGeom prst="homePlate">
            <a:avLst>
              <a:gd name="adj" fmla="val 1434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Зовнішня структура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сайту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018" y="2970406"/>
            <a:ext cx="6416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змістове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наповнення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веб-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доступне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тексти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звукові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логічне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правильне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розташування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хедера (шапки сайту), меню, футера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підвалу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сайту),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зрозумілі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оформлення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замовлення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входу на сайт.</a:t>
            </a:r>
          </a:p>
        </p:txBody>
      </p:sp>
    </p:spTree>
    <p:extLst>
      <p:ext uri="{BB962C8B-B14F-4D97-AF65-F5344CB8AC3E}">
        <p14:creationId xmlns:p14="http://schemas.microsoft.com/office/powerpoint/2010/main" val="461177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8375" y="205756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1187624" y="262955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ПЕРЕВАГИ ТА НЕДОЛІКИ БІЛОЇ ОПТИМІЗАЦІЇ САЙТУ</a:t>
            </a:r>
          </a:p>
        </p:txBody>
      </p:sp>
      <p:sp>
        <p:nvSpPr>
          <p:cNvPr id="11" name="Нашивка 10"/>
          <p:cNvSpPr/>
          <p:nvPr/>
        </p:nvSpPr>
        <p:spPr>
          <a:xfrm rot="5400000">
            <a:off x="2987824" y="-203668"/>
            <a:ext cx="216024" cy="3096344"/>
          </a:xfrm>
          <a:prstGeom prst="chevron">
            <a:avLst>
              <a:gd name="adj" fmla="val 8202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4594" y="968068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ПЕРЕВАГИ</a:t>
            </a:r>
          </a:p>
        </p:txBody>
      </p:sp>
      <p:sp>
        <p:nvSpPr>
          <p:cNvPr id="12" name="Нашивка 11"/>
          <p:cNvSpPr/>
          <p:nvPr/>
        </p:nvSpPr>
        <p:spPr>
          <a:xfrm rot="5400000">
            <a:off x="7164288" y="390033"/>
            <a:ext cx="216024" cy="3096344"/>
          </a:xfrm>
          <a:prstGeom prst="chevron">
            <a:avLst>
              <a:gd name="adj" fmla="val 820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1058" y="1561769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НЕДОЛІКИ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4886" y="1660765"/>
            <a:ext cx="43792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/>
              <a:t>Потенційний</a:t>
            </a:r>
            <a:r>
              <a:rPr lang="ru-RU" dirty="0"/>
              <a:t> </a:t>
            </a:r>
            <a:r>
              <a:rPr lang="ru-RU" dirty="0" err="1"/>
              <a:t>користувач</a:t>
            </a:r>
            <a:r>
              <a:rPr lang="ru-RU" dirty="0"/>
              <a:t>, </a:t>
            </a:r>
            <a:r>
              <a:rPr lang="ru-RU" dirty="0" err="1"/>
              <a:t>потрапляючи</a:t>
            </a:r>
            <a:r>
              <a:rPr lang="ru-RU" dirty="0"/>
              <a:t> на сайт, </a:t>
            </a:r>
            <a:r>
              <a:rPr lang="ru-RU" dirty="0" err="1"/>
              <a:t>відчуває</a:t>
            </a:r>
            <a:r>
              <a:rPr lang="ru-RU" dirty="0"/>
              <a:t> себе максимально комфортно.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При </a:t>
            </a:r>
            <a:r>
              <a:rPr lang="ru-RU" dirty="0" err="1"/>
              <a:t>індексації</a:t>
            </a:r>
            <a:r>
              <a:rPr lang="ru-RU" dirty="0"/>
              <a:t> та </a:t>
            </a:r>
            <a:r>
              <a:rPr lang="ru-RU" dirty="0" err="1"/>
              <a:t>ранжирування</a:t>
            </a:r>
            <a:r>
              <a:rPr lang="ru-RU" dirty="0"/>
              <a:t> сайту,  можно бути </a:t>
            </a:r>
            <a:r>
              <a:rPr lang="ru-RU" dirty="0" err="1"/>
              <a:t>впевненим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виникне</a:t>
            </a:r>
            <a:r>
              <a:rPr lang="ru-RU" dirty="0"/>
              <a:t> </a:t>
            </a:r>
            <a:r>
              <a:rPr lang="ru-RU" dirty="0" err="1"/>
              <a:t>ніяких</a:t>
            </a:r>
            <a:r>
              <a:rPr lang="ru-RU" dirty="0"/>
              <a:t> проблем.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потрапити</a:t>
            </a:r>
            <a:r>
              <a:rPr lang="ru-RU" dirty="0"/>
              <a:t> в </a:t>
            </a:r>
            <a:r>
              <a:rPr lang="ru-RU" dirty="0" err="1"/>
              <a:t>бан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до самого </a:t>
            </a:r>
            <a:r>
              <a:rPr lang="ru-RU" dirty="0" err="1"/>
              <a:t>мінімуму</a:t>
            </a:r>
            <a:r>
              <a:rPr lang="ru-RU" dirty="0"/>
              <a:t>, так як при </a:t>
            </a:r>
            <a:r>
              <a:rPr lang="ru-RU" dirty="0" err="1"/>
              <a:t>використанні</a:t>
            </a:r>
            <a:r>
              <a:rPr lang="ru-RU" dirty="0"/>
              <a:t> </a:t>
            </a:r>
            <a:r>
              <a:rPr lang="ru-RU" dirty="0" err="1"/>
              <a:t>посилань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в рази.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2742" y="2283718"/>
            <a:ext cx="3119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dirty="0" err="1"/>
              <a:t>Витратне</a:t>
            </a:r>
            <a:r>
              <a:rPr lang="ru-RU" dirty="0"/>
              <a:t>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методами</a:t>
            </a:r>
          </a:p>
          <a:p>
            <a:r>
              <a:rPr lang="ru-RU" dirty="0"/>
              <a:t>• «</a:t>
            </a:r>
            <a:r>
              <a:rPr lang="ru-RU" dirty="0" err="1"/>
              <a:t>Біле</a:t>
            </a:r>
            <a:r>
              <a:rPr lang="ru-RU" dirty="0"/>
              <a:t>»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затратне</a:t>
            </a:r>
            <a:r>
              <a:rPr lang="ru-RU" dirty="0"/>
              <a:t> по часу</a:t>
            </a:r>
          </a:p>
        </p:txBody>
      </p:sp>
    </p:spTree>
    <p:extLst>
      <p:ext uri="{BB962C8B-B14F-4D97-AF65-F5344CB8AC3E}">
        <p14:creationId xmlns:p14="http://schemas.microsoft.com/office/powerpoint/2010/main" val="3889354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/>
        </p:nvSpPr>
        <p:spPr>
          <a:xfrm>
            <a:off x="-38375" y="43743"/>
            <a:ext cx="2234111" cy="5092031"/>
          </a:xfrm>
          <a:prstGeom prst="homePlate">
            <a:avLst>
              <a:gd name="adj" fmla="val 1984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rgbClr val="1C1C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-31235" y="1281089"/>
            <a:ext cx="207767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СІРА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ОПТИМІЗАЦІЯ</a:t>
            </a: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САЙТУ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1907704" y="482395"/>
            <a:ext cx="411957" cy="4324368"/>
          </a:xfrm>
          <a:prstGeom prst="chevron">
            <a:avLst>
              <a:gd name="adj" fmla="val 867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6792" y="185068"/>
            <a:ext cx="67124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• «</a:t>
            </a:r>
            <a:r>
              <a:rPr lang="ru-RU" sz="1600" dirty="0" err="1"/>
              <a:t>сіра</a:t>
            </a:r>
            <a:r>
              <a:rPr lang="ru-RU" sz="1600" dirty="0"/>
              <a:t>» </a:t>
            </a:r>
            <a:r>
              <a:rPr lang="ru-RU" sz="1600" dirty="0" err="1"/>
              <a:t>оптимізація</a:t>
            </a:r>
            <a:r>
              <a:rPr lang="ru-RU" sz="1600" dirty="0"/>
              <a:t> </a:t>
            </a:r>
            <a:r>
              <a:rPr lang="ru-RU" sz="1600" dirty="0" err="1"/>
              <a:t>полягає</a:t>
            </a:r>
            <a:r>
              <a:rPr lang="ru-RU" sz="1600" dirty="0"/>
              <a:t> </a:t>
            </a:r>
            <a:r>
              <a:rPr lang="ru-RU" sz="1600" dirty="0" err="1"/>
              <a:t>спочатку</a:t>
            </a:r>
            <a:r>
              <a:rPr lang="ru-RU" sz="1600" dirty="0"/>
              <a:t> в </a:t>
            </a:r>
            <a:r>
              <a:rPr lang="ru-RU" sz="1600" dirty="0" err="1"/>
              <a:t>підборі</a:t>
            </a:r>
            <a:r>
              <a:rPr lang="ru-RU" sz="1600" dirty="0"/>
              <a:t> </a:t>
            </a:r>
            <a:r>
              <a:rPr lang="ru-RU" sz="1600" dirty="0" err="1"/>
              <a:t>ключових</a:t>
            </a:r>
            <a:r>
              <a:rPr lang="ru-RU" sz="1600" dirty="0"/>
              <a:t> </a:t>
            </a:r>
            <a:r>
              <a:rPr lang="ru-RU" sz="1600" dirty="0" err="1"/>
              <a:t>запитів</a:t>
            </a:r>
            <a:r>
              <a:rPr lang="ru-RU" sz="1600" dirty="0"/>
              <a:t> для </a:t>
            </a:r>
            <a:r>
              <a:rPr lang="ru-RU" sz="1600" dirty="0" err="1"/>
              <a:t>конкретної</a:t>
            </a:r>
            <a:r>
              <a:rPr lang="ru-RU" sz="1600" dirty="0"/>
              <a:t> веб-</a:t>
            </a:r>
            <a:r>
              <a:rPr lang="ru-RU" sz="1600" dirty="0" err="1"/>
              <a:t>сторінки</a:t>
            </a:r>
            <a:r>
              <a:rPr lang="ru-RU" sz="1600" dirty="0"/>
              <a:t>, </a:t>
            </a:r>
            <a:r>
              <a:rPr lang="ru-RU" sz="1600" dirty="0" err="1"/>
              <a:t>визначенні</a:t>
            </a:r>
            <a:r>
              <a:rPr lang="ru-RU" sz="1600" dirty="0"/>
              <a:t> </a:t>
            </a:r>
            <a:r>
              <a:rPr lang="ru-RU" sz="1600" dirty="0" err="1"/>
              <a:t>розміру</a:t>
            </a:r>
            <a:r>
              <a:rPr lang="ru-RU" sz="1600" dirty="0"/>
              <a:t> </a:t>
            </a:r>
            <a:r>
              <a:rPr lang="ru-RU" sz="1600" dirty="0" err="1"/>
              <a:t>цільового</a:t>
            </a:r>
            <a:r>
              <a:rPr lang="ru-RU" sz="1600" dirty="0"/>
              <a:t> "</a:t>
            </a:r>
            <a:r>
              <a:rPr lang="en-US" sz="1600" dirty="0"/>
              <a:t>SEO-</a:t>
            </a:r>
            <a:r>
              <a:rPr lang="ru-RU" sz="1600" dirty="0"/>
              <a:t>тексту" і </a:t>
            </a:r>
            <a:r>
              <a:rPr lang="ru-RU" sz="1600" dirty="0" err="1"/>
              <a:t>необхідної</a:t>
            </a:r>
            <a:r>
              <a:rPr lang="ru-RU" sz="1600" dirty="0"/>
              <a:t> </a:t>
            </a:r>
            <a:r>
              <a:rPr lang="ru-RU" sz="1600" dirty="0" err="1"/>
              <a:t>частоти</a:t>
            </a:r>
            <a:r>
              <a:rPr lang="ru-RU" sz="1600" dirty="0"/>
              <a:t> </a:t>
            </a:r>
            <a:r>
              <a:rPr lang="ru-RU" sz="1600" dirty="0" err="1"/>
              <a:t>ключових</a:t>
            </a:r>
            <a:r>
              <a:rPr lang="ru-RU" sz="1600" dirty="0"/>
              <a:t> </a:t>
            </a:r>
            <a:r>
              <a:rPr lang="ru-RU" sz="1600" dirty="0" err="1"/>
              <a:t>слів</a:t>
            </a:r>
            <a:r>
              <a:rPr lang="ru-RU" sz="1600" dirty="0"/>
              <a:t> у </a:t>
            </a:r>
            <a:r>
              <a:rPr lang="ru-RU" sz="1600" dirty="0" err="1"/>
              <a:t>ньому</a:t>
            </a:r>
            <a:r>
              <a:rPr lang="ru-RU" sz="1600" dirty="0"/>
              <a:t>, а </a:t>
            </a:r>
            <a:r>
              <a:rPr lang="ru-RU" sz="1600" dirty="0" err="1"/>
              <a:t>потім</a:t>
            </a:r>
            <a:r>
              <a:rPr lang="ru-RU" sz="1600" dirty="0"/>
              <a:t> у </a:t>
            </a:r>
            <a:r>
              <a:rPr lang="ru-RU" sz="1600" dirty="0" err="1"/>
              <a:t>формулюванні</a:t>
            </a:r>
            <a:r>
              <a:rPr lang="ru-RU" sz="1600" dirty="0"/>
              <a:t> </a:t>
            </a:r>
            <a:r>
              <a:rPr lang="ru-RU" sz="1600" dirty="0" err="1"/>
              <a:t>пропозицій</a:t>
            </a:r>
            <a:r>
              <a:rPr lang="ru-RU" sz="1600" dirty="0"/>
              <a:t> і фраз,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містять</a:t>
            </a:r>
            <a:r>
              <a:rPr lang="ru-RU" sz="1600" dirty="0"/>
              <a:t> </a:t>
            </a:r>
            <a:r>
              <a:rPr lang="ru-RU" sz="1600" dirty="0" err="1"/>
              <a:t>кількаразове</a:t>
            </a:r>
            <a:r>
              <a:rPr lang="ru-RU" sz="1600" dirty="0"/>
              <a:t> </a:t>
            </a:r>
            <a:r>
              <a:rPr lang="ru-RU" sz="1600" dirty="0" err="1"/>
              <a:t>повторення</a:t>
            </a:r>
            <a:r>
              <a:rPr lang="ru-RU" sz="1600" dirty="0"/>
              <a:t> </a:t>
            </a:r>
            <a:r>
              <a:rPr lang="ru-RU" sz="1600" dirty="0" err="1"/>
              <a:t>ключових</a:t>
            </a:r>
            <a:r>
              <a:rPr lang="ru-RU" sz="1600" dirty="0"/>
              <a:t> </a:t>
            </a:r>
            <a:r>
              <a:rPr lang="ru-RU" sz="1600" dirty="0" err="1"/>
              <a:t>запитів</a:t>
            </a:r>
            <a:r>
              <a:rPr lang="ru-RU" sz="1600" dirty="0"/>
              <a:t> </a:t>
            </a:r>
            <a:r>
              <a:rPr lang="ru-RU" sz="1600" dirty="0" err="1"/>
              <a:t>певну</a:t>
            </a:r>
            <a:r>
              <a:rPr lang="ru-RU" sz="1600" dirty="0"/>
              <a:t> </a:t>
            </a:r>
            <a:r>
              <a:rPr lang="ru-RU" sz="1600" dirty="0" err="1"/>
              <a:t>кількість</a:t>
            </a:r>
            <a:r>
              <a:rPr lang="ru-RU" sz="1600" dirty="0"/>
              <a:t> </a:t>
            </a:r>
            <a:r>
              <a:rPr lang="ru-RU" sz="1600" dirty="0" err="1"/>
              <a:t>разів</a:t>
            </a:r>
            <a:r>
              <a:rPr lang="ru-RU" sz="1600" dirty="0"/>
              <a:t> у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відмінках</a:t>
            </a:r>
            <a:r>
              <a:rPr lang="ru-RU" sz="1600" dirty="0"/>
              <a:t>, </a:t>
            </a:r>
            <a:r>
              <a:rPr lang="ru-RU" sz="1600" dirty="0" err="1"/>
              <a:t>однині</a:t>
            </a:r>
            <a:r>
              <a:rPr lang="ru-RU" sz="1600" dirty="0"/>
              <a:t> та </a:t>
            </a:r>
            <a:r>
              <a:rPr lang="ru-RU" sz="1600" dirty="0" err="1"/>
              <a:t>множині</a:t>
            </a:r>
            <a:r>
              <a:rPr lang="ru-RU" sz="1600" dirty="0"/>
              <a:t>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різних</a:t>
            </a:r>
            <a:r>
              <a:rPr lang="ru-RU" sz="1600" dirty="0"/>
              <a:t> формах </a:t>
            </a:r>
            <a:r>
              <a:rPr lang="ru-RU" sz="1600" dirty="0" err="1"/>
              <a:t>дієслів</a:t>
            </a:r>
            <a:r>
              <a:rPr lang="ru-RU" sz="1600" dirty="0"/>
              <a:t>. </a:t>
            </a:r>
            <a:r>
              <a:rPr lang="ru-RU" sz="1600" dirty="0" err="1"/>
              <a:t>Ці</a:t>
            </a:r>
            <a:r>
              <a:rPr lang="ru-RU" sz="1600" dirty="0"/>
              <a:t> </a:t>
            </a:r>
            <a:r>
              <a:rPr lang="ru-RU" sz="1600" dirty="0" err="1"/>
              <a:t>параметри</a:t>
            </a:r>
            <a:r>
              <a:rPr lang="ru-RU" sz="1600" dirty="0"/>
              <a:t> </a:t>
            </a:r>
            <a:r>
              <a:rPr lang="ru-RU" sz="1600" dirty="0" err="1"/>
              <a:t>можуть</a:t>
            </a:r>
            <a:r>
              <a:rPr lang="ru-RU" sz="1600" dirty="0"/>
              <a:t> </a:t>
            </a:r>
            <a:r>
              <a:rPr lang="ru-RU" sz="1600" dirty="0" err="1"/>
              <a:t>потім</a:t>
            </a:r>
            <a:r>
              <a:rPr lang="ru-RU" sz="1600" dirty="0"/>
              <a:t> </a:t>
            </a:r>
            <a:r>
              <a:rPr lang="ru-RU" sz="1600" dirty="0" err="1"/>
              <a:t>коригуватися</a:t>
            </a:r>
            <a:r>
              <a:rPr lang="ru-RU" sz="1600" dirty="0"/>
              <a:t> за результатами </a:t>
            </a:r>
            <a:r>
              <a:rPr lang="ru-RU" sz="1600" dirty="0" err="1"/>
              <a:t>видачі</a:t>
            </a:r>
            <a:r>
              <a:rPr lang="ru-RU" sz="1600" dirty="0"/>
              <a:t> </a:t>
            </a:r>
            <a:r>
              <a:rPr lang="ru-RU" sz="1600" dirty="0" err="1"/>
              <a:t>пошукових</a:t>
            </a:r>
            <a:r>
              <a:rPr lang="ru-RU" sz="1600" dirty="0"/>
              <a:t> систем.</a:t>
            </a:r>
          </a:p>
          <a:p>
            <a:r>
              <a:rPr lang="ru-RU" sz="1600" dirty="0"/>
              <a:t>• </a:t>
            </a:r>
            <a:r>
              <a:rPr lang="ru-RU" sz="1600" dirty="0" err="1"/>
              <a:t>завдання</a:t>
            </a:r>
            <a:r>
              <a:rPr lang="ru-RU" sz="1600" dirty="0"/>
              <a:t> </a:t>
            </a:r>
            <a:r>
              <a:rPr lang="en-US" sz="1600" dirty="0"/>
              <a:t>SEO-</a:t>
            </a:r>
            <a:r>
              <a:rPr lang="ru-RU" sz="1600" dirty="0" err="1"/>
              <a:t>копірайтера</a:t>
            </a:r>
            <a:r>
              <a:rPr lang="ru-RU" sz="1600" dirty="0"/>
              <a:t>—</a:t>
            </a:r>
            <a:r>
              <a:rPr lang="ru-RU" sz="1600" dirty="0" err="1"/>
              <a:t>написати</a:t>
            </a:r>
            <a:r>
              <a:rPr lang="ru-RU" sz="1600" dirty="0"/>
              <a:t> </a:t>
            </a:r>
            <a:r>
              <a:rPr lang="ru-RU" sz="1600" dirty="0" err="1"/>
              <a:t>оригінальний</a:t>
            </a:r>
            <a:r>
              <a:rPr lang="ru-RU" sz="1600" dirty="0"/>
              <a:t> текст таким чином, </a:t>
            </a:r>
            <a:r>
              <a:rPr lang="ru-RU" sz="1600" dirty="0" err="1"/>
              <a:t>щоб</a:t>
            </a:r>
            <a:r>
              <a:rPr lang="ru-RU" sz="1600" dirty="0"/>
              <a:t> </a:t>
            </a:r>
            <a:r>
              <a:rPr lang="ru-RU" sz="1600" dirty="0" err="1"/>
              <a:t>подібна</a:t>
            </a:r>
            <a:r>
              <a:rPr lang="ru-RU" sz="1600" dirty="0"/>
              <a:t> </a:t>
            </a:r>
            <a:r>
              <a:rPr lang="ru-RU" sz="1600" dirty="0" err="1"/>
              <a:t>оптимізація</a:t>
            </a:r>
            <a:r>
              <a:rPr lang="ru-RU" sz="1600" dirty="0"/>
              <a:t>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якомога</a:t>
            </a:r>
            <a:r>
              <a:rPr lang="ru-RU" sz="1600" dirty="0"/>
              <a:t> </a:t>
            </a:r>
            <a:r>
              <a:rPr lang="ru-RU" sz="1600" dirty="0" err="1"/>
              <a:t>менш</a:t>
            </a:r>
            <a:r>
              <a:rPr lang="ru-RU" sz="1600" dirty="0"/>
              <a:t> </a:t>
            </a:r>
            <a:r>
              <a:rPr lang="ru-RU" sz="1600" dirty="0" err="1"/>
              <a:t>помітна</a:t>
            </a:r>
            <a:r>
              <a:rPr lang="ru-RU" sz="1600" dirty="0"/>
              <a:t> «живому» </a:t>
            </a:r>
            <a:r>
              <a:rPr lang="ru-RU" sz="1600" dirty="0" err="1"/>
              <a:t>читачеві</a:t>
            </a:r>
            <a:endParaRPr lang="ru-RU" sz="1600" dirty="0"/>
          </a:p>
          <a:p>
            <a:r>
              <a:rPr lang="ru-RU" sz="1600" dirty="0"/>
              <a:t>• </a:t>
            </a:r>
            <a:r>
              <a:rPr lang="ru-RU" sz="1600" dirty="0" err="1"/>
              <a:t>Сіра</a:t>
            </a:r>
            <a:r>
              <a:rPr lang="ru-RU" sz="1600" dirty="0"/>
              <a:t> </a:t>
            </a:r>
            <a:r>
              <a:rPr lang="ru-RU" sz="1600" dirty="0" err="1"/>
              <a:t>оптимізація</a:t>
            </a:r>
            <a:r>
              <a:rPr lang="ru-RU" sz="1600" dirty="0"/>
              <a:t> </a:t>
            </a:r>
            <a:r>
              <a:rPr lang="ru-RU" sz="1600" dirty="0" err="1"/>
              <a:t>відрізняється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чорної</a:t>
            </a:r>
            <a:r>
              <a:rPr lang="ru-RU" sz="1600" dirty="0"/>
              <a:t> </a:t>
            </a:r>
            <a:r>
              <a:rPr lang="ru-RU" sz="1600" dirty="0" err="1"/>
              <a:t>тим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вона </a:t>
            </a:r>
            <a:r>
              <a:rPr lang="ru-RU" sz="1600" dirty="0" err="1"/>
              <a:t>офіційно</a:t>
            </a:r>
            <a:r>
              <a:rPr lang="ru-RU" sz="1600" dirty="0"/>
              <a:t> не заборонена, але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використання</a:t>
            </a:r>
            <a:r>
              <a:rPr lang="ru-RU" sz="1600" dirty="0"/>
              <a:t> все одно </a:t>
            </a:r>
            <a:r>
              <a:rPr lang="ru-RU" sz="1600" dirty="0" err="1"/>
              <a:t>може</a:t>
            </a:r>
            <a:r>
              <a:rPr lang="ru-RU" sz="1600" dirty="0"/>
              <a:t> бути </a:t>
            </a:r>
            <a:r>
              <a:rPr lang="ru-RU" sz="1600" dirty="0" err="1"/>
              <a:t>розцінене</a:t>
            </a:r>
            <a:r>
              <a:rPr lang="ru-RU" sz="1600" dirty="0"/>
              <a:t> як </a:t>
            </a:r>
            <a:r>
              <a:rPr lang="ru-RU" sz="1600" dirty="0" err="1"/>
              <a:t>неприродне</a:t>
            </a:r>
            <a:r>
              <a:rPr lang="ru-RU" sz="1600" dirty="0"/>
              <a:t> </a:t>
            </a:r>
            <a:r>
              <a:rPr lang="ru-RU" sz="1600" dirty="0" err="1"/>
              <a:t>завищення</a:t>
            </a:r>
            <a:r>
              <a:rPr lang="ru-RU" sz="1600" dirty="0"/>
              <a:t> </a:t>
            </a:r>
            <a:r>
              <a:rPr lang="ru-RU" sz="1600" dirty="0" err="1"/>
              <a:t>популярності</a:t>
            </a:r>
            <a:r>
              <a:rPr lang="ru-RU" sz="1600" dirty="0"/>
              <a:t> сайту.</a:t>
            </a:r>
          </a:p>
          <a:p>
            <a:r>
              <a:rPr lang="ru-RU" sz="1600" dirty="0"/>
              <a:t>• </a:t>
            </a:r>
            <a:r>
              <a:rPr lang="ru-RU" sz="1600" dirty="0" err="1"/>
              <a:t>Деякі</a:t>
            </a:r>
            <a:r>
              <a:rPr lang="ru-RU" sz="1600" dirty="0"/>
              <a:t> </a:t>
            </a:r>
            <a:r>
              <a:rPr lang="ru-RU" sz="1600" dirty="0" err="1"/>
              <a:t>пошукові</a:t>
            </a:r>
            <a:r>
              <a:rPr lang="ru-RU" sz="1600" dirty="0"/>
              <a:t> </a:t>
            </a:r>
            <a:r>
              <a:rPr lang="ru-RU" sz="1600" dirty="0" err="1"/>
              <a:t>системи</a:t>
            </a:r>
            <a:r>
              <a:rPr lang="ru-RU" sz="1600" dirty="0"/>
              <a:t> (</a:t>
            </a:r>
            <a:r>
              <a:rPr lang="ru-RU" sz="1600" dirty="0" err="1"/>
              <a:t>наприклад</a:t>
            </a:r>
            <a:r>
              <a:rPr lang="ru-RU" sz="1600" dirty="0"/>
              <a:t> </a:t>
            </a:r>
            <a:r>
              <a:rPr lang="en-US" sz="1600" dirty="0"/>
              <a:t>Google</a:t>
            </a:r>
            <a:r>
              <a:rPr lang="uk-UA" sz="1600" dirty="0"/>
              <a:t>)</a:t>
            </a:r>
            <a:r>
              <a:rPr lang="en-US" sz="1600" dirty="0"/>
              <a:t>, </a:t>
            </a:r>
            <a:r>
              <a:rPr lang="ru-RU" sz="1600" dirty="0" err="1"/>
              <a:t>можуть</a:t>
            </a:r>
            <a:r>
              <a:rPr lang="ru-RU" sz="1600" dirty="0"/>
              <a:t> </a:t>
            </a:r>
            <a:r>
              <a:rPr lang="ru-RU" sz="1600" dirty="0" err="1"/>
              <a:t>тимчасово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назавжди</a:t>
            </a:r>
            <a:r>
              <a:rPr lang="ru-RU" sz="1600" dirty="0"/>
              <a:t> </a:t>
            </a:r>
            <a:r>
              <a:rPr lang="ru-RU" sz="1600" dirty="0" err="1"/>
              <a:t>заблокувати</a:t>
            </a:r>
            <a:r>
              <a:rPr lang="ru-RU" sz="1600" dirty="0"/>
              <a:t> </a:t>
            </a:r>
            <a:r>
              <a:rPr lang="ru-RU" sz="1600" dirty="0" err="1"/>
              <a:t>такий</a:t>
            </a:r>
            <a:r>
              <a:rPr lang="ru-RU" sz="1600" dirty="0"/>
              <a:t> сайт. </a:t>
            </a:r>
            <a:r>
              <a:rPr lang="ru-RU" sz="1600" dirty="0" err="1"/>
              <a:t>Тобто</a:t>
            </a:r>
            <a:r>
              <a:rPr lang="ru-RU" sz="1600" dirty="0"/>
              <a:t>, </a:t>
            </a:r>
            <a:r>
              <a:rPr lang="ru-RU" sz="1600" dirty="0" err="1"/>
              <a:t>остаточне</a:t>
            </a:r>
            <a:r>
              <a:rPr lang="ru-RU" sz="1600" dirty="0"/>
              <a:t> </a:t>
            </a:r>
            <a:r>
              <a:rPr lang="ru-RU" sz="1600" dirty="0" err="1"/>
              <a:t>рішення</a:t>
            </a:r>
            <a:r>
              <a:rPr lang="ru-RU" sz="1600" dirty="0"/>
              <a:t> про те, </a:t>
            </a:r>
            <a:r>
              <a:rPr lang="ru-RU" sz="1600" dirty="0" err="1"/>
              <a:t>чи</a:t>
            </a:r>
            <a:r>
              <a:rPr lang="ru-RU" sz="1600" dirty="0"/>
              <a:t> є </a:t>
            </a:r>
            <a:r>
              <a:rPr lang="ru-RU" sz="1600" dirty="0" err="1"/>
              <a:t>методи</a:t>
            </a:r>
            <a:r>
              <a:rPr lang="ru-RU" sz="1600" dirty="0"/>
              <a:t> </a:t>
            </a:r>
            <a:r>
              <a:rPr lang="ru-RU" sz="1600" dirty="0" err="1"/>
              <a:t>просування</a:t>
            </a:r>
            <a:r>
              <a:rPr lang="ru-RU" sz="1600" dirty="0"/>
              <a:t> </a:t>
            </a:r>
            <a:r>
              <a:rPr lang="ru-RU" sz="1600" dirty="0" err="1"/>
              <a:t>законними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</a:t>
            </a:r>
            <a:r>
              <a:rPr lang="ru-RU" sz="1600" dirty="0" err="1"/>
              <a:t>ні</a:t>
            </a:r>
            <a:r>
              <a:rPr lang="ru-RU" sz="1600" dirty="0"/>
              <a:t>, </a:t>
            </a:r>
            <a:r>
              <a:rPr lang="ru-RU" sz="1600" dirty="0" err="1"/>
              <a:t>приймає</a:t>
            </a:r>
            <a:r>
              <a:rPr lang="ru-RU" sz="1600" dirty="0"/>
              <a:t> </a:t>
            </a:r>
            <a:r>
              <a:rPr lang="ru-RU" sz="1600" dirty="0" err="1"/>
              <a:t>фахівець</a:t>
            </a:r>
            <a:r>
              <a:rPr lang="ru-RU" sz="1600" dirty="0"/>
              <a:t> — модератор </a:t>
            </a:r>
            <a:r>
              <a:rPr lang="ru-RU" sz="1600" dirty="0" err="1"/>
              <a:t>пошукової</a:t>
            </a:r>
            <a:r>
              <a:rPr lang="ru-RU" sz="1600" dirty="0"/>
              <a:t> </a:t>
            </a:r>
            <a:r>
              <a:rPr lang="ru-RU" sz="1600" dirty="0" err="1"/>
              <a:t>системи</a:t>
            </a:r>
            <a:r>
              <a:rPr lang="ru-RU" sz="1600" dirty="0"/>
              <a:t>, а не </a:t>
            </a:r>
            <a:r>
              <a:rPr lang="ru-RU" sz="1600" dirty="0" err="1"/>
              <a:t>програма</a:t>
            </a:r>
            <a:r>
              <a:rPr lang="ru-RU" sz="16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283718"/>
            <a:ext cx="1907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додавання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великої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кількості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текст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часто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втратою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причетності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2528" y="437195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наприклад</a:t>
            </a:r>
            <a:r>
              <a:rPr lang="ru-RU" dirty="0"/>
              <a:t>: «Масло </a:t>
            </a:r>
            <a:r>
              <a:rPr lang="ru-RU" dirty="0" err="1"/>
              <a:t>масляне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ньому</a:t>
            </a:r>
            <a:r>
              <a:rPr lang="ru-RU" dirty="0"/>
              <a:t> є </a:t>
            </a:r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масла </a:t>
            </a:r>
            <a:r>
              <a:rPr lang="ru-RU" dirty="0" err="1"/>
              <a:t>масляні</a:t>
            </a:r>
            <a:r>
              <a:rPr lang="ru-RU" dirty="0"/>
              <a:t> </a:t>
            </a:r>
            <a:r>
              <a:rPr lang="ru-RU" dirty="0" err="1"/>
              <a:t>жири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043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/>
        </p:nvSpPr>
        <p:spPr>
          <a:xfrm>
            <a:off x="-38375" y="43743"/>
            <a:ext cx="2234111" cy="5092031"/>
          </a:xfrm>
          <a:prstGeom prst="homePlate">
            <a:avLst>
              <a:gd name="adj" fmla="val 1984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82" y="-1"/>
            <a:ext cx="564603" cy="1107307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314333"/>
            <a:ext cx="365512" cy="552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23B52"/>
                </a:solidFill>
                <a:latin typeface="Georgia" pitchFamily="18" charset="0"/>
              </a:rPr>
              <a:t>i</a:t>
            </a:r>
            <a:endParaRPr lang="ru-RU" sz="4000" b="1" dirty="0">
              <a:solidFill>
                <a:srgbClr val="023B52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auto">
          <a:xfrm>
            <a:off x="-38375" y="1649001"/>
            <a:ext cx="207767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ЧОРНА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ОПТИМІЗАЦІЯ</a:t>
            </a:r>
            <a:r>
              <a:rPr lang="ru-RU" sz="2400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  <a:latin typeface="Arial Black" pitchFamily="34" charset="0"/>
                <a:cs typeface="Arial" pitchFamily="34" charset="0"/>
              </a:rPr>
              <a:t>САЙТУ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1907704" y="482395"/>
            <a:ext cx="411957" cy="4324368"/>
          </a:xfrm>
          <a:prstGeom prst="chevron">
            <a:avLst>
              <a:gd name="adj" fmla="val 867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867191"/>
            <a:ext cx="59046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дорвеїв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ресурсів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створених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спеціально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роботів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пошукових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систем,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найчастіше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 великою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кількістю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слів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сторінці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прийом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назвою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клоакінг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користувачеві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віддається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одна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легко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читається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пошуковому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роботу —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інша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оптимізована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які-небудь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запити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прихованого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тексту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сторінках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однопіксельних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посилань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6681" y="2787774"/>
            <a:ext cx="19243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відносяться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методи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суперечать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правилам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пошукових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систем</a:t>
            </a:r>
          </a:p>
        </p:txBody>
      </p:sp>
    </p:spTree>
    <p:extLst>
      <p:ext uri="{BB962C8B-B14F-4D97-AF65-F5344CB8AC3E}">
        <p14:creationId xmlns:p14="http://schemas.microsoft.com/office/powerpoint/2010/main" val="4026308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79512" y="748690"/>
            <a:ext cx="87849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-1"/>
            <a:ext cx="564603" cy="1028020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8274"/>
            <a:ext cx="87849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615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Кращі літературні джерела з теорії і практики створення та просування сайтів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36" y="4470870"/>
            <a:ext cx="403672" cy="4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367644" y="4743175"/>
            <a:ext cx="6408712" cy="11185"/>
            <a:chOff x="2267744" y="267494"/>
            <a:chExt cx="6408712" cy="11185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6660232" y="267494"/>
              <a:ext cx="2016224" cy="0"/>
            </a:xfrm>
            <a:prstGeom prst="line">
              <a:avLst/>
            </a:prstGeom>
            <a:ln w="38100">
              <a:solidFill>
                <a:srgbClr val="024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463988" y="267494"/>
              <a:ext cx="2016224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267744" y="278679"/>
              <a:ext cx="2016224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6" y="4561852"/>
            <a:ext cx="453689" cy="34099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67544" y="324187"/>
            <a:ext cx="288032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Georgia" pitchFamily="18" charset="0"/>
              </a:rPr>
              <a:t>i</a:t>
            </a:r>
            <a:endParaRPr lang="ru-RU" sz="3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7096" y="915566"/>
            <a:ext cx="7813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«HTML, </a:t>
            </a:r>
            <a:r>
              <a:rPr lang="ru-RU" dirty="0" err="1"/>
              <a:t>скрипти</a:t>
            </a:r>
            <a:r>
              <a:rPr lang="ru-RU" dirty="0"/>
              <a:t> і </a:t>
            </a:r>
            <a:r>
              <a:rPr lang="ru-RU" dirty="0" err="1"/>
              <a:t>стилі</a:t>
            </a:r>
            <a:r>
              <a:rPr lang="ru-RU" dirty="0"/>
              <a:t>», Вадим </a:t>
            </a:r>
            <a:r>
              <a:rPr lang="ru-RU" dirty="0" err="1"/>
              <a:t>Дунаєв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сайтів</a:t>
            </a:r>
            <a:r>
              <a:rPr lang="ru-RU" dirty="0"/>
              <a:t>», </a:t>
            </a:r>
            <a:r>
              <a:rPr lang="ru-RU" dirty="0" err="1"/>
              <a:t>Анар</a:t>
            </a:r>
            <a:r>
              <a:rPr lang="ru-RU" dirty="0"/>
              <a:t> </a:t>
            </a:r>
            <a:r>
              <a:rPr lang="ru-RU" dirty="0" err="1"/>
              <a:t>Бабаєв</a:t>
            </a:r>
            <a:r>
              <a:rPr lang="ru-RU" dirty="0"/>
              <a:t>, </a:t>
            </a:r>
            <a:r>
              <a:rPr lang="ru-RU" dirty="0" err="1"/>
              <a:t>Микола</a:t>
            </a:r>
            <a:r>
              <a:rPr lang="ru-RU" dirty="0"/>
              <a:t> </a:t>
            </a:r>
            <a:r>
              <a:rPr lang="ru-RU" dirty="0" err="1"/>
              <a:t>Євдокимов</a:t>
            </a:r>
            <a:r>
              <a:rPr lang="ru-RU" dirty="0"/>
              <a:t>, Михайло Боде</a:t>
            </a:r>
          </a:p>
          <a:p>
            <a:r>
              <a:rPr lang="ru-RU" dirty="0"/>
              <a:t>«Алан Купер про </a:t>
            </a:r>
            <a:r>
              <a:rPr lang="ru-RU" dirty="0" err="1"/>
              <a:t>інтерфейс</a:t>
            </a:r>
            <a:r>
              <a:rPr lang="ru-RU" dirty="0"/>
              <a:t>. 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проектування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», Алан Купер, </a:t>
            </a:r>
            <a:r>
              <a:rPr lang="ru-RU" dirty="0" err="1"/>
              <a:t>Девід</a:t>
            </a:r>
            <a:r>
              <a:rPr lang="ru-RU" dirty="0"/>
              <a:t> </a:t>
            </a:r>
            <a:r>
              <a:rPr lang="ru-RU" dirty="0" err="1"/>
              <a:t>Кронін</a:t>
            </a:r>
            <a:r>
              <a:rPr lang="ru-RU" dirty="0"/>
              <a:t>, Роберт Рейман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7" y="2191317"/>
            <a:ext cx="1431276" cy="210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4115" y="2564686"/>
            <a:ext cx="152975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«</a:t>
            </a:r>
            <a:r>
              <a:rPr lang="en-US" sz="1600" dirty="0"/>
              <a:t>HTML </a:t>
            </a:r>
            <a:r>
              <a:rPr lang="ru-RU" sz="1600" dirty="0"/>
              <a:t>та </a:t>
            </a:r>
            <a:r>
              <a:rPr lang="en-US" sz="1600" dirty="0"/>
              <a:t>CSS. </a:t>
            </a:r>
            <a:r>
              <a:rPr lang="ru-RU" sz="1600" dirty="0" err="1"/>
              <a:t>Розробка</a:t>
            </a:r>
            <a:r>
              <a:rPr lang="ru-RU" sz="1600" dirty="0"/>
              <a:t> і </a:t>
            </a:r>
            <a:r>
              <a:rPr lang="ru-RU" sz="1600" dirty="0" err="1"/>
              <a:t>створення</a:t>
            </a:r>
            <a:r>
              <a:rPr lang="ru-RU" sz="1600" dirty="0"/>
              <a:t> веб-</a:t>
            </a:r>
            <a:r>
              <a:rPr lang="ru-RU" sz="1600" dirty="0" err="1"/>
              <a:t>сайтів</a:t>
            </a:r>
            <a:r>
              <a:rPr lang="ru-RU" sz="1600" dirty="0"/>
              <a:t>» </a:t>
            </a:r>
          </a:p>
          <a:p>
            <a:r>
              <a:rPr lang="ru-RU" sz="1600" dirty="0"/>
              <a:t>Джон </a:t>
            </a:r>
            <a:r>
              <a:rPr lang="ru-RU" sz="1600" dirty="0" err="1"/>
              <a:t>Дакетт</a:t>
            </a:r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0" y="2225445"/>
            <a:ext cx="1478813" cy="208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25445"/>
            <a:ext cx="1470067" cy="207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16" y="1965072"/>
            <a:ext cx="1392392" cy="208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97661" y="4107607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Ирина </a:t>
            </a:r>
            <a:r>
              <a:rPr lang="ru-RU" dirty="0" err="1"/>
              <a:t>Шамина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094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79512" y="748690"/>
            <a:ext cx="87849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-1"/>
            <a:ext cx="564603" cy="1028020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8274"/>
            <a:ext cx="87849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615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Кращі літературні джерела з теорії і практики створення та просування сайтів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36" y="4470870"/>
            <a:ext cx="403672" cy="4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367644" y="4743175"/>
            <a:ext cx="6408712" cy="11185"/>
            <a:chOff x="2267744" y="267494"/>
            <a:chExt cx="6408712" cy="11185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6660232" y="267494"/>
              <a:ext cx="2016224" cy="0"/>
            </a:xfrm>
            <a:prstGeom prst="line">
              <a:avLst/>
            </a:prstGeom>
            <a:ln w="38100">
              <a:solidFill>
                <a:srgbClr val="024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463988" y="267494"/>
              <a:ext cx="2016224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267744" y="278679"/>
              <a:ext cx="2016224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6" y="4561852"/>
            <a:ext cx="453689" cy="34099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67544" y="324187"/>
            <a:ext cx="288032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Georgia" pitchFamily="18" charset="0"/>
              </a:rPr>
              <a:t>i</a:t>
            </a:r>
            <a:endParaRPr lang="ru-RU" sz="3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43" y="1362882"/>
            <a:ext cx="2001032" cy="285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8787"/>
            <a:ext cx="1944216" cy="279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31" y="1041960"/>
            <a:ext cx="1758317" cy="262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5" y="1513438"/>
            <a:ext cx="1806828" cy="24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028019"/>
            <a:ext cx="15297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600" dirty="0" err="1"/>
              <a:t>Ирина</a:t>
            </a:r>
            <a:r>
              <a:rPr lang="uk-UA" sz="1600" dirty="0"/>
              <a:t> </a:t>
            </a:r>
            <a:r>
              <a:rPr lang="uk-UA" sz="1600" dirty="0" err="1"/>
              <a:t>Шамина</a:t>
            </a:r>
            <a:r>
              <a:rPr lang="uk-UA" sz="1600" dirty="0"/>
              <a:t>, </a:t>
            </a:r>
            <a:r>
              <a:rPr lang="uk-UA" sz="1600" dirty="0" err="1"/>
              <a:t>Анастасия</a:t>
            </a:r>
            <a:r>
              <a:rPr lang="uk-UA" sz="1600" dirty="0"/>
              <a:t> </a:t>
            </a:r>
            <a:r>
              <a:rPr lang="uk-UA" sz="1600" dirty="0" err="1"/>
              <a:t>Носаченко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908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1840" y="215623"/>
            <a:ext cx="5801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ВНУТРІШНЯ СТРУКТУРА САЙТА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40578" y="771548"/>
            <a:ext cx="5392850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5" b="927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11302"/>
          <a:stretch/>
        </p:blipFill>
        <p:spPr bwMode="auto">
          <a:xfrm>
            <a:off x="206828" y="898358"/>
            <a:ext cx="6885452" cy="394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79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51811"/>
            <a:ext cx="9167603" cy="5726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"/>
            <a:ext cx="564603" cy="739893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84" y="132593"/>
            <a:ext cx="474707" cy="47470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99592" y="87041"/>
            <a:ext cx="7774902" cy="40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err="1">
                <a:solidFill>
                  <a:srgbClr val="023B52"/>
                </a:solidFill>
                <a:latin typeface="Arial Black" pitchFamily="34" charset="0"/>
              </a:rPr>
              <a:t>Приклади</a:t>
            </a:r>
            <a:r>
              <a:rPr lang="ru-RU" sz="2400" dirty="0">
                <a:solidFill>
                  <a:srgbClr val="023B52"/>
                </a:solidFill>
                <a:latin typeface="Arial Black" pitchFamily="34" charset="0"/>
              </a:rPr>
              <a:t> структур сайту</a:t>
            </a:r>
            <a:endParaRPr lang="ru-RU" sz="2800" dirty="0">
              <a:solidFill>
                <a:srgbClr val="023B52"/>
              </a:solidFill>
              <a:latin typeface="Arial Black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46" y="167252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5094" y="709100"/>
            <a:ext cx="5725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Arial" pitchFamily="34" charset="0"/>
                <a:cs typeface="Arial" pitchFamily="34" charset="0"/>
              </a:rPr>
              <a:t>Стандартна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Основна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веб-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містить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інші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документи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вебсайту, 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документи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містять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відповідно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основну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веб-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найпростіший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найпоширеніший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спосіб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організації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веб-сайту.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1813" y="1782064"/>
            <a:ext cx="6448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Каскад.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 документах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задані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таким чином,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існує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один шлях обходу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сторінок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вебсайту. За каскадного 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способу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організації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сторінок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відвідувачі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сайту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можуть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переміщуватися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в одному з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напрямків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— вперед </a:t>
            </a:r>
            <a:r>
              <a:rPr lang="ru-RU" sz="1600" spc="-7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1600" spc="-70" dirty="0">
                <a:latin typeface="Arial" pitchFamily="34" charset="0"/>
                <a:cs typeface="Arial" pitchFamily="34" charset="0"/>
              </a:rPr>
              <a:t> назад.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8241" y="2880163"/>
            <a:ext cx="6041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latin typeface="Arial" pitchFamily="34" charset="0"/>
                <a:cs typeface="Arial" pitchFamily="34" charset="0"/>
              </a:rPr>
              <a:t>Хмарочос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цій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моделі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відвідувачі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можуть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опинитися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деяких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якщо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вони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йдуть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правильним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шляхом.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нагадує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підйом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потрібної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кімнати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у великому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хмарочосі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9937" y="3945557"/>
            <a:ext cx="6642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latin typeface="Arial" pitchFamily="34" charset="0"/>
                <a:cs typeface="Arial" pitchFamily="34" charset="0"/>
              </a:rPr>
              <a:t>Павутина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Всі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веб-сайту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містять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інші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і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користувач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може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легко перейти з будь-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якої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практично на будь-яку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іншу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схема популярна в тих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випадках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коли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посиланнями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документи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користуються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надто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часто. 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40475" y="1046303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250465" y="2066714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330572" y="3138526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233219" y="4231636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2" t="31928" r="9918" b="26365"/>
          <a:stretch/>
        </p:blipFill>
        <p:spPr bwMode="auto">
          <a:xfrm>
            <a:off x="6667382" y="739894"/>
            <a:ext cx="2371605" cy="299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1" t="31791" r="9352" b="52618"/>
          <a:stretch/>
        </p:blipFill>
        <p:spPr bwMode="auto">
          <a:xfrm>
            <a:off x="7019234" y="3957381"/>
            <a:ext cx="2124765" cy="106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86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51811"/>
            <a:ext cx="9167603" cy="5726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"/>
            <a:ext cx="564603" cy="739893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9" descr="Открытая книга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84" y="132593"/>
            <a:ext cx="474707" cy="47470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99592" y="87041"/>
            <a:ext cx="7774902" cy="40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err="1">
                <a:solidFill>
                  <a:srgbClr val="023B52"/>
                </a:solidFill>
                <a:latin typeface="Arial Black" pitchFamily="34" charset="0"/>
              </a:rPr>
              <a:t>Приклади</a:t>
            </a:r>
            <a:r>
              <a:rPr lang="ru-RU" sz="2400" dirty="0">
                <a:solidFill>
                  <a:srgbClr val="023B52"/>
                </a:solidFill>
                <a:latin typeface="Arial Black" pitchFamily="34" charset="0"/>
              </a:rPr>
              <a:t> структур сайту</a:t>
            </a:r>
            <a:endParaRPr lang="ru-RU" sz="2800" dirty="0">
              <a:solidFill>
                <a:srgbClr val="023B52"/>
              </a:solidFill>
              <a:latin typeface="Arial Black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46" y="167252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5040" y="826576"/>
            <a:ext cx="7993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Arial" pitchFamily="34" charset="0"/>
                <a:cs typeface="Arial" pitchFamily="34" charset="0"/>
              </a:rPr>
              <a:t>Лінійна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структура.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Навігація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таким сайтом в основному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зводиться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розміщення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посилань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попередню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наступну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сторінки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8240" y="2615800"/>
            <a:ext cx="575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Структура сайту,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побудована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за принципом «решетки».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Дозволяє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встановити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горізонтально-вертикальні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зв'язки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між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сторінками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3979647"/>
            <a:ext cx="4770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Arial" pitchFamily="34" charset="0"/>
                <a:cs typeface="Arial" pitchFamily="34" charset="0"/>
              </a:rPr>
              <a:t>Комбінована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структура сайта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40475" y="1046303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359927" y="2743659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371803" y="3979647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7993"/>
            <a:ext cx="50006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43" y="1933306"/>
            <a:ext cx="1983909" cy="201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77" y="3446797"/>
            <a:ext cx="2597132" cy="161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Нашивка 16"/>
          <p:cNvSpPr/>
          <p:nvPr/>
        </p:nvSpPr>
        <p:spPr>
          <a:xfrm>
            <a:off x="6372199" y="2743659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3563888" y="3953152"/>
            <a:ext cx="90010" cy="391544"/>
          </a:xfrm>
          <a:prstGeom prst="chevron">
            <a:avLst>
              <a:gd name="adj" fmla="val 82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5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387"/>
            <a:ext cx="9167603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srgbClr val="1C1C2A"/>
                </a:solidFill>
                <a:latin typeface="Arial Black" pitchFamily="34" charset="0"/>
              </a:rPr>
              <a:t>          </a:t>
            </a:r>
            <a:endParaRPr lang="ru-RU" dirty="0">
              <a:solidFill>
                <a:srgbClr val="1C1C2A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9743" y="126517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 Black" pitchFamily="34" charset="0"/>
              </a:rPr>
              <a:t>Складові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err="1">
                <a:latin typeface="Arial Black" pitchFamily="34" charset="0"/>
              </a:rPr>
              <a:t>зовнішньої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err="1">
                <a:latin typeface="Arial Black" pitchFamily="34" charset="0"/>
              </a:rPr>
              <a:t>структури</a:t>
            </a:r>
            <a:r>
              <a:rPr lang="ru-RU" sz="2400" dirty="0">
                <a:latin typeface="Arial Black" pitchFamily="34" charset="0"/>
              </a:rPr>
              <a:t> сайту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8520" y="-23273"/>
            <a:ext cx="564603" cy="866832"/>
          </a:xfrm>
          <a:prstGeom prst="rect">
            <a:avLst/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01706" y="195748"/>
            <a:ext cx="378230" cy="48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763688" y="705358"/>
            <a:ext cx="72008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907704" y="1131590"/>
            <a:ext cx="71528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(ш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апка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сайту),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містить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логотип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назву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сайту. Шапка сайту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візитна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картка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-ресурсу. Шапка сайту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часто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використовується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розміщення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ній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основного меню. В Хедер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елементи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УТП;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 кнопки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реєстрації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входу; кнопка 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виконання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дій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конверсії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/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8163"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Меню сайту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засіб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переходу до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основних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розділів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сайту.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таких, як каталог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файлів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форум,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зворотній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зв’язок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89502" y="1491630"/>
            <a:ext cx="1512168" cy="576064"/>
          </a:xfrm>
          <a:prstGeom prst="homePlate">
            <a:avLst>
              <a:gd name="adj" fmla="val 26038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Header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89502" y="3447247"/>
            <a:ext cx="1512168" cy="576064"/>
          </a:xfrm>
          <a:prstGeom prst="homePlate">
            <a:avLst>
              <a:gd name="adj" fmla="val 26038"/>
            </a:avLst>
          </a:prstGeom>
          <a:solidFill>
            <a:srgbClr val="02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Меню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09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2717</Words>
  <Application>Microsoft Office PowerPoint</Application>
  <PresentationFormat>Экран (16:9)</PresentationFormat>
  <Paragraphs>285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Franklin Gothic Medium</vt:lpstr>
      <vt:lpstr>Georgia</vt:lpstr>
      <vt:lpstr>Impact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248</cp:revision>
  <cp:lastPrinted>2021-09-13T17:16:22Z</cp:lastPrinted>
  <dcterms:created xsi:type="dcterms:W3CDTF">2021-02-03T22:07:41Z</dcterms:created>
  <dcterms:modified xsi:type="dcterms:W3CDTF">2021-11-13T15:32:29Z</dcterms:modified>
</cp:coreProperties>
</file>