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4" r:id="rId26"/>
    <p:sldId id="305" r:id="rId27"/>
    <p:sldId id="306" r:id="rId28"/>
    <p:sldId id="307" r:id="rId29"/>
    <p:sldId id="308" r:id="rId30"/>
    <p:sldId id="309" r:id="rId31"/>
    <p:sldId id="310" r:id="rId32"/>
    <p:sldId id="311" r:id="rId33"/>
    <p:sldId id="312" r:id="rId34"/>
    <p:sldId id="313" r:id="rId35"/>
    <p:sldId id="314"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FF"/>
    <a:srgbClr val="FFCCCC"/>
    <a:srgbClr val="FF9999"/>
    <a:srgbClr val="EEF688"/>
    <a:srgbClr val="0000FF"/>
    <a:srgbClr val="0099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24.01.2023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24.01.2023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24.01.2023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24.01.2023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CCC"/>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24.01.2023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416377"/>
            <a:ext cx="7920880" cy="646331"/>
          </a:xfrm>
          <a:prstGeom prst="rect">
            <a:avLst/>
          </a:prstGeom>
          <a:noFill/>
        </p:spPr>
        <p:txBody>
          <a:bodyPr wrap="square" rtlCol="0">
            <a:spAutoFit/>
          </a:bodyPr>
          <a:lstStyle/>
          <a:p>
            <a:pPr algn="ctr"/>
            <a:r>
              <a:rPr lang="ru-RU" dirty="0" smtClean="0"/>
              <a:t>ТЕМА </a:t>
            </a:r>
            <a:r>
              <a:rPr lang="ru-RU" dirty="0" smtClean="0"/>
              <a:t>5. </a:t>
            </a:r>
            <a:r>
              <a:rPr lang="uk-UA" b="1" dirty="0"/>
              <a:t>Класифікація експертиз товарів в митній справі. </a:t>
            </a:r>
            <a:endParaRPr lang="ru-RU" dirty="0"/>
          </a:p>
          <a:p>
            <a:pPr algn="ctr"/>
            <a:endParaRPr lang="ru-RU" dirty="0"/>
          </a:p>
        </p:txBody>
      </p:sp>
      <p:sp>
        <p:nvSpPr>
          <p:cNvPr id="5" name="Прямоугольник 4"/>
          <p:cNvSpPr/>
          <p:nvPr/>
        </p:nvSpPr>
        <p:spPr>
          <a:xfrm>
            <a:off x="395536" y="1844824"/>
            <a:ext cx="8496944" cy="1200329"/>
          </a:xfrm>
          <a:prstGeom prst="rect">
            <a:avLst/>
          </a:prstGeom>
        </p:spPr>
        <p:txBody>
          <a:bodyPr wrap="square">
            <a:spAutoFit/>
          </a:bodyPr>
          <a:lstStyle/>
          <a:p>
            <a:pPr algn="ctr"/>
            <a:r>
              <a:rPr lang="uk-UA" b="1" dirty="0" smtClean="0">
                <a:solidFill>
                  <a:srgbClr val="C00000"/>
                </a:solidFill>
              </a:rPr>
              <a:t>Основні питання </a:t>
            </a:r>
          </a:p>
          <a:p>
            <a:pPr indent="457200" algn="ctr"/>
            <a:endParaRPr lang="uk-UA" b="1" dirty="0" smtClean="0">
              <a:solidFill>
                <a:srgbClr val="C00000"/>
              </a:solidFill>
            </a:endParaRPr>
          </a:p>
          <a:p>
            <a:pPr indent="457200" algn="just"/>
            <a:endParaRPr lang="uk-UA" dirty="0" smtClean="0"/>
          </a:p>
          <a:p>
            <a:pPr indent="457200" algn="just"/>
            <a:r>
              <a:rPr lang="uk-UA" dirty="0" smtClean="0"/>
              <a:t>Види експертиз товарів в митній справі та їх основні характеристики </a:t>
            </a:r>
            <a:endParaRPr lang="uk-UA" b="1" dirty="0" smtClean="0">
              <a:solidFill>
                <a:srgbClr val="C00000"/>
              </a:solidFill>
            </a:endParaRPr>
          </a:p>
        </p:txBody>
      </p:sp>
    </p:spTree>
    <p:extLst>
      <p:ext uri="{BB962C8B-B14F-4D97-AF65-F5344CB8AC3E}">
        <p14:creationId xmlns:p14="http://schemas.microsoft.com/office/powerpoint/2010/main" val="628481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712968" cy="5632311"/>
          </a:xfrm>
          <a:prstGeom prst="rect">
            <a:avLst/>
          </a:prstGeom>
        </p:spPr>
        <p:txBody>
          <a:bodyPr wrap="square">
            <a:spAutoFit/>
          </a:bodyPr>
          <a:lstStyle/>
          <a:p>
            <a:pPr indent="457200" algn="just"/>
            <a:r>
              <a:rPr lang="uk-UA" dirty="0" smtClean="0"/>
              <a:t>З а п а х  – один із характерних показників багатьох продовольчих товарів, </a:t>
            </a:r>
            <a:r>
              <a:rPr lang="uk-UA" dirty="0" err="1" smtClean="0"/>
              <a:t>товарів</a:t>
            </a:r>
            <a:r>
              <a:rPr lang="uk-UA" dirty="0" smtClean="0"/>
              <a:t>  побутової  хімії,  парфумерно-косметичних  товарів,  але  і  він  не  є надійним критерієм, тому що теж може бути підроблений шляхом додавання у склад продукту відповідних ароматизаторів.  </a:t>
            </a:r>
          </a:p>
          <a:p>
            <a:pPr indent="457200" algn="just"/>
            <a:endParaRPr lang="uk-UA" dirty="0" smtClean="0"/>
          </a:p>
          <a:p>
            <a:pPr indent="457200" algn="just"/>
            <a:r>
              <a:rPr lang="uk-UA" dirty="0" smtClean="0"/>
              <a:t>К о н с и с т е н ц і я   –  один  із  можливих  критеріїв  ідентифікації,  але  так само,  як  і  попередні,  не  є  абсолютно  надійним.  При  фальсифікації  деяких товарів консистенція не змінюється, наприклад при розведенні парфумів.  </a:t>
            </a:r>
          </a:p>
          <a:p>
            <a:pPr indent="457200" algn="just"/>
            <a:endParaRPr lang="uk-UA" dirty="0" smtClean="0"/>
          </a:p>
          <a:p>
            <a:pPr indent="457200" algn="just"/>
            <a:r>
              <a:rPr lang="uk-UA" dirty="0" smtClean="0"/>
              <a:t>Крім  загальних  органолептичних  показників,  деяким  непродовольчим товарам властиві і специфічні: внутрішня побудова, прозорість, </a:t>
            </a:r>
            <a:r>
              <a:rPr lang="uk-UA" dirty="0"/>
              <a:t>співвідношення твердої  та  рідкої  фракцій.  Ці  показники  також  можуть  бути  використані  для </a:t>
            </a:r>
            <a:r>
              <a:rPr lang="uk-UA" dirty="0" smtClean="0"/>
              <a:t>цілей </a:t>
            </a:r>
            <a:r>
              <a:rPr lang="uk-UA" dirty="0"/>
              <a:t>ідентифікації. </a:t>
            </a:r>
            <a:endParaRPr lang="uk-UA" dirty="0" smtClean="0"/>
          </a:p>
          <a:p>
            <a:pPr indent="457200" algn="just"/>
            <a:endParaRPr lang="uk-UA" dirty="0"/>
          </a:p>
          <a:p>
            <a:pPr indent="457200" algn="just"/>
            <a:r>
              <a:rPr lang="uk-UA" dirty="0"/>
              <a:t>Таким  чином,  органолептичні  показники  є  найбільш  доступними, </a:t>
            </a:r>
            <a:r>
              <a:rPr lang="uk-UA" dirty="0" smtClean="0"/>
              <a:t>простими</a:t>
            </a:r>
            <a:r>
              <a:rPr lang="uk-UA" dirty="0"/>
              <a:t>, але недостатньо достовірними. Тому вони не можуть бути єдиними </a:t>
            </a:r>
            <a:r>
              <a:rPr lang="uk-UA" dirty="0" smtClean="0"/>
              <a:t>критеріями  </a:t>
            </a:r>
            <a:r>
              <a:rPr lang="uk-UA" dirty="0"/>
              <a:t>ідентифікації  товарів  і  повинні  бути  доповнені  фізико-хімічними </a:t>
            </a:r>
            <a:r>
              <a:rPr lang="uk-UA" dirty="0" smtClean="0"/>
              <a:t>показниками</a:t>
            </a:r>
            <a:r>
              <a:rPr lang="uk-UA" dirty="0"/>
              <a:t>,  що  відрізняються  більшим  ступенем  вірогідності  та </a:t>
            </a:r>
            <a:r>
              <a:rPr lang="uk-UA" dirty="0" smtClean="0"/>
              <a:t>об'єктивності</a:t>
            </a:r>
            <a:r>
              <a:rPr lang="uk-UA" dirty="0"/>
              <a:t>.  На  відміну  від  органолептичних,  фізико-хімічні  показники </a:t>
            </a:r>
            <a:r>
              <a:rPr lang="uk-UA" dirty="0" smtClean="0"/>
              <a:t>повинні </a:t>
            </a:r>
            <a:r>
              <a:rPr lang="uk-UA" dirty="0"/>
              <a:t>застосовуватися для ідентифікації вибірково. </a:t>
            </a:r>
          </a:p>
        </p:txBody>
      </p:sp>
    </p:spTree>
    <p:extLst>
      <p:ext uri="{BB962C8B-B14F-4D97-AF65-F5344CB8AC3E}">
        <p14:creationId xmlns:p14="http://schemas.microsoft.com/office/powerpoint/2010/main" val="2385270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2"/>
            <a:ext cx="8640960" cy="5078313"/>
          </a:xfrm>
          <a:prstGeom prst="rect">
            <a:avLst/>
          </a:prstGeom>
        </p:spPr>
        <p:txBody>
          <a:bodyPr wrap="square">
            <a:spAutoFit/>
          </a:bodyPr>
          <a:lstStyle/>
          <a:p>
            <a:pPr indent="457200" algn="just"/>
            <a:r>
              <a:rPr lang="uk-UA" b="1" dirty="0" smtClean="0"/>
              <a:t>Фізико-хімічні  показники  </a:t>
            </a:r>
            <a:r>
              <a:rPr lang="uk-UA" dirty="0" smtClean="0"/>
              <a:t>–  характеристики  фізичних  і  хімічних властивостей товарів, що визначаються вимірювальними методами досліджень.  </a:t>
            </a:r>
          </a:p>
          <a:p>
            <a:pPr indent="457200" algn="just"/>
            <a:endParaRPr lang="uk-UA" dirty="0" smtClean="0"/>
          </a:p>
          <a:p>
            <a:pPr indent="457200" algn="just"/>
            <a:r>
              <a:rPr lang="uk-UA" dirty="0" smtClean="0"/>
              <a:t>Ці  показники  специфічні  і  характерні  тільки  для  визначених  груп однорідних  товарів,  а  іноді навіть  і для  окремих  видів  (найменувань)  товарів. </a:t>
            </a:r>
          </a:p>
          <a:p>
            <a:pPr indent="457200" algn="just"/>
            <a:endParaRPr lang="uk-UA" dirty="0" smtClean="0"/>
          </a:p>
          <a:p>
            <a:pPr indent="457200" algn="just"/>
            <a:r>
              <a:rPr lang="uk-UA" dirty="0" smtClean="0"/>
              <a:t>Перелік  загальних  фізико-хімічних  показників  дуже  обмежений  (наприклад, масова  частка  води  або  сухих  речовин),  і  вони  не  завжди  придатні  для  цілей ідентифікації. </a:t>
            </a:r>
          </a:p>
          <a:p>
            <a:pPr indent="457200" algn="just"/>
            <a:endParaRPr lang="uk-UA" dirty="0" smtClean="0"/>
          </a:p>
          <a:p>
            <a:pPr indent="457200" algn="just"/>
            <a:r>
              <a:rPr lang="uk-UA" dirty="0" smtClean="0"/>
              <a:t>Багато  фізико-хімічних  показників  не  можуть  служити  критеріями ідентифікації.  Як  критерії  ідентифікації  повинні  бути  обрані  показники,  що відповідають таким вимогам: </a:t>
            </a:r>
          </a:p>
          <a:p>
            <a:pPr indent="457200" algn="just"/>
            <a:r>
              <a:rPr lang="uk-UA" dirty="0" smtClean="0"/>
              <a:t>-  типовість  для  конкретного  найменування,  виду  або  однорідної  групи продукції; </a:t>
            </a:r>
          </a:p>
          <a:p>
            <a:pPr indent="457200" algn="just"/>
            <a:r>
              <a:rPr lang="uk-UA" dirty="0" smtClean="0"/>
              <a:t>-  об'єктивність і порівнянність (</a:t>
            </a:r>
            <a:r>
              <a:rPr lang="uk-UA" dirty="0" err="1" smtClean="0"/>
              <a:t>співставність</a:t>
            </a:r>
            <a:r>
              <a:rPr lang="uk-UA" dirty="0" smtClean="0"/>
              <a:t>); </a:t>
            </a:r>
          </a:p>
          <a:p>
            <a:pPr indent="457200" algn="just"/>
            <a:r>
              <a:rPr lang="uk-UA" dirty="0" smtClean="0"/>
              <a:t>-  </a:t>
            </a:r>
            <a:r>
              <a:rPr lang="uk-UA" dirty="0" err="1" smtClean="0"/>
              <a:t>перевіряємість</a:t>
            </a:r>
            <a:r>
              <a:rPr lang="uk-UA" dirty="0" smtClean="0"/>
              <a:t>; </a:t>
            </a:r>
          </a:p>
          <a:p>
            <a:pPr indent="457200" algn="just"/>
            <a:r>
              <a:rPr lang="uk-UA" dirty="0" smtClean="0"/>
              <a:t>-  складність підробки.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028343"/>
            <a:ext cx="8568952" cy="2585323"/>
          </a:xfrm>
          <a:prstGeom prst="rect">
            <a:avLst/>
          </a:prstGeom>
        </p:spPr>
        <p:txBody>
          <a:bodyPr wrap="square">
            <a:spAutoFit/>
          </a:bodyPr>
          <a:lstStyle/>
          <a:p>
            <a:pPr indent="457200"/>
            <a:r>
              <a:rPr lang="uk-UA" dirty="0" smtClean="0"/>
              <a:t>Критерії ідентифікації повинні бути о б ' є к т и в н </a:t>
            </a:r>
            <a:r>
              <a:rPr lang="uk-UA" dirty="0" err="1" smtClean="0"/>
              <a:t>ими</a:t>
            </a:r>
            <a:r>
              <a:rPr lang="uk-UA" dirty="0" smtClean="0"/>
              <a:t>  та н е з а л </a:t>
            </a:r>
            <a:r>
              <a:rPr lang="uk-UA" dirty="0" err="1" smtClean="0"/>
              <a:t>ежн</a:t>
            </a:r>
            <a:r>
              <a:rPr lang="uk-UA" dirty="0" smtClean="0"/>
              <a:t> </a:t>
            </a:r>
            <a:r>
              <a:rPr lang="uk-UA" dirty="0" err="1" smtClean="0"/>
              <a:t>ими</a:t>
            </a:r>
            <a:r>
              <a:rPr lang="uk-UA" dirty="0" smtClean="0"/>
              <a:t>  </a:t>
            </a:r>
            <a:r>
              <a:rPr lang="uk-UA" dirty="0" err="1" smtClean="0"/>
              <a:t>ід</a:t>
            </a:r>
            <a:r>
              <a:rPr lang="uk-UA" dirty="0" smtClean="0"/>
              <a:t>  суб'єктивних  даних  експерта  (його  компетентності,  професіоналізму, рахування інтересів суб’єкта </a:t>
            </a:r>
            <a:r>
              <a:rPr lang="uk-UA" dirty="0" err="1" smtClean="0"/>
              <a:t>ЗЕД</a:t>
            </a:r>
            <a:r>
              <a:rPr lang="uk-UA" dirty="0" smtClean="0"/>
              <a:t> тощо), а також умов проведення експертних досліджень. </a:t>
            </a:r>
          </a:p>
          <a:p>
            <a:pPr indent="457200" algn="just"/>
            <a:endParaRPr lang="uk-UA" dirty="0"/>
          </a:p>
          <a:p>
            <a:pPr indent="457200" algn="just"/>
            <a:r>
              <a:rPr lang="uk-UA" dirty="0" smtClean="0"/>
              <a:t>П е р е в і р я є м і с т ь   п р и й н я т и х   д л я   і д е н т и ф і к а ц і ї   к р и т е р і ї в  – одна  з  найважливіших  вимог.  Вона  означає,  що  при  повторних  перевірках незалежно  від  суб'єктів,  засобів  і  умов  проведення  ідентифікації  стосовно показників  об'єкта,  що  підлягає  ідентифікації,  будуть  отримані  ті  самі  або близькі результати (у межах помилки експерименту). </a:t>
            </a:r>
            <a:endParaRPr lang="uk-UA" dirty="0"/>
          </a:p>
        </p:txBody>
      </p:sp>
      <p:sp>
        <p:nvSpPr>
          <p:cNvPr id="3" name="Прямоугольник 2"/>
          <p:cNvSpPr/>
          <p:nvPr/>
        </p:nvSpPr>
        <p:spPr>
          <a:xfrm>
            <a:off x="539552" y="3933056"/>
            <a:ext cx="8424936" cy="923330"/>
          </a:xfrm>
          <a:prstGeom prst="rect">
            <a:avLst/>
          </a:prstGeom>
        </p:spPr>
        <p:txBody>
          <a:bodyPr wrap="square">
            <a:spAutoFit/>
          </a:bodyPr>
          <a:lstStyle/>
          <a:p>
            <a:pPr indent="457200" algn="just"/>
            <a:r>
              <a:rPr lang="uk-UA" dirty="0" smtClean="0"/>
              <a:t>В  експертній  діяльності  розрізняють  такі  різновиди  ідентифікаційної експертизи:  асортиментна  (видова),  якісна  (</a:t>
            </a:r>
            <a:r>
              <a:rPr lang="uk-UA" dirty="0" err="1" smtClean="0"/>
              <a:t>кваліметрична</a:t>
            </a:r>
            <a:r>
              <a:rPr lang="uk-UA" dirty="0" smtClean="0"/>
              <a:t>),  </a:t>
            </a:r>
            <a:r>
              <a:rPr lang="uk-UA" dirty="0" err="1" smtClean="0"/>
              <a:t>партіонна</a:t>
            </a:r>
            <a:r>
              <a:rPr lang="uk-UA" dirty="0" smtClean="0"/>
              <a:t>  та кількісна.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8766" y="332656"/>
            <a:ext cx="8521706" cy="5632311"/>
          </a:xfrm>
          <a:prstGeom prst="rect">
            <a:avLst/>
          </a:prstGeom>
        </p:spPr>
        <p:txBody>
          <a:bodyPr wrap="square">
            <a:spAutoFit/>
          </a:bodyPr>
          <a:lstStyle/>
          <a:p>
            <a:pPr indent="457200" algn="just"/>
            <a:r>
              <a:rPr lang="uk-UA" dirty="0" smtClean="0"/>
              <a:t> </a:t>
            </a:r>
            <a:r>
              <a:rPr lang="uk-UA" b="1" dirty="0" smtClean="0"/>
              <a:t>Асортиментна  (видова)  ідентифікація  </a:t>
            </a:r>
            <a:r>
              <a:rPr lang="uk-UA" dirty="0" smtClean="0"/>
              <a:t>–  дослідження  щодо встановлення  відповідності  найменування  товару  його  асортиментній характеристиці,  що  обумовлює  пропоновані  до  нього  вимоги  (наприклад: досліджуваний  об’єкт  –  це:  тканина  або  трикотажне  полотно?  одеколон  або туалетна вода?). </a:t>
            </a:r>
          </a:p>
          <a:p>
            <a:pPr indent="457200" algn="just"/>
            <a:endParaRPr lang="uk-UA" dirty="0" smtClean="0"/>
          </a:p>
          <a:p>
            <a:pPr indent="457200" algn="just"/>
            <a:r>
              <a:rPr lang="uk-UA" b="1" dirty="0" smtClean="0"/>
              <a:t>Якісна (</a:t>
            </a:r>
            <a:r>
              <a:rPr lang="uk-UA" b="1" dirty="0" err="1" smtClean="0"/>
              <a:t>кваліметрична</a:t>
            </a:r>
            <a:r>
              <a:rPr lang="uk-UA" b="1" dirty="0" smtClean="0"/>
              <a:t>) ідентифікація </a:t>
            </a:r>
            <a:r>
              <a:rPr lang="uk-UA" dirty="0" smtClean="0"/>
              <a:t>– дослідження щодо встановлення відповідності вимогам якості, передбаченим нормативною документацією. </a:t>
            </a:r>
          </a:p>
          <a:p>
            <a:pPr indent="457200" algn="just"/>
            <a:endParaRPr lang="uk-UA" dirty="0"/>
          </a:p>
          <a:p>
            <a:pPr indent="457200" algn="just"/>
            <a:r>
              <a:rPr lang="uk-UA" b="1" dirty="0" err="1"/>
              <a:t>Партіонна</a:t>
            </a:r>
            <a:r>
              <a:rPr lang="uk-UA" b="1" dirty="0"/>
              <a:t>  ідентифікація  </a:t>
            </a:r>
            <a:r>
              <a:rPr lang="uk-UA" dirty="0"/>
              <a:t>–  дослідження  щодо  </a:t>
            </a:r>
            <a:r>
              <a:rPr lang="uk-UA" dirty="0" smtClean="0"/>
              <a:t>встановлення приналежності  </a:t>
            </a:r>
            <a:r>
              <a:rPr lang="uk-UA" dirty="0"/>
              <a:t>конкретного  товару  (представленої  частини,  об'єднаної  </a:t>
            </a:r>
            <a:r>
              <a:rPr lang="uk-UA" dirty="0" smtClean="0"/>
              <a:t>проби, середнього </a:t>
            </a:r>
            <a:r>
              <a:rPr lang="uk-UA" dirty="0"/>
              <a:t>зразка, одиничних екземплярів тощо) конкретній товарній партії (</a:t>
            </a:r>
            <a:r>
              <a:rPr lang="uk-UA" dirty="0" smtClean="0"/>
              <a:t>за кодом  </a:t>
            </a:r>
            <a:r>
              <a:rPr lang="uk-UA" dirty="0"/>
              <a:t>виробника,  датою  виготовлення).  Складність  цього  виду  </a:t>
            </a:r>
            <a:r>
              <a:rPr lang="uk-UA" dirty="0" smtClean="0"/>
              <a:t>ідентифікації полягає </a:t>
            </a:r>
            <a:r>
              <a:rPr lang="uk-UA" dirty="0"/>
              <a:t>в тому, що в більшості випадків відсутні або не дуже надійні </a:t>
            </a:r>
            <a:r>
              <a:rPr lang="uk-UA" dirty="0" smtClean="0"/>
              <a:t>критерії для  </a:t>
            </a:r>
            <a:r>
              <a:rPr lang="uk-UA" dirty="0"/>
              <a:t>ідентифікації  .  Дуже  важко  встановити  приналежність  товару  </a:t>
            </a:r>
            <a:r>
              <a:rPr lang="uk-UA" dirty="0" smtClean="0"/>
              <a:t>певного найменування</a:t>
            </a:r>
            <a:r>
              <a:rPr lang="uk-UA" dirty="0"/>
              <a:t>,  наприклад,  пшеничного  хліба  з  борошна  вищого  </a:t>
            </a:r>
            <a:r>
              <a:rPr lang="uk-UA" dirty="0" smtClean="0"/>
              <a:t>ґатунку, зробленого </a:t>
            </a:r>
            <a:r>
              <a:rPr lang="uk-UA" dirty="0"/>
              <a:t>одним хлібозаводом, але різними змінами і/або з борошна від </a:t>
            </a:r>
            <a:r>
              <a:rPr lang="uk-UA" dirty="0" smtClean="0"/>
              <a:t>різних постачальників</a:t>
            </a:r>
            <a:r>
              <a:rPr lang="uk-UA" dirty="0"/>
              <a:t>. </a:t>
            </a:r>
            <a:endParaRPr lang="uk-UA" dirty="0" smtClean="0"/>
          </a:p>
          <a:p>
            <a:pPr indent="457200" algn="just"/>
            <a:endParaRPr lang="uk-UA" dirty="0"/>
          </a:p>
          <a:p>
            <a:pPr indent="457200" algn="just"/>
            <a:r>
              <a:rPr lang="uk-UA" b="1" dirty="0" smtClean="0"/>
              <a:t>Кількісна  ідентифікація </a:t>
            </a:r>
            <a:r>
              <a:rPr lang="uk-UA" dirty="0" smtClean="0"/>
              <a:t>– дослідження щодо встановлення відповідності фасованих  товарів  вимогам  нормативних  документів  стосовно  об’єму заповнення  упаковки.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640960" cy="5355312"/>
          </a:xfrm>
          <a:prstGeom prst="rect">
            <a:avLst/>
          </a:prstGeom>
        </p:spPr>
        <p:txBody>
          <a:bodyPr wrap="square">
            <a:spAutoFit/>
          </a:bodyPr>
          <a:lstStyle/>
          <a:p>
            <a:pPr indent="457200" algn="just"/>
            <a:r>
              <a:rPr lang="uk-UA" b="1" dirty="0" smtClean="0"/>
              <a:t>Ідентифікаційну експертизу товарів проводять у три етапи: попередня, заключна, висновки.  </a:t>
            </a:r>
          </a:p>
          <a:p>
            <a:pPr indent="457200" algn="just"/>
            <a:endParaRPr lang="uk-UA" dirty="0" smtClean="0"/>
          </a:p>
          <a:p>
            <a:pPr indent="457200" algn="just"/>
            <a:r>
              <a:rPr lang="uk-UA" b="1" dirty="0"/>
              <a:t>Попередня: </a:t>
            </a:r>
            <a:r>
              <a:rPr lang="uk-UA" dirty="0" smtClean="0"/>
              <a:t>вивчення </a:t>
            </a:r>
            <a:r>
              <a:rPr lang="uk-UA" dirty="0"/>
              <a:t>та аналіз документів, </a:t>
            </a:r>
            <a:r>
              <a:rPr lang="uk-UA" dirty="0" smtClean="0"/>
              <a:t>маркування; початковий </a:t>
            </a:r>
            <a:r>
              <a:rPr lang="uk-UA" dirty="0"/>
              <a:t>загальний </a:t>
            </a:r>
            <a:r>
              <a:rPr lang="uk-UA" dirty="0" smtClean="0"/>
              <a:t>огляд</a:t>
            </a:r>
            <a:r>
              <a:rPr lang="uk-UA" dirty="0"/>
              <a:t> </a:t>
            </a:r>
            <a:r>
              <a:rPr lang="uk-UA" dirty="0" smtClean="0"/>
              <a:t>(упаковки;  індивідуальної </a:t>
            </a:r>
            <a:r>
              <a:rPr lang="uk-UA" dirty="0"/>
              <a:t>тари</a:t>
            </a:r>
            <a:r>
              <a:rPr lang="uk-UA" dirty="0" smtClean="0"/>
              <a:t>; вмісту; самого товару); виділення </a:t>
            </a:r>
            <a:r>
              <a:rPr lang="uk-UA" dirty="0"/>
              <a:t>відповідних і невідповідних </a:t>
            </a:r>
            <a:r>
              <a:rPr lang="uk-UA" dirty="0" smtClean="0"/>
              <a:t>характеристик; використання </a:t>
            </a:r>
            <a:r>
              <a:rPr lang="uk-UA" dirty="0"/>
              <a:t>у визначенні характеристик </a:t>
            </a:r>
            <a:r>
              <a:rPr lang="uk-UA" dirty="0" smtClean="0"/>
              <a:t>органолептичних </a:t>
            </a:r>
            <a:r>
              <a:rPr lang="uk-UA" dirty="0"/>
              <a:t>та </a:t>
            </a:r>
            <a:r>
              <a:rPr lang="uk-UA" dirty="0" smtClean="0"/>
              <a:t>експрес-методів; визначення </a:t>
            </a:r>
            <a:r>
              <a:rPr lang="uk-UA" dirty="0"/>
              <a:t>показників для випробувань </a:t>
            </a:r>
            <a:r>
              <a:rPr lang="uk-UA" dirty="0" smtClean="0"/>
              <a:t>фізико-хімічними </a:t>
            </a:r>
            <a:r>
              <a:rPr lang="uk-UA" dirty="0"/>
              <a:t>та </a:t>
            </a:r>
            <a:r>
              <a:rPr lang="uk-UA" dirty="0" err="1"/>
              <a:t>ін</a:t>
            </a:r>
            <a:r>
              <a:rPr lang="uk-UA" dirty="0"/>
              <a:t> </a:t>
            </a:r>
            <a:r>
              <a:rPr lang="uk-UA" dirty="0" smtClean="0"/>
              <a:t>методами. </a:t>
            </a:r>
          </a:p>
          <a:p>
            <a:pPr indent="457200" algn="just"/>
            <a:r>
              <a:rPr lang="uk-UA" b="1" dirty="0" smtClean="0"/>
              <a:t>Заключна: </a:t>
            </a:r>
            <a:r>
              <a:rPr lang="uk-UA" dirty="0" smtClean="0"/>
              <a:t>Аналіз даних випробувань</a:t>
            </a:r>
            <a:r>
              <a:rPr lang="ru-RU" dirty="0" smtClean="0"/>
              <a:t>; </a:t>
            </a:r>
            <a:r>
              <a:rPr lang="uk-UA" dirty="0" smtClean="0"/>
              <a:t>Заключний повний аналіз </a:t>
            </a:r>
          </a:p>
          <a:p>
            <a:pPr indent="457200" algn="just"/>
            <a:r>
              <a:rPr lang="uk-UA" b="1" dirty="0" smtClean="0"/>
              <a:t>Складання висновку. </a:t>
            </a:r>
          </a:p>
          <a:p>
            <a:pPr indent="457200" algn="just"/>
            <a:endParaRPr lang="uk-UA" dirty="0" smtClean="0"/>
          </a:p>
          <a:p>
            <a:pPr indent="457200" algn="just"/>
            <a:r>
              <a:rPr lang="uk-UA" dirty="0" smtClean="0"/>
              <a:t>При цьому перед експертами за мету найчастіше може бути визначено: </a:t>
            </a:r>
          </a:p>
          <a:p>
            <a:pPr indent="457200" algn="just"/>
            <a:r>
              <a:rPr lang="uk-UA" dirty="0" smtClean="0"/>
              <a:t>ідентифікація фірми-виробника;  </a:t>
            </a:r>
          </a:p>
          <a:p>
            <a:pPr indent="457200" algn="just"/>
            <a:r>
              <a:rPr lang="uk-UA" dirty="0" smtClean="0"/>
              <a:t>ідентифікація  товару  за  датою  випуску  або  терміну,  до  якого  товар можна використовувати;  </a:t>
            </a:r>
          </a:p>
          <a:p>
            <a:pPr indent="457200" algn="just"/>
            <a:r>
              <a:rPr lang="uk-UA" dirty="0" smtClean="0"/>
              <a:t>ідентифікація  на  відповідність  вимогам,  зазначеним  у  нормативних документах;  </a:t>
            </a:r>
          </a:p>
          <a:p>
            <a:pPr indent="457200" algn="just"/>
            <a:r>
              <a:rPr lang="uk-UA" dirty="0" smtClean="0"/>
              <a:t>ідентифікація  на  відповідність  найменування  товару  </a:t>
            </a:r>
            <a:r>
              <a:rPr lang="uk-UA" dirty="0"/>
              <a:t>його  основним функціональним властивостям </a:t>
            </a:r>
          </a:p>
        </p:txBody>
      </p:sp>
    </p:spTree>
    <p:extLst>
      <p:ext uri="{BB962C8B-B14F-4D97-AF65-F5344CB8AC3E}">
        <p14:creationId xmlns:p14="http://schemas.microsoft.com/office/powerpoint/2010/main" val="2385270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640960" cy="1754326"/>
          </a:xfrm>
          <a:prstGeom prst="rect">
            <a:avLst/>
          </a:prstGeom>
        </p:spPr>
        <p:txBody>
          <a:bodyPr wrap="square">
            <a:spAutoFit/>
          </a:bodyPr>
          <a:lstStyle/>
          <a:p>
            <a:pPr indent="457200" algn="just"/>
            <a:r>
              <a:rPr lang="uk-UA" dirty="0" smtClean="0"/>
              <a:t> </a:t>
            </a:r>
            <a:r>
              <a:rPr lang="uk-UA" b="1" dirty="0" smtClean="0"/>
              <a:t>Класифікаційна  експертиза  товарів  </a:t>
            </a:r>
            <a:r>
              <a:rPr lang="uk-UA" dirty="0" smtClean="0"/>
              <a:t>–  дослідження  щодо  визначення коду  товарів,  що  переміщуються  через  митний  кордон  України,  згідно  з Українською класифікацією товарів зовнішньоекономічної діяльності. </a:t>
            </a:r>
          </a:p>
          <a:p>
            <a:pPr indent="457200" algn="just"/>
            <a:r>
              <a:rPr lang="uk-UA" dirty="0"/>
              <a:t>Згідно  із  законодавством  України  Українська  класифікація  товарів </a:t>
            </a:r>
            <a:r>
              <a:rPr lang="uk-UA" dirty="0" smtClean="0"/>
              <a:t>зовнішньоекономічної  </a:t>
            </a:r>
            <a:r>
              <a:rPr lang="uk-UA" dirty="0"/>
              <a:t>діяльності,  яка  базується  на  Гармонізованій  системі </a:t>
            </a:r>
            <a:r>
              <a:rPr lang="uk-UA" dirty="0" smtClean="0"/>
              <a:t>опису  </a:t>
            </a:r>
            <a:r>
              <a:rPr lang="uk-UA" dirty="0"/>
              <a:t>та  кодування  товарів,  є  Товарною  номенклатурою  Митного  тарифу </a:t>
            </a:r>
            <a:r>
              <a:rPr lang="uk-UA" dirty="0" smtClean="0"/>
              <a:t>України.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04664"/>
            <a:ext cx="8640960" cy="5355312"/>
          </a:xfrm>
          <a:prstGeom prst="rect">
            <a:avLst/>
          </a:prstGeom>
        </p:spPr>
        <p:txBody>
          <a:bodyPr wrap="square">
            <a:spAutoFit/>
          </a:bodyPr>
          <a:lstStyle/>
          <a:p>
            <a:pPr indent="457200" algn="just"/>
            <a:r>
              <a:rPr lang="uk-UA" b="1" dirty="0" smtClean="0"/>
              <a:t>Технологічна  експертиза  товарів  </a:t>
            </a:r>
            <a:r>
              <a:rPr lang="uk-UA" dirty="0" smtClean="0"/>
              <a:t>–  дослідження  щодо  встановлення відповідності  процесу  виготовлення  продукції  технологічному  режиму виробництва; дослідження щодо визначення можливості розміщення товару під митний  режим  переробки  на  (поза)  митній  території  України  під  митним контролем.  </a:t>
            </a:r>
          </a:p>
          <a:p>
            <a:pPr indent="457200" algn="just"/>
            <a:endParaRPr lang="uk-UA" dirty="0" smtClean="0"/>
          </a:p>
          <a:p>
            <a:pPr indent="457200" algn="just"/>
            <a:r>
              <a:rPr lang="uk-UA" b="1" dirty="0" smtClean="0"/>
              <a:t>Під  час  проведення  технологічної  експертизи  товарів  експерт  повинен визначити: </a:t>
            </a:r>
          </a:p>
          <a:p>
            <a:pPr indent="457200" algn="just"/>
            <a:r>
              <a:rPr lang="uk-UA" dirty="0" smtClean="0"/>
              <a:t>норми виходу готового продукту  за кількісним та якісним станом при переробці певного виду сировини; </a:t>
            </a:r>
          </a:p>
          <a:p>
            <a:pPr indent="457200" algn="just"/>
            <a:r>
              <a:rPr lang="uk-UA" dirty="0" smtClean="0"/>
              <a:t>витрату сировини при отриманні певного продукту; </a:t>
            </a:r>
          </a:p>
          <a:p>
            <a:pPr indent="457200" algn="just"/>
            <a:r>
              <a:rPr lang="uk-UA" dirty="0" smtClean="0"/>
              <a:t>вид сировини в продукті переробки; </a:t>
            </a:r>
          </a:p>
          <a:p>
            <a:pPr indent="457200" algn="just"/>
            <a:r>
              <a:rPr lang="uk-UA" dirty="0" smtClean="0"/>
              <a:t>повноту використання сировини при виробництві певного товару; </a:t>
            </a:r>
          </a:p>
          <a:p>
            <a:pPr indent="457200" algn="just"/>
            <a:r>
              <a:rPr lang="uk-UA" dirty="0" smtClean="0"/>
              <a:t>чи є процес переробки безперервним технологічним процесом; </a:t>
            </a:r>
          </a:p>
          <a:p>
            <a:pPr indent="457200" algn="just"/>
            <a:r>
              <a:rPr lang="uk-UA" dirty="0" smtClean="0"/>
              <a:t>правильність  вибору  необхідного  устаткування,  пристроїв,  моделей, інструменту, розташування виробничих потужностей та ін.; </a:t>
            </a:r>
          </a:p>
          <a:p>
            <a:pPr indent="457200" algn="just"/>
            <a:r>
              <a:rPr lang="uk-UA" dirty="0" smtClean="0"/>
              <a:t>технологію  виробництва  представленого  для  дослідження  товару (уточнити або підтвердити); </a:t>
            </a:r>
          </a:p>
          <a:p>
            <a:pPr indent="457200" algn="just"/>
            <a:r>
              <a:rPr lang="uk-UA" dirty="0" smtClean="0"/>
              <a:t>місце (країну) походження товару.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2"/>
            <a:ext cx="8784976" cy="6494085"/>
          </a:xfrm>
          <a:prstGeom prst="rect">
            <a:avLst/>
          </a:prstGeom>
        </p:spPr>
        <p:txBody>
          <a:bodyPr wrap="square">
            <a:spAutoFit/>
          </a:bodyPr>
          <a:lstStyle/>
          <a:p>
            <a:pPr indent="457200" algn="just"/>
            <a:r>
              <a:rPr lang="uk-UA" sz="1600" b="1" dirty="0" smtClean="0"/>
              <a:t>Товарознавча  експертиза  </a:t>
            </a:r>
            <a:r>
              <a:rPr lang="uk-UA" sz="1600" dirty="0" smtClean="0"/>
              <a:t>–  дослідження  основних  характеристик (споживних  властивостей)  товару  за  органолептичними  та  фізико-хімічними показниками і процесів, під час яких вони формуються і зберігаються. </a:t>
            </a:r>
          </a:p>
          <a:p>
            <a:pPr indent="457200" algn="just"/>
            <a:endParaRPr lang="uk-UA" sz="1600" dirty="0" smtClean="0"/>
          </a:p>
          <a:p>
            <a:pPr indent="457200" algn="just"/>
            <a:r>
              <a:rPr lang="uk-UA" sz="1600" dirty="0" smtClean="0"/>
              <a:t>Серед  товарознавчих  експертиз,  що  здійснюються  в  митних  цілях, розрізняють такі: </a:t>
            </a:r>
          </a:p>
          <a:p>
            <a:pPr indent="457200" algn="just"/>
            <a:r>
              <a:rPr lang="uk-UA" sz="1600" b="1" dirty="0" smtClean="0"/>
              <a:t>1. хімічна</a:t>
            </a:r>
            <a:r>
              <a:rPr lang="uk-UA" sz="1600" dirty="0" smtClean="0"/>
              <a:t>  –  визначення  хімічного  складу  товару  та    кількісного співвідношення різних хімічних сполук в ньому: </a:t>
            </a:r>
          </a:p>
          <a:p>
            <a:pPr indent="457200" algn="just"/>
            <a:r>
              <a:rPr lang="uk-UA" sz="1600" dirty="0" smtClean="0"/>
              <a:t>•  визначення хімічного складу  об'єкту; </a:t>
            </a:r>
          </a:p>
          <a:p>
            <a:pPr indent="457200" algn="just"/>
            <a:r>
              <a:rPr lang="uk-UA" sz="1600" dirty="0" smtClean="0"/>
              <a:t>•  виявлення  елементів, що визначають приналежність  товару до певних асортиментних  угрупувань,  які  підлягають  спеціальним  видам  контролю (дорогоцінні  метали,  наркотичні  засоби  і  сильнодіючі  отруйні  речовини, </a:t>
            </a:r>
            <a:r>
              <a:rPr lang="uk-UA" sz="1600" dirty="0" err="1" smtClean="0"/>
              <a:t>озоноруйнівні</a:t>
            </a:r>
            <a:r>
              <a:rPr lang="uk-UA" sz="1600" dirty="0" smtClean="0"/>
              <a:t> речовини, спирт етиловий, лікарські препарати тощо); </a:t>
            </a:r>
          </a:p>
          <a:p>
            <a:pPr indent="457200" algn="just"/>
            <a:r>
              <a:rPr lang="uk-UA" sz="1600" dirty="0" smtClean="0"/>
              <a:t>•  визначення вмісту окремих компонентів в об'єкті; </a:t>
            </a:r>
          </a:p>
          <a:p>
            <a:pPr indent="457200" algn="just"/>
            <a:r>
              <a:rPr lang="uk-UA" sz="1600" dirty="0" smtClean="0"/>
              <a:t>•  ідентифікація  товару  (речовини)  за  хімічним  складом  і співвідношенням компонентів у ньому; </a:t>
            </a:r>
          </a:p>
          <a:p>
            <a:pPr indent="457200" algn="just"/>
            <a:endParaRPr lang="uk-UA" sz="1600" b="1" dirty="0" smtClean="0"/>
          </a:p>
          <a:p>
            <a:pPr indent="457200" algn="just"/>
            <a:r>
              <a:rPr lang="uk-UA" sz="1600" b="1" dirty="0" smtClean="0"/>
              <a:t>2. мінералогічна  (гемологічна)</a:t>
            </a:r>
            <a:r>
              <a:rPr lang="uk-UA" sz="1600" dirty="0" smtClean="0"/>
              <a:t>  – визначення природи коштовних каменів або мінералів, категорії їх якості і вартості: </a:t>
            </a:r>
          </a:p>
          <a:p>
            <a:pPr indent="457200" algn="just"/>
            <a:r>
              <a:rPr lang="uk-UA" sz="1600" dirty="0" smtClean="0"/>
              <a:t>•  встановлення,  чи  є  досліджуваний  мінерал  природним,  штучним (синтетичним),  реконструйованим;  огранованим  або  </a:t>
            </a:r>
            <a:r>
              <a:rPr lang="uk-UA" sz="1600" dirty="0" err="1" smtClean="0"/>
              <a:t>неогранованим</a:t>
            </a:r>
            <a:r>
              <a:rPr lang="uk-UA" sz="1600" dirty="0" smtClean="0"/>
              <a:t>, дорогоцінним, напівкоштовним виробом або виробом з каменю; </a:t>
            </a:r>
          </a:p>
          <a:p>
            <a:pPr indent="457200" algn="just"/>
            <a:r>
              <a:rPr lang="uk-UA" sz="1600" dirty="0" smtClean="0"/>
              <a:t>•  встановлення  ринкової  вартості  представлених  на  дослідження мінералів. </a:t>
            </a:r>
          </a:p>
          <a:p>
            <a:pPr indent="457200" algn="just"/>
            <a:endParaRPr lang="uk-UA" sz="1600" b="1" dirty="0" smtClean="0"/>
          </a:p>
          <a:p>
            <a:pPr indent="457200" algn="just"/>
            <a:r>
              <a:rPr lang="uk-UA" sz="1600" b="1" dirty="0" smtClean="0"/>
              <a:t>3. матеріалознавча</a:t>
            </a:r>
            <a:r>
              <a:rPr lang="uk-UA" sz="1600" dirty="0" smtClean="0"/>
              <a:t>  –  визначення  приналежності  товару  до  конкретного класу речовин, виробів або матеріалів:  </a:t>
            </a:r>
          </a:p>
          <a:p>
            <a:pPr indent="457200" algn="just"/>
            <a:r>
              <a:rPr lang="uk-UA" sz="1600" dirty="0" smtClean="0"/>
              <a:t>•  виявлення, з якого матеріалу виготовлений товар; </a:t>
            </a:r>
            <a:endParaRPr lang="uk-UA" sz="1600" dirty="0"/>
          </a:p>
        </p:txBody>
      </p:sp>
    </p:spTree>
    <p:extLst>
      <p:ext uri="{BB962C8B-B14F-4D97-AF65-F5344CB8AC3E}">
        <p14:creationId xmlns:p14="http://schemas.microsoft.com/office/powerpoint/2010/main" val="2385270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856984" cy="5078313"/>
          </a:xfrm>
          <a:prstGeom prst="rect">
            <a:avLst/>
          </a:prstGeom>
        </p:spPr>
        <p:txBody>
          <a:bodyPr wrap="square">
            <a:spAutoFit/>
          </a:bodyPr>
          <a:lstStyle/>
          <a:p>
            <a:pPr indent="457200" algn="just"/>
            <a:r>
              <a:rPr lang="uk-UA" dirty="0" smtClean="0"/>
              <a:t>•  встановлення фізичних, хімічних і механічних властивостей матеріалу, з якого виготовлений товар; </a:t>
            </a:r>
          </a:p>
          <a:p>
            <a:pPr indent="457200" algn="just"/>
            <a:r>
              <a:rPr lang="uk-UA" dirty="0" smtClean="0"/>
              <a:t>•  опис  технологічних  критеріїв,  що  роблять  вплив  на  класифікацію досліджуваного матеріалу. </a:t>
            </a:r>
          </a:p>
          <a:p>
            <a:pPr indent="457200" algn="just"/>
            <a:endParaRPr lang="uk-UA" dirty="0"/>
          </a:p>
          <a:p>
            <a:pPr indent="457200" algn="just"/>
            <a:r>
              <a:rPr lang="uk-UA" b="1" dirty="0" smtClean="0"/>
              <a:t>4. експертиза  справжності  (автентичності)  </a:t>
            </a:r>
            <a:r>
              <a:rPr lang="uk-UA" dirty="0" smtClean="0"/>
              <a:t>–  встановлення характерних показників, що відрізняють  справжній  (натуральний) продукт від підробки:  </a:t>
            </a:r>
          </a:p>
          <a:p>
            <a:pPr indent="457200" algn="just"/>
            <a:r>
              <a:rPr lang="uk-UA" dirty="0" smtClean="0"/>
              <a:t>•  встановлення, чи має даний товар показники, характерні для підробок справжнього (натурального) товару; </a:t>
            </a:r>
          </a:p>
          <a:p>
            <a:pPr indent="457200" algn="just"/>
            <a:r>
              <a:rPr lang="uk-UA" dirty="0" smtClean="0"/>
              <a:t>•  визначення,  наскільки  відповідає  досліджуваний  товар  показникам, характерним для даної (однорідної) групи товарів; </a:t>
            </a:r>
          </a:p>
          <a:p>
            <a:pPr indent="457200" algn="just"/>
            <a:r>
              <a:rPr lang="uk-UA" dirty="0" smtClean="0"/>
              <a:t>•  оцінка  відповідності  маркування  конкретного  товару  вимогам,  що висуваються до неї згідно з нормативно-правовими документами; </a:t>
            </a:r>
          </a:p>
          <a:p>
            <a:pPr indent="457200" algn="just"/>
            <a:r>
              <a:rPr lang="uk-UA" dirty="0" smtClean="0"/>
              <a:t>•  оцінка  відповідності  стану  внутрішньої  і  зовнішньої  упаковки конкретного  товару вимогам, що до неї висуваються; </a:t>
            </a:r>
          </a:p>
          <a:p>
            <a:pPr indent="457200" algn="just"/>
            <a:r>
              <a:rPr lang="uk-UA" dirty="0" smtClean="0"/>
              <a:t>•  встановлення  відповідності  вартісних  характеристик  конкретного товару,  а  також  даних  стосовно  виробника  та  країні,  від  імені  яких  він поступив, даним, зазначеним у </a:t>
            </a:r>
            <a:r>
              <a:rPr lang="uk-UA" dirty="0" err="1" smtClean="0"/>
              <a:t>товаросупровідних</a:t>
            </a:r>
            <a:r>
              <a:rPr lang="uk-UA" dirty="0" smtClean="0"/>
              <a:t> документах.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640960" cy="6463308"/>
          </a:xfrm>
          <a:prstGeom prst="rect">
            <a:avLst/>
          </a:prstGeom>
        </p:spPr>
        <p:txBody>
          <a:bodyPr wrap="square">
            <a:spAutoFit/>
          </a:bodyPr>
          <a:lstStyle/>
          <a:p>
            <a:pPr indent="457200" algn="just"/>
            <a:r>
              <a:rPr lang="uk-UA" dirty="0" smtClean="0"/>
              <a:t>Основними відмінними рисами експертизи справжності (автентичності) є: </a:t>
            </a:r>
          </a:p>
          <a:p>
            <a:pPr indent="457200" algn="just"/>
            <a:r>
              <a:rPr lang="uk-UA" dirty="0" smtClean="0"/>
              <a:t>•  наявність чіткої мети – встановлення справжності товару або виявлення його фальсифікації; </a:t>
            </a:r>
          </a:p>
          <a:p>
            <a:pPr indent="457200" algn="just"/>
            <a:r>
              <a:rPr lang="uk-UA" dirty="0" smtClean="0"/>
              <a:t>•  обов’язкове  застосування  для  порівняння  зразка  справжнього  товару (аналога); </a:t>
            </a:r>
          </a:p>
          <a:p>
            <a:pPr indent="457200" algn="just"/>
            <a:r>
              <a:rPr lang="uk-UA" dirty="0" smtClean="0"/>
              <a:t>•  застосування  (за  відсутності  аналога)  науково  обґрунтованих нормованих показників справжності (автентичності); </a:t>
            </a:r>
          </a:p>
          <a:p>
            <a:pPr indent="457200" algn="just"/>
            <a:r>
              <a:rPr lang="uk-UA" dirty="0" smtClean="0"/>
              <a:t>•  різниця  в  методах  експертиз,  якщо  застосовуються  індивідуальні показники автентичності;</a:t>
            </a:r>
          </a:p>
          <a:p>
            <a:pPr indent="457200" algn="just"/>
            <a:r>
              <a:rPr lang="uk-UA" dirty="0" smtClean="0"/>
              <a:t>•  при цьому підробка може мати як гірші, чим справжній продукт, так  і кращі показники якості.</a:t>
            </a:r>
          </a:p>
          <a:p>
            <a:pPr indent="457200" algn="just"/>
            <a:endParaRPr lang="uk-UA" dirty="0"/>
          </a:p>
          <a:p>
            <a:pPr indent="457200" algn="just"/>
            <a:r>
              <a:rPr lang="uk-UA" b="1" dirty="0" smtClean="0"/>
              <a:t>5. Експертиза якості. </a:t>
            </a:r>
          </a:p>
          <a:p>
            <a:pPr indent="457200" algn="just"/>
            <a:r>
              <a:rPr lang="uk-UA" b="1" dirty="0" smtClean="0"/>
              <a:t>6. Експертиза кількості. </a:t>
            </a:r>
          </a:p>
          <a:p>
            <a:pPr indent="457200" algn="just"/>
            <a:r>
              <a:rPr lang="uk-UA" b="1" dirty="0" smtClean="0"/>
              <a:t>7. Експертиза  кількості  товарних  місць  і  /  або  товару  що  поступили  в транспортному засобі. </a:t>
            </a:r>
          </a:p>
          <a:p>
            <a:pPr indent="457200" algn="just"/>
            <a:r>
              <a:rPr lang="uk-UA" b="1" dirty="0" smtClean="0"/>
              <a:t>8. Сертифікаційна. </a:t>
            </a:r>
          </a:p>
          <a:p>
            <a:pPr indent="457200" algn="just"/>
            <a:r>
              <a:rPr lang="uk-UA" dirty="0" smtClean="0"/>
              <a:t>Сертифікаційна  експертиза  проводиться  з  метою  визначення  якісних характеристик товару і має відповісти на питання: визначення марки, сорту, виду, представленого на дослідження товару; відповідність  досліджуваного  об'єкта  конкретному  нормативно-технічному документу; відповідність досліджуваного об'єкта існуючим стандартам; відповідність якості товару наданій технічній документації; визначення приналежності окремої одиниці до однієї групи.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04664"/>
            <a:ext cx="8712968" cy="5909310"/>
          </a:xfrm>
          <a:prstGeom prst="rect">
            <a:avLst/>
          </a:prstGeom>
        </p:spPr>
        <p:txBody>
          <a:bodyPr wrap="square">
            <a:spAutoFit/>
          </a:bodyPr>
          <a:lstStyle/>
          <a:p>
            <a:pPr indent="457200" algn="just"/>
            <a:r>
              <a:rPr lang="uk-UA" b="1" dirty="0" smtClean="0"/>
              <a:t>Сучасна  експертна  діяльність  передбачає  здійснення  експертиз  у  таких організаційних формах:</a:t>
            </a:r>
          </a:p>
          <a:p>
            <a:pPr indent="457200" algn="just"/>
            <a:r>
              <a:rPr lang="uk-UA" dirty="0" smtClean="0"/>
              <a:t>обов’язкова – що здійснюється за наявністю конфліктної ситуації, та на основі якої виносять рішення посадові особи; </a:t>
            </a:r>
          </a:p>
          <a:p>
            <a:pPr indent="457200" algn="just"/>
            <a:r>
              <a:rPr lang="uk-UA" dirty="0" smtClean="0"/>
              <a:t>добровільна – спрямована на розв’язання невизначеності, виконувана в ініціативному порядку на основі договорів.  </a:t>
            </a:r>
          </a:p>
          <a:p>
            <a:pPr indent="457200" algn="just"/>
            <a:endParaRPr lang="uk-UA" dirty="0" smtClean="0"/>
          </a:p>
          <a:p>
            <a:pPr indent="457200" algn="just"/>
            <a:r>
              <a:rPr lang="uk-UA" b="1" dirty="0" smtClean="0"/>
              <a:t>Експертні  дослідження  за  будь-якою  із  зазначених  форм  передбачають наявність підстав для  їх здійснення. В залежності від підстав для проведення експертизи поділяють на:</a:t>
            </a:r>
          </a:p>
          <a:p>
            <a:pPr indent="457200" algn="just"/>
            <a:r>
              <a:rPr lang="uk-UA" dirty="0" smtClean="0"/>
              <a:t>первинна (п і д с т а в а   д л я   п р о в е д е н </a:t>
            </a:r>
            <a:r>
              <a:rPr lang="uk-UA" dirty="0" err="1" smtClean="0"/>
              <a:t>н</a:t>
            </a:r>
            <a:r>
              <a:rPr lang="uk-UA" dirty="0" smtClean="0"/>
              <a:t> я :  заявка замовника); </a:t>
            </a:r>
          </a:p>
          <a:p>
            <a:pPr indent="457200" algn="just"/>
            <a:r>
              <a:rPr lang="uk-UA" dirty="0" smtClean="0"/>
              <a:t>додаткова  (п і д с т а в а   д л я   п р о в е д е н </a:t>
            </a:r>
            <a:r>
              <a:rPr lang="uk-UA" dirty="0" err="1" smtClean="0"/>
              <a:t>н</a:t>
            </a:r>
            <a:r>
              <a:rPr lang="uk-UA" dirty="0" smtClean="0"/>
              <a:t> я :  виявлення  неповної  або недостовірної  інформації  про  об’єкт  експертизи;  експертиза  за  додатковими </a:t>
            </a:r>
          </a:p>
          <a:p>
            <a:pPr indent="457200" algn="just"/>
            <a:r>
              <a:rPr lang="uk-UA" dirty="0" smtClean="0"/>
              <a:t>показниками); </a:t>
            </a:r>
          </a:p>
          <a:p>
            <a:pPr indent="457200" algn="just"/>
            <a:r>
              <a:rPr lang="uk-UA" dirty="0" smtClean="0"/>
              <a:t>повторна  (п і д с т а в а   д л я   п р о в е д е н </a:t>
            </a:r>
            <a:r>
              <a:rPr lang="uk-UA" dirty="0" err="1" smtClean="0"/>
              <a:t>н</a:t>
            </a:r>
            <a:r>
              <a:rPr lang="uk-UA" dirty="0" smtClean="0"/>
              <a:t> я :  виявлення  додаткової </a:t>
            </a:r>
          </a:p>
          <a:p>
            <a:pPr indent="457200" algn="just"/>
            <a:r>
              <a:rPr lang="uk-UA" dirty="0" smtClean="0"/>
              <a:t>інформації); </a:t>
            </a:r>
          </a:p>
          <a:p>
            <a:pPr indent="457200" algn="just"/>
            <a:r>
              <a:rPr lang="uk-UA" dirty="0" smtClean="0"/>
              <a:t>контрольна  (п і д с т а в а   д л я   п р о в е д е н </a:t>
            </a:r>
            <a:r>
              <a:rPr lang="uk-UA" dirty="0" err="1" smtClean="0"/>
              <a:t>н</a:t>
            </a:r>
            <a:r>
              <a:rPr lang="uk-UA" dirty="0" smtClean="0"/>
              <a:t> я :  виявлення необ’єктивності експертів; недостовірність, сумнівність результатів). </a:t>
            </a:r>
          </a:p>
          <a:p>
            <a:pPr indent="457200" algn="just"/>
            <a:endParaRPr lang="uk-UA" dirty="0" smtClean="0"/>
          </a:p>
          <a:p>
            <a:pPr indent="457200" algn="just"/>
            <a:r>
              <a:rPr lang="uk-UA" b="1" dirty="0" smtClean="0"/>
              <a:t>В  залежності  від  характеру,  часу  та  обсягів  дослід</a:t>
            </a:r>
            <a:r>
              <a:rPr lang="uk-UA" dirty="0" smtClean="0"/>
              <a:t>ження  виділяють комплексні та оперативні експертизи. </a:t>
            </a:r>
            <a:endParaRPr lang="uk-UA" dirty="0"/>
          </a:p>
        </p:txBody>
      </p:sp>
    </p:spTree>
    <p:extLst>
      <p:ext uri="{BB962C8B-B14F-4D97-AF65-F5344CB8AC3E}">
        <p14:creationId xmlns:p14="http://schemas.microsoft.com/office/powerpoint/2010/main" val="3414178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97346"/>
            <a:ext cx="8712968" cy="4524315"/>
          </a:xfrm>
          <a:prstGeom prst="rect">
            <a:avLst/>
          </a:prstGeom>
        </p:spPr>
        <p:txBody>
          <a:bodyPr wrap="square">
            <a:spAutoFit/>
          </a:bodyPr>
          <a:lstStyle/>
          <a:p>
            <a:pPr indent="457200" algn="just"/>
            <a:r>
              <a:rPr lang="uk-UA" b="1" dirty="0" smtClean="0"/>
              <a:t>9. Мистецтвознавча  експертиза  тов</a:t>
            </a:r>
            <a:r>
              <a:rPr lang="uk-UA" dirty="0" smtClean="0"/>
              <a:t>арів  –  дослідження щодо  визначення історичної,  художньо-культурної,  наукової  значущості  витворів  мистецтва  і предметів антикваріату. </a:t>
            </a:r>
          </a:p>
          <a:p>
            <a:pPr indent="457200" algn="just"/>
            <a:endParaRPr lang="uk-UA" dirty="0" smtClean="0"/>
          </a:p>
          <a:p>
            <a:pPr indent="457200" algn="just"/>
            <a:r>
              <a:rPr lang="uk-UA" b="1" dirty="0" smtClean="0"/>
              <a:t>10. Оцінна  експертиза  товарів  </a:t>
            </a:r>
            <a:r>
              <a:rPr lang="uk-UA" dirty="0" smtClean="0"/>
              <a:t>–  дослідження  щодо  визначення  митної вартості  товарів,  що  переміщуються  через  митний  кордон  України,  згідно  з методами, встановленими Митним кодексом України.  </a:t>
            </a:r>
          </a:p>
          <a:p>
            <a:pPr indent="457200" algn="just"/>
            <a:endParaRPr lang="uk-UA" dirty="0" smtClean="0"/>
          </a:p>
          <a:p>
            <a:pPr indent="457200" algn="just"/>
            <a:r>
              <a:rPr lang="uk-UA" b="1" dirty="0" smtClean="0"/>
              <a:t>Оцінна  експертиза  конкретного  </a:t>
            </a:r>
            <a:r>
              <a:rPr lang="uk-UA" dirty="0" smtClean="0"/>
              <a:t>товару  здійснюється  на  підставі визначення  його  основних  властивостей,  якісних  показників  та  інших ціноутворюючих факторів. Під час проведення оцінної експертизи товарів, що здійснюється в митних цілях, експерт повинен визначити: </a:t>
            </a:r>
          </a:p>
          <a:p>
            <a:pPr indent="457200" algn="just"/>
            <a:endParaRPr lang="uk-UA" dirty="0" smtClean="0"/>
          </a:p>
          <a:p>
            <a:pPr indent="457200" algn="just"/>
            <a:r>
              <a:rPr lang="uk-UA" dirty="0" smtClean="0"/>
              <a:t>•  код товару згідно з </a:t>
            </a:r>
            <a:r>
              <a:rPr lang="uk-UA" dirty="0" err="1" smtClean="0"/>
              <a:t>УКТ</a:t>
            </a:r>
            <a:r>
              <a:rPr lang="uk-UA" dirty="0" smtClean="0"/>
              <a:t> </a:t>
            </a:r>
            <a:r>
              <a:rPr lang="uk-UA" dirty="0" err="1" smtClean="0"/>
              <a:t>ЗЕД</a:t>
            </a:r>
            <a:r>
              <a:rPr lang="uk-UA" dirty="0" smtClean="0"/>
              <a:t>; </a:t>
            </a:r>
          </a:p>
          <a:p>
            <a:pPr indent="457200" algn="just"/>
            <a:r>
              <a:rPr lang="uk-UA" dirty="0" smtClean="0"/>
              <a:t>•  показники якості товару, що впливають на його вартість; </a:t>
            </a:r>
          </a:p>
          <a:p>
            <a:pPr indent="457200" algn="just"/>
            <a:r>
              <a:rPr lang="uk-UA" dirty="0" smtClean="0"/>
              <a:t>•  оптову ринкову вартість товару.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8424936" cy="2031325"/>
          </a:xfrm>
          <a:prstGeom prst="rect">
            <a:avLst/>
          </a:prstGeom>
          <a:noFill/>
        </p:spPr>
        <p:txBody>
          <a:bodyPr wrap="square" rtlCol="0">
            <a:spAutoFit/>
          </a:bodyPr>
          <a:lstStyle/>
          <a:p>
            <a:r>
              <a:rPr lang="uk-UA" b="1" dirty="0" smtClean="0"/>
              <a:t>11. Екологічні експертизи</a:t>
            </a:r>
          </a:p>
          <a:p>
            <a:pPr indent="457200" algn="just"/>
            <a:r>
              <a:rPr lang="uk-UA" b="1" dirty="0"/>
              <a:t>•  </a:t>
            </a:r>
            <a:r>
              <a:rPr lang="uk-UA" dirty="0"/>
              <a:t>дослідження  показників,  що  характеризують  властивості  продукції </a:t>
            </a:r>
            <a:r>
              <a:rPr lang="uk-UA" dirty="0" smtClean="0"/>
              <a:t>здійснювати  </a:t>
            </a:r>
            <a:r>
              <a:rPr lang="uk-UA" dirty="0"/>
              <a:t>вплив  на  людину  (безпечність)  і  навколишнє  середовище </a:t>
            </a:r>
            <a:r>
              <a:rPr lang="uk-UA" dirty="0" smtClean="0"/>
              <a:t>(</a:t>
            </a:r>
            <a:r>
              <a:rPr lang="uk-UA" dirty="0"/>
              <a:t>екологічність) в процесі споживання (експлуатації); </a:t>
            </a:r>
          </a:p>
          <a:p>
            <a:pPr indent="457200" algn="just"/>
            <a:r>
              <a:rPr lang="uk-UA" dirty="0"/>
              <a:t>•  визначення  вмісту  шкідливих  домішок, що  виділяються  виробами  в </a:t>
            </a:r>
            <a:r>
              <a:rPr lang="uk-UA" dirty="0" smtClean="0"/>
              <a:t>навколишнє  </a:t>
            </a:r>
            <a:r>
              <a:rPr lang="uk-UA" dirty="0"/>
              <a:t>середовище  під  час  зберігання,  транспортування  і  споживання </a:t>
            </a:r>
            <a:r>
              <a:rPr lang="uk-UA" dirty="0" smtClean="0"/>
              <a:t>(</a:t>
            </a:r>
            <a:r>
              <a:rPr lang="uk-UA" dirty="0"/>
              <a:t>експлуатації).  </a:t>
            </a:r>
            <a:endParaRPr lang="ru-RU" dirty="0"/>
          </a:p>
        </p:txBody>
      </p:sp>
      <p:sp>
        <p:nvSpPr>
          <p:cNvPr id="3" name="Прямоугольник 2"/>
          <p:cNvSpPr/>
          <p:nvPr/>
        </p:nvSpPr>
        <p:spPr>
          <a:xfrm>
            <a:off x="539552" y="2564904"/>
            <a:ext cx="8280920" cy="2308324"/>
          </a:xfrm>
          <a:prstGeom prst="rect">
            <a:avLst/>
          </a:prstGeom>
        </p:spPr>
        <p:txBody>
          <a:bodyPr wrap="square">
            <a:spAutoFit/>
          </a:bodyPr>
          <a:lstStyle/>
          <a:p>
            <a:pPr indent="457200" algn="just"/>
            <a:r>
              <a:rPr lang="uk-UA" dirty="0" smtClean="0"/>
              <a:t>Екологічна  експертиза  проводиться  з  метою  визначення  можливості ввезення/вивезення  товару  або надання  товару  конкретного митного режиму  і відповідає на питання: </a:t>
            </a:r>
          </a:p>
          <a:p>
            <a:pPr indent="457200" algn="just"/>
            <a:r>
              <a:rPr lang="uk-UA" dirty="0" smtClean="0"/>
              <a:t>•  визначення екологічної або експлуатаційної безпеки товару; </a:t>
            </a:r>
          </a:p>
          <a:p>
            <a:pPr indent="457200" algn="just"/>
            <a:r>
              <a:rPr lang="uk-UA" dirty="0" smtClean="0"/>
              <a:t>•  визначення  відповідності  якості  товару  вимогам  </a:t>
            </a:r>
            <a:r>
              <a:rPr lang="uk-UA" dirty="0" err="1" smtClean="0"/>
              <a:t>держстандартів</a:t>
            </a:r>
            <a:r>
              <a:rPr lang="uk-UA" dirty="0" smtClean="0"/>
              <a:t>  і </a:t>
            </a:r>
            <a:r>
              <a:rPr lang="uk-UA" dirty="0" err="1" smtClean="0"/>
              <a:t>медико-біологічним</a:t>
            </a:r>
            <a:r>
              <a:rPr lang="uk-UA" dirty="0" smtClean="0"/>
              <a:t> вимогам; </a:t>
            </a:r>
          </a:p>
          <a:p>
            <a:pPr indent="457200" algn="just"/>
            <a:r>
              <a:rPr lang="uk-UA" dirty="0" smtClean="0"/>
              <a:t>•  визначення наявності </a:t>
            </a:r>
            <a:r>
              <a:rPr lang="uk-UA" dirty="0" err="1" smtClean="0"/>
              <a:t>озоноруйнівних</a:t>
            </a:r>
            <a:r>
              <a:rPr lang="uk-UA" dirty="0" smtClean="0"/>
              <a:t> речовин; </a:t>
            </a:r>
          </a:p>
          <a:p>
            <a:pPr indent="457200" algn="just"/>
            <a:r>
              <a:rPr lang="uk-UA" dirty="0" smtClean="0"/>
              <a:t>•  визначення належності товару до шкідливих відходів.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476672"/>
            <a:ext cx="8712968" cy="2031325"/>
          </a:xfrm>
          <a:prstGeom prst="rect">
            <a:avLst/>
          </a:prstGeom>
          <a:noFill/>
        </p:spPr>
        <p:txBody>
          <a:bodyPr wrap="square" rtlCol="0">
            <a:spAutoFit/>
          </a:bodyPr>
          <a:lstStyle/>
          <a:p>
            <a:pPr algn="ctr"/>
            <a:r>
              <a:rPr lang="uk-UA" b="1" dirty="0" err="1" smtClean="0"/>
              <a:t>Фітосанітарна</a:t>
            </a:r>
            <a:r>
              <a:rPr lang="uk-UA" b="1" dirty="0" smtClean="0"/>
              <a:t> експертиза</a:t>
            </a:r>
          </a:p>
          <a:p>
            <a:pPr algn="ctr"/>
            <a:endParaRPr lang="uk-UA" b="1" dirty="0"/>
          </a:p>
          <a:p>
            <a:pPr indent="457200" algn="just"/>
            <a:r>
              <a:rPr lang="uk-UA" dirty="0" err="1" smtClean="0"/>
              <a:t>Фітосанітарпа</a:t>
            </a:r>
            <a:r>
              <a:rPr lang="uk-UA" dirty="0" smtClean="0"/>
              <a:t> експертиза є складовою частиною державної системи  </a:t>
            </a:r>
            <a:r>
              <a:rPr lang="uk-UA" dirty="0" err="1" smtClean="0"/>
              <a:t>фітосанітарного</a:t>
            </a:r>
            <a:r>
              <a:rPr lang="uk-UA" dirty="0" smtClean="0"/>
              <a:t>  контролю  в  Україні.  Вона  являє  собою  систему заходів,  метою  яких  є  охорона  території  та  здоров'я  населення  України  від проникнення  з-за  кордону  карантинних  та  інших  небезпечних  шкідників, хвороб,  рослин  і  бур'янів,  які  можуть  завдати  значних  збитків  народному господарству України.  </a:t>
            </a:r>
            <a:endParaRPr lang="uk-UA" dirty="0"/>
          </a:p>
        </p:txBody>
      </p:sp>
      <p:sp>
        <p:nvSpPr>
          <p:cNvPr id="3" name="Прямоугольник 2"/>
          <p:cNvSpPr/>
          <p:nvPr/>
        </p:nvSpPr>
        <p:spPr>
          <a:xfrm>
            <a:off x="323528" y="2636912"/>
            <a:ext cx="8568952" cy="1754326"/>
          </a:xfrm>
          <a:prstGeom prst="rect">
            <a:avLst/>
          </a:prstGeom>
        </p:spPr>
        <p:txBody>
          <a:bodyPr wrap="square">
            <a:spAutoFit/>
          </a:bodyPr>
          <a:lstStyle/>
          <a:p>
            <a:pPr indent="457200" algn="just"/>
            <a:r>
              <a:rPr lang="uk-UA" dirty="0" err="1" smtClean="0"/>
              <a:t>Фітосанітарний</a:t>
            </a:r>
            <a:r>
              <a:rPr lang="uk-UA" dirty="0" smtClean="0"/>
              <a:t> контроль  здійснюється на основі Конституції України, Закону України № 3348-ХІІ від 30.06.1993 р.  "Про карантин рослин", Статуту Державної  служби  з  карантину  рослин,  затвердженого  Постановою  Кабінету Міністрів України №892 від 28.10.1993 р.; документів, що розробляє для країн Європейської  співдружності  Європейська  та  Середземноморська  Організація карантину і захисту рослин, членом якої Україна є з 01.03.1999 року. </a:t>
            </a:r>
            <a:endParaRPr lang="uk-UA" dirty="0"/>
          </a:p>
        </p:txBody>
      </p:sp>
      <p:sp>
        <p:nvSpPr>
          <p:cNvPr id="4" name="Прямоугольник 3"/>
          <p:cNvSpPr/>
          <p:nvPr/>
        </p:nvSpPr>
        <p:spPr>
          <a:xfrm>
            <a:off x="467544" y="4509120"/>
            <a:ext cx="8424936" cy="1477328"/>
          </a:xfrm>
          <a:prstGeom prst="rect">
            <a:avLst/>
          </a:prstGeom>
        </p:spPr>
        <p:txBody>
          <a:bodyPr wrap="square">
            <a:spAutoFit/>
          </a:bodyPr>
          <a:lstStyle/>
          <a:p>
            <a:pPr indent="457200" algn="just"/>
            <a:r>
              <a:rPr lang="uk-UA" dirty="0" err="1" smtClean="0"/>
              <a:t>Фітосанітарний</a:t>
            </a:r>
            <a:r>
              <a:rPr lang="uk-UA" dirty="0" smtClean="0"/>
              <a:t>  контроль  здійснюється  як  в  межах  держави,  так  і Державному кордоні, тому розрізняють контроль внутрішній і зовнішній, як і карантин рослин. </a:t>
            </a:r>
            <a:r>
              <a:rPr lang="uk-UA" dirty="0" err="1" smtClean="0"/>
              <a:t>Фітосанітарному</a:t>
            </a:r>
            <a:r>
              <a:rPr lang="uk-UA" dirty="0" smtClean="0"/>
              <a:t> контролю підлягають усі </a:t>
            </a:r>
            <a:r>
              <a:rPr lang="uk-UA" dirty="0" err="1" smtClean="0"/>
              <a:t>підкарантинні</a:t>
            </a:r>
            <a:r>
              <a:rPr lang="uk-UA" dirty="0" smtClean="0"/>
              <a:t> матеріали  і  об  </a:t>
            </a:r>
            <a:r>
              <a:rPr lang="uk-UA" dirty="0" err="1" smtClean="0"/>
              <a:t>'єкти</a:t>
            </a:r>
            <a:r>
              <a:rPr lang="uk-UA" dirty="0" smtClean="0"/>
              <a:t>,  що  перетинають  державний  кордон  України  та  межі особливих карантинних зон.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3416320"/>
          </a:xfrm>
          <a:prstGeom prst="rect">
            <a:avLst/>
          </a:prstGeom>
        </p:spPr>
        <p:txBody>
          <a:bodyPr wrap="square">
            <a:spAutoFit/>
          </a:bodyPr>
          <a:lstStyle/>
          <a:p>
            <a:pPr indent="457200" algn="just"/>
            <a:r>
              <a:rPr lang="uk-UA" dirty="0" smtClean="0"/>
              <a:t>Головна державна інспекція з карантину рослин України проводить дану експертизу. </a:t>
            </a:r>
          </a:p>
          <a:p>
            <a:pPr indent="457200" algn="just"/>
            <a:endParaRPr lang="uk-UA" dirty="0"/>
          </a:p>
          <a:p>
            <a:pPr indent="457200" algn="just"/>
            <a:r>
              <a:rPr lang="uk-UA" dirty="0"/>
              <a:t>Об'єктами  контролю  і  експертизи  є  підконтрольні  об'єкти  і матеріали, </a:t>
            </a:r>
            <a:r>
              <a:rPr lang="uk-UA" dirty="0" err="1" smtClean="0"/>
              <a:t>підкарантинні</a:t>
            </a:r>
            <a:r>
              <a:rPr lang="uk-UA" dirty="0" smtClean="0"/>
              <a:t> </a:t>
            </a:r>
            <a:r>
              <a:rPr lang="uk-UA" dirty="0"/>
              <a:t>матеріали, які надалі будуть називатись об'єктами і матеріалами. </a:t>
            </a:r>
          </a:p>
          <a:p>
            <a:pPr indent="457200" algn="just"/>
            <a:endParaRPr lang="uk-UA" dirty="0" smtClean="0"/>
          </a:p>
          <a:p>
            <a:pPr indent="457200" algn="just"/>
            <a:r>
              <a:rPr lang="uk-UA" dirty="0" smtClean="0"/>
              <a:t>Суб'єктами  </a:t>
            </a:r>
            <a:r>
              <a:rPr lang="uk-UA" dirty="0" err="1"/>
              <a:t>фітосанітарного</a:t>
            </a:r>
            <a:r>
              <a:rPr lang="uk-UA" dirty="0"/>
              <a:t>  контролю  і  експертизи  є  експерти </a:t>
            </a:r>
            <a:r>
              <a:rPr lang="uk-UA" dirty="0" smtClean="0"/>
              <a:t>карантинних </a:t>
            </a:r>
            <a:r>
              <a:rPr lang="uk-UA" dirty="0"/>
              <a:t>органів,  які  здійснюють </a:t>
            </a:r>
            <a:r>
              <a:rPr lang="uk-UA" dirty="0" err="1"/>
              <a:t>фітосанітарний</a:t>
            </a:r>
            <a:r>
              <a:rPr lang="uk-UA" dirty="0"/>
              <a:t> контроль  і експертизу  за </a:t>
            </a:r>
            <a:r>
              <a:rPr lang="uk-UA" dirty="0" smtClean="0"/>
              <a:t>замовленнями  </a:t>
            </a:r>
            <a:r>
              <a:rPr lang="uk-UA" dirty="0"/>
              <a:t>підприємств,  установ,  фірм,  приватних  осіб;    особи,    що  </a:t>
            </a:r>
            <a:r>
              <a:rPr lang="uk-UA" dirty="0" smtClean="0"/>
              <a:t>користуються  </a:t>
            </a:r>
            <a:r>
              <a:rPr lang="uk-UA" dirty="0"/>
              <a:t>дипломатичним    імунітетом,    комерційні   структури,      які  </a:t>
            </a:r>
            <a:r>
              <a:rPr lang="uk-UA" dirty="0" smtClean="0"/>
              <a:t>займаються   </a:t>
            </a:r>
            <a:r>
              <a:rPr lang="uk-UA" dirty="0"/>
              <a:t>ввезенням,   реалізацією, зберіганням, переробкою і перевезенням </a:t>
            </a:r>
            <a:r>
              <a:rPr lang="uk-UA" dirty="0" smtClean="0"/>
              <a:t>підконтрольних </a:t>
            </a:r>
            <a:r>
              <a:rPr lang="uk-UA" dirty="0"/>
              <a:t>і </a:t>
            </a:r>
            <a:r>
              <a:rPr lang="uk-UA" dirty="0" err="1"/>
              <a:t>підкаранних</a:t>
            </a:r>
            <a:r>
              <a:rPr lang="uk-UA" dirty="0"/>
              <a:t> матеріалів, а також всі, хто замовляє експертизу. </a:t>
            </a:r>
          </a:p>
        </p:txBody>
      </p:sp>
      <p:sp>
        <p:nvSpPr>
          <p:cNvPr id="3" name="Прямоугольник 2"/>
          <p:cNvSpPr/>
          <p:nvPr/>
        </p:nvSpPr>
        <p:spPr>
          <a:xfrm>
            <a:off x="323528" y="3933056"/>
            <a:ext cx="8496944" cy="1477328"/>
          </a:xfrm>
          <a:prstGeom prst="rect">
            <a:avLst/>
          </a:prstGeom>
        </p:spPr>
        <p:txBody>
          <a:bodyPr wrap="square">
            <a:spAutoFit/>
          </a:bodyPr>
          <a:lstStyle/>
          <a:p>
            <a:pPr indent="457200" algn="just"/>
            <a:r>
              <a:rPr lang="uk-UA" dirty="0" err="1" smtClean="0"/>
              <a:t>Фітосанітарний</a:t>
            </a:r>
            <a:r>
              <a:rPr lang="uk-UA" dirty="0" smtClean="0"/>
              <a:t>  контроль відбувається  в пунктах  з  карантину  рослин,  які  знаходяться  в  районах  або  при  кордоні, морських  річкових  портах  -  на  пристанях,  на  залізничних  станціях  і  в аеропортах,  на  підприємствах  поштового  зв'язку,  автомобільних  дорогах  - автовокзалах, автостанціях, пунктах пропуску на державному кордоні України.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568952" cy="1477328"/>
          </a:xfrm>
          <a:prstGeom prst="rect">
            <a:avLst/>
          </a:prstGeom>
        </p:spPr>
        <p:txBody>
          <a:bodyPr wrap="square">
            <a:spAutoFit/>
          </a:bodyPr>
          <a:lstStyle/>
          <a:p>
            <a:pPr indent="457200" algn="just"/>
            <a:r>
              <a:rPr lang="uk-UA" dirty="0" err="1" smtClean="0"/>
              <a:t>Фітосанітарний</a:t>
            </a:r>
            <a:r>
              <a:rPr lang="uk-UA" dirty="0" smtClean="0"/>
              <a:t>  контроль  всіх  об'єктів  у  прикордонно-пропускних пунктах  здійснюється  одночасно  з  митним  доглядом  до  проведення розвантажувальних  операцій,  а  також  в  процесі  перевантаження  і  після  його завершення.  Митне  оформлення  вантажів  можливе  лише  після  проходження </a:t>
            </a:r>
            <a:r>
              <a:rPr lang="uk-UA" dirty="0" err="1" smtClean="0"/>
              <a:t>фітосанітарного</a:t>
            </a:r>
            <a:r>
              <a:rPr lang="uk-UA" dirty="0" smtClean="0"/>
              <a:t> контролю. </a:t>
            </a:r>
            <a:endParaRPr lang="uk-UA" dirty="0"/>
          </a:p>
        </p:txBody>
      </p:sp>
      <p:sp>
        <p:nvSpPr>
          <p:cNvPr id="3" name="Прямоугольник 2"/>
          <p:cNvSpPr/>
          <p:nvPr/>
        </p:nvSpPr>
        <p:spPr>
          <a:xfrm>
            <a:off x="323528" y="1916832"/>
            <a:ext cx="8496944" cy="2308324"/>
          </a:xfrm>
          <a:prstGeom prst="rect">
            <a:avLst/>
          </a:prstGeom>
        </p:spPr>
        <p:txBody>
          <a:bodyPr wrap="square">
            <a:spAutoFit/>
          </a:bodyPr>
          <a:lstStyle/>
          <a:p>
            <a:pPr indent="457200" algn="just"/>
            <a:r>
              <a:rPr lang="uk-UA" dirty="0" smtClean="0"/>
              <a:t>Об'єкти  і  матеріали,  які  підлягають  карантинному  контролю,  можуть перевозитись  по  території  України  транзитом.  Вантажі  повинні супроводжуватися  </a:t>
            </a:r>
            <a:r>
              <a:rPr lang="uk-UA" dirty="0" err="1" smtClean="0"/>
              <a:t>фітосанітарним</a:t>
            </a:r>
            <a:r>
              <a:rPr lang="uk-UA" dirty="0" smtClean="0"/>
              <a:t>  сертифікатом  країни-експортера  і карантинним дозволом на транзит, що видається відповідними карантинними службами. </a:t>
            </a:r>
          </a:p>
          <a:p>
            <a:pPr indent="457200" algn="just"/>
            <a:endParaRPr lang="uk-UA" dirty="0" smtClean="0"/>
          </a:p>
          <a:p>
            <a:pPr indent="457200" algn="just"/>
            <a:r>
              <a:rPr lang="uk-UA" dirty="0" smtClean="0"/>
              <a:t>При  відсутності  </a:t>
            </a:r>
            <a:r>
              <a:rPr lang="uk-UA" dirty="0" err="1" smtClean="0"/>
              <a:t>фітосанітарного</a:t>
            </a:r>
            <a:r>
              <a:rPr lang="uk-UA" dirty="0" smtClean="0"/>
              <a:t>  сертифіката  країни-експортера  або при наявності невірно оформленого вантажі  затримуються на кордоні до часу оформлення потрібних документів. </a:t>
            </a:r>
            <a:endParaRPr lang="uk-UA" dirty="0"/>
          </a:p>
        </p:txBody>
      </p:sp>
      <p:sp>
        <p:nvSpPr>
          <p:cNvPr id="4" name="Прямоугольник 3"/>
          <p:cNvSpPr/>
          <p:nvPr/>
        </p:nvSpPr>
        <p:spPr>
          <a:xfrm>
            <a:off x="395536" y="4437112"/>
            <a:ext cx="8424936" cy="646331"/>
          </a:xfrm>
          <a:prstGeom prst="rect">
            <a:avLst/>
          </a:prstGeom>
        </p:spPr>
        <p:txBody>
          <a:bodyPr wrap="square">
            <a:spAutoFit/>
          </a:bodyPr>
          <a:lstStyle/>
          <a:p>
            <a:pPr indent="457200" algn="just"/>
            <a:r>
              <a:rPr lang="uk-UA" dirty="0" err="1" smtClean="0"/>
              <a:t>Фітосанітарна</a:t>
            </a:r>
            <a:r>
              <a:rPr lang="uk-UA" dirty="0" smtClean="0"/>
              <a:t>  експертиза  проводиться  за  заявкою  на  оформлення карантинного дозволу на імпорт, транзит або експорт об'єктів, матеріалів. </a:t>
            </a:r>
            <a:endParaRPr lang="uk-UA" dirty="0"/>
          </a:p>
        </p:txBody>
      </p:sp>
      <p:sp>
        <p:nvSpPr>
          <p:cNvPr id="5" name="Прямоугольник 4"/>
          <p:cNvSpPr/>
          <p:nvPr/>
        </p:nvSpPr>
        <p:spPr>
          <a:xfrm>
            <a:off x="408160" y="5229200"/>
            <a:ext cx="8340303" cy="1200329"/>
          </a:xfrm>
          <a:prstGeom prst="rect">
            <a:avLst/>
          </a:prstGeom>
        </p:spPr>
        <p:txBody>
          <a:bodyPr wrap="square">
            <a:spAutoFit/>
          </a:bodyPr>
          <a:lstStyle/>
          <a:p>
            <a:pPr indent="457200" algn="just"/>
            <a:r>
              <a:rPr lang="uk-UA" dirty="0" smtClean="0"/>
              <a:t> Експертиза починається з перевірки наявності карантинного дозволу на імпорт  при  перевезенні  вантажів  транзитом,  </a:t>
            </a:r>
            <a:r>
              <a:rPr lang="uk-UA" dirty="0" err="1" smtClean="0"/>
              <a:t>фітосанітарного</a:t>
            </a:r>
            <a:r>
              <a:rPr lang="uk-UA" dirty="0" smtClean="0"/>
              <a:t>  сертифіката країни-експортера.  Проведений  </a:t>
            </a:r>
            <a:r>
              <a:rPr lang="uk-UA" dirty="0" err="1" smtClean="0"/>
              <a:t>фітосанітарний</a:t>
            </a:r>
            <a:r>
              <a:rPr lang="uk-UA" dirty="0" smtClean="0"/>
              <a:t>  контроль  оформляється  актом </a:t>
            </a:r>
            <a:r>
              <a:rPr lang="uk-UA" dirty="0" err="1" smtClean="0"/>
              <a:t>фітосанітарного</a:t>
            </a:r>
            <a:r>
              <a:rPr lang="uk-UA" dirty="0" smtClean="0"/>
              <a:t> контролю і відбору зразків для карантинної експертизи.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424936" cy="923330"/>
          </a:xfrm>
          <a:prstGeom prst="rect">
            <a:avLst/>
          </a:prstGeom>
        </p:spPr>
        <p:txBody>
          <a:bodyPr wrap="square">
            <a:spAutoFit/>
          </a:bodyPr>
          <a:lstStyle/>
          <a:p>
            <a:pPr indent="457200" algn="just"/>
            <a:r>
              <a:rPr lang="uk-UA" dirty="0" smtClean="0"/>
              <a:t> Вивезення  вантажів  за  межі  територій  прикордонних  пунктів  в  країну дозволено  тільки  при  наявності  карантинного  дозволу  і  карантинного сертифіката. </a:t>
            </a:r>
            <a:endParaRPr lang="uk-UA" dirty="0"/>
          </a:p>
        </p:txBody>
      </p:sp>
      <p:sp>
        <p:nvSpPr>
          <p:cNvPr id="3" name="Прямоугольник 2"/>
          <p:cNvSpPr/>
          <p:nvPr/>
        </p:nvSpPr>
        <p:spPr>
          <a:xfrm>
            <a:off x="395536" y="1484784"/>
            <a:ext cx="8208912" cy="1477328"/>
          </a:xfrm>
          <a:prstGeom prst="rect">
            <a:avLst/>
          </a:prstGeom>
        </p:spPr>
        <p:txBody>
          <a:bodyPr wrap="square">
            <a:spAutoFit/>
          </a:bodyPr>
          <a:lstStyle/>
          <a:p>
            <a:pPr indent="457200" algn="just"/>
            <a:r>
              <a:rPr lang="uk-UA" dirty="0" smtClean="0"/>
              <a:t> При  виявленні  зараження  об'єктів  контролю  контрольний  зразок,  щільно упакований в тару разом  з документами, відправляють в  зональну карантинну лабораторію для арбітражної експертизи. </a:t>
            </a:r>
          </a:p>
          <a:p>
            <a:pPr indent="457200" algn="just"/>
            <a:r>
              <a:rPr lang="uk-UA" b="1" dirty="0" smtClean="0"/>
              <a:t>Результати експертизи оформляються</a:t>
            </a:r>
            <a:r>
              <a:rPr lang="uk-UA" dirty="0" smtClean="0"/>
              <a:t> протоколом і складається карантинне донесення. </a:t>
            </a:r>
            <a:endParaRPr lang="uk-UA" dirty="0"/>
          </a:p>
        </p:txBody>
      </p:sp>
    </p:spTree>
    <p:extLst>
      <p:ext uri="{BB962C8B-B14F-4D97-AF65-F5344CB8AC3E}">
        <p14:creationId xmlns:p14="http://schemas.microsoft.com/office/powerpoint/2010/main" val="922363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53035"/>
            <a:ext cx="8640960" cy="369332"/>
          </a:xfrm>
          <a:prstGeom prst="rect">
            <a:avLst/>
          </a:prstGeom>
          <a:noFill/>
        </p:spPr>
        <p:txBody>
          <a:bodyPr wrap="square" rtlCol="0">
            <a:spAutoFit/>
          </a:bodyPr>
          <a:lstStyle/>
          <a:p>
            <a:pPr algn="ctr"/>
            <a:r>
              <a:rPr lang="uk-UA" b="1" dirty="0" smtClean="0"/>
              <a:t>ЕКОЛОГІЧНА ЕКСПЕРТИЗА </a:t>
            </a:r>
            <a:endParaRPr lang="ru-RU" b="1" dirty="0"/>
          </a:p>
        </p:txBody>
      </p:sp>
      <p:sp>
        <p:nvSpPr>
          <p:cNvPr id="3" name="Прямоугольник 2"/>
          <p:cNvSpPr/>
          <p:nvPr/>
        </p:nvSpPr>
        <p:spPr>
          <a:xfrm>
            <a:off x="251520" y="1213009"/>
            <a:ext cx="8712968" cy="4247317"/>
          </a:xfrm>
          <a:prstGeom prst="rect">
            <a:avLst/>
          </a:prstGeom>
        </p:spPr>
        <p:txBody>
          <a:bodyPr wrap="square">
            <a:spAutoFit/>
          </a:bodyPr>
          <a:lstStyle/>
          <a:p>
            <a:pPr indent="457200" algn="just"/>
            <a:r>
              <a:rPr lang="uk-UA" dirty="0" smtClean="0"/>
              <a:t> Метою  екологічної  експертизи  є  запобігання  негативному  впливу антропогенної  діяльності  на  стан  навколишнього  природного  середовища  та здоров'я  людей,  а  також  оцінка  ступеня  екологічної  безпеки  господарської діяльності та екологічної ситуації на окремих територіях і об'єктах.</a:t>
            </a:r>
          </a:p>
          <a:p>
            <a:pPr indent="457200" algn="just"/>
            <a:endParaRPr lang="uk-UA" dirty="0" smtClean="0"/>
          </a:p>
          <a:p>
            <a:pPr indent="457200" algn="just"/>
            <a:r>
              <a:rPr lang="uk-UA" dirty="0" smtClean="0"/>
              <a:t>Екологічна  експертиза  товарів,  продуктів  харчування  проводиться  для нових технологій, техніки, матеріалів, продукції. </a:t>
            </a:r>
          </a:p>
          <a:p>
            <a:pPr indent="457200" algn="just"/>
            <a:endParaRPr lang="uk-UA" dirty="0" smtClean="0"/>
          </a:p>
          <a:p>
            <a:pPr indent="457200" algn="just"/>
            <a:r>
              <a:rPr lang="uk-UA" dirty="0" smtClean="0"/>
              <a:t>Головним  завданням  такої  експертизи  є  оцінка  повноти  і  достатності заходів  гарантування  необхідного  рівня  безпечності,  тобто  визначення відповідності  проектних  рішень  при  розробці  нової  продукції  сучасним вимогам  безпеки  навколишнього  середовища;  повноти  вірогідності  і  наукової обґрунтованості  оцінки  впливу  на  навколишнє  середовище  і  засобів,  методів контролю  впливу  продукції  на  стан  навколишнього  середовища,  способів  та засобів утилізації або ліквідації продукції, яку не можна використати. </a:t>
            </a:r>
            <a:endParaRPr lang="uk-UA" dirty="0"/>
          </a:p>
        </p:txBody>
      </p:sp>
    </p:spTree>
    <p:extLst>
      <p:ext uri="{BB962C8B-B14F-4D97-AF65-F5344CB8AC3E}">
        <p14:creationId xmlns:p14="http://schemas.microsoft.com/office/powerpoint/2010/main" val="2833325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8640"/>
            <a:ext cx="8496944" cy="2862322"/>
          </a:xfrm>
          <a:prstGeom prst="rect">
            <a:avLst/>
          </a:prstGeom>
        </p:spPr>
        <p:txBody>
          <a:bodyPr wrap="square">
            <a:spAutoFit/>
          </a:bodyPr>
          <a:lstStyle/>
          <a:p>
            <a:pPr indent="457200" algn="just"/>
            <a:r>
              <a:rPr lang="uk-UA" dirty="0" smtClean="0"/>
              <a:t> Предметом  екологічної  експертизи  е  </a:t>
            </a:r>
            <a:r>
              <a:rPr lang="uk-UA" dirty="0" err="1" smtClean="0"/>
              <a:t>еколого-соціальні</a:t>
            </a:r>
            <a:r>
              <a:rPr lang="uk-UA" dirty="0" smtClean="0"/>
              <a:t>,  економічні, технічні,  юридичні  та  інші  властивості  об'єктів,  зафіксовані  в  заяві  про екологічні  наслідки  діяльності.  Розглядаючи  з  цієї  точки  зору  екологічну експертизу  товарів,  необхідно  зупинитися  на  факторах,  які  створюють небезпеку і викликають порушення прав громадян на безпечне життя і здоров'я.</a:t>
            </a:r>
          </a:p>
          <a:p>
            <a:pPr indent="457200" algn="just"/>
            <a:endParaRPr lang="uk-UA" dirty="0" smtClean="0"/>
          </a:p>
          <a:p>
            <a:pPr indent="457200" algn="just"/>
            <a:r>
              <a:rPr lang="uk-UA" dirty="0" smtClean="0"/>
              <a:t>Критерії  екологічної  безпеки  навколишнього  середовища  визначаються гранично  допустимими  концентраціями  забруднюючих  речовин  і визначаються  нормативами  гранично  допустимих  рівнів  акустичного, електромагнітного,  радіаційного  і  іншого  шкідливого  впливу  на  навколишнє середовище. </a:t>
            </a:r>
            <a:endParaRPr lang="uk-UA" dirty="0"/>
          </a:p>
        </p:txBody>
      </p:sp>
      <p:sp>
        <p:nvSpPr>
          <p:cNvPr id="4" name="Прямоугольник 3"/>
          <p:cNvSpPr/>
          <p:nvPr/>
        </p:nvSpPr>
        <p:spPr>
          <a:xfrm>
            <a:off x="395536" y="3212976"/>
            <a:ext cx="8424936" cy="923330"/>
          </a:xfrm>
          <a:prstGeom prst="rect">
            <a:avLst/>
          </a:prstGeom>
        </p:spPr>
        <p:txBody>
          <a:bodyPr wrap="square">
            <a:spAutoFit/>
          </a:bodyPr>
          <a:lstStyle/>
          <a:p>
            <a:pPr indent="457200" algn="just"/>
            <a:r>
              <a:rPr lang="uk-UA" dirty="0" smtClean="0"/>
              <a:t> Критерієм  екологічної  безпеки  харчових  продуктів  є  гранично  допустимий вміст шкідливих речовин, його порушення створює небезпеку для людей із навколишнього середовища. </a:t>
            </a:r>
            <a:endParaRPr lang="uk-UA" dirty="0"/>
          </a:p>
        </p:txBody>
      </p:sp>
    </p:spTree>
    <p:extLst>
      <p:ext uri="{BB962C8B-B14F-4D97-AF65-F5344CB8AC3E}">
        <p14:creationId xmlns:p14="http://schemas.microsoft.com/office/powerpoint/2010/main" val="2833325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712968" cy="1477328"/>
          </a:xfrm>
          <a:prstGeom prst="rect">
            <a:avLst/>
          </a:prstGeom>
        </p:spPr>
        <p:txBody>
          <a:bodyPr wrap="square">
            <a:spAutoFit/>
          </a:bodyPr>
          <a:lstStyle/>
          <a:p>
            <a:pPr indent="457200" algn="just"/>
            <a:r>
              <a:rPr lang="uk-UA" dirty="0" smtClean="0"/>
              <a:t> Об'єктами  екологічної  експертизи  є  проекти  законодавчих  і нормативно-правових  актів,  нормативно-технічних,  інструктивно-методичних документів; документація з впровадження нової техніки, технологій, матеріалів, речовин, продукції, реалізація яких може призвести до порушення екологічних нормативів, створення загрози здоров’ю людей. </a:t>
            </a:r>
            <a:endParaRPr lang="uk-UA" dirty="0"/>
          </a:p>
        </p:txBody>
      </p:sp>
      <p:sp>
        <p:nvSpPr>
          <p:cNvPr id="3" name="Прямоугольник 2"/>
          <p:cNvSpPr/>
          <p:nvPr/>
        </p:nvSpPr>
        <p:spPr>
          <a:xfrm>
            <a:off x="323528" y="2004508"/>
            <a:ext cx="8568952" cy="3693319"/>
          </a:xfrm>
          <a:prstGeom prst="rect">
            <a:avLst/>
          </a:prstGeom>
        </p:spPr>
        <p:txBody>
          <a:bodyPr wrap="square">
            <a:spAutoFit/>
          </a:bodyPr>
          <a:lstStyle/>
          <a:p>
            <a:pPr indent="457200" algn="just"/>
            <a:r>
              <a:rPr lang="uk-UA" dirty="0" smtClean="0"/>
              <a:t> Суб’єктами  екологічної  експертизи  можуть  бути  юридичні  і  фізичні особи.  До  юридичних  осіб  відносять  Міністерство  охорони  навколишнього природного  середовища  та  ядерної  безпеки України,  спеціалізовані  установи, організації  та  </a:t>
            </a:r>
            <a:r>
              <a:rPr lang="uk-UA" dirty="0" err="1" smtClean="0"/>
              <a:t>еколого-експертні</a:t>
            </a:r>
            <a:r>
              <a:rPr lang="uk-UA" dirty="0" smtClean="0"/>
              <a:t>  підрозділи  або комісії;  органи  та  установи Міністерства  охорони  здоров'я  України,  які  проводять  експертизи  </a:t>
            </a:r>
            <a:r>
              <a:rPr lang="uk-UA" dirty="0"/>
              <a:t>об'єктів (товарів,  харчових що  негативно  впливають  чи  можуть  впливати  на  здоров'я </a:t>
            </a:r>
            <a:r>
              <a:rPr lang="uk-UA" dirty="0" smtClean="0"/>
              <a:t>людей</a:t>
            </a:r>
            <a:r>
              <a:rPr lang="uk-UA" dirty="0"/>
              <a:t>. </a:t>
            </a:r>
            <a:endParaRPr lang="uk-UA" dirty="0" smtClean="0"/>
          </a:p>
          <a:p>
            <a:pPr indent="457200" algn="just"/>
            <a:endParaRPr lang="uk-UA" dirty="0" smtClean="0"/>
          </a:p>
          <a:p>
            <a:pPr indent="457200" algn="just"/>
            <a:r>
              <a:rPr lang="uk-UA" dirty="0" smtClean="0"/>
              <a:t>До  </a:t>
            </a:r>
            <a:r>
              <a:rPr lang="uk-UA" dirty="0"/>
              <a:t>суб'єктів  також  належать  органи  державної  влади,  які  займаються </a:t>
            </a:r>
            <a:r>
              <a:rPr lang="uk-UA" dirty="0" smtClean="0"/>
              <a:t>питаннями  </a:t>
            </a:r>
            <a:r>
              <a:rPr lang="uk-UA" dirty="0"/>
              <a:t>екологічної  безпеки,  громадські  організації  екологічного </a:t>
            </a:r>
            <a:r>
              <a:rPr lang="uk-UA" dirty="0" smtClean="0"/>
              <a:t>спрямування </a:t>
            </a:r>
            <a:r>
              <a:rPr lang="uk-UA" dirty="0"/>
              <a:t>чи створювані ними спеціалізовані </a:t>
            </a:r>
            <a:r>
              <a:rPr lang="uk-UA" dirty="0" smtClean="0"/>
              <a:t>формування.</a:t>
            </a:r>
          </a:p>
          <a:p>
            <a:pPr indent="457200" algn="just"/>
            <a:endParaRPr lang="uk-UA" dirty="0" smtClean="0"/>
          </a:p>
          <a:p>
            <a:pPr indent="457200" algn="just"/>
            <a:r>
              <a:rPr lang="uk-UA" dirty="0" smtClean="0"/>
              <a:t>До </a:t>
            </a:r>
            <a:r>
              <a:rPr lang="uk-UA" dirty="0"/>
              <a:t>фізичних  осіб,  які  є  суб'єктами  екологічної  експертизи,  відносяться </a:t>
            </a:r>
            <a:r>
              <a:rPr lang="uk-UA" dirty="0" smtClean="0"/>
              <a:t>громадяни </a:t>
            </a:r>
            <a:r>
              <a:rPr lang="uk-UA" dirty="0"/>
              <a:t>України, іноземці, особи без громадянства. </a:t>
            </a:r>
          </a:p>
        </p:txBody>
      </p:sp>
    </p:spTree>
    <p:extLst>
      <p:ext uri="{BB962C8B-B14F-4D97-AF65-F5344CB8AC3E}">
        <p14:creationId xmlns:p14="http://schemas.microsoft.com/office/powerpoint/2010/main" val="28333252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97346"/>
            <a:ext cx="8712968" cy="4247317"/>
          </a:xfrm>
          <a:prstGeom prst="rect">
            <a:avLst/>
          </a:prstGeom>
        </p:spPr>
        <p:txBody>
          <a:bodyPr wrap="square">
            <a:spAutoFit/>
          </a:bodyPr>
          <a:lstStyle/>
          <a:p>
            <a:pPr indent="457200" algn="just"/>
            <a:r>
              <a:rPr lang="uk-UA" dirty="0" smtClean="0"/>
              <a:t> </a:t>
            </a:r>
            <a:r>
              <a:rPr lang="uk-UA" dirty="0" err="1" smtClean="0"/>
              <a:t>Еколого-експертна</a:t>
            </a:r>
            <a:r>
              <a:rPr lang="uk-UA" dirty="0" smtClean="0"/>
              <a:t>  діяльність  при  проведенні  екологічної  експертизи включає такі етапи: підготовчий, аналітичний, заключний. </a:t>
            </a:r>
          </a:p>
          <a:p>
            <a:pPr indent="457200" algn="just"/>
            <a:endParaRPr lang="uk-UA" dirty="0" smtClean="0"/>
          </a:p>
          <a:p>
            <a:pPr indent="457200" algn="just"/>
            <a:r>
              <a:rPr lang="uk-UA" dirty="0" smtClean="0"/>
              <a:t>Підготовчий  етап  експертизи  передбачає  вивчення  документів, матеріалів  на  об'єкт  експертизи,  формування  експертної  групи,  визначення відповідності поданих матеріалів вимогам чинного законодавства. </a:t>
            </a:r>
          </a:p>
          <a:p>
            <a:pPr indent="457200" algn="just"/>
            <a:endParaRPr lang="uk-UA" dirty="0"/>
          </a:p>
          <a:p>
            <a:pPr indent="457200" algn="just"/>
            <a:r>
              <a:rPr lang="uk-UA" dirty="0" smtClean="0"/>
              <a:t>Аналітичний  етап  полягає  у  дослідженнях,  які  включають  обстеження об'єктів,  вимірювання,  порівняльний  аналіз  і  оцінку  ступеня  екологічної безпеки об'єкта, визначення повноти та ефективності екологічних обґрунтувань дії об'єктів на людей, навколишнє середовище. </a:t>
            </a:r>
          </a:p>
          <a:p>
            <a:pPr indent="457200" algn="just"/>
            <a:endParaRPr lang="uk-UA" dirty="0" smtClean="0"/>
          </a:p>
          <a:p>
            <a:pPr indent="457200" algn="just"/>
            <a:r>
              <a:rPr lang="uk-UA" dirty="0" smtClean="0"/>
              <a:t>Заключний  етап  включає  підготовку  висновку  на  основі  проведених досліджень,  узагальнення  і  аналізу  отриманих  даних,  подання  висновку зацікавленим органам і особам. </a:t>
            </a:r>
            <a:endParaRPr lang="uk-UA" dirty="0"/>
          </a:p>
        </p:txBody>
      </p:sp>
      <p:sp>
        <p:nvSpPr>
          <p:cNvPr id="3" name="Прямоугольник 2"/>
          <p:cNvSpPr/>
          <p:nvPr/>
        </p:nvSpPr>
        <p:spPr>
          <a:xfrm>
            <a:off x="251520" y="4444663"/>
            <a:ext cx="8640960" cy="1477328"/>
          </a:xfrm>
          <a:prstGeom prst="rect">
            <a:avLst/>
          </a:prstGeom>
        </p:spPr>
        <p:txBody>
          <a:bodyPr wrap="square">
            <a:spAutoFit/>
          </a:bodyPr>
          <a:lstStyle/>
          <a:p>
            <a:pPr indent="457200" algn="just"/>
            <a:r>
              <a:rPr lang="uk-UA" dirty="0" smtClean="0"/>
              <a:t>Висновок  екологічної  експертизи  -  це  юридичний  документ,  який містить узагальнені дані екологічної експертизи і оцінку ступеня впливу </a:t>
            </a:r>
            <a:r>
              <a:rPr lang="uk-UA" dirty="0" err="1" smtClean="0"/>
              <a:t>об'єктана</a:t>
            </a:r>
            <a:r>
              <a:rPr lang="uk-UA" dirty="0" smtClean="0"/>
              <a:t> безпеку людини і навколишнє середовище, що складає науково обґрунтовані підсумки  для  прийняття  відповідного  рішення  уповноваженим  органом. </a:t>
            </a:r>
            <a:r>
              <a:rPr lang="uk-UA" b="1" dirty="0" smtClean="0"/>
              <a:t>Висновок містить три частини: протокольну, основну, узагальнюючу. </a:t>
            </a:r>
            <a:endParaRPr lang="uk-UA" b="1" dirty="0"/>
          </a:p>
        </p:txBody>
      </p:sp>
    </p:spTree>
    <p:extLst>
      <p:ext uri="{BB962C8B-B14F-4D97-AF65-F5344CB8AC3E}">
        <p14:creationId xmlns:p14="http://schemas.microsoft.com/office/powerpoint/2010/main" val="2833325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569048" cy="5078313"/>
          </a:xfrm>
          <a:prstGeom prst="rect">
            <a:avLst/>
          </a:prstGeom>
        </p:spPr>
        <p:txBody>
          <a:bodyPr wrap="square">
            <a:spAutoFit/>
          </a:bodyPr>
          <a:lstStyle/>
          <a:p>
            <a:pPr indent="457200" algn="just"/>
            <a:r>
              <a:rPr lang="uk-UA" b="1" dirty="0" smtClean="0"/>
              <a:t>Комплексна  експертиза  </a:t>
            </a:r>
            <a:r>
              <a:rPr lang="uk-UA" dirty="0" smtClean="0"/>
              <a:t>проводиться  для  всебічного  вивчення  і  оцінки показників властивостей досліджуваного об’єкту. Проведення такої експертизи орієнтує експертів на системний, комплексний підхід до аналізу об'єкту оцінки. </a:t>
            </a:r>
          </a:p>
          <a:p>
            <a:pPr indent="457200" algn="just"/>
            <a:endParaRPr lang="uk-UA" dirty="0" smtClean="0"/>
          </a:p>
          <a:p>
            <a:pPr indent="457200" algn="just"/>
            <a:r>
              <a:rPr lang="uk-UA" dirty="0" smtClean="0"/>
              <a:t>Оцінюваний  об'єкт  розглядається  в  складних  і  численних  взаємозв'язках  з людиною і його оточенням. В процесі експертизи формуються критерії оцінки, відбираються базові зразки і показники властивостей об’єкту. </a:t>
            </a:r>
          </a:p>
          <a:p>
            <a:pPr indent="457200" algn="just"/>
            <a:endParaRPr lang="uk-UA" dirty="0" smtClean="0"/>
          </a:p>
          <a:p>
            <a:pPr indent="457200" algn="just"/>
            <a:r>
              <a:rPr lang="uk-UA" b="1" dirty="0" smtClean="0"/>
              <a:t>Оперативна  експертиза  </a:t>
            </a:r>
            <a:r>
              <a:rPr lang="uk-UA" dirty="0" smtClean="0"/>
              <a:t>ґрунтується  на  результатах  заздалегідь проведених  комплексних  експертиз,  що  дозволяє  експертам  різко  скоротити терміни експертних робіт при збереженні необхідної глибини і обґрунтованості експертних висновків. </a:t>
            </a:r>
          </a:p>
          <a:p>
            <a:pPr indent="457200" algn="just"/>
            <a:endParaRPr lang="uk-UA" dirty="0" smtClean="0"/>
          </a:p>
          <a:p>
            <a:pPr indent="457200" algn="just"/>
            <a:r>
              <a:rPr lang="uk-UA" b="1" dirty="0" smtClean="0"/>
              <a:t>Оперативна експертиза передба</a:t>
            </a:r>
            <a:r>
              <a:rPr lang="uk-UA" dirty="0" smtClean="0"/>
              <a:t>чає: </a:t>
            </a:r>
          </a:p>
          <a:p>
            <a:pPr indent="457200" algn="just"/>
            <a:r>
              <a:rPr lang="uk-UA" dirty="0" smtClean="0"/>
              <a:t>використання  (за  можливістю)  зібраних  раніше  даних  про  певні об’єкти;</a:t>
            </a:r>
          </a:p>
          <a:p>
            <a:pPr indent="457200" algn="just"/>
            <a:r>
              <a:rPr lang="uk-UA" dirty="0" smtClean="0"/>
              <a:t>скорочені терміни проведення; </a:t>
            </a:r>
          </a:p>
          <a:p>
            <a:pPr indent="457200" algn="just"/>
            <a:r>
              <a:rPr lang="uk-UA" dirty="0" smtClean="0"/>
              <a:t>можливість використання колективної думки експертів про властивості досліджуваного об’єкту.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8568952" cy="369332"/>
          </a:xfrm>
          <a:prstGeom prst="rect">
            <a:avLst/>
          </a:prstGeom>
          <a:noFill/>
        </p:spPr>
        <p:txBody>
          <a:bodyPr wrap="square" rtlCol="0">
            <a:spAutoFit/>
          </a:bodyPr>
          <a:lstStyle/>
          <a:p>
            <a:pPr algn="ctr"/>
            <a:r>
              <a:rPr lang="uk-UA" b="1" dirty="0" smtClean="0"/>
              <a:t>Санітарно-гігієнічна експертиза </a:t>
            </a:r>
            <a:endParaRPr lang="ru-RU" b="1" dirty="0"/>
          </a:p>
        </p:txBody>
      </p:sp>
      <p:sp>
        <p:nvSpPr>
          <p:cNvPr id="3" name="Прямоугольник 2"/>
          <p:cNvSpPr/>
          <p:nvPr/>
        </p:nvSpPr>
        <p:spPr>
          <a:xfrm>
            <a:off x="395536" y="1052736"/>
            <a:ext cx="8568952" cy="3416320"/>
          </a:xfrm>
          <a:prstGeom prst="rect">
            <a:avLst/>
          </a:prstGeom>
        </p:spPr>
        <p:txBody>
          <a:bodyPr wrap="square">
            <a:spAutoFit/>
          </a:bodyPr>
          <a:lstStyle/>
          <a:p>
            <a:pPr indent="457200" algn="just"/>
            <a:r>
              <a:rPr lang="uk-UA" dirty="0" smtClean="0"/>
              <a:t> Найважливішим  завданням  Державної  санітарно-гігієнічної  експертизи харчових  продуктів  є  визначення  властивостей,  які  характеризують  їх  якість, харчову цінність та їх нешкідливість для здоров'я людини. </a:t>
            </a:r>
          </a:p>
          <a:p>
            <a:pPr indent="457200" algn="just"/>
            <a:endParaRPr lang="uk-UA" dirty="0"/>
          </a:p>
          <a:p>
            <a:pPr indent="457200" algn="just"/>
            <a:r>
              <a:rPr lang="uk-UA" b="1" dirty="0"/>
              <a:t>Об'єктами санітарно-гігієнічної експертизи є:  </a:t>
            </a:r>
          </a:p>
          <a:p>
            <a:pPr indent="457200" algn="just"/>
            <a:r>
              <a:rPr lang="uk-UA" dirty="0"/>
              <a:t>-  продовольча  сировина,  напівфабрикати,  готові  продукти,  товари; </a:t>
            </a:r>
            <a:r>
              <a:rPr lang="uk-UA" dirty="0" smtClean="0"/>
              <a:t>допоміжні </a:t>
            </a:r>
            <a:r>
              <a:rPr lang="uk-UA" dirty="0"/>
              <a:t>і пакувальні матеріали; </a:t>
            </a:r>
          </a:p>
          <a:p>
            <a:pPr indent="457200" algn="just"/>
            <a:r>
              <a:rPr lang="uk-UA" dirty="0" smtClean="0"/>
              <a:t>- добавки</a:t>
            </a:r>
            <a:r>
              <a:rPr lang="uk-UA" dirty="0"/>
              <a:t>, </a:t>
            </a:r>
            <a:r>
              <a:rPr lang="uk-UA" dirty="0" err="1"/>
              <a:t>контамітанти</a:t>
            </a:r>
            <a:r>
              <a:rPr lang="uk-UA" dirty="0"/>
              <a:t> (забруднювачі</a:t>
            </a:r>
            <a:r>
              <a:rPr lang="uk-UA" dirty="0" smtClean="0"/>
              <a:t>);</a:t>
            </a:r>
          </a:p>
          <a:p>
            <a:pPr indent="457200" algn="just"/>
            <a:r>
              <a:rPr lang="uk-UA" dirty="0"/>
              <a:t>-  процеси:  виробничі,  технологічні  і  ті,  що  відбуваються  під  час </a:t>
            </a:r>
            <a:r>
              <a:rPr lang="uk-UA" dirty="0" smtClean="0"/>
              <a:t>транспортування</a:t>
            </a:r>
            <a:r>
              <a:rPr lang="uk-UA" dirty="0"/>
              <a:t>, реалізації, зберігання; </a:t>
            </a:r>
          </a:p>
          <a:p>
            <a:pPr indent="457200" algn="just"/>
            <a:r>
              <a:rPr lang="uk-UA" dirty="0"/>
              <a:t>- обладнання: технологічне, торговельне, транспортні засоби; </a:t>
            </a:r>
          </a:p>
          <a:p>
            <a:pPr indent="457200" algn="just"/>
            <a:r>
              <a:rPr lang="uk-UA" dirty="0"/>
              <a:t>- персонал: виробничий і обслуговуючий.</a:t>
            </a:r>
          </a:p>
        </p:txBody>
      </p:sp>
      <p:sp>
        <p:nvSpPr>
          <p:cNvPr id="5" name="Прямоугольник 4"/>
          <p:cNvSpPr/>
          <p:nvPr/>
        </p:nvSpPr>
        <p:spPr>
          <a:xfrm>
            <a:off x="395536" y="4725144"/>
            <a:ext cx="8424936" cy="923330"/>
          </a:xfrm>
          <a:prstGeom prst="rect">
            <a:avLst/>
          </a:prstGeom>
        </p:spPr>
        <p:txBody>
          <a:bodyPr wrap="square">
            <a:spAutoFit/>
          </a:bodyPr>
          <a:lstStyle/>
          <a:p>
            <a:pPr indent="457200" algn="just"/>
            <a:r>
              <a:rPr lang="uk-UA" b="1" dirty="0" smtClean="0"/>
              <a:t>Санітарно-гігієнічна  експертиза  проводиться  за  гігієнічними  показниками,    які  поділяються    на  три    гру</a:t>
            </a:r>
            <a:r>
              <a:rPr lang="uk-UA" dirty="0" smtClean="0"/>
              <a:t>пи:    санітарно-гігієнічні,  санітарно-епідеміологічні, санітарно-токсикологічні. </a:t>
            </a:r>
            <a:endParaRPr lang="uk-UA" dirty="0"/>
          </a:p>
        </p:txBody>
      </p:sp>
    </p:spTree>
    <p:extLst>
      <p:ext uri="{BB962C8B-B14F-4D97-AF65-F5344CB8AC3E}">
        <p14:creationId xmlns:p14="http://schemas.microsoft.com/office/powerpoint/2010/main" val="2833325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496944" cy="3139321"/>
          </a:xfrm>
          <a:prstGeom prst="rect">
            <a:avLst/>
          </a:prstGeom>
        </p:spPr>
        <p:txBody>
          <a:bodyPr wrap="square">
            <a:spAutoFit/>
          </a:bodyPr>
          <a:lstStyle/>
          <a:p>
            <a:pPr indent="457200" algn="just"/>
            <a:r>
              <a:rPr lang="uk-UA" dirty="0" smtClean="0"/>
              <a:t> Суб'єктами  експертизи  є  працівники  санітарно-епідеміологічних установ,  а  також  науково-дослідних  інститутів,  вищих  учбових  закладів  та інших установ і організацій, які акредитовані МОЗ на право проведення робіт із гігієнічної  регламентації  небезпечних  факторів  чи  атестовані  на  право здійснення </a:t>
            </a:r>
            <a:r>
              <a:rPr lang="uk-UA" dirty="0" err="1" smtClean="0"/>
              <a:t>токсико-гігієнічних</a:t>
            </a:r>
            <a:r>
              <a:rPr lang="uk-UA" dirty="0" smtClean="0"/>
              <a:t>, </a:t>
            </a:r>
            <a:r>
              <a:rPr lang="uk-UA" dirty="0" err="1" smtClean="0"/>
              <a:t>медико-біологічних</a:t>
            </a:r>
            <a:r>
              <a:rPr lang="uk-UA" dirty="0" smtClean="0"/>
              <a:t> та інших досліджень щодо безпеки  продукції  для  здоров'я  людини, що  діють  на  основі  чинних  законів, законодавчих актів, положень. </a:t>
            </a:r>
          </a:p>
          <a:p>
            <a:pPr indent="457200" algn="just"/>
            <a:endParaRPr lang="uk-UA" dirty="0" smtClean="0"/>
          </a:p>
          <a:p>
            <a:pPr indent="457200" algn="just"/>
            <a:r>
              <a:rPr lang="uk-UA" dirty="0" smtClean="0"/>
              <a:t>Суб'єктами  експертизи  є  також  міністерства,  відомства,  організації, установи,  підприємства  незалежно  від  форм  власності,  приватні  юридичні особи, які зацікавлені в проведенні санітарно-гігієнічної експертизи. </a:t>
            </a:r>
            <a:endParaRPr lang="uk-UA" dirty="0"/>
          </a:p>
        </p:txBody>
      </p:sp>
      <p:sp>
        <p:nvSpPr>
          <p:cNvPr id="3" name="Прямоугольник 2"/>
          <p:cNvSpPr/>
          <p:nvPr/>
        </p:nvSpPr>
        <p:spPr>
          <a:xfrm>
            <a:off x="347078" y="3717032"/>
            <a:ext cx="8401386" cy="1200329"/>
          </a:xfrm>
          <a:prstGeom prst="rect">
            <a:avLst/>
          </a:prstGeom>
        </p:spPr>
        <p:txBody>
          <a:bodyPr wrap="square">
            <a:spAutoFit/>
          </a:bodyPr>
          <a:lstStyle/>
          <a:p>
            <a:pPr indent="457200" algn="just"/>
            <a:r>
              <a:rPr lang="uk-UA" dirty="0" smtClean="0"/>
              <a:t> Державна  санітарно-епідеміологічна  служба  Міністерства охорони  здоров'я  (надалі МОЗ) України — це централізована система органів, установ  та  закладів  санітарно-епідеміологічного  профілю,  яку  очолює Головний державний санітарний лікар України — перший заступник Міністра охорони здоров'я України. </a:t>
            </a:r>
            <a:endParaRPr lang="uk-UA" dirty="0"/>
          </a:p>
        </p:txBody>
      </p:sp>
    </p:spTree>
    <p:extLst>
      <p:ext uri="{BB962C8B-B14F-4D97-AF65-F5344CB8AC3E}">
        <p14:creationId xmlns:p14="http://schemas.microsoft.com/office/powerpoint/2010/main" val="2833325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620688"/>
            <a:ext cx="8568952" cy="3970318"/>
          </a:xfrm>
          <a:prstGeom prst="rect">
            <a:avLst/>
          </a:prstGeom>
        </p:spPr>
        <p:txBody>
          <a:bodyPr wrap="square">
            <a:spAutoFit/>
          </a:bodyPr>
          <a:lstStyle/>
          <a:p>
            <a:pPr indent="457200" algn="just"/>
            <a:r>
              <a:rPr lang="uk-UA" dirty="0" smtClean="0"/>
              <a:t> У митницях призначення  і пунктах пропуску контроль  за оформленням вантажів  і  відповідністю  товарів  вимогам  санітарних  норм  здійснюється органами санітарно-епідеміологічної служби МОЗ України. </a:t>
            </a:r>
          </a:p>
          <a:p>
            <a:pPr indent="457200" algn="just"/>
            <a:endParaRPr lang="uk-UA" dirty="0" smtClean="0"/>
          </a:p>
          <a:p>
            <a:pPr indent="457200" algn="just"/>
            <a:r>
              <a:rPr lang="uk-UA" b="1" dirty="0" smtClean="0"/>
              <a:t>Основними  напрямами  діяльності,  яку  здійснюють  державні санітарно-епідеміологічні служби, є: </a:t>
            </a:r>
          </a:p>
          <a:p>
            <a:pPr indent="457200" algn="just"/>
            <a:r>
              <a:rPr lang="uk-UA" dirty="0" smtClean="0"/>
              <a:t>- проведення державного санітарно-епідеміологічного нагляду; </a:t>
            </a:r>
          </a:p>
          <a:p>
            <a:pPr indent="457200" algn="just"/>
            <a:r>
              <a:rPr lang="uk-UA" dirty="0" smtClean="0"/>
              <a:t>-  визначення  заходів  з  профілактики  захворювань  і  дотримання  безпеки населення і захисту від шкідливого впливу довкілля; </a:t>
            </a:r>
          </a:p>
          <a:p>
            <a:pPr indent="457200" algn="just"/>
            <a:r>
              <a:rPr lang="uk-UA" dirty="0" smtClean="0"/>
              <a:t>-  забезпечення  санітарно-епідеміологічного  благополуччя  населення  і запобігання розповсюдженню особливо небезпечних і небезпечних інфекційних хвороб тощо; </a:t>
            </a:r>
          </a:p>
          <a:p>
            <a:pPr indent="457200" algn="just"/>
            <a:r>
              <a:rPr lang="uk-UA" dirty="0" smtClean="0"/>
              <a:t>-  проведення  державної  санітарно-епідеміологічної  експертизи, гігієнічної  регламентації  небезпечних  факторів  і  видача  дозволів  на  їх використання. </a:t>
            </a:r>
            <a:endParaRPr lang="uk-UA" dirty="0"/>
          </a:p>
        </p:txBody>
      </p:sp>
    </p:spTree>
    <p:extLst>
      <p:ext uri="{BB962C8B-B14F-4D97-AF65-F5344CB8AC3E}">
        <p14:creationId xmlns:p14="http://schemas.microsoft.com/office/powerpoint/2010/main" val="2833325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496944" cy="1477328"/>
          </a:xfrm>
          <a:prstGeom prst="rect">
            <a:avLst/>
          </a:prstGeom>
        </p:spPr>
        <p:txBody>
          <a:bodyPr wrap="square">
            <a:spAutoFit/>
          </a:bodyPr>
          <a:lstStyle/>
          <a:p>
            <a:pPr indent="457200" algn="just"/>
            <a:r>
              <a:rPr lang="uk-UA" dirty="0" smtClean="0"/>
              <a:t>Санітарно-гігієнічна експертиза, як  і товарна експертиза, складається з трьох етапів: підготовчого, основного і заключного. </a:t>
            </a:r>
          </a:p>
          <a:p>
            <a:pPr indent="457200" algn="just"/>
            <a:endParaRPr lang="uk-UA" dirty="0" smtClean="0"/>
          </a:p>
          <a:p>
            <a:pPr indent="457200" algn="just"/>
            <a:r>
              <a:rPr lang="uk-UA" dirty="0" smtClean="0"/>
              <a:t>Може  проводитися  планова,  позапланова  експертиза  і  експертиза вітчизняних та імпортних товарів, які підлягають обов'язковій сертифікації. </a:t>
            </a:r>
            <a:endParaRPr lang="uk-UA" dirty="0"/>
          </a:p>
        </p:txBody>
      </p:sp>
      <p:sp>
        <p:nvSpPr>
          <p:cNvPr id="3" name="Прямоугольник 2"/>
          <p:cNvSpPr/>
          <p:nvPr/>
        </p:nvSpPr>
        <p:spPr>
          <a:xfrm>
            <a:off x="323528" y="1988840"/>
            <a:ext cx="8424936" cy="1477328"/>
          </a:xfrm>
          <a:prstGeom prst="rect">
            <a:avLst/>
          </a:prstGeom>
        </p:spPr>
        <p:txBody>
          <a:bodyPr wrap="square">
            <a:spAutoFit/>
          </a:bodyPr>
          <a:lstStyle/>
          <a:p>
            <a:pPr indent="457200" algn="just"/>
            <a:r>
              <a:rPr lang="uk-UA" dirty="0" smtClean="0"/>
              <a:t> Обов'язкова  сертифікація  вітчизняної  і  імпортної  продукції  проводиться згідно з переліком продукції, до якого входять продукти харчування, харчові  добавки,  харчова  сировина.  Результатом  сертифікації  є  надання гігієнічного висновку державної санітарно-гігієнічної експертизи на вітчизняну і імпортну продукцію. </a:t>
            </a:r>
            <a:endParaRPr lang="uk-UA" dirty="0"/>
          </a:p>
        </p:txBody>
      </p:sp>
      <p:sp>
        <p:nvSpPr>
          <p:cNvPr id="4" name="Прямоугольник 3"/>
          <p:cNvSpPr/>
          <p:nvPr/>
        </p:nvSpPr>
        <p:spPr>
          <a:xfrm>
            <a:off x="335036" y="3645024"/>
            <a:ext cx="8341420" cy="1200329"/>
          </a:xfrm>
          <a:prstGeom prst="rect">
            <a:avLst/>
          </a:prstGeom>
        </p:spPr>
        <p:txBody>
          <a:bodyPr wrap="square">
            <a:spAutoFit/>
          </a:bodyPr>
          <a:lstStyle/>
          <a:p>
            <a:pPr indent="457200" algn="just"/>
            <a:r>
              <a:rPr lang="uk-UA" dirty="0" smtClean="0"/>
              <a:t> При  оформленні  гігієнічного  висновку  на  імпортну  продукцію постачальник  повинен  подати  контракт,  сертифікат  виготовлювача,  країни-постачальника,  результати  державної  санітарно-гігієнічної  експертизи  та протокол досліджень продукції, проведених в Україні. </a:t>
            </a:r>
            <a:endParaRPr lang="uk-UA" dirty="0"/>
          </a:p>
        </p:txBody>
      </p:sp>
      <p:sp>
        <p:nvSpPr>
          <p:cNvPr id="5" name="Прямоугольник 4"/>
          <p:cNvSpPr/>
          <p:nvPr/>
        </p:nvSpPr>
        <p:spPr>
          <a:xfrm>
            <a:off x="337998" y="5013176"/>
            <a:ext cx="8338457" cy="1754326"/>
          </a:xfrm>
          <a:prstGeom prst="rect">
            <a:avLst/>
          </a:prstGeom>
        </p:spPr>
        <p:txBody>
          <a:bodyPr wrap="square">
            <a:spAutoFit/>
          </a:bodyPr>
          <a:lstStyle/>
          <a:p>
            <a:pPr indent="457200" algn="just"/>
            <a:r>
              <a:rPr lang="uk-UA" dirty="0" smtClean="0"/>
              <a:t> Сертифікат  країни-постачальника  повинен  бути  поданий  до  державної </a:t>
            </a:r>
            <a:r>
              <a:rPr lang="uk-UA" dirty="0" err="1" smtClean="0"/>
              <a:t>санепідемслужби</a:t>
            </a:r>
            <a:r>
              <a:rPr lang="uk-UA" dirty="0" smtClean="0"/>
              <a:t>  перед  закупівлею  сировини,  продуктів, що  імпортуються. </a:t>
            </a:r>
            <a:r>
              <a:rPr lang="uk-UA" dirty="0"/>
              <a:t>У сертифікатах  повинні  міститися  дані  безпеки,  гігієнічні  показники,  </a:t>
            </a:r>
            <a:r>
              <a:rPr lang="uk-UA" dirty="0" err="1" smtClean="0"/>
              <a:t>медико-біологічні</a:t>
            </a:r>
            <a:r>
              <a:rPr lang="uk-UA" dirty="0" smtClean="0"/>
              <a:t>  </a:t>
            </a:r>
            <a:r>
              <a:rPr lang="uk-UA" dirty="0"/>
              <a:t>властивості  продовольчої  сировини,  харчових  продуктів.  Дані </a:t>
            </a:r>
            <a:r>
              <a:rPr lang="uk-UA" dirty="0" smtClean="0"/>
              <a:t>повинні  </a:t>
            </a:r>
            <a:r>
              <a:rPr lang="uk-UA" dirty="0"/>
              <a:t>відповідати  санітарним  нормам,  що  визначаються  за  </a:t>
            </a:r>
            <a:r>
              <a:rPr lang="uk-UA" dirty="0" smtClean="0"/>
              <a:t>санітарно-гігієнічними</a:t>
            </a:r>
            <a:r>
              <a:rPr lang="uk-UA" dirty="0"/>
              <a:t>,  санітарно-токсикологічними,  санітарно-епідеміологічними </a:t>
            </a:r>
            <a:r>
              <a:rPr lang="uk-UA" dirty="0" smtClean="0"/>
              <a:t>показниками</a:t>
            </a:r>
            <a:r>
              <a:rPr lang="uk-UA" dirty="0"/>
              <a:t>. </a:t>
            </a:r>
          </a:p>
        </p:txBody>
      </p:sp>
    </p:spTree>
    <p:extLst>
      <p:ext uri="{BB962C8B-B14F-4D97-AF65-F5344CB8AC3E}">
        <p14:creationId xmlns:p14="http://schemas.microsoft.com/office/powerpoint/2010/main" val="2833325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712968" cy="369332"/>
          </a:xfrm>
          <a:prstGeom prst="rect">
            <a:avLst/>
          </a:prstGeom>
          <a:noFill/>
        </p:spPr>
        <p:txBody>
          <a:bodyPr wrap="square" rtlCol="0">
            <a:spAutoFit/>
          </a:bodyPr>
          <a:lstStyle/>
          <a:p>
            <a:pPr algn="ctr"/>
            <a:r>
              <a:rPr lang="uk-UA" b="1" dirty="0" smtClean="0"/>
              <a:t>Ветеринарно-санітарна експертиза </a:t>
            </a:r>
            <a:endParaRPr lang="ru-RU" b="1" dirty="0"/>
          </a:p>
        </p:txBody>
      </p:sp>
      <p:sp>
        <p:nvSpPr>
          <p:cNvPr id="3" name="Прямоугольник 2"/>
          <p:cNvSpPr/>
          <p:nvPr/>
        </p:nvSpPr>
        <p:spPr>
          <a:xfrm>
            <a:off x="271428" y="908720"/>
            <a:ext cx="8549044" cy="5632311"/>
          </a:xfrm>
          <a:prstGeom prst="rect">
            <a:avLst/>
          </a:prstGeom>
        </p:spPr>
        <p:txBody>
          <a:bodyPr wrap="square">
            <a:spAutoFit/>
          </a:bodyPr>
          <a:lstStyle/>
          <a:p>
            <a:pPr indent="457200" algn="just"/>
            <a:r>
              <a:rPr lang="uk-UA" b="1" dirty="0" smtClean="0"/>
              <a:t>Ветеринарно-санітарна  експертиза  </a:t>
            </a:r>
            <a:r>
              <a:rPr lang="uk-UA" dirty="0" smtClean="0"/>
              <a:t>являє  собою  комплекс діагностичних  і  спеціальних  досліджень  з метою  оцінки  якості  і  безпечності, сировини  тваринного  і  рослинного  походження,  харчових  продуктів,  що призначаються для харчування людей, переробки і годівлі тварин. </a:t>
            </a:r>
          </a:p>
          <a:p>
            <a:pPr indent="457200" algn="just"/>
            <a:endParaRPr lang="uk-UA" dirty="0" smtClean="0"/>
          </a:p>
          <a:p>
            <a:pPr indent="457200" algn="just"/>
            <a:r>
              <a:rPr lang="uk-UA" dirty="0" smtClean="0"/>
              <a:t>Основним  завданням  ветеринарно-санітарної  експертизи  є  попередження  інфекційних та  інвазійних хвороб людей, характерних для тварин, збудники  яких  передаються  через  харчові  продукти,  кормові  і  технічні продукти тваринного і рослинного походження. </a:t>
            </a:r>
          </a:p>
          <a:p>
            <a:pPr indent="457200" algn="just"/>
            <a:endParaRPr lang="uk-UA" dirty="0"/>
          </a:p>
          <a:p>
            <a:pPr indent="457200" algn="just"/>
            <a:r>
              <a:rPr lang="uk-UA" dirty="0" smtClean="0"/>
              <a:t>Об'єктами ветеринарно-санітарної експертизи є продовольча, шкіряна, хутрова  та  інша  сировина,  а  також  харчові  продукти  тваринного  і  деякі рослинного походження. </a:t>
            </a:r>
          </a:p>
          <a:p>
            <a:pPr indent="457200" algn="just"/>
            <a:r>
              <a:rPr lang="uk-UA" dirty="0" smtClean="0"/>
              <a:t>Ветеринарно-санітарна  експертиза  проводиться  перед  гігієнічною експертизою  харчових  продуктів,  яку  здійснюють  лише  за  наявності ветеринарного сертифіката. </a:t>
            </a:r>
          </a:p>
          <a:p>
            <a:pPr indent="457200" algn="just"/>
            <a:r>
              <a:rPr lang="uk-UA" dirty="0" smtClean="0"/>
              <a:t>Експертиза проводиться як </a:t>
            </a:r>
            <a:r>
              <a:rPr lang="uk-UA" dirty="0" err="1" smtClean="0"/>
              <a:t>передзабійний</a:t>
            </a:r>
            <a:r>
              <a:rPr lang="uk-UA" dirty="0" smtClean="0"/>
              <a:t> огляд тварин і птиці: туш і органів тварин і птиці; також продуктів  тваринництва  та  сировини  тваринного  і  рослинного походження на ринках; як </a:t>
            </a:r>
            <a:r>
              <a:rPr lang="uk-UA" dirty="0" err="1" smtClean="0"/>
              <a:t>ДВК</a:t>
            </a:r>
            <a:r>
              <a:rPr lang="uk-UA" dirty="0" smtClean="0"/>
              <a:t>  (державний  ветеринарний  контроль)  на  державному  кордоні  і транспорті, при полюванні на дичину.</a:t>
            </a:r>
            <a:endParaRPr lang="uk-UA" dirty="0"/>
          </a:p>
        </p:txBody>
      </p:sp>
    </p:spTree>
    <p:extLst>
      <p:ext uri="{BB962C8B-B14F-4D97-AF65-F5344CB8AC3E}">
        <p14:creationId xmlns:p14="http://schemas.microsoft.com/office/powerpoint/2010/main" val="28333252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02700"/>
            <a:ext cx="8568952" cy="3416320"/>
          </a:xfrm>
          <a:prstGeom prst="rect">
            <a:avLst/>
          </a:prstGeom>
        </p:spPr>
        <p:txBody>
          <a:bodyPr wrap="square">
            <a:spAutoFit/>
          </a:bodyPr>
          <a:lstStyle/>
          <a:p>
            <a:pPr indent="457200" algn="just"/>
            <a:r>
              <a:rPr lang="uk-UA" dirty="0" smtClean="0"/>
              <a:t> Митне  оформлення  таких  вантажів  відбувається  після  проходження зазначеного контролю, який проводять спеціалісти регіональних служб </a:t>
            </a:r>
            <a:r>
              <a:rPr lang="uk-UA" dirty="0" err="1" smtClean="0"/>
              <a:t>ДВК</a:t>
            </a:r>
            <a:r>
              <a:rPr lang="uk-UA" dirty="0" smtClean="0"/>
              <a:t> </a:t>
            </a:r>
            <a:r>
              <a:rPr lang="uk-UA" dirty="0"/>
              <a:t>та митниць і митних постів, їх робочі місця повинні знаходитись в єдиній митній </a:t>
            </a:r>
            <a:r>
              <a:rPr lang="uk-UA" dirty="0" smtClean="0"/>
              <a:t>зоні</a:t>
            </a:r>
            <a:r>
              <a:rPr lang="uk-UA" dirty="0"/>
              <a:t>. </a:t>
            </a:r>
          </a:p>
          <a:p>
            <a:pPr indent="457200" algn="just"/>
            <a:endParaRPr lang="uk-UA" dirty="0" smtClean="0"/>
          </a:p>
          <a:p>
            <a:pPr indent="457200" algn="just"/>
            <a:r>
              <a:rPr lang="uk-UA" dirty="0" smtClean="0"/>
              <a:t>Ввезення</a:t>
            </a:r>
            <a:r>
              <a:rPr lang="uk-UA" dirty="0"/>
              <a:t>,  вивезення  чи  транзит  через  територію  України  тварин, </a:t>
            </a:r>
            <a:r>
              <a:rPr lang="uk-UA" dirty="0" smtClean="0"/>
              <a:t>продуктів  </a:t>
            </a:r>
            <a:r>
              <a:rPr lang="uk-UA" dirty="0"/>
              <a:t>і  сировини  тваринного  походження  та  інших  вантажів,  в'їзд </a:t>
            </a:r>
            <a:r>
              <a:rPr lang="uk-UA" dirty="0" smtClean="0"/>
              <a:t>транспортних  </a:t>
            </a:r>
            <a:r>
              <a:rPr lang="uk-UA" dirty="0"/>
              <a:t>засобів,  що  підлягають  обов'язковому  контролю,  можливе  за </a:t>
            </a:r>
            <a:r>
              <a:rPr lang="uk-UA" dirty="0" smtClean="0"/>
              <a:t>наявності  </a:t>
            </a:r>
            <a:r>
              <a:rPr lang="uk-UA" dirty="0"/>
              <a:t>документів,  передбачених  міждержавними  угодами,  за  умови </a:t>
            </a:r>
            <a:r>
              <a:rPr lang="uk-UA" dirty="0" smtClean="0"/>
              <a:t>дотримання </a:t>
            </a:r>
            <a:r>
              <a:rPr lang="uk-UA" dirty="0"/>
              <a:t>ветеринарних вимог. </a:t>
            </a:r>
          </a:p>
          <a:p>
            <a:pPr indent="457200" algn="just"/>
            <a:endParaRPr lang="uk-UA" dirty="0" smtClean="0"/>
          </a:p>
          <a:p>
            <a:pPr indent="457200" algn="just"/>
            <a:r>
              <a:rPr lang="uk-UA" dirty="0" smtClean="0"/>
              <a:t>Ввезені  </a:t>
            </a:r>
            <a:r>
              <a:rPr lang="uk-UA" dirty="0"/>
              <a:t>продукти  та  сировина  тваринного  походження  реалізуються </a:t>
            </a:r>
            <a:r>
              <a:rPr lang="uk-UA" dirty="0" smtClean="0"/>
              <a:t>тільки </a:t>
            </a:r>
            <a:r>
              <a:rPr lang="uk-UA" dirty="0"/>
              <a:t>після проведення ветеринарної експертизи. </a:t>
            </a:r>
          </a:p>
        </p:txBody>
      </p:sp>
      <p:sp>
        <p:nvSpPr>
          <p:cNvPr id="3" name="Прямоугольник 2"/>
          <p:cNvSpPr/>
          <p:nvPr/>
        </p:nvSpPr>
        <p:spPr>
          <a:xfrm>
            <a:off x="251520" y="3789040"/>
            <a:ext cx="8640960" cy="2585323"/>
          </a:xfrm>
          <a:prstGeom prst="rect">
            <a:avLst/>
          </a:prstGeom>
        </p:spPr>
        <p:txBody>
          <a:bodyPr wrap="square">
            <a:spAutoFit/>
          </a:bodyPr>
          <a:lstStyle/>
          <a:p>
            <a:pPr indent="457200" algn="just"/>
            <a:r>
              <a:rPr lang="uk-UA" dirty="0" smtClean="0"/>
              <a:t> До  видів  ветеринарне-санітарної  експертизи  залежно  від  виду  об'єкта, місця та мети її проведення належать: </a:t>
            </a:r>
          </a:p>
          <a:p>
            <a:pPr indent="457200" algn="just"/>
            <a:r>
              <a:rPr lang="uk-UA" dirty="0" smtClean="0"/>
              <a:t>- </a:t>
            </a:r>
            <a:r>
              <a:rPr lang="uk-UA" dirty="0" err="1" smtClean="0"/>
              <a:t>передзабійний</a:t>
            </a:r>
            <a:r>
              <a:rPr lang="uk-UA" dirty="0" smtClean="0"/>
              <a:t> огляд тварин; </a:t>
            </a:r>
          </a:p>
          <a:p>
            <a:pPr indent="457200" algn="just"/>
            <a:r>
              <a:rPr lang="uk-UA" dirty="0" smtClean="0"/>
              <a:t>- </a:t>
            </a:r>
            <a:r>
              <a:rPr lang="uk-UA" dirty="0" err="1" smtClean="0"/>
              <a:t>післязабійний</a:t>
            </a:r>
            <a:r>
              <a:rPr lang="uk-UA" dirty="0" smtClean="0"/>
              <a:t> огляд туш і органів тварин та птиці; </a:t>
            </a:r>
          </a:p>
          <a:p>
            <a:pPr indent="457200" algn="just"/>
            <a:r>
              <a:rPr lang="uk-UA" dirty="0" smtClean="0"/>
              <a:t>- </a:t>
            </a:r>
            <a:r>
              <a:rPr lang="uk-UA" dirty="0" err="1" smtClean="0"/>
              <a:t>післязабійна</a:t>
            </a:r>
            <a:r>
              <a:rPr lang="uk-UA" dirty="0" smtClean="0"/>
              <a:t> експертиза туш і органів тварин та птиці; </a:t>
            </a:r>
          </a:p>
          <a:p>
            <a:pPr indent="457200" algn="just"/>
            <a:r>
              <a:rPr lang="uk-UA" dirty="0" smtClean="0"/>
              <a:t>-  експертиза  продуктів  тваринництва  та  сировини  тваринного  та рослинного походження на ринках; </a:t>
            </a:r>
          </a:p>
          <a:p>
            <a:pPr indent="457200" algn="just"/>
            <a:r>
              <a:rPr lang="uk-UA" dirty="0" smtClean="0"/>
              <a:t>-  державний  ветеринарний  контроль  на  державному  кордоні, транспорті, під час полювання на дичину. </a:t>
            </a:r>
            <a:endParaRPr lang="uk-UA" dirty="0"/>
          </a:p>
        </p:txBody>
      </p:sp>
    </p:spTree>
    <p:extLst>
      <p:ext uri="{BB962C8B-B14F-4D97-AF65-F5344CB8AC3E}">
        <p14:creationId xmlns:p14="http://schemas.microsoft.com/office/powerpoint/2010/main" val="2833325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2"/>
            <a:ext cx="8784976" cy="2862322"/>
          </a:xfrm>
          <a:prstGeom prst="rect">
            <a:avLst/>
          </a:prstGeom>
        </p:spPr>
        <p:txBody>
          <a:bodyPr wrap="square">
            <a:spAutoFit/>
          </a:bodyPr>
          <a:lstStyle/>
          <a:p>
            <a:pPr indent="457200" algn="just"/>
            <a:r>
              <a:rPr lang="uk-UA" dirty="0" smtClean="0"/>
              <a:t>Експертизи товарів в  залежності від  об’єкту, що підлягає експертному дослідженню,  поділяють  на  експертизу  продовольчих  та  непродовольчих товарів;  експертизу  товарів  вітчизняного  та  закордонного  виробництва; експертизи  сировини,  обладнання,  напівфабрикатів,  комплектуючих,  готових виробів  тощо.  </a:t>
            </a:r>
          </a:p>
          <a:p>
            <a:pPr indent="457200" algn="just"/>
            <a:endParaRPr lang="uk-UA" dirty="0" smtClean="0"/>
          </a:p>
          <a:p>
            <a:pPr indent="457200" algn="just"/>
            <a:r>
              <a:rPr lang="uk-UA" dirty="0" smtClean="0"/>
              <a:t>Джерелом  інформації  при  цьому  є  </a:t>
            </a:r>
            <a:r>
              <a:rPr lang="uk-UA" dirty="0"/>
              <a:t>первинні  документи (контракти,  угоди,  специфікації);  нормативні  документи  (стандарти,  технічні </a:t>
            </a:r>
            <a:r>
              <a:rPr lang="uk-UA" dirty="0" smtClean="0"/>
              <a:t>умови</a:t>
            </a:r>
            <a:r>
              <a:rPr lang="uk-UA" dirty="0"/>
              <a:t>,  технічні  завдання  щодо  виробництва,  упакування,  маркування, </a:t>
            </a:r>
            <a:r>
              <a:rPr lang="uk-UA" dirty="0" smtClean="0"/>
              <a:t>зберігання</a:t>
            </a:r>
            <a:r>
              <a:rPr lang="uk-UA" dirty="0"/>
              <a:t>, транспортування продукції); законодавчі </a:t>
            </a:r>
            <a:r>
              <a:rPr lang="uk-UA" dirty="0" smtClean="0"/>
              <a:t>акти. </a:t>
            </a:r>
            <a:endParaRPr lang="uk-UA" dirty="0"/>
          </a:p>
          <a:p>
            <a:pPr indent="457200" algn="just"/>
            <a:r>
              <a:rPr lang="uk-UA" dirty="0" smtClean="0"/>
              <a:t>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496" y="116632"/>
            <a:ext cx="8856984" cy="6463308"/>
          </a:xfrm>
          <a:prstGeom prst="rect">
            <a:avLst/>
          </a:prstGeom>
        </p:spPr>
        <p:txBody>
          <a:bodyPr wrap="square">
            <a:spAutoFit/>
          </a:bodyPr>
          <a:lstStyle/>
          <a:p>
            <a:pPr indent="457200" algn="just"/>
            <a:r>
              <a:rPr lang="uk-UA" dirty="0" smtClean="0"/>
              <a:t>В  залежності  від  мети  та  характеру  знань,  що  необхідно  отримати, експертизи товарів можна класифікувати таким чином: </a:t>
            </a:r>
          </a:p>
          <a:p>
            <a:pPr indent="457200" algn="just"/>
            <a:r>
              <a:rPr lang="uk-UA" b="1" dirty="0" smtClean="0"/>
              <a:t>економічні</a:t>
            </a:r>
            <a:r>
              <a:rPr lang="uk-UA" dirty="0" smtClean="0"/>
              <a:t>  (встановлення  фактичного  стану  справ  і  обставин  для  правильного вирішення питання, що виникає в процесі правовідносин): </a:t>
            </a:r>
          </a:p>
          <a:p>
            <a:pPr indent="457200" algn="just"/>
            <a:r>
              <a:rPr lang="uk-UA" dirty="0" smtClean="0"/>
              <a:t>•  визначення фактичної собівартості продукції (послуг, робіт); </a:t>
            </a:r>
          </a:p>
          <a:p>
            <a:pPr indent="457200" algn="just"/>
            <a:r>
              <a:rPr lang="uk-UA" dirty="0" smtClean="0"/>
              <a:t>•  визначення  загальної  суми  приписок  до  виконаних  завдань  щодо випуску товарної продукції (надання послуг, виконання робі) на підприємстві і в  його  підрозділах;  використовується  під  час  розслідування  справ  про фальсифікацію  товарів,  виконання  планів  виробництва  товарної  продукції  за видами,  кількістю  та  якістю,  дотримання  умов  збереження,  транспортування, реалізації тощо;  </a:t>
            </a:r>
          </a:p>
          <a:p>
            <a:pPr indent="457200" algn="just"/>
            <a:endParaRPr lang="uk-UA" b="1" dirty="0" smtClean="0"/>
          </a:p>
          <a:p>
            <a:pPr indent="457200" algn="just"/>
            <a:r>
              <a:rPr lang="uk-UA" b="1" dirty="0" smtClean="0"/>
              <a:t>контрактні </a:t>
            </a:r>
            <a:r>
              <a:rPr lang="uk-UA" dirty="0" smtClean="0"/>
              <a:t> (встановлення  ступеню  дотримання  умов контракту/договору): </a:t>
            </a:r>
          </a:p>
          <a:p>
            <a:pPr indent="457200" algn="just"/>
            <a:r>
              <a:rPr lang="uk-UA" dirty="0" smtClean="0"/>
              <a:t>•  </a:t>
            </a:r>
            <a:r>
              <a:rPr lang="uk-UA" dirty="0" err="1" smtClean="0"/>
              <a:t>передвідвантажувальний</a:t>
            </a:r>
            <a:r>
              <a:rPr lang="uk-UA" dirty="0" smtClean="0"/>
              <a:t> контроль вантажів; </a:t>
            </a:r>
          </a:p>
          <a:p>
            <a:pPr indent="457200" algn="just"/>
            <a:r>
              <a:rPr lang="uk-UA" dirty="0" smtClean="0"/>
              <a:t>•  фіксація стану транспортних і пакувальних засобів; </a:t>
            </a:r>
          </a:p>
          <a:p>
            <a:pPr indent="457200" algn="just"/>
            <a:r>
              <a:rPr lang="uk-UA" dirty="0" smtClean="0"/>
              <a:t>•  оцінка відповідності зразків товарів встановленим вимогам; </a:t>
            </a:r>
          </a:p>
          <a:p>
            <a:pPr indent="457200" algn="just"/>
            <a:r>
              <a:rPr lang="uk-UA" dirty="0" smtClean="0"/>
              <a:t>•  оцінка  відповідності  товарів  в  партії,  що  поступила,  умовам контракту/договору щодо кількості, упаковки, маркування тощо; </a:t>
            </a:r>
          </a:p>
          <a:p>
            <a:pPr indent="457200" algn="just"/>
            <a:endParaRPr lang="uk-UA" dirty="0"/>
          </a:p>
          <a:p>
            <a:pPr indent="457200" algn="just"/>
            <a:r>
              <a:rPr lang="uk-UA" dirty="0" smtClean="0"/>
              <a:t>страхові</a:t>
            </a:r>
            <a:r>
              <a:rPr lang="uk-UA" dirty="0"/>
              <a:t>:  </a:t>
            </a:r>
          </a:p>
          <a:p>
            <a:pPr indent="457200" algn="just"/>
            <a:r>
              <a:rPr lang="uk-UA" dirty="0"/>
              <a:t>•  оцінка  заподіяного  страхувальникові  збитку  у  вартісному  виразі  з </a:t>
            </a:r>
            <a:r>
              <a:rPr lang="uk-UA" dirty="0" smtClean="0"/>
              <a:t>урахуванням  </a:t>
            </a:r>
            <a:r>
              <a:rPr lang="uk-UA" dirty="0"/>
              <a:t>втрати  якості  і/або  фактичної  кількості  при  настанні  страхової </a:t>
            </a:r>
            <a:r>
              <a:rPr lang="uk-UA" dirty="0" smtClean="0"/>
              <a:t>події </a:t>
            </a:r>
            <a:r>
              <a:rPr lang="uk-UA" dirty="0"/>
              <a:t>(страхового випадку), стихійного лиха, пожежі, аварії систем опалювання, </a:t>
            </a:r>
            <a:r>
              <a:rPr lang="uk-UA" dirty="0" smtClean="0"/>
              <a:t>розкрадання </a:t>
            </a:r>
            <a:r>
              <a:rPr lang="uk-UA" dirty="0"/>
              <a:t>майна або його пошкодження та ін</a:t>
            </a:r>
            <a:r>
              <a:rPr lang="uk-UA" dirty="0" smtClean="0"/>
              <a:t>.</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97346"/>
            <a:ext cx="8640960" cy="6740307"/>
          </a:xfrm>
          <a:prstGeom prst="rect">
            <a:avLst/>
          </a:prstGeom>
        </p:spPr>
        <p:txBody>
          <a:bodyPr wrap="square">
            <a:spAutoFit/>
          </a:bodyPr>
          <a:lstStyle/>
          <a:p>
            <a:pPr indent="457200" algn="just"/>
            <a:r>
              <a:rPr lang="uk-UA" b="1" dirty="0" smtClean="0"/>
              <a:t>банківські: </a:t>
            </a:r>
            <a:r>
              <a:rPr lang="uk-UA" dirty="0" smtClean="0"/>
              <a:t>визначення  кількості,  якості  і  орієнтовної  вартості  майна,  що передається під заставу, з урахуванням рівня якості, сезонності, терміну служби (придатності) та ін.; </a:t>
            </a:r>
          </a:p>
          <a:p>
            <a:pPr indent="457200" algn="just"/>
            <a:endParaRPr lang="uk-UA" sz="1000" b="1" dirty="0" smtClean="0"/>
          </a:p>
          <a:p>
            <a:pPr indent="457200" algn="just"/>
            <a:r>
              <a:rPr lang="uk-UA" b="1" dirty="0" smtClean="0"/>
              <a:t>митні</a:t>
            </a:r>
            <a:r>
              <a:rPr lang="uk-UA" dirty="0" smtClean="0"/>
              <a:t>  (встановлення  ступеню  дотримання  чинного  митного законодавства): </a:t>
            </a:r>
          </a:p>
          <a:p>
            <a:pPr indent="457200" algn="just"/>
            <a:r>
              <a:rPr lang="uk-UA" dirty="0" smtClean="0"/>
              <a:t>•  ідентифікація товару; </a:t>
            </a:r>
          </a:p>
          <a:p>
            <a:pPr indent="457200" algn="just"/>
            <a:r>
              <a:rPr lang="uk-UA" dirty="0" smtClean="0"/>
              <a:t>•  визначення країни походження; </a:t>
            </a:r>
          </a:p>
          <a:p>
            <a:pPr indent="457200" algn="just"/>
            <a:r>
              <a:rPr lang="uk-UA" dirty="0" smtClean="0"/>
              <a:t>•  уточнення характеристики товару і визначення його коду згідно з </a:t>
            </a:r>
            <a:r>
              <a:rPr lang="uk-UA" dirty="0" err="1" smtClean="0"/>
              <a:t>УКТ</a:t>
            </a:r>
            <a:r>
              <a:rPr lang="uk-UA" dirty="0" smtClean="0"/>
              <a:t> </a:t>
            </a:r>
            <a:r>
              <a:rPr lang="uk-UA" dirty="0" err="1" smtClean="0"/>
              <a:t>ЗЕД</a:t>
            </a:r>
            <a:r>
              <a:rPr lang="uk-UA" dirty="0" smtClean="0"/>
              <a:t>; </a:t>
            </a:r>
          </a:p>
          <a:p>
            <a:pPr indent="457200" algn="just"/>
            <a:r>
              <a:rPr lang="uk-UA" dirty="0" smtClean="0"/>
              <a:t>•  фіксація  стану  товару,  характеристики  товару,  упаковки,  кількості  у момент  передачі  (отримання)  на  склад(і)  тимчасового  зберігання  на  митній території; </a:t>
            </a:r>
          </a:p>
          <a:p>
            <a:pPr indent="457200" algn="just"/>
            <a:r>
              <a:rPr lang="uk-UA" dirty="0" smtClean="0"/>
              <a:t>•  розрахунки норм витрачання сировини і виходу продукту переробки та його ідентифікація; </a:t>
            </a:r>
          </a:p>
          <a:p>
            <a:pPr indent="457200" algn="just"/>
            <a:endParaRPr lang="uk-UA" sz="1000" dirty="0"/>
          </a:p>
          <a:p>
            <a:pPr indent="457200" algn="just"/>
            <a:r>
              <a:rPr lang="uk-UA" b="1" dirty="0" smtClean="0"/>
              <a:t>судово-правові: </a:t>
            </a:r>
            <a:r>
              <a:rPr lang="uk-UA" dirty="0" smtClean="0"/>
              <a:t>дослідження</a:t>
            </a:r>
            <a:r>
              <a:rPr lang="uk-UA" dirty="0"/>
              <a:t>,  що  проводиться  експертом  в  порядку,  передбаченому </a:t>
            </a:r>
            <a:r>
              <a:rPr lang="uk-UA" dirty="0" smtClean="0"/>
              <a:t>процесуальним </a:t>
            </a:r>
            <a:r>
              <a:rPr lang="uk-UA" dirty="0"/>
              <a:t>законодавством для встановлення за матеріалами кримінальної </a:t>
            </a:r>
            <a:r>
              <a:rPr lang="uk-UA" dirty="0" smtClean="0"/>
              <a:t>або </a:t>
            </a:r>
            <a:r>
              <a:rPr lang="uk-UA" dirty="0"/>
              <a:t>цивільної справи фактичних даних і обставин. </a:t>
            </a:r>
          </a:p>
          <a:p>
            <a:pPr indent="457200" algn="just"/>
            <a:r>
              <a:rPr lang="uk-UA" b="1" dirty="0" smtClean="0"/>
              <a:t>консультаційні:</a:t>
            </a:r>
            <a:r>
              <a:rPr lang="uk-UA" dirty="0" smtClean="0"/>
              <a:t> </a:t>
            </a:r>
            <a:r>
              <a:rPr lang="uk-UA" dirty="0"/>
              <a:t>констатація причин виникнення дефектів товару, пошкодженого під час </a:t>
            </a:r>
            <a:r>
              <a:rPr lang="uk-UA" dirty="0" smtClean="0"/>
              <a:t>маркування</a:t>
            </a:r>
            <a:r>
              <a:rPr lang="uk-UA" dirty="0"/>
              <a:t>, транспортування зберігання, експлуатації тощо; </a:t>
            </a:r>
          </a:p>
          <a:p>
            <a:pPr indent="457200" algn="just"/>
            <a:r>
              <a:rPr lang="uk-UA" b="1" dirty="0" smtClean="0"/>
              <a:t>споживчі</a:t>
            </a:r>
            <a:r>
              <a:rPr lang="uk-UA" b="1" dirty="0"/>
              <a:t>: </a:t>
            </a:r>
          </a:p>
          <a:p>
            <a:pPr indent="457200" algn="just"/>
            <a:r>
              <a:rPr lang="uk-UA" dirty="0"/>
              <a:t>•  визначення  якості  товару,  вживаного  за  призначенням,  виявлення </a:t>
            </a:r>
            <a:r>
              <a:rPr lang="uk-UA" dirty="0" smtClean="0"/>
              <a:t>причин  </a:t>
            </a:r>
            <a:r>
              <a:rPr lang="uk-UA" dirty="0"/>
              <a:t>виникнення  дефектів  і/або  відсотка  зниження  якості  за  наявністю </a:t>
            </a:r>
            <a:r>
              <a:rPr lang="uk-UA" dirty="0" smtClean="0"/>
              <a:t>дефектів</a:t>
            </a:r>
            <a:r>
              <a:rPr lang="uk-UA" dirty="0"/>
              <a:t>; </a:t>
            </a:r>
          </a:p>
          <a:p>
            <a:pPr indent="457200" algn="just"/>
            <a:r>
              <a:rPr lang="uk-UA" dirty="0"/>
              <a:t>•  оцінка  кількості,  якості  і  ціни  товару  з  урахуванням  фактичних </a:t>
            </a:r>
            <a:r>
              <a:rPr lang="uk-UA" dirty="0" smtClean="0"/>
              <a:t>властивостей</a:t>
            </a:r>
            <a:r>
              <a:rPr lang="uk-UA" dirty="0"/>
              <a:t>, гарантійного терміну його служби (придатності); ступеню зносу і </a:t>
            </a:r>
            <a:r>
              <a:rPr lang="uk-UA" dirty="0" smtClean="0"/>
              <a:t>технічного </a:t>
            </a:r>
            <a:r>
              <a:rPr lang="uk-UA" dirty="0"/>
              <a:t>стану. </a:t>
            </a:r>
          </a:p>
        </p:txBody>
      </p:sp>
    </p:spTree>
    <p:extLst>
      <p:ext uri="{BB962C8B-B14F-4D97-AF65-F5344CB8AC3E}">
        <p14:creationId xmlns:p14="http://schemas.microsoft.com/office/powerpoint/2010/main" val="2385270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04664"/>
            <a:ext cx="8568952" cy="3970318"/>
          </a:xfrm>
          <a:prstGeom prst="rect">
            <a:avLst/>
          </a:prstGeom>
        </p:spPr>
        <p:txBody>
          <a:bodyPr wrap="square">
            <a:spAutoFit/>
          </a:bodyPr>
          <a:lstStyle/>
          <a:p>
            <a:pPr indent="457200" algn="just"/>
            <a:r>
              <a:rPr lang="uk-UA" b="1" dirty="0" smtClean="0"/>
              <a:t>Ідентифікаційна експертиза товарів  </a:t>
            </a:r>
            <a:r>
              <a:rPr lang="uk-UA" dirty="0" smtClean="0"/>
              <a:t>– дослідження щодо встановлення відповідності  (тотожності)  характеристик  конкретного  товару  даним, зазначеним  на  маркуванні  і/або  в  супровідних  документах  або  інших  засобах інформації,  зразку-еталону  (його  технічному  опису),  вимогам  нормативних документів,    приналежності  товару  до  однорідної  групи  товарів  або  до контрольованого переліку товарів тощо.  </a:t>
            </a:r>
          </a:p>
          <a:p>
            <a:pPr indent="457200" algn="just"/>
            <a:endParaRPr lang="uk-UA" dirty="0" smtClean="0"/>
          </a:p>
          <a:p>
            <a:pPr indent="457200" algn="just"/>
            <a:r>
              <a:rPr lang="uk-UA" b="1" dirty="0" smtClean="0"/>
              <a:t>Під час проведення ідентифікаційної експертизи товарів експерт повинен визначити: </a:t>
            </a:r>
          </a:p>
          <a:p>
            <a:pPr indent="457200" algn="just"/>
            <a:r>
              <a:rPr lang="uk-UA" dirty="0" smtClean="0"/>
              <a:t>до якого класу або групи однорідних товарів відноситься даний товар (невідомий об’єкт); </a:t>
            </a:r>
          </a:p>
          <a:p>
            <a:pPr indent="457200" algn="just"/>
            <a:r>
              <a:rPr lang="uk-UA" dirty="0" smtClean="0"/>
              <a:t>найменування і приналежність товару (невідомого об'єкту), зокрема, до виробів  (речовин),  ввезення/вивезення  яких  обмежене  або  вони  заборонені  до обігу; </a:t>
            </a:r>
          </a:p>
          <a:p>
            <a:pPr indent="457200" algn="just"/>
            <a:r>
              <a:rPr lang="uk-UA" dirty="0" smtClean="0"/>
              <a:t>відповідність  товару  якісним  характеристикам  і  технічному  опису  на нього. </a:t>
            </a:r>
            <a:endParaRPr lang="uk-UA" dirty="0"/>
          </a:p>
        </p:txBody>
      </p:sp>
    </p:spTree>
    <p:extLst>
      <p:ext uri="{BB962C8B-B14F-4D97-AF65-F5344CB8AC3E}">
        <p14:creationId xmlns:p14="http://schemas.microsoft.com/office/powerpoint/2010/main" val="2385270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5909310"/>
          </a:xfrm>
          <a:prstGeom prst="rect">
            <a:avLst/>
          </a:prstGeom>
        </p:spPr>
        <p:txBody>
          <a:bodyPr wrap="square">
            <a:spAutoFit/>
          </a:bodyPr>
          <a:lstStyle/>
          <a:p>
            <a:pPr indent="457200" algn="just"/>
            <a:r>
              <a:rPr lang="uk-UA" dirty="0" smtClean="0"/>
              <a:t>До  засобів  ідентифікації  товарів  відносяться  нормативні  документи (стандарти, ТУ, правила та ін.), які регламентують показники якості, що можуть бути  використані для цілей  ідентифікації,  а  також  технічні документи, у  тому числі </a:t>
            </a:r>
            <a:r>
              <a:rPr lang="uk-UA" dirty="0" err="1" smtClean="0"/>
              <a:t>товаросупровідні</a:t>
            </a:r>
            <a:r>
              <a:rPr lang="uk-UA" dirty="0" smtClean="0"/>
              <a:t> (накладні, сертифікати, якісні посвідчення, посібники з експлуатації, паспорта та ін.). Найважливішим засобом ідентифікації продукції є маркірування, що містить інформацію, придатну для цілей ідентифікації. </a:t>
            </a:r>
          </a:p>
          <a:p>
            <a:pPr indent="457200" algn="just"/>
            <a:endParaRPr lang="uk-UA" dirty="0" smtClean="0"/>
          </a:p>
          <a:p>
            <a:pPr indent="457200" algn="just"/>
            <a:r>
              <a:rPr lang="uk-UA" dirty="0" smtClean="0"/>
              <a:t>Призначенням зазначених засобів є регламентація критеріїв ідентифікації. </a:t>
            </a:r>
          </a:p>
          <a:p>
            <a:pPr indent="457200" algn="just"/>
            <a:endParaRPr lang="uk-UA" dirty="0"/>
          </a:p>
          <a:p>
            <a:pPr indent="457200" algn="just"/>
            <a:r>
              <a:rPr lang="uk-UA" b="1" dirty="0" smtClean="0"/>
              <a:t>Критерій  ідентифікації  </a:t>
            </a:r>
            <a:r>
              <a:rPr lang="uk-UA" dirty="0" smtClean="0"/>
              <a:t>–  характеристика  товару,  що  дозволяє ототожнювати найменування конкретного товару з найменуванням, зазначеним на маркуванні  і/або  в нормативних,  </a:t>
            </a:r>
            <a:r>
              <a:rPr lang="uk-UA" dirty="0" err="1" smtClean="0"/>
              <a:t>товаросупровідних</a:t>
            </a:r>
            <a:r>
              <a:rPr lang="uk-UA" dirty="0" smtClean="0"/>
              <a:t> документах,  а  також  з вимогами, встановленими нормативною документацією. </a:t>
            </a:r>
          </a:p>
          <a:p>
            <a:pPr indent="457200" algn="just"/>
            <a:endParaRPr lang="uk-UA" dirty="0" smtClean="0"/>
          </a:p>
          <a:p>
            <a:pPr indent="457200" algn="just"/>
            <a:r>
              <a:rPr lang="uk-UA" dirty="0" smtClean="0"/>
              <a:t>Показник  ідентифікації  –  характеристика  конкретного  товару,  вимоги до  якої  встановлено  в  нормативних  або  технічних  документах,  придатна  для порівняння і вирішення питання про тотожність. </a:t>
            </a:r>
          </a:p>
          <a:p>
            <a:pPr indent="457200" algn="just"/>
            <a:endParaRPr lang="uk-UA" dirty="0" smtClean="0"/>
          </a:p>
          <a:p>
            <a:pPr indent="457200" algn="just"/>
            <a:r>
              <a:rPr lang="uk-UA" dirty="0" smtClean="0"/>
              <a:t>Для  цілей  ідентифікації  придатні  лише  деякі  органолептичні  та  фізико-хімічні  показники,  що  характеризують  власне  споживні  властивості  самого товару. </a:t>
            </a:r>
          </a:p>
        </p:txBody>
      </p:sp>
    </p:spTree>
    <p:extLst>
      <p:ext uri="{BB962C8B-B14F-4D97-AF65-F5344CB8AC3E}">
        <p14:creationId xmlns:p14="http://schemas.microsoft.com/office/powerpoint/2010/main" val="238527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568952" cy="5909310"/>
          </a:xfrm>
          <a:prstGeom prst="rect">
            <a:avLst/>
          </a:prstGeom>
        </p:spPr>
        <p:txBody>
          <a:bodyPr wrap="square">
            <a:spAutoFit/>
          </a:bodyPr>
          <a:lstStyle/>
          <a:p>
            <a:pPr indent="457200" algn="just"/>
            <a:r>
              <a:rPr lang="uk-UA" dirty="0" smtClean="0"/>
              <a:t>Органолептичні  показники  –  характеристики  основних  споживних властивостей товарів, визначені за допомогою органів почуттів людини. </a:t>
            </a:r>
          </a:p>
          <a:p>
            <a:pPr indent="457200" algn="just"/>
            <a:endParaRPr lang="uk-UA" dirty="0" smtClean="0"/>
          </a:p>
          <a:p>
            <a:pPr indent="457200" algn="just"/>
            <a:r>
              <a:rPr lang="uk-UA" dirty="0" smtClean="0"/>
              <a:t>До  загальних органолептичних показників, характерних для деяких груп товарів, відносяться, наприклад, зовнішній вигляд, запах, консистенція.  </a:t>
            </a:r>
          </a:p>
          <a:p>
            <a:pPr indent="457200" algn="just"/>
            <a:endParaRPr lang="uk-UA" dirty="0" smtClean="0"/>
          </a:p>
          <a:p>
            <a:pPr indent="457200" algn="just"/>
            <a:r>
              <a:rPr lang="uk-UA" dirty="0" smtClean="0"/>
              <a:t>З о в н </a:t>
            </a:r>
            <a:r>
              <a:rPr lang="uk-UA" dirty="0" err="1" smtClean="0"/>
              <a:t>ішн</a:t>
            </a:r>
            <a:r>
              <a:rPr lang="uk-UA" dirty="0" smtClean="0"/>
              <a:t> і й   в и г л я д   –   н е   тільки самий доступний і розповсюджений, але  й  один  з  найбільш  значущих  критеріїв  ідентифікації.  </a:t>
            </a:r>
          </a:p>
          <a:p>
            <a:pPr indent="457200" algn="just"/>
            <a:endParaRPr lang="uk-UA" dirty="0" smtClean="0"/>
          </a:p>
          <a:p>
            <a:pPr indent="457200" algn="just"/>
            <a:r>
              <a:rPr lang="uk-UA" dirty="0" smtClean="0"/>
              <a:t>Саме  з  цього показника починається  ідентифікація  товару учасниками  експортно-імпортних операцій,  співробітниками  митних  органів,  споживачами,  експертами.  Адже, при виявленні невідповідності зовнішнього вигляду зразку-еталону, технічному опису, нарешті,  загальному уявленню про товар визначення  інших критеріїв є недоцільним.  </a:t>
            </a:r>
          </a:p>
          <a:p>
            <a:pPr indent="457200" algn="just"/>
            <a:endParaRPr lang="uk-UA" dirty="0" smtClean="0"/>
          </a:p>
          <a:p>
            <a:pPr indent="457200" algn="just"/>
            <a:r>
              <a:rPr lang="uk-UA" dirty="0" smtClean="0"/>
              <a:t>Проте,  зовнішній  вигляд  як  критерій  ідентифікації  не  має достатнього  ступеню  надійності,  тому  що  фальсифікація  товарів  найчастіше здійснюється  шляхом  підробки  саме  зовнішніх  ознак.  Наприклад,  тільки  за зовнішнім  виглядом  неможливо  ідентифікувати  пральний  порошок,  парфуми, натуральне  молоко,  тому  що  використані  замінники  найчастіше  мають зовнішній  вигляд,  який  складно  відрізнити  від  натурального  (оригінального) продукту. </a:t>
            </a:r>
            <a:endParaRPr lang="uk-UA" dirty="0"/>
          </a:p>
        </p:txBody>
      </p:sp>
    </p:spTree>
    <p:extLst>
      <p:ext uri="{BB962C8B-B14F-4D97-AF65-F5344CB8AC3E}">
        <p14:creationId xmlns:p14="http://schemas.microsoft.com/office/powerpoint/2010/main" val="238527003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4731</Words>
  <Application>Microsoft Office PowerPoint</Application>
  <PresentationFormat>Экран (4:3)</PresentationFormat>
  <Paragraphs>279</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kafnalog</cp:lastModifiedBy>
  <cp:revision>120</cp:revision>
  <dcterms:created xsi:type="dcterms:W3CDTF">2023-01-06T06:36:12Z</dcterms:created>
  <dcterms:modified xsi:type="dcterms:W3CDTF">2023-01-24T12:08:48Z</dcterms:modified>
</cp:coreProperties>
</file>