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BD9A3E0-676E-4100-AC26-1C21257730B8}"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271FA-F2E4-4976-BD4C-326D1ABAA730}" type="slidenum">
              <a:rPr lang="ru-RU" smtClean="0"/>
              <a:t>‹#›</a:t>
            </a:fld>
            <a:endParaRPr lang="ru-RU"/>
          </a:p>
        </p:txBody>
      </p:sp>
    </p:spTree>
    <p:extLst>
      <p:ext uri="{BB962C8B-B14F-4D97-AF65-F5344CB8AC3E}">
        <p14:creationId xmlns:p14="http://schemas.microsoft.com/office/powerpoint/2010/main" val="422369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D9A3E0-676E-4100-AC26-1C21257730B8}" type="datetimeFigureOut">
              <a:rPr lang="ru-RU" smtClean="0"/>
              <a:t>11.12.2023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4271FA-F2E4-4976-BD4C-326D1ABAA730}" type="slidenum">
              <a:rPr lang="ru-RU" smtClean="0"/>
              <a:t>‹#›</a:t>
            </a:fld>
            <a:endParaRPr lang="ru-RU"/>
          </a:p>
        </p:txBody>
      </p:sp>
    </p:spTree>
    <p:extLst>
      <p:ext uri="{BB962C8B-B14F-4D97-AF65-F5344CB8AC3E}">
        <p14:creationId xmlns:p14="http://schemas.microsoft.com/office/powerpoint/2010/main" val="147652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BD9A3E0-676E-4100-AC26-1C21257730B8}"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271FA-F2E4-4976-BD4C-326D1ABAA730}" type="slidenum">
              <a:rPr lang="ru-RU" smtClean="0"/>
              <a:t>‹#›</a:t>
            </a:fld>
            <a:endParaRPr lang="ru-RU"/>
          </a:p>
        </p:txBody>
      </p:sp>
    </p:spTree>
    <p:extLst>
      <p:ext uri="{BB962C8B-B14F-4D97-AF65-F5344CB8AC3E}">
        <p14:creationId xmlns:p14="http://schemas.microsoft.com/office/powerpoint/2010/main" val="2164799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BD9A3E0-676E-4100-AC26-1C21257730B8}"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271FA-F2E4-4976-BD4C-326D1ABAA730}"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01212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D9A3E0-676E-4100-AC26-1C21257730B8}"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271FA-F2E4-4976-BD4C-326D1ABAA730}" type="slidenum">
              <a:rPr lang="ru-RU" smtClean="0"/>
              <a:t>‹#›</a:t>
            </a:fld>
            <a:endParaRPr lang="ru-RU"/>
          </a:p>
        </p:txBody>
      </p:sp>
    </p:spTree>
    <p:extLst>
      <p:ext uri="{BB962C8B-B14F-4D97-AF65-F5344CB8AC3E}">
        <p14:creationId xmlns:p14="http://schemas.microsoft.com/office/powerpoint/2010/main" val="2459474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D9A3E0-676E-4100-AC26-1C21257730B8}" type="datetimeFigureOut">
              <a:rPr lang="ru-RU" smtClean="0"/>
              <a:t>11.12.2023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271FA-F2E4-4976-BD4C-326D1ABAA730}" type="slidenum">
              <a:rPr lang="ru-RU" smtClean="0"/>
              <a:t>‹#›</a:t>
            </a:fld>
            <a:endParaRPr lang="ru-RU"/>
          </a:p>
        </p:txBody>
      </p:sp>
    </p:spTree>
    <p:extLst>
      <p:ext uri="{BB962C8B-B14F-4D97-AF65-F5344CB8AC3E}">
        <p14:creationId xmlns:p14="http://schemas.microsoft.com/office/powerpoint/2010/main" val="2712599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D9A3E0-676E-4100-AC26-1C21257730B8}" type="datetimeFigureOut">
              <a:rPr lang="ru-RU" smtClean="0"/>
              <a:t>11.12.2023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271FA-F2E4-4976-BD4C-326D1ABAA730}" type="slidenum">
              <a:rPr lang="ru-RU" smtClean="0"/>
              <a:t>‹#›</a:t>
            </a:fld>
            <a:endParaRPr lang="ru-RU"/>
          </a:p>
        </p:txBody>
      </p:sp>
    </p:spTree>
    <p:extLst>
      <p:ext uri="{BB962C8B-B14F-4D97-AF65-F5344CB8AC3E}">
        <p14:creationId xmlns:p14="http://schemas.microsoft.com/office/powerpoint/2010/main" val="1239441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D9A3E0-676E-4100-AC26-1C21257730B8}"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271FA-F2E4-4976-BD4C-326D1ABAA730}" type="slidenum">
              <a:rPr lang="ru-RU" smtClean="0"/>
              <a:t>‹#›</a:t>
            </a:fld>
            <a:endParaRPr lang="ru-RU"/>
          </a:p>
        </p:txBody>
      </p:sp>
    </p:spTree>
    <p:extLst>
      <p:ext uri="{BB962C8B-B14F-4D97-AF65-F5344CB8AC3E}">
        <p14:creationId xmlns:p14="http://schemas.microsoft.com/office/powerpoint/2010/main" val="3568854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D9A3E0-676E-4100-AC26-1C21257730B8}"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271FA-F2E4-4976-BD4C-326D1ABAA730}" type="slidenum">
              <a:rPr lang="ru-RU" smtClean="0"/>
              <a:t>‹#›</a:t>
            </a:fld>
            <a:endParaRPr lang="ru-RU"/>
          </a:p>
        </p:txBody>
      </p:sp>
    </p:spTree>
    <p:extLst>
      <p:ext uri="{BB962C8B-B14F-4D97-AF65-F5344CB8AC3E}">
        <p14:creationId xmlns:p14="http://schemas.microsoft.com/office/powerpoint/2010/main" val="412258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8BD9A3E0-676E-4100-AC26-1C21257730B8}"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271FA-F2E4-4976-BD4C-326D1ABAA730}" type="slidenum">
              <a:rPr lang="ru-RU" smtClean="0"/>
              <a:t>‹#›</a:t>
            </a:fld>
            <a:endParaRPr lang="ru-RU"/>
          </a:p>
        </p:txBody>
      </p:sp>
    </p:spTree>
    <p:extLst>
      <p:ext uri="{BB962C8B-B14F-4D97-AF65-F5344CB8AC3E}">
        <p14:creationId xmlns:p14="http://schemas.microsoft.com/office/powerpoint/2010/main" val="304509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D9A3E0-676E-4100-AC26-1C21257730B8}" type="datetimeFigureOut">
              <a:rPr lang="ru-RU" smtClean="0"/>
              <a:t>11.12.2023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4271FA-F2E4-4976-BD4C-326D1ABAA730}" type="slidenum">
              <a:rPr lang="ru-RU" smtClean="0"/>
              <a:t>‹#›</a:t>
            </a:fld>
            <a:endParaRPr lang="ru-RU"/>
          </a:p>
        </p:txBody>
      </p:sp>
    </p:spTree>
    <p:extLst>
      <p:ext uri="{BB962C8B-B14F-4D97-AF65-F5344CB8AC3E}">
        <p14:creationId xmlns:p14="http://schemas.microsoft.com/office/powerpoint/2010/main" val="288759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BD9A3E0-676E-4100-AC26-1C21257730B8}" type="datetimeFigureOut">
              <a:rPr lang="ru-RU" smtClean="0"/>
              <a:t>11.12.2023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4271FA-F2E4-4976-BD4C-326D1ABAA730}" type="slidenum">
              <a:rPr lang="ru-RU" smtClean="0"/>
              <a:t>‹#›</a:t>
            </a:fld>
            <a:endParaRPr lang="ru-RU"/>
          </a:p>
        </p:txBody>
      </p:sp>
    </p:spTree>
    <p:extLst>
      <p:ext uri="{BB962C8B-B14F-4D97-AF65-F5344CB8AC3E}">
        <p14:creationId xmlns:p14="http://schemas.microsoft.com/office/powerpoint/2010/main" val="3583130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BD9A3E0-676E-4100-AC26-1C21257730B8}" type="datetimeFigureOut">
              <a:rPr lang="ru-RU" smtClean="0"/>
              <a:t>11.12.2023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64271FA-F2E4-4976-BD4C-326D1ABAA730}" type="slidenum">
              <a:rPr lang="ru-RU" smtClean="0"/>
              <a:t>‹#›</a:t>
            </a:fld>
            <a:endParaRPr lang="ru-RU"/>
          </a:p>
        </p:txBody>
      </p:sp>
    </p:spTree>
    <p:extLst>
      <p:ext uri="{BB962C8B-B14F-4D97-AF65-F5344CB8AC3E}">
        <p14:creationId xmlns:p14="http://schemas.microsoft.com/office/powerpoint/2010/main" val="376870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8BD9A3E0-676E-4100-AC26-1C21257730B8}" type="datetimeFigureOut">
              <a:rPr lang="ru-RU" smtClean="0"/>
              <a:t>11.12.2023</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E64271FA-F2E4-4976-BD4C-326D1ABAA730}" type="slidenum">
              <a:rPr lang="ru-RU" smtClean="0"/>
              <a:t>‹#›</a:t>
            </a:fld>
            <a:endParaRPr lang="ru-RU"/>
          </a:p>
        </p:txBody>
      </p:sp>
    </p:spTree>
    <p:extLst>
      <p:ext uri="{BB962C8B-B14F-4D97-AF65-F5344CB8AC3E}">
        <p14:creationId xmlns:p14="http://schemas.microsoft.com/office/powerpoint/2010/main" val="345716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BD9A3E0-676E-4100-AC26-1C21257730B8}" type="datetimeFigureOut">
              <a:rPr lang="ru-RU" smtClean="0"/>
              <a:t>11.12.2023</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E64271FA-F2E4-4976-BD4C-326D1ABAA730}" type="slidenum">
              <a:rPr lang="ru-RU" smtClean="0"/>
              <a:t>‹#›</a:t>
            </a:fld>
            <a:endParaRPr lang="ru-RU"/>
          </a:p>
        </p:txBody>
      </p:sp>
    </p:spTree>
    <p:extLst>
      <p:ext uri="{BB962C8B-B14F-4D97-AF65-F5344CB8AC3E}">
        <p14:creationId xmlns:p14="http://schemas.microsoft.com/office/powerpoint/2010/main" val="360485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8BD9A3E0-676E-4100-AC26-1C21257730B8}" type="datetimeFigureOut">
              <a:rPr lang="ru-RU" smtClean="0"/>
              <a:t>11.12.2023</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E64271FA-F2E4-4976-BD4C-326D1ABAA730}" type="slidenum">
              <a:rPr lang="ru-RU" smtClean="0"/>
              <a:t>‹#›</a:t>
            </a:fld>
            <a:endParaRPr lang="ru-RU"/>
          </a:p>
        </p:txBody>
      </p:sp>
    </p:spTree>
    <p:extLst>
      <p:ext uri="{BB962C8B-B14F-4D97-AF65-F5344CB8AC3E}">
        <p14:creationId xmlns:p14="http://schemas.microsoft.com/office/powerpoint/2010/main" val="85490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D9A3E0-676E-4100-AC26-1C21257730B8}" type="datetimeFigureOut">
              <a:rPr lang="ru-RU" smtClean="0"/>
              <a:t>11.12.2023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4271FA-F2E4-4976-BD4C-326D1ABAA730}" type="slidenum">
              <a:rPr lang="ru-RU" smtClean="0"/>
              <a:t>‹#›</a:t>
            </a:fld>
            <a:endParaRPr lang="ru-RU"/>
          </a:p>
        </p:txBody>
      </p:sp>
    </p:spTree>
    <p:extLst>
      <p:ext uri="{BB962C8B-B14F-4D97-AF65-F5344CB8AC3E}">
        <p14:creationId xmlns:p14="http://schemas.microsoft.com/office/powerpoint/2010/main" val="239729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BD9A3E0-676E-4100-AC26-1C21257730B8}" type="datetimeFigureOut">
              <a:rPr lang="ru-RU" smtClean="0"/>
              <a:t>11.12.2023</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64271FA-F2E4-4976-BD4C-326D1ABAA730}" type="slidenum">
              <a:rPr lang="ru-RU" smtClean="0"/>
              <a:t>‹#›</a:t>
            </a:fld>
            <a:endParaRPr lang="ru-RU"/>
          </a:p>
        </p:txBody>
      </p:sp>
    </p:spTree>
    <p:extLst>
      <p:ext uri="{BB962C8B-B14F-4D97-AF65-F5344CB8AC3E}">
        <p14:creationId xmlns:p14="http://schemas.microsoft.com/office/powerpoint/2010/main" val="20122467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3246" y="625763"/>
            <a:ext cx="8825658" cy="3329581"/>
          </a:xfrm>
        </p:spPr>
        <p:txBody>
          <a:bodyPr/>
          <a:lstStyle/>
          <a:p>
            <a:pPr algn="ctr"/>
            <a:r>
              <a:rPr lang="de-DE" sz="5400" dirty="0">
                <a:effectLst>
                  <a:outerShdw blurRad="38100" dist="38100" dir="2700000" algn="tl">
                    <a:srgbClr val="000000">
                      <a:alpha val="43137"/>
                    </a:srgbClr>
                  </a:outerShdw>
                </a:effectLst>
              </a:rPr>
              <a:t>Messen und Ausstellungen in der BRD</a:t>
            </a:r>
            <a:endParaRPr lang="ru-RU"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847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a:t>Messen und Ausstellungen in der BRD</a:t>
            </a:r>
            <a:br>
              <a:rPr lang="de-DE" dirty="0"/>
            </a:br>
            <a:endParaRPr lang="ru-RU" dirty="0"/>
          </a:p>
        </p:txBody>
      </p:sp>
      <p:sp>
        <p:nvSpPr>
          <p:cNvPr id="3" name="Объект 2"/>
          <p:cNvSpPr>
            <a:spLocks noGrp="1"/>
          </p:cNvSpPr>
          <p:nvPr>
            <p:ph idx="1"/>
          </p:nvPr>
        </p:nvSpPr>
        <p:spPr/>
        <p:txBody>
          <a:bodyPr/>
          <a:lstStyle/>
          <a:p>
            <a:pPr marL="0" indent="457200">
              <a:spcBef>
                <a:spcPts val="0"/>
              </a:spcBef>
              <a:buNone/>
            </a:pPr>
            <a:r>
              <a:rPr lang="de-DE" dirty="0" smtClean="0">
                <a:solidFill>
                  <a:srgbClr val="E3E3E3"/>
                </a:solidFill>
                <a:latin typeface="Google Sans"/>
              </a:rPr>
              <a:t>Die </a:t>
            </a:r>
            <a:r>
              <a:rPr lang="de-DE" dirty="0">
                <a:solidFill>
                  <a:srgbClr val="E3E3E3"/>
                </a:solidFill>
                <a:latin typeface="Google Sans"/>
              </a:rPr>
              <a:t>Bundesrepublik Deutschland ist ein bedeutender Messestandort. Jährlich finden in Deutschland über 150 internationale Messen und Ausstellungen statt, die von bis zu 170.000 Ausstellern und 9 bis 10 Millionen Besuchern besucht werden</a:t>
            </a:r>
            <a:r>
              <a:rPr lang="de-DE" dirty="0" smtClean="0">
                <a:solidFill>
                  <a:srgbClr val="E3E3E3"/>
                </a:solidFill>
                <a:latin typeface="Google Sans"/>
              </a:rPr>
              <a:t>.</a:t>
            </a:r>
            <a:endParaRPr lang="ru-UA" dirty="0" smtClean="0">
              <a:solidFill>
                <a:srgbClr val="E3E3E3"/>
              </a:solidFill>
              <a:latin typeface="Google Sans"/>
            </a:endParaRPr>
          </a:p>
          <a:p>
            <a:pPr marL="0" indent="457200">
              <a:spcBef>
                <a:spcPts val="0"/>
              </a:spcBef>
              <a:buNone/>
            </a:pPr>
            <a:r>
              <a:rPr lang="de-DE" dirty="0">
                <a:solidFill>
                  <a:srgbClr val="E3E3E3"/>
                </a:solidFill>
                <a:latin typeface="Google Sans"/>
              </a:rPr>
              <a:t>Die wichtigsten Messeplätze in Deutschland sind:</a:t>
            </a:r>
          </a:p>
          <a:p>
            <a:pPr marL="0" indent="457200">
              <a:spcBef>
                <a:spcPts val="0"/>
              </a:spcBef>
              <a:buNone/>
            </a:pPr>
            <a:endParaRPr lang="de-DE" dirty="0">
              <a:solidFill>
                <a:srgbClr val="E3E3E3"/>
              </a:solidFill>
              <a:latin typeface="Google Sans"/>
            </a:endParaRPr>
          </a:p>
          <a:p>
            <a:endParaRPr lang="ru-RU" dirty="0"/>
          </a:p>
        </p:txBody>
      </p:sp>
    </p:spTree>
    <p:extLst>
      <p:ext uri="{BB962C8B-B14F-4D97-AF65-F5344CB8AC3E}">
        <p14:creationId xmlns:p14="http://schemas.microsoft.com/office/powerpoint/2010/main" val="3905344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outerShdw blurRad="152400" dist="444500" dir="6300000" sx="98000" sy="98000" algn="ctr" rotWithShape="0">
              <a:srgbClr val="000000">
                <a:alpha val="67000"/>
              </a:srgbClr>
            </a:outerShdw>
          </a:effectLst>
        </p:spPr>
        <p:txBody>
          <a:bodyPr/>
          <a:lstStyle/>
          <a:p>
            <a:r>
              <a:rPr lang="en-US" dirty="0">
                <a:effectLst>
                  <a:outerShdw blurRad="63500" dist="533400" dir="2700000" sx="87000" sy="87000" algn="tl">
                    <a:srgbClr val="000000">
                      <a:alpha val="75000"/>
                    </a:srgbClr>
                  </a:outerShdw>
                </a:effectLst>
              </a:rPr>
              <a:t> Die </a:t>
            </a:r>
            <a:r>
              <a:rPr lang="en-US" dirty="0" err="1">
                <a:effectLst>
                  <a:outerShdw blurRad="63500" dist="533400" dir="2700000" sx="87000" sy="87000" algn="tl">
                    <a:srgbClr val="000000">
                      <a:alpha val="75000"/>
                    </a:srgbClr>
                  </a:outerShdw>
                </a:effectLst>
              </a:rPr>
              <a:t>Messe</a:t>
            </a:r>
            <a:r>
              <a:rPr lang="en-US" dirty="0">
                <a:effectLst>
                  <a:outerShdw blurRad="63500" dist="533400" dir="2700000" sx="87000" sy="87000" algn="tl">
                    <a:srgbClr val="000000">
                      <a:alpha val="75000"/>
                    </a:srgbClr>
                  </a:outerShdw>
                </a:effectLst>
              </a:rPr>
              <a:t> Frankfurt </a:t>
            </a:r>
            <a:endParaRPr lang="ru-RU" dirty="0">
              <a:effectLst>
                <a:outerShdw blurRad="63500" dist="533400" dir="2700000" sx="87000" sy="87000" algn="tl">
                  <a:srgbClr val="000000">
                    <a:alpha val="75000"/>
                  </a:srgbClr>
                </a:outerShdw>
              </a:effectLst>
            </a:endParaRPr>
          </a:p>
        </p:txBody>
      </p:sp>
      <p:sp>
        <p:nvSpPr>
          <p:cNvPr id="3" name="Объект 2"/>
          <p:cNvSpPr>
            <a:spLocks noGrp="1"/>
          </p:cNvSpPr>
          <p:nvPr>
            <p:ph idx="1"/>
          </p:nvPr>
        </p:nvSpPr>
        <p:spPr>
          <a:xfrm>
            <a:off x="964766" y="1840482"/>
            <a:ext cx="8946541" cy="4195481"/>
          </a:xfrm>
        </p:spPr>
        <p:txBody>
          <a:bodyPr/>
          <a:lstStyle/>
          <a:p>
            <a:pPr marL="0" lvl="0" indent="457200">
              <a:spcBef>
                <a:spcPts val="0"/>
              </a:spcBef>
              <a:buClr>
                <a:srgbClr val="1E5155">
                  <a:lumMod val="40000"/>
                  <a:lumOff val="60000"/>
                </a:srgbClr>
              </a:buClr>
              <a:buNone/>
            </a:pPr>
            <a:r>
              <a:rPr lang="de-DE" dirty="0">
                <a:solidFill>
                  <a:srgbClr val="E3E3E3"/>
                </a:solidFill>
                <a:latin typeface="Google Sans"/>
              </a:rPr>
              <a:t>Frankfurt am Main: Die Messe Frankfurt ist mit einem Ausstellungsfläche von über 500.000 Quadratmetern die größte Messe in Deutschland. Sie ist vor allem für ihre internationalen Fachmessen bekannt, darunter die Internationale Automobil-Ausstellung (IAA), die Frankfurter Buchmesse und die Frankfurter Buchmesse.</a:t>
            </a:r>
          </a:p>
          <a:p>
            <a:endParaRPr lang="ru-RU" dirty="0"/>
          </a:p>
        </p:txBody>
      </p:sp>
      <p:pic>
        <p:nvPicPr>
          <p:cNvPr id="1026" name="Picture 2" descr="Messe Frankfurt revamps spring 2021 sched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69853"/>
            <a:ext cx="611505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Франкфуртський книжковий ярмарок 2021 відбудеться у гібридному формат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298" y="3209636"/>
            <a:ext cx="6452702" cy="364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767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effectLst>
                  <a:outerShdw blurRad="152400" dist="444500" dir="2700000" sx="98000" sy="98000" algn="tl">
                    <a:srgbClr val="000000">
                      <a:alpha val="67000"/>
                    </a:srgbClr>
                  </a:outerShdw>
                </a:effectLst>
              </a:rPr>
              <a:t>Hannover</a:t>
            </a:r>
            <a:endParaRPr lang="ru-RU" dirty="0">
              <a:effectLst>
                <a:outerShdw blurRad="152400" dist="444500" dir="2700000" sx="98000" sy="98000" algn="tl">
                  <a:srgbClr val="000000">
                    <a:alpha val="67000"/>
                  </a:srgbClr>
                </a:outerShdw>
              </a:effectLst>
            </a:endParaRPr>
          </a:p>
        </p:txBody>
      </p:sp>
      <p:sp>
        <p:nvSpPr>
          <p:cNvPr id="3" name="Объект 2"/>
          <p:cNvSpPr>
            <a:spLocks noGrp="1"/>
          </p:cNvSpPr>
          <p:nvPr>
            <p:ph idx="1"/>
          </p:nvPr>
        </p:nvSpPr>
        <p:spPr/>
        <p:txBody>
          <a:bodyPr/>
          <a:lstStyle/>
          <a:p>
            <a:pPr marL="0" indent="457200">
              <a:spcBef>
                <a:spcPts val="0"/>
              </a:spcBef>
              <a:buNone/>
            </a:pPr>
            <a:r>
              <a:rPr lang="de-DE" dirty="0"/>
              <a:t>Die Deutsche Messe Hannover ist ein weiterer wichtiger Messestandort in Deutschland. Sie ist vor allem für ihre Industriemessen bekannt, darunter die Hannover Messe, die CeBIT und die </a:t>
            </a:r>
            <a:r>
              <a:rPr lang="de-DE" dirty="0" err="1"/>
              <a:t>Agritechnica</a:t>
            </a:r>
            <a:r>
              <a:rPr lang="de-DE" dirty="0"/>
              <a:t>.</a:t>
            </a:r>
            <a:endParaRPr lang="ru-RU" dirty="0"/>
          </a:p>
        </p:txBody>
      </p:sp>
      <p:pic>
        <p:nvPicPr>
          <p:cNvPr id="2050" name="Picture 2" descr="EXPO-Holzdach auf dem Messegelän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739" y="3132137"/>
            <a:ext cx="7286625"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699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effectLst>
                  <a:outerShdw blurRad="76200" dist="393700" dir="3180000" sx="99000" sy="99000" algn="ctr" rotWithShape="0">
                    <a:srgbClr val="000000">
                      <a:alpha val="67000"/>
                    </a:srgbClr>
                  </a:outerShdw>
                </a:effectLst>
              </a:rPr>
              <a:t>München</a:t>
            </a:r>
            <a:endParaRPr lang="ru-RU" dirty="0">
              <a:effectLst>
                <a:outerShdw blurRad="76200" dist="393700" dir="3180000" sx="99000" sy="99000" algn="ctr" rotWithShape="0">
                  <a:srgbClr val="000000">
                    <a:alpha val="67000"/>
                  </a:srgbClr>
                </a:outerShdw>
              </a:effectLst>
            </a:endParaRPr>
          </a:p>
        </p:txBody>
      </p:sp>
      <p:sp>
        <p:nvSpPr>
          <p:cNvPr id="3" name="Объект 2"/>
          <p:cNvSpPr>
            <a:spLocks noGrp="1"/>
          </p:cNvSpPr>
          <p:nvPr>
            <p:ph idx="1"/>
          </p:nvPr>
        </p:nvSpPr>
        <p:spPr>
          <a:xfrm>
            <a:off x="1395544" y="1459029"/>
            <a:ext cx="8946541" cy="4195481"/>
          </a:xfrm>
        </p:spPr>
        <p:txBody>
          <a:bodyPr/>
          <a:lstStyle/>
          <a:p>
            <a:pPr marL="0" indent="457200">
              <a:spcBef>
                <a:spcPts val="0"/>
              </a:spcBef>
              <a:buNone/>
            </a:pPr>
            <a:r>
              <a:rPr lang="de-DE" dirty="0" smtClean="0"/>
              <a:t>Die </a:t>
            </a:r>
            <a:r>
              <a:rPr lang="de-DE" dirty="0"/>
              <a:t>Messe München ist ein bedeutender Messestandort für Konsumgüter und Einzelhandel. Sie ist vor allem für ihre Messen wie die Internationalen Funkausstellung (IFA), die ISM und die ISPO bekannt.</a:t>
            </a:r>
            <a:endParaRPr lang="ru-RU" dirty="0"/>
          </a:p>
        </p:txBody>
      </p:sp>
      <p:pic>
        <p:nvPicPr>
          <p:cNvPr id="8" name="Рисунок 7"/>
          <p:cNvPicPr>
            <a:picLocks noChangeAspect="1"/>
          </p:cNvPicPr>
          <p:nvPr/>
        </p:nvPicPr>
        <p:blipFill>
          <a:blip r:embed="rId2"/>
          <a:stretch>
            <a:fillRect/>
          </a:stretch>
        </p:blipFill>
        <p:spPr>
          <a:xfrm>
            <a:off x="0" y="2726827"/>
            <a:ext cx="12192000" cy="4131173"/>
          </a:xfrm>
          <a:prstGeom prst="rect">
            <a:avLst/>
          </a:prstGeom>
        </p:spPr>
      </p:pic>
    </p:spTree>
    <p:extLst>
      <p:ext uri="{BB962C8B-B14F-4D97-AF65-F5344CB8AC3E}">
        <p14:creationId xmlns:p14="http://schemas.microsoft.com/office/powerpoint/2010/main" val="141069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effectLst>
                  <a:outerShdw blurRad="50800" dist="152400" dir="2700000" algn="tl">
                    <a:srgbClr val="000000">
                      <a:alpha val="43137"/>
                    </a:srgbClr>
                  </a:outerShdw>
                </a:effectLst>
              </a:rPr>
              <a:t>Köln</a:t>
            </a:r>
            <a:endParaRPr lang="ru-RU" dirty="0">
              <a:effectLst>
                <a:outerShdw blurRad="50800" dist="152400" dir="2700000" algn="tl">
                  <a:srgbClr val="000000">
                    <a:alpha val="43137"/>
                  </a:srgbClr>
                </a:outerShdw>
              </a:effectLst>
            </a:endParaRPr>
          </a:p>
        </p:txBody>
      </p:sp>
      <p:sp>
        <p:nvSpPr>
          <p:cNvPr id="3" name="Объект 2"/>
          <p:cNvSpPr>
            <a:spLocks noGrp="1"/>
          </p:cNvSpPr>
          <p:nvPr>
            <p:ph idx="1"/>
          </p:nvPr>
        </p:nvSpPr>
        <p:spPr>
          <a:xfrm>
            <a:off x="1648257" y="1535682"/>
            <a:ext cx="8946541" cy="4195481"/>
          </a:xfrm>
        </p:spPr>
        <p:txBody>
          <a:bodyPr/>
          <a:lstStyle/>
          <a:p>
            <a:pPr marL="0" indent="457200">
              <a:spcBef>
                <a:spcPts val="0"/>
              </a:spcBef>
              <a:buNone/>
            </a:pPr>
            <a:r>
              <a:rPr lang="de-DE" dirty="0"/>
              <a:t>Die Messe Köln ist ein bedeutender Messestandort für Konsumgüter, Einzelhandel und Tourismus. Sie ist vor allem für ihre Messen wie die </a:t>
            </a:r>
            <a:r>
              <a:rPr lang="de-DE" dirty="0" err="1"/>
              <a:t>Anuga</a:t>
            </a:r>
            <a:r>
              <a:rPr lang="de-DE" dirty="0"/>
              <a:t>, die </a:t>
            </a:r>
            <a:r>
              <a:rPr lang="de-DE" dirty="0" err="1"/>
              <a:t>Spoga+Gafa</a:t>
            </a:r>
            <a:r>
              <a:rPr lang="de-DE" dirty="0"/>
              <a:t> und die </a:t>
            </a:r>
            <a:r>
              <a:rPr lang="de-DE" dirty="0" err="1"/>
              <a:t>Photokina</a:t>
            </a:r>
            <a:r>
              <a:rPr lang="de-DE" dirty="0"/>
              <a:t> bekannt.</a:t>
            </a:r>
            <a:endParaRPr lang="ru-RU" dirty="0"/>
          </a:p>
        </p:txBody>
      </p:sp>
      <p:pic>
        <p:nvPicPr>
          <p:cNvPr id="4098" name="Picture 2" descr="Ibis budget Koeln Messe, Cologne – Updated 2023 Pr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95" y="2766291"/>
            <a:ext cx="5313988" cy="39854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oelnmesse | koeln.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448" y="3283093"/>
            <a:ext cx="53816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95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a:effectLst>
                  <a:outerShdw blurRad="38100" dist="165100" dir="2700000" algn="tl">
                    <a:srgbClr val="000000">
                      <a:alpha val="43137"/>
                    </a:srgbClr>
                  </a:outerShdw>
                </a:effectLst>
              </a:rPr>
              <a:t>Messen und Ausstellungen in der BRD</a:t>
            </a:r>
            <a:endParaRPr lang="ru-RU" dirty="0">
              <a:effectLst>
                <a:outerShdw blurRad="38100" dist="165100" dir="2700000" algn="tl">
                  <a:srgbClr val="000000">
                    <a:alpha val="43137"/>
                  </a:srgbClr>
                </a:outerShdw>
              </a:effectLst>
            </a:endParaRPr>
          </a:p>
        </p:txBody>
      </p:sp>
      <p:sp>
        <p:nvSpPr>
          <p:cNvPr id="3" name="Объект 2"/>
          <p:cNvSpPr>
            <a:spLocks noGrp="1"/>
          </p:cNvSpPr>
          <p:nvPr>
            <p:ph idx="1"/>
          </p:nvPr>
        </p:nvSpPr>
        <p:spPr>
          <a:xfrm>
            <a:off x="1121784" y="2006736"/>
            <a:ext cx="8946541" cy="4195481"/>
          </a:xfrm>
        </p:spPr>
        <p:txBody>
          <a:bodyPr>
            <a:normAutofit/>
          </a:bodyPr>
          <a:lstStyle/>
          <a:p>
            <a:pPr marL="0" indent="450000">
              <a:spcBef>
                <a:spcPts val="0"/>
              </a:spcBef>
            </a:pPr>
            <a:r>
              <a:rPr lang="de-DE" dirty="0"/>
              <a:t>Die Messen und Ausstellungen in Deutschland spielen eine wichtige Rolle für die deutsche Wirtschaft. Sie sind eine wichtige Plattform für Unternehmen, um ihre Produkte und Dienstleistungen zu präsentieren und neue Kunden zu gewinnen. Die Messen und Ausstellungen tragen auch zur wirtschaftlichen Dynamik in Deutschland bei, indem sie neue Impulse für Innovationen und Investitionen setzen.</a:t>
            </a:r>
          </a:p>
          <a:p>
            <a:pPr marL="0" indent="450000">
              <a:spcBef>
                <a:spcPts val="0"/>
              </a:spcBef>
            </a:pPr>
            <a:endParaRPr lang="de-DE" dirty="0"/>
          </a:p>
          <a:p>
            <a:pPr marL="0" indent="450000">
              <a:spcBef>
                <a:spcPts val="0"/>
              </a:spcBef>
            </a:pPr>
            <a:r>
              <a:rPr lang="de-DE" dirty="0"/>
              <a:t>Die Messen und Ausstellungen in Deutschland sind auch für die Besucher eine interessante und informative Veranstaltung. Sie bieten die Möglichkeit, sich über neue Produkte und Trends zu informieren, sich mit anderen Fachleuten auszutauschen und neue Kontakte zu knüpfen.</a:t>
            </a:r>
            <a:endParaRPr lang="ru-RU" dirty="0"/>
          </a:p>
        </p:txBody>
      </p:sp>
    </p:spTree>
    <p:extLst>
      <p:ext uri="{BB962C8B-B14F-4D97-AF65-F5344CB8AC3E}">
        <p14:creationId xmlns:p14="http://schemas.microsoft.com/office/powerpoint/2010/main" val="255796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2766" y="2542445"/>
            <a:ext cx="8946541" cy="4195481"/>
          </a:xfrm>
        </p:spPr>
        <p:txBody>
          <a:bodyPr/>
          <a:lstStyle/>
          <a:p>
            <a:pPr marL="0" lvl="0" indent="0" algn="ctr">
              <a:buClr>
                <a:srgbClr val="90C226"/>
              </a:buClr>
              <a:buNone/>
            </a:pPr>
            <a:r>
              <a:rPr lang="de-DE" sz="5400" dirty="0">
                <a:solidFill>
                  <a:prstClr val="white">
                    <a:lumMod val="75000"/>
                    <a:lumOff val="25000"/>
                  </a:prstClr>
                </a:solidFill>
                <a:latin typeface="Times New Roman" panose="02020603050405020304" pitchFamily="18" charset="0"/>
                <a:ea typeface="+mn-ea"/>
                <a:cs typeface="Times New Roman" panose="02020603050405020304" pitchFamily="18" charset="0"/>
              </a:rPr>
              <a:t>Vielen Dank für Ihre Aufmerksamkeit!</a:t>
            </a:r>
            <a:endParaRPr lang="ru-RU" sz="5400" dirty="0">
              <a:solidFill>
                <a:prstClr val="white">
                  <a:lumMod val="75000"/>
                  <a:lumOff val="25000"/>
                </a:prstClr>
              </a:solidFill>
              <a:latin typeface="Times New Roman" panose="02020603050405020304" pitchFamily="18" charset="0"/>
              <a:ea typeface="+mn-ea"/>
              <a:cs typeface="Times New Roman" panose="02020603050405020304" pitchFamily="18" charset="0"/>
            </a:endParaRPr>
          </a:p>
          <a:p>
            <a:endParaRPr lang="ru-RU" dirty="0"/>
          </a:p>
        </p:txBody>
      </p:sp>
    </p:spTree>
    <p:extLst>
      <p:ext uri="{BB962C8B-B14F-4D97-AF65-F5344CB8AC3E}">
        <p14:creationId xmlns:p14="http://schemas.microsoft.com/office/powerpoint/2010/main" val="27149870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Ион</Template>
  <TotalTime>68</TotalTime>
  <Words>319</Words>
  <Application>Microsoft Office PowerPoint</Application>
  <PresentationFormat>Широкоэкранный</PresentationFormat>
  <Paragraphs>17</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Century Gothic</vt:lpstr>
      <vt:lpstr>Google Sans</vt:lpstr>
      <vt:lpstr>Times New Roman</vt:lpstr>
      <vt:lpstr>Wingdings 3</vt:lpstr>
      <vt:lpstr>Ион</vt:lpstr>
      <vt:lpstr>Messen und Ausstellungen in der BRD</vt:lpstr>
      <vt:lpstr>Messen und Ausstellungen in der BRD </vt:lpstr>
      <vt:lpstr> Die Messe Frankfurt </vt:lpstr>
      <vt:lpstr>Hannover</vt:lpstr>
      <vt:lpstr>München</vt:lpstr>
      <vt:lpstr>Köln</vt:lpstr>
      <vt:lpstr>Messen und Ausstellungen in der BRD</vt:lpstr>
      <vt:lpstr>Презентация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Messen und Ausstellungen in der BRD</dc:title>
  <dc:creator>HP</dc:creator>
  <cp:lastModifiedBy>HP</cp:lastModifiedBy>
  <cp:revision>3</cp:revision>
  <dcterms:created xsi:type="dcterms:W3CDTF">2023-12-11T15:56:03Z</dcterms:created>
  <dcterms:modified xsi:type="dcterms:W3CDTF">2023-12-11T17:04:31Z</dcterms:modified>
</cp:coreProperties>
</file>