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8" r:id="rId3"/>
    <p:sldId id="333" r:id="rId4"/>
    <p:sldId id="335" r:id="rId5"/>
    <p:sldId id="337" r:id="rId6"/>
    <p:sldId id="334" r:id="rId7"/>
    <p:sldId id="317" r:id="rId8"/>
    <p:sldId id="318" r:id="rId9"/>
    <p:sldId id="319" r:id="rId10"/>
    <p:sldId id="324" r:id="rId11"/>
    <p:sldId id="325" r:id="rId12"/>
    <p:sldId id="326" r:id="rId13"/>
    <p:sldId id="327" r:id="rId14"/>
    <p:sldId id="304" r:id="rId15"/>
    <p:sldId id="328" r:id="rId16"/>
    <p:sldId id="329" r:id="rId17"/>
    <p:sldId id="330" r:id="rId18"/>
    <p:sldId id="331" r:id="rId19"/>
    <p:sldId id="332" r:id="rId20"/>
    <p:sldId id="289" r:id="rId21"/>
    <p:sldId id="301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7" r:id="rId32"/>
    <p:sldId id="309" r:id="rId33"/>
    <p:sldId id="310" r:id="rId34"/>
    <p:sldId id="311" r:id="rId35"/>
    <p:sldId id="308" r:id="rId36"/>
    <p:sldId id="290" r:id="rId37"/>
    <p:sldId id="336" r:id="rId38"/>
  </p:sldIdLst>
  <p:sldSz cx="100806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Конструктор, трансформация, добавление заметок, совместная работа, помощник" id="{B9B51309-D148-4332-87C2-07BE32FBCA3B}">
          <p14:sldIdLst>
            <p14:sldId id="338"/>
            <p14:sldId id="333"/>
            <p14:sldId id="335"/>
            <p14:sldId id="337"/>
            <p14:sldId id="334"/>
            <p14:sldId id="317"/>
            <p14:sldId id="318"/>
            <p14:sldId id="319"/>
            <p14:sldId id="324"/>
            <p14:sldId id="325"/>
            <p14:sldId id="326"/>
            <p14:sldId id="327"/>
            <p14:sldId id="304"/>
            <p14:sldId id="328"/>
            <p14:sldId id="329"/>
            <p14:sldId id="330"/>
            <p14:sldId id="331"/>
            <p14:sldId id="332"/>
            <p14:sldId id="289"/>
            <p14:sldId id="301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7"/>
            <p14:sldId id="309"/>
            <p14:sldId id="310"/>
            <p14:sldId id="311"/>
            <p14:sldId id="308"/>
            <p14:sldId id="290"/>
            <p14:sldId id="336"/>
          </p14:sldIdLst>
        </p14:section>
        <p14:section name="Дополнительные сведения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214" autoAdjust="0"/>
  </p:normalViewPr>
  <p:slideViewPr>
    <p:cSldViewPr snapToGrid="0">
      <p:cViewPr>
        <p:scale>
          <a:sx n="100" d="100"/>
          <a:sy n="100" d="100"/>
        </p:scale>
        <p:origin x="-600" y="-282"/>
      </p:cViewPr>
      <p:guideLst>
        <p:guide orient="horz" pos="2160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EB71F8A-5B58-4C79-A6CD-C4710F7FF4A7}" type="datetime1">
              <a:rPr lang="ru-RU" smtClean="0"/>
              <a:t>03.02.2023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3995-0B17-4F15-B968-D687711C3F9A}" type="datetime1">
              <a:rPr lang="ru-RU" noProof="0" smtClean="0"/>
              <a:pPr/>
              <a:t>03.02.2023</a:t>
            </a:fld>
            <a:endParaRPr lang="ru-RU" noProof="0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143000"/>
            <a:ext cx="453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0463" y="1143000"/>
            <a:ext cx="4537075" cy="3086100"/>
          </a:xfrm>
        </p:spPr>
      </p:sp>
      <p:sp>
        <p:nvSpPr>
          <p:cNvPr id="3" name="Заметки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10799" y="262785"/>
            <a:ext cx="9659029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1">
                <a:cs typeface="Aharoni" pitchFamily="2" charset="-79"/>
              </a:defRPr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 userDrawn="1"/>
        </p:nvCxnSpPr>
        <p:spPr>
          <a:xfrm>
            <a:off x="499760" y="1196392"/>
            <a:ext cx="9081105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0945" y="448056"/>
            <a:ext cx="9149953" cy="640080"/>
          </a:xfrm>
        </p:spPr>
        <p:txBody>
          <a:bodyPr rtlCol="0" anchor="b" anchorCtr="0">
            <a:normAutofit/>
          </a:bodyPr>
          <a:lstStyle>
            <a:lvl1pPr algn="ctr">
              <a:defRPr sz="2800" b="1">
                <a:solidFill>
                  <a:schemeClr val="bg2">
                    <a:lumMod val="25000"/>
                  </a:schemeClr>
                </a:solidFill>
                <a:cs typeface="Aharoni" pitchFamily="2" charset="-79"/>
              </a:defRPr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8571366" cy="509854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 dirty="0" smtClean="0"/>
              <a:t>Образец текста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 dirty="0" smtClean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 dirty="0" smtClean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 dirty="0" smtClean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22100" y="6203953"/>
            <a:ext cx="270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10800" y="262785"/>
            <a:ext cx="9659813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10798" y="0"/>
            <a:ext cx="9659029" cy="100404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29" y="181980"/>
            <a:ext cx="9149953" cy="640080"/>
          </a:xfrm>
        </p:spPr>
        <p:txBody>
          <a:bodyPr rtlCol="0">
            <a:normAutofit/>
          </a:bodyPr>
          <a:lstStyle>
            <a:lvl1pPr algn="ctr">
              <a:defRPr sz="3600" b="1">
                <a:solidFill>
                  <a:schemeClr val="bg1"/>
                </a:solidFill>
                <a:cs typeface="Aharoni" pitchFamily="2" charset="-79"/>
              </a:defRPr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46068" y="1238250"/>
            <a:ext cx="7809964" cy="529971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 dirty="0" smtClean="0"/>
              <a:t>Образец текста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 dirty="0" smtClean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 dirty="0" smtClean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 dirty="0" smtClean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11693" y="265177"/>
            <a:ext cx="9659813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47" y="448056"/>
            <a:ext cx="914991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46068" y="1435608"/>
            <a:ext cx="3651706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Второй уровень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Третий уровень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Четвертый уровень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Пятый уровень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446068" y="6203953"/>
            <a:ext cx="270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7C3FF7-3DC1-4209-8476-953DFCB5CA6B}" type="datetime1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843239" y="6203953"/>
            <a:ext cx="2394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25389" y="6203953"/>
            <a:ext cx="270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499760" y="1196392"/>
            <a:ext cx="9081105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stsecr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U_yU4xGT9hrVFo6euH8LLw" TargetMode="External"/><Relationship Id="rId2" Type="http://schemas.openxmlformats.org/officeDocument/2006/relationships/hyperlink" Target="https://www.youtube.com/channel/UCeNpzcxM-hUhnabwC7oZeY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cartHVtvAUzfajflyeT_G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m.blo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043" y="1164324"/>
            <a:ext cx="8694539" cy="2387600"/>
          </a:xfrm>
        </p:spPr>
        <p:txBody>
          <a:bodyPr rtlCol="0" anchor="ctr" anchorCtr="0">
            <a:norm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</a:rPr>
              <a:t>Створення </a:t>
            </a:r>
            <a:r>
              <a:rPr lang="uk-UA" sz="4800" dirty="0" err="1" smtClean="0">
                <a:solidFill>
                  <a:schemeClr val="bg1"/>
                </a:solidFill>
              </a:rPr>
              <a:t>блогу</a:t>
            </a:r>
            <a:r>
              <a:rPr lang="uk-UA" sz="4800" dirty="0" smtClean="0">
                <a:solidFill>
                  <a:schemeClr val="bg1"/>
                </a:solidFill>
              </a:rPr>
              <a:t>. Системний підхід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85730" y="5320706"/>
            <a:ext cx="7923226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</a:t>
            </a:r>
            <a:r>
              <a:rPr lang="uk-UA" dirty="0" err="1" smtClean="0"/>
              <a:t>блогів</a:t>
            </a:r>
            <a:r>
              <a:rPr lang="uk-UA" dirty="0" smtClean="0"/>
              <a:t>. </a:t>
            </a:r>
            <a:r>
              <a:rPr lang="uk-UA" dirty="0" err="1" smtClean="0"/>
              <a:t>Нишеві</a:t>
            </a:r>
            <a:r>
              <a:rPr lang="uk-UA" dirty="0" smtClean="0"/>
              <a:t> </a:t>
            </a:r>
            <a:r>
              <a:rPr lang="uk-UA" dirty="0" err="1" smtClean="0"/>
              <a:t>блоги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Кулінарія, рецепти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Батьківський </a:t>
            </a:r>
            <a:r>
              <a:rPr lang="uk-UA" dirty="0" err="1" smtClean="0"/>
              <a:t>блог</a:t>
            </a:r>
            <a:r>
              <a:rPr lang="uk-UA" dirty="0" smtClean="0"/>
              <a:t> – </a:t>
            </a:r>
            <a:br>
              <a:rPr lang="uk-UA" dirty="0" smtClean="0"/>
            </a:br>
            <a:r>
              <a:rPr lang="uk-UA" dirty="0" smtClean="0"/>
              <a:t>сім</a:t>
            </a:r>
            <a:r>
              <a:rPr lang="en-US" dirty="0" smtClean="0"/>
              <a:t>’</a:t>
            </a:r>
            <a:r>
              <a:rPr lang="uk-UA" dirty="0" smtClean="0"/>
              <a:t>я, діти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Домашній декор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132" y="4643736"/>
            <a:ext cx="50403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Соф</a:t>
            </a:r>
            <a:r>
              <a:rPr lang="uk-UA" dirty="0" smtClean="0"/>
              <a:t>і</a:t>
            </a:r>
            <a:r>
              <a:rPr lang="ru-RU" dirty="0" smtClean="0"/>
              <a:t>я </a:t>
            </a:r>
            <a:r>
              <a:rPr lang="ru-RU" dirty="0" err="1"/>
              <a:t>Стужук</a:t>
            </a:r>
            <a:r>
              <a:rPr lang="ru-RU" dirty="0"/>
              <a:t>.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інфлюенсер</a:t>
            </a:r>
            <a:r>
              <a:rPr lang="ru-RU" dirty="0"/>
              <a:t>, </a:t>
            </a:r>
            <a:r>
              <a:rPr lang="ru-RU" dirty="0" err="1"/>
              <a:t>Instagram-блогер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/>
              <a:t>модель </a:t>
            </a:r>
            <a:endParaRPr lang="ru-RU" dirty="0" smtClean="0"/>
          </a:p>
          <a:p>
            <a:r>
              <a:rPr lang="ru-RU" dirty="0" smtClean="0"/>
              <a:t>5,8 млн </a:t>
            </a:r>
            <a:r>
              <a:rPr lang="ru-RU" dirty="0" err="1" smtClean="0"/>
              <a:t>підписників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9476" t="13918" r="12013" b="5700"/>
          <a:stretch/>
        </p:blipFill>
        <p:spPr>
          <a:xfrm>
            <a:off x="5038725" y="1409701"/>
            <a:ext cx="47529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Нишевий</a:t>
            </a:r>
            <a:r>
              <a:rPr lang="uk-UA" dirty="0" smtClean="0"/>
              <a:t> </a:t>
            </a:r>
            <a:r>
              <a:rPr lang="uk-UA" dirty="0" err="1" smtClean="0"/>
              <a:t>блог</a:t>
            </a:r>
            <a:r>
              <a:rPr lang="uk-UA" dirty="0" smtClean="0"/>
              <a:t> з рецептами </a:t>
            </a:r>
            <a:r>
              <a:rPr lang="uk-UA" dirty="0" err="1" smtClean="0"/>
              <a:t>Джеймі</a:t>
            </a:r>
            <a:r>
              <a:rPr lang="uk-UA" dirty="0" smtClean="0"/>
              <a:t> Олівера </a:t>
            </a:r>
            <a:r>
              <a:rPr lang="en-US" sz="2200" dirty="0"/>
              <a:t>https://www.jamieoliver.com/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1575" b="11629"/>
          <a:stretch/>
        </p:blipFill>
        <p:spPr bwMode="auto">
          <a:xfrm>
            <a:off x="819149" y="1225111"/>
            <a:ext cx="8048625" cy="539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Партнерські </a:t>
            </a:r>
            <a:r>
              <a:rPr lang="uk-UA" dirty="0" err="1" smtClean="0"/>
              <a:t>блоги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err="1"/>
              <a:t>Афілійовані</a:t>
            </a:r>
            <a:r>
              <a:rPr lang="ru-RU" sz="2200" dirty="0"/>
              <a:t> </a:t>
            </a:r>
            <a:r>
              <a:rPr lang="ru-RU" sz="2200" dirty="0" err="1"/>
              <a:t>блогери</a:t>
            </a:r>
            <a:r>
              <a:rPr lang="ru-RU" sz="2200" dirty="0"/>
              <a:t> </a:t>
            </a:r>
            <a:r>
              <a:rPr lang="ru-RU" sz="2200" dirty="0" smtClean="0"/>
              <a:t>– </a:t>
            </a:r>
            <a:r>
              <a:rPr lang="ru-RU" sz="2200" dirty="0" err="1" smtClean="0"/>
              <a:t>ті</a:t>
            </a:r>
            <a:r>
              <a:rPr lang="ru-RU" sz="2200" dirty="0"/>
              <a:t>, </a:t>
            </a:r>
            <a:r>
              <a:rPr lang="ru-RU" sz="2200" dirty="0" err="1"/>
              <a:t>хто</a:t>
            </a:r>
            <a:r>
              <a:rPr lang="ru-RU" sz="2200" dirty="0"/>
              <a:t> </a:t>
            </a:r>
            <a:r>
              <a:rPr lang="ru-RU" sz="2200" dirty="0" err="1"/>
              <a:t>веде</a:t>
            </a:r>
            <a:r>
              <a:rPr lang="ru-RU" sz="2200" dirty="0"/>
              <a:t> блог для </a:t>
            </a:r>
            <a:r>
              <a:rPr lang="ru-RU" sz="2200" dirty="0" err="1"/>
              <a:t>отримання</a:t>
            </a:r>
            <a:r>
              <a:rPr lang="ru-RU" sz="2200" dirty="0"/>
              <a:t> </a:t>
            </a:r>
            <a:r>
              <a:rPr lang="ru-RU" sz="2200" dirty="0" err="1"/>
              <a:t>комісійних</a:t>
            </a:r>
            <a:r>
              <a:rPr lang="ru-RU" sz="2200" dirty="0"/>
              <a:t> з </a:t>
            </a:r>
            <a:r>
              <a:rPr lang="ru-RU" sz="2200" dirty="0" err="1"/>
              <a:t>партнерського</a:t>
            </a:r>
            <a:r>
              <a:rPr lang="ru-RU" sz="2200" dirty="0"/>
              <a:t> </a:t>
            </a:r>
            <a:r>
              <a:rPr lang="ru-RU" sz="2200" dirty="0" smtClean="0"/>
              <a:t>маркетингу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огляди </a:t>
            </a:r>
            <a:r>
              <a:rPr lang="ru-RU" sz="2200" dirty="0" err="1"/>
              <a:t>партнерських</a:t>
            </a:r>
            <a:r>
              <a:rPr lang="ru-RU" sz="2200" dirty="0"/>
              <a:t> </a:t>
            </a:r>
            <a:r>
              <a:rPr lang="ru-RU" sz="2200" dirty="0" err="1" smtClean="0"/>
              <a:t>продуктів</a:t>
            </a:r>
            <a:endParaRPr lang="ru-RU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err="1" smtClean="0"/>
              <a:t>спонукають</a:t>
            </a:r>
            <a:r>
              <a:rPr lang="ru-RU" sz="2200" dirty="0" smtClean="0"/>
              <a:t> </a:t>
            </a:r>
            <a:r>
              <a:rPr lang="ru-RU" sz="2200" dirty="0" err="1"/>
              <a:t>відвідувачів</a:t>
            </a:r>
            <a:r>
              <a:rPr lang="ru-RU" sz="2200" dirty="0"/>
              <a:t> </a:t>
            </a:r>
            <a:r>
              <a:rPr lang="ru-RU" sz="2200" dirty="0" err="1"/>
              <a:t>купувати</a:t>
            </a:r>
            <a:r>
              <a:rPr lang="ru-RU" sz="2200" dirty="0"/>
              <a:t> </a:t>
            </a:r>
            <a:r>
              <a:rPr lang="ru-RU" sz="2200" dirty="0" err="1"/>
              <a:t>ці</a:t>
            </a:r>
            <a:r>
              <a:rPr lang="ru-RU" sz="2200" dirty="0"/>
              <a:t> </a:t>
            </a:r>
            <a:r>
              <a:rPr lang="ru-RU" sz="2200" dirty="0" err="1" smtClean="0"/>
              <a:t>продукти</a:t>
            </a:r>
            <a:r>
              <a:rPr lang="ru-RU" sz="2200" dirty="0" smtClean="0"/>
              <a:t> через </a:t>
            </a:r>
            <a:r>
              <a:rPr lang="ru-RU" sz="2200" dirty="0" err="1" smtClean="0"/>
              <a:t>партнерське</a:t>
            </a:r>
            <a:r>
              <a:rPr lang="ru-RU" sz="2200" dirty="0" smtClean="0"/>
              <a:t> </a:t>
            </a:r>
            <a:r>
              <a:rPr lang="ru-RU" sz="2200" dirty="0" err="1"/>
              <a:t>посилання</a:t>
            </a:r>
            <a:r>
              <a:rPr lang="ru-RU" sz="2200" dirty="0"/>
              <a:t> </a:t>
            </a:r>
            <a:r>
              <a:rPr lang="ru-RU" sz="2200" dirty="0" err="1" smtClean="0"/>
              <a:t>блогера</a:t>
            </a:r>
            <a:r>
              <a:rPr lang="ru-RU" sz="2200" dirty="0" smtClean="0"/>
              <a:t> – </a:t>
            </a:r>
            <a:r>
              <a:rPr lang="ru-RU" sz="2200" dirty="0" err="1" smtClean="0"/>
              <a:t>блогер</a:t>
            </a:r>
            <a:r>
              <a:rPr lang="ru-RU" sz="2200" dirty="0" smtClean="0"/>
              <a:t> </a:t>
            </a:r>
            <a:r>
              <a:rPr lang="ru-RU" sz="2200" dirty="0" err="1" smtClean="0"/>
              <a:t>отримує</a:t>
            </a:r>
            <a:r>
              <a:rPr lang="ru-RU" sz="2200" dirty="0" smtClean="0"/>
              <a:t> </a:t>
            </a:r>
            <a:r>
              <a:rPr lang="ru-RU" sz="2200" dirty="0" err="1" smtClean="0"/>
              <a:t>комісійні</a:t>
            </a:r>
            <a:endParaRPr lang="ru-RU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err="1" smtClean="0"/>
              <a:t>створення</a:t>
            </a:r>
            <a:r>
              <a:rPr lang="ru-RU" sz="2200" dirty="0" smtClean="0"/>
              <a:t> </a:t>
            </a:r>
            <a:r>
              <a:rPr lang="ru-RU" sz="2200" dirty="0"/>
              <a:t>великого списку </a:t>
            </a:r>
            <a:r>
              <a:rPr lang="ru-RU" sz="2200" dirty="0" err="1"/>
              <a:t>розсилки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просувати</a:t>
            </a:r>
            <a:r>
              <a:rPr lang="ru-RU" sz="2200" dirty="0"/>
              <a:t> запуск </a:t>
            </a:r>
            <a:r>
              <a:rPr lang="ru-RU" sz="2200" dirty="0" err="1"/>
              <a:t>партнерських</a:t>
            </a:r>
            <a:r>
              <a:rPr lang="ru-RU" sz="2200" dirty="0"/>
              <a:t> </a:t>
            </a:r>
            <a:r>
              <a:rPr lang="ru-RU" sz="2200" dirty="0" err="1"/>
              <a:t>продуктів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виділеними</a:t>
            </a:r>
            <a:r>
              <a:rPr lang="ru-RU" sz="2200" dirty="0"/>
              <a:t> </a:t>
            </a:r>
            <a:r>
              <a:rPr lang="ru-RU" sz="2200" dirty="0" err="1" smtClean="0"/>
              <a:t>передплатниками</a:t>
            </a:r>
            <a:endParaRPr lang="ru-RU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Задача –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огляди </a:t>
            </a:r>
            <a:r>
              <a:rPr lang="ru-RU" sz="2200" dirty="0" err="1"/>
              <a:t>продуктів</a:t>
            </a:r>
            <a:r>
              <a:rPr lang="ru-RU" sz="2200" dirty="0"/>
              <a:t> </a:t>
            </a:r>
            <a:r>
              <a:rPr lang="ru-RU" sz="2200" dirty="0" err="1"/>
              <a:t>були</a:t>
            </a:r>
            <a:r>
              <a:rPr lang="ru-RU" sz="2200" dirty="0"/>
              <a:t> </a:t>
            </a:r>
            <a:r>
              <a:rPr lang="ru-RU" sz="2200" dirty="0" err="1"/>
              <a:t>прочитані</a:t>
            </a:r>
            <a:r>
              <a:rPr lang="ru-RU" sz="2200" dirty="0"/>
              <a:t> </a:t>
            </a:r>
            <a:r>
              <a:rPr lang="ru-RU" sz="2200" dirty="0" err="1"/>
              <a:t>тими</a:t>
            </a:r>
            <a:r>
              <a:rPr lang="ru-RU" sz="2200" dirty="0"/>
              <a:t>, </a:t>
            </a:r>
            <a:r>
              <a:rPr lang="ru-RU" sz="2200" dirty="0" err="1"/>
              <a:t>хто</a:t>
            </a:r>
            <a:r>
              <a:rPr lang="ru-RU" sz="2200" dirty="0"/>
              <a:t>, </a:t>
            </a:r>
            <a:r>
              <a:rPr lang="ru-RU" sz="2200" dirty="0" err="1"/>
              <a:t>ймовірно</a:t>
            </a:r>
            <a:r>
              <a:rPr lang="ru-RU" sz="2200" dirty="0"/>
              <a:t>, </a:t>
            </a:r>
            <a:r>
              <a:rPr lang="ru-RU" sz="2200" dirty="0" err="1"/>
              <a:t>придбає</a:t>
            </a:r>
            <a:r>
              <a:rPr lang="ru-RU" sz="2200" dirty="0"/>
              <a:t> </a:t>
            </a:r>
            <a:r>
              <a:rPr lang="ru-RU" sz="2200" dirty="0" err="1"/>
              <a:t>ці</a:t>
            </a:r>
            <a:r>
              <a:rPr lang="ru-RU" sz="2200" dirty="0"/>
              <a:t> </a:t>
            </a:r>
            <a:r>
              <a:rPr lang="ru-RU" sz="2200" dirty="0" err="1" smtClean="0"/>
              <a:t>продукти</a:t>
            </a:r>
            <a:endParaRPr lang="ru-RU" sz="2200" dirty="0" smtClean="0"/>
          </a:p>
          <a:p>
            <a:endParaRPr lang="uk-UA" dirty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351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45" y="448056"/>
            <a:ext cx="3617056" cy="64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 </a:t>
            </a:r>
            <a:r>
              <a:rPr lang="uk-UA" dirty="0" err="1" smtClean="0"/>
              <a:t>нишевого</a:t>
            </a:r>
            <a:r>
              <a:rPr lang="uk-UA" dirty="0" smtClean="0"/>
              <a:t> </a:t>
            </a:r>
            <a:r>
              <a:rPr lang="uk-UA" dirty="0" err="1" smtClean="0"/>
              <a:t>блогу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8" y="1435608"/>
            <a:ext cx="3306782" cy="509854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1600" dirty="0"/>
              <a:t>https://www.tiktok.com/@kik_vika_ </a:t>
            </a:r>
            <a:endParaRPr lang="uk-UA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Вікторія</a:t>
            </a:r>
            <a:r>
              <a:rPr lang="ru-RU" sz="2000" dirty="0" smtClean="0"/>
              <a:t> </a:t>
            </a:r>
            <a:r>
              <a:rPr lang="ru-RU" sz="2000" dirty="0" err="1"/>
              <a:t>Кіктенко</a:t>
            </a:r>
            <a:r>
              <a:rPr lang="ru-RU" sz="2000" dirty="0"/>
              <a:t> </a:t>
            </a:r>
            <a:r>
              <a:rPr lang="ru-RU" sz="2000" dirty="0" err="1"/>
              <a:t>позиціонує</a:t>
            </a:r>
            <a:r>
              <a:rPr lang="ru-RU" sz="2000" dirty="0"/>
              <a:t> себе </a:t>
            </a:r>
            <a:r>
              <a:rPr lang="ru-RU" sz="2000" dirty="0" err="1"/>
              <a:t>народним</a:t>
            </a:r>
            <a:r>
              <a:rPr lang="ru-RU" sz="2000" dirty="0"/>
              <a:t> </a:t>
            </a:r>
            <a:r>
              <a:rPr lang="ru-RU" sz="2000" dirty="0" err="1" smtClean="0"/>
              <a:t>ревізором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Основна</a:t>
            </a:r>
            <a:r>
              <a:rPr lang="ru-RU" sz="2000" dirty="0" smtClean="0"/>
              <a:t> </a:t>
            </a:r>
            <a:r>
              <a:rPr lang="ru-RU" sz="2000" dirty="0"/>
              <a:t>тема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сториз</a:t>
            </a:r>
            <a:r>
              <a:rPr lang="ru-RU" sz="2000" dirty="0"/>
              <a:t> у </a:t>
            </a:r>
            <a:r>
              <a:rPr lang="ru-RU" sz="2000" dirty="0" err="1"/>
              <a:t>мережі</a:t>
            </a:r>
            <a:r>
              <a:rPr lang="ru-RU" sz="2000" dirty="0"/>
              <a:t> </a:t>
            </a:r>
            <a:r>
              <a:rPr lang="en-US" sz="2000" dirty="0" err="1"/>
              <a:t>Instagram</a:t>
            </a:r>
            <a:r>
              <a:rPr lang="en-US" sz="2000" dirty="0"/>
              <a:t> </a:t>
            </a:r>
            <a:r>
              <a:rPr lang="uk-UA" sz="2000" dirty="0" smtClean="0"/>
              <a:t>та </a:t>
            </a:r>
            <a:r>
              <a:rPr lang="uk-UA" sz="2000" dirty="0" err="1" smtClean="0"/>
              <a:t>ТікТок</a:t>
            </a:r>
            <a:r>
              <a:rPr lang="uk-UA" sz="2000" dirty="0" smtClean="0"/>
              <a:t> </a:t>
            </a:r>
            <a:r>
              <a:rPr lang="en-US" sz="2000" dirty="0" smtClean="0"/>
              <a:t>— </a:t>
            </a:r>
            <a:r>
              <a:rPr lang="ru-RU" sz="2000" dirty="0" err="1"/>
              <a:t>тестування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, </a:t>
            </a:r>
            <a:r>
              <a:rPr lang="ru-RU" sz="2000" dirty="0" err="1"/>
              <a:t>побутової</a:t>
            </a:r>
            <a:r>
              <a:rPr lang="ru-RU" sz="2000" dirty="0"/>
              <a:t> </a:t>
            </a:r>
            <a:r>
              <a:rPr lang="ru-RU" sz="2000" dirty="0" err="1"/>
              <a:t>хімії</a:t>
            </a:r>
            <a:r>
              <a:rPr lang="ru-RU" sz="2000" dirty="0"/>
              <a:t> та </a:t>
            </a:r>
            <a:r>
              <a:rPr lang="ru-RU" sz="2000" dirty="0" smtClean="0"/>
              <a:t>води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1 </a:t>
            </a:r>
            <a:r>
              <a:rPr lang="ru-RU" sz="2000" dirty="0"/>
              <a:t>млн </a:t>
            </a:r>
            <a:r>
              <a:rPr lang="ru-RU" sz="2000" dirty="0" err="1" smtClean="0"/>
              <a:t>передплатників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t="16007" r="1682" b="4750"/>
          <a:stretch/>
        </p:blipFill>
        <p:spPr bwMode="auto">
          <a:xfrm>
            <a:off x="4048001" y="1647825"/>
            <a:ext cx="5819986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3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</a:t>
            </a:r>
            <a:r>
              <a:rPr lang="uk-UA" dirty="0" err="1"/>
              <a:t>нишевого</a:t>
            </a:r>
            <a:r>
              <a:rPr lang="uk-UA" dirty="0"/>
              <a:t> </a:t>
            </a:r>
            <a:r>
              <a:rPr lang="uk-UA" dirty="0" err="1" smtClean="0"/>
              <a:t>блогу</a:t>
            </a:r>
            <a:r>
              <a:rPr lang="uk-UA" dirty="0" smtClean="0"/>
              <a:t> - </a:t>
            </a:r>
            <a:r>
              <a:rPr lang="ru-RU" dirty="0" err="1" smtClean="0"/>
              <a:t>Мі</a:t>
            </a:r>
            <a:r>
              <a:rPr lang="en-US" dirty="0" err="1" smtClean="0"/>
              <a:t>ss</a:t>
            </a:r>
            <a:r>
              <a:rPr lang="ru-RU" dirty="0" smtClean="0"/>
              <a:t> К</a:t>
            </a:r>
            <a:r>
              <a:rPr lang="en-US" dirty="0" err="1" smtClean="0"/>
              <a:t>aty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3621108" cy="509854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Партнерський </a:t>
            </a:r>
            <a:r>
              <a:rPr lang="uk-UA" sz="2000" dirty="0" err="1" smtClean="0"/>
              <a:t>блог</a:t>
            </a:r>
            <a:r>
              <a:rPr lang="uk-UA" sz="2000" dirty="0" smtClean="0"/>
              <a:t> – просування дитячих товарів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Для дітей 5-10 років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ігри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Іграшки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Розваги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Дитячий одяг та меблі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12228" r="1848" b="11957"/>
          <a:stretch/>
        </p:blipFill>
        <p:spPr bwMode="auto">
          <a:xfrm>
            <a:off x="4190245" y="1371600"/>
            <a:ext cx="5890380" cy="524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9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Медіа </a:t>
            </a:r>
            <a:r>
              <a:rPr lang="uk-UA" dirty="0" err="1" smtClean="0"/>
              <a:t>блоги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Відеоблог</a:t>
            </a:r>
            <a:r>
              <a:rPr lang="ru-RU" dirty="0" smtClean="0"/>
              <a:t> (</a:t>
            </a:r>
            <a:r>
              <a:rPr lang="ru-RU" dirty="0" err="1" smtClean="0"/>
              <a:t>влог</a:t>
            </a:r>
            <a:r>
              <a:rPr lang="ru-RU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контент </a:t>
            </a:r>
            <a:r>
              <a:rPr lang="ru-RU" dirty="0"/>
              <a:t>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 smtClean="0"/>
              <a:t>сайтів</a:t>
            </a:r>
            <a:r>
              <a:rPr lang="ru-RU" dirty="0" smtClean="0"/>
              <a:t> - журнал </a:t>
            </a:r>
            <a:r>
              <a:rPr lang="ru-RU" dirty="0" err="1" smtClean="0"/>
              <a:t>посилань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Фотоблог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Арт-блог  -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/>
              <a:t>ескізи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 smtClean="0"/>
              <a:t>блозі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dirty="0" err="1" smtClean="0"/>
              <a:t>Блог</a:t>
            </a:r>
            <a:r>
              <a:rPr lang="uk-UA" dirty="0" smtClean="0"/>
              <a:t> із </a:t>
            </a:r>
            <a:r>
              <a:rPr lang="uk-UA" dirty="0" err="1" smtClean="0"/>
              <a:t>стрімами</a:t>
            </a:r>
            <a:r>
              <a:rPr lang="uk-UA" dirty="0" smtClean="0"/>
              <a:t>, прямими ефірами (трансляції, наприклад, ігрових процесів)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err="1" smtClean="0"/>
              <a:t>Аудіоблог</a:t>
            </a:r>
            <a:r>
              <a:rPr lang="uk-UA" dirty="0" smtClean="0"/>
              <a:t> – </a:t>
            </a:r>
            <a:r>
              <a:rPr lang="uk-UA" dirty="0" err="1" smtClean="0"/>
              <a:t>подкасти</a:t>
            </a:r>
            <a:r>
              <a:rPr lang="uk-UA" dirty="0" smtClean="0"/>
              <a:t> з </a:t>
            </a:r>
            <a:r>
              <a:rPr lang="uk-UA" dirty="0" err="1" smtClean="0"/>
              <a:t>аудіофайлами</a:t>
            </a:r>
            <a:endParaRPr lang="uk-U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dirty="0" err="1" smtClean="0"/>
              <a:t>Мікси</a:t>
            </a:r>
            <a:r>
              <a:rPr lang="uk-UA" dirty="0" smtClean="0"/>
              <a:t> всіх типів контенту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/>
              <a:t>платформи</a:t>
            </a:r>
            <a:r>
              <a:rPr lang="ru-RU" dirty="0"/>
              <a:t> для </a:t>
            </a:r>
            <a:r>
              <a:rPr lang="ru-RU" dirty="0" err="1"/>
              <a:t>ведення</a:t>
            </a:r>
            <a:r>
              <a:rPr lang="ru-RU" dirty="0"/>
              <a:t> блогу, яка буде </a:t>
            </a:r>
            <a:r>
              <a:rPr lang="ru-RU" dirty="0" err="1"/>
              <a:t>відповідати</a:t>
            </a:r>
            <a:r>
              <a:rPr lang="ru-RU" dirty="0"/>
              <a:t> вашим </a:t>
            </a:r>
            <a:r>
              <a:rPr lang="ru-RU" dirty="0" smtClean="0"/>
              <a:t>потребам</a:t>
            </a:r>
          </a:p>
          <a:p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хостинг з дешевим </a:t>
            </a:r>
            <a:r>
              <a:rPr lang="ru-RU" dirty="0" err="1" smtClean="0"/>
              <a:t>зберіганням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великого </a:t>
            </a:r>
            <a:r>
              <a:rPr lang="ru-RU" dirty="0" err="1" smtClean="0"/>
              <a:t>розміру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3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Приклад успішного </a:t>
            </a:r>
            <a:r>
              <a:rPr lang="uk-UA" dirty="0" err="1" smtClean="0"/>
              <a:t>медіаблогу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4002108" cy="5098542"/>
          </a:xfrm>
        </p:spPr>
        <p:txBody>
          <a:bodyPr/>
          <a:lstStyle/>
          <a:p>
            <a:r>
              <a:rPr lang="ru-RU" dirty="0"/>
              <a:t>Блог </a:t>
            </a:r>
            <a:r>
              <a:rPr lang="en-US" dirty="0" err="1" smtClean="0">
                <a:hlinkClick r:id="rId2"/>
              </a:rPr>
              <a:t>PostSecret</a:t>
            </a:r>
            <a:endParaRPr lang="uk-UA" dirty="0" smtClean="0"/>
          </a:p>
          <a:p>
            <a:r>
              <a:rPr lang="ru-RU" dirty="0" smtClean="0"/>
              <a:t>люди </a:t>
            </a:r>
            <a:r>
              <a:rPr lang="ru-RU" dirty="0" err="1"/>
              <a:t>анонімно</a:t>
            </a:r>
            <a:r>
              <a:rPr lang="ru-RU" dirty="0"/>
              <a:t> </a:t>
            </a:r>
            <a:r>
              <a:rPr lang="ru-RU" dirty="0" err="1"/>
              <a:t>надсилають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секрети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листівках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315" t="-39423" r="107315" b="39423"/>
          <a:stretch/>
        </p:blipFill>
        <p:spPr bwMode="auto">
          <a:xfrm>
            <a:off x="-91050" y="1190625"/>
            <a:ext cx="45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5" t="11289" r="35818" b="8278"/>
          <a:stretch/>
        </p:blipFill>
        <p:spPr bwMode="auto">
          <a:xfrm>
            <a:off x="6438900" y="609599"/>
            <a:ext cx="2838450" cy="58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9775" y="5201335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пізно</a:t>
            </a:r>
            <a:r>
              <a:rPr lang="ru-RU" dirty="0" smtClean="0"/>
              <a:t>, </a:t>
            </a:r>
            <a:r>
              <a:rPr lang="ru-RU" dirty="0"/>
              <a:t>коли </a:t>
            </a:r>
            <a:r>
              <a:rPr lang="ru-RU" dirty="0" smtClean="0"/>
              <a:t>я </a:t>
            </a:r>
            <a:r>
              <a:rPr lang="ru-RU" dirty="0" err="1" smtClean="0"/>
              <a:t>зрозумів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для них, а не для </a:t>
            </a:r>
            <a:r>
              <a:rPr lang="ru-RU" dirty="0" smtClean="0"/>
              <a:t>себе»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4650" y="6010960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«я </a:t>
            </a:r>
            <a:r>
              <a:rPr lang="ru-RU" dirty="0" err="1"/>
              <a:t>вдавав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Святого Духа, коли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7 </a:t>
            </a:r>
            <a:r>
              <a:rPr lang="ru-RU" dirty="0" err="1" smtClean="0"/>
              <a:t>років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4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успішного </a:t>
            </a:r>
            <a:r>
              <a:rPr lang="uk-UA" dirty="0" err="1"/>
              <a:t>медіаблогу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3468708" cy="509854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Антон </a:t>
            </a:r>
            <a:r>
              <a:rPr lang="ru-RU" sz="2200" dirty="0" err="1"/>
              <a:t>Птушкін</a:t>
            </a:r>
            <a:r>
              <a:rPr lang="ru-RU" sz="2200" dirty="0"/>
              <a:t> – </a:t>
            </a:r>
            <a:r>
              <a:rPr lang="ru-RU" sz="2200" dirty="0" err="1" smtClean="0"/>
              <a:t>тревел-блогер</a:t>
            </a:r>
            <a:endParaRPr lang="ru-RU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Став </a:t>
            </a:r>
            <a:r>
              <a:rPr lang="ru-RU" sz="2200" dirty="0" err="1" smtClean="0"/>
              <a:t>популярним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 </a:t>
            </a:r>
            <a:r>
              <a:rPr lang="ru-RU" sz="2200" dirty="0"/>
              <a:t>шоу </a:t>
            </a:r>
            <a:r>
              <a:rPr lang="ru-RU" sz="2200" dirty="0" smtClean="0"/>
              <a:t>«Орел </a:t>
            </a:r>
            <a:r>
              <a:rPr lang="ru-RU" sz="2200" dirty="0"/>
              <a:t>і </a:t>
            </a:r>
            <a:r>
              <a:rPr lang="ru-RU" sz="2200" dirty="0" smtClean="0"/>
              <a:t>решка»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Антон </a:t>
            </a:r>
            <a:r>
              <a:rPr lang="ru-RU" sz="2200" dirty="0"/>
              <a:t>сам </a:t>
            </a:r>
            <a:r>
              <a:rPr lang="ru-RU" sz="2200" dirty="0" err="1"/>
              <a:t>подорожує</a:t>
            </a:r>
            <a:r>
              <a:rPr lang="ru-RU" sz="2200" dirty="0"/>
              <a:t> </a:t>
            </a:r>
            <a:r>
              <a:rPr lang="ru-RU" sz="2200" dirty="0" err="1"/>
              <a:t>різними</a:t>
            </a:r>
            <a:r>
              <a:rPr lang="ru-RU" sz="2200" dirty="0"/>
              <a:t> </a:t>
            </a:r>
            <a:r>
              <a:rPr lang="ru-RU" sz="2200" dirty="0" err="1"/>
              <a:t>країнами</a:t>
            </a:r>
            <a:r>
              <a:rPr lang="ru-RU" sz="2200" dirty="0"/>
              <a:t> на </a:t>
            </a:r>
            <a:r>
              <a:rPr lang="ru-RU" sz="2200" dirty="0" err="1"/>
              <a:t>смарті</a:t>
            </a:r>
            <a:r>
              <a:rPr lang="ru-RU" sz="2200" dirty="0"/>
              <a:t>, </a:t>
            </a:r>
            <a:r>
              <a:rPr lang="ru-RU" sz="2200" dirty="0" err="1"/>
              <a:t>знімає</a:t>
            </a:r>
            <a:r>
              <a:rPr lang="ru-RU" sz="2200" dirty="0"/>
              <a:t> </a:t>
            </a:r>
            <a:r>
              <a:rPr lang="ru-RU" sz="2200" dirty="0" err="1"/>
              <a:t>приголомшливі</a:t>
            </a:r>
            <a:r>
              <a:rPr lang="ru-RU" sz="2200" dirty="0"/>
              <a:t> </a:t>
            </a:r>
            <a:r>
              <a:rPr lang="ru-RU" sz="2200" dirty="0" err="1"/>
              <a:t>відео</a:t>
            </a:r>
            <a:r>
              <a:rPr lang="ru-RU" sz="2200" dirty="0"/>
              <a:t> та </a:t>
            </a:r>
            <a:r>
              <a:rPr lang="ru-RU" sz="2200" dirty="0" err="1"/>
              <a:t>ділиться</a:t>
            </a:r>
            <a:r>
              <a:rPr lang="ru-RU" sz="2200" dirty="0"/>
              <a:t> </a:t>
            </a:r>
            <a:r>
              <a:rPr lang="ru-RU" sz="2200" dirty="0" err="1"/>
              <a:t>своїм</a:t>
            </a:r>
            <a:r>
              <a:rPr lang="ru-RU" sz="2200" dirty="0"/>
              <a:t> </a:t>
            </a:r>
            <a:r>
              <a:rPr lang="ru-RU" sz="2200" dirty="0" err="1" smtClean="0"/>
              <a:t>досвідом</a:t>
            </a:r>
            <a:endParaRPr lang="ru-RU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/>
              <a:t> </a:t>
            </a:r>
            <a:r>
              <a:rPr lang="ru-RU" sz="2200" dirty="0" err="1"/>
              <a:t>Кількість</a:t>
            </a:r>
            <a:r>
              <a:rPr lang="ru-RU" sz="2200" dirty="0"/>
              <a:t> </a:t>
            </a:r>
            <a:r>
              <a:rPr lang="ru-RU" sz="2200" dirty="0" err="1"/>
              <a:t>підписників</a:t>
            </a:r>
            <a:r>
              <a:rPr lang="ru-RU" sz="2200" dirty="0"/>
              <a:t> в </a:t>
            </a:r>
            <a:r>
              <a:rPr lang="ru-RU" sz="2200" dirty="0" err="1"/>
              <a:t>Ютуб</a:t>
            </a:r>
            <a:r>
              <a:rPr lang="ru-RU" sz="2200" dirty="0"/>
              <a:t> – 5,6 млн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8657" t="19238" r="-38" b="14029"/>
          <a:stretch/>
        </p:blipFill>
        <p:spPr bwMode="auto">
          <a:xfrm>
            <a:off x="4219575" y="1223962"/>
            <a:ext cx="5764212" cy="3900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8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Навички успішного </a:t>
            </a:r>
            <a:r>
              <a:rPr lang="uk-UA" dirty="0" err="1" smtClean="0"/>
              <a:t>блогера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9336108" cy="509854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Маркетинг у </a:t>
            </a:r>
            <a:r>
              <a:rPr lang="ru-RU" dirty="0" err="1"/>
              <a:t>соціальних</a:t>
            </a:r>
            <a:r>
              <a:rPr lang="ru-RU" dirty="0"/>
              <a:t> мережах (</a:t>
            </a:r>
            <a:r>
              <a:rPr lang="en-US" dirty="0"/>
              <a:t>Facebook, </a:t>
            </a:r>
            <a:r>
              <a:rPr lang="en-US" dirty="0" err="1"/>
              <a:t>Pinterest</a:t>
            </a:r>
            <a:r>
              <a:rPr lang="en-US" dirty="0"/>
              <a:t>, </a:t>
            </a:r>
            <a:r>
              <a:rPr lang="en-US" dirty="0" err="1"/>
              <a:t>Instagram</a:t>
            </a:r>
            <a:r>
              <a:rPr lang="en-US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Графічний</a:t>
            </a:r>
            <a:r>
              <a:rPr lang="ru-RU" dirty="0" smtClean="0"/>
              <a:t> дизайн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/>
              <a:t>Копірайтінг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Веб </a:t>
            </a:r>
            <a:r>
              <a:rPr lang="ru-RU" dirty="0"/>
              <a:t>дизайн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Фото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відео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Редагування</a:t>
            </a:r>
            <a:r>
              <a:rPr lang="ru-RU" dirty="0" smtClean="0"/>
              <a:t>/</a:t>
            </a:r>
            <a:r>
              <a:rPr lang="ru-RU" dirty="0" err="1" smtClean="0"/>
              <a:t>коректура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/>
              <a:t>Розповідь</a:t>
            </a:r>
            <a:r>
              <a:rPr lang="ru-RU" dirty="0"/>
              <a:t> </a:t>
            </a:r>
            <a:r>
              <a:rPr lang="ru-RU" dirty="0" err="1"/>
              <a:t>історій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/>
              <a:t>Підкастінг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/>
              <a:t>Публікації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SEO</a:t>
            </a:r>
            <a:endParaRPr lang="uk-U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Рекламне</a:t>
            </a:r>
            <a:r>
              <a:rPr lang="ru-RU" dirty="0" smtClean="0"/>
              <a:t> </a:t>
            </a:r>
            <a:r>
              <a:rPr lang="ru-RU" dirty="0" err="1" smtClean="0"/>
              <a:t>розсилання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громадськістю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7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Витрати часу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 err="1"/>
              <a:t>Блогер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 smtClean="0"/>
              <a:t>витратити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до 15-20 годин на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 smtClean="0"/>
              <a:t>публікацію</a:t>
            </a:r>
            <a:r>
              <a:rPr lang="ru-RU" dirty="0" smtClean="0"/>
              <a:t> -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2-3 </a:t>
            </a:r>
            <a:r>
              <a:rPr lang="ru-RU" dirty="0" err="1"/>
              <a:t>години</a:t>
            </a:r>
            <a:r>
              <a:rPr lang="ru-RU" dirty="0"/>
              <a:t> на </a:t>
            </a:r>
            <a:r>
              <a:rPr lang="ru-RU" dirty="0" err="1"/>
              <a:t>концептуалізацію</a:t>
            </a:r>
            <a:r>
              <a:rPr lang="ru-RU" dirty="0" smtClean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2-3 </a:t>
            </a:r>
            <a:r>
              <a:rPr lang="ru-RU" dirty="0" err="1"/>
              <a:t>години</a:t>
            </a:r>
            <a:r>
              <a:rPr lang="ru-RU" dirty="0"/>
              <a:t> на дизайн</a:t>
            </a:r>
            <a:r>
              <a:rPr lang="ru-RU" dirty="0" smtClean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2-4 </a:t>
            </a:r>
            <a:r>
              <a:rPr lang="ru-RU" dirty="0" err="1"/>
              <a:t>години</a:t>
            </a:r>
            <a:r>
              <a:rPr lang="ru-RU" dirty="0"/>
              <a:t> на </a:t>
            </a:r>
            <a:r>
              <a:rPr lang="ru-RU" dirty="0" err="1"/>
              <a:t>зйомку</a:t>
            </a:r>
            <a:r>
              <a:rPr lang="ru-RU" dirty="0"/>
              <a:t> та </a:t>
            </a: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фотографій</a:t>
            </a:r>
            <a:r>
              <a:rPr lang="ru-RU" dirty="0" smtClean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2-3 </a:t>
            </a:r>
            <a:r>
              <a:rPr lang="ru-RU" dirty="0" err="1"/>
              <a:t>години</a:t>
            </a:r>
            <a:r>
              <a:rPr lang="ru-RU" dirty="0"/>
              <a:t> на </a:t>
            </a:r>
            <a:r>
              <a:rPr lang="ru-RU" dirty="0" err="1"/>
              <a:t>написання</a:t>
            </a:r>
            <a:r>
              <a:rPr lang="ru-RU" dirty="0"/>
              <a:t> та </a:t>
            </a:r>
            <a:r>
              <a:rPr lang="ru-RU" dirty="0" err="1"/>
              <a:t>просування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1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Види </a:t>
            </a:r>
            <a:r>
              <a:rPr lang="uk-UA" dirty="0" err="1" smtClean="0"/>
              <a:t>блогів</a:t>
            </a:r>
            <a:r>
              <a:rPr lang="uk-UA" dirty="0" smtClean="0"/>
              <a:t>. Приклади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Особливості </a:t>
            </a:r>
            <a:r>
              <a:rPr lang="uk-UA" dirty="0" err="1" smtClean="0"/>
              <a:t>блогу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Рекомендації для створення та розкрутки </a:t>
            </a:r>
            <a:r>
              <a:rPr lang="uk-UA" dirty="0" err="1" smtClean="0"/>
              <a:t>блогу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Елементи структурної схеми сайту. 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6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23" y="162306"/>
            <a:ext cx="9149953" cy="640080"/>
          </a:xfrm>
        </p:spPr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</a:t>
            </a:r>
            <a:r>
              <a:rPr lang="ru-RU" dirty="0" smtClean="0"/>
              <a:t>сайту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17493" y="1435608"/>
            <a:ext cx="9288036" cy="397764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dirty="0" err="1"/>
              <a:t>Вибір</a:t>
            </a:r>
            <a:r>
              <a:rPr lang="ru-RU" sz="2000" dirty="0"/>
              <a:t> ЦА </a:t>
            </a:r>
            <a:r>
              <a:rPr lang="ru-RU" sz="2000" dirty="0" smtClean="0"/>
              <a:t>(</a:t>
            </a:r>
            <a:r>
              <a:rPr lang="ru-RU" sz="2000" dirty="0" err="1" smtClean="0"/>
              <a:t>груповий</a:t>
            </a:r>
            <a:r>
              <a:rPr lang="ru-RU" sz="2000" dirty="0" smtClean="0"/>
              <a:t> портрет,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б 2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- стать</a:t>
            </a:r>
            <a:r>
              <a:rPr lang="ru-RU" sz="2000" dirty="0"/>
              <a:t>, </a:t>
            </a:r>
            <a:r>
              <a:rPr lang="ru-RU" sz="2000" dirty="0" err="1"/>
              <a:t>вік</a:t>
            </a:r>
            <a:r>
              <a:rPr lang="ru-RU" sz="2000" dirty="0"/>
              <a:t>, </a:t>
            </a:r>
            <a:r>
              <a:rPr lang="ru-RU" sz="2000" dirty="0" err="1"/>
              <a:t>сімейний</a:t>
            </a:r>
            <a:r>
              <a:rPr lang="ru-RU" sz="2000" dirty="0"/>
              <a:t> статус, </a:t>
            </a:r>
            <a:r>
              <a:rPr lang="ru-RU" sz="2000" dirty="0" err="1"/>
              <a:t>дохід</a:t>
            </a:r>
            <a:r>
              <a:rPr lang="ru-RU" sz="2000" dirty="0"/>
              <a:t>, </a:t>
            </a:r>
            <a:r>
              <a:rPr lang="ru-RU" sz="2000" dirty="0" err="1" smtClean="0"/>
              <a:t>географія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городяни</a:t>
            </a:r>
            <a:r>
              <a:rPr lang="ru-RU" sz="2000" dirty="0" smtClean="0"/>
              <a:t>/</a:t>
            </a:r>
            <a:r>
              <a:rPr lang="ru-RU" sz="2000" dirty="0" err="1" smtClean="0"/>
              <a:t>сільскі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жителі</a:t>
            </a:r>
            <a:r>
              <a:rPr lang="ru-RU" sz="2000" dirty="0" smtClean="0"/>
              <a:t>, </a:t>
            </a:r>
            <a:r>
              <a:rPr lang="ru-RU" sz="2000" dirty="0" err="1" smtClean="0"/>
              <a:t>освіта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професія</a:t>
            </a:r>
            <a:r>
              <a:rPr lang="ru-RU" sz="2000" dirty="0" smtClean="0"/>
              <a:t>, </a:t>
            </a:r>
            <a:r>
              <a:rPr lang="ru-RU" sz="2000" dirty="0" err="1" smtClean="0"/>
              <a:t>хобі</a:t>
            </a:r>
            <a:r>
              <a:rPr lang="ru-RU" sz="2000" dirty="0" smtClean="0"/>
              <a:t>) . Приклад: </a:t>
            </a:r>
            <a:r>
              <a:rPr lang="ru-RU" sz="2000" dirty="0" err="1" smtClean="0"/>
              <a:t>відеоблог</a:t>
            </a:r>
            <a:r>
              <a:rPr lang="ru-RU" sz="2000" dirty="0" smtClean="0"/>
              <a:t> </a:t>
            </a:r>
            <a:r>
              <a:rPr lang="ru-RU" sz="2000" dirty="0" err="1" smtClean="0"/>
              <a:t>іграшок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дитячих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розваг</a:t>
            </a:r>
            <a:r>
              <a:rPr lang="ru-RU" sz="2000" dirty="0" smtClean="0"/>
              <a:t>. </a:t>
            </a:r>
            <a:r>
              <a:rPr lang="ru-RU" sz="2000" dirty="0" err="1" smtClean="0"/>
              <a:t>Хто</a:t>
            </a:r>
            <a:r>
              <a:rPr lang="ru-RU" sz="2000" dirty="0" smtClean="0"/>
              <a:t> ЦА? </a:t>
            </a:r>
          </a:p>
          <a:p>
            <a:pPr marL="457200" indent="-457200">
              <a:buAutoNum type="arabicPeriod"/>
            </a:pPr>
            <a:r>
              <a:rPr lang="uk-UA" sz="2000" dirty="0" smtClean="0"/>
              <a:t>Аналіз потреб ЦА. Найбільш популярні теми:</a:t>
            </a:r>
            <a:endParaRPr lang="ru-RU" sz="2000" dirty="0" smtClean="0"/>
          </a:p>
          <a:p>
            <a:pPr lvl="2">
              <a:lnSpc>
                <a:spcPct val="100000"/>
              </a:lnSpc>
            </a:pPr>
            <a:r>
              <a:rPr lang="ru-RU" sz="2000" dirty="0" err="1" smtClean="0"/>
              <a:t>Гумор</a:t>
            </a:r>
            <a:endParaRPr lang="ru-RU" sz="2000" dirty="0" smtClean="0"/>
          </a:p>
          <a:p>
            <a:pPr lvl="2">
              <a:lnSpc>
                <a:spcPct val="100000"/>
              </a:lnSpc>
            </a:pPr>
            <a:r>
              <a:rPr lang="ru-RU" sz="2000" dirty="0" err="1" smtClean="0"/>
              <a:t>Розваги</a:t>
            </a:r>
            <a:endParaRPr lang="ru-RU" sz="2000" dirty="0" smtClean="0"/>
          </a:p>
          <a:p>
            <a:pPr lvl="2">
              <a:lnSpc>
                <a:spcPct val="100000"/>
              </a:lnSpc>
            </a:pPr>
            <a:r>
              <a:rPr lang="ru-RU" sz="2000" dirty="0" err="1" smtClean="0"/>
              <a:t>Скандали</a:t>
            </a:r>
            <a:endParaRPr lang="ru-RU" sz="2000" dirty="0" smtClean="0"/>
          </a:p>
          <a:p>
            <a:pPr lvl="2">
              <a:lnSpc>
                <a:spcPct val="100000"/>
              </a:lnSpc>
            </a:pPr>
            <a:r>
              <a:rPr lang="ru-RU" sz="2000" dirty="0" err="1" smtClean="0"/>
              <a:t>Трендові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події</a:t>
            </a:r>
            <a:endParaRPr lang="ru-RU" sz="2000" dirty="0" smtClean="0"/>
          </a:p>
          <a:p>
            <a:pPr lvl="2">
              <a:lnSpc>
                <a:spcPct val="100000"/>
              </a:lnSpc>
            </a:pPr>
            <a:r>
              <a:rPr lang="ru-RU" sz="2000" dirty="0" smtClean="0"/>
              <a:t>Практична </a:t>
            </a:r>
            <a:r>
              <a:rPr lang="ru-RU" sz="2000" dirty="0" err="1"/>
              <a:t>користь</a:t>
            </a:r>
            <a:r>
              <a:rPr lang="ru-RU" sz="2000" dirty="0"/>
              <a:t>, </a:t>
            </a:r>
            <a:r>
              <a:rPr lang="ru-RU" sz="2000" dirty="0" err="1"/>
              <a:t>обмін</a:t>
            </a:r>
            <a:r>
              <a:rPr lang="ru-RU" sz="2000" dirty="0"/>
              <a:t> </a:t>
            </a:r>
            <a:r>
              <a:rPr lang="ru-RU" sz="2000" dirty="0" err="1"/>
              <a:t>технологіями</a:t>
            </a:r>
            <a:r>
              <a:rPr lang="ru-RU" sz="2000" dirty="0"/>
              <a:t> та </a:t>
            </a:r>
            <a:r>
              <a:rPr lang="ru-RU" sz="2000" dirty="0" err="1"/>
              <a:t>знаннями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7984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</a:t>
            </a:r>
            <a:r>
              <a:rPr lang="ru-RU" dirty="0" smtClean="0"/>
              <a:t>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8" y="1435608"/>
            <a:ext cx="8018370" cy="3977640"/>
          </a:xfrm>
        </p:spPr>
        <p:txBody>
          <a:bodyPr>
            <a:normAutofit/>
          </a:bodyPr>
          <a:lstStyle/>
          <a:p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 smtClean="0"/>
              <a:t>конкурентів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Слабкі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сильні</a:t>
            </a:r>
            <a:r>
              <a:rPr lang="ru-RU" sz="2000" dirty="0"/>
              <a:t> </a:t>
            </a:r>
            <a:r>
              <a:rPr lang="ru-RU" sz="2000" dirty="0" err="1"/>
              <a:t>сторони</a:t>
            </a:r>
            <a:r>
              <a:rPr lang="ru-RU" sz="2000" dirty="0"/>
              <a:t> </a:t>
            </a:r>
            <a:r>
              <a:rPr lang="ru-RU" sz="2000" dirty="0" err="1" smtClean="0"/>
              <a:t>конкурентів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Вибір</a:t>
            </a:r>
            <a:r>
              <a:rPr lang="ru-RU" sz="2000" dirty="0" smtClean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ніші</a:t>
            </a:r>
            <a:r>
              <a:rPr lang="ru-RU" sz="2000" dirty="0"/>
              <a:t>, «</a:t>
            </a:r>
            <a:r>
              <a:rPr lang="ru-RU" sz="2000" dirty="0" err="1"/>
              <a:t>родзинки</a:t>
            </a:r>
            <a:r>
              <a:rPr lang="ru-RU" sz="2000" dirty="0"/>
              <a:t>», </a:t>
            </a:r>
            <a:r>
              <a:rPr lang="ru-RU" sz="2000" dirty="0" err="1"/>
              <a:t>конкурентних</a:t>
            </a:r>
            <a:r>
              <a:rPr lang="ru-RU" sz="2000" dirty="0"/>
              <a:t> </a:t>
            </a:r>
            <a:r>
              <a:rPr lang="ru-RU" sz="2000" dirty="0" err="1"/>
              <a:t>переваг</a:t>
            </a:r>
            <a:r>
              <a:rPr lang="ru-RU" sz="2000" dirty="0"/>
              <a:t> </a:t>
            </a:r>
            <a:r>
              <a:rPr lang="ru-RU" sz="2000" dirty="0" err="1"/>
              <a:t>вашого</a:t>
            </a:r>
            <a:r>
              <a:rPr lang="ru-RU" sz="2000" dirty="0"/>
              <a:t> контенту</a:t>
            </a:r>
            <a:endParaRPr lang="ru-RU" sz="2000" dirty="0" smtClean="0"/>
          </a:p>
        </p:txBody>
      </p:sp>
      <p:pic>
        <p:nvPicPr>
          <p:cNvPr id="9218" name="Picture 2" descr="ÐÐ¸ÑÐºÐ° Ð°Ð½Ð¸Ð¼Ðµ, ecchi, gif ÐºÐ°ÑÑÐ¸Ð½ÐºÐ¸, Ð³Ð¸Ñ Ð°Ð½Ð¸Ð¼Ð°ÑÐ¸Ñ ÑÐºÐ°ÑÐ°ÑÑ Ð±ÐµÑÐ¿Ð»Ð°ÑÐ½Ð¾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737114"/>
            <a:ext cx="3832723" cy="27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</a:t>
            </a:r>
            <a:r>
              <a:rPr lang="ru-RU" dirty="0" smtClean="0"/>
              <a:t>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8" y="1435608"/>
            <a:ext cx="8018370" cy="3977640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ru-RU" sz="2000" dirty="0"/>
              <a:t>2. </a:t>
            </a:r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поточних</a:t>
            </a:r>
            <a:r>
              <a:rPr lang="ru-RU" sz="2000" dirty="0"/>
              <a:t> </a:t>
            </a:r>
            <a:r>
              <a:rPr lang="ru-RU" sz="2000" dirty="0" err="1"/>
              <a:t>трендів</a:t>
            </a:r>
            <a:r>
              <a:rPr lang="ru-RU" sz="2000" dirty="0"/>
              <a:t>, </a:t>
            </a:r>
            <a:r>
              <a:rPr lang="ru-RU" sz="2000" dirty="0" err="1"/>
              <a:t>тенденцій</a:t>
            </a:r>
            <a:r>
              <a:rPr lang="ru-RU" sz="2000" dirty="0" smtClean="0"/>
              <a:t>.</a:t>
            </a:r>
          </a:p>
          <a:p>
            <a:pPr lvl="1" indent="0">
              <a:buNone/>
            </a:pPr>
            <a:r>
              <a:rPr lang="ru-RU" sz="2000" dirty="0" err="1" smtClean="0"/>
              <a:t>Різноманітність</a:t>
            </a:r>
            <a:r>
              <a:rPr lang="ru-RU" sz="2000" dirty="0" smtClean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проведення</a:t>
            </a:r>
            <a:r>
              <a:rPr lang="ru-RU" sz="2000" dirty="0"/>
              <a:t> (</a:t>
            </a:r>
            <a:r>
              <a:rPr lang="ru-RU" sz="2000" dirty="0" err="1" smtClean="0"/>
              <a:t>географія</a:t>
            </a:r>
            <a:r>
              <a:rPr lang="ru-RU" sz="2000" dirty="0" smtClean="0"/>
              <a:t>,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співрозмовники</a:t>
            </a:r>
            <a:r>
              <a:rPr lang="ru-RU" sz="2000" dirty="0" smtClean="0"/>
              <a:t>)</a:t>
            </a:r>
          </a:p>
          <a:p>
            <a:pPr lvl="1" indent="0">
              <a:buNone/>
            </a:pPr>
            <a:endParaRPr lang="ru-RU" sz="2000" dirty="0"/>
          </a:p>
        </p:txBody>
      </p:sp>
      <p:pic>
        <p:nvPicPr>
          <p:cNvPr id="10242" name="Picture 2" descr="Ð¢ÑÐµÐ½Ð´ Ð¢ÐµÐ½Ð´ÐµÐ½ÑÐ¸Ñ Ð³Ð¸ÑÐºÐ° - Ð¢ÑÐµÐ½Ð´ Ð¢ÐµÐ½Ð´ÐµÐ½ÑÐ¸Ñ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021497"/>
            <a:ext cx="2906729" cy="35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</a:t>
            </a:r>
            <a:r>
              <a:rPr lang="ru-RU" dirty="0" smtClean="0"/>
              <a:t>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8" y="1435608"/>
            <a:ext cx="8018370" cy="3977640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ru-RU" sz="2000" dirty="0"/>
              <a:t>3. Форма </a:t>
            </a:r>
            <a:r>
              <a:rPr lang="ru-RU" sz="2000" dirty="0" err="1"/>
              <a:t>викладу</a:t>
            </a:r>
            <a:r>
              <a:rPr lang="ru-RU" sz="2000" dirty="0"/>
              <a:t> </a:t>
            </a:r>
            <a:r>
              <a:rPr lang="ru-RU" sz="2000" dirty="0" smtClean="0"/>
              <a:t>контенту</a:t>
            </a:r>
          </a:p>
          <a:p>
            <a:pPr marL="1028700" lvl="2" indent="-342900"/>
            <a:r>
              <a:rPr lang="ru-RU" sz="2000" dirty="0" err="1" smtClean="0"/>
              <a:t>Відеоінтерв'ю</a:t>
            </a:r>
            <a:endParaRPr lang="ru-RU" sz="2000" dirty="0" smtClean="0"/>
          </a:p>
          <a:p>
            <a:pPr marL="1028700" lvl="2" indent="-342900"/>
            <a:r>
              <a:rPr lang="ru-RU" sz="2000" dirty="0" err="1" smtClean="0"/>
              <a:t>Інструкції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 smtClean="0"/>
              <a:t>посібники</a:t>
            </a:r>
            <a:endParaRPr lang="ru-RU" sz="2000" dirty="0" smtClean="0"/>
          </a:p>
          <a:p>
            <a:pPr marL="1028700" lvl="2" indent="-342900"/>
            <a:r>
              <a:rPr lang="ru-RU" sz="2000" dirty="0" smtClean="0"/>
              <a:t>Огляди</a:t>
            </a:r>
          </a:p>
          <a:p>
            <a:pPr marL="1028700" lvl="2" indent="-342900"/>
            <a:r>
              <a:rPr lang="ru-RU" sz="2000" dirty="0" err="1" smtClean="0"/>
              <a:t>Сторітелінг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історія</a:t>
            </a:r>
            <a:r>
              <a:rPr lang="ru-RU" sz="2000" dirty="0"/>
              <a:t>+ фото, </a:t>
            </a:r>
            <a:r>
              <a:rPr lang="ru-RU" sz="2000" dirty="0" err="1"/>
              <a:t>відео</a:t>
            </a:r>
            <a:r>
              <a:rPr lang="ru-RU" sz="2000" dirty="0"/>
              <a:t>, інфографіка, звук</a:t>
            </a:r>
            <a:r>
              <a:rPr lang="ru-RU" sz="2000" dirty="0" smtClean="0"/>
              <a:t>)</a:t>
            </a:r>
          </a:p>
          <a:p>
            <a:pPr marL="1028700" lvl="2" indent="-342900"/>
            <a:r>
              <a:rPr lang="ru-RU" sz="2000" dirty="0" err="1" smtClean="0"/>
              <a:t>Розваги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err="1" smtClean="0"/>
              <a:t>ігри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вікторини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розіграши</a:t>
            </a:r>
            <a:r>
              <a:rPr lang="ru-RU" sz="2000" dirty="0" smtClean="0"/>
              <a:t> з призами, </a:t>
            </a:r>
            <a:r>
              <a:rPr lang="ru-RU" sz="2000" dirty="0" err="1" smtClean="0"/>
              <a:t>смішні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відео</a:t>
            </a:r>
            <a:r>
              <a:rPr lang="ru-RU" sz="2000" dirty="0" smtClean="0"/>
              <a:t>…</a:t>
            </a:r>
          </a:p>
        </p:txBody>
      </p:sp>
      <p:pic>
        <p:nvPicPr>
          <p:cNvPr id="11266" name="Picture 2" descr="ÐÐ½ÑÐµÑÐ²ÑÑ ÐÐ°Ð¹Ð»Ð¸ ÑÐ°Ð¹ÑÑÑ Ð³Ð¸ÑÐºÐ° - ÐÐ½ÑÐµÑÐ²ÑÑ ÐÐ°Ð¹Ð»Ð¸ ÑÐ°Ð¹ÑÑÑ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253949"/>
            <a:ext cx="2544415" cy="21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8" y="1435608"/>
            <a:ext cx="8018370" cy="3977640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ru-RU" sz="2000" dirty="0" smtClean="0"/>
              <a:t>5. </a:t>
            </a:r>
            <a:r>
              <a:rPr lang="ru-RU" sz="2000" dirty="0" err="1" smtClean="0"/>
              <a:t>Професійна</a:t>
            </a:r>
            <a:r>
              <a:rPr lang="ru-RU" sz="2000" dirty="0" smtClean="0"/>
              <a:t> команда</a:t>
            </a:r>
          </a:p>
          <a:p>
            <a:pPr marL="1028700" lvl="2" indent="-342900"/>
            <a:r>
              <a:rPr lang="ru-RU" sz="2000" dirty="0" err="1"/>
              <a:t>Цікавий</a:t>
            </a:r>
            <a:r>
              <a:rPr lang="ru-RU" sz="2000" dirty="0"/>
              <a:t> </a:t>
            </a:r>
            <a:r>
              <a:rPr lang="ru-RU" sz="2000" dirty="0" smtClean="0"/>
              <a:t>контент-план</a:t>
            </a:r>
          </a:p>
          <a:p>
            <a:pPr marL="1028700" lvl="2" indent="-342900"/>
            <a:r>
              <a:rPr lang="ru-RU" sz="2000" dirty="0" err="1" smtClean="0"/>
              <a:t>гумор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 smtClean="0"/>
              <a:t>емоції</a:t>
            </a:r>
            <a:endParaRPr lang="ru-RU" sz="2000" dirty="0" smtClean="0"/>
          </a:p>
          <a:p>
            <a:pPr marL="1028700" lvl="2" indent="-342900"/>
            <a:r>
              <a:rPr lang="ru-RU" sz="2000" dirty="0" err="1" smtClean="0"/>
              <a:t>Якісна</a:t>
            </a:r>
            <a:r>
              <a:rPr lang="ru-RU" sz="2000" dirty="0" smtClean="0"/>
              <a:t> </a:t>
            </a:r>
            <a:r>
              <a:rPr lang="ru-RU" sz="2000" dirty="0" err="1"/>
              <a:t>обробка</a:t>
            </a:r>
            <a:r>
              <a:rPr lang="ru-RU" sz="2000" dirty="0"/>
              <a:t> та монтаж </a:t>
            </a:r>
            <a:r>
              <a:rPr lang="ru-RU" sz="2000" dirty="0" err="1"/>
              <a:t>відео</a:t>
            </a:r>
            <a:r>
              <a:rPr lang="ru-RU" sz="2000" dirty="0"/>
              <a:t>, </a:t>
            </a:r>
            <a:r>
              <a:rPr lang="ru-RU" sz="2000" dirty="0" smtClean="0"/>
              <a:t>звуку</a:t>
            </a:r>
          </a:p>
          <a:p>
            <a:pPr marL="1028700" lvl="2" indent="-342900"/>
            <a:r>
              <a:rPr lang="ru-RU" sz="2000" dirty="0" err="1" smtClean="0"/>
              <a:t>Спецефекти</a:t>
            </a:r>
            <a:endParaRPr lang="ru-RU" sz="2000" dirty="0" smtClean="0"/>
          </a:p>
          <a:p>
            <a:pPr lvl="2" indent="0">
              <a:buNone/>
            </a:pPr>
            <a:r>
              <a:rPr lang="ru-RU" sz="2000" dirty="0" smtClean="0"/>
              <a:t> </a:t>
            </a:r>
          </a:p>
        </p:txBody>
      </p:sp>
      <p:pic>
        <p:nvPicPr>
          <p:cNvPr id="12290" name="Picture 2" descr="ÐÐ½ÑÐµÑÐ²ÑÑ ÐÐ´Ð°Ð¼ Ð³Ð¸ÑÐºÐ° - ÐÐ½ÑÐµÑÐ²ÑÑ ÐÐ´Ð°Ð¼ ÐÐµÐ·Ð¾Ð±ÑÐ°Ð·Ð½ÑÐ¹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333462"/>
            <a:ext cx="2612023" cy="21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152940"/>
            <a:ext cx="8692238" cy="5705061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ru-RU" sz="2300" dirty="0"/>
              <a:t>6. </a:t>
            </a:r>
            <a:r>
              <a:rPr lang="ru-RU" sz="2300" dirty="0" err="1"/>
              <a:t>Грошові</a:t>
            </a:r>
            <a:r>
              <a:rPr lang="ru-RU" sz="2300" dirty="0"/>
              <a:t> </a:t>
            </a:r>
            <a:r>
              <a:rPr lang="ru-RU" sz="2300" dirty="0" smtClean="0"/>
              <a:t>потоки (</a:t>
            </a:r>
            <a:r>
              <a:rPr lang="ru-RU" sz="2300" dirty="0" err="1" smtClean="0"/>
              <a:t>монетизація</a:t>
            </a:r>
            <a:r>
              <a:rPr lang="ru-RU" sz="2300" dirty="0" smtClean="0"/>
              <a:t>)</a:t>
            </a:r>
          </a:p>
          <a:p>
            <a:pPr lvl="1" indent="0">
              <a:buNone/>
            </a:pPr>
            <a:r>
              <a:rPr lang="ru-RU" sz="2300" dirty="0" smtClean="0"/>
              <a:t>+</a:t>
            </a:r>
            <a:r>
              <a:rPr lang="ru-RU" sz="2300" dirty="0"/>
              <a:t>Доходи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прихованої</a:t>
            </a:r>
            <a:r>
              <a:rPr lang="ru-RU" sz="2300" dirty="0"/>
              <a:t> </a:t>
            </a:r>
            <a:r>
              <a:rPr lang="ru-RU" sz="2300" dirty="0" err="1"/>
              <a:t>реклами</a:t>
            </a:r>
            <a:r>
              <a:rPr lang="ru-RU" sz="2300" dirty="0"/>
              <a:t> </a:t>
            </a:r>
            <a:r>
              <a:rPr lang="ru-RU" sz="2300" dirty="0" err="1" smtClean="0"/>
              <a:t>брендів</a:t>
            </a:r>
            <a:endParaRPr lang="ru-RU" sz="2300" dirty="0" smtClean="0"/>
          </a:p>
          <a:p>
            <a:pPr lvl="1" indent="0">
              <a:buNone/>
            </a:pPr>
            <a:r>
              <a:rPr lang="ru-RU" sz="2300" dirty="0" smtClean="0"/>
              <a:t>+ </a:t>
            </a:r>
            <a:r>
              <a:rPr lang="ru-RU" sz="2300" dirty="0" err="1"/>
              <a:t>Партнерка</a:t>
            </a:r>
            <a:r>
              <a:rPr lang="ru-RU" sz="2300" dirty="0"/>
              <a:t>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 smtClean="0"/>
              <a:t>YouTube</a:t>
            </a:r>
            <a:endParaRPr lang="ru-RU" sz="2300" dirty="0" smtClean="0"/>
          </a:p>
          <a:p>
            <a:pPr lvl="1" indent="0">
              <a:buNone/>
            </a:pPr>
            <a:r>
              <a:rPr lang="ru-RU" sz="2300" dirty="0" smtClean="0"/>
              <a:t>+</a:t>
            </a:r>
            <a:r>
              <a:rPr lang="ru-RU" sz="2300" dirty="0" err="1"/>
              <a:t>Партнерські</a:t>
            </a:r>
            <a:r>
              <a:rPr lang="ru-RU" sz="2300" dirty="0"/>
              <a:t> </a:t>
            </a:r>
            <a:r>
              <a:rPr lang="ru-RU" sz="2300" dirty="0" err="1" smtClean="0"/>
              <a:t>програми</a:t>
            </a:r>
            <a:endParaRPr lang="ru-RU" sz="2300" dirty="0" smtClean="0"/>
          </a:p>
          <a:p>
            <a:pPr lvl="1" indent="0">
              <a:buNone/>
            </a:pPr>
            <a:r>
              <a:rPr lang="ru-RU" sz="2300" dirty="0" smtClean="0"/>
              <a:t>+</a:t>
            </a:r>
            <a:r>
              <a:rPr lang="ru-RU" sz="2300" dirty="0" err="1" smtClean="0"/>
              <a:t>Спонсори</a:t>
            </a:r>
            <a:endParaRPr lang="ru-RU" sz="2300" dirty="0" smtClean="0"/>
          </a:p>
          <a:p>
            <a:pPr lvl="1" indent="0">
              <a:buNone/>
            </a:pPr>
            <a:r>
              <a:rPr lang="ru-RU" sz="2300" dirty="0" smtClean="0"/>
              <a:t>+</a:t>
            </a:r>
            <a:r>
              <a:rPr lang="ru-RU" sz="2300" dirty="0" err="1"/>
              <a:t>Донати</a:t>
            </a:r>
            <a:r>
              <a:rPr lang="ru-RU" sz="2300" dirty="0"/>
              <a:t> (</a:t>
            </a:r>
            <a:r>
              <a:rPr lang="ru-RU" sz="2300" dirty="0" err="1"/>
              <a:t>пожертвування</a:t>
            </a:r>
            <a:r>
              <a:rPr lang="ru-RU" sz="2300" dirty="0"/>
              <a:t>)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 smtClean="0"/>
              <a:t>передплатників</a:t>
            </a:r>
            <a:endParaRPr lang="ru-RU" sz="2300" dirty="0" smtClean="0"/>
          </a:p>
          <a:p>
            <a:pPr lvl="1" indent="0">
              <a:buNone/>
            </a:pPr>
            <a:r>
              <a:rPr lang="ru-RU" sz="2300" dirty="0" smtClean="0"/>
              <a:t>-</a:t>
            </a:r>
            <a:r>
              <a:rPr lang="ru-RU" sz="2300" dirty="0" err="1"/>
              <a:t>Кошти</a:t>
            </a:r>
            <a:r>
              <a:rPr lang="ru-RU" sz="2300" dirty="0"/>
              <a:t> в </a:t>
            </a:r>
            <a:r>
              <a:rPr lang="ru-RU" sz="2300" dirty="0" err="1"/>
              <a:t>розкручування</a:t>
            </a:r>
            <a:r>
              <a:rPr lang="ru-RU" sz="2300" dirty="0"/>
              <a:t> каналу на </a:t>
            </a:r>
            <a:r>
              <a:rPr lang="ru-RU" sz="2300" dirty="0" err="1" smtClean="0"/>
              <a:t>банери</a:t>
            </a:r>
            <a:endParaRPr lang="ru-RU" sz="2300" dirty="0" smtClean="0"/>
          </a:p>
          <a:p>
            <a:pPr lvl="1" indent="0">
              <a:buNone/>
            </a:pPr>
            <a:r>
              <a:rPr lang="ru-RU" sz="2300" dirty="0" smtClean="0"/>
              <a:t>-</a:t>
            </a:r>
            <a:r>
              <a:rPr lang="ru-RU" sz="2300" dirty="0" err="1"/>
              <a:t>замовна</a:t>
            </a:r>
            <a:r>
              <a:rPr lang="ru-RU" sz="2300" dirty="0"/>
              <a:t> реклама у </a:t>
            </a:r>
            <a:r>
              <a:rPr lang="ru-RU" sz="2300" dirty="0" smtClean="0"/>
              <a:t>ЗМІ</a:t>
            </a:r>
          </a:p>
          <a:p>
            <a:pPr lvl="1" indent="0">
              <a:buNone/>
            </a:pPr>
            <a:r>
              <a:rPr lang="ru-RU" sz="2300" dirty="0" err="1" smtClean="0"/>
              <a:t>Соц</a:t>
            </a:r>
            <a:r>
              <a:rPr lang="ru-RU" sz="2300" dirty="0" smtClean="0"/>
              <a:t> </a:t>
            </a:r>
            <a:r>
              <a:rPr lang="ru-RU" sz="2300" dirty="0" err="1"/>
              <a:t>мережі</a:t>
            </a:r>
            <a:endParaRPr lang="ru-RU" sz="2000" dirty="0" smtClean="0"/>
          </a:p>
          <a:p>
            <a:pPr marL="1143000" lvl="2" indent="-457200"/>
            <a:endParaRPr lang="ru-RU" sz="2000" dirty="0" smtClean="0"/>
          </a:p>
        </p:txBody>
      </p:sp>
      <p:pic>
        <p:nvPicPr>
          <p:cNvPr id="13314" name="Picture 2" descr="ÐÐ¸ÑÐºÐ° Ð´ÐµÐ½ÑÐ³Ð¸, Ð´Ð¾Ð½Ð°Ð»ÑÐ´ Ð´Ð°Ðº, Ð¿Ð¾ÐºÐ°Ð¶Ð¸ Ð¼Ð½Ðµ Ð´ÐµÐ½ÑÐ³Ð¸, gif ÐºÐ°ÑÑÐ¸Ð½ÐºÐ¸, Ð´Ð¾Ð½Ð°Ð»ÑÐ´, Ð¸Ð´ÐµÑ, Ð³Ð¸Ñ Ð°Ð½Ð¸Ð¼Ð°ÑÐ¸Ñ ÑÐºÐ°ÑÐ°ÑÑ Ð±ÐµÑÐ¿Ð»Ð°ÑÐ½Ð¾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21" y="4015410"/>
            <a:ext cx="1750631" cy="25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8347087" cy="4726653"/>
          </a:xfrm>
        </p:spPr>
        <p:txBody>
          <a:bodyPr>
            <a:normAutofit/>
          </a:bodyPr>
          <a:lstStyle/>
          <a:p>
            <a:r>
              <a:rPr lang="ru-RU" sz="2000" dirty="0"/>
              <a:t>7. </a:t>
            </a:r>
            <a:r>
              <a:rPr lang="ru-RU" sz="2000" dirty="0" err="1"/>
              <a:t>Спілкування</a:t>
            </a:r>
            <a:r>
              <a:rPr lang="ru-RU" sz="2000" dirty="0"/>
              <a:t> з </a:t>
            </a:r>
            <a:r>
              <a:rPr lang="ru-RU" sz="2000" dirty="0" err="1" smtClean="0"/>
              <a:t>аудиторією</a:t>
            </a:r>
            <a:endParaRPr lang="ru-RU" sz="2000" dirty="0" smtClean="0"/>
          </a:p>
          <a:p>
            <a:pPr lvl="1"/>
            <a:r>
              <a:rPr lang="ru-RU" sz="2000" dirty="0" err="1" smtClean="0"/>
              <a:t>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коментарів</a:t>
            </a:r>
            <a:endParaRPr lang="ru-RU" sz="2000" dirty="0" smtClean="0"/>
          </a:p>
          <a:p>
            <a:pPr lvl="1"/>
            <a:r>
              <a:rPr lang="ru-RU" sz="2000" dirty="0" err="1" smtClean="0"/>
              <a:t>Призи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розіграші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 smtClean="0"/>
              <a:t>передплатників</a:t>
            </a:r>
            <a:endParaRPr lang="ru-RU" sz="2000" dirty="0" smtClean="0"/>
          </a:p>
          <a:p>
            <a:pPr lvl="1"/>
            <a:r>
              <a:rPr lang="ru-RU" sz="2000" dirty="0" err="1" smtClean="0"/>
              <a:t>Спецзаходи</a:t>
            </a: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err="1" smtClean="0"/>
              <a:t>активістів-коментаторів</a:t>
            </a:r>
            <a:endParaRPr lang="ru-RU" sz="2000" dirty="0" smtClean="0"/>
          </a:p>
          <a:p>
            <a:pPr lvl="1"/>
            <a:r>
              <a:rPr lang="ru-RU" sz="2000" dirty="0" err="1" smtClean="0"/>
              <a:t>Дискусії</a:t>
            </a:r>
            <a:endParaRPr lang="ru-RU" sz="2000" dirty="0" smtClean="0"/>
          </a:p>
          <a:p>
            <a:pPr lvl="1"/>
            <a:r>
              <a:rPr lang="ru-RU" sz="2000" dirty="0" err="1" smtClean="0"/>
              <a:t>Провокації</a:t>
            </a:r>
            <a:r>
              <a:rPr lang="ru-RU" sz="2000" dirty="0"/>
              <a:t>, </a:t>
            </a:r>
            <a:r>
              <a:rPr lang="ru-RU" sz="2000" dirty="0" err="1" smtClean="0"/>
              <a:t>вброси</a:t>
            </a:r>
            <a:endParaRPr lang="ru-RU" sz="2000" dirty="0" smtClean="0"/>
          </a:p>
          <a:p>
            <a:pPr marL="571500" lvl="1" indent="-342900"/>
            <a:endParaRPr lang="ru-RU" sz="2000" dirty="0" smtClean="0"/>
          </a:p>
          <a:p>
            <a:pPr marL="685800" lvl="1" indent="-457200">
              <a:buAutoNum type="arabicPeriod"/>
            </a:pPr>
            <a:endParaRPr lang="ru-RU" sz="2000" dirty="0" smtClean="0"/>
          </a:p>
        </p:txBody>
      </p:sp>
      <p:pic>
        <p:nvPicPr>
          <p:cNvPr id="14338" name="Picture 2" descr="ÐÐ¾ÐºÑ Ufc Ð³Ð¸ÑÐºÐ° - ÐÐ¾ÐºÑ Ufc Ð¤Ð¾ÑÑÐ¼Ñ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6" y="4452730"/>
            <a:ext cx="2835212" cy="19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8" y="1435608"/>
            <a:ext cx="8018370" cy="3977640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ru-RU" sz="2000" dirty="0"/>
              <a:t>8. </a:t>
            </a:r>
            <a:r>
              <a:rPr lang="ru-RU" sz="2000" dirty="0" err="1"/>
              <a:t>Оптимізація</a:t>
            </a:r>
            <a:r>
              <a:rPr lang="ru-RU" sz="2000" dirty="0"/>
              <a:t> </a:t>
            </a:r>
            <a:r>
              <a:rPr lang="ru-RU" sz="2000" dirty="0" smtClean="0"/>
              <a:t>сайту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пошукові</a:t>
            </a:r>
            <a:r>
              <a:rPr lang="ru-RU" sz="2000" dirty="0"/>
              <a:t> </a:t>
            </a:r>
            <a:r>
              <a:rPr lang="ru-RU" sz="2000" dirty="0" err="1" smtClean="0"/>
              <a:t>системи</a:t>
            </a:r>
            <a:endParaRPr lang="ru-RU" sz="2000" dirty="0" smtClean="0"/>
          </a:p>
          <a:p>
            <a:pPr marL="1028700" lvl="2" indent="-342900"/>
            <a:r>
              <a:rPr lang="ru-RU" sz="2000" dirty="0" err="1" smtClean="0"/>
              <a:t>Назва</a:t>
            </a:r>
            <a:r>
              <a:rPr lang="ru-RU" sz="2000" dirty="0" smtClean="0"/>
              <a:t> </a:t>
            </a:r>
            <a:r>
              <a:rPr lang="ru-RU" sz="2000" dirty="0" err="1" smtClean="0"/>
              <a:t>файлів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рисунків</a:t>
            </a:r>
            <a:r>
              <a:rPr lang="ru-RU" sz="2000" dirty="0" smtClean="0"/>
              <a:t>, фото, </a:t>
            </a:r>
            <a:r>
              <a:rPr lang="ru-RU" sz="2000" dirty="0" err="1" smtClean="0"/>
              <a:t>відео</a:t>
            </a:r>
            <a:endParaRPr lang="ru-RU" sz="2000" dirty="0" smtClean="0"/>
          </a:p>
          <a:p>
            <a:pPr marL="1028700" lvl="2" indent="-342900"/>
            <a:r>
              <a:rPr lang="ru-RU" sz="2000" dirty="0" err="1" smtClean="0"/>
              <a:t>Розмір</a:t>
            </a:r>
            <a:r>
              <a:rPr lang="ru-RU" sz="2000" dirty="0" smtClean="0"/>
              <a:t> </a:t>
            </a:r>
            <a:r>
              <a:rPr lang="ru-RU" sz="2000" dirty="0" err="1" smtClean="0"/>
              <a:t>файлів</a:t>
            </a:r>
            <a:endParaRPr lang="ru-RU" sz="2000" dirty="0" smtClean="0"/>
          </a:p>
          <a:p>
            <a:pPr marL="1028700" lvl="2" indent="-342900"/>
            <a:r>
              <a:rPr lang="ru-RU" sz="2000" dirty="0" smtClean="0"/>
              <a:t>Теги для </a:t>
            </a:r>
            <a:r>
              <a:rPr lang="ru-RU" sz="2000" dirty="0" err="1" smtClean="0"/>
              <a:t>постів</a:t>
            </a:r>
            <a:endParaRPr lang="ru-RU" sz="2000" dirty="0" smtClean="0"/>
          </a:p>
          <a:p>
            <a:pPr marL="1028700" lvl="2" indent="-342900"/>
            <a:r>
              <a:rPr lang="ru-RU" sz="2000" dirty="0" err="1" smtClean="0"/>
              <a:t>Опис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Мітки</a:t>
            </a:r>
            <a:r>
              <a:rPr lang="ru-RU" sz="2000" dirty="0" smtClean="0"/>
              <a:t> часу для </a:t>
            </a:r>
            <a:r>
              <a:rPr lang="ru-RU" sz="2000" dirty="0" err="1" smtClean="0"/>
              <a:t>відео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15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</a:t>
            </a:r>
            <a:r>
              <a:rPr lang="ru-RU" dirty="0" err="1" smtClean="0"/>
              <a:t>відеоблогу</a:t>
            </a:r>
            <a:r>
              <a:rPr lang="ru-RU" dirty="0" smtClean="0"/>
              <a:t>, каналу на </a:t>
            </a:r>
            <a:r>
              <a:rPr lang="ru-RU" dirty="0" err="1" smtClean="0"/>
              <a:t>Ютуб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8" y="1435608"/>
            <a:ext cx="9366106" cy="5283244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ru-RU" sz="2000" dirty="0"/>
              <a:t>9. Дизайн та </a:t>
            </a:r>
            <a:r>
              <a:rPr lang="ru-RU" sz="2000" dirty="0" err="1"/>
              <a:t>оформлення</a:t>
            </a:r>
            <a:r>
              <a:rPr lang="ru-RU" sz="2000" dirty="0"/>
              <a:t> </a:t>
            </a:r>
            <a:endParaRPr lang="ru-RU" sz="2000" dirty="0" smtClean="0"/>
          </a:p>
          <a:p>
            <a:pPr marL="1028700" lvl="2" indent="-342900"/>
            <a:r>
              <a:rPr lang="ru-RU" sz="2000" dirty="0" err="1" smtClean="0"/>
              <a:t>Піктограма</a:t>
            </a:r>
            <a:r>
              <a:rPr lang="ru-RU" sz="2000" dirty="0" smtClean="0"/>
              <a:t>  </a:t>
            </a:r>
            <a:r>
              <a:rPr lang="ru-RU" sz="2000" dirty="0"/>
              <a:t>(значок) </a:t>
            </a:r>
            <a:r>
              <a:rPr lang="ru-RU" sz="2000" dirty="0" smtClean="0"/>
              <a:t>сайту</a:t>
            </a:r>
          </a:p>
          <a:p>
            <a:pPr marL="1028700" lvl="2" indent="-342900"/>
            <a:r>
              <a:rPr lang="ru-RU" sz="2000" dirty="0" err="1" smtClean="0"/>
              <a:t>Обкладинка</a:t>
            </a:r>
            <a:r>
              <a:rPr lang="ru-RU" sz="2000" dirty="0" smtClean="0"/>
              <a:t> каналу та </a:t>
            </a:r>
            <a:r>
              <a:rPr lang="ru-RU" sz="2000" dirty="0" err="1" smtClean="0"/>
              <a:t>Фірмова</a:t>
            </a:r>
            <a:r>
              <a:rPr lang="ru-RU" sz="2000" dirty="0" smtClean="0"/>
              <a:t> заставка (для </a:t>
            </a:r>
            <a:r>
              <a:rPr lang="ru-RU" sz="2000" dirty="0" err="1" smtClean="0"/>
              <a:t>Ютуб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відеоблогів</a:t>
            </a:r>
            <a:r>
              <a:rPr lang="ru-RU" sz="2000" dirty="0" smtClean="0"/>
              <a:t>)</a:t>
            </a:r>
          </a:p>
          <a:p>
            <a:pPr marL="1028700" lvl="2" indent="-342900"/>
            <a:r>
              <a:rPr lang="ru-RU" sz="2000" dirty="0" err="1" smtClean="0"/>
              <a:t>Посилання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обкладинці</a:t>
            </a:r>
            <a:r>
              <a:rPr lang="ru-RU" sz="2000" dirty="0"/>
              <a:t> (до 5 </a:t>
            </a:r>
            <a:r>
              <a:rPr lang="ru-RU" sz="2000" dirty="0" err="1"/>
              <a:t>посилань</a:t>
            </a:r>
            <a:r>
              <a:rPr lang="ru-RU" sz="2000" dirty="0"/>
              <a:t>) та в </a:t>
            </a:r>
            <a:r>
              <a:rPr lang="ru-RU" sz="2000" dirty="0" err="1"/>
              <a:t>описі</a:t>
            </a:r>
            <a:r>
              <a:rPr lang="ru-RU" sz="2000" dirty="0"/>
              <a:t> </a:t>
            </a:r>
            <a:r>
              <a:rPr lang="ru-RU" sz="2000" dirty="0" err="1"/>
              <a:t>відео</a:t>
            </a:r>
            <a:r>
              <a:rPr lang="ru-RU" sz="2000" dirty="0"/>
              <a:t>, у самому </a:t>
            </a:r>
            <a:r>
              <a:rPr lang="ru-RU" sz="2000" dirty="0" err="1" smtClean="0"/>
              <a:t>відео</a:t>
            </a:r>
            <a:endParaRPr lang="ru-RU" sz="2000" dirty="0" smtClean="0"/>
          </a:p>
          <a:p>
            <a:pPr marL="1028700" lvl="2" indent="-342900"/>
            <a:r>
              <a:rPr lang="ru-RU" sz="2000" dirty="0" smtClean="0"/>
              <a:t>Трейлер </a:t>
            </a:r>
            <a:r>
              <a:rPr lang="ru-RU" sz="2000" dirty="0"/>
              <a:t>каналу – про </a:t>
            </a:r>
            <a:r>
              <a:rPr lang="ru-RU" sz="2000" dirty="0" err="1"/>
              <a:t>що</a:t>
            </a:r>
            <a:r>
              <a:rPr lang="ru-RU" sz="2000" dirty="0"/>
              <a:t> канал, для кого, як часто </a:t>
            </a:r>
            <a:r>
              <a:rPr lang="ru-RU" sz="2000" dirty="0" err="1"/>
              <a:t>оновлюється</a:t>
            </a:r>
            <a:r>
              <a:rPr lang="ru-RU" sz="2000" dirty="0" smtClean="0"/>
              <a:t>.</a:t>
            </a:r>
          </a:p>
          <a:p>
            <a:pPr marL="1028700" lvl="2" indent="-342900"/>
            <a:r>
              <a:rPr lang="ru-RU" sz="2000" dirty="0" err="1" smtClean="0"/>
              <a:t>Оформлення</a:t>
            </a:r>
            <a:r>
              <a:rPr lang="ru-RU" sz="2000" dirty="0" smtClean="0"/>
              <a:t> </a:t>
            </a:r>
            <a:r>
              <a:rPr lang="ru-RU" sz="2000" dirty="0" err="1"/>
              <a:t>відео</a:t>
            </a:r>
            <a:r>
              <a:rPr lang="ru-RU" sz="2000" dirty="0"/>
              <a:t> в </a:t>
            </a:r>
            <a:r>
              <a:rPr lang="ru-RU" sz="2000" dirty="0" err="1" smtClean="0"/>
              <a:t>плейлисти</a:t>
            </a:r>
            <a:endParaRPr lang="ru-RU" sz="2000" dirty="0" smtClean="0"/>
          </a:p>
          <a:p>
            <a:pPr marL="1028700" lvl="2" indent="-342900"/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/>
              <a:t>відео</a:t>
            </a:r>
            <a:r>
              <a:rPr lang="ru-RU" sz="2000" dirty="0"/>
              <a:t>, </a:t>
            </a:r>
            <a:r>
              <a:rPr lang="ru-RU" sz="2000" dirty="0" err="1"/>
              <a:t>генерація</a:t>
            </a:r>
            <a:r>
              <a:rPr lang="ru-RU" sz="2000" dirty="0"/>
              <a:t> </a:t>
            </a:r>
            <a:r>
              <a:rPr lang="ru-RU" sz="2000" dirty="0" err="1"/>
              <a:t>автоматичних</a:t>
            </a:r>
            <a:r>
              <a:rPr lang="ru-RU" sz="2000" dirty="0"/>
              <a:t> </a:t>
            </a:r>
            <a:r>
              <a:rPr lang="ru-RU" sz="2000" dirty="0" err="1"/>
              <a:t>субтитрів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15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8" y="1435608"/>
            <a:ext cx="9366106" cy="5283244"/>
          </a:xfrm>
        </p:spPr>
        <p:txBody>
          <a:bodyPr>
            <a:normAutofit/>
          </a:bodyPr>
          <a:lstStyle/>
          <a:p>
            <a:pPr marL="685800" lvl="1" indent="-457200">
              <a:buAutoNum type="arabicPeriod" startAt="10"/>
            </a:pPr>
            <a:r>
              <a:rPr lang="ru-RU" sz="2000" dirty="0"/>
              <a:t>Робота </a:t>
            </a:r>
            <a:r>
              <a:rPr lang="ru-RU" sz="2000" dirty="0" err="1"/>
              <a:t>зі</a:t>
            </a:r>
            <a:r>
              <a:rPr lang="ru-RU" sz="2000" dirty="0"/>
              <a:t> статистикою, </a:t>
            </a:r>
            <a:r>
              <a:rPr lang="ru-RU" sz="2000" dirty="0" err="1"/>
              <a:t>аналіз</a:t>
            </a:r>
            <a:r>
              <a:rPr lang="ru-RU" sz="2000" dirty="0"/>
              <a:t> та </a:t>
            </a:r>
            <a:r>
              <a:rPr lang="ru-RU" sz="2000" dirty="0" err="1"/>
              <a:t>зворотний</a:t>
            </a:r>
            <a:r>
              <a:rPr lang="ru-RU" sz="2000" dirty="0"/>
              <a:t> </a:t>
            </a:r>
            <a:r>
              <a:rPr lang="ru-RU" sz="2000" dirty="0" err="1" smtClean="0"/>
              <a:t>зв'язок</a:t>
            </a:r>
            <a:endParaRPr lang="ru-RU" sz="2000" dirty="0" smtClean="0"/>
          </a:p>
          <a:p>
            <a:pPr marL="1028700" lvl="2" indent="-342900"/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/>
              <a:t>переглядів</a:t>
            </a:r>
            <a:r>
              <a:rPr lang="ru-RU" sz="2000" dirty="0" smtClean="0"/>
              <a:t>,</a:t>
            </a:r>
          </a:p>
          <a:p>
            <a:pPr marL="1028700" lvl="2" indent="-342900"/>
            <a:r>
              <a:rPr lang="ru-RU" sz="2000" dirty="0" err="1" smtClean="0"/>
              <a:t>Середній</a:t>
            </a:r>
            <a:r>
              <a:rPr lang="ru-RU" sz="2000" dirty="0" smtClean="0"/>
              <a:t> </a:t>
            </a:r>
            <a:r>
              <a:rPr lang="ru-RU" sz="2000" dirty="0"/>
              <a:t>час </a:t>
            </a:r>
            <a:r>
              <a:rPr lang="ru-RU" sz="2000" dirty="0" smtClean="0"/>
              <a:t>перегляду </a:t>
            </a:r>
            <a:r>
              <a:rPr lang="ru-RU" sz="2000" dirty="0" err="1" smtClean="0"/>
              <a:t>відео</a:t>
            </a:r>
            <a:r>
              <a:rPr lang="ru-RU" sz="2000" dirty="0" smtClean="0"/>
              <a:t>, </a:t>
            </a:r>
            <a:r>
              <a:rPr lang="ru-RU" sz="2000" dirty="0"/>
              <a:t>до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хвилини</a:t>
            </a:r>
            <a:r>
              <a:rPr lang="ru-RU" sz="2000" dirty="0" smtClean="0"/>
              <a:t>,</a:t>
            </a:r>
          </a:p>
          <a:p>
            <a:pPr marL="1028700" lvl="2" indent="-342900"/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/>
              <a:t>посилань</a:t>
            </a:r>
            <a:r>
              <a:rPr lang="ru-RU" sz="2000" dirty="0"/>
              <a:t> на </a:t>
            </a:r>
            <a:r>
              <a:rPr lang="ru-RU" sz="2000" dirty="0" err="1" smtClean="0"/>
              <a:t>пости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відео</a:t>
            </a:r>
            <a:r>
              <a:rPr lang="ru-RU" sz="2000" dirty="0"/>
              <a:t>, </a:t>
            </a:r>
            <a:r>
              <a:rPr lang="ru-RU" sz="2000" dirty="0" err="1" smtClean="0"/>
              <a:t>репостів</a:t>
            </a:r>
            <a:endParaRPr lang="ru-RU" sz="2000" dirty="0" smtClean="0"/>
          </a:p>
          <a:p>
            <a:pPr marL="1028700" lvl="2" indent="-342900"/>
            <a:r>
              <a:rPr lang="ru-RU" sz="2000" dirty="0" smtClean="0"/>
              <a:t>Рейтинг </a:t>
            </a:r>
            <a:r>
              <a:rPr lang="ru-RU" sz="2000" dirty="0" err="1" smtClean="0"/>
              <a:t>відео</a:t>
            </a:r>
            <a:endParaRPr lang="ru-RU" sz="2000" dirty="0" smtClean="0"/>
          </a:p>
          <a:p>
            <a:pPr marL="1028700" lvl="2" indent="-342900"/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коментарів</a:t>
            </a:r>
            <a:endParaRPr lang="ru-RU" sz="2000" dirty="0" smtClean="0"/>
          </a:p>
          <a:p>
            <a:pPr marL="1028700" lvl="2" indent="-342900"/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/>
              <a:t>лайків</a:t>
            </a:r>
            <a:r>
              <a:rPr lang="ru-RU" sz="2000" dirty="0"/>
              <a:t>/</a:t>
            </a:r>
            <a:r>
              <a:rPr lang="ru-RU" sz="2000" dirty="0" err="1"/>
              <a:t>дизлайків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069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81" y="103189"/>
            <a:ext cx="9088313" cy="7334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err="1" smtClean="0"/>
              <a:t>Блог</a:t>
            </a:r>
            <a:r>
              <a:rPr lang="uk-UA" dirty="0" smtClean="0"/>
              <a:t> – це…</a:t>
            </a:r>
            <a:endParaRPr lang="ru-RU" dirty="0" smtClean="0"/>
          </a:p>
        </p:txBody>
      </p:sp>
      <p:sp>
        <p:nvSpPr>
          <p:cNvPr id="7171" name="Объект 2"/>
          <p:cNvSpPr>
            <a:spLocks noGrp="1"/>
          </p:cNvSpPr>
          <p:nvPr>
            <p:ph idx="4294967295"/>
          </p:nvPr>
        </p:nvSpPr>
        <p:spPr>
          <a:xfrm>
            <a:off x="504031" y="1196975"/>
            <a:ext cx="9072563" cy="5040313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sz="2400" dirty="0" smtClean="0">
                <a:latin typeface="Arial" charset="0"/>
                <a:cs typeface="Arial" charset="0"/>
              </a:rPr>
              <a:t>Блог - </a:t>
            </a:r>
            <a:r>
              <a:rPr lang="ru-RU" sz="2400" dirty="0" err="1" smtClean="0">
                <a:latin typeface="Arial" charset="0"/>
                <a:cs typeface="Arial" charset="0"/>
              </a:rPr>
              <a:t>це</a:t>
            </a:r>
            <a:r>
              <a:rPr lang="ru-RU" sz="2400" dirty="0" smtClean="0">
                <a:latin typeface="Arial" charset="0"/>
                <a:cs typeface="Arial" charset="0"/>
              </a:rPr>
              <a:t> онлайн-ресурс з контентом, </a:t>
            </a:r>
            <a:r>
              <a:rPr lang="ru-RU" sz="2400" dirty="0" err="1" smtClean="0">
                <a:latin typeface="Arial" charset="0"/>
                <a:cs typeface="Arial" charset="0"/>
              </a:rPr>
              <a:t>що</a:t>
            </a:r>
            <a:r>
              <a:rPr lang="ru-RU" sz="2400" dirty="0" smtClean="0">
                <a:latin typeface="Arial" charset="0"/>
                <a:cs typeface="Arial" charset="0"/>
              </a:rPr>
              <a:t> регулярно </a:t>
            </a:r>
            <a:r>
              <a:rPr lang="ru-RU" sz="2400" dirty="0" err="1" smtClean="0">
                <a:latin typeface="Arial" charset="0"/>
                <a:cs typeface="Arial" charset="0"/>
              </a:rPr>
              <a:t>оновлюється</a:t>
            </a:r>
            <a:r>
              <a:rPr lang="ru-RU" sz="2400" dirty="0" smtClean="0">
                <a:latin typeface="Arial" charset="0"/>
                <a:cs typeface="Arial" charset="0"/>
              </a:rPr>
              <a:t> (</a:t>
            </a:r>
            <a:r>
              <a:rPr lang="ru-RU" sz="2400" dirty="0" err="1" smtClean="0">
                <a:latin typeface="Arial" charset="0"/>
                <a:cs typeface="Arial" charset="0"/>
              </a:rPr>
              <a:t>текстові</a:t>
            </a:r>
            <a:r>
              <a:rPr lang="ru-RU" sz="2400" dirty="0" smtClean="0">
                <a:latin typeface="Arial" charset="0"/>
                <a:cs typeface="Arial" charset="0"/>
              </a:rPr>
              <a:t> записи, </a:t>
            </a:r>
            <a:r>
              <a:rPr lang="ru-RU" sz="2400" dirty="0" err="1" smtClean="0">
                <a:latin typeface="Arial" charset="0"/>
                <a:cs typeface="Arial" charset="0"/>
              </a:rPr>
              <a:t>зображення</a:t>
            </a:r>
            <a:r>
              <a:rPr lang="ru-RU" sz="2400" dirty="0" smtClean="0">
                <a:latin typeface="Arial" charset="0"/>
                <a:cs typeface="Arial" charset="0"/>
              </a:rPr>
              <a:t>, </a:t>
            </a:r>
            <a:r>
              <a:rPr lang="ru-RU" sz="2400" dirty="0" err="1" smtClean="0">
                <a:latin typeface="Arial" charset="0"/>
                <a:cs typeface="Arial" charset="0"/>
              </a:rPr>
              <a:t>мультимедіа</a:t>
            </a:r>
            <a:r>
              <a:rPr lang="ru-RU" sz="2400" dirty="0" smtClean="0">
                <a:latin typeface="Arial" charset="0"/>
                <a:cs typeface="Arial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Блог</a:t>
            </a:r>
            <a:r>
              <a:rPr lang="ru-RU" sz="2400" dirty="0"/>
              <a:t> 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різновид</a:t>
            </a:r>
            <a:r>
              <a:rPr lang="ru-RU" sz="2400" dirty="0" smtClean="0"/>
              <a:t> веб-сайту, </a:t>
            </a:r>
            <a:r>
              <a:rPr lang="ru-RU" sz="2400" dirty="0" err="1" smtClean="0"/>
              <a:t>щоденник</a:t>
            </a:r>
            <a:r>
              <a:rPr lang="ru-RU" sz="2400" dirty="0" smtClean="0"/>
              <a:t> автора</a:t>
            </a:r>
            <a:r>
              <a:rPr lang="ru-RU" sz="2400" dirty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створюють</a:t>
            </a:r>
            <a:r>
              <a:rPr lang="ru-RU" sz="2400" dirty="0" smtClean="0"/>
              <a:t> з метою </a:t>
            </a:r>
            <a:r>
              <a:rPr lang="ru-RU" sz="2400" dirty="0" err="1" smtClean="0"/>
              <a:t>передачі</a:t>
            </a:r>
            <a:r>
              <a:rPr lang="ru-RU" sz="2400" dirty="0" smtClean="0"/>
              <a:t> думок, </a:t>
            </a:r>
            <a:r>
              <a:rPr lang="ru-RU" sz="2400" dirty="0" err="1" smtClean="0"/>
              <a:t>вражень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досвіда</a:t>
            </a:r>
            <a:r>
              <a:rPr lang="ru-RU" sz="2400" dirty="0" smtClean="0"/>
              <a:t> </a:t>
            </a:r>
            <a:r>
              <a:rPr lang="ru-RU" sz="2400" dirty="0" err="1" smtClean="0"/>
              <a:t>читачам</a:t>
            </a:r>
            <a:endParaRPr lang="uk-UA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створенні</a:t>
            </a:r>
            <a:r>
              <a:rPr lang="ru-RU" dirty="0"/>
              <a:t> та </a:t>
            </a:r>
            <a:r>
              <a:rPr lang="ru-RU" dirty="0" err="1"/>
              <a:t>розкрутці</a:t>
            </a:r>
            <a:r>
              <a:rPr lang="ru-RU" dirty="0"/>
              <a:t> 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8" y="1435608"/>
            <a:ext cx="9366106" cy="5283244"/>
          </a:xfrm>
        </p:spPr>
        <p:txBody>
          <a:bodyPr>
            <a:normAutofit/>
          </a:bodyPr>
          <a:lstStyle/>
          <a:p>
            <a:pPr marL="685800" lvl="1" indent="-457200">
              <a:buAutoNum type="arabicPeriod" startAt="11"/>
            </a:pPr>
            <a:r>
              <a:rPr lang="ru-RU" sz="2000" dirty="0" err="1" smtClean="0"/>
              <a:t>Учасники</a:t>
            </a:r>
            <a:r>
              <a:rPr lang="ru-RU" sz="2000" dirty="0" smtClean="0"/>
              <a:t> блогу</a:t>
            </a:r>
          </a:p>
          <a:p>
            <a:pPr marL="685800" lvl="1" indent="-457200"/>
            <a:r>
              <a:rPr lang="ru-RU" sz="2000" dirty="0" err="1" smtClean="0"/>
              <a:t>Коллаборація</a:t>
            </a:r>
            <a:r>
              <a:rPr lang="ru-RU" sz="2000" dirty="0" smtClean="0"/>
              <a:t> з партнерами, </a:t>
            </a:r>
            <a:r>
              <a:rPr lang="ru-RU" sz="2000" dirty="0" err="1" smtClean="0"/>
              <a:t>сумісні</a:t>
            </a:r>
            <a:r>
              <a:rPr lang="ru-RU" sz="2000" dirty="0" smtClean="0"/>
              <a:t> заходи, </a:t>
            </a:r>
            <a:r>
              <a:rPr lang="ru-RU" sz="2000" dirty="0" err="1" smtClean="0"/>
              <a:t>пости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відеозустрічі</a:t>
            </a:r>
            <a:r>
              <a:rPr lang="ru-RU" sz="2000" dirty="0" smtClean="0"/>
              <a:t>, </a:t>
            </a:r>
            <a:r>
              <a:rPr lang="ru-RU" sz="2000" dirty="0" err="1" smtClean="0"/>
              <a:t>інтерв</a:t>
            </a:r>
            <a:r>
              <a:rPr lang="en-US" sz="2000" dirty="0" smtClean="0"/>
              <a:t>’</a:t>
            </a:r>
            <a:r>
              <a:rPr lang="ru-RU" sz="2000" dirty="0" smtClean="0"/>
              <a:t>ю</a:t>
            </a:r>
          </a:p>
          <a:p>
            <a:pPr marL="685800" lvl="1" indent="-457200"/>
            <a:r>
              <a:rPr lang="ru-RU" sz="2000" dirty="0" err="1" smtClean="0"/>
              <a:t>Обм</a:t>
            </a:r>
            <a:r>
              <a:rPr lang="uk-UA" sz="2000" dirty="0" smtClean="0"/>
              <a:t>і</a:t>
            </a:r>
            <a:r>
              <a:rPr lang="ru-RU" sz="2000" dirty="0" smtClean="0"/>
              <a:t>н ЦА – </a:t>
            </a:r>
            <a:r>
              <a:rPr lang="ru-RU" sz="2000" dirty="0" err="1" smtClean="0"/>
              <a:t>публікації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дружніх</a:t>
            </a:r>
            <a:r>
              <a:rPr lang="ru-RU" sz="2000" dirty="0" smtClean="0"/>
              <a:t> сайтах, в </a:t>
            </a:r>
            <a:r>
              <a:rPr lang="ru-RU" sz="2000" dirty="0" err="1" smtClean="0"/>
              <a:t>соцмережах</a:t>
            </a:r>
            <a:r>
              <a:rPr lang="ru-RU" sz="2000" dirty="0" smtClean="0"/>
              <a:t>, </a:t>
            </a:r>
            <a:r>
              <a:rPr lang="ru-RU" sz="2000" dirty="0" err="1" smtClean="0"/>
              <a:t>Ютуб</a:t>
            </a:r>
            <a:r>
              <a:rPr lang="ru-RU" sz="2000" dirty="0" smtClean="0"/>
              <a:t> каналах</a:t>
            </a:r>
          </a:p>
          <a:p>
            <a:pPr marL="685800" lvl="1" indent="-457200"/>
            <a:r>
              <a:rPr lang="ru-RU" sz="2000" dirty="0" err="1" smtClean="0"/>
              <a:t>Запрошені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гості</a:t>
            </a:r>
            <a:endParaRPr lang="ru-RU" sz="2000" dirty="0" smtClean="0"/>
          </a:p>
          <a:p>
            <a:pPr lvl="1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069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Елементи структурної схеми </a:t>
            </a:r>
            <a:r>
              <a:rPr lang="uk-UA" dirty="0" err="1" smtClean="0"/>
              <a:t>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6933607" cy="54223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b="1" dirty="0" err="1"/>
              <a:t>Оперативне</a:t>
            </a:r>
            <a:r>
              <a:rPr lang="ru-RU" sz="2000" b="1" dirty="0"/>
              <a:t> </a:t>
            </a:r>
            <a:r>
              <a:rPr lang="ru-RU" sz="2000" b="1" dirty="0" err="1"/>
              <a:t>керування</a:t>
            </a:r>
            <a:r>
              <a:rPr lang="ru-RU" sz="2000" b="1" dirty="0"/>
              <a:t> </a:t>
            </a:r>
            <a:r>
              <a:rPr lang="ru-RU" sz="2000" b="1" dirty="0" smtClean="0"/>
              <a:t>блогом</a:t>
            </a:r>
          </a:p>
          <a:p>
            <a:pPr lvl="1"/>
            <a:r>
              <a:rPr lang="ru-RU" sz="2000" dirty="0" err="1" smtClean="0"/>
              <a:t>Генерування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ідей</a:t>
            </a:r>
            <a:endParaRPr lang="ru-RU" sz="2000" dirty="0" smtClean="0"/>
          </a:p>
          <a:p>
            <a:pPr lvl="1"/>
            <a:r>
              <a:rPr lang="ru-RU" sz="2000" dirty="0" err="1" smtClean="0"/>
              <a:t>Планування</a:t>
            </a:r>
            <a:r>
              <a:rPr lang="ru-RU" sz="2000" dirty="0" smtClean="0"/>
              <a:t> контенту (контент-план)</a:t>
            </a:r>
          </a:p>
          <a:p>
            <a:pPr lvl="1"/>
            <a:r>
              <a:rPr lang="ru-RU" sz="2000" dirty="0" err="1" smtClean="0"/>
              <a:t>Розробка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сценарію</a:t>
            </a:r>
            <a:endParaRPr lang="ru-RU" sz="2000" dirty="0" smtClean="0"/>
          </a:p>
          <a:p>
            <a:pPr lvl="1"/>
            <a:r>
              <a:rPr lang="ru-RU" sz="2000" dirty="0" err="1" smtClean="0"/>
              <a:t>Зйомка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відео</a:t>
            </a:r>
            <a:r>
              <a:rPr lang="ru-RU" sz="2000" dirty="0" smtClean="0"/>
              <a:t>…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048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Елементи структурної схеми </a:t>
            </a:r>
            <a:r>
              <a:rPr lang="uk-UA" dirty="0" err="1" smtClean="0"/>
              <a:t>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6933607" cy="5422392"/>
          </a:xfrm>
        </p:spPr>
        <p:txBody>
          <a:bodyPr>
            <a:normAutofit/>
          </a:bodyPr>
          <a:lstStyle/>
          <a:p>
            <a:r>
              <a:rPr lang="ru-RU" sz="2000" b="1" dirty="0"/>
              <a:t>2. </a:t>
            </a:r>
            <a:r>
              <a:rPr lang="ru-RU" sz="2000" b="1" dirty="0" err="1"/>
              <a:t>Аналіз</a:t>
            </a:r>
            <a:r>
              <a:rPr lang="ru-RU" sz="2000" b="1" dirty="0"/>
              <a:t> </a:t>
            </a:r>
            <a:r>
              <a:rPr lang="ru-RU" sz="2000" b="1" dirty="0" smtClean="0"/>
              <a:t>сайту </a:t>
            </a:r>
            <a:r>
              <a:rPr lang="ru-RU" sz="2000" b="1" dirty="0"/>
              <a:t>та </a:t>
            </a:r>
            <a:r>
              <a:rPr lang="ru-RU" sz="2000" b="1" dirty="0" err="1"/>
              <a:t>медіа</a:t>
            </a:r>
            <a:r>
              <a:rPr lang="ru-RU" sz="2000" b="1" dirty="0"/>
              <a:t> </a:t>
            </a:r>
            <a:r>
              <a:rPr lang="ru-RU" sz="2000" b="1" dirty="0" err="1" smtClean="0"/>
              <a:t>взагалі</a:t>
            </a:r>
            <a:endParaRPr lang="ru-RU" sz="2000" b="1" dirty="0" smtClean="0"/>
          </a:p>
          <a:p>
            <a:pPr lvl="1"/>
            <a:r>
              <a:rPr lang="ru-RU" sz="2000" dirty="0" err="1" smtClean="0"/>
              <a:t>Аналіз</a:t>
            </a:r>
            <a:r>
              <a:rPr lang="ru-RU" sz="2000" dirty="0" smtClean="0"/>
              <a:t> </a:t>
            </a:r>
            <a:r>
              <a:rPr lang="ru-RU" sz="2000" dirty="0" err="1" smtClean="0"/>
              <a:t>трендів</a:t>
            </a:r>
            <a:endParaRPr lang="ru-RU" sz="2000" dirty="0" smtClean="0"/>
          </a:p>
          <a:p>
            <a:pPr lvl="1"/>
            <a:r>
              <a:rPr lang="ru-RU" sz="2000" dirty="0" err="1" smtClean="0"/>
              <a:t>Аналіз</a:t>
            </a:r>
            <a:r>
              <a:rPr lang="ru-RU" sz="2000" dirty="0" smtClean="0"/>
              <a:t> критики</a:t>
            </a:r>
          </a:p>
          <a:p>
            <a:pPr lvl="1"/>
            <a:r>
              <a:rPr lang="ru-RU" sz="2000" dirty="0" err="1" smtClean="0"/>
              <a:t>Аналіз</a:t>
            </a:r>
            <a:r>
              <a:rPr lang="ru-RU" sz="2000" dirty="0" smtClean="0"/>
              <a:t> </a:t>
            </a:r>
            <a:r>
              <a:rPr lang="ru-RU" sz="2000" dirty="0"/>
              <a:t>ЦА….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807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Елементи структурної схеми </a:t>
            </a:r>
            <a:r>
              <a:rPr lang="uk-UA" dirty="0" smtClean="0"/>
              <a:t>сайту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6933607" cy="5422392"/>
          </a:xfrm>
        </p:spPr>
        <p:txBody>
          <a:bodyPr>
            <a:normAutofit/>
          </a:bodyPr>
          <a:lstStyle/>
          <a:p>
            <a:r>
              <a:rPr lang="ru-RU" sz="2000" b="1" dirty="0"/>
              <a:t>3. </a:t>
            </a:r>
            <a:r>
              <a:rPr lang="ru-RU" sz="2000" b="1" dirty="0" err="1"/>
              <a:t>Стратегічне</a:t>
            </a:r>
            <a:r>
              <a:rPr lang="ru-RU" sz="2000" b="1" dirty="0"/>
              <a:t> </a:t>
            </a:r>
            <a:r>
              <a:rPr lang="ru-RU" sz="2000" b="1" dirty="0" err="1" smtClean="0"/>
              <a:t>управління</a:t>
            </a:r>
            <a:endParaRPr lang="ru-RU" sz="2000" b="1" dirty="0" smtClean="0"/>
          </a:p>
          <a:p>
            <a:pPr marL="571500" lvl="1" indent="-342900"/>
            <a:r>
              <a:rPr lang="ru-RU" sz="2000" dirty="0" err="1" smtClean="0"/>
              <a:t>Захоплення</a:t>
            </a:r>
            <a:r>
              <a:rPr lang="ru-RU" sz="2000" dirty="0" smtClean="0"/>
              <a:t> </a:t>
            </a:r>
            <a:r>
              <a:rPr lang="ru-RU" sz="2000" dirty="0" err="1"/>
              <a:t>суміжних</a:t>
            </a:r>
            <a:r>
              <a:rPr lang="ru-RU" sz="2000" dirty="0"/>
              <a:t> </a:t>
            </a:r>
            <a:r>
              <a:rPr lang="ru-RU" sz="2000" dirty="0" err="1"/>
              <a:t>ніш</a:t>
            </a:r>
            <a:r>
              <a:rPr lang="ru-RU" sz="2000" dirty="0"/>
              <a:t> (</a:t>
            </a:r>
            <a:r>
              <a:rPr lang="ru-RU" sz="2000" dirty="0" err="1"/>
              <a:t>стрім</a:t>
            </a:r>
            <a:r>
              <a:rPr lang="ru-RU" sz="2000" dirty="0" smtClean="0"/>
              <a:t>)</a:t>
            </a:r>
          </a:p>
          <a:p>
            <a:pPr marL="571500" lvl="1" indent="-342900"/>
            <a:r>
              <a:rPr lang="ru-RU" sz="2000" dirty="0" smtClean="0"/>
              <a:t>Участь </a:t>
            </a:r>
            <a:r>
              <a:rPr lang="ru-RU" sz="2000" dirty="0"/>
              <a:t>у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smtClean="0"/>
              <a:t>шоу</a:t>
            </a:r>
          </a:p>
          <a:p>
            <a:pPr marL="571500" lvl="1" indent="-342900"/>
            <a:r>
              <a:rPr lang="ru-RU" sz="2000" dirty="0" err="1" smtClean="0"/>
              <a:t>Запрошення</a:t>
            </a:r>
            <a:r>
              <a:rPr lang="ru-RU" sz="2000" dirty="0" smtClean="0"/>
              <a:t> гостей –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успішних</a:t>
            </a:r>
            <a:r>
              <a:rPr lang="ru-RU" sz="2000" dirty="0" smtClean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 для </a:t>
            </a:r>
            <a:r>
              <a:rPr lang="ru-RU" sz="2000" dirty="0" err="1"/>
              <a:t>залучення</a:t>
            </a:r>
            <a:r>
              <a:rPr lang="ru-RU" sz="2000" dirty="0"/>
              <a:t> </a:t>
            </a:r>
            <a:r>
              <a:rPr lang="ru-RU" sz="2000" dirty="0" err="1"/>
              <a:t>жіночої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 smtClean="0"/>
              <a:t>.</a:t>
            </a:r>
          </a:p>
          <a:p>
            <a:pPr marL="571500" lvl="1" indent="-342900"/>
            <a:r>
              <a:rPr lang="ru-RU" sz="2000" dirty="0" smtClean="0"/>
              <a:t>Заходи для </a:t>
            </a:r>
            <a:r>
              <a:rPr lang="ru-RU" sz="2000" dirty="0" err="1"/>
              <a:t>з</a:t>
            </a:r>
            <a:r>
              <a:rPr lang="ru-RU" sz="2000" dirty="0" err="1" smtClean="0"/>
              <a:t>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підписників</a:t>
            </a:r>
            <a:r>
              <a:rPr lang="ru-RU" sz="2000" dirty="0" smtClean="0"/>
              <a:t> –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розіграші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подарунки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анонси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ексклюзивних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807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Елементи структурної схеми </a:t>
            </a:r>
            <a:r>
              <a:rPr lang="uk-UA" dirty="0" err="1" smtClean="0"/>
              <a:t>блогу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6933607" cy="5422392"/>
          </a:xfrm>
        </p:spPr>
        <p:txBody>
          <a:bodyPr>
            <a:normAutofit/>
          </a:bodyPr>
          <a:lstStyle/>
          <a:p>
            <a:r>
              <a:rPr lang="ru-RU" sz="2000" dirty="0"/>
              <a:t>4. </a:t>
            </a:r>
            <a:r>
              <a:rPr lang="ru-RU" sz="2000" b="1" dirty="0" err="1"/>
              <a:t>Управління</a:t>
            </a:r>
            <a:r>
              <a:rPr lang="ru-RU" sz="2000" b="1" dirty="0"/>
              <a:t> </a:t>
            </a:r>
            <a:r>
              <a:rPr lang="ru-RU" sz="2000" b="1" dirty="0" err="1"/>
              <a:t>просуванням</a:t>
            </a:r>
            <a:r>
              <a:rPr lang="ru-RU" sz="2000" b="1" dirty="0"/>
              <a:t> </a:t>
            </a:r>
            <a:r>
              <a:rPr lang="ru-RU" sz="2000" b="1" dirty="0" smtClean="0"/>
              <a:t>блогу</a:t>
            </a:r>
          </a:p>
          <a:p>
            <a:pPr lvl="2"/>
            <a:r>
              <a:rPr lang="ru-RU" sz="2000" dirty="0" err="1" smtClean="0"/>
              <a:t>Банери</a:t>
            </a:r>
            <a:endParaRPr lang="ru-RU" sz="2000" dirty="0" smtClean="0"/>
          </a:p>
          <a:p>
            <a:pPr lvl="2"/>
            <a:r>
              <a:rPr lang="ru-RU" sz="2000" dirty="0" err="1" smtClean="0"/>
              <a:t>Соц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мережі</a:t>
            </a:r>
            <a:endParaRPr lang="ru-RU" sz="2000" dirty="0" smtClean="0"/>
          </a:p>
          <a:p>
            <a:pPr lvl="2"/>
            <a:r>
              <a:rPr lang="ru-RU" sz="2000" dirty="0" smtClean="0"/>
              <a:t>Реклама </a:t>
            </a:r>
            <a:r>
              <a:rPr lang="ru-RU" sz="2000" dirty="0"/>
              <a:t>у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 smtClean="0"/>
              <a:t>блогерів</a:t>
            </a:r>
            <a:r>
              <a:rPr lang="ru-RU" sz="2000" dirty="0" smtClean="0"/>
              <a:t> ...</a:t>
            </a:r>
          </a:p>
          <a:p>
            <a:pPr lvl="2"/>
            <a:r>
              <a:rPr lang="en-US" sz="2000" dirty="0" smtClean="0"/>
              <a:t>SEO-</a:t>
            </a:r>
            <a:r>
              <a:rPr lang="uk-UA" sz="2000" dirty="0" smtClean="0"/>
              <a:t>оптимізація (</a:t>
            </a:r>
            <a:r>
              <a:rPr lang="uk-UA" sz="2000" dirty="0" err="1" smtClean="0"/>
              <a:t>оптимізація</a:t>
            </a:r>
            <a:r>
              <a:rPr lang="uk-UA" sz="2000" dirty="0" smtClean="0"/>
              <a:t> текстів, заголовків та зображень, купівля посилань, теги, зовнішня оптимізація)</a:t>
            </a:r>
            <a:endParaRPr lang="uk-UA" sz="2000" dirty="0"/>
          </a:p>
        </p:txBody>
      </p:sp>
      <p:sp>
        <p:nvSpPr>
          <p:cNvPr id="4" name="AutoShape 4" descr="SEO продвижение коммерческих запросов в Яндекс и Google"/>
          <p:cNvSpPr>
            <a:spLocks noChangeAspect="1" noChangeArrowheads="1"/>
          </p:cNvSpPr>
          <p:nvPr/>
        </p:nvSpPr>
        <p:spPr bwMode="auto">
          <a:xfrm>
            <a:off x="128633" y="-144463"/>
            <a:ext cx="25201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SEO продвижение коммерческих запросов в Яндекс и Google"/>
          <p:cNvSpPr>
            <a:spLocks noChangeAspect="1" noChangeArrowheads="1"/>
          </p:cNvSpPr>
          <p:nvPr/>
        </p:nvSpPr>
        <p:spPr bwMode="auto">
          <a:xfrm>
            <a:off x="254641" y="7938"/>
            <a:ext cx="25201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SEO продвижение коммерческих запросов в Яндекс и Google"/>
          <p:cNvSpPr>
            <a:spLocks noChangeAspect="1" noChangeArrowheads="1"/>
          </p:cNvSpPr>
          <p:nvPr/>
        </p:nvSpPr>
        <p:spPr bwMode="auto">
          <a:xfrm>
            <a:off x="380648" y="160338"/>
            <a:ext cx="25201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SEO продвижение коммерческих запросов в Яндекс и Google"/>
          <p:cNvSpPr>
            <a:spLocks noChangeAspect="1" noChangeArrowheads="1"/>
          </p:cNvSpPr>
          <p:nvPr/>
        </p:nvSpPr>
        <p:spPr bwMode="auto">
          <a:xfrm>
            <a:off x="506656" y="312738"/>
            <a:ext cx="25201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SEO продвижение коммерческих запросов в Яндекс и Google"/>
          <p:cNvSpPr>
            <a:spLocks noChangeAspect="1" noChangeArrowheads="1"/>
          </p:cNvSpPr>
          <p:nvPr/>
        </p:nvSpPr>
        <p:spPr bwMode="auto">
          <a:xfrm>
            <a:off x="632664" y="465138"/>
            <a:ext cx="25201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/>
              <a:t>Елементи структурної схеми </a:t>
            </a:r>
            <a:r>
              <a:rPr lang="uk-UA" sz="3200" b="1" dirty="0" err="1" smtClean="0"/>
              <a:t>блогу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13195" y="1236825"/>
            <a:ext cx="6933607" cy="5422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b="1" dirty="0" err="1"/>
              <a:t>Фінансове</a:t>
            </a:r>
            <a:r>
              <a:rPr lang="ru-RU" sz="2200" b="1" dirty="0"/>
              <a:t> </a:t>
            </a:r>
            <a:r>
              <a:rPr lang="ru-RU" sz="2200" b="1" dirty="0" err="1" smtClean="0"/>
              <a:t>планування</a:t>
            </a:r>
            <a:endParaRPr lang="ru-RU" sz="2200" b="1" dirty="0" smtClean="0"/>
          </a:p>
          <a:p>
            <a:pPr lvl="1" indent="0">
              <a:lnSpc>
                <a:spcPct val="100000"/>
              </a:lnSpc>
              <a:buNone/>
            </a:pPr>
            <a:endParaRPr lang="ru-RU" sz="2200" b="1" dirty="0" smtClean="0"/>
          </a:p>
          <a:p>
            <a:pPr lvl="1" indent="0">
              <a:lnSpc>
                <a:spcPct val="100000"/>
              </a:lnSpc>
              <a:buNone/>
            </a:pPr>
            <a:r>
              <a:rPr lang="ru-RU" sz="2200" b="1" dirty="0" smtClean="0"/>
              <a:t>Доходи</a:t>
            </a:r>
          </a:p>
          <a:p>
            <a:pPr marL="685800" lvl="1" indent="-457200">
              <a:lnSpc>
                <a:spcPct val="100000"/>
              </a:lnSpc>
            </a:pPr>
            <a:r>
              <a:rPr lang="ru-RU" sz="2200" dirty="0" err="1" smtClean="0"/>
              <a:t>Прихована</a:t>
            </a:r>
            <a:r>
              <a:rPr lang="ru-RU" sz="2200" dirty="0" smtClean="0"/>
              <a:t> </a:t>
            </a:r>
            <a:r>
              <a:rPr lang="ru-RU" sz="2200" dirty="0"/>
              <a:t>реклама </a:t>
            </a:r>
            <a:r>
              <a:rPr lang="ru-RU" sz="2200" dirty="0" err="1" smtClean="0"/>
              <a:t>брендів</a:t>
            </a:r>
            <a:endParaRPr lang="ru-RU" sz="2200" dirty="0" smtClean="0"/>
          </a:p>
          <a:p>
            <a:pPr marL="685800" lvl="1" indent="-457200">
              <a:lnSpc>
                <a:spcPct val="100000"/>
              </a:lnSpc>
            </a:pPr>
            <a:r>
              <a:rPr lang="ru-RU" sz="2200" dirty="0" err="1" smtClean="0"/>
              <a:t>Партнерка</a:t>
            </a:r>
            <a:r>
              <a:rPr lang="ru-RU" sz="2200" dirty="0" smtClean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 smtClean="0"/>
              <a:t>YouTube</a:t>
            </a:r>
            <a:endParaRPr lang="ru-RU" sz="2200" dirty="0" smtClean="0"/>
          </a:p>
          <a:p>
            <a:pPr marL="685800" lvl="1" indent="-457200">
              <a:lnSpc>
                <a:spcPct val="100000"/>
              </a:lnSpc>
            </a:pPr>
            <a:r>
              <a:rPr lang="ru-RU" sz="2200" dirty="0" err="1" smtClean="0"/>
              <a:t>Інш</a:t>
            </a:r>
            <a:r>
              <a:rPr lang="ru-RU" sz="2200" dirty="0" smtClean="0"/>
              <a:t>. </a:t>
            </a:r>
            <a:r>
              <a:rPr lang="ru-RU" sz="2200" dirty="0" err="1"/>
              <a:t>партнерські</a:t>
            </a:r>
            <a:r>
              <a:rPr lang="ru-RU" sz="2200" dirty="0"/>
              <a:t> </a:t>
            </a:r>
            <a:r>
              <a:rPr lang="ru-RU" sz="2200" dirty="0" err="1" smtClean="0"/>
              <a:t>програми</a:t>
            </a:r>
            <a:endParaRPr lang="ru-RU" sz="2200" dirty="0" smtClean="0"/>
          </a:p>
          <a:p>
            <a:pPr marL="685800" lvl="1" indent="-457200">
              <a:lnSpc>
                <a:spcPct val="100000"/>
              </a:lnSpc>
            </a:pPr>
            <a:r>
              <a:rPr lang="ru-RU" sz="2200" dirty="0"/>
              <a:t> </a:t>
            </a:r>
            <a:r>
              <a:rPr lang="ru-RU" sz="2200" dirty="0" err="1" smtClean="0"/>
              <a:t>Донати</a:t>
            </a:r>
            <a:r>
              <a:rPr lang="ru-RU" sz="2200" dirty="0" smtClean="0"/>
              <a:t>...</a:t>
            </a:r>
          </a:p>
          <a:p>
            <a:pPr>
              <a:lnSpc>
                <a:spcPct val="100000"/>
              </a:lnSpc>
            </a:pPr>
            <a:endParaRPr lang="ru-RU" sz="2200" b="1" dirty="0" smtClean="0"/>
          </a:p>
          <a:p>
            <a:pPr>
              <a:lnSpc>
                <a:spcPct val="100000"/>
              </a:lnSpc>
            </a:pPr>
            <a:r>
              <a:rPr lang="ru-RU" sz="2200" b="1" dirty="0" err="1" smtClean="0"/>
              <a:t>Витрати</a:t>
            </a:r>
            <a:endParaRPr lang="ru-RU" sz="2200" b="1" dirty="0" smtClean="0"/>
          </a:p>
          <a:p>
            <a:pPr lvl="1">
              <a:lnSpc>
                <a:spcPct val="100000"/>
              </a:lnSpc>
            </a:pPr>
            <a:r>
              <a:rPr lang="ru-RU" sz="2200" dirty="0" smtClean="0"/>
              <a:t>Реклама</a:t>
            </a:r>
          </a:p>
          <a:p>
            <a:pPr lvl="1">
              <a:lnSpc>
                <a:spcPct val="100000"/>
              </a:lnSpc>
            </a:pPr>
            <a:r>
              <a:rPr lang="ru-RU" sz="2200" dirty="0" smtClean="0"/>
              <a:t>Хостинг…</a:t>
            </a:r>
          </a:p>
          <a:p>
            <a:pPr lvl="1">
              <a:lnSpc>
                <a:spcPct val="100000"/>
              </a:lnSpc>
            </a:pPr>
            <a:r>
              <a:rPr lang="ru-RU" sz="2000" dirty="0" err="1" smtClean="0"/>
              <a:t>Комунальні</a:t>
            </a:r>
            <a:r>
              <a:rPr lang="ru-RU" sz="2000" dirty="0" smtClean="0"/>
              <a:t> </a:t>
            </a:r>
            <a:r>
              <a:rPr lang="ru-RU" sz="2000" dirty="0" err="1"/>
              <a:t>платежі</a:t>
            </a:r>
            <a:endParaRPr lang="ru-RU" sz="2000" dirty="0"/>
          </a:p>
          <a:p>
            <a:pPr lvl="1">
              <a:lnSpc>
                <a:spcPct val="100000"/>
              </a:lnSpc>
            </a:pPr>
            <a:endParaRPr lang="uk-UA" sz="2000" dirty="0" smtClean="0"/>
          </a:p>
          <a:p>
            <a:pPr marL="1143000" lvl="2" indent="-457200">
              <a:buFont typeface="+mj-lt"/>
              <a:buAutoNum type="arabicPeriod"/>
            </a:pPr>
            <a:endParaRPr lang="ru-RU" sz="2000" dirty="0" smtClean="0"/>
          </a:p>
          <a:p>
            <a:pPr marL="1143000" lvl="2" indent="-457200">
              <a:buFont typeface="+mj-lt"/>
              <a:buAutoNum type="arabicPeriod"/>
            </a:pPr>
            <a:endParaRPr lang="uk-UA" sz="2000" dirty="0"/>
          </a:p>
        </p:txBody>
      </p:sp>
      <p:pic>
        <p:nvPicPr>
          <p:cNvPr id="5122" name="Picture 2" descr="Константин Жигульский: Финансовое планирование – игра на вылет 一  Экспо-Ювел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40" y="3238500"/>
            <a:ext cx="236264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err="1" smtClean="0"/>
              <a:t>Дякую</a:t>
            </a:r>
            <a:r>
              <a:rPr lang="ru-RU" sz="4400" b="1" dirty="0" smtClean="0"/>
              <a:t> за </a:t>
            </a:r>
            <a:r>
              <a:rPr lang="ru-RU" sz="4400" b="1" dirty="0" err="1" smtClean="0"/>
              <a:t>увагу</a:t>
            </a:r>
            <a:endParaRPr lang="uk-UA" sz="4400" b="1" dirty="0"/>
          </a:p>
        </p:txBody>
      </p:sp>
      <p:pic>
        <p:nvPicPr>
          <p:cNvPr id="8194" name="Picture 2" descr="ÐÐ¸ÑÐºÐ°, Ð»ÑÐ±Ð¾Ð²Ñ, ÑÐ¿Ð°ÑÐ¸Ð±Ð¾, Ð³Ð¸Ñ ÐºÐ°ÑÑÐ¸Ð½ÐºÐ¸, Ð¿ÑÐ¾Ð·ÑÐ°ÑÐ½ÑÐ¹, Ð±Ð»Ð°Ð³Ð¾Ð´Ð°ÑÑ, ÑÐ»Ð¸ÑÑÑÐµÑ, ÑÑÐ°, Ð²Ð¾ÑÑÐ¾ÑÐ³Ð°ÐµÑÑÑ, Ð»ÑÐ±Ð¾Ð²Ñ, Ð³Ð¸Ñ Ð°Ð½Ð¸Ð¼Ð°ÑÐ¸Ñ ÑÐºÐ°ÑÐ°ÑÑ Ð±ÐµÑÐ¿Ð»Ð°ÑÐ½Ð¾ ÑÑÐ°ÑÑÑÐ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65" y="1113183"/>
            <a:ext cx="4470538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популярних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0156" y="1305343"/>
            <a:ext cx="5040313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https://www.youtube.com/channel/UCeNpzcxM-hUhnabwC7oZeYw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3"/>
              </a:rPr>
              <a:t>https://www.youtube.com/channel/UCU_yU4xGT9hrVFo6euH8LLw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4"/>
              </a:rPr>
              <a:t>https://www.youtube.com/channel/UCcartHVtvAUzfajflyeT_Gg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46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8281" y="103188"/>
            <a:ext cx="9088313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блогів</a:t>
            </a:r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778" y="1154114"/>
            <a:ext cx="9300077" cy="5329237"/>
          </a:xfrm>
          <a:prstGeom prst="rect">
            <a:avLst/>
          </a:prstGeom>
        </p:spPr>
        <p:txBody>
          <a:bodyPr/>
          <a:lstStyle/>
          <a:p>
            <a:pPr marL="285750" indent="-285750" eaLnBrk="1" hangingPunct="1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 smtClean="0">
                <a:latin typeface="Arial" charset="0"/>
                <a:cs typeface="Arial" charset="0"/>
              </a:rPr>
              <a:t>Пошук нових клієнтів та партнерів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 smtClean="0">
                <a:latin typeface="Arial" charset="0"/>
                <a:cs typeface="Arial" charset="0"/>
              </a:rPr>
              <a:t>Збір контактів користувачів та клієнтів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 smtClean="0">
                <a:latin typeface="Arial" charset="0"/>
                <a:cs typeface="Arial" charset="0"/>
              </a:rPr>
              <a:t>Формування бренду та підвищення престижу бізнесу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 smtClean="0">
                <a:latin typeface="Arial" charset="0"/>
                <a:cs typeface="Arial" charset="0"/>
              </a:rPr>
              <a:t>Підтримка в актуальному стані інформації про бізнес (контактна інформація, схеми проїзду тощо)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 smtClean="0">
                <a:latin typeface="Arial" charset="0"/>
                <a:cs typeface="Arial" charset="0"/>
              </a:rPr>
              <a:t>Спілкування зі своєю командою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 smtClean="0">
                <a:latin typeface="Arial" charset="0"/>
                <a:cs typeface="Arial" charset="0"/>
              </a:rPr>
              <a:t>Продаж товарів/послуг</a:t>
            </a:r>
          </a:p>
        </p:txBody>
      </p:sp>
    </p:spTree>
    <p:extLst>
      <p:ext uri="{BB962C8B-B14F-4D97-AF65-F5344CB8AC3E}">
        <p14:creationId xmlns:p14="http://schemas.microsoft.com/office/powerpoint/2010/main" val="9281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блогів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7145358" cy="5098542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>
                <a:latin typeface="Arial" charset="0"/>
                <a:cs typeface="Arial" charset="0"/>
              </a:rPr>
              <a:t>Заявити про себе (особистий бренд), підвищити </a:t>
            </a:r>
            <a:r>
              <a:rPr lang="uk-UA" sz="2000" dirty="0" err="1">
                <a:latin typeface="Arial" charset="0"/>
                <a:cs typeface="Arial" charset="0"/>
              </a:rPr>
              <a:t>впізнаваність</a:t>
            </a:r>
            <a:endParaRPr lang="uk-UA" sz="2000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>
                <a:latin typeface="Arial" charset="0"/>
                <a:cs typeface="Arial" charset="0"/>
              </a:rPr>
              <a:t>призначений для самореалізації, саморозвитку та самовдосконалення, 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>
                <a:latin typeface="Arial" charset="0"/>
                <a:cs typeface="Arial" charset="0"/>
              </a:rPr>
              <a:t>поділитися своїм досвідом, знайти однодумців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>
                <a:latin typeface="Arial" charset="0"/>
                <a:cs typeface="Arial" charset="0"/>
              </a:rPr>
              <a:t>Отримання додаткового заробітку, монетизація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uk-UA" sz="2000" dirty="0">
                <a:latin typeface="Arial" charset="0"/>
                <a:cs typeface="Arial" charset="0"/>
              </a:rPr>
              <a:t>Підвищення </a:t>
            </a:r>
            <a:r>
              <a:rPr lang="uk-UA" sz="2000" dirty="0" err="1">
                <a:latin typeface="Arial" charset="0"/>
                <a:cs typeface="Arial" charset="0"/>
              </a:rPr>
              <a:t>ранжування</a:t>
            </a:r>
            <a:r>
              <a:rPr lang="uk-UA" sz="2000" dirty="0">
                <a:latin typeface="Arial" charset="0"/>
                <a:cs typeface="Arial" charset="0"/>
              </a:rPr>
              <a:t> сайту компанії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3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81" y="103189"/>
            <a:ext cx="9088313" cy="7334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Види </a:t>
            </a:r>
            <a:r>
              <a:rPr lang="uk-UA" dirty="0" err="1" smtClean="0"/>
              <a:t>блогів</a:t>
            </a:r>
            <a:endParaRPr lang="ru-RU" dirty="0" smtClean="0"/>
          </a:p>
        </p:txBody>
      </p:sp>
      <p:sp>
        <p:nvSpPr>
          <p:cNvPr id="9219" name="Объект 2"/>
          <p:cNvSpPr>
            <a:spLocks noGrp="1"/>
          </p:cNvSpPr>
          <p:nvPr>
            <p:ph idx="4294967295"/>
          </p:nvPr>
        </p:nvSpPr>
        <p:spPr>
          <a:xfrm>
            <a:off x="484981" y="1100138"/>
            <a:ext cx="9072563" cy="46799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uk-UA" sz="2400" dirty="0" smtClean="0">
                <a:latin typeface="Arial" charset="0"/>
                <a:cs typeface="Arial" charset="0"/>
              </a:rPr>
              <a:t>Персональний</a:t>
            </a:r>
          </a:p>
          <a:p>
            <a:pPr marL="342900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uk-UA" sz="2400" dirty="0" smtClean="0">
                <a:latin typeface="Arial" charset="0"/>
                <a:cs typeface="Arial" charset="0"/>
              </a:rPr>
              <a:t>Професійний</a:t>
            </a:r>
          </a:p>
          <a:p>
            <a:pPr marL="342900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uk-UA" sz="2400" dirty="0" err="1" smtClean="0">
                <a:latin typeface="Arial" charset="0"/>
                <a:cs typeface="Arial" charset="0"/>
              </a:rPr>
              <a:t>Нішевий</a:t>
            </a:r>
            <a:endParaRPr lang="uk-UA" sz="2400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uk-UA" sz="2400" dirty="0" smtClean="0">
                <a:latin typeface="Arial" charset="0"/>
                <a:cs typeface="Arial" charset="0"/>
              </a:rPr>
              <a:t>Партнерський</a:t>
            </a:r>
          </a:p>
          <a:p>
            <a:pPr marL="342900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err="1" smtClean="0">
                <a:latin typeface="Arial" charset="0"/>
                <a:cs typeface="Arial" charset="0"/>
              </a:rPr>
              <a:t>Медіа</a:t>
            </a:r>
            <a:r>
              <a:rPr lang="ru-RU" sz="2400" dirty="0" smtClean="0">
                <a:latin typeface="Arial" charset="0"/>
                <a:cs typeface="Arial" charset="0"/>
              </a:rPr>
              <a:t>-блог. </a:t>
            </a:r>
            <a:r>
              <a:rPr lang="ru-RU" sz="2400" dirty="0" err="1" smtClean="0">
                <a:latin typeface="Arial" charset="0"/>
                <a:cs typeface="Arial" charset="0"/>
              </a:rPr>
              <a:t>Новостний</a:t>
            </a:r>
            <a:r>
              <a:rPr lang="ru-RU" sz="2400" dirty="0" smtClean="0">
                <a:latin typeface="Arial" charset="0"/>
                <a:cs typeface="Arial" charset="0"/>
              </a:rPr>
              <a:t> </a:t>
            </a:r>
            <a:r>
              <a:rPr lang="ru-RU" sz="2400" dirty="0" err="1" smtClean="0">
                <a:latin typeface="Arial" charset="0"/>
                <a:cs typeface="Arial" charset="0"/>
              </a:rPr>
              <a:t>влог</a:t>
            </a:r>
            <a:r>
              <a:rPr lang="ru-RU" sz="2400" dirty="0" smtClean="0">
                <a:latin typeface="Arial" charset="0"/>
                <a:cs typeface="Arial" charset="0"/>
              </a:rPr>
              <a:t> </a:t>
            </a:r>
          </a:p>
          <a:p>
            <a:pPr marL="342900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uk-UA" sz="2400" dirty="0" err="1" smtClean="0">
                <a:latin typeface="Arial" charset="0"/>
                <a:cs typeface="Arial" charset="0"/>
              </a:rPr>
              <a:t>Влоги</a:t>
            </a:r>
            <a:r>
              <a:rPr lang="uk-UA" sz="2400" dirty="0" smtClean="0">
                <a:latin typeface="Arial" charset="0"/>
                <a:cs typeface="Arial" charset="0"/>
              </a:rPr>
              <a:t> від «зірок»</a:t>
            </a:r>
          </a:p>
          <a:p>
            <a:pPr marL="342900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uk-UA" sz="2400" dirty="0" smtClean="0">
                <a:latin typeface="Arial" charset="0"/>
                <a:cs typeface="Arial" charset="0"/>
              </a:rPr>
              <a:t>Корпоративні чи </a:t>
            </a:r>
            <a:r>
              <a:rPr lang="uk-UA" sz="2400" dirty="0" err="1" smtClean="0">
                <a:latin typeface="Arial" charset="0"/>
                <a:cs typeface="Arial" charset="0"/>
              </a:rPr>
              <a:t>бізнес-блоги</a:t>
            </a:r>
            <a:endParaRPr lang="ru-RU" sz="2400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Блогери</a:t>
            </a:r>
            <a:r>
              <a:rPr lang="uk-UA" dirty="0" smtClean="0"/>
              <a:t> за кількістю </a:t>
            </a:r>
            <a:r>
              <a:rPr lang="uk-UA" dirty="0" err="1" smtClean="0"/>
              <a:t>підписників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8" y="1435608"/>
            <a:ext cx="8279973" cy="5022342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•</a:t>
            </a:r>
            <a:r>
              <a:rPr lang="uk-UA" sz="4400" dirty="0"/>
              <a:t> </a:t>
            </a:r>
            <a:r>
              <a:rPr lang="uk-UA" dirty="0" err="1"/>
              <a:t>наноблогери</a:t>
            </a:r>
            <a:r>
              <a:rPr lang="uk-UA" dirty="0"/>
              <a:t> – до 50 000 передплатників;</a:t>
            </a:r>
            <a:endParaRPr lang="ru-RU" dirty="0"/>
          </a:p>
          <a:p>
            <a:r>
              <a:rPr lang="uk-UA" dirty="0"/>
              <a:t>• </a:t>
            </a:r>
            <a:r>
              <a:rPr lang="uk-UA" dirty="0" err="1"/>
              <a:t>мікроблогери</a:t>
            </a:r>
            <a:r>
              <a:rPr lang="uk-UA" dirty="0"/>
              <a:t> - від 50 000 до 100 000;</a:t>
            </a:r>
            <a:endParaRPr lang="ru-RU" dirty="0"/>
          </a:p>
          <a:p>
            <a:r>
              <a:rPr lang="uk-UA" dirty="0"/>
              <a:t>• </a:t>
            </a:r>
            <a:r>
              <a:rPr lang="uk-UA" dirty="0" err="1"/>
              <a:t>мініблогери</a:t>
            </a:r>
            <a:r>
              <a:rPr lang="uk-UA" dirty="0"/>
              <a:t> - від 100 000 до 500 000;</a:t>
            </a:r>
            <a:endParaRPr lang="ru-RU" dirty="0"/>
          </a:p>
          <a:p>
            <a:r>
              <a:rPr lang="uk-UA" dirty="0"/>
              <a:t>• середні – від 500 000 до 1 </a:t>
            </a:r>
            <a:r>
              <a:rPr lang="uk-UA" dirty="0" err="1"/>
              <a:t>млн</a:t>
            </a:r>
            <a:r>
              <a:rPr lang="uk-UA" dirty="0"/>
              <a:t>;</a:t>
            </a:r>
            <a:endParaRPr lang="ru-RU" dirty="0"/>
          </a:p>
          <a:p>
            <a:r>
              <a:rPr lang="uk-UA" dirty="0"/>
              <a:t>• великі - від 1 </a:t>
            </a:r>
            <a:r>
              <a:rPr lang="uk-UA" dirty="0" err="1"/>
              <a:t>млн</a:t>
            </a:r>
            <a:r>
              <a:rPr lang="uk-UA" dirty="0"/>
              <a:t> до 2 </a:t>
            </a:r>
            <a:r>
              <a:rPr lang="uk-UA" dirty="0" err="1"/>
              <a:t>млн</a:t>
            </a:r>
            <a:r>
              <a:rPr lang="uk-UA" dirty="0"/>
              <a:t>;</a:t>
            </a:r>
            <a:endParaRPr lang="ru-RU" dirty="0"/>
          </a:p>
          <a:p>
            <a:r>
              <a:rPr lang="uk-UA" dirty="0"/>
              <a:t>• </a:t>
            </a:r>
            <a:r>
              <a:rPr lang="uk-UA" dirty="0" err="1"/>
              <a:t>топ-блогери</a:t>
            </a:r>
            <a:r>
              <a:rPr lang="uk-UA" dirty="0"/>
              <a:t> – від 2 </a:t>
            </a:r>
            <a:r>
              <a:rPr lang="uk-UA" dirty="0" err="1"/>
              <a:t>млн</a:t>
            </a:r>
            <a:r>
              <a:rPr lang="uk-UA" dirty="0"/>
              <a:t> передплатників.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8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</a:t>
            </a:r>
            <a:r>
              <a:rPr lang="uk-UA" dirty="0" err="1" smtClean="0"/>
              <a:t>блогів</a:t>
            </a:r>
            <a:r>
              <a:rPr lang="uk-UA" dirty="0" smtClean="0"/>
              <a:t>. Особисті </a:t>
            </a:r>
            <a:r>
              <a:rPr lang="uk-UA" dirty="0" err="1" smtClean="0"/>
              <a:t>блоги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Хобі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Захоплення, інтереси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Щоденник</a:t>
            </a:r>
          </a:p>
          <a:p>
            <a:pPr marL="342900" indent="-342900">
              <a:buFont typeface="Arial" pitchFamily="34" charset="0"/>
              <a:buChar char="•"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6590" t="15121" r="16489" b="9308"/>
          <a:stretch/>
        </p:blipFill>
        <p:spPr>
          <a:xfrm>
            <a:off x="4867275" y="1143001"/>
            <a:ext cx="4984962" cy="5095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3950" y="3028950"/>
            <a:ext cx="416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Юлія</a:t>
            </a:r>
            <a:r>
              <a:rPr lang="ru-RU" sz="1400" dirty="0"/>
              <a:t> Верба </a:t>
            </a:r>
          </a:p>
          <a:p>
            <a:r>
              <a:rPr lang="ru-RU" sz="1400" dirty="0"/>
              <a:t>instagram.com/</a:t>
            </a:r>
            <a:r>
              <a:rPr lang="ru-RU" sz="1400" dirty="0" err="1"/>
              <a:t>verbaaa.verbaaa</a:t>
            </a:r>
            <a:endParaRPr lang="ru-RU" sz="1400" dirty="0"/>
          </a:p>
          <a:p>
            <a:r>
              <a:rPr lang="ru-RU" sz="1400" b="1" dirty="0" err="1"/>
              <a:t>Вік</a:t>
            </a:r>
            <a:r>
              <a:rPr lang="ru-RU" sz="1400" dirty="0"/>
              <a:t>: 18 </a:t>
            </a:r>
            <a:r>
              <a:rPr lang="ru-RU" sz="1400" dirty="0" err="1"/>
              <a:t>років</a:t>
            </a:r>
            <a:endParaRPr lang="ru-RU" sz="1400" dirty="0"/>
          </a:p>
          <a:p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підписників</a:t>
            </a:r>
            <a:r>
              <a:rPr lang="ru-RU" sz="1400" b="1" dirty="0"/>
              <a:t> в </a:t>
            </a:r>
            <a:r>
              <a:rPr lang="ru-RU" sz="1400" b="1" dirty="0" err="1"/>
              <a:t>Instagram</a:t>
            </a:r>
            <a:r>
              <a:rPr lang="ru-RU" sz="1400" dirty="0"/>
              <a:t>: 1 млн</a:t>
            </a:r>
          </a:p>
          <a:p>
            <a:r>
              <a:rPr lang="ru-RU" sz="1400" dirty="0" err="1"/>
              <a:t>Блогерка</a:t>
            </a:r>
            <a:r>
              <a:rPr lang="ru-RU" sz="1400" dirty="0"/>
              <a:t> з </a:t>
            </a:r>
            <a:r>
              <a:rPr lang="ru-RU" sz="1400" dirty="0" err="1"/>
              <a:t>Івано-Франківська</a:t>
            </a:r>
            <a:r>
              <a:rPr lang="ru-RU" sz="1400" dirty="0"/>
              <a:t>, яку </a:t>
            </a:r>
            <a:r>
              <a:rPr lang="ru-RU" sz="1400" dirty="0" err="1"/>
              <a:t>називають</a:t>
            </a:r>
            <a:r>
              <a:rPr lang="ru-RU" sz="1400" dirty="0"/>
              <a:t> Вербою, створила </a:t>
            </a:r>
            <a:r>
              <a:rPr lang="ru-RU" sz="1400" dirty="0" err="1"/>
              <a:t>сторінку</a:t>
            </a:r>
            <a:r>
              <a:rPr lang="ru-RU" sz="1400" dirty="0"/>
              <a:t> в </a:t>
            </a:r>
            <a:r>
              <a:rPr lang="ru-RU" sz="1400" dirty="0" err="1"/>
              <a:t>Мережі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</a:t>
            </a:r>
            <a:r>
              <a:rPr lang="ru-RU" sz="1400" dirty="0" err="1"/>
              <a:t>школяркою</a:t>
            </a:r>
            <a:r>
              <a:rPr lang="ru-RU" sz="1400" dirty="0"/>
              <a:t>. </a:t>
            </a:r>
            <a:r>
              <a:rPr lang="ru-RU" sz="1400" dirty="0" err="1"/>
              <a:t>Профіль</a:t>
            </a:r>
            <a:r>
              <a:rPr lang="ru-RU" sz="1400" dirty="0"/>
              <a:t>, де Юля </a:t>
            </a:r>
            <a:r>
              <a:rPr lang="ru-RU" sz="1400" dirty="0" err="1"/>
              <a:t>розповідала</a:t>
            </a:r>
            <a:r>
              <a:rPr lang="ru-RU" sz="1400" dirty="0"/>
              <a:t> про </a:t>
            </a:r>
            <a:r>
              <a:rPr lang="ru-RU" sz="1400" dirty="0" err="1"/>
              <a:t>своє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, </a:t>
            </a:r>
            <a:r>
              <a:rPr lang="ru-RU" sz="1400" dirty="0" err="1"/>
              <a:t>швидко</a:t>
            </a:r>
            <a:r>
              <a:rPr lang="ru-RU" sz="1400" dirty="0"/>
              <a:t> став </a:t>
            </a:r>
            <a:r>
              <a:rPr lang="ru-RU" sz="1400" dirty="0" err="1"/>
              <a:t>популярним</a:t>
            </a:r>
            <a:r>
              <a:rPr lang="ru-RU" sz="1400" dirty="0"/>
              <a:t>. У </a:t>
            </a:r>
            <a:r>
              <a:rPr lang="ru-RU" sz="1400" dirty="0" err="1"/>
              <a:t>свої</a:t>
            </a:r>
            <a:r>
              <a:rPr lang="ru-RU" sz="1400" dirty="0"/>
              <a:t> 17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блогерка</a:t>
            </a:r>
            <a:r>
              <a:rPr lang="ru-RU" sz="1400" dirty="0"/>
              <a:t> </a:t>
            </a:r>
            <a:r>
              <a:rPr lang="ru-RU" sz="1400" dirty="0" err="1"/>
              <a:t>придбала</a:t>
            </a:r>
            <a:r>
              <a:rPr lang="ru-RU" sz="1400" dirty="0"/>
              <a:t> </a:t>
            </a:r>
            <a:r>
              <a:rPr lang="ru-RU" sz="1400" dirty="0" err="1"/>
              <a:t>елітне</a:t>
            </a:r>
            <a:r>
              <a:rPr lang="ru-RU" sz="1400" dirty="0"/>
              <a:t> авто та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дві</a:t>
            </a:r>
            <a:r>
              <a:rPr lang="ru-RU" sz="1400" dirty="0"/>
              <a:t> </a:t>
            </a:r>
            <a:r>
              <a:rPr lang="ru-RU" sz="1400" dirty="0" err="1"/>
              <a:t>квартири</a:t>
            </a:r>
            <a:r>
              <a:rPr lang="ru-RU" sz="1400" dirty="0"/>
              <a:t> у </a:t>
            </a:r>
            <a:r>
              <a:rPr lang="ru-RU" sz="1400" dirty="0" err="1"/>
              <a:t>Франківську</a:t>
            </a:r>
            <a:r>
              <a:rPr lang="ru-RU" sz="1400" dirty="0"/>
              <a:t>. А з </a:t>
            </a:r>
            <a:r>
              <a:rPr lang="ru-RU" sz="1400" dirty="0" err="1"/>
              <a:t>нагоди</a:t>
            </a:r>
            <a:r>
              <a:rPr lang="ru-RU" sz="1400" dirty="0"/>
              <a:t> 18-річчя </a:t>
            </a:r>
            <a:r>
              <a:rPr lang="ru-RU" sz="1400" dirty="0" err="1"/>
              <a:t>зірка</a:t>
            </a:r>
            <a:r>
              <a:rPr lang="ru-RU" sz="1400" dirty="0"/>
              <a:t> </a:t>
            </a:r>
            <a:r>
              <a:rPr lang="ru-RU" sz="1400" dirty="0" err="1"/>
              <a:t>Мережі</a:t>
            </a:r>
            <a:r>
              <a:rPr lang="ru-RU" sz="1400" dirty="0"/>
              <a:t> </a:t>
            </a:r>
            <a:r>
              <a:rPr lang="ru-RU" sz="1400" dirty="0" err="1"/>
              <a:t>влаштувала</a:t>
            </a:r>
            <a:r>
              <a:rPr lang="ru-RU" sz="1400" dirty="0"/>
              <a:t> </a:t>
            </a:r>
            <a:r>
              <a:rPr lang="ru-RU" sz="1400" dirty="0" err="1"/>
              <a:t>собі</a:t>
            </a:r>
            <a:r>
              <a:rPr lang="ru-RU" sz="1400" dirty="0"/>
              <a:t> </a:t>
            </a:r>
            <a:r>
              <a:rPr lang="ru-RU" sz="1400" dirty="0" err="1"/>
              <a:t>помпезну</a:t>
            </a:r>
            <a:r>
              <a:rPr lang="ru-RU" sz="1400" dirty="0"/>
              <a:t> </a:t>
            </a:r>
            <a:r>
              <a:rPr lang="ru-RU" sz="1400" dirty="0" err="1"/>
              <a:t>вечірку</a:t>
            </a:r>
            <a:r>
              <a:rPr lang="ru-RU" sz="1400" dirty="0"/>
              <a:t>, де </a:t>
            </a:r>
            <a:r>
              <a:rPr lang="ru-RU" sz="1400" dirty="0" err="1"/>
              <a:t>ведучим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Юрій</a:t>
            </a:r>
            <a:r>
              <a:rPr lang="ru-RU" sz="1400" dirty="0"/>
              <a:t> Горбунов, а </a:t>
            </a:r>
            <a:r>
              <a:rPr lang="ru-RU" sz="1400" dirty="0" err="1"/>
              <a:t>розважав</a:t>
            </a:r>
            <a:r>
              <a:rPr lang="ru-RU" sz="1400" dirty="0"/>
              <a:t> </a:t>
            </a:r>
            <a:r>
              <a:rPr lang="ru-RU" sz="1400" dirty="0" err="1"/>
              <a:t>публіку</a:t>
            </a:r>
            <a:r>
              <a:rPr lang="ru-RU" sz="1400" dirty="0"/>
              <a:t> </a:t>
            </a:r>
            <a:r>
              <a:rPr lang="ru-RU" sz="1400" dirty="0" smtClean="0"/>
              <a:t>MONATIK – за </a:t>
            </a:r>
            <a:r>
              <a:rPr lang="en-US" sz="1400" dirty="0" smtClean="0"/>
              <a:t>$</a:t>
            </a:r>
            <a:r>
              <a:rPr lang="ru-RU" sz="1400" dirty="0" smtClean="0"/>
              <a:t>120 </a:t>
            </a:r>
            <a:r>
              <a:rPr lang="ru-RU" sz="1400" dirty="0" err="1" smtClean="0"/>
              <a:t>тисяч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Верба </a:t>
            </a:r>
            <a:r>
              <a:rPr lang="ru-RU" sz="1400" dirty="0" err="1"/>
              <a:t>співпрацює</a:t>
            </a:r>
            <a:r>
              <a:rPr lang="ru-RU" sz="1400" dirty="0"/>
              <a:t> з брендами,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подорожує</a:t>
            </a:r>
            <a:r>
              <a:rPr lang="ru-RU" sz="1400" dirty="0"/>
              <a:t> та часто </a:t>
            </a:r>
            <a:r>
              <a:rPr lang="ru-RU" sz="1400" dirty="0" err="1"/>
              <a:t>хизується</a:t>
            </a:r>
            <a:r>
              <a:rPr lang="ru-RU" sz="1400" dirty="0"/>
              <a:t> перед </a:t>
            </a:r>
            <a:r>
              <a:rPr lang="ru-RU" sz="1400" dirty="0" err="1"/>
              <a:t>прихильниками</a:t>
            </a:r>
            <a:r>
              <a:rPr lang="ru-RU" sz="1400" dirty="0"/>
              <a:t> пачками грошей у руках.</a:t>
            </a:r>
          </a:p>
        </p:txBody>
      </p:sp>
    </p:spTree>
    <p:extLst>
      <p:ext uri="{BB962C8B-B14F-4D97-AF65-F5344CB8AC3E}">
        <p14:creationId xmlns:p14="http://schemas.microsoft.com/office/powerpoint/2010/main" val="39766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</a:t>
            </a:r>
            <a:r>
              <a:rPr lang="uk-UA" dirty="0" err="1" smtClean="0"/>
              <a:t>блогів</a:t>
            </a:r>
            <a:r>
              <a:rPr lang="uk-UA" dirty="0" smtClean="0"/>
              <a:t>. Ділові та професійні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46067" y="1435608"/>
            <a:ext cx="3829623" cy="509854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Мета - </a:t>
            </a:r>
            <a:r>
              <a:rPr lang="uk-UA" sz="2000" dirty="0"/>
              <a:t>привернути більше уваги, </a:t>
            </a:r>
            <a:r>
              <a:rPr lang="uk-UA" sz="2000" dirty="0" err="1"/>
              <a:t>трафіку</a:t>
            </a:r>
            <a:r>
              <a:rPr lang="uk-UA" sz="2000" dirty="0"/>
              <a:t> і, зрештою, клієнтів для свого </a:t>
            </a:r>
            <a:r>
              <a:rPr lang="uk-UA" sz="2000" dirty="0" smtClean="0"/>
              <a:t>бізнесу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Контент має зацікавити потенційних клієнтів</a:t>
            </a:r>
          </a:p>
          <a:p>
            <a:endParaRPr lang="uk-U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1600" dirty="0" err="1" smtClean="0"/>
              <a:t>Блог</a:t>
            </a:r>
            <a:r>
              <a:rPr lang="uk-UA" sz="1600" dirty="0" smtClean="0"/>
              <a:t> поліграфічного центру: «</a:t>
            </a:r>
            <a:r>
              <a:rPr lang="uk-UA" sz="1600" dirty="0"/>
              <a:t>Як створити чудову візитну картку», «Друкарня 101» та «Створення брошури, яка допоможе вашому бізнесу».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 r="4115" b="10835"/>
          <a:stretch/>
        </p:blipFill>
        <p:spPr bwMode="auto">
          <a:xfrm>
            <a:off x="4438650" y="3219450"/>
            <a:ext cx="5530520" cy="35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6493" y="625852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3"/>
              </a:rPr>
              <a:t>https://tim.blog/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358" y="1219199"/>
            <a:ext cx="37095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Тімоті</a:t>
            </a:r>
            <a:r>
              <a:rPr lang="ru-RU" sz="1400" dirty="0"/>
              <a:t> </a:t>
            </a:r>
            <a:r>
              <a:rPr lang="ru-RU" sz="1400" dirty="0" err="1"/>
              <a:t>Ферріс</a:t>
            </a:r>
            <a:r>
              <a:rPr lang="ru-RU" sz="1400" dirty="0"/>
              <a:t> є </a:t>
            </a:r>
            <a:r>
              <a:rPr lang="ru-RU" sz="1400" dirty="0" err="1"/>
              <a:t>американським</a:t>
            </a:r>
            <a:r>
              <a:rPr lang="ru-RU" sz="1400" dirty="0"/>
              <a:t> </a:t>
            </a:r>
            <a:r>
              <a:rPr lang="ru-RU" sz="1400" dirty="0" err="1"/>
              <a:t>підприємцем</a:t>
            </a:r>
            <a:r>
              <a:rPr lang="ru-RU" sz="1400" dirty="0"/>
              <a:t> та </a:t>
            </a:r>
            <a:r>
              <a:rPr lang="ru-RU" sz="1400" dirty="0" err="1"/>
              <a:t>провідним</a:t>
            </a:r>
            <a:r>
              <a:rPr lang="ru-RU" sz="1400" dirty="0"/>
              <a:t> </a:t>
            </a:r>
            <a:r>
              <a:rPr lang="ru-RU" sz="1400" dirty="0" err="1"/>
              <a:t>спеціалістом</a:t>
            </a:r>
            <a:r>
              <a:rPr lang="ru-RU" sz="1400" dirty="0"/>
              <a:t> у </a:t>
            </a:r>
            <a:r>
              <a:rPr lang="ru-RU" sz="1400" dirty="0" err="1"/>
              <a:t>світі</a:t>
            </a:r>
            <a:r>
              <a:rPr lang="ru-RU" sz="1400" dirty="0"/>
              <a:t> з дизайну способу </a:t>
            </a:r>
            <a:r>
              <a:rPr lang="ru-RU" sz="1400" dirty="0" err="1"/>
              <a:t>життя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/>
              <a:t>книга-</a:t>
            </a:r>
            <a:r>
              <a:rPr lang="ru-RU" sz="1400" dirty="0" err="1"/>
              <a:t>бестселер</a:t>
            </a:r>
            <a:r>
              <a:rPr lang="ru-RU" sz="1400" dirty="0"/>
              <a:t> «4-годинний </a:t>
            </a:r>
            <a:r>
              <a:rPr lang="ru-RU" sz="1400" dirty="0" err="1"/>
              <a:t>робочий</a:t>
            </a:r>
            <a:r>
              <a:rPr lang="ru-RU" sz="1400" dirty="0"/>
              <a:t> </a:t>
            </a:r>
            <a:r>
              <a:rPr lang="ru-RU" sz="1400" dirty="0" err="1"/>
              <a:t>тиждень</a:t>
            </a:r>
            <a:r>
              <a:rPr lang="ru-RU" sz="1400" dirty="0"/>
              <a:t>» </a:t>
            </a:r>
            <a:r>
              <a:rPr lang="ru-RU" sz="1400" dirty="0" err="1"/>
              <a:t>обіцяє</a:t>
            </a:r>
            <a:r>
              <a:rPr lang="ru-RU" sz="1400" dirty="0"/>
              <a:t> </a:t>
            </a:r>
            <a:r>
              <a:rPr lang="ru-RU" sz="1400" dirty="0" err="1"/>
              <a:t>допомогти</a:t>
            </a:r>
            <a:r>
              <a:rPr lang="ru-RU" sz="1400" dirty="0"/>
              <a:t> людям </a:t>
            </a:r>
            <a:r>
              <a:rPr lang="ru-RU" sz="1400" dirty="0" err="1"/>
              <a:t>уникнути</a:t>
            </a:r>
            <a:r>
              <a:rPr lang="ru-RU" sz="1400" dirty="0"/>
              <a:t> </a:t>
            </a:r>
            <a:r>
              <a:rPr lang="ru-RU" sz="1400" dirty="0" err="1"/>
              <a:t>графіка</a:t>
            </a:r>
            <a:r>
              <a:rPr lang="ru-RU" sz="1400" dirty="0"/>
              <a:t> з 9 до 5, </a:t>
            </a:r>
            <a:r>
              <a:rPr lang="ru-RU" sz="1400" dirty="0" err="1"/>
              <a:t>жити</a:t>
            </a:r>
            <a:r>
              <a:rPr lang="ru-RU" sz="1400" dirty="0"/>
              <a:t> в будь-</a:t>
            </a:r>
            <a:r>
              <a:rPr lang="ru-RU" sz="1400" dirty="0" err="1"/>
              <a:t>якому</a:t>
            </a:r>
            <a:r>
              <a:rPr lang="ru-RU" sz="1400" dirty="0"/>
              <a:t> </a:t>
            </a:r>
            <a:r>
              <a:rPr lang="ru-RU" sz="1400" dirty="0" err="1"/>
              <a:t>місці</a:t>
            </a:r>
            <a:r>
              <a:rPr lang="ru-RU" sz="1400" dirty="0"/>
              <a:t>, де вони </a:t>
            </a:r>
            <a:r>
              <a:rPr lang="ru-RU" sz="1400" dirty="0" err="1"/>
              <a:t>хочуть</a:t>
            </a:r>
            <a:r>
              <a:rPr lang="ru-RU" sz="1400" dirty="0"/>
              <a:t>, </a:t>
            </a:r>
            <a:r>
              <a:rPr lang="ru-RU" sz="1400" dirty="0" err="1"/>
              <a:t>багатіючи</a:t>
            </a:r>
            <a:r>
              <a:rPr lang="ru-RU" sz="1400" dirty="0"/>
              <a:t> при </a:t>
            </a:r>
            <a:r>
              <a:rPr lang="ru-RU" sz="1400" dirty="0" err="1"/>
              <a:t>цьому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2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684355_TF10001108" id="{17B91EBE-D158-4FFD-AF7C-4E097C748B8C}" vid="{D4781F32-87B7-4A3C-9004-047C67B4AFB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PowerPoint!</Template>
  <TotalTime>1012</TotalTime>
  <Words>1318</Words>
  <Application>Microsoft Office PowerPoint</Application>
  <PresentationFormat>Произвольный</PresentationFormat>
  <Paragraphs>246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WelcomeDoc</vt:lpstr>
      <vt:lpstr>Створення блогу. Системний підхід</vt:lpstr>
      <vt:lpstr>Зміст</vt:lpstr>
      <vt:lpstr>Блог – це…</vt:lpstr>
      <vt:lpstr>Призначення блогів</vt:lpstr>
      <vt:lpstr>Призначення блогів</vt:lpstr>
      <vt:lpstr>Види блогів</vt:lpstr>
      <vt:lpstr>Блогери за кількістю підписників</vt:lpstr>
      <vt:lpstr>Види блогів. Особисті блоги</vt:lpstr>
      <vt:lpstr>Види блогів. Ділові та професійні</vt:lpstr>
      <vt:lpstr>Види блогів. Нишеві блоги</vt:lpstr>
      <vt:lpstr>Нишевий блог з рецептами Джеймі Олівера https://www.jamieoliver.com/</vt:lpstr>
      <vt:lpstr>Партнерські блоги</vt:lpstr>
      <vt:lpstr>Приклад нишевого блогу</vt:lpstr>
      <vt:lpstr>Приклад нишевого блогу - Міss Кaty</vt:lpstr>
      <vt:lpstr>Медіа блоги</vt:lpstr>
      <vt:lpstr>Приклад успішного медіаблогу</vt:lpstr>
      <vt:lpstr>Приклад успішного медіаблогу</vt:lpstr>
      <vt:lpstr>Навички успішного блогера</vt:lpstr>
      <vt:lpstr>Витрати часу</vt:lpstr>
      <vt:lpstr>Що важливо при створенні та розкрутці сайту</vt:lpstr>
      <vt:lpstr>Що важливо при створенні та розкрутці блогу</vt:lpstr>
      <vt:lpstr>Що важливо при створенні та розкрутці блогу</vt:lpstr>
      <vt:lpstr>Що важливо при створенні та розкрутці блогу</vt:lpstr>
      <vt:lpstr>Що важливо при створенні та розкрутці блогу</vt:lpstr>
      <vt:lpstr>Що важливо при створенні та розкрутці блогу</vt:lpstr>
      <vt:lpstr>Що важливо при створенні та розкрутці блогу</vt:lpstr>
      <vt:lpstr>Що важливо при створенні та розкрутці блогу</vt:lpstr>
      <vt:lpstr>Що важливо при створенні та розкрутці відеоблогу, каналу на Ютуб</vt:lpstr>
      <vt:lpstr>Що важливо при створенні та розкрутці блогу</vt:lpstr>
      <vt:lpstr>Що важливо при створенні та розкрутці блогу</vt:lpstr>
      <vt:lpstr>Елементи структурної схеми блогу</vt:lpstr>
      <vt:lpstr>Елементи структурної схеми блогу</vt:lpstr>
      <vt:lpstr>Елементи структурної схеми сайту</vt:lpstr>
      <vt:lpstr>Елементи структурної схеми блогу</vt:lpstr>
      <vt:lpstr>Елементи структурної схеми блогу</vt:lpstr>
      <vt:lpstr>Дякую за увагу</vt:lpstr>
      <vt:lpstr>Приклади популярних каналів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подход в проектировании и системное мышление</dc:title>
  <dc:creator>Alex</dc:creator>
  <cp:lastModifiedBy>Леля</cp:lastModifiedBy>
  <cp:revision>50</cp:revision>
  <dcterms:created xsi:type="dcterms:W3CDTF">2018-02-05T08:45:42Z</dcterms:created>
  <dcterms:modified xsi:type="dcterms:W3CDTF">2023-02-03T08:11:42Z</dcterms:modified>
  <cp:version/>
</cp:coreProperties>
</file>