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63" r:id="rId10"/>
    <p:sldId id="287" r:id="rId11"/>
    <p:sldId id="288" r:id="rId12"/>
    <p:sldId id="266" r:id="rId13"/>
    <p:sldId id="289" r:id="rId14"/>
    <p:sldId id="290" r:id="rId15"/>
    <p:sldId id="270" r:id="rId16"/>
    <p:sldId id="291" r:id="rId17"/>
    <p:sldId id="292" r:id="rId18"/>
    <p:sldId id="293" r:id="rId19"/>
    <p:sldId id="294" r:id="rId20"/>
    <p:sldId id="295" r:id="rId21"/>
    <p:sldId id="276" r:id="rId22"/>
    <p:sldId id="297" r:id="rId23"/>
    <p:sldId id="296" r:id="rId24"/>
    <p:sldId id="277" r:id="rId25"/>
    <p:sldId id="278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85599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Домашні умови перевірки продуктів харчування </a:t>
            </a:r>
            <a:endParaRPr lang="uk-U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196752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М’ясо:</a:t>
            </a:r>
          </a:p>
          <a:p>
            <a:endParaRPr lang="uk-UA" dirty="0"/>
          </a:p>
          <a:p>
            <a:pPr indent="457200" algn="just"/>
            <a:r>
              <a:rPr lang="uk-UA" u="sng" dirty="0" smtClean="0"/>
              <a:t>Проби на свіжість м’яса</a:t>
            </a:r>
            <a:r>
              <a:rPr lang="uk-UA" dirty="0" smtClean="0"/>
              <a:t> – прикласти до м’яса фільтрувальний папір,  у свіжого м’яса буде легке зволоження.</a:t>
            </a:r>
          </a:p>
          <a:p>
            <a:pPr indent="457200" algn="just"/>
            <a:endParaRPr lang="uk-UA" u="sng" dirty="0" smtClean="0"/>
          </a:p>
          <a:p>
            <a:pPr indent="457200" algn="just"/>
            <a:r>
              <a:rPr lang="uk-UA" u="sng" dirty="0" smtClean="0"/>
              <a:t>Проба на консистенцію</a:t>
            </a:r>
            <a:r>
              <a:rPr lang="uk-UA" dirty="0" smtClean="0"/>
              <a:t> – надавіть пальцем на м'ясо, утворена ямка  у свіжого м’яса швидко вирівняється.</a:t>
            </a:r>
          </a:p>
          <a:p>
            <a:pPr indent="457200" algn="just"/>
            <a:endParaRPr lang="uk-UA" u="sng" dirty="0" smtClean="0"/>
          </a:p>
          <a:p>
            <a:pPr indent="457200" algn="just"/>
            <a:r>
              <a:rPr lang="uk-UA" u="sng" dirty="0" smtClean="0"/>
              <a:t>Проба на запах</a:t>
            </a:r>
            <a:r>
              <a:rPr lang="uk-UA" dirty="0" smtClean="0"/>
              <a:t> – проколоти товщу м’яса нагрітим ножем і визначити запах.</a:t>
            </a:r>
          </a:p>
          <a:p>
            <a:pPr indent="457200" algn="just"/>
            <a:endParaRPr lang="uk-UA" u="sng" dirty="0" smtClean="0"/>
          </a:p>
          <a:p>
            <a:pPr indent="457200" algn="just"/>
            <a:r>
              <a:rPr lang="uk-UA" u="sng" dirty="0" smtClean="0"/>
              <a:t>Проба на варене м’ясо</a:t>
            </a:r>
            <a:r>
              <a:rPr lang="uk-UA" dirty="0" smtClean="0"/>
              <a:t> – 30,0-50,0 грам м’яса нарізати шматочками, залити водою, варити до готовності. Визначити прозорість, запах, колір, смак та стан жиру.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9724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F150D9-0E43-49C7-B04F-27EA11F74B1A}" type="slidenum">
              <a:rPr lang="es-ES" altLang="ru-RU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s-ES" altLang="ru-RU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433388"/>
          </a:xfrm>
          <a:noFill/>
        </p:spPr>
        <p:txBody>
          <a:bodyPr anchorCtr="1">
            <a:normAutofit fontScale="90000"/>
          </a:bodyPr>
          <a:lstStyle/>
          <a:p>
            <a:pPr eaLnBrk="1" hangingPunct="1"/>
            <a:r>
              <a:rPr lang="ru-RU" altLang="ru-RU" sz="3200" b="1" i="1" smtClean="0">
                <a:solidFill>
                  <a:srgbClr val="000099"/>
                </a:solidFill>
              </a:rPr>
              <a:t>Види фальсифікації товарів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468313" y="1412875"/>
            <a:ext cx="8280400" cy="16557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/>
              <a:t>Під час фальсифікації підробляються одна</a:t>
            </a:r>
            <a:br>
              <a:rPr lang="uk-UA" altLang="ru-RU" sz="2400"/>
            </a:br>
            <a:r>
              <a:rPr lang="uk-UA" altLang="ru-RU" sz="2400"/>
              <a:t>або кілька характеристик товару, що дозволяє</a:t>
            </a:r>
            <a:br>
              <a:rPr lang="uk-UA" altLang="ru-RU" sz="2400"/>
            </a:br>
            <a:r>
              <a:rPr lang="uk-UA" altLang="ru-RU" sz="2400"/>
              <a:t>  виділити за цими ознаками кілька видів</a:t>
            </a:r>
            <a:br>
              <a:rPr lang="uk-UA" altLang="ru-RU" sz="2400"/>
            </a:br>
            <a:r>
              <a:rPr lang="uk-UA" altLang="ru-RU" sz="2400"/>
              <a:t>фальсифікації</a:t>
            </a:r>
            <a:endParaRPr lang="ru-RU" altLang="ru-RU" sz="2400" b="1">
              <a:latin typeface="Times New Roman" pitchFamily="18" charset="0"/>
            </a:endParaRP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755650" y="3789363"/>
            <a:ext cx="2736850" cy="6477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Асортиментну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3276600" y="5661025"/>
            <a:ext cx="2519363" cy="7207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Інформаційну</a:t>
            </a: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611188" y="4724400"/>
            <a:ext cx="2736850" cy="64928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Якісну</a:t>
            </a: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5867400" y="3860800"/>
            <a:ext cx="2735263" cy="6477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Кількісну</a:t>
            </a:r>
            <a:endParaRPr lang="ru-RU" altLang="ru-RU" sz="1800" b="1">
              <a:latin typeface="Times New Roman" pitchFamily="18" charset="0"/>
            </a:endParaRP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5868988" y="4797425"/>
            <a:ext cx="2736850" cy="64928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Вартісну</a:t>
            </a:r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>
            <a:off x="4572000" y="3068638"/>
            <a:ext cx="0" cy="2592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491" name="Line 10"/>
          <p:cNvSpPr>
            <a:spLocks noChangeShapeType="1"/>
          </p:cNvSpPr>
          <p:nvPr/>
        </p:nvSpPr>
        <p:spPr bwMode="auto">
          <a:xfrm>
            <a:off x="1908175" y="3068638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7164388" y="3068638"/>
            <a:ext cx="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493" name="Line 12"/>
          <p:cNvSpPr>
            <a:spLocks noChangeShapeType="1"/>
          </p:cNvSpPr>
          <p:nvPr/>
        </p:nvSpPr>
        <p:spPr bwMode="auto">
          <a:xfrm flipH="1">
            <a:off x="3346450" y="5013325"/>
            <a:ext cx="4333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494" name="Line 13"/>
          <p:cNvSpPr>
            <a:spLocks noChangeShapeType="1"/>
          </p:cNvSpPr>
          <p:nvPr/>
        </p:nvSpPr>
        <p:spPr bwMode="auto">
          <a:xfrm>
            <a:off x="5580063" y="5157788"/>
            <a:ext cx="288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495" name="Line 14"/>
          <p:cNvSpPr>
            <a:spLocks noChangeShapeType="1"/>
          </p:cNvSpPr>
          <p:nvPr/>
        </p:nvSpPr>
        <p:spPr bwMode="auto">
          <a:xfrm flipV="1">
            <a:off x="3779838" y="3068638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496" name="Line 15"/>
          <p:cNvSpPr>
            <a:spLocks noChangeShapeType="1"/>
          </p:cNvSpPr>
          <p:nvPr/>
        </p:nvSpPr>
        <p:spPr bwMode="auto">
          <a:xfrm flipV="1">
            <a:off x="5580063" y="3068638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65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altLang="ru-RU" sz="3600" b="1" i="1" smtClean="0">
                <a:solidFill>
                  <a:srgbClr val="000099"/>
                </a:solidFill>
              </a:rPr>
              <a:t>Види фальсифікації товарів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229600" cy="4525962"/>
          </a:xfrm>
        </p:spPr>
        <p:txBody>
          <a:bodyPr>
            <a:normAutofit/>
          </a:bodyPr>
          <a:lstStyle/>
          <a:p>
            <a:pPr marL="0" indent="342900" algn="just" eaLnBrk="1" hangingPunct="1">
              <a:spcBef>
                <a:spcPts val="0"/>
              </a:spcBef>
              <a:buFontTx/>
              <a:buNone/>
            </a:pPr>
            <a:r>
              <a:rPr lang="uk-UA" altLang="ru-RU" sz="2000" dirty="0" smtClean="0"/>
              <a:t>При </a:t>
            </a:r>
            <a:r>
              <a:rPr lang="uk-UA" altLang="ru-RU" sz="2000" b="1" i="1" dirty="0" smtClean="0">
                <a:solidFill>
                  <a:srgbClr val="000099"/>
                </a:solidFill>
              </a:rPr>
              <a:t>асортиментної фальсифікації </a:t>
            </a:r>
            <a:r>
              <a:rPr lang="uk-UA" altLang="ru-RU" sz="2000" dirty="0" smtClean="0"/>
              <a:t>підробка виконується за допомогою повної або часткової заміни товару його замінником іншого виду або найменування із збереженням подібності одного або декількох ознак</a:t>
            </a:r>
            <a:r>
              <a:rPr lang="uk-UA" altLang="ru-RU" sz="2000" dirty="0" smtClean="0"/>
              <a:t>.</a:t>
            </a:r>
          </a:p>
          <a:p>
            <a:pPr eaLnBrk="1" hangingPunct="1">
              <a:buFontTx/>
              <a:buNone/>
            </a:pPr>
            <a:endParaRPr lang="uk-UA" altLang="ru-RU" sz="2000" dirty="0"/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dirty="0"/>
              <a:t>У відповідності від засобів фальсифікації, подібності (схожості) властивостей замінника та </a:t>
            </a:r>
            <a:r>
              <a:rPr lang="uk-UA" sz="2000" dirty="0" err="1"/>
              <a:t>фальсифікуємого</a:t>
            </a:r>
            <a:r>
              <a:rPr lang="uk-UA" sz="2000" dirty="0"/>
              <a:t> продукту відрізняють </a:t>
            </a:r>
            <a:r>
              <a:rPr lang="uk-UA" sz="2000" dirty="0" err="1"/>
              <a:t>слідуючі</a:t>
            </a:r>
            <a:r>
              <a:rPr lang="uk-UA" sz="2000" dirty="0"/>
              <a:t> способи фальсифікації: </a:t>
            </a:r>
            <a:endParaRPr lang="uk-UA" sz="2000" dirty="0" smtClean="0"/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dirty="0" smtClean="0"/>
              <a:t> </a:t>
            </a:r>
            <a:r>
              <a:rPr lang="uk-UA" sz="2000" dirty="0" err="1"/>
              <a:t>пересортиця</a:t>
            </a:r>
            <a:r>
              <a:rPr lang="uk-UA" sz="2000" dirty="0"/>
              <a:t>; 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dirty="0" smtClean="0"/>
              <a:t>заміна </a:t>
            </a:r>
            <a:r>
              <a:rPr lang="uk-UA" sz="2000" dirty="0"/>
              <a:t>високоякісного продукту </a:t>
            </a:r>
            <a:r>
              <a:rPr lang="uk-UA" sz="2000" dirty="0" err="1"/>
              <a:t>низькоцінним</a:t>
            </a:r>
            <a:r>
              <a:rPr lang="uk-UA" sz="2000" dirty="0"/>
              <a:t> замінником, який має схожі ознаки; </a:t>
            </a:r>
          </a:p>
          <a:p>
            <a:pPr marL="0" indent="3429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000" dirty="0" smtClean="0"/>
              <a:t>заміна </a:t>
            </a:r>
            <a:r>
              <a:rPr lang="uk-UA" sz="2000" dirty="0"/>
              <a:t>натурального продукту імітатором. 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211055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23528" y="260648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В якості об’єктів при асортиментній фальсифікації частіше використовують слідуючи харчові замінники: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подібні </a:t>
            </a:r>
            <a:r>
              <a:rPr lang="uk-UA" dirty="0"/>
              <a:t>товари з другої групи, які мають більш низькі споживчі властивості: замість солених оселедців — солену салаку, </a:t>
            </a:r>
            <a:r>
              <a:rPr lang="uk-UA" dirty="0" err="1"/>
              <a:t>сарданелу</a:t>
            </a:r>
            <a:r>
              <a:rPr lang="uk-UA" dirty="0"/>
              <a:t>;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імітатори </a:t>
            </a:r>
            <a:r>
              <a:rPr lang="uk-UA" dirty="0"/>
              <a:t>натурального продукту, подібного по характерним ознакам: замість чорної ікри — білкову, вершкового масла — маргарин, кави кавові напої;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продукти</a:t>
            </a:r>
            <a:r>
              <a:rPr lang="uk-UA" dirty="0"/>
              <a:t>, які виготовлені з генетично модифікованої сировини: картоплі, сої, кукурудзи, а також м’ясо тварин, яких кормили генетично модифікованою сировиною. </a:t>
            </a:r>
          </a:p>
        </p:txBody>
      </p:sp>
    </p:spTree>
    <p:extLst>
      <p:ext uri="{BB962C8B-B14F-4D97-AF65-F5344CB8AC3E}">
        <p14:creationId xmlns:p14="http://schemas.microsoft.com/office/powerpoint/2010/main" val="131271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600" b="1" i="1" dirty="0" err="1" smtClean="0">
                <a:solidFill>
                  <a:srgbClr val="000099"/>
                </a:solidFill>
              </a:rPr>
              <a:t>Види</a:t>
            </a:r>
            <a:r>
              <a:rPr lang="ru-RU" altLang="ru-RU" sz="3600" b="1" i="1" dirty="0" smtClean="0">
                <a:solidFill>
                  <a:srgbClr val="000099"/>
                </a:solidFill>
              </a:rPr>
              <a:t> </a:t>
            </a:r>
            <a:r>
              <a:rPr lang="ru-RU" altLang="ru-RU" sz="3600" b="1" i="1" dirty="0" err="1" smtClean="0">
                <a:solidFill>
                  <a:srgbClr val="000099"/>
                </a:solidFill>
              </a:rPr>
              <a:t>фальсифікації</a:t>
            </a:r>
            <a:r>
              <a:rPr lang="ru-RU" altLang="ru-RU" sz="3600" b="1" i="1" dirty="0" smtClean="0">
                <a:solidFill>
                  <a:srgbClr val="000099"/>
                </a:solidFill>
              </a:rPr>
              <a:t> </a:t>
            </a:r>
            <a:r>
              <a:rPr lang="ru-RU" altLang="ru-RU" sz="3600" b="1" i="1" dirty="0" err="1" smtClean="0">
                <a:solidFill>
                  <a:srgbClr val="000099"/>
                </a:solidFill>
              </a:rPr>
              <a:t>товарів</a:t>
            </a:r>
            <a:endParaRPr lang="ru-RU" altLang="ru-RU" sz="3600" b="1" i="1" dirty="0" smtClean="0">
              <a:solidFill>
                <a:srgbClr val="000099"/>
              </a:solidFill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00188"/>
            <a:ext cx="8229600" cy="4078287"/>
          </a:xfrm>
        </p:spPr>
        <p:txBody>
          <a:bodyPr>
            <a:normAutofit lnSpcReduction="10000"/>
          </a:bodyPr>
          <a:lstStyle/>
          <a:p>
            <a:pPr marL="0" indent="342900" algn="just" eaLnBrk="1" hangingPunct="1">
              <a:spcBef>
                <a:spcPts val="0"/>
              </a:spcBef>
              <a:buFontTx/>
              <a:buNone/>
            </a:pPr>
            <a:r>
              <a:rPr lang="uk-UA" altLang="ru-RU" sz="2000" b="1" i="1" dirty="0" smtClean="0">
                <a:solidFill>
                  <a:srgbClr val="000099"/>
                </a:solidFill>
              </a:rPr>
              <a:t>Якісна </a:t>
            </a:r>
            <a:r>
              <a:rPr lang="uk-UA" altLang="ru-RU" sz="2000" b="1" i="1" dirty="0" smtClean="0">
                <a:solidFill>
                  <a:srgbClr val="000099"/>
                </a:solidFill>
              </a:rPr>
              <a:t>фальсифікація </a:t>
            </a:r>
            <a:r>
              <a:rPr lang="uk-UA" altLang="ru-RU" sz="2000" dirty="0" smtClean="0"/>
              <a:t>- це підробка товарів за допомогою харчових або нехарчових добавок для поліпшення органолептичних властивостей при збереженні або втрати інших споживчих властивостей або заміна товару вищого </a:t>
            </a:r>
            <a:r>
              <a:rPr lang="uk-UA" altLang="ru-RU" sz="2000" dirty="0" err="1" smtClean="0"/>
              <a:t>гатунку</a:t>
            </a:r>
            <a:r>
              <a:rPr lang="uk-UA" altLang="ru-RU" sz="2000" dirty="0" smtClean="0"/>
              <a:t> нижче. </a:t>
            </a:r>
            <a:endParaRPr lang="uk-UA" altLang="ru-RU" sz="2000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До </a:t>
            </a:r>
            <a:r>
              <a:rPr lang="uk-UA" sz="2000" dirty="0"/>
              <a:t>засобів якісної фальсифікації відносять: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додавання </a:t>
            </a:r>
            <a:r>
              <a:rPr lang="uk-UA" sz="2000" dirty="0"/>
              <a:t>води;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додавання </a:t>
            </a:r>
            <a:r>
              <a:rPr lang="uk-UA" sz="2000" dirty="0"/>
              <a:t>більш дешевих компонентів за рахунок більш цінних</a:t>
            </a:r>
            <a:r>
              <a:rPr lang="uk-UA" sz="2000" dirty="0" smtClean="0"/>
              <a:t>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часткова </a:t>
            </a:r>
            <a:r>
              <a:rPr lang="uk-UA" sz="2000" dirty="0"/>
              <a:t>заміна натурального продукту чуже рідними добавками</a:t>
            </a:r>
            <a:r>
              <a:rPr lang="uk-UA" sz="2000" dirty="0" smtClean="0"/>
              <a:t>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введення </a:t>
            </a:r>
            <a:r>
              <a:rPr lang="uk-UA" sz="2000" dirty="0"/>
              <a:t>різних харчових добавок;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часткова </a:t>
            </a:r>
            <a:r>
              <a:rPr lang="uk-UA" sz="2000" dirty="0"/>
              <a:t>або повна заміна продукту харчовими відходами</a:t>
            </a:r>
            <a:r>
              <a:rPr lang="uk-UA" sz="2000" dirty="0" smtClean="0"/>
              <a:t>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додавання </a:t>
            </a:r>
            <a:r>
              <a:rPr lang="uk-UA" sz="2000" dirty="0"/>
              <a:t>консервантів, антиокислювачів та антибіотиків без їх зазначення на маркуванні товару. </a:t>
            </a:r>
            <a:endParaRPr lang="uk-UA" altLang="ru-RU" sz="2000" dirty="0" smtClean="0"/>
          </a:p>
          <a:p>
            <a:pPr marL="0" indent="342900" eaLnBrk="1" hangingPunct="1">
              <a:spcBef>
                <a:spcPts val="0"/>
              </a:spcBef>
              <a:buFontTx/>
              <a:buNone/>
            </a:pPr>
            <a:r>
              <a:rPr lang="uk-UA" altLang="ru-RU" sz="2000" dirty="0" smtClean="0"/>
              <a:t>		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527718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-17145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600" b="1" i="1" smtClean="0">
                <a:solidFill>
                  <a:srgbClr val="000099"/>
                </a:solidFill>
              </a:rPr>
              <a:t>Види фальсифікації товарів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975"/>
            <a:ext cx="8784976" cy="4525963"/>
          </a:xfrm>
        </p:spPr>
        <p:txBody>
          <a:bodyPr>
            <a:normAutofit/>
          </a:bodyPr>
          <a:lstStyle/>
          <a:p>
            <a:pPr marL="0" indent="342900" algn="just" eaLnBrk="1" hangingPunct="1">
              <a:spcBef>
                <a:spcPts val="0"/>
              </a:spcBef>
              <a:buFontTx/>
              <a:buNone/>
            </a:pPr>
            <a:r>
              <a:rPr lang="uk-UA" altLang="ru-RU" sz="2000" b="1" i="1" dirty="0" smtClean="0">
                <a:solidFill>
                  <a:srgbClr val="000099"/>
                </a:solidFill>
              </a:rPr>
              <a:t>Кількісна </a:t>
            </a:r>
            <a:r>
              <a:rPr lang="uk-UA" altLang="ru-RU" sz="2000" b="1" i="1" dirty="0" smtClean="0">
                <a:solidFill>
                  <a:srgbClr val="000099"/>
                </a:solidFill>
              </a:rPr>
              <a:t>фальсифікація </a:t>
            </a:r>
            <a:r>
              <a:rPr lang="uk-UA" altLang="ru-RU" sz="2000" dirty="0" smtClean="0"/>
              <a:t>- це обман споживача за рахунок значного відхилення параметрів товару (маса, обсяг, довжина і ін.), які перевищують граничні норми відхилення. </a:t>
            </a:r>
          </a:p>
          <a:p>
            <a:pPr marL="0" indent="342900" algn="just" eaLnBrk="1" hangingPunct="1">
              <a:spcBef>
                <a:spcPts val="0"/>
              </a:spcBef>
              <a:buFontTx/>
              <a:buNone/>
            </a:pPr>
            <a:r>
              <a:rPr lang="uk-UA" altLang="ru-RU" sz="2000" b="1" i="1" dirty="0" smtClean="0">
                <a:solidFill>
                  <a:srgbClr val="000099"/>
                </a:solidFill>
              </a:rPr>
              <a:t>Кількісна </a:t>
            </a:r>
            <a:r>
              <a:rPr lang="uk-UA" altLang="ru-RU" sz="2000" b="1" i="1" dirty="0" smtClean="0">
                <a:solidFill>
                  <a:srgbClr val="000099"/>
                </a:solidFill>
              </a:rPr>
              <a:t>фальсифікація </a:t>
            </a:r>
            <a:r>
              <a:rPr lang="uk-UA" altLang="ru-RU" sz="2000" dirty="0" smtClean="0"/>
              <a:t>- це один з найбільш древніх способів обману </a:t>
            </a:r>
            <a:r>
              <a:rPr lang="uk-UA" altLang="ru-RU" sz="2000" dirty="0" smtClean="0"/>
              <a:t>споживачів. Практично </a:t>
            </a:r>
            <a:r>
              <a:rPr lang="uk-UA" altLang="ru-RU" sz="2000" dirty="0" smtClean="0"/>
              <a:t>цей вид фальсифікації називають недоважуванням або недоміром.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390160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467544" y="197346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До спеціальних засобів кількісної фальсифікації можна віднести</a:t>
            </a:r>
            <a:r>
              <a:rPr lang="uk-UA" dirty="0" smtClean="0"/>
              <a:t>: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використання </a:t>
            </a:r>
            <a:r>
              <a:rPr lang="uk-UA" dirty="0"/>
              <a:t>магнітів, які кладуть на ваги з тильного боку. Який не бачить покупець; </a:t>
            </a:r>
          </a:p>
          <a:p>
            <a:pPr indent="457200" algn="just"/>
            <a:r>
              <a:rPr lang="uk-UA" dirty="0" smtClean="0"/>
              <a:t>заморожування </a:t>
            </a:r>
            <a:r>
              <a:rPr lang="uk-UA" dirty="0"/>
              <a:t>м’яса, риби, напівфабрикатів водою, при цьому підвищується маса продукту; </a:t>
            </a:r>
          </a:p>
          <a:p>
            <a:pPr indent="457200" algn="just"/>
            <a:r>
              <a:rPr lang="uk-UA" dirty="0" smtClean="0"/>
              <a:t>нефасовані </a:t>
            </a:r>
            <a:r>
              <a:rPr lang="uk-UA" dirty="0"/>
              <a:t>цукор, борошно, крупу, сіль, сушені фрукти поміщають в зволожуючий склад. За декілька днів вони набирають, підвищують вагу на мішок 1…3 кг; </a:t>
            </a:r>
          </a:p>
          <a:p>
            <a:pPr indent="457200" algn="just"/>
            <a:r>
              <a:rPr lang="uk-UA" dirty="0" smtClean="0"/>
              <a:t>порушають </a:t>
            </a:r>
            <a:r>
              <a:rPr lang="uk-UA" dirty="0"/>
              <a:t>встановлення </a:t>
            </a:r>
            <a:r>
              <a:rPr lang="uk-UA" dirty="0" err="1"/>
              <a:t>вагів</a:t>
            </a:r>
            <a:r>
              <a:rPr lang="uk-UA" dirty="0"/>
              <a:t>, ставлять регулювання нахилу </a:t>
            </a:r>
            <a:r>
              <a:rPr lang="uk-UA" dirty="0" err="1"/>
              <a:t>вагів</a:t>
            </a:r>
            <a:r>
              <a:rPr lang="uk-UA" dirty="0"/>
              <a:t> на користь продавців (до 5–20 г); </a:t>
            </a:r>
          </a:p>
          <a:p>
            <a:pPr indent="457200" algn="just"/>
            <a:r>
              <a:rPr lang="uk-UA" dirty="0" smtClean="0"/>
              <a:t>при </a:t>
            </a:r>
            <a:r>
              <a:rPr lang="uk-UA" dirty="0" err="1"/>
              <a:t>фасовці</a:t>
            </a:r>
            <a:r>
              <a:rPr lang="uk-UA" dirty="0"/>
              <a:t> сипучих товарів здійснюють змішування борошна різних ґатунків, цукор білий і жовтий (рафінований і нерафінований); </a:t>
            </a:r>
          </a:p>
          <a:p>
            <a:pPr indent="457200" algn="just"/>
            <a:r>
              <a:rPr lang="uk-UA" dirty="0" smtClean="0"/>
              <a:t>фасують </a:t>
            </a:r>
            <a:r>
              <a:rPr lang="uk-UA" dirty="0"/>
              <a:t>черствий хліб в пакети, де він злегка пом’якшується</a:t>
            </a:r>
            <a:r>
              <a:rPr lang="uk-UA" dirty="0" smtClean="0"/>
              <a:t>;</a:t>
            </a:r>
          </a:p>
          <a:p>
            <a:pPr indent="457200" algn="just"/>
            <a:r>
              <a:rPr lang="uk-UA" dirty="0" smtClean="0"/>
              <a:t>встановлення </a:t>
            </a:r>
            <a:r>
              <a:rPr lang="uk-UA" dirty="0" err="1"/>
              <a:t>вагів</a:t>
            </a:r>
            <a:r>
              <a:rPr lang="uk-UA" dirty="0"/>
              <a:t> боком, щоб покупець не зміг точно визначити вагу продукту; </a:t>
            </a:r>
          </a:p>
          <a:p>
            <a:pPr indent="457200" algn="just"/>
            <a:r>
              <a:rPr lang="uk-UA" dirty="0" smtClean="0"/>
              <a:t>заспокоювання </a:t>
            </a:r>
            <a:r>
              <a:rPr lang="uk-UA" dirty="0"/>
              <a:t>стрілки </a:t>
            </a:r>
            <a:r>
              <a:rPr lang="uk-UA" dirty="0" err="1"/>
              <a:t>вагів</a:t>
            </a:r>
            <a:r>
              <a:rPr lang="uk-UA" dirty="0"/>
              <a:t> рукою в той же час підтримка чашки з метою підвищення ваги продукту. </a:t>
            </a:r>
          </a:p>
        </p:txBody>
      </p:sp>
    </p:spTree>
    <p:extLst>
      <p:ext uri="{BB962C8B-B14F-4D97-AF65-F5344CB8AC3E}">
        <p14:creationId xmlns:p14="http://schemas.microsoft.com/office/powerpoint/2010/main" val="131271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95288" y="765175"/>
            <a:ext cx="8353425" cy="13684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/>
              <a:t>Кількісна фальсифікація - це введення споживача</a:t>
            </a:r>
            <a:br>
              <a:rPr lang="uk-UA" altLang="ru-RU" sz="2000"/>
            </a:br>
            <a:r>
              <a:rPr lang="uk-UA" altLang="ru-RU" sz="2000"/>
              <a:t>  в оману шляхом значних відхилень параметрів</a:t>
            </a:r>
            <a:br>
              <a:rPr lang="uk-UA" altLang="ru-RU" sz="2000"/>
            </a:br>
            <a:r>
              <a:rPr lang="uk-UA" altLang="ru-RU" sz="2000"/>
              <a:t>товару (наприклад, маси, об'єму), що перевищують допустимі норми</a:t>
            </a:r>
            <a:br>
              <a:rPr lang="uk-UA" altLang="ru-RU" sz="2000"/>
            </a:br>
            <a:r>
              <a:rPr lang="uk-UA" altLang="ru-RU" sz="2000"/>
              <a:t>нормативної документації</a:t>
            </a:r>
            <a:endParaRPr lang="ru-RU" altLang="ru-RU" sz="2000" b="1">
              <a:latin typeface="Times New Roman" pitchFamily="18" charset="0"/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484438" y="2492375"/>
            <a:ext cx="4032250" cy="431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Зменшення кількості товару</a:t>
            </a:r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4500563" y="2133600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>
            <a:off x="4500563" y="2924175"/>
            <a:ext cx="0" cy="285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3851275" y="3213100"/>
            <a:ext cx="1296988" cy="431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Способи</a:t>
            </a:r>
          </a:p>
        </p:txBody>
      </p:sp>
      <p:sp>
        <p:nvSpPr>
          <p:cNvPr id="32776" name="Rectangle 7"/>
          <p:cNvSpPr>
            <a:spLocks noChangeArrowheads="1"/>
          </p:cNvSpPr>
          <p:nvPr/>
        </p:nvSpPr>
        <p:spPr bwMode="auto">
          <a:xfrm>
            <a:off x="1763713" y="5373688"/>
            <a:ext cx="1296987" cy="431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Прилади</a:t>
            </a:r>
          </a:p>
        </p:txBody>
      </p:sp>
      <p:sp>
        <p:nvSpPr>
          <p:cNvPr id="32777" name="Rectangle 8"/>
          <p:cNvSpPr>
            <a:spLocks noChangeArrowheads="1"/>
          </p:cNvSpPr>
          <p:nvPr/>
        </p:nvSpPr>
        <p:spPr bwMode="auto">
          <a:xfrm>
            <a:off x="250825" y="5373688"/>
            <a:ext cx="1296988" cy="431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Ваги</a:t>
            </a:r>
          </a:p>
        </p:txBody>
      </p:sp>
      <p:sp>
        <p:nvSpPr>
          <p:cNvPr id="32778" name="Rectangle 9"/>
          <p:cNvSpPr>
            <a:spLocks noChangeArrowheads="1"/>
          </p:cNvSpPr>
          <p:nvPr/>
        </p:nvSpPr>
        <p:spPr bwMode="auto">
          <a:xfrm>
            <a:off x="3492500" y="3933825"/>
            <a:ext cx="2159000" cy="9350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Невірні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методики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 вимірювання</a:t>
            </a:r>
          </a:p>
        </p:txBody>
      </p:sp>
      <p:sp>
        <p:nvSpPr>
          <p:cNvPr id="32779" name="Rectangle 10"/>
          <p:cNvSpPr>
            <a:spLocks noChangeArrowheads="1"/>
          </p:cNvSpPr>
          <p:nvPr/>
        </p:nvSpPr>
        <p:spPr bwMode="auto">
          <a:xfrm>
            <a:off x="3348038" y="5157788"/>
            <a:ext cx="2295525" cy="11509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/>
              <a:t>Фасовка олій за</a:t>
            </a:r>
            <a:br>
              <a:rPr lang="uk-UA" altLang="ru-RU" sz="2000"/>
            </a:br>
            <a:r>
              <a:rPr lang="uk-UA" altLang="ru-RU" sz="2000"/>
              <a:t>  обсягом, а не за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/>
              <a:t>масою</a:t>
            </a:r>
            <a:endParaRPr lang="ru-RU" altLang="ru-RU" sz="2000" b="1">
              <a:latin typeface="Times New Roman" pitchFamily="18" charset="0"/>
            </a:endParaRPr>
          </a:p>
        </p:txBody>
      </p:sp>
      <p:sp>
        <p:nvSpPr>
          <p:cNvPr id="32780" name="Rectangle 11"/>
          <p:cNvSpPr>
            <a:spLocks noChangeArrowheads="1"/>
          </p:cNvSpPr>
          <p:nvPr/>
        </p:nvSpPr>
        <p:spPr bwMode="auto">
          <a:xfrm>
            <a:off x="6011863" y="3933825"/>
            <a:ext cx="2808287" cy="9350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Фальсифіковані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результати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вимірювання</a:t>
            </a:r>
          </a:p>
        </p:txBody>
      </p:sp>
      <p:sp>
        <p:nvSpPr>
          <p:cNvPr id="32781" name="Rectangle 12"/>
          <p:cNvSpPr>
            <a:spLocks noChangeArrowheads="1"/>
          </p:cNvSpPr>
          <p:nvPr/>
        </p:nvSpPr>
        <p:spPr bwMode="auto">
          <a:xfrm>
            <a:off x="5857875" y="5229225"/>
            <a:ext cx="3143250" cy="112871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/>
              <a:t>Відпуск товарів за масою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/>
              <a:t> брутто без урахування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/>
              <a:t> маси паковання</a:t>
            </a:r>
            <a:endParaRPr lang="ru-RU" altLang="ru-RU" sz="2000" b="1">
              <a:latin typeface="Times New Roman" pitchFamily="18" charset="0"/>
            </a:endParaRPr>
          </a:p>
        </p:txBody>
      </p:sp>
      <p:sp>
        <p:nvSpPr>
          <p:cNvPr id="32782" name="Line 13"/>
          <p:cNvSpPr>
            <a:spLocks noChangeShapeType="1"/>
          </p:cNvSpPr>
          <p:nvPr/>
        </p:nvSpPr>
        <p:spPr bwMode="auto">
          <a:xfrm>
            <a:off x="4500563" y="3644900"/>
            <a:ext cx="0" cy="285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83" name="Rectangle 14"/>
          <p:cNvSpPr>
            <a:spLocks noChangeArrowheads="1"/>
          </p:cNvSpPr>
          <p:nvPr/>
        </p:nvSpPr>
        <p:spPr bwMode="auto">
          <a:xfrm>
            <a:off x="250825" y="3933825"/>
            <a:ext cx="2808288" cy="9350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Фальсифіковані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засоби вимірювання</a:t>
            </a:r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 flipH="1">
            <a:off x="900113" y="4868863"/>
            <a:ext cx="0" cy="501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85" name="Line 16"/>
          <p:cNvSpPr>
            <a:spLocks noChangeShapeType="1"/>
          </p:cNvSpPr>
          <p:nvPr/>
        </p:nvSpPr>
        <p:spPr bwMode="auto">
          <a:xfrm flipH="1">
            <a:off x="2411413" y="4868863"/>
            <a:ext cx="0" cy="501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86" name="Line 17"/>
          <p:cNvSpPr>
            <a:spLocks noChangeShapeType="1"/>
          </p:cNvSpPr>
          <p:nvPr/>
        </p:nvSpPr>
        <p:spPr bwMode="auto">
          <a:xfrm>
            <a:off x="4500563" y="4868863"/>
            <a:ext cx="0" cy="285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87" name="Line 18"/>
          <p:cNvSpPr>
            <a:spLocks noChangeShapeType="1"/>
          </p:cNvSpPr>
          <p:nvPr/>
        </p:nvSpPr>
        <p:spPr bwMode="auto">
          <a:xfrm>
            <a:off x="7308850" y="486886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88" name="Line 19"/>
          <p:cNvSpPr>
            <a:spLocks noChangeShapeType="1"/>
          </p:cNvSpPr>
          <p:nvPr/>
        </p:nvSpPr>
        <p:spPr bwMode="auto">
          <a:xfrm>
            <a:off x="1619250" y="3429000"/>
            <a:ext cx="0" cy="501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89" name="Line 20"/>
          <p:cNvSpPr>
            <a:spLocks noChangeShapeType="1"/>
          </p:cNvSpPr>
          <p:nvPr/>
        </p:nvSpPr>
        <p:spPr bwMode="auto">
          <a:xfrm>
            <a:off x="7308850" y="3429000"/>
            <a:ext cx="0" cy="501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90" name="Line 21"/>
          <p:cNvSpPr>
            <a:spLocks noChangeShapeType="1"/>
          </p:cNvSpPr>
          <p:nvPr/>
        </p:nvSpPr>
        <p:spPr bwMode="auto">
          <a:xfrm>
            <a:off x="1619250" y="36449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91" name="Line 22"/>
          <p:cNvSpPr>
            <a:spLocks noChangeShapeType="1"/>
          </p:cNvSpPr>
          <p:nvPr/>
        </p:nvSpPr>
        <p:spPr bwMode="auto">
          <a:xfrm flipH="1">
            <a:off x="1619250" y="3429000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92" name="Line 23"/>
          <p:cNvSpPr>
            <a:spLocks noChangeShapeType="1"/>
          </p:cNvSpPr>
          <p:nvPr/>
        </p:nvSpPr>
        <p:spPr bwMode="auto">
          <a:xfrm flipH="1">
            <a:off x="5148263" y="3429000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93" name="Rectangle 24"/>
          <p:cNvSpPr>
            <a:spLocks noChangeArrowheads="1"/>
          </p:cNvSpPr>
          <p:nvPr/>
        </p:nvSpPr>
        <p:spPr bwMode="auto">
          <a:xfrm>
            <a:off x="1042988" y="0"/>
            <a:ext cx="7004050" cy="584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rgbClr val="660033"/>
                </a:solidFill>
              </a:rPr>
              <a:t>Кількісна фальсифікація</a:t>
            </a:r>
            <a:endParaRPr lang="en-US" altLang="ru-RU" b="1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4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altLang="ru-RU" sz="3600" b="1" i="1" smtClean="0">
                <a:solidFill>
                  <a:srgbClr val="000099"/>
                </a:solidFill>
              </a:rPr>
              <a:t>Види фальсифікації товарів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4352925"/>
          </a:xfrm>
        </p:spPr>
        <p:txBody>
          <a:bodyPr>
            <a:normAutofit/>
          </a:bodyPr>
          <a:lstStyle/>
          <a:p>
            <a:pPr marL="0" indent="342900" algn="just" eaLnBrk="1" hangingPunct="1">
              <a:spcBef>
                <a:spcPts val="0"/>
              </a:spcBef>
              <a:buFontTx/>
              <a:buNone/>
            </a:pPr>
            <a:r>
              <a:rPr lang="uk-UA" altLang="ru-RU" sz="2000" b="1" i="1" dirty="0" smtClean="0">
                <a:solidFill>
                  <a:srgbClr val="000099"/>
                </a:solidFill>
              </a:rPr>
              <a:t>Вартісна </a:t>
            </a:r>
            <a:r>
              <a:rPr lang="uk-UA" altLang="ru-RU" sz="2000" b="1" i="1" dirty="0" smtClean="0">
                <a:solidFill>
                  <a:srgbClr val="000099"/>
                </a:solidFill>
              </a:rPr>
              <a:t>фальсифікація </a:t>
            </a:r>
            <a:r>
              <a:rPr lang="uk-UA" altLang="ru-RU" sz="2000" dirty="0" smtClean="0"/>
              <a:t>- обман споживачів шляхом реалізації низькоякісних товарів за ціною високоякісних, або товарів менших розмірних характеристик за ціною товарів великих розмірів.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772317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74638"/>
            <a:ext cx="8401050" cy="706437"/>
          </a:xfrm>
        </p:spPr>
        <p:txBody>
          <a:bodyPr/>
          <a:lstStyle/>
          <a:p>
            <a:pPr eaLnBrk="1" hangingPunct="1"/>
            <a:r>
              <a:rPr lang="uk-UA" altLang="ru-RU" sz="2800" b="1" i="1" dirty="0" smtClean="0">
                <a:solidFill>
                  <a:srgbClr val="000099"/>
                </a:solidFill>
              </a:rPr>
              <a:t>Існує кілька різновидів вартісної фальсифікації:</a:t>
            </a:r>
            <a:endParaRPr lang="ru-RU" altLang="ru-RU" sz="2800" b="1" i="1" dirty="0" smtClean="0">
              <a:solidFill>
                <a:srgbClr val="000099"/>
              </a:solidFill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>
            <a:normAutofit/>
          </a:bodyPr>
          <a:lstStyle/>
          <a:p>
            <a:pPr eaLnBrk="1" hangingPunct="1"/>
            <a:r>
              <a:rPr lang="uk-UA" altLang="ru-RU" sz="2200" dirty="0" smtClean="0"/>
              <a:t>реалізація фальсифікованих товарів за цінами, аналогічним для натурального продукту;</a:t>
            </a:r>
          </a:p>
          <a:p>
            <a:pPr eaLnBrk="1" hangingPunct="1"/>
            <a:r>
              <a:rPr lang="uk-UA" altLang="ru-RU" sz="2200" dirty="0" smtClean="0"/>
              <a:t>реалізація фальсифікованих товарів за зниженими цінами, порівняно з натуральними аналогами;</a:t>
            </a:r>
          </a:p>
          <a:p>
            <a:pPr eaLnBrk="1" hangingPunct="1"/>
            <a:r>
              <a:rPr lang="uk-UA" altLang="ru-RU" sz="2200" dirty="0" smtClean="0"/>
              <a:t>реалізація фальсифікованих товарів за цінами, які перевищують ціни на натуральні аналоги.</a:t>
            </a:r>
            <a:endParaRPr lang="ru-RU" alt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856903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altLang="ru-RU" sz="3600" b="1" i="1" smtClean="0">
                <a:solidFill>
                  <a:srgbClr val="000099"/>
                </a:solidFill>
              </a:rPr>
              <a:t>Види фальсифікації товарів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86800" cy="4525962"/>
          </a:xfrm>
        </p:spPr>
        <p:txBody>
          <a:bodyPr>
            <a:normAutofit/>
          </a:bodyPr>
          <a:lstStyle/>
          <a:p>
            <a:pPr marL="0" indent="342900" algn="just" eaLnBrk="1" hangingPunct="1">
              <a:spcBef>
                <a:spcPts val="0"/>
              </a:spcBef>
              <a:buFontTx/>
              <a:buNone/>
            </a:pPr>
            <a:r>
              <a:rPr lang="uk-UA" altLang="ru-RU" sz="2000" b="1" i="1" dirty="0" smtClean="0">
                <a:solidFill>
                  <a:srgbClr val="000099"/>
                </a:solidFill>
              </a:rPr>
              <a:t>Інформаційна </a:t>
            </a:r>
            <a:r>
              <a:rPr lang="uk-UA" altLang="ru-RU" sz="2000" b="1" i="1" dirty="0" smtClean="0">
                <a:solidFill>
                  <a:srgbClr val="000099"/>
                </a:solidFill>
              </a:rPr>
              <a:t>фальсифікація </a:t>
            </a:r>
            <a:r>
              <a:rPr lang="uk-UA" altLang="ru-RU" sz="2000" dirty="0" smtClean="0"/>
              <a:t>- обман споживачів за допомогою неточної або недостовірної інформації про </a:t>
            </a:r>
            <a:r>
              <a:rPr lang="uk-UA" altLang="ru-RU" sz="2000" dirty="0" smtClean="0"/>
              <a:t>товар.</a:t>
            </a:r>
            <a:endParaRPr lang="uk-UA" altLang="ru-RU" sz="2000" dirty="0"/>
          </a:p>
          <a:p>
            <a:pPr marL="0" indent="342900" algn="just" eaLnBrk="1" hangingPunct="1">
              <a:spcBef>
                <a:spcPts val="0"/>
              </a:spcBef>
              <a:buFontTx/>
              <a:buNone/>
            </a:pPr>
            <a:endParaRPr lang="uk-UA" altLang="ru-RU" sz="2000" dirty="0" smtClean="0"/>
          </a:p>
          <a:p>
            <a:pPr marL="0" indent="342900" algn="just" eaLnBrk="1" hangingPunct="1">
              <a:spcBef>
                <a:spcPts val="0"/>
              </a:spcBef>
              <a:buFontTx/>
              <a:buNone/>
            </a:pPr>
            <a:r>
              <a:rPr lang="uk-UA" altLang="ru-RU" sz="2000" dirty="0" smtClean="0"/>
              <a:t>Цей </a:t>
            </a:r>
            <a:r>
              <a:rPr lang="uk-UA" altLang="ru-RU" sz="2000" dirty="0" smtClean="0"/>
              <a:t>вид фальсифікації проводиться через перекручування інформації в товарно-супровідних документах, маркуванні та рекламі</a:t>
            </a:r>
            <a:r>
              <a:rPr lang="uk-UA" altLang="ru-RU" sz="2000" dirty="0" smtClean="0"/>
              <a:t>.</a:t>
            </a:r>
            <a:endParaRPr lang="ru-RU" altLang="ru-RU" sz="2000" dirty="0"/>
          </a:p>
          <a:p>
            <a:pPr marL="0" indent="342900" algn="just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При </a:t>
            </a:r>
            <a:r>
              <a:rPr lang="uk-UA" sz="2000" dirty="0"/>
              <a:t>цьому свідомо спотворюються чи вказуються неточно такі дані: </a:t>
            </a:r>
            <a:endParaRPr lang="uk-UA" sz="2000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• </a:t>
            </a:r>
            <a:r>
              <a:rPr lang="uk-UA" sz="2000" dirty="0"/>
              <a:t>найменування (назва) товару; </a:t>
            </a:r>
            <a:endParaRPr lang="uk-UA" sz="2000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• </a:t>
            </a:r>
            <a:r>
              <a:rPr lang="uk-UA" sz="2000" dirty="0"/>
              <a:t>торгова марка, фірмова назва, товарний знак чи логотип виробника; </a:t>
            </a:r>
            <a:endParaRPr lang="uk-UA" sz="2000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• </a:t>
            </a:r>
            <a:r>
              <a:rPr lang="uk-UA" sz="2000" dirty="0"/>
              <a:t>країна походження товару; </a:t>
            </a:r>
            <a:endParaRPr lang="uk-UA" sz="2000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• </a:t>
            </a:r>
            <a:r>
              <a:rPr lang="uk-UA" sz="2000" dirty="0"/>
              <a:t>фірма-виробник товару та її поштова адреса; </a:t>
            </a:r>
            <a:endParaRPr lang="uk-UA" sz="2000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• </a:t>
            </a:r>
            <a:r>
              <a:rPr lang="uk-UA" sz="2000" dirty="0"/>
              <a:t>кількісні характеристики виробу; </a:t>
            </a:r>
            <a:endParaRPr lang="uk-UA" sz="2000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• </a:t>
            </a:r>
            <a:r>
              <a:rPr lang="uk-UA" sz="2000" dirty="0"/>
              <a:t>сировинний чи компонентний склад виробу; </a:t>
            </a:r>
            <a:endParaRPr lang="uk-UA" sz="2000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uk-UA" sz="2000" dirty="0" smtClean="0"/>
              <a:t>• </a:t>
            </a:r>
            <a:r>
              <a:rPr lang="uk-UA" sz="2000" dirty="0"/>
              <a:t>дата виготовлення, терміни та умови реалізації чи зберігання.</a:t>
            </a: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32446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2795"/>
            <a:ext cx="87849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Ковбаси:</a:t>
            </a:r>
          </a:p>
          <a:p>
            <a:pPr algn="ctr"/>
            <a:endParaRPr lang="uk-UA" dirty="0"/>
          </a:p>
          <a:p>
            <a:pPr indent="457200" algn="just"/>
            <a:r>
              <a:rPr lang="uk-UA" dirty="0"/>
              <a:t>Оболонка ковбасного виробу має бути сухою, не відставати від фаршу, консистенція – міцною, фарш – рожевим. У розрізаній ковбасі зріз соковитий, без сірих плям.</a:t>
            </a:r>
          </a:p>
          <a:p>
            <a:pPr indent="457200" algn="just"/>
            <a:r>
              <a:rPr lang="uk-UA" dirty="0" smtClean="0"/>
              <a:t>Якщо </a:t>
            </a:r>
            <a:r>
              <a:rPr lang="uk-UA" dirty="0"/>
              <a:t>на етикетці у складі </a:t>
            </a:r>
            <a:r>
              <a:rPr lang="uk-UA" b="1" dirty="0">
                <a:solidFill>
                  <a:srgbClr val="FF0000"/>
                </a:solidFill>
              </a:rPr>
              <a:t>вказано Е1200 </a:t>
            </a:r>
            <a:r>
              <a:rPr lang="uk-UA" dirty="0"/>
              <a:t>– така ковбаса низької якості.</a:t>
            </a:r>
          </a:p>
          <a:p>
            <a:pPr indent="457200" algn="just"/>
            <a:r>
              <a:rPr lang="uk-UA" dirty="0"/>
              <a:t>Реакція на вміст крохмалю – на свіжий розріз капнути 1-2 краплі йоду. Поява синього кольору свідчить про вміст крохмалю.</a:t>
            </a:r>
          </a:p>
          <a:p>
            <a:pPr indent="457200" algn="just"/>
            <a:r>
              <a:rPr lang="uk-UA" dirty="0"/>
              <a:t>Якщо у складі сосисок  є багато крохмалю, то при варінні вони розвалюються.</a:t>
            </a:r>
          </a:p>
          <a:p>
            <a:pPr indent="457200" algn="just"/>
            <a:r>
              <a:rPr lang="uk-UA" dirty="0"/>
              <a:t>Наявність повітряних кульок при розрізі свідчить про порушення технологічних умов – м'ясо мало велику вологість і його неодноразово розморожували.</a:t>
            </a:r>
          </a:p>
          <a:p>
            <a:pPr indent="457200" algn="just"/>
            <a:r>
              <a:rPr lang="uk-UA" dirty="0"/>
              <a:t>Спробуйте відрізати шматочок ковбаси і трохи притиснути. Якщо виступають краплі жиру на зрізі, то при приготуванні ковбаси використовувалося несвіже м'ясо.</a:t>
            </a:r>
          </a:p>
          <a:p>
            <a:pPr indent="457200" algn="just"/>
            <a:r>
              <a:rPr lang="uk-UA" dirty="0"/>
              <a:t>Шматок ковбаси, який сильно деформується при стисканні, містить невелику кількість м’яса.</a:t>
            </a:r>
          </a:p>
          <a:p>
            <a:pPr indent="457200" algn="just"/>
            <a:r>
              <a:rPr lang="uk-UA" dirty="0"/>
              <a:t>У склянку покласти 2-3 грами дрібно нарізаної ковбасної маси,  додати 5 </a:t>
            </a:r>
            <a:r>
              <a:rPr lang="uk-UA" dirty="0" err="1"/>
              <a:t>мл</a:t>
            </a:r>
            <a:r>
              <a:rPr lang="uk-UA" dirty="0"/>
              <a:t> спирту і добре перемішати. Через 10 </a:t>
            </a:r>
            <a:r>
              <a:rPr lang="uk-UA" dirty="0" err="1"/>
              <a:t>хв</a:t>
            </a:r>
            <a:r>
              <a:rPr lang="uk-UA" dirty="0"/>
              <a:t>, якщо є вміст барвників, рідина буде забарвлена.</a:t>
            </a:r>
          </a:p>
          <a:p>
            <a:pPr indent="457200" algn="just"/>
            <a:r>
              <a:rPr lang="uk-UA" dirty="0"/>
              <a:t>Ковбаса  високої якості при смаженні  не розшарується і не прилипне до пательні.</a:t>
            </a:r>
          </a:p>
          <a:p>
            <a:pPr indent="457200" algn="just"/>
            <a:r>
              <a:rPr lang="uk-UA" dirty="0"/>
              <a:t>Якщо при варінні сардельок, сосисок, ковбаси вода стала рожевою – в них наявний барвник.</a:t>
            </a:r>
          </a:p>
          <a:p>
            <a:pPr algn="ctr"/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271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250825" y="1052513"/>
            <a:ext cx="8642350" cy="22320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uk-UA" sz="2800" b="1" i="1" dirty="0">
                <a:solidFill>
                  <a:srgbClr val="C00000"/>
                </a:solidFill>
              </a:rPr>
              <a:t>Інформаційна фальсифікація </a:t>
            </a:r>
            <a:r>
              <a:rPr lang="uk-UA" sz="2800" dirty="0"/>
              <a:t>- це введення</a:t>
            </a:r>
            <a:br>
              <a:rPr lang="uk-UA" sz="2800" dirty="0"/>
            </a:br>
            <a:r>
              <a:rPr lang="uk-UA" sz="2800" dirty="0"/>
              <a:t>споживача в оману за допомогою неточної</a:t>
            </a:r>
            <a:br>
              <a:rPr lang="uk-UA" sz="2800" dirty="0"/>
            </a:br>
            <a:r>
              <a:rPr lang="uk-UA" sz="2800" dirty="0"/>
              <a:t>  або спотвореної інформації про товар,</a:t>
            </a:r>
            <a:br>
              <a:rPr lang="uk-UA" sz="2800" dirty="0"/>
            </a:br>
            <a:r>
              <a:rPr lang="uk-UA" sz="2800" dirty="0" err="1"/>
              <a:t>товаросупровідних</a:t>
            </a:r>
            <a:r>
              <a:rPr lang="uk-UA" sz="2800" dirty="0"/>
              <a:t> документах,</a:t>
            </a:r>
            <a:br>
              <a:rPr lang="uk-UA" sz="2800" dirty="0"/>
            </a:br>
            <a:r>
              <a:rPr lang="uk-UA" sz="2800" dirty="0"/>
              <a:t>на споживчому маркуванні, в рекламі</a:t>
            </a:r>
            <a:endParaRPr lang="ru-RU" sz="28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5003800" y="5734050"/>
            <a:ext cx="3529013" cy="6477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Times New Roman" pitchFamily="18" charset="0"/>
              </a:rPr>
              <a:t>Країна походження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323850" y="4724400"/>
            <a:ext cx="2592388" cy="5762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Times New Roman" pitchFamily="18" charset="0"/>
              </a:rPr>
              <a:t>Назва товару</a:t>
            </a: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2700338" y="3573463"/>
            <a:ext cx="3744912" cy="64611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</a:rPr>
              <a:t>Частишь за все спотворюється</a:t>
            </a:r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 flipH="1">
            <a:off x="1619250" y="3860800"/>
            <a:ext cx="0" cy="862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72" name="Line 7"/>
          <p:cNvSpPr>
            <a:spLocks noChangeShapeType="1"/>
          </p:cNvSpPr>
          <p:nvPr/>
        </p:nvSpPr>
        <p:spPr bwMode="auto">
          <a:xfrm flipH="1">
            <a:off x="3276600" y="4221163"/>
            <a:ext cx="0" cy="1509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73" name="Rectangle 8"/>
          <p:cNvSpPr>
            <a:spLocks noChangeArrowheads="1"/>
          </p:cNvSpPr>
          <p:nvPr/>
        </p:nvSpPr>
        <p:spPr bwMode="auto">
          <a:xfrm>
            <a:off x="755650" y="5734050"/>
            <a:ext cx="3313113" cy="6477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Times New Roman" pitchFamily="18" charset="0"/>
              </a:rPr>
              <a:t>Фірма- виробник</a:t>
            </a:r>
          </a:p>
        </p:txBody>
      </p:sp>
      <p:sp>
        <p:nvSpPr>
          <p:cNvPr id="36874" name="Rectangle 9"/>
          <p:cNvSpPr>
            <a:spLocks noChangeArrowheads="1"/>
          </p:cNvSpPr>
          <p:nvPr/>
        </p:nvSpPr>
        <p:spPr bwMode="auto">
          <a:xfrm>
            <a:off x="5940425" y="4724400"/>
            <a:ext cx="2811463" cy="5762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Times New Roman" pitchFamily="18" charset="0"/>
              </a:rPr>
              <a:t>Кількість товару</a:t>
            </a:r>
          </a:p>
        </p:txBody>
      </p:sp>
      <p:sp>
        <p:nvSpPr>
          <p:cNvPr id="36875" name="Rectangle 10"/>
          <p:cNvSpPr>
            <a:spLocks noChangeArrowheads="1"/>
          </p:cNvSpPr>
          <p:nvPr/>
        </p:nvSpPr>
        <p:spPr bwMode="auto">
          <a:xfrm>
            <a:off x="3635375" y="4724400"/>
            <a:ext cx="1655763" cy="5762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Times New Roman" pitchFamily="18" charset="0"/>
              </a:rPr>
              <a:t>Штрих-код</a:t>
            </a:r>
          </a:p>
        </p:txBody>
      </p:sp>
      <p:sp>
        <p:nvSpPr>
          <p:cNvPr id="36876" name="Line 11"/>
          <p:cNvSpPr>
            <a:spLocks noChangeShapeType="1"/>
          </p:cNvSpPr>
          <p:nvPr/>
        </p:nvSpPr>
        <p:spPr bwMode="auto">
          <a:xfrm flipH="1">
            <a:off x="1619250" y="3860800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77" name="Line 12"/>
          <p:cNvSpPr>
            <a:spLocks noChangeShapeType="1"/>
          </p:cNvSpPr>
          <p:nvPr/>
        </p:nvSpPr>
        <p:spPr bwMode="auto">
          <a:xfrm flipH="1">
            <a:off x="7451725" y="3860800"/>
            <a:ext cx="0" cy="862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78" name="Line 13"/>
          <p:cNvSpPr>
            <a:spLocks noChangeShapeType="1"/>
          </p:cNvSpPr>
          <p:nvPr/>
        </p:nvSpPr>
        <p:spPr bwMode="auto">
          <a:xfrm flipH="1">
            <a:off x="6443663" y="38608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79" name="Line 14"/>
          <p:cNvSpPr>
            <a:spLocks noChangeShapeType="1"/>
          </p:cNvSpPr>
          <p:nvPr/>
        </p:nvSpPr>
        <p:spPr bwMode="auto">
          <a:xfrm flipH="1">
            <a:off x="5651500" y="4221163"/>
            <a:ext cx="0" cy="1509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80" name="Line 15"/>
          <p:cNvSpPr>
            <a:spLocks noChangeShapeType="1"/>
          </p:cNvSpPr>
          <p:nvPr/>
        </p:nvSpPr>
        <p:spPr bwMode="auto">
          <a:xfrm flipH="1">
            <a:off x="4427538" y="4221163"/>
            <a:ext cx="0" cy="501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19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23528" y="260648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Найбільш розповсюдженою </a:t>
            </a:r>
            <a:r>
              <a:rPr lang="uk-UA" b="1" dirty="0">
                <a:solidFill>
                  <a:srgbClr val="7030A0"/>
                </a:solidFill>
              </a:rPr>
              <a:t>асортиментною фальсифікацією хліба і хлібобулочних виробів</a:t>
            </a:r>
            <a:r>
              <a:rPr lang="uk-UA" dirty="0"/>
              <a:t> є продаж виробів, вироблених із борошна І-го сорту під виглядом виробів із борошна вищого сорту. Відрізнити таку підробку можна і по кольору, але більш точний висновок можна зробити на основі фізико-хімічних показників: вмісту клітковини, </a:t>
            </a:r>
            <a:r>
              <a:rPr lang="uk-UA" dirty="0" err="1"/>
              <a:t>пентозанів</a:t>
            </a:r>
            <a:r>
              <a:rPr lang="uk-UA" dirty="0"/>
              <a:t>, кальцію, фосфору, заліза, що може провести тільки досвідчений експерт за завданням представника органів по захисту прав </a:t>
            </a:r>
            <a:r>
              <a:rPr lang="uk-UA" dirty="0" smtClean="0"/>
              <a:t>споживача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/>
              <a:t>Способи фальсифікації макаронних виробів ті ж, що і хліба: заміна сорту борошна, підвищений вміст води; додавання інших сортів борошна; уведення харчових добавок-поліпшувачів борошна; введення харчових барвників. 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395536" y="3645024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У багатьох кондитерських виробах частіше зустрічається якісна фальсифікація за рахунок недовкладення найбільш цінної сировини за рецептурою. Так, при виробництві борошняних кондитерських виробів можливі недовкладення жиру, цукру, прянощів, рому і інших компонентів. Крім того, можлива кількісна фальсифікація всіх фасованих виробів за рахунок недоважування, який перевищує встановлені норми відхилення. </a:t>
            </a:r>
            <a:r>
              <a:rPr lang="uk-UA" b="1" dirty="0">
                <a:solidFill>
                  <a:srgbClr val="FF0000"/>
                </a:solidFill>
              </a:rPr>
              <a:t>Найбільш розповсюджений вид фальсифікації шоколаду</a:t>
            </a:r>
            <a:r>
              <a:rPr lang="uk-UA" dirty="0"/>
              <a:t> — коли частково або повністю заміняються найбільш цінні компоненти сировини — какао-масло и терте какао — на </a:t>
            </a:r>
            <a:r>
              <a:rPr lang="uk-UA" dirty="0" err="1"/>
              <a:t>гідрожир</a:t>
            </a:r>
            <a:r>
              <a:rPr lang="uk-UA" dirty="0"/>
              <a:t> і соєвий шрот (або білок, або лецитин). </a:t>
            </a:r>
          </a:p>
        </p:txBody>
      </p:sp>
    </p:spTree>
    <p:extLst>
      <p:ext uri="{BB962C8B-B14F-4D97-AF65-F5344CB8AC3E}">
        <p14:creationId xmlns:p14="http://schemas.microsoft.com/office/powerpoint/2010/main" val="1802238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332656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FF0000"/>
                </a:solidFill>
              </a:rPr>
              <a:t>Фальсифікація фруктів і овочів </a:t>
            </a:r>
            <a:r>
              <a:rPr lang="uk-UA" dirty="0"/>
              <a:t>може також відбуватися наступними способами: реалізація неякісної продукції (гнилої, з механічними ушкодженнями, з ознаками захворювань тощо); продаж недозрілих плодів; додавання консервантів й антибіотиків; додавання нітратів та інших з’єднань для прискорення процесу дозрівання. 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323528" y="2060848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FF0000"/>
                </a:solidFill>
              </a:rPr>
              <a:t>Основними засобами фальсифікації алкогольних напоїв є</a:t>
            </a:r>
            <a:r>
              <a:rPr lang="uk-UA" dirty="0"/>
              <a:t>: використання технічного спирту, заміна натуральної сировини (плодів, трави, коренів, цукру та ін.) синтетичними барвниками, ароматизаторами, </a:t>
            </a:r>
            <a:r>
              <a:rPr lang="uk-UA" dirty="0" err="1"/>
              <a:t>підсолоджувачами</a:t>
            </a:r>
            <a:r>
              <a:rPr lang="uk-UA" dirty="0"/>
              <a:t>, гліцерином та </a:t>
            </a:r>
            <a:r>
              <a:rPr lang="uk-UA" dirty="0" smtClean="0"/>
              <a:t>ін.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Деякі </a:t>
            </a:r>
            <a:r>
              <a:rPr lang="uk-UA" dirty="0"/>
              <a:t>замінники відносяться до харчових домішок і не представляють потенціальної загрози, якщо не перевищені граничні норми. Але відсутність належної інформації або дезінформація споживачів (наприклад, за допомогою зображення натуральних плодів) змушує віднести такі напої до </a:t>
            </a:r>
            <a:r>
              <a:rPr lang="uk-UA" dirty="0" smtClean="0"/>
              <a:t>фальсифікованих.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Фальсифікація </a:t>
            </a:r>
            <a:r>
              <a:rPr lang="uk-UA" dirty="0"/>
              <a:t>напоїв досягається також за рахунок розведення водою, заміна одного типа напою — іншим, підміна марочних (витриманих) напоїв ординарними.</a:t>
            </a:r>
          </a:p>
        </p:txBody>
      </p:sp>
    </p:spTree>
    <p:extLst>
      <p:ext uri="{BB962C8B-B14F-4D97-AF65-F5344CB8AC3E}">
        <p14:creationId xmlns:p14="http://schemas.microsoft.com/office/powerpoint/2010/main" val="144399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260648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FF0000"/>
                </a:solidFill>
              </a:rPr>
              <a:t>До основних засобів фальсифікації коньяків можна віднести: </a:t>
            </a:r>
            <a:endParaRPr lang="uk-UA" b="1" dirty="0" smtClean="0">
              <a:solidFill>
                <a:srgbClr val="FF0000"/>
              </a:solidFill>
            </a:endParaRPr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Розведення водою.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Часткова або повна заміна коньячного спирту харчовим етиловим або технічним</a:t>
            </a:r>
            <a:r>
              <a:rPr lang="uk-UA" dirty="0" smtClean="0"/>
              <a:t>.</a:t>
            </a:r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Заміна якісного коньяку напоями з невеликим строком витримки.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Прискорення процесу витримки коньяку за рахунок збільшення кількості дубової стружки.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Прискорення процесу витримки коньяку за рахунок підігріву коньячних спиртів</a:t>
            </a:r>
            <a:r>
              <a:rPr lang="uk-UA" dirty="0" smtClean="0"/>
              <a:t>.</a:t>
            </a:r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Заміна коньячних спиртів водно-спиртовими розчинами з додаванням </a:t>
            </a:r>
            <a:r>
              <a:rPr lang="uk-UA" dirty="0" err="1"/>
              <a:t>жженого</a:t>
            </a:r>
            <a:r>
              <a:rPr lang="uk-UA" dirty="0"/>
              <a:t> цукру (</a:t>
            </a:r>
            <a:r>
              <a:rPr lang="uk-UA" dirty="0" err="1"/>
              <a:t>колера</a:t>
            </a:r>
            <a:r>
              <a:rPr lang="uk-UA" dirty="0"/>
              <a:t>), настою чаю, штучного ароматизатора «бренді». </a:t>
            </a:r>
            <a:endParaRPr lang="uk-UA" dirty="0" smtClean="0"/>
          </a:p>
          <a:p>
            <a:pPr indent="457200" algn="just"/>
            <a:endParaRPr lang="uk-UA" dirty="0"/>
          </a:p>
          <a:p>
            <a:pPr indent="457200" algn="just"/>
            <a:r>
              <a:rPr lang="uk-UA" b="1" dirty="0" smtClean="0">
                <a:solidFill>
                  <a:srgbClr val="FF0000"/>
                </a:solidFill>
              </a:rPr>
              <a:t>Фальсифікованими є вина, які</a:t>
            </a:r>
            <a:r>
              <a:rPr lang="uk-UA" dirty="0" smtClean="0"/>
              <a:t>: </a:t>
            </a:r>
          </a:p>
          <a:p>
            <a:pPr indent="457200" algn="just"/>
            <a:r>
              <a:rPr lang="uk-UA" dirty="0" smtClean="0"/>
              <a:t>• містять речовини, недозволені «Основними правилами виробництва виноградних вин» (штучні барвники, </a:t>
            </a:r>
            <a:r>
              <a:rPr lang="uk-UA" dirty="0" err="1" smtClean="0"/>
              <a:t>підсолоджувачі</a:t>
            </a:r>
            <a:r>
              <a:rPr lang="uk-UA" dirty="0" smtClean="0"/>
              <a:t> тощо)</a:t>
            </a:r>
          </a:p>
          <a:p>
            <a:pPr indent="457200" algn="just"/>
            <a:r>
              <a:rPr lang="uk-UA" dirty="0" smtClean="0"/>
              <a:t>містять </a:t>
            </a:r>
            <a:r>
              <a:rPr lang="uk-UA" dirty="0"/>
              <a:t>речовини, дозволені «Основними правилами виробництва виноградних вин», але у дозах, що перевищують допустимі норми (наприклад, лимонну кислоту, </a:t>
            </a:r>
            <a:r>
              <a:rPr lang="uk-UA" dirty="0" err="1"/>
              <a:t>діоксид</a:t>
            </a:r>
            <a:r>
              <a:rPr lang="uk-UA" dirty="0"/>
              <a:t> сірки);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мають на етикетці невідповідну до вмісту інформацію;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вироблені з використанням не узаконених технологій.</a:t>
            </a:r>
          </a:p>
        </p:txBody>
      </p:sp>
    </p:spTree>
    <p:extLst>
      <p:ext uri="{BB962C8B-B14F-4D97-AF65-F5344CB8AC3E}">
        <p14:creationId xmlns:p14="http://schemas.microsoft.com/office/powerpoint/2010/main" val="144399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23528" y="332656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FF0000"/>
                </a:solidFill>
              </a:rPr>
              <a:t>Асортиментна фальсифікація молока та молочних продуктів може здійснюватись наступними засобами: </a:t>
            </a:r>
            <a:endParaRPr lang="uk-UA" b="1" dirty="0" smtClean="0">
              <a:solidFill>
                <a:srgbClr val="FF0000"/>
              </a:solidFill>
            </a:endParaRPr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підміна одного виду молока іншим;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підміна незбираного молока нормалізованим або навіть знежиреним;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підміна одного виду молочного морозива іншим;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підміна одного виду згущених продуктів іншим. </a:t>
            </a:r>
            <a:endParaRPr lang="uk-UA" dirty="0" smtClean="0"/>
          </a:p>
          <a:p>
            <a:pPr indent="457200" algn="just"/>
            <a:endParaRPr lang="uk-UA" dirty="0"/>
          </a:p>
          <a:p>
            <a:pPr indent="457200" algn="just"/>
            <a:r>
              <a:rPr lang="uk-UA" b="1" dirty="0">
                <a:solidFill>
                  <a:srgbClr val="FF0000"/>
                </a:solidFill>
              </a:rPr>
              <a:t>Якісна фальсифікація молока та молочних продуктів здійснюється наступними засобами: </a:t>
            </a:r>
            <a:endParaRPr lang="uk-UA" b="1" dirty="0" smtClean="0">
              <a:solidFill>
                <a:srgbClr val="FF0000"/>
              </a:solidFill>
            </a:endParaRPr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розбавлення водою;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знижений вміст жиру;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додавання сторонніх компонентів;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розкислення прокислого молока;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порушення рецептурного складу у морозиві, сухих дитячих молочних сумішах</a:t>
            </a:r>
            <a:r>
              <a:rPr lang="uk-UA" dirty="0" smtClean="0"/>
              <a:t>;</a:t>
            </a:r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невідповідність штучних сумішей жіночому молоку. </a:t>
            </a:r>
          </a:p>
        </p:txBody>
      </p:sp>
    </p:spTree>
    <p:extLst>
      <p:ext uri="{BB962C8B-B14F-4D97-AF65-F5344CB8AC3E}">
        <p14:creationId xmlns:p14="http://schemas.microsoft.com/office/powerpoint/2010/main" val="1802238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260648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FF0000"/>
                </a:solidFill>
              </a:rPr>
              <a:t>Асортиментна фальсифікація сирів </a:t>
            </a:r>
            <a:r>
              <a:rPr lang="uk-UA" dirty="0"/>
              <a:t>часто відбувається за рахунок підміни одного виду сиру, з більш високим вмістом жиру іншим низько жирним, підміни одного сорту </a:t>
            </a:r>
            <a:r>
              <a:rPr lang="uk-UA" dirty="0" smtClean="0"/>
              <a:t>іншим.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b="1" dirty="0">
                <a:solidFill>
                  <a:srgbClr val="FF0000"/>
                </a:solidFill>
              </a:rPr>
              <a:t>Якісна фальсифікація сирів досягається наступними засобами</a:t>
            </a:r>
            <a:r>
              <a:rPr lang="uk-UA" dirty="0"/>
              <a:t>: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зменшення вмісту жиру;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підвищення вмісту води;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підміна молочних білків соєвими;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порушення рецептури плавлених сирів;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порушення технологічних режимів дозрівання;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введення консервантів та антибіотиків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179512" y="3789040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FF0000"/>
                </a:solidFill>
              </a:rPr>
              <a:t>Якісна фальсифікація коров’ячого масла може здійснюватись шляхом: </a:t>
            </a:r>
            <a:endParaRPr lang="uk-UA" b="1" dirty="0" smtClean="0">
              <a:solidFill>
                <a:srgbClr val="FF0000"/>
              </a:solidFill>
            </a:endParaRPr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зниження вмісту жиру;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введення домішок, які не передбачені рецептурою;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/>
              <a:t>додавання хімічних барвників та ароматизаторів; </a:t>
            </a:r>
            <a:endParaRPr lang="uk-UA" dirty="0" smtClean="0"/>
          </a:p>
          <a:p>
            <a:pPr indent="457200" algn="just"/>
            <a:r>
              <a:rPr lang="uk-UA" dirty="0" smtClean="0"/>
              <a:t>• </a:t>
            </a:r>
            <a:r>
              <a:rPr lang="uk-UA" dirty="0" err="1"/>
              <a:t>недовложення</a:t>
            </a:r>
            <a:r>
              <a:rPr lang="uk-UA" dirty="0"/>
              <a:t> компонентів, передбачених рецептурою. </a:t>
            </a:r>
          </a:p>
        </p:txBody>
      </p:sp>
    </p:spTree>
    <p:extLst>
      <p:ext uri="{BB962C8B-B14F-4D97-AF65-F5344CB8AC3E}">
        <p14:creationId xmlns:p14="http://schemas.microsoft.com/office/powerpoint/2010/main" val="1802238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594" y="188640"/>
            <a:ext cx="8640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Риба заморожена </a:t>
            </a:r>
          </a:p>
          <a:p>
            <a:pPr algn="ctr"/>
            <a:endParaRPr lang="uk-UA" dirty="0"/>
          </a:p>
          <a:p>
            <a:pPr indent="457200" algn="just"/>
            <a:r>
              <a:rPr lang="uk-UA" u="sng" dirty="0" smtClean="0"/>
              <a:t>Візуально</a:t>
            </a:r>
            <a:r>
              <a:rPr lang="uk-UA" dirty="0" smtClean="0"/>
              <a:t> –  луска блискуча, щільно прилягає до тканин, зябра темно-червоного кольору.</a:t>
            </a:r>
          </a:p>
          <a:p>
            <a:pPr indent="457200" algn="just"/>
            <a:r>
              <a:rPr lang="uk-UA" u="sng" dirty="0" smtClean="0"/>
              <a:t>Запах</a:t>
            </a:r>
            <a:r>
              <a:rPr lang="uk-UA" dirty="0" smtClean="0"/>
              <a:t> – проба на ніж або шпилькою (нагрітий ніж вколоти в </a:t>
            </a:r>
            <a:r>
              <a:rPr lang="uk-UA" dirty="0" err="1" smtClean="0"/>
              <a:t>м’язеву</a:t>
            </a:r>
            <a:r>
              <a:rPr lang="uk-UA" dirty="0" smtClean="0"/>
              <a:t> тканину).</a:t>
            </a:r>
          </a:p>
          <a:p>
            <a:pPr indent="457200" algn="just"/>
            <a:r>
              <a:rPr lang="uk-UA" u="sng" dirty="0" smtClean="0"/>
              <a:t>Температура всередині мороженої </a:t>
            </a:r>
            <a:r>
              <a:rPr lang="uk-UA" u="sng" dirty="0" err="1" smtClean="0"/>
              <a:t>риби </a:t>
            </a:r>
            <a:r>
              <a:rPr lang="uk-UA" dirty="0" smtClean="0"/>
              <a:t>-18°С до +5°С, охолоджена риба -1°С до -5°С.</a:t>
            </a:r>
          </a:p>
          <a:p>
            <a:pPr indent="457200" algn="just"/>
            <a:r>
              <a:rPr lang="uk-UA" u="sng" dirty="0" smtClean="0"/>
              <a:t>Стан глазурі</a:t>
            </a:r>
            <a:r>
              <a:rPr lang="uk-UA" dirty="0" smtClean="0"/>
              <a:t> – не повинна відставати при легкому постукуванні.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27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Сметана </a:t>
            </a:r>
          </a:p>
          <a:p>
            <a:pPr algn="ctr"/>
            <a:endParaRPr lang="uk-UA" b="1" dirty="0">
              <a:solidFill>
                <a:srgbClr val="7030A0"/>
              </a:solidFill>
            </a:endParaRPr>
          </a:p>
          <a:p>
            <a:pPr algn="just"/>
            <a:r>
              <a:rPr lang="uk-UA" dirty="0"/>
              <a:t>Проба:</a:t>
            </a:r>
          </a:p>
          <a:p>
            <a:pPr algn="just"/>
            <a:r>
              <a:rPr lang="uk-UA" u="sng" dirty="0"/>
              <a:t>- з йодом на крохмаль</a:t>
            </a:r>
            <a:r>
              <a:rPr lang="uk-UA" dirty="0"/>
              <a:t> – при синьому кольорі  реакція позитивна.</a:t>
            </a:r>
          </a:p>
          <a:p>
            <a:pPr algn="just"/>
            <a:r>
              <a:rPr lang="uk-UA" u="sng" dirty="0"/>
              <a:t>- на натуральність:</a:t>
            </a:r>
            <a:r>
              <a:rPr lang="uk-UA" dirty="0"/>
              <a:t> у склянці гарячої води розчинити 1 ч. л. сметани – натуральна одразу розчиняється, фальсифікована осідає на дно або за наявності рослинних жирів – плаватимуть пластівці.</a:t>
            </a:r>
          </a:p>
          <a:p>
            <a:pPr algn="just"/>
            <a:r>
              <a:rPr lang="uk-UA" dirty="0"/>
              <a:t>До 1 ч. л. сметани додати 1 ч. ложку спирту. Натуральна сметана згорнеться, фальсифікована – розплавиться.</a:t>
            </a:r>
          </a:p>
          <a:p>
            <a:pPr algn="just"/>
            <a:r>
              <a:rPr lang="uk-UA" u="sng" dirty="0"/>
              <a:t>- на жирність:</a:t>
            </a:r>
            <a:r>
              <a:rPr lang="uk-UA" dirty="0"/>
              <a:t> при 20% жирності ложка в ємності зі справжньою сметаною, яку витягли з холодильника, буде стояти, якщо в 15% жирності ложка стоїть – у сметані є згущувачі. Термін придатності справжньої сметани – до тижня.</a:t>
            </a:r>
          </a:p>
          <a:p>
            <a:pPr algn="just"/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27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Сир кисломолочний </a:t>
            </a:r>
          </a:p>
          <a:p>
            <a:pPr algn="ctr"/>
            <a:endParaRPr lang="uk-UA" b="1" dirty="0">
              <a:solidFill>
                <a:srgbClr val="7030A0"/>
              </a:solidFill>
            </a:endParaRPr>
          </a:p>
          <a:p>
            <a:pPr algn="just"/>
            <a:r>
              <a:rPr lang="uk-UA" u="sng" dirty="0"/>
              <a:t>Візуально:</a:t>
            </a:r>
            <a:r>
              <a:rPr lang="uk-UA" dirty="0"/>
              <a:t> білий, може бути з кремовим відтінком, консистенція – м’яка або розсипчаста, злегка кислий на смак, термін зберігання – до 48 год.</a:t>
            </a:r>
          </a:p>
          <a:p>
            <a:pPr algn="just"/>
            <a:endParaRPr lang="uk-UA" u="sng" dirty="0" smtClean="0"/>
          </a:p>
          <a:p>
            <a:pPr algn="just"/>
            <a:r>
              <a:rPr lang="uk-UA" u="sng" dirty="0" smtClean="0"/>
              <a:t>Проба </a:t>
            </a:r>
            <a:r>
              <a:rPr lang="uk-UA" u="sng" dirty="0"/>
              <a:t>з йодом на </a:t>
            </a:r>
            <a:r>
              <a:rPr lang="uk-UA" u="sng" dirty="0" err="1"/>
              <a:t>крох</a:t>
            </a:r>
            <a:r>
              <a:rPr lang="uk-UA" u="sng" dirty="0"/>
              <a:t>маль</a:t>
            </a:r>
            <a:r>
              <a:rPr lang="uk-UA" dirty="0"/>
              <a:t> –при синьому кольорі реакція позитивна.</a:t>
            </a:r>
          </a:p>
          <a:p>
            <a:pPr algn="just"/>
            <a:endParaRPr lang="uk-UA" u="sng" dirty="0" smtClean="0"/>
          </a:p>
          <a:p>
            <a:pPr algn="just"/>
            <a:r>
              <a:rPr lang="uk-UA" u="sng" dirty="0" smtClean="0"/>
              <a:t>Проба </a:t>
            </a:r>
            <a:r>
              <a:rPr lang="uk-UA" u="sng" dirty="0"/>
              <a:t>на додавання рослинних жирів:</a:t>
            </a:r>
            <a:r>
              <a:rPr lang="uk-UA" dirty="0"/>
              <a:t> 1 ч. л. сиру залити окропом. При розмішуванні якісний продукт згорнеться в клубочок, з оліями – розчиниться, залишивши дрібні м’які згустки.</a:t>
            </a:r>
          </a:p>
          <a:p>
            <a:pPr algn="just"/>
            <a:r>
              <a:rPr lang="uk-UA" dirty="0"/>
              <a:t>Покласти </a:t>
            </a:r>
            <a:r>
              <a:rPr lang="uk-UA" dirty="0" err="1"/>
              <a:t>1ст</a:t>
            </a:r>
            <a:r>
              <a:rPr lang="uk-UA" dirty="0"/>
              <a:t>. л. сиру на суху чисту сковорідку – якісний сир згорнеться, з оліями – розплавиться.</a:t>
            </a:r>
          </a:p>
          <a:p>
            <a:pPr algn="just"/>
            <a:r>
              <a:rPr lang="uk-UA" dirty="0"/>
              <a:t>При кімнатній температурі фальсифікований пальмовою олією сир пожовтіє, утворить щільну скоринку, запах і смак не зміниться, натуральний не зміниться зовні, а смак стане  кислим.</a:t>
            </a:r>
          </a:p>
          <a:p>
            <a:pPr algn="just"/>
            <a:endParaRPr lang="uk-UA" u="sng" dirty="0" smtClean="0"/>
          </a:p>
          <a:p>
            <a:pPr algn="just"/>
            <a:r>
              <a:rPr lang="uk-UA" u="sng" dirty="0" smtClean="0"/>
              <a:t>Проба </a:t>
            </a:r>
            <a:r>
              <a:rPr lang="uk-UA" u="sng" dirty="0"/>
              <a:t>на соду з оцтовою або лимонною кислотою:</a:t>
            </a:r>
            <a:r>
              <a:rPr lang="uk-UA" dirty="0"/>
              <a:t> 1 ч. л. сиру розвести в 1/3 склянці води, додати кілька крапель оцтової кислоти. За наявності соди з’являться бульбашки.</a:t>
            </a:r>
          </a:p>
          <a:p>
            <a:pPr algn="just"/>
            <a:endParaRPr lang="uk-UA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Масло вершкове</a:t>
            </a:r>
          </a:p>
          <a:p>
            <a:pPr algn="ctr"/>
            <a:endParaRPr lang="uk-UA" b="1" dirty="0">
              <a:solidFill>
                <a:srgbClr val="7030A0"/>
              </a:solidFill>
            </a:endParaRPr>
          </a:p>
          <a:p>
            <a:pPr indent="457200" algn="just"/>
            <a:r>
              <a:rPr lang="uk-UA" dirty="0" smtClean="0"/>
              <a:t>Проби на натуральність: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опустити масло на поверхню гарячої води. Натуральне масло буде плавати на поверхні, з рослинними жирами – опуститься на дно, а потім спливе.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розплавити пробу при температурі 22-25°С, якщо плавиться – це спред (натуральне масло плавиться при 28-35°С);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натуральне масло з морозильної камери  при нарізанні – кришиться, м’яке масло з холодильника – фальсифікат.</a:t>
            </a:r>
          </a:p>
          <a:p>
            <a:pPr algn="just"/>
            <a:r>
              <a:rPr lang="uk-UA" b="1" dirty="0" smtClean="0">
                <a:solidFill>
                  <a:srgbClr val="7030A0"/>
                </a:solidFill>
              </a:rPr>
              <a:t> </a:t>
            </a:r>
            <a:endParaRPr lang="uk-UA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1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7" y="332655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Мед </a:t>
            </a:r>
          </a:p>
          <a:p>
            <a:pPr algn="ctr"/>
            <a:endParaRPr lang="uk-UA" b="1" dirty="0">
              <a:solidFill>
                <a:srgbClr val="7030A0"/>
              </a:solidFill>
            </a:endParaRPr>
          </a:p>
          <a:p>
            <a:pPr indent="457200" algn="just"/>
            <a:r>
              <a:rPr lang="uk-UA" dirty="0" smtClean="0"/>
              <a:t>На фільтрувальний папір, паперову серветку викласти 1 ст. л. меду, папір повинен бути сухим.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1 ч. л. меду розчинити в 1 склянці теплої води – розчин повинен бути прозорим.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Натуральний мед на смак злегка терпкий.</a:t>
            </a:r>
            <a:endParaRPr lang="uk-UA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1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553" y="260648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Кетчуп</a:t>
            </a:r>
            <a:r>
              <a:rPr lang="uk-UA" dirty="0" smtClean="0"/>
              <a:t> </a:t>
            </a:r>
          </a:p>
          <a:p>
            <a:pPr algn="ctr"/>
            <a:endParaRPr lang="uk-UA" dirty="0"/>
          </a:p>
          <a:p>
            <a:pPr indent="457200" algn="just"/>
            <a:r>
              <a:rPr lang="uk-UA" dirty="0"/>
              <a:t>На годинникове скло помістити невелику кількість кетчупу й додати кілька крапель розчину </a:t>
            </a:r>
            <a:r>
              <a:rPr lang="uk-UA" dirty="0" smtClean="0"/>
              <a:t>йоду. Поява </a:t>
            </a:r>
            <a:r>
              <a:rPr lang="uk-UA" dirty="0"/>
              <a:t>синього забарвлення свідчить про наявність крохмалю. </a:t>
            </a:r>
            <a:endParaRPr lang="uk-UA" dirty="0" smtClean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У </a:t>
            </a:r>
            <a:r>
              <a:rPr lang="uk-UA" dirty="0"/>
              <a:t>скляну пробірку помістити 3–4 </a:t>
            </a:r>
            <a:r>
              <a:rPr lang="uk-UA" dirty="0" err="1"/>
              <a:t>см3</a:t>
            </a:r>
            <a:r>
              <a:rPr lang="uk-UA" dirty="0"/>
              <a:t> водного розчину (1:1) кетчупу і додати кілька крапель 5 %-го розчину йоду. За наявності крохмалю розчин забарвлюється у синій колір. </a:t>
            </a:r>
            <a:endParaRPr lang="uk-UA" dirty="0" smtClean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Домашній </a:t>
            </a:r>
            <a:r>
              <a:rPr lang="uk-UA" dirty="0"/>
              <a:t>спосіб: </a:t>
            </a:r>
            <a:endParaRPr lang="uk-UA" dirty="0" smtClean="0"/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кетчуп </a:t>
            </a:r>
            <a:r>
              <a:rPr lang="uk-UA" dirty="0"/>
              <a:t>вилити гіркою на тарілку: без крохмалю не повинен розпливатися на горизонтальній поверхні, як рідина; повинен змінювати форму дуже повільно; </a:t>
            </a:r>
          </a:p>
          <a:p>
            <a:pPr indent="457200" algn="just"/>
            <a:r>
              <a:rPr lang="uk-UA" dirty="0" smtClean="0"/>
              <a:t>кетчуп </a:t>
            </a:r>
            <a:r>
              <a:rPr lang="uk-UA" dirty="0"/>
              <a:t>капнути на серветку: якщо швидко розпливається, а навколо за лічені секунди утворюється водяне коло, то у складі є </a:t>
            </a:r>
            <a:r>
              <a:rPr lang="uk-UA" dirty="0" smtClean="0"/>
              <a:t>крохмаль;</a:t>
            </a:r>
          </a:p>
          <a:p>
            <a:pPr indent="457200" algn="just"/>
            <a:r>
              <a:rPr lang="uk-UA" dirty="0" smtClean="0"/>
              <a:t>нанести </a:t>
            </a:r>
            <a:r>
              <a:rPr lang="uk-UA" dirty="0"/>
              <a:t>кетчуп на тарілку і покрутити нею: за наявності крохмалю крапля трясеться, як желе.</a:t>
            </a:r>
          </a:p>
        </p:txBody>
      </p:sp>
    </p:spTree>
    <p:extLst>
      <p:ext uri="{BB962C8B-B14F-4D97-AF65-F5344CB8AC3E}">
        <p14:creationId xmlns:p14="http://schemas.microsoft.com/office/powerpoint/2010/main" val="3434281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</a:rPr>
              <a:t>Фальсифікація товарів 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395536" y="849291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 smtClean="0"/>
              <a:t>У Законі України «Про захист прав споживачів» визначено, що </a:t>
            </a:r>
            <a:r>
              <a:rPr lang="uk-UA" b="1" u="sng" dirty="0" smtClean="0"/>
              <a:t>фальсифікована продукція</a:t>
            </a:r>
            <a:r>
              <a:rPr lang="uk-UA" dirty="0" smtClean="0"/>
              <a:t> – це продукція, виготовлена з порушенням технології або неправомірним використанням знака для товарів та послуг, чи копіюванням форми, упаковки, зовнішнього оформлення, а так само неправомірним відтворенням товару іншої особи.</a:t>
            </a: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418594" y="27177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Фальсифікація – (від лат. </a:t>
            </a:r>
            <a:r>
              <a:rPr lang="de-AT" dirty="0" err="1"/>
              <a:t>falsificatio</a:t>
            </a:r>
            <a:r>
              <a:rPr lang="de-AT" dirty="0"/>
              <a:t> – </a:t>
            </a:r>
            <a:r>
              <a:rPr lang="uk-UA" dirty="0"/>
              <a:t>підробляю, імітую) </a:t>
            </a:r>
            <a:r>
              <a:rPr lang="uk-UA" dirty="0" smtClean="0"/>
              <a:t>- </a:t>
            </a:r>
            <a:r>
              <a:rPr lang="uk-UA" dirty="0"/>
              <a:t>це дії, що спрямовані на обман споживача підробкою товару з корисливою метою.</a:t>
            </a:r>
          </a:p>
        </p:txBody>
      </p:sp>
    </p:spTree>
    <p:extLst>
      <p:ext uri="{BB962C8B-B14F-4D97-AF65-F5344CB8AC3E}">
        <p14:creationId xmlns:p14="http://schemas.microsoft.com/office/powerpoint/2010/main" val="1312713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1740</Words>
  <Application>Microsoft Office PowerPoint</Application>
  <PresentationFormat>Екран (4:3)</PresentationFormat>
  <Paragraphs>220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26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Види фальсифікації товарів</vt:lpstr>
      <vt:lpstr>Види фальсифікації товарів</vt:lpstr>
      <vt:lpstr>Презентація PowerPoint</vt:lpstr>
      <vt:lpstr>Види фальсифікації товарів</vt:lpstr>
      <vt:lpstr>Види фальсифікації товарів</vt:lpstr>
      <vt:lpstr>Презентація PowerPoint</vt:lpstr>
      <vt:lpstr>Презентація PowerPoint</vt:lpstr>
      <vt:lpstr>Види фальсифікації товарів</vt:lpstr>
      <vt:lpstr>Існує кілька різновидів вартісної фальсифікації:</vt:lpstr>
      <vt:lpstr>Види фальсифікації товарів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Student</cp:lastModifiedBy>
  <cp:revision>21</cp:revision>
  <dcterms:created xsi:type="dcterms:W3CDTF">2010-02-23T11:30:32Z</dcterms:created>
  <dcterms:modified xsi:type="dcterms:W3CDTF">2024-03-19T10:28:49Z</dcterms:modified>
</cp:coreProperties>
</file>