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64" d="100"/>
          <a:sy n="64" d="100"/>
        </p:scale>
        <p:origin x="1340" y="3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4/16/2025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4/16/2025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4/16/2025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4/16/2025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The European Union: history of creation and main stages of activity.</a:t>
            </a:r>
            <a:endParaRPr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t>Oleh Brovko, PhD in Political Science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French-led Europe (1958–1969)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dirty="0"/>
              <a:t>• De Gaulle favored intergovernmental cooperation.</a:t>
            </a:r>
          </a:p>
          <a:p>
            <a:pPr marL="0" indent="0">
              <a:buNone/>
            </a:pPr>
            <a:r>
              <a:rPr dirty="0"/>
              <a:t>• Wanted independence from the USA.</a:t>
            </a:r>
          </a:p>
          <a:p>
            <a:pPr marL="0" indent="0">
              <a:buNone/>
            </a:pPr>
            <a:r>
              <a:rPr dirty="0"/>
              <a:t>• Opposed UK membership (vetoed twice).</a:t>
            </a:r>
          </a:p>
          <a:p>
            <a:pPr marL="0" indent="0">
              <a:buNone/>
            </a:pPr>
            <a:r>
              <a:rPr dirty="0"/>
              <a:t>• Supported common market and CAP.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Integration Milestones (1969–1986)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dirty="0"/>
              <a:t>• 1969 Hague conference: EU idea revived.</a:t>
            </a:r>
          </a:p>
          <a:p>
            <a:pPr marL="0" indent="0">
              <a:buNone/>
            </a:pPr>
            <a:r>
              <a:rPr dirty="0"/>
              <a:t>• 1974: European Council created.</a:t>
            </a:r>
          </a:p>
          <a:p>
            <a:pPr marL="0" indent="0">
              <a:buNone/>
            </a:pPr>
            <a:r>
              <a:rPr dirty="0"/>
              <a:t>• 1979: European Monetary System introduced.</a:t>
            </a:r>
          </a:p>
          <a:p>
            <a:pPr marL="0" indent="0">
              <a:buNone/>
            </a:pPr>
            <a:r>
              <a:rPr dirty="0"/>
              <a:t>• Enlargements: UK, DK, IE (1973); GR (1981); ES, PT (1986).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Single European Act (1986)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dirty="0"/>
              <a:t>• Fontainebleau Summit unblocked negotiations.</a:t>
            </a:r>
          </a:p>
          <a:p>
            <a:pPr marL="0" indent="0">
              <a:buNone/>
            </a:pPr>
            <a:r>
              <a:rPr dirty="0"/>
              <a:t>• Signed in 1986, effective 1987.</a:t>
            </a:r>
          </a:p>
          <a:p>
            <a:pPr marL="0" indent="0">
              <a:buNone/>
            </a:pPr>
            <a:r>
              <a:rPr dirty="0"/>
              <a:t>• Legalized single European market.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Treaty on European Union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dirty="0"/>
              <a:t>• Driven by Mitterrand, Kohl, </a:t>
            </a:r>
            <a:r>
              <a:rPr dirty="0" err="1"/>
              <a:t>Delors</a:t>
            </a:r>
            <a:r>
              <a:rPr dirty="0"/>
              <a:t>.</a:t>
            </a:r>
          </a:p>
          <a:p>
            <a:pPr marL="0" indent="0">
              <a:buNone/>
            </a:pPr>
            <a:r>
              <a:rPr dirty="0"/>
              <a:t>• Context: USSR collapse, German unification.</a:t>
            </a:r>
          </a:p>
          <a:p>
            <a:pPr marL="0" indent="0">
              <a:buNone/>
            </a:pPr>
            <a:r>
              <a:rPr dirty="0"/>
              <a:t>• Signed in 1992 (Maastricht), effective 1993.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EU Structure: Maastricht Pillars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dirty="0"/>
              <a:t>• I: European Communities – economy, citizenship.</a:t>
            </a:r>
          </a:p>
          <a:p>
            <a:pPr marL="0" indent="0">
              <a:buNone/>
            </a:pPr>
            <a:r>
              <a:rPr dirty="0"/>
              <a:t>• II: Foreign and security policy.</a:t>
            </a:r>
          </a:p>
          <a:p>
            <a:pPr marL="0" indent="0">
              <a:buNone/>
            </a:pPr>
            <a:r>
              <a:rPr dirty="0"/>
              <a:t>• III: Police and judicial cooperation.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Assessment and Amendments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dirty="0"/>
              <a:t>• EU lacked legal personality.</a:t>
            </a:r>
          </a:p>
          <a:p>
            <a:pPr marL="0" indent="0">
              <a:buNone/>
            </a:pPr>
            <a:r>
              <a:rPr dirty="0"/>
              <a:t>• Treaty did not prepare EU for enlargement.</a:t>
            </a:r>
          </a:p>
          <a:p>
            <a:pPr marL="0" indent="0">
              <a:buNone/>
            </a:pPr>
            <a:r>
              <a:rPr dirty="0"/>
              <a:t>• Revised by Amsterdam (1997) and Nice (2001).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Constitutional and Lisbon Treaties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dirty="0"/>
              <a:t>• 2004 Constitution rejected in FR &amp; NL.</a:t>
            </a:r>
          </a:p>
          <a:p>
            <a:pPr marL="0" indent="0">
              <a:buNone/>
            </a:pPr>
            <a:r>
              <a:rPr dirty="0"/>
              <a:t>• Lisbon Treaty signed 2007, effective 2009.</a:t>
            </a:r>
          </a:p>
          <a:p>
            <a:pPr marL="0" indent="0">
              <a:buNone/>
            </a:pPr>
            <a:r>
              <a:rPr dirty="0"/>
              <a:t>• EU gained legal personality and leadership structure.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The European Union Today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dirty="0"/>
              <a:t>• Main institutions: Parliament, Council, Commission, Court, ECB, Auditors.</a:t>
            </a:r>
          </a:p>
          <a:p>
            <a:pPr marL="0" indent="0">
              <a:buNone/>
            </a:pPr>
            <a:r>
              <a:rPr dirty="0"/>
              <a:t>• 2021–2027 budget: €1.85 trillion (includes recovery fund).</a:t>
            </a:r>
          </a:p>
          <a:p>
            <a:pPr marL="0" indent="0">
              <a:buNone/>
            </a:pPr>
            <a:r>
              <a:rPr dirty="0"/>
              <a:t>• Core principles: free movement, fair competition.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The Idea of Europe Through the Ages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dirty="0"/>
              <a:t>• Medieval projects under the Pope or Emperor.</a:t>
            </a:r>
          </a:p>
          <a:p>
            <a:pPr marL="0" indent="0">
              <a:buNone/>
            </a:pPr>
            <a:r>
              <a:rPr dirty="0"/>
              <a:t>• 16th–18th century: common institutions, army, customs union.</a:t>
            </a:r>
          </a:p>
          <a:p>
            <a:pPr marL="0" indent="0">
              <a:buNone/>
            </a:pPr>
            <a:r>
              <a:rPr dirty="0"/>
              <a:t>• 19th century: 'United States of Europe' concept.</a:t>
            </a:r>
          </a:p>
          <a:p>
            <a:pPr marL="0" indent="0">
              <a:buNone/>
            </a:pPr>
            <a:r>
              <a:rPr dirty="0"/>
              <a:t>• Post-WWI: peace and recovery efforts through cooperation.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Post-WWII Integration Drivers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dirty="0"/>
              <a:t>• Fear of Germany.</a:t>
            </a:r>
          </a:p>
          <a:p>
            <a:pPr marL="0" indent="0">
              <a:buNone/>
            </a:pPr>
            <a:r>
              <a:rPr dirty="0"/>
              <a:t>• Soviet Union threat (Cold War).</a:t>
            </a:r>
          </a:p>
          <a:p>
            <a:pPr marL="0" indent="0">
              <a:buNone/>
            </a:pPr>
            <a:r>
              <a:rPr dirty="0"/>
              <a:t>• Support from the USA.</a:t>
            </a:r>
          </a:p>
          <a:p>
            <a:pPr marL="0" indent="0">
              <a:buNone/>
            </a:pPr>
            <a:r>
              <a:rPr dirty="0"/>
              <a:t>• Political will of European leaders.</a:t>
            </a:r>
          </a:p>
          <a:p>
            <a:pPr marL="0" indent="0">
              <a:buNone/>
            </a:pPr>
            <a:r>
              <a:rPr dirty="0"/>
              <a:t>• Emergence of pro-European movements.</a:t>
            </a:r>
          </a:p>
          <a:p>
            <a:pPr marL="0" indent="0">
              <a:buNone/>
            </a:pPr>
            <a:r>
              <a:rPr dirty="0"/>
              <a:t>• Post-war reconstruction needs.</a:t>
            </a:r>
          </a:p>
          <a:p>
            <a:pPr marL="0" indent="0">
              <a:buNone/>
            </a:pPr>
            <a:r>
              <a:rPr dirty="0"/>
              <a:t>• Historical experience of division and conflict.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Concepts of European Integration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dirty="0"/>
              <a:t>• Supranational model: joint institutions, majority voting, federation.</a:t>
            </a:r>
            <a:endParaRPr lang="en-GB" dirty="0"/>
          </a:p>
          <a:p>
            <a:pPr marL="0" indent="0">
              <a:buNone/>
            </a:pPr>
            <a:r>
              <a:rPr dirty="0"/>
              <a:t>• Intergovernmental model: sovereignty retained, veto power, cooperation.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Founding Fathers of a United Europe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dirty="0"/>
              <a:t>• Robert Schuman (France).</a:t>
            </a:r>
            <a:endParaRPr lang="en-GB" dirty="0"/>
          </a:p>
          <a:p>
            <a:pPr marL="0" indent="0">
              <a:buNone/>
            </a:pPr>
            <a:r>
              <a:rPr dirty="0"/>
              <a:t>• Konrad Adenauer (Germany).</a:t>
            </a:r>
          </a:p>
          <a:p>
            <a:pPr marL="0" indent="0">
              <a:buNone/>
            </a:pPr>
            <a:r>
              <a:rPr dirty="0"/>
              <a:t>• </a:t>
            </a:r>
            <a:r>
              <a:rPr dirty="0" err="1"/>
              <a:t>Alcide</a:t>
            </a:r>
            <a:r>
              <a:rPr dirty="0"/>
              <a:t> De </a:t>
            </a:r>
            <a:r>
              <a:rPr dirty="0" err="1"/>
              <a:t>Gasperi</a:t>
            </a:r>
            <a:r>
              <a:rPr dirty="0"/>
              <a:t> (Italy).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The Schuman Plan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dirty="0"/>
              <a:t>• Franco-German cooperation on coal and steel.</a:t>
            </a:r>
          </a:p>
          <a:p>
            <a:pPr marL="0" indent="0">
              <a:buNone/>
            </a:pPr>
            <a:r>
              <a:rPr dirty="0"/>
              <a:t>• Six countries joined: FR, DE, IT, BE, NL, LU.</a:t>
            </a:r>
          </a:p>
          <a:p>
            <a:pPr marL="0" indent="0">
              <a:buNone/>
            </a:pPr>
            <a:r>
              <a:rPr dirty="0"/>
              <a:t>• UK declined participation.</a:t>
            </a:r>
          </a:p>
          <a:p>
            <a:pPr marL="0" indent="0">
              <a:buNone/>
            </a:pPr>
            <a:r>
              <a:rPr dirty="0"/>
              <a:t>• Treaty signed 1951; ECSC effective 1952.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Failure of European Defense Community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dirty="0"/>
              <a:t>• 1950 proposal to avoid German remilitarization.</a:t>
            </a:r>
          </a:p>
          <a:p>
            <a:pPr marL="0" indent="0">
              <a:buNone/>
            </a:pPr>
            <a:r>
              <a:rPr dirty="0"/>
              <a:t>• Six countries negotiated, but French Parliament rejected it in 1954.</a:t>
            </a:r>
          </a:p>
          <a:p>
            <a:pPr marL="0" indent="0">
              <a:buNone/>
            </a:pPr>
            <a:r>
              <a:rPr dirty="0"/>
              <a:t>• Germany rearmed via NATO in 1955.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New Integration Projects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dirty="0"/>
              <a:t>• Transport and agricultural communities.</a:t>
            </a:r>
          </a:p>
          <a:p>
            <a:pPr marL="0" indent="0">
              <a:buNone/>
            </a:pPr>
            <a:r>
              <a:rPr dirty="0"/>
              <a:t>• Common market development.</a:t>
            </a:r>
          </a:p>
          <a:p>
            <a:pPr marL="0" indent="0">
              <a:buNone/>
            </a:pPr>
            <a:r>
              <a:rPr dirty="0"/>
              <a:t>• Peaceful atomic energy use.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Treaties of Rome (1957)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dirty="0"/>
              <a:t>• Agreed on common market and nuclear cooperation.</a:t>
            </a:r>
          </a:p>
          <a:p>
            <a:pPr marL="0" indent="0">
              <a:buNone/>
            </a:pPr>
            <a:r>
              <a:rPr dirty="0"/>
              <a:t>• Treaties created EEC and Euratom.</a:t>
            </a:r>
          </a:p>
          <a:p>
            <a:pPr marL="0" indent="0">
              <a:buNone/>
            </a:pPr>
            <a:r>
              <a:rPr dirty="0"/>
              <a:t>• Entered into force January 1, 1958.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605</TotalTime>
  <Words>575</Words>
  <Application>Microsoft Office PowerPoint</Application>
  <PresentationFormat>On-screen Show (4:3)</PresentationFormat>
  <Paragraphs>73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The European Union: history of creation and main stages of activity.</vt:lpstr>
      <vt:lpstr>The Idea of Europe Through the Ages</vt:lpstr>
      <vt:lpstr>Post-WWII Integration Drivers</vt:lpstr>
      <vt:lpstr>Concepts of European Integration</vt:lpstr>
      <vt:lpstr>Founding Fathers of a United Europe</vt:lpstr>
      <vt:lpstr>The Schuman Plan</vt:lpstr>
      <vt:lpstr>Failure of European Defense Community</vt:lpstr>
      <vt:lpstr>New Integration Projects</vt:lpstr>
      <vt:lpstr>Treaties of Rome (1957)</vt:lpstr>
      <vt:lpstr>French-led Europe (1958–1969)</vt:lpstr>
      <vt:lpstr>Integration Milestones (1969–1986)</vt:lpstr>
      <vt:lpstr>Single European Act (1986)</vt:lpstr>
      <vt:lpstr>Treaty on European Union</vt:lpstr>
      <vt:lpstr>EU Structure: Maastricht Pillars</vt:lpstr>
      <vt:lpstr>Assessment and Amendments</vt:lpstr>
      <vt:lpstr>Constitutional and Lisbon Treaties</vt:lpstr>
      <vt:lpstr>The European Union Today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Stages of European Integration</dc:title>
  <dc:subject/>
  <dc:creator>Олег Бровко</dc:creator>
  <cp:keywords/>
  <dc:description>generated using python-pptx</dc:description>
  <cp:lastModifiedBy>Олег Бровко</cp:lastModifiedBy>
  <cp:revision>10</cp:revision>
  <dcterms:created xsi:type="dcterms:W3CDTF">2013-01-27T09:14:16Z</dcterms:created>
  <dcterms:modified xsi:type="dcterms:W3CDTF">2025-04-16T14:46:15Z</dcterms:modified>
  <cp:category/>
</cp:coreProperties>
</file>