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1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83" r:id="rId22"/>
    <p:sldId id="276" r:id="rId23"/>
    <p:sldId id="277" r:id="rId24"/>
    <p:sldId id="279" r:id="rId25"/>
    <p:sldId id="280" r:id="rId26"/>
    <p:sldId id="278" r:id="rId27"/>
    <p:sldId id="281" r:id="rId28"/>
    <p:sldId id="282" r:id="rId29"/>
    <p:sldId id="284" r:id="rId30"/>
    <p:sldId id="285" r:id="rId31"/>
    <p:sldId id="286" r:id="rId32"/>
    <p:sldId id="291" r:id="rId33"/>
    <p:sldId id="287" r:id="rId34"/>
    <p:sldId id="288" r:id="rId35"/>
    <p:sldId id="289" r:id="rId36"/>
    <p:sldId id="290" r:id="rId37"/>
    <p:sldId id="292" r:id="rId38"/>
    <p:sldId id="293" r:id="rId39"/>
    <p:sldId id="295" r:id="rId40"/>
    <p:sldId id="296" r:id="rId41"/>
    <p:sldId id="294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4" r:id="rId68"/>
    <p:sldId id="322" r:id="rId69"/>
    <p:sldId id="323" r:id="rId70"/>
    <p:sldId id="325" r:id="rId71"/>
    <p:sldId id="326" r:id="rId72"/>
    <p:sldId id="327" r:id="rId73"/>
    <p:sldId id="328" r:id="rId74"/>
    <p:sldId id="331" r:id="rId75"/>
    <p:sldId id="329" r:id="rId76"/>
    <p:sldId id="330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7" r:id="rId102"/>
    <p:sldId id="356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9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7DCD5-4237-480E-B87D-8AADD886A0C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72A79-D139-4240-9C3D-9B1522E2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5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72A79-D139-4240-9C3D-9B1522E23ED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3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6199-3B94-4715-A0BA-9F427EAE854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051B-5BE1-4CB8-8703-43D5291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6199-3B94-4715-A0BA-9F427EAE854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051B-5BE1-4CB8-8703-43D5291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7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6199-3B94-4715-A0BA-9F427EAE854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051B-5BE1-4CB8-8703-43D5291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4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6199-3B94-4715-A0BA-9F427EAE854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051B-5BE1-4CB8-8703-43D5291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8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6199-3B94-4715-A0BA-9F427EAE854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051B-5BE1-4CB8-8703-43D5291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7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6199-3B94-4715-A0BA-9F427EAE854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051B-5BE1-4CB8-8703-43D5291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9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6199-3B94-4715-A0BA-9F427EAE854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051B-5BE1-4CB8-8703-43D5291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2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6199-3B94-4715-A0BA-9F427EAE854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051B-5BE1-4CB8-8703-43D5291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8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6199-3B94-4715-A0BA-9F427EAE854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051B-5BE1-4CB8-8703-43D5291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2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6199-3B94-4715-A0BA-9F427EAE854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051B-5BE1-4CB8-8703-43D5291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6199-3B94-4715-A0BA-9F427EAE854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051B-5BE1-4CB8-8703-43D5291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" y="366"/>
            <a:ext cx="12190699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6199-3B94-4715-A0BA-9F427EAE854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051B-5BE1-4CB8-8703-43D5291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3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3231273"/>
          </a:xfrm>
        </p:spPr>
        <p:txBody>
          <a:bodyPr>
            <a:normAutofit/>
          </a:bodyPr>
          <a:lstStyle/>
          <a:p>
            <a:r>
              <a:rPr lang="uk-UA" b="1" dirty="0"/>
              <a:t>ТЕМА 2</a:t>
            </a:r>
            <a:r>
              <a:rPr lang="uk-UA" sz="7300" b="1" dirty="0"/>
              <a:t>. Розвиток науки управління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1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Суть ІІІ-ї революції</a:t>
            </a:r>
            <a:r>
              <a:rPr lang="uk-UA" dirty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9367"/>
            <a:ext cx="10515600" cy="47575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err="1"/>
              <a:t>Навуходоносор</a:t>
            </a:r>
            <a:r>
              <a:rPr lang="uk-UA" sz="3200" dirty="0"/>
              <a:t> ІІ автор проектів Вавилонської вежі, висячих садів </a:t>
            </a:r>
            <a:r>
              <a:rPr lang="uk-UA" sz="3200" dirty="0" err="1"/>
              <a:t>Семираміди</a:t>
            </a:r>
            <a:r>
              <a:rPr lang="uk-UA" sz="3200" dirty="0"/>
              <a:t>, храму вавилонському богу </a:t>
            </a:r>
            <a:r>
              <a:rPr lang="uk-UA" sz="3200" dirty="0" err="1"/>
              <a:t>Мардуку</a:t>
            </a:r>
            <a:r>
              <a:rPr lang="uk-UA" sz="3200" dirty="0"/>
              <a:t> і знаменитих </a:t>
            </a:r>
            <a:r>
              <a:rPr lang="uk-UA" sz="3200" dirty="0" err="1"/>
              <a:t>зиккуратів</a:t>
            </a:r>
            <a:r>
              <a:rPr lang="uk-UA" sz="3200" dirty="0"/>
              <a:t> (культових башт). Іншими словами поява великих будівельних проектів потребує нових    більш удосконалених методів управління.</a:t>
            </a:r>
            <a:endParaRPr lang="ru-RU" sz="3200" dirty="0"/>
          </a:p>
          <a:p>
            <a:pPr marL="0" indent="0" algn="just">
              <a:buNone/>
            </a:pPr>
            <a:r>
              <a:rPr lang="uk-UA" sz="3200" dirty="0"/>
              <a:t> </a:t>
            </a:r>
            <a:endParaRPr lang="ru-RU" sz="3200" dirty="0"/>
          </a:p>
          <a:p>
            <a:pPr marL="0" indent="0" algn="just">
              <a:buNone/>
            </a:pPr>
            <a:r>
              <a:rPr lang="uk-UA" sz="3200" b="1" dirty="0"/>
              <a:t>Будівельна діяльність з розробкою технічно складних проектів, ефективні методи управління і контролю якості продукції – характеризують суть третьої виробничо-будівельної революції в менеджменті.</a:t>
            </a:r>
            <a:endParaRPr lang="ru-RU" sz="3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271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0" y="228649"/>
            <a:ext cx="10515600" cy="2214300"/>
          </a:xfrm>
        </p:spPr>
        <p:txBody>
          <a:bodyPr>
            <a:normAutofit/>
          </a:bodyPr>
          <a:lstStyle/>
          <a:p>
            <a:r>
              <a:rPr lang="ru-RU" b="1" dirty="0" err="1"/>
              <a:t>Загальна</a:t>
            </a:r>
            <a:r>
              <a:rPr lang="ru-RU" b="1" dirty="0"/>
              <a:t> характеристика </a:t>
            </a:r>
            <a:r>
              <a:rPr lang="ru-RU" b="1" dirty="0" err="1"/>
              <a:t>управління</a:t>
            </a:r>
            <a:r>
              <a:rPr lang="ru-RU" b="1" dirty="0"/>
              <a:t> за </a:t>
            </a:r>
            <a:r>
              <a:rPr lang="ru-RU" b="1" dirty="0" err="1"/>
              <a:t>цілями</a:t>
            </a:r>
            <a:r>
              <a:rPr lang="ru-RU" b="1" dirty="0"/>
              <a:t> </a:t>
            </a:r>
            <a:r>
              <a:rPr lang="ru-RU" b="1" dirty="0" err="1"/>
              <a:t>зводиться</a:t>
            </a:r>
            <a:r>
              <a:rPr lang="ru-RU" b="1" dirty="0"/>
              <a:t> до </a:t>
            </a:r>
            <a:r>
              <a:rPr lang="ru-RU" b="1" dirty="0" err="1"/>
              <a:t>трьох</a:t>
            </a:r>
            <a:r>
              <a:rPr lang="ru-RU" b="1" dirty="0"/>
              <a:t> </a:t>
            </a:r>
            <a:r>
              <a:rPr lang="ru-RU" b="1" dirty="0" err="1"/>
              <a:t>найбільш</a:t>
            </a:r>
            <a:r>
              <a:rPr lang="ru-RU" b="1" dirty="0"/>
              <a:t> </a:t>
            </a:r>
            <a:r>
              <a:rPr lang="ru-RU" b="1" dirty="0" err="1"/>
              <a:t>істотних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елементів</a:t>
            </a:r>
            <a:r>
              <a:rPr lang="ru-RU" b="1" dirty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460" y="2347414"/>
            <a:ext cx="7650707" cy="3515650"/>
          </a:xfrm>
        </p:spPr>
        <p:txBody>
          <a:bodyPr/>
          <a:lstStyle/>
          <a:p>
            <a:pPr algn="just"/>
            <a:r>
              <a:rPr lang="ru-RU" sz="3600" dirty="0" err="1"/>
              <a:t>визначення</a:t>
            </a:r>
            <a:r>
              <a:rPr lang="ru-RU" sz="3600" dirty="0"/>
              <a:t> </a:t>
            </a:r>
            <a:r>
              <a:rPr lang="ru-RU" sz="3600" dirty="0" err="1"/>
              <a:t>чітких</a:t>
            </a:r>
            <a:r>
              <a:rPr lang="ru-RU" sz="3600" dirty="0"/>
              <a:t> </a:t>
            </a:r>
            <a:r>
              <a:rPr lang="ru-RU" sz="3600" dirty="0" err="1"/>
              <a:t>стратегічних</a:t>
            </a:r>
            <a:r>
              <a:rPr lang="ru-RU" sz="3600" dirty="0"/>
              <a:t> </a:t>
            </a:r>
            <a:r>
              <a:rPr lang="ru-RU" sz="3600" dirty="0" err="1"/>
              <a:t>цілей</a:t>
            </a:r>
            <a:r>
              <a:rPr lang="ru-RU" sz="3600" dirty="0"/>
              <a:t>;</a:t>
            </a:r>
          </a:p>
          <a:p>
            <a:pPr algn="just"/>
            <a:r>
              <a:rPr lang="ru-RU" sz="3600" dirty="0" err="1"/>
              <a:t>залучення</a:t>
            </a:r>
            <a:r>
              <a:rPr lang="ru-RU" sz="3600" dirty="0"/>
              <a:t> до </a:t>
            </a:r>
            <a:r>
              <a:rPr lang="ru-RU" sz="3600" dirty="0" err="1"/>
              <a:t>процесу</a:t>
            </a:r>
            <a:r>
              <a:rPr lang="ru-RU" sz="3600" dirty="0"/>
              <a:t> </a:t>
            </a:r>
            <a:r>
              <a:rPr lang="ru-RU" sz="3600" dirty="0" err="1"/>
              <a:t>визначення</a:t>
            </a:r>
            <a:r>
              <a:rPr lang="ru-RU" sz="3600" dirty="0"/>
              <a:t> </a:t>
            </a:r>
            <a:r>
              <a:rPr lang="ru-RU" sz="3600" dirty="0" err="1"/>
              <a:t>цілей</a:t>
            </a:r>
            <a:r>
              <a:rPr lang="ru-RU" sz="3600" dirty="0"/>
              <a:t> </a:t>
            </a:r>
            <a:r>
              <a:rPr lang="ru-RU" sz="3600" dirty="0" err="1"/>
              <a:t>усіх</a:t>
            </a:r>
            <a:r>
              <a:rPr lang="ru-RU" sz="3600" dirty="0"/>
              <a:t> </a:t>
            </a:r>
            <a:r>
              <a:rPr lang="ru-RU" sz="3600" dirty="0" err="1"/>
              <a:t>працівників</a:t>
            </a:r>
            <a:r>
              <a:rPr lang="ru-RU" sz="3600" dirty="0"/>
              <a:t>;</a:t>
            </a:r>
          </a:p>
          <a:p>
            <a:pPr algn="just"/>
            <a:r>
              <a:rPr lang="ru-RU" sz="3600" dirty="0" err="1"/>
              <a:t>оцінка</a:t>
            </a:r>
            <a:r>
              <a:rPr lang="ru-RU" sz="3600" dirty="0"/>
              <a:t> </a:t>
            </a:r>
            <a:r>
              <a:rPr lang="ru-RU" sz="3600" dirty="0" err="1"/>
              <a:t>ефективності</a:t>
            </a:r>
            <a:r>
              <a:rPr lang="ru-RU" sz="3600" dirty="0"/>
              <a:t> на </a:t>
            </a:r>
            <a:r>
              <a:rPr lang="ru-RU" sz="3600" dirty="0" err="1"/>
              <a:t>підставі</a:t>
            </a:r>
            <a:r>
              <a:rPr lang="ru-RU" sz="3600" dirty="0"/>
              <a:t> </a:t>
            </a:r>
            <a:r>
              <a:rPr lang="ru-RU" sz="3600" dirty="0" err="1"/>
              <a:t>отриманих</a:t>
            </a:r>
            <a:r>
              <a:rPr lang="ru-RU" sz="3600" dirty="0"/>
              <a:t> </a:t>
            </a:r>
            <a:r>
              <a:rPr lang="ru-RU" sz="3600" dirty="0" err="1"/>
              <a:t>результатів</a:t>
            </a:r>
            <a:r>
              <a:rPr lang="ru-RU" sz="3600" dirty="0"/>
              <a:t>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82" y="1701349"/>
            <a:ext cx="3723565" cy="46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892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9495"/>
            <a:ext cx="10515600" cy="1325563"/>
          </a:xfrm>
        </p:spPr>
        <p:txBody>
          <a:bodyPr/>
          <a:lstStyle/>
          <a:p>
            <a:r>
              <a:rPr lang="ru-RU" dirty="0"/>
              <a:t>До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емпіричної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24835"/>
            <a:ext cx="10515600" cy="36521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/>
              <a:t>А. </a:t>
            </a:r>
            <a:r>
              <a:rPr lang="ru-RU" sz="4000" dirty="0" err="1"/>
              <a:t>Слоун</a:t>
            </a:r>
            <a:r>
              <a:rPr lang="ru-RU" sz="4000" dirty="0"/>
              <a:t>, Р. </a:t>
            </a:r>
            <a:r>
              <a:rPr lang="ru-RU" sz="4000" dirty="0" err="1"/>
              <a:t>Девіс</a:t>
            </a:r>
            <a:r>
              <a:rPr lang="ru-RU" sz="4000" dirty="0"/>
              <a:t>, Е. </a:t>
            </a:r>
            <a:r>
              <a:rPr lang="ru-RU" sz="4000" dirty="0" err="1"/>
              <a:t>Плоумен</a:t>
            </a:r>
            <a:r>
              <a:rPr lang="ru-RU" sz="4000" dirty="0"/>
              <a:t>, А. </a:t>
            </a:r>
            <a:r>
              <a:rPr lang="ru-RU" sz="4000" dirty="0" err="1"/>
              <a:t>Чандлер</a:t>
            </a:r>
            <a:r>
              <a:rPr lang="ru-RU" sz="4000" dirty="0"/>
              <a:t>, Л. </a:t>
            </a:r>
            <a:r>
              <a:rPr lang="ru-RU" sz="4000" dirty="0" err="1"/>
              <a:t>Ньюмен</a:t>
            </a:r>
            <a:r>
              <a:rPr lang="ru-RU" sz="4000" dirty="0"/>
              <a:t>, Д. </a:t>
            </a:r>
            <a:r>
              <a:rPr lang="ru-RU" sz="4000" dirty="0" err="1"/>
              <a:t>Міллер</a:t>
            </a:r>
            <a:r>
              <a:rPr lang="ru-RU" sz="4000" dirty="0"/>
              <a:t> та </a:t>
            </a:r>
            <a:r>
              <a:rPr lang="ru-RU" sz="4000" dirty="0" err="1"/>
              <a:t>інші</a:t>
            </a:r>
            <a:r>
              <a:rPr lang="ru-RU" sz="4000" dirty="0"/>
              <a:t> </a:t>
            </a:r>
            <a:r>
              <a:rPr lang="ru-RU" sz="4000" dirty="0" err="1"/>
              <a:t>вчені</a:t>
            </a:r>
            <a:r>
              <a:rPr lang="ru-RU" sz="4000" dirty="0"/>
              <a:t>, в </a:t>
            </a:r>
            <a:r>
              <a:rPr lang="ru-RU" sz="4000" dirty="0" err="1"/>
              <a:t>яких</a:t>
            </a:r>
            <a:r>
              <a:rPr lang="ru-RU" sz="4000" dirty="0"/>
              <a:t> </a:t>
            </a:r>
            <a:r>
              <a:rPr lang="ru-RU" sz="4000" dirty="0" err="1"/>
              <a:t>широкі</a:t>
            </a:r>
            <a:r>
              <a:rPr lang="ru-RU" sz="4000" dirty="0"/>
              <a:t> </a:t>
            </a:r>
            <a:r>
              <a:rPr lang="ru-RU" sz="4000" dirty="0" err="1"/>
              <a:t>теоретичні</a:t>
            </a:r>
            <a:r>
              <a:rPr lang="ru-RU" sz="4000" dirty="0"/>
              <a:t> </a:t>
            </a:r>
            <a:r>
              <a:rPr lang="ru-RU" sz="4000" dirty="0" err="1"/>
              <a:t>дослідження</a:t>
            </a:r>
            <a:r>
              <a:rPr lang="ru-RU" sz="4000" dirty="0"/>
              <a:t> </a:t>
            </a:r>
            <a:r>
              <a:rPr lang="ru-RU" sz="4000" dirty="0" err="1"/>
              <a:t>поєднані</a:t>
            </a:r>
            <a:r>
              <a:rPr lang="ru-RU" sz="4000" dirty="0"/>
              <a:t> з практичною </a:t>
            </a:r>
            <a:r>
              <a:rPr lang="ru-RU" sz="4000" dirty="0" err="1"/>
              <a:t>діяльністю</a:t>
            </a:r>
            <a:r>
              <a:rPr lang="ru-RU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55760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Нова (кількісна) школа </a:t>
            </a:r>
            <a:r>
              <a:rPr lang="ru-RU" dirty="0"/>
              <a:t>(з 1960р.) 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711" y="1078173"/>
            <a:ext cx="10515600" cy="4689357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 err="1"/>
              <a:t>Характеризується</a:t>
            </a:r>
            <a:r>
              <a:rPr lang="ru-RU" sz="3200" dirty="0"/>
              <a:t> </a:t>
            </a:r>
            <a:r>
              <a:rPr lang="ru-RU" sz="3200" dirty="0" err="1"/>
              <a:t>прагненям</a:t>
            </a:r>
            <a:r>
              <a:rPr lang="ru-RU" sz="3200" dirty="0"/>
              <a:t> </a:t>
            </a:r>
            <a:r>
              <a:rPr lang="ru-RU" sz="3200" dirty="0" err="1"/>
              <a:t>впровадити</a:t>
            </a:r>
            <a:r>
              <a:rPr lang="ru-RU" sz="3200" dirty="0"/>
              <a:t> в науку </a:t>
            </a:r>
            <a:r>
              <a:rPr lang="ru-RU" sz="3200" dirty="0" err="1"/>
              <a:t>управління</a:t>
            </a:r>
            <a:r>
              <a:rPr lang="ru-RU" sz="3200" dirty="0"/>
              <a:t> </a:t>
            </a:r>
            <a:r>
              <a:rPr lang="ru-RU" sz="3200" dirty="0" err="1"/>
              <a:t>методи</a:t>
            </a:r>
            <a:r>
              <a:rPr lang="ru-RU" sz="3200" dirty="0"/>
              <a:t> і </a:t>
            </a:r>
            <a:r>
              <a:rPr lang="ru-RU" sz="3200" dirty="0" err="1"/>
              <a:t>апарат</a:t>
            </a:r>
            <a:r>
              <a:rPr lang="ru-RU" sz="3200" dirty="0"/>
              <a:t> </a:t>
            </a:r>
            <a:r>
              <a:rPr lang="ru-RU" sz="3200" dirty="0" err="1"/>
              <a:t>точних</a:t>
            </a:r>
            <a:r>
              <a:rPr lang="ru-RU" sz="3200" dirty="0"/>
              <a:t> наук таких як </a:t>
            </a:r>
            <a:r>
              <a:rPr lang="ru-RU" sz="3200" dirty="0" err="1"/>
              <a:t>кібернетика</a:t>
            </a:r>
            <a:r>
              <a:rPr lang="ru-RU" sz="3200" dirty="0"/>
              <a:t> і </a:t>
            </a:r>
            <a:r>
              <a:rPr lang="ru-RU" sz="3200" dirty="0" err="1"/>
              <a:t>теорія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 </a:t>
            </a:r>
            <a:r>
              <a:rPr lang="ru-RU" sz="3200" dirty="0" err="1"/>
              <a:t>операцій</a:t>
            </a:r>
            <a:r>
              <a:rPr lang="ru-RU" sz="3200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Р. </a:t>
            </a:r>
            <a:r>
              <a:rPr lang="ru-RU" dirty="0" err="1"/>
              <a:t>Акофф</a:t>
            </a:r>
            <a:r>
              <a:rPr lang="ru-RU" dirty="0"/>
              <a:t>, Л. </a:t>
            </a:r>
            <a:r>
              <a:rPr lang="ru-RU" dirty="0" err="1"/>
              <a:t>Берталанфі</a:t>
            </a:r>
            <a:r>
              <a:rPr lang="ru-RU" dirty="0"/>
              <a:t>, С. </a:t>
            </a:r>
            <a:r>
              <a:rPr lang="ru-RU" dirty="0" err="1"/>
              <a:t>Бір</a:t>
            </a:r>
            <a:r>
              <a:rPr lang="ru-RU" dirty="0"/>
              <a:t>, Р. </a:t>
            </a:r>
            <a:r>
              <a:rPr lang="ru-RU" dirty="0" err="1"/>
              <a:t>Люс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br>
              <a:rPr lang="ru-RU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3930554"/>
            <a:ext cx="4121624" cy="263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84" y="3930555"/>
            <a:ext cx="3583674" cy="2634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8" y="3957780"/>
            <a:ext cx="3304892" cy="26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165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800" dirty="0" err="1"/>
              <a:t>Сучасні</a:t>
            </a:r>
            <a:r>
              <a:rPr lang="ru-RU" altLang="en-US" sz="3800" dirty="0"/>
              <a:t> напрямки </a:t>
            </a:r>
            <a:r>
              <a:rPr lang="ru-RU" altLang="en-US" sz="3800" dirty="0" err="1"/>
              <a:t>теорії</a:t>
            </a:r>
            <a:r>
              <a:rPr lang="ru-RU" altLang="en-US" sz="3800" dirty="0"/>
              <a:t> менеджменту: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altLang="en-US" dirty="0"/>
              <a:t>1. </a:t>
            </a:r>
            <a:r>
              <a:rPr lang="ru-RU" altLang="en-US" dirty="0" err="1"/>
              <a:t>Процесний</a:t>
            </a:r>
            <a:r>
              <a:rPr lang="ru-RU" altLang="en-US" dirty="0"/>
              <a:t> </a:t>
            </a:r>
            <a:r>
              <a:rPr lang="ru-RU" altLang="en-US" dirty="0" err="1"/>
              <a:t>підхід</a:t>
            </a:r>
            <a:r>
              <a:rPr lang="ru-RU" altLang="en-US" dirty="0"/>
              <a:t>.</a:t>
            </a:r>
          </a:p>
          <a:p>
            <a:pPr marL="457200" indent="-457200">
              <a:buNone/>
            </a:pPr>
            <a:endParaRPr lang="ru-RU" altLang="en-US" dirty="0"/>
          </a:p>
          <a:p>
            <a:pPr marL="457200" indent="-457200">
              <a:buNone/>
            </a:pPr>
            <a:r>
              <a:rPr lang="ru-RU" altLang="en-US" dirty="0"/>
              <a:t>2. </a:t>
            </a:r>
            <a:r>
              <a:rPr lang="ru-RU" altLang="en-US" dirty="0" err="1"/>
              <a:t>Системний</a:t>
            </a:r>
            <a:r>
              <a:rPr lang="ru-RU" altLang="en-US" dirty="0"/>
              <a:t> </a:t>
            </a:r>
            <a:r>
              <a:rPr lang="ru-RU" altLang="en-US" dirty="0" err="1"/>
              <a:t>підхід</a:t>
            </a:r>
            <a:r>
              <a:rPr lang="ru-RU" altLang="en-US" dirty="0"/>
              <a:t>.</a:t>
            </a:r>
          </a:p>
          <a:p>
            <a:pPr marL="457200" indent="-457200">
              <a:buNone/>
            </a:pPr>
            <a:endParaRPr lang="ru-RU" altLang="en-US" dirty="0"/>
          </a:p>
          <a:p>
            <a:pPr marL="457200" indent="-457200">
              <a:buNone/>
            </a:pPr>
            <a:r>
              <a:rPr lang="ru-RU" altLang="en-US" dirty="0"/>
              <a:t>3. </a:t>
            </a:r>
            <a:r>
              <a:rPr lang="ru-RU" altLang="en-US" dirty="0" err="1"/>
              <a:t>Ситуативний</a:t>
            </a:r>
            <a:r>
              <a:rPr lang="ru-RU" altLang="en-US" dirty="0"/>
              <a:t> </a:t>
            </a:r>
            <a:r>
              <a:rPr lang="ru-RU" altLang="en-US" dirty="0" err="1"/>
              <a:t>підхід</a:t>
            </a:r>
            <a:r>
              <a:rPr lang="ru-RU" altLang="en-US" dirty="0"/>
              <a:t>.</a:t>
            </a:r>
          </a:p>
          <a:p>
            <a:pPr marL="457200" indent="-457200">
              <a:buNone/>
            </a:pPr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5944914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dirty="0" err="1"/>
              <a:t>Процесний</a:t>
            </a:r>
            <a:r>
              <a:rPr lang="ru-RU" altLang="en-US" dirty="0"/>
              <a:t> </a:t>
            </a:r>
            <a:r>
              <a:rPr lang="ru-RU" altLang="en-US" dirty="0" err="1"/>
              <a:t>підхід</a:t>
            </a:r>
            <a:endParaRPr lang="ru-RU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400" dirty="0" err="1"/>
              <a:t>Розглядає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функції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управління</a:t>
            </a:r>
            <a:r>
              <a:rPr lang="ru-RU" altLang="en-US" sz="2400" dirty="0"/>
              <a:t> во </a:t>
            </a:r>
            <a:r>
              <a:rPr lang="ru-RU" altLang="en-US" sz="2400" dirty="0" err="1"/>
              <a:t>взаємозв</a:t>
            </a:r>
            <a:r>
              <a:rPr lang="en-US" altLang="en-US" sz="2400" dirty="0"/>
              <a:t>`</a:t>
            </a:r>
            <a:r>
              <a:rPr lang="uk-UA" altLang="en-US" sz="2400" dirty="0" err="1"/>
              <a:t>язку</a:t>
            </a:r>
            <a:r>
              <a:rPr lang="ru-RU" altLang="en-US" sz="2400" dirty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400" dirty="0" err="1"/>
              <a:t>Управління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це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серія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безперервних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взаємопов</a:t>
            </a:r>
            <a:r>
              <a:rPr lang="en-US" altLang="en-US" sz="2400" dirty="0"/>
              <a:t>`</a:t>
            </a:r>
            <a:r>
              <a:rPr lang="uk-UA" altLang="en-US" sz="2400" dirty="0" err="1"/>
              <a:t>язаних</a:t>
            </a:r>
            <a:r>
              <a:rPr lang="uk-UA" altLang="en-US" sz="2400" dirty="0"/>
              <a:t> </a:t>
            </a:r>
            <a:r>
              <a:rPr lang="ru-RU" altLang="en-US" sz="2400" dirty="0" err="1"/>
              <a:t>дій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тобто</a:t>
            </a:r>
            <a:r>
              <a:rPr lang="ru-RU" altLang="en-US" sz="2400" dirty="0"/>
              <a:t> </a:t>
            </a:r>
            <a:r>
              <a:rPr lang="ru-RU" altLang="en-US" sz="2400" b="1" dirty="0" err="1"/>
              <a:t>процес</a:t>
            </a:r>
            <a:r>
              <a:rPr lang="ru-RU" altLang="en-US" sz="2400" b="1" dirty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400" dirty="0" err="1"/>
              <a:t>Ці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дії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назваються</a:t>
            </a:r>
            <a:r>
              <a:rPr lang="ru-RU" altLang="en-US" sz="2400" dirty="0"/>
              <a:t> </a:t>
            </a:r>
            <a:r>
              <a:rPr lang="ru-RU" altLang="en-US" sz="2400" b="1" dirty="0" err="1"/>
              <a:t>управлінськими</a:t>
            </a:r>
            <a:r>
              <a:rPr lang="ru-RU" altLang="en-US" sz="2400" b="1" dirty="0"/>
              <a:t> </a:t>
            </a:r>
            <a:r>
              <a:rPr lang="ru-RU" altLang="en-US" sz="2400" b="1" dirty="0" err="1"/>
              <a:t>функціями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кожна</a:t>
            </a:r>
            <a:r>
              <a:rPr lang="ru-RU" altLang="en-US" sz="2400" dirty="0"/>
              <a:t> з </a:t>
            </a:r>
            <a:r>
              <a:rPr lang="ru-RU" altLang="en-US" sz="2400" dirty="0" err="1"/>
              <a:t>яких</a:t>
            </a:r>
            <a:r>
              <a:rPr lang="ru-RU" altLang="en-US" sz="2400" dirty="0"/>
              <a:t> є </a:t>
            </a:r>
            <a:r>
              <a:rPr lang="ru-RU" altLang="en-US" sz="2400" dirty="0" err="1"/>
              <a:t>процес</a:t>
            </a:r>
            <a:r>
              <a:rPr lang="ru-RU" altLang="en-US" sz="2400" dirty="0"/>
              <a:t>, тому </a:t>
            </a:r>
            <a:r>
              <a:rPr lang="ru-RU" altLang="en-US" sz="2400" dirty="0" err="1"/>
              <a:t>що</a:t>
            </a:r>
            <a:r>
              <a:rPr lang="ru-RU" altLang="en-US" sz="2400" dirty="0"/>
              <a:t>, в свою </a:t>
            </a:r>
            <a:r>
              <a:rPr lang="ru-RU" altLang="en-US" sz="2400" dirty="0" err="1"/>
              <a:t>чергу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складається</a:t>
            </a:r>
            <a:r>
              <a:rPr lang="ru-RU" altLang="en-US" sz="2400" dirty="0"/>
              <a:t> з </a:t>
            </a:r>
            <a:r>
              <a:rPr lang="ru-RU" altLang="en-US" sz="2400" dirty="0" err="1"/>
              <a:t>серії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взаємопов</a:t>
            </a:r>
            <a:r>
              <a:rPr lang="en-US" altLang="en-US" sz="2400" dirty="0"/>
              <a:t>`</a:t>
            </a:r>
            <a:r>
              <a:rPr lang="uk-UA" altLang="en-US" sz="2400" dirty="0" err="1"/>
              <a:t>язаних</a:t>
            </a:r>
            <a:r>
              <a:rPr lang="uk-UA" altLang="en-US" sz="2400" dirty="0"/>
              <a:t> </a:t>
            </a:r>
            <a:r>
              <a:rPr lang="ru-RU" altLang="en-US" sz="2400" dirty="0" err="1"/>
              <a:t>дій</a:t>
            </a:r>
            <a:r>
              <a:rPr lang="ru-RU" altLang="en-US" sz="2400" dirty="0"/>
              <a:t>.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400" b="1" dirty="0" err="1"/>
              <a:t>Процес</a:t>
            </a:r>
            <a:r>
              <a:rPr lang="ru-RU" altLang="en-US" sz="2400" b="1" dirty="0"/>
              <a:t> </a:t>
            </a:r>
            <a:r>
              <a:rPr lang="ru-RU" altLang="en-US" sz="2400" b="1" dirty="0" err="1"/>
              <a:t>управління</a:t>
            </a:r>
            <a:r>
              <a:rPr lang="ru-RU" altLang="en-US" sz="2400" dirty="0"/>
              <a:t> – </a:t>
            </a:r>
            <a:r>
              <a:rPr lang="ru-RU" altLang="en-US" sz="2400" dirty="0" err="1"/>
              <a:t>загальна</a:t>
            </a:r>
            <a:r>
              <a:rPr lang="ru-RU" altLang="en-US" sz="2400" dirty="0"/>
              <a:t> сума </a:t>
            </a:r>
            <a:r>
              <a:rPr lang="ru-RU" altLang="en-US" sz="2400" dirty="0" err="1"/>
              <a:t>всіх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функцій</a:t>
            </a:r>
            <a:r>
              <a:rPr lang="ru-RU" altLang="en-US" sz="2400" dirty="0"/>
              <a:t>, таких як: </a:t>
            </a:r>
            <a:r>
              <a:rPr lang="ru-RU" altLang="en-US" sz="2400" dirty="0" err="1"/>
              <a:t>планування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організація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мотивація</a:t>
            </a:r>
            <a:r>
              <a:rPr lang="ru-RU" altLang="en-US" sz="2400" dirty="0"/>
              <a:t> та контроль, </a:t>
            </a:r>
            <a:r>
              <a:rPr lang="ru-RU" altLang="en-US" sz="2400" dirty="0" err="1"/>
              <a:t>які</a:t>
            </a:r>
            <a:r>
              <a:rPr lang="ru-RU" altLang="en-US" sz="2400" dirty="0"/>
              <a:t> об</a:t>
            </a:r>
            <a:r>
              <a:rPr lang="en-US" altLang="en-US" sz="2400" dirty="0"/>
              <a:t>`</a:t>
            </a:r>
            <a:r>
              <a:rPr lang="uk-UA" altLang="en-US" sz="2400" dirty="0"/>
              <a:t>є</a:t>
            </a:r>
            <a:r>
              <a:rPr lang="ru-RU" altLang="en-US" sz="2400" dirty="0" err="1"/>
              <a:t>дані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пов</a:t>
            </a:r>
            <a:r>
              <a:rPr lang="en-US" altLang="en-US" sz="2400" dirty="0"/>
              <a:t>`</a:t>
            </a:r>
            <a:r>
              <a:rPr lang="uk-UA" altLang="en-US" sz="2400" dirty="0" err="1"/>
              <a:t>язаними</a:t>
            </a:r>
            <a:r>
              <a:rPr lang="uk-UA" altLang="en-US" sz="2400" dirty="0"/>
              <a:t> </a:t>
            </a:r>
            <a:r>
              <a:rPr lang="ru-RU" altLang="en-US" sz="2400" dirty="0" err="1"/>
              <a:t>процесами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комунікації</a:t>
            </a:r>
            <a:r>
              <a:rPr lang="ru-RU" altLang="en-US" sz="2400" dirty="0"/>
              <a:t> та </a:t>
            </a:r>
            <a:r>
              <a:rPr lang="ru-RU" altLang="en-US" sz="2400" dirty="0" err="1"/>
              <a:t>прийняття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рішень</a:t>
            </a:r>
            <a:r>
              <a:rPr lang="ru-RU" alt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521253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dirty="0" err="1"/>
              <a:t>Системний</a:t>
            </a:r>
            <a:r>
              <a:rPr lang="ru-RU" altLang="en-US" dirty="0"/>
              <a:t> </a:t>
            </a:r>
            <a:r>
              <a:rPr lang="ru-RU" altLang="en-US" dirty="0" err="1"/>
              <a:t>підхід</a:t>
            </a:r>
            <a:endParaRPr lang="ru-RU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b="1" dirty="0"/>
              <a:t>Система </a:t>
            </a:r>
            <a:r>
              <a:rPr lang="ru-RU" altLang="en-US" dirty="0"/>
              <a:t>– </a:t>
            </a:r>
            <a:r>
              <a:rPr lang="ru-RU" altLang="en-US" dirty="0" err="1"/>
              <a:t>сукупність</a:t>
            </a:r>
            <a:r>
              <a:rPr lang="ru-RU" altLang="en-US" dirty="0"/>
              <a:t> </a:t>
            </a:r>
            <a:r>
              <a:rPr lang="ru-RU" altLang="en-US" dirty="0" err="1"/>
              <a:t>взаємопов</a:t>
            </a:r>
            <a:r>
              <a:rPr lang="en-US" altLang="en-US" dirty="0"/>
              <a:t>`</a:t>
            </a:r>
            <a:r>
              <a:rPr lang="uk-UA" altLang="en-US" dirty="0" err="1"/>
              <a:t>язни</a:t>
            </a:r>
            <a:r>
              <a:rPr lang="ru-RU" altLang="en-US" dirty="0"/>
              <a:t>х </a:t>
            </a:r>
            <a:r>
              <a:rPr lang="ru-RU" altLang="en-US" dirty="0" err="1"/>
              <a:t>елементів</a:t>
            </a:r>
            <a:r>
              <a:rPr lang="ru-RU" altLang="en-US" dirty="0"/>
              <a:t>, </a:t>
            </a:r>
            <a:r>
              <a:rPr lang="ru-RU" altLang="en-US" dirty="0" err="1"/>
              <a:t>що</a:t>
            </a:r>
            <a:r>
              <a:rPr lang="ru-RU" altLang="en-US" dirty="0"/>
              <a:t> </a:t>
            </a:r>
            <a:r>
              <a:rPr lang="ru-RU" altLang="en-US" dirty="0" err="1"/>
              <a:t>образують</a:t>
            </a:r>
            <a:r>
              <a:rPr lang="ru-RU" altLang="en-US" dirty="0"/>
              <a:t> </a:t>
            </a:r>
            <a:r>
              <a:rPr lang="ru-RU" altLang="en-US" dirty="0" err="1"/>
              <a:t>єдине</a:t>
            </a:r>
            <a:r>
              <a:rPr lang="ru-RU" altLang="en-US" dirty="0"/>
              <a:t> </a:t>
            </a:r>
            <a:r>
              <a:rPr lang="ru-RU" altLang="en-US" dirty="0" err="1"/>
              <a:t>ціле</a:t>
            </a:r>
            <a:r>
              <a:rPr lang="ru-RU" altLang="en-US" dirty="0"/>
              <a:t>; яке </a:t>
            </a:r>
            <a:r>
              <a:rPr lang="ru-RU" altLang="en-US" dirty="0" err="1"/>
              <a:t>виконує</a:t>
            </a:r>
            <a:r>
              <a:rPr lang="ru-RU" altLang="en-US" dirty="0"/>
              <a:t> </a:t>
            </a:r>
            <a:r>
              <a:rPr lang="ru-RU" altLang="en-US" dirty="0" err="1"/>
              <a:t>деяку</a:t>
            </a:r>
            <a:r>
              <a:rPr lang="ru-RU" altLang="en-US" dirty="0"/>
              <a:t> </a:t>
            </a:r>
            <a:r>
              <a:rPr lang="ru-RU" altLang="en-US" dirty="0" err="1"/>
              <a:t>функцію</a:t>
            </a:r>
            <a:r>
              <a:rPr lang="ru-RU" altLang="en-US" dirty="0"/>
              <a:t>.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dirty="0" err="1"/>
              <a:t>Розглядається</a:t>
            </a:r>
            <a:r>
              <a:rPr lang="ru-RU" altLang="en-US" dirty="0"/>
              <a:t> </a:t>
            </a:r>
            <a:r>
              <a:rPr lang="ru-RU" altLang="en-US" dirty="0" err="1"/>
              <a:t>організація</a:t>
            </a:r>
            <a:r>
              <a:rPr lang="ru-RU" altLang="en-US" dirty="0"/>
              <a:t> та </a:t>
            </a:r>
            <a:r>
              <a:rPr lang="ru-RU" altLang="en-US" dirty="0" err="1"/>
              <a:t>зовнішнє</a:t>
            </a:r>
            <a:r>
              <a:rPr lang="ru-RU" altLang="en-US" dirty="0"/>
              <a:t> </a:t>
            </a:r>
            <a:r>
              <a:rPr lang="ru-RU" altLang="en-US" dirty="0" err="1"/>
              <a:t>середовище</a:t>
            </a:r>
            <a:r>
              <a:rPr lang="ru-RU" altLang="en-US" dirty="0"/>
              <a:t>, в </a:t>
            </a:r>
            <a:r>
              <a:rPr lang="ru-RU" altLang="en-US" dirty="0" err="1"/>
              <a:t>який</a:t>
            </a:r>
            <a:r>
              <a:rPr lang="ru-RU" altLang="en-US" dirty="0"/>
              <a:t> </a:t>
            </a:r>
            <a:r>
              <a:rPr lang="ru-RU" altLang="en-US" dirty="0" err="1"/>
              <a:t>воно</a:t>
            </a:r>
            <a:r>
              <a:rPr lang="ru-RU" altLang="en-US" dirty="0"/>
              <a:t> </a:t>
            </a:r>
            <a:r>
              <a:rPr lang="ru-RU" altLang="en-US" dirty="0" err="1"/>
              <a:t>функціонує</a:t>
            </a:r>
            <a:r>
              <a:rPr lang="ru-RU" altLang="en-US" dirty="0"/>
              <a:t>, як </a:t>
            </a:r>
            <a:r>
              <a:rPr lang="ru-RU" altLang="en-US" b="1" dirty="0" err="1"/>
              <a:t>ціле</a:t>
            </a:r>
            <a:r>
              <a:rPr lang="ru-RU" altLang="en-US" dirty="0"/>
              <a:t>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dirty="0" err="1"/>
              <a:t>Підприємство</a:t>
            </a:r>
            <a:r>
              <a:rPr lang="ru-RU" altLang="en-US" dirty="0"/>
              <a:t> (</a:t>
            </a:r>
            <a:r>
              <a:rPr lang="ru-RU" altLang="en-US" dirty="0" err="1"/>
              <a:t>організація</a:t>
            </a:r>
            <a:r>
              <a:rPr lang="ru-RU" altLang="en-US" dirty="0"/>
              <a:t>) </a:t>
            </a:r>
            <a:r>
              <a:rPr lang="ru-RU" altLang="en-US" dirty="0" err="1"/>
              <a:t>бачиться</a:t>
            </a:r>
            <a:r>
              <a:rPr lang="ru-RU" altLang="en-US" dirty="0"/>
              <a:t> як система </a:t>
            </a:r>
            <a:r>
              <a:rPr lang="ru-RU" altLang="en-US" dirty="0" err="1"/>
              <a:t>висшего</a:t>
            </a:r>
            <a:r>
              <a:rPr lang="ru-RU" altLang="en-US" dirty="0"/>
              <a:t> порядку </a:t>
            </a:r>
            <a:r>
              <a:rPr lang="ru-RU" altLang="en-US" dirty="0" err="1"/>
              <a:t>складності</a:t>
            </a:r>
            <a:r>
              <a:rPr lang="ru-RU" altLang="en-US" dirty="0"/>
              <a:t>, </a:t>
            </a:r>
            <a:r>
              <a:rPr lang="ru-RU" altLang="en-US" dirty="0" err="1"/>
              <a:t>складовими</a:t>
            </a:r>
            <a:r>
              <a:rPr lang="ru-RU" altLang="en-US" dirty="0"/>
              <a:t> </a:t>
            </a:r>
            <a:r>
              <a:rPr lang="ru-RU" altLang="en-US" dirty="0" err="1"/>
              <a:t>частинами</a:t>
            </a:r>
            <a:r>
              <a:rPr lang="ru-RU" altLang="en-US" dirty="0"/>
              <a:t> </a:t>
            </a:r>
            <a:r>
              <a:rPr lang="ru-RU" altLang="en-US" dirty="0" err="1"/>
              <a:t>якої</a:t>
            </a:r>
            <a:r>
              <a:rPr lang="ru-RU" altLang="en-US" dirty="0"/>
              <a:t> є люди.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dirty="0"/>
              <a:t>В будь-як</a:t>
            </a:r>
            <a:r>
              <a:rPr lang="uk-UA" altLang="en-US" dirty="0" err="1"/>
              <a:t>ий</a:t>
            </a:r>
            <a:r>
              <a:rPr lang="uk-UA" altLang="en-US" dirty="0"/>
              <a:t> с</a:t>
            </a:r>
            <a:r>
              <a:rPr lang="ru-RU" altLang="en-US" dirty="0" err="1"/>
              <a:t>истемі</a:t>
            </a:r>
            <a:r>
              <a:rPr lang="ru-RU" altLang="en-US" dirty="0"/>
              <a:t> важна робота </a:t>
            </a:r>
            <a:r>
              <a:rPr lang="ru-RU" altLang="en-US" dirty="0" err="1"/>
              <a:t>цілого</a:t>
            </a:r>
            <a:r>
              <a:rPr lang="ru-RU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16512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dirty="0" err="1"/>
              <a:t>Ситуаціоний</a:t>
            </a:r>
            <a:r>
              <a:rPr lang="ru-RU" altLang="en-US" dirty="0"/>
              <a:t> </a:t>
            </a:r>
            <a:r>
              <a:rPr lang="ru-RU" altLang="en-US" dirty="0" err="1"/>
              <a:t>підхід</a:t>
            </a:r>
            <a:endParaRPr lang="ru-RU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en-US" dirty="0" err="1"/>
              <a:t>Центральним</a:t>
            </a:r>
            <a:r>
              <a:rPr lang="ru-RU" altLang="en-US" dirty="0"/>
              <a:t> </a:t>
            </a:r>
            <a:r>
              <a:rPr lang="ru-RU" altLang="en-US" dirty="0" err="1"/>
              <a:t>його</a:t>
            </a:r>
            <a:r>
              <a:rPr lang="ru-RU" altLang="en-US" dirty="0"/>
              <a:t> моментом є </a:t>
            </a:r>
            <a:r>
              <a:rPr lang="ru-RU" altLang="en-US" b="1" dirty="0" err="1"/>
              <a:t>ситуація</a:t>
            </a:r>
            <a:r>
              <a:rPr lang="ru-RU" altLang="en-US" dirty="0"/>
              <a:t>, </a:t>
            </a:r>
            <a:r>
              <a:rPr lang="ru-RU" altLang="en-US" dirty="0" err="1"/>
              <a:t>тобто</a:t>
            </a:r>
            <a:r>
              <a:rPr lang="ru-RU" altLang="en-US" dirty="0"/>
              <a:t> </a:t>
            </a:r>
            <a:r>
              <a:rPr lang="ru-RU" altLang="en-US" dirty="0" err="1"/>
              <a:t>набір</a:t>
            </a:r>
            <a:r>
              <a:rPr lang="ru-RU" altLang="en-US" dirty="0"/>
              <a:t> </a:t>
            </a:r>
            <a:r>
              <a:rPr lang="ru-RU" altLang="en-US" dirty="0" err="1"/>
              <a:t>обставин</a:t>
            </a:r>
            <a:r>
              <a:rPr lang="ru-RU" altLang="en-US" dirty="0"/>
              <a:t>, </a:t>
            </a:r>
            <a:r>
              <a:rPr lang="ru-RU" altLang="en-US" dirty="0" err="1"/>
              <a:t>які</a:t>
            </a:r>
            <a:r>
              <a:rPr lang="ru-RU" altLang="en-US" dirty="0"/>
              <a:t> сильно </a:t>
            </a:r>
            <a:r>
              <a:rPr lang="ru-RU" altLang="en-US" dirty="0" err="1"/>
              <a:t>впливають</a:t>
            </a:r>
            <a:r>
              <a:rPr lang="ru-RU" altLang="en-US" dirty="0"/>
              <a:t> на </a:t>
            </a:r>
            <a:r>
              <a:rPr lang="ru-RU" altLang="en-US" dirty="0" err="1"/>
              <a:t>організацію</a:t>
            </a:r>
            <a:r>
              <a:rPr lang="ru-RU" altLang="en-US" dirty="0"/>
              <a:t> в </a:t>
            </a:r>
            <a:r>
              <a:rPr lang="ru-RU" altLang="en-US" dirty="0" err="1"/>
              <a:t>конкретний</a:t>
            </a:r>
            <a:r>
              <a:rPr lang="ru-RU" altLang="en-US" dirty="0"/>
              <a:t> </a:t>
            </a:r>
            <a:r>
              <a:rPr lang="ru-RU" altLang="en-US" dirty="0" err="1"/>
              <a:t>період</a:t>
            </a:r>
            <a:r>
              <a:rPr lang="ru-RU" altLang="en-US" dirty="0"/>
              <a:t> часу. </a:t>
            </a:r>
            <a:r>
              <a:rPr lang="ru-RU" altLang="en-US" dirty="0" err="1"/>
              <a:t>Організація</a:t>
            </a:r>
            <a:r>
              <a:rPr lang="ru-RU" altLang="en-US" dirty="0"/>
              <a:t> та </a:t>
            </a:r>
            <a:r>
              <a:rPr lang="ru-RU" altLang="en-US" dirty="0" err="1"/>
              <a:t>методи</a:t>
            </a:r>
            <a:r>
              <a:rPr lang="ru-RU" altLang="en-US" dirty="0"/>
              <a:t> </a:t>
            </a:r>
            <a:r>
              <a:rPr lang="ru-RU" altLang="en-US" dirty="0" err="1"/>
              <a:t>управління</a:t>
            </a:r>
            <a:r>
              <a:rPr lang="ru-RU" altLang="en-US" dirty="0"/>
              <a:t> </a:t>
            </a:r>
            <a:r>
              <a:rPr lang="ru-RU" altLang="en-US" dirty="0" err="1"/>
              <a:t>визначаються</a:t>
            </a:r>
            <a:r>
              <a:rPr lang="ru-RU" altLang="en-US" dirty="0"/>
              <a:t> в </a:t>
            </a:r>
            <a:r>
              <a:rPr lang="ru-RU" altLang="en-US" dirty="0" err="1"/>
              <a:t>конкретній</a:t>
            </a:r>
            <a:r>
              <a:rPr lang="ru-RU" altLang="en-US" dirty="0"/>
              <a:t> </a:t>
            </a:r>
            <a:r>
              <a:rPr lang="ru-RU" altLang="en-US" dirty="0" err="1"/>
              <a:t>ситуації</a:t>
            </a:r>
            <a:r>
              <a:rPr lang="ru-RU" altLang="en-US" dirty="0"/>
              <a:t>. </a:t>
            </a:r>
            <a:r>
              <a:rPr lang="ru-RU" altLang="en-US" dirty="0" err="1"/>
              <a:t>Змінюються</a:t>
            </a:r>
            <a:r>
              <a:rPr lang="ru-RU" altLang="en-US" dirty="0"/>
              <a:t> </a:t>
            </a:r>
            <a:r>
              <a:rPr lang="ru-RU" altLang="en-US" dirty="0" err="1"/>
              <a:t>ситуації</a:t>
            </a:r>
            <a:r>
              <a:rPr lang="ru-RU" altLang="en-US" dirty="0"/>
              <a:t> – </a:t>
            </a:r>
            <a:r>
              <a:rPr lang="ru-RU" altLang="en-US" dirty="0" err="1"/>
              <a:t>хмінюються</a:t>
            </a:r>
            <a:r>
              <a:rPr lang="ru-RU" altLang="en-US" dirty="0"/>
              <a:t> й </a:t>
            </a:r>
            <a:r>
              <a:rPr lang="ru-RU" altLang="en-US" dirty="0" err="1"/>
              <a:t>методи</a:t>
            </a:r>
            <a:r>
              <a:rPr lang="ru-RU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258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800" dirty="0"/>
              <a:t>Методология </a:t>
            </a:r>
            <a:r>
              <a:rPr lang="ru-RU" altLang="en-US" sz="2800" dirty="0" err="1"/>
              <a:t>даного</a:t>
            </a:r>
            <a:r>
              <a:rPr lang="ru-RU" altLang="en-US" sz="2800" dirty="0"/>
              <a:t> </a:t>
            </a:r>
            <a:r>
              <a:rPr lang="ru-RU" altLang="en-US" sz="2800" dirty="0" err="1"/>
              <a:t>підходу</a:t>
            </a:r>
            <a:r>
              <a:rPr lang="ru-RU" altLang="en-US" sz="2800" dirty="0"/>
              <a:t> </a:t>
            </a:r>
            <a:r>
              <a:rPr lang="ru-RU" altLang="en-US" sz="2800" dirty="0" err="1"/>
              <a:t>складається</a:t>
            </a:r>
            <a:r>
              <a:rPr lang="ru-RU" altLang="en-US" sz="2800" dirty="0"/>
              <a:t> з 4-х </a:t>
            </a:r>
            <a:r>
              <a:rPr lang="ru-RU" altLang="en-US" sz="2800" dirty="0" err="1"/>
              <a:t>етапів</a:t>
            </a:r>
            <a:r>
              <a:rPr lang="ru-RU" altLang="en-US" sz="2800" dirty="0"/>
              <a:t>:</a:t>
            </a:r>
            <a:endParaRPr lang="ru-RU" altLang="en-US" sz="38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2563">
              <a:buNone/>
            </a:pPr>
            <a:r>
              <a:rPr lang="ru-RU" altLang="en-US" sz="2400" dirty="0"/>
              <a:t>1. </a:t>
            </a:r>
            <a:r>
              <a:rPr lang="ru-RU" altLang="en-US" sz="2400" dirty="0" err="1"/>
              <a:t>Керівник</a:t>
            </a:r>
            <a:r>
              <a:rPr lang="ru-RU" altLang="en-US" sz="2400" dirty="0"/>
              <a:t> повинен бути </a:t>
            </a:r>
            <a:r>
              <a:rPr lang="ru-RU" altLang="en-US" sz="2400" dirty="0" err="1"/>
              <a:t>знайом</a:t>
            </a:r>
            <a:r>
              <a:rPr lang="ru-RU" altLang="en-US" sz="2400" dirty="0"/>
              <a:t> з методами научного менеджменту, </a:t>
            </a:r>
            <a:r>
              <a:rPr lang="ru-RU" altLang="en-US" sz="2400" dirty="0" err="1"/>
              <a:t>кількисними</a:t>
            </a:r>
            <a:r>
              <a:rPr lang="ru-RU" altLang="en-US" sz="2400" dirty="0"/>
              <a:t> методами та методами системного анализу.</a:t>
            </a:r>
          </a:p>
          <a:p>
            <a:pPr marL="0" indent="182563">
              <a:buNone/>
            </a:pPr>
            <a:r>
              <a:rPr lang="ru-RU" altLang="en-US" sz="2400" dirty="0"/>
              <a:t>2. </a:t>
            </a:r>
            <a:r>
              <a:rPr lang="ru-RU" altLang="en-US" sz="2400" dirty="0" err="1"/>
              <a:t>Прогнозування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розвитку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ситуацій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виявлення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можливих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негативниз</a:t>
            </a:r>
            <a:r>
              <a:rPr lang="ru-RU" altLang="en-US" sz="2400" dirty="0"/>
              <a:t> та </a:t>
            </a:r>
            <a:r>
              <a:rPr lang="ru-RU" altLang="en-US" sz="2400" dirty="0" err="1"/>
              <a:t>позитивних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наслідків</a:t>
            </a:r>
            <a:r>
              <a:rPr lang="ru-RU" altLang="en-US" sz="2400" dirty="0"/>
              <a:t>.</a:t>
            </a:r>
          </a:p>
          <a:p>
            <a:pPr marL="0" indent="182563">
              <a:buNone/>
            </a:pPr>
            <a:r>
              <a:rPr lang="ru-RU" altLang="en-US" sz="2400" dirty="0"/>
              <a:t>3. </a:t>
            </a:r>
            <a:r>
              <a:rPr lang="ru-RU" altLang="en-US" sz="2400" dirty="0" err="1"/>
              <a:t>Оцінка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ситуації</a:t>
            </a:r>
            <a:r>
              <a:rPr lang="ru-RU" altLang="en-US" sz="2400" dirty="0"/>
              <a:t> та </a:t>
            </a:r>
            <a:r>
              <a:rPr lang="ru-RU" altLang="en-US" sz="2400" dirty="0" err="1"/>
              <a:t>розробка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альтернативних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рішень</a:t>
            </a:r>
            <a:r>
              <a:rPr lang="ru-RU" altLang="en-US" sz="2400" dirty="0"/>
              <a:t>.</a:t>
            </a:r>
          </a:p>
          <a:p>
            <a:pPr marL="0" indent="182563">
              <a:buNone/>
            </a:pPr>
            <a:r>
              <a:rPr lang="ru-RU" altLang="en-US" sz="2400" dirty="0"/>
              <a:t>4. </a:t>
            </a:r>
            <a:r>
              <a:rPr lang="ru-RU" altLang="en-US" sz="2400" dirty="0" err="1"/>
              <a:t>Вибір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єдиного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рішення</a:t>
            </a:r>
            <a:r>
              <a:rPr lang="ru-RU" altLang="en-US" sz="2400" dirty="0"/>
              <a:t> з </a:t>
            </a:r>
            <a:r>
              <a:rPr lang="ru-RU" altLang="en-US" sz="2400" dirty="0" err="1"/>
              <a:t>альтернативних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варіантів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його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реалізація</a:t>
            </a:r>
            <a:r>
              <a:rPr lang="ru-RU" altLang="en-US" sz="2400" dirty="0"/>
              <a:t> та </a:t>
            </a:r>
            <a:r>
              <a:rPr lang="ru-RU" altLang="en-US" sz="2400" dirty="0" err="1"/>
              <a:t>корегування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рішень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пов</a:t>
            </a:r>
            <a:r>
              <a:rPr lang="en-US" altLang="en-US" sz="2400" dirty="0"/>
              <a:t>`</a:t>
            </a:r>
            <a:r>
              <a:rPr lang="uk-UA" altLang="en-US" sz="2400" dirty="0" err="1"/>
              <a:t>язаних</a:t>
            </a:r>
            <a:r>
              <a:rPr lang="uk-UA" altLang="en-US" sz="2400" dirty="0"/>
              <a:t> зі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змінами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зовнішнього</a:t>
            </a:r>
            <a:r>
              <a:rPr lang="ru-RU" altLang="en-US" sz="2400" dirty="0"/>
              <a:t> та </a:t>
            </a:r>
            <a:r>
              <a:rPr lang="ru-RU" altLang="en-US" sz="2400" dirty="0" err="1"/>
              <a:t>внутрішнього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середовища</a:t>
            </a:r>
            <a:r>
              <a:rPr lang="ru-RU" alt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27594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800" dirty="0" err="1"/>
              <a:t>Соціальна</a:t>
            </a:r>
            <a:r>
              <a:rPr lang="ru-RU" altLang="en-US" sz="3800" dirty="0"/>
              <a:t> </a:t>
            </a:r>
            <a:r>
              <a:rPr lang="ru-RU" altLang="en-US" sz="3800" dirty="0" err="1"/>
              <a:t>відповідальність</a:t>
            </a:r>
            <a:r>
              <a:rPr lang="ru-RU" altLang="en-US" sz="3800" dirty="0"/>
              <a:t> менеджменту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 dirty="0" err="1"/>
              <a:t>Визнання</a:t>
            </a:r>
            <a:r>
              <a:rPr lang="ru-RU" altLang="en-US" sz="2100" dirty="0"/>
              <a:t> </a:t>
            </a:r>
            <a:r>
              <a:rPr lang="ru-RU" altLang="en-US" sz="2100" b="1" i="1" dirty="0" err="1"/>
              <a:t>соціальної</a:t>
            </a:r>
            <a:r>
              <a:rPr lang="ru-RU" altLang="en-US" sz="2100" b="1" i="1" dirty="0"/>
              <a:t> </a:t>
            </a:r>
            <a:r>
              <a:rPr lang="ru-RU" altLang="en-US" sz="2100" b="1" i="1" dirty="0" err="1"/>
              <a:t>відповідальності</a:t>
            </a:r>
            <a:r>
              <a:rPr lang="ru-RU" altLang="en-US" sz="2100" b="1" i="1" dirty="0"/>
              <a:t> менеджменту </a:t>
            </a:r>
            <a:r>
              <a:rPr lang="ru-RU" altLang="en-US" sz="2100" dirty="0"/>
              <a:t>перед </a:t>
            </a:r>
            <a:r>
              <a:rPr lang="ru-RU" altLang="en-US" sz="2100" dirty="0" err="1"/>
              <a:t>людиною</a:t>
            </a:r>
            <a:r>
              <a:rPr lang="ru-RU" altLang="en-US" sz="2100" dirty="0"/>
              <a:t> та </a:t>
            </a:r>
            <a:r>
              <a:rPr lang="ru-RU" altLang="en-US" sz="2100" dirty="0" err="1"/>
              <a:t>суспільством</a:t>
            </a:r>
            <a:r>
              <a:rPr lang="ru-RU" altLang="en-US" sz="2100" dirty="0"/>
              <a:t> в </a:t>
            </a:r>
            <a:r>
              <a:rPr lang="ru-RU" altLang="en-US" sz="2100" dirty="0" err="1"/>
              <a:t>цілому</a:t>
            </a:r>
            <a:r>
              <a:rPr lang="ru-RU" altLang="en-US" sz="2100" dirty="0"/>
              <a:t> </a:t>
            </a:r>
            <a:r>
              <a:rPr lang="ru-RU" altLang="en-US" sz="2100" dirty="0" err="1"/>
              <a:t>пояснюється</a:t>
            </a:r>
            <a:r>
              <a:rPr lang="ru-RU" altLang="en-US" sz="2100" dirty="0"/>
              <a:t> </a:t>
            </a:r>
            <a:r>
              <a:rPr lang="ru-RU" altLang="en-US" sz="2100" dirty="0" err="1"/>
              <a:t>тим</a:t>
            </a:r>
            <a:r>
              <a:rPr lang="ru-RU" altLang="en-US" sz="2100" dirty="0"/>
              <a:t>, </a:t>
            </a:r>
            <a:r>
              <a:rPr lang="ru-RU" altLang="en-US" sz="2100" dirty="0" err="1"/>
              <a:t>що</a:t>
            </a:r>
            <a:r>
              <a:rPr lang="ru-RU" altLang="en-US" sz="2100" dirty="0"/>
              <a:t> </a:t>
            </a:r>
            <a:r>
              <a:rPr lang="ru-RU" altLang="en-US" sz="2100" dirty="0" err="1"/>
              <a:t>саме</a:t>
            </a:r>
            <a:r>
              <a:rPr lang="ru-RU" altLang="en-US" sz="2100" dirty="0"/>
              <a:t> менеджмент </a:t>
            </a:r>
            <a:r>
              <a:rPr lang="ru-RU" altLang="en-US" sz="2100" dirty="0" err="1"/>
              <a:t>створює</a:t>
            </a:r>
            <a:r>
              <a:rPr lang="ru-RU" altLang="en-US" sz="2100" dirty="0"/>
              <a:t> </a:t>
            </a:r>
            <a:r>
              <a:rPr lang="ru-RU" altLang="en-US" sz="2100" dirty="0" err="1"/>
              <a:t>економічно</a:t>
            </a:r>
            <a:r>
              <a:rPr lang="ru-RU" altLang="en-US" sz="2100" dirty="0"/>
              <a:t> та </a:t>
            </a:r>
            <a:r>
              <a:rPr lang="ru-RU" altLang="en-US" sz="2100" dirty="0" err="1"/>
              <a:t>соціально</a:t>
            </a:r>
            <a:r>
              <a:rPr lang="ru-RU" altLang="en-US" sz="2100" dirty="0"/>
              <a:t> </a:t>
            </a:r>
            <a:r>
              <a:rPr lang="ru-RU" altLang="en-US" sz="2100" dirty="0" err="1"/>
              <a:t>развинене</a:t>
            </a:r>
            <a:r>
              <a:rPr lang="ru-RU" altLang="en-US" sz="2100" dirty="0"/>
              <a:t> </a:t>
            </a:r>
            <a:r>
              <a:rPr lang="ru-RU" altLang="en-US" sz="2100" dirty="0" err="1"/>
              <a:t>суспільсто</a:t>
            </a:r>
            <a:r>
              <a:rPr lang="ru-RU" altLang="en-US" sz="2100" dirty="0"/>
              <a:t>. </a:t>
            </a:r>
            <a:r>
              <a:rPr lang="ru-RU" altLang="en-US" sz="2100" dirty="0" err="1"/>
              <a:t>Організації</a:t>
            </a:r>
            <a:r>
              <a:rPr lang="ru-RU" altLang="en-US" sz="2100" dirty="0"/>
              <a:t> </a:t>
            </a:r>
            <a:r>
              <a:rPr lang="ru-RU" altLang="en-US" sz="2100" dirty="0" err="1"/>
              <a:t>несуть</a:t>
            </a:r>
            <a:r>
              <a:rPr lang="ru-RU" altLang="en-US" sz="2100" dirty="0"/>
              <a:t> </a:t>
            </a:r>
            <a:r>
              <a:rPr lang="ru-RU" altLang="en-US" sz="2100" dirty="0" err="1"/>
              <a:t>відповідальність</a:t>
            </a:r>
            <a:r>
              <a:rPr lang="ru-RU" altLang="en-US" sz="2100" dirty="0"/>
              <a:t> перед </a:t>
            </a:r>
            <a:r>
              <a:rPr lang="ru-RU" altLang="en-US" sz="2100" dirty="0" err="1"/>
              <a:t>суспільством</a:t>
            </a:r>
            <a:r>
              <a:rPr lang="ru-RU" altLang="en-US" sz="2100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 dirty="0"/>
              <a:t>по </a:t>
            </a:r>
            <a:r>
              <a:rPr lang="ru-RU" altLang="en-US" sz="2100" dirty="0" err="1"/>
              <a:t>забезпеченню</a:t>
            </a:r>
            <a:r>
              <a:rPr lang="ru-RU" altLang="en-US" sz="2100" dirty="0"/>
              <a:t> </a:t>
            </a:r>
            <a:r>
              <a:rPr lang="ru-RU" altLang="en-US" sz="2100" dirty="0" err="1"/>
              <a:t>ефективності</a:t>
            </a:r>
            <a:r>
              <a:rPr lang="ru-RU" altLang="en-US" sz="210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 dirty="0" err="1"/>
              <a:t>зайнятості</a:t>
            </a:r>
            <a:r>
              <a:rPr lang="ru-RU" altLang="en-US" sz="210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 dirty="0" err="1"/>
              <a:t>прибутковості</a:t>
            </a:r>
            <a:r>
              <a:rPr lang="ru-RU" altLang="en-US" sz="210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 dirty="0" err="1"/>
              <a:t>захист</a:t>
            </a:r>
            <a:r>
              <a:rPr lang="ru-RU" altLang="en-US" sz="2100" dirty="0"/>
              <a:t> </a:t>
            </a:r>
            <a:r>
              <a:rPr lang="uk-UA" altLang="en-US" sz="2100" dirty="0"/>
              <a:t>навколишнього </a:t>
            </a:r>
            <a:r>
              <a:rPr lang="ru-RU" altLang="en-US" sz="2100" dirty="0" err="1"/>
              <a:t>середовища</a:t>
            </a:r>
            <a:r>
              <a:rPr lang="ru-RU" altLang="en-US" sz="210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 dirty="0" err="1"/>
              <a:t>безпека</a:t>
            </a:r>
            <a:r>
              <a:rPr lang="ru-RU" altLang="en-US" sz="210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 dirty="0"/>
              <a:t>культура,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 dirty="0" err="1"/>
              <a:t>освіта</a:t>
            </a:r>
            <a:r>
              <a:rPr lang="ru-RU" altLang="en-US" sz="210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 dirty="0" err="1"/>
              <a:t>охорона</a:t>
            </a:r>
            <a:r>
              <a:rPr lang="ru-RU" altLang="en-US" sz="2100" dirty="0"/>
              <a:t> здоров</a:t>
            </a:r>
            <a:r>
              <a:rPr lang="en-US" altLang="en-US" sz="2100" dirty="0"/>
              <a:t>`</a:t>
            </a:r>
            <a:r>
              <a:rPr lang="ru-RU" altLang="en-US" sz="2100" dirty="0"/>
              <a:t>я,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sz="2100" dirty="0"/>
              <a:t>Забезпечення</a:t>
            </a:r>
            <a:r>
              <a:rPr lang="ru-RU" altLang="en-US" sz="2100" dirty="0"/>
              <a:t> </a:t>
            </a:r>
            <a:r>
              <a:rPr lang="ru-RU" altLang="en-US" sz="2100" dirty="0" err="1"/>
              <a:t>этіки</a:t>
            </a:r>
            <a:r>
              <a:rPr lang="ru-RU" altLang="en-US" sz="2100" dirty="0"/>
              <a:t> </a:t>
            </a:r>
            <a:r>
              <a:rPr lang="ru-RU" altLang="en-US" sz="2100" dirty="0" err="1"/>
              <a:t>бізнесу</a:t>
            </a:r>
            <a:r>
              <a:rPr lang="ru-RU" altLang="en-US" sz="2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26078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800" dirty="0" err="1"/>
              <a:t>Сучасний</a:t>
            </a:r>
            <a:r>
              <a:rPr lang="ru-RU" altLang="en-US" sz="3800" dirty="0"/>
              <a:t> </a:t>
            </a:r>
            <a:r>
              <a:rPr lang="ru-RU" altLang="en-US" sz="3800" dirty="0" err="1"/>
              <a:t>етап</a:t>
            </a:r>
            <a:r>
              <a:rPr lang="ru-RU" altLang="en-US" sz="3800" dirty="0"/>
              <a:t> </a:t>
            </a:r>
            <a:r>
              <a:rPr lang="ru-RU" altLang="en-US" sz="3800" dirty="0" err="1"/>
              <a:t>розвитку</a:t>
            </a:r>
            <a:r>
              <a:rPr lang="ru-RU" altLang="en-US" sz="3800" dirty="0"/>
              <a:t> менеджменту: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000" b="1" dirty="0" err="1"/>
              <a:t>Концепція</a:t>
            </a:r>
            <a:r>
              <a:rPr lang="ru-RU" altLang="en-US" sz="2000" b="1" dirty="0"/>
              <a:t> </a:t>
            </a:r>
            <a:r>
              <a:rPr lang="ru-RU" altLang="en-US" sz="2000" b="1" dirty="0" err="1"/>
              <a:t>адаптації</a:t>
            </a:r>
            <a:r>
              <a:rPr lang="ru-RU" altLang="en-US" sz="2000" i="1" dirty="0"/>
              <a:t>, </a:t>
            </a:r>
            <a:r>
              <a:rPr lang="ru-RU" altLang="en-US" sz="2000" i="1" dirty="0" err="1"/>
              <a:t>ч</a:t>
            </a:r>
            <a:r>
              <a:rPr lang="ru-RU" altLang="en-US" sz="2000" dirty="0" err="1"/>
              <a:t>и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стратегія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пристосування</a:t>
            </a:r>
            <a:r>
              <a:rPr lang="ru-RU" altLang="en-US" sz="2000" dirty="0"/>
              <a:t>. </a:t>
            </a:r>
            <a:r>
              <a:rPr lang="ru-RU" altLang="en-US" sz="2000" dirty="0" err="1"/>
              <a:t>Сутність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складається</a:t>
            </a:r>
            <a:r>
              <a:rPr lang="ru-RU" altLang="en-US" sz="2000" dirty="0"/>
              <a:t> в тому, </a:t>
            </a:r>
            <a:r>
              <a:rPr lang="ru-RU" altLang="en-US" sz="2000" dirty="0" err="1"/>
              <a:t>що</a:t>
            </a:r>
            <a:r>
              <a:rPr lang="ru-RU" altLang="en-US" sz="2000" dirty="0"/>
              <a:t> в </a:t>
            </a:r>
            <a:r>
              <a:rPr lang="ru-RU" altLang="en-US" sz="2000" dirty="0" err="1"/>
              <a:t>реальній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господарчій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діяльності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стратегія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фірми</a:t>
            </a:r>
            <a:r>
              <a:rPr lang="ru-RU" altLang="en-US" sz="2000" dirty="0"/>
              <a:t> – </a:t>
            </a:r>
            <a:r>
              <a:rPr lang="ru-RU" altLang="en-US" sz="2000" dirty="0" err="1"/>
              <a:t>це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завжди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комбінація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найбільш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вигідних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курсів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дій</a:t>
            </a:r>
            <a:r>
              <a:rPr lang="ru-RU" altLang="en-US" sz="2000" dirty="0"/>
              <a:t> з </a:t>
            </a:r>
            <a:r>
              <a:rPr lang="ru-RU" altLang="en-US" sz="2000" dirty="0" err="1"/>
              <a:t>врахуванням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факторів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зовнішнього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середовища</a:t>
            </a:r>
            <a:r>
              <a:rPr lang="ru-RU" altLang="en-US" sz="20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b="1" dirty="0" err="1"/>
              <a:t>Концепція</a:t>
            </a:r>
            <a:r>
              <a:rPr lang="ru-RU" altLang="en-US" sz="2000" b="1" dirty="0"/>
              <a:t> </a:t>
            </a:r>
            <a:r>
              <a:rPr lang="ru-RU" altLang="en-US" sz="2000" b="1" dirty="0" err="1"/>
              <a:t>глобальної</a:t>
            </a:r>
            <a:r>
              <a:rPr lang="ru-RU" altLang="en-US" sz="2000" b="1" dirty="0"/>
              <a:t> </a:t>
            </a:r>
            <a:r>
              <a:rPr lang="ru-RU" altLang="en-US" sz="2000" b="1" dirty="0" err="1"/>
              <a:t>стратегії</a:t>
            </a:r>
            <a:r>
              <a:rPr lang="ru-RU" altLang="en-US" sz="2000" i="1" dirty="0"/>
              <a:t> </a:t>
            </a:r>
            <a:r>
              <a:rPr lang="ru-RU" altLang="en-US" sz="2000" dirty="0" err="1"/>
              <a:t>спрямована</a:t>
            </a:r>
            <a:r>
              <a:rPr lang="ru-RU" altLang="en-US" sz="2000" dirty="0"/>
              <a:t> на </a:t>
            </a:r>
            <a:r>
              <a:rPr lang="ru-RU" altLang="en-US" sz="2000" dirty="0" err="1"/>
              <a:t>оптимізацію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діяльності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фірми</a:t>
            </a:r>
            <a:r>
              <a:rPr lang="ru-RU" altLang="en-US" sz="2000" dirty="0"/>
              <a:t>. В </a:t>
            </a:r>
            <a:r>
              <a:rPr lang="ru-RU" altLang="en-US" sz="2000" dirty="0" err="1"/>
              <a:t>ній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акцентується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увага</a:t>
            </a:r>
            <a:r>
              <a:rPr lang="ru-RU" altLang="en-US" sz="2000" dirty="0"/>
              <a:t> на </a:t>
            </a:r>
            <a:r>
              <a:rPr lang="ru-RU" altLang="en-US" sz="2000" dirty="0" err="1"/>
              <a:t>необхідності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вироботки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єдиної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стратегіх</a:t>
            </a:r>
            <a:r>
              <a:rPr lang="ru-RU" altLang="en-US" sz="2000" dirty="0"/>
              <a:t>, </a:t>
            </a:r>
            <a:r>
              <a:rPr lang="uk-UA" altLang="en-US" sz="2000" dirty="0"/>
              <a:t>спрямованої </a:t>
            </a:r>
            <a:r>
              <a:rPr lang="ru-RU" altLang="en-US" sz="2000" dirty="0"/>
              <a:t>на </a:t>
            </a:r>
            <a:r>
              <a:rPr lang="ru-RU" altLang="en-US" sz="2000" dirty="0" err="1"/>
              <a:t>оптимізацію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діяльності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всієї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корпорації</a:t>
            </a:r>
            <a:r>
              <a:rPr lang="ru-RU" altLang="en-US" sz="2000" dirty="0"/>
              <a:t>, а не </a:t>
            </a:r>
            <a:r>
              <a:rPr lang="ru-RU" altLang="en-US" sz="2000" dirty="0" err="1"/>
              <a:t>її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окремих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частин</a:t>
            </a:r>
            <a:r>
              <a:rPr lang="ru-RU" altLang="en-US" sz="2000" dirty="0"/>
              <a:t>.</a:t>
            </a:r>
            <a:endParaRPr lang="ru-RU" altLang="en-US" sz="2000" b="1" i="1" dirty="0"/>
          </a:p>
          <a:p>
            <a:pPr eaLnBrk="1" hangingPunct="1">
              <a:lnSpc>
                <a:spcPct val="80000"/>
              </a:lnSpc>
            </a:pPr>
            <a:r>
              <a:rPr lang="ru-RU" altLang="en-US" sz="2000" b="1" dirty="0" err="1"/>
              <a:t>Концепція</a:t>
            </a:r>
            <a:r>
              <a:rPr lang="ru-RU" altLang="en-US" sz="2000" b="1" dirty="0"/>
              <a:t> </a:t>
            </a:r>
            <a:r>
              <a:rPr lang="ru-RU" altLang="en-US" sz="2000" b="1" dirty="0" err="1"/>
              <a:t>цільової</a:t>
            </a:r>
            <a:r>
              <a:rPr lang="ru-RU" altLang="en-US" sz="2000" b="1" dirty="0"/>
              <a:t> </a:t>
            </a:r>
            <a:r>
              <a:rPr lang="ru-RU" altLang="en-US" sz="2000" b="1" dirty="0" err="1"/>
              <a:t>орієнтації</a:t>
            </a:r>
            <a:r>
              <a:rPr lang="ru-RU" altLang="en-US" sz="2000" i="1" dirty="0"/>
              <a:t> </a:t>
            </a:r>
            <a:r>
              <a:rPr lang="ru-RU" altLang="en-US" sz="2000" dirty="0" err="1"/>
              <a:t>стверджує</a:t>
            </a:r>
            <a:r>
              <a:rPr lang="ru-RU" altLang="en-US" sz="2000" dirty="0"/>
              <a:t>, </a:t>
            </a:r>
            <a:r>
              <a:rPr lang="ru-RU" altLang="en-US" sz="2000" dirty="0" err="1"/>
              <a:t>що</a:t>
            </a:r>
            <a:r>
              <a:rPr lang="ru-RU" altLang="en-US" sz="2000" dirty="0"/>
              <a:t> повинна </a:t>
            </a:r>
            <a:r>
              <a:rPr lang="ru-RU" altLang="en-US" sz="2000" dirty="0" err="1"/>
              <a:t>домінувати</a:t>
            </a:r>
            <a:r>
              <a:rPr lang="ru-RU" altLang="en-US" sz="2000" dirty="0"/>
              <a:t> роль </a:t>
            </a:r>
            <a:r>
              <a:rPr lang="ru-RU" altLang="en-US" sz="2000" dirty="0" err="1"/>
              <a:t>цілеполягання</a:t>
            </a:r>
            <a:r>
              <a:rPr lang="ru-RU" altLang="en-US" sz="2000" dirty="0"/>
              <a:t> в </a:t>
            </a:r>
            <a:r>
              <a:rPr lang="ru-RU" altLang="en-US" sz="2000" dirty="0" err="1"/>
              <a:t>процесах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планування</a:t>
            </a:r>
            <a:r>
              <a:rPr lang="ru-RU" altLang="en-US" sz="2000" dirty="0"/>
              <a:t>, </a:t>
            </a:r>
            <a:r>
              <a:rPr lang="ru-RU" altLang="en-US" sz="2000" dirty="0" err="1"/>
              <a:t>організації</a:t>
            </a:r>
            <a:r>
              <a:rPr lang="ru-RU" altLang="en-US" sz="2000" dirty="0"/>
              <a:t>, контролю, </a:t>
            </a:r>
            <a:r>
              <a:rPr lang="ru-RU" altLang="en-US" sz="2000" dirty="0" err="1"/>
              <a:t>мотивації</a:t>
            </a:r>
            <a:r>
              <a:rPr lang="ru-RU" altLang="en-US" sz="20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b="1" dirty="0" err="1"/>
              <a:t>Концепція</a:t>
            </a:r>
            <a:r>
              <a:rPr lang="ru-RU" altLang="en-US" sz="2000" b="1" dirty="0"/>
              <a:t> </a:t>
            </a:r>
            <a:r>
              <a:rPr lang="ru-RU" altLang="en-US" sz="2000" b="1" dirty="0" err="1"/>
              <a:t>ринкового</a:t>
            </a:r>
            <a:r>
              <a:rPr lang="ru-RU" altLang="en-US" sz="2000" b="1" dirty="0"/>
              <a:t> </a:t>
            </a:r>
            <a:r>
              <a:rPr lang="ru-RU" altLang="en-US" sz="2000" b="1" dirty="0" err="1"/>
              <a:t>управління</a:t>
            </a:r>
            <a:r>
              <a:rPr lang="ru-RU" altLang="en-US" sz="2000" i="1" dirty="0"/>
              <a:t> </a:t>
            </a:r>
            <a:r>
              <a:rPr lang="ru-RU" altLang="en-US" sz="2000" dirty="0" err="1"/>
              <a:t>спрямована</a:t>
            </a:r>
            <a:r>
              <a:rPr lang="ru-RU" altLang="en-US" sz="2000" dirty="0"/>
              <a:t> на </a:t>
            </a:r>
            <a:r>
              <a:rPr lang="ru-RU" altLang="en-US" sz="2000" dirty="0" err="1"/>
              <a:t>удосконалення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організаці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управління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діяльностю</a:t>
            </a:r>
            <a:r>
              <a:rPr lang="ru-RU" altLang="en-US" sz="2000" dirty="0"/>
              <a:t> </a:t>
            </a:r>
            <a:r>
              <a:rPr lang="ru-RU" altLang="en-US" sz="2000" dirty="0" err="1"/>
              <a:t>окремих</a:t>
            </a:r>
            <a:r>
              <a:rPr lang="ru-RU" altLang="en-US" sz="2000" dirty="0"/>
              <a:t> </a:t>
            </a:r>
            <a:r>
              <a:rPr lang="ru-RU" altLang="en-US" sz="2000"/>
              <a:t>підприємств. </a:t>
            </a:r>
            <a:endParaRPr lang="ru-RU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0188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Четверта управлінська революція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37481"/>
            <a:ext cx="11199125" cy="48394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000" dirty="0"/>
              <a:t>Співпадає з великою індустріальною революцією XVIII – XIX століть: її початок – поява капіталіста, а її кінець – прихід менеджера. Вектор руху: мануфактура – стара фабрична система – система акціонерного капіталу.</a:t>
            </a:r>
            <a:endParaRPr lang="ru-RU" sz="3000" dirty="0"/>
          </a:p>
          <a:p>
            <a:pPr marL="0" indent="0" algn="just">
              <a:buNone/>
            </a:pPr>
            <a:r>
              <a:rPr lang="uk-UA" sz="3000" b="1" dirty="0"/>
              <a:t>Суть IV-ї революції</a:t>
            </a:r>
            <a:r>
              <a:rPr lang="uk-UA" sz="3000" dirty="0"/>
              <a:t>: Спочатку менеджер і власник – одна особа. Згодом менеджмент відділяється від капіталу, замість одного капіталіста-менеджера-власника виникають дві спільноти: акціонери і наймані керівники (менеджери). </a:t>
            </a:r>
          </a:p>
          <a:p>
            <a:pPr marL="0" indent="0">
              <a:buNone/>
            </a:pPr>
            <a:r>
              <a:rPr lang="uk-UA" sz="3000" dirty="0"/>
              <a:t> </a:t>
            </a:r>
            <a:r>
              <a:rPr lang="uk-UA" sz="3000" b="1" dirty="0"/>
              <a:t>Менеджер стає координатором роботи спеціалістів за допомогою відповідних інструментів координації роботи людей: системи прийняття управлінських рішень, визначення цілей, завдань, функцій.</a:t>
            </a:r>
            <a:endParaRPr lang="ru-RU" sz="3000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450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9491" y="365127"/>
            <a:ext cx="8211127" cy="58118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91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П’ята управлінська революція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/>
              <a:t>Епоха монополістичного капіталізму (XX ст.)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 XX ст. – ЕПОХА ПРОТИТИДІЇ ІНДИВІДА ТА ОРГАНІЗАЦІЇ. Весь світ стає однією величезною організацією, в якій головні дійові особи – БЮРОКРАТ (Макс Вебер) і МЕНЕДЖЕР (</a:t>
            </a:r>
            <a:r>
              <a:rPr lang="uk-UA" dirty="0" err="1"/>
              <a:t>Дж</a:t>
            </a:r>
            <a:r>
              <a:rPr lang="uk-UA" dirty="0"/>
              <a:t>. </a:t>
            </a:r>
            <a:r>
              <a:rPr lang="uk-UA" dirty="0" err="1"/>
              <a:t>Бернхайм</a:t>
            </a:r>
            <a:r>
              <a:rPr lang="uk-UA" dirty="0"/>
              <a:t>). </a:t>
            </a:r>
            <a:endParaRPr lang="ru-RU" dirty="0"/>
          </a:p>
          <a:p>
            <a:pPr marL="0" indent="0" algn="just">
              <a:buNone/>
            </a:pPr>
            <a:r>
              <a:rPr lang="uk-UA" b="1" dirty="0"/>
              <a:t>Суть V-ї революції</a:t>
            </a:r>
            <a:r>
              <a:rPr lang="uk-UA" dirty="0"/>
              <a:t>: Поява окремого соціального класу професійних менеджерів. У 1941р. Джеймс </a:t>
            </a:r>
            <a:r>
              <a:rPr lang="uk-UA" dirty="0" err="1"/>
              <a:t>Бернхайм</a:t>
            </a:r>
            <a:r>
              <a:rPr lang="uk-UA" dirty="0"/>
              <a:t> пише книгу «Революція менеджерів», зміст якої окреслює суть п’ятої управлінської революції – клас капіталістів (власників) практично витіснений класом управлінців (менеджерів).• В наш час не власник протистоїть робітнику, а керівник (менеджер) – підпорядкованим йому спеціалістам.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Створення перших шкіл менеджменту, системи професійної освіти менеджерів.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6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виникнення менеджменту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820" y="1690690"/>
            <a:ext cx="1153235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 У другій половині XIX століття в США, як втім і в інших країнах, йшло бурхливе будівництво залізниць. Залізничний транспорт вимагав чіткої організації й планування перевезень, взаємозалежної роботи всіх служб. Саме тому залізничники першими почали шукати підходи щодо удосконалення системи управління.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79" y="3847309"/>
            <a:ext cx="4426922" cy="2710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78" y="3847309"/>
            <a:ext cx="4451943" cy="27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936" y="0"/>
            <a:ext cx="7092287" cy="2169994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rgbClr val="424242"/>
                </a:solidFill>
                <a:latin typeface="Tahoma" panose="020B0604030504040204" pitchFamily="34" charset="0"/>
              </a:rPr>
              <a:t>Деніел</a:t>
            </a:r>
            <a:r>
              <a:rPr lang="ru-RU" i="1" dirty="0">
                <a:solidFill>
                  <a:srgbClr val="424242"/>
                </a:solidFill>
                <a:latin typeface="Tahoma" panose="020B0604030504040204" pitchFamily="34" charset="0"/>
              </a:rPr>
              <a:t> Крей </a:t>
            </a:r>
            <a:r>
              <a:rPr lang="ru-RU" i="1" dirty="0" err="1">
                <a:solidFill>
                  <a:srgbClr val="424242"/>
                </a:solidFill>
                <a:latin typeface="Tahoma" panose="020B0604030504040204" pitchFamily="34" charset="0"/>
              </a:rPr>
              <a:t>Маккаллум</a:t>
            </a:r>
            <a:br>
              <a:rPr lang="ru-RU" dirty="0"/>
            </a:br>
            <a:r>
              <a:rPr lang="en-US" i="1" dirty="0"/>
              <a:t>Daniel Craig McCallum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3" y="1084997"/>
            <a:ext cx="3995738" cy="508000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73206" y="1978925"/>
            <a:ext cx="70013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(1815 - 1878).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Він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народився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в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сім'ї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шевця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Працював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теслею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побудував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багато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будинків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потім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улаштувався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в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залізничну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компанію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Нью-Йорк-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Ері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правління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якої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в 1854 </a:t>
            </a:r>
            <a:r>
              <a:rPr lang="en-US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p.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призначило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Маккаллума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генеральним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управляючим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Ерійської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лінії</a:t>
            </a:r>
            <a:r>
              <a:rPr lang="ru-RU" sz="28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5735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solidFill>
                  <a:srgbClr val="424242"/>
                </a:solidFill>
                <a:latin typeface="Tahoma" panose="020B0604030504040204" pitchFamily="34" charset="0"/>
              </a:rPr>
              <a:t>Деніел</a:t>
            </a:r>
            <a:r>
              <a:rPr lang="ru-RU" i="1" dirty="0">
                <a:solidFill>
                  <a:srgbClr val="424242"/>
                </a:solidFill>
                <a:latin typeface="Tahoma" panose="020B0604030504040204" pitchFamily="34" charset="0"/>
              </a:rPr>
              <a:t> Крей </a:t>
            </a:r>
            <a:r>
              <a:rPr lang="ru-RU" i="1" dirty="0" err="1">
                <a:solidFill>
                  <a:srgbClr val="424242"/>
                </a:solidFill>
                <a:latin typeface="Tahoma" panose="020B0604030504040204" pitchFamily="34" charset="0"/>
              </a:rPr>
              <a:t>Маккаллум</a:t>
            </a:r>
            <a:br>
              <a:rPr lang="en-US" dirty="0"/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672" y="1484153"/>
            <a:ext cx="11054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</a:rPr>
              <a:t>керував однією із залізниць і розробив </a:t>
            </a:r>
            <a:r>
              <a:rPr lang="uk-UA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нові підходи до управління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algn="just"/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</a:rPr>
              <a:t>Чітка ієрархія в системі управління, своєчасне </a:t>
            </a:r>
            <a:r>
              <a:rPr lang="uk-UA" sz="2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планування і контроль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</a:rPr>
              <a:t>Особливу увагу звертав на </a:t>
            </a:r>
            <a:r>
              <a:rPr lang="uk-UA" sz="2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наявність інструкцій для всіх посадових осіб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</a:rPr>
              <a:t> і взаємозв'язок цих інструкцій. </a:t>
            </a:r>
          </a:p>
          <a:p>
            <a:pPr algn="just"/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</a:rPr>
              <a:t>Основою порядку він вважав тверду </a:t>
            </a:r>
            <a:r>
              <a:rPr lang="uk-UA" sz="2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дисципліну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</a:rPr>
              <a:t> й, у першу чергу, виробничу. </a:t>
            </a:r>
            <a:r>
              <a:rPr lang="uk-UA" sz="2800" i="1" dirty="0">
                <a:latin typeface="Arial" panose="020B0604020202020204" pitchFamily="34" charset="0"/>
                <a:ea typeface="Times New Roman" panose="02020603050405020304" pitchFamily="18" charset="0"/>
              </a:rPr>
              <a:t>Його роботи й практична діяльність знайшли застосування на багатьох залізницях і не тільки на них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7171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925"/>
            <a:ext cx="10515600" cy="1325563"/>
          </a:xfrm>
        </p:spPr>
        <p:txBody>
          <a:bodyPr/>
          <a:lstStyle/>
          <a:p>
            <a:pPr algn="ctr"/>
            <a:r>
              <a:rPr lang="ru-RU" b="1" i="1" dirty="0" err="1"/>
              <a:t>Генрі</a:t>
            </a:r>
            <a:r>
              <a:rPr lang="ru-RU" b="1" i="1" dirty="0"/>
              <a:t> </a:t>
            </a:r>
            <a:r>
              <a:rPr lang="ru-RU" b="1" i="1" dirty="0" err="1"/>
              <a:t>Варнум</a:t>
            </a:r>
            <a:r>
              <a:rPr lang="ru-RU" b="1" i="1" dirty="0"/>
              <a:t> </a:t>
            </a:r>
            <a:r>
              <a:rPr lang="ru-RU" b="1" i="1" dirty="0" err="1"/>
              <a:t>Пурр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34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err="1"/>
              <a:t>Найвідомішим</a:t>
            </a:r>
            <a:r>
              <a:rPr lang="ru-RU" sz="3200" dirty="0"/>
              <a:t> </a:t>
            </a:r>
            <a:r>
              <a:rPr lang="ru-RU" sz="3200" dirty="0" err="1"/>
              <a:t>послідовником</a:t>
            </a:r>
            <a:r>
              <a:rPr lang="ru-RU" sz="3200" dirty="0"/>
              <a:t> </a:t>
            </a:r>
            <a:r>
              <a:rPr lang="ru-RU" sz="3200" dirty="0" err="1"/>
              <a:t>Маккаллума</a:t>
            </a:r>
            <a:r>
              <a:rPr lang="ru-RU" sz="3200" dirty="0"/>
              <a:t> </a:t>
            </a:r>
            <a:r>
              <a:rPr lang="ru-RU" sz="3200" dirty="0" err="1"/>
              <a:t>був</a:t>
            </a:r>
            <a:r>
              <a:rPr lang="ru-RU" sz="3200" dirty="0"/>
              <a:t> </a:t>
            </a:r>
            <a:r>
              <a:rPr lang="ru-RU" sz="3200" i="1" dirty="0" err="1"/>
              <a:t>Генрі</a:t>
            </a:r>
            <a:r>
              <a:rPr lang="ru-RU" sz="3200" i="1" dirty="0"/>
              <a:t> </a:t>
            </a:r>
            <a:r>
              <a:rPr lang="ru-RU" sz="3200" i="1" dirty="0" err="1"/>
              <a:t>Варнум</a:t>
            </a:r>
            <a:r>
              <a:rPr lang="ru-RU" sz="3200" i="1" dirty="0"/>
              <a:t> </a:t>
            </a:r>
            <a:r>
              <a:rPr lang="ru-RU" sz="3200" i="1" dirty="0" err="1"/>
              <a:t>Пурр</a:t>
            </a:r>
            <a:r>
              <a:rPr lang="ru-RU" sz="3200" dirty="0"/>
              <a:t> (1812—1905). На </a:t>
            </a:r>
            <a:r>
              <a:rPr lang="ru-RU" sz="3200" dirty="0" err="1"/>
              <a:t>відміну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Маккаллума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не </a:t>
            </a:r>
            <a:r>
              <a:rPr lang="ru-RU" sz="3200" dirty="0" err="1"/>
              <a:t>був</a:t>
            </a:r>
            <a:r>
              <a:rPr lang="ru-RU" sz="3200" dirty="0"/>
              <a:t> </a:t>
            </a:r>
            <a:r>
              <a:rPr lang="ru-RU" sz="3200" dirty="0" err="1"/>
              <a:t>практикуючим</a:t>
            </a:r>
            <a:r>
              <a:rPr lang="ru-RU" sz="3200" dirty="0"/>
              <a:t> менеджером. </a:t>
            </a:r>
            <a:r>
              <a:rPr lang="ru-RU" sz="3200" dirty="0" err="1"/>
              <a:t>Пурр</a:t>
            </a:r>
            <a:r>
              <a:rPr lang="ru-RU" sz="3200" dirty="0"/>
              <a:t> </a:t>
            </a:r>
            <a:r>
              <a:rPr lang="ru-RU" sz="3200" dirty="0" err="1"/>
              <a:t>займав</a:t>
            </a:r>
            <a:r>
              <a:rPr lang="ru-RU" sz="3200" dirty="0"/>
              <a:t> посаду редактора журналу «</a:t>
            </a:r>
            <a:r>
              <a:rPr lang="en-US" sz="3200" dirty="0"/>
              <a:t>American Railroad Journal», </a:t>
            </a:r>
            <a:r>
              <a:rPr lang="ru-RU" sz="3200" dirty="0" err="1"/>
              <a:t>зарекомендував</a:t>
            </a:r>
            <a:r>
              <a:rPr lang="ru-RU" sz="3200" dirty="0"/>
              <a:t> себе теоретиком менеджменту.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1" y="3725839"/>
            <a:ext cx="6818715" cy="27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1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5931090" cy="1325563"/>
          </a:xfrm>
        </p:spPr>
        <p:txBody>
          <a:bodyPr/>
          <a:lstStyle/>
          <a:p>
            <a:r>
              <a:rPr lang="ru-RU" i="1" dirty="0" err="1"/>
              <a:t>Генрі</a:t>
            </a:r>
            <a:r>
              <a:rPr lang="ru-RU" i="1" dirty="0"/>
              <a:t> </a:t>
            </a:r>
            <a:r>
              <a:rPr lang="ru-RU" i="1" dirty="0" err="1"/>
              <a:t>Варнум</a:t>
            </a:r>
            <a:r>
              <a:rPr lang="ru-RU" i="1" dirty="0"/>
              <a:t> </a:t>
            </a:r>
            <a:r>
              <a:rPr lang="ru-RU" i="1" dirty="0" err="1"/>
              <a:t>Пурр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93109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dirty="0"/>
              <a:t>розвив ідеї попередника, звертаючи увагу на особливу роль працівників, на розуміння своїх обов'язків,  ролі й значення їхньої роботи для чіткої діяльності всієї організації.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45" y="544772"/>
            <a:ext cx="3987830" cy="575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907507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Генри </a:t>
            </a:r>
            <a:r>
              <a:rPr lang="ru-RU" dirty="0" err="1"/>
              <a:t>Робінсон</a:t>
            </a:r>
            <a:r>
              <a:rPr lang="ru-RU" dirty="0"/>
              <a:t> </a:t>
            </a:r>
            <a:r>
              <a:rPr lang="ru-RU" dirty="0" err="1"/>
              <a:t>Таун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(1844—1924)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60354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/>
              <a:t>Необхідно зазначити, що в останній чверті XIX століття активізувалася робота з удосконалювання керування й в інших галузях виробництва. Одним з видатних керівників того часу був Г. Таун. </a:t>
            </a:r>
            <a:endParaRPr lang="en-US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84" y="174009"/>
            <a:ext cx="46958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5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Генри </a:t>
            </a:r>
            <a:r>
              <a:rPr lang="ru-RU" dirty="0" err="1"/>
              <a:t>Робінсон</a:t>
            </a:r>
            <a:r>
              <a:rPr lang="ru-RU" dirty="0"/>
              <a:t> </a:t>
            </a:r>
            <a:r>
              <a:rPr lang="ru-RU" dirty="0" err="1"/>
              <a:t>Таун</a:t>
            </a:r>
            <a:r>
              <a:rPr lang="ru-RU" dirty="0"/>
              <a:t> 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902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/>
              <a:t>перший висловив думку про те, що інженер, керуючий виробництвом, повинен бути економістом (інженером-економістом). Г. Таун </a:t>
            </a:r>
            <a:r>
              <a:rPr lang="uk-UA" sz="4000" dirty="0">
                <a:solidFill>
                  <a:srgbClr val="7030A0"/>
                </a:solidFill>
              </a:rPr>
              <a:t>назвав інженера-економіста менеджером </a:t>
            </a:r>
            <a:r>
              <a:rPr lang="uk-UA" sz="3200" dirty="0"/>
              <a:t>і висловив думку, що управління повинне бути особливою наукою, що дозволить зробити його досконалішим. Він вважав, що керуючі (менеджери) повинні об'єднатися в асоціацію, випускати свої журнали, обмінюватися досвідом. </a:t>
            </a:r>
            <a:endParaRPr lang="ru-RU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2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2.1. Передумови виникнення науки управління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 err="1"/>
              <a:t>Приступаючи</a:t>
            </a:r>
            <a:r>
              <a:rPr lang="ru-RU" i="1" dirty="0"/>
              <a:t> до </a:t>
            </a:r>
            <a:r>
              <a:rPr lang="ru-RU" i="1" dirty="0" err="1"/>
              <a:t>вивчення</a:t>
            </a:r>
            <a:r>
              <a:rPr lang="ru-RU" i="1" dirty="0"/>
              <a:t> менеджменту,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вирішити</a:t>
            </a:r>
            <a:r>
              <a:rPr lang="ru-RU" i="1" dirty="0"/>
              <a:t>, з </a:t>
            </a:r>
            <a:r>
              <a:rPr lang="ru-RU" i="1" dirty="0" err="1"/>
              <a:t>чого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розпочати</a:t>
            </a:r>
            <a:r>
              <a:rPr lang="ru-RU" i="1" dirty="0"/>
              <a:t>. </a:t>
            </a:r>
            <a:r>
              <a:rPr lang="ru-RU" i="1" dirty="0" err="1"/>
              <a:t>Дехто</a:t>
            </a:r>
            <a:r>
              <a:rPr lang="ru-RU" i="1" dirty="0"/>
              <a:t> </a:t>
            </a:r>
            <a:r>
              <a:rPr lang="ru-RU" i="1" dirty="0" err="1"/>
              <a:t>вважає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з </a:t>
            </a:r>
            <a:r>
              <a:rPr lang="ru-RU" i="1" dirty="0" err="1"/>
              <a:t>глибокої</a:t>
            </a:r>
            <a:r>
              <a:rPr lang="ru-RU" i="1" dirty="0"/>
              <a:t> </a:t>
            </a:r>
            <a:r>
              <a:rPr lang="ru-RU" i="1" dirty="0" err="1"/>
              <a:t>історії</a:t>
            </a:r>
            <a:r>
              <a:rPr lang="ru-RU" i="1" dirty="0"/>
              <a:t> </a:t>
            </a:r>
            <a:r>
              <a:rPr lang="ru-RU" i="1" dirty="0" err="1"/>
              <a:t>людського</a:t>
            </a:r>
            <a:r>
              <a:rPr lang="ru-RU" i="1" dirty="0"/>
              <a:t> </a:t>
            </a:r>
            <a:r>
              <a:rPr lang="ru-RU" i="1" dirty="0" err="1"/>
              <a:t>суспільства</a:t>
            </a:r>
            <a:r>
              <a:rPr lang="ru-RU" i="1" dirty="0"/>
              <a:t>. </a:t>
            </a:r>
            <a:r>
              <a:rPr lang="ru-RU" i="1" dirty="0" err="1"/>
              <a:t>Інші</a:t>
            </a:r>
            <a:r>
              <a:rPr lang="ru-RU" i="1" dirty="0"/>
              <a:t> </a:t>
            </a:r>
            <a:r>
              <a:rPr lang="ru-RU" i="1" dirty="0" err="1"/>
              <a:t>вважають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б неправильно. Як би ми не </a:t>
            </a:r>
            <a:r>
              <a:rPr lang="ru-RU" i="1" dirty="0" err="1"/>
              <a:t>ставилися</a:t>
            </a:r>
            <a:r>
              <a:rPr lang="ru-RU" i="1" dirty="0"/>
              <a:t> до </a:t>
            </a:r>
            <a:r>
              <a:rPr lang="ru-RU" i="1" dirty="0" err="1"/>
              <a:t>історії</a:t>
            </a:r>
            <a:r>
              <a:rPr lang="ru-RU" i="1" dirty="0"/>
              <a:t>, але </a:t>
            </a:r>
            <a:r>
              <a:rPr lang="ru-RU" i="1" dirty="0" err="1"/>
              <a:t>життя</a:t>
            </a:r>
            <a:r>
              <a:rPr lang="ru-RU" i="1" dirty="0"/>
              <a:t> </a:t>
            </a:r>
            <a:r>
              <a:rPr lang="ru-RU" i="1" dirty="0" err="1"/>
              <a:t>змушує</a:t>
            </a:r>
            <a:r>
              <a:rPr lang="ru-RU" i="1" dirty="0"/>
              <a:t> нас </a:t>
            </a:r>
            <a:r>
              <a:rPr lang="ru-RU" i="1" dirty="0" err="1"/>
              <a:t>оглядатися</a:t>
            </a:r>
            <a:r>
              <a:rPr lang="ru-RU" i="1" dirty="0"/>
              <a:t> в </a:t>
            </a:r>
            <a:r>
              <a:rPr lang="ru-RU" i="1" dirty="0" err="1"/>
              <a:t>минуле</a:t>
            </a:r>
            <a:r>
              <a:rPr lang="ru-RU" i="1" dirty="0"/>
              <a:t>, </a:t>
            </a:r>
            <a:r>
              <a:rPr lang="ru-RU" i="1" dirty="0" err="1"/>
              <a:t>оскільки</a:t>
            </a:r>
            <a:r>
              <a:rPr lang="ru-RU" i="1" dirty="0"/>
              <a:t> </a:t>
            </a:r>
            <a:r>
              <a:rPr lang="ru-RU" i="1" dirty="0" err="1"/>
              <a:t>це</a:t>
            </a:r>
            <a:r>
              <a:rPr lang="ru-RU" i="1" dirty="0"/>
              <a:t> все, </a:t>
            </a:r>
            <a:r>
              <a:rPr lang="ru-RU" i="1" dirty="0" err="1"/>
              <a:t>що</a:t>
            </a:r>
            <a:r>
              <a:rPr lang="ru-RU" i="1" dirty="0"/>
              <a:t> ми </a:t>
            </a:r>
            <a:r>
              <a:rPr lang="ru-RU" i="1" dirty="0" err="1"/>
              <a:t>маємо</a:t>
            </a:r>
            <a:r>
              <a:rPr lang="ru-RU" i="1" dirty="0"/>
              <a:t> для того, </a:t>
            </a: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/>
              <a:t>щось</a:t>
            </a:r>
            <a:r>
              <a:rPr lang="ru-RU" i="1" dirty="0"/>
              <a:t> </a:t>
            </a:r>
            <a:r>
              <a:rPr lang="ru-RU" i="1" dirty="0" err="1"/>
              <a:t>дізнатися</a:t>
            </a:r>
            <a:r>
              <a:rPr lang="ru-RU" i="1" dirty="0"/>
              <a:t> про </a:t>
            </a:r>
            <a:r>
              <a:rPr lang="ru-RU" i="1" dirty="0" err="1"/>
              <a:t>майбутнє</a:t>
            </a:r>
            <a:r>
              <a:rPr lang="ru-RU" i="1" dirty="0"/>
              <a:t>.</a:t>
            </a:r>
            <a:endParaRPr lang="uk-UA" i="1" dirty="0"/>
          </a:p>
          <a:p>
            <a:pPr marL="0" indent="0" algn="just">
              <a:buNone/>
            </a:pPr>
            <a:r>
              <a:rPr lang="uk-UA" dirty="0"/>
              <a:t>Розвиток та виникнення управління почалось з появою першої управлінської революції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8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2.2. </a:t>
            </a:r>
            <a:r>
              <a:rPr lang="ru-RU" b="1" dirty="0" err="1"/>
              <a:t>Існуючі</a:t>
            </a:r>
            <a:r>
              <a:rPr lang="ru-RU" b="1" dirty="0"/>
              <a:t> </a:t>
            </a:r>
            <a:r>
              <a:rPr lang="ru-RU" b="1" dirty="0" err="1"/>
              <a:t>парадигми</a:t>
            </a:r>
            <a:r>
              <a:rPr lang="ru-RU" b="1" dirty="0"/>
              <a:t> менеджменту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3600" b="1" dirty="0"/>
              <a:t>Парадигма</a:t>
            </a:r>
            <a:r>
              <a:rPr lang="uk-UA" sz="3600" dirty="0"/>
              <a:t> (від грецького </a:t>
            </a:r>
            <a:r>
              <a:rPr lang="ru-RU" sz="3600" dirty="0" err="1"/>
              <a:t>paradeigma</a:t>
            </a:r>
            <a:r>
              <a:rPr lang="uk-UA" sz="3600" dirty="0"/>
              <a:t> – приклад, зразок; </a:t>
            </a:r>
            <a:r>
              <a:rPr lang="uk-UA" sz="3600" dirty="0" err="1"/>
              <a:t>англ</a:t>
            </a:r>
            <a:r>
              <a:rPr lang="uk-UA" sz="3600" dirty="0"/>
              <a:t>. </a:t>
            </a:r>
            <a:r>
              <a:rPr lang="ru-RU" sz="3600" dirty="0" err="1"/>
              <a:t>Paradigm</a:t>
            </a:r>
            <a:r>
              <a:rPr lang="uk-UA" sz="3600" dirty="0"/>
              <a:t>) </a:t>
            </a:r>
          </a:p>
          <a:p>
            <a:pPr marL="0" indent="0" algn="just">
              <a:buNone/>
            </a:pPr>
            <a:r>
              <a:rPr lang="uk-UA" sz="3600" dirty="0"/>
              <a:t>1)</a:t>
            </a:r>
            <a:r>
              <a:rPr lang="ru-RU" sz="3600" dirty="0"/>
              <a:t> </a:t>
            </a:r>
            <a:r>
              <a:rPr lang="uk-UA" sz="3600" dirty="0"/>
              <a:t>ключова ідея, яку покладено в основу побудови концепції; </a:t>
            </a:r>
          </a:p>
          <a:p>
            <a:pPr marL="0" indent="0" algn="just">
              <a:buNone/>
            </a:pPr>
            <a:r>
              <a:rPr lang="uk-UA" sz="3600" dirty="0"/>
              <a:t>2) вихідна позиція (поняття, модель) в постановці проблем, їх поясненні і рішенні; </a:t>
            </a:r>
          </a:p>
          <a:p>
            <a:pPr marL="0" indent="0" algn="just">
              <a:buNone/>
            </a:pPr>
            <a:r>
              <a:rPr lang="uk-UA" sz="3600" dirty="0"/>
              <a:t>3) приклад з історії, узятий для доказу, порівняння.</a:t>
            </a: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467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err="1"/>
              <a:t>Пітер</a:t>
            </a:r>
            <a:r>
              <a:rPr lang="ru-RU" i="1" dirty="0"/>
              <a:t> </a:t>
            </a:r>
            <a:r>
              <a:rPr lang="ru-RU" i="1" dirty="0" err="1"/>
              <a:t>Друкер</a:t>
            </a:r>
            <a:r>
              <a:rPr lang="ru-RU" i="1" dirty="0"/>
              <a:t> «</a:t>
            </a:r>
            <a:r>
              <a:rPr lang="ru-RU" i="1" dirty="0" err="1"/>
              <a:t>Завдання</a:t>
            </a:r>
            <a:r>
              <a:rPr lang="ru-RU" i="1" dirty="0"/>
              <a:t> менеджменту в XXI </a:t>
            </a:r>
            <a:r>
              <a:rPr lang="ru-RU" i="1" dirty="0" err="1"/>
              <a:t>столітті</a:t>
            </a:r>
            <a:r>
              <a:rPr lang="ru-RU" i="1" dirty="0"/>
              <a:t>»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38733"/>
            <a:ext cx="10515600" cy="3338229"/>
          </a:xfrm>
        </p:spPr>
        <p:txBody>
          <a:bodyPr/>
          <a:lstStyle/>
          <a:p>
            <a:pPr marL="0" indent="0" algn="r">
              <a:buNone/>
            </a:pPr>
            <a:r>
              <a:rPr lang="ru-RU" sz="4000" i="1" dirty="0"/>
              <a:t>Парадигма будь-</a:t>
            </a:r>
            <a:r>
              <a:rPr lang="ru-RU" sz="4000" i="1" dirty="0" err="1"/>
              <a:t>якої</a:t>
            </a:r>
            <a:r>
              <a:rPr lang="ru-RU" sz="4000" i="1" dirty="0"/>
              <a:t> </a:t>
            </a:r>
            <a:r>
              <a:rPr lang="ru-RU" sz="4000" i="1" dirty="0" err="1"/>
              <a:t>суспільної</a:t>
            </a:r>
            <a:r>
              <a:rPr lang="ru-RU" sz="4000" i="1" dirty="0"/>
              <a:t> науки, і </a:t>
            </a:r>
            <a:r>
              <a:rPr lang="ru-RU" sz="4000" i="1" dirty="0" err="1"/>
              <a:t>зокрема</a:t>
            </a:r>
            <a:r>
              <a:rPr lang="ru-RU" sz="4000" i="1" dirty="0"/>
              <a:t> менеджменту, </a:t>
            </a:r>
            <a:r>
              <a:rPr lang="ru-RU" sz="4000" i="1" dirty="0" err="1"/>
              <a:t>ґрунтується</a:t>
            </a:r>
            <a:r>
              <a:rPr lang="ru-RU" sz="4000" i="1" dirty="0"/>
              <a:t> на </a:t>
            </a:r>
            <a:r>
              <a:rPr lang="ru-RU" sz="4000" i="1" dirty="0" err="1"/>
              <a:t>уявленнях</a:t>
            </a:r>
            <a:r>
              <a:rPr lang="ru-RU" sz="4000" i="1" dirty="0"/>
              <a:t> про </a:t>
            </a:r>
            <a:r>
              <a:rPr lang="ru-RU" sz="4000" i="1" dirty="0" err="1"/>
              <a:t>реальність</a:t>
            </a:r>
            <a:r>
              <a:rPr lang="ru-RU" sz="4000" i="1" dirty="0"/>
              <a:t>. </a:t>
            </a:r>
            <a:r>
              <a:rPr lang="ru-RU" sz="4000" i="1" dirty="0" err="1"/>
              <a:t>Парадигми</a:t>
            </a:r>
            <a:r>
              <a:rPr lang="ru-RU" sz="4000" i="1" dirty="0"/>
              <a:t> </a:t>
            </a:r>
            <a:r>
              <a:rPr lang="ru-RU" sz="4000" i="1" dirty="0" err="1"/>
              <a:t>формують</a:t>
            </a:r>
            <a:r>
              <a:rPr lang="ru-RU" sz="4000" i="1" dirty="0"/>
              <a:t> </a:t>
            </a:r>
            <a:r>
              <a:rPr lang="ru-RU" sz="4000" i="1" dirty="0" err="1"/>
              <a:t>учені</a:t>
            </a:r>
            <a:r>
              <a:rPr lang="ru-RU" sz="4000" i="1" dirty="0"/>
              <a:t> і практики.</a:t>
            </a:r>
            <a:endParaRPr lang="ru-RU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12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Парадигма ХХ століття включає наступне: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1003"/>
            <a:ext cx="10515600" cy="49759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dirty="0"/>
              <a:t>Підприємства відносно закрита система.</a:t>
            </a:r>
          </a:p>
          <a:p>
            <a:pPr marL="514350" indent="-514350">
              <a:buAutoNum type="arabicPeriod"/>
            </a:pPr>
            <a:r>
              <a:rPr lang="uk-UA" dirty="0"/>
              <a:t>Цілі, завдання та умови діяльності підприємства є достатньо стабільними.</a:t>
            </a:r>
          </a:p>
          <a:p>
            <a:pPr marL="514350" indent="-514350">
              <a:buAutoNum type="arabicPeriod"/>
            </a:pPr>
            <a:r>
              <a:rPr lang="uk-UA" dirty="0"/>
              <a:t>Зростання масштабів виробництва продукції та послуг – головний фактор успіху та конкурентоспроможності.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dirty="0"/>
              <a:t>Раціональна організація виробництва, ефективне використання всіх ресурсів, підвищення продуктивності праці – головні завдання.</a:t>
            </a:r>
            <a:endParaRPr lang="ru-RU" dirty="0"/>
          </a:p>
          <a:p>
            <a:pPr marL="514350" indent="-514350">
              <a:buAutoNum type="arabicPeriod"/>
            </a:pPr>
            <a:r>
              <a:rPr lang="uk-UA" dirty="0"/>
              <a:t>Головне джерело доданої вартості – виробничий робітник і продуктивність його праці.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42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370" y="842986"/>
            <a:ext cx="1023013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/>
              <a:t>6. Система управління будується на контролі всіх видів діяльності та функціональному поділі праці.</a:t>
            </a:r>
            <a:endParaRPr lang="ru-RU" sz="3200" dirty="0"/>
          </a:p>
          <a:p>
            <a:pPr marL="0" indent="0" algn="just">
              <a:buNone/>
            </a:pPr>
            <a:r>
              <a:rPr lang="uk-UA" sz="3200" dirty="0"/>
              <a:t>7. Підвищення рівня продуктивності праці – головна задача менеджера.</a:t>
            </a:r>
            <a:endParaRPr lang="ru-RU" sz="3200" dirty="0"/>
          </a:p>
          <a:p>
            <a:pPr marL="0" indent="0" algn="just">
              <a:buNone/>
            </a:pPr>
            <a:r>
              <a:rPr lang="ru-RU" sz="3200" dirty="0"/>
              <a:t>	</a:t>
            </a:r>
          </a:p>
          <a:p>
            <a:pPr marL="0" indent="0" algn="just">
              <a:buNone/>
            </a:pPr>
            <a:r>
              <a:rPr lang="ru-RU" sz="3200" dirty="0"/>
              <a:t>В </a:t>
            </a:r>
            <a:r>
              <a:rPr lang="ru-RU" sz="3200" dirty="0" err="1"/>
              <a:t>сучасних</a:t>
            </a:r>
            <a:r>
              <a:rPr lang="ru-RU" sz="3200" dirty="0"/>
              <a:t> </a:t>
            </a:r>
            <a:r>
              <a:rPr lang="ru-RU" sz="3200" dirty="0" err="1"/>
              <a:t>умовах</a:t>
            </a:r>
            <a:r>
              <a:rPr lang="ru-RU" sz="3200" dirty="0"/>
              <a:t> </a:t>
            </a:r>
            <a:r>
              <a:rPr lang="ru-RU" sz="3200" dirty="0" err="1"/>
              <a:t>загальні</a:t>
            </a:r>
            <a:r>
              <a:rPr lang="ru-RU" sz="3200" dirty="0"/>
              <a:t> </a:t>
            </a:r>
            <a:r>
              <a:rPr lang="ru-RU" sz="3200" dirty="0" err="1"/>
              <a:t>положення</a:t>
            </a:r>
            <a:r>
              <a:rPr lang="ru-RU" sz="3200" dirty="0"/>
              <a:t> </a:t>
            </a:r>
            <a:r>
              <a:rPr lang="ru-RU" sz="3200" dirty="0" err="1"/>
              <a:t>парадигми</a:t>
            </a:r>
            <a:r>
              <a:rPr lang="ru-RU" sz="3200" dirty="0"/>
              <a:t> </a:t>
            </a:r>
            <a:r>
              <a:rPr lang="ru-RU" sz="3200" dirty="0" err="1"/>
              <a:t>залишилися</a:t>
            </a:r>
            <a:r>
              <a:rPr lang="ru-RU" sz="3200" dirty="0"/>
              <a:t> </a:t>
            </a:r>
            <a:r>
              <a:rPr lang="ru-RU" sz="3200" dirty="0" err="1"/>
              <a:t>незмінними</a:t>
            </a:r>
            <a:r>
              <a:rPr lang="ru-RU" sz="3200" dirty="0"/>
              <a:t>. </a:t>
            </a:r>
            <a:r>
              <a:rPr lang="ru-RU" sz="3200" dirty="0" err="1"/>
              <a:t>Однак</a:t>
            </a:r>
            <a:r>
              <a:rPr lang="ru-RU" sz="3200" dirty="0"/>
              <a:t> </a:t>
            </a:r>
            <a:r>
              <a:rPr lang="ru-RU" sz="3200" dirty="0" err="1"/>
              <a:t>деякі</a:t>
            </a:r>
            <a:r>
              <a:rPr lang="ru-RU" sz="3200" dirty="0"/>
              <a:t> з них </a:t>
            </a:r>
            <a:r>
              <a:rPr lang="ru-RU" sz="3200" dirty="0" err="1"/>
              <a:t>дещо</a:t>
            </a:r>
            <a:r>
              <a:rPr lang="ru-RU" sz="3200" dirty="0"/>
              <a:t> </a:t>
            </a:r>
            <a:r>
              <a:rPr lang="ru-RU" sz="3200" dirty="0" err="1"/>
              <a:t>змінилися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5559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Сучасна парадигма менеджменту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Менеджери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лояльно </a:t>
            </a:r>
            <a:r>
              <a:rPr lang="ru-RU" dirty="0" err="1"/>
              <a:t>ставитися</a:t>
            </a:r>
            <a:r>
              <a:rPr lang="ru-RU" dirty="0"/>
              <a:t> до </a:t>
            </a:r>
            <a:r>
              <a:rPr lang="ru-RU" dirty="0" err="1"/>
              <a:t>робітників</a:t>
            </a:r>
            <a:r>
              <a:rPr lang="ru-RU" dirty="0"/>
              <a:t> і </a:t>
            </a:r>
            <a:r>
              <a:rPr lang="ru-RU" dirty="0" err="1"/>
              <a:t>пам’ятати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робітники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рушійна</a:t>
            </a:r>
            <a:r>
              <a:rPr lang="ru-RU" dirty="0"/>
              <a:t> сила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атмосфера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сприяла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, як </a:t>
            </a:r>
            <a:r>
              <a:rPr lang="ru-RU" dirty="0" err="1"/>
              <a:t>фізичних</a:t>
            </a:r>
            <a:r>
              <a:rPr lang="ru-RU" dirty="0"/>
              <a:t> так і </a:t>
            </a:r>
            <a:r>
              <a:rPr lang="ru-RU" dirty="0" err="1"/>
              <a:t>інтелектуальних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, а </a:t>
            </a:r>
            <a:r>
              <a:rPr lang="ru-RU" dirty="0" err="1"/>
              <a:t>інтелектуальні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</a:t>
            </a:r>
            <a:r>
              <a:rPr lang="ru-RU" dirty="0" err="1"/>
              <a:t>безмежні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Робітники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справедливої</a:t>
            </a:r>
            <a:r>
              <a:rPr lang="ru-RU" dirty="0"/>
              <a:t> </a:t>
            </a:r>
            <a:r>
              <a:rPr lang="ru-RU" dirty="0" err="1"/>
              <a:t>моральної</a:t>
            </a:r>
            <a:r>
              <a:rPr lang="ru-RU" dirty="0"/>
              <a:t> та </a:t>
            </a:r>
            <a:r>
              <a:rPr lang="ru-RU" dirty="0" err="1"/>
              <a:t>матеріальної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06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66" y="11568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Зацікавленість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росту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5. 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.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робітник</a:t>
            </a:r>
            <a:r>
              <a:rPr lang="ru-RU" dirty="0"/>
              <a:t> повинен </a:t>
            </a:r>
            <a:r>
              <a:rPr lang="ru-RU" dirty="0" err="1"/>
              <a:t>відповідати</a:t>
            </a:r>
            <a:r>
              <a:rPr lang="ru-RU" dirty="0"/>
              <a:t> за свою роботу. 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dirty="0" err="1"/>
              <a:t>Необхідною</a:t>
            </a:r>
            <a:r>
              <a:rPr lang="ru-RU" dirty="0"/>
              <a:t> є </a:t>
            </a:r>
            <a:r>
              <a:rPr lang="ru-RU" dirty="0" err="1"/>
              <a:t>своєчасна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 err="1"/>
              <a:t>Важливим</a:t>
            </a:r>
            <a:r>
              <a:rPr lang="ru-RU" dirty="0"/>
              <a:t> є акцент на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росту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dirty="0" err="1"/>
              <a:t>Етика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64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«Нова парадигма </a:t>
            </a:r>
            <a:r>
              <a:rPr lang="ru-RU" dirty="0" err="1"/>
              <a:t>менедженту</a:t>
            </a:r>
            <a:r>
              <a:rPr lang="ru-RU" dirty="0"/>
              <a:t>» </a:t>
            </a:r>
            <a:r>
              <a:rPr lang="ru-RU" dirty="0" err="1"/>
              <a:t>або</a:t>
            </a:r>
            <a:r>
              <a:rPr lang="ru-RU" dirty="0"/>
              <a:t> «Парадигма XXI </a:t>
            </a:r>
            <a:r>
              <a:rPr lang="ru-RU" dirty="0" err="1"/>
              <a:t>століття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доданої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є люди,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наділені</a:t>
            </a:r>
            <a:r>
              <a:rPr lang="ru-RU" dirty="0"/>
              <a:t> </a:t>
            </a:r>
            <a:r>
              <a:rPr lang="ru-RU" dirty="0" err="1"/>
              <a:t>глибокими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/>
              <a:t> і </a:t>
            </a:r>
            <a:r>
              <a:rPr lang="ru-RU" dirty="0" err="1"/>
              <a:t>умовами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 одного боку </a:t>
            </a:r>
            <a:r>
              <a:rPr lang="ru-RU" dirty="0" err="1"/>
              <a:t>орієнтація</a:t>
            </a:r>
            <a:r>
              <a:rPr lang="ru-RU" dirty="0"/>
              <a:t> на </a:t>
            </a:r>
            <a:r>
              <a:rPr lang="ru-RU" dirty="0" err="1"/>
              <a:t>якість</a:t>
            </a:r>
            <a:r>
              <a:rPr lang="ru-RU" dirty="0"/>
              <a:t> та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потреби </a:t>
            </a:r>
            <a:r>
              <a:rPr lang="ru-RU" dirty="0" err="1"/>
              <a:t>споживачів</a:t>
            </a:r>
            <a:r>
              <a:rPr lang="ru-RU" dirty="0"/>
              <a:t>, а 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виробленої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Миттєва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раціоналізації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(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31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парадигми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.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 err="1"/>
              <a:t>Група</a:t>
            </a:r>
            <a:r>
              <a:rPr lang="ru-RU" sz="3600" dirty="0"/>
              <a:t> </a:t>
            </a:r>
            <a:r>
              <a:rPr lang="ru-RU" sz="3600" dirty="0" err="1"/>
              <a:t>креативних</a:t>
            </a:r>
            <a:r>
              <a:rPr lang="ru-RU" sz="3600" dirty="0"/>
              <a:t> </a:t>
            </a:r>
            <a:r>
              <a:rPr lang="ru-RU" sz="3600" dirty="0" err="1"/>
              <a:t>спеціалістів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орієнтуються</a:t>
            </a:r>
            <a:r>
              <a:rPr lang="ru-RU" sz="3600" dirty="0"/>
              <a:t> на </a:t>
            </a:r>
            <a:r>
              <a:rPr lang="ru-RU" sz="3600" dirty="0" err="1"/>
              <a:t>швидкі</a:t>
            </a:r>
            <a:r>
              <a:rPr lang="ru-RU" sz="3600" dirty="0"/>
              <a:t> </a:t>
            </a:r>
            <a:r>
              <a:rPr lang="ru-RU" sz="3600" dirty="0" err="1"/>
              <a:t>зміни</a:t>
            </a:r>
            <a:r>
              <a:rPr lang="ru-RU" sz="3600" dirty="0"/>
              <a:t> </a:t>
            </a:r>
            <a:r>
              <a:rPr lang="ru-RU" sz="3600" dirty="0" err="1"/>
              <a:t>споживчого</a:t>
            </a:r>
            <a:r>
              <a:rPr lang="ru-RU" sz="3600" dirty="0"/>
              <a:t> ринку, не </a:t>
            </a:r>
            <a:r>
              <a:rPr lang="ru-RU" sz="3600" dirty="0" err="1"/>
              <a:t>беручі</a:t>
            </a:r>
            <a:r>
              <a:rPr lang="ru-RU" sz="3600" dirty="0"/>
              <a:t> до </a:t>
            </a:r>
            <a:r>
              <a:rPr lang="ru-RU" sz="3600" dirty="0" err="1"/>
              <a:t>уваги</a:t>
            </a:r>
            <a:r>
              <a:rPr lang="ru-RU" sz="3600" dirty="0"/>
              <a:t> </a:t>
            </a:r>
            <a:r>
              <a:rPr lang="ru-RU" sz="3600" dirty="0" err="1"/>
              <a:t>витрати</a:t>
            </a:r>
            <a:r>
              <a:rPr lang="ru-RU" sz="3600" dirty="0"/>
              <a:t> на </a:t>
            </a:r>
            <a:r>
              <a:rPr lang="ru-RU" sz="3600" dirty="0" err="1"/>
              <a:t>виробництво</a:t>
            </a:r>
            <a:r>
              <a:rPr lang="ru-RU" sz="3600" dirty="0"/>
              <a:t>. </a:t>
            </a:r>
            <a:r>
              <a:rPr lang="ru-RU" sz="3600" dirty="0" err="1"/>
              <a:t>Обсяги</a:t>
            </a:r>
            <a:r>
              <a:rPr lang="ru-RU" sz="3600" dirty="0"/>
              <a:t> </a:t>
            </a:r>
            <a:r>
              <a:rPr lang="ru-RU" sz="3600" dirty="0" err="1"/>
              <a:t>виробництва</a:t>
            </a:r>
            <a:r>
              <a:rPr lang="ru-RU" sz="3600" dirty="0"/>
              <a:t> </a:t>
            </a:r>
            <a:r>
              <a:rPr lang="ru-RU" sz="3600" dirty="0" err="1"/>
              <a:t>низькі</a:t>
            </a:r>
            <a:r>
              <a:rPr lang="ru-RU" sz="3600" dirty="0"/>
              <a:t>, </a:t>
            </a:r>
            <a:r>
              <a:rPr lang="ru-RU" sz="3600" dirty="0" err="1"/>
              <a:t>проте</a:t>
            </a:r>
            <a:r>
              <a:rPr lang="ru-RU" sz="3600" dirty="0"/>
              <a:t> попит </a:t>
            </a:r>
            <a:r>
              <a:rPr lang="ru-RU" sz="3600" dirty="0" err="1"/>
              <a:t>дуже</a:t>
            </a:r>
            <a:r>
              <a:rPr lang="ru-RU" sz="3600" dirty="0"/>
              <a:t> </a:t>
            </a:r>
            <a:r>
              <a:rPr lang="ru-RU" sz="3600" dirty="0" err="1"/>
              <a:t>високий</a:t>
            </a:r>
            <a:r>
              <a:rPr lang="ru-RU" sz="3600" dirty="0"/>
              <a:t>. 	</a:t>
            </a:r>
            <a:r>
              <a:rPr lang="ru-RU" sz="3600" dirty="0" err="1"/>
              <a:t>Отже</a:t>
            </a:r>
            <a:r>
              <a:rPr lang="ru-RU" sz="3600" dirty="0"/>
              <a:t>, </a:t>
            </a:r>
            <a:r>
              <a:rPr lang="ru-RU" sz="3600" dirty="0" err="1"/>
              <a:t>ціна</a:t>
            </a:r>
            <a:r>
              <a:rPr lang="ru-RU" sz="3600" dirty="0"/>
              <a:t> в </a:t>
            </a:r>
            <a:r>
              <a:rPr lang="ru-RU" sz="3600" dirty="0" err="1"/>
              <a:t>багато</a:t>
            </a:r>
            <a:r>
              <a:rPr lang="ru-RU" sz="3600" dirty="0"/>
              <a:t> </a:t>
            </a:r>
            <a:r>
              <a:rPr lang="ru-RU" sz="3600" dirty="0" err="1"/>
              <a:t>разів</a:t>
            </a:r>
            <a:r>
              <a:rPr lang="ru-RU" sz="3600" dirty="0"/>
              <a:t> буде </a:t>
            </a:r>
            <a:r>
              <a:rPr lang="ru-RU" sz="3600" dirty="0" err="1"/>
              <a:t>вище</a:t>
            </a:r>
            <a:r>
              <a:rPr lang="ru-RU" sz="3600" dirty="0"/>
              <a:t> </a:t>
            </a:r>
            <a:r>
              <a:rPr lang="ru-RU" sz="3600" dirty="0" err="1"/>
              <a:t>ніж</a:t>
            </a:r>
            <a:r>
              <a:rPr lang="ru-RU" sz="3600" dirty="0"/>
              <a:t> </a:t>
            </a:r>
            <a:r>
              <a:rPr lang="ru-RU" sz="3600" dirty="0" err="1"/>
              <a:t>витрати</a:t>
            </a:r>
            <a:r>
              <a:rPr lang="ru-RU" sz="3600" dirty="0"/>
              <a:t>, а </a:t>
            </a:r>
            <a:r>
              <a:rPr lang="ru-RU" sz="3600" dirty="0" err="1"/>
              <a:t>тоді</a:t>
            </a:r>
            <a:r>
              <a:rPr lang="ru-RU" sz="3600" dirty="0"/>
              <a:t> і </a:t>
            </a:r>
            <a:r>
              <a:rPr lang="ru-RU" sz="3600" dirty="0" err="1"/>
              <a:t>прибуток</a:t>
            </a:r>
            <a:r>
              <a:rPr lang="ru-RU" sz="3600" dirty="0"/>
              <a:t> буде великим. Мода на товар </a:t>
            </a:r>
            <a:r>
              <a:rPr lang="ru-RU" sz="3600" dirty="0" err="1"/>
              <a:t>змінюється</a:t>
            </a:r>
            <a:r>
              <a:rPr lang="ru-RU" sz="3600" dirty="0"/>
              <a:t>, а </a:t>
            </a:r>
            <a:r>
              <a:rPr lang="ru-RU" sz="3600" dirty="0" err="1"/>
              <a:t>креативні</a:t>
            </a:r>
            <a:r>
              <a:rPr lang="ru-RU" sz="3600" dirty="0"/>
              <a:t> </a:t>
            </a:r>
            <a:r>
              <a:rPr lang="ru-RU" sz="3600" dirty="0" err="1"/>
              <a:t>робітники</a:t>
            </a:r>
            <a:r>
              <a:rPr lang="ru-RU" sz="3600" dirty="0"/>
              <a:t> </a:t>
            </a:r>
            <a:r>
              <a:rPr lang="ru-RU" sz="3600" dirty="0" err="1"/>
              <a:t>пропонують</a:t>
            </a:r>
            <a:r>
              <a:rPr lang="ru-RU" sz="3600" dirty="0"/>
              <a:t> </a:t>
            </a:r>
            <a:r>
              <a:rPr lang="ru-RU" sz="3600" dirty="0" err="1"/>
              <a:t>новий</a:t>
            </a:r>
            <a:r>
              <a:rPr lang="ru-RU" sz="3600" dirty="0"/>
              <a:t> товар. </a:t>
            </a:r>
            <a:r>
              <a:rPr lang="ru-RU" sz="3600" dirty="0" err="1"/>
              <a:t>Класичний</a:t>
            </a:r>
            <a:r>
              <a:rPr lang="ru-RU" sz="3600" dirty="0"/>
              <a:t> приклад </a:t>
            </a:r>
            <a:r>
              <a:rPr lang="ru-RU" sz="3600" dirty="0" err="1"/>
              <a:t>задоволення</a:t>
            </a:r>
            <a:r>
              <a:rPr lang="ru-RU" sz="3600" dirty="0"/>
              <a:t> потреб.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35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51" y="547932"/>
            <a:ext cx="10515600" cy="129356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2.3. </a:t>
            </a:r>
            <a:r>
              <a:rPr lang="ru-RU" b="1" dirty="0" err="1"/>
              <a:t>Класичні</a:t>
            </a:r>
            <a:r>
              <a:rPr lang="ru-RU" b="1" dirty="0"/>
              <a:t> та </a:t>
            </a:r>
            <a:r>
              <a:rPr lang="ru-RU" b="1" dirty="0" err="1"/>
              <a:t>неокласичні</a:t>
            </a:r>
            <a:r>
              <a:rPr lang="ru-RU" b="1" dirty="0"/>
              <a:t> </a:t>
            </a:r>
            <a:r>
              <a:rPr lang="ru-RU" b="1" dirty="0" err="1"/>
              <a:t>теорії</a:t>
            </a:r>
            <a:r>
              <a:rPr lang="ru-RU" b="1" dirty="0"/>
              <a:t> менеджменту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5600" y="1841500"/>
            <a:ext cx="11112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Саме із зародженням підприємництва та машинного виробництва почав розвиватися менеджмент у тому вигляді, в якому сприймається це поняття. Управління перетворилось в особливий вид діяльності, коли виробничі та економічні процеси ускладнились і стало зрозумілим, що потрібно упорядкувати та узгодити дії всіх учасників виробництва, досягти координації в їх діях.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57226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01357" y="287674"/>
            <a:ext cx="343055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Школи менеджменту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6971" y="1252971"/>
            <a:ext cx="34305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Класичні</a:t>
            </a:r>
            <a:r>
              <a:rPr lang="ru-RU" sz="2400" b="1" dirty="0"/>
              <a:t> ш</a:t>
            </a:r>
            <a:r>
              <a:rPr lang="uk-UA" sz="2400" b="1" dirty="0"/>
              <a:t>коли менеджменту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67878" y="1222367"/>
            <a:ext cx="34305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Неокласичні</a:t>
            </a:r>
            <a:r>
              <a:rPr lang="ru-RU" sz="2400" b="1" dirty="0"/>
              <a:t> ш</a:t>
            </a:r>
            <a:r>
              <a:rPr lang="uk-UA" sz="2400" b="1" dirty="0"/>
              <a:t>коли менеджменту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76970" y="2372116"/>
            <a:ext cx="34305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Школа наукового управління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76970" y="3514542"/>
            <a:ext cx="34305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Адміністративна школа управління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76969" y="4601345"/>
            <a:ext cx="34305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Школа бюрократичного управління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67878" y="2372115"/>
            <a:ext cx="34305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Школа людських відносин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67877" y="3527427"/>
            <a:ext cx="34305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Школа поведінкових наук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67876" y="4677175"/>
            <a:ext cx="34305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Емпірична </a:t>
            </a:r>
          </a:p>
          <a:p>
            <a:pPr algn="ctr"/>
            <a:r>
              <a:rPr lang="uk-UA" sz="2400" b="1" dirty="0"/>
              <a:t>школа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67878" y="5826922"/>
            <a:ext cx="34305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Нова школа </a:t>
            </a:r>
          </a:p>
          <a:p>
            <a:pPr algn="ctr"/>
            <a:r>
              <a:rPr lang="uk-UA" sz="2400" b="1" dirty="0"/>
              <a:t>(кількісна)</a:t>
            </a:r>
            <a:endParaRPr lang="en-US" sz="2400" dirty="0"/>
          </a:p>
        </p:txBody>
      </p:sp>
      <p:cxnSp>
        <p:nvCxnSpPr>
          <p:cNvPr id="5" name="Прямая со стрелкой 4"/>
          <p:cNvCxnSpPr>
            <a:stCxn id="8" idx="2"/>
            <a:endCxn id="9" idx="0"/>
          </p:cNvCxnSpPr>
          <p:nvPr/>
        </p:nvCxnSpPr>
        <p:spPr>
          <a:xfrm flipH="1">
            <a:off x="3092247" y="749339"/>
            <a:ext cx="2424386" cy="503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10" idx="0"/>
          </p:cNvCxnSpPr>
          <p:nvPr/>
        </p:nvCxnSpPr>
        <p:spPr>
          <a:xfrm>
            <a:off x="5516633" y="749339"/>
            <a:ext cx="2366521" cy="473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842269" y="1637865"/>
            <a:ext cx="33251" cy="4604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0" idx="3"/>
          </p:cNvCxnSpPr>
          <p:nvPr/>
        </p:nvCxnSpPr>
        <p:spPr>
          <a:xfrm flipH="1">
            <a:off x="9598429" y="1637865"/>
            <a:ext cx="2438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3"/>
          </p:cNvCxnSpPr>
          <p:nvPr/>
        </p:nvCxnSpPr>
        <p:spPr>
          <a:xfrm flipH="1">
            <a:off x="9598429" y="6242420"/>
            <a:ext cx="2770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9565175" y="2797783"/>
            <a:ext cx="2770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9589234" y="5085350"/>
            <a:ext cx="2770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9581802" y="3930039"/>
            <a:ext cx="2770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1117888" y="1658802"/>
            <a:ext cx="2438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117889" y="1658802"/>
            <a:ext cx="15238" cy="3358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3" idx="1"/>
          </p:cNvCxnSpPr>
          <p:nvPr/>
        </p:nvCxnSpPr>
        <p:spPr>
          <a:xfrm>
            <a:off x="1133127" y="5016843"/>
            <a:ext cx="2438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133127" y="3902541"/>
            <a:ext cx="2438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133127" y="2815426"/>
            <a:ext cx="2438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99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365127"/>
            <a:ext cx="7014950" cy="1325563"/>
          </a:xfrm>
        </p:spPr>
        <p:txBody>
          <a:bodyPr/>
          <a:lstStyle/>
          <a:p>
            <a:pPr algn="ctr"/>
            <a:r>
              <a:rPr lang="uk-UA" b="1" dirty="0"/>
              <a:t>Перша управлінська революція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9436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dirty="0"/>
              <a:t>Відбулася </a:t>
            </a:r>
            <a:r>
              <a:rPr lang="uk-UA" sz="3600" dirty="0" err="1"/>
              <a:t>прилизно</a:t>
            </a:r>
            <a:r>
              <a:rPr lang="uk-UA" sz="3600" dirty="0"/>
              <a:t> 4,5 тис. років тому – в період формування рабовласницьких держав Стародавнього Сходу</a:t>
            </a:r>
          </a:p>
          <a:p>
            <a:pPr marL="0" indent="0" algn="just">
              <a:buNone/>
            </a:pPr>
            <a:r>
              <a:rPr lang="uk-UA" sz="3600" dirty="0"/>
              <a:t>(В Шумері та Єгипті) </a:t>
            </a:r>
            <a:endParaRPr lang="ru-RU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52" y="3743021"/>
            <a:ext cx="4158658" cy="3114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52" y="805218"/>
            <a:ext cx="4158658" cy="29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91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Школа наукового управління</a:t>
            </a:r>
            <a:br>
              <a:rPr lang="uk-UA" dirty="0"/>
            </a:br>
            <a:r>
              <a:rPr lang="ru-RU" dirty="0"/>
              <a:t>(1900—1930 </a:t>
            </a:r>
            <a:r>
              <a:rPr lang="ru-RU" dirty="0" err="1"/>
              <a:t>рр</a:t>
            </a:r>
            <a:r>
              <a:rPr lang="ru-RU" dirty="0"/>
              <a:t>.)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/>
              <a:t>Основою школи стало удосконалення організаційних методів виробництва. Реалізація цих методів викликала багато суперечок, як з боку підприємців, так і з боку профспілок. Протре, результати реалізації основних положень школи  дозволили задовольнити потреби всіх учасників.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3862316"/>
            <a:ext cx="5022376" cy="27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2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051"/>
            <a:ext cx="6313227" cy="18024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Ф. Тейлор </a:t>
            </a:r>
            <a:r>
              <a:rPr lang="en-US" b="1" dirty="0"/>
              <a:t>Frederick Winslow Taylor</a:t>
            </a:r>
            <a:br>
              <a:rPr lang="uk-UA" b="1" dirty="0"/>
            </a:br>
            <a:r>
              <a:rPr lang="uk-UA" b="1" dirty="0"/>
              <a:t>(1856-1915)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8" y="996287"/>
            <a:ext cx="3567598" cy="5037803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1897522"/>
            <a:ext cx="63132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</a:rPr>
              <a:t>Засновником науки управління виробництвом – менеджменту став американець Фредерік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Вінслоу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</a:rPr>
              <a:t> Тейлор.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Саме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Тейлор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вва­жається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батьком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наукового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менеджменту.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Його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твори,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насамперед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«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Наукова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організація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праці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»,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поклали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початок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менеджменту в США, а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потім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і в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інших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країнах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87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Основні публікації Ф. Тейлора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707750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err="1"/>
              <a:t>Він</a:t>
            </a:r>
            <a:r>
              <a:rPr lang="ru-RU" sz="4400" dirty="0"/>
              <a:t> написав </a:t>
            </a:r>
            <a:r>
              <a:rPr lang="ru-RU" sz="4400" dirty="0" err="1"/>
              <a:t>такі</a:t>
            </a:r>
            <a:r>
              <a:rPr lang="ru-RU" sz="4400" dirty="0"/>
              <a:t> </a:t>
            </a:r>
            <a:r>
              <a:rPr lang="ru-RU" sz="4400" dirty="0" err="1"/>
              <a:t>відомі</a:t>
            </a:r>
            <a:r>
              <a:rPr lang="ru-RU" sz="4400" dirty="0"/>
              <a:t> на весь </a:t>
            </a:r>
            <a:r>
              <a:rPr lang="ru-RU" sz="4400" dirty="0" err="1"/>
              <a:t>світ</a:t>
            </a:r>
            <a:r>
              <a:rPr lang="ru-RU" sz="4400" dirty="0"/>
              <a:t> книги, як "</a:t>
            </a:r>
            <a:r>
              <a:rPr lang="ru-RU" sz="4400" dirty="0" err="1"/>
              <a:t>Відрядна</a:t>
            </a:r>
            <a:r>
              <a:rPr lang="ru-RU" sz="4400" dirty="0"/>
              <a:t> система", "</a:t>
            </a:r>
            <a:r>
              <a:rPr lang="ru-RU" sz="4400" dirty="0" err="1"/>
              <a:t>Цеховий</a:t>
            </a:r>
            <a:r>
              <a:rPr lang="ru-RU" sz="4400" dirty="0"/>
              <a:t> менеджмент" (1903) і "</a:t>
            </a:r>
            <a:r>
              <a:rPr lang="ru-RU" sz="4400" dirty="0" err="1"/>
              <a:t>Принципи</a:t>
            </a:r>
            <a:r>
              <a:rPr lang="ru-RU" sz="4400" dirty="0"/>
              <a:t> </a:t>
            </a:r>
            <a:r>
              <a:rPr lang="ru-RU" sz="4400" dirty="0" err="1"/>
              <a:t>наукового</a:t>
            </a:r>
            <a:r>
              <a:rPr lang="ru-RU" sz="4400" dirty="0"/>
              <a:t> менеджменту" (1911).</a:t>
            </a:r>
            <a:endParaRPr lang="en-US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43" y="1357671"/>
            <a:ext cx="3712191" cy="48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2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094863" cy="1325563"/>
          </a:xfrm>
        </p:spPr>
        <p:txBody>
          <a:bodyPr/>
          <a:lstStyle/>
          <a:p>
            <a:r>
              <a:rPr lang="en-US" b="1" dirty="0"/>
              <a:t>Frederick Winslow Taylor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5858118" cy="3836653"/>
          </a:xfrm>
        </p:spPr>
      </p:pic>
      <p:sp>
        <p:nvSpPr>
          <p:cNvPr id="5" name="Прямоугольник 4"/>
          <p:cNvSpPr/>
          <p:nvPr/>
        </p:nvSpPr>
        <p:spPr>
          <a:xfrm>
            <a:off x="5668370" y="186186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народився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сім'ї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адвоката. </a:t>
            </a:r>
          </a:p>
          <a:p>
            <a:pPr algn="just"/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Здобув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освіту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у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Франції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та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Німеччині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потім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 — в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академії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у Нью-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Гемпширі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sz="3200" dirty="0"/>
              <a:t>У 1874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закінчив</a:t>
            </a:r>
            <a:r>
              <a:rPr lang="ru-RU" sz="3200" dirty="0"/>
              <a:t> </a:t>
            </a:r>
            <a:r>
              <a:rPr lang="ru-RU" sz="3200" dirty="0" err="1"/>
              <a:t>Гарвардський</a:t>
            </a:r>
            <a:r>
              <a:rPr lang="ru-RU" sz="3200" dirty="0"/>
              <a:t> </a:t>
            </a:r>
            <a:r>
              <a:rPr lang="ru-RU" sz="3200" dirty="0" err="1"/>
              <a:t>юридичний</a:t>
            </a:r>
            <a:r>
              <a:rPr lang="ru-RU" sz="3200" dirty="0"/>
              <a:t> </a:t>
            </a:r>
            <a:r>
              <a:rPr lang="ru-RU" sz="3200" dirty="0" err="1"/>
              <a:t>коледж</a:t>
            </a:r>
            <a:r>
              <a:rPr lang="ru-RU" sz="3200" dirty="0"/>
              <a:t>,  але через </a:t>
            </a:r>
            <a:r>
              <a:rPr lang="ru-RU" sz="3200" dirty="0" err="1"/>
              <a:t>проблеми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зором</a:t>
            </a:r>
            <a:r>
              <a:rPr lang="ru-RU" sz="3200" dirty="0"/>
              <a:t> не </a:t>
            </a:r>
            <a:r>
              <a:rPr lang="ru-RU" sz="3200" dirty="0" err="1"/>
              <a:t>зміг</a:t>
            </a:r>
            <a:r>
              <a:rPr lang="ru-RU" sz="3200" dirty="0"/>
              <a:t> </a:t>
            </a:r>
            <a:r>
              <a:rPr lang="ru-RU" sz="3200" dirty="0" err="1"/>
              <a:t>продовжити</a:t>
            </a:r>
            <a:r>
              <a:rPr lang="ru-RU" sz="3200" dirty="0"/>
              <a:t> </a:t>
            </a:r>
            <a:r>
              <a:rPr lang="ru-RU" sz="3200" dirty="0" err="1"/>
              <a:t>освіту</a:t>
            </a:r>
            <a:r>
              <a:rPr lang="ru-RU" sz="3200" dirty="0"/>
              <a:t>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232025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Ф. Тейлор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5845"/>
            <a:ext cx="10515600" cy="38759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dirty="0"/>
              <a:t>Досить довго ніде не міг знайти роботу й тільки в 1878 році почав свою першу роботу – гірником, а через деякий час став працювати токарем.</a:t>
            </a:r>
            <a:endParaRPr lang="en-US" sz="4400" dirty="0"/>
          </a:p>
          <a:p>
            <a:pPr marL="0" indent="0" algn="just">
              <a:buNone/>
            </a:pPr>
            <a:r>
              <a:rPr lang="uk-UA" sz="3600" dirty="0"/>
              <a:t>Ф. Тейлор за 12 років пройшов всю ієрархічну градацію і в 1890 році став керівником підприємства.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65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Основні положення школи наукового управління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3600" dirty="0"/>
              <a:t>Розподіл праці</a:t>
            </a:r>
          </a:p>
          <a:p>
            <a:pPr marL="514350" indent="-514350">
              <a:buAutoNum type="arabicPeriod"/>
            </a:pPr>
            <a:r>
              <a:rPr lang="uk-UA" sz="3600" dirty="0"/>
              <a:t>Вимір праці</a:t>
            </a:r>
          </a:p>
          <a:p>
            <a:pPr marL="514350" indent="-514350">
              <a:buAutoNum type="arabicPeriod"/>
            </a:pPr>
            <a:r>
              <a:rPr lang="uk-UA" sz="3600" dirty="0"/>
              <a:t>Розробка завдань-вказівок</a:t>
            </a:r>
          </a:p>
          <a:p>
            <a:pPr marL="514350" indent="-514350">
              <a:buAutoNum type="arabicPeriod"/>
            </a:pPr>
            <a:r>
              <a:rPr lang="uk-UA" sz="3600" dirty="0"/>
              <a:t>Мотивація праці</a:t>
            </a:r>
          </a:p>
          <a:p>
            <a:pPr marL="514350" indent="-514350">
              <a:buAutoNum type="arabicPeriod"/>
            </a:pPr>
            <a:r>
              <a:rPr lang="uk-UA" sz="3600" dirty="0"/>
              <a:t>Менеджер – відіграє ключову роль в організації</a:t>
            </a:r>
          </a:p>
          <a:p>
            <a:pPr marL="514350" indent="-514350">
              <a:buAutoNum type="arabicPeriod"/>
            </a:pPr>
            <a:r>
              <a:rPr lang="uk-UA" sz="3600" dirty="0"/>
              <a:t>Значення профспілок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5540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Представники школи наукового управління</a:t>
            </a:r>
            <a:br>
              <a:rPr lang="en-US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dirty="0"/>
              <a:t>Тейлор був не одинокий у своїй новаторській діяльності. </a:t>
            </a:r>
            <a:r>
              <a:rPr lang="ru-RU" sz="4000" dirty="0" err="1"/>
              <a:t>Серед</a:t>
            </a:r>
            <a:r>
              <a:rPr lang="ru-RU" sz="4000" dirty="0"/>
              <a:t> </a:t>
            </a:r>
            <a:r>
              <a:rPr lang="ru-RU" sz="4000" dirty="0" err="1"/>
              <a:t>інших</a:t>
            </a:r>
            <a:r>
              <a:rPr lang="ru-RU" sz="4000" dirty="0"/>
              <a:t> </a:t>
            </a:r>
            <a:r>
              <a:rPr lang="ru-RU" sz="4000" dirty="0" err="1"/>
              <a:t>слід</a:t>
            </a:r>
            <a:r>
              <a:rPr lang="ru-RU" sz="4000" dirty="0"/>
              <a:t> </a:t>
            </a:r>
            <a:r>
              <a:rPr lang="ru-RU" sz="4000" dirty="0" err="1"/>
              <a:t>виділити</a:t>
            </a:r>
            <a:r>
              <a:rPr lang="ru-RU" sz="4000" dirty="0"/>
              <a:t> Г. </a:t>
            </a:r>
            <a:r>
              <a:rPr lang="ru-RU" sz="4000" dirty="0" err="1"/>
              <a:t>Ганта</a:t>
            </a:r>
            <a:r>
              <a:rPr lang="ru-RU" sz="4000" dirty="0"/>
              <a:t>. </a:t>
            </a:r>
            <a:r>
              <a:rPr lang="ru-RU" sz="4000" dirty="0" err="1"/>
              <a:t>Подружжя</a:t>
            </a:r>
            <a:r>
              <a:rPr lang="ru-RU" sz="4000" dirty="0"/>
              <a:t> Ф. і Л. </a:t>
            </a:r>
            <a:r>
              <a:rPr lang="ru-RU" sz="4000" dirty="0" err="1"/>
              <a:t>Гилбрет</a:t>
            </a:r>
            <a:r>
              <a:rPr lang="ru-RU" sz="4000" dirty="0"/>
              <a:t>.,  М. </a:t>
            </a:r>
            <a:r>
              <a:rPr lang="ru-RU" sz="4000" dirty="0" err="1"/>
              <a:t>Фоллет</a:t>
            </a:r>
            <a:r>
              <a:rPr lang="ru-RU" sz="4000" dirty="0"/>
              <a:t>,                        Г. </a:t>
            </a:r>
            <a:r>
              <a:rPr lang="ru-RU" sz="4000" dirty="0" err="1"/>
              <a:t>Емерсона</a:t>
            </a:r>
            <a:r>
              <a:rPr lang="ru-RU" sz="4000" dirty="0"/>
              <a:t>, Г. Форд.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4088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736307" cy="1325563"/>
          </a:xfrm>
        </p:spPr>
        <p:txBody>
          <a:bodyPr/>
          <a:lstStyle/>
          <a:p>
            <a:pPr algn="ctr"/>
            <a:r>
              <a:rPr lang="ru-RU" b="1" dirty="0" err="1"/>
              <a:t>Генрі</a:t>
            </a:r>
            <a:r>
              <a:rPr lang="ru-RU" b="1" dirty="0"/>
              <a:t> Лоуренс </a:t>
            </a:r>
            <a:r>
              <a:rPr lang="ru-RU" b="1" dirty="0" err="1"/>
              <a:t>Ґант</a:t>
            </a:r>
            <a:br>
              <a:rPr lang="ru-RU" b="1" dirty="0"/>
            </a:br>
            <a:r>
              <a:rPr lang="en-US" i="1" dirty="0"/>
              <a:t>Henry Gantt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7" y="1690690"/>
            <a:ext cx="3643810" cy="4289758"/>
          </a:xfrm>
        </p:spPr>
      </p:pic>
      <p:sp>
        <p:nvSpPr>
          <p:cNvPr id="5" name="Прямоугольник 4"/>
          <p:cNvSpPr/>
          <p:nvPr/>
        </p:nvSpPr>
        <p:spPr>
          <a:xfrm>
            <a:off x="838199" y="1690690"/>
            <a:ext cx="67363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Зробив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внесок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у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розробку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теорії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лідерства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.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Його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книги "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Праця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і доход" (1910), "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Промислове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керівництво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" (1916), "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Організація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праці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" (1919). </a:t>
            </a:r>
          </a:p>
          <a:p>
            <a:pPr algn="just"/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Роботи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Гантта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характеризують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усвідомлення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провідної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ролі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людського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фактора в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промисловості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і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впевненість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у тому,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що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робочій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людині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повинна бути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надана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можливість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віднайти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у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своїй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праці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не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тільки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джерело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існування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, але і стан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задоволеності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.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Гантт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будував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плани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прийдешньої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"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демократії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на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виробництві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" і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мріяв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про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гуманізацію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науки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управління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в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майбутньому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. </a:t>
            </a:r>
          </a:p>
          <a:p>
            <a:pPr algn="just"/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Йому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належить</a:t>
            </a:r>
            <a:r>
              <a:rPr lang="ru-RU" sz="2000" dirty="0">
                <a:solidFill>
                  <a:srgbClr val="34495E"/>
                </a:solidFill>
                <a:latin typeface="Palatino Linotype" panose="02040502050505030304" pitchFamily="18" charset="0"/>
              </a:rPr>
              <a:t> фраза: </a:t>
            </a:r>
            <a:r>
              <a:rPr lang="ru-RU" sz="2000" b="1" dirty="0">
                <a:solidFill>
                  <a:srgbClr val="34495E"/>
                </a:solidFill>
                <a:latin typeface="Palatino Linotype" panose="02040502050505030304" pitchFamily="18" charset="0"/>
              </a:rPr>
              <a:t>"</a:t>
            </a:r>
            <a:r>
              <a:rPr lang="ru-RU" sz="2000" b="1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Із</a:t>
            </a:r>
            <a:r>
              <a:rPr lang="ru-RU" sz="2000" b="1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всіх</a:t>
            </a:r>
            <a:r>
              <a:rPr lang="ru-RU" sz="2000" b="1" dirty="0">
                <a:solidFill>
                  <a:srgbClr val="34495E"/>
                </a:solidFill>
                <a:latin typeface="Palatino Linotype" panose="02040502050505030304" pitchFamily="18" charset="0"/>
              </a:rPr>
              <a:t> проблем менеджменту </a:t>
            </a:r>
            <a:r>
              <a:rPr lang="ru-RU" sz="2000" b="1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найбільш</a:t>
            </a:r>
            <a:r>
              <a:rPr lang="ru-RU" sz="2000" b="1" dirty="0">
                <a:solidFill>
                  <a:srgbClr val="34495E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важливою</a:t>
            </a:r>
            <a:r>
              <a:rPr lang="ru-RU" sz="2000" b="1" dirty="0">
                <a:solidFill>
                  <a:srgbClr val="34495E"/>
                </a:solidFill>
                <a:latin typeface="Palatino Linotype" panose="02040502050505030304" pitchFamily="18" charset="0"/>
              </a:rPr>
              <a:t> є проблема </a:t>
            </a:r>
            <a:r>
              <a:rPr lang="ru-RU" sz="2000" b="1" dirty="0" err="1">
                <a:solidFill>
                  <a:srgbClr val="34495E"/>
                </a:solidFill>
                <a:latin typeface="Palatino Linotype" panose="02040502050505030304" pitchFamily="18" charset="0"/>
              </a:rPr>
              <a:t>людського</a:t>
            </a:r>
            <a:r>
              <a:rPr lang="ru-RU" sz="2000" b="1" dirty="0">
                <a:solidFill>
                  <a:srgbClr val="34495E"/>
                </a:solidFill>
                <a:latin typeface="Palatino Linotype" panose="02040502050505030304" pitchFamily="18" charset="0"/>
              </a:rPr>
              <a:t> фактору".</a:t>
            </a:r>
            <a:endParaRPr lang="ru-RU" sz="2000" b="1" i="0" dirty="0">
              <a:solidFill>
                <a:srgbClr val="34495E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98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5753669" cy="999649"/>
          </a:xfrm>
        </p:spPr>
        <p:txBody>
          <a:bodyPr/>
          <a:lstStyle/>
          <a:p>
            <a:r>
              <a:rPr lang="uk-UA" dirty="0"/>
              <a:t>Діаграма </a:t>
            </a:r>
            <a:r>
              <a:rPr lang="uk-UA" dirty="0" err="1"/>
              <a:t>Ганта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1364776"/>
            <a:ext cx="5950423" cy="44491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err="1"/>
              <a:t>Під</a:t>
            </a:r>
            <a:r>
              <a:rPr lang="ru-RU" sz="3600" dirty="0"/>
              <a:t> час </a:t>
            </a:r>
            <a:r>
              <a:rPr lang="ru-RU" sz="3600" dirty="0" err="1"/>
              <a:t>війни</a:t>
            </a:r>
            <a:r>
              <a:rPr lang="ru-RU" sz="3600" dirty="0"/>
              <a:t> </a:t>
            </a:r>
            <a:r>
              <a:rPr lang="ru-RU" sz="3600" dirty="0" err="1"/>
              <a:t>Гантт</a:t>
            </a:r>
            <a:r>
              <a:rPr lang="ru-RU" sz="3600" dirty="0"/>
              <a:t> </a:t>
            </a:r>
            <a:r>
              <a:rPr lang="ru-RU" sz="3600" dirty="0" err="1"/>
              <a:t>розробив</a:t>
            </a:r>
            <a:r>
              <a:rPr lang="ru-RU" sz="3600" dirty="0"/>
              <a:t> свою «</a:t>
            </a:r>
            <a:r>
              <a:rPr lang="ru-RU" sz="3600" dirty="0" err="1"/>
              <a:t>Діаграму</a:t>
            </a:r>
            <a:r>
              <a:rPr lang="ru-RU" sz="3600" dirty="0"/>
              <a:t> </a:t>
            </a:r>
            <a:r>
              <a:rPr lang="ru-RU" sz="3600" dirty="0" err="1"/>
              <a:t>Гантта</a:t>
            </a:r>
            <a:r>
              <a:rPr lang="ru-RU" sz="3600" dirty="0"/>
              <a:t>».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завданням</a:t>
            </a:r>
            <a:r>
              <a:rPr lang="ru-RU" sz="3600" dirty="0"/>
              <a:t> </a:t>
            </a:r>
            <a:r>
              <a:rPr lang="ru-RU" sz="3600" dirty="0" err="1"/>
              <a:t>координації</a:t>
            </a:r>
            <a:r>
              <a:rPr lang="ru-RU" sz="3600" dirty="0"/>
              <a:t> </a:t>
            </a:r>
            <a:r>
              <a:rPr lang="ru-RU" sz="3600" dirty="0" err="1"/>
              <a:t>роботи</a:t>
            </a:r>
            <a:r>
              <a:rPr lang="ru-RU" sz="3600" dirty="0"/>
              <a:t> </a:t>
            </a:r>
            <a:r>
              <a:rPr lang="ru-RU" sz="3600" dirty="0" err="1"/>
              <a:t>різних</a:t>
            </a:r>
            <a:r>
              <a:rPr lang="ru-RU" sz="3600" dirty="0"/>
              <a:t> </a:t>
            </a:r>
            <a:r>
              <a:rPr lang="ru-RU" sz="3600" dirty="0" err="1"/>
              <a:t>заводів</a:t>
            </a:r>
            <a:r>
              <a:rPr lang="ru-RU" sz="3600" dirty="0"/>
              <a:t> і </a:t>
            </a:r>
            <a:r>
              <a:rPr lang="ru-RU" sz="3600" dirty="0" err="1"/>
              <a:t>відділів</a:t>
            </a:r>
            <a:r>
              <a:rPr lang="ru-RU" sz="3600" dirty="0"/>
              <a:t>, </a:t>
            </a:r>
            <a:r>
              <a:rPr lang="ru-RU" sz="3600" dirty="0" err="1"/>
              <a:t>залучених</a:t>
            </a:r>
            <a:r>
              <a:rPr lang="ru-RU" sz="3600" dirty="0"/>
              <a:t> у </a:t>
            </a:r>
            <a:r>
              <a:rPr lang="ru-RU" sz="3600" dirty="0" err="1"/>
              <a:t>війну</a:t>
            </a:r>
            <a:r>
              <a:rPr lang="ru-RU" sz="3600" dirty="0"/>
              <a:t>, </a:t>
            </a:r>
            <a:r>
              <a:rPr lang="ru-RU" sz="3600" dirty="0" err="1"/>
              <a:t>допомогло</a:t>
            </a:r>
            <a:r>
              <a:rPr lang="ru-RU" sz="3600" dirty="0"/>
              <a:t> </a:t>
            </a:r>
            <a:r>
              <a:rPr lang="ru-RU" sz="3600" dirty="0" err="1"/>
              <a:t>йому</a:t>
            </a:r>
            <a:r>
              <a:rPr lang="ru-RU" sz="3600" dirty="0"/>
              <a:t> </a:t>
            </a:r>
            <a:r>
              <a:rPr lang="ru-RU" sz="3600" dirty="0" err="1"/>
              <a:t>розробити</a:t>
            </a:r>
            <a:r>
              <a:rPr lang="ru-RU" sz="3600" dirty="0"/>
              <a:t> схему для </a:t>
            </a:r>
            <a:r>
              <a:rPr lang="ru-RU" sz="3600" dirty="0" err="1"/>
              <a:t>ретельного</a:t>
            </a:r>
            <a:r>
              <a:rPr lang="ru-RU" sz="3600" dirty="0"/>
              <a:t> </a:t>
            </a:r>
            <a:r>
              <a:rPr lang="ru-RU" sz="3600" dirty="0" err="1"/>
              <a:t>планування</a:t>
            </a:r>
            <a:r>
              <a:rPr lang="ru-RU" sz="3600" dirty="0"/>
              <a:t>. 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9" y="1364776"/>
            <a:ext cx="5459104" cy="44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82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Діаграма </a:t>
            </a:r>
            <a:r>
              <a:rPr lang="uk-UA" dirty="0" err="1"/>
              <a:t>Ганта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054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 err="1"/>
              <a:t>Гант</a:t>
            </a:r>
            <a:r>
              <a:rPr lang="ru-RU" sz="3600" dirty="0"/>
              <a:t> </a:t>
            </a:r>
            <a:r>
              <a:rPr lang="ru-RU" sz="3600" dirty="0" err="1"/>
              <a:t>використовував</a:t>
            </a:r>
            <a:r>
              <a:rPr lang="ru-RU" sz="3600" dirty="0"/>
              <a:t> </a:t>
            </a:r>
            <a:r>
              <a:rPr lang="ru-RU" sz="3600" dirty="0" err="1"/>
              <a:t>свої</a:t>
            </a:r>
            <a:r>
              <a:rPr lang="ru-RU" sz="3600" dirty="0"/>
              <a:t> </a:t>
            </a:r>
            <a:r>
              <a:rPr lang="ru-RU" sz="3600" dirty="0" err="1"/>
              <a:t>діаграми</a:t>
            </a:r>
            <a:r>
              <a:rPr lang="ru-RU" sz="3600" dirty="0"/>
              <a:t> для того, </a:t>
            </a:r>
            <a:r>
              <a:rPr lang="ru-RU" sz="3600" dirty="0" err="1"/>
              <a:t>щоб</a:t>
            </a:r>
            <a:r>
              <a:rPr lang="ru-RU" sz="3600" dirty="0"/>
              <a:t> </a:t>
            </a:r>
            <a:r>
              <a:rPr lang="ru-RU" sz="3600" b="1" dirty="0" err="1"/>
              <a:t>графічно</a:t>
            </a:r>
            <a:r>
              <a:rPr lang="ru-RU" sz="3600" b="1" dirty="0"/>
              <a:t> </a:t>
            </a:r>
            <a:r>
              <a:rPr lang="ru-RU" sz="3600" b="1" dirty="0" err="1"/>
              <a:t>відобразити</a:t>
            </a:r>
            <a:r>
              <a:rPr lang="ru-RU" sz="3600" b="1" dirty="0"/>
              <a:t> </a:t>
            </a:r>
            <a:r>
              <a:rPr lang="ru-RU" sz="3600" dirty="0"/>
              <a:t>в </a:t>
            </a:r>
            <a:r>
              <a:rPr lang="ru-RU" sz="3600" dirty="0" err="1"/>
              <a:t>більшій</a:t>
            </a:r>
            <a:r>
              <a:rPr lang="ru-RU" sz="3600" dirty="0"/>
              <a:t> </a:t>
            </a:r>
            <a:r>
              <a:rPr lang="ru-RU" sz="3600" dirty="0" err="1"/>
              <a:t>мірі</a:t>
            </a:r>
            <a:r>
              <a:rPr lang="ru-RU" sz="3600" dirty="0"/>
              <a:t> </a:t>
            </a:r>
            <a:r>
              <a:rPr lang="ru-RU" sz="3600" b="1" dirty="0"/>
              <a:t>час</a:t>
            </a:r>
            <a:r>
              <a:rPr lang="ru-RU" sz="3600" dirty="0"/>
              <a:t>, </a:t>
            </a:r>
            <a:r>
              <a:rPr lang="ru-RU" sz="3600" dirty="0" err="1"/>
              <a:t>ніж</a:t>
            </a:r>
            <a:r>
              <a:rPr lang="ru-RU" sz="3600" dirty="0"/>
              <a:t> </a:t>
            </a:r>
            <a:r>
              <a:rPr lang="ru-RU" sz="3600" dirty="0" err="1"/>
              <a:t>обсяг</a:t>
            </a:r>
            <a:r>
              <a:rPr lang="ru-RU" sz="3600" dirty="0"/>
              <a:t> </a:t>
            </a:r>
            <a:r>
              <a:rPr lang="ru-RU" sz="3600" dirty="0" err="1"/>
              <a:t>виробництва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давало </a:t>
            </a:r>
            <a:r>
              <a:rPr lang="ru-RU" sz="3600" dirty="0" err="1"/>
              <a:t>можливість</a:t>
            </a:r>
            <a:r>
              <a:rPr lang="ru-RU" sz="3600" dirty="0"/>
              <a:t> менеджеру </a:t>
            </a:r>
            <a:r>
              <a:rPr lang="ru-RU" sz="3600" dirty="0" err="1"/>
              <a:t>відобразити</a:t>
            </a:r>
            <a:r>
              <a:rPr lang="ru-RU" sz="3600" dirty="0"/>
              <a:t> </a:t>
            </a:r>
            <a:r>
              <a:rPr lang="ru-RU" sz="3600" dirty="0" err="1"/>
              <a:t>прогрес</a:t>
            </a:r>
            <a:r>
              <a:rPr lang="ru-RU" sz="3600" dirty="0"/>
              <a:t> в </a:t>
            </a:r>
            <a:r>
              <a:rPr lang="ru-RU" sz="3600" dirty="0" err="1"/>
              <a:t>роботі</a:t>
            </a:r>
            <a:r>
              <a:rPr lang="ru-RU" sz="3600" dirty="0"/>
              <a:t> проекту та </a:t>
            </a:r>
            <a:r>
              <a:rPr lang="ru-RU" sz="3600" dirty="0" err="1"/>
              <a:t>вжити</a:t>
            </a:r>
            <a:r>
              <a:rPr lang="ru-RU" sz="3600" dirty="0"/>
              <a:t> </a:t>
            </a:r>
            <a:r>
              <a:rPr lang="ru-RU" sz="3600" dirty="0" err="1"/>
              <a:t>відповідних</a:t>
            </a:r>
            <a:r>
              <a:rPr lang="ru-RU" sz="3600" dirty="0"/>
              <a:t> </a:t>
            </a:r>
            <a:r>
              <a:rPr lang="ru-RU" sz="3600" dirty="0" err="1"/>
              <a:t>заходів</a:t>
            </a:r>
            <a:r>
              <a:rPr lang="ru-RU" sz="3600" dirty="0"/>
              <a:t> у </a:t>
            </a:r>
            <a:r>
              <a:rPr lang="ru-RU" sz="3600" dirty="0" err="1"/>
              <a:t>разі</a:t>
            </a:r>
            <a:r>
              <a:rPr lang="ru-RU" sz="3600" dirty="0"/>
              <a:t> </a:t>
            </a:r>
            <a:r>
              <a:rPr lang="ru-RU" sz="3600" dirty="0" err="1"/>
              <a:t>відставання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плану.</a:t>
            </a:r>
            <a:endParaRPr lang="uk-UA" sz="4000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58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Суть першої революції:</a:t>
            </a:r>
            <a:br>
              <a:rPr lang="uk-UA" b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3707"/>
            <a:ext cx="10515600" cy="5003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err="1"/>
              <a:t>Жерці</a:t>
            </a:r>
            <a:r>
              <a:rPr lang="uk-UA" sz="3200" dirty="0"/>
              <a:t> вдало переформують релігійні принципи: принесення людських жертв замінюється жертвами символічними (грошима, худобою, виробами ремісників тощо).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95319"/>
            <a:ext cx="3333750" cy="1914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3495319"/>
            <a:ext cx="4153184" cy="2912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4" y="3495319"/>
            <a:ext cx="3892742" cy="29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51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2050527"/>
          </a:xfrm>
        </p:spPr>
        <p:txBody>
          <a:bodyPr>
            <a:normAutofit/>
          </a:bodyPr>
          <a:lstStyle/>
          <a:p>
            <a:r>
              <a:rPr lang="uk-UA" dirty="0" err="1"/>
              <a:t>Гант</a:t>
            </a:r>
            <a:r>
              <a:rPr lang="uk-UA" dirty="0"/>
              <a:t> говорив, що принципи, на яких базуються його методи використання діаграм, легко зрозуміти.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15655"/>
            <a:ext cx="10515600" cy="37613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Перший принцип: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виміряні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часу, </a:t>
            </a:r>
            <a:r>
              <a:rPr lang="ru-RU" dirty="0" err="1"/>
              <a:t>необхідним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Другий</a:t>
            </a:r>
            <a:r>
              <a:rPr lang="ru-RU" dirty="0"/>
              <a:t> принцип: </a:t>
            </a:r>
            <a:r>
              <a:rPr lang="ru-RU" dirty="0" err="1"/>
              <a:t>Місце</a:t>
            </a:r>
            <a:r>
              <a:rPr lang="ru-RU" dirty="0"/>
              <a:t>, яке </a:t>
            </a:r>
            <a:r>
              <a:rPr lang="ru-RU" dirty="0" err="1"/>
              <a:t>представляє</a:t>
            </a:r>
            <a:r>
              <a:rPr lang="ru-RU" dirty="0"/>
              <a:t> час,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на одну </a:t>
            </a:r>
            <a:r>
              <a:rPr lang="ru-RU" dirty="0" err="1"/>
              <a:t>операцію</a:t>
            </a:r>
            <a:r>
              <a:rPr lang="ru-RU" dirty="0"/>
              <a:t>, на </a:t>
            </a:r>
            <a:r>
              <a:rPr lang="ru-RU" dirty="0" err="1"/>
              <a:t>діаграмі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відобразити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зроблені</a:t>
            </a:r>
            <a:r>
              <a:rPr lang="ru-RU" dirty="0"/>
              <a:t> за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проміжок</a:t>
            </a:r>
            <a:r>
              <a:rPr lang="ru-RU" dirty="0"/>
              <a:t> часу.</a:t>
            </a:r>
          </a:p>
          <a:p>
            <a:pPr marL="0" indent="0" algn="r">
              <a:buNone/>
            </a:pPr>
            <a:r>
              <a:rPr lang="ru-RU" i="1" dirty="0" err="1"/>
              <a:t>Якщо</a:t>
            </a:r>
            <a:r>
              <a:rPr lang="ru-RU" i="1" dirty="0"/>
              <a:t> </a:t>
            </a:r>
            <a:r>
              <a:rPr lang="ru-RU" i="1" dirty="0" err="1"/>
              <a:t>зрозуміти</a:t>
            </a:r>
            <a:r>
              <a:rPr lang="ru-RU" i="1" dirty="0"/>
              <a:t> і </a:t>
            </a:r>
            <a:r>
              <a:rPr lang="ru-RU" i="1" dirty="0" err="1"/>
              <a:t>запам'ятати</a:t>
            </a:r>
            <a:r>
              <a:rPr lang="ru-RU" i="1" dirty="0"/>
              <a:t> два </a:t>
            </a:r>
            <a:r>
              <a:rPr lang="ru-RU" i="1" dirty="0" err="1"/>
              <a:t>цих</a:t>
            </a:r>
            <a:r>
              <a:rPr lang="ru-RU" i="1" dirty="0"/>
              <a:t> принципу, то вся система </a:t>
            </a:r>
            <a:r>
              <a:rPr lang="ru-RU" i="1" dirty="0" err="1"/>
              <a:t>стає</a:t>
            </a:r>
            <a:r>
              <a:rPr lang="ru-RU" i="1" dirty="0"/>
              <a:t> </a:t>
            </a:r>
            <a:r>
              <a:rPr lang="ru-RU" i="1" dirty="0" err="1"/>
              <a:t>зрозумілою</a:t>
            </a:r>
            <a:r>
              <a:rPr lang="ru-RU" i="1" dirty="0"/>
              <a:t> - вона </a:t>
            </a:r>
            <a:r>
              <a:rPr lang="ru-RU" i="1" dirty="0" err="1"/>
              <a:t>пропонує</a:t>
            </a:r>
            <a:r>
              <a:rPr lang="ru-RU" i="1" dirty="0"/>
              <a:t> </a:t>
            </a:r>
            <a:r>
              <a:rPr lang="ru-RU" i="1" dirty="0" err="1"/>
              <a:t>універсальний</a:t>
            </a:r>
            <a:r>
              <a:rPr lang="ru-RU" i="1" dirty="0"/>
              <a:t> </a:t>
            </a:r>
            <a:r>
              <a:rPr lang="ru-RU" i="1" dirty="0" err="1"/>
              <a:t>засіб</a:t>
            </a:r>
            <a:r>
              <a:rPr lang="ru-RU" i="1" dirty="0"/>
              <a:t> </a:t>
            </a:r>
            <a:r>
              <a:rPr lang="ru-RU" i="1" dirty="0" err="1"/>
              <a:t>зображення</a:t>
            </a:r>
            <a:r>
              <a:rPr lang="ru-RU" i="1" dirty="0"/>
              <a:t> на </a:t>
            </a:r>
            <a:r>
              <a:rPr lang="ru-RU" i="1" dirty="0" err="1"/>
              <a:t>діаграмі</a:t>
            </a:r>
            <a:r>
              <a:rPr lang="ru-RU" i="1" dirty="0"/>
              <a:t> </a:t>
            </a:r>
            <a:r>
              <a:rPr lang="ru-RU" i="1" dirty="0" err="1"/>
              <a:t>всіх</a:t>
            </a:r>
            <a:r>
              <a:rPr lang="ru-RU" i="1" dirty="0"/>
              <a:t>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дій</a:t>
            </a:r>
            <a:r>
              <a:rPr lang="ru-RU" i="1" dirty="0"/>
              <a:t>, </a:t>
            </a:r>
            <a:r>
              <a:rPr lang="ru-RU" i="1" dirty="0" err="1"/>
              <a:t>загальним</a:t>
            </a:r>
            <a:r>
              <a:rPr lang="ru-RU" i="1" dirty="0"/>
              <a:t> </a:t>
            </a:r>
            <a:r>
              <a:rPr lang="ru-RU" i="1" dirty="0" err="1"/>
              <a:t>вимірником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є час.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30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217693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err="1"/>
              <a:t>Френк</a:t>
            </a:r>
            <a:r>
              <a:rPr lang="uk-UA" b="1" dirty="0"/>
              <a:t> і Ліліан </a:t>
            </a:r>
            <a:r>
              <a:rPr lang="uk-UA" b="1" dirty="0" err="1"/>
              <a:t>Гилбрет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93" y="1027908"/>
            <a:ext cx="5008728" cy="4909770"/>
          </a:xfrm>
        </p:spPr>
      </p:pic>
      <p:sp>
        <p:nvSpPr>
          <p:cNvPr id="6" name="Прямоугольник 5"/>
          <p:cNvSpPr/>
          <p:nvPr/>
        </p:nvSpPr>
        <p:spPr>
          <a:xfrm>
            <a:off x="686937" y="182902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</a:rPr>
              <a:t>Подружжя </a:t>
            </a:r>
            <a:r>
              <a:rPr lang="uk-UA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Френк</a:t>
            </a:r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Гилбрет</a:t>
            </a:r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</a:rPr>
              <a:t> (1868-1924) і Ліліан </a:t>
            </a:r>
            <a:r>
              <a:rPr lang="uk-UA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Гилбрет</a:t>
            </a:r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</a:rPr>
              <a:t> (1878 -1972) займалися переважно питаннями вивчення фізичної роботи у виробничих процесах і досліджували можливість збільшення випуску продукції за рахунок зменшення зусиль, витрачених на їх виробництво.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64769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/>
              <a:t>Френк</a:t>
            </a:r>
            <a:r>
              <a:rPr lang="uk-UA" b="1" dirty="0"/>
              <a:t> і Ліліан </a:t>
            </a:r>
            <a:r>
              <a:rPr lang="uk-UA" b="1" dirty="0" err="1"/>
              <a:t>Гилбрет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/>
              <a:t>Ф. </a:t>
            </a:r>
            <a:r>
              <a:rPr lang="uk-UA" sz="3200" dirty="0" err="1"/>
              <a:t>Гилбрет</a:t>
            </a:r>
            <a:r>
              <a:rPr lang="uk-UA" sz="3200" dirty="0"/>
              <a:t> здав вступні іспити в </a:t>
            </a:r>
            <a:r>
              <a:rPr lang="uk-UA" sz="3200" dirty="0" err="1"/>
              <a:t>Массачусетський</a:t>
            </a:r>
            <a:r>
              <a:rPr lang="uk-UA" sz="3200" dirty="0"/>
              <a:t> технологічний інститут, але замість цього вирішив займатися підрядними роботами. Почавши з учня муляра, він незабаром зацікавився різними видами трудових рухів, які використовувалися при навчанні мулярів. </a:t>
            </a:r>
          </a:p>
          <a:p>
            <a:pPr marL="0" indent="0" algn="just">
              <a:buNone/>
            </a:pPr>
            <a:r>
              <a:rPr lang="uk-UA" sz="3200" dirty="0"/>
              <a:t>Його дружина Ліліан була постійним супутником і компаньйоном дослідника.</a:t>
            </a:r>
          </a:p>
        </p:txBody>
      </p:sp>
    </p:spTree>
    <p:extLst>
      <p:ext uri="{BB962C8B-B14F-4D97-AF65-F5344CB8AC3E}">
        <p14:creationId xmlns:p14="http://schemas.microsoft.com/office/powerpoint/2010/main" val="2951799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943531" cy="1832163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Гилбрет</a:t>
            </a:r>
            <a:r>
              <a:rPr lang="ru-RU" sz="4000" dirty="0"/>
              <a:t> </a:t>
            </a:r>
            <a:r>
              <a:rPr lang="ru-RU" sz="4000" dirty="0" err="1"/>
              <a:t>задавався</a:t>
            </a:r>
            <a:r>
              <a:rPr lang="ru-RU" sz="4000" dirty="0"/>
              <a:t> </a:t>
            </a:r>
            <a:r>
              <a:rPr lang="ru-RU" sz="4000" dirty="0" err="1"/>
              <a:t>питанням</a:t>
            </a:r>
            <a:r>
              <a:rPr lang="ru-RU" sz="4000" dirty="0"/>
              <a:t>: </a:t>
            </a:r>
            <a:r>
              <a:rPr lang="ru-RU" sz="4000" dirty="0" err="1"/>
              <a:t>чи</a:t>
            </a:r>
            <a:r>
              <a:rPr lang="ru-RU" sz="4000" dirty="0"/>
              <a:t> </a:t>
            </a:r>
            <a:r>
              <a:rPr lang="ru-RU" sz="4000" dirty="0" err="1"/>
              <a:t>можна</a:t>
            </a:r>
            <a:r>
              <a:rPr lang="ru-RU" sz="4000" dirty="0"/>
              <a:t> </a:t>
            </a:r>
            <a:r>
              <a:rPr lang="ru-RU" sz="4000" dirty="0" err="1"/>
              <a:t>виключити</a:t>
            </a:r>
            <a:r>
              <a:rPr lang="ru-RU" sz="4000" dirty="0"/>
              <a:t> </a:t>
            </a:r>
            <a:r>
              <a:rPr lang="ru-RU" sz="4000" dirty="0" err="1"/>
              <a:t>непотрібні</a:t>
            </a:r>
            <a:r>
              <a:rPr lang="ru-RU" sz="4000" dirty="0"/>
              <a:t> </a:t>
            </a:r>
            <a:r>
              <a:rPr lang="ru-RU" sz="4000" dirty="0" err="1"/>
              <a:t>руху</a:t>
            </a:r>
            <a:r>
              <a:rPr lang="ru-RU" sz="4000" dirty="0"/>
              <a:t>, </a:t>
            </a:r>
            <a:r>
              <a:rPr lang="ru-RU" sz="4000" dirty="0" err="1"/>
              <a:t>тим</a:t>
            </a:r>
            <a:r>
              <a:rPr lang="ru-RU" sz="4000" dirty="0"/>
              <a:t> самим </a:t>
            </a:r>
            <a:r>
              <a:rPr lang="ru-RU" sz="4000" dirty="0" err="1"/>
              <a:t>зменшивши</a:t>
            </a:r>
            <a:r>
              <a:rPr lang="ru-RU" sz="4000" dirty="0"/>
              <a:t> </a:t>
            </a:r>
            <a:r>
              <a:rPr lang="ru-RU" sz="4000" dirty="0" err="1"/>
              <a:t>зусилля</a:t>
            </a:r>
            <a:r>
              <a:rPr lang="ru-RU" sz="4000" dirty="0"/>
              <a:t> і час, </a:t>
            </a:r>
            <a:r>
              <a:rPr lang="ru-RU" sz="4000" dirty="0" err="1"/>
              <a:t>необхідний</a:t>
            </a:r>
            <a:r>
              <a:rPr lang="ru-RU" sz="4000" dirty="0"/>
              <a:t> при </a:t>
            </a:r>
            <a:r>
              <a:rPr lang="ru-RU" sz="4000" dirty="0" err="1"/>
              <a:t>кладці</a:t>
            </a:r>
            <a:r>
              <a:rPr lang="ru-RU" sz="4000" dirty="0"/>
              <a:t> </a:t>
            </a:r>
            <a:r>
              <a:rPr lang="ru-RU" sz="4000" dirty="0" err="1"/>
              <a:t>цегли</a:t>
            </a:r>
            <a:r>
              <a:rPr lang="ru-RU" sz="4000" dirty="0"/>
              <a:t>?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33767"/>
            <a:ext cx="9943531" cy="384319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експериментів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число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при </a:t>
            </a:r>
            <a:r>
              <a:rPr lang="ru-RU" dirty="0" err="1"/>
              <a:t>кладці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цегли</a:t>
            </a:r>
            <a:r>
              <a:rPr lang="ru-RU" dirty="0"/>
              <a:t> з 18 до 4,5 і </a:t>
            </a:r>
            <a:r>
              <a:rPr lang="ru-RU" dirty="0" err="1"/>
              <a:t>від</a:t>
            </a:r>
            <a:r>
              <a:rPr lang="ru-RU" dirty="0"/>
              <a:t> 18 до 2 при </a:t>
            </a:r>
            <a:r>
              <a:rPr lang="ru-RU" dirty="0" err="1"/>
              <a:t>кладці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цегли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</a:t>
            </a:r>
            <a:r>
              <a:rPr lang="ru-RU" dirty="0" err="1"/>
              <a:t>регульований</a:t>
            </a:r>
            <a:r>
              <a:rPr lang="ru-RU" dirty="0"/>
              <a:t> стенд з метою </a:t>
            </a:r>
            <a:r>
              <a:rPr lang="ru-RU" dirty="0" err="1"/>
              <a:t>виключити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нахилятися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цеглу</a:t>
            </a:r>
            <a:r>
              <a:rPr lang="ru-RU" dirty="0"/>
              <a:t>. </a:t>
            </a:r>
            <a:r>
              <a:rPr lang="ru-RU" dirty="0" err="1"/>
              <a:t>Аналогічним</a:t>
            </a:r>
            <a:r>
              <a:rPr lang="ru-RU" dirty="0"/>
              <a:t> чином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навчив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розчин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консистенції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схоплювання</a:t>
            </a:r>
            <a:r>
              <a:rPr lang="ru-RU" dirty="0"/>
              <a:t>. Таким чином,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число </a:t>
            </a:r>
            <a:r>
              <a:rPr lang="ru-RU" dirty="0" err="1"/>
              <a:t>цегли</a:t>
            </a:r>
            <a:r>
              <a:rPr lang="ru-RU" dirty="0"/>
              <a:t>, яке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укласти</a:t>
            </a:r>
            <a:r>
              <a:rPr lang="ru-RU" dirty="0"/>
              <a:t> </a:t>
            </a:r>
            <a:r>
              <a:rPr lang="ru-RU" dirty="0" err="1"/>
              <a:t>працівник</a:t>
            </a:r>
            <a:r>
              <a:rPr lang="ru-RU" dirty="0"/>
              <a:t> за </a:t>
            </a:r>
            <a:r>
              <a:rPr lang="ru-RU" dirty="0" err="1"/>
              <a:t>зміну</a:t>
            </a:r>
            <a:r>
              <a:rPr lang="ru-RU" dirty="0"/>
              <a:t>, з 120 до 350.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67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5469"/>
            <a:ext cx="10515600" cy="50714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У 1904 р </a:t>
            </a:r>
            <a:r>
              <a:rPr lang="ru-RU" sz="3200" dirty="0" err="1"/>
              <a:t>Ліліан</a:t>
            </a:r>
            <a:r>
              <a:rPr lang="ru-RU" sz="3200" dirty="0"/>
              <a:t> Мюллер і Ф. </a:t>
            </a:r>
            <a:r>
              <a:rPr lang="ru-RU" sz="3200" dirty="0" err="1"/>
              <a:t>Гилбрет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став </a:t>
            </a:r>
            <a:r>
              <a:rPr lang="ru-RU" sz="3200" dirty="0" err="1"/>
              <a:t>відомий</a:t>
            </a:r>
            <a:r>
              <a:rPr lang="ru-RU" sz="3200" dirty="0"/>
              <a:t> як </a:t>
            </a:r>
            <a:r>
              <a:rPr lang="ru-RU" sz="3200" dirty="0" err="1"/>
              <a:t>батько</a:t>
            </a:r>
            <a:r>
              <a:rPr lang="ru-RU" sz="3200" dirty="0"/>
              <a:t> хронометражу </a:t>
            </a:r>
            <a:r>
              <a:rPr lang="ru-RU" sz="3200" dirty="0" err="1"/>
              <a:t>трудових</a:t>
            </a:r>
            <a:r>
              <a:rPr lang="ru-RU" sz="3200" dirty="0"/>
              <a:t> </a:t>
            </a:r>
            <a:r>
              <a:rPr lang="ru-RU" sz="3200" dirty="0" err="1"/>
              <a:t>рухів</a:t>
            </a:r>
            <a:r>
              <a:rPr lang="ru-RU" sz="3200" dirty="0"/>
              <a:t>, </a:t>
            </a:r>
            <a:r>
              <a:rPr lang="ru-RU" sz="3200" dirty="0" err="1"/>
              <a:t>одружилися</a:t>
            </a:r>
            <a:r>
              <a:rPr lang="ru-RU" sz="3200" dirty="0"/>
              <a:t>. </a:t>
            </a:r>
            <a:r>
              <a:rPr lang="ru-RU" sz="3200" dirty="0" err="1"/>
              <a:t>Ліліан</a:t>
            </a:r>
            <a:r>
              <a:rPr lang="ru-RU" sz="3200" dirty="0"/>
              <a:t> мала </a:t>
            </a:r>
            <a:r>
              <a:rPr lang="ru-RU" sz="3200" dirty="0" err="1"/>
              <a:t>гарну</a:t>
            </a:r>
            <a:r>
              <a:rPr lang="ru-RU" sz="3200" dirty="0"/>
              <a:t> </a:t>
            </a:r>
            <a:r>
              <a:rPr lang="ru-RU" sz="3200" dirty="0" err="1"/>
              <a:t>освіту</a:t>
            </a:r>
            <a:r>
              <a:rPr lang="ru-RU" sz="3200" dirty="0"/>
              <a:t> в </a:t>
            </a:r>
            <a:r>
              <a:rPr lang="ru-RU" sz="3200" dirty="0" err="1"/>
              <a:t>області</a:t>
            </a:r>
            <a:r>
              <a:rPr lang="ru-RU" sz="3200" dirty="0"/>
              <a:t> менеджменту і </a:t>
            </a:r>
            <a:r>
              <a:rPr lang="ru-RU" sz="3200" dirty="0" err="1"/>
              <a:t>психології</a:t>
            </a:r>
            <a:r>
              <a:rPr lang="ru-RU" sz="3200" dirty="0"/>
              <a:t>, і </a:t>
            </a:r>
            <a:r>
              <a:rPr lang="ru-RU" sz="3200" dirty="0" err="1"/>
              <a:t>подружжя</a:t>
            </a:r>
            <a:r>
              <a:rPr lang="ru-RU" sz="3200" dirty="0"/>
              <a:t> </a:t>
            </a:r>
            <a:r>
              <a:rPr lang="ru-RU" sz="3200" dirty="0" err="1"/>
              <a:t>об'єднали</a:t>
            </a:r>
            <a:r>
              <a:rPr lang="ru-RU" sz="3200" dirty="0"/>
              <a:t> </a:t>
            </a:r>
            <a:r>
              <a:rPr lang="ru-RU" sz="3200" dirty="0" err="1"/>
              <a:t>свої</a:t>
            </a:r>
            <a:r>
              <a:rPr lang="ru-RU" sz="3200" dirty="0"/>
              <a:t> </a:t>
            </a:r>
            <a:r>
              <a:rPr lang="ru-RU" sz="3200" dirty="0" err="1"/>
              <a:t>здібності</a:t>
            </a:r>
            <a:r>
              <a:rPr lang="ru-RU" sz="3200" dirty="0"/>
              <a:t> з метою </a:t>
            </a:r>
            <a:r>
              <a:rPr lang="ru-RU" sz="3200" dirty="0" err="1"/>
              <a:t>розробки</a:t>
            </a:r>
            <a:r>
              <a:rPr lang="ru-RU" sz="3200" dirty="0"/>
              <a:t> </a:t>
            </a:r>
            <a:r>
              <a:rPr lang="ru-RU" sz="3200" dirty="0" err="1"/>
              <a:t>нових</a:t>
            </a:r>
            <a:r>
              <a:rPr lang="ru-RU" sz="3200" dirty="0"/>
              <a:t> </a:t>
            </a:r>
            <a:r>
              <a:rPr lang="ru-RU" sz="3200" dirty="0" err="1"/>
              <a:t>методів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r>
              <a:rPr lang="ru-RU" sz="3200" dirty="0"/>
              <a:t>. </a:t>
            </a:r>
          </a:p>
          <a:p>
            <a:pPr marL="0" indent="0" algn="just">
              <a:buNone/>
            </a:pPr>
            <a:r>
              <a:rPr lang="ru-RU" sz="3200" dirty="0" err="1"/>
              <a:t>Ліліан</a:t>
            </a:r>
            <a:r>
              <a:rPr lang="ru-RU" sz="3200" dirty="0"/>
              <a:t> </a:t>
            </a:r>
            <a:r>
              <a:rPr lang="ru-RU" sz="3200" dirty="0" err="1"/>
              <a:t>Гилбрет</a:t>
            </a:r>
            <a:r>
              <a:rPr lang="ru-RU" sz="3200" dirty="0"/>
              <a:t> внесла </a:t>
            </a:r>
            <a:r>
              <a:rPr lang="ru-RU" sz="3200" dirty="0" err="1"/>
              <a:t>свій</a:t>
            </a:r>
            <a:r>
              <a:rPr lang="ru-RU" sz="3200" dirty="0"/>
              <a:t> </a:t>
            </a:r>
            <a:r>
              <a:rPr lang="ru-RU" sz="3200" dirty="0" err="1"/>
              <a:t>внесок</a:t>
            </a:r>
            <a:r>
              <a:rPr lang="ru-RU" sz="3200" dirty="0"/>
              <a:t> у </a:t>
            </a:r>
            <a:r>
              <a:rPr lang="ru-RU" sz="3200" dirty="0" err="1"/>
              <a:t>вивчення</a:t>
            </a:r>
            <a:r>
              <a:rPr lang="ru-RU" sz="3200" dirty="0"/>
              <a:t> </a:t>
            </a:r>
            <a:r>
              <a:rPr lang="ru-RU" sz="3200" dirty="0" err="1"/>
              <a:t>психологічного</a:t>
            </a:r>
            <a:r>
              <a:rPr lang="ru-RU" sz="3200" dirty="0"/>
              <a:t> </a:t>
            </a:r>
            <a:r>
              <a:rPr lang="ru-RU" sz="3200" dirty="0" err="1"/>
              <a:t>чинника</a:t>
            </a:r>
            <a:r>
              <a:rPr lang="ru-RU" sz="3200" dirty="0"/>
              <a:t> </a:t>
            </a:r>
            <a:r>
              <a:rPr lang="ru-RU" sz="3200" dirty="0" err="1"/>
              <a:t>технічного</a:t>
            </a:r>
            <a:r>
              <a:rPr lang="ru-RU" sz="3200" dirty="0"/>
              <a:t> </a:t>
            </a:r>
            <a:r>
              <a:rPr lang="ru-RU" sz="3200" dirty="0" err="1"/>
              <a:t>процесу</a:t>
            </a:r>
            <a:r>
              <a:rPr lang="ru-RU" sz="3200" dirty="0"/>
              <a:t> і </a:t>
            </a:r>
            <a:r>
              <a:rPr lang="ru-RU" sz="3200" dirty="0" err="1"/>
              <a:t>формування</a:t>
            </a:r>
            <a:r>
              <a:rPr lang="ru-RU" sz="3200" dirty="0"/>
              <a:t> </a:t>
            </a:r>
            <a:r>
              <a:rPr lang="ru-RU" sz="3200" dirty="0" err="1"/>
              <a:t>психології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r>
              <a:rPr lang="ru-RU" sz="3200" dirty="0"/>
              <a:t> як </a:t>
            </a:r>
            <a:r>
              <a:rPr lang="ru-RU" sz="3200" dirty="0" err="1"/>
              <a:t>наукової</a:t>
            </a:r>
            <a:r>
              <a:rPr lang="ru-RU" sz="3200" dirty="0"/>
              <a:t> </a:t>
            </a:r>
            <a:r>
              <a:rPr lang="ru-RU" sz="3200" dirty="0" err="1"/>
              <a:t>дисципліни</a:t>
            </a:r>
            <a:r>
              <a:rPr lang="ru-RU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1154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Одним з їх найбільш знаменитих методів було використання фотографій трудових рухів.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Гилбрет</a:t>
            </a:r>
            <a:r>
              <a:rPr lang="ru-RU" dirty="0"/>
              <a:t> </a:t>
            </a:r>
            <a:r>
              <a:rPr lang="ru-RU" dirty="0" err="1"/>
              <a:t>виділив</a:t>
            </a:r>
            <a:r>
              <a:rPr lang="ru-RU" dirty="0"/>
              <a:t> 3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Узагальнення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правил;</a:t>
            </a:r>
          </a:p>
          <a:p>
            <a:pPr>
              <a:buFontTx/>
              <a:buChar char="-"/>
            </a:pP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правил для </a:t>
            </a:r>
            <a:r>
              <a:rPr lang="ru-RU" dirty="0" err="1"/>
              <a:t>нормалізації</a:t>
            </a:r>
            <a:r>
              <a:rPr lang="ru-RU" dirty="0"/>
              <a:t> умов </a:t>
            </a:r>
            <a:r>
              <a:rPr lang="ru-RU" dirty="0" err="1"/>
              <a:t>роботи</a:t>
            </a:r>
            <a:r>
              <a:rPr lang="ru-RU" dirty="0"/>
              <a:t> з метою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Роблячи</a:t>
            </a:r>
            <a:r>
              <a:rPr lang="ru-RU" dirty="0"/>
              <a:t> </a:t>
            </a:r>
            <a:r>
              <a:rPr lang="ru-RU" dirty="0" err="1"/>
              <a:t>кінозйомку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роботу, і прокричав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плівку</a:t>
            </a:r>
            <a:r>
              <a:rPr lang="ru-RU" dirty="0"/>
              <a:t> в </a:t>
            </a:r>
            <a:r>
              <a:rPr lang="ru-RU" dirty="0" err="1"/>
              <a:t>зворотному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, вони могли </a:t>
            </a:r>
            <a:r>
              <a:rPr lang="ru-RU" b="1" dirty="0" err="1">
                <a:solidFill>
                  <a:srgbClr val="FF0000"/>
                </a:solidFill>
              </a:rPr>
              <a:t>проаналізувати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трудові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руху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людини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визначити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з них є </a:t>
            </a:r>
            <a:r>
              <a:rPr lang="ru-RU" b="1" dirty="0" err="1">
                <a:solidFill>
                  <a:srgbClr val="FF0000"/>
                </a:solidFill>
              </a:rPr>
              <a:t>зайвими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68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Мері</a:t>
            </a:r>
            <a:r>
              <a:rPr lang="ru-RU" b="1" dirty="0"/>
              <a:t> Паркер </a:t>
            </a:r>
            <a:r>
              <a:rPr lang="ru-RU" b="1" dirty="0" err="1"/>
              <a:t>Фоллетт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99932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 </a:t>
            </a:r>
            <a:r>
              <a:rPr lang="ru-RU" sz="3200" dirty="0" err="1"/>
              <a:t>народилася</a:t>
            </a:r>
            <a:r>
              <a:rPr lang="ru-RU" sz="3200" dirty="0"/>
              <a:t> в </a:t>
            </a:r>
            <a:r>
              <a:rPr lang="ru-RU" sz="3200" dirty="0" err="1"/>
              <a:t>містечку</a:t>
            </a:r>
            <a:r>
              <a:rPr lang="ru-RU" sz="3200" dirty="0"/>
              <a:t> </a:t>
            </a:r>
            <a:r>
              <a:rPr lang="ru-RU" sz="3200" dirty="0" err="1"/>
              <a:t>Квінсі</a:t>
            </a:r>
            <a:r>
              <a:rPr lang="ru-RU" sz="3200" dirty="0"/>
              <a:t> (Массачусетс). Вона </a:t>
            </a:r>
            <a:r>
              <a:rPr lang="ru-RU" sz="3200" dirty="0" err="1"/>
              <a:t>навчалася</a:t>
            </a:r>
            <a:r>
              <a:rPr lang="ru-RU" sz="3200" dirty="0"/>
              <a:t> у </a:t>
            </a:r>
            <a:r>
              <a:rPr lang="ru-RU" sz="3200" dirty="0" err="1"/>
              <a:t>академії</a:t>
            </a:r>
            <a:r>
              <a:rPr lang="ru-RU" sz="3200" dirty="0"/>
              <a:t> у </a:t>
            </a:r>
            <a:r>
              <a:rPr lang="ru-RU" sz="3200" dirty="0" err="1"/>
              <a:t>Массачусетсі</a:t>
            </a:r>
            <a:r>
              <a:rPr lang="ru-RU" sz="3200" dirty="0"/>
              <a:t>, де й </a:t>
            </a:r>
            <a:r>
              <a:rPr lang="ru-RU" sz="3200" dirty="0" err="1"/>
              <a:t>отримала</a:t>
            </a:r>
            <a:r>
              <a:rPr lang="ru-RU" sz="3200" dirty="0"/>
              <a:t> </a:t>
            </a:r>
            <a:r>
              <a:rPr lang="ru-RU" sz="3200" dirty="0" err="1"/>
              <a:t>перші</a:t>
            </a:r>
            <a:r>
              <a:rPr lang="ru-RU" sz="3200" dirty="0"/>
              <a:t> </a:t>
            </a:r>
            <a:r>
              <a:rPr lang="ru-RU" sz="3200" dirty="0" err="1"/>
              <a:t>свої</a:t>
            </a:r>
            <a:r>
              <a:rPr lang="ru-RU" sz="3200" dirty="0"/>
              <a:t> </a:t>
            </a:r>
            <a:r>
              <a:rPr lang="ru-RU" sz="3200" dirty="0" err="1"/>
              <a:t>ідеї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згодом</a:t>
            </a:r>
            <a:r>
              <a:rPr lang="ru-RU" sz="3200" dirty="0"/>
              <a:t> </a:t>
            </a:r>
            <a:r>
              <a:rPr lang="ru-RU" sz="3200" dirty="0" err="1"/>
              <a:t>сформували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багатогранну</a:t>
            </a:r>
            <a:r>
              <a:rPr lang="ru-RU" sz="3200" dirty="0"/>
              <a:t> </a:t>
            </a:r>
            <a:r>
              <a:rPr lang="ru-RU" sz="3200" dirty="0" err="1"/>
              <a:t>особистість</a:t>
            </a:r>
            <a:r>
              <a:rPr lang="ru-RU" sz="3200" dirty="0"/>
              <a:t> як </a:t>
            </a:r>
            <a:r>
              <a:rPr lang="ru-RU" sz="3200" dirty="0" err="1"/>
              <a:t>мислителя</a:t>
            </a:r>
            <a:r>
              <a:rPr lang="ru-RU" sz="3200" dirty="0"/>
              <a:t> у </a:t>
            </a:r>
            <a:r>
              <a:rPr lang="ru-RU" sz="3200" dirty="0" err="1"/>
              <a:t>сфері</a:t>
            </a:r>
            <a:r>
              <a:rPr lang="ru-RU" sz="3200" dirty="0"/>
              <a:t> менеджменту.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9" y="1690690"/>
            <a:ext cx="4217158" cy="44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75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Мері</a:t>
            </a:r>
            <a:r>
              <a:rPr lang="ru-RU" b="1" dirty="0"/>
              <a:t> Паркер </a:t>
            </a:r>
            <a:r>
              <a:rPr lang="ru-RU" b="1" dirty="0" err="1"/>
              <a:t>Фоллетт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У 1894-му </a:t>
            </a:r>
            <a:r>
              <a:rPr lang="ru-RU" sz="3200" dirty="0" err="1"/>
              <a:t>році</a:t>
            </a:r>
            <a:r>
              <a:rPr lang="ru-RU" sz="3200" dirty="0"/>
              <a:t> вона потратила </a:t>
            </a:r>
            <a:r>
              <a:rPr lang="ru-RU" sz="3200" dirty="0" err="1"/>
              <a:t>свій</a:t>
            </a:r>
            <a:r>
              <a:rPr lang="ru-RU" sz="3200" dirty="0"/>
              <a:t> </a:t>
            </a:r>
            <a:r>
              <a:rPr lang="ru-RU" sz="3200" dirty="0" err="1"/>
              <a:t>спадок</a:t>
            </a:r>
            <a:r>
              <a:rPr lang="ru-RU" sz="3200" dirty="0"/>
              <a:t> на </a:t>
            </a:r>
            <a:r>
              <a:rPr lang="ru-RU" sz="3200" dirty="0" err="1"/>
              <a:t>можливість</a:t>
            </a:r>
            <a:r>
              <a:rPr lang="ru-RU" sz="3200" dirty="0"/>
              <a:t> </a:t>
            </a:r>
            <a:r>
              <a:rPr lang="ru-RU" sz="3200" dirty="0" err="1"/>
              <a:t>навчатися</a:t>
            </a:r>
            <a:r>
              <a:rPr lang="ru-RU" sz="3200" dirty="0"/>
              <a:t> у </a:t>
            </a:r>
            <a:r>
              <a:rPr lang="en-US" sz="3200" dirty="0"/>
              <a:t>Society for Collegiate Instruction of Women, </a:t>
            </a:r>
            <a:r>
              <a:rPr lang="ru-RU" sz="3200" dirty="0" err="1"/>
              <a:t>спосором</a:t>
            </a:r>
            <a:r>
              <a:rPr lang="ru-RU" sz="3200" dirty="0"/>
              <a:t> </a:t>
            </a:r>
            <a:r>
              <a:rPr lang="ru-RU" sz="3200" dirty="0" err="1"/>
              <a:t>якої</a:t>
            </a:r>
            <a:r>
              <a:rPr lang="ru-RU" sz="3200" dirty="0"/>
              <a:t> </a:t>
            </a:r>
            <a:r>
              <a:rPr lang="ru-RU" sz="3200" dirty="0" err="1"/>
              <a:t>був</a:t>
            </a:r>
            <a:r>
              <a:rPr lang="ru-RU" sz="3200" dirty="0"/>
              <a:t> Гарвард. </a:t>
            </a:r>
          </a:p>
          <a:p>
            <a:pPr marL="0" indent="0" algn="just">
              <a:buNone/>
            </a:pPr>
            <a:r>
              <a:rPr lang="ru-RU" sz="3200" dirty="0"/>
              <a:t>У 1898-му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Мері</a:t>
            </a:r>
            <a:r>
              <a:rPr lang="ru-RU" sz="3200" dirty="0"/>
              <a:t> Паркер </a:t>
            </a:r>
            <a:r>
              <a:rPr lang="ru-RU" sz="3200" dirty="0" err="1"/>
              <a:t>Фоллетт</a:t>
            </a:r>
            <a:r>
              <a:rPr lang="ru-RU" sz="3200" dirty="0"/>
              <a:t> </a:t>
            </a:r>
            <a:r>
              <a:rPr lang="ru-RU" sz="3200" dirty="0" err="1"/>
              <a:t>випустилася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Редкліфу</a:t>
            </a:r>
            <a:r>
              <a:rPr lang="ru-RU" sz="3200" dirty="0"/>
              <a:t> (</a:t>
            </a:r>
            <a:r>
              <a:rPr lang="en-US" sz="3200" dirty="0"/>
              <a:t>Radcliffe), </a:t>
            </a:r>
            <a:r>
              <a:rPr lang="ru-RU" sz="3200" dirty="0" err="1"/>
              <a:t>отримавши</a:t>
            </a:r>
            <a:r>
              <a:rPr lang="ru-RU" sz="3200" dirty="0"/>
              <a:t> </a:t>
            </a:r>
            <a:r>
              <a:rPr lang="ru-RU" sz="3200" dirty="0" err="1"/>
              <a:t>найвищий</a:t>
            </a:r>
            <a:r>
              <a:rPr lang="ru-RU" sz="3200" dirty="0"/>
              <a:t> бал за </a:t>
            </a:r>
            <a:r>
              <a:rPr lang="ru-RU" sz="3200" dirty="0" err="1"/>
              <a:t>свої</a:t>
            </a:r>
            <a:r>
              <a:rPr lang="ru-RU" sz="3200" dirty="0"/>
              <a:t> </a:t>
            </a:r>
            <a:r>
              <a:rPr lang="ru-RU" sz="3200" dirty="0" err="1"/>
              <a:t>досягнення</a:t>
            </a:r>
            <a:r>
              <a:rPr lang="ru-RU" sz="3200" dirty="0"/>
              <a:t>.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редкліфські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опубліковані</a:t>
            </a:r>
            <a:r>
              <a:rPr lang="ru-RU" sz="3200" dirty="0"/>
              <a:t> у 1896-му </a:t>
            </a:r>
            <a:r>
              <a:rPr lang="ru-RU" sz="3200" dirty="0" err="1"/>
              <a:t>році</a:t>
            </a:r>
            <a:r>
              <a:rPr lang="ru-RU" sz="3200" dirty="0"/>
              <a:t> і </a:t>
            </a:r>
            <a:r>
              <a:rPr lang="ru-RU" sz="3200" dirty="0" err="1"/>
              <a:t>пізніше</a:t>
            </a:r>
            <a:r>
              <a:rPr lang="ru-RU" sz="3200" dirty="0"/>
              <a:t> у 1909, коли вона </a:t>
            </a:r>
            <a:r>
              <a:rPr lang="ru-RU" sz="3200" b="1" dirty="0" err="1"/>
              <a:t>виступала</a:t>
            </a:r>
            <a:r>
              <a:rPr lang="ru-RU" sz="3200" b="1" dirty="0"/>
              <a:t> в </a:t>
            </a:r>
            <a:r>
              <a:rPr lang="ru-RU" sz="3200" b="1" dirty="0" err="1"/>
              <a:t>ролі</a:t>
            </a:r>
            <a:r>
              <a:rPr lang="ru-RU" sz="3200" b="1" dirty="0"/>
              <a:t> </a:t>
            </a:r>
            <a:r>
              <a:rPr lang="ru-RU" sz="3200" b="1" dirty="0" err="1"/>
              <a:t>доповідача</a:t>
            </a:r>
            <a:r>
              <a:rPr lang="ru-RU" sz="3200" b="1" dirty="0"/>
              <a:t> в </a:t>
            </a:r>
            <a:r>
              <a:rPr lang="ru-RU" sz="3200" b="1" dirty="0" err="1"/>
              <a:t>Нижній</a:t>
            </a:r>
            <a:r>
              <a:rPr lang="ru-RU" sz="3200" b="1" dirty="0"/>
              <a:t> </a:t>
            </a:r>
            <a:r>
              <a:rPr lang="ru-RU" sz="3200" b="1" dirty="0" err="1"/>
              <a:t>палаті</a:t>
            </a:r>
            <a:r>
              <a:rPr lang="ru-RU" sz="3200" b="1" dirty="0"/>
              <a:t> </a:t>
            </a:r>
            <a:r>
              <a:rPr lang="ru-RU" sz="3200" b="1" dirty="0" err="1"/>
              <a:t>конгресу</a:t>
            </a:r>
            <a:r>
              <a:rPr lang="ru-RU" sz="3200" b="1" dirty="0"/>
              <a:t> США.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306695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Мері</a:t>
            </a:r>
            <a:r>
              <a:rPr lang="ru-RU" b="1" dirty="0"/>
              <a:t> Паркер </a:t>
            </a:r>
            <a:r>
              <a:rPr lang="ru-RU" b="1" dirty="0" err="1"/>
              <a:t>Фоллетт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973" y="149557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У 1917-му </a:t>
            </a:r>
            <a:r>
              <a:rPr lang="ru-RU" sz="3600" dirty="0" err="1"/>
              <a:t>році</a:t>
            </a:r>
            <a:r>
              <a:rPr lang="ru-RU" sz="3600" dirty="0"/>
              <a:t> </a:t>
            </a:r>
            <a:r>
              <a:rPr lang="ru-RU" sz="3600" dirty="0" err="1"/>
              <a:t>Мері</a:t>
            </a:r>
            <a:r>
              <a:rPr lang="ru-RU" sz="3600" dirty="0"/>
              <a:t> Паркер </a:t>
            </a:r>
            <a:r>
              <a:rPr lang="ru-RU" sz="3600" dirty="0" err="1"/>
              <a:t>Фоллетт</a:t>
            </a:r>
            <a:r>
              <a:rPr lang="ru-RU" sz="3600" dirty="0"/>
              <a:t> </a:t>
            </a:r>
            <a:r>
              <a:rPr lang="ru-RU" sz="3600" dirty="0" err="1"/>
              <a:t>зайняла</a:t>
            </a:r>
            <a:r>
              <a:rPr lang="ru-RU" sz="3600" dirty="0"/>
              <a:t> посаду </a:t>
            </a:r>
            <a:r>
              <a:rPr lang="ru-RU" sz="3600" dirty="0" err="1"/>
              <a:t>віце</a:t>
            </a:r>
            <a:r>
              <a:rPr lang="ru-RU" sz="3600" dirty="0"/>
              <a:t>-президента </a:t>
            </a:r>
            <a:r>
              <a:rPr lang="en-US" sz="3600" dirty="0"/>
              <a:t>National Community Center Association, </a:t>
            </a:r>
            <a:r>
              <a:rPr lang="ru-RU" sz="3600" dirty="0"/>
              <a:t>а </a:t>
            </a:r>
            <a:r>
              <a:rPr lang="ru-RU" sz="3600" dirty="0" err="1"/>
              <a:t>вже</a:t>
            </a:r>
            <a:r>
              <a:rPr lang="ru-RU" sz="3600" dirty="0"/>
              <a:t> у 1918 </a:t>
            </a:r>
            <a:r>
              <a:rPr lang="ru-RU" sz="3600" dirty="0" err="1"/>
              <a:t>опублікувала</a:t>
            </a:r>
            <a:r>
              <a:rPr lang="ru-RU" sz="3600" dirty="0"/>
              <a:t> свою книжку </a:t>
            </a:r>
            <a:r>
              <a:rPr lang="ru-RU" sz="3600" dirty="0" err="1"/>
              <a:t>щодо</a:t>
            </a:r>
            <a:r>
              <a:rPr lang="ru-RU" sz="3600" dirty="0"/>
              <a:t> </a:t>
            </a:r>
            <a:r>
              <a:rPr lang="ru-RU" sz="3600" dirty="0" err="1"/>
              <a:t>спільнот</a:t>
            </a:r>
            <a:r>
              <a:rPr lang="ru-RU" sz="3600" dirty="0"/>
              <a:t>, </a:t>
            </a:r>
            <a:r>
              <a:rPr lang="ru-RU" sz="3600" dirty="0" err="1"/>
              <a:t>демократії</a:t>
            </a:r>
            <a:r>
              <a:rPr lang="ru-RU" sz="3600" dirty="0"/>
              <a:t> та </a:t>
            </a:r>
            <a:r>
              <a:rPr lang="ru-RU" sz="3600" dirty="0" err="1"/>
              <a:t>влади</a:t>
            </a:r>
            <a:r>
              <a:rPr lang="ru-RU" sz="3600" dirty="0"/>
              <a:t> “</a:t>
            </a:r>
            <a:r>
              <a:rPr lang="ru-RU" sz="3600" dirty="0" err="1"/>
              <a:t>Новий</a:t>
            </a:r>
            <a:r>
              <a:rPr lang="ru-RU" sz="3600" dirty="0"/>
              <a:t> стан” (</a:t>
            </a:r>
            <a:r>
              <a:rPr lang="en-US" sz="3600" dirty="0"/>
              <a:t>The New State).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9" y="3671248"/>
            <a:ext cx="4039737" cy="28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14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5726373" cy="1325563"/>
          </a:xfrm>
        </p:spPr>
        <p:txBody>
          <a:bodyPr/>
          <a:lstStyle/>
          <a:p>
            <a:r>
              <a:rPr lang="ru-RU" dirty="0" err="1"/>
              <a:t>Гаррінгтон</a:t>
            </a:r>
            <a:r>
              <a:rPr lang="ru-RU" dirty="0"/>
              <a:t> </a:t>
            </a:r>
            <a:r>
              <a:rPr lang="ru-RU" dirty="0" err="1"/>
              <a:t>Емерсон</a:t>
            </a:r>
            <a:r>
              <a:rPr lang="ru-RU" dirty="0"/>
              <a:t> </a:t>
            </a:r>
            <a:r>
              <a:rPr lang="en-US" i="1" dirty="0"/>
              <a:t>Harrington Emerson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7263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err="1"/>
              <a:t>син</a:t>
            </a:r>
            <a:r>
              <a:rPr lang="ru-RU" sz="3200" dirty="0"/>
              <a:t> </a:t>
            </a:r>
            <a:r>
              <a:rPr lang="ru-RU" sz="3200" dirty="0" err="1"/>
              <a:t>священика</a:t>
            </a:r>
            <a:r>
              <a:rPr lang="ru-RU" sz="3200" dirty="0"/>
              <a:t>, теоретик, пропагандист, </a:t>
            </a:r>
            <a:r>
              <a:rPr lang="ru-RU" sz="3200" dirty="0" err="1"/>
              <a:t>публіцист</a:t>
            </a:r>
            <a:r>
              <a:rPr lang="ru-RU" sz="3200" dirty="0"/>
              <a:t>, </a:t>
            </a:r>
            <a:r>
              <a:rPr lang="ru-RU" sz="3200" dirty="0" err="1"/>
              <a:t>інженер</a:t>
            </a:r>
            <a:r>
              <a:rPr lang="ru-RU" sz="3200" dirty="0"/>
              <a:t>-самоучка. Свою </a:t>
            </a:r>
            <a:r>
              <a:rPr lang="ru-RU" sz="3200" dirty="0" err="1"/>
              <a:t>кар'єру</a:t>
            </a:r>
            <a:r>
              <a:rPr lang="ru-RU" sz="3200" dirty="0"/>
              <a:t> </a:t>
            </a:r>
            <a:r>
              <a:rPr lang="ru-RU" sz="3200" dirty="0" err="1"/>
              <a:t>Емерсон</a:t>
            </a:r>
            <a:r>
              <a:rPr lang="ru-RU" sz="3200" dirty="0"/>
              <a:t> почав </a:t>
            </a:r>
            <a:r>
              <a:rPr lang="ru-RU" sz="3200" dirty="0" err="1"/>
              <a:t>професором</a:t>
            </a:r>
            <a:r>
              <a:rPr lang="ru-RU" sz="3200" dirty="0"/>
              <a:t> </a:t>
            </a:r>
            <a:r>
              <a:rPr lang="ru-RU" sz="3200" dirty="0" err="1"/>
              <a:t>сучасних</a:t>
            </a:r>
            <a:r>
              <a:rPr lang="ru-RU" sz="3200" dirty="0"/>
              <a:t> </a:t>
            </a:r>
            <a:r>
              <a:rPr lang="ru-RU" sz="3200" dirty="0" err="1"/>
              <a:t>мов</a:t>
            </a:r>
            <a:r>
              <a:rPr lang="ru-RU" sz="3200" dirty="0"/>
              <a:t> в </a:t>
            </a:r>
            <a:r>
              <a:rPr lang="ru-RU" sz="3200" dirty="0" err="1"/>
              <a:t>університеті</a:t>
            </a:r>
            <a:r>
              <a:rPr lang="ru-RU" sz="3200" dirty="0"/>
              <a:t> штату Небраска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36" y="1173708"/>
            <a:ext cx="4226470" cy="52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5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52381"/>
            <a:ext cx="10515600" cy="3324581"/>
          </a:xfrm>
        </p:spPr>
        <p:txBody>
          <a:bodyPr/>
          <a:lstStyle/>
          <a:p>
            <a:pPr marL="0" indent="0">
              <a:buNone/>
            </a:pPr>
            <a:endParaRPr lang="uk-UA" b="1" i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uk-UA" dirty="0" err="1"/>
              <a:t>Жерці</a:t>
            </a:r>
            <a:r>
              <a:rPr lang="uk-UA" dirty="0"/>
              <a:t>, крім релігійних обрядів, займались збором податків, управляли державною скарбницею, розподіляли державний бюджет, відали майновими справами. </a:t>
            </a:r>
            <a:endParaRPr lang="ru-RU" dirty="0"/>
          </a:p>
          <a:p>
            <a:pPr marL="0" indent="0">
              <a:buNone/>
            </a:pPr>
            <a:r>
              <a:rPr lang="uk-UA" b="1" i="1" dirty="0">
                <a:solidFill>
                  <a:srgbClr val="7030A0"/>
                </a:solidFill>
              </a:rPr>
              <a:t>В результаті І революції менеджмент став інструментом комерційної і релігійної діяльності, перетворившись згодом в соціальний інститут і вид професійної діяльності.</a:t>
            </a:r>
            <a:endParaRPr lang="ru-RU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7" y="283767"/>
            <a:ext cx="6689484" cy="25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412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365127"/>
            <a:ext cx="10140287" cy="1325563"/>
          </a:xfrm>
        </p:spPr>
        <p:txBody>
          <a:bodyPr/>
          <a:lstStyle/>
          <a:p>
            <a:r>
              <a:rPr lang="uk-UA" dirty="0"/>
              <a:t>«Дванадцять принципів продуктивності» Г. Емерсона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1825625"/>
            <a:ext cx="11121788" cy="363347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3600" dirty="0"/>
              <a:t>Точно поставлені ідеали й цілі</a:t>
            </a:r>
          </a:p>
          <a:p>
            <a:pPr marL="514350" indent="-514350">
              <a:buAutoNum type="arabicPeriod"/>
            </a:pPr>
            <a:r>
              <a:rPr lang="uk-UA" sz="3600" dirty="0"/>
              <a:t>Здоровий глузд.</a:t>
            </a:r>
          </a:p>
          <a:p>
            <a:pPr marL="514350" indent="-514350">
              <a:buAutoNum type="arabicPeriod"/>
            </a:pPr>
            <a:r>
              <a:rPr lang="uk-UA" sz="3600" dirty="0"/>
              <a:t>Компетентна консультація</a:t>
            </a:r>
          </a:p>
          <a:p>
            <a:pPr marL="514350" indent="-514350">
              <a:buAutoNum type="arabicPeriod"/>
            </a:pPr>
            <a:r>
              <a:rPr lang="uk-UA" sz="3600" dirty="0"/>
              <a:t>Дисципліна</a:t>
            </a:r>
          </a:p>
          <a:p>
            <a:pPr marL="514350" indent="-514350">
              <a:buAutoNum type="arabicPeriod"/>
            </a:pPr>
            <a:r>
              <a:rPr lang="uk-UA" sz="3600" dirty="0"/>
              <a:t>Справедливе відношення до персоналу.</a:t>
            </a:r>
          </a:p>
        </p:txBody>
      </p:sp>
    </p:spTree>
    <p:extLst>
      <p:ext uri="{BB962C8B-B14F-4D97-AF65-F5344CB8AC3E}">
        <p14:creationId xmlns:p14="http://schemas.microsoft.com/office/powerpoint/2010/main" val="17874819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1821"/>
            <a:ext cx="9888940" cy="5085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6. </a:t>
            </a:r>
            <a:r>
              <a:rPr lang="uk-UA" sz="3600" dirty="0"/>
              <a:t>Швидкий, надійний, повний, точний і постійний облік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/>
              <a:t>7. </a:t>
            </a:r>
            <a:r>
              <a:rPr lang="uk-UA" sz="3600" dirty="0"/>
              <a:t>Порядок і планування роботи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/>
              <a:t>8. </a:t>
            </a:r>
            <a:r>
              <a:rPr lang="uk-UA" sz="3600" dirty="0"/>
              <a:t>Норми й розклади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/>
              <a:t>9. </a:t>
            </a:r>
            <a:r>
              <a:rPr lang="uk-UA" sz="3600" dirty="0"/>
              <a:t>Нормалізація умов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/>
              <a:t>10. </a:t>
            </a:r>
            <a:r>
              <a:rPr lang="uk-UA" sz="3600" dirty="0"/>
              <a:t>Нормування операцій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/>
              <a:t>11. </a:t>
            </a:r>
            <a:r>
              <a:rPr lang="uk-UA" sz="3600" dirty="0"/>
              <a:t>Письмові стандартні інструкції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/>
              <a:t>12. </a:t>
            </a:r>
            <a:r>
              <a:rPr lang="uk-UA" sz="3600" dirty="0"/>
              <a:t>Винагорода за продуктивність</a:t>
            </a:r>
            <a:r>
              <a:rPr lang="ru-RU" sz="3600" dirty="0"/>
              <a:t>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69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354170" cy="1325563"/>
          </a:xfrm>
        </p:spPr>
        <p:txBody>
          <a:bodyPr/>
          <a:lstStyle/>
          <a:p>
            <a:r>
              <a:rPr lang="ru-RU" b="1" dirty="0" err="1"/>
              <a:t>Ге́нрі</a:t>
            </a:r>
            <a:r>
              <a:rPr lang="ru-RU" b="1" dirty="0"/>
              <a:t> </a:t>
            </a:r>
            <a:r>
              <a:rPr lang="ru-RU" b="1" dirty="0" err="1"/>
              <a:t>Фо́рд</a:t>
            </a:r>
            <a:r>
              <a:rPr lang="ru-RU" dirty="0"/>
              <a:t> </a:t>
            </a:r>
            <a:br>
              <a:rPr lang="ru-RU" dirty="0"/>
            </a:br>
            <a:r>
              <a:rPr lang="en-US" i="1" dirty="0"/>
              <a:t>Henry Ford</a:t>
            </a:r>
            <a:r>
              <a:rPr lang="uk-UA" i="1" dirty="0"/>
              <a:t> </a:t>
            </a:r>
            <a:r>
              <a:rPr lang="en-US" b="1" dirty="0"/>
              <a:t>(1863-1947)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79461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err="1"/>
              <a:t>Американський</a:t>
            </a:r>
            <a:r>
              <a:rPr lang="ru-RU" sz="3200" dirty="0"/>
              <a:t> </a:t>
            </a:r>
            <a:r>
              <a:rPr lang="ru-RU" sz="3200" dirty="0" err="1"/>
              <a:t>інженер</a:t>
            </a:r>
            <a:r>
              <a:rPr lang="ru-RU" sz="3200" dirty="0"/>
              <a:t>, </a:t>
            </a:r>
            <a:r>
              <a:rPr lang="ru-RU" sz="3200" dirty="0" err="1"/>
              <a:t>промисловець</a:t>
            </a:r>
            <a:r>
              <a:rPr lang="ru-RU" sz="3200" dirty="0"/>
              <a:t>, </a:t>
            </a:r>
            <a:r>
              <a:rPr lang="ru-RU" sz="3200" dirty="0" err="1"/>
              <a:t>винахідник</a:t>
            </a:r>
            <a:r>
              <a:rPr lang="ru-RU" sz="3200" dirty="0"/>
              <a:t>. Один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засновників</a:t>
            </a:r>
            <a:r>
              <a:rPr lang="ru-RU" sz="3200" dirty="0"/>
              <a:t> </a:t>
            </a:r>
            <a:r>
              <a:rPr lang="ru-RU" sz="3200" dirty="0" err="1"/>
              <a:t>автомобільної</a:t>
            </a:r>
            <a:r>
              <a:rPr lang="ru-RU" sz="3200" dirty="0"/>
              <a:t> </a:t>
            </a:r>
            <a:r>
              <a:rPr lang="ru-RU" sz="3200" dirty="0" err="1"/>
              <a:t>промисловості</a:t>
            </a:r>
            <a:r>
              <a:rPr lang="ru-RU" sz="3200" dirty="0"/>
              <a:t> США, </a:t>
            </a:r>
            <a:r>
              <a:rPr lang="ru-RU" sz="3200" dirty="0" err="1"/>
              <a:t>засновник</a:t>
            </a:r>
            <a:r>
              <a:rPr lang="ru-RU" sz="3200" dirty="0"/>
              <a:t> "Форд мотор </a:t>
            </a:r>
            <a:r>
              <a:rPr lang="ru-RU" sz="3200" dirty="0" err="1"/>
              <a:t>компані</a:t>
            </a:r>
            <a:r>
              <a:rPr lang="ru-RU" sz="3200" dirty="0"/>
              <a:t>" (</a:t>
            </a:r>
            <a:r>
              <a:rPr lang="en-US" sz="3200" dirty="0"/>
              <a:t>Ford Motor Company), </a:t>
            </a:r>
            <a:r>
              <a:rPr lang="ru-RU" sz="3200" dirty="0" err="1"/>
              <a:t>організатор</a:t>
            </a:r>
            <a:r>
              <a:rPr lang="ru-RU" sz="3200" dirty="0"/>
              <a:t> </a:t>
            </a:r>
            <a:r>
              <a:rPr lang="uk-UA" sz="3200" dirty="0"/>
              <a:t>поточно-конвеєрного</a:t>
            </a:r>
            <a:r>
              <a:rPr lang="ru-RU" sz="3200" dirty="0"/>
              <a:t> </a:t>
            </a:r>
            <a:r>
              <a:rPr lang="ru-RU" sz="3200" dirty="0" err="1"/>
              <a:t>виробництва</a:t>
            </a:r>
            <a:r>
              <a:rPr lang="ru-RU" sz="3200" dirty="0"/>
              <a:t>.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0" y="840901"/>
            <a:ext cx="4449170" cy="49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129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994" y="4571999"/>
            <a:ext cx="10996684" cy="15149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dirty="0"/>
              <a:t>Шість головних принципів управління Генрі </a:t>
            </a:r>
            <a:r>
              <a:rPr lang="ru-RU" sz="4000" dirty="0"/>
              <a:t>Форда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94" y="210615"/>
            <a:ext cx="89916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41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44167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1. </a:t>
            </a:r>
            <a:r>
              <a:rPr lang="ru-RU" dirty="0"/>
              <a:t>Починай </a:t>
            </a:r>
            <a:r>
              <a:rPr lang="uk-UA" dirty="0"/>
              <a:t>планування з визначення цільової аудиторії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1825625"/>
            <a:ext cx="11080845" cy="1013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До </a:t>
            </a:r>
            <a:r>
              <a:rPr lang="uk-UA" sz="3200" dirty="0"/>
              <a:t>Генрі Форда жоден з виробників автомобілів не питав себе про головну мету свого бізнесу.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67" y="2838734"/>
            <a:ext cx="8991600" cy="38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00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818867"/>
            <a:ext cx="10534935" cy="51943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/>
              <a:t>З </a:t>
            </a:r>
            <a:r>
              <a:rPr lang="ru-RU" sz="3200" dirty="0" err="1"/>
              <a:t>технічного</a:t>
            </a:r>
            <a:r>
              <a:rPr lang="ru-RU" sz="3200" dirty="0"/>
              <a:t> боку все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більш-менш</a:t>
            </a:r>
            <a:r>
              <a:rPr lang="ru-RU" sz="3200" dirty="0"/>
              <a:t> </a:t>
            </a:r>
            <a:r>
              <a:rPr lang="ru-RU" sz="3200" dirty="0" err="1"/>
              <a:t>зрозуміло</a:t>
            </a:r>
            <a:r>
              <a:rPr lang="ru-RU" sz="3200" dirty="0"/>
              <a:t> – на </a:t>
            </a:r>
            <a:r>
              <a:rPr lang="ru-RU" sz="3200" dirty="0" err="1"/>
              <a:t>зміну</a:t>
            </a:r>
            <a:r>
              <a:rPr lang="ru-RU" sz="3200" dirty="0"/>
              <a:t> </a:t>
            </a:r>
            <a:r>
              <a:rPr lang="ru-RU" sz="3200" dirty="0" err="1"/>
              <a:t>повозці</a:t>
            </a:r>
            <a:r>
              <a:rPr lang="ru-RU" sz="3200" dirty="0"/>
              <a:t>, </a:t>
            </a:r>
            <a:r>
              <a:rPr lang="ru-RU" sz="3200" dirty="0" err="1"/>
              <a:t>запряженої</a:t>
            </a:r>
            <a:r>
              <a:rPr lang="ru-RU" sz="3200" dirty="0"/>
              <a:t> </a:t>
            </a:r>
            <a:r>
              <a:rPr lang="ru-RU" sz="3200" dirty="0" err="1"/>
              <a:t>кіньми</a:t>
            </a:r>
            <a:r>
              <a:rPr lang="ru-RU" sz="3200" dirty="0"/>
              <a:t>, </a:t>
            </a:r>
            <a:r>
              <a:rPr lang="ru-RU" sz="3200" dirty="0" err="1"/>
              <a:t>прийшла</a:t>
            </a:r>
            <a:r>
              <a:rPr lang="ru-RU" sz="3200" dirty="0"/>
              <a:t> повозка,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рухається</a:t>
            </a:r>
            <a:r>
              <a:rPr lang="ru-RU" sz="3200" dirty="0"/>
              <a:t> сама собою. Але й повозки, </a:t>
            </a:r>
            <a:r>
              <a:rPr lang="ru-RU" sz="3200" dirty="0" err="1"/>
              <a:t>запряженні</a:t>
            </a:r>
            <a:r>
              <a:rPr lang="ru-RU" sz="3200" dirty="0"/>
              <a:t> </a:t>
            </a:r>
            <a:r>
              <a:rPr lang="ru-RU" sz="3200" dirty="0" err="1"/>
              <a:t>кіньми</a:t>
            </a:r>
            <a:r>
              <a:rPr lang="ru-RU" sz="3200" dirty="0"/>
              <a:t>,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дуже</a:t>
            </a:r>
            <a:r>
              <a:rPr lang="ru-RU" sz="3200" dirty="0"/>
              <a:t> </a:t>
            </a:r>
            <a:r>
              <a:rPr lang="ru-RU" sz="3200" dirty="0" err="1"/>
              <a:t>різними</a:t>
            </a:r>
            <a:r>
              <a:rPr lang="ru-RU" sz="3200" dirty="0"/>
              <a:t>. До прикладу, в </a:t>
            </a:r>
            <a:r>
              <a:rPr lang="ru-RU" sz="3200" dirty="0" err="1"/>
              <a:t>місті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винайняти</a:t>
            </a:r>
            <a:r>
              <a:rPr lang="ru-RU" sz="3200" dirty="0"/>
              <a:t> для </a:t>
            </a:r>
            <a:r>
              <a:rPr lang="ru-RU" sz="3200" dirty="0" err="1"/>
              <a:t>поїздки</a:t>
            </a:r>
            <a:r>
              <a:rPr lang="ru-RU" sz="3200" dirty="0"/>
              <a:t> </a:t>
            </a:r>
            <a:r>
              <a:rPr lang="ru-RU" sz="3200" dirty="0" err="1"/>
              <a:t>відносно</a:t>
            </a:r>
            <a:r>
              <a:rPr lang="ru-RU" sz="3200" dirty="0"/>
              <a:t> недорогого </a:t>
            </a:r>
            <a:r>
              <a:rPr lang="ru-RU" sz="3200" dirty="0" err="1"/>
              <a:t>візника</a:t>
            </a:r>
            <a:r>
              <a:rPr lang="ru-RU" sz="3200" dirty="0"/>
              <a:t>, </a:t>
            </a:r>
            <a:r>
              <a:rPr lang="ru-RU" sz="3200" dirty="0" err="1"/>
              <a:t>дуже</a:t>
            </a:r>
            <a:r>
              <a:rPr lang="ru-RU" sz="3200" dirty="0"/>
              <a:t> дорого – </a:t>
            </a:r>
            <a:r>
              <a:rPr lang="ru-RU" sz="3200" dirty="0" err="1"/>
              <a:t>скорокінного</a:t>
            </a:r>
            <a:r>
              <a:rPr lang="ru-RU" sz="3200" dirty="0"/>
              <a:t> </a:t>
            </a:r>
            <a:r>
              <a:rPr lang="ru-RU" sz="3200" dirty="0" err="1"/>
              <a:t>візника</a:t>
            </a:r>
            <a:r>
              <a:rPr lang="ru-RU" sz="3200" dirty="0"/>
              <a:t>, </a:t>
            </a:r>
            <a:r>
              <a:rPr lang="ru-RU" sz="3200" dirty="0" err="1"/>
              <a:t>або</a:t>
            </a:r>
            <a:r>
              <a:rPr lang="ru-RU" sz="3200" dirty="0"/>
              <a:t> й </a:t>
            </a:r>
            <a:r>
              <a:rPr lang="ru-RU" sz="3200" dirty="0" err="1"/>
              <a:t>повністю</a:t>
            </a:r>
            <a:r>
              <a:rPr lang="ru-RU" sz="3200" dirty="0"/>
              <a:t> </a:t>
            </a:r>
            <a:r>
              <a:rPr lang="ru-RU" sz="3200" dirty="0" err="1"/>
              <a:t>утримувати</a:t>
            </a:r>
            <a:r>
              <a:rPr lang="ru-RU" sz="3200" dirty="0"/>
              <a:t> </a:t>
            </a:r>
            <a:r>
              <a:rPr lang="ru-RU" sz="3200" dirty="0" err="1"/>
              <a:t>власний</a:t>
            </a:r>
            <a:r>
              <a:rPr lang="ru-RU" sz="3200" dirty="0"/>
              <a:t> </a:t>
            </a:r>
            <a:r>
              <a:rPr lang="ru-RU" sz="3200" dirty="0" err="1"/>
              <a:t>виїзд</a:t>
            </a:r>
            <a:r>
              <a:rPr lang="ru-RU" sz="3200" dirty="0"/>
              <a:t>. Про те, з </a:t>
            </a:r>
            <a:r>
              <a:rPr lang="ru-RU" sz="3200" dirty="0" err="1"/>
              <a:t>якою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цих</a:t>
            </a:r>
            <a:r>
              <a:rPr lang="ru-RU" sz="3200" dirty="0"/>
              <a:t> </a:t>
            </a:r>
            <a:r>
              <a:rPr lang="ru-RU" sz="3200" dirty="0" err="1"/>
              <a:t>категорій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порівняти</a:t>
            </a:r>
            <a:r>
              <a:rPr lang="ru-RU" sz="3200" dirty="0"/>
              <a:t> </a:t>
            </a:r>
            <a:r>
              <a:rPr lang="ru-RU" sz="3200" dirty="0" err="1"/>
              <a:t>автомобіль</a:t>
            </a:r>
            <a:r>
              <a:rPr lang="ru-RU" sz="3200" dirty="0"/>
              <a:t>, </a:t>
            </a:r>
            <a:r>
              <a:rPr lang="ru-RU" sz="3200" dirty="0" err="1"/>
              <a:t>іншими</a:t>
            </a:r>
            <a:r>
              <a:rPr lang="ru-RU" sz="3200" dirty="0"/>
              <a:t> словами, </a:t>
            </a:r>
            <a:r>
              <a:rPr lang="ru-RU" sz="3200" dirty="0" err="1"/>
              <a:t>хто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купуватиме</a:t>
            </a:r>
            <a:r>
              <a:rPr lang="ru-RU" sz="3200" dirty="0"/>
              <a:t>, особливо не </a:t>
            </a:r>
            <a:r>
              <a:rPr lang="ru-RU" sz="3200" dirty="0" err="1"/>
              <a:t>замислювалися</a:t>
            </a:r>
            <a:r>
              <a:rPr lang="ru-RU" sz="3200" dirty="0"/>
              <a:t>. </a:t>
            </a:r>
            <a:r>
              <a:rPr lang="ru-RU" sz="3200" dirty="0" err="1"/>
              <a:t>Мовляв</a:t>
            </a:r>
            <a:r>
              <a:rPr lang="ru-RU" sz="3200" dirty="0"/>
              <a:t>, </a:t>
            </a:r>
            <a:r>
              <a:rPr lang="ru-RU" sz="3200" dirty="0" err="1"/>
              <a:t>хто</a:t>
            </a:r>
            <a:r>
              <a:rPr lang="ru-RU" sz="3200" dirty="0"/>
              <a:t> </a:t>
            </a:r>
            <a:r>
              <a:rPr lang="ru-RU" sz="3200" dirty="0" err="1"/>
              <a:t>захоче</a:t>
            </a:r>
            <a:r>
              <a:rPr lang="ru-RU" sz="3200" dirty="0"/>
              <a:t>, і </a:t>
            </a:r>
            <a:r>
              <a:rPr lang="ru-RU" sz="3200" dirty="0" err="1"/>
              <a:t>зможе</a:t>
            </a:r>
            <a:r>
              <a:rPr lang="ru-RU" sz="3200" dirty="0"/>
              <a:t>, той і купить.</a:t>
            </a:r>
          </a:p>
        </p:txBody>
      </p:sp>
    </p:spTree>
    <p:extLst>
      <p:ext uri="{BB962C8B-B14F-4D97-AF65-F5344CB8AC3E}">
        <p14:creationId xmlns:p14="http://schemas.microsoft.com/office/powerpoint/2010/main" val="555186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483" y="97946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/>
              <a:t>І </a:t>
            </a:r>
            <a:r>
              <a:rPr lang="ru-RU" sz="4000" dirty="0" err="1"/>
              <a:t>лише</a:t>
            </a:r>
            <a:r>
              <a:rPr lang="ru-RU" sz="4000" dirty="0"/>
              <a:t> Форд першим </a:t>
            </a:r>
            <a:r>
              <a:rPr lang="ru-RU" sz="4000" dirty="0" err="1"/>
              <a:t>вирішив</a:t>
            </a:r>
            <a:r>
              <a:rPr lang="ru-RU" sz="4000" dirty="0"/>
              <a:t> </a:t>
            </a:r>
            <a:r>
              <a:rPr lang="ru-RU" sz="4000" dirty="0" err="1"/>
              <a:t>виробляти</a:t>
            </a:r>
            <a:r>
              <a:rPr lang="ru-RU" sz="4000" dirty="0"/>
              <a:t> </a:t>
            </a:r>
            <a:r>
              <a:rPr lang="ru-RU" sz="4000" dirty="0" err="1"/>
              <a:t>автомобіль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буде по </a:t>
            </a:r>
            <a:r>
              <a:rPr lang="ru-RU" sz="4000" dirty="0" err="1"/>
              <a:t>кишені</a:t>
            </a:r>
            <a:r>
              <a:rPr lang="ru-RU" sz="4000" dirty="0"/>
              <a:t> будь-</a:t>
            </a:r>
            <a:r>
              <a:rPr lang="ru-RU" sz="4000" dirty="0" err="1"/>
              <a:t>якій</a:t>
            </a:r>
            <a:r>
              <a:rPr lang="ru-RU" sz="4000" dirty="0"/>
              <a:t> </a:t>
            </a:r>
            <a:r>
              <a:rPr lang="ru-RU" sz="4000" dirty="0" err="1"/>
              <a:t>американській</a:t>
            </a:r>
            <a:r>
              <a:rPr lang="ru-RU" sz="4000" dirty="0"/>
              <a:t> </a:t>
            </a:r>
            <a:r>
              <a:rPr lang="ru-RU" sz="4000" dirty="0" err="1"/>
              <a:t>родині</a:t>
            </a:r>
            <a:r>
              <a:rPr lang="ru-RU" sz="4000" dirty="0"/>
              <a:t>, яка </a:t>
            </a:r>
            <a:r>
              <a:rPr lang="ru-RU" sz="4000" dirty="0" err="1"/>
              <a:t>має</a:t>
            </a:r>
            <a:r>
              <a:rPr lang="ru-RU" sz="4000" dirty="0"/>
              <a:t> роботу.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було</a:t>
            </a:r>
            <a:r>
              <a:rPr lang="ru-RU" sz="4000" dirty="0"/>
              <a:t> </a:t>
            </a:r>
            <a:r>
              <a:rPr lang="ru-RU" sz="4000" dirty="0" err="1"/>
              <a:t>революцією</a:t>
            </a:r>
            <a:r>
              <a:rPr lang="ru-RU" sz="4000" dirty="0"/>
              <a:t> не </a:t>
            </a:r>
            <a:r>
              <a:rPr lang="ru-RU" sz="4000" dirty="0" err="1"/>
              <a:t>лише</a:t>
            </a:r>
            <a:r>
              <a:rPr lang="ru-RU" sz="4000" dirty="0"/>
              <a:t> в </a:t>
            </a:r>
            <a:r>
              <a:rPr lang="ru-RU" sz="4000" dirty="0" err="1"/>
              <a:t>автомобілебудуванні</a:t>
            </a:r>
            <a:r>
              <a:rPr lang="ru-RU" sz="4000" dirty="0"/>
              <a:t>, але і у </a:t>
            </a:r>
            <a:r>
              <a:rPr lang="ru-RU" sz="4000" dirty="0" err="1"/>
              <a:t>виробництві</a:t>
            </a:r>
            <a:r>
              <a:rPr lang="ru-RU" sz="4000" dirty="0"/>
              <a:t> в </a:t>
            </a:r>
            <a:r>
              <a:rPr lang="ru-RU" sz="4000" dirty="0" err="1"/>
              <a:t>цілому</a:t>
            </a:r>
            <a:r>
              <a:rPr lang="ru-RU" sz="4000" dirty="0"/>
              <a:t>. </a:t>
            </a:r>
            <a:r>
              <a:rPr lang="ru-RU" sz="4000" dirty="0" err="1"/>
              <a:t>Недарма</a:t>
            </a:r>
            <a:r>
              <a:rPr lang="ru-RU" sz="4000" dirty="0"/>
              <a:t> </a:t>
            </a:r>
            <a:r>
              <a:rPr lang="en-US" sz="4000" dirty="0"/>
              <a:t>Ford T </a:t>
            </a:r>
            <a:r>
              <a:rPr lang="ru-RU" sz="4000" dirty="0" err="1"/>
              <a:t>багато</a:t>
            </a:r>
            <a:r>
              <a:rPr lang="ru-RU" sz="4000" dirty="0"/>
              <a:t> </a:t>
            </a:r>
            <a:r>
              <a:rPr lang="ru-RU" sz="4000" dirty="0" err="1"/>
              <a:t>років</a:t>
            </a:r>
            <a:r>
              <a:rPr lang="ru-RU" sz="4000" dirty="0"/>
              <a:t> </a:t>
            </a:r>
            <a:r>
              <a:rPr lang="ru-RU" sz="4000" dirty="0" err="1"/>
              <a:t>був</a:t>
            </a:r>
            <a:r>
              <a:rPr lang="ru-RU" sz="4000" dirty="0"/>
              <a:t> символом «</a:t>
            </a:r>
            <a:r>
              <a:rPr lang="ru-RU" sz="4000" dirty="0" err="1"/>
              <a:t>американської</a:t>
            </a:r>
            <a:r>
              <a:rPr lang="ru-RU" sz="4000" dirty="0"/>
              <a:t> </a:t>
            </a:r>
            <a:r>
              <a:rPr lang="ru-RU" sz="4000" dirty="0" err="1"/>
              <a:t>мрії</a:t>
            </a:r>
            <a:r>
              <a:rPr lang="ru-RU" sz="4000" dirty="0"/>
              <a:t>».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352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2. Добивайся </a:t>
            </a:r>
            <a:r>
              <a:rPr lang="uk-UA" dirty="0"/>
              <a:t>прибутку за рахунок масовості виробництва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І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також</a:t>
            </a:r>
            <a:r>
              <a:rPr lang="ru-RU" sz="3600" dirty="0"/>
              <a:t>, </a:t>
            </a:r>
            <a:r>
              <a:rPr lang="ru-RU" sz="3600" dirty="0" err="1"/>
              <a:t>здавалося</a:t>
            </a:r>
            <a:r>
              <a:rPr lang="ru-RU" sz="3600" dirty="0"/>
              <a:t> б, очевидна </a:t>
            </a:r>
            <a:r>
              <a:rPr lang="ru-RU" sz="3600" dirty="0" err="1"/>
              <a:t>сьогодні</a:t>
            </a:r>
            <a:r>
              <a:rPr lang="ru-RU" sz="3600" dirty="0"/>
              <a:t> </a:t>
            </a:r>
            <a:r>
              <a:rPr lang="ru-RU" sz="3600" dirty="0" err="1"/>
              <a:t>річ</a:t>
            </a:r>
            <a:r>
              <a:rPr lang="ru-RU" sz="3600" dirty="0"/>
              <a:t> – </a:t>
            </a:r>
            <a:r>
              <a:rPr lang="ru-RU" sz="3600" dirty="0" err="1"/>
              <a:t>проте</a:t>
            </a:r>
            <a:r>
              <a:rPr lang="ru-RU" sz="3600" dirty="0"/>
              <a:t> </a:t>
            </a:r>
            <a:r>
              <a:rPr lang="ru-RU" sz="3600" dirty="0" err="1"/>
              <a:t>зовсім</a:t>
            </a:r>
            <a:r>
              <a:rPr lang="ru-RU" sz="3600" dirty="0"/>
              <a:t> не очевидна </a:t>
            </a:r>
            <a:r>
              <a:rPr lang="ru-RU" sz="3600" dirty="0" err="1"/>
              <a:t>тоді</a:t>
            </a:r>
            <a:r>
              <a:rPr lang="ru-RU" sz="3600" dirty="0"/>
              <a:t>, коли </a:t>
            </a:r>
            <a:r>
              <a:rPr lang="ru-RU" sz="3600" dirty="0" err="1"/>
              <a:t>автомобілебудування</a:t>
            </a:r>
            <a:r>
              <a:rPr lang="ru-RU" sz="3600" dirty="0"/>
              <a:t> </a:t>
            </a:r>
            <a:r>
              <a:rPr lang="ru-RU" sz="3600" dirty="0" err="1"/>
              <a:t>орієнтувалося</a:t>
            </a:r>
            <a:r>
              <a:rPr lang="ru-RU" sz="3600" dirty="0"/>
              <a:t> на </a:t>
            </a:r>
            <a:r>
              <a:rPr lang="ru-RU" sz="3600" dirty="0" err="1"/>
              <a:t>найбільш</a:t>
            </a:r>
            <a:r>
              <a:rPr lang="ru-RU" sz="3600" dirty="0"/>
              <a:t> </a:t>
            </a:r>
            <a:r>
              <a:rPr lang="ru-RU" sz="3600" dirty="0" err="1"/>
              <a:t>незалежні</a:t>
            </a:r>
            <a:r>
              <a:rPr lang="ru-RU" sz="3600" dirty="0"/>
              <a:t> </a:t>
            </a:r>
            <a:r>
              <a:rPr lang="ru-RU" sz="3600" dirty="0" err="1"/>
              <a:t>прошарки</a:t>
            </a:r>
            <a:r>
              <a:rPr lang="ru-RU" sz="3600" dirty="0"/>
              <a:t> </a:t>
            </a:r>
            <a:r>
              <a:rPr lang="ru-RU" sz="3600" dirty="0" err="1"/>
              <a:t>суспільства</a:t>
            </a:r>
            <a:r>
              <a:rPr lang="ru-RU" sz="3600" dirty="0"/>
              <a:t>. Коли 1908 року на </a:t>
            </a:r>
            <a:r>
              <a:rPr lang="ru-RU" sz="3600" dirty="0" err="1"/>
              <a:t>світ</a:t>
            </a:r>
            <a:r>
              <a:rPr lang="ru-RU" sz="3600" dirty="0"/>
              <a:t> </a:t>
            </a:r>
            <a:r>
              <a:rPr lang="ru-RU" sz="3600" dirty="0" err="1"/>
              <a:t>з’явився</a:t>
            </a:r>
            <a:r>
              <a:rPr lang="ru-RU" sz="3600" dirty="0"/>
              <a:t> перший </a:t>
            </a:r>
            <a:r>
              <a:rPr lang="ru-RU" sz="3600" dirty="0" err="1"/>
              <a:t>Ford</a:t>
            </a:r>
            <a:r>
              <a:rPr lang="ru-RU" sz="3600" dirty="0"/>
              <a:t> T, </a:t>
            </a:r>
            <a:r>
              <a:rPr lang="ru-RU" sz="3600" dirty="0" err="1"/>
              <a:t>автомобілі</a:t>
            </a:r>
            <a:r>
              <a:rPr lang="ru-RU" sz="3600" dirty="0"/>
              <a:t> в США </a:t>
            </a:r>
            <a:r>
              <a:rPr lang="ru-RU" sz="3600" dirty="0" err="1"/>
              <a:t>коштували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FF0000"/>
                </a:solidFill>
              </a:rPr>
              <a:t>$1,1 </a:t>
            </a:r>
            <a:r>
              <a:rPr lang="ru-RU" sz="3600" dirty="0"/>
              <a:t>тис. до </a:t>
            </a:r>
            <a:r>
              <a:rPr lang="ru-RU" sz="3600" dirty="0">
                <a:solidFill>
                  <a:srgbClr val="FF0000"/>
                </a:solidFill>
              </a:rPr>
              <a:t>$1,7 </a:t>
            </a:r>
            <a:r>
              <a:rPr lang="ru-RU" sz="3600" dirty="0"/>
              <a:t>тис., а </a:t>
            </a:r>
            <a:r>
              <a:rPr lang="ru-RU" sz="3600" dirty="0" err="1"/>
              <a:t>середня</a:t>
            </a:r>
            <a:r>
              <a:rPr lang="ru-RU" sz="3600" dirty="0"/>
              <a:t> зарплата </a:t>
            </a:r>
            <a:r>
              <a:rPr lang="ru-RU" sz="3600" dirty="0" err="1"/>
              <a:t>була</a:t>
            </a:r>
            <a:r>
              <a:rPr lang="ru-RU" sz="3600" dirty="0"/>
              <a:t> </a:t>
            </a:r>
            <a:r>
              <a:rPr lang="ru-RU" sz="3600" dirty="0" err="1"/>
              <a:t>близько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FF0000"/>
                </a:solidFill>
              </a:rPr>
              <a:t>$48 </a:t>
            </a:r>
            <a:r>
              <a:rPr lang="ru-RU" sz="3600" dirty="0"/>
              <a:t>на </a:t>
            </a:r>
            <a:r>
              <a:rPr lang="ru-RU" sz="3600" dirty="0" err="1"/>
              <a:t>місяць</a:t>
            </a:r>
            <a:r>
              <a:rPr lang="ru-RU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74704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053385"/>
            <a:ext cx="10439400" cy="21235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err="1"/>
              <a:t>Спочатку</a:t>
            </a:r>
            <a:r>
              <a:rPr lang="ru-RU" sz="3200" dirty="0"/>
              <a:t> </a:t>
            </a:r>
            <a:r>
              <a:rPr lang="en-US" sz="3200" dirty="0"/>
              <a:t>Ford T </a:t>
            </a:r>
            <a:r>
              <a:rPr lang="ru-RU" sz="3200" dirty="0" err="1"/>
              <a:t>коштував</a:t>
            </a:r>
            <a:r>
              <a:rPr lang="ru-RU" sz="3200" dirty="0"/>
              <a:t> $825-850, а до 1916-1917 </a:t>
            </a:r>
            <a:r>
              <a:rPr lang="ru-RU" sz="3200" dirty="0" err="1"/>
              <a:t>років</a:t>
            </a:r>
            <a:r>
              <a:rPr lang="ru-RU" sz="3200" dirty="0"/>
              <a:t> – </a:t>
            </a:r>
            <a:r>
              <a:rPr lang="ru-RU" sz="3200" dirty="0" err="1"/>
              <a:t>вже</a:t>
            </a:r>
            <a:r>
              <a:rPr lang="ru-RU" sz="3200" dirty="0"/>
              <a:t> $350. </a:t>
            </a:r>
            <a:r>
              <a:rPr lang="ru-RU" sz="3200" dirty="0" err="1"/>
              <a:t>Зниження</a:t>
            </a:r>
            <a:r>
              <a:rPr lang="ru-RU" sz="3200" dirty="0"/>
              <a:t> </a:t>
            </a:r>
            <a:r>
              <a:rPr lang="ru-RU" sz="3200" dirty="0" err="1"/>
              <a:t>ціни</a:t>
            </a:r>
            <a:r>
              <a:rPr lang="ru-RU" sz="3200" dirty="0"/>
              <a:t> вело до </a:t>
            </a:r>
            <a:r>
              <a:rPr lang="ru-RU" sz="3200" dirty="0" err="1"/>
              <a:t>підвищення</a:t>
            </a:r>
            <a:r>
              <a:rPr lang="ru-RU" sz="3200" dirty="0"/>
              <a:t> </a:t>
            </a:r>
            <a:r>
              <a:rPr lang="ru-RU" sz="3200" dirty="0" err="1"/>
              <a:t>попиту</a:t>
            </a:r>
            <a:r>
              <a:rPr lang="ru-RU" sz="3200" dirty="0"/>
              <a:t>, і </a:t>
            </a:r>
            <a:r>
              <a:rPr lang="ru-RU" sz="3200" dirty="0" err="1"/>
              <a:t>зрештою</a:t>
            </a:r>
            <a:r>
              <a:rPr lang="ru-RU" sz="3200" dirty="0"/>
              <a:t> до 1927 року,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випущено</a:t>
            </a:r>
            <a:r>
              <a:rPr lang="ru-RU" sz="3200" dirty="0"/>
              <a:t> </a:t>
            </a:r>
            <a:r>
              <a:rPr lang="ru-RU" sz="3200" dirty="0" err="1"/>
              <a:t>більше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15</a:t>
            </a:r>
            <a:r>
              <a:rPr lang="ru-RU" sz="3200" dirty="0"/>
              <a:t> млн </a:t>
            </a:r>
            <a:r>
              <a:rPr lang="ru-RU" sz="3200" dirty="0" err="1"/>
              <a:t>автомобілів</a:t>
            </a:r>
            <a:r>
              <a:rPr lang="ru-RU" sz="3200" dirty="0"/>
              <a:t>.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8" y="0"/>
            <a:ext cx="89916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2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3. </a:t>
            </a:r>
            <a:r>
              <a:rPr lang="ru-RU" dirty="0" err="1"/>
              <a:t>Підвищуй</a:t>
            </a:r>
            <a:r>
              <a:rPr lang="ru-RU" dirty="0"/>
              <a:t> </a:t>
            </a:r>
            <a:r>
              <a:rPr lang="ru-RU" dirty="0" err="1"/>
              <a:t>виробну</a:t>
            </a:r>
            <a:r>
              <a:rPr lang="ru-RU" dirty="0"/>
              <a:t> </a:t>
            </a:r>
            <a:r>
              <a:rPr lang="ru-RU" dirty="0" err="1"/>
              <a:t>спроможність</a:t>
            </a:r>
            <a:r>
              <a:rPr lang="ru-RU" dirty="0"/>
              <a:t> та </a:t>
            </a:r>
            <a:r>
              <a:rPr lang="ru-RU" dirty="0" err="1"/>
              <a:t>знижуй</a:t>
            </a:r>
            <a:r>
              <a:rPr lang="ru-RU" dirty="0"/>
              <a:t> </a:t>
            </a:r>
            <a:r>
              <a:rPr lang="ru-RU" dirty="0" err="1"/>
              <a:t>видатки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err="1"/>
              <a:t>Всупереч</a:t>
            </a:r>
            <a:r>
              <a:rPr lang="ru-RU" sz="3600" dirty="0"/>
              <a:t> легендам,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конкуренти</a:t>
            </a:r>
            <a:r>
              <a:rPr lang="ru-RU" sz="3600" dirty="0"/>
              <a:t> </a:t>
            </a:r>
            <a:r>
              <a:rPr lang="ru-RU" sz="3600" dirty="0" err="1"/>
              <a:t>поширювали</a:t>
            </a:r>
            <a:r>
              <a:rPr lang="ru-RU" sz="3600" dirty="0"/>
              <a:t> про </a:t>
            </a:r>
            <a:r>
              <a:rPr lang="ru-RU" sz="3600" dirty="0" err="1"/>
              <a:t>Ford</a:t>
            </a:r>
            <a:r>
              <a:rPr lang="ru-RU" sz="3600" dirty="0"/>
              <a:t> T, </a:t>
            </a:r>
            <a:r>
              <a:rPr lang="ru-RU" sz="3600" dirty="0" err="1"/>
              <a:t>здешевлення</a:t>
            </a:r>
            <a:r>
              <a:rPr lang="ru-RU" sz="3600" dirty="0"/>
              <a:t> </a:t>
            </a:r>
            <a:r>
              <a:rPr lang="ru-RU" sz="3600" dirty="0" err="1"/>
              <a:t>виробництва</a:t>
            </a:r>
            <a:r>
              <a:rPr lang="ru-RU" sz="3600" dirty="0"/>
              <a:t> </a:t>
            </a:r>
            <a:r>
              <a:rPr lang="ru-RU" sz="3600" dirty="0" err="1"/>
              <a:t>моделі</a:t>
            </a:r>
            <a:r>
              <a:rPr lang="ru-RU" sz="3600" dirty="0"/>
              <a:t> </a:t>
            </a:r>
            <a:r>
              <a:rPr lang="ru-RU" sz="3600" dirty="0" err="1"/>
              <a:t>досягалося</a:t>
            </a:r>
            <a:r>
              <a:rPr lang="ru-RU" sz="3600" dirty="0"/>
              <a:t> не за </a:t>
            </a:r>
            <a:r>
              <a:rPr lang="ru-RU" sz="3600" dirty="0" err="1"/>
              <a:t>рахунок</a:t>
            </a:r>
            <a:r>
              <a:rPr lang="ru-RU" sz="3600" dirty="0"/>
              <a:t> </a:t>
            </a:r>
            <a:r>
              <a:rPr lang="ru-RU" sz="3600" dirty="0" err="1"/>
              <a:t>використання</a:t>
            </a:r>
            <a:r>
              <a:rPr lang="ru-RU" sz="3600" dirty="0"/>
              <a:t> недорогих </a:t>
            </a:r>
            <a:r>
              <a:rPr lang="ru-RU" sz="3600" dirty="0" err="1"/>
              <a:t>матеріалів</a:t>
            </a:r>
            <a:r>
              <a:rPr lang="ru-RU" sz="3600" dirty="0"/>
              <a:t> і </a:t>
            </a:r>
            <a:r>
              <a:rPr lang="ru-RU" sz="3600" dirty="0" err="1"/>
              <a:t>конструкцій</a:t>
            </a:r>
            <a:r>
              <a:rPr lang="ru-RU" sz="3600" dirty="0"/>
              <a:t>, а </a:t>
            </a:r>
            <a:r>
              <a:rPr lang="ru-RU" sz="3600" dirty="0" err="1"/>
              <a:t>завдяки</a:t>
            </a:r>
            <a:r>
              <a:rPr lang="ru-RU" sz="3600" dirty="0"/>
              <a:t> </a:t>
            </a:r>
            <a:r>
              <a:rPr lang="ru-RU" sz="3600" dirty="0" err="1"/>
              <a:t>високій</a:t>
            </a:r>
            <a:r>
              <a:rPr lang="ru-RU" sz="3600" dirty="0"/>
              <a:t> </a:t>
            </a:r>
            <a:r>
              <a:rPr lang="ru-RU" sz="3600" dirty="0" err="1"/>
              <a:t>технологічності</a:t>
            </a:r>
            <a:r>
              <a:rPr lang="ru-RU" sz="3600" dirty="0"/>
              <a:t> </a:t>
            </a:r>
            <a:r>
              <a:rPr lang="ru-RU" sz="3600" dirty="0" err="1"/>
              <a:t>всіх</a:t>
            </a:r>
            <a:r>
              <a:rPr lang="ru-RU" sz="3600" dirty="0"/>
              <a:t> систем </a:t>
            </a:r>
            <a:r>
              <a:rPr lang="ru-RU" sz="3600" dirty="0" err="1"/>
              <a:t>автомобіля</a:t>
            </a:r>
            <a:r>
              <a:rPr lang="ru-RU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305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35" y="365128"/>
            <a:ext cx="6923135" cy="99801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Друга управлінська революція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0" y="1213017"/>
            <a:ext cx="4519991" cy="5391359"/>
          </a:xfrm>
        </p:spPr>
      </p:pic>
      <p:sp>
        <p:nvSpPr>
          <p:cNvPr id="5" name="Прямоугольник 4"/>
          <p:cNvSpPr/>
          <p:nvPr/>
        </p:nvSpPr>
        <p:spPr>
          <a:xfrm>
            <a:off x="269235" y="1363143"/>
            <a:ext cx="67283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Пов’язана з іменем вавилонського правителя </a:t>
            </a:r>
            <a:r>
              <a:rPr lang="uk-UA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Хаммурапі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(1792—1750 років до н. е.).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3632514"/>
            <a:ext cx="5445457" cy="29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528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21" y="133117"/>
            <a:ext cx="10515600" cy="2814800"/>
          </a:xfrm>
        </p:spPr>
        <p:txBody>
          <a:bodyPr>
            <a:noAutofit/>
          </a:bodyPr>
          <a:lstStyle/>
          <a:p>
            <a:pPr algn="just"/>
            <a:r>
              <a:rPr lang="ru-RU" sz="3600" dirty="0"/>
              <a:t>Але </a:t>
            </a:r>
            <a:r>
              <a:rPr lang="ru-RU" sz="3600" dirty="0" err="1"/>
              <a:t>головним</a:t>
            </a:r>
            <a:r>
              <a:rPr lang="ru-RU" sz="3600" dirty="0"/>
              <a:t> ноу-хау Форда стало </a:t>
            </a:r>
            <a:r>
              <a:rPr lang="ru-RU" sz="3600" dirty="0" err="1"/>
              <a:t>впровадження</a:t>
            </a:r>
            <a:r>
              <a:rPr lang="ru-RU" sz="3600" dirty="0"/>
              <a:t> в </a:t>
            </a:r>
            <a:r>
              <a:rPr lang="ru-RU" sz="3600" dirty="0" err="1"/>
              <a:t>масове</a:t>
            </a:r>
            <a:r>
              <a:rPr lang="ru-RU" sz="3600" dirty="0"/>
              <a:t> </a:t>
            </a:r>
            <a:r>
              <a:rPr lang="ru-RU" sz="3600" dirty="0" err="1"/>
              <a:t>виробництво</a:t>
            </a:r>
            <a:r>
              <a:rPr lang="ru-RU" sz="3600" dirty="0"/>
              <a:t> складального </a:t>
            </a:r>
            <a:r>
              <a:rPr lang="ru-RU" sz="3600" dirty="0" err="1"/>
              <a:t>конвеєра</a:t>
            </a:r>
            <a:r>
              <a:rPr lang="ru-RU" sz="3600" dirty="0"/>
              <a:t>. До прикладу, </a:t>
            </a:r>
            <a:r>
              <a:rPr lang="ru-RU" sz="3600" dirty="0" err="1"/>
              <a:t>робітник</a:t>
            </a:r>
            <a:r>
              <a:rPr lang="ru-RU" sz="3600" dirty="0"/>
              <a:t> </a:t>
            </a:r>
            <a:r>
              <a:rPr lang="ru-RU" sz="3600" dirty="0" err="1"/>
              <a:t>самостійно</a:t>
            </a:r>
            <a:r>
              <a:rPr lang="ru-RU" sz="3600" dirty="0"/>
              <a:t> </a:t>
            </a:r>
            <a:r>
              <a:rPr lang="ru-RU" sz="3600" dirty="0" err="1"/>
              <a:t>виготовляв</a:t>
            </a:r>
            <a:r>
              <a:rPr lang="ru-RU" sz="3600" dirty="0"/>
              <a:t> </a:t>
            </a:r>
            <a:r>
              <a:rPr lang="ru-RU" sz="3600" dirty="0" err="1"/>
              <a:t>двигун</a:t>
            </a:r>
            <a:r>
              <a:rPr lang="ru-RU" sz="3600" dirty="0"/>
              <a:t> за 9 годин 54 </a:t>
            </a:r>
            <a:r>
              <a:rPr lang="ru-RU" sz="3600" dirty="0" err="1"/>
              <a:t>хвилини</a:t>
            </a:r>
            <a:r>
              <a:rPr lang="ru-RU" sz="3600" dirty="0"/>
              <a:t>.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21" y="2612622"/>
            <a:ext cx="89916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841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1601"/>
            <a:ext cx="10515600" cy="4351338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ru-RU" sz="3200" dirty="0"/>
              <a:t>Коли </a:t>
            </a:r>
            <a:r>
              <a:rPr lang="ru-RU" sz="3200" dirty="0" err="1"/>
              <a:t>складання</a:t>
            </a:r>
            <a:r>
              <a:rPr lang="ru-RU" sz="3200" dirty="0"/>
              <a:t> </a:t>
            </a:r>
            <a:r>
              <a:rPr lang="ru-RU" sz="3200" dirty="0" err="1"/>
              <a:t>поділили</a:t>
            </a:r>
            <a:r>
              <a:rPr lang="ru-RU" sz="3200" dirty="0"/>
              <a:t> на 84 </a:t>
            </a:r>
            <a:r>
              <a:rPr lang="ru-RU" sz="3200" dirty="0" err="1"/>
              <a:t>операції</a:t>
            </a:r>
            <a:r>
              <a:rPr lang="ru-RU" sz="3200" dirty="0"/>
              <a:t>, </a:t>
            </a:r>
            <a:r>
              <a:rPr lang="ru-RU" sz="3200" dirty="0" err="1"/>
              <a:t>робітники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виконували</a:t>
            </a:r>
            <a:r>
              <a:rPr lang="ru-RU" sz="3200" dirty="0"/>
              <a:t>, </a:t>
            </a:r>
            <a:r>
              <a:rPr lang="ru-RU" sz="3200" dirty="0" err="1"/>
              <a:t>збирали</a:t>
            </a:r>
            <a:r>
              <a:rPr lang="ru-RU" sz="3200" dirty="0"/>
              <a:t> </a:t>
            </a:r>
            <a:r>
              <a:rPr lang="ru-RU" sz="3200" dirty="0" err="1"/>
              <a:t>двигун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на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40</a:t>
            </a:r>
            <a:r>
              <a:rPr lang="ru-RU" sz="3200" dirty="0"/>
              <a:t> </a:t>
            </a:r>
            <a:r>
              <a:rPr lang="ru-RU" sz="3200" dirty="0" err="1">
                <a:solidFill>
                  <a:srgbClr val="FF0000"/>
                </a:solidFill>
              </a:rPr>
              <a:t>хвилин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швидше</a:t>
            </a:r>
            <a:r>
              <a:rPr lang="ru-RU" sz="3200" dirty="0"/>
              <a:t>. </a:t>
            </a:r>
            <a:r>
              <a:rPr lang="ru-RU" sz="3200" dirty="0" err="1"/>
              <a:t>Причому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дуже</a:t>
            </a:r>
            <a:r>
              <a:rPr lang="ru-RU" sz="3200" dirty="0"/>
              <a:t> </a:t>
            </a:r>
            <a:r>
              <a:rPr lang="ru-RU" sz="3200" dirty="0" err="1"/>
              <a:t>важливо</a:t>
            </a:r>
            <a:r>
              <a:rPr lang="ru-RU" sz="3200" dirty="0"/>
              <a:t>, вони </a:t>
            </a:r>
            <a:r>
              <a:rPr lang="ru-RU" sz="3200" dirty="0" err="1"/>
              <a:t>вже</a:t>
            </a:r>
            <a:r>
              <a:rPr lang="ru-RU" sz="3200" dirty="0"/>
              <a:t> не </a:t>
            </a:r>
            <a:r>
              <a:rPr lang="ru-RU" sz="3200" dirty="0" err="1"/>
              <a:t>мали</a:t>
            </a:r>
            <a:r>
              <a:rPr lang="ru-RU" sz="3200" dirty="0"/>
              <a:t> бути </a:t>
            </a:r>
            <a:r>
              <a:rPr lang="ru-RU" sz="3200" dirty="0" err="1"/>
              <a:t>спеціалістами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називається</a:t>
            </a:r>
            <a:r>
              <a:rPr lang="ru-RU" sz="3200" dirty="0"/>
              <a:t>, «широкого </a:t>
            </a:r>
            <a:r>
              <a:rPr lang="ru-RU" sz="3200" dirty="0" err="1"/>
              <a:t>профілю</a:t>
            </a:r>
            <a:r>
              <a:rPr lang="ru-RU" sz="3200" dirty="0"/>
              <a:t>», але </a:t>
            </a:r>
            <a:r>
              <a:rPr lang="ru-RU" sz="3200" dirty="0" err="1"/>
              <a:t>спеціалізувалися</a:t>
            </a:r>
            <a:r>
              <a:rPr lang="ru-RU" sz="3200" dirty="0"/>
              <a:t> </a:t>
            </a:r>
            <a:r>
              <a:rPr lang="ru-RU" sz="3200" dirty="0" err="1"/>
              <a:t>лише</a:t>
            </a:r>
            <a:r>
              <a:rPr lang="ru-RU" sz="3200" dirty="0"/>
              <a:t> на </a:t>
            </a:r>
            <a:r>
              <a:rPr lang="ru-RU" sz="3200" dirty="0" err="1"/>
              <a:t>одній</a:t>
            </a:r>
            <a:r>
              <a:rPr lang="ru-RU" sz="3200" dirty="0"/>
              <a:t> </a:t>
            </a:r>
            <a:r>
              <a:rPr lang="ru-RU" sz="3200" dirty="0" err="1"/>
              <a:t>своїй</a:t>
            </a:r>
            <a:r>
              <a:rPr lang="ru-RU" sz="3200" dirty="0"/>
              <a:t> </a:t>
            </a:r>
            <a:r>
              <a:rPr lang="ru-RU" sz="3200" dirty="0" err="1"/>
              <a:t>вузькій</a:t>
            </a:r>
            <a:r>
              <a:rPr lang="ru-RU" sz="3200" dirty="0"/>
              <a:t> </a:t>
            </a:r>
            <a:r>
              <a:rPr lang="ru-RU" sz="3200" dirty="0" err="1"/>
              <a:t>сфері</a:t>
            </a:r>
            <a:r>
              <a:rPr lang="ru-RU" sz="3200" dirty="0"/>
              <a:t> </a:t>
            </a:r>
            <a:r>
              <a:rPr lang="ru-RU" sz="3200" dirty="0" err="1"/>
              <a:t>виробництва</a:t>
            </a:r>
            <a:r>
              <a:rPr lang="ru-RU" sz="3200" dirty="0"/>
              <a:t>.</a:t>
            </a:r>
          </a:p>
          <a:p>
            <a:pPr marL="0" indent="0" algn="just" fontAlgn="base">
              <a:buNone/>
            </a:pPr>
            <a:r>
              <a:rPr lang="ru-RU" sz="3200" dirty="0"/>
              <a:t>В </a:t>
            </a:r>
            <a:r>
              <a:rPr lang="ru-RU" sz="3200" dirty="0" err="1"/>
              <a:t>підсумку</a:t>
            </a:r>
            <a:r>
              <a:rPr lang="ru-RU" sz="3200" dirty="0"/>
              <a:t>, коли </a:t>
            </a:r>
            <a:r>
              <a:rPr lang="ru-RU" sz="3200" dirty="0" err="1"/>
              <a:t>ці</a:t>
            </a:r>
            <a:r>
              <a:rPr lang="ru-RU" sz="3200" dirty="0"/>
              <a:t> </a:t>
            </a:r>
            <a:r>
              <a:rPr lang="ru-RU" sz="3200" dirty="0" err="1"/>
              <a:t>принципи</a:t>
            </a:r>
            <a:r>
              <a:rPr lang="ru-RU" sz="3200" dirty="0"/>
              <a:t> </a:t>
            </a:r>
            <a:r>
              <a:rPr lang="ru-RU" sz="3200" dirty="0" err="1"/>
              <a:t>поширили</a:t>
            </a:r>
            <a:r>
              <a:rPr lang="ru-RU" sz="3200" dirty="0"/>
              <a:t> на весь </a:t>
            </a:r>
            <a:r>
              <a:rPr lang="ru-RU" sz="3200" dirty="0" err="1"/>
              <a:t>виробничий</a:t>
            </a:r>
            <a:r>
              <a:rPr lang="ru-RU" sz="3200" dirty="0"/>
              <a:t> </a:t>
            </a:r>
            <a:r>
              <a:rPr lang="ru-RU" sz="3200" dirty="0" err="1"/>
              <a:t>процес</a:t>
            </a:r>
            <a:r>
              <a:rPr lang="ru-RU" sz="3200" dirty="0"/>
              <a:t>, час </a:t>
            </a:r>
            <a:r>
              <a:rPr lang="ru-RU" sz="3200" dirty="0" err="1"/>
              <a:t>збору</a:t>
            </a:r>
            <a:r>
              <a:rPr lang="ru-RU" sz="3200" dirty="0"/>
              <a:t> одного </a:t>
            </a:r>
            <a:r>
              <a:rPr lang="en-US" sz="3200" dirty="0"/>
              <a:t>Ford T </a:t>
            </a:r>
            <a:r>
              <a:rPr lang="ru-RU" sz="3200" dirty="0"/>
              <a:t>за </a:t>
            </a:r>
            <a:r>
              <a:rPr lang="ru-RU" sz="3200" dirty="0" err="1"/>
              <a:t>кілька</a:t>
            </a:r>
            <a:r>
              <a:rPr lang="ru-RU" sz="3200" dirty="0"/>
              <a:t> </a:t>
            </a:r>
            <a:r>
              <a:rPr lang="ru-RU" sz="3200" dirty="0" err="1"/>
              <a:t>місяців</a:t>
            </a:r>
            <a:r>
              <a:rPr lang="ru-RU" sz="3200" dirty="0"/>
              <a:t> </a:t>
            </a:r>
            <a:r>
              <a:rPr lang="ru-RU" sz="3200" dirty="0" err="1"/>
              <a:t>скоротився</a:t>
            </a:r>
            <a:r>
              <a:rPr lang="ru-RU" sz="3200" dirty="0"/>
              <a:t> з </a:t>
            </a:r>
            <a:r>
              <a:rPr lang="ru-RU" sz="3200" dirty="0">
                <a:solidFill>
                  <a:srgbClr val="FF0000"/>
                </a:solidFill>
              </a:rPr>
              <a:t>12 годин до </a:t>
            </a:r>
            <a:r>
              <a:rPr lang="ru-RU" sz="3200" dirty="0" err="1">
                <a:solidFill>
                  <a:srgbClr val="FF0000"/>
                </a:solidFill>
              </a:rPr>
              <a:t>двох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275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67637"/>
          </a:xfrm>
        </p:spPr>
        <p:txBody>
          <a:bodyPr>
            <a:normAutofit/>
          </a:bodyPr>
          <a:lstStyle/>
          <a:p>
            <a:r>
              <a:rPr lang="uk-UA" dirty="0"/>
              <a:t>4. Цінуй своїх співробітників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7606"/>
            <a:ext cx="10515600" cy="46893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err="1"/>
              <a:t>Логіка</a:t>
            </a:r>
            <a:r>
              <a:rPr lang="ru-RU" sz="3600" dirty="0"/>
              <a:t> </a:t>
            </a:r>
            <a:r>
              <a:rPr lang="ru-RU" sz="3600" dirty="0" err="1"/>
              <a:t>капіталізму</a:t>
            </a:r>
            <a:r>
              <a:rPr lang="ru-RU" sz="3600" dirty="0"/>
              <a:t>, </a:t>
            </a:r>
            <a:r>
              <a:rPr lang="ru-RU" sz="3600" dirty="0" err="1"/>
              <a:t>здавалося</a:t>
            </a:r>
            <a:r>
              <a:rPr lang="ru-RU" sz="3600" dirty="0"/>
              <a:t> б, мала вести до того,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спрощення</a:t>
            </a:r>
            <a:r>
              <a:rPr lang="ru-RU" sz="3600" dirty="0"/>
              <a:t> </a:t>
            </a:r>
            <a:r>
              <a:rPr lang="ru-RU" sz="3600" dirty="0" err="1"/>
              <a:t>процесу</a:t>
            </a:r>
            <a:r>
              <a:rPr lang="ru-RU" sz="3600" dirty="0"/>
              <a:t> </a:t>
            </a:r>
            <a:r>
              <a:rPr lang="ru-RU" sz="3600" dirty="0" err="1"/>
              <a:t>виробництва</a:t>
            </a:r>
            <a:r>
              <a:rPr lang="ru-RU" sz="3600" dirty="0"/>
              <a:t> дозволяло </a:t>
            </a:r>
            <a:r>
              <a:rPr lang="ru-RU" sz="3600" dirty="0" err="1"/>
              <a:t>наймати</a:t>
            </a:r>
            <a:r>
              <a:rPr lang="ru-RU" sz="3600" dirty="0"/>
              <a:t> </a:t>
            </a:r>
            <a:r>
              <a:rPr lang="ru-RU" sz="3600" dirty="0" err="1"/>
              <a:t>менш</a:t>
            </a:r>
            <a:r>
              <a:rPr lang="ru-RU" sz="3600" dirty="0"/>
              <a:t> </a:t>
            </a:r>
            <a:r>
              <a:rPr lang="ru-RU" sz="3600" dirty="0" err="1"/>
              <a:t>кваліфікованих</a:t>
            </a:r>
            <a:r>
              <a:rPr lang="ru-RU" sz="3600" dirty="0"/>
              <a:t> </a:t>
            </a:r>
            <a:r>
              <a:rPr lang="ru-RU" sz="3600" dirty="0" err="1"/>
              <a:t>робітників</a:t>
            </a:r>
            <a:r>
              <a:rPr lang="ru-RU" sz="3600" dirty="0"/>
              <a:t>, і, </a:t>
            </a:r>
            <a:r>
              <a:rPr lang="ru-RU" sz="3600" dirty="0" err="1"/>
              <a:t>відповідно</a:t>
            </a:r>
            <a:r>
              <a:rPr lang="ru-RU" sz="3600" dirty="0"/>
              <a:t>, </a:t>
            </a:r>
            <a:r>
              <a:rPr lang="ru-RU" sz="3600" dirty="0" err="1"/>
              <a:t>платити</a:t>
            </a:r>
            <a:r>
              <a:rPr lang="ru-RU" sz="3600" dirty="0"/>
              <a:t> </a:t>
            </a:r>
            <a:r>
              <a:rPr lang="ru-RU" sz="3600" dirty="0" err="1"/>
              <a:t>їм</a:t>
            </a:r>
            <a:r>
              <a:rPr lang="ru-RU" sz="3600" dirty="0"/>
              <a:t> </a:t>
            </a:r>
            <a:r>
              <a:rPr lang="ru-RU" sz="3600" dirty="0" err="1"/>
              <a:t>менше</a:t>
            </a:r>
            <a:r>
              <a:rPr lang="ru-RU" sz="3600" dirty="0"/>
              <a:t> –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відбувається</a:t>
            </a:r>
            <a:r>
              <a:rPr lang="ru-RU" sz="3600" dirty="0"/>
              <a:t> і </a:t>
            </a:r>
            <a:r>
              <a:rPr lang="ru-RU" sz="3600" dirty="0" err="1"/>
              <a:t>сьогодні</a:t>
            </a:r>
            <a:r>
              <a:rPr lang="ru-RU" sz="3600" dirty="0"/>
              <a:t>, коли </a:t>
            </a:r>
            <a:r>
              <a:rPr lang="ru-RU" sz="3600" dirty="0" err="1"/>
              <a:t>американські</a:t>
            </a:r>
            <a:r>
              <a:rPr lang="ru-RU" sz="3600" dirty="0"/>
              <a:t> </a:t>
            </a:r>
            <a:r>
              <a:rPr lang="ru-RU" sz="3600" dirty="0" err="1"/>
              <a:t>джинси</a:t>
            </a:r>
            <a:r>
              <a:rPr lang="ru-RU" sz="3600" dirty="0"/>
              <a:t> </a:t>
            </a:r>
            <a:r>
              <a:rPr lang="ru-RU" sz="3600" dirty="0" err="1"/>
              <a:t>шиють</a:t>
            </a:r>
            <a:r>
              <a:rPr lang="ru-RU" sz="3600" dirty="0"/>
              <a:t>, </a:t>
            </a:r>
            <a:r>
              <a:rPr lang="ru-RU" sz="3600" dirty="0" err="1"/>
              <a:t>працюючи</a:t>
            </a:r>
            <a:r>
              <a:rPr lang="ru-RU" sz="3600" dirty="0"/>
              <a:t> за </a:t>
            </a:r>
            <a:r>
              <a:rPr lang="ru-RU" sz="3600" dirty="0" err="1"/>
              <a:t>копійки</a:t>
            </a:r>
            <a:r>
              <a:rPr lang="ru-RU" sz="3600" dirty="0"/>
              <a:t>, </a:t>
            </a:r>
            <a:r>
              <a:rPr lang="ru-RU" sz="3600" dirty="0" err="1"/>
              <a:t>десь</a:t>
            </a:r>
            <a:r>
              <a:rPr lang="ru-RU" sz="3600" dirty="0"/>
              <a:t> в </a:t>
            </a:r>
            <a:r>
              <a:rPr lang="ru-RU" sz="3600" dirty="0" err="1"/>
              <a:t>Південно-Східній</a:t>
            </a:r>
            <a:r>
              <a:rPr lang="ru-RU" sz="3600" dirty="0"/>
              <a:t> </a:t>
            </a:r>
            <a:r>
              <a:rPr lang="ru-RU" sz="3600" dirty="0" err="1"/>
              <a:t>Азії</a:t>
            </a:r>
            <a:r>
              <a:rPr lang="ru-RU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02786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6383"/>
            <a:ext cx="10515600" cy="28828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Форд </a:t>
            </a:r>
            <a:r>
              <a:rPr lang="ru-RU" sz="3200" dirty="0" err="1"/>
              <a:t>встановив</a:t>
            </a:r>
            <a:r>
              <a:rPr lang="ru-RU" sz="3200" dirty="0"/>
              <a:t> 1914 року на </a:t>
            </a:r>
            <a:r>
              <a:rPr lang="ru-RU" sz="3200" dirty="0" err="1"/>
              <a:t>своїх</a:t>
            </a:r>
            <a:r>
              <a:rPr lang="ru-RU" sz="3200" dirty="0"/>
              <a:t> </a:t>
            </a:r>
            <a:r>
              <a:rPr lang="ru-RU" sz="3200" dirty="0" err="1"/>
              <a:t>підприємствах</a:t>
            </a:r>
            <a:r>
              <a:rPr lang="ru-RU" sz="3200" dirty="0"/>
              <a:t> </a:t>
            </a:r>
            <a:r>
              <a:rPr lang="ru-RU" sz="3200" dirty="0" err="1"/>
              <a:t>найвищу</a:t>
            </a:r>
            <a:r>
              <a:rPr lang="ru-RU" sz="3200" dirty="0"/>
              <a:t> на той час </a:t>
            </a:r>
            <a:r>
              <a:rPr lang="ru-RU" sz="3200" dirty="0" err="1"/>
              <a:t>мінімальну</a:t>
            </a:r>
            <a:r>
              <a:rPr lang="ru-RU" sz="3200" dirty="0"/>
              <a:t> зарплату – $5 (з </a:t>
            </a:r>
            <a:r>
              <a:rPr lang="ru-RU" sz="3200" dirty="0" err="1"/>
              <a:t>урахуванням</a:t>
            </a:r>
            <a:r>
              <a:rPr lang="ru-RU" sz="3200" dirty="0"/>
              <a:t> </a:t>
            </a:r>
            <a:r>
              <a:rPr lang="ru-RU" sz="3200" dirty="0" err="1"/>
              <a:t>інфляції</a:t>
            </a:r>
            <a:r>
              <a:rPr lang="ru-RU" sz="3200" dirty="0"/>
              <a:t>,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сьогодні</a:t>
            </a:r>
            <a:r>
              <a:rPr lang="ru-RU" sz="3200" dirty="0"/>
              <a:t> </a:t>
            </a:r>
            <a:r>
              <a:rPr lang="ru-RU" sz="3200" dirty="0" err="1"/>
              <a:t>близько</a:t>
            </a:r>
            <a:r>
              <a:rPr lang="ru-RU" sz="3200" dirty="0"/>
              <a:t> $130) на день. </a:t>
            </a:r>
            <a:r>
              <a:rPr lang="ru-RU" sz="3200" dirty="0" err="1"/>
              <a:t>Тоді</a:t>
            </a:r>
            <a:r>
              <a:rPr lang="ru-RU" sz="3200" dirty="0"/>
              <a:t> ж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увів</a:t>
            </a:r>
            <a:r>
              <a:rPr lang="ru-RU" sz="3200" dirty="0"/>
              <a:t> </a:t>
            </a:r>
            <a:r>
              <a:rPr lang="ru-RU" sz="3200" dirty="0" err="1"/>
              <a:t>робочу</a:t>
            </a:r>
            <a:r>
              <a:rPr lang="ru-RU" sz="3200" dirty="0"/>
              <a:t> «</a:t>
            </a:r>
            <a:r>
              <a:rPr lang="ru-RU" sz="3200" dirty="0" err="1"/>
              <a:t>шестиденку</a:t>
            </a:r>
            <a:r>
              <a:rPr lang="ru-RU" sz="3200" dirty="0"/>
              <a:t>» </a:t>
            </a:r>
            <a:r>
              <a:rPr lang="ru-RU" sz="3200" dirty="0" err="1"/>
              <a:t>зі</a:t>
            </a:r>
            <a:r>
              <a:rPr lang="ru-RU" sz="3200" dirty="0"/>
              <a:t> </a:t>
            </a:r>
            <a:r>
              <a:rPr lang="ru-RU" sz="3200" dirty="0" err="1"/>
              <a:t>змінами</a:t>
            </a:r>
            <a:r>
              <a:rPr lang="ru-RU" sz="3200" dirty="0"/>
              <a:t> по 8 годин, а </a:t>
            </a:r>
            <a:r>
              <a:rPr lang="ru-RU" sz="3200" dirty="0" err="1"/>
              <a:t>згодом</a:t>
            </a:r>
            <a:r>
              <a:rPr lang="ru-RU" sz="3200" dirty="0"/>
              <a:t> і «</a:t>
            </a:r>
            <a:r>
              <a:rPr lang="ru-RU" sz="3200" dirty="0" err="1"/>
              <a:t>п’ятиденку</a:t>
            </a:r>
            <a:r>
              <a:rPr lang="ru-RU" sz="3200" dirty="0"/>
              <a:t>» – </a:t>
            </a:r>
            <a:r>
              <a:rPr lang="ru-RU" sz="3200" dirty="0" err="1"/>
              <a:t>найкоротшу</a:t>
            </a:r>
            <a:r>
              <a:rPr lang="ru-RU" sz="3200" dirty="0"/>
              <a:t> на той час </a:t>
            </a:r>
            <a:r>
              <a:rPr lang="ru-RU" sz="3200" dirty="0" err="1"/>
              <a:t>тривалість</a:t>
            </a:r>
            <a:r>
              <a:rPr lang="ru-RU" sz="3200" dirty="0"/>
              <a:t> </a:t>
            </a:r>
            <a:r>
              <a:rPr lang="ru-RU" sz="3200" dirty="0" err="1"/>
              <a:t>робочого</a:t>
            </a:r>
            <a:r>
              <a:rPr lang="ru-RU" sz="3200" dirty="0"/>
              <a:t> </a:t>
            </a:r>
            <a:r>
              <a:rPr lang="ru-RU" sz="3200" dirty="0" err="1"/>
              <a:t>тижня</a:t>
            </a:r>
            <a:r>
              <a:rPr lang="ru-RU" sz="3200" dirty="0"/>
              <a:t>.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82" y="2953817"/>
            <a:ext cx="8094260" cy="37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887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5. Даючи багато, вимагай ще більшого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119" y="1484431"/>
            <a:ext cx="10515600" cy="12587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/>
              <a:t>Дбав про своїх робочих краще, ніж профспілки на інших підприємствах.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97540"/>
            <a:ext cx="89916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417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24" y="3514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6. Спочиваючи на лаврах, успіху не доб’єшся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824" y="167704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З одного боку – </a:t>
            </a:r>
            <a:r>
              <a:rPr lang="ru-RU" sz="3200" dirty="0" err="1"/>
              <a:t>висока</a:t>
            </a:r>
            <a:r>
              <a:rPr lang="ru-RU" sz="3200" dirty="0"/>
              <a:t> </a:t>
            </a:r>
            <a:r>
              <a:rPr lang="ru-RU" sz="3200" dirty="0" err="1"/>
              <a:t>зарплатня</a:t>
            </a:r>
            <a:r>
              <a:rPr lang="ru-RU" sz="3200" dirty="0"/>
              <a:t> й </a:t>
            </a:r>
            <a:r>
              <a:rPr lang="ru-RU" sz="3200" dirty="0" err="1"/>
              <a:t>комфортні</a:t>
            </a:r>
            <a:r>
              <a:rPr lang="ru-RU" sz="3200" dirty="0"/>
              <a:t> </a:t>
            </a:r>
            <a:r>
              <a:rPr lang="ru-RU" sz="3200" dirty="0" err="1"/>
              <a:t>умови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. Але з </a:t>
            </a:r>
            <a:r>
              <a:rPr lang="ru-RU" sz="3200" dirty="0" err="1"/>
              <a:t>іншого</a:t>
            </a:r>
            <a:r>
              <a:rPr lang="ru-RU" sz="3200" dirty="0"/>
              <a:t>, </a:t>
            </a:r>
            <a:r>
              <a:rPr lang="ru-RU" sz="3200" dirty="0" err="1"/>
              <a:t>кожен</a:t>
            </a:r>
            <a:r>
              <a:rPr lang="ru-RU" sz="3200" dirty="0"/>
              <a:t> </a:t>
            </a:r>
            <a:r>
              <a:rPr lang="ru-RU" sz="3200" dirty="0" err="1"/>
              <a:t>працівник</a:t>
            </a:r>
            <a:r>
              <a:rPr lang="ru-RU" sz="3200" dirty="0"/>
              <a:t> </a:t>
            </a:r>
            <a:r>
              <a:rPr lang="ru-RU" sz="3200" dirty="0" err="1"/>
              <a:t>знає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зупиниться</a:t>
            </a:r>
            <a:r>
              <a:rPr lang="ru-RU" sz="3200" dirty="0"/>
              <a:t> в </a:t>
            </a:r>
            <a:r>
              <a:rPr lang="ru-RU" sz="3200" dirty="0" err="1"/>
              <a:t>своєму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, буде </a:t>
            </a:r>
            <a:r>
              <a:rPr lang="ru-RU" sz="3200" dirty="0" err="1"/>
              <a:t>робити</a:t>
            </a:r>
            <a:r>
              <a:rPr lang="ru-RU" sz="3200" dirty="0"/>
              <a:t> </a:t>
            </a:r>
            <a:r>
              <a:rPr lang="ru-RU" sz="3200" dirty="0" err="1"/>
              <a:t>рівно</a:t>
            </a:r>
            <a:r>
              <a:rPr lang="ru-RU" sz="3200" dirty="0"/>
              <a:t> </a:t>
            </a:r>
            <a:r>
              <a:rPr lang="ru-RU" sz="3200" dirty="0" err="1"/>
              <a:t>стільки</a:t>
            </a:r>
            <a:r>
              <a:rPr lang="ru-RU" sz="3200" dirty="0"/>
              <a:t>,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, </a:t>
            </a:r>
            <a:r>
              <a:rPr lang="ru-RU" sz="3200" dirty="0" err="1"/>
              <a:t>припинить</a:t>
            </a:r>
            <a:r>
              <a:rPr lang="ru-RU" sz="3200" dirty="0"/>
              <a:t> </a:t>
            </a:r>
            <a:r>
              <a:rPr lang="ru-RU" sz="3200" dirty="0" err="1"/>
              <a:t>дивувати</a:t>
            </a:r>
            <a:r>
              <a:rPr lang="ru-RU" sz="3200" dirty="0"/>
              <a:t> </a:t>
            </a:r>
            <a:r>
              <a:rPr lang="ru-RU" sz="3200" dirty="0" err="1"/>
              <a:t>власників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топ-</a:t>
            </a:r>
            <a:r>
              <a:rPr lang="ru-RU" sz="3200" dirty="0" err="1"/>
              <a:t>менеджерів</a:t>
            </a:r>
            <a:r>
              <a:rPr lang="ru-RU" sz="3200" dirty="0"/>
              <a:t> </a:t>
            </a:r>
            <a:r>
              <a:rPr lang="ru-RU" sz="3200" dirty="0" err="1"/>
              <a:t>новими</a:t>
            </a:r>
            <a:r>
              <a:rPr lang="ru-RU" sz="3200" dirty="0"/>
              <a:t>, </a:t>
            </a:r>
            <a:r>
              <a:rPr lang="ru-RU" sz="3200" dirty="0" err="1"/>
              <a:t>інколи</a:t>
            </a:r>
            <a:r>
              <a:rPr lang="ru-RU" sz="3200" dirty="0"/>
              <a:t> </a:t>
            </a:r>
            <a:r>
              <a:rPr lang="ru-RU" sz="3200" dirty="0" err="1"/>
              <a:t>навіть</a:t>
            </a:r>
            <a:r>
              <a:rPr lang="ru-RU" sz="3200" dirty="0"/>
              <a:t> </a:t>
            </a:r>
            <a:r>
              <a:rPr lang="ru-RU" sz="3200" dirty="0" err="1"/>
              <a:t>божевільними</a:t>
            </a:r>
            <a:r>
              <a:rPr lang="ru-RU" sz="3200" dirty="0"/>
              <a:t> </a:t>
            </a:r>
            <a:r>
              <a:rPr lang="ru-RU" sz="3200" dirty="0" err="1"/>
              <a:t>пропозиціями</a:t>
            </a:r>
            <a:r>
              <a:rPr lang="ru-RU" sz="3200" dirty="0"/>
              <a:t> –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попросять</a:t>
            </a:r>
            <a:r>
              <a:rPr lang="ru-RU" sz="3200" dirty="0"/>
              <a:t> на </a:t>
            </a:r>
            <a:r>
              <a:rPr lang="ru-RU" sz="3200" dirty="0" err="1"/>
              <a:t>вихід</a:t>
            </a:r>
            <a:r>
              <a:rPr lang="ru-RU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38371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/>
              <a:t>Класична</a:t>
            </a:r>
            <a:r>
              <a:rPr lang="ru-RU" b="1" dirty="0"/>
              <a:t> (</a:t>
            </a:r>
            <a:r>
              <a:rPr lang="ru-RU" b="1" dirty="0" err="1"/>
              <a:t>адміністративна</a:t>
            </a:r>
            <a:r>
              <a:rPr lang="ru-RU" b="1" dirty="0"/>
              <a:t>) школа </a:t>
            </a:r>
            <a:r>
              <a:rPr lang="ru-RU" b="1" dirty="0" err="1"/>
              <a:t>управління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Школа </a:t>
            </a:r>
            <a:r>
              <a:rPr lang="ru-RU" sz="3200" dirty="0" err="1"/>
              <a:t>адміністративного</a:t>
            </a:r>
            <a:r>
              <a:rPr lang="ru-RU" sz="3200" dirty="0"/>
              <a:t> </a:t>
            </a:r>
            <a:r>
              <a:rPr lang="ru-RU" sz="3200" dirty="0" err="1"/>
              <a:t>управління</a:t>
            </a:r>
            <a:r>
              <a:rPr lang="ru-RU" sz="3200" dirty="0"/>
              <a:t> </a:t>
            </a:r>
            <a:r>
              <a:rPr lang="ru-RU" sz="3200" dirty="0" err="1"/>
              <a:t>базувалася</a:t>
            </a:r>
            <a:r>
              <a:rPr lang="ru-RU" sz="3200" dirty="0"/>
              <a:t> на </a:t>
            </a:r>
            <a:r>
              <a:rPr lang="ru-RU" sz="3200" dirty="0" err="1"/>
              <a:t>розробці</a:t>
            </a:r>
            <a:r>
              <a:rPr lang="ru-RU" sz="3200" dirty="0"/>
              <a:t> й </a:t>
            </a:r>
            <a:r>
              <a:rPr lang="ru-RU" sz="3200" dirty="0" err="1"/>
              <a:t>використанні</a:t>
            </a:r>
            <a:r>
              <a:rPr lang="ru-RU" sz="3200" dirty="0"/>
              <a:t> </a:t>
            </a:r>
            <a:r>
              <a:rPr lang="ru-RU" sz="3200" dirty="0" err="1"/>
              <a:t>універсальних</a:t>
            </a:r>
            <a:r>
              <a:rPr lang="ru-RU" sz="3200" dirty="0"/>
              <a:t> </a:t>
            </a:r>
            <a:r>
              <a:rPr lang="ru-RU" sz="3200" dirty="0" err="1"/>
              <a:t>принципів</a:t>
            </a:r>
            <a:r>
              <a:rPr lang="ru-RU" sz="3200" dirty="0"/>
              <a:t> і </a:t>
            </a:r>
            <a:r>
              <a:rPr lang="ru-RU" sz="3200" dirty="0" err="1"/>
              <a:t>функцій</a:t>
            </a:r>
            <a:r>
              <a:rPr lang="ru-RU" sz="3200" dirty="0"/>
              <a:t> </a:t>
            </a:r>
            <a:r>
              <a:rPr lang="ru-RU" sz="3200" dirty="0" err="1"/>
              <a:t>управління</a:t>
            </a:r>
            <a:r>
              <a:rPr lang="ru-RU" sz="3200" dirty="0"/>
              <a:t> </a:t>
            </a:r>
            <a:r>
              <a:rPr lang="ru-RU" sz="3200" dirty="0" err="1"/>
              <a:t>підприємством</a:t>
            </a:r>
            <a:r>
              <a:rPr lang="ru-RU" sz="3200" dirty="0"/>
              <a:t>, таких як: </a:t>
            </a:r>
            <a:r>
              <a:rPr lang="ru-RU" sz="3200" b="1" dirty="0"/>
              <a:t>структура </a:t>
            </a:r>
            <a:r>
              <a:rPr lang="ru-RU" sz="3200" b="1" dirty="0" err="1"/>
              <a:t>виробництва</a:t>
            </a:r>
            <a:r>
              <a:rPr lang="ru-RU" sz="3200" b="1" dirty="0"/>
              <a:t>, </a:t>
            </a:r>
            <a:r>
              <a:rPr lang="ru-RU" sz="3200" b="1" dirty="0" err="1"/>
              <a:t>розподіл</a:t>
            </a:r>
            <a:r>
              <a:rPr lang="ru-RU" sz="3200" b="1" dirty="0"/>
              <a:t> </a:t>
            </a:r>
            <a:r>
              <a:rPr lang="ru-RU" sz="3200" b="1" dirty="0" err="1"/>
              <a:t>праці</a:t>
            </a:r>
            <a:r>
              <a:rPr lang="ru-RU" sz="3200" b="1" dirty="0"/>
              <a:t>, </a:t>
            </a:r>
            <a:r>
              <a:rPr lang="ru-RU" sz="3200" b="1" dirty="0" err="1"/>
              <a:t>централізація</a:t>
            </a:r>
            <a:r>
              <a:rPr lang="ru-RU" sz="3200" b="1" dirty="0"/>
              <a:t>, </a:t>
            </a:r>
            <a:r>
              <a:rPr lang="ru-RU" sz="3200" b="1" dirty="0" err="1"/>
              <a:t>ініціатива</a:t>
            </a:r>
            <a:r>
              <a:rPr lang="ru-RU" sz="3200" b="1" dirty="0"/>
              <a:t>, </a:t>
            </a:r>
            <a:r>
              <a:rPr lang="ru-RU" sz="3200" b="1" dirty="0" err="1"/>
              <a:t>планування</a:t>
            </a:r>
            <a:r>
              <a:rPr lang="ru-RU" sz="3200" b="1" dirty="0"/>
              <a:t>, </a:t>
            </a:r>
            <a:r>
              <a:rPr lang="ru-RU" sz="3200" b="1" dirty="0" err="1"/>
              <a:t>дисципліна</a:t>
            </a:r>
            <a:r>
              <a:rPr lang="ru-RU" sz="3200" b="1" dirty="0"/>
              <a:t>, система </a:t>
            </a:r>
            <a:r>
              <a:rPr lang="ru-RU" sz="3200" b="1" dirty="0" err="1"/>
              <a:t>заохочень</a:t>
            </a:r>
            <a:r>
              <a:rPr lang="ru-RU" sz="3200" b="1" dirty="0"/>
              <a:t>, </a:t>
            </a:r>
            <a:r>
              <a:rPr lang="ru-RU" sz="3200" b="1" dirty="0" err="1"/>
              <a:t>підпорядкованість</a:t>
            </a:r>
            <a:r>
              <a:rPr lang="ru-RU" sz="3200" b="1" dirty="0"/>
              <a:t> </a:t>
            </a:r>
            <a:r>
              <a:rPr lang="ru-RU" sz="3200" b="1" dirty="0" err="1"/>
              <a:t>особистих</a:t>
            </a:r>
            <a:r>
              <a:rPr lang="ru-RU" sz="3200" b="1" dirty="0"/>
              <a:t> </a:t>
            </a:r>
            <a:r>
              <a:rPr lang="ru-RU" sz="3200" b="1" dirty="0" err="1"/>
              <a:t>інтересів</a:t>
            </a:r>
            <a:r>
              <a:rPr lang="ru-RU" sz="3200" b="1" dirty="0"/>
              <a:t> </a:t>
            </a:r>
            <a:r>
              <a:rPr lang="ru-RU" sz="3200" b="1" dirty="0" err="1"/>
              <a:t>загальним</a:t>
            </a:r>
            <a:r>
              <a:rPr lang="ru-RU" sz="3200" b="1" dirty="0"/>
              <a:t>.</a:t>
            </a:r>
          </a:p>
          <a:p>
            <a:pPr algn="just"/>
            <a:r>
              <a:rPr lang="ru-RU" sz="3200" dirty="0"/>
              <a:t>Метою </a:t>
            </a:r>
            <a:r>
              <a:rPr lang="ru-RU" sz="3200" dirty="0" err="1"/>
              <a:t>класичної</a:t>
            </a:r>
            <a:r>
              <a:rPr lang="ru-RU" sz="3200" dirty="0"/>
              <a:t> </a:t>
            </a:r>
            <a:r>
              <a:rPr lang="ru-RU" sz="3200" dirty="0" err="1"/>
              <a:t>школи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універсальних</a:t>
            </a:r>
            <a:r>
              <a:rPr lang="ru-RU" sz="3200" dirty="0"/>
              <a:t> </a:t>
            </a:r>
            <a:r>
              <a:rPr lang="ru-RU" sz="3200" dirty="0" err="1"/>
              <a:t>принципів</a:t>
            </a:r>
            <a:r>
              <a:rPr lang="ru-RU" sz="3200" dirty="0"/>
              <a:t> </a:t>
            </a:r>
            <a:r>
              <a:rPr lang="ru-RU" sz="3200" dirty="0" err="1"/>
              <a:t>управління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94804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5289645" cy="1325563"/>
          </a:xfrm>
        </p:spPr>
        <p:txBody>
          <a:bodyPr/>
          <a:lstStyle/>
          <a:p>
            <a:r>
              <a:rPr lang="ru-RU" b="1" i="1" dirty="0" err="1"/>
              <a:t>Анрі</a:t>
            </a:r>
            <a:r>
              <a:rPr lang="ru-RU" b="1" i="1" dirty="0"/>
              <a:t> </a:t>
            </a:r>
            <a:r>
              <a:rPr lang="ru-RU" b="1" i="1" dirty="0" err="1"/>
              <a:t>Файоль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8964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Родоначальником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 </a:t>
            </a:r>
            <a:r>
              <a:rPr lang="ru-RU" b="1" i="1" dirty="0" err="1"/>
              <a:t>Анрі</a:t>
            </a:r>
            <a:r>
              <a:rPr lang="ru-RU" b="1" i="1" dirty="0"/>
              <a:t> </a:t>
            </a:r>
            <a:r>
              <a:rPr lang="ru-RU" b="1" i="1" dirty="0" err="1"/>
              <a:t>Файоль</a:t>
            </a:r>
            <a:r>
              <a:rPr lang="ru-RU" b="1" i="1" dirty="0"/>
              <a:t> </a:t>
            </a:r>
            <a:r>
              <a:rPr lang="ru-RU" dirty="0"/>
              <a:t>(1841 - 1925),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гірський</a:t>
            </a:r>
            <a:r>
              <a:rPr lang="ru-RU" dirty="0"/>
              <a:t> </a:t>
            </a:r>
            <a:r>
              <a:rPr lang="ru-RU" dirty="0" err="1"/>
              <a:t>інженер</a:t>
            </a:r>
            <a:r>
              <a:rPr lang="ru-RU" dirty="0"/>
              <a:t>, </a:t>
            </a:r>
            <a:r>
              <a:rPr lang="ru-RU" dirty="0" err="1"/>
              <a:t>видатний</a:t>
            </a:r>
            <a:r>
              <a:rPr lang="ru-RU" dirty="0"/>
              <a:t> менеджер-практик, один з </a:t>
            </a:r>
            <a:r>
              <a:rPr lang="ru-RU" dirty="0" err="1"/>
              <a:t>основоположників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41" y="1502603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00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Адміністрування</a:t>
            </a:r>
            <a:r>
              <a:rPr lang="ru-RU" sz="3600" dirty="0"/>
              <a:t> є основою </a:t>
            </a:r>
            <a:r>
              <a:rPr lang="ru-RU" sz="3600" dirty="0" err="1"/>
              <a:t>управління</a:t>
            </a:r>
            <a:r>
              <a:rPr lang="ru-RU" sz="3600" dirty="0"/>
              <a:t>, яке </a:t>
            </a:r>
            <a:r>
              <a:rPr lang="ru-RU" sz="3600" dirty="0" err="1"/>
              <a:t>включає</a:t>
            </a:r>
            <a:r>
              <a:rPr lang="ru-RU" sz="3600" dirty="0"/>
              <a:t> </a:t>
            </a:r>
            <a:r>
              <a:rPr lang="ru-RU" sz="3600" dirty="0" err="1"/>
              <a:t>шість</a:t>
            </a:r>
            <a:r>
              <a:rPr lang="ru-RU" sz="3600" dirty="0"/>
              <a:t> </a:t>
            </a:r>
            <a:r>
              <a:rPr lang="ru-RU" sz="3600" dirty="0" err="1"/>
              <a:t>основних</a:t>
            </a:r>
            <a:r>
              <a:rPr lang="ru-RU" sz="3600" dirty="0"/>
              <a:t> </a:t>
            </a:r>
            <a:r>
              <a:rPr lang="ru-RU" sz="3600" dirty="0" err="1"/>
              <a:t>груп</a:t>
            </a:r>
            <a:r>
              <a:rPr lang="ru-RU" sz="3600" dirty="0"/>
              <a:t> </a:t>
            </a:r>
            <a:r>
              <a:rPr lang="ru-RU" sz="3600" dirty="0" err="1"/>
              <a:t>операцій</a:t>
            </a:r>
            <a:r>
              <a:rPr lang="ru-RU" sz="3600" dirty="0"/>
              <a:t> </a:t>
            </a:r>
            <a:r>
              <a:rPr lang="ru-RU" sz="3600" dirty="0" err="1"/>
              <a:t>управлінської</a:t>
            </a:r>
            <a:r>
              <a:rPr lang="ru-RU" sz="3600" dirty="0"/>
              <a:t> </a:t>
            </a:r>
            <a:r>
              <a:rPr lang="ru-RU" sz="3600" dirty="0" err="1"/>
              <a:t>діяльності</a:t>
            </a:r>
            <a:r>
              <a:rPr lang="ru-RU" sz="3600" dirty="0"/>
              <a:t> 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8005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err="1"/>
              <a:t>технічну</a:t>
            </a:r>
            <a:r>
              <a:rPr lang="ru-RU" sz="3200" b="1" dirty="0"/>
              <a:t> і </a:t>
            </a:r>
            <a:r>
              <a:rPr lang="ru-RU" sz="3200" b="1" dirty="0" err="1"/>
              <a:t>технологічну</a:t>
            </a:r>
            <a:r>
              <a:rPr lang="ru-RU" sz="3200" b="1" dirty="0"/>
              <a:t> </a:t>
            </a:r>
            <a:r>
              <a:rPr lang="ru-RU" sz="3200" dirty="0"/>
              <a:t>(</a:t>
            </a:r>
            <a:r>
              <a:rPr lang="ru-RU" sz="3200" dirty="0" err="1"/>
              <a:t>виробництво</a:t>
            </a:r>
            <a:r>
              <a:rPr lang="ru-RU" sz="3200" dirty="0"/>
              <a:t>, </a:t>
            </a:r>
            <a:r>
              <a:rPr lang="ru-RU" sz="3200" dirty="0" err="1"/>
              <a:t>виготовлення</a:t>
            </a:r>
            <a:r>
              <a:rPr lang="ru-RU" sz="3200" dirty="0"/>
              <a:t>, </a:t>
            </a:r>
            <a:r>
              <a:rPr lang="ru-RU" sz="3200" dirty="0" err="1"/>
              <a:t>переробка</a:t>
            </a:r>
            <a:r>
              <a:rPr lang="ru-RU" sz="3200" dirty="0"/>
              <a:t>);</a:t>
            </a:r>
          </a:p>
          <a:p>
            <a:r>
              <a:rPr lang="ru-RU" sz="3200" b="1" dirty="0" err="1"/>
              <a:t>комерційну</a:t>
            </a:r>
            <a:r>
              <a:rPr lang="ru-RU" sz="3200" dirty="0"/>
              <a:t> (</a:t>
            </a:r>
            <a:r>
              <a:rPr lang="ru-RU" sz="3200" dirty="0" err="1"/>
              <a:t>закупівля</a:t>
            </a:r>
            <a:r>
              <a:rPr lang="ru-RU" sz="3200" dirty="0"/>
              <a:t>, продаж, </a:t>
            </a:r>
            <a:r>
              <a:rPr lang="ru-RU" sz="3200" dirty="0" err="1"/>
              <a:t>обмін</a:t>
            </a:r>
            <a:r>
              <a:rPr lang="ru-RU" sz="3200" dirty="0"/>
              <a:t>);</a:t>
            </a:r>
          </a:p>
          <a:p>
            <a:r>
              <a:rPr lang="ru-RU" sz="3200" dirty="0"/>
              <a:t> </a:t>
            </a:r>
            <a:r>
              <a:rPr lang="ru-RU" sz="3200" b="1" dirty="0" err="1"/>
              <a:t>фінансову</a:t>
            </a:r>
            <a:r>
              <a:rPr lang="ru-RU" sz="3200" b="1" dirty="0"/>
              <a:t> </a:t>
            </a:r>
            <a:r>
              <a:rPr lang="ru-RU" sz="3200" dirty="0"/>
              <a:t>(</a:t>
            </a:r>
            <a:r>
              <a:rPr lang="ru-RU" sz="3200" dirty="0" err="1"/>
              <a:t>залучення</a:t>
            </a:r>
            <a:r>
              <a:rPr lang="ru-RU" sz="3200" dirty="0"/>
              <a:t> </a:t>
            </a:r>
            <a:r>
              <a:rPr lang="ru-RU" sz="3200" dirty="0" err="1"/>
              <a:t>капіталів</a:t>
            </a:r>
            <a:r>
              <a:rPr lang="ru-RU" sz="3200" dirty="0"/>
              <a:t> і </a:t>
            </a:r>
            <a:r>
              <a:rPr lang="ru-RU" sz="3200" dirty="0" err="1"/>
              <a:t>ефективне</a:t>
            </a:r>
            <a:r>
              <a:rPr lang="ru-RU" sz="3200" dirty="0"/>
              <a:t> </a:t>
            </a:r>
            <a:r>
              <a:rPr lang="ru-RU" sz="3200" dirty="0" err="1"/>
              <a:t>управління</a:t>
            </a:r>
            <a:r>
              <a:rPr lang="ru-RU" sz="3200" dirty="0"/>
              <a:t> ними);</a:t>
            </a:r>
          </a:p>
          <a:p>
            <a:r>
              <a:rPr lang="ru-RU" sz="3200" b="1" dirty="0" err="1"/>
              <a:t>охоронна</a:t>
            </a:r>
            <a:r>
              <a:rPr lang="ru-RU" sz="3200" dirty="0"/>
              <a:t> (</a:t>
            </a:r>
            <a:r>
              <a:rPr lang="ru-RU" sz="3200" dirty="0" err="1"/>
              <a:t>охорона</a:t>
            </a:r>
            <a:r>
              <a:rPr lang="ru-RU" sz="3200" dirty="0"/>
              <a:t> </a:t>
            </a:r>
            <a:r>
              <a:rPr lang="ru-RU" sz="3200" dirty="0" err="1"/>
              <a:t>власності</a:t>
            </a:r>
            <a:r>
              <a:rPr lang="ru-RU" sz="3200" dirty="0"/>
              <a:t> і </a:t>
            </a:r>
            <a:r>
              <a:rPr lang="ru-RU" sz="3200" dirty="0" err="1"/>
              <a:t>фізичних</a:t>
            </a:r>
            <a:r>
              <a:rPr lang="ru-RU" sz="3200" dirty="0"/>
              <a:t> </a:t>
            </a:r>
            <a:r>
              <a:rPr lang="ru-RU" sz="3200" dirty="0" err="1"/>
              <a:t>осіб</a:t>
            </a:r>
            <a:r>
              <a:rPr lang="ru-RU" sz="3200" dirty="0"/>
              <a:t>);</a:t>
            </a:r>
          </a:p>
          <a:p>
            <a:r>
              <a:rPr lang="ru-RU" sz="3200" b="1" dirty="0" err="1"/>
              <a:t>облікову</a:t>
            </a:r>
            <a:r>
              <a:rPr lang="ru-RU" sz="3200" dirty="0"/>
              <a:t> (</a:t>
            </a:r>
            <a:r>
              <a:rPr lang="ru-RU" sz="3200" dirty="0" err="1"/>
              <a:t>інвентаризація</a:t>
            </a:r>
            <a:r>
              <a:rPr lang="ru-RU" sz="3200" dirty="0"/>
              <a:t>, </a:t>
            </a:r>
            <a:r>
              <a:rPr lang="ru-RU" sz="3200" dirty="0" err="1"/>
              <a:t>балансові</a:t>
            </a:r>
            <a:r>
              <a:rPr lang="ru-RU" sz="3200" dirty="0"/>
              <a:t> </a:t>
            </a:r>
            <a:r>
              <a:rPr lang="ru-RU" sz="3200" dirty="0" err="1"/>
              <a:t>відомості</a:t>
            </a:r>
            <a:r>
              <a:rPr lang="ru-RU" sz="3200" dirty="0"/>
              <a:t>, </a:t>
            </a:r>
            <a:r>
              <a:rPr lang="ru-RU" sz="3200" dirty="0" err="1"/>
              <a:t>витрати</a:t>
            </a:r>
            <a:r>
              <a:rPr lang="ru-RU" sz="3200" dirty="0"/>
              <a:t> </a:t>
            </a:r>
            <a:r>
              <a:rPr lang="ru-RU" sz="3200" dirty="0" err="1"/>
              <a:t>виробництва</a:t>
            </a:r>
            <a:r>
              <a:rPr lang="ru-RU" sz="3200" dirty="0"/>
              <a:t>, статистика);</a:t>
            </a:r>
          </a:p>
          <a:p>
            <a:r>
              <a:rPr lang="ru-RU" sz="3200" b="1" dirty="0" err="1"/>
              <a:t>адміністративні</a:t>
            </a:r>
            <a:r>
              <a:rPr lang="ru-RU" sz="3200" b="1" dirty="0"/>
              <a:t> </a:t>
            </a:r>
            <a:r>
              <a:rPr lang="ru-RU" sz="3200" dirty="0"/>
              <a:t>(прогноз, </a:t>
            </a:r>
            <a:r>
              <a:rPr lang="ru-RU" sz="3200" dirty="0" err="1"/>
              <a:t>організація</a:t>
            </a:r>
            <a:r>
              <a:rPr lang="ru-RU" sz="3200" dirty="0"/>
              <a:t>, </a:t>
            </a:r>
            <a:r>
              <a:rPr lang="ru-RU" sz="3200" dirty="0" err="1"/>
              <a:t>розпорядництво</a:t>
            </a:r>
            <a:r>
              <a:rPr lang="ru-RU" sz="3200" dirty="0"/>
              <a:t>, </a:t>
            </a:r>
            <a:r>
              <a:rPr lang="ru-RU" sz="3200" dirty="0" err="1"/>
              <a:t>координування</a:t>
            </a:r>
            <a:r>
              <a:rPr lang="ru-RU" sz="3200" dirty="0"/>
              <a:t> та контроль).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218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Принципи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управління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Файоля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1511726"/>
            <a:ext cx="1101260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 1.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Поділ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 2.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Повноваження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відповідальність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 3.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Дисципліна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 4.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Єдиновладдя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 5.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Єдність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напрямку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 6.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Підлеглість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особистих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інтересів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загальним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    7.Винагорода персоналу. 8.Централізація, яка, як і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розподіл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є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природним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станом справ. 9.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командування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ієрархія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). 10. Порядок. 11. 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Справедливість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 12.Стабільність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робочого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для персоналу.  13.Ініціатива. 14.  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Корпоративний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дух. 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7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Суть ІІ-ї революції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Кодекс </a:t>
            </a:r>
            <a:r>
              <a:rPr lang="uk-UA" dirty="0" err="1"/>
              <a:t>Хаммурапі</a:t>
            </a:r>
            <a:r>
              <a:rPr lang="uk-UA" dirty="0"/>
              <a:t> регулював всю сукупність відносин між соціальними групами населення Вавилону.</a:t>
            </a:r>
            <a:endParaRPr lang="ru-RU" dirty="0"/>
          </a:p>
          <a:p>
            <a:r>
              <a:rPr lang="uk-UA" dirty="0"/>
              <a:t>Кодексом була закріплена перша формальна система адміністрування. </a:t>
            </a:r>
            <a:endParaRPr lang="ru-RU" dirty="0"/>
          </a:p>
          <a:p>
            <a:r>
              <a:rPr lang="uk-UA" dirty="0"/>
              <a:t>Революційним внеском в управління стало зведення 285 законів в єдиний Кодекс </a:t>
            </a:r>
            <a:r>
              <a:rPr lang="uk-UA" dirty="0" err="1"/>
              <a:t>Хаммурапі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 err="1"/>
              <a:t>Хаммурапі</a:t>
            </a:r>
            <a:r>
              <a:rPr lang="uk-UA" dirty="0"/>
              <a:t> виробив оригінальний лідерський стиль керівництва, постійно підтримуючи у підданих образ турботливого опікуна і захисника народу, формуючи таким чином довірливу атмосферу і мотивацію поведінки підданих. 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935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5206" y="1184180"/>
            <a:ext cx="6249537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dirty="0"/>
              <a:t>Заслугою А. </a:t>
            </a:r>
            <a:r>
              <a:rPr lang="uk-UA" sz="3200" dirty="0" err="1"/>
              <a:t>Файоля</a:t>
            </a:r>
            <a:r>
              <a:rPr lang="uk-UA" sz="3200" dirty="0"/>
              <a:t> стала диференціація різних видів робіт, пов'язаних з управлінням виробництва. А. </a:t>
            </a:r>
            <a:r>
              <a:rPr lang="uk-UA" sz="3200" dirty="0" err="1"/>
              <a:t>Файоль</a:t>
            </a:r>
            <a:r>
              <a:rPr lang="uk-UA" sz="3200" dirty="0"/>
              <a:t> говорив про елементи менеджменту, до них він відносив наступні роботи: </a:t>
            </a:r>
            <a:r>
              <a:rPr lang="uk-UA" sz="3200" b="1" dirty="0">
                <a:solidFill>
                  <a:srgbClr val="FF0000"/>
                </a:solidFill>
              </a:rPr>
              <a:t>планування, організація, розпорядництво, координація, контроль, ініціатива, справедливість.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7" y="458906"/>
            <a:ext cx="3999648" cy="55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945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Послідовниками</a:t>
            </a:r>
            <a:r>
              <a:rPr lang="ru-RU" dirty="0"/>
              <a:t> </a:t>
            </a:r>
            <a:r>
              <a:rPr lang="ru-RU" dirty="0" err="1"/>
              <a:t>Файоля</a:t>
            </a:r>
            <a:r>
              <a:rPr lang="ru-RU" dirty="0"/>
              <a:t> </a:t>
            </a:r>
            <a:r>
              <a:rPr lang="ru-RU" dirty="0" err="1"/>
              <a:t>були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Л. </a:t>
            </a:r>
            <a:r>
              <a:rPr lang="ru-RU" sz="4000" dirty="0" err="1"/>
              <a:t>Урвік</a:t>
            </a:r>
            <a:r>
              <a:rPr lang="ru-RU" sz="4000" dirty="0"/>
              <a:t>, </a:t>
            </a:r>
          </a:p>
          <a:p>
            <a:r>
              <a:rPr lang="ru-RU" sz="4000" dirty="0"/>
              <a:t>Дж. Д. </a:t>
            </a:r>
            <a:r>
              <a:rPr lang="ru-RU" sz="4000" dirty="0" err="1"/>
              <a:t>Муні</a:t>
            </a:r>
            <a:r>
              <a:rPr lang="ru-RU" sz="4000" dirty="0"/>
              <a:t>, </a:t>
            </a:r>
          </a:p>
          <a:p>
            <a:r>
              <a:rPr lang="ru-RU" sz="4000" dirty="0"/>
              <a:t>А. К. </a:t>
            </a:r>
            <a:r>
              <a:rPr lang="ru-RU" sz="4000" dirty="0" err="1"/>
              <a:t>Рейлі</a:t>
            </a:r>
            <a:r>
              <a:rPr lang="ru-RU" sz="4000" dirty="0"/>
              <a:t>,</a:t>
            </a:r>
          </a:p>
          <a:p>
            <a:r>
              <a:rPr lang="ru-RU" sz="4000" dirty="0"/>
              <a:t> А. П. </a:t>
            </a:r>
            <a:r>
              <a:rPr lang="ru-RU" sz="4000" dirty="0" err="1"/>
              <a:t>Слоун</a:t>
            </a:r>
            <a:r>
              <a:rPr lang="ru-RU" sz="4000" dirty="0"/>
              <a:t>, </a:t>
            </a:r>
          </a:p>
          <a:p>
            <a:r>
              <a:rPr lang="ru-RU" sz="4000" dirty="0"/>
              <a:t>Л. </a:t>
            </a:r>
            <a:r>
              <a:rPr lang="ru-RU" sz="4000" dirty="0" err="1"/>
              <a:t>Г'юлік</a:t>
            </a:r>
            <a:r>
              <a:rPr lang="ru-RU" sz="4000" dirty="0"/>
              <a:t>.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69" y="1405719"/>
            <a:ext cx="7519917" cy="49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08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264857" cy="1325563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Школа бюрократичного управління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881" y="1534687"/>
            <a:ext cx="597203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 err="1"/>
              <a:t>Соціологічну</a:t>
            </a:r>
            <a:r>
              <a:rPr lang="ru-RU" sz="4000" dirty="0"/>
              <a:t> </a:t>
            </a:r>
            <a:r>
              <a:rPr lang="ru-RU" sz="4000" dirty="0" err="1"/>
              <a:t>концепцію</a:t>
            </a:r>
            <a:r>
              <a:rPr lang="ru-RU" sz="4000" dirty="0"/>
              <a:t> </a:t>
            </a:r>
            <a:r>
              <a:rPr lang="ru-RU" sz="4000" dirty="0" err="1"/>
              <a:t>раціоналізації</a:t>
            </a:r>
            <a:r>
              <a:rPr lang="ru-RU" sz="4000" dirty="0"/>
              <a:t> </a:t>
            </a:r>
            <a:r>
              <a:rPr lang="ru-RU" sz="4000" dirty="0" err="1"/>
              <a:t>колективної</a:t>
            </a:r>
            <a:r>
              <a:rPr lang="ru-RU" sz="4000" dirty="0"/>
              <a:t> </a:t>
            </a:r>
            <a:r>
              <a:rPr lang="ru-RU" sz="4000" dirty="0" err="1"/>
              <a:t>діяльності</a:t>
            </a:r>
            <a:r>
              <a:rPr lang="ru-RU" sz="4000" dirty="0"/>
              <a:t>, і </a:t>
            </a:r>
            <a:r>
              <a:rPr lang="ru-RU" sz="4000" dirty="0" err="1"/>
              <a:t>насамперед</a:t>
            </a:r>
            <a:r>
              <a:rPr lang="ru-RU" sz="4000" dirty="0"/>
              <a:t> у </a:t>
            </a:r>
            <a:r>
              <a:rPr lang="ru-RU" sz="4000" dirty="0" err="1"/>
              <a:t>сфері</a:t>
            </a:r>
            <a:r>
              <a:rPr lang="ru-RU" sz="4000" dirty="0"/>
              <a:t> </a:t>
            </a:r>
            <a:r>
              <a:rPr lang="ru-RU" sz="4000" dirty="0" err="1"/>
              <a:t>управління</a:t>
            </a:r>
            <a:r>
              <a:rPr lang="ru-RU" sz="4000" dirty="0"/>
              <a:t>, </a:t>
            </a:r>
            <a:r>
              <a:rPr lang="ru-RU" sz="4000" dirty="0" err="1"/>
              <a:t>розробив</a:t>
            </a:r>
            <a:r>
              <a:rPr lang="ru-RU" sz="4000" dirty="0"/>
              <a:t> </a:t>
            </a:r>
            <a:r>
              <a:rPr lang="ru-RU" sz="4000" dirty="0" err="1"/>
              <a:t>відомий</a:t>
            </a:r>
            <a:r>
              <a:rPr lang="ru-RU" sz="4000" dirty="0"/>
              <a:t> </a:t>
            </a:r>
            <a:r>
              <a:rPr lang="ru-RU" sz="4000" dirty="0" err="1"/>
              <a:t>німецький</a:t>
            </a:r>
            <a:r>
              <a:rPr lang="ru-RU" sz="4000" dirty="0"/>
              <a:t> учений Макс Вебер (1864 – 1920).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5" y="1539022"/>
            <a:ext cx="570476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58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Вебером </a:t>
            </a:r>
            <a:r>
              <a:rPr lang="ru-RU" dirty="0" err="1"/>
              <a:t>ідеальна</a:t>
            </a:r>
            <a:r>
              <a:rPr lang="ru-RU" dirty="0"/>
              <a:t> </a:t>
            </a:r>
            <a:r>
              <a:rPr lang="ru-RU" dirty="0" err="1"/>
              <a:t>бюрократія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5 </a:t>
            </a:r>
            <a:r>
              <a:rPr lang="ru-RU" dirty="0" err="1"/>
              <a:t>основних</a:t>
            </a:r>
            <a:r>
              <a:rPr lang="ru-RU" dirty="0"/>
              <a:t> характеристик: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4862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uk-UA" dirty="0"/>
              <a:t>) високий ступінь розподілу праці — кожна операція повинна вико­нуватися спеціалістом;</a:t>
            </a:r>
          </a:p>
          <a:p>
            <a:pPr marL="0" indent="0">
              <a:buNone/>
            </a:pPr>
            <a:r>
              <a:rPr lang="uk-UA" dirty="0"/>
              <a:t>2) чітка управлінська ієрархія — кожний нижчий рівень контролю­ється вищим і підпорядковується йому;</a:t>
            </a:r>
          </a:p>
          <a:p>
            <a:pPr marL="0" indent="0">
              <a:buNone/>
            </a:pPr>
            <a:r>
              <a:rPr lang="uk-UA" dirty="0"/>
              <a:t>3) численні правила, стандарти та показники оцінки роботи — орга­нізація повинна розробити та встановити певний набір правил та стандартів, аби гарантувати певну єдність виконання робіт;</a:t>
            </a:r>
          </a:p>
          <a:p>
            <a:pPr marL="0" indent="0">
              <a:buNone/>
            </a:pPr>
            <a:r>
              <a:rPr lang="uk-UA" dirty="0"/>
              <a:t>4) «дух формальної безособовості» — менеджери повинні управляти бізнесом за відсутності симпатій та переваг щодо окремих робіт­ників;</a:t>
            </a:r>
          </a:p>
          <a:p>
            <a:pPr marL="0" indent="0">
              <a:buNone/>
            </a:pPr>
            <a:r>
              <a:rPr lang="uk-UA" dirty="0"/>
              <a:t>5) підбір кадрів в організації має здійснюватися виключно за діло­вими та професійними якостями кожного співробітника.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821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Неокласичні</a:t>
            </a:r>
            <a:r>
              <a:rPr lang="ru-RU" b="1" dirty="0"/>
              <a:t> ш</a:t>
            </a:r>
            <a:r>
              <a:rPr lang="uk-UA" b="1" dirty="0"/>
              <a:t>коли менеджменту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Одним з </a:t>
            </a:r>
            <a:r>
              <a:rPr lang="ru-RU" sz="3600" dirty="0" err="1"/>
              <a:t>недоліків</a:t>
            </a:r>
            <a:r>
              <a:rPr lang="ru-RU" sz="3600" dirty="0"/>
              <a:t> </a:t>
            </a:r>
            <a:r>
              <a:rPr lang="ru-RU" sz="3600" dirty="0" err="1"/>
              <a:t>школи</a:t>
            </a:r>
            <a:r>
              <a:rPr lang="ru-RU" sz="3600" dirty="0"/>
              <a:t> </a:t>
            </a:r>
            <a:r>
              <a:rPr lang="ru-RU" sz="3600" dirty="0" err="1"/>
              <a:t>наукового</a:t>
            </a:r>
            <a:r>
              <a:rPr lang="ru-RU" sz="3600" dirty="0"/>
              <a:t> </a:t>
            </a:r>
            <a:r>
              <a:rPr lang="ru-RU" sz="3600" dirty="0" err="1"/>
              <a:t>управління</a:t>
            </a:r>
            <a:r>
              <a:rPr lang="ru-RU" sz="3600" dirty="0"/>
              <a:t> і </a:t>
            </a:r>
            <a:r>
              <a:rPr lang="ru-RU" sz="3600" dirty="0" err="1"/>
              <a:t>класичної</a:t>
            </a:r>
            <a:r>
              <a:rPr lang="ru-RU" sz="3600" dirty="0"/>
              <a:t> </a:t>
            </a:r>
            <a:r>
              <a:rPr lang="ru-RU" sz="3600" dirty="0" err="1"/>
              <a:t>школи</a:t>
            </a:r>
            <a:r>
              <a:rPr lang="ru-RU" sz="3600" dirty="0"/>
              <a:t> </a:t>
            </a:r>
            <a:r>
              <a:rPr lang="ru-RU" sz="3600" dirty="0" err="1"/>
              <a:t>було</a:t>
            </a:r>
            <a:r>
              <a:rPr lang="ru-RU" sz="3600" dirty="0"/>
              <a:t> те, </a:t>
            </a:r>
            <a:r>
              <a:rPr lang="ru-RU" sz="3600" dirty="0" err="1"/>
              <a:t>що</a:t>
            </a:r>
            <a:r>
              <a:rPr lang="ru-RU" sz="3600" dirty="0"/>
              <a:t> вони до </a:t>
            </a:r>
            <a:r>
              <a:rPr lang="ru-RU" sz="3600" dirty="0" err="1"/>
              <a:t>кінця</a:t>
            </a:r>
            <a:r>
              <a:rPr lang="ru-RU" sz="3600" dirty="0"/>
              <a:t> не </a:t>
            </a:r>
            <a:r>
              <a:rPr lang="ru-RU" sz="3600" dirty="0" err="1"/>
              <a:t>усвідомлювали</a:t>
            </a:r>
            <a:r>
              <a:rPr lang="ru-RU" sz="3600" dirty="0"/>
              <a:t> </a:t>
            </a:r>
            <a:r>
              <a:rPr lang="ru-RU" sz="3600" dirty="0" err="1"/>
              <a:t>ролі</a:t>
            </a:r>
            <a:r>
              <a:rPr lang="ru-RU" sz="3600" dirty="0"/>
              <a:t> і </a:t>
            </a:r>
            <a:r>
              <a:rPr lang="ru-RU" sz="3600" dirty="0" err="1"/>
              <a:t>значення</a:t>
            </a:r>
            <a:r>
              <a:rPr lang="ru-RU" sz="3600" dirty="0"/>
              <a:t> </a:t>
            </a:r>
            <a:r>
              <a:rPr lang="ru-RU" sz="3600" dirty="0" err="1"/>
              <a:t>людського</a:t>
            </a:r>
            <a:r>
              <a:rPr lang="ru-RU" sz="3600" dirty="0"/>
              <a:t> фактора, </a:t>
            </a:r>
            <a:r>
              <a:rPr lang="ru-RU" sz="3600" dirty="0" err="1"/>
              <a:t>що</a:t>
            </a:r>
            <a:r>
              <a:rPr lang="ru-RU" sz="3600" dirty="0"/>
              <a:t> у </a:t>
            </a:r>
            <a:r>
              <a:rPr lang="ru-RU" sz="3600" dirty="0" err="1"/>
              <a:t>кінцевому</a:t>
            </a:r>
            <a:r>
              <a:rPr lang="ru-RU" sz="3600" dirty="0"/>
              <a:t> </a:t>
            </a:r>
            <a:r>
              <a:rPr lang="ru-RU" sz="3600" dirty="0" err="1"/>
              <a:t>рахунку</a:t>
            </a:r>
            <a:r>
              <a:rPr lang="ru-RU" sz="3600" dirty="0"/>
              <a:t> є </a:t>
            </a:r>
            <a:r>
              <a:rPr lang="ru-RU" sz="3600" dirty="0" err="1"/>
              <a:t>основним</a:t>
            </a:r>
            <a:r>
              <a:rPr lang="ru-RU" sz="3600" dirty="0"/>
              <a:t> </a:t>
            </a:r>
            <a:r>
              <a:rPr lang="ru-RU" sz="3600" dirty="0" err="1"/>
              <a:t>елементом</a:t>
            </a:r>
            <a:r>
              <a:rPr lang="ru-RU" sz="3600" dirty="0"/>
              <a:t> </a:t>
            </a:r>
            <a:r>
              <a:rPr lang="ru-RU" sz="3600" dirty="0" err="1"/>
              <a:t>ефективності</a:t>
            </a:r>
            <a:r>
              <a:rPr lang="ru-RU" sz="3600" dirty="0"/>
              <a:t> </a:t>
            </a:r>
            <a:r>
              <a:rPr lang="ru-RU" sz="3600" dirty="0" err="1"/>
              <a:t>організації</a:t>
            </a:r>
            <a:r>
              <a:rPr lang="ru-RU" sz="3600" dirty="0"/>
              <a:t>. Тому школу </a:t>
            </a:r>
            <a:r>
              <a:rPr lang="ru-RU" sz="3600" dirty="0" err="1"/>
              <a:t>психології</a:t>
            </a:r>
            <a:r>
              <a:rPr lang="ru-RU" sz="3600" dirty="0"/>
              <a:t> і </a:t>
            </a:r>
            <a:r>
              <a:rPr lang="ru-RU" sz="3600" dirty="0" err="1"/>
              <a:t>людських</a:t>
            </a:r>
            <a:r>
              <a:rPr lang="ru-RU" sz="3600" dirty="0"/>
              <a:t> </a:t>
            </a:r>
            <a:r>
              <a:rPr lang="ru-RU" sz="3600" dirty="0" err="1"/>
              <a:t>відносин</a:t>
            </a:r>
            <a:r>
              <a:rPr lang="ru-RU" sz="3600" dirty="0"/>
              <a:t>, яка </a:t>
            </a:r>
            <a:r>
              <a:rPr lang="ru-RU" sz="3600" dirty="0" err="1"/>
              <a:t>усунула</a:t>
            </a:r>
            <a:r>
              <a:rPr lang="ru-RU" sz="3600" dirty="0"/>
              <a:t> </a:t>
            </a:r>
            <a:r>
              <a:rPr lang="ru-RU" sz="3600" dirty="0" err="1"/>
              <a:t>недоліки</a:t>
            </a:r>
            <a:r>
              <a:rPr lang="ru-RU" sz="3600" dirty="0"/>
              <a:t> </a:t>
            </a:r>
            <a:r>
              <a:rPr lang="ru-RU" sz="3600" dirty="0" err="1"/>
              <a:t>класичної</a:t>
            </a:r>
            <a:r>
              <a:rPr lang="ru-RU" sz="3600" dirty="0"/>
              <a:t> </a:t>
            </a:r>
            <a:r>
              <a:rPr lang="ru-RU" sz="3600" dirty="0" err="1"/>
              <a:t>школи</a:t>
            </a:r>
            <a:r>
              <a:rPr lang="ru-RU" sz="3600" dirty="0"/>
              <a:t>, часто </a:t>
            </a:r>
            <a:r>
              <a:rPr lang="ru-RU" sz="3600" dirty="0" err="1"/>
              <a:t>називають</a:t>
            </a:r>
            <a:r>
              <a:rPr lang="ru-RU" sz="3600" dirty="0"/>
              <a:t> </a:t>
            </a:r>
            <a:r>
              <a:rPr lang="ru-RU" sz="3600" dirty="0" err="1"/>
              <a:t>неокласичною</a:t>
            </a:r>
            <a:r>
              <a:rPr lang="ru-RU" sz="3600" dirty="0"/>
              <a:t> школою.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95151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Школа людських відносин (1920-1950)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 err="1"/>
              <a:t>базувалася</a:t>
            </a:r>
            <a:r>
              <a:rPr lang="ru-RU" sz="3600" dirty="0"/>
              <a:t> на </a:t>
            </a:r>
            <a:r>
              <a:rPr lang="ru-RU" sz="3600" dirty="0" err="1"/>
              <a:t>розробці</a:t>
            </a:r>
            <a:r>
              <a:rPr lang="ru-RU" sz="3600" dirty="0"/>
              <a:t> й </a:t>
            </a:r>
            <a:r>
              <a:rPr lang="ru-RU" sz="3600" dirty="0" err="1"/>
              <a:t>застосуванні</a:t>
            </a:r>
            <a:r>
              <a:rPr lang="ru-RU" sz="3600" dirty="0"/>
              <a:t> </a:t>
            </a:r>
            <a:r>
              <a:rPr lang="ru-RU" sz="3600" dirty="0" err="1"/>
              <a:t>соціально-психологічних</a:t>
            </a:r>
            <a:r>
              <a:rPr lang="ru-RU" sz="3600" dirty="0"/>
              <a:t> </a:t>
            </a:r>
            <a:r>
              <a:rPr lang="ru-RU" sz="3600" dirty="0" err="1"/>
              <a:t>аспектів</a:t>
            </a:r>
            <a:r>
              <a:rPr lang="ru-RU" sz="3600" dirty="0"/>
              <a:t> менеджменту, </a:t>
            </a:r>
            <a:r>
              <a:rPr lang="ru-RU" sz="3600" dirty="0" err="1"/>
              <a:t>тобто</a:t>
            </a:r>
            <a:r>
              <a:rPr lang="ru-RU" sz="3600" dirty="0"/>
              <a:t> </a:t>
            </a:r>
            <a:r>
              <a:rPr lang="ru-RU" sz="3600" dirty="0" err="1"/>
              <a:t>управління</a:t>
            </a:r>
            <a:r>
              <a:rPr lang="ru-RU" sz="3600" dirty="0"/>
              <a:t> </a:t>
            </a:r>
            <a:r>
              <a:rPr lang="ru-RU" sz="3600" dirty="0" err="1"/>
              <a:t>трудовим</a:t>
            </a:r>
            <a:r>
              <a:rPr lang="ru-RU" sz="3600" dirty="0"/>
              <a:t> </a:t>
            </a:r>
            <a:r>
              <a:rPr lang="ru-RU" sz="3600" dirty="0" err="1"/>
              <a:t>колективом</a:t>
            </a:r>
            <a:r>
              <a:rPr lang="ru-RU" sz="3600" dirty="0"/>
              <a:t> </a:t>
            </a:r>
            <a:r>
              <a:rPr lang="ru-RU" sz="3600" dirty="0" err="1"/>
              <a:t>здійснювалося</a:t>
            </a:r>
            <a:r>
              <a:rPr lang="ru-RU" sz="3600" dirty="0"/>
              <a:t> з </a:t>
            </a:r>
            <a:r>
              <a:rPr lang="ru-RU" sz="3600" dirty="0" err="1"/>
              <a:t>позиції</a:t>
            </a:r>
            <a:r>
              <a:rPr lang="ru-RU" sz="3600" dirty="0"/>
              <a:t> </a:t>
            </a:r>
            <a:r>
              <a:rPr lang="ru-RU" sz="3600" dirty="0" err="1"/>
              <a:t>психології</a:t>
            </a:r>
            <a:r>
              <a:rPr lang="ru-RU" sz="3600" dirty="0"/>
              <a:t> і </a:t>
            </a:r>
            <a:r>
              <a:rPr lang="ru-RU" sz="3600" dirty="0" err="1"/>
              <a:t>людських</a:t>
            </a:r>
            <a:r>
              <a:rPr lang="ru-RU" sz="3600" dirty="0"/>
              <a:t> </a:t>
            </a:r>
            <a:r>
              <a:rPr lang="ru-RU" sz="3600" dirty="0" err="1"/>
              <a:t>відносин</a:t>
            </a:r>
            <a:r>
              <a:rPr lang="ru-RU" sz="3600" dirty="0"/>
              <a:t>.</a:t>
            </a:r>
          </a:p>
          <a:p>
            <a:pPr marL="0" indent="0" algn="just">
              <a:buNone/>
            </a:pPr>
            <a:r>
              <a:rPr lang="ru-RU" sz="3600" dirty="0"/>
              <a:t>Основоположниками </a:t>
            </a:r>
            <a:r>
              <a:rPr lang="ru-RU" sz="3600" dirty="0" err="1"/>
              <a:t>цієї</a:t>
            </a:r>
            <a:r>
              <a:rPr lang="ru-RU" sz="3600" dirty="0"/>
              <a:t> </a:t>
            </a:r>
            <a:r>
              <a:rPr lang="ru-RU" sz="3600" dirty="0" err="1"/>
              <a:t>школи</a:t>
            </a:r>
            <a:r>
              <a:rPr lang="ru-RU" sz="3600" dirty="0"/>
              <a:t> </a:t>
            </a:r>
            <a:r>
              <a:rPr lang="ru-RU" sz="3600" dirty="0" err="1"/>
              <a:t>можна</a:t>
            </a:r>
            <a:r>
              <a:rPr lang="ru-RU" sz="3600" dirty="0"/>
              <a:t> </a:t>
            </a:r>
            <a:r>
              <a:rPr lang="ru-RU" sz="3600" dirty="0" err="1"/>
              <a:t>назвати</a:t>
            </a:r>
            <a:r>
              <a:rPr lang="ru-RU" sz="3600" dirty="0"/>
              <a:t> </a:t>
            </a:r>
            <a:r>
              <a:rPr lang="ru-RU" sz="3600" dirty="0" err="1"/>
              <a:t>вчених</a:t>
            </a:r>
            <a:r>
              <a:rPr lang="ru-RU" sz="3600" dirty="0"/>
              <a:t> </a:t>
            </a:r>
            <a:r>
              <a:rPr lang="ru-RU" sz="3600" dirty="0" err="1"/>
              <a:t>Елтона</a:t>
            </a:r>
            <a:r>
              <a:rPr lang="ru-RU" sz="3600" dirty="0"/>
              <a:t> Мейо (1880-1949) та Абрахама </a:t>
            </a:r>
            <a:r>
              <a:rPr lang="ru-RU" sz="3600" dirty="0" err="1"/>
              <a:t>Маслоу</a:t>
            </a:r>
            <a:r>
              <a:rPr lang="ru-RU" sz="3600" dirty="0"/>
              <a:t> (1908-1970)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963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5835555" cy="1325563"/>
          </a:xfrm>
        </p:spPr>
        <p:txBody>
          <a:bodyPr/>
          <a:lstStyle/>
          <a:p>
            <a:r>
              <a:rPr lang="ru-RU" dirty="0" err="1"/>
              <a:t>Елтон</a:t>
            </a:r>
            <a:r>
              <a:rPr lang="ru-RU" dirty="0"/>
              <a:t> Мейо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7171"/>
            <a:ext cx="5835555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3600" dirty="0"/>
              <a:t>Лідером руху за впровадження нових форм і методів управління в промисловості, які одержали назву «Школи людських відносин», став американський соціолог і психолог Е. </a:t>
            </a:r>
            <a:r>
              <a:rPr lang="uk-UA" sz="3600" dirty="0" err="1"/>
              <a:t>Мейо</a:t>
            </a:r>
            <a:r>
              <a:rPr lang="uk-UA" sz="3600" dirty="0"/>
              <a:t> (1880-1949).</a:t>
            </a:r>
            <a:endParaRPr lang="ru-RU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3" y="1607171"/>
            <a:ext cx="40863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274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2566" y="1187355"/>
            <a:ext cx="7191233" cy="4989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err="1"/>
              <a:t>Австралійський</a:t>
            </a:r>
            <a:r>
              <a:rPr lang="ru-RU" sz="3200" dirty="0"/>
              <a:t> консультант, </a:t>
            </a:r>
            <a:r>
              <a:rPr lang="ru-RU" sz="3200" dirty="0" err="1"/>
              <a:t>соціолог</a:t>
            </a:r>
            <a:r>
              <a:rPr lang="ru-RU" sz="3200" dirty="0"/>
              <a:t>, </a:t>
            </a:r>
            <a:r>
              <a:rPr lang="ru-RU" sz="3200" dirty="0" err="1"/>
              <a:t>професор</a:t>
            </a:r>
            <a:r>
              <a:rPr lang="ru-RU" sz="3200" dirty="0"/>
              <a:t> </a:t>
            </a:r>
            <a:r>
              <a:rPr lang="ru-RU" sz="3200" dirty="0" err="1"/>
              <a:t>школи</a:t>
            </a:r>
            <a:r>
              <a:rPr lang="ru-RU" sz="3200" dirty="0"/>
              <a:t> </a:t>
            </a:r>
            <a:r>
              <a:rPr lang="ru-RU" sz="3200" dirty="0" err="1"/>
              <a:t>бізнесу</a:t>
            </a:r>
            <a:r>
              <a:rPr lang="ru-RU" sz="3200" dirty="0"/>
              <a:t> </a:t>
            </a:r>
            <a:r>
              <a:rPr lang="ru-RU" sz="3200" dirty="0" err="1"/>
              <a:t>Гарвардського</a:t>
            </a:r>
            <a:r>
              <a:rPr lang="ru-RU" sz="3200" dirty="0"/>
              <a:t> </a:t>
            </a:r>
            <a:r>
              <a:rPr lang="ru-RU" sz="3200" dirty="0" err="1"/>
              <a:t>університету</a:t>
            </a:r>
            <a:r>
              <a:rPr lang="ru-RU" sz="3200" dirty="0"/>
              <a:t>. </a:t>
            </a:r>
            <a:r>
              <a:rPr lang="ru-RU" sz="3200" dirty="0" err="1"/>
              <a:t>Елтон</a:t>
            </a:r>
            <a:r>
              <a:rPr lang="ru-RU" sz="3200" dirty="0"/>
              <a:t> Мейо </a:t>
            </a:r>
            <a:r>
              <a:rPr lang="ru-RU" sz="3200" dirty="0" err="1"/>
              <a:t>очолив</a:t>
            </a:r>
            <a:r>
              <a:rPr lang="ru-RU" sz="3200" dirty="0"/>
              <a:t> </a:t>
            </a:r>
            <a:r>
              <a:rPr lang="ru-RU" sz="3200" dirty="0" err="1"/>
              <a:t>серію</a:t>
            </a:r>
            <a:r>
              <a:rPr lang="ru-RU" sz="3200" dirty="0"/>
              <a:t> </a:t>
            </a:r>
            <a:r>
              <a:rPr lang="ru-RU" sz="3200" dirty="0" err="1"/>
              <a:t>експериментів</a:t>
            </a:r>
            <a:r>
              <a:rPr lang="ru-RU" sz="3200" dirty="0"/>
              <a:t>, </a:t>
            </a:r>
            <a:r>
              <a:rPr lang="ru-RU" sz="3200" dirty="0" err="1"/>
              <a:t>проведених</a:t>
            </a:r>
            <a:r>
              <a:rPr lang="ru-RU" sz="3200" dirty="0"/>
              <a:t> на </a:t>
            </a:r>
            <a:r>
              <a:rPr lang="ru-RU" sz="3200" dirty="0" err="1"/>
              <a:t>заводі</a:t>
            </a:r>
            <a:r>
              <a:rPr lang="ru-RU" sz="3200" dirty="0"/>
              <a:t> </a:t>
            </a:r>
            <a:r>
              <a:rPr lang="ru-RU" sz="3200" dirty="0" err="1"/>
              <a:t>фірми</a:t>
            </a:r>
            <a:r>
              <a:rPr lang="ru-RU" sz="3200" dirty="0"/>
              <a:t> "Вестерн </a:t>
            </a:r>
            <a:r>
              <a:rPr lang="ru-RU" sz="3200" dirty="0" err="1"/>
              <a:t>електрик</a:t>
            </a:r>
            <a:r>
              <a:rPr lang="ru-RU" sz="3200" dirty="0"/>
              <a:t>" в </a:t>
            </a:r>
            <a:r>
              <a:rPr lang="ru-RU" sz="3200" dirty="0" err="1"/>
              <a:t>Хоторні</a:t>
            </a:r>
            <a:r>
              <a:rPr lang="ru-RU" sz="3200" dirty="0"/>
              <a:t> (1924—1927). </a:t>
            </a:r>
            <a:r>
              <a:rPr lang="ru-RU" sz="3200" dirty="0" err="1"/>
              <a:t>Результати</a:t>
            </a:r>
            <a:r>
              <a:rPr lang="ru-RU" sz="3200" dirty="0"/>
              <a:t> </a:t>
            </a:r>
            <a:r>
              <a:rPr lang="ru-RU" sz="3200" dirty="0" err="1"/>
              <a:t>цих</a:t>
            </a:r>
            <a:r>
              <a:rPr lang="ru-RU" sz="3200" dirty="0"/>
              <a:t> </a:t>
            </a:r>
            <a:r>
              <a:rPr lang="ru-RU" sz="3200" dirty="0" err="1"/>
              <a:t>експериментів</a:t>
            </a:r>
            <a:r>
              <a:rPr lang="ru-RU" sz="3200" dirty="0"/>
              <a:t> </a:t>
            </a:r>
            <a:r>
              <a:rPr lang="ru-RU" sz="3200" dirty="0" err="1"/>
              <a:t>істотно</a:t>
            </a:r>
            <a:r>
              <a:rPr lang="ru-RU" sz="3200" dirty="0"/>
              <a:t> </a:t>
            </a:r>
            <a:r>
              <a:rPr lang="ru-RU" sz="3200" dirty="0" err="1"/>
              <a:t>змінили</a:t>
            </a:r>
            <a:r>
              <a:rPr lang="ru-RU" sz="3200" dirty="0"/>
              <a:t> </a:t>
            </a:r>
            <a:r>
              <a:rPr lang="ru-RU" sz="3200" dirty="0" err="1"/>
              <a:t>уявлення</a:t>
            </a:r>
            <a:r>
              <a:rPr lang="ru-RU" sz="3200" dirty="0"/>
              <a:t> про </a:t>
            </a:r>
            <a:r>
              <a:rPr lang="ru-RU" sz="3200" dirty="0" err="1"/>
              <a:t>мотиви</a:t>
            </a:r>
            <a:r>
              <a:rPr lang="ru-RU" sz="3200" dirty="0"/>
              <a:t> </a:t>
            </a:r>
            <a:r>
              <a:rPr lang="ru-RU" sz="3200" dirty="0" err="1"/>
              <a:t>поведінки</a:t>
            </a:r>
            <a:r>
              <a:rPr lang="ru-RU" sz="3200" dirty="0"/>
              <a:t> </a:t>
            </a:r>
            <a:r>
              <a:rPr lang="ru-RU" sz="3200" dirty="0" err="1"/>
              <a:t>працівника</a:t>
            </a:r>
            <a:r>
              <a:rPr lang="ru-RU" sz="3200" dirty="0"/>
              <a:t> в </a:t>
            </a:r>
            <a:r>
              <a:rPr lang="ru-RU" sz="3200" dirty="0" err="1"/>
              <a:t>організації</a:t>
            </a:r>
            <a:r>
              <a:rPr lang="ru-RU" sz="3200" dirty="0"/>
              <a:t> і послужили початком другого </a:t>
            </a:r>
            <a:r>
              <a:rPr lang="ru-RU" sz="3200" dirty="0" err="1"/>
              <a:t>етапу</a:t>
            </a:r>
            <a:r>
              <a:rPr lang="ru-RU" sz="3200" dirty="0"/>
              <a:t> в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теорії</a:t>
            </a:r>
            <a:r>
              <a:rPr lang="ru-RU" sz="3200" dirty="0"/>
              <a:t> </a:t>
            </a:r>
            <a:r>
              <a:rPr lang="ru-RU" sz="3200" dirty="0" err="1"/>
              <a:t>організації</a:t>
            </a:r>
            <a:r>
              <a:rPr lang="ru-RU" sz="3200" dirty="0"/>
              <a:t>.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8" y="191068"/>
            <a:ext cx="4053668" cy="2756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8" y="2947916"/>
            <a:ext cx="4053668" cy="33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60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517943" cy="1325563"/>
          </a:xfrm>
        </p:spPr>
        <p:txBody>
          <a:bodyPr/>
          <a:lstStyle/>
          <a:p>
            <a:r>
              <a:rPr lang="ru-RU" dirty="0" err="1"/>
              <a:t>хоторнські</a:t>
            </a:r>
            <a:r>
              <a:rPr lang="ru-RU" dirty="0"/>
              <a:t> </a:t>
            </a:r>
            <a:r>
              <a:rPr lang="ru-RU" dirty="0" err="1"/>
              <a:t>експерименти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3488"/>
            <a:ext cx="591744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йшла</a:t>
            </a:r>
            <a:r>
              <a:rPr lang="ru-RU" dirty="0"/>
              <a:t> про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повсякденне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мета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полягала</a:t>
            </a:r>
            <a:r>
              <a:rPr lang="ru-RU" dirty="0"/>
              <a:t> у </a:t>
            </a:r>
            <a:r>
              <a:rPr lang="ru-RU" dirty="0" err="1"/>
              <a:t>з'ясуванні</a:t>
            </a:r>
            <a:r>
              <a:rPr lang="ru-RU" dirty="0"/>
              <a:t> того, як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освітленість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,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перерв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подібного</a:t>
            </a:r>
            <a:r>
              <a:rPr lang="ru-RU" dirty="0"/>
              <a:t> роду </a:t>
            </a:r>
            <a:r>
              <a:rPr lang="ru-RU" dirty="0" err="1"/>
              <a:t>моменти</a:t>
            </a:r>
            <a:r>
              <a:rPr lang="ru-RU" dirty="0"/>
              <a:t> на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з </a:t>
            </a:r>
            <a:r>
              <a:rPr lang="ru-RU" dirty="0" err="1"/>
              <a:t>поставленим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відібрана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з шести </a:t>
            </a:r>
            <a:r>
              <a:rPr lang="ru-RU" dirty="0" err="1"/>
              <a:t>осіб</a:t>
            </a:r>
            <a:r>
              <a:rPr lang="ru-RU" dirty="0"/>
              <a:t>, над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проводилися</a:t>
            </a:r>
            <a:r>
              <a:rPr lang="ru-RU" dirty="0"/>
              <a:t> </a:t>
            </a:r>
            <a:r>
              <a:rPr lang="ru-RU" dirty="0" err="1"/>
              <a:t>експерименти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1443488"/>
            <a:ext cx="5227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915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36" y="28342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>
                <a:solidFill>
                  <a:srgbClr val="FF0000"/>
                </a:solidFill>
              </a:rPr>
              <a:t>При поліпшенні освітленості робочих місць продуктивність праці з цілком зрозумілих причин росла</a:t>
            </a:r>
            <a:r>
              <a:rPr lang="uk-UA" sz="3200" dirty="0"/>
              <a:t>. Але найпарадоксальніше і нез'ясовне сталося після того, як освітленість стали знижувати: продуктивність продовжувала збільшуватися. На основі традиційного підходу з позицій тейлоризму це було незбагненно, тому було зроблено припущення, що на продуктивність впливають інші чинники.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9" y="3875964"/>
            <a:ext cx="5568285" cy="28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Внесок ІІ революції в менеджменті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9574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поява світської (не церковної) системи адміністрування, виникнення формальної системи організації і регулювання людських стосунків і зародження основ лідерського стилю, а отже й методів мотивації поведінки.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6" y="3821373"/>
            <a:ext cx="3817464" cy="285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28" y="3101617"/>
            <a:ext cx="4897272" cy="3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92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43" y="297076"/>
            <a:ext cx="6135806" cy="56192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3200" dirty="0"/>
              <a:t>Для їх виявлення на другому етапі експерименту, який проводився з групою складальників реле, його умови дещо змінили. </a:t>
            </a:r>
            <a:r>
              <a:rPr lang="uk-UA" sz="3200" dirty="0">
                <a:solidFill>
                  <a:srgbClr val="FF0000"/>
                </a:solidFill>
              </a:rPr>
              <a:t>Групі була надана велика свобода, скорочений робочий день, можливість робити додаткові перерви в роботі</a:t>
            </a:r>
            <a:r>
              <a:rPr lang="uk-UA" sz="3200" dirty="0"/>
              <a:t>. Природно, що умови призвели до зростання продуктивності, однак найцікавіше полягало в тому, що при скасуванні цих пільг вона залишилася на колишньому рівні.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7420"/>
            <a:ext cx="5715000" cy="57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934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638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вже</a:t>
            </a:r>
            <a:r>
              <a:rPr lang="ru-RU" sz="3200" dirty="0"/>
              <a:t> не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пояснити</a:t>
            </a:r>
            <a:r>
              <a:rPr lang="ru-RU" sz="3200" dirty="0"/>
              <a:t> </a:t>
            </a:r>
            <a:r>
              <a:rPr lang="ru-RU" sz="3200" dirty="0" err="1"/>
              <a:t>ніякими</a:t>
            </a:r>
            <a:r>
              <a:rPr lang="ru-RU" sz="3200" dirty="0"/>
              <a:t> особливо </a:t>
            </a:r>
            <a:r>
              <a:rPr lang="ru-RU" sz="3200" dirty="0" err="1"/>
              <a:t>сприятливими</a:t>
            </a:r>
            <a:r>
              <a:rPr lang="ru-RU" sz="3200" dirty="0"/>
              <a:t> </a:t>
            </a:r>
            <a:r>
              <a:rPr lang="ru-RU" sz="3200" dirty="0" err="1"/>
              <a:t>умовами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r>
              <a:rPr lang="ru-RU" sz="3200" dirty="0"/>
              <a:t>, і причину треба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шукати</a:t>
            </a:r>
            <a:r>
              <a:rPr lang="ru-RU" sz="3200" dirty="0"/>
              <a:t> в </a:t>
            </a:r>
            <a:r>
              <a:rPr lang="ru-RU" sz="3200" dirty="0" err="1"/>
              <a:t>іншому</a:t>
            </a:r>
            <a:r>
              <a:rPr lang="ru-RU" sz="3200" dirty="0"/>
              <a:t>, а </a:t>
            </a:r>
            <a:r>
              <a:rPr lang="ru-RU" sz="3200" dirty="0" err="1"/>
              <a:t>саме</a:t>
            </a:r>
            <a:r>
              <a:rPr lang="ru-RU" sz="3200" dirty="0"/>
              <a:t> - </a:t>
            </a:r>
            <a:r>
              <a:rPr lang="ru-RU" sz="3200" dirty="0">
                <a:solidFill>
                  <a:srgbClr val="FF0000"/>
                </a:solidFill>
              </a:rPr>
              <a:t>у </a:t>
            </a:r>
            <a:r>
              <a:rPr lang="ru-RU" sz="3200" dirty="0" err="1">
                <a:solidFill>
                  <a:srgbClr val="FF0000"/>
                </a:solidFill>
              </a:rPr>
              <a:t>формуванні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колективу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організованою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соціальної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групи</a:t>
            </a:r>
            <a:r>
              <a:rPr lang="ru-RU" sz="3200" dirty="0">
                <a:solidFill>
                  <a:srgbClr val="FF0000"/>
                </a:solidFill>
              </a:rPr>
              <a:t> з </a:t>
            </a:r>
            <a:r>
              <a:rPr lang="ru-RU" sz="3200" dirty="0" err="1">
                <a:solidFill>
                  <a:srgbClr val="FF0000"/>
                </a:solidFill>
              </a:rPr>
              <a:t>особливими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внутрішніми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відносинами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успіх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діяльності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якої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обумовлений</a:t>
            </a:r>
            <a:r>
              <a:rPr lang="ru-RU" sz="3200" dirty="0">
                <a:solidFill>
                  <a:srgbClr val="FF0000"/>
                </a:solidFill>
              </a:rPr>
              <a:t> не </a:t>
            </a:r>
            <a:r>
              <a:rPr lang="ru-RU" sz="3200" dirty="0" err="1">
                <a:solidFill>
                  <a:srgbClr val="FF0000"/>
                </a:solidFill>
              </a:rPr>
              <a:t>тільки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особистим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внеском</a:t>
            </a:r>
            <a:r>
              <a:rPr lang="ru-RU" sz="3200" dirty="0">
                <a:solidFill>
                  <a:srgbClr val="FF0000"/>
                </a:solidFill>
              </a:rPr>
              <a:t> кожного, але і </a:t>
            </a:r>
            <a:r>
              <a:rPr lang="ru-RU" sz="3200" dirty="0" err="1">
                <a:solidFill>
                  <a:srgbClr val="FF0000"/>
                </a:solidFill>
              </a:rPr>
              <a:t>взаємним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впливом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її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членів</a:t>
            </a:r>
            <a:r>
              <a:rPr lang="ru-RU" sz="3200" dirty="0">
                <a:solidFill>
                  <a:srgbClr val="FF0000"/>
                </a:solidFill>
              </a:rPr>
              <a:t> один на одного.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89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17" y="2561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грунтовно</a:t>
            </a:r>
            <a:r>
              <a:rPr lang="ru-RU" dirty="0"/>
              <a:t> </a:t>
            </a: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проведений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на </a:t>
            </a:r>
            <a:r>
              <a:rPr lang="ru-RU" dirty="0" err="1"/>
              <a:t>ділянці</a:t>
            </a:r>
            <a:r>
              <a:rPr lang="ru-RU" dirty="0"/>
              <a:t> по </a:t>
            </a:r>
            <a:r>
              <a:rPr lang="ru-RU" dirty="0" err="1"/>
              <a:t>виробництву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сигналізації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показав,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досвідчені</a:t>
            </a:r>
            <a:r>
              <a:rPr lang="ru-RU" dirty="0"/>
              <a:t> і </a:t>
            </a:r>
            <a:r>
              <a:rPr lang="ru-RU" dirty="0" err="1"/>
              <a:t>вправні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не </a:t>
            </a:r>
            <a:r>
              <a:rPr lang="ru-RU" dirty="0" err="1"/>
              <a:t>відриваються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прагнучи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заробити</a:t>
            </a:r>
            <a:r>
              <a:rPr lang="ru-RU" dirty="0"/>
              <a:t>, але </a:t>
            </a:r>
            <a:r>
              <a:rPr lang="ru-RU" dirty="0" err="1"/>
              <a:t>навпаки</a:t>
            </a:r>
            <a:r>
              <a:rPr lang="ru-RU" dirty="0"/>
              <a:t> - </a:t>
            </a:r>
            <a:r>
              <a:rPr lang="ru-RU" dirty="0" err="1"/>
              <a:t>сповільнюють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темп, </a:t>
            </a:r>
            <a:r>
              <a:rPr lang="ru-RU" dirty="0" err="1"/>
              <a:t>пристосовуючись</a:t>
            </a:r>
            <a:r>
              <a:rPr lang="ru-RU" dirty="0"/>
              <a:t> до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бути </a:t>
            </a:r>
            <a:r>
              <a:rPr lang="ru-RU" dirty="0" err="1"/>
              <a:t>порушниками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ритму і не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благополуччю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,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підтягнутися</a:t>
            </a:r>
            <a:r>
              <a:rPr lang="ru-RU" dirty="0"/>
              <a:t> і максимально </a:t>
            </a:r>
            <a:r>
              <a:rPr lang="ru-RU" dirty="0" err="1"/>
              <a:t>збільшити</a:t>
            </a:r>
            <a:r>
              <a:rPr lang="ru-RU" dirty="0"/>
              <a:t> свою </a:t>
            </a:r>
            <a:r>
              <a:rPr lang="ru-RU" dirty="0" err="1"/>
              <a:t>продуктивність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429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2753" y="887104"/>
            <a:ext cx="6085764" cy="51997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/>
              <a:t>Стало </a:t>
            </a:r>
            <a:r>
              <a:rPr lang="ru-RU" sz="3200" dirty="0" err="1"/>
              <a:t>зрозуміло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будь-яка </a:t>
            </a:r>
            <a:r>
              <a:rPr lang="ru-RU" sz="3200" dirty="0" err="1"/>
              <a:t>організація</a:t>
            </a:r>
            <a:r>
              <a:rPr lang="ru-RU" sz="3200" dirty="0"/>
              <a:t> </a:t>
            </a:r>
            <a:r>
              <a:rPr lang="ru-RU" sz="3200" dirty="0" err="1"/>
              <a:t>являє</a:t>
            </a:r>
            <a:r>
              <a:rPr lang="ru-RU" sz="3200" dirty="0"/>
              <a:t> собою </a:t>
            </a:r>
            <a:r>
              <a:rPr lang="ru-RU" sz="3200" dirty="0" err="1"/>
              <a:t>щось</a:t>
            </a:r>
            <a:r>
              <a:rPr lang="ru-RU" sz="3200" dirty="0"/>
              <a:t> </a:t>
            </a:r>
            <a:r>
              <a:rPr lang="ru-RU" sz="3200" dirty="0" err="1"/>
              <a:t>більше</a:t>
            </a:r>
            <a:r>
              <a:rPr lang="ru-RU" sz="3200" dirty="0"/>
              <a:t>, </a:t>
            </a:r>
            <a:r>
              <a:rPr lang="ru-RU" sz="3200" dirty="0" err="1"/>
              <a:t>ніж</a:t>
            </a:r>
            <a:r>
              <a:rPr lang="ru-RU" sz="3200" dirty="0"/>
              <a:t> </a:t>
            </a:r>
            <a:r>
              <a:rPr lang="ru-RU" sz="3200" dirty="0" err="1"/>
              <a:t>просту</a:t>
            </a:r>
            <a:r>
              <a:rPr lang="ru-RU" sz="3200" dirty="0"/>
              <a:t> </a:t>
            </a:r>
            <a:r>
              <a:rPr lang="ru-RU" sz="3200" dirty="0" err="1"/>
              <a:t>сукупність</a:t>
            </a:r>
            <a:r>
              <a:rPr lang="ru-RU" sz="3200" dirty="0"/>
              <a:t> людей,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виконують</a:t>
            </a:r>
            <a:r>
              <a:rPr lang="ru-RU" sz="3200" dirty="0"/>
              <a:t> </a:t>
            </a:r>
            <a:r>
              <a:rPr lang="ru-RU" sz="3200" dirty="0" err="1"/>
              <a:t>спільні</a:t>
            </a:r>
            <a:r>
              <a:rPr lang="ru-RU" sz="3200" dirty="0"/>
              <a:t> </a:t>
            </a:r>
            <a:r>
              <a:rPr lang="ru-RU" sz="3200" dirty="0" err="1"/>
              <a:t>завдання</a:t>
            </a:r>
            <a:r>
              <a:rPr lang="ru-RU" sz="3200" dirty="0"/>
              <a:t>. Вона </a:t>
            </a:r>
            <a:r>
              <a:rPr lang="ru-RU" sz="3200" dirty="0" err="1"/>
              <a:t>виявилася</a:t>
            </a:r>
            <a:r>
              <a:rPr lang="ru-RU" sz="3200" dirty="0"/>
              <a:t> </a:t>
            </a:r>
            <a:r>
              <a:rPr lang="ru-RU" sz="3200" dirty="0" err="1"/>
              <a:t>ще</a:t>
            </a:r>
            <a:r>
              <a:rPr lang="ru-RU" sz="3200" dirty="0"/>
              <a:t> і складною </a:t>
            </a:r>
            <a:r>
              <a:rPr lang="ru-RU" sz="3200" dirty="0" err="1"/>
              <a:t>соціальною</a:t>
            </a:r>
            <a:r>
              <a:rPr lang="ru-RU" sz="3200" dirty="0"/>
              <a:t> системою, де </a:t>
            </a:r>
            <a:r>
              <a:rPr lang="ru-RU" sz="3200" dirty="0" err="1"/>
              <a:t>окремі</a:t>
            </a:r>
            <a:r>
              <a:rPr lang="ru-RU" sz="3200" dirty="0"/>
              <a:t> особи і </a:t>
            </a:r>
            <a:r>
              <a:rPr lang="ru-RU" sz="3200" dirty="0" err="1"/>
              <a:t>групи</a:t>
            </a:r>
            <a:r>
              <a:rPr lang="ru-RU" sz="3200" dirty="0"/>
              <a:t> людей </a:t>
            </a:r>
            <a:r>
              <a:rPr lang="ru-RU" sz="3200" dirty="0" err="1"/>
              <a:t>взаємодіють</a:t>
            </a:r>
            <a:r>
              <a:rPr lang="ru-RU" sz="3200" dirty="0"/>
              <a:t> на принципах, </a:t>
            </a:r>
            <a:r>
              <a:rPr lang="ru-RU" sz="3200" dirty="0" err="1"/>
              <a:t>дуже</a:t>
            </a:r>
            <a:r>
              <a:rPr lang="ru-RU" sz="3200" dirty="0"/>
              <a:t> далеких </a:t>
            </a:r>
            <a:r>
              <a:rPr lang="ru-RU" sz="3200" dirty="0" err="1"/>
              <a:t>від</a:t>
            </a:r>
            <a:r>
              <a:rPr lang="ru-RU" sz="3200" dirty="0"/>
              <a:t> формально </a:t>
            </a:r>
            <a:r>
              <a:rPr lang="ru-RU" sz="3200" dirty="0" err="1"/>
              <a:t>запропонованих</a:t>
            </a:r>
            <a:r>
              <a:rPr lang="ru-RU" sz="3200" dirty="0"/>
              <a:t>.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1" r="22741"/>
          <a:stretch/>
        </p:blipFill>
        <p:spPr>
          <a:xfrm>
            <a:off x="423082" y="1098321"/>
            <a:ext cx="4558352" cy="43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787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90" y="842986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err="1"/>
              <a:t>Відкриття</a:t>
            </a:r>
            <a:r>
              <a:rPr lang="ru-RU" sz="3600" dirty="0"/>
              <a:t> Мейо, </a:t>
            </a:r>
            <a:r>
              <a:rPr lang="ru-RU" sz="3600" dirty="0" err="1"/>
              <a:t>пов'язане</a:t>
            </a:r>
            <a:r>
              <a:rPr lang="ru-RU" sz="3600" dirty="0"/>
              <a:t> з </a:t>
            </a:r>
            <a:r>
              <a:rPr lang="ru-RU" sz="3600" dirty="0" err="1"/>
              <a:t>проведенням</a:t>
            </a:r>
            <a:r>
              <a:rPr lang="ru-RU" sz="3600" dirty="0"/>
              <a:t> </a:t>
            </a:r>
            <a:r>
              <a:rPr lang="ru-RU" sz="3600" dirty="0" err="1"/>
              <a:t>Хоторнських</a:t>
            </a:r>
            <a:r>
              <a:rPr lang="ru-RU" sz="3600" dirty="0"/>
              <a:t> </a:t>
            </a:r>
            <a:r>
              <a:rPr lang="ru-RU" sz="3600" dirty="0" err="1"/>
              <a:t>експериментів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деякими</a:t>
            </a:r>
            <a:r>
              <a:rPr lang="ru-RU" sz="3600" dirty="0"/>
              <a:t> </a:t>
            </a:r>
            <a:r>
              <a:rPr lang="ru-RU" sz="3600" dirty="0" err="1"/>
              <a:t>дослідженнями</a:t>
            </a:r>
            <a:r>
              <a:rPr lang="ru-RU" sz="3600" dirty="0"/>
              <a:t> </a:t>
            </a:r>
            <a:r>
              <a:rPr lang="ru-RU" sz="3600" dirty="0" err="1"/>
              <a:t>зараховуються</a:t>
            </a:r>
            <a:r>
              <a:rPr lang="ru-RU" sz="3600" dirty="0"/>
              <a:t> до </a:t>
            </a:r>
            <a:r>
              <a:rPr lang="ru-RU" sz="3600" dirty="0" err="1"/>
              <a:t>найбільш</a:t>
            </a:r>
            <a:r>
              <a:rPr lang="ru-RU" sz="3600" dirty="0"/>
              <a:t> </a:t>
            </a:r>
            <a:r>
              <a:rPr lang="ru-RU" sz="3600" dirty="0" err="1"/>
              <a:t>значних</a:t>
            </a:r>
            <a:r>
              <a:rPr lang="ru-RU" sz="3600" dirty="0"/>
              <a:t> і </a:t>
            </a:r>
            <a:r>
              <a:rPr lang="ru-RU" sz="3600" dirty="0" err="1"/>
              <a:t>масштабних</a:t>
            </a:r>
            <a:r>
              <a:rPr lang="ru-RU" sz="3600" dirty="0"/>
              <a:t> за всю </a:t>
            </a:r>
            <a:r>
              <a:rPr lang="ru-RU" sz="3600" dirty="0" err="1"/>
              <a:t>історію</a:t>
            </a:r>
            <a:r>
              <a:rPr lang="ru-RU" sz="3600" dirty="0"/>
              <a:t> менеджменту, </a:t>
            </a:r>
            <a:r>
              <a:rPr lang="ru-RU" sz="3600" dirty="0" err="1"/>
              <a:t>полягало</a:t>
            </a:r>
            <a:r>
              <a:rPr lang="ru-RU" sz="3600" dirty="0"/>
              <a:t> в тому,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соціальні</a:t>
            </a:r>
            <a:r>
              <a:rPr lang="ru-RU" sz="3600" dirty="0"/>
              <a:t> та </a:t>
            </a:r>
            <a:r>
              <a:rPr lang="ru-RU" sz="3600" dirty="0" err="1"/>
              <a:t>психологічні</a:t>
            </a:r>
            <a:r>
              <a:rPr lang="ru-RU" sz="3600" dirty="0"/>
              <a:t> </a:t>
            </a:r>
            <a:r>
              <a:rPr lang="ru-RU" sz="3600" dirty="0" err="1"/>
              <a:t>фактори</a:t>
            </a:r>
            <a:r>
              <a:rPr lang="ru-RU" sz="3600" dirty="0"/>
              <a:t> </a:t>
            </a:r>
            <a:r>
              <a:rPr lang="ru-RU" sz="3600" dirty="0" err="1"/>
              <a:t>роблять</a:t>
            </a:r>
            <a:r>
              <a:rPr lang="ru-RU" sz="3600" dirty="0"/>
              <a:t> на </a:t>
            </a:r>
            <a:r>
              <a:rPr lang="ru-RU" sz="3600" dirty="0" err="1"/>
              <a:t>зростання</a:t>
            </a:r>
            <a:r>
              <a:rPr lang="ru-RU" sz="3600" dirty="0"/>
              <a:t> </a:t>
            </a:r>
            <a:r>
              <a:rPr lang="ru-RU" sz="3600" dirty="0" err="1"/>
              <a:t>продуктивності</a:t>
            </a:r>
            <a:r>
              <a:rPr lang="ru-RU" sz="3600" dirty="0"/>
              <a:t> </a:t>
            </a:r>
            <a:r>
              <a:rPr lang="ru-RU" sz="3600" dirty="0" err="1"/>
              <a:t>праці</a:t>
            </a:r>
            <a:r>
              <a:rPr lang="ru-RU" sz="3600" dirty="0"/>
              <a:t> </a:t>
            </a:r>
            <a:r>
              <a:rPr lang="ru-RU" sz="3600" dirty="0" err="1"/>
              <a:t>значно</a:t>
            </a:r>
            <a:r>
              <a:rPr lang="ru-RU" sz="3600" dirty="0"/>
              <a:t> </a:t>
            </a:r>
            <a:r>
              <a:rPr lang="ru-RU" sz="3600" dirty="0" err="1"/>
              <a:t>більше</a:t>
            </a:r>
            <a:r>
              <a:rPr lang="ru-RU" sz="3600" dirty="0"/>
              <a:t> </a:t>
            </a:r>
            <a:r>
              <a:rPr lang="ru-RU" sz="3600" dirty="0" err="1"/>
              <a:t>впливу</a:t>
            </a:r>
            <a:r>
              <a:rPr lang="ru-RU" sz="3600" dirty="0"/>
              <a:t>, </a:t>
            </a:r>
            <a:r>
              <a:rPr lang="ru-RU" sz="3600" dirty="0" err="1"/>
              <a:t>ніж</a:t>
            </a:r>
            <a:r>
              <a:rPr lang="ru-RU" sz="3600" dirty="0"/>
              <a:t> </a:t>
            </a:r>
            <a:r>
              <a:rPr lang="ru-RU" sz="3600" dirty="0" err="1"/>
              <a:t>фізичні</a:t>
            </a:r>
            <a:r>
              <a:rPr lang="ru-RU" sz="3600" dirty="0"/>
              <a:t>, </a:t>
            </a:r>
            <a:r>
              <a:rPr lang="ru-RU" sz="3600" dirty="0" err="1"/>
              <a:t>однак</a:t>
            </a:r>
            <a:r>
              <a:rPr lang="ru-RU" sz="3600" dirty="0"/>
              <a:t> за </a:t>
            </a:r>
            <a:r>
              <a:rPr lang="ru-RU" sz="3600" dirty="0" err="1"/>
              <a:t>умови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сама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організація</a:t>
            </a:r>
            <a:r>
              <a:rPr lang="ru-RU" sz="3600" dirty="0"/>
              <a:t> </a:t>
            </a:r>
            <a:r>
              <a:rPr lang="ru-RU" sz="3600" dirty="0" err="1"/>
              <a:t>вже</a:t>
            </a:r>
            <a:r>
              <a:rPr lang="ru-RU" sz="3600" dirty="0"/>
              <a:t> в </a:t>
            </a:r>
            <a:r>
              <a:rPr lang="ru-RU" sz="3600" dirty="0" err="1"/>
              <a:t>достатній</a:t>
            </a:r>
            <a:r>
              <a:rPr lang="ru-RU" sz="3600" dirty="0"/>
              <a:t> </a:t>
            </a:r>
            <a:r>
              <a:rPr lang="ru-RU" sz="3600" dirty="0" err="1"/>
              <a:t>мірі</a:t>
            </a:r>
            <a:r>
              <a:rPr lang="ru-RU" sz="3600" dirty="0"/>
              <a:t> </a:t>
            </a:r>
            <a:r>
              <a:rPr lang="ru-RU" sz="3600" dirty="0" err="1"/>
              <a:t>раціональна</a:t>
            </a:r>
            <a:r>
              <a:rPr lang="ru-RU" sz="3600" dirty="0"/>
              <a:t> і </a:t>
            </a:r>
            <a:r>
              <a:rPr lang="ru-RU" sz="3600" dirty="0" err="1"/>
              <a:t>ефективна</a:t>
            </a:r>
            <a:r>
              <a:rPr lang="ru-RU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70968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55" y="477672"/>
            <a:ext cx="10515600" cy="5358097"/>
          </a:xfrm>
        </p:spPr>
        <p:txBody>
          <a:bodyPr>
            <a:normAutofit lnSpcReduction="10000"/>
          </a:bodyPr>
          <a:lstStyle/>
          <a:p>
            <a:r>
              <a:rPr lang="uk-UA" sz="3200" dirty="0"/>
              <a:t>Навіть висока заробітна плата далеко не завжди веде до зростання продуктивності і досягнення бажаних для менеджерів цілей. У той же час, люди дуже чуйні на добре ставлення до себе з сторони керівництва і будуть працювати </a:t>
            </a:r>
            <a:r>
              <a:rPr lang="uk-UA" sz="3200" dirty="0" err="1"/>
              <a:t>продуктивно</a:t>
            </a:r>
            <a:r>
              <a:rPr lang="uk-UA" sz="3200" dirty="0"/>
              <a:t> навіть при незмінній заробітній платі.</a:t>
            </a:r>
          </a:p>
          <a:p>
            <a:pPr algn="just"/>
            <a:r>
              <a:rPr lang="uk-UA" sz="3200" dirty="0" err="1"/>
              <a:t>Хоторнський</a:t>
            </a:r>
            <a:r>
              <a:rPr lang="uk-UA" sz="3200" dirty="0"/>
              <a:t> ефект означає схильність людей до поведінки, що відхиляється від норми, коли вони розуміють, що є об'єктом експерименту. Такого роду "спеціальне" звернення до випробовуваних суб'єктів привело до виникнення в управлінні нової наукової школи, що отримала назву "Школа людських відносин".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358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5" y="500062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dirty="0"/>
              <a:t>Е. Мейо </a:t>
            </a:r>
            <a:r>
              <a:rPr lang="ru-RU" sz="3600" dirty="0" err="1"/>
              <a:t>сформулював</a:t>
            </a:r>
            <a:r>
              <a:rPr lang="ru-RU" sz="3600" dirty="0"/>
              <a:t> низку </a:t>
            </a:r>
            <a:r>
              <a:rPr lang="ru-RU" sz="3600" dirty="0" err="1"/>
              <a:t>принципів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можуть</a:t>
            </a:r>
            <a:r>
              <a:rPr lang="ru-RU" sz="3600" dirty="0"/>
              <a:t> бути </a:t>
            </a:r>
            <a:r>
              <a:rPr lang="ru-RU" sz="3600" dirty="0" err="1"/>
              <a:t>корисними</a:t>
            </a:r>
            <a:r>
              <a:rPr lang="ru-RU" sz="3600" dirty="0"/>
              <a:t> і </a:t>
            </a:r>
            <a:r>
              <a:rPr lang="ru-RU" sz="3600" dirty="0" err="1"/>
              <a:t>використовуватися</a:t>
            </a:r>
            <a:r>
              <a:rPr lang="ru-RU" sz="3600" dirty="0"/>
              <a:t> в </a:t>
            </a:r>
            <a:r>
              <a:rPr lang="ru-RU" sz="3600" dirty="0" err="1"/>
              <a:t>управлінні</a:t>
            </a:r>
            <a:r>
              <a:rPr lang="ru-RU" sz="3600" dirty="0"/>
              <a:t> будь-</a:t>
            </a:r>
            <a:r>
              <a:rPr lang="ru-RU" sz="3600" dirty="0" err="1"/>
              <a:t>якою</a:t>
            </a:r>
            <a:r>
              <a:rPr lang="ru-RU" sz="3600" dirty="0"/>
              <a:t> </a:t>
            </a:r>
            <a:r>
              <a:rPr lang="ru-RU" sz="3600" dirty="0" err="1"/>
              <a:t>організацією</a:t>
            </a:r>
            <a:r>
              <a:rPr lang="ru-RU" sz="3600" dirty="0"/>
              <a:t>: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006" y="2088106"/>
            <a:ext cx="10515600" cy="4211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1. </a:t>
            </a:r>
            <a:r>
              <a:rPr lang="ru-RU" sz="3600" dirty="0" err="1"/>
              <a:t>Індивідуми</a:t>
            </a:r>
            <a:r>
              <a:rPr lang="ru-RU" sz="3600" dirty="0"/>
              <a:t> </a:t>
            </a:r>
            <a:r>
              <a:rPr lang="ru-RU" sz="3600" dirty="0" err="1"/>
              <a:t>мають</a:t>
            </a:r>
            <a:r>
              <a:rPr lang="ru-RU" sz="3600" dirty="0"/>
              <a:t> </a:t>
            </a:r>
            <a:r>
              <a:rPr lang="ru-RU" sz="3600" dirty="0" err="1"/>
              <a:t>унікальні</a:t>
            </a:r>
            <a:r>
              <a:rPr lang="ru-RU" sz="3600" dirty="0"/>
              <a:t> </a:t>
            </a:r>
            <a:r>
              <a:rPr lang="ru-RU" sz="3600" b="1" dirty="0"/>
              <a:t>потреби, </a:t>
            </a:r>
            <a:r>
              <a:rPr lang="ru-RU" sz="3600" b="1" dirty="0" err="1"/>
              <a:t>цілі</a:t>
            </a:r>
            <a:r>
              <a:rPr lang="ru-RU" sz="3600" b="1" dirty="0"/>
              <a:t> і </a:t>
            </a:r>
            <a:r>
              <a:rPr lang="ru-RU" sz="3600" b="1" dirty="0" err="1"/>
              <a:t>мотиви</a:t>
            </a:r>
            <a:r>
              <a:rPr lang="ru-RU" sz="3600" b="1" dirty="0"/>
              <a:t>. </a:t>
            </a:r>
            <a:r>
              <a:rPr lang="ru-RU" sz="3600" dirty="0"/>
              <a:t>Позитивна </a:t>
            </a:r>
            <a:r>
              <a:rPr lang="ru-RU" sz="3600" dirty="0" err="1"/>
              <a:t>мотивація</a:t>
            </a:r>
            <a:r>
              <a:rPr lang="ru-RU" sz="3600" dirty="0"/>
              <a:t> </a:t>
            </a:r>
            <a:r>
              <a:rPr lang="ru-RU" sz="3600" dirty="0" err="1"/>
              <a:t>вимагає</a:t>
            </a:r>
            <a:r>
              <a:rPr lang="ru-RU" sz="3600" dirty="0"/>
              <a:t>, </a:t>
            </a:r>
            <a:r>
              <a:rPr lang="ru-RU" sz="3600" dirty="0" err="1"/>
              <a:t>щоб</a:t>
            </a:r>
            <a:r>
              <a:rPr lang="ru-RU" sz="3600" dirty="0"/>
              <a:t> з </a:t>
            </a:r>
            <a:r>
              <a:rPr lang="ru-RU" sz="3600" dirty="0" err="1"/>
              <a:t>робітниками</a:t>
            </a:r>
            <a:r>
              <a:rPr lang="ru-RU" sz="3600" dirty="0"/>
              <a:t> </a:t>
            </a:r>
            <a:r>
              <a:rPr lang="ru-RU" sz="3600" dirty="0" err="1"/>
              <a:t>поводилися</a:t>
            </a:r>
            <a:r>
              <a:rPr lang="ru-RU" sz="3600" dirty="0"/>
              <a:t>, як з особами.</a:t>
            </a:r>
          </a:p>
          <a:p>
            <a:pPr marL="0" indent="0">
              <a:buNone/>
            </a:pPr>
            <a:r>
              <a:rPr lang="ru-RU" sz="3600" dirty="0"/>
              <a:t>2. </a:t>
            </a:r>
            <a:r>
              <a:rPr lang="ru-RU" sz="3600" dirty="0" err="1"/>
              <a:t>Людські</a:t>
            </a:r>
            <a:r>
              <a:rPr lang="ru-RU" sz="3600" dirty="0"/>
              <a:t> </a:t>
            </a:r>
            <a:r>
              <a:rPr lang="ru-RU" sz="3600" dirty="0" err="1"/>
              <a:t>проблеми</a:t>
            </a:r>
            <a:r>
              <a:rPr lang="ru-RU" sz="3600" dirty="0"/>
              <a:t> не </a:t>
            </a:r>
            <a:r>
              <a:rPr lang="ru-RU" sz="3600" dirty="0" err="1"/>
              <a:t>можуть</a:t>
            </a:r>
            <a:r>
              <a:rPr lang="ru-RU" sz="3600" dirty="0"/>
              <a:t> бути </a:t>
            </a:r>
            <a:r>
              <a:rPr lang="ru-RU" sz="3600" dirty="0" err="1"/>
              <a:t>простими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/>
              <a:t>3. </a:t>
            </a:r>
            <a:r>
              <a:rPr lang="ru-RU" sz="3600" dirty="0" err="1"/>
              <a:t>Особисті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сімейні</a:t>
            </a:r>
            <a:r>
              <a:rPr lang="ru-RU" sz="3600" dirty="0"/>
              <a:t> </a:t>
            </a:r>
            <a:r>
              <a:rPr lang="ru-RU" sz="3600" dirty="0" err="1"/>
              <a:t>проблеми</a:t>
            </a:r>
            <a:r>
              <a:rPr lang="ru-RU" sz="3600" dirty="0"/>
              <a:t> </a:t>
            </a:r>
            <a:r>
              <a:rPr lang="ru-RU" sz="3600" dirty="0" err="1"/>
              <a:t>робітника</a:t>
            </a:r>
            <a:r>
              <a:rPr lang="ru-RU" sz="3600" dirty="0"/>
              <a:t> </a:t>
            </a:r>
            <a:r>
              <a:rPr lang="ru-RU" sz="3600" dirty="0" err="1"/>
              <a:t>можуть</a:t>
            </a:r>
            <a:r>
              <a:rPr lang="ru-RU" sz="3600" dirty="0"/>
              <a:t> </a:t>
            </a:r>
            <a:r>
              <a:rPr lang="ru-RU" sz="3600" dirty="0" err="1"/>
              <a:t>несприятливо</a:t>
            </a:r>
            <a:r>
              <a:rPr lang="ru-RU" sz="3600" dirty="0"/>
              <a:t> </a:t>
            </a:r>
            <a:r>
              <a:rPr lang="ru-RU" sz="3600" dirty="0" err="1"/>
              <a:t>вплинути</a:t>
            </a:r>
            <a:r>
              <a:rPr lang="ru-RU" sz="3600" dirty="0"/>
              <a:t> на </a:t>
            </a:r>
            <a:r>
              <a:rPr lang="ru-RU" sz="3600" dirty="0" err="1"/>
              <a:t>продуктивність</a:t>
            </a:r>
            <a:r>
              <a:rPr lang="ru-RU" sz="3600" dirty="0"/>
              <a:t> </a:t>
            </a:r>
            <a:r>
              <a:rPr lang="ru-RU" sz="3600" dirty="0" err="1"/>
              <a:t>праці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49923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767" y="106973"/>
            <a:ext cx="6531591" cy="18937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А́брагам</a:t>
            </a:r>
            <a:r>
              <a:rPr lang="ru-RU" b="1" dirty="0"/>
              <a:t> </a:t>
            </a:r>
            <a:r>
              <a:rPr lang="ru-RU" dirty="0">
                <a:solidFill>
                  <a:srgbClr val="444444"/>
                </a:solidFill>
                <a:latin typeface="verdana" panose="020B0604030504040204" pitchFamily="34" charset="0"/>
              </a:rPr>
              <a:t>Гарольд </a:t>
            </a:r>
            <a:r>
              <a:rPr lang="ru-RU" b="1" dirty="0" err="1"/>
              <a:t>Маслоу</a:t>
            </a:r>
            <a:br>
              <a:rPr lang="ru-RU" b="1" dirty="0"/>
            </a:br>
            <a:r>
              <a:rPr lang="en-US" i="1" dirty="0"/>
              <a:t>Abraham Harold Maslow</a:t>
            </a:r>
            <a:br>
              <a:rPr lang="uk-UA" i="1" dirty="0"/>
            </a:br>
            <a:r>
              <a:rPr lang="uk-UA" i="1" dirty="0"/>
              <a:t>(1908-1970)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1" y="873457"/>
            <a:ext cx="4558351" cy="5813946"/>
          </a:xfrm>
        </p:spPr>
      </p:pic>
      <p:sp>
        <p:nvSpPr>
          <p:cNvPr id="5" name="Прямоугольник 4"/>
          <p:cNvSpPr/>
          <p:nvPr/>
        </p:nvSpPr>
        <p:spPr>
          <a:xfrm>
            <a:off x="864358" y="28571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0084" y="2000747"/>
            <a:ext cx="64502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444444"/>
                </a:solidFill>
                <a:latin typeface="verdana" panose="020B0604030504040204" pitchFamily="34" charset="0"/>
              </a:rPr>
              <a:t>народився в </a:t>
            </a:r>
            <a:r>
              <a:rPr lang="uk-UA" sz="2800" dirty="0" err="1">
                <a:solidFill>
                  <a:srgbClr val="444444"/>
                </a:solidFill>
                <a:latin typeface="verdana" panose="020B0604030504040204" pitchFamily="34" charset="0"/>
              </a:rPr>
              <a:t>Брукліні</a:t>
            </a:r>
            <a:r>
              <a:rPr lang="uk-UA" sz="2800" dirty="0">
                <a:solidFill>
                  <a:srgbClr val="444444"/>
                </a:solidFill>
                <a:latin typeface="verdana" panose="020B0604030504040204" pitchFamily="34" charset="0"/>
              </a:rPr>
              <a:t> (штат Нью-Йорк), навчався на психологічному факультеті університету </a:t>
            </a:r>
            <a:r>
              <a:rPr lang="uk-UA" sz="2800" dirty="0" err="1">
                <a:solidFill>
                  <a:srgbClr val="444444"/>
                </a:solidFill>
                <a:latin typeface="verdana" panose="020B0604030504040204" pitchFamily="34" charset="0"/>
              </a:rPr>
              <a:t>Вісконсіна</a:t>
            </a:r>
            <a:r>
              <a:rPr lang="uk-UA" sz="2800" dirty="0">
                <a:solidFill>
                  <a:srgbClr val="444444"/>
                </a:solidFill>
                <a:latin typeface="verdana" panose="020B0604030504040204" pitchFamily="34" charset="0"/>
              </a:rPr>
              <a:t> і став спочатку стипендіатом Карнегі в коледжі, який готував викладачів для таких навчальних закладів, а потім – ад’юнкт-професором психології в </a:t>
            </a:r>
            <a:r>
              <a:rPr lang="uk-UA" sz="2800" dirty="0" err="1">
                <a:solidFill>
                  <a:srgbClr val="444444"/>
                </a:solidFill>
                <a:latin typeface="verdana" panose="020B0604030504040204" pitchFamily="34" charset="0"/>
              </a:rPr>
              <a:t>Бруклінському</a:t>
            </a:r>
            <a:r>
              <a:rPr lang="uk-UA" sz="2800" dirty="0">
                <a:solidFill>
                  <a:srgbClr val="444444"/>
                </a:solidFill>
                <a:latin typeface="verdana" panose="020B0604030504040204" pitchFamily="34" charset="0"/>
              </a:rPr>
              <a:t> коледжі.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551717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68" y="597139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"</a:t>
            </a:r>
            <a:r>
              <a:rPr lang="uk-UA" sz="2800" dirty="0"/>
              <a:t>людські потреби розташовуються у вигляді ієрархії. Іншими словами, появі однієї потреби звичайно передує задоволення іншої, більш нагальної. Людина – це тварина, що постійно відчуває ті чи інші бажання" </a:t>
            </a:r>
            <a:r>
              <a:rPr lang="ru-RU" sz="2800" dirty="0"/>
              <a:t>(</a:t>
            </a:r>
            <a:r>
              <a:rPr lang="en-US" sz="2800" dirty="0"/>
              <a:t>Maslow A., 1943).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37" y="2503511"/>
            <a:ext cx="5948149" cy="38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997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Практична реалізація школи людських стосунків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uk-UA" sz="4000" dirty="0"/>
              <a:t>Виокремлення неформальних груп в організації</a:t>
            </a:r>
          </a:p>
          <a:p>
            <a:pPr marL="514350" indent="-514350" algn="just">
              <a:buAutoNum type="arabicPeriod"/>
            </a:pPr>
            <a:r>
              <a:rPr lang="uk-UA" sz="4000" dirty="0"/>
              <a:t>Робота повинна бути цікавою, тому доцільно укрупнити виробничі операції</a:t>
            </a:r>
          </a:p>
          <a:p>
            <a:pPr marL="514350" indent="-514350" algn="just">
              <a:buAutoNum type="arabicPeriod"/>
            </a:pPr>
            <a:r>
              <a:rPr lang="uk-UA" sz="4000" dirty="0"/>
              <a:t>Делегування повноважень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400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Третя управлінська революція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8" y="1825625"/>
            <a:ext cx="610055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Пов’язана з іменем вавилонського царя </a:t>
            </a:r>
            <a:r>
              <a:rPr lang="uk-UA" dirty="0" err="1"/>
              <a:t>Навуходоносора</a:t>
            </a:r>
            <a:r>
              <a:rPr lang="uk-UA" dirty="0"/>
              <a:t> II </a:t>
            </a:r>
          </a:p>
          <a:p>
            <a:pPr marL="0" indent="0" algn="just">
              <a:buNone/>
            </a:pPr>
            <a:r>
              <a:rPr lang="uk-UA" dirty="0"/>
              <a:t>(605 – 562 гг. до н.е.) </a:t>
            </a:r>
          </a:p>
          <a:p>
            <a:pPr marL="0" indent="0" algn="just">
              <a:buNone/>
            </a:pPr>
            <a:r>
              <a:rPr lang="uk-UA" dirty="0"/>
              <a:t>Автор системи виробничого контролю на текстильних </a:t>
            </a:r>
            <a:r>
              <a:rPr lang="uk-UA" dirty="0" err="1"/>
              <a:t>фабриках</a:t>
            </a:r>
            <a:r>
              <a:rPr lang="uk-UA" dirty="0"/>
              <a:t> і зерносховищах. 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7" y="1825625"/>
            <a:ext cx="5392630" cy="36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77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6889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Школа </a:t>
            </a:r>
            <a:r>
              <a:rPr lang="ru-RU" b="1" dirty="0" err="1"/>
              <a:t>поведінкових</a:t>
            </a:r>
            <a:r>
              <a:rPr lang="ru-RU" b="1" dirty="0"/>
              <a:t> наук </a:t>
            </a:r>
            <a:br>
              <a:rPr lang="ru-RU" b="1" dirty="0"/>
            </a:br>
            <a:r>
              <a:rPr lang="ru-RU" dirty="0"/>
              <a:t>(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з </a:t>
            </a:r>
            <a:r>
              <a:rPr lang="ru-RU" dirty="0" err="1"/>
              <a:t>позиції</a:t>
            </a:r>
            <a:r>
              <a:rPr lang="ru-RU" dirty="0"/>
              <a:t> науки про </a:t>
            </a:r>
            <a:r>
              <a:rPr lang="ru-RU" dirty="0" err="1"/>
              <a:t>поведінку</a:t>
            </a:r>
            <a:r>
              <a:rPr lang="ru-RU" dirty="0"/>
              <a:t>)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34017"/>
            <a:ext cx="10515600" cy="35429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dirty="0"/>
              <a:t>зосереджувала свою увагу на дослідженні різних аспектів соціальної взаємодії, мотивації, комунікації в організації, організаційної структури тощо. Засади її дослідження становлять методи "Налагодження міжособистісних стосунків, підвищення ефективності за рахунок людських ресурсів, оптимального вирішення управлінських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20593447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Засновниками поведінкового напрямку в менеджменті можна вважати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Дугласа Мак-Грегора (1906-1964), </a:t>
            </a:r>
            <a:r>
              <a:rPr lang="ru-RU" sz="3600" dirty="0" err="1"/>
              <a:t>Фредеріка</a:t>
            </a:r>
            <a:r>
              <a:rPr lang="ru-RU" sz="3600" dirty="0"/>
              <a:t> </a:t>
            </a:r>
            <a:r>
              <a:rPr lang="ru-RU" sz="3600" dirty="0" err="1"/>
              <a:t>Герцберга</a:t>
            </a:r>
            <a:r>
              <a:rPr lang="ru-RU" sz="3600" dirty="0"/>
              <a:t> (1923 р. н.) та </a:t>
            </a:r>
            <a:r>
              <a:rPr lang="ru-RU" sz="3600" dirty="0" err="1"/>
              <a:t>ін</a:t>
            </a:r>
            <a:r>
              <a:rPr lang="ru-RU" sz="3600" dirty="0"/>
              <a:t>. </a:t>
            </a:r>
            <a:r>
              <a:rPr lang="ru-RU" sz="3600" dirty="0" err="1"/>
              <a:t>Представники</a:t>
            </a:r>
            <a:r>
              <a:rPr lang="ru-RU" sz="3600" dirty="0"/>
              <a:t> </a:t>
            </a:r>
            <a:r>
              <a:rPr lang="ru-RU" sz="3600" dirty="0" err="1"/>
              <a:t>цієї</a:t>
            </a:r>
            <a:r>
              <a:rPr lang="ru-RU" sz="3600" dirty="0"/>
              <a:t> </a:t>
            </a:r>
            <a:r>
              <a:rPr lang="ru-RU" sz="3600" dirty="0" err="1"/>
              <a:t>школи</a:t>
            </a:r>
            <a:r>
              <a:rPr lang="ru-RU" sz="3600" dirty="0"/>
              <a:t> </a:t>
            </a:r>
            <a:r>
              <a:rPr lang="ru-RU" sz="3600" dirty="0" err="1"/>
              <a:t>виходили</a:t>
            </a:r>
            <a:r>
              <a:rPr lang="ru-RU" sz="3600" dirty="0"/>
              <a:t> з того,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правильне</a:t>
            </a:r>
            <a:r>
              <a:rPr lang="ru-RU" sz="3600" dirty="0"/>
              <a:t> </a:t>
            </a:r>
            <a:r>
              <a:rPr lang="ru-RU" sz="3600" dirty="0" err="1"/>
              <a:t>застосування</a:t>
            </a:r>
            <a:r>
              <a:rPr lang="ru-RU" sz="3600" dirty="0"/>
              <a:t> науки про </a:t>
            </a:r>
            <a:r>
              <a:rPr lang="ru-RU" sz="3600" dirty="0" err="1"/>
              <a:t>поведінку</a:t>
            </a:r>
            <a:r>
              <a:rPr lang="ru-RU" sz="3600" dirty="0"/>
              <a:t> </a:t>
            </a:r>
            <a:r>
              <a:rPr lang="ru-RU" sz="3600" dirty="0" err="1"/>
              <a:t>працівників</a:t>
            </a:r>
            <a:r>
              <a:rPr lang="ru-RU" sz="3600" dirty="0"/>
              <a:t> на </a:t>
            </a:r>
            <a:r>
              <a:rPr lang="ru-RU" sz="3600" dirty="0" err="1"/>
              <a:t>робочому</a:t>
            </a:r>
            <a:r>
              <a:rPr lang="ru-RU" sz="3600" dirty="0"/>
              <a:t> </a:t>
            </a:r>
            <a:r>
              <a:rPr lang="ru-RU" sz="3600" dirty="0" err="1"/>
              <a:t>місці</a:t>
            </a:r>
            <a:r>
              <a:rPr lang="ru-RU" sz="3600" dirty="0"/>
              <a:t> </a:t>
            </a:r>
            <a:r>
              <a:rPr lang="ru-RU" sz="3600" dirty="0" err="1"/>
              <a:t>завжди</a:t>
            </a:r>
            <a:r>
              <a:rPr lang="ru-RU" sz="3600" dirty="0"/>
              <a:t> буде </a:t>
            </a:r>
            <a:r>
              <a:rPr lang="ru-RU" sz="3600" dirty="0" err="1"/>
              <a:t>сприяти</a:t>
            </a:r>
            <a:r>
              <a:rPr lang="ru-RU" sz="3600" dirty="0"/>
              <a:t> </a:t>
            </a:r>
            <a:r>
              <a:rPr lang="ru-RU" sz="3600" dirty="0" err="1"/>
              <a:t>підвищенню</a:t>
            </a:r>
            <a:r>
              <a:rPr lang="ru-RU" sz="3600" dirty="0"/>
              <a:t> </a:t>
            </a:r>
            <a:r>
              <a:rPr lang="ru-RU" sz="3600" dirty="0" err="1"/>
              <a:t>ефективності</a:t>
            </a:r>
            <a:r>
              <a:rPr lang="ru-RU" sz="3600" dirty="0"/>
              <a:t> </a:t>
            </a:r>
            <a:r>
              <a:rPr lang="ru-RU" sz="3600" dirty="0" err="1"/>
              <a:t>праці</a:t>
            </a:r>
            <a:r>
              <a:rPr lang="ru-RU" sz="3600" dirty="0"/>
              <a:t> як </a:t>
            </a:r>
            <a:r>
              <a:rPr lang="ru-RU" sz="3600" dirty="0" err="1"/>
              <a:t>окремого</a:t>
            </a:r>
            <a:r>
              <a:rPr lang="ru-RU" sz="3600" dirty="0"/>
              <a:t> </a:t>
            </a:r>
            <a:r>
              <a:rPr lang="ru-RU" sz="3600" dirty="0" err="1"/>
              <a:t>працівника</a:t>
            </a:r>
            <a:r>
              <a:rPr lang="ru-RU" sz="3600" dirty="0"/>
              <a:t>, так і трудового </a:t>
            </a:r>
            <a:r>
              <a:rPr lang="ru-RU" sz="3600" dirty="0" err="1"/>
              <a:t>колективу</a:t>
            </a:r>
            <a:r>
              <a:rPr lang="ru-RU" sz="3600" dirty="0"/>
              <a:t> в </a:t>
            </a:r>
            <a:r>
              <a:rPr lang="ru-RU" sz="3600" dirty="0" err="1"/>
              <a:t>цілому</a:t>
            </a:r>
            <a:r>
              <a:rPr lang="ru-RU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6918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504296" cy="1325563"/>
          </a:xfrm>
        </p:spPr>
        <p:txBody>
          <a:bodyPr/>
          <a:lstStyle/>
          <a:p>
            <a:r>
              <a:rPr lang="ru-RU" dirty="0"/>
              <a:t>Дуглас Мак-Грегор</a:t>
            </a:r>
            <a:br>
              <a:rPr lang="ru-RU" dirty="0"/>
            </a:br>
            <a:r>
              <a:rPr lang="en-US" i="1" dirty="0"/>
              <a:t>Douglas McGregor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50429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dirty="0"/>
              <a:t>Відомий американський спеціаліст в галузі психології менеджменту. Народився в Детройті (Штат Мічиган). Захистив докторську дисертацію у Вищій школі мистецтв і науки в Гарварді. Запропонував теорії «Х» та «У»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6" y="365127"/>
            <a:ext cx="4572000" cy="56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00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Теорія «Х»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48627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/>
              <a:t>1. Люди </a:t>
            </a:r>
            <a:r>
              <a:rPr lang="ru-RU" sz="3200" dirty="0" err="1"/>
              <a:t>споконвічно</a:t>
            </a:r>
            <a:r>
              <a:rPr lang="ru-RU" sz="3200" dirty="0"/>
              <a:t> не </a:t>
            </a:r>
            <a:r>
              <a:rPr lang="ru-RU" sz="3200" dirty="0" err="1"/>
              <a:t>люблять</a:t>
            </a:r>
            <a:r>
              <a:rPr lang="ru-RU" sz="3200" dirty="0"/>
              <a:t> </a:t>
            </a:r>
            <a:r>
              <a:rPr lang="ru-RU" sz="3200" dirty="0" err="1"/>
              <a:t>працювати</a:t>
            </a:r>
            <a:r>
              <a:rPr lang="ru-RU" sz="3200" dirty="0"/>
              <a:t> і при будь-</a:t>
            </a:r>
            <a:r>
              <a:rPr lang="ru-RU" sz="3200" dirty="0" err="1"/>
              <a:t>якій</a:t>
            </a:r>
            <a:r>
              <a:rPr lang="ru-RU" sz="3200" dirty="0"/>
              <a:t> </a:t>
            </a:r>
            <a:r>
              <a:rPr lang="ru-RU" sz="3200" dirty="0" err="1"/>
              <a:t>можливості</a:t>
            </a:r>
            <a:r>
              <a:rPr lang="ru-RU" sz="3200" dirty="0"/>
              <a:t> </a:t>
            </a:r>
            <a:r>
              <a:rPr lang="ru-RU" sz="3200" dirty="0" err="1"/>
              <a:t>уникають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.</a:t>
            </a:r>
          </a:p>
          <a:p>
            <a:pPr marL="0" indent="0" algn="just">
              <a:buNone/>
            </a:pPr>
            <a:r>
              <a:rPr lang="ru-RU" sz="3200" dirty="0"/>
              <a:t>2. У людей </a:t>
            </a:r>
            <a:r>
              <a:rPr lang="ru-RU" sz="3200" dirty="0" err="1"/>
              <a:t>немає</a:t>
            </a:r>
            <a:r>
              <a:rPr lang="ru-RU" sz="3200" dirty="0"/>
              <a:t> </a:t>
            </a:r>
            <a:r>
              <a:rPr lang="ru-RU" sz="3200" dirty="0" err="1"/>
              <a:t>честолюбства</a:t>
            </a:r>
            <a:r>
              <a:rPr lang="ru-RU" sz="3200" dirty="0"/>
              <a:t>, і вони </a:t>
            </a:r>
            <a:r>
              <a:rPr lang="ru-RU" sz="3200" dirty="0" err="1"/>
              <a:t>намагаються</a:t>
            </a:r>
            <a:r>
              <a:rPr lang="ru-RU" sz="3200" dirty="0"/>
              <a:t> </a:t>
            </a:r>
            <a:r>
              <a:rPr lang="ru-RU" sz="3200" dirty="0" err="1"/>
              <a:t>позбутися</a:t>
            </a:r>
            <a:r>
              <a:rPr lang="ru-RU" sz="3200" dirty="0"/>
              <a:t> </a:t>
            </a:r>
            <a:r>
              <a:rPr lang="ru-RU" sz="3200" dirty="0" err="1"/>
              <a:t>відповідальності</a:t>
            </a:r>
            <a:r>
              <a:rPr lang="ru-RU" sz="3200" dirty="0"/>
              <a:t>, </a:t>
            </a:r>
            <a:r>
              <a:rPr lang="ru-RU" sz="3200" dirty="0" err="1"/>
              <a:t>надаючи</a:t>
            </a:r>
            <a:r>
              <a:rPr lang="ru-RU" sz="3200" dirty="0"/>
              <a:t> </a:t>
            </a:r>
            <a:r>
              <a:rPr lang="ru-RU" sz="3200" dirty="0" err="1"/>
              <a:t>перевагу</a:t>
            </a:r>
            <a:r>
              <a:rPr lang="ru-RU" sz="3200" dirty="0"/>
              <a:t> </a:t>
            </a:r>
            <a:r>
              <a:rPr lang="ru-RU" sz="3200" dirty="0" err="1"/>
              <a:t>керівництву</a:t>
            </a:r>
            <a:r>
              <a:rPr lang="ru-RU" sz="3200" dirty="0"/>
              <a:t> собою </a:t>
            </a:r>
            <a:r>
              <a:rPr lang="ru-RU" sz="3200" dirty="0" err="1"/>
              <a:t>іншими</a:t>
            </a:r>
            <a:r>
              <a:rPr lang="ru-RU" sz="3200" dirty="0"/>
              <a:t> людьми.</a:t>
            </a:r>
          </a:p>
          <a:p>
            <a:pPr marL="0" indent="0" algn="just">
              <a:buNone/>
            </a:pPr>
            <a:r>
              <a:rPr lang="ru-RU" sz="3200" dirty="0"/>
              <a:t>3. Люди </a:t>
            </a:r>
            <a:r>
              <a:rPr lang="ru-RU" sz="3200" dirty="0" err="1"/>
              <a:t>прагнуть</a:t>
            </a:r>
            <a:r>
              <a:rPr lang="ru-RU" sz="3200" dirty="0"/>
              <a:t> до </a:t>
            </a:r>
            <a:r>
              <a:rPr lang="ru-RU" sz="3200" dirty="0" err="1"/>
              <a:t>захищеності</a:t>
            </a:r>
            <a:r>
              <a:rPr lang="ru-RU" sz="3200" dirty="0"/>
              <a:t>.</a:t>
            </a:r>
          </a:p>
          <a:p>
            <a:pPr marL="0" indent="0" algn="just">
              <a:buNone/>
            </a:pPr>
            <a:r>
              <a:rPr lang="ru-RU" sz="3200" dirty="0"/>
              <a:t>4. Для </a:t>
            </a:r>
            <a:r>
              <a:rPr lang="ru-RU" sz="3200" dirty="0" err="1"/>
              <a:t>змушення</a:t>
            </a:r>
            <a:r>
              <a:rPr lang="ru-RU" sz="3200" dirty="0"/>
              <a:t> людей </a:t>
            </a:r>
            <a:r>
              <a:rPr lang="ru-RU" sz="3200" dirty="0" err="1"/>
              <a:t>працювати</a:t>
            </a:r>
            <a:r>
              <a:rPr lang="ru-RU" sz="3200" dirty="0"/>
              <a:t> </a:t>
            </a:r>
            <a:r>
              <a:rPr lang="ru-RU" sz="3200" dirty="0" err="1"/>
              <a:t>необхідно</a:t>
            </a:r>
            <a:r>
              <a:rPr lang="ru-RU" sz="3200" dirty="0"/>
              <a:t> </a:t>
            </a:r>
            <a:r>
              <a:rPr lang="ru-RU" sz="3200" dirty="0" err="1"/>
              <a:t>використовувати</a:t>
            </a:r>
            <a:r>
              <a:rPr lang="ru-RU" sz="3200" dirty="0"/>
              <a:t> </a:t>
            </a:r>
            <a:r>
              <a:rPr lang="ru-RU" sz="3200" dirty="0" err="1"/>
              <a:t>постійний</a:t>
            </a:r>
            <a:r>
              <a:rPr lang="ru-RU" sz="3200" dirty="0"/>
              <a:t> контроль і </a:t>
            </a:r>
            <a:r>
              <a:rPr lang="ru-RU" sz="3200" dirty="0" err="1"/>
              <a:t>погрозу</a:t>
            </a:r>
            <a:r>
              <a:rPr lang="ru-RU" sz="3200" dirty="0"/>
              <a:t> </a:t>
            </a:r>
            <a:r>
              <a:rPr lang="ru-RU" sz="3200" dirty="0" err="1"/>
              <a:t>покарання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062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Реакція керівника (автократа)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44" y="1566318"/>
            <a:ext cx="5849203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 err="1"/>
              <a:t>централізує</a:t>
            </a:r>
            <a:r>
              <a:rPr lang="ru-RU" sz="3200" dirty="0"/>
              <a:t> </a:t>
            </a:r>
            <a:r>
              <a:rPr lang="ru-RU" sz="3200" dirty="0" err="1"/>
              <a:t>повноваження</a:t>
            </a:r>
            <a:r>
              <a:rPr lang="ru-RU" sz="3200" dirty="0"/>
              <a:t>, </a:t>
            </a:r>
            <a:r>
              <a:rPr lang="ru-RU" sz="3200" dirty="0" err="1"/>
              <a:t>структурує</a:t>
            </a:r>
            <a:r>
              <a:rPr lang="ru-RU" sz="3200" dirty="0"/>
              <a:t> роботу </a:t>
            </a:r>
            <a:r>
              <a:rPr lang="ru-RU" sz="3200" dirty="0" err="1"/>
              <a:t>підлеглих</a:t>
            </a:r>
            <a:r>
              <a:rPr lang="ru-RU" sz="3200" dirty="0"/>
              <a:t> і </a:t>
            </a:r>
            <a:r>
              <a:rPr lang="ru-RU" sz="3200" dirty="0" err="1"/>
              <a:t>майже</a:t>
            </a:r>
            <a:r>
              <a:rPr lang="ru-RU" sz="3200" dirty="0"/>
              <a:t> не </a:t>
            </a:r>
            <a:r>
              <a:rPr lang="ru-RU" sz="3200" dirty="0" err="1"/>
              <a:t>дає</a:t>
            </a:r>
            <a:r>
              <a:rPr lang="ru-RU" sz="3200" dirty="0"/>
              <a:t> </a:t>
            </a:r>
            <a:r>
              <a:rPr lang="ru-RU" sz="3200" dirty="0" err="1"/>
              <a:t>їм</a:t>
            </a:r>
            <a:r>
              <a:rPr lang="ru-RU" sz="3200" dirty="0"/>
              <a:t> </a:t>
            </a:r>
            <a:r>
              <a:rPr lang="ru-RU" sz="3200" dirty="0" err="1"/>
              <a:t>волі</a:t>
            </a:r>
            <a:r>
              <a:rPr lang="ru-RU" sz="3200" dirty="0"/>
              <a:t> в </a:t>
            </a:r>
            <a:r>
              <a:rPr lang="ru-RU" sz="3200" dirty="0" err="1"/>
              <a:t>прийнятті</a:t>
            </a:r>
            <a:r>
              <a:rPr lang="ru-RU" sz="3200" dirty="0"/>
              <a:t> </a:t>
            </a:r>
            <a:r>
              <a:rPr lang="ru-RU" sz="3200" dirty="0" err="1"/>
              <a:t>рішень</a:t>
            </a:r>
            <a:r>
              <a:rPr lang="ru-RU" sz="3200" dirty="0"/>
              <a:t>, </a:t>
            </a:r>
            <a:r>
              <a:rPr lang="ru-RU" sz="3200" dirty="0" err="1"/>
              <a:t>прагне</a:t>
            </a:r>
            <a:r>
              <a:rPr lang="ru-RU" sz="3200" dirty="0"/>
              <a:t> </a:t>
            </a:r>
            <a:r>
              <a:rPr lang="ru-RU" sz="3200" dirty="0" err="1"/>
              <a:t>спростити</a:t>
            </a:r>
            <a:r>
              <a:rPr lang="ru-RU" sz="3200" dirty="0"/>
              <a:t> мету, розбити </a:t>
            </a:r>
            <a:r>
              <a:rPr lang="ru-RU" sz="3200" dirty="0" err="1"/>
              <a:t>її</a:t>
            </a:r>
            <a:r>
              <a:rPr lang="ru-RU" sz="3200" dirty="0"/>
              <a:t> на </a:t>
            </a:r>
            <a:r>
              <a:rPr lang="ru-RU" sz="3200" dirty="0" err="1"/>
              <a:t>дрібні</a:t>
            </a:r>
            <a:r>
              <a:rPr lang="ru-RU" sz="3200" dirty="0"/>
              <a:t> </a:t>
            </a:r>
            <a:r>
              <a:rPr lang="ru-RU" sz="3200" dirty="0" err="1"/>
              <a:t>завдання</a:t>
            </a:r>
            <a:r>
              <a:rPr lang="ru-RU" sz="3200" dirty="0"/>
              <a:t>, кожному </a:t>
            </a:r>
            <a:r>
              <a:rPr lang="ru-RU" sz="3200" dirty="0" err="1"/>
              <a:t>підлеглому</a:t>
            </a:r>
            <a:r>
              <a:rPr lang="ru-RU" sz="3200" dirty="0"/>
              <a:t> </a:t>
            </a:r>
            <a:r>
              <a:rPr lang="ru-RU" sz="3200" dirty="0" err="1"/>
              <a:t>поставити</a:t>
            </a:r>
            <a:r>
              <a:rPr lang="ru-RU" sz="3200" dirty="0"/>
              <a:t> </a:t>
            </a:r>
            <a:r>
              <a:rPr lang="ru-RU" sz="3200" dirty="0" err="1"/>
              <a:t>своє</a:t>
            </a:r>
            <a:r>
              <a:rPr lang="ru-RU" sz="3200" dirty="0"/>
              <a:t> </a:t>
            </a:r>
            <a:r>
              <a:rPr lang="ru-RU" sz="3200" dirty="0" err="1"/>
              <a:t>специфічне</a:t>
            </a:r>
            <a:r>
              <a:rPr lang="ru-RU" sz="3200" dirty="0"/>
              <a:t> </a:t>
            </a:r>
            <a:r>
              <a:rPr lang="ru-RU" sz="3200" dirty="0" err="1"/>
              <a:t>завдання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дозволяє</a:t>
            </a:r>
            <a:r>
              <a:rPr lang="ru-RU" sz="3200" dirty="0"/>
              <a:t> легко </a:t>
            </a:r>
            <a:r>
              <a:rPr lang="ru-RU" sz="3200" dirty="0" err="1"/>
              <a:t>контролювати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виконання</a:t>
            </a:r>
            <a:r>
              <a:rPr lang="ru-RU" sz="3200" dirty="0"/>
              <a:t>,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вдаватися</a:t>
            </a:r>
            <a:r>
              <a:rPr lang="ru-RU" sz="3200" dirty="0"/>
              <a:t> до </a:t>
            </a:r>
            <a:r>
              <a:rPr lang="ru-RU" sz="3200" dirty="0" err="1"/>
              <a:t>психологічного</a:t>
            </a:r>
            <a:r>
              <a:rPr lang="ru-RU" sz="3200" dirty="0"/>
              <a:t> </a:t>
            </a:r>
            <a:r>
              <a:rPr lang="ru-RU" sz="3200" dirty="0" err="1"/>
              <a:t>тиску</a:t>
            </a:r>
            <a:r>
              <a:rPr lang="ru-RU" sz="3200" dirty="0"/>
              <a:t>, </a:t>
            </a:r>
            <a:r>
              <a:rPr lang="ru-RU" sz="3200" dirty="0" err="1"/>
              <a:t>загрожувати</a:t>
            </a:r>
            <a:r>
              <a:rPr lang="ru-RU" sz="3200" dirty="0"/>
              <a:t> </a:t>
            </a:r>
            <a:r>
              <a:rPr lang="ru-RU" sz="3200" dirty="0" err="1"/>
              <a:t>тощо</a:t>
            </a:r>
            <a:r>
              <a:rPr lang="ru-RU" sz="3200" dirty="0"/>
              <a:t>.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3" y="1566318"/>
            <a:ext cx="46663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55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Теорія</a:t>
            </a:r>
            <a:r>
              <a:rPr lang="ru-RU" dirty="0"/>
              <a:t> "У"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3958"/>
            <a:ext cx="10515600" cy="470300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1</a:t>
            </a:r>
            <a:r>
              <a:rPr lang="uk-UA" dirty="0"/>
              <a:t>. Праця є природним процесом. Якщо умови праці сприятливі, люди не тільки візьмуть на себе відповідальність, вони будуть прагнути до неї.</a:t>
            </a:r>
          </a:p>
          <a:p>
            <a:pPr marL="0" indent="0" algn="just">
              <a:buNone/>
            </a:pPr>
            <a:r>
              <a:rPr lang="uk-UA" dirty="0"/>
              <a:t>2. Якщо люди залучені до виконання організаційних цілей, вони будуть використовувати самоврядування і самоконтроль.</a:t>
            </a:r>
          </a:p>
          <a:p>
            <a:pPr marL="0" indent="0" algn="just">
              <a:buNone/>
            </a:pPr>
            <a:r>
              <a:rPr lang="uk-UA" dirty="0"/>
              <a:t>3. Залучення є функцією винагороди, пов'язаної з досягненням мети.</a:t>
            </a:r>
          </a:p>
          <a:p>
            <a:pPr marL="0" indent="0" algn="just">
              <a:buNone/>
            </a:pPr>
            <a:r>
              <a:rPr lang="uk-UA" dirty="0"/>
              <a:t>4. Здатність до творчого вирішення проблем зустрічається часто, разом з тим інтелектуальний потенціал пересічної людини використовується лише частково.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337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Реакція керівника (демократа)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0310"/>
            <a:ext cx="5931090" cy="47166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dirty="0"/>
              <a:t>надає перевагу таким механізмам впливу, які апелюють до потреб більш високого рівня: потреби в приналежності, високій меті, автономії і самовираженні, самодостатності. Демократичний керівник уникає нав'язування своєї волі підлеглим.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30" y="1460310"/>
            <a:ext cx="4295083" cy="41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5763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969" y="151650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Порівняння теорій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80" y="1456058"/>
            <a:ext cx="6782936" cy="4720905"/>
          </a:xfrm>
        </p:spPr>
      </p:pic>
    </p:spTree>
    <p:extLst>
      <p:ext uri="{BB962C8B-B14F-4D97-AF65-F5344CB8AC3E}">
        <p14:creationId xmlns:p14="http://schemas.microsoft.com/office/powerpoint/2010/main" val="21552228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Емпірична школа</a:t>
            </a:r>
            <a:r>
              <a:rPr lang="ru-RU" b="1" dirty="0"/>
              <a:t>  (з 1940р.)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Мала 2 напрями:</a:t>
            </a:r>
          </a:p>
          <a:p>
            <a:pPr marL="514350" indent="-514350">
              <a:buAutoNum type="arabicPeriod"/>
            </a:pPr>
            <a:r>
              <a:rPr lang="uk-UA" sz="3600" dirty="0"/>
              <a:t>Практичний – реалізація досвіду на конкретному підприємстві в залежності від можливостей його менеджменту</a:t>
            </a:r>
          </a:p>
          <a:p>
            <a:pPr marL="514350" indent="-514350">
              <a:buAutoNum type="arabicPeriod"/>
            </a:pPr>
            <a:r>
              <a:rPr lang="uk-UA" sz="3600" dirty="0"/>
              <a:t>Теоретичний – узагальнення управлінського досвіду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99113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Пітер</a:t>
            </a:r>
            <a:r>
              <a:rPr lang="ru-RU" dirty="0"/>
              <a:t> </a:t>
            </a:r>
            <a:r>
              <a:rPr lang="ru-RU" dirty="0" err="1"/>
              <a:t>Друкер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5982" y="1690690"/>
            <a:ext cx="636781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/>
              <a:t>Одним з відомих представників емпіричної школи є Пітер </a:t>
            </a:r>
            <a:r>
              <a:rPr lang="uk-UA" sz="3200" dirty="0" err="1"/>
              <a:t>Друкер</a:t>
            </a:r>
            <a:r>
              <a:rPr lang="uk-UA" sz="3200" dirty="0"/>
              <a:t>, який вивчає практику управління. Він стверджує, що управлінця повинно починатися </a:t>
            </a:r>
            <a:r>
              <a:rPr lang="uk-UA" sz="3200" dirty="0">
                <a:solidFill>
                  <a:srgbClr val="FF0000"/>
                </a:solidFill>
              </a:rPr>
              <a:t>з розробки цілей</a:t>
            </a:r>
            <a:r>
              <a:rPr lang="uk-UA" sz="3200" dirty="0"/>
              <a:t>, а потім переходити до визначення функцій, системи взаємодії та процесу.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2" y="1602182"/>
            <a:ext cx="4147782" cy="45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89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85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powerpointbase.com-855</Template>
  <TotalTime>7093</TotalTime>
  <Words>5648</Words>
  <Application>Microsoft Office PowerPoint</Application>
  <PresentationFormat>Широкоэкранный</PresentationFormat>
  <Paragraphs>330</Paragraphs>
  <Slides>110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110</vt:i4>
      </vt:variant>
    </vt:vector>
  </HeadingPairs>
  <TitlesOfParts>
    <vt:vector size="119" baseType="lpstr">
      <vt:lpstr>Arial</vt:lpstr>
      <vt:lpstr>Calibri</vt:lpstr>
      <vt:lpstr>Calibri Light</vt:lpstr>
      <vt:lpstr>Palatino Linotype</vt:lpstr>
      <vt:lpstr>Tahoma</vt:lpstr>
      <vt:lpstr>Times New Roman</vt:lpstr>
      <vt:lpstr>verdana</vt:lpstr>
      <vt:lpstr>Wingdings</vt:lpstr>
      <vt:lpstr>powerpointbase.com-855</vt:lpstr>
      <vt:lpstr>ТЕМА 2. Розвиток науки управління </vt:lpstr>
      <vt:lpstr>2.1. Передумови виникнення науки управління</vt:lpstr>
      <vt:lpstr>Перша управлінська революція </vt:lpstr>
      <vt:lpstr>Суть першої революції: </vt:lpstr>
      <vt:lpstr>Презентация PowerPoint</vt:lpstr>
      <vt:lpstr>Друга управлінська революція</vt:lpstr>
      <vt:lpstr>Суть ІІ-ї революції</vt:lpstr>
      <vt:lpstr>Внесок ІІ революції в менеджменті </vt:lpstr>
      <vt:lpstr>Третя управлінська революція </vt:lpstr>
      <vt:lpstr>Суть ІІІ-ї революції:</vt:lpstr>
      <vt:lpstr>Четверта управлінська революція </vt:lpstr>
      <vt:lpstr>П’ята управлінська революція </vt:lpstr>
      <vt:lpstr>виникнення менеджменту</vt:lpstr>
      <vt:lpstr>Деніел Крей Маккаллум Daniel Craig McCallum</vt:lpstr>
      <vt:lpstr>Деніел Крей Маккаллум </vt:lpstr>
      <vt:lpstr>Генрі Варнум Пурр</vt:lpstr>
      <vt:lpstr>Генрі Варнум Пурр</vt:lpstr>
      <vt:lpstr>Генри Робінсон Таун  (1844—1924)</vt:lpstr>
      <vt:lpstr>Генри Робінсон Таун  </vt:lpstr>
      <vt:lpstr>2.2. Існуючі парадигми менеджменту</vt:lpstr>
      <vt:lpstr>Пітер Друкер «Завдання менеджменту в XXI столітті»</vt:lpstr>
      <vt:lpstr>Парадигма ХХ століття включає наступне: </vt:lpstr>
      <vt:lpstr>Презентация PowerPoint</vt:lpstr>
      <vt:lpstr>Сучасна парадигма менеджменту</vt:lpstr>
      <vt:lpstr>Презентация PowerPoint</vt:lpstr>
      <vt:lpstr>«Нова парадигма менедженту» або «Парадигма XXI століття»</vt:lpstr>
      <vt:lpstr>Для реалізації Нової парадигми необхідні особливі умови. </vt:lpstr>
      <vt:lpstr>2.3. Класичні та неокласичні теорії менеджменту</vt:lpstr>
      <vt:lpstr>Презентация PowerPoint</vt:lpstr>
      <vt:lpstr>Школа наукового управління (1900—1930 рр.)</vt:lpstr>
      <vt:lpstr>Ф. Тейлор Frederick Winslow Taylor (1856-1915)</vt:lpstr>
      <vt:lpstr>Основні публікації Ф. Тейлора</vt:lpstr>
      <vt:lpstr>Frederick Winslow Taylor</vt:lpstr>
      <vt:lpstr>Ф. Тейлор</vt:lpstr>
      <vt:lpstr>Основні положення школи наукового управління</vt:lpstr>
      <vt:lpstr>Представники школи наукового управління </vt:lpstr>
      <vt:lpstr>Генрі Лоуренс Ґант Henry Gantt</vt:lpstr>
      <vt:lpstr>Діаграма Ганта</vt:lpstr>
      <vt:lpstr>Діаграма Ганта</vt:lpstr>
      <vt:lpstr>Гант говорив, що принципи, на яких базуються його методи використання діаграм, легко зрозуміти.</vt:lpstr>
      <vt:lpstr>Френк і Ліліан Гилбрет</vt:lpstr>
      <vt:lpstr>Френк і Ліліан Гилбрет</vt:lpstr>
      <vt:lpstr>Гилбрет задавався питанням: чи можна виключити непотрібні руху, тим самим зменшивши зусилля і час, необхідний при кладці цегли? </vt:lpstr>
      <vt:lpstr>Презентация PowerPoint</vt:lpstr>
      <vt:lpstr>Одним з їх найбільш знаменитих методів було використання фотографій трудових рухів.</vt:lpstr>
      <vt:lpstr>Мері Паркер Фоллетт</vt:lpstr>
      <vt:lpstr>Мері Паркер Фоллетт</vt:lpstr>
      <vt:lpstr>Мері Паркер Фоллетт</vt:lpstr>
      <vt:lpstr>Гаррінгтон Емерсон Harrington Emerson</vt:lpstr>
      <vt:lpstr>«Дванадцять принципів продуктивності» Г. Емерсона</vt:lpstr>
      <vt:lpstr>Презентация PowerPoint</vt:lpstr>
      <vt:lpstr>Ге́нрі Фо́рд  Henry Ford (1863-1947)</vt:lpstr>
      <vt:lpstr>Презентация PowerPoint</vt:lpstr>
      <vt:lpstr>1. Починай планування з визначення цільової аудиторії</vt:lpstr>
      <vt:lpstr>Презентация PowerPoint</vt:lpstr>
      <vt:lpstr>Презентация PowerPoint</vt:lpstr>
      <vt:lpstr>2. Добивайся прибутку за рахунок масовості виробництва</vt:lpstr>
      <vt:lpstr>Презентация PowerPoint</vt:lpstr>
      <vt:lpstr>3. Підвищуй виробну спроможність та знижуй видатки за рахунок оптимізації</vt:lpstr>
      <vt:lpstr>Але головним ноу-хау Форда стало впровадження в масове виробництво складального конвеєра. До прикладу, робітник самостійно виготовляв двигун за 9 годин 54 хвилини.</vt:lpstr>
      <vt:lpstr>Презентация PowerPoint</vt:lpstr>
      <vt:lpstr>4. Цінуй своїх співробітників</vt:lpstr>
      <vt:lpstr>Презентация PowerPoint</vt:lpstr>
      <vt:lpstr>5. Даючи багато, вимагай ще більшого</vt:lpstr>
      <vt:lpstr>6. Спочиваючи на лаврах, успіху не доб’єшся</vt:lpstr>
      <vt:lpstr>Класична (адміністративна) школа управління</vt:lpstr>
      <vt:lpstr>Анрі Файоль</vt:lpstr>
      <vt:lpstr>Адміністрування є основою управління, яке включає шість основних груп операцій управлінської діяльності </vt:lpstr>
      <vt:lpstr>Принципи управління Файоля</vt:lpstr>
      <vt:lpstr>Презентация PowerPoint</vt:lpstr>
      <vt:lpstr>Послідовниками Файоля були</vt:lpstr>
      <vt:lpstr>Школа бюрократичного управління </vt:lpstr>
      <vt:lpstr>За Вебером ідеальна бюрократія має 5 основних характеристик:</vt:lpstr>
      <vt:lpstr>Неокласичні школи менеджменту  </vt:lpstr>
      <vt:lpstr>Школа людських відносин (1920-1950)</vt:lpstr>
      <vt:lpstr>Елтон Мейо</vt:lpstr>
      <vt:lpstr>Презентация PowerPoint</vt:lpstr>
      <vt:lpstr>хоторнські експерименти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Е. Мейо сформулював низку принципів, які можуть бути корисними і використовуватися в управлінні будь-якою організацією:</vt:lpstr>
      <vt:lpstr>А́брагам Гарольд Маслоу Abraham Harold Maslow (1908-1970)</vt:lpstr>
      <vt:lpstr>"людські потреби розташовуються у вигляді ієрархії. Іншими словами, появі однієї потреби звичайно передує задоволення іншої, більш нагальної. Людина – це тварина, що постійно відчуває ті чи інші бажання" (Maslow A., 1943).</vt:lpstr>
      <vt:lpstr>Практична реалізація школи людських стосунків</vt:lpstr>
      <vt:lpstr>Школа поведінкових наук  (Концепція управління з позиції науки про поведінку) </vt:lpstr>
      <vt:lpstr>Засновниками поведінкового напрямку в менеджменті можна вважати</vt:lpstr>
      <vt:lpstr>Дуглас Мак-Грегор Douglas McGregor</vt:lpstr>
      <vt:lpstr>Теорія «Х»</vt:lpstr>
      <vt:lpstr>Реакція керівника (автократа)</vt:lpstr>
      <vt:lpstr>Теорія "У"</vt:lpstr>
      <vt:lpstr>Реакція керівника (демократа)</vt:lpstr>
      <vt:lpstr>Порівняння теорій</vt:lpstr>
      <vt:lpstr>Емпірична школа  (з 1940р.)</vt:lpstr>
      <vt:lpstr>Пітер Друкер</vt:lpstr>
      <vt:lpstr>Загальна характеристика управління за цілями зводиться до трьох найбільш істотних його елементів:</vt:lpstr>
      <vt:lpstr>До провідних представників емпіричної школи відносяться також </vt:lpstr>
      <vt:lpstr>Нова (кількісна) школа (з 1960р.)  </vt:lpstr>
      <vt:lpstr>Сучасні напрямки теорії менеджменту:</vt:lpstr>
      <vt:lpstr>Процесний підхід</vt:lpstr>
      <vt:lpstr>Системний підхід</vt:lpstr>
      <vt:lpstr>Ситуаціоний підхід</vt:lpstr>
      <vt:lpstr>Методология даного підходу складається з 4-х етапів:</vt:lpstr>
      <vt:lpstr>Соціальна відповідальність менеджменту</vt:lpstr>
      <vt:lpstr>Сучасний етап розвитку менеджменту: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Історія розвитку менеджменту</dc:title>
  <dc:creator>Даша</dc:creator>
  <cp:lastModifiedBy>Cat</cp:lastModifiedBy>
  <cp:revision>74</cp:revision>
  <dcterms:created xsi:type="dcterms:W3CDTF">2019-08-24T07:19:31Z</dcterms:created>
  <dcterms:modified xsi:type="dcterms:W3CDTF">2022-09-08T14:22:23Z</dcterms:modified>
</cp:coreProperties>
</file>