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9" r:id="rId2"/>
    <p:sldId id="301" r:id="rId3"/>
    <p:sldId id="306" r:id="rId4"/>
    <p:sldId id="307" r:id="rId5"/>
    <p:sldId id="308" r:id="rId6"/>
    <p:sldId id="309" r:id="rId7"/>
    <p:sldId id="311" r:id="rId8"/>
    <p:sldId id="310" r:id="rId9"/>
    <p:sldId id="313" r:id="rId10"/>
    <p:sldId id="314" r:id="rId11"/>
    <p:sldId id="315" r:id="rId12"/>
    <p:sldId id="312" r:id="rId13"/>
    <p:sldId id="316" r:id="rId14"/>
    <p:sldId id="305" r:id="rId15"/>
    <p:sldId id="319" r:id="rId16"/>
    <p:sldId id="320" r:id="rId17"/>
    <p:sldId id="321" r:id="rId18"/>
    <p:sldId id="318" r:id="rId19"/>
    <p:sldId id="324" r:id="rId20"/>
    <p:sldId id="325" r:id="rId21"/>
    <p:sldId id="326" r:id="rId22"/>
    <p:sldId id="327" r:id="rId23"/>
    <p:sldId id="317" r:id="rId24"/>
    <p:sldId id="300" r:id="rId25"/>
    <p:sldId id="329" r:id="rId26"/>
    <p:sldId id="328" r:id="rId27"/>
    <p:sldId id="331" r:id="rId28"/>
    <p:sldId id="330" r:id="rId29"/>
    <p:sldId id="303" r:id="rId30"/>
    <p:sldId id="302" r:id="rId31"/>
    <p:sldId id="304" r:id="rId32"/>
    <p:sldId id="27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BD"/>
    <a:srgbClr val="A3EE8E"/>
    <a:srgbClr val="E9E2FE"/>
    <a:srgbClr val="E7F7FD"/>
    <a:srgbClr val="FAFCBC"/>
    <a:srgbClr val="90DEE8"/>
    <a:srgbClr val="FBD1EA"/>
    <a:srgbClr val="F6F987"/>
    <a:srgbClr val="FABEE2"/>
    <a:srgbClr val="F9B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>
        <p:scale>
          <a:sx n="66" d="100"/>
          <a:sy n="66" d="100"/>
        </p:scale>
        <p:origin x="-330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4D7A9-1A28-4C55-89E5-9E3A8777470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B7993-C0BE-4A6E-ABE8-B5531A796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6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7993-C0BE-4A6E-ABE8-B5531A796E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7993-C0BE-4A6E-ABE8-B5531A796E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8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B7993-C0BE-4A6E-ABE8-B5531A796E7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3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59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3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22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01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09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6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4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48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1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97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45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BC35-814A-499C-8E5C-51DE5471D7D2}" type="datetimeFigureOut">
              <a:rPr lang="ru-RU" smtClean="0"/>
              <a:t>09.11.2018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53BC-6E3B-49A5-8019-D5FC05743A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20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urist-ua.net/%D0%BA%D0%BE%D0%B4%D0%B5%D0%BA%D1%81%D0%B8/%D0%BC%D0%B8%D1%82%D0%BD%D0%B8%D0%B9_%D0%BA%D0%BE%D0%B4%D0%B5%D0%BA%D1%81_%D1%83%D0%BA%D1%80%D0%B0%D1%97%D0%BD%D0%B8/%D0%B3%D0%BB%D0%B0%D0%B2%D0%B0_20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urist-ua.net/%D0%BA%D0%BE%D0%B4%D0%B5%D0%BA%D1%81%D0%B8/%D0%BC%D0%B8%D1%82%D0%BD%D0%B8%D0%B9_%D0%BA%D0%BE%D0%B4%D0%B5%D0%BA%D1%81_%D1%83%D0%BA%D1%80%D0%B0%D1%97%D0%BD%D0%B8/%D0%B3%D0%BB%D0%B0%D0%B2%D0%B0_2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urist-ua.net/%D0%BA%D0%BE%D0%B4%D0%B5%D0%BA%D1%81%D0%B8/%D0%BC%D0%B8%D1%82%D0%BD%D0%B8%D0%B9_%D0%BA%D0%BE%D0%B4%D0%B5%D0%BA%D1%81_%D1%83%D0%BA%D1%80%D0%B0%D1%97%D0%BD%D0%B8/%D0%B3%D0%BB%D0%B0%D0%B2%D0%B0_20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rist-ua.net/%D0%BA%D0%BE%D0%B4%D0%B5%D0%BA%D1%81%D0%B8/%D0%BC%D0%B8%D1%82%D0%BD%D0%B8%D0%B9_%D0%BA%D0%BE%D0%B4%D0%B5%D0%BA%D1%81_%D1%83%D0%BA%D1%80%D0%B0%D1%97%D0%BD%D0%B8/%D0%B3%D0%BB%D0%B0%D0%B2%D0%B0_20/" TargetMode="Externa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1895" y="549660"/>
            <a:ext cx="9271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ХАРКІВСЬКОГО НАЦІОНАЛЬНОГО ЕКОНОМІЧНОГО УНІВЕРСИТЕТУ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КУЗНЕЦЯ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2030" y="6226067"/>
            <a:ext cx="18879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91050" algn="l"/>
              </a:tabLst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facelist.info/sites/facelist.info/files/logo_1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521">
            <a:off x="30304" y="311408"/>
            <a:ext cx="2063478" cy="20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11895" y="2583302"/>
            <a:ext cx="84115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 режим </a:t>
            </a:r>
          </a:p>
          <a:p>
            <a:pPr algn="ctr"/>
            <a:r>
              <a:rPr lang="uk-UA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 на митній території України </a:t>
            </a:r>
            <a:endParaRPr lang="ru-RU" sz="5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9253182" y="6509983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36728" y="559558"/>
            <a:ext cx="11327642" cy="6298442"/>
          </a:xfrm>
          <a:prstGeom prst="horizontalScroll">
            <a:avLst/>
          </a:prstGeom>
          <a:solidFill>
            <a:srgbClr val="E9E2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митному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оформленню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оподаткуванням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платежами та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нетарифного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  <a:p>
            <a:pPr algn="just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України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нерезидент,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зареєстроване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яке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вільного обігу.</a:t>
            </a:r>
          </a:p>
          <a:p>
            <a:pPr algn="just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приємству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виготовило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dmitrypakhomov.ru/wp-content/uploads/2017/12/wnimanie-901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000">
            <a:off x="9388445" y="4624957"/>
            <a:ext cx="2389722" cy="2200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3802" y="13648"/>
            <a:ext cx="10713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України</a:t>
            </a:r>
            <a:endParaRPr lang="ru-RU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909481" y="76607"/>
            <a:ext cx="6673756" cy="6830509"/>
            <a:chOff x="5882185" y="68240"/>
            <a:chExt cx="6675371" cy="6830509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882185" y="68240"/>
              <a:ext cx="6675371" cy="6755643"/>
              <a:chOff x="630504" y="68240"/>
              <a:chExt cx="5930592" cy="6755643"/>
            </a:xfrm>
          </p:grpSpPr>
          <p:sp>
            <p:nvSpPr>
              <p:cNvPr id="3" name="Вертикальный свиток 2"/>
              <p:cNvSpPr/>
              <p:nvPr/>
            </p:nvSpPr>
            <p:spPr>
              <a:xfrm>
                <a:off x="630504" y="68240"/>
                <a:ext cx="5597427" cy="6755643"/>
              </a:xfrm>
              <a:prstGeom prst="verticalScroll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224816" y="203656"/>
                <a:ext cx="533628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Еквівалентна</a:t>
                </a:r>
                <a:r>
                  <a:rPr lang="ru-RU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компенсація</a:t>
                </a:r>
                <a:endPara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926136" y="958661"/>
              <a:ext cx="4368165" cy="594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еквівалентних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для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цілей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застосування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вважаються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продуктами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іноземних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товарів.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еквівалентними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товарами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розуміються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українські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іноземні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ідентичними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описовими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кількісними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технічними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характеристиками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іноземним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товарам,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замінюють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ввезеним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 України.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Дозволяється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реекспорту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одержаних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використанням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еквівалентних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до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ввезення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для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 України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0" y="40943"/>
            <a:ext cx="6837528" cy="6770948"/>
            <a:chOff x="313899" y="151719"/>
            <a:chExt cx="6782938" cy="6791415"/>
          </a:xfrm>
        </p:grpSpPr>
        <p:sp>
          <p:nvSpPr>
            <p:cNvPr id="12" name="Вертикальный свиток 11"/>
            <p:cNvSpPr/>
            <p:nvPr/>
          </p:nvSpPr>
          <p:spPr>
            <a:xfrm>
              <a:off x="313899" y="187491"/>
              <a:ext cx="6782938" cy="6755643"/>
            </a:xfrm>
            <a:prstGeom prst="verticalScroll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9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Дозволяється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ввезення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для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 України з метою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подальшого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митного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вільного обігу на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території.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можуть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допущені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вільного обігу на митній території України за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 орган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зборів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впевнитися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тому,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саме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товарів; та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після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можуть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економічно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вигідно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відновлені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первинному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Переробка товарів для вільного обігу на митній території України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завершується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шляхом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імпорту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За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рішенням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декларанта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уповноваженої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ним особи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допускається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зазначених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950773" y="151719"/>
              <a:ext cx="50024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Переробка товарів для вільного обігу на митній території України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61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314830" cy="6735310"/>
            <a:chOff x="0" y="0"/>
            <a:chExt cx="12314830" cy="673531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0"/>
              <a:ext cx="12314830" cy="6632815"/>
              <a:chOff x="0" y="-13650"/>
              <a:chExt cx="12314830" cy="6632815"/>
            </a:xfrm>
          </p:grpSpPr>
          <p:sp>
            <p:nvSpPr>
              <p:cNvPr id="5" name="Вертикальный свиток 4"/>
              <p:cNvSpPr/>
              <p:nvPr/>
            </p:nvSpPr>
            <p:spPr>
              <a:xfrm>
                <a:off x="0" y="109182"/>
                <a:ext cx="12192000" cy="6509983"/>
              </a:xfrm>
              <a:prstGeom prst="verticalScroll">
                <a:avLst/>
              </a:prstGeom>
              <a:solidFill>
                <a:srgbClr val="F3F0F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068221" y="-13650"/>
                <a:ext cx="1124660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Завершення</a:t>
                </a:r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митного режиму </a:t>
                </a:r>
                <a:r>
                  <a:rPr lang="ru-RU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митній території</a:t>
                </a:r>
              </a:p>
              <a:p>
                <a:pPr algn="ctr"/>
                <a:endParaRPr lang="ru-RU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4251" y="4537085"/>
              <a:ext cx="3939400" cy="1781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8221" y="1205153"/>
              <a:ext cx="10125493" cy="3271313"/>
            </a:xfrm>
            <a:prstGeom prst="rect">
              <a:avLst/>
            </a:prstGeom>
          </p:spPr>
        </p:pic>
        <p:pic>
          <p:nvPicPr>
            <p:cNvPr id="12" name="Picture 4" descr="http://900igr.net/up/datai/104406/0043-039-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5315" flipH="1">
              <a:off x="9322764" y="4220820"/>
              <a:ext cx="2780570" cy="24140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zpto.ues.by/media/k2/items/cache/5dd4b7e13497b1cdfc3b17b4ca3927aa_M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64679">
              <a:off x="1351333" y="4120391"/>
              <a:ext cx="2142192" cy="26149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1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7660" y="-65483"/>
            <a:ext cx="10807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товарами,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режим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території, у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відкликання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endParaRPr lang="ru-RU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rot="224915">
            <a:off x="-156490" y="1277349"/>
            <a:ext cx="10206632" cy="5281509"/>
            <a:chOff x="157386" y="190105"/>
            <a:chExt cx="10206632" cy="5281509"/>
          </a:xfrm>
        </p:grpSpPr>
        <p:sp>
          <p:nvSpPr>
            <p:cNvPr id="5" name="Облако 4"/>
            <p:cNvSpPr/>
            <p:nvPr/>
          </p:nvSpPr>
          <p:spPr>
            <a:xfrm rot="666365">
              <a:off x="157386" y="190105"/>
              <a:ext cx="10206632" cy="5281509"/>
            </a:xfrm>
            <a:prstGeom prst="cloud">
              <a:avLst/>
            </a:prstGeom>
            <a:solidFill>
              <a:srgbClr val="FAFC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70660">
              <a:off x="1387587" y="780158"/>
              <a:ext cx="7520057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відкликання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повинно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завершити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розпочаті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території, у строк до 30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відкликання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повинні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бути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вивезені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території України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заявлені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режим.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Якщо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розпочатих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неможливим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без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спричинення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безповоротної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шкоди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товарам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технологічному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обладнанню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переробка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зазначених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завершується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технологічної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схеми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У такому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фактичного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завершення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підлягають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вивезенню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межі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території України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поміщенню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9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9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режим.</a:t>
              </a:r>
            </a:p>
            <a:p>
              <a:pPr algn="ctr"/>
              <a:endParaRPr lang="ru-RU" sz="1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231744" y="2928302"/>
            <a:ext cx="3960256" cy="3611168"/>
            <a:chOff x="6960310" y="3022277"/>
            <a:chExt cx="4733862" cy="3859959"/>
          </a:xfrm>
        </p:grpSpPr>
        <p:sp>
          <p:nvSpPr>
            <p:cNvPr id="8" name="Облако 7"/>
            <p:cNvSpPr/>
            <p:nvPr/>
          </p:nvSpPr>
          <p:spPr>
            <a:xfrm>
              <a:off x="6960310" y="3022277"/>
              <a:ext cx="4733862" cy="3859959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205578">
              <a:off x="7206986" y="3233897"/>
              <a:ext cx="4318170" cy="286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У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невиконання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підприємством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вимог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зобов’язання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забезпечені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фінансовою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гарантією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підлягають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виконанню</a:t>
              </a:r>
              <a:r>
                <a: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0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50125" y="1389860"/>
            <a:ext cx="12041875" cy="3234519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 за межами митної території -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митний режим, відповідно до якого українські товари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переробці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митної території України без застосування заходів нетарифного регулювання зовнішньоекономічної діяльності, за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або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їх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у митному режимі імпорту.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9812" y="0"/>
            <a:ext cx="7568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28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тний</a:t>
            </a:r>
            <a:r>
              <a:rPr lang="ru-RU" sz="28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режим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межами митної території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9253182" y="6509983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oc-in.com/data/media/images/Tamozhni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0" y="4624379"/>
            <a:ext cx="4677683" cy="2197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-302873" y="6555294"/>
            <a:ext cx="3672408" cy="2216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НДЦ ІПР НАН УКРАЇНИ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28680" y="2239927"/>
            <a:ext cx="6059609" cy="2151930"/>
            <a:chOff x="1964248" y="2223222"/>
            <a:chExt cx="7192370" cy="2147255"/>
          </a:xfrm>
        </p:grpSpPr>
        <p:sp>
          <p:nvSpPr>
            <p:cNvPr id="2" name="Рамка 1"/>
            <p:cNvSpPr/>
            <p:nvPr/>
          </p:nvSpPr>
          <p:spPr>
            <a:xfrm>
              <a:off x="1964248" y="2223222"/>
              <a:ext cx="7192370" cy="2147255"/>
            </a:xfrm>
            <a:prstGeom prst="frame">
              <a:avLst/>
            </a:prstGeom>
            <a:solidFill>
              <a:srgbClr val="90DEE8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145817" y="2494065"/>
              <a:ext cx="6836392" cy="155762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Гарантування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дотримання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умов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перебування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митному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режимі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обмеження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щодо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поміщення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окремих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цей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</a:t>
              </a:r>
              <a:endPara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24699" y="123196"/>
            <a:ext cx="2830313" cy="1923604"/>
          </a:xfrm>
          <a:prstGeom prst="rect">
            <a:avLst/>
          </a:prstGeom>
          <a:solidFill>
            <a:srgbClr val="FAFCB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контролем.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12" y="2130564"/>
            <a:ext cx="2902423" cy="1661993"/>
          </a:xfrm>
          <a:prstGeom prst="rect">
            <a:avLst/>
          </a:prstGeom>
          <a:solidFill>
            <a:srgbClr val="FAFCB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сплатою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вивізного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6531" y="232706"/>
            <a:ext cx="4606119" cy="1923604"/>
          </a:xfrm>
          <a:prstGeom prst="rect">
            <a:avLst/>
          </a:prstGeom>
          <a:solidFill>
            <a:srgbClr val="FAFCB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декларується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митному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21222" y="4600982"/>
            <a:ext cx="5513857" cy="2169825"/>
          </a:xfrm>
          <a:prstGeom prst="rect">
            <a:avLst/>
          </a:prstGeom>
          <a:solidFill>
            <a:srgbClr val="FAFCB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обґрунтованої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обов’язковому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поверненню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мінімальне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операціям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83812" y="3956401"/>
            <a:ext cx="3451364" cy="2814406"/>
            <a:chOff x="116649" y="4051553"/>
            <a:chExt cx="3451364" cy="2814406"/>
          </a:xfrm>
        </p:grpSpPr>
        <p:sp>
          <p:nvSpPr>
            <p:cNvPr id="13" name="Фигура, имеющая форму буквы L 12"/>
            <p:cNvSpPr/>
            <p:nvPr/>
          </p:nvSpPr>
          <p:spPr>
            <a:xfrm>
              <a:off x="143243" y="4051553"/>
              <a:ext cx="3424770" cy="2681120"/>
            </a:xfrm>
            <a:prstGeom prst="corner">
              <a:avLst>
                <a:gd name="adj1" fmla="val 61707"/>
                <a:gd name="adj2" fmla="val 80554"/>
              </a:avLst>
            </a:prstGeom>
            <a:solidFill>
              <a:srgbClr val="FAFC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7194" y="4051553"/>
              <a:ext cx="23336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Не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підлягають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поміщенню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649" y="5050077"/>
              <a:ext cx="34513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рії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крім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тих,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вивозяться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метою ремонту),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імпорті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звільнені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оподаткування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митними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платежами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цього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Кодексу та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Податкового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кодексу </a:t>
              </a: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327614" y="3315892"/>
            <a:ext cx="2782766" cy="3046988"/>
          </a:xfrm>
          <a:prstGeom prst="rect">
            <a:avLst/>
          </a:prstGeom>
          <a:solidFill>
            <a:srgbClr val="FAFCB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вивозяться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313572" y="194214"/>
            <a:ext cx="3796808" cy="2833068"/>
            <a:chOff x="8313572" y="194214"/>
            <a:chExt cx="3796808" cy="2833068"/>
          </a:xfrm>
        </p:grpSpPr>
        <p:sp>
          <p:nvSpPr>
            <p:cNvPr id="28" name="Фигура, имеющая форму буквы L 27"/>
            <p:cNvSpPr/>
            <p:nvPr/>
          </p:nvSpPr>
          <p:spPr>
            <a:xfrm rot="10800000">
              <a:off x="8395192" y="194214"/>
              <a:ext cx="3633568" cy="2686025"/>
            </a:xfrm>
            <a:prstGeom prst="corner">
              <a:avLst>
                <a:gd name="adj1" fmla="val 68988"/>
                <a:gd name="adj2" fmla="val 92681"/>
              </a:avLst>
            </a:prstGeom>
            <a:solidFill>
              <a:srgbClr val="FAFC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13572" y="214920"/>
              <a:ext cx="379680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 У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встановлення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законами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заборон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обмежень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щодо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відповідних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переробка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таких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поміщених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режим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завершується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умовах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діяли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383398" y="1950064"/>
              <a:ext cx="26582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момент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поміщення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цих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зазначений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режим.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2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36477" y="163773"/>
            <a:ext cx="12000931" cy="6564575"/>
          </a:xfrm>
          <a:prstGeom prst="verticalScroll">
            <a:avLst>
              <a:gd name="adj" fmla="val 1382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037" y="68237"/>
            <a:ext cx="10140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1" y="1146698"/>
            <a:ext cx="9847146" cy="548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722" y="4879361"/>
            <a:ext cx="1513978" cy="197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8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9183" y="1"/>
            <a:ext cx="11955438" cy="6858000"/>
            <a:chOff x="109183" y="1"/>
            <a:chExt cx="11955438" cy="6858000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109183" y="1"/>
              <a:ext cx="11955438" cy="6858000"/>
            </a:xfrm>
            <a:prstGeom prst="horizontalScroll">
              <a:avLst>
                <a:gd name="adj" fmla="val 9174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282" y="675564"/>
              <a:ext cx="11120510" cy="5534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6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1771" y="43543"/>
            <a:ext cx="99713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sz="4400" b="1" i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за межами </a:t>
            </a:r>
            <a:r>
              <a:rPr lang="ru-RU" sz="4400" b="1" i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 України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7255" y="1490093"/>
            <a:ext cx="12199255" cy="5367907"/>
            <a:chOff x="-7255" y="1490093"/>
            <a:chExt cx="12199255" cy="536790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-7255" y="1490093"/>
              <a:ext cx="11683999" cy="5039038"/>
              <a:chOff x="-7255" y="1490093"/>
              <a:chExt cx="11683999" cy="5039038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-7255" y="1490093"/>
                <a:ext cx="11683999" cy="50390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99030" y="2145465"/>
                <a:ext cx="907142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ctr">
                  <a:buAutoNum type="arabicPeriod"/>
                </a:pP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Строк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 за межами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митної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території України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встановлюється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органом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доходів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зборів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кожному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випадку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час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надання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дозволу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підприємству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-резиденту,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виходячи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тривалості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процесу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 та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розпорядження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продуктами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їх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Зазначений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строк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обчислюється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починаючи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дня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завершення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митного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оформлення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органом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доходів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зборів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українських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 для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За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заявою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підприємства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якому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видано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дозвіл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переробку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товарів, з причин,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підтверджених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документально, строк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 за межами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митної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території України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продовжується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зазначеним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органом, але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загальний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строк </a:t>
                </a:r>
                <a:r>
                  <a:rPr lang="ru-RU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може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перевищувати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365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днів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Законами України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може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визначатися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інший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строк </a:t>
                </a:r>
                <a:r>
                  <a:rPr lang="ru-RU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товарів.</a:t>
                </a:r>
              </a:p>
              <a:p>
                <a:pPr algn="ctr"/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2" descr="http://fb.ru/misc/i/gallery/41646/156460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7431" y="4186070"/>
              <a:ext cx="2104569" cy="26719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97248" y="89354"/>
            <a:ext cx="9344627" cy="2121220"/>
            <a:chOff x="1548437" y="216973"/>
            <a:chExt cx="9344627" cy="2121220"/>
          </a:xfrm>
        </p:grpSpPr>
        <p:sp>
          <p:nvSpPr>
            <p:cNvPr id="2" name="Пятно 2 1"/>
            <p:cNvSpPr/>
            <p:nvPr/>
          </p:nvSpPr>
          <p:spPr>
            <a:xfrm rot="394719">
              <a:off x="1548437" y="216973"/>
              <a:ext cx="9344627" cy="212122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57099" y="738974"/>
              <a:ext cx="53226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ru-RU" sz="32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Обсяг</a:t>
              </a:r>
              <a:r>
                <a:rPr lang="ru-RU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виходу</a:t>
              </a:r>
              <a:r>
                <a:rPr lang="ru-RU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endPara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9182" y="2210574"/>
            <a:ext cx="1193269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обсягом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подаються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договорами,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закону, до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характеристики.</a:t>
            </a:r>
          </a:p>
        </p:txBody>
      </p:sp>
      <p:pic>
        <p:nvPicPr>
          <p:cNvPr id="3074" name="Picture 2" descr="http://static.wixstatic.com/media/3c6ada28ceb647b9942b2a23290d3184.jpg_srz_1920_1280_85_22_0.50_1.20_0.00_jp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2451" flipV="1">
            <a:off x="262426" y="370990"/>
            <a:ext cx="2749863" cy="1833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59308" y="4203510"/>
            <a:ext cx="12041875" cy="2169994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 на митній території -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митний режим, відповідно до якого іноземні товари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переробці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застосування до них заходів нетарифного регулювання зовнішньоекономічної діяльності, за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реекспорту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6166" y="0"/>
            <a:ext cx="7943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28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тний</a:t>
            </a:r>
            <a:r>
              <a:rPr lang="ru-RU" sz="28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режим 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endPara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9253182" y="6509983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inobzor.ru/uploads/posts/2016-09/org_csho6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9026" flipH="1" flipV="1">
            <a:off x="8127204" y="1137232"/>
            <a:ext cx="3811420" cy="2545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liteconomics.org/images/stories/food/econom/vedkreditnuesredst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897">
            <a:off x="522266" y="1028384"/>
            <a:ext cx="3485091" cy="2555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odesse.info/wp-content/uploads/2017/07/9cfa0a4f267d54308b5b683e72183780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633">
            <a:off x="4883572" y="1854679"/>
            <a:ext cx="2560343" cy="2124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-302873" y="6555294"/>
            <a:ext cx="3672408" cy="2216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НДЦ ІПР НАН УКРАЇНИ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246742" y="116113"/>
            <a:ext cx="11727544" cy="1553029"/>
          </a:xfrm>
          <a:prstGeom prst="doubleWave">
            <a:avLst/>
          </a:prstGeom>
          <a:solidFill>
            <a:srgbClr val="FFB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741" y="1842877"/>
            <a:ext cx="11727543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вивозилися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платежами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в межах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 тому самому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відремонтованому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проведено в рамках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платежами,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нарахованою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сумою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ввозитися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партіями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той, через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вивозилися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5846259" y="410091"/>
            <a:ext cx="6096000" cy="3543658"/>
            <a:chOff x="5834743" y="653900"/>
            <a:chExt cx="6096000" cy="354365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183087" y="1105256"/>
              <a:ext cx="5573487" cy="3092302"/>
              <a:chOff x="6183087" y="449943"/>
              <a:chExt cx="5573487" cy="3092302"/>
            </a:xfrm>
          </p:grpSpPr>
          <p:sp>
            <p:nvSpPr>
              <p:cNvPr id="9" name="Горизонтальный свиток 8"/>
              <p:cNvSpPr/>
              <p:nvPr/>
            </p:nvSpPr>
            <p:spPr>
              <a:xfrm>
                <a:off x="6183087" y="449943"/>
                <a:ext cx="5573487" cy="3092302"/>
              </a:xfrm>
              <a:prstGeom prst="horizontalScroll">
                <a:avLst/>
              </a:prstGeom>
              <a:solidFill>
                <a:srgbClr val="FAFC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89489" y="993898"/>
                <a:ext cx="516708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Товари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поміщені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митний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режим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межами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території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та/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або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продукти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їх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можуть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бути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реалізовані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межами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території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України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митного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оформлення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товарів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поміщених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митний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режим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переробки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межами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митної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території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у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митний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режим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експорту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дотриманням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вимог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цього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Кодексу та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інших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законодавчих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актів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України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5834743" y="653900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Умови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sz="24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endParaRPr lang="ru-RU" sz="24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81486" y="3834257"/>
            <a:ext cx="6096000" cy="3023743"/>
            <a:chOff x="6081486" y="3834257"/>
            <a:chExt cx="6096000" cy="302374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081486" y="3834257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Залишки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відходи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утворилися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b="1" i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endParaRPr lang="ru-RU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Горизонтальный свиток 17"/>
            <p:cNvSpPr/>
            <p:nvPr/>
          </p:nvSpPr>
          <p:spPr>
            <a:xfrm>
              <a:off x="6328229" y="4320501"/>
              <a:ext cx="5602514" cy="2537499"/>
            </a:xfrm>
            <a:prstGeom prst="horizontalScroll">
              <a:avLst/>
            </a:prstGeom>
            <a:solidFill>
              <a:srgbClr val="E9E2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6028" y="4739505"/>
              <a:ext cx="507400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Залишки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відходи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утворилися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українських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залишаються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межами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митному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контролю та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митному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оформленню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підлягають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0252" y="178334"/>
            <a:ext cx="5058522" cy="6649006"/>
            <a:chOff x="6534427" y="27388"/>
            <a:chExt cx="4653389" cy="6958313"/>
          </a:xfrm>
        </p:grpSpPr>
        <p:sp>
          <p:nvSpPr>
            <p:cNvPr id="26" name="Горизонтальный свиток 25"/>
            <p:cNvSpPr/>
            <p:nvPr/>
          </p:nvSpPr>
          <p:spPr>
            <a:xfrm>
              <a:off x="6534427" y="526844"/>
              <a:ext cx="4615541" cy="6458857"/>
            </a:xfrm>
            <a:prstGeom prst="horizontalScroll">
              <a:avLst/>
            </a:prstGeom>
            <a:solidFill>
              <a:srgbClr val="E7F7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043411" y="27388"/>
              <a:ext cx="4144405" cy="1578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Еквівалентна</a:t>
              </a:r>
              <a:r>
                <a:rPr lang="ru-RU" sz="3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</a:t>
              </a:r>
              <a:r>
                <a:rPr lang="ru-RU" sz="32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компенсація</a:t>
              </a:r>
              <a:endPara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2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" descr="https://d2gg9evh47fn9z.cloudfront.net/800px_COLOURBOX4337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21" y="2235267"/>
            <a:ext cx="1822491" cy="2429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23548" y="1418083"/>
            <a:ext cx="4531825" cy="5117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t.depositphotos.com/1555678/1497/i/380/depositphotos_14977087-stock-photo-3d-white-with-a-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9" y="4913193"/>
            <a:ext cx="1438491" cy="18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-1" y="2104571"/>
            <a:ext cx="5210630" cy="2658497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поміщуються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5764" y="9051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фактичного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3772" y="260486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ttps://im0-tub-ua.yandex.net/i?id=8d680ccba559a869b558d57d71380e62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48" y="268488"/>
            <a:ext cx="4578124" cy="2126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350" y="4662551"/>
            <a:ext cx="4630558" cy="207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248" y="5123205"/>
            <a:ext cx="3085503" cy="162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0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0" y="122832"/>
            <a:ext cx="12192000" cy="6626311"/>
          </a:xfrm>
          <a:prstGeom prst="verticalScroll">
            <a:avLst/>
          </a:prstGeom>
          <a:solidFill>
            <a:srgbClr val="F3F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2400" y="-14514"/>
            <a:ext cx="10892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митного режиму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межами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мит-ної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51" y="1340984"/>
            <a:ext cx="10224897" cy="45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50125" y="968992"/>
            <a:ext cx="12041875" cy="2784144"/>
          </a:xfrm>
          <a:prstGeom prst="homePlate">
            <a:avLst/>
          </a:prstGeom>
          <a:solidFill>
            <a:srgbClr val="FBD1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митний режим, відповідно до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яко-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товари під митним контролем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знищуються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стан,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виключає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їх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умовним повним звільненням від оподаткування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платежами,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та без застосування заходів нетарифного регулювання зовнішньоекономічної діяльності.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9253182" y="6509983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7026" y="61275"/>
            <a:ext cx="8168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sz="32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тний</a:t>
            </a:r>
            <a:r>
              <a:rPr lang="ru-RU" sz="3200" b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режим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nvestigator.org.ua/wp-content/uploads/5-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22" y="4438573"/>
            <a:ext cx="3166279" cy="2097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kranews.com/upload/news/2016/12/27/58623bb539ca1-1439648644-im578x383-russian-food-tass_1200.jpg?v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9" y="3936399"/>
            <a:ext cx="3953048" cy="261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odrobnosti.ua/media/pictures/2015/8/12/thumbs/v-rossii-unichtozhajut-sanktsionnoe-salo-iz-polshi_rect_b0530d055e2499771a32605ab4ef17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36" y="3179881"/>
            <a:ext cx="3779854" cy="2517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-302873" y="6555294"/>
            <a:ext cx="3672408" cy="2216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НДЦ ІПР НАН УКРАЇНИ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1028" y="116115"/>
            <a:ext cx="894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0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endParaRPr lang="ru-RU" sz="4000" b="1" i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822"/>
            <a:ext cx="12192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68513" y="172632"/>
            <a:ext cx="5392058" cy="6641825"/>
            <a:chOff x="268513" y="172632"/>
            <a:chExt cx="5392058" cy="664182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68513" y="172632"/>
              <a:ext cx="539205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Умови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руйнування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окремих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категорій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endPara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Загнутый угол 16"/>
            <p:cNvSpPr/>
            <p:nvPr/>
          </p:nvSpPr>
          <p:spPr>
            <a:xfrm>
              <a:off x="268514" y="1219200"/>
              <a:ext cx="5392057" cy="5595257"/>
            </a:xfrm>
            <a:prstGeom prst="foldedCorner">
              <a:avLst/>
            </a:prstGeom>
            <a:solidFill>
              <a:srgbClr val="E9E2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29827" y="171093"/>
            <a:ext cx="5392058" cy="6641825"/>
            <a:chOff x="268513" y="172632"/>
            <a:chExt cx="5392058" cy="664182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68513" y="172632"/>
              <a:ext cx="539205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Витрати</a:t>
              </a:r>
              <a:r>
                <a:rPr lang="ru-RU" sz="2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руйнування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endPara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Загнутый угол 21"/>
            <p:cNvSpPr/>
            <p:nvPr/>
          </p:nvSpPr>
          <p:spPr>
            <a:xfrm>
              <a:off x="268514" y="1219200"/>
              <a:ext cx="5392057" cy="5595257"/>
            </a:xfrm>
            <a:prstGeom prst="foldedCorner">
              <a:avLst/>
            </a:prstGeom>
            <a:solidFill>
              <a:srgbClr val="E9E2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2" descr="http://zpto.ues.by/media/k2/items/cache/5dd4b7e13497b1cdfc3b17b4ca3927a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017">
            <a:off x="5135717" y="3981776"/>
            <a:ext cx="1818967" cy="1818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3625" y="1650342"/>
            <a:ext cx="5296946" cy="46445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неякісної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вогнепальної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боєприпасів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заряджених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сльозогінної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дратівної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оперативно-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розшукових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24938" y="1217661"/>
            <a:ext cx="5296946" cy="58477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опинилися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виключає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будь-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незгоди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оплатити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заявили органу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навантажувально-розвантажувальних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списуються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стягуються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такого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 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безакцептному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порядку, а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відшкодовуються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бюджету.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199" y="290064"/>
            <a:ext cx="1079862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</a:t>
            </a:r>
            <a:endParaRPr lang="ru-RU" sz="32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350001" y="2834765"/>
            <a:ext cx="5159827" cy="3447143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утилізовані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здійснило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55599" y="2380343"/>
            <a:ext cx="5304972" cy="4325257"/>
            <a:chOff x="355599" y="2380343"/>
            <a:chExt cx="4528458" cy="4325257"/>
          </a:xfrm>
        </p:grpSpPr>
        <p:sp>
          <p:nvSpPr>
            <p:cNvPr id="3" name="Блок-схема: альтернативный процесс 2"/>
            <p:cNvSpPr/>
            <p:nvPr/>
          </p:nvSpPr>
          <p:spPr>
            <a:xfrm>
              <a:off x="391885" y="2380343"/>
              <a:ext cx="4455886" cy="4325257"/>
            </a:xfrm>
            <a:prstGeom prst="flowChartAlternate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5599" y="2804033"/>
              <a:ext cx="4528458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Залишки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утворилися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руйнування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тому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складові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товару,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зруйновані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та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отримані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руйнування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відходи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мають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господарську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цінність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підлягають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поміщенню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дати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відповідний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 як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іноземні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перебувають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митним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контролем.</a:t>
              </a:r>
            </a:p>
          </p:txBody>
        </p:sp>
      </p:grpSp>
      <p:sp>
        <p:nvSpPr>
          <p:cNvPr id="7" name="Стрелка вниз 6"/>
          <p:cNvSpPr/>
          <p:nvPr/>
        </p:nvSpPr>
        <p:spPr>
          <a:xfrm>
            <a:off x="8675913" y="1367282"/>
            <a:ext cx="540657" cy="157911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737756" y="1367282"/>
            <a:ext cx="586015" cy="12307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feha.ru/wp-content/uploads/2016/05/part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49" y="4556804"/>
            <a:ext cx="5498694" cy="2214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24391" y="1914040"/>
            <a:ext cx="6450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моменту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моменту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договором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до моменту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6074">
            <a:off x="299468" y="1896011"/>
            <a:ext cx="2379964" cy="178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Группа 10"/>
          <p:cNvGrpSpPr/>
          <p:nvPr/>
        </p:nvGrpSpPr>
        <p:grpSpPr>
          <a:xfrm rot="21268602">
            <a:off x="764622" y="-45541"/>
            <a:ext cx="10148564" cy="2313089"/>
            <a:chOff x="517294" y="195321"/>
            <a:chExt cx="10148564" cy="2313089"/>
          </a:xfrm>
        </p:grpSpPr>
        <p:sp>
          <p:nvSpPr>
            <p:cNvPr id="12" name="Пятно 2 11"/>
            <p:cNvSpPr/>
            <p:nvPr/>
          </p:nvSpPr>
          <p:spPr>
            <a:xfrm rot="440043">
              <a:off x="517294" y="195321"/>
              <a:ext cx="10148564" cy="2313089"/>
            </a:xfrm>
            <a:prstGeom prst="irregularSeal2">
              <a:avLst/>
            </a:prstGeom>
            <a:solidFill>
              <a:srgbClr val="A3EE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370449">
              <a:off x="2533319" y="838961"/>
              <a:ext cx="56497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Відповідальність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осіб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недотримання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митного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режиму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знищення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руйнування</a:t>
              </a:r>
              <a:endPara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96416" y="3462780"/>
            <a:ext cx="6096000" cy="33085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особа) з моменту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до моменту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уповноваженому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яке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моменту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зазначеного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моменту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50125" y="818865"/>
            <a:ext cx="12041875" cy="2115404"/>
          </a:xfrm>
          <a:prstGeom prst="homePlate">
            <a:avLst/>
          </a:prstGeom>
          <a:solidFill>
            <a:srgbClr val="A3EE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митний режим, відповідно до якого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на свою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9253182" y="6509983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vesti22.tv/sites/default/files/news/otka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4" y="3715603"/>
            <a:ext cx="3736075" cy="24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380931" y="4503761"/>
            <a:ext cx="199257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https://waystomakepassiveincome.files.wordpress.com/2012/05/passive-incom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83" y="3715603"/>
            <a:ext cx="4183526" cy="2490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3708" y="189152"/>
            <a:ext cx="483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Ми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тний</a:t>
            </a:r>
            <a:r>
              <a:rPr lang="ru-RU" b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режим 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-302873" y="6555294"/>
            <a:ext cx="3672408" cy="2216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НДЦ ІПР НАН УКРАЇНИ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uslugio.com/img/8a/f4/8af42b9ac2325acfc120ced37fbc41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4200"/>
            <a:ext cx="3434079" cy="214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1639" y="128857"/>
            <a:ext cx="7213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митному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та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</a:t>
            </a:r>
            <a:endParaRPr lang="ru-RU" sz="2800" b="1" u="sng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00" y="2654300"/>
            <a:ext cx="12077700" cy="40780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7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1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 </a:t>
            </a:r>
            <a:r>
              <a:rPr lang="ru-RU" sz="17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7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умовним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звільненням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митними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платежами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Заходи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товарів,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</a:t>
            </a:r>
            <a:r>
              <a:rPr lang="ru-RU" sz="17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вивізне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з метою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 За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 України;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для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вільного обігу на митній території України;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товарів,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території,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діяли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момент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зазначений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603" y="286603"/>
            <a:ext cx="11627893" cy="9553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1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31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митний режим </a:t>
            </a:r>
            <a:r>
              <a:rPr lang="ru-RU" sz="31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31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31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sz="31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240" y="4967785"/>
            <a:ext cx="2442948" cy="1890214"/>
          </a:xfrm>
          <a:prstGeom prst="roundRect">
            <a:avLst/>
          </a:prstGeom>
          <a:solidFill>
            <a:srgbClr val="91E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 митний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іноземні товари.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286" y="3507477"/>
            <a:ext cx="2970664" cy="2937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товарів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та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049" y="3118512"/>
            <a:ext cx="2952467" cy="2913166"/>
          </a:xfrm>
          <a:prstGeom prst="roundRect">
            <a:avLst/>
          </a:prstGeom>
          <a:solidFill>
            <a:srgbClr val="91E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які не можуть бути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митний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61615" y="1681536"/>
            <a:ext cx="3639400" cy="376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Іноземні товари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поміщуються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митний режим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звільненням від оподаткування митними платежами та без застосування заходів нетарифного регулювання зовнішньоекономічної діяльності.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037230" y="1255592"/>
            <a:ext cx="504967" cy="372583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725839" y="1241946"/>
            <a:ext cx="559558" cy="226553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696503" y="1241946"/>
            <a:ext cx="559558" cy="187656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0001536" y="1241946"/>
            <a:ext cx="452649" cy="43958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143276"/>
            <a:ext cx="12192000" cy="6509983"/>
          </a:xfrm>
          <a:prstGeom prst="verticalScroll">
            <a:avLst/>
          </a:prstGeom>
          <a:solidFill>
            <a:srgbClr val="F3F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69492" y="272953"/>
            <a:ext cx="1080902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митного режиму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sz="3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31" y="1616193"/>
            <a:ext cx="10203537" cy="1536440"/>
          </a:xfrm>
          <a:prstGeom prst="rect">
            <a:avLst/>
          </a:prstGeom>
        </p:spPr>
      </p:pic>
      <p:pic>
        <p:nvPicPr>
          <p:cNvPr id="3074" name="Picture 2" descr="http://inpress.ua/uploads/news/2013/06/11/9819c83c3f40aebc80203018920f0e22145d2d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286">
            <a:off x="1214365" y="3696754"/>
            <a:ext cx="4281132" cy="2412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oliteka.net/wp-content/uploads/2016/12/9b4ed4ab9d67b5c21844b34f4dd5088ea0dca694_1_771x5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62" y="3406113"/>
            <a:ext cx="4020639" cy="281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9253182" y="6469039"/>
            <a:ext cx="3856455" cy="312222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ОПОДАТКУВАННЯ </a:t>
            </a:r>
          </a:p>
          <a:p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ХНЕУ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С. </a:t>
            </a: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КУЗНЕЦЯ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-530170" y="6537279"/>
            <a:ext cx="3672408" cy="221600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НДЦ ІПР </a:t>
            </a:r>
            <a:r>
              <a:rPr lang="uk-UA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</a:t>
            </a:r>
            <a:endPara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69807" y="869041"/>
            <a:ext cx="8712968" cy="1872208"/>
          </a:xfrm>
          <a:prstGeom prst="rect">
            <a:avLst/>
          </a:prstGeom>
        </p:spPr>
        <p:txBody>
          <a:bodyPr anchor="ctr">
            <a:prstTxWarp prst="textChevron">
              <a:avLst/>
            </a:prstTxWarp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i="1" dirty="0" smtClean="0">
                <a:ln w="127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7" name="Picture 4" descr="https://waystomakepassiveincome.files.wordpress.com/2012/05/passive-incom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574">
            <a:off x="446295" y="3076104"/>
            <a:ext cx="4183526" cy="2789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orage.vse.rv.ua/93bd237aca/225217_html_4a86f640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57">
            <a:off x="6584202" y="2887226"/>
            <a:ext cx="5337958" cy="2703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21238067">
            <a:off x="370431" y="158095"/>
            <a:ext cx="313045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письмового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 rot="360846">
            <a:off x="197726" y="2809378"/>
            <a:ext cx="6108636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особа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з метою ремонту, у тому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договори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цикл) 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здійснюватимуться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 -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описи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креслення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здійснюватиметься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Группа 12"/>
          <p:cNvGrpSpPr/>
          <p:nvPr/>
        </p:nvGrpSpPr>
        <p:grpSpPr>
          <a:xfrm rot="20846635">
            <a:off x="3369563" y="372457"/>
            <a:ext cx="4584700" cy="1879599"/>
            <a:chOff x="0" y="908816"/>
            <a:chExt cx="6070600" cy="2514600"/>
          </a:xfrm>
        </p:grpSpPr>
        <p:sp>
          <p:nvSpPr>
            <p:cNvPr id="14" name="Облако 13"/>
            <p:cNvSpPr/>
            <p:nvPr/>
          </p:nvSpPr>
          <p:spPr>
            <a:xfrm>
              <a:off x="0" y="908816"/>
              <a:ext cx="6070600" cy="2514600"/>
            </a:xfrm>
            <a:prstGeom prst="cloud">
              <a:avLst/>
            </a:prstGeom>
            <a:solidFill>
              <a:srgbClr val="FFFF00"/>
            </a:solidFill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230023">
              <a:off x="1148172" y="1310842"/>
              <a:ext cx="4064809" cy="1935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Дозвіл</a:t>
              </a:r>
              <a:r>
                <a:rPr lang="ru-RU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</a:t>
              </a:r>
            </a:p>
            <a:p>
              <a:pPr algn="ctr"/>
              <a:endPara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 rot="613989">
            <a:off x="7879792" y="355388"/>
            <a:ext cx="4018671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видається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9916" y="2125001"/>
            <a:ext cx="499871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здійснюватиметься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з метою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партіями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видається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і строк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зовнішньо-економічним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договором, але не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29607" y="4591604"/>
            <a:ext cx="5692726" cy="2185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відкликано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видано на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недостовірних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істотне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видачу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видано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дотримується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та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з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7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18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45594">
            <a:off x="220253" y="2547835"/>
            <a:ext cx="6141491" cy="3659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орган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відомостях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заявником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недостовірність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органом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умов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України.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136800">
            <a:off x="374928" y="523995"/>
            <a:ext cx="302525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 rot="381228">
            <a:off x="4387368" y="407443"/>
            <a:ext cx="6505819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видачі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 України не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України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товарам,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 rot="399603">
            <a:off x="6648734" y="4622994"/>
            <a:ext cx="5186149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з метою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57684">
            <a:off x="6901218" y="2746071"/>
            <a:ext cx="505649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За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 особи органом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на митній території.</a:t>
            </a:r>
          </a:p>
        </p:txBody>
      </p:sp>
    </p:spTree>
    <p:extLst>
      <p:ext uri="{BB962C8B-B14F-4D97-AF65-F5344CB8AC3E}">
        <p14:creationId xmlns:p14="http://schemas.microsoft.com/office/powerpoint/2010/main" val="15734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215" y="402527"/>
            <a:ext cx="5170227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з метою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326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як: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пломби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печатки,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рахунки-проформи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переписка),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30036" y="2986039"/>
            <a:ext cx="5056497" cy="36331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 у продуктах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допуску товарів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України у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ідентифіковані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завершується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характеристиками товарам,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 України.</a:t>
            </a:r>
            <a:endParaRPr lang="ru-RU" sz="16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lawyers.ua/wp-content/uploads/2017/01/13252797114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868">
            <a:off x="7353870" y="502349"/>
            <a:ext cx="4342260" cy="2183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orage.vse.rv.ua/93bd237aca/225217_html_4a86f640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39" y="5381827"/>
            <a:ext cx="3480178" cy="1237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172501" y="68240"/>
            <a:ext cx="7237864" cy="6755643"/>
            <a:chOff x="5172501" y="68240"/>
            <a:chExt cx="7237864" cy="6755643"/>
          </a:xfrm>
        </p:grpSpPr>
        <p:sp>
          <p:nvSpPr>
            <p:cNvPr id="12" name="Вертикальный свиток 11"/>
            <p:cNvSpPr/>
            <p:nvPr/>
          </p:nvSpPr>
          <p:spPr>
            <a:xfrm>
              <a:off x="5172501" y="68240"/>
              <a:ext cx="7010048" cy="6755643"/>
            </a:xfrm>
            <a:prstGeom prst="verticalScroll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3942" y="68240"/>
              <a:ext cx="60064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Строки </a:t>
              </a:r>
              <a:r>
                <a:rPr lang="ru-RU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</a:t>
              </a:r>
            </a:p>
            <a:p>
              <a:pPr algn="ctr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407448" y="883795"/>
              <a:ext cx="4906546" cy="59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Строк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встановлюється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органом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доходів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зборів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кожному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випадку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час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видачі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виходячи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тривалості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та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розпорядження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продуктами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Зазначений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строк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обчислюється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починаючи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дня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завершення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митного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оформлення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органом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доходів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зборів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іноземних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для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заявою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підприємства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якому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видано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дозвіл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з причин,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підтверджених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документально, строк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продовжується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зазначеним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органом, але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загальний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строк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перевищувати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365 </a:t>
              </a:r>
              <a:r>
                <a:rPr 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днів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Законами України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може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визначатися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більший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строк </a:t>
              </a:r>
              <a:r>
                <a:rPr 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товарів.</a:t>
              </a:r>
              <a:endPara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0" y="-54870"/>
            <a:ext cx="6189083" cy="6878753"/>
            <a:chOff x="0" y="-54870"/>
            <a:chExt cx="6209731" cy="6878753"/>
          </a:xfrm>
        </p:grpSpPr>
        <p:sp>
          <p:nvSpPr>
            <p:cNvPr id="16" name="Вертикальный свиток 15"/>
            <p:cNvSpPr/>
            <p:nvPr/>
          </p:nvSpPr>
          <p:spPr>
            <a:xfrm>
              <a:off x="0" y="68240"/>
              <a:ext cx="6209731" cy="6755643"/>
            </a:xfrm>
            <a:prstGeom prst="verticalScrol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Кількість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операцій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у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митному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режимі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 не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обмежується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Операції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можуть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включати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власне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у тому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числі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обробку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монтаж, демонтаж,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використання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окремих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сприяють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полегшують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виготовлення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	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 ремонт товарів, у тому </a:t>
              </a:r>
              <a:r>
                <a:rPr lang="ru-RU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числі</a:t>
              </a:r>
              <a:r>
                <a:rPr lang="ru-RU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модернізацію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відновлення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регулювання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калібрування</a:t>
              </a: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Окремі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операції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повний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цикл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дорученням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підприємства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якому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видано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дозвіл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переробку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 на митній території України, та з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дозволу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органу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доходів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зборів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можуть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здійснюватися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іншими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підприємствами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8608" y="-54870"/>
              <a:ext cx="474942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Операції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</a:t>
              </a:r>
            </a:p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2" descr="http://dmitrypakhomov.ru/wp-content/uploads/2017/12/wnimanie-901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000">
            <a:off x="5239618" y="3117287"/>
            <a:ext cx="1296159" cy="1473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14975" y="1504064"/>
            <a:ext cx="10573600" cy="5053634"/>
            <a:chOff x="652214" y="492413"/>
            <a:chExt cx="9430603" cy="5104263"/>
          </a:xfrm>
        </p:grpSpPr>
        <p:sp>
          <p:nvSpPr>
            <p:cNvPr id="2" name="Рамка 1"/>
            <p:cNvSpPr/>
            <p:nvPr/>
          </p:nvSpPr>
          <p:spPr>
            <a:xfrm>
              <a:off x="652214" y="492413"/>
              <a:ext cx="9430603" cy="5104263"/>
            </a:xfrm>
            <a:prstGeom prst="fram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461477" y="1403016"/>
              <a:ext cx="7812077" cy="27044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поміщені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митний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режим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території, а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також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протягом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всього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строку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перебування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цьому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режимі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знаходяться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митним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контролем.</a:t>
              </a:r>
            </a:p>
            <a:p>
              <a:pPr algn="ctr"/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доходів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зборів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можуть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проводити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перевірку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товарів,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ввезених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митній території України, а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також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будь-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якої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особи, яка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здійснює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операції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4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таких товарів.</a:t>
              </a:r>
              <a:endPara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25600" y="163776"/>
            <a:ext cx="114663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3700" b="1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37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митній території</a:t>
            </a:r>
          </a:p>
        </p:txBody>
      </p:sp>
      <p:pic>
        <p:nvPicPr>
          <p:cNvPr id="1026" name="Picture 2" descr="http://podrobnosti.ua/media/upload/news/2012/06/01/852x478/83975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17" y="4723646"/>
            <a:ext cx="3669555" cy="2058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82" y="2004454"/>
            <a:ext cx="11636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декларуванню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</a:t>
            </a: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зазначенням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Декларант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товарів, у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Митне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порядку,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Кодексом та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України для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товарів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реекспортуватися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партіями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 України не через той орган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ввозилися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3982" y="63352"/>
            <a:ext cx="11636992" cy="2113127"/>
            <a:chOff x="641446" y="232012"/>
            <a:chExt cx="10945504" cy="2113127"/>
          </a:xfrm>
        </p:grpSpPr>
        <p:sp>
          <p:nvSpPr>
            <p:cNvPr id="3" name="Пятно 2 2"/>
            <p:cNvSpPr/>
            <p:nvPr/>
          </p:nvSpPr>
          <p:spPr>
            <a:xfrm rot="166202">
              <a:off x="641446" y="232012"/>
              <a:ext cx="10945504" cy="2033516"/>
            </a:xfrm>
            <a:prstGeom prst="irregularSeal2">
              <a:avLst/>
            </a:prstGeom>
            <a:solidFill>
              <a:srgbClr val="E9E2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1438" y="775479"/>
              <a:ext cx="58275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</a:t>
              </a:r>
              <a:r>
                <a:rPr lang="ru-RU" sz="32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митного</a:t>
              </a:r>
              <a:r>
                <a:rPr lang="ru-RU" sz="3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оформлення</a:t>
              </a:r>
              <a:r>
                <a:rPr lang="ru-RU" sz="3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продуктів</a:t>
              </a:r>
              <a:r>
                <a:rPr lang="ru-RU" sz="32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переробки</a:t>
              </a:r>
              <a:endPara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6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sz="28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3893</Words>
  <Application>Microsoft Office PowerPoint</Application>
  <PresentationFormat>Произвольный</PresentationFormat>
  <Paragraphs>184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102</cp:revision>
  <dcterms:created xsi:type="dcterms:W3CDTF">2017-09-30T20:51:39Z</dcterms:created>
  <dcterms:modified xsi:type="dcterms:W3CDTF">2018-11-09T11:45:36Z</dcterms:modified>
</cp:coreProperties>
</file>