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314" r:id="rId4"/>
    <p:sldId id="317" r:id="rId5"/>
    <p:sldId id="319" r:id="rId6"/>
    <p:sldId id="320" r:id="rId7"/>
    <p:sldId id="315" r:id="rId8"/>
    <p:sldId id="258" r:id="rId9"/>
    <p:sldId id="299" r:id="rId10"/>
    <p:sldId id="308" r:id="rId11"/>
    <p:sldId id="309" r:id="rId12"/>
    <p:sldId id="311" r:id="rId13"/>
    <p:sldId id="312" r:id="rId14"/>
    <p:sldId id="313" r:id="rId15"/>
    <p:sldId id="297" r:id="rId16"/>
    <p:sldId id="298" r:id="rId17"/>
    <p:sldId id="296" r:id="rId18"/>
    <p:sldId id="303" r:id="rId19"/>
    <p:sldId id="302" r:id="rId20"/>
    <p:sldId id="301" r:id="rId21"/>
    <p:sldId id="304" r:id="rId22"/>
    <p:sldId id="306" r:id="rId23"/>
    <p:sldId id="282" r:id="rId24"/>
    <p:sldId id="259" r:id="rId25"/>
    <p:sldId id="283" r:id="rId26"/>
    <p:sldId id="260" r:id="rId27"/>
    <p:sldId id="261" r:id="rId28"/>
    <p:sldId id="262" r:id="rId29"/>
    <p:sldId id="263" r:id="rId30"/>
    <p:sldId id="264" r:id="rId31"/>
    <p:sldId id="284" r:id="rId32"/>
    <p:sldId id="265" r:id="rId33"/>
    <p:sldId id="266" r:id="rId34"/>
    <p:sldId id="285" r:id="rId35"/>
    <p:sldId id="286" r:id="rId36"/>
    <p:sldId id="293" r:id="rId37"/>
    <p:sldId id="294" r:id="rId3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FFCC"/>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FFCC"/>
            </a:gs>
            <a:gs pos="71000">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12.02.2024</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zakon.rada.gov.ua/laws/show/997-2022-%D0%BF#n25" TargetMode="External"/><Relationship Id="rId2" Type="http://schemas.openxmlformats.org/officeDocument/2006/relationships/hyperlink" Target="https://zakon.rada.gov.ua/laws/show/997-2022-%D0%BF#n2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zakon.rada.gov.ua/laws/show/808-2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zakon3.rada.gov.ua/laws/show/330-14" TargetMode="External"/><Relationship Id="rId2" Type="http://schemas.openxmlformats.org/officeDocument/2006/relationships/hyperlink" Target="http://zakon5.rada.gov.ua/laws/show/331-14" TargetMode="External"/><Relationship Id="rId1" Type="http://schemas.openxmlformats.org/officeDocument/2006/relationships/slideLayout" Target="../slideLayouts/slideLayout2.xml"/><Relationship Id="rId5" Type="http://schemas.openxmlformats.org/officeDocument/2006/relationships/hyperlink" Target="http://zakon3.rada.gov.ua/laws/show/1457-14" TargetMode="External"/><Relationship Id="rId4" Type="http://schemas.openxmlformats.org/officeDocument/2006/relationships/hyperlink" Target="http://zakon5.rada.gov.ua/laws/show/332-14"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zakon.rada.gov.ua/laws/show/z0174-19#n7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zakon.rada.gov.ua/laws/show/1402-2023-%D0%BF#Tex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zakon.rada.gov.ua/laws/show/426-2022-%D0%BF#Text" TargetMode="External"/><Relationship Id="rId2" Type="http://schemas.openxmlformats.org/officeDocument/2006/relationships/hyperlink" Target="https://zakon.rada.gov.ua/laws/show/153-2022-%D0%BF#Tex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qdpro.com.ua/uk/document/68994"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pss.gov.ua/bezpechnist-harchovih-produktiv-ta-veterinarna-medicina/diyuchi-zaboroni" TargetMode="External"/><Relationship Id="rId2" Type="http://schemas.openxmlformats.org/officeDocument/2006/relationships/hyperlink" Target="https://moz.gov.ua/nakazi-moz" TargetMode="External"/><Relationship Id="rId1" Type="http://schemas.openxmlformats.org/officeDocument/2006/relationships/slideLayout" Target="../slideLayouts/slideLayout2.xml"/><Relationship Id="rId4" Type="http://schemas.openxmlformats.org/officeDocument/2006/relationships/hyperlink" Target="https://me.gov.ua/Documents/Detail?lang=uk-UA&amp;id=2d92511f-c6fa-468a-97f3-bc353742db15&amp;title=ZakhistInteresivNatsionalnikhTovarovirobnikivNaVnutrishnomuRink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zakon.rada.gov.ua/laws/show/1296-2022-%D0%BF#n40" TargetMode="External"/><Relationship Id="rId2" Type="http://schemas.openxmlformats.org/officeDocument/2006/relationships/hyperlink" Target="https://zakon.rada.gov.ua/laws/show/4495-17#n273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zakon.rada.gov.ua/laws/show/1296-2022-%D0%BF#n13" TargetMode="External"/><Relationship Id="rId2" Type="http://schemas.openxmlformats.org/officeDocument/2006/relationships/hyperlink" Target="https://zakon.rada.gov.ua/laws/show/1296-2022-%D0%BF#n42" TargetMode="External"/><Relationship Id="rId1" Type="http://schemas.openxmlformats.org/officeDocument/2006/relationships/slideLayout" Target="../slideLayouts/slideLayout2.xml"/><Relationship Id="rId5" Type="http://schemas.openxmlformats.org/officeDocument/2006/relationships/hyperlink" Target="https://zakon.rada.gov.ua/laws/show/1296-2022-%D0%BF#n37" TargetMode="External"/><Relationship Id="rId4" Type="http://schemas.openxmlformats.org/officeDocument/2006/relationships/hyperlink" Target="https://zakon.rada.gov.ua/laws/show/1296-2022-%D0%BF#n40"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zakon.rada.gov.ua/laws/show/1296-2022-%D0%BF#Text" TargetMode="External"/><Relationship Id="rId2" Type="http://schemas.openxmlformats.org/officeDocument/2006/relationships/hyperlink" Target="https://zakon.rada.gov.ua/laws/show/1296-2022-%D0%BF#n44"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zakon.rada.gov.ua/laws/show/4495-17#n2693" TargetMode="External"/><Relationship Id="rId2" Type="http://schemas.openxmlformats.org/officeDocument/2006/relationships/hyperlink" Target="https://zakon.rada.gov.ua/laws/show/4495-17#n2692" TargetMode="External"/><Relationship Id="rId1" Type="http://schemas.openxmlformats.org/officeDocument/2006/relationships/slideLayout" Target="../slideLayouts/slideLayout1.xml"/><Relationship Id="rId4" Type="http://schemas.openxmlformats.org/officeDocument/2006/relationships/hyperlink" Target="https://zakon.rada.gov.ua/laws/show/4495-17#n1085"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zakon.rada.gov.ua/laws/show/4495-17#n1085"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zakon.rada.gov.ua/laws/show/4495-17#n1085"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guide.diia.gov.ua/view/vydacha-dozvolu-na-import-tovariv-2826b9c8-40bc-43cb-b1bb-acca88f74715"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zakon.rada.gov.ua/laws/show/4495-17#n2535" TargetMode="External"/><Relationship Id="rId2" Type="http://schemas.openxmlformats.org/officeDocument/2006/relationships/hyperlink" Target="https://zakon.rada.gov.ua/laws/show/674-20"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zakon.rada.gov.ua/laws/show/4495-17#n544" TargetMode="External"/><Relationship Id="rId2" Type="http://schemas.openxmlformats.org/officeDocument/2006/relationships/hyperlink" Target="https://zakon.rada.gov.ua/laws/show/4495-17#n6461" TargetMode="External"/><Relationship Id="rId1" Type="http://schemas.openxmlformats.org/officeDocument/2006/relationships/slideLayout" Target="../slideLayouts/slideLayout2.xml"/><Relationship Id="rId4" Type="http://schemas.openxmlformats.org/officeDocument/2006/relationships/hyperlink" Target="https://zakon.rada.gov.ua/laws/show/4495-17#n449"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zakon.rada.gov.ua/laws/show/4495-17#n6920"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zakon.rada.gov.ua/laws/show/4495-17#n6949"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uide.diia.gov.ua/view/oformlennia-ta-vydacha-dozvolu-na-zdiisnennia-eksportuimportu-tovariv-viiskovoho-pryznachennia-abo-podviinoho-vykorystannia-eac90e95-c0e7-4523-9cb1-055340ca8b1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uide.diia.gov.ua/view/vydacha-litsenzii-na-import-tovariv-887cedee-82f7-4ed9-885a-94b573afae5e#:~:text=%D0%AF%D0%BA%20%D0%B7%D0%B0%D0%BC%D0%BE%D0%B2%D0%B8%D1%82%D0%B8%20%D0%BF%D0%BE%D1%81%D0%BB%D1%83%D0%B3%D1%83,%2Fservice%2F2816%2Fdetail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abinet.customs.gov.ua/etqlist" TargetMode="External"/><Relationship Id="rId2" Type="http://schemas.openxmlformats.org/officeDocument/2006/relationships/hyperlink" Target="https://customs.gov.ua/tovari-shchodo-iakikh-diiut-obmezhenni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548680"/>
            <a:ext cx="8208912" cy="830997"/>
          </a:xfrm>
          <a:prstGeom prst="rect">
            <a:avLst/>
          </a:prstGeom>
          <a:noFill/>
        </p:spPr>
        <p:txBody>
          <a:bodyPr wrap="square" rtlCol="0">
            <a:spAutoFit/>
          </a:bodyPr>
          <a:lstStyle/>
          <a:p>
            <a:pPr algn="ctr"/>
            <a:r>
              <a:rPr lang="ru-RU" sz="2400" b="1" dirty="0" smtClean="0">
                <a:solidFill>
                  <a:srgbClr val="C00000"/>
                </a:solidFill>
              </a:rPr>
              <a:t>ТЕМА 2: </a:t>
            </a:r>
            <a:r>
              <a:rPr lang="uk-UA" sz="2400" b="1" dirty="0" smtClean="0">
                <a:solidFill>
                  <a:srgbClr val="C00000"/>
                </a:solidFill>
              </a:rPr>
              <a:t>Митні режими імпорту та реімпорту</a:t>
            </a:r>
            <a:endParaRPr lang="ru-RU" sz="2400" b="1" dirty="0">
              <a:solidFill>
                <a:srgbClr val="C00000"/>
              </a:solidFill>
            </a:endParaRPr>
          </a:p>
          <a:p>
            <a:pPr algn="ctr"/>
            <a:endParaRPr lang="ru-RU" sz="2400" b="1" dirty="0">
              <a:solidFill>
                <a:srgbClr val="C00000"/>
              </a:solidFill>
            </a:endParaRPr>
          </a:p>
        </p:txBody>
      </p:sp>
      <p:sp>
        <p:nvSpPr>
          <p:cNvPr id="3" name="TextBox 2"/>
          <p:cNvSpPr txBox="1"/>
          <p:nvPr/>
        </p:nvSpPr>
        <p:spPr>
          <a:xfrm>
            <a:off x="179512" y="2805028"/>
            <a:ext cx="8964488" cy="1631216"/>
          </a:xfrm>
          <a:prstGeom prst="rect">
            <a:avLst/>
          </a:prstGeom>
          <a:noFill/>
        </p:spPr>
        <p:txBody>
          <a:bodyPr wrap="square" rtlCol="0">
            <a:spAutoFit/>
          </a:bodyPr>
          <a:lstStyle/>
          <a:p>
            <a:pPr algn="just"/>
            <a:r>
              <a:rPr lang="uk-UA" sz="2000" b="1" dirty="0" smtClean="0">
                <a:solidFill>
                  <a:srgbClr val="7030A0"/>
                </a:solidFill>
              </a:rPr>
              <a:t>1. Умови </a:t>
            </a:r>
            <a:r>
              <a:rPr lang="uk-UA" sz="2000" b="1" dirty="0">
                <a:solidFill>
                  <a:srgbClr val="7030A0"/>
                </a:solidFill>
              </a:rPr>
              <a:t>поміщення товарів у митний режим імпорту та реімпорту </a:t>
            </a:r>
            <a:endParaRPr lang="uk-UA" sz="2000" b="1" dirty="0" smtClean="0">
              <a:solidFill>
                <a:srgbClr val="7030A0"/>
              </a:solidFill>
            </a:endParaRPr>
          </a:p>
          <a:p>
            <a:pPr algn="just"/>
            <a:r>
              <a:rPr lang="uk-UA" sz="2000" b="1" dirty="0" smtClean="0">
                <a:solidFill>
                  <a:srgbClr val="7030A0"/>
                </a:solidFill>
              </a:rPr>
              <a:t>2. </a:t>
            </a:r>
            <a:r>
              <a:rPr lang="uk-UA" sz="2000" b="1" dirty="0">
                <a:solidFill>
                  <a:srgbClr val="7030A0"/>
                </a:solidFill>
              </a:rPr>
              <a:t>Митний статус товарів, поміщених у митний режим імпорту (реімпорту) </a:t>
            </a:r>
            <a:endParaRPr lang="ru-RU" sz="2000" b="1" dirty="0">
              <a:solidFill>
                <a:srgbClr val="7030A0"/>
              </a:solidFill>
            </a:endParaRPr>
          </a:p>
          <a:p>
            <a:pPr algn="just"/>
            <a:r>
              <a:rPr lang="uk-UA" sz="2000" b="1" dirty="0" smtClean="0">
                <a:solidFill>
                  <a:srgbClr val="7030A0"/>
                </a:solidFill>
              </a:rPr>
              <a:t>3. </a:t>
            </a:r>
            <a:r>
              <a:rPr lang="uk-UA" sz="2000" b="1" dirty="0">
                <a:solidFill>
                  <a:srgbClr val="7030A0"/>
                </a:solidFill>
              </a:rPr>
              <a:t>Окремі положення щодо застосування митного режиму реімпорту</a:t>
            </a:r>
            <a:endParaRPr lang="ru-RU" sz="2000" b="1" dirty="0">
              <a:solidFill>
                <a:srgbClr val="7030A0"/>
              </a:solidFill>
            </a:endParaRPr>
          </a:p>
          <a:p>
            <a:pPr algn="just"/>
            <a:r>
              <a:rPr lang="uk-UA" sz="2000" b="1" dirty="0" smtClean="0">
                <a:solidFill>
                  <a:srgbClr val="7030A0"/>
                </a:solidFill>
              </a:rPr>
              <a:t>4. Податкові наслідки митних режимів імпорту та реімпорту</a:t>
            </a:r>
          </a:p>
          <a:p>
            <a:pPr algn="just"/>
            <a:endParaRPr lang="uk-UA" sz="2000" b="1" dirty="0">
              <a:solidFill>
                <a:schemeClr val="accent6">
                  <a:lumMod val="50000"/>
                </a:schemeClr>
              </a:solidFill>
            </a:endParaRPr>
          </a:p>
        </p:txBody>
      </p:sp>
    </p:spTree>
    <p:extLst>
      <p:ext uri="{BB962C8B-B14F-4D97-AF65-F5344CB8AC3E}">
        <p14:creationId xmlns:p14="http://schemas.microsoft.com/office/powerpoint/2010/main" val="2604924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332656"/>
            <a:ext cx="8712968" cy="5632311"/>
          </a:xfrm>
          <a:prstGeom prst="rect">
            <a:avLst/>
          </a:prstGeom>
          <a:noFill/>
        </p:spPr>
        <p:txBody>
          <a:bodyPr wrap="square" rtlCol="0">
            <a:spAutoFit/>
          </a:bodyPr>
          <a:lstStyle/>
          <a:p>
            <a:pPr algn="just"/>
            <a:r>
              <a:rPr lang="uk-UA" dirty="0" smtClean="0"/>
              <a:t>Постанова КМУ </a:t>
            </a:r>
            <a:r>
              <a:rPr lang="uk-UA" b="1" dirty="0" smtClean="0"/>
              <a:t>Про затвердження Порядку ввезення на митну територію України та цільового використання нового устаткування (обладнання) та комплектуючих виробів до нього, що ввозяться учасником індустріального (промислового) парку, включеного до Реєстру індустріальних (промислових) парків</a:t>
            </a:r>
            <a:r>
              <a:rPr lang="ru-RU" b="1" dirty="0" smtClean="0"/>
              <a:t> </a:t>
            </a:r>
            <a:r>
              <a:rPr lang="uk-UA" dirty="0" smtClean="0"/>
              <a:t>від 07.09.2022 року № 997</a:t>
            </a:r>
          </a:p>
          <a:p>
            <a:pPr algn="just"/>
            <a:endParaRPr lang="uk-UA" dirty="0"/>
          </a:p>
          <a:p>
            <a:pPr indent="457200" algn="just"/>
            <a:r>
              <a:rPr lang="uk-UA" b="1" dirty="0" smtClean="0">
                <a:solidFill>
                  <a:srgbClr val="FF0000"/>
                </a:solidFill>
              </a:rPr>
              <a:t>Учасник зобов’язаний:</a:t>
            </a:r>
          </a:p>
          <a:p>
            <a:pPr indent="457200" algn="just"/>
            <a:endParaRPr lang="uk-UA" dirty="0" smtClean="0"/>
          </a:p>
          <a:p>
            <a:pPr indent="457200" algn="just"/>
            <a:r>
              <a:rPr lang="uk-UA" dirty="0" smtClean="0"/>
              <a:t>протягом 20 робочих днів після ввезення товарів із звільненням від оподаткування зарахувати їх на баланс і надати до Мінекономіки, територіального органу </a:t>
            </a:r>
            <a:r>
              <a:rPr lang="uk-UA" dirty="0" err="1" smtClean="0"/>
              <a:t>ДПС</a:t>
            </a:r>
            <a:r>
              <a:rPr lang="uk-UA" dirty="0" smtClean="0"/>
              <a:t> за податковою адресою та митниці за місцем оформлення </a:t>
            </a:r>
            <a:r>
              <a:rPr lang="uk-UA" b="1" dirty="0" smtClean="0">
                <a:solidFill>
                  <a:srgbClr val="FF0000"/>
                </a:solidFill>
              </a:rPr>
              <a:t>довідку</a:t>
            </a:r>
            <a:r>
              <a:rPr lang="uk-UA" dirty="0" smtClean="0"/>
              <a:t> про факт оприбуткування ввезених товарів в електронній формі із застосуванням кваліфікованого електронного підпису за формою згідно з </a:t>
            </a:r>
            <a:r>
              <a:rPr lang="uk-UA" u="sng" dirty="0" smtClean="0">
                <a:hlinkClick r:id="rId2"/>
              </a:rPr>
              <a:t>додатком 1</a:t>
            </a:r>
            <a:r>
              <a:rPr lang="uk-UA" dirty="0" smtClean="0"/>
              <a:t>;</a:t>
            </a:r>
          </a:p>
          <a:p>
            <a:pPr indent="457200" algn="just"/>
            <a:endParaRPr lang="uk-UA" dirty="0" smtClean="0"/>
          </a:p>
          <a:p>
            <a:pPr indent="457200" algn="just"/>
            <a:r>
              <a:rPr lang="uk-UA" dirty="0" smtClean="0"/>
              <a:t>надавати щокварталу до 25 числа наступного місяця до Мінекономіки, територіального органу </a:t>
            </a:r>
            <a:r>
              <a:rPr lang="uk-UA" dirty="0" err="1" smtClean="0"/>
              <a:t>ДПС</a:t>
            </a:r>
            <a:r>
              <a:rPr lang="uk-UA" dirty="0" smtClean="0"/>
              <a:t> за </a:t>
            </a:r>
            <a:r>
              <a:rPr lang="uk-UA" b="1" dirty="0" smtClean="0">
                <a:solidFill>
                  <a:srgbClr val="FF0000"/>
                </a:solidFill>
              </a:rPr>
              <a:t>податковою адресою та митниці за місцезнаходженням звіт </a:t>
            </a:r>
            <a:r>
              <a:rPr lang="uk-UA" dirty="0" smtClean="0"/>
              <a:t>про цільове використання ввезених товарів із звільненням від сплати ввізного мита та податку на додану вартість в електронній формі із застосуванням кваліфікованого електронного підпису за формою згідно з </a:t>
            </a:r>
            <a:r>
              <a:rPr lang="uk-UA" u="sng" dirty="0" smtClean="0">
                <a:hlinkClick r:id="rId3"/>
              </a:rPr>
              <a:t>додатком 2</a:t>
            </a:r>
            <a:r>
              <a:rPr lang="uk-UA" dirty="0" smtClean="0"/>
              <a:t>.</a:t>
            </a:r>
          </a:p>
          <a:p>
            <a:pPr algn="just"/>
            <a:endParaRPr lang="ru-RU" dirty="0"/>
          </a:p>
        </p:txBody>
      </p:sp>
    </p:spTree>
    <p:extLst>
      <p:ext uri="{BB962C8B-B14F-4D97-AF65-F5344CB8AC3E}">
        <p14:creationId xmlns:p14="http://schemas.microsoft.com/office/powerpoint/2010/main" val="2832738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332656"/>
            <a:ext cx="8640960" cy="2308324"/>
          </a:xfrm>
          <a:prstGeom prst="rect">
            <a:avLst/>
          </a:prstGeom>
          <a:noFill/>
        </p:spPr>
        <p:txBody>
          <a:bodyPr wrap="square" rtlCol="0">
            <a:spAutoFit/>
          </a:bodyPr>
          <a:lstStyle/>
          <a:p>
            <a:pPr algn="just"/>
            <a:r>
              <a:rPr lang="uk-UA" dirty="0" smtClean="0"/>
              <a:t>Постанова КМУ </a:t>
            </a:r>
            <a:r>
              <a:rPr lang="uk-UA" b="1" dirty="0" smtClean="0"/>
              <a:t>Деякі питання сплати митних платежів під час ввезення на митну територію України товарів оборонного призначення </a:t>
            </a:r>
            <a:r>
              <a:rPr lang="uk-UA" dirty="0" smtClean="0"/>
              <a:t>від 10.09.2022 року № 1006. </a:t>
            </a:r>
          </a:p>
          <a:p>
            <a:pPr algn="just"/>
            <a:endParaRPr lang="uk-UA" dirty="0"/>
          </a:p>
          <a:p>
            <a:pPr algn="just"/>
            <a:r>
              <a:rPr lang="uk-UA" dirty="0" smtClean="0"/>
              <a:t>У період воєнного стану відстрочення сплати митних платежів під час ввезення на митну територію України товарів оборонного призначення відповідно до </a:t>
            </a:r>
            <a:r>
              <a:rPr lang="uk-UA" u="sng" dirty="0" smtClean="0">
                <a:hlinkClick r:id="rId2"/>
              </a:rPr>
              <a:t>Закону України</a:t>
            </a:r>
            <a:r>
              <a:rPr lang="uk-UA" dirty="0" smtClean="0"/>
              <a:t> “Про оборонні закупівлі”, кінцевим отримувачем яких згідно з умовами договору визначено Міністерство оборони або Головне управління розвідки Міністерства оборони, здійснюється </a:t>
            </a:r>
            <a:r>
              <a:rPr lang="uk-UA" b="1" dirty="0" smtClean="0">
                <a:solidFill>
                  <a:srgbClr val="FF0000"/>
                </a:solidFill>
              </a:rPr>
              <a:t>на строк 180 календарних днів</a:t>
            </a:r>
            <a:r>
              <a:rPr lang="uk-UA" dirty="0" smtClean="0"/>
              <a:t>.</a:t>
            </a:r>
            <a:endParaRPr lang="uk-UA" dirty="0"/>
          </a:p>
        </p:txBody>
      </p:sp>
    </p:spTree>
    <p:extLst>
      <p:ext uri="{BB962C8B-B14F-4D97-AF65-F5344CB8AC3E}">
        <p14:creationId xmlns:p14="http://schemas.microsoft.com/office/powerpoint/2010/main" val="362090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166843"/>
            <a:ext cx="8496944" cy="3970318"/>
          </a:xfrm>
          <a:prstGeom prst="rect">
            <a:avLst/>
          </a:prstGeom>
        </p:spPr>
        <p:txBody>
          <a:bodyPr wrap="square">
            <a:spAutoFit/>
          </a:bodyPr>
          <a:lstStyle/>
          <a:p>
            <a:pPr algn="just" fontAlgn="base"/>
            <a:r>
              <a:rPr lang="uk-UA" dirty="0" smtClean="0"/>
              <a:t>Нормативне закріплення механізмів підтримки вітчизняного товаровиробника відображене у:</a:t>
            </a:r>
          </a:p>
          <a:p>
            <a:pPr algn="just" fontAlgn="base"/>
            <a:endParaRPr lang="uk-UA" dirty="0" smtClean="0"/>
          </a:p>
          <a:p>
            <a:pPr algn="just" fontAlgn="base"/>
            <a:r>
              <a:rPr lang="uk-UA" dirty="0" smtClean="0"/>
              <a:t>Законі України </a:t>
            </a:r>
            <a:r>
              <a:rPr lang="uk-UA" u="sng" dirty="0" smtClean="0">
                <a:hlinkClick r:id="rId2"/>
              </a:rPr>
              <a:t>«Про захист національного товаровиробника від субсидованого імпорту»</a:t>
            </a:r>
            <a:r>
              <a:rPr lang="uk-UA" dirty="0" smtClean="0"/>
              <a:t>;</a:t>
            </a:r>
          </a:p>
          <a:p>
            <a:pPr algn="just" fontAlgn="base"/>
            <a:endParaRPr lang="uk-UA" dirty="0" smtClean="0"/>
          </a:p>
          <a:p>
            <a:pPr algn="just" fontAlgn="base"/>
            <a:r>
              <a:rPr lang="uk-UA" dirty="0" smtClean="0"/>
              <a:t>Законі України </a:t>
            </a:r>
            <a:r>
              <a:rPr lang="uk-UA" dirty="0" smtClean="0">
                <a:hlinkClick r:id="rId3"/>
              </a:rPr>
              <a:t>«Про захист національного товаровиробника від демпінгового імпорту»</a:t>
            </a:r>
            <a:r>
              <a:rPr lang="uk-UA" dirty="0" smtClean="0"/>
              <a:t>;</a:t>
            </a:r>
          </a:p>
          <a:p>
            <a:pPr algn="just" fontAlgn="base"/>
            <a:endParaRPr lang="uk-UA" dirty="0" smtClean="0"/>
          </a:p>
          <a:p>
            <a:pPr algn="just" fontAlgn="base"/>
            <a:r>
              <a:rPr lang="uk-UA" dirty="0" smtClean="0"/>
              <a:t>Законі України </a:t>
            </a:r>
            <a:r>
              <a:rPr lang="uk-UA" dirty="0" smtClean="0">
                <a:hlinkClick r:id="rId4"/>
              </a:rPr>
              <a:t>«Про застосування спеціальних заходів щодо імпорту в Україну»</a:t>
            </a:r>
            <a:r>
              <a:rPr lang="uk-UA" dirty="0" smtClean="0"/>
              <a:t>;</a:t>
            </a:r>
          </a:p>
          <a:p>
            <a:pPr algn="just" fontAlgn="base"/>
            <a:endParaRPr lang="uk-UA" dirty="0" smtClean="0"/>
          </a:p>
          <a:p>
            <a:pPr algn="just" fontAlgn="base"/>
            <a:r>
              <a:rPr lang="uk-UA" dirty="0" smtClean="0"/>
              <a:t>Законі України </a:t>
            </a:r>
            <a:r>
              <a:rPr lang="uk-UA" dirty="0" smtClean="0">
                <a:hlinkClick r:id="rId5"/>
              </a:rPr>
              <a:t>«Про усунення дискримінації в оподаткуванні суб’єктів підприємницької діяльності, створених з використанням майна та коштів вітчизняного походження»</a:t>
            </a:r>
            <a:r>
              <a:rPr lang="uk-UA" dirty="0" smtClean="0"/>
              <a:t>.</a:t>
            </a:r>
            <a:endParaRPr lang="uk-UA" dirty="0"/>
          </a:p>
        </p:txBody>
      </p:sp>
    </p:spTree>
    <p:extLst>
      <p:ext uri="{BB962C8B-B14F-4D97-AF65-F5344CB8AC3E}">
        <p14:creationId xmlns:p14="http://schemas.microsoft.com/office/powerpoint/2010/main" val="3993601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404664"/>
            <a:ext cx="8352928" cy="5632311"/>
          </a:xfrm>
          <a:prstGeom prst="rect">
            <a:avLst/>
          </a:prstGeom>
          <a:noFill/>
        </p:spPr>
        <p:txBody>
          <a:bodyPr wrap="square" rtlCol="0">
            <a:spAutoFit/>
          </a:bodyPr>
          <a:lstStyle/>
          <a:p>
            <a:pPr algn="just"/>
            <a:r>
              <a:rPr lang="uk-UA" dirty="0" smtClean="0"/>
              <a:t>Наказ Міністерства економічного розвитку і торгівлі </a:t>
            </a:r>
            <a:r>
              <a:rPr lang="uk-UA" b="1" dirty="0" smtClean="0"/>
              <a:t>Про затвердження Інструкції щодо заповнення заяви про отримання повноважень на право здійснення експорту, імпорту товарів військового призначення та товарів, які містять відомості, що становлять державну таємницю </a:t>
            </a:r>
            <a:r>
              <a:rPr lang="uk-UA" dirty="0" smtClean="0"/>
              <a:t>від 23.01.2019 року № 68. </a:t>
            </a:r>
          </a:p>
          <a:p>
            <a:pPr algn="just"/>
            <a:endParaRPr lang="uk-UA" dirty="0"/>
          </a:p>
          <a:p>
            <a:pPr indent="457200" algn="just"/>
            <a:r>
              <a:rPr lang="uk-UA" dirty="0" smtClean="0"/>
              <a:t>Заява оформлюється державною мовою за допомогою друкувальних засобів на аркушах формату А4. </a:t>
            </a:r>
            <a:r>
              <a:rPr lang="ru-RU" dirty="0" smtClean="0"/>
              <a:t>До </a:t>
            </a:r>
            <a:r>
              <a:rPr lang="ru-RU" dirty="0"/>
              <a:t>Заяви, </a:t>
            </a:r>
            <a:r>
              <a:rPr lang="ru-RU" dirty="0" err="1" smtClean="0"/>
              <a:t>додається</a:t>
            </a:r>
            <a:r>
              <a:rPr lang="ru-RU" dirty="0" smtClean="0"/>
              <a:t> </a:t>
            </a:r>
            <a:r>
              <a:rPr lang="ru-RU" dirty="0" err="1"/>
              <a:t>її</a:t>
            </a:r>
            <a:r>
              <a:rPr lang="ru-RU" dirty="0"/>
              <a:t> </a:t>
            </a:r>
            <a:r>
              <a:rPr lang="ru-RU" dirty="0" err="1"/>
              <a:t>електронна</a:t>
            </a:r>
            <a:r>
              <a:rPr lang="ru-RU" dirty="0"/>
              <a:t> </a:t>
            </a:r>
            <a:r>
              <a:rPr lang="ru-RU" dirty="0" err="1"/>
              <a:t>версія</a:t>
            </a:r>
            <a:r>
              <a:rPr lang="ru-RU" dirty="0"/>
              <a:t> у </a:t>
            </a:r>
            <a:r>
              <a:rPr lang="ru-RU" dirty="0" err="1"/>
              <a:t>форматі</a:t>
            </a:r>
            <a:r>
              <a:rPr lang="ru-RU" dirty="0"/>
              <a:t> </a:t>
            </a:r>
            <a:r>
              <a:rPr lang="en-US" dirty="0"/>
              <a:t>Microsoft Word </a:t>
            </a:r>
            <a:r>
              <a:rPr lang="uk-UA" dirty="0" smtClean="0"/>
              <a:t>на електронному носії інформації. В електронній версії Заяви мають бути проставлені всі дані, що заповнювалися від руки.</a:t>
            </a:r>
          </a:p>
          <a:p>
            <a:pPr indent="457200" algn="just"/>
            <a:r>
              <a:rPr lang="uk-UA" dirty="0" smtClean="0"/>
              <a:t>Заява має містити дату документа та його реєстраційний індекс відповідно до чинної у суб’єкта системи обліку документів, що заповнюються за допомогою друкувальних засобів або від руки.</a:t>
            </a:r>
          </a:p>
          <a:p>
            <a:pPr indent="457200" algn="just"/>
            <a:r>
              <a:rPr lang="uk-UA" dirty="0" smtClean="0"/>
              <a:t>У тексті Заяви можуть використовуватися загальноприйняті скорочення та абревіатури, дата зазначається цифровим способом (число і місяць проставляються двома парами цифр, розділеними крапкою, рік - чотирма цифрами).</a:t>
            </a:r>
          </a:p>
          <a:p>
            <a:pPr indent="457200" algn="just"/>
            <a:r>
              <a:rPr lang="uk-UA" dirty="0" smtClean="0"/>
              <a:t>Заява та </a:t>
            </a:r>
            <a:r>
              <a:rPr lang="uk-UA" u="sng" dirty="0" smtClean="0">
                <a:hlinkClick r:id="rId2"/>
              </a:rPr>
              <a:t>додатки 1-4</a:t>
            </a:r>
            <a:r>
              <a:rPr lang="uk-UA" dirty="0" smtClean="0"/>
              <a:t> до неї підписуються керівником суб’єкта або уповноваженою ним посадовою особою (додатки 1-3 також підписуються посадовою особою, яка відповідає за питання експортного контролю у суб’єкта).</a:t>
            </a:r>
          </a:p>
          <a:p>
            <a:pPr algn="just"/>
            <a:endParaRPr lang="uk-UA" dirty="0"/>
          </a:p>
        </p:txBody>
      </p:sp>
    </p:spTree>
    <p:extLst>
      <p:ext uri="{BB962C8B-B14F-4D97-AF65-F5344CB8AC3E}">
        <p14:creationId xmlns:p14="http://schemas.microsoft.com/office/powerpoint/2010/main" val="677360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340768"/>
            <a:ext cx="8496944" cy="2031325"/>
          </a:xfrm>
          <a:prstGeom prst="rect">
            <a:avLst/>
          </a:prstGeom>
          <a:noFill/>
        </p:spPr>
        <p:txBody>
          <a:bodyPr wrap="square" rtlCol="0">
            <a:spAutoFit/>
          </a:bodyPr>
          <a:lstStyle/>
          <a:p>
            <a:pPr algn="just"/>
            <a:r>
              <a:rPr lang="uk-UA" dirty="0" smtClean="0"/>
              <a:t>Наказ Міністерства фінансів України </a:t>
            </a:r>
            <a:r>
              <a:rPr lang="uk-UA" b="1" dirty="0" smtClean="0"/>
              <a:t>Про затвердження Порядку застосування заходів щодо сприяння захисту прав інтелектуальної власності та взаємодії митних органів з правовласниками, декларантами та іншими заінтересованими особами та Змін до деяких нормативно-правових актів Міністерства фінансів України </a:t>
            </a:r>
            <a:r>
              <a:rPr lang="uk-UA" dirty="0" smtClean="0"/>
              <a:t>від 09.06.2020 року № 281</a:t>
            </a:r>
          </a:p>
          <a:p>
            <a:pPr algn="just"/>
            <a:endParaRPr lang="uk-UA" dirty="0"/>
          </a:p>
          <a:p>
            <a:pPr algn="just"/>
            <a:endParaRPr lang="uk-UA" dirty="0"/>
          </a:p>
        </p:txBody>
      </p:sp>
    </p:spTree>
    <p:extLst>
      <p:ext uri="{BB962C8B-B14F-4D97-AF65-F5344CB8AC3E}">
        <p14:creationId xmlns:p14="http://schemas.microsoft.com/office/powerpoint/2010/main" val="2146206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332656"/>
            <a:ext cx="8496944" cy="923330"/>
          </a:xfrm>
          <a:prstGeom prst="rect">
            <a:avLst/>
          </a:prstGeom>
          <a:noFill/>
        </p:spPr>
        <p:txBody>
          <a:bodyPr wrap="square" rtlCol="0">
            <a:spAutoFit/>
          </a:bodyPr>
          <a:lstStyle/>
          <a:p>
            <a:pPr algn="just"/>
            <a:r>
              <a:rPr lang="uk-UA" b="1" dirty="0" smtClean="0"/>
              <a:t>Про затвердження переліків товарів, експорт та імпорт яких підлягає ліцензуванню, та квот на </a:t>
            </a:r>
            <a:r>
              <a:rPr lang="uk-UA" b="1" dirty="0" smtClean="0"/>
              <a:t>2024 </a:t>
            </a:r>
            <a:r>
              <a:rPr lang="uk-UA" b="1" dirty="0" smtClean="0"/>
              <a:t>рік. Постанова КМУ від </a:t>
            </a:r>
            <a:r>
              <a:rPr lang="uk-UA" b="1" dirty="0" smtClean="0"/>
              <a:t>27.12.2023 </a:t>
            </a:r>
            <a:r>
              <a:rPr lang="uk-UA" b="1" dirty="0" smtClean="0"/>
              <a:t>року № </a:t>
            </a:r>
            <a:r>
              <a:rPr lang="uk-UA" b="1" dirty="0" smtClean="0"/>
              <a:t>1402</a:t>
            </a:r>
          </a:p>
          <a:p>
            <a:pPr algn="just"/>
            <a:r>
              <a:rPr lang="en-US" b="1" dirty="0">
                <a:hlinkClick r:id="rId2"/>
              </a:rPr>
              <a:t>https://zakon.rada.gov.ua/laws/show/1402-2023-%</a:t>
            </a:r>
            <a:r>
              <a:rPr lang="en-US" b="1" dirty="0" smtClean="0">
                <a:hlinkClick r:id="rId2"/>
              </a:rPr>
              <a:t>D0%BF#Text</a:t>
            </a:r>
            <a:r>
              <a:rPr lang="uk-UA" b="1" dirty="0" smtClean="0"/>
              <a:t> </a:t>
            </a:r>
            <a:endParaRPr lang="uk-UA" b="1" dirty="0" smtClean="0"/>
          </a:p>
        </p:txBody>
      </p:sp>
      <p:sp>
        <p:nvSpPr>
          <p:cNvPr id="3" name="TextBox 2"/>
          <p:cNvSpPr txBox="1"/>
          <p:nvPr/>
        </p:nvSpPr>
        <p:spPr>
          <a:xfrm>
            <a:off x="251520" y="1700808"/>
            <a:ext cx="8784976" cy="3139321"/>
          </a:xfrm>
          <a:prstGeom prst="rect">
            <a:avLst/>
          </a:prstGeom>
          <a:noFill/>
        </p:spPr>
        <p:txBody>
          <a:bodyPr wrap="square" rtlCol="0">
            <a:spAutoFit/>
          </a:bodyPr>
          <a:lstStyle/>
          <a:p>
            <a:r>
              <a:rPr lang="uk-UA" b="1" dirty="0" smtClean="0"/>
              <a:t>Додаток 1: </a:t>
            </a:r>
            <a:r>
              <a:rPr lang="uk-UA" dirty="0" smtClean="0"/>
              <a:t>ОБСЯГИ квот </a:t>
            </a:r>
            <a:r>
              <a:rPr lang="uk-UA" dirty="0"/>
              <a:t>товарів, експорт яких підлягає </a:t>
            </a:r>
            <a:r>
              <a:rPr lang="uk-UA" dirty="0" smtClean="0"/>
              <a:t>ліцензуванню</a:t>
            </a:r>
          </a:p>
          <a:p>
            <a:endParaRPr lang="uk-UA" b="1" dirty="0"/>
          </a:p>
          <a:p>
            <a:pPr algn="just"/>
            <a:r>
              <a:rPr lang="uk-UA" b="1" dirty="0" smtClean="0"/>
              <a:t>Додаток 2. </a:t>
            </a:r>
            <a:r>
              <a:rPr lang="uk-UA" dirty="0"/>
              <a:t>ПЕРЕЛІК </a:t>
            </a:r>
            <a:r>
              <a:rPr lang="uk-UA" dirty="0" smtClean="0"/>
              <a:t>контрольованих </a:t>
            </a:r>
            <a:r>
              <a:rPr lang="uk-UA" dirty="0"/>
              <a:t>речовин (</a:t>
            </a:r>
            <a:r>
              <a:rPr lang="uk-UA" dirty="0" err="1"/>
              <a:t>озоноруйнівних</a:t>
            </a:r>
            <a:r>
              <a:rPr lang="uk-UA" dirty="0"/>
              <a:t> речовин та </a:t>
            </a:r>
            <a:r>
              <a:rPr lang="uk-UA" dirty="0" err="1"/>
              <a:t>фторованих</a:t>
            </a:r>
            <a:r>
              <a:rPr lang="uk-UA" dirty="0"/>
              <a:t> парникових газів), експорт та імпорт яких підлягає </a:t>
            </a:r>
            <a:r>
              <a:rPr lang="uk-UA" dirty="0" smtClean="0"/>
              <a:t>ліцензуванню</a:t>
            </a:r>
          </a:p>
          <a:p>
            <a:pPr algn="just"/>
            <a:endParaRPr lang="uk-UA" b="1" dirty="0"/>
          </a:p>
          <a:p>
            <a:pPr algn="just"/>
            <a:r>
              <a:rPr lang="uk-UA" b="1" dirty="0" smtClean="0"/>
              <a:t>Додаток 3. </a:t>
            </a:r>
            <a:r>
              <a:rPr lang="uk-UA" dirty="0" smtClean="0"/>
              <a:t>ПЕРЕЛІК товарів </a:t>
            </a:r>
            <a:r>
              <a:rPr lang="uk-UA" dirty="0"/>
              <a:t>та обладнання, що можуть містити контрольовані речовини (</a:t>
            </a:r>
            <a:r>
              <a:rPr lang="uk-UA" dirty="0" err="1"/>
              <a:t>озоноруйнівні</a:t>
            </a:r>
            <a:r>
              <a:rPr lang="uk-UA" dirty="0"/>
              <a:t> речовини та </a:t>
            </a:r>
            <a:r>
              <a:rPr lang="uk-UA" dirty="0" err="1"/>
              <a:t>фторовані</a:t>
            </a:r>
            <a:r>
              <a:rPr lang="uk-UA" dirty="0"/>
              <a:t> парникові гази), експорт та імпорт яких підлягає ліцензуванню (крім товарів та обладнання, що перевозяться у контейнерах з особистими речами</a:t>
            </a:r>
            <a:r>
              <a:rPr lang="uk-UA" dirty="0" smtClean="0"/>
              <a:t>)</a:t>
            </a:r>
          </a:p>
          <a:p>
            <a:pPr algn="just"/>
            <a:endParaRPr lang="uk-UA" b="1" dirty="0"/>
          </a:p>
          <a:p>
            <a:pPr algn="just"/>
            <a:r>
              <a:rPr lang="uk-UA" b="1" dirty="0" smtClean="0"/>
              <a:t>Додаток </a:t>
            </a:r>
            <a:r>
              <a:rPr lang="uk-UA" b="1" dirty="0"/>
              <a:t>4</a:t>
            </a:r>
            <a:r>
              <a:rPr lang="uk-UA" b="1" dirty="0" smtClean="0"/>
              <a:t>. </a:t>
            </a:r>
            <a:r>
              <a:rPr lang="uk-UA" dirty="0" smtClean="0"/>
              <a:t>ПЕРЕЛІК товарів</a:t>
            </a:r>
            <a:r>
              <a:rPr lang="uk-UA" dirty="0"/>
              <a:t>, експорт яких підлягає </a:t>
            </a:r>
            <a:r>
              <a:rPr lang="uk-UA" dirty="0" smtClean="0"/>
              <a:t>ліцензуванню</a:t>
            </a:r>
            <a:endParaRPr lang="ru-RU" b="1" dirty="0"/>
          </a:p>
        </p:txBody>
      </p:sp>
    </p:spTree>
    <p:extLst>
      <p:ext uri="{BB962C8B-B14F-4D97-AF65-F5344CB8AC3E}">
        <p14:creationId xmlns:p14="http://schemas.microsoft.com/office/powerpoint/2010/main" val="2354212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76672"/>
            <a:ext cx="8208912" cy="3416320"/>
          </a:xfrm>
          <a:prstGeom prst="rect">
            <a:avLst/>
          </a:prstGeom>
          <a:noFill/>
        </p:spPr>
        <p:txBody>
          <a:bodyPr wrap="square" rtlCol="0">
            <a:spAutoFit/>
          </a:bodyPr>
          <a:lstStyle/>
          <a:p>
            <a:pPr algn="just"/>
            <a:r>
              <a:rPr lang="uk-UA" dirty="0" smtClean="0"/>
              <a:t>З 9 липня 2022 року було </a:t>
            </a:r>
            <a:r>
              <a:rPr lang="uk-UA" b="1" dirty="0" smtClean="0">
                <a:solidFill>
                  <a:srgbClr val="FF0000"/>
                </a:solidFill>
              </a:rPr>
              <a:t>відмінено норму щодо переліку товарів критичного імпорту</a:t>
            </a:r>
            <a:r>
              <a:rPr lang="uk-UA" dirty="0" smtClean="0"/>
              <a:t> (Постанова КМУ від 07.07.2022 року № 761). </a:t>
            </a:r>
          </a:p>
          <a:p>
            <a:pPr algn="just"/>
            <a:endParaRPr lang="uk-UA" dirty="0"/>
          </a:p>
          <a:p>
            <a:pPr algn="just"/>
            <a:endParaRPr lang="uk-UA" dirty="0" smtClean="0"/>
          </a:p>
          <a:p>
            <a:pPr algn="just"/>
            <a:r>
              <a:rPr lang="uk-UA" dirty="0" smtClean="0"/>
              <a:t>Про окремі питання щодо забезпечення здійснення імпорту. Постанова КМУ від 24.02.2022 року № 153 </a:t>
            </a:r>
            <a:r>
              <a:rPr lang="en-US" dirty="0">
                <a:hlinkClick r:id="rId2"/>
              </a:rPr>
              <a:t>https://zakon.rada.gov.ua/laws/show/153-2022-%</a:t>
            </a:r>
            <a:r>
              <a:rPr lang="en-US" dirty="0" smtClean="0">
                <a:hlinkClick r:id="rId2"/>
              </a:rPr>
              <a:t>D0%BF#Text</a:t>
            </a:r>
            <a:r>
              <a:rPr lang="uk-UA" dirty="0" smtClean="0"/>
              <a:t> </a:t>
            </a:r>
          </a:p>
          <a:p>
            <a:pPr algn="just"/>
            <a:endParaRPr lang="uk-UA" dirty="0"/>
          </a:p>
          <a:p>
            <a:pPr algn="just"/>
            <a:r>
              <a:rPr lang="uk-UA" dirty="0" smtClean="0"/>
              <a:t>Даною постановою регламентовано </a:t>
            </a:r>
            <a:r>
              <a:rPr lang="uk-UA" b="1" dirty="0" smtClean="0"/>
              <a:t>ПЕРЕЛІК послуг, робіт, прав інтелектуальної власності, інших немайнових прав, призначених для продажу (оплатної передачі), за операціями з імпорту яких рекомендовано Національному банку забезпечити здійснення переказів</a:t>
            </a:r>
            <a:endParaRPr lang="uk-UA" dirty="0"/>
          </a:p>
        </p:txBody>
      </p:sp>
      <p:sp>
        <p:nvSpPr>
          <p:cNvPr id="3" name="TextBox 2"/>
          <p:cNvSpPr txBox="1"/>
          <p:nvPr/>
        </p:nvSpPr>
        <p:spPr>
          <a:xfrm>
            <a:off x="395536" y="4437112"/>
            <a:ext cx="8208912" cy="2308324"/>
          </a:xfrm>
          <a:prstGeom prst="rect">
            <a:avLst/>
          </a:prstGeom>
          <a:noFill/>
        </p:spPr>
        <p:txBody>
          <a:bodyPr wrap="square" rtlCol="0">
            <a:spAutoFit/>
          </a:bodyPr>
          <a:lstStyle/>
          <a:p>
            <a:pPr algn="just"/>
            <a:r>
              <a:rPr lang="uk-UA" b="1" dirty="0" smtClean="0"/>
              <a:t>Про застосування заборони ввезення товарів з Російської Федерації. Постанова КМУ від 09.04.2022 року № 426 </a:t>
            </a:r>
            <a:r>
              <a:rPr lang="en-US" b="1" dirty="0">
                <a:hlinkClick r:id="rId3"/>
              </a:rPr>
              <a:t>https://zakon.rada.gov.ua/laws/show/426-2022-%</a:t>
            </a:r>
            <a:r>
              <a:rPr lang="en-US" b="1" dirty="0" smtClean="0">
                <a:hlinkClick r:id="rId3"/>
              </a:rPr>
              <a:t>D0%BF#Text</a:t>
            </a:r>
            <a:r>
              <a:rPr lang="uk-UA" b="1" dirty="0" smtClean="0"/>
              <a:t> </a:t>
            </a:r>
          </a:p>
          <a:p>
            <a:pPr algn="just"/>
            <a:endParaRPr lang="uk-UA" b="1" dirty="0"/>
          </a:p>
          <a:p>
            <a:pPr algn="just"/>
            <a:r>
              <a:rPr lang="uk-UA" dirty="0" smtClean="0"/>
              <a:t>Товари, переміщення яких територією Російської Федерації здійснено транзитом, та товари, ввезені з Російської Федерації, у тому числі товари походженням з третіх країн, можуть бути поміщені в митний режим імпорту, якщо їх ввезення в Україну здійснено до 24 лютого 2022 р. включно.</a:t>
            </a:r>
            <a:endParaRPr lang="uk-UA" dirty="0"/>
          </a:p>
        </p:txBody>
      </p:sp>
    </p:spTree>
    <p:extLst>
      <p:ext uri="{BB962C8B-B14F-4D97-AF65-F5344CB8AC3E}">
        <p14:creationId xmlns:p14="http://schemas.microsoft.com/office/powerpoint/2010/main" val="2354212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496944" cy="6463308"/>
          </a:xfrm>
          <a:prstGeom prst="rect">
            <a:avLst/>
          </a:prstGeom>
          <a:noFill/>
        </p:spPr>
        <p:txBody>
          <a:bodyPr wrap="square" rtlCol="0">
            <a:spAutoFit/>
          </a:bodyPr>
          <a:lstStyle/>
          <a:p>
            <a:pPr algn="ctr"/>
            <a:r>
              <a:rPr lang="uk-UA" dirty="0" smtClean="0"/>
              <a:t>Лист Державної митної служби від </a:t>
            </a:r>
            <a:r>
              <a:rPr lang="uk-UA" dirty="0" smtClean="0"/>
              <a:t>08</a:t>
            </a:r>
            <a:r>
              <a:rPr lang="uk-UA" dirty="0" smtClean="0"/>
              <a:t>.12.2023 </a:t>
            </a:r>
            <a:r>
              <a:rPr lang="uk-UA" dirty="0" smtClean="0"/>
              <a:t>року № </a:t>
            </a:r>
            <a:r>
              <a:rPr lang="uk-UA" dirty="0" smtClean="0"/>
              <a:t>15-03/1857 </a:t>
            </a:r>
            <a:r>
              <a:rPr lang="en-US" dirty="0" smtClean="0">
                <a:hlinkClick r:id="rId2"/>
              </a:rPr>
              <a:t>https</a:t>
            </a:r>
            <a:r>
              <a:rPr lang="en-US" dirty="0">
                <a:hlinkClick r:id="rId2"/>
              </a:rPr>
              <a:t>://</a:t>
            </a:r>
            <a:r>
              <a:rPr lang="en-US" dirty="0" smtClean="0">
                <a:hlinkClick r:id="rId2"/>
              </a:rPr>
              <a:t>qdpro.com.ua/uk/document/68994</a:t>
            </a:r>
            <a:r>
              <a:rPr lang="uk-UA" dirty="0" smtClean="0"/>
              <a:t> </a:t>
            </a:r>
          </a:p>
          <a:p>
            <a:pPr algn="ctr"/>
            <a:endParaRPr lang="uk-UA" dirty="0"/>
          </a:p>
          <a:p>
            <a:pPr algn="ctr"/>
            <a:r>
              <a:rPr lang="uk-UA" b="1" dirty="0" smtClean="0"/>
              <a:t>Про </a:t>
            </a:r>
            <a:r>
              <a:rPr lang="uk-UA" b="1" dirty="0" err="1" smtClean="0"/>
              <a:t>графiки</a:t>
            </a:r>
            <a:r>
              <a:rPr lang="uk-UA" b="1" dirty="0" smtClean="0"/>
              <a:t> зниження </a:t>
            </a:r>
            <a:r>
              <a:rPr lang="uk-UA" b="1" dirty="0" err="1" smtClean="0"/>
              <a:t>ввiзних</a:t>
            </a:r>
            <a:r>
              <a:rPr lang="uk-UA" b="1" dirty="0" smtClean="0"/>
              <a:t> та </a:t>
            </a:r>
            <a:r>
              <a:rPr lang="uk-UA" b="1" dirty="0" err="1" smtClean="0"/>
              <a:t>вивiзних</a:t>
            </a:r>
            <a:r>
              <a:rPr lang="uk-UA" b="1" dirty="0" smtClean="0"/>
              <a:t> (експортних) мит</a:t>
            </a:r>
          </a:p>
          <a:p>
            <a:endParaRPr lang="uk-UA" b="1" dirty="0"/>
          </a:p>
          <a:p>
            <a:r>
              <a:rPr lang="uk-UA" b="1" dirty="0" smtClean="0"/>
              <a:t>Затверджено: </a:t>
            </a:r>
          </a:p>
          <a:p>
            <a:endParaRPr lang="uk-UA" b="1" dirty="0"/>
          </a:p>
          <a:p>
            <a:pPr algn="just"/>
            <a:r>
              <a:rPr lang="ru-RU" sz="1600" dirty="0" smtClean="0"/>
              <a:t>ставки </a:t>
            </a:r>
            <a:r>
              <a:rPr lang="ru-RU" sz="1600" dirty="0" err="1"/>
              <a:t>вв</a:t>
            </a:r>
            <a:r>
              <a:rPr lang="en-US" sz="1600" dirty="0"/>
              <a:t>i</a:t>
            </a:r>
            <a:r>
              <a:rPr lang="ru-RU" sz="1600" dirty="0" err="1"/>
              <a:t>зного</a:t>
            </a:r>
            <a:r>
              <a:rPr lang="ru-RU" sz="1600" dirty="0"/>
              <a:t> </a:t>
            </a:r>
            <a:r>
              <a:rPr lang="ru-RU" sz="1600" dirty="0" err="1"/>
              <a:t>мита</a:t>
            </a:r>
            <a:r>
              <a:rPr lang="ru-RU" sz="1600" dirty="0"/>
              <a:t> в</a:t>
            </a:r>
            <a:r>
              <a:rPr lang="en-US" sz="1600" dirty="0"/>
              <a:t>i</a:t>
            </a:r>
            <a:r>
              <a:rPr lang="ru-RU" sz="1600" dirty="0" err="1"/>
              <a:t>дпов</a:t>
            </a:r>
            <a:r>
              <a:rPr lang="en-US" sz="1600" dirty="0"/>
              <a:t>i</a:t>
            </a:r>
            <a:r>
              <a:rPr lang="ru-RU" sz="1600" dirty="0"/>
              <a:t>дно до Угоди м</a:t>
            </a:r>
            <a:r>
              <a:rPr lang="en-US" sz="1600" dirty="0"/>
              <a:t>i</a:t>
            </a:r>
            <a:r>
              <a:rPr lang="ru-RU" sz="1600" dirty="0"/>
              <a:t>ж </a:t>
            </a:r>
            <a:r>
              <a:rPr lang="ru-RU" sz="1600" dirty="0" err="1"/>
              <a:t>Україною</a:t>
            </a:r>
            <a:r>
              <a:rPr lang="ru-RU" sz="1600" dirty="0"/>
              <a:t> та </a:t>
            </a:r>
            <a:r>
              <a:rPr lang="ru-RU" sz="1600" dirty="0" err="1"/>
              <a:t>ЄС</a:t>
            </a:r>
            <a:r>
              <a:rPr lang="ru-RU" sz="1600" dirty="0"/>
              <a:t>;</a:t>
            </a:r>
          </a:p>
          <a:p>
            <a:pPr algn="just"/>
            <a:r>
              <a:rPr lang="ru-RU" sz="1600" dirty="0"/>
              <a:t>ставки</a:t>
            </a:r>
            <a:r>
              <a:rPr lang="ru-RU" sz="1600" dirty="0" smtClean="0"/>
              <a:t> </a:t>
            </a:r>
            <a:r>
              <a:rPr lang="ru-RU" sz="1600" dirty="0" err="1"/>
              <a:t>вв</a:t>
            </a:r>
            <a:r>
              <a:rPr lang="en-US" sz="1600" dirty="0"/>
              <a:t>i</a:t>
            </a:r>
            <a:r>
              <a:rPr lang="ru-RU" sz="1600" dirty="0" err="1"/>
              <a:t>зного</a:t>
            </a:r>
            <a:r>
              <a:rPr lang="ru-RU" sz="1600" dirty="0"/>
              <a:t> </a:t>
            </a:r>
            <a:r>
              <a:rPr lang="ru-RU" sz="1600" dirty="0" err="1"/>
              <a:t>мита</a:t>
            </a:r>
            <a:r>
              <a:rPr lang="ru-RU" sz="1600" dirty="0"/>
              <a:t> в</a:t>
            </a:r>
            <a:r>
              <a:rPr lang="en-US" sz="1600" dirty="0"/>
              <a:t>i</a:t>
            </a:r>
            <a:r>
              <a:rPr lang="ru-RU" sz="1600" dirty="0" err="1"/>
              <a:t>дпов</a:t>
            </a:r>
            <a:r>
              <a:rPr lang="en-US" sz="1600" dirty="0"/>
              <a:t>i</a:t>
            </a:r>
            <a:r>
              <a:rPr lang="ru-RU" sz="1600" dirty="0"/>
              <a:t>дно до Угоди м</a:t>
            </a:r>
            <a:r>
              <a:rPr lang="en-US" sz="1600" dirty="0"/>
              <a:t>i</a:t>
            </a:r>
            <a:r>
              <a:rPr lang="ru-RU" sz="1600" dirty="0"/>
              <a:t>ж </a:t>
            </a:r>
            <a:r>
              <a:rPr lang="ru-RU" sz="1600" dirty="0" err="1"/>
              <a:t>Україною</a:t>
            </a:r>
            <a:r>
              <a:rPr lang="ru-RU" sz="1600" dirty="0"/>
              <a:t> та державами </a:t>
            </a:r>
            <a:r>
              <a:rPr lang="ru-RU" sz="1600" dirty="0" err="1"/>
              <a:t>ЄАВТ</a:t>
            </a:r>
            <a:r>
              <a:rPr lang="ru-RU" sz="1600" dirty="0"/>
              <a:t>;</a:t>
            </a:r>
          </a:p>
          <a:p>
            <a:pPr algn="just"/>
            <a:r>
              <a:rPr lang="ru-RU" sz="1600" dirty="0"/>
              <a:t>ставки</a:t>
            </a:r>
            <a:r>
              <a:rPr lang="ru-RU" sz="1600" dirty="0" smtClean="0"/>
              <a:t> </a:t>
            </a:r>
            <a:r>
              <a:rPr lang="ru-RU" sz="1600" dirty="0" err="1"/>
              <a:t>вв</a:t>
            </a:r>
            <a:r>
              <a:rPr lang="en-US" sz="1600" dirty="0"/>
              <a:t>i</a:t>
            </a:r>
            <a:r>
              <a:rPr lang="ru-RU" sz="1600" dirty="0" err="1"/>
              <a:t>зного</a:t>
            </a:r>
            <a:r>
              <a:rPr lang="ru-RU" sz="1600" dirty="0"/>
              <a:t> </a:t>
            </a:r>
            <a:r>
              <a:rPr lang="ru-RU" sz="1600" dirty="0" err="1"/>
              <a:t>мита</a:t>
            </a:r>
            <a:r>
              <a:rPr lang="ru-RU" sz="1600" dirty="0"/>
              <a:t> в</a:t>
            </a:r>
            <a:r>
              <a:rPr lang="en-US" sz="1600" dirty="0"/>
              <a:t>i</a:t>
            </a:r>
            <a:r>
              <a:rPr lang="ru-RU" sz="1600" dirty="0" err="1"/>
              <a:t>дпов</a:t>
            </a:r>
            <a:r>
              <a:rPr lang="en-US" sz="1600" dirty="0"/>
              <a:t>i</a:t>
            </a:r>
            <a:r>
              <a:rPr lang="ru-RU" sz="1600" dirty="0"/>
              <a:t>дно до Угоди м</a:t>
            </a:r>
            <a:r>
              <a:rPr lang="en-US" sz="1600" dirty="0"/>
              <a:t>i</a:t>
            </a:r>
            <a:r>
              <a:rPr lang="ru-RU" sz="1600" dirty="0"/>
              <a:t>ж </a:t>
            </a:r>
            <a:r>
              <a:rPr lang="ru-RU" sz="1600" dirty="0" err="1"/>
              <a:t>Україною</a:t>
            </a:r>
            <a:r>
              <a:rPr lang="ru-RU" sz="1600" dirty="0"/>
              <a:t> та </a:t>
            </a:r>
            <a:r>
              <a:rPr lang="ru-RU" sz="1600" dirty="0" err="1"/>
              <a:t>Канадою</a:t>
            </a:r>
            <a:r>
              <a:rPr lang="ru-RU" sz="1600" dirty="0"/>
              <a:t>;</a:t>
            </a:r>
          </a:p>
          <a:p>
            <a:pPr algn="just"/>
            <a:r>
              <a:rPr lang="ru-RU" sz="1600" dirty="0"/>
              <a:t>ставки </a:t>
            </a:r>
            <a:r>
              <a:rPr lang="ru-RU" sz="1600" dirty="0" err="1" smtClean="0"/>
              <a:t>вв</a:t>
            </a:r>
            <a:r>
              <a:rPr lang="en-US" sz="1600" dirty="0"/>
              <a:t>i</a:t>
            </a:r>
            <a:r>
              <a:rPr lang="ru-RU" sz="1600" dirty="0" err="1"/>
              <a:t>зного</a:t>
            </a:r>
            <a:r>
              <a:rPr lang="ru-RU" sz="1600" dirty="0"/>
              <a:t> </a:t>
            </a:r>
            <a:r>
              <a:rPr lang="ru-RU" sz="1600" dirty="0" err="1"/>
              <a:t>мита</a:t>
            </a:r>
            <a:r>
              <a:rPr lang="ru-RU" sz="1600" dirty="0"/>
              <a:t> в</a:t>
            </a:r>
            <a:r>
              <a:rPr lang="en-US" sz="1600" dirty="0"/>
              <a:t>i</a:t>
            </a:r>
            <a:r>
              <a:rPr lang="ru-RU" sz="1600" dirty="0" err="1"/>
              <a:t>дпов</a:t>
            </a:r>
            <a:r>
              <a:rPr lang="en-US" sz="1600" dirty="0"/>
              <a:t>i</a:t>
            </a:r>
            <a:r>
              <a:rPr lang="ru-RU" sz="1600" dirty="0"/>
              <a:t>дно до Угоди про в</a:t>
            </a:r>
            <a:r>
              <a:rPr lang="en-US" sz="1600" dirty="0"/>
              <a:t>i</a:t>
            </a:r>
            <a:r>
              <a:rPr lang="ru-RU" sz="1600" dirty="0"/>
              <a:t>льну торг</a:t>
            </a:r>
            <a:r>
              <a:rPr lang="en-US" sz="1600" dirty="0"/>
              <a:t>i</a:t>
            </a:r>
            <a:r>
              <a:rPr lang="ru-RU" sz="1600" dirty="0" err="1"/>
              <a:t>влю</a:t>
            </a:r>
            <a:r>
              <a:rPr lang="ru-RU" sz="1600" dirty="0"/>
              <a:t> м</a:t>
            </a:r>
            <a:r>
              <a:rPr lang="en-US" sz="1600" dirty="0"/>
              <a:t>i</a:t>
            </a:r>
            <a:r>
              <a:rPr lang="ru-RU" sz="1600" dirty="0"/>
              <a:t>ж </a:t>
            </a:r>
            <a:r>
              <a:rPr lang="ru-RU" sz="1600" dirty="0" err="1"/>
              <a:t>Каб</a:t>
            </a:r>
            <a:r>
              <a:rPr lang="en-US" sz="1600" dirty="0"/>
              <a:t>i</a:t>
            </a:r>
            <a:r>
              <a:rPr lang="ru-RU" sz="1600" dirty="0" err="1"/>
              <a:t>нетом</a:t>
            </a:r>
            <a:r>
              <a:rPr lang="ru-RU" sz="1600" dirty="0"/>
              <a:t> М</a:t>
            </a:r>
            <a:r>
              <a:rPr lang="en-US" sz="1600" dirty="0"/>
              <a:t>i</a:t>
            </a:r>
            <a:r>
              <a:rPr lang="ru-RU" sz="1600" dirty="0"/>
              <a:t>н</a:t>
            </a:r>
            <a:r>
              <a:rPr lang="en-US" sz="1600" dirty="0"/>
              <a:t>i</a:t>
            </a:r>
            <a:r>
              <a:rPr lang="ru-RU" sz="1600" dirty="0" err="1"/>
              <a:t>стр</a:t>
            </a:r>
            <a:r>
              <a:rPr lang="en-US" sz="1600" dirty="0"/>
              <a:t>i</a:t>
            </a:r>
            <a:r>
              <a:rPr lang="ru-RU" sz="1600" dirty="0"/>
              <a:t>в </a:t>
            </a:r>
            <a:r>
              <a:rPr lang="ru-RU" sz="1600" dirty="0" err="1"/>
              <a:t>України</a:t>
            </a:r>
            <a:r>
              <a:rPr lang="ru-RU" sz="1600" dirty="0"/>
              <a:t> та Урядом Державою </a:t>
            </a:r>
            <a:r>
              <a:rPr lang="en-US" sz="1600" dirty="0"/>
              <a:t>I</a:t>
            </a:r>
            <a:r>
              <a:rPr lang="ru-RU" sz="1600" dirty="0" err="1"/>
              <a:t>зраїль</a:t>
            </a:r>
            <a:r>
              <a:rPr lang="ru-RU" sz="1600" dirty="0"/>
              <a:t>;</a:t>
            </a:r>
          </a:p>
          <a:p>
            <a:pPr algn="just"/>
            <a:r>
              <a:rPr lang="ru-RU" sz="1600" dirty="0"/>
              <a:t>ставки</a:t>
            </a:r>
            <a:r>
              <a:rPr lang="ru-RU" sz="1600" dirty="0" smtClean="0"/>
              <a:t> </a:t>
            </a:r>
            <a:r>
              <a:rPr lang="ru-RU" sz="1600" dirty="0" err="1"/>
              <a:t>вв</a:t>
            </a:r>
            <a:r>
              <a:rPr lang="en-US" sz="1600" dirty="0"/>
              <a:t>i</a:t>
            </a:r>
            <a:r>
              <a:rPr lang="ru-RU" sz="1600" dirty="0" err="1"/>
              <a:t>зного</a:t>
            </a:r>
            <a:r>
              <a:rPr lang="ru-RU" sz="1600" dirty="0"/>
              <a:t> </a:t>
            </a:r>
            <a:r>
              <a:rPr lang="ru-RU" sz="1600" dirty="0" err="1"/>
              <a:t>мита</a:t>
            </a:r>
            <a:r>
              <a:rPr lang="ru-RU" sz="1600" dirty="0"/>
              <a:t> в</a:t>
            </a:r>
            <a:r>
              <a:rPr lang="en-US" sz="1600" dirty="0"/>
              <a:t>i</a:t>
            </a:r>
            <a:r>
              <a:rPr lang="ru-RU" sz="1600" dirty="0" err="1"/>
              <a:t>дпов</a:t>
            </a:r>
            <a:r>
              <a:rPr lang="en-US" sz="1600" dirty="0"/>
              <a:t>i</a:t>
            </a:r>
            <a:r>
              <a:rPr lang="ru-RU" sz="1600" dirty="0"/>
              <a:t>дно до Угоди про пол</a:t>
            </a:r>
            <a:r>
              <a:rPr lang="en-US" sz="1600" dirty="0"/>
              <a:t>i</a:t>
            </a:r>
            <a:r>
              <a:rPr lang="ru-RU" sz="1600" dirty="0" err="1"/>
              <a:t>тичне</a:t>
            </a:r>
            <a:r>
              <a:rPr lang="ru-RU" sz="1600" dirty="0"/>
              <a:t> </a:t>
            </a:r>
            <a:r>
              <a:rPr lang="ru-RU" sz="1600" dirty="0" err="1"/>
              <a:t>сп</a:t>
            </a:r>
            <a:r>
              <a:rPr lang="en-US" sz="1600" dirty="0"/>
              <a:t>i</a:t>
            </a:r>
            <a:r>
              <a:rPr lang="ru-RU" sz="1600" dirty="0" err="1"/>
              <a:t>вроб</a:t>
            </a:r>
            <a:r>
              <a:rPr lang="en-US" sz="1600" dirty="0"/>
              <a:t>i</a:t>
            </a:r>
            <a:r>
              <a:rPr lang="ru-RU" sz="1600" dirty="0" err="1"/>
              <a:t>тництво</a:t>
            </a:r>
            <a:r>
              <a:rPr lang="ru-RU" sz="1600" dirty="0"/>
              <a:t>, в</a:t>
            </a:r>
            <a:r>
              <a:rPr lang="en-US" sz="1600" dirty="0"/>
              <a:t>i</a:t>
            </a:r>
            <a:r>
              <a:rPr lang="ru-RU" sz="1600" dirty="0"/>
              <a:t>льну торг</a:t>
            </a:r>
            <a:r>
              <a:rPr lang="en-US" sz="1600" dirty="0"/>
              <a:t>i</a:t>
            </a:r>
            <a:r>
              <a:rPr lang="ru-RU" sz="1600" dirty="0" err="1"/>
              <a:t>влю</a:t>
            </a:r>
            <a:r>
              <a:rPr lang="ru-RU" sz="1600" dirty="0"/>
              <a:t> </a:t>
            </a:r>
            <a:r>
              <a:rPr lang="en-US" sz="1600" dirty="0"/>
              <a:t>i </a:t>
            </a:r>
            <a:r>
              <a:rPr lang="ru-RU" sz="1600" dirty="0"/>
              <a:t>стратег</a:t>
            </a:r>
            <a:r>
              <a:rPr lang="en-US" sz="1600" dirty="0"/>
              <a:t>i</a:t>
            </a:r>
            <a:r>
              <a:rPr lang="ru-RU" sz="1600" dirty="0" err="1"/>
              <a:t>чне</a:t>
            </a:r>
            <a:r>
              <a:rPr lang="ru-RU" sz="1600" dirty="0"/>
              <a:t> партнерство м</a:t>
            </a:r>
            <a:r>
              <a:rPr lang="en-US" sz="1600" dirty="0"/>
              <a:t>i</a:t>
            </a:r>
            <a:r>
              <a:rPr lang="ru-RU" sz="1600" dirty="0"/>
              <a:t>ж </a:t>
            </a:r>
            <a:r>
              <a:rPr lang="ru-RU" sz="1600" dirty="0" err="1"/>
              <a:t>Україною</a:t>
            </a:r>
            <a:r>
              <a:rPr lang="ru-RU" sz="1600" dirty="0"/>
              <a:t> та </a:t>
            </a:r>
            <a:r>
              <a:rPr lang="ru-RU" sz="1600" dirty="0" err="1"/>
              <a:t>Сполученим</a:t>
            </a:r>
            <a:r>
              <a:rPr lang="ru-RU" sz="1600" dirty="0"/>
              <a:t> </a:t>
            </a:r>
            <a:r>
              <a:rPr lang="ru-RU" sz="1600" dirty="0" err="1"/>
              <a:t>Корол</a:t>
            </a:r>
            <a:r>
              <a:rPr lang="en-US" sz="1600" dirty="0"/>
              <a:t>i</a:t>
            </a:r>
            <a:r>
              <a:rPr lang="ru-RU" sz="1600" dirty="0" err="1"/>
              <a:t>вством</a:t>
            </a:r>
            <a:r>
              <a:rPr lang="ru-RU" sz="1600" dirty="0"/>
              <a:t> </a:t>
            </a:r>
            <a:r>
              <a:rPr lang="ru-RU" sz="1600" dirty="0" err="1"/>
              <a:t>Великої</a:t>
            </a:r>
            <a:r>
              <a:rPr lang="ru-RU" sz="1600" dirty="0"/>
              <a:t> </a:t>
            </a:r>
            <a:r>
              <a:rPr lang="ru-RU" sz="1600" dirty="0" err="1"/>
              <a:t>Британ</a:t>
            </a:r>
            <a:r>
              <a:rPr lang="en-US" sz="1600" dirty="0"/>
              <a:t>i</a:t>
            </a:r>
            <a:r>
              <a:rPr lang="ru-RU" sz="1600" dirty="0"/>
              <a:t>ї </a:t>
            </a:r>
            <a:r>
              <a:rPr lang="en-US" sz="1600" dirty="0"/>
              <a:t>i </a:t>
            </a:r>
            <a:r>
              <a:rPr lang="ru-RU" sz="1600" dirty="0"/>
              <a:t>П</a:t>
            </a:r>
            <a:r>
              <a:rPr lang="en-US" sz="1600" dirty="0"/>
              <a:t>i</a:t>
            </a:r>
            <a:r>
              <a:rPr lang="ru-RU" sz="1600" dirty="0" err="1"/>
              <a:t>вн</a:t>
            </a:r>
            <a:r>
              <a:rPr lang="en-US" sz="1600" dirty="0"/>
              <a:t>i</a:t>
            </a:r>
            <a:r>
              <a:rPr lang="ru-RU" sz="1600" dirty="0" err="1"/>
              <a:t>чної</a:t>
            </a:r>
            <a:r>
              <a:rPr lang="ru-RU" sz="1600" dirty="0"/>
              <a:t> </a:t>
            </a:r>
            <a:r>
              <a:rPr lang="en-US" sz="1600" dirty="0"/>
              <a:t>I</a:t>
            </a:r>
            <a:r>
              <a:rPr lang="ru-RU" sz="1600" dirty="0" err="1"/>
              <a:t>рланд</a:t>
            </a:r>
            <a:r>
              <a:rPr lang="en-US" sz="1600" dirty="0"/>
              <a:t>i</a:t>
            </a:r>
            <a:r>
              <a:rPr lang="ru-RU" sz="1600" dirty="0"/>
              <a:t>ї;</a:t>
            </a:r>
          </a:p>
          <a:p>
            <a:pPr algn="just"/>
            <a:r>
              <a:rPr lang="ru-RU" sz="1600" dirty="0"/>
              <a:t>ставки</a:t>
            </a:r>
            <a:r>
              <a:rPr lang="ru-RU" sz="1600" dirty="0" smtClean="0"/>
              <a:t> </a:t>
            </a:r>
            <a:r>
              <a:rPr lang="ru-RU" sz="1600" dirty="0"/>
              <a:t>вив</a:t>
            </a:r>
            <a:r>
              <a:rPr lang="en-US" sz="1600" dirty="0"/>
              <a:t>i</a:t>
            </a:r>
            <a:r>
              <a:rPr lang="ru-RU" sz="1600" dirty="0" err="1"/>
              <a:t>зного</a:t>
            </a:r>
            <a:r>
              <a:rPr lang="ru-RU" sz="1600" dirty="0"/>
              <a:t> (</a:t>
            </a:r>
            <a:r>
              <a:rPr lang="ru-RU" sz="1600" dirty="0" err="1"/>
              <a:t>експортного</a:t>
            </a:r>
            <a:r>
              <a:rPr lang="ru-RU" sz="1600" dirty="0"/>
              <a:t>) </a:t>
            </a:r>
            <a:r>
              <a:rPr lang="ru-RU" sz="1600" dirty="0" err="1"/>
              <a:t>мита</a:t>
            </a:r>
            <a:r>
              <a:rPr lang="ru-RU" sz="1600" dirty="0"/>
              <a:t> в</a:t>
            </a:r>
            <a:r>
              <a:rPr lang="en-US" sz="1600" dirty="0"/>
              <a:t>i</a:t>
            </a:r>
            <a:r>
              <a:rPr lang="ru-RU" sz="1600" dirty="0" err="1"/>
              <a:t>дпов</a:t>
            </a:r>
            <a:r>
              <a:rPr lang="en-US" sz="1600" dirty="0"/>
              <a:t>i</a:t>
            </a:r>
            <a:r>
              <a:rPr lang="ru-RU" sz="1600" dirty="0"/>
              <a:t>дно до Угоди м</a:t>
            </a:r>
            <a:r>
              <a:rPr lang="en-US" sz="1600" dirty="0"/>
              <a:t>i</a:t>
            </a:r>
            <a:r>
              <a:rPr lang="ru-RU" sz="1600" dirty="0"/>
              <a:t>ж </a:t>
            </a:r>
            <a:r>
              <a:rPr lang="ru-RU" sz="1600" dirty="0" err="1"/>
              <a:t>Україною</a:t>
            </a:r>
            <a:r>
              <a:rPr lang="ru-RU" sz="1600" dirty="0"/>
              <a:t> та </a:t>
            </a:r>
            <a:r>
              <a:rPr lang="ru-RU" sz="1600" dirty="0" err="1"/>
              <a:t>ЄС</a:t>
            </a:r>
            <a:r>
              <a:rPr lang="ru-RU" sz="1600" dirty="0"/>
              <a:t>;</a:t>
            </a:r>
          </a:p>
          <a:p>
            <a:pPr algn="just"/>
            <a:r>
              <a:rPr lang="ru-RU" sz="1600" dirty="0"/>
              <a:t>ставки</a:t>
            </a:r>
            <a:r>
              <a:rPr lang="ru-RU" sz="1600" dirty="0" smtClean="0"/>
              <a:t> </a:t>
            </a:r>
            <a:r>
              <a:rPr lang="ru-RU" sz="1600" dirty="0"/>
              <a:t>вив</a:t>
            </a:r>
            <a:r>
              <a:rPr lang="en-US" sz="1600" dirty="0"/>
              <a:t>i</a:t>
            </a:r>
            <a:r>
              <a:rPr lang="ru-RU" sz="1600" dirty="0" err="1"/>
              <a:t>зного</a:t>
            </a:r>
            <a:r>
              <a:rPr lang="ru-RU" sz="1600" dirty="0"/>
              <a:t> (</a:t>
            </a:r>
            <a:r>
              <a:rPr lang="ru-RU" sz="1600" dirty="0" err="1"/>
              <a:t>експортного</a:t>
            </a:r>
            <a:r>
              <a:rPr lang="ru-RU" sz="1600" dirty="0"/>
              <a:t>) </a:t>
            </a:r>
            <a:r>
              <a:rPr lang="ru-RU" sz="1600" dirty="0" err="1"/>
              <a:t>мита</a:t>
            </a:r>
            <a:r>
              <a:rPr lang="ru-RU" sz="1600" dirty="0"/>
              <a:t> в</a:t>
            </a:r>
            <a:r>
              <a:rPr lang="en-US" sz="1600" dirty="0"/>
              <a:t>i</a:t>
            </a:r>
            <a:r>
              <a:rPr lang="ru-RU" sz="1600" dirty="0" err="1"/>
              <a:t>дпов</a:t>
            </a:r>
            <a:r>
              <a:rPr lang="en-US" sz="1600" dirty="0"/>
              <a:t>i</a:t>
            </a:r>
            <a:r>
              <a:rPr lang="ru-RU" sz="1600" dirty="0"/>
              <a:t>дно до Угоди про пол</a:t>
            </a:r>
            <a:r>
              <a:rPr lang="en-US" sz="1600" dirty="0"/>
              <a:t>i</a:t>
            </a:r>
            <a:r>
              <a:rPr lang="ru-RU" sz="1600" dirty="0" err="1"/>
              <a:t>тичне</a:t>
            </a:r>
            <a:r>
              <a:rPr lang="ru-RU" sz="1600" dirty="0"/>
              <a:t> </a:t>
            </a:r>
            <a:r>
              <a:rPr lang="ru-RU" sz="1600" dirty="0" err="1"/>
              <a:t>сп</a:t>
            </a:r>
            <a:r>
              <a:rPr lang="en-US" sz="1600" dirty="0"/>
              <a:t>i</a:t>
            </a:r>
            <a:r>
              <a:rPr lang="ru-RU" sz="1600" dirty="0" err="1"/>
              <a:t>вроб</a:t>
            </a:r>
            <a:r>
              <a:rPr lang="en-US" sz="1600" dirty="0"/>
              <a:t>i</a:t>
            </a:r>
            <a:r>
              <a:rPr lang="ru-RU" sz="1600" dirty="0" err="1"/>
              <a:t>тництво</a:t>
            </a:r>
            <a:r>
              <a:rPr lang="ru-RU" sz="1600" dirty="0"/>
              <a:t>, в</a:t>
            </a:r>
            <a:r>
              <a:rPr lang="en-US" sz="1600" dirty="0"/>
              <a:t>i</a:t>
            </a:r>
            <a:r>
              <a:rPr lang="ru-RU" sz="1600" dirty="0"/>
              <a:t>льну торг</a:t>
            </a:r>
            <a:r>
              <a:rPr lang="en-US" sz="1600" dirty="0"/>
              <a:t>i</a:t>
            </a:r>
            <a:r>
              <a:rPr lang="ru-RU" sz="1600" dirty="0" err="1"/>
              <a:t>влю</a:t>
            </a:r>
            <a:r>
              <a:rPr lang="ru-RU" sz="1600" dirty="0"/>
              <a:t> </a:t>
            </a:r>
            <a:r>
              <a:rPr lang="en-US" sz="1600" dirty="0"/>
              <a:t>i </a:t>
            </a:r>
            <a:r>
              <a:rPr lang="ru-RU" sz="1600" dirty="0"/>
              <a:t>стратег</a:t>
            </a:r>
            <a:r>
              <a:rPr lang="en-US" sz="1600" dirty="0"/>
              <a:t>i</a:t>
            </a:r>
            <a:r>
              <a:rPr lang="ru-RU" sz="1600" dirty="0" err="1"/>
              <a:t>чне</a:t>
            </a:r>
            <a:r>
              <a:rPr lang="ru-RU" sz="1600" dirty="0"/>
              <a:t> партнерство м</a:t>
            </a:r>
            <a:r>
              <a:rPr lang="en-US" sz="1600" dirty="0"/>
              <a:t>i</a:t>
            </a:r>
            <a:r>
              <a:rPr lang="ru-RU" sz="1600" dirty="0"/>
              <a:t>ж </a:t>
            </a:r>
            <a:r>
              <a:rPr lang="ru-RU" sz="1600" dirty="0" err="1"/>
              <a:t>Україною</a:t>
            </a:r>
            <a:r>
              <a:rPr lang="ru-RU" sz="1600" dirty="0"/>
              <a:t> та </a:t>
            </a:r>
            <a:r>
              <a:rPr lang="ru-RU" sz="1600" dirty="0" err="1"/>
              <a:t>Сполученим</a:t>
            </a:r>
            <a:r>
              <a:rPr lang="ru-RU" sz="1600" dirty="0"/>
              <a:t> </a:t>
            </a:r>
            <a:r>
              <a:rPr lang="ru-RU" sz="1600" dirty="0" err="1"/>
              <a:t>Корол</a:t>
            </a:r>
            <a:r>
              <a:rPr lang="en-US" sz="1600" dirty="0"/>
              <a:t>i</a:t>
            </a:r>
            <a:r>
              <a:rPr lang="ru-RU" sz="1600" dirty="0" err="1"/>
              <a:t>вством</a:t>
            </a:r>
            <a:r>
              <a:rPr lang="ru-RU" sz="1600" dirty="0"/>
              <a:t> </a:t>
            </a:r>
            <a:r>
              <a:rPr lang="ru-RU" sz="1600" dirty="0" err="1"/>
              <a:t>Великої</a:t>
            </a:r>
            <a:r>
              <a:rPr lang="ru-RU" sz="1600" dirty="0"/>
              <a:t> </a:t>
            </a:r>
            <a:r>
              <a:rPr lang="ru-RU" sz="1600" dirty="0" err="1"/>
              <a:t>Британ</a:t>
            </a:r>
            <a:r>
              <a:rPr lang="en-US" sz="1600" dirty="0"/>
              <a:t>i</a:t>
            </a:r>
            <a:r>
              <a:rPr lang="ru-RU" sz="1600" dirty="0"/>
              <a:t>ї </a:t>
            </a:r>
            <a:r>
              <a:rPr lang="en-US" sz="1600" dirty="0"/>
              <a:t>i </a:t>
            </a:r>
            <a:r>
              <a:rPr lang="ru-RU" sz="1600" dirty="0"/>
              <a:t>П</a:t>
            </a:r>
            <a:r>
              <a:rPr lang="en-US" sz="1600" dirty="0"/>
              <a:t>i</a:t>
            </a:r>
            <a:r>
              <a:rPr lang="ru-RU" sz="1600" dirty="0" err="1"/>
              <a:t>вн</a:t>
            </a:r>
            <a:r>
              <a:rPr lang="en-US" sz="1600" dirty="0"/>
              <a:t>i</a:t>
            </a:r>
            <a:r>
              <a:rPr lang="ru-RU" sz="1600" dirty="0" err="1"/>
              <a:t>чної</a:t>
            </a:r>
            <a:r>
              <a:rPr lang="ru-RU" sz="1600" dirty="0"/>
              <a:t> </a:t>
            </a:r>
            <a:r>
              <a:rPr lang="en-US" sz="1600" dirty="0"/>
              <a:t>I</a:t>
            </a:r>
            <a:r>
              <a:rPr lang="ru-RU" sz="1600" dirty="0" err="1"/>
              <a:t>рланд</a:t>
            </a:r>
            <a:r>
              <a:rPr lang="en-US" sz="1600" dirty="0"/>
              <a:t>i</a:t>
            </a:r>
            <a:r>
              <a:rPr lang="ru-RU" sz="1600" dirty="0"/>
              <a:t>ї;</a:t>
            </a:r>
          </a:p>
          <a:p>
            <a:pPr algn="just"/>
            <a:r>
              <a:rPr lang="ru-RU" sz="1600" dirty="0"/>
              <a:t>ставки </a:t>
            </a:r>
            <a:r>
              <a:rPr lang="ru-RU" sz="1600" dirty="0" smtClean="0"/>
              <a:t>вив</a:t>
            </a:r>
            <a:r>
              <a:rPr lang="en-US" sz="1600" dirty="0"/>
              <a:t>i</a:t>
            </a:r>
            <a:r>
              <a:rPr lang="ru-RU" sz="1600" dirty="0" err="1"/>
              <a:t>зного</a:t>
            </a:r>
            <a:r>
              <a:rPr lang="ru-RU" sz="1600" dirty="0"/>
              <a:t> (</a:t>
            </a:r>
            <a:r>
              <a:rPr lang="ru-RU" sz="1600" dirty="0" err="1"/>
              <a:t>експортного</a:t>
            </a:r>
            <a:r>
              <a:rPr lang="ru-RU" sz="1600" dirty="0"/>
              <a:t>) </a:t>
            </a:r>
            <a:r>
              <a:rPr lang="ru-RU" sz="1600" dirty="0" err="1"/>
              <a:t>мита</a:t>
            </a:r>
            <a:r>
              <a:rPr lang="ru-RU" sz="1600" dirty="0"/>
              <a:t>;</a:t>
            </a:r>
          </a:p>
          <a:p>
            <a:pPr algn="just"/>
            <a:r>
              <a:rPr lang="ru-RU" sz="1600" dirty="0" err="1" smtClean="0"/>
              <a:t>обсяг</a:t>
            </a:r>
            <a:r>
              <a:rPr lang="uk-UA" sz="1600" dirty="0"/>
              <a:t>и</a:t>
            </a:r>
            <a:r>
              <a:rPr lang="ru-RU" sz="1600" dirty="0" smtClean="0"/>
              <a:t> </a:t>
            </a:r>
            <a:r>
              <a:rPr lang="ru-RU" sz="1600" dirty="0" err="1"/>
              <a:t>тарифних</a:t>
            </a:r>
            <a:r>
              <a:rPr lang="ru-RU" sz="1600" dirty="0"/>
              <a:t> квот в</a:t>
            </a:r>
            <a:r>
              <a:rPr lang="en-US" sz="1600" dirty="0"/>
              <a:t>i</a:t>
            </a:r>
            <a:r>
              <a:rPr lang="ru-RU" sz="1600" dirty="0" err="1"/>
              <a:t>дпов</a:t>
            </a:r>
            <a:r>
              <a:rPr lang="en-US" sz="1600" dirty="0"/>
              <a:t>i</a:t>
            </a:r>
            <a:r>
              <a:rPr lang="ru-RU" sz="1600" dirty="0"/>
              <a:t>дно до Угоди м</a:t>
            </a:r>
            <a:r>
              <a:rPr lang="en-US" sz="1600" dirty="0"/>
              <a:t>i</a:t>
            </a:r>
            <a:r>
              <a:rPr lang="ru-RU" sz="1600" dirty="0"/>
              <a:t>ж </a:t>
            </a:r>
            <a:r>
              <a:rPr lang="ru-RU" sz="1600" dirty="0" err="1"/>
              <a:t>Україною</a:t>
            </a:r>
            <a:r>
              <a:rPr lang="ru-RU" sz="1600" dirty="0"/>
              <a:t> та </a:t>
            </a:r>
            <a:r>
              <a:rPr lang="ru-RU" sz="1600" dirty="0" err="1"/>
              <a:t>ЄС</a:t>
            </a:r>
            <a:r>
              <a:rPr lang="ru-RU" sz="1600" dirty="0"/>
              <a:t>;</a:t>
            </a:r>
          </a:p>
          <a:p>
            <a:pPr algn="just"/>
            <a:r>
              <a:rPr lang="ru-RU" sz="1600" dirty="0" err="1" smtClean="0"/>
              <a:t>обсяг</a:t>
            </a:r>
            <a:r>
              <a:rPr lang="uk-UA" sz="1600" dirty="0"/>
              <a:t>и</a:t>
            </a:r>
            <a:r>
              <a:rPr lang="ru-RU" sz="1600" dirty="0" smtClean="0"/>
              <a:t> </a:t>
            </a:r>
            <a:r>
              <a:rPr lang="ru-RU" sz="1600" dirty="0" err="1"/>
              <a:t>тарифних</a:t>
            </a:r>
            <a:r>
              <a:rPr lang="ru-RU" sz="1600" dirty="0"/>
              <a:t> квот в</a:t>
            </a:r>
            <a:r>
              <a:rPr lang="en-US" sz="1600" dirty="0"/>
              <a:t>i</a:t>
            </a:r>
            <a:r>
              <a:rPr lang="ru-RU" sz="1600" dirty="0" err="1"/>
              <a:t>дпов</a:t>
            </a:r>
            <a:r>
              <a:rPr lang="en-US" sz="1600" dirty="0"/>
              <a:t>i</a:t>
            </a:r>
            <a:r>
              <a:rPr lang="ru-RU" sz="1600" dirty="0"/>
              <a:t>дно до Угоди м</a:t>
            </a:r>
            <a:r>
              <a:rPr lang="en-US" sz="1600" dirty="0"/>
              <a:t>i</a:t>
            </a:r>
            <a:r>
              <a:rPr lang="ru-RU" sz="1600" dirty="0"/>
              <a:t>ж </a:t>
            </a:r>
            <a:r>
              <a:rPr lang="ru-RU" sz="1600" dirty="0" err="1"/>
              <a:t>Україною</a:t>
            </a:r>
            <a:r>
              <a:rPr lang="ru-RU" sz="1600" dirty="0"/>
              <a:t> та </a:t>
            </a:r>
            <a:r>
              <a:rPr lang="ru-RU" sz="1600" dirty="0" err="1"/>
              <a:t>Канадою</a:t>
            </a:r>
            <a:r>
              <a:rPr lang="ru-RU" sz="1600" dirty="0"/>
              <a:t>;</a:t>
            </a:r>
          </a:p>
          <a:p>
            <a:pPr algn="just"/>
            <a:r>
              <a:rPr lang="ru-RU" sz="1600" dirty="0" err="1" smtClean="0"/>
              <a:t>обсяг</a:t>
            </a:r>
            <a:r>
              <a:rPr lang="uk-UA" sz="1600" dirty="0"/>
              <a:t>и</a:t>
            </a:r>
            <a:r>
              <a:rPr lang="ru-RU" sz="1600" dirty="0" smtClean="0"/>
              <a:t> </a:t>
            </a:r>
            <a:r>
              <a:rPr lang="ru-RU" sz="1600" dirty="0" err="1"/>
              <a:t>тарифних</a:t>
            </a:r>
            <a:r>
              <a:rPr lang="ru-RU" sz="1600" dirty="0"/>
              <a:t> квот в</a:t>
            </a:r>
            <a:r>
              <a:rPr lang="en-US" sz="1600" dirty="0"/>
              <a:t>i</a:t>
            </a:r>
            <a:r>
              <a:rPr lang="ru-RU" sz="1600" dirty="0" err="1"/>
              <a:t>дпов</a:t>
            </a:r>
            <a:r>
              <a:rPr lang="en-US" sz="1600" dirty="0"/>
              <a:t>i</a:t>
            </a:r>
            <a:r>
              <a:rPr lang="ru-RU" sz="1600" dirty="0"/>
              <a:t>дно до в</a:t>
            </a:r>
            <a:r>
              <a:rPr lang="en-US" sz="1600" dirty="0"/>
              <a:t>i</a:t>
            </a:r>
            <a:r>
              <a:rPr lang="ru-RU" sz="1600" dirty="0" err="1"/>
              <a:t>дпов</a:t>
            </a:r>
            <a:r>
              <a:rPr lang="en-US" sz="1600" dirty="0"/>
              <a:t>i</a:t>
            </a:r>
            <a:r>
              <a:rPr lang="ru-RU" sz="1600" dirty="0"/>
              <a:t>дно до Угоди про пол</a:t>
            </a:r>
            <a:r>
              <a:rPr lang="en-US" sz="1600" dirty="0"/>
              <a:t>i</a:t>
            </a:r>
            <a:r>
              <a:rPr lang="ru-RU" sz="1600" dirty="0" err="1"/>
              <a:t>тичне</a:t>
            </a:r>
            <a:r>
              <a:rPr lang="ru-RU" sz="1600" dirty="0"/>
              <a:t> </a:t>
            </a:r>
            <a:r>
              <a:rPr lang="ru-RU" sz="1600" dirty="0" err="1"/>
              <a:t>сп</a:t>
            </a:r>
            <a:r>
              <a:rPr lang="en-US" sz="1600" dirty="0"/>
              <a:t>i</a:t>
            </a:r>
            <a:r>
              <a:rPr lang="ru-RU" sz="1600" dirty="0" err="1"/>
              <a:t>вроб</a:t>
            </a:r>
            <a:r>
              <a:rPr lang="en-US" sz="1600" dirty="0"/>
              <a:t>i</a:t>
            </a:r>
            <a:r>
              <a:rPr lang="ru-RU" sz="1600" dirty="0" err="1"/>
              <a:t>тництво</a:t>
            </a:r>
            <a:r>
              <a:rPr lang="ru-RU" sz="1600" dirty="0"/>
              <a:t>, в</a:t>
            </a:r>
            <a:r>
              <a:rPr lang="en-US" sz="1600" dirty="0"/>
              <a:t>i</a:t>
            </a:r>
            <a:r>
              <a:rPr lang="ru-RU" sz="1600" dirty="0"/>
              <a:t>льну торг</a:t>
            </a:r>
            <a:r>
              <a:rPr lang="en-US" sz="1600" dirty="0"/>
              <a:t>i</a:t>
            </a:r>
            <a:r>
              <a:rPr lang="ru-RU" sz="1600" dirty="0" err="1"/>
              <a:t>влю</a:t>
            </a:r>
            <a:r>
              <a:rPr lang="ru-RU" sz="1600" dirty="0"/>
              <a:t> </a:t>
            </a:r>
            <a:r>
              <a:rPr lang="en-US" sz="1600" dirty="0"/>
              <a:t>i </a:t>
            </a:r>
            <a:r>
              <a:rPr lang="ru-RU" sz="1600" dirty="0"/>
              <a:t>стратег</a:t>
            </a:r>
            <a:r>
              <a:rPr lang="en-US" sz="1600" dirty="0"/>
              <a:t>i</a:t>
            </a:r>
            <a:r>
              <a:rPr lang="ru-RU" sz="1600" dirty="0" err="1"/>
              <a:t>чне</a:t>
            </a:r>
            <a:r>
              <a:rPr lang="ru-RU" sz="1600" dirty="0"/>
              <a:t> партнерство м</a:t>
            </a:r>
            <a:r>
              <a:rPr lang="en-US" sz="1600" dirty="0"/>
              <a:t>i</a:t>
            </a:r>
            <a:r>
              <a:rPr lang="ru-RU" sz="1600" dirty="0"/>
              <a:t>ж </a:t>
            </a:r>
            <a:r>
              <a:rPr lang="ru-RU" sz="1600" dirty="0" err="1"/>
              <a:t>Україною</a:t>
            </a:r>
            <a:r>
              <a:rPr lang="ru-RU" sz="1600" dirty="0"/>
              <a:t> та </a:t>
            </a:r>
            <a:r>
              <a:rPr lang="ru-RU" sz="1600" dirty="0" err="1"/>
              <a:t>Сполученим</a:t>
            </a:r>
            <a:r>
              <a:rPr lang="ru-RU" sz="1600" dirty="0"/>
              <a:t> </a:t>
            </a:r>
            <a:r>
              <a:rPr lang="ru-RU" sz="1600" dirty="0" err="1"/>
              <a:t>Корол</a:t>
            </a:r>
            <a:r>
              <a:rPr lang="en-US" sz="1600" dirty="0"/>
              <a:t>i</a:t>
            </a:r>
            <a:r>
              <a:rPr lang="ru-RU" sz="1600" dirty="0" err="1"/>
              <a:t>вством</a:t>
            </a:r>
            <a:r>
              <a:rPr lang="ru-RU" sz="1600" dirty="0"/>
              <a:t> </a:t>
            </a:r>
            <a:r>
              <a:rPr lang="ru-RU" sz="1600" dirty="0" err="1"/>
              <a:t>Великої</a:t>
            </a:r>
            <a:r>
              <a:rPr lang="ru-RU" sz="1600" dirty="0"/>
              <a:t> </a:t>
            </a:r>
            <a:r>
              <a:rPr lang="ru-RU" sz="1600" dirty="0" err="1"/>
              <a:t>Британ</a:t>
            </a:r>
            <a:r>
              <a:rPr lang="en-US" sz="1600" dirty="0"/>
              <a:t>i</a:t>
            </a:r>
            <a:r>
              <a:rPr lang="ru-RU" sz="1600" dirty="0"/>
              <a:t>ї </a:t>
            </a:r>
            <a:r>
              <a:rPr lang="en-US" sz="1600" dirty="0"/>
              <a:t>i </a:t>
            </a:r>
            <a:r>
              <a:rPr lang="ru-RU" sz="1600" dirty="0"/>
              <a:t>П</a:t>
            </a:r>
            <a:r>
              <a:rPr lang="en-US" sz="1600" dirty="0"/>
              <a:t>i</a:t>
            </a:r>
            <a:r>
              <a:rPr lang="ru-RU" sz="1600" dirty="0" err="1"/>
              <a:t>вн</a:t>
            </a:r>
            <a:r>
              <a:rPr lang="en-US" sz="1600" dirty="0"/>
              <a:t>i</a:t>
            </a:r>
            <a:r>
              <a:rPr lang="ru-RU" sz="1600" dirty="0" err="1"/>
              <a:t>чної</a:t>
            </a:r>
            <a:r>
              <a:rPr lang="ru-RU" sz="1600" dirty="0"/>
              <a:t> </a:t>
            </a:r>
            <a:r>
              <a:rPr lang="en-US" sz="1600" dirty="0"/>
              <a:t>I</a:t>
            </a:r>
            <a:r>
              <a:rPr lang="ru-RU" sz="1600" dirty="0" err="1"/>
              <a:t>рланд</a:t>
            </a:r>
            <a:r>
              <a:rPr lang="en-US" sz="1600" dirty="0"/>
              <a:t>i</a:t>
            </a:r>
            <a:r>
              <a:rPr lang="ru-RU" sz="1600" dirty="0"/>
              <a:t>ї</a:t>
            </a:r>
            <a:r>
              <a:rPr lang="ru-RU" sz="1600" dirty="0" smtClean="0"/>
              <a:t>.</a:t>
            </a:r>
            <a:endParaRPr lang="ru-RU" dirty="0"/>
          </a:p>
        </p:txBody>
      </p:sp>
    </p:spTree>
    <p:extLst>
      <p:ext uri="{BB962C8B-B14F-4D97-AF65-F5344CB8AC3E}">
        <p14:creationId xmlns:p14="http://schemas.microsoft.com/office/powerpoint/2010/main" val="2354212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32" y="326538"/>
            <a:ext cx="8784976" cy="4247317"/>
          </a:xfrm>
          <a:prstGeom prst="rect">
            <a:avLst/>
          </a:prstGeom>
          <a:noFill/>
        </p:spPr>
        <p:txBody>
          <a:bodyPr wrap="square" rtlCol="0">
            <a:spAutoFit/>
          </a:bodyPr>
          <a:lstStyle/>
          <a:p>
            <a:r>
              <a:rPr lang="uk-UA" dirty="0" smtClean="0"/>
              <a:t>Наказ Міністерства фінансів України «</a:t>
            </a:r>
            <a:r>
              <a:rPr lang="uk-UA" b="1" dirty="0" smtClean="0"/>
              <a:t>Про затвердження відомчих класифікаторів інформації з питань державної митної справи, які використовуються у процесі оформлення митних декларацій</a:t>
            </a:r>
            <a:r>
              <a:rPr lang="uk-UA" dirty="0" smtClean="0"/>
              <a:t>» від 20.09.2012 року № 1011</a:t>
            </a:r>
          </a:p>
          <a:p>
            <a:endParaRPr lang="uk-UA" dirty="0"/>
          </a:p>
          <a:p>
            <a:r>
              <a:rPr lang="uk-UA" dirty="0" smtClean="0"/>
              <a:t>Регламентується: </a:t>
            </a:r>
          </a:p>
          <a:p>
            <a:endParaRPr lang="uk-UA" dirty="0" smtClean="0"/>
          </a:p>
          <a:p>
            <a:r>
              <a:rPr lang="uk-UA" dirty="0" smtClean="0"/>
              <a:t>1. Класифікатор митних режимів </a:t>
            </a:r>
          </a:p>
          <a:p>
            <a:r>
              <a:rPr lang="uk-UA" dirty="0" smtClean="0"/>
              <a:t>2. </a:t>
            </a:r>
            <a:r>
              <a:rPr lang="uk-UA" b="1" dirty="0" smtClean="0"/>
              <a:t>КЛАСИФІКАТОР особливостей переміщення товарів </a:t>
            </a:r>
            <a:r>
              <a:rPr lang="ru-RU" b="1" dirty="0" smtClean="0"/>
              <a:t>через </a:t>
            </a:r>
            <a:r>
              <a:rPr lang="uk-UA" b="1" dirty="0" smtClean="0"/>
              <a:t>митний кордон України</a:t>
            </a:r>
            <a:endParaRPr lang="uk-UA" dirty="0" smtClean="0"/>
          </a:p>
          <a:p>
            <a:r>
              <a:rPr lang="uk-UA" dirty="0" smtClean="0"/>
              <a:t>3. Класифікатор умов поставки </a:t>
            </a:r>
          </a:p>
          <a:p>
            <a:pPr algn="just"/>
            <a:r>
              <a:rPr lang="uk-UA" dirty="0" smtClean="0"/>
              <a:t>4. </a:t>
            </a:r>
            <a:r>
              <a:rPr lang="uk-UA" b="1" dirty="0" smtClean="0"/>
              <a:t>КЛАСИФІКАТОР звільнень від сплати митних платежів</a:t>
            </a:r>
            <a:r>
              <a:rPr lang="ru-RU" b="1" dirty="0" smtClean="0"/>
              <a:t> </a:t>
            </a:r>
            <a:r>
              <a:rPr lang="ru-RU" b="1" dirty="0"/>
              <a:t>при </a:t>
            </a:r>
            <a:r>
              <a:rPr lang="uk-UA" b="1" dirty="0" smtClean="0"/>
              <a:t>ввезенні товарів </a:t>
            </a:r>
            <a:r>
              <a:rPr lang="ru-RU" b="1" dirty="0" smtClean="0"/>
              <a:t>на </a:t>
            </a:r>
            <a:r>
              <a:rPr lang="uk-UA" b="1" dirty="0" smtClean="0"/>
              <a:t>митну територію України </a:t>
            </a:r>
            <a:endParaRPr lang="uk-UA" dirty="0" smtClean="0"/>
          </a:p>
          <a:p>
            <a:r>
              <a:rPr lang="uk-UA" dirty="0" smtClean="0"/>
              <a:t>5. </a:t>
            </a:r>
            <a:r>
              <a:rPr lang="uk-UA" b="1" dirty="0" smtClean="0"/>
              <a:t>КЛАСИФІКАТОР звільнень від сплати вивізного мита</a:t>
            </a:r>
            <a:endParaRPr lang="uk-UA" dirty="0" smtClean="0"/>
          </a:p>
          <a:p>
            <a:r>
              <a:rPr lang="uk-UA" dirty="0" smtClean="0"/>
              <a:t>6. </a:t>
            </a:r>
            <a:r>
              <a:rPr lang="ru-RU" b="1" dirty="0" err="1" smtClean="0"/>
              <a:t>КЛАСИФІКАТОР</a:t>
            </a:r>
            <a:r>
              <a:rPr lang="ru-RU" b="1" dirty="0" smtClean="0"/>
              <a:t> </a:t>
            </a:r>
            <a:r>
              <a:rPr lang="ru-RU" b="1" dirty="0" err="1" smtClean="0"/>
              <a:t>документів</a:t>
            </a:r>
            <a:r>
              <a:rPr lang="ru-RU" b="1" dirty="0"/>
              <a:t>, </a:t>
            </a:r>
            <a:r>
              <a:rPr lang="ru-RU" b="1" dirty="0" err="1"/>
              <a:t>сертифікатів</a:t>
            </a:r>
            <a:r>
              <a:rPr lang="ru-RU" b="1" dirty="0"/>
              <a:t>, </a:t>
            </a:r>
            <a:r>
              <a:rPr lang="ru-RU" b="1" dirty="0" err="1"/>
              <a:t>дозволів</a:t>
            </a:r>
            <a:r>
              <a:rPr lang="ru-RU" b="1" dirty="0"/>
              <a:t> та </a:t>
            </a:r>
            <a:r>
              <a:rPr lang="ru-RU" b="1" dirty="0" err="1"/>
              <a:t>додаткової</a:t>
            </a:r>
            <a:r>
              <a:rPr lang="ru-RU" b="1" dirty="0"/>
              <a:t> </a:t>
            </a:r>
            <a:r>
              <a:rPr lang="ru-RU" b="1" dirty="0" err="1"/>
              <a:t>інформації</a:t>
            </a:r>
            <a:endParaRPr lang="uk-UA" dirty="0" smtClean="0"/>
          </a:p>
          <a:p>
            <a:pPr algn="just"/>
            <a:r>
              <a:rPr lang="uk-UA" dirty="0" smtClean="0"/>
              <a:t>7. </a:t>
            </a:r>
            <a:r>
              <a:rPr lang="ru-RU" b="1" dirty="0" err="1" smtClean="0"/>
              <a:t>КЛАСИФІКАТОР</a:t>
            </a:r>
            <a:r>
              <a:rPr lang="ru-RU" b="1" dirty="0" smtClean="0"/>
              <a:t> </a:t>
            </a:r>
            <a:r>
              <a:rPr lang="ru-RU" b="1" dirty="0" err="1" smtClean="0"/>
              <a:t>митних</a:t>
            </a:r>
            <a:r>
              <a:rPr lang="ru-RU" b="1" dirty="0" smtClean="0"/>
              <a:t> </a:t>
            </a:r>
            <a:r>
              <a:rPr lang="ru-RU" b="1" dirty="0"/>
              <a:t>формальностей, </a:t>
            </a:r>
            <a:r>
              <a:rPr lang="ru-RU" b="1" dirty="0" err="1"/>
              <a:t>що</a:t>
            </a:r>
            <a:r>
              <a:rPr lang="ru-RU" b="1" dirty="0"/>
              <a:t> </a:t>
            </a:r>
            <a:r>
              <a:rPr lang="ru-RU" b="1" dirty="0" err="1"/>
              <a:t>можуть</a:t>
            </a:r>
            <a:r>
              <a:rPr lang="ru-RU" b="1" dirty="0"/>
              <a:t> бути </a:t>
            </a:r>
            <a:r>
              <a:rPr lang="ru-RU" b="1" dirty="0" err="1"/>
              <a:t>визначені</a:t>
            </a:r>
            <a:r>
              <a:rPr lang="ru-RU" b="1" dirty="0"/>
              <a:t> за результатами </a:t>
            </a:r>
            <a:r>
              <a:rPr lang="ru-RU" b="1" dirty="0" err="1"/>
              <a:t>застосування</a:t>
            </a:r>
            <a:r>
              <a:rPr lang="ru-RU" b="1" dirty="0"/>
              <a:t> </a:t>
            </a:r>
            <a:r>
              <a:rPr lang="ru-RU" b="1" dirty="0" err="1"/>
              <a:t>системи</a:t>
            </a:r>
            <a:r>
              <a:rPr lang="ru-RU" b="1" dirty="0"/>
              <a:t> </a:t>
            </a:r>
            <a:r>
              <a:rPr lang="ru-RU" b="1" dirty="0" err="1"/>
              <a:t>управління</a:t>
            </a:r>
            <a:r>
              <a:rPr lang="ru-RU" b="1" dirty="0"/>
              <a:t> </a:t>
            </a:r>
            <a:r>
              <a:rPr lang="ru-RU" b="1" dirty="0" err="1" smtClean="0"/>
              <a:t>ризиками</a:t>
            </a:r>
            <a:endParaRPr lang="uk-UA" dirty="0" smtClean="0"/>
          </a:p>
        </p:txBody>
      </p:sp>
    </p:spTree>
    <p:extLst>
      <p:ext uri="{BB962C8B-B14F-4D97-AF65-F5344CB8AC3E}">
        <p14:creationId xmlns:p14="http://schemas.microsoft.com/office/powerpoint/2010/main" val="2285757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1140" y="332656"/>
            <a:ext cx="8208912" cy="2862322"/>
          </a:xfrm>
          <a:prstGeom prst="rect">
            <a:avLst/>
          </a:prstGeom>
          <a:noFill/>
        </p:spPr>
        <p:txBody>
          <a:bodyPr wrap="square" rtlCol="0">
            <a:spAutoFit/>
          </a:bodyPr>
          <a:lstStyle/>
          <a:p>
            <a:pPr algn="just"/>
            <a:r>
              <a:rPr lang="uk-UA" dirty="0" smtClean="0"/>
              <a:t>Міністерство охорони здоров'я видає накази щодо </a:t>
            </a:r>
            <a:r>
              <a:rPr lang="uk-UA" b="1" dirty="0" smtClean="0"/>
              <a:t>затвердження </a:t>
            </a:r>
            <a:r>
              <a:rPr lang="uk-UA" b="1" dirty="0" err="1" smtClean="0"/>
              <a:t>перелiку</a:t>
            </a:r>
            <a:r>
              <a:rPr lang="uk-UA" b="1" dirty="0" smtClean="0"/>
              <a:t> </a:t>
            </a:r>
            <a:r>
              <a:rPr lang="uk-UA" b="1" dirty="0" err="1" smtClean="0"/>
              <a:t>лiкарських</a:t>
            </a:r>
            <a:r>
              <a:rPr lang="uk-UA" b="1" dirty="0" smtClean="0"/>
              <a:t> </a:t>
            </a:r>
            <a:r>
              <a:rPr lang="uk-UA" b="1" dirty="0" err="1" smtClean="0"/>
              <a:t>засобiв</a:t>
            </a:r>
            <a:r>
              <a:rPr lang="uk-UA" b="1" dirty="0" smtClean="0"/>
              <a:t> та медичних </a:t>
            </a:r>
            <a:r>
              <a:rPr lang="uk-UA" b="1" dirty="0" err="1" smtClean="0"/>
              <a:t>виробiв</a:t>
            </a:r>
            <a:r>
              <a:rPr lang="uk-UA" b="1" dirty="0" smtClean="0"/>
              <a:t>, що ввозяться та постачаються на митну </a:t>
            </a:r>
            <a:r>
              <a:rPr lang="uk-UA" b="1" dirty="0" err="1" smtClean="0"/>
              <a:t>територiю</a:t>
            </a:r>
            <a:r>
              <a:rPr lang="uk-UA" b="1" dirty="0" smtClean="0"/>
              <a:t> України </a:t>
            </a:r>
            <a:r>
              <a:rPr lang="uk-UA" b="1" dirty="0" err="1" smtClean="0"/>
              <a:t>пiд</a:t>
            </a:r>
            <a:r>
              <a:rPr lang="uk-UA" b="1" dirty="0" smtClean="0"/>
              <a:t> час воєнного стану</a:t>
            </a:r>
          </a:p>
          <a:p>
            <a:pPr algn="just"/>
            <a:r>
              <a:rPr lang="uk-UA" dirty="0" smtClean="0"/>
              <a:t> </a:t>
            </a:r>
            <a:r>
              <a:rPr lang="en-US" dirty="0">
                <a:hlinkClick r:id="rId2"/>
              </a:rPr>
              <a:t>https://</a:t>
            </a:r>
            <a:r>
              <a:rPr lang="en-US" dirty="0" smtClean="0">
                <a:hlinkClick r:id="rId2"/>
              </a:rPr>
              <a:t>moz.gov.ua/nakazi-moz</a:t>
            </a:r>
            <a:r>
              <a:rPr lang="uk-UA" dirty="0" smtClean="0"/>
              <a:t> </a:t>
            </a:r>
          </a:p>
          <a:p>
            <a:pPr algn="just"/>
            <a:endParaRPr lang="uk-UA" dirty="0"/>
          </a:p>
          <a:p>
            <a:pPr algn="just"/>
            <a:r>
              <a:rPr lang="uk-UA" dirty="0" err="1" smtClean="0"/>
              <a:t>Держспоживслужба</a:t>
            </a:r>
            <a:r>
              <a:rPr lang="uk-UA" dirty="0" smtClean="0"/>
              <a:t> оновлює </a:t>
            </a:r>
            <a:r>
              <a:rPr lang="uk-UA" b="1" dirty="0" smtClean="0"/>
              <a:t>перелік заборон на ввезення на митну територію України</a:t>
            </a:r>
            <a:r>
              <a:rPr lang="uk-UA" dirty="0" smtClean="0"/>
              <a:t> </a:t>
            </a:r>
            <a:r>
              <a:rPr lang="en-US" dirty="0">
                <a:hlinkClick r:id="rId3"/>
              </a:rPr>
              <a:t>https://</a:t>
            </a:r>
            <a:r>
              <a:rPr lang="en-US" dirty="0" smtClean="0">
                <a:hlinkClick r:id="rId3"/>
              </a:rPr>
              <a:t>dpss.gov.ua/bezpechnist-harchovih-produktiv-ta-veterinarna-medicina/diyuchi-zaboroni</a:t>
            </a:r>
            <a:r>
              <a:rPr lang="uk-UA" dirty="0" smtClean="0"/>
              <a:t> </a:t>
            </a:r>
          </a:p>
          <a:p>
            <a:pPr algn="just"/>
            <a:endParaRPr lang="uk-UA" dirty="0"/>
          </a:p>
          <a:p>
            <a:pPr algn="just"/>
            <a:endParaRPr lang="ru-RU" dirty="0"/>
          </a:p>
        </p:txBody>
      </p:sp>
      <p:sp>
        <p:nvSpPr>
          <p:cNvPr id="3" name="TextBox 2"/>
          <p:cNvSpPr txBox="1"/>
          <p:nvPr/>
        </p:nvSpPr>
        <p:spPr>
          <a:xfrm>
            <a:off x="193108" y="3861048"/>
            <a:ext cx="8496944" cy="2585323"/>
          </a:xfrm>
          <a:prstGeom prst="rect">
            <a:avLst/>
          </a:prstGeom>
          <a:noFill/>
        </p:spPr>
        <p:txBody>
          <a:bodyPr wrap="square" rtlCol="0">
            <a:spAutoFit/>
          </a:bodyPr>
          <a:lstStyle/>
          <a:p>
            <a:pPr algn="ctr"/>
            <a:r>
              <a:rPr lang="uk-UA" cap="all" dirty="0" smtClean="0"/>
              <a:t>ОБМЕЖУВАЛЬНІ ЗАХОДИ ЩОДО ІМПОРТУ ТОВАРІВ В УКРАЇНУ </a:t>
            </a:r>
          </a:p>
          <a:p>
            <a:pPr algn="ctr"/>
            <a:r>
              <a:rPr lang="uk-UA" cap="all" dirty="0" smtClean="0"/>
              <a:t>(АНТИДЕМПІНГОВІ, КОМПЕНСАЦІЙНІ ТА СПЕЦІАЛЬНІ ЗАХОДИ)</a:t>
            </a:r>
          </a:p>
          <a:p>
            <a:pPr algn="ctr"/>
            <a:endParaRPr lang="uk-UA" cap="all" dirty="0"/>
          </a:p>
          <a:p>
            <a:pPr algn="ctr"/>
            <a:r>
              <a:rPr lang="en-US" cap="all" dirty="0">
                <a:hlinkClick r:id="rId4"/>
              </a:rPr>
              <a:t>https://</a:t>
            </a:r>
            <a:r>
              <a:rPr lang="en-US" cap="all" dirty="0" smtClean="0">
                <a:hlinkClick r:id="rId4"/>
              </a:rPr>
              <a:t>me.gov.ua/Documents/Detail?lang=uk-UA&amp;id=2d92511f-c6fa-468a-97f3-bc353742db15&amp;title=ZakhistInteresivNatsionalnikhTovarovirobnikivNaVnutrishnomuRinku</a:t>
            </a:r>
            <a:r>
              <a:rPr lang="uk-UA" cap="all" dirty="0" smtClean="0"/>
              <a:t> </a:t>
            </a:r>
          </a:p>
          <a:p>
            <a:pPr algn="just"/>
            <a:endParaRPr lang="uk-UA" b="1" dirty="0"/>
          </a:p>
          <a:p>
            <a:pPr algn="just"/>
            <a:endParaRPr lang="ru-RU" dirty="0"/>
          </a:p>
        </p:txBody>
      </p:sp>
    </p:spTree>
    <p:extLst>
      <p:ext uri="{BB962C8B-B14F-4D97-AF65-F5344CB8AC3E}">
        <p14:creationId xmlns:p14="http://schemas.microsoft.com/office/powerpoint/2010/main" val="2285757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72816"/>
            <a:ext cx="8640960" cy="3139321"/>
          </a:xfrm>
          <a:prstGeom prst="rect">
            <a:avLst/>
          </a:prstGeom>
          <a:noFill/>
        </p:spPr>
        <p:txBody>
          <a:bodyPr wrap="square" rtlCol="0">
            <a:spAutoFit/>
          </a:bodyPr>
          <a:lstStyle/>
          <a:p>
            <a:pPr indent="457200" algn="just"/>
            <a:r>
              <a:rPr lang="uk-UA" b="1" dirty="0" smtClean="0">
                <a:solidFill>
                  <a:srgbClr val="C00000"/>
                </a:solidFill>
              </a:rPr>
              <a:t>Імпорт (випуск для вільного обігу) - це митний режим, відповідно до якого іноземні товари після сплати всіх митних платежів, встановлених законами України на імпорт цих товарів, та виконання усіх необхідних митних формальностей випускаються для вільного обігу на митній території України.</a:t>
            </a:r>
          </a:p>
          <a:p>
            <a:pPr indent="457200" algn="just"/>
            <a:endParaRPr lang="uk-UA" b="1" dirty="0">
              <a:solidFill>
                <a:srgbClr val="C00000"/>
              </a:solidFill>
            </a:endParaRPr>
          </a:p>
          <a:p>
            <a:pPr indent="457200" algn="just"/>
            <a:endParaRPr lang="uk-UA" smtClean="0"/>
          </a:p>
          <a:p>
            <a:pPr indent="457200" algn="just"/>
            <a:r>
              <a:rPr lang="uk-UA" smtClean="0"/>
              <a:t>Митний </a:t>
            </a:r>
            <a:r>
              <a:rPr lang="uk-UA" dirty="0" smtClean="0"/>
              <a:t>режим імпорту може бути застосований до товарів, що надходять на митну територію України, та до товарів, що зберігаються під митним контролем або поміщені в інший митний режим, а також до продуктів переробки товарів, поміщених у митний режим переробки на митній території.</a:t>
            </a:r>
          </a:p>
          <a:p>
            <a:pPr algn="just"/>
            <a:endParaRPr lang="uk-UA" b="1" dirty="0">
              <a:solidFill>
                <a:srgbClr val="C00000"/>
              </a:solidFill>
            </a:endParaRPr>
          </a:p>
        </p:txBody>
      </p:sp>
    </p:spTree>
    <p:extLst>
      <p:ext uri="{BB962C8B-B14F-4D97-AF65-F5344CB8AC3E}">
        <p14:creationId xmlns:p14="http://schemas.microsoft.com/office/powerpoint/2010/main" val="1176518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6342" y="620688"/>
            <a:ext cx="8784976" cy="4247317"/>
          </a:xfrm>
          <a:prstGeom prst="rect">
            <a:avLst/>
          </a:prstGeom>
          <a:noFill/>
        </p:spPr>
        <p:txBody>
          <a:bodyPr wrap="square" rtlCol="0">
            <a:spAutoFit/>
          </a:bodyPr>
          <a:lstStyle/>
          <a:p>
            <a:pPr algn="just"/>
            <a:r>
              <a:rPr lang="uk-UA" dirty="0" smtClean="0"/>
              <a:t>Постанова КМУ </a:t>
            </a:r>
            <a:r>
              <a:rPr lang="uk-UA" b="1" dirty="0" smtClean="0"/>
              <a:t>Про затвердження Порядку ввезення на митну територію України у митному режимі імпорту та цільового використання державними науковими установами, державними закладами вищої освіти товарів, визначених пунктом 21 частини першої статті 282 Митного кодексу України, що звільняються від оподаткування митом, а також операції з ввезення яких на митну територію України звільняються від оподаткування податком на додану вартість </a:t>
            </a:r>
            <a:r>
              <a:rPr lang="uk-UA" dirty="0" smtClean="0"/>
              <a:t>від 04.11.2022 року № 1296 </a:t>
            </a:r>
          </a:p>
          <a:p>
            <a:pPr algn="just"/>
            <a:endParaRPr lang="uk-UA" dirty="0"/>
          </a:p>
          <a:p>
            <a:pPr indent="457200" algn="just"/>
            <a:r>
              <a:rPr lang="uk-UA" dirty="0" smtClean="0"/>
              <a:t>Під час митного оформлення товарів, які ввозяться в Україну, державна наукова установа або державний заклад вищої освіти, крім документів та відомостей, визначених </a:t>
            </a:r>
            <a:r>
              <a:rPr lang="uk-UA" u="sng" dirty="0" smtClean="0">
                <a:hlinkClick r:id="rId2"/>
              </a:rPr>
              <a:t>статтею 335</a:t>
            </a:r>
            <a:r>
              <a:rPr lang="uk-UA" dirty="0" smtClean="0"/>
              <a:t> Митного кодексу України, подають митному </a:t>
            </a:r>
            <a:r>
              <a:rPr lang="uk-UA" dirty="0" err="1" smtClean="0"/>
              <a:t>органу </a:t>
            </a:r>
            <a:r>
              <a:rPr lang="uk-UA" u="sng" dirty="0" err="1" smtClean="0">
                <a:hlinkClick r:id="rId3"/>
              </a:rPr>
              <a:t>довідку-підтверджен</a:t>
            </a:r>
            <a:r>
              <a:rPr lang="uk-UA" u="sng" dirty="0" smtClean="0">
                <a:hlinkClick r:id="rId3"/>
              </a:rPr>
              <a:t>ня</a:t>
            </a:r>
            <a:r>
              <a:rPr lang="uk-UA" dirty="0" smtClean="0"/>
              <a:t> щодо призначення зазначених товарів для забезпечення власної освітньої, наукової та науково-технічної діяльності.</a:t>
            </a:r>
          </a:p>
          <a:p>
            <a:pPr indent="457200" algn="just"/>
            <a:endParaRPr lang="uk-UA" dirty="0" smtClean="0"/>
          </a:p>
          <a:p>
            <a:pPr algn="just"/>
            <a:endParaRPr lang="uk-UA" dirty="0"/>
          </a:p>
        </p:txBody>
      </p:sp>
    </p:spTree>
    <p:extLst>
      <p:ext uri="{BB962C8B-B14F-4D97-AF65-F5344CB8AC3E}">
        <p14:creationId xmlns:p14="http://schemas.microsoft.com/office/powerpoint/2010/main" val="2285757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700808"/>
            <a:ext cx="8712968" cy="1754326"/>
          </a:xfrm>
          <a:prstGeom prst="rect">
            <a:avLst/>
          </a:prstGeom>
        </p:spPr>
        <p:txBody>
          <a:bodyPr wrap="square">
            <a:spAutoFit/>
          </a:bodyPr>
          <a:lstStyle/>
          <a:p>
            <a:pPr indent="457200" algn="just"/>
            <a:r>
              <a:rPr lang="uk-UA" u="sng" dirty="0" smtClean="0">
                <a:hlinkClick r:id="rId2"/>
              </a:rPr>
              <a:t>заяву</a:t>
            </a:r>
            <a:r>
              <a:rPr lang="uk-UA" dirty="0" smtClean="0"/>
              <a:t> про видачу довідки щодо відповідності товарів вимогам </a:t>
            </a:r>
            <a:r>
              <a:rPr lang="uk-UA" u="sng" dirty="0" smtClean="0">
                <a:hlinkClick r:id="rId3"/>
              </a:rPr>
              <a:t>пункту 4</a:t>
            </a:r>
            <a:r>
              <a:rPr lang="uk-UA" dirty="0" smtClean="0"/>
              <a:t>;</a:t>
            </a:r>
          </a:p>
          <a:p>
            <a:pPr indent="457200" algn="just"/>
            <a:r>
              <a:rPr lang="uk-UA" dirty="0" smtClean="0"/>
              <a:t>копію відповідної угоди (договору) або іншого документа, який є підставою для ввезення товару на митну територію України;</a:t>
            </a:r>
          </a:p>
          <a:p>
            <a:pPr indent="457200" algn="just"/>
            <a:r>
              <a:rPr lang="uk-UA" dirty="0" smtClean="0"/>
              <a:t>документи, які підтверджують обсяг та вартість товару (рахунок-фактуру (інвойс);</a:t>
            </a:r>
          </a:p>
          <a:p>
            <a:pPr indent="457200" algn="just"/>
            <a:r>
              <a:rPr lang="uk-UA" dirty="0" smtClean="0"/>
              <a:t>лист-зобов’язання щодо використання товарів виключно з метою, визначеною </a:t>
            </a:r>
            <a:r>
              <a:rPr lang="uk-UA" u="sng" dirty="0" smtClean="0">
                <a:hlinkClick r:id="rId3"/>
              </a:rPr>
              <a:t>пунктом 4</a:t>
            </a:r>
            <a:r>
              <a:rPr lang="uk-UA" dirty="0"/>
              <a:t>.</a:t>
            </a:r>
          </a:p>
        </p:txBody>
      </p:sp>
      <p:sp>
        <p:nvSpPr>
          <p:cNvPr id="3" name="Прямоугольник 2"/>
          <p:cNvSpPr/>
          <p:nvPr/>
        </p:nvSpPr>
        <p:spPr>
          <a:xfrm>
            <a:off x="323528" y="332656"/>
            <a:ext cx="8712968" cy="1200329"/>
          </a:xfrm>
          <a:prstGeom prst="rect">
            <a:avLst/>
          </a:prstGeom>
        </p:spPr>
        <p:txBody>
          <a:bodyPr wrap="square">
            <a:spAutoFit/>
          </a:bodyPr>
          <a:lstStyle/>
          <a:p>
            <a:pPr indent="457200" algn="just"/>
            <a:r>
              <a:rPr lang="uk-UA" dirty="0"/>
              <a:t>Для </a:t>
            </a:r>
            <a:r>
              <a:rPr lang="uk-UA" dirty="0" err="1"/>
              <a:t>отримання </a:t>
            </a:r>
            <a:r>
              <a:rPr lang="uk-UA" u="sng" dirty="0" err="1">
                <a:hlinkClick r:id="rId4"/>
              </a:rPr>
              <a:t>довідк</a:t>
            </a:r>
            <a:r>
              <a:rPr lang="uk-UA" u="sng" dirty="0">
                <a:hlinkClick r:id="rId4"/>
              </a:rPr>
              <a:t>и</a:t>
            </a:r>
            <a:r>
              <a:rPr lang="uk-UA" dirty="0"/>
              <a:t> державна наукова установа або державний заклад вищої освіти, що планують ввезення на митну територію України у митному режимі імпорту товарів, не пізніше ніж за 15 робочих днів до дня їх ввезення подають до органу </a:t>
            </a:r>
            <a:r>
              <a:rPr lang="ru-RU" dirty="0" err="1"/>
              <a:t>управління</a:t>
            </a:r>
            <a:r>
              <a:rPr lang="ru-RU" dirty="0"/>
              <a:t> </a:t>
            </a:r>
            <a:r>
              <a:rPr lang="ru-RU" dirty="0" err="1"/>
              <a:t>державної</a:t>
            </a:r>
            <a:r>
              <a:rPr lang="ru-RU" dirty="0"/>
              <a:t> </a:t>
            </a:r>
            <a:r>
              <a:rPr lang="ru-RU" dirty="0" err="1"/>
              <a:t>наукової</a:t>
            </a:r>
            <a:r>
              <a:rPr lang="ru-RU" dirty="0"/>
              <a:t> установи </a:t>
            </a:r>
            <a:r>
              <a:rPr lang="ru-RU" dirty="0" err="1"/>
              <a:t>або</a:t>
            </a:r>
            <a:r>
              <a:rPr lang="ru-RU" dirty="0"/>
              <a:t> державного закладу </a:t>
            </a:r>
            <a:r>
              <a:rPr lang="ru-RU" dirty="0" err="1"/>
              <a:t>вищої</a:t>
            </a:r>
            <a:r>
              <a:rPr lang="ru-RU" dirty="0"/>
              <a:t> </a:t>
            </a:r>
            <a:r>
              <a:rPr lang="ru-RU" dirty="0" err="1"/>
              <a:t>освіти</a:t>
            </a:r>
            <a:r>
              <a:rPr lang="ru-RU" dirty="0"/>
              <a:t>:</a:t>
            </a:r>
          </a:p>
        </p:txBody>
      </p:sp>
      <p:sp>
        <p:nvSpPr>
          <p:cNvPr id="4" name="Прямоугольник 3"/>
          <p:cNvSpPr/>
          <p:nvPr/>
        </p:nvSpPr>
        <p:spPr>
          <a:xfrm>
            <a:off x="356740" y="3573016"/>
            <a:ext cx="8463732" cy="2308324"/>
          </a:xfrm>
          <a:prstGeom prst="rect">
            <a:avLst/>
          </a:prstGeom>
        </p:spPr>
        <p:txBody>
          <a:bodyPr wrap="square">
            <a:spAutoFit/>
          </a:bodyPr>
          <a:lstStyle/>
          <a:p>
            <a:pPr indent="457200" algn="just"/>
            <a:r>
              <a:rPr lang="uk-UA" dirty="0" smtClean="0"/>
              <a:t>Пункт 4: Товари, що ввозяться відповідно до цього Порядку державними науковими установами та державними закладами вищої освіти, мають бути в межах </a:t>
            </a:r>
            <a:r>
              <a:rPr lang="uk-UA" u="sng" dirty="0" smtClean="0">
                <a:hlinkClick r:id="rId5"/>
              </a:rPr>
              <a:t>обсягів</a:t>
            </a:r>
            <a:r>
              <a:rPr lang="uk-UA" dirty="0" smtClean="0"/>
              <a:t>, наведених у додатку 1, </a:t>
            </a:r>
            <a:r>
              <a:rPr lang="uk-UA" b="1" dirty="0" smtClean="0"/>
              <a:t>а також відповідати таким вимогам</a:t>
            </a:r>
            <a:r>
              <a:rPr lang="uk-UA" dirty="0" smtClean="0"/>
              <a:t>:</a:t>
            </a:r>
          </a:p>
          <a:p>
            <a:pPr indent="457200"/>
            <a:r>
              <a:rPr lang="uk-UA" dirty="0" smtClean="0"/>
              <a:t>ввозяться науковими установами та закладами вищої освіти державної форми власності;</a:t>
            </a:r>
          </a:p>
          <a:p>
            <a:pPr indent="457200"/>
            <a:r>
              <a:rPr lang="uk-UA" dirty="0" smtClean="0"/>
              <a:t>призначені виключно для забезпечення освітньої, наукової та науково-технічної діяльності державних наукових установ та державних закладів вищої освіти.</a:t>
            </a:r>
            <a:endParaRPr lang="uk-UA" dirty="0"/>
          </a:p>
        </p:txBody>
      </p:sp>
    </p:spTree>
    <p:extLst>
      <p:ext uri="{BB962C8B-B14F-4D97-AF65-F5344CB8AC3E}">
        <p14:creationId xmlns:p14="http://schemas.microsoft.com/office/powerpoint/2010/main" val="36653681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712968" cy="2308324"/>
          </a:xfrm>
          <a:prstGeom prst="rect">
            <a:avLst/>
          </a:prstGeom>
        </p:spPr>
        <p:txBody>
          <a:bodyPr wrap="square">
            <a:spAutoFit/>
          </a:bodyPr>
          <a:lstStyle/>
          <a:p>
            <a:pPr algn="just"/>
            <a:r>
              <a:rPr lang="uk-UA" dirty="0" smtClean="0"/>
              <a:t>Державні наукові установи або державні заклади вищої освіти, які ввезли на митну територію України товари із звільненням від оподаткування митними платежами, подають щокварталу до 15 числа місяця, що настає за звітним періодом, контролюючим органам за місцем обліку як платника податку відповідної державної наукової установи або державного закладу вищої освіти в електронній </a:t>
            </a:r>
            <a:r>
              <a:rPr lang="uk-UA" dirty="0" err="1" smtClean="0"/>
              <a:t>формі </a:t>
            </a:r>
            <a:r>
              <a:rPr lang="uk-UA" u="sng" dirty="0" err="1" smtClean="0">
                <a:hlinkClick r:id="rId2"/>
              </a:rPr>
              <a:t>зв</a:t>
            </a:r>
            <a:r>
              <a:rPr lang="uk-UA" u="sng" dirty="0" smtClean="0">
                <a:hlinkClick r:id="rId2"/>
              </a:rPr>
              <a:t>іт</a:t>
            </a:r>
            <a:r>
              <a:rPr lang="uk-UA" dirty="0" smtClean="0"/>
              <a:t> про їх цільове використання.</a:t>
            </a:r>
          </a:p>
          <a:p>
            <a:pPr algn="just"/>
            <a:endParaRPr lang="uk-UA" dirty="0"/>
          </a:p>
          <a:p>
            <a:pPr algn="ctr"/>
            <a:r>
              <a:rPr lang="en-US" dirty="0">
                <a:hlinkClick r:id="rId3"/>
              </a:rPr>
              <a:t>https://zakon.rada.gov.ua/laws/show/1296-2022-%</a:t>
            </a:r>
            <a:r>
              <a:rPr lang="en-US" dirty="0" smtClean="0">
                <a:hlinkClick r:id="rId3"/>
              </a:rPr>
              <a:t>D0%BF#Text</a:t>
            </a:r>
            <a:r>
              <a:rPr lang="uk-UA" dirty="0" smtClean="0"/>
              <a:t> </a:t>
            </a:r>
            <a:endParaRPr lang="uk-UA" dirty="0"/>
          </a:p>
        </p:txBody>
      </p:sp>
    </p:spTree>
    <p:extLst>
      <p:ext uri="{BB962C8B-B14F-4D97-AF65-F5344CB8AC3E}">
        <p14:creationId xmlns:p14="http://schemas.microsoft.com/office/powerpoint/2010/main" val="3665368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6162" y="1052736"/>
            <a:ext cx="8856984" cy="2862322"/>
          </a:xfrm>
          <a:prstGeom prst="rect">
            <a:avLst/>
          </a:prstGeom>
        </p:spPr>
        <p:txBody>
          <a:bodyPr wrap="square">
            <a:spAutoFit/>
          </a:bodyPr>
          <a:lstStyle/>
          <a:p>
            <a:pPr algn="just"/>
            <a:r>
              <a:rPr lang="uk-UA" b="1" dirty="0" smtClean="0">
                <a:solidFill>
                  <a:srgbClr val="7030A0"/>
                </a:solidFill>
              </a:rPr>
              <a:t>РЕІМПОРТ </a:t>
            </a:r>
            <a:r>
              <a:rPr lang="uk-UA" b="1" dirty="0" smtClean="0">
                <a:solidFill>
                  <a:srgbClr val="7030A0"/>
                </a:solidFill>
              </a:rPr>
              <a:t>- це митний режим, відповідно до якого товари, що були вивезені або оформлені для вивезення за межі митної території України, випускаються у вільний обіг на митній території України зі звільненням від сплати митних платежів, встановлених законами України на імпорт цих товарів, та без застосування заходів нетарифного регулювання зовнішньоекономічної діяльності.</a:t>
            </a:r>
          </a:p>
          <a:p>
            <a:pPr algn="just"/>
            <a:endParaRPr lang="uk-UA" b="1" dirty="0">
              <a:solidFill>
                <a:srgbClr val="7030A0"/>
              </a:solidFill>
            </a:endParaRPr>
          </a:p>
          <a:p>
            <a:pPr algn="just"/>
            <a:endParaRPr lang="uk-UA" b="1" dirty="0" smtClean="0">
              <a:solidFill>
                <a:srgbClr val="7030A0"/>
              </a:solidFill>
            </a:endParaRPr>
          </a:p>
          <a:p>
            <a:pPr algn="just"/>
            <a:r>
              <a:rPr lang="uk-UA" dirty="0" smtClean="0"/>
              <a:t>Митний режим реімпорту може бути застосований до товарів, що надходять на митну територію України, та до товарів, що зберігаються під митним контролем або поміщені в інший митний режим.</a:t>
            </a:r>
            <a:endParaRPr lang="uk-UA" b="1" dirty="0">
              <a:solidFill>
                <a:srgbClr val="7030A0"/>
              </a:solidFill>
            </a:endParaRPr>
          </a:p>
        </p:txBody>
      </p:sp>
    </p:spTree>
    <p:extLst>
      <p:ext uri="{BB962C8B-B14F-4D97-AF65-F5344CB8AC3E}">
        <p14:creationId xmlns:p14="http://schemas.microsoft.com/office/powerpoint/2010/main" val="3965386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8640960" cy="5863144"/>
          </a:xfrm>
          <a:prstGeom prst="rect">
            <a:avLst/>
          </a:prstGeom>
        </p:spPr>
        <p:txBody>
          <a:bodyPr wrap="square">
            <a:spAutoFit/>
          </a:bodyPr>
          <a:lstStyle/>
          <a:p>
            <a:pPr indent="457200" algn="just"/>
            <a:r>
              <a:rPr lang="uk-UA" sz="1500" b="1" dirty="0" smtClean="0">
                <a:solidFill>
                  <a:srgbClr val="C00000"/>
                </a:solidFill>
              </a:rPr>
              <a:t>У митний режим реімпорту можуть бути поміщені товари, які:</a:t>
            </a:r>
          </a:p>
          <a:p>
            <a:pPr indent="457200" algn="just"/>
            <a:r>
              <a:rPr lang="uk-UA" sz="1500" dirty="0" smtClean="0"/>
              <a:t>1) були вивезені за межі митної території України у митному режимі тимчасового вивезення та ввозяться на цю територію до завершення строку дії цього митного режиму у тому самому стані, в якому вони були вивезені, крім природних змін їх якісних та/або кількісних характеристик за нормальних умов транспортування та зберігання, а також змін, що допускаються у разі використання таких товарів у митному режимі тимчасового вивезення;</a:t>
            </a:r>
          </a:p>
          <a:p>
            <a:pPr indent="457200" algn="just"/>
            <a:endParaRPr lang="uk-UA" sz="1500" dirty="0" smtClean="0"/>
          </a:p>
          <a:p>
            <a:pPr indent="457200" algn="just"/>
            <a:r>
              <a:rPr lang="uk-UA" sz="1500" dirty="0" smtClean="0"/>
              <a:t>2) були вивезені за межі митної території України у митному режимі переробки за межами митної території та ввозяться на цю територію до завершення строку дії цього митного режиму у тому самому стані, в якому вони були вивезені, крім природних змін їх якісних та/або кількісних характеристик за нормальних умов транспортування та зберігання;</a:t>
            </a:r>
          </a:p>
          <a:p>
            <a:pPr indent="457200" algn="just"/>
            <a:endParaRPr lang="uk-UA" sz="1500" dirty="0" smtClean="0"/>
          </a:p>
          <a:p>
            <a:pPr indent="457200" algn="just"/>
            <a:r>
              <a:rPr lang="uk-UA" sz="1500" dirty="0" smtClean="0"/>
              <a:t>3) були поміщені у митний режим експорту (остаточного вивезення) і повертаються особі, яка їх експортувала, у зв’язку з невиконанням (неналежним виконанням) умов зовнішньоекономічного договору, згідно з яким ці товари поміщувалися у митний режим експорту, або з інших обставин, що перешкоджають виконанню цього договору, якщо ці товари:</a:t>
            </a:r>
          </a:p>
          <a:p>
            <a:pPr indent="457200" algn="just"/>
            <a:endParaRPr lang="uk-UA" sz="1500" dirty="0" smtClean="0"/>
          </a:p>
          <a:p>
            <a:pPr indent="457200" algn="just"/>
            <a:r>
              <a:rPr lang="uk-UA" sz="1500" dirty="0" smtClean="0"/>
              <a:t>а) повертаються на митну територію України у строк, що </a:t>
            </a:r>
            <a:r>
              <a:rPr lang="uk-UA" sz="1500" b="1" u="sng" dirty="0" smtClean="0"/>
              <a:t>не перевищує шести місяців </a:t>
            </a:r>
            <a:r>
              <a:rPr lang="uk-UA" sz="1500" dirty="0" smtClean="0"/>
              <a:t>з дати вивезення їх за межі цієї території у митному режимі експорту;</a:t>
            </a:r>
          </a:p>
          <a:p>
            <a:pPr indent="457200" algn="just"/>
            <a:endParaRPr lang="uk-UA" sz="1500" dirty="0" smtClean="0"/>
          </a:p>
          <a:p>
            <a:pPr indent="457200" algn="just"/>
            <a:r>
              <a:rPr lang="uk-UA" sz="1500" dirty="0" smtClean="0"/>
              <a:t>б) перебувають у такому самому стані, в якому вони оформлені у митний режим експорту, крім природних змін їх якісних та/або кількісних характеристик за нормальних умов транспортування, зберігання та використання (експлуатації), внаслідок якого були виявлені недоліки, що спричинили реімпорт товарів.</a:t>
            </a:r>
          </a:p>
          <a:p>
            <a:pPr indent="457200" algn="just"/>
            <a:endParaRPr lang="uk-UA" sz="1500" dirty="0"/>
          </a:p>
        </p:txBody>
      </p:sp>
    </p:spTree>
    <p:extLst>
      <p:ext uri="{BB962C8B-B14F-4D97-AF65-F5344CB8AC3E}">
        <p14:creationId xmlns:p14="http://schemas.microsoft.com/office/powerpoint/2010/main" val="1176518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48049" y="260648"/>
            <a:ext cx="8280920" cy="4247317"/>
          </a:xfrm>
          <a:prstGeom prst="rect">
            <a:avLst/>
          </a:prstGeom>
        </p:spPr>
        <p:txBody>
          <a:bodyPr wrap="square">
            <a:spAutoFit/>
          </a:bodyPr>
          <a:lstStyle/>
          <a:p>
            <a:pPr algn="just"/>
            <a:r>
              <a:rPr lang="uk-UA" b="1" dirty="0" smtClean="0">
                <a:solidFill>
                  <a:srgbClr val="C00000"/>
                </a:solidFill>
              </a:rPr>
              <a:t>Товари, зазначені в частині другій цієї статті, можуть бути також поміщені у митний режим реімпорту у разі, якщо:</a:t>
            </a:r>
          </a:p>
          <a:p>
            <a:pPr algn="just"/>
            <a:endParaRPr lang="uk-UA" dirty="0" smtClean="0"/>
          </a:p>
          <a:p>
            <a:pPr algn="just"/>
            <a:r>
              <a:rPr lang="uk-UA" dirty="0" smtClean="0"/>
              <a:t>1) під час перебування таких товарів за межами митної території України вони піддавалися операціям, необхідним для їх збереження, а також технічному обслуговуванню чи ремонту, необхідність у яких виникла під час перебування за межами митної території України;</a:t>
            </a:r>
          </a:p>
          <a:p>
            <a:pPr algn="just"/>
            <a:endParaRPr lang="uk-UA" dirty="0" smtClean="0"/>
          </a:p>
          <a:p>
            <a:pPr algn="just"/>
            <a:r>
              <a:rPr lang="uk-UA" dirty="0" smtClean="0"/>
              <a:t>2) стан таких товарів змінився внаслідок аварії або дії обставин непереборної сили, за умови підтвердження факту аварії або дії обставин непереборної сили в порядку, встановленому центральним органом виконавчої влади, що забезпечує формування та реалізує державну фінансову політику;</a:t>
            </a:r>
          </a:p>
          <a:p>
            <a:pPr algn="just"/>
            <a:endParaRPr lang="uk-UA" dirty="0" smtClean="0"/>
          </a:p>
          <a:p>
            <a:pPr algn="just"/>
            <a:r>
              <a:rPr lang="uk-UA" dirty="0" smtClean="0"/>
              <a:t>3) у митний режим реімпорту поміщується лише частина товарів, раніше випущених для вивезення за межі митної території України.</a:t>
            </a:r>
            <a:endParaRPr lang="uk-UA" dirty="0"/>
          </a:p>
        </p:txBody>
      </p:sp>
    </p:spTree>
    <p:extLst>
      <p:ext uri="{BB962C8B-B14F-4D97-AF65-F5344CB8AC3E}">
        <p14:creationId xmlns:p14="http://schemas.microsoft.com/office/powerpoint/2010/main" val="1431814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188640"/>
            <a:ext cx="8424936" cy="3139321"/>
          </a:xfrm>
          <a:prstGeom prst="rect">
            <a:avLst/>
          </a:prstGeom>
        </p:spPr>
        <p:txBody>
          <a:bodyPr wrap="square">
            <a:spAutoFit/>
          </a:bodyPr>
          <a:lstStyle/>
          <a:p>
            <a:pPr algn="just"/>
            <a:r>
              <a:rPr lang="uk-UA" b="1" dirty="0" smtClean="0">
                <a:solidFill>
                  <a:srgbClr val="C00000"/>
                </a:solidFill>
              </a:rPr>
              <a:t>Для поміщення товарів у митний режим реімпорту особа, на яку покладається обов’язок щодо дотримання вимог митного режиму, повинна:</a:t>
            </a:r>
          </a:p>
          <a:p>
            <a:pPr algn="just"/>
            <a:endParaRPr lang="uk-UA" dirty="0" smtClean="0"/>
          </a:p>
          <a:p>
            <a:pPr algn="just"/>
            <a:r>
              <a:rPr lang="uk-UA" dirty="0" smtClean="0"/>
              <a:t>1) ввезти товари на митну територію України не пізніше, ніж у встановлений законодавством строк після їх вивезення за межі митної території України;</a:t>
            </a:r>
          </a:p>
          <a:p>
            <a:pPr algn="just"/>
            <a:endParaRPr lang="uk-UA" dirty="0" smtClean="0"/>
          </a:p>
          <a:p>
            <a:pPr algn="just"/>
            <a:r>
              <a:rPr lang="uk-UA" dirty="0" smtClean="0"/>
              <a:t>2) подати митному органу, що здійснює випуск товарів у митному режимі реімпорту, документи на такі товари;</a:t>
            </a:r>
          </a:p>
          <a:p>
            <a:pPr algn="just"/>
            <a:endParaRPr lang="uk-UA" dirty="0" smtClean="0"/>
          </a:p>
          <a:p>
            <a:pPr algn="just"/>
            <a:r>
              <a:rPr lang="uk-UA" dirty="0" smtClean="0"/>
              <a:t>3) надати митному органу документи та відомості, необхідні для ідентифікації товарів, що </a:t>
            </a:r>
            <a:r>
              <a:rPr lang="uk-UA" dirty="0" err="1" smtClean="0"/>
              <a:t>реімпортуються</a:t>
            </a:r>
            <a:r>
              <a:rPr lang="uk-UA" dirty="0" smtClean="0"/>
              <a:t>.</a:t>
            </a:r>
            <a:endParaRPr lang="uk-UA" dirty="0"/>
          </a:p>
        </p:txBody>
      </p:sp>
    </p:spTree>
    <p:extLst>
      <p:ext uri="{BB962C8B-B14F-4D97-AF65-F5344CB8AC3E}">
        <p14:creationId xmlns:p14="http://schemas.microsoft.com/office/powerpoint/2010/main" val="1176518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88640"/>
            <a:ext cx="8856984" cy="5847755"/>
          </a:xfrm>
          <a:prstGeom prst="rect">
            <a:avLst/>
          </a:prstGeom>
          <a:noFill/>
        </p:spPr>
        <p:txBody>
          <a:bodyPr wrap="square" rtlCol="0">
            <a:spAutoFit/>
          </a:bodyPr>
          <a:lstStyle/>
          <a:p>
            <a:pPr indent="457200" algn="just"/>
            <a:r>
              <a:rPr lang="uk-UA" sz="1700" dirty="0" smtClean="0"/>
              <a:t>Застосування митного режиму реімпорту можливе за умови можливості ідентифікації митним органом товарів, заявлених у цей митний режим, як таких, що були раніше випущені за межі митної території України.</a:t>
            </a:r>
          </a:p>
          <a:p>
            <a:pPr indent="457200" algn="just"/>
            <a:r>
              <a:rPr lang="uk-UA" sz="1700" dirty="0" smtClean="0"/>
              <a:t>До товарів, що вивозяться за межі митної території України з наміром подальшого реімпорту, засоби забезпечення ідентифікації можуть бути застосовані в момент їх випуску.</a:t>
            </a:r>
          </a:p>
          <a:p>
            <a:pPr indent="457200" algn="just"/>
            <a:r>
              <a:rPr lang="uk-UA" sz="1700" dirty="0" smtClean="0"/>
              <a:t>Для забезпечення ідентифікації товарів, що </a:t>
            </a:r>
            <a:r>
              <a:rPr lang="uk-UA" sz="1700" dirty="0" err="1" smtClean="0"/>
              <a:t>реімпортуються</a:t>
            </a:r>
            <a:r>
              <a:rPr lang="uk-UA" sz="1700" dirty="0" smtClean="0"/>
              <a:t>, можуть застосовуватися засоби, передбачені </a:t>
            </a:r>
            <a:r>
              <a:rPr lang="uk-UA" sz="1700" u="sng" dirty="0" smtClean="0">
                <a:hlinkClick r:id="rId2"/>
              </a:rPr>
              <a:t>частинами </a:t>
            </a:r>
            <a:r>
              <a:rPr lang="uk-UA" sz="1700" u="sng" dirty="0" err="1" smtClean="0">
                <a:hlinkClick r:id="rId2"/>
              </a:rPr>
              <a:t>другою</a:t>
            </a:r>
            <a:r>
              <a:rPr lang="uk-UA" sz="1700" dirty="0" err="1" smtClean="0"/>
              <a:t> і </a:t>
            </a:r>
            <a:r>
              <a:rPr lang="uk-UA" sz="1700" u="sng" dirty="0" err="1" smtClean="0">
                <a:hlinkClick r:id="rId3"/>
              </a:rPr>
              <a:t>третьою</a:t>
            </a:r>
            <a:r>
              <a:rPr lang="uk-UA" sz="1700" u="sng" dirty="0" smtClean="0">
                <a:hlinkClick r:id="rId3"/>
              </a:rPr>
              <a:t> статті 326</a:t>
            </a:r>
            <a:r>
              <a:rPr lang="uk-UA" sz="1700" dirty="0" smtClean="0"/>
              <a:t> МКУ.</a:t>
            </a:r>
          </a:p>
          <a:p>
            <a:pPr indent="457200" algn="just"/>
            <a:r>
              <a:rPr lang="uk-UA" sz="1700" dirty="0" smtClean="0"/>
              <a:t>Не вимагається застосування засобів забезпечення ідентифікації до тари, піддонів та інших подібних товарів, що не мають індивідуальних ідентифікаційних ознак.</a:t>
            </a:r>
          </a:p>
          <a:p>
            <a:pPr indent="457200" algn="just"/>
            <a:r>
              <a:rPr lang="uk-UA" sz="1700" dirty="0" smtClean="0"/>
              <a:t>Реімпорт товарів, поміщених у митний режим експорту, згідно з </a:t>
            </a:r>
            <a:r>
              <a:rPr lang="uk-UA" sz="1700" u="sng" dirty="0" smtClean="0">
                <a:hlinkClick r:id="rId4"/>
              </a:rPr>
              <a:t>пунктом 3 частини другої статті 78</a:t>
            </a:r>
            <a:r>
              <a:rPr lang="uk-UA" sz="1700" dirty="0" smtClean="0"/>
              <a:t> МКУ може бути здійснений експортером цих товарів або його правонаступником.</a:t>
            </a:r>
          </a:p>
          <a:p>
            <a:pPr indent="457200" algn="just"/>
            <a:r>
              <a:rPr lang="uk-UA" sz="1700" dirty="0" smtClean="0"/>
              <a:t>В інших випадках дозволяється застосування митного режиму реімпорту при ввезенні на митну територію України товарів іншою особою, ніж та, що їх вивезла, якщо це виправдано обставинами.</a:t>
            </a:r>
          </a:p>
          <a:p>
            <a:pPr indent="457200" algn="just"/>
            <a:r>
              <a:rPr lang="uk-UA" sz="1700" dirty="0" smtClean="0"/>
              <a:t>Декларування товарів у митний режим реімпорту може здійснюватися у будь-якому митному органі.</a:t>
            </a:r>
          </a:p>
          <a:p>
            <a:pPr indent="457200" algn="just"/>
            <a:r>
              <a:rPr lang="uk-UA" sz="1700" dirty="0" smtClean="0"/>
              <a:t>Замість митної декларації для декларування у митний режим реімпорту упаковок, контейнерів, піддонів та транспортних засобів комерційного призначення використовуються документи, що підтверджують попереднє вивезення зазначених товарів за межі митної території України.</a:t>
            </a:r>
          </a:p>
          <a:p>
            <a:pPr indent="457200" algn="just"/>
            <a:endParaRPr lang="uk-UA" sz="1700" dirty="0"/>
          </a:p>
        </p:txBody>
      </p:sp>
    </p:spTree>
    <p:extLst>
      <p:ext uri="{BB962C8B-B14F-4D97-AF65-F5344CB8AC3E}">
        <p14:creationId xmlns:p14="http://schemas.microsoft.com/office/powerpoint/2010/main" val="11765182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8640960" cy="2585323"/>
          </a:xfrm>
          <a:prstGeom prst="rect">
            <a:avLst/>
          </a:prstGeom>
          <a:noFill/>
        </p:spPr>
        <p:txBody>
          <a:bodyPr wrap="square" rtlCol="0">
            <a:spAutoFit/>
          </a:bodyPr>
          <a:lstStyle/>
          <a:p>
            <a:pPr algn="just"/>
            <a:r>
              <a:rPr lang="uk-UA" dirty="0" smtClean="0"/>
              <a:t>Українські товари, поміщені у митний режим реімпорту, </a:t>
            </a:r>
            <a:r>
              <a:rPr lang="uk-UA" b="1" u="sng" dirty="0" smtClean="0"/>
              <a:t>зберігають статус українських товарів.</a:t>
            </a:r>
          </a:p>
          <a:p>
            <a:pPr algn="just"/>
            <a:endParaRPr lang="uk-UA" dirty="0" smtClean="0"/>
          </a:p>
          <a:p>
            <a:pPr algn="just"/>
            <a:r>
              <a:rPr lang="uk-UA" dirty="0" smtClean="0"/>
              <a:t>Іноземні товари, що </a:t>
            </a:r>
            <a:r>
              <a:rPr lang="uk-UA" dirty="0" err="1" smtClean="0"/>
              <a:t>реімпортуються</a:t>
            </a:r>
            <a:r>
              <a:rPr lang="uk-UA" dirty="0" smtClean="0"/>
              <a:t> згідно з </a:t>
            </a:r>
            <a:r>
              <a:rPr lang="uk-UA" u="sng" dirty="0" smtClean="0">
                <a:hlinkClick r:id="rId2"/>
              </a:rPr>
              <a:t>пунктом 3 частини другої статті 78</a:t>
            </a:r>
            <a:r>
              <a:rPr lang="uk-UA" dirty="0" smtClean="0"/>
              <a:t> МКУ, після поміщення у митний режим реімпорту набувають статусу українських товарів.</a:t>
            </a:r>
          </a:p>
          <a:p>
            <a:pPr algn="just"/>
            <a:endParaRPr lang="uk-UA" dirty="0" smtClean="0"/>
          </a:p>
          <a:p>
            <a:pPr algn="just"/>
            <a:r>
              <a:rPr lang="uk-UA" dirty="0" smtClean="0"/>
              <a:t>Підтвердженням українського статусу товарів, зазначених у частині другій цієї статті, є митна декларація, за якою ці товари випущено у вільний обіг.</a:t>
            </a:r>
          </a:p>
          <a:p>
            <a:pPr algn="just"/>
            <a:endParaRPr lang="uk-UA" dirty="0"/>
          </a:p>
        </p:txBody>
      </p:sp>
    </p:spTree>
    <p:extLst>
      <p:ext uri="{BB962C8B-B14F-4D97-AF65-F5344CB8AC3E}">
        <p14:creationId xmlns:p14="http://schemas.microsoft.com/office/powerpoint/2010/main" val="1176518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179" y="1412776"/>
            <a:ext cx="8856984" cy="2308324"/>
          </a:xfrm>
          <a:prstGeom prst="rect">
            <a:avLst/>
          </a:prstGeom>
          <a:noFill/>
        </p:spPr>
        <p:txBody>
          <a:bodyPr wrap="square" rtlCol="0">
            <a:spAutoFit/>
          </a:bodyPr>
          <a:lstStyle/>
          <a:p>
            <a:pPr indent="457200" algn="just"/>
            <a:r>
              <a:rPr lang="uk-UA" dirty="0" smtClean="0"/>
              <a:t>Після поміщення у митний режим реімпорту товарів згідно з </a:t>
            </a:r>
            <a:r>
              <a:rPr lang="uk-UA" u="sng" dirty="0" smtClean="0">
                <a:hlinkClick r:id="rId2"/>
              </a:rPr>
              <a:t>пунктом 3 частини другої статті 78</a:t>
            </a:r>
            <a:r>
              <a:rPr lang="uk-UA" dirty="0" smtClean="0"/>
              <a:t> МКУ суми вивізного мита, сплачені при експорті цих товарів, повертаються особам, які їх сплачували, або їх правонаступникам.</a:t>
            </a:r>
          </a:p>
          <a:p>
            <a:pPr indent="457200" algn="just"/>
            <a:endParaRPr lang="uk-UA" dirty="0" smtClean="0"/>
          </a:p>
          <a:p>
            <a:pPr indent="457200" algn="just"/>
            <a:r>
              <a:rPr lang="uk-UA" dirty="0" smtClean="0"/>
              <a:t>Акцизний податок і податок на додану вартість при поміщенні товарів згідно з пунктом 3 частини другої статті 78 </a:t>
            </a:r>
            <a:r>
              <a:rPr lang="uk-UA" dirty="0" err="1" smtClean="0"/>
              <a:t>МКУ</a:t>
            </a:r>
            <a:r>
              <a:rPr lang="uk-UA" dirty="0" smtClean="0"/>
              <a:t> у митний режим реімпорту справляються відповідно </a:t>
            </a:r>
            <a:r>
              <a:rPr lang="uk-UA" dirty="0" err="1" smtClean="0"/>
              <a:t>до </a:t>
            </a:r>
            <a:r>
              <a:rPr lang="uk-UA" u="sng" dirty="0" err="1" smtClean="0"/>
              <a:t>ПКУ</a:t>
            </a:r>
            <a:r>
              <a:rPr lang="uk-UA" u="sng" dirty="0" smtClean="0"/>
              <a:t>. </a:t>
            </a:r>
          </a:p>
          <a:p>
            <a:pPr indent="457200" algn="just"/>
            <a:endParaRPr lang="uk-UA" dirty="0"/>
          </a:p>
        </p:txBody>
      </p:sp>
    </p:spTree>
    <p:extLst>
      <p:ext uri="{BB962C8B-B14F-4D97-AF65-F5344CB8AC3E}">
        <p14:creationId xmlns:p14="http://schemas.microsoft.com/office/powerpoint/2010/main" val="1176518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04664"/>
            <a:ext cx="8352928" cy="4339650"/>
          </a:xfrm>
          <a:prstGeom prst="rect">
            <a:avLst/>
          </a:prstGeom>
          <a:noFill/>
        </p:spPr>
        <p:txBody>
          <a:bodyPr wrap="square" rtlCol="0">
            <a:spAutoFit/>
          </a:bodyPr>
          <a:lstStyle/>
          <a:p>
            <a:pPr algn="ctr"/>
            <a:r>
              <a:rPr lang="uk-UA" sz="2400" b="1" dirty="0" smtClean="0">
                <a:solidFill>
                  <a:srgbClr val="C00000"/>
                </a:solidFill>
              </a:rPr>
              <a:t>Дозвіл на імпорт </a:t>
            </a:r>
          </a:p>
          <a:p>
            <a:pPr algn="ctr"/>
            <a:endParaRPr lang="uk-UA" dirty="0"/>
          </a:p>
          <a:p>
            <a:pPr algn="ctr"/>
            <a:r>
              <a:rPr lang="en-US" dirty="0">
                <a:hlinkClick r:id="rId2"/>
              </a:rPr>
              <a:t>https://</a:t>
            </a:r>
            <a:r>
              <a:rPr lang="en-US" dirty="0" smtClean="0">
                <a:hlinkClick r:id="rId2"/>
              </a:rPr>
              <a:t>guide.diia.gov.ua/view/vydacha-dozvolu-na-import-tovariv-2826b9c8-40bc-43cb-b1bb-acca88f74715</a:t>
            </a:r>
            <a:r>
              <a:rPr lang="uk-UA" dirty="0" smtClean="0"/>
              <a:t> </a:t>
            </a:r>
          </a:p>
          <a:p>
            <a:pPr algn="ctr"/>
            <a:endParaRPr lang="uk-UA" dirty="0"/>
          </a:p>
          <a:p>
            <a:pPr algn="just"/>
            <a:r>
              <a:rPr lang="uk-UA" dirty="0" smtClean="0"/>
              <a:t>Дозвіл видається протягом двох робочих днів на підставі заяви на безоплатній основі. </a:t>
            </a:r>
          </a:p>
          <a:p>
            <a:pPr algn="just"/>
            <a:endParaRPr lang="uk-UA" dirty="0"/>
          </a:p>
          <a:p>
            <a:pPr algn="just"/>
            <a:r>
              <a:rPr lang="uk-UA" dirty="0" smtClean="0"/>
              <a:t>Наказом Міністерства економіки </a:t>
            </a:r>
            <a:r>
              <a:rPr lang="uk-UA" b="1" dirty="0" smtClean="0"/>
              <a:t>Про порядок видачі дозволів на імпорт </a:t>
            </a:r>
            <a:r>
              <a:rPr lang="ru-RU" b="1" dirty="0" smtClean="0"/>
              <a:t>в </a:t>
            </a:r>
            <a:r>
              <a:rPr lang="ru-RU" b="1" dirty="0" err="1" smtClean="0"/>
              <a:t>Україну</a:t>
            </a:r>
            <a:r>
              <a:rPr lang="ru-RU" b="1" dirty="0" smtClean="0"/>
              <a:t> </a:t>
            </a:r>
            <a:r>
              <a:rPr lang="ru-RU" dirty="0" err="1" smtClean="0"/>
              <a:t>від</a:t>
            </a:r>
            <a:r>
              <a:rPr lang="ru-RU" dirty="0" smtClean="0"/>
              <a:t> 06.03.2003 року № 52: </a:t>
            </a:r>
          </a:p>
          <a:p>
            <a:pPr algn="just"/>
            <a:endParaRPr lang="uk-UA" dirty="0"/>
          </a:p>
          <a:p>
            <a:pPr algn="just"/>
            <a:r>
              <a:rPr lang="uk-UA" dirty="0" smtClean="0"/>
              <a:t>Термін дії дозволу</a:t>
            </a:r>
            <a:r>
              <a:rPr lang="ru-RU" dirty="0" smtClean="0"/>
              <a:t> </a:t>
            </a:r>
            <a:r>
              <a:rPr lang="ru-RU" dirty="0"/>
              <a:t>на </a:t>
            </a:r>
            <a:r>
              <a:rPr lang="ru-RU" dirty="0" err="1"/>
              <a:t>імпорт</a:t>
            </a:r>
            <a:r>
              <a:rPr lang="ru-RU" dirty="0"/>
              <a:t> на </a:t>
            </a:r>
            <a:r>
              <a:rPr lang="ru-RU" dirty="0" err="1"/>
              <a:t>митній</a:t>
            </a:r>
            <a:r>
              <a:rPr lang="ru-RU" dirty="0"/>
              <a:t> </a:t>
            </a:r>
            <a:r>
              <a:rPr lang="ru-RU" dirty="0" err="1"/>
              <a:t>території</a:t>
            </a:r>
            <a:r>
              <a:rPr lang="ru-RU" dirty="0"/>
              <a:t> </a:t>
            </a:r>
            <a:r>
              <a:rPr lang="ru-RU" dirty="0" err="1"/>
              <a:t>України</a:t>
            </a:r>
            <a:r>
              <a:rPr lang="ru-RU" dirty="0"/>
              <a:t> </a:t>
            </a:r>
            <a:br>
              <a:rPr lang="ru-RU" dirty="0"/>
            </a:br>
            <a:r>
              <a:rPr lang="ru-RU" dirty="0"/>
              <a:t>- 90 </a:t>
            </a:r>
            <a:r>
              <a:rPr lang="uk-UA" dirty="0" smtClean="0"/>
              <a:t>днів від дати його видачі</a:t>
            </a:r>
            <a:r>
              <a:rPr lang="ru-RU" dirty="0" smtClean="0"/>
              <a:t>. </a:t>
            </a:r>
            <a:r>
              <a:rPr lang="ru-RU" dirty="0"/>
              <a:t>Строк </a:t>
            </a:r>
            <a:r>
              <a:rPr lang="uk-UA" dirty="0" smtClean="0"/>
              <a:t>дії виданих дозволів може </a:t>
            </a:r>
            <a:br>
              <a:rPr lang="uk-UA" dirty="0" smtClean="0"/>
            </a:br>
            <a:r>
              <a:rPr lang="uk-UA" dirty="0" smtClean="0"/>
              <a:t>обмежуватись рішеннями </a:t>
            </a:r>
            <a:r>
              <a:rPr lang="uk-UA" dirty="0" err="1" smtClean="0"/>
              <a:t>Комісі</a:t>
            </a:r>
            <a:r>
              <a:rPr lang="ru-RU" dirty="0" smtClean="0"/>
              <a:t>ї </a:t>
            </a:r>
            <a:endParaRPr lang="uk-UA" dirty="0" smtClean="0"/>
          </a:p>
          <a:p>
            <a:pPr algn="just"/>
            <a:endParaRPr lang="ru-RU" dirty="0"/>
          </a:p>
        </p:txBody>
      </p:sp>
    </p:spTree>
    <p:extLst>
      <p:ext uri="{BB962C8B-B14F-4D97-AF65-F5344CB8AC3E}">
        <p14:creationId xmlns:p14="http://schemas.microsoft.com/office/powerpoint/2010/main" val="35396065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332656"/>
            <a:ext cx="8352928" cy="430887"/>
          </a:xfrm>
          <a:prstGeom prst="rect">
            <a:avLst/>
          </a:prstGeom>
          <a:noFill/>
        </p:spPr>
        <p:txBody>
          <a:bodyPr wrap="square" rtlCol="0">
            <a:spAutoFit/>
          </a:bodyPr>
          <a:lstStyle/>
          <a:p>
            <a:pPr algn="ctr"/>
            <a:r>
              <a:rPr lang="uk-UA" sz="2200" b="1" dirty="0" smtClean="0">
                <a:solidFill>
                  <a:srgbClr val="C00000"/>
                </a:solidFill>
              </a:rPr>
              <a:t>ПРОЦЕДУРА КІНЦЕВОГО ВИКОРИСТАННЯ </a:t>
            </a:r>
            <a:endParaRPr lang="ru-RU" sz="2200" b="1" dirty="0">
              <a:solidFill>
                <a:srgbClr val="C00000"/>
              </a:solidFill>
            </a:endParaRPr>
          </a:p>
        </p:txBody>
      </p:sp>
      <p:sp>
        <p:nvSpPr>
          <p:cNvPr id="5" name="Прямоугольник 4"/>
          <p:cNvSpPr/>
          <p:nvPr/>
        </p:nvSpPr>
        <p:spPr>
          <a:xfrm>
            <a:off x="248316" y="1052736"/>
            <a:ext cx="8716172" cy="1477328"/>
          </a:xfrm>
          <a:prstGeom prst="rect">
            <a:avLst/>
          </a:prstGeom>
        </p:spPr>
        <p:txBody>
          <a:bodyPr wrap="square">
            <a:spAutoFit/>
          </a:bodyPr>
          <a:lstStyle/>
          <a:p>
            <a:pPr algn="just"/>
            <a:r>
              <a:rPr lang="uk-UA" smtClean="0"/>
              <a:t>У разі наявності авторизації на застосування процедури кінцевого використання товарів та дотримання умов процедури кінцевого використання товарів окремі іноземні товари можуть бути випущені у вільний обіг на митній території України за зниженими ставками ввізного мита, встановленими </a:t>
            </a:r>
            <a:r>
              <a:rPr lang="uk-UA" u="sng" smtClean="0">
                <a:hlinkClick r:id="rId2"/>
              </a:rPr>
              <a:t>Митним тарифом України</a:t>
            </a:r>
            <a:r>
              <a:rPr lang="uk-UA" smtClean="0"/>
              <a:t> (далі - процедура кінцевого використання).</a:t>
            </a:r>
            <a:endParaRPr lang="uk-UA"/>
          </a:p>
        </p:txBody>
      </p:sp>
      <p:sp>
        <p:nvSpPr>
          <p:cNvPr id="6" name="Прямоугольник 5"/>
          <p:cNvSpPr/>
          <p:nvPr/>
        </p:nvSpPr>
        <p:spPr>
          <a:xfrm>
            <a:off x="248316" y="2852936"/>
            <a:ext cx="8644164" cy="1200329"/>
          </a:xfrm>
          <a:prstGeom prst="rect">
            <a:avLst/>
          </a:prstGeom>
        </p:spPr>
        <p:txBody>
          <a:bodyPr wrap="square">
            <a:spAutoFit/>
          </a:bodyPr>
          <a:lstStyle/>
          <a:p>
            <a:pPr algn="just"/>
            <a:r>
              <a:rPr lang="uk-UA" dirty="0" smtClean="0"/>
              <a:t>Під час застосування процедури кінцевого використання сплата різниці між сумою ввізного мита, визначеного за повними ставками </a:t>
            </a:r>
            <a:r>
              <a:rPr lang="uk-UA" u="sng" dirty="0" smtClean="0">
                <a:hlinkClick r:id="rId2"/>
              </a:rPr>
              <a:t>Митного тарифу України</a:t>
            </a:r>
            <a:r>
              <a:rPr lang="uk-UA" dirty="0" smtClean="0"/>
              <a:t>, та сумою ввізного мита, визначеного за зниженими ставками Митного тарифу України, забезпечується відповідно до </a:t>
            </a:r>
            <a:r>
              <a:rPr lang="uk-UA" u="sng" dirty="0" smtClean="0">
                <a:hlinkClick r:id="rId3"/>
              </a:rPr>
              <a:t>розділу </a:t>
            </a:r>
            <a:r>
              <a:rPr lang="uk-UA" u="sng" dirty="0" err="1" smtClean="0">
                <a:hlinkClick r:id="rId3"/>
              </a:rPr>
              <a:t>X</a:t>
            </a:r>
            <a:r>
              <a:rPr lang="uk-UA" dirty="0" err="1" smtClean="0"/>
              <a:t> М</a:t>
            </a:r>
            <a:r>
              <a:rPr lang="uk-UA" dirty="0" smtClean="0"/>
              <a:t>КУ. </a:t>
            </a:r>
            <a:endParaRPr lang="uk-UA" dirty="0"/>
          </a:p>
        </p:txBody>
      </p:sp>
    </p:spTree>
    <p:extLst>
      <p:ext uri="{BB962C8B-B14F-4D97-AF65-F5344CB8AC3E}">
        <p14:creationId xmlns:p14="http://schemas.microsoft.com/office/powerpoint/2010/main" val="11765182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548680"/>
            <a:ext cx="8640960" cy="5078313"/>
          </a:xfrm>
          <a:prstGeom prst="rect">
            <a:avLst/>
          </a:prstGeom>
        </p:spPr>
        <p:txBody>
          <a:bodyPr wrap="square">
            <a:spAutoFit/>
          </a:bodyPr>
          <a:lstStyle/>
          <a:p>
            <a:pPr indent="457200" algn="just"/>
            <a:r>
              <a:rPr lang="uk-UA" dirty="0" smtClean="0"/>
              <a:t>Процедура кінцевого використання застосовується за умови наявності у підприємства авторизації на застосування процедури кінцевого використання, яка видається митним органом.</a:t>
            </a:r>
          </a:p>
          <a:p>
            <a:pPr indent="457200" algn="just"/>
            <a:endParaRPr lang="uk-UA" dirty="0"/>
          </a:p>
          <a:p>
            <a:pPr indent="457200" algn="just"/>
            <a:r>
              <a:rPr lang="uk-UA" dirty="0" smtClean="0"/>
              <a:t>Для надання авторизації на застосування процедури кінцевого використання підприємство подає до митного органу заяву про надання авторизації та анкету самооцінки у порядку, передбаченому </a:t>
            </a:r>
            <a:r>
              <a:rPr lang="uk-UA" u="sng" dirty="0" smtClean="0">
                <a:hlinkClick r:id="rId2"/>
              </a:rPr>
              <a:t>статтею 19</a:t>
            </a:r>
            <a:r>
              <a:rPr lang="uk-UA" b="1" u="sng" baseline="30000" dirty="0" smtClean="0">
                <a:hlinkClick r:id="rId2"/>
              </a:rPr>
              <a:t>-4</a:t>
            </a:r>
            <a:r>
              <a:rPr lang="uk-UA" dirty="0" smtClean="0"/>
              <a:t> МКУ.</a:t>
            </a:r>
          </a:p>
          <a:p>
            <a:pPr indent="457200" algn="just"/>
            <a:endParaRPr lang="uk-UA" dirty="0"/>
          </a:p>
          <a:p>
            <a:pPr indent="457200" algn="just"/>
            <a:r>
              <a:rPr lang="uk-UA" dirty="0" smtClean="0"/>
              <a:t>Рішення про надання авторизації на застосування процедури кінцевого використання приймаються в порядку, передбаченому </a:t>
            </a:r>
            <a:r>
              <a:rPr lang="uk-UA" u="sng" dirty="0" smtClean="0">
                <a:hlinkClick r:id="rId3"/>
              </a:rPr>
              <a:t>главою 3</a:t>
            </a:r>
            <a:r>
              <a:rPr lang="uk-UA" dirty="0" smtClean="0"/>
              <a:t> МКУ.</a:t>
            </a:r>
          </a:p>
          <a:p>
            <a:pPr indent="457200" algn="just"/>
            <a:endParaRPr lang="uk-UA" dirty="0" smtClean="0"/>
          </a:p>
          <a:p>
            <a:pPr indent="457200" algn="just"/>
            <a:r>
              <a:rPr lang="uk-UA" dirty="0" smtClean="0"/>
              <a:t>Рішення про надання, відмову в наданні, зупинення (поновлення), внесення змін, скасування або анулювання авторизації на застосування процедури кінцевого використання оформлюється наказом митниці.</a:t>
            </a:r>
          </a:p>
          <a:p>
            <a:pPr indent="457200" algn="just"/>
            <a:endParaRPr lang="uk-UA" dirty="0"/>
          </a:p>
          <a:p>
            <a:pPr indent="457200" algn="just"/>
            <a:r>
              <a:rPr lang="uk-UA" dirty="0" smtClean="0"/>
              <a:t>Необхідною умовою для отримання авторизації на застосування процедури кінцевого використання є відповідність підприємства критерію, визначеному </a:t>
            </a:r>
            <a:r>
              <a:rPr lang="uk-UA" u="sng" dirty="0" smtClean="0">
                <a:hlinkClick r:id="rId4"/>
              </a:rPr>
              <a:t>пунктом 2</a:t>
            </a:r>
            <a:r>
              <a:rPr lang="uk-UA" dirty="0" smtClean="0"/>
              <a:t> частини третьої статті 12 </a:t>
            </a:r>
            <a:r>
              <a:rPr lang="uk-UA" dirty="0" err="1" smtClean="0"/>
              <a:t>МКУ</a:t>
            </a:r>
            <a:r>
              <a:rPr lang="uk-UA" dirty="0" smtClean="0"/>
              <a:t>.</a:t>
            </a:r>
            <a:endParaRPr lang="uk-UA" dirty="0"/>
          </a:p>
        </p:txBody>
      </p:sp>
    </p:spTree>
    <p:extLst>
      <p:ext uri="{BB962C8B-B14F-4D97-AF65-F5344CB8AC3E}">
        <p14:creationId xmlns:p14="http://schemas.microsoft.com/office/powerpoint/2010/main" val="28653526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260648"/>
            <a:ext cx="8777738" cy="5509200"/>
          </a:xfrm>
          <a:prstGeom prst="rect">
            <a:avLst/>
          </a:prstGeom>
        </p:spPr>
        <p:txBody>
          <a:bodyPr wrap="square">
            <a:spAutoFit/>
          </a:bodyPr>
          <a:lstStyle/>
          <a:p>
            <a:pPr indent="457200" algn="just"/>
            <a:r>
              <a:rPr lang="uk-UA" sz="1600" b="1" dirty="0" smtClean="0">
                <a:solidFill>
                  <a:srgbClr val="C00000"/>
                </a:solidFill>
              </a:rPr>
              <a:t>В авторизації на застосування процедури кінцевого використання визначаються умови процедури кінцевого використання, зокрема:</a:t>
            </a:r>
          </a:p>
          <a:p>
            <a:pPr indent="457200" algn="just"/>
            <a:endParaRPr lang="uk-UA" sz="1600" dirty="0" smtClean="0"/>
          </a:p>
          <a:p>
            <a:pPr indent="457200" algn="just"/>
            <a:r>
              <a:rPr lang="uk-UA" sz="1600" dirty="0" smtClean="0"/>
              <a:t>1) перелік товарів, щодо яких підприємство має право застосовувати процедуру кінцевого використання, та їх кількість (якщо законом така кількість обмежена);</a:t>
            </a:r>
          </a:p>
          <a:p>
            <a:pPr indent="457200" algn="just"/>
            <a:r>
              <a:rPr lang="uk-UA" sz="1600" dirty="0" smtClean="0"/>
              <a:t>2) умови, за яких товари вважаються використаними за кінцевим (цільовим) призначенням;</a:t>
            </a:r>
          </a:p>
          <a:p>
            <a:pPr indent="457200" algn="just"/>
            <a:r>
              <a:rPr lang="uk-UA" sz="1600" dirty="0" smtClean="0"/>
              <a:t>3) строк, протягом якого товари, до яких застосовано процедуру кінцевого використання, повинні бути використанні за кінцевим (цільовим) призначенням;</a:t>
            </a:r>
          </a:p>
          <a:p>
            <a:pPr indent="457200" algn="just"/>
            <a:r>
              <a:rPr lang="uk-UA" sz="1600" dirty="0" smtClean="0"/>
              <a:t>4) операції, які передбачається здійснювати з товарами, до яких застосовано процедуру кінцевого використання, для забезпечення їх використання за кінцевим (цільовим) призначенням, у тому числі операції з виробництва або переробки товарів;</a:t>
            </a:r>
          </a:p>
          <a:p>
            <a:pPr indent="457200" algn="just"/>
            <a:r>
              <a:rPr lang="uk-UA" sz="1600" dirty="0" smtClean="0"/>
              <a:t>5) найменування та обов’язковий обсяг виходу продуктів виробництва або переробки (якщо процедура кінцевого використання передбачає операції з виробництва або переробки товарів);</a:t>
            </a:r>
          </a:p>
          <a:p>
            <a:pPr indent="457200" algn="just"/>
            <a:r>
              <a:rPr lang="uk-UA" sz="1600" dirty="0" smtClean="0"/>
              <a:t>6) строк, протягом якого підприємство підлягає моніторингу відповідності у випадку, визначеному частиною п’ятою статті 76</a:t>
            </a:r>
            <a:r>
              <a:rPr lang="uk-UA" sz="1600" b="1" baseline="30000" dirty="0" smtClean="0"/>
              <a:t>-4</a:t>
            </a:r>
            <a:r>
              <a:rPr lang="uk-UA" sz="1600" dirty="0" smtClean="0"/>
              <a:t> цього Кодексу;</a:t>
            </a:r>
          </a:p>
          <a:p>
            <a:pPr indent="457200" algn="just"/>
            <a:r>
              <a:rPr lang="uk-UA" sz="1600" dirty="0" smtClean="0"/>
              <a:t>7) перелік підприємств, яким можуть передаватися права та обов’язки в межах авторизації на застосування процедури кінцевого використання, із зазначенням прав та обов’язків, які передаються;</a:t>
            </a:r>
          </a:p>
          <a:p>
            <a:pPr indent="457200" algn="just"/>
            <a:r>
              <a:rPr lang="uk-UA" sz="1600" dirty="0" smtClean="0"/>
              <a:t>8) перелік еквівалентних товарів, використання яких допускається під час здійснення операцій з товарами, до яких застосовано процедуру кінцевого використання, (за наявності);</a:t>
            </a:r>
          </a:p>
          <a:p>
            <a:pPr indent="457200" algn="just"/>
            <a:r>
              <a:rPr lang="uk-UA" sz="1600" dirty="0" smtClean="0"/>
              <a:t>9) перелік інформації, яка має міститися у звіті про результати застосування процедури кінцевого використання, та документів, що додаються до звіту.</a:t>
            </a:r>
            <a:endParaRPr lang="uk-UA" sz="1600" dirty="0"/>
          </a:p>
        </p:txBody>
      </p:sp>
    </p:spTree>
    <p:extLst>
      <p:ext uri="{BB962C8B-B14F-4D97-AF65-F5344CB8AC3E}">
        <p14:creationId xmlns:p14="http://schemas.microsoft.com/office/powerpoint/2010/main" val="11765182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780928"/>
            <a:ext cx="8640960" cy="2031325"/>
          </a:xfrm>
          <a:prstGeom prst="rect">
            <a:avLst/>
          </a:prstGeom>
        </p:spPr>
        <p:txBody>
          <a:bodyPr wrap="square">
            <a:spAutoFit/>
          </a:bodyPr>
          <a:lstStyle/>
          <a:p>
            <a:pPr algn="just"/>
            <a:r>
              <a:rPr lang="uk-UA" b="1" dirty="0" smtClean="0"/>
              <a:t>Після випуску товарів у вільний обіг на митній території України відповідно до </a:t>
            </a:r>
            <a:r>
              <a:rPr lang="uk-UA" b="1" u="sng" dirty="0" smtClean="0">
                <a:hlinkClick r:id="rId2"/>
              </a:rPr>
              <a:t>частини шостої</a:t>
            </a:r>
            <a:r>
              <a:rPr lang="uk-UA" b="1" dirty="0" smtClean="0"/>
              <a:t> статті 75 </a:t>
            </a:r>
            <a:r>
              <a:rPr lang="uk-UA" b="1" dirty="0" err="1" smtClean="0"/>
              <a:t>МКУ</a:t>
            </a:r>
            <a:r>
              <a:rPr lang="uk-UA" b="1" dirty="0" smtClean="0"/>
              <a:t> підприємство має право відмовитися від використання таких товарів за кінцевим (цільовим) призначенням, за умови:</a:t>
            </a:r>
          </a:p>
          <a:p>
            <a:pPr algn="just"/>
            <a:endParaRPr lang="uk-UA" b="1" dirty="0" smtClean="0"/>
          </a:p>
          <a:p>
            <a:pPr marL="342900" indent="-342900" algn="just">
              <a:buAutoNum type="arabicParenR"/>
            </a:pPr>
            <a:r>
              <a:rPr lang="uk-UA" b="1" dirty="0" smtClean="0"/>
              <a:t>сплати митних платежів; </a:t>
            </a:r>
          </a:p>
          <a:p>
            <a:pPr algn="just"/>
            <a:r>
              <a:rPr lang="uk-UA" b="1" dirty="0" smtClean="0"/>
              <a:t>або</a:t>
            </a:r>
          </a:p>
          <a:p>
            <a:pPr algn="just"/>
            <a:r>
              <a:rPr lang="uk-UA" b="1" dirty="0" smtClean="0"/>
              <a:t>2) вивезення товарів за межі митної території України.</a:t>
            </a:r>
            <a:endParaRPr lang="uk-UA" b="1" dirty="0"/>
          </a:p>
        </p:txBody>
      </p:sp>
    </p:spTree>
    <p:extLst>
      <p:ext uri="{BB962C8B-B14F-4D97-AF65-F5344CB8AC3E}">
        <p14:creationId xmlns:p14="http://schemas.microsoft.com/office/powerpoint/2010/main" val="11765182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97346"/>
            <a:ext cx="8496944" cy="3970318"/>
          </a:xfrm>
          <a:prstGeom prst="rect">
            <a:avLst/>
          </a:prstGeom>
        </p:spPr>
        <p:txBody>
          <a:bodyPr wrap="square">
            <a:spAutoFit/>
          </a:bodyPr>
          <a:lstStyle/>
          <a:p>
            <a:pPr indent="457200" algn="just"/>
            <a:endParaRPr lang="uk-UA" dirty="0" smtClean="0"/>
          </a:p>
          <a:p>
            <a:pPr indent="457200" algn="just"/>
            <a:r>
              <a:rPr lang="uk-UA" dirty="0" smtClean="0"/>
              <a:t>Строк, протягом якого товари, до яких застосовано процедуру кінцевого використання, повинні бути використані за кінцевим (цільовим) призначенням, встановлюється митним органом в авторизації на застосування процедури кінцевого використання, виходячи з конкретних особливостей використання товарів за кінцевим (цільовим) призначенням, у тому числі тривалості процесу виробництва або переробки товарів. Зазначений строк </a:t>
            </a:r>
            <a:r>
              <a:rPr lang="uk-UA" b="1" dirty="0" smtClean="0">
                <a:solidFill>
                  <a:srgbClr val="C00000"/>
                </a:solidFill>
              </a:rPr>
              <a:t>не може перевищувати 180 днів </a:t>
            </a:r>
            <a:r>
              <a:rPr lang="uk-UA" dirty="0" smtClean="0"/>
              <a:t>з дня завершення митного оформлення товарів, до яких застосовано процедуру кінцевого використання.</a:t>
            </a:r>
          </a:p>
          <a:p>
            <a:pPr indent="457200" algn="just"/>
            <a:endParaRPr lang="uk-UA" dirty="0"/>
          </a:p>
          <a:p>
            <a:pPr indent="457200" algn="just"/>
            <a:r>
              <a:rPr lang="uk-UA" dirty="0" smtClean="0"/>
              <a:t>За обґрунтованим зверненням підприємства, якому надано авторизацію на застосування процедури кінцевого використання, строк, встановлений відповідно до частини першої цієї статті, продовжується митним органом, але не більше 180 днів.</a:t>
            </a:r>
            <a:endParaRPr lang="uk-UA" dirty="0"/>
          </a:p>
        </p:txBody>
      </p:sp>
    </p:spTree>
    <p:extLst>
      <p:ext uri="{BB962C8B-B14F-4D97-AF65-F5344CB8AC3E}">
        <p14:creationId xmlns:p14="http://schemas.microsoft.com/office/powerpoint/2010/main" val="7564727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568952" cy="2585323"/>
          </a:xfrm>
          <a:prstGeom prst="rect">
            <a:avLst/>
          </a:prstGeom>
        </p:spPr>
        <p:txBody>
          <a:bodyPr wrap="square">
            <a:spAutoFit/>
          </a:bodyPr>
          <a:lstStyle/>
          <a:p>
            <a:pPr indent="457200" algn="just"/>
            <a:r>
              <a:rPr lang="uk-UA" dirty="0" smtClean="0"/>
              <a:t>Використання товарів за кінцевим (цільовим) призначенням підтверджується підприємством, якому надано авторизацію на застосування процедури кінцевого використання, шляхом подання до митного органу </a:t>
            </a:r>
            <a:r>
              <a:rPr lang="uk-UA" b="1" u="sng" dirty="0" smtClean="0"/>
              <a:t>звіту про результати застосування процедури кінцевого використання. </a:t>
            </a:r>
          </a:p>
          <a:p>
            <a:pPr indent="457200" algn="just"/>
            <a:endParaRPr lang="uk-UA" dirty="0"/>
          </a:p>
          <a:p>
            <a:pPr indent="457200" algn="just"/>
            <a:r>
              <a:rPr lang="uk-UA" dirty="0" smtClean="0"/>
              <a:t>Такий звіт подається в межах строку, визначеного відповідно до </a:t>
            </a:r>
            <a:r>
              <a:rPr lang="uk-UA" u="sng" dirty="0" smtClean="0">
                <a:hlinkClick r:id="rId2"/>
              </a:rPr>
              <a:t>частини першої</a:t>
            </a:r>
            <a:r>
              <a:rPr lang="uk-UA" dirty="0" smtClean="0"/>
              <a:t> статті 76</a:t>
            </a:r>
            <a:r>
              <a:rPr lang="uk-UA" b="1" baseline="30000" dirty="0" smtClean="0"/>
              <a:t>-3</a:t>
            </a:r>
            <a:r>
              <a:rPr lang="uk-UA" dirty="0" smtClean="0"/>
              <a:t> МКУ, та має містити інформацію про фактичне використання товарів, до яких застосовано процедуру кінцевого використання, за кінцевим (цільовим) призначенням.</a:t>
            </a:r>
            <a:endParaRPr lang="uk-UA" dirty="0"/>
          </a:p>
        </p:txBody>
      </p:sp>
      <p:sp>
        <p:nvSpPr>
          <p:cNvPr id="3" name="Прямоугольник 2"/>
          <p:cNvSpPr/>
          <p:nvPr/>
        </p:nvSpPr>
        <p:spPr>
          <a:xfrm>
            <a:off x="179512" y="2852936"/>
            <a:ext cx="8856984" cy="3754874"/>
          </a:xfrm>
          <a:prstGeom prst="rect">
            <a:avLst/>
          </a:prstGeom>
        </p:spPr>
        <p:txBody>
          <a:bodyPr wrap="square">
            <a:spAutoFit/>
          </a:bodyPr>
          <a:lstStyle/>
          <a:p>
            <a:pPr algn="just"/>
            <a:r>
              <a:rPr lang="uk-UA" sz="1700" b="1" dirty="0" smtClean="0">
                <a:solidFill>
                  <a:srgbClr val="C00000"/>
                </a:solidFill>
              </a:rPr>
              <a:t>Митний орган розглядає звіт про результати застосування процедури кінцевого використання та приймає рішення:</a:t>
            </a:r>
          </a:p>
          <a:p>
            <a:pPr algn="just"/>
            <a:endParaRPr lang="uk-UA" sz="1700" dirty="0" smtClean="0"/>
          </a:p>
          <a:p>
            <a:pPr algn="just"/>
            <a:r>
              <a:rPr lang="uk-UA" sz="1700" dirty="0" smtClean="0"/>
              <a:t>1) про завершення процедури кінцевого використання - якщо підприємством забезпечено дотримання умов процедури кінцевого використання, визначених у авторизації на застосування процедури кінцевого використання, та товари використано за кінцевим (цільовим) призначенням; </a:t>
            </a:r>
          </a:p>
          <a:p>
            <a:pPr algn="just"/>
            <a:endParaRPr lang="uk-UA" sz="1700" dirty="0" smtClean="0"/>
          </a:p>
          <a:p>
            <a:pPr algn="just"/>
            <a:r>
              <a:rPr lang="uk-UA" sz="1700" dirty="0" smtClean="0"/>
              <a:t>або</a:t>
            </a:r>
          </a:p>
          <a:p>
            <a:pPr algn="just"/>
            <a:endParaRPr lang="uk-UA" sz="1700" dirty="0" smtClean="0"/>
          </a:p>
          <a:p>
            <a:pPr algn="just"/>
            <a:r>
              <a:rPr lang="uk-UA" sz="1700" dirty="0" smtClean="0"/>
              <a:t>2) про відмову у завершенні процедури кінцевого використання - якщо підприємством не забезпечено дотримання умов процедури кінцевого використання, визначених в авторизації на застосування процедури кінцевого використання, та/або товари не використано за кінцевим (цільовим) призначенням.</a:t>
            </a:r>
            <a:endParaRPr lang="uk-UA" sz="1700" dirty="0"/>
          </a:p>
        </p:txBody>
      </p:sp>
    </p:spTree>
    <p:extLst>
      <p:ext uri="{BB962C8B-B14F-4D97-AF65-F5344CB8AC3E}">
        <p14:creationId xmlns:p14="http://schemas.microsoft.com/office/powerpoint/2010/main" val="7564727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568952" cy="5416868"/>
          </a:xfrm>
          <a:prstGeom prst="rect">
            <a:avLst/>
          </a:prstGeom>
          <a:noFill/>
        </p:spPr>
        <p:txBody>
          <a:bodyPr wrap="square" rtlCol="0">
            <a:spAutoFit/>
          </a:bodyPr>
          <a:lstStyle/>
          <a:p>
            <a:pPr algn="ctr"/>
            <a:r>
              <a:rPr lang="uk-UA" sz="2200" b="1" dirty="0" smtClean="0">
                <a:solidFill>
                  <a:srgbClr val="0033CC"/>
                </a:solidFill>
              </a:rPr>
              <a:t>ПОДАТКОВІ НАСЛІДКИ ІМПОРТУ </a:t>
            </a:r>
          </a:p>
          <a:p>
            <a:pPr algn="ctr"/>
            <a:endParaRPr lang="uk-UA" dirty="0"/>
          </a:p>
          <a:p>
            <a:pPr indent="457200" algn="just"/>
            <a:r>
              <a:rPr lang="uk-UA" b="1" dirty="0" smtClean="0">
                <a:solidFill>
                  <a:srgbClr val="FF0000"/>
                </a:solidFill>
              </a:rPr>
              <a:t>Ввізне мито </a:t>
            </a:r>
            <a:r>
              <a:rPr lang="uk-UA" dirty="0" smtClean="0"/>
              <a:t>нараховується та сплачується відповідно до ст.ст.  272 ,  277, частини </a:t>
            </a:r>
            <a:r>
              <a:rPr lang="uk-UA" dirty="0" err="1" smtClean="0"/>
              <a:t>пер</a:t>
            </a:r>
            <a:r>
              <a:rPr lang="uk-UA" dirty="0" smtClean="0"/>
              <a:t>шої  ст.  286  МКУ при дотриманні умов та обмежень, встановлених главою 13 </a:t>
            </a:r>
            <a:r>
              <a:rPr lang="uk-UA" dirty="0" err="1" smtClean="0"/>
              <a:t>МКУ</a:t>
            </a:r>
            <a:r>
              <a:rPr lang="uk-UA" dirty="0" smtClean="0"/>
              <a:t>. </a:t>
            </a:r>
          </a:p>
          <a:p>
            <a:pPr indent="457200" algn="just"/>
            <a:r>
              <a:rPr lang="uk-UA" b="1" dirty="0" smtClean="0">
                <a:solidFill>
                  <a:srgbClr val="FF0000"/>
                </a:solidFill>
              </a:rPr>
              <a:t>Ставки ввізного мита </a:t>
            </a:r>
            <a:r>
              <a:rPr lang="uk-UA" dirty="0" smtClean="0"/>
              <a:t>застосовуються відповідно до ст.  280  МКУ. </a:t>
            </a:r>
          </a:p>
          <a:p>
            <a:pPr algn="just"/>
            <a:endParaRPr lang="uk-UA" dirty="0" smtClean="0"/>
          </a:p>
          <a:p>
            <a:pPr algn="just"/>
            <a:endParaRPr lang="uk-UA" dirty="0"/>
          </a:p>
          <a:p>
            <a:pPr indent="457200" algn="just"/>
            <a:r>
              <a:rPr lang="uk-UA" b="1" dirty="0" smtClean="0">
                <a:solidFill>
                  <a:srgbClr val="FF0000"/>
                </a:solidFill>
              </a:rPr>
              <a:t>Акцизний податок </a:t>
            </a:r>
            <a:r>
              <a:rPr lang="uk-UA" dirty="0" smtClean="0"/>
              <a:t>нараховується та сплачується відповідно до </a:t>
            </a:r>
            <a:r>
              <a:rPr lang="uk-UA" dirty="0" err="1" smtClean="0"/>
              <a:t>п.п</a:t>
            </a:r>
            <a:r>
              <a:rPr lang="uk-UA" dirty="0" smtClean="0"/>
              <a:t>.  213.1.3  п. 213.1  ст. 213 </a:t>
            </a:r>
            <a:r>
              <a:rPr lang="uk-UA" dirty="0" err="1" smtClean="0"/>
              <a:t>ПКУ</a:t>
            </a:r>
            <a:r>
              <a:rPr lang="uk-UA" dirty="0" smtClean="0"/>
              <a:t>. Ставки акцизного податку застосовуються відповідно до ст.  215 </a:t>
            </a:r>
            <a:r>
              <a:rPr lang="uk-UA" dirty="0" err="1" smtClean="0"/>
              <a:t>ПКУ</a:t>
            </a:r>
            <a:r>
              <a:rPr lang="uk-UA" dirty="0" smtClean="0"/>
              <a:t>.</a:t>
            </a:r>
            <a:endParaRPr lang="uk-UA" b="1" dirty="0" smtClean="0"/>
          </a:p>
          <a:p>
            <a:pPr indent="457200" algn="just"/>
            <a:r>
              <a:rPr lang="uk-UA" dirty="0" smtClean="0"/>
              <a:t>У разі ввезення маркованої підакцизної продукції на митну територію України податок сплачується під час придбання марок акцизного податку з доплатою (у разі потреби) на день подання митної декларації (</a:t>
            </a:r>
            <a:r>
              <a:rPr lang="uk-UA" dirty="0" err="1" smtClean="0"/>
              <a:t>п.п</a:t>
            </a:r>
            <a:r>
              <a:rPr lang="uk-UA" dirty="0" smtClean="0"/>
              <a:t>. 222.2.2 п. 222.2  ст. 222 </a:t>
            </a:r>
            <a:r>
              <a:rPr lang="uk-UA" dirty="0" err="1" smtClean="0"/>
              <a:t>ПКУ</a:t>
            </a:r>
            <a:r>
              <a:rPr lang="uk-UA" dirty="0" smtClean="0"/>
              <a:t>). </a:t>
            </a:r>
          </a:p>
          <a:p>
            <a:pPr indent="457200" algn="just"/>
            <a:endParaRPr lang="uk-UA" b="1" dirty="0"/>
          </a:p>
          <a:p>
            <a:pPr indent="457200" algn="just"/>
            <a:r>
              <a:rPr lang="uk-UA" b="1" dirty="0" smtClean="0">
                <a:solidFill>
                  <a:srgbClr val="FF0000"/>
                </a:solidFill>
              </a:rPr>
              <a:t>ПДВ</a:t>
            </a:r>
            <a:r>
              <a:rPr lang="uk-UA" dirty="0" smtClean="0"/>
              <a:t> нараховується та сплачується відповідно до </a:t>
            </a:r>
            <a:r>
              <a:rPr lang="uk-UA" dirty="0" err="1" smtClean="0"/>
              <a:t>п.п</a:t>
            </a:r>
            <a:r>
              <a:rPr lang="uk-UA" dirty="0" smtClean="0"/>
              <a:t>. в) п. 185.1 ст. 185 </a:t>
            </a:r>
            <a:r>
              <a:rPr lang="uk-UA" dirty="0" err="1" smtClean="0"/>
              <a:t>ПКУ</a:t>
            </a:r>
            <a:r>
              <a:rPr lang="uk-UA" dirty="0" smtClean="0"/>
              <a:t> з урахуванням положень ст. 191 </a:t>
            </a:r>
            <a:r>
              <a:rPr lang="uk-UA" dirty="0" err="1" smtClean="0"/>
              <a:t>ПКУ</a:t>
            </a:r>
            <a:r>
              <a:rPr lang="uk-UA" dirty="0" smtClean="0"/>
              <a:t>.</a:t>
            </a:r>
          </a:p>
          <a:p>
            <a:pPr indent="457200" algn="just"/>
            <a:r>
              <a:rPr lang="uk-UA" dirty="0" smtClean="0"/>
              <a:t>Ставки ПДВ застосовуються відповідно до ст. 193 </a:t>
            </a:r>
            <a:r>
              <a:rPr lang="uk-UA" dirty="0" err="1" smtClean="0"/>
              <a:t>ПКУ</a:t>
            </a:r>
            <a:r>
              <a:rPr lang="uk-UA" dirty="0" smtClean="0"/>
              <a:t>.</a:t>
            </a:r>
            <a:r>
              <a:rPr lang="ru-RU" dirty="0"/>
              <a:t> </a:t>
            </a:r>
            <a:endParaRPr lang="uk-UA" b="1" dirty="0" smtClean="0"/>
          </a:p>
          <a:p>
            <a:pPr algn="just"/>
            <a:endParaRPr lang="ru-RU" dirty="0"/>
          </a:p>
        </p:txBody>
      </p:sp>
    </p:spTree>
    <p:extLst>
      <p:ext uri="{BB962C8B-B14F-4D97-AF65-F5344CB8AC3E}">
        <p14:creationId xmlns:p14="http://schemas.microsoft.com/office/powerpoint/2010/main" val="17956006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42379" y="260648"/>
            <a:ext cx="4813562" cy="1200329"/>
          </a:xfrm>
          <a:prstGeom prst="rect">
            <a:avLst/>
          </a:prstGeom>
        </p:spPr>
        <p:txBody>
          <a:bodyPr wrap="none">
            <a:spAutoFit/>
          </a:bodyPr>
          <a:lstStyle/>
          <a:p>
            <a:pPr algn="ctr"/>
            <a:r>
              <a:rPr lang="uk-UA" sz="2400" b="1" dirty="0">
                <a:solidFill>
                  <a:srgbClr val="0033CC"/>
                </a:solidFill>
              </a:rPr>
              <a:t>ПОДАТКОВІ НАСЛІДКИ </a:t>
            </a:r>
            <a:r>
              <a:rPr lang="uk-UA" sz="2400" b="1" dirty="0" smtClean="0">
                <a:solidFill>
                  <a:srgbClr val="0033CC"/>
                </a:solidFill>
              </a:rPr>
              <a:t>РЕІМПОРТУ</a:t>
            </a:r>
          </a:p>
          <a:p>
            <a:pPr algn="ctr"/>
            <a:endParaRPr lang="uk-UA" sz="2400" b="1" dirty="0">
              <a:solidFill>
                <a:srgbClr val="0033CC"/>
              </a:solidFill>
            </a:endParaRPr>
          </a:p>
          <a:p>
            <a:pPr algn="just"/>
            <a:r>
              <a:rPr lang="uk-UA" sz="2400" b="1" dirty="0" smtClean="0">
                <a:solidFill>
                  <a:srgbClr val="0033CC"/>
                </a:solidFill>
              </a:rPr>
              <a:t> </a:t>
            </a:r>
            <a:endParaRPr lang="uk-UA" sz="2400" b="1" dirty="0">
              <a:solidFill>
                <a:srgbClr val="0033CC"/>
              </a:solidFill>
            </a:endParaRPr>
          </a:p>
        </p:txBody>
      </p:sp>
      <p:sp>
        <p:nvSpPr>
          <p:cNvPr id="3" name="Прямоугольник 2"/>
          <p:cNvSpPr/>
          <p:nvPr/>
        </p:nvSpPr>
        <p:spPr>
          <a:xfrm>
            <a:off x="467544" y="980728"/>
            <a:ext cx="8280920" cy="923330"/>
          </a:xfrm>
          <a:prstGeom prst="rect">
            <a:avLst/>
          </a:prstGeom>
        </p:spPr>
        <p:txBody>
          <a:bodyPr wrap="square">
            <a:spAutoFit/>
          </a:bodyPr>
          <a:lstStyle/>
          <a:p>
            <a:pPr algn="just"/>
            <a:r>
              <a:rPr lang="uk-UA" b="1" dirty="0" smtClean="0">
                <a:solidFill>
                  <a:srgbClr val="FF0000"/>
                </a:solidFill>
              </a:rPr>
              <a:t>Ввізне мито </a:t>
            </a:r>
            <a:r>
              <a:rPr lang="uk-UA" dirty="0" smtClean="0"/>
              <a:t>відповідно до п. 1 частини першої ст.  283  та  частини </a:t>
            </a:r>
            <a:r>
              <a:rPr lang="uk-UA" dirty="0" err="1" smtClean="0"/>
              <a:t>дру</a:t>
            </a:r>
            <a:r>
              <a:rPr lang="uk-UA" dirty="0" smtClean="0"/>
              <a:t>гої  ст.  286  МКУ  не сплачується при дотриманні вимог та обмежень, встановлених главою 14 </a:t>
            </a:r>
            <a:r>
              <a:rPr lang="uk-UA" dirty="0" err="1" smtClean="0"/>
              <a:t>МКУ</a:t>
            </a:r>
            <a:r>
              <a:rPr lang="uk-UA" dirty="0" smtClean="0"/>
              <a:t>. </a:t>
            </a:r>
            <a:endParaRPr lang="uk-UA" dirty="0"/>
          </a:p>
        </p:txBody>
      </p:sp>
      <p:sp>
        <p:nvSpPr>
          <p:cNvPr id="4" name="Прямоугольник 3"/>
          <p:cNvSpPr/>
          <p:nvPr/>
        </p:nvSpPr>
        <p:spPr>
          <a:xfrm>
            <a:off x="539552" y="2060848"/>
            <a:ext cx="8136904" cy="1477328"/>
          </a:xfrm>
          <a:prstGeom prst="rect">
            <a:avLst/>
          </a:prstGeom>
        </p:spPr>
        <p:txBody>
          <a:bodyPr wrap="square">
            <a:spAutoFit/>
          </a:bodyPr>
          <a:lstStyle/>
          <a:p>
            <a:pPr algn="just"/>
            <a:r>
              <a:rPr lang="uk-UA" b="1" dirty="0" smtClean="0">
                <a:solidFill>
                  <a:srgbClr val="FF0000"/>
                </a:solidFill>
              </a:rPr>
              <a:t>Акцизний податок </a:t>
            </a:r>
            <a:r>
              <a:rPr lang="uk-UA" dirty="0" smtClean="0"/>
              <a:t>відповідно до </a:t>
            </a:r>
            <a:r>
              <a:rPr lang="uk-UA" dirty="0" err="1" smtClean="0"/>
              <a:t>п.п</a:t>
            </a:r>
            <a:r>
              <a:rPr lang="uk-UA" dirty="0" smtClean="0"/>
              <a:t>.  213.3.3 п. 213.3 ст. 213 </a:t>
            </a:r>
            <a:r>
              <a:rPr lang="uk-UA" dirty="0" err="1" smtClean="0"/>
              <a:t>ПКУ</a:t>
            </a:r>
            <a:r>
              <a:rPr lang="uk-UA" dirty="0" smtClean="0"/>
              <a:t> не сплачується, якщо при цьому згідно із законом не справляється податок на додану вартість.</a:t>
            </a:r>
          </a:p>
          <a:p>
            <a:pPr algn="just"/>
            <a:r>
              <a:rPr lang="uk-UA" dirty="0" smtClean="0"/>
              <a:t>В інших випадках реімпорт підакцизних товарів (продукції) з-за меж митної території України здійснюється зі сплатою акцизного податку на загальних підставах.</a:t>
            </a:r>
            <a:endParaRPr lang="uk-UA" dirty="0"/>
          </a:p>
        </p:txBody>
      </p:sp>
      <p:sp>
        <p:nvSpPr>
          <p:cNvPr id="5" name="Прямоугольник 4"/>
          <p:cNvSpPr/>
          <p:nvPr/>
        </p:nvSpPr>
        <p:spPr>
          <a:xfrm>
            <a:off x="574386" y="3861048"/>
            <a:ext cx="8102070" cy="1200329"/>
          </a:xfrm>
          <a:prstGeom prst="rect">
            <a:avLst/>
          </a:prstGeom>
        </p:spPr>
        <p:txBody>
          <a:bodyPr wrap="square">
            <a:spAutoFit/>
          </a:bodyPr>
          <a:lstStyle/>
          <a:p>
            <a:pPr algn="just"/>
            <a:r>
              <a:rPr lang="uk-UA" b="1" dirty="0">
                <a:solidFill>
                  <a:srgbClr val="FF0000"/>
                </a:solidFill>
              </a:rPr>
              <a:t>П</a:t>
            </a:r>
            <a:r>
              <a:rPr lang="uk-UA" b="1" dirty="0" smtClean="0">
                <a:solidFill>
                  <a:srgbClr val="FF0000"/>
                </a:solidFill>
              </a:rPr>
              <a:t>ДВ</a:t>
            </a:r>
            <a:r>
              <a:rPr lang="uk-UA" dirty="0" smtClean="0"/>
              <a:t> відповідно до </a:t>
            </a:r>
            <a:r>
              <a:rPr lang="uk-UA" dirty="0" err="1" smtClean="0"/>
              <a:t>п.п</a:t>
            </a:r>
            <a:r>
              <a:rPr lang="uk-UA" dirty="0" smtClean="0"/>
              <a:t>. 206.3 ст. 206 ПКУ не сплачується, крім операцій із ввезення відповідно до п. 3 частини другої ст. 78 </a:t>
            </a:r>
            <a:r>
              <a:rPr lang="uk-UA" dirty="0" err="1" smtClean="0"/>
              <a:t>МКУ</a:t>
            </a:r>
            <a:r>
              <a:rPr lang="uk-UA" dirty="0" smtClean="0"/>
              <a:t>, що оподатковуються ПДВ на загальних підставах.  </a:t>
            </a:r>
            <a:endParaRPr lang="uk-UA" dirty="0" smtClean="0"/>
          </a:p>
          <a:p>
            <a:pPr algn="just"/>
            <a:endParaRPr lang="uk-UA" dirty="0"/>
          </a:p>
        </p:txBody>
      </p:sp>
    </p:spTree>
    <p:extLst>
      <p:ext uri="{BB962C8B-B14F-4D97-AF65-F5344CB8AC3E}">
        <p14:creationId xmlns:p14="http://schemas.microsoft.com/office/powerpoint/2010/main" val="2863845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116632"/>
            <a:ext cx="8352928" cy="1969770"/>
          </a:xfrm>
          <a:prstGeom prst="rect">
            <a:avLst/>
          </a:prstGeom>
          <a:noFill/>
        </p:spPr>
        <p:txBody>
          <a:bodyPr wrap="square" rtlCol="0">
            <a:spAutoFit/>
          </a:bodyPr>
          <a:lstStyle/>
          <a:p>
            <a:pPr algn="ctr"/>
            <a:r>
              <a:rPr lang="uk-UA" sz="1700" b="1" dirty="0" smtClean="0">
                <a:solidFill>
                  <a:srgbClr val="C00000"/>
                </a:solidFill>
              </a:rPr>
              <a:t>Дозвіл на здійснення імпорт</a:t>
            </a:r>
            <a:r>
              <a:rPr lang="ru-RU" sz="1700" b="1" dirty="0" smtClean="0">
                <a:solidFill>
                  <a:srgbClr val="C00000"/>
                </a:solidFill>
              </a:rPr>
              <a:t>у </a:t>
            </a:r>
            <a:r>
              <a:rPr lang="uk-UA" sz="1700" b="1" dirty="0" smtClean="0">
                <a:solidFill>
                  <a:srgbClr val="C00000"/>
                </a:solidFill>
              </a:rPr>
              <a:t>товарів військового призначення або подвійного використання</a:t>
            </a:r>
          </a:p>
          <a:p>
            <a:pPr algn="ctr"/>
            <a:endParaRPr lang="uk-UA" b="1" dirty="0">
              <a:solidFill>
                <a:srgbClr val="C00000"/>
              </a:solidFill>
            </a:endParaRPr>
          </a:p>
          <a:p>
            <a:pPr algn="ctr"/>
            <a:r>
              <a:rPr lang="en-US" sz="1400" dirty="0">
                <a:hlinkClick r:id="rId2"/>
              </a:rPr>
              <a:t>https://</a:t>
            </a:r>
            <a:r>
              <a:rPr lang="en-US" sz="1400" dirty="0" smtClean="0">
                <a:hlinkClick r:id="rId2"/>
              </a:rPr>
              <a:t>guide.diia.gov.ua/view/oformlennia-ta-vydacha-dozvolu-na-zdiisnennia-eksportuimportu-tovariv-viiskovoho-pryznachennia-abo-podviinoho-vykorystannia-eac90e95-c0e7-4523-9cb1-055340ca8b18</a:t>
            </a:r>
            <a:r>
              <a:rPr lang="uk-UA" sz="1400" dirty="0" smtClean="0"/>
              <a:t> </a:t>
            </a:r>
            <a:endParaRPr lang="uk-UA" sz="1400" dirty="0"/>
          </a:p>
          <a:p>
            <a:pPr algn="ctr"/>
            <a:endParaRPr lang="ru-RU" sz="1400" b="1" dirty="0" smtClean="0"/>
          </a:p>
          <a:p>
            <a:pPr algn="ctr"/>
            <a:r>
              <a:rPr lang="ru-RU" sz="1400" b="1" dirty="0" smtClean="0"/>
              <a:t>П</a:t>
            </a:r>
            <a:r>
              <a:rPr lang="ru-RU" sz="1400" b="1" dirty="0"/>
              <a:t> О С Т А Н О В А </a:t>
            </a:r>
            <a:r>
              <a:rPr lang="ru-RU" sz="1400" b="1" dirty="0" err="1" smtClean="0"/>
              <a:t>КМУ</a:t>
            </a:r>
            <a:r>
              <a:rPr lang="ru-RU" sz="1400" b="1" dirty="0" smtClean="0"/>
              <a:t> </a:t>
            </a:r>
            <a:r>
              <a:rPr lang="ru-RU" sz="1400" b="1" dirty="0" err="1" smtClean="0"/>
              <a:t>від</a:t>
            </a:r>
            <a:r>
              <a:rPr lang="ru-RU" sz="1400" b="1" dirty="0" smtClean="0"/>
              <a:t> </a:t>
            </a:r>
            <a:r>
              <a:rPr lang="ru-RU" sz="1400" b="1" dirty="0"/>
              <a:t>13 </a:t>
            </a:r>
            <a:r>
              <a:rPr lang="ru-RU" sz="1400" b="1" dirty="0" err="1"/>
              <a:t>липня</a:t>
            </a:r>
            <a:r>
              <a:rPr lang="ru-RU" sz="1400" b="1" dirty="0"/>
              <a:t> 2011 р. N 746 </a:t>
            </a:r>
            <a:br>
              <a:rPr lang="ru-RU" sz="1400" b="1" dirty="0"/>
            </a:br>
            <a:endParaRPr lang="ru-RU" sz="1400" dirty="0"/>
          </a:p>
        </p:txBody>
      </p:sp>
      <p:sp>
        <p:nvSpPr>
          <p:cNvPr id="2" name="TextBox 1"/>
          <p:cNvSpPr txBox="1"/>
          <p:nvPr/>
        </p:nvSpPr>
        <p:spPr>
          <a:xfrm>
            <a:off x="179512" y="1844824"/>
            <a:ext cx="8856984" cy="4708981"/>
          </a:xfrm>
          <a:prstGeom prst="rect">
            <a:avLst/>
          </a:prstGeom>
          <a:noFill/>
        </p:spPr>
        <p:txBody>
          <a:bodyPr wrap="square" rtlCol="0">
            <a:spAutoFit/>
          </a:bodyPr>
          <a:lstStyle/>
          <a:p>
            <a:pPr algn="just"/>
            <a:r>
              <a:rPr lang="uk-UA" sz="1500" dirty="0" smtClean="0"/>
              <a:t>Генеральний дозвіл - 150 неоподатковуваних мінімумів доходів громадян (2550 грн.) </a:t>
            </a:r>
          </a:p>
          <a:p>
            <a:pPr algn="just"/>
            <a:r>
              <a:rPr lang="uk-UA" sz="1500" dirty="0" smtClean="0"/>
              <a:t>Генеральний дозвіл на здійснення імпорту товарів на безоплатній основі (у тому числі гарантійне обслуговування або ремонт і постачання запасних частин за рекламаційними актами) - 10 неоподатковуваних мінімумів доходів громадян (170 грн.) </a:t>
            </a:r>
          </a:p>
          <a:p>
            <a:pPr algn="just"/>
            <a:r>
              <a:rPr lang="uk-UA" sz="1500" dirty="0" smtClean="0"/>
              <a:t>Відкритий дозвіл - 250 неоподатковуваних мінімумів доходів громадян (4250 грн.) </a:t>
            </a:r>
          </a:p>
          <a:p>
            <a:pPr algn="just"/>
            <a:r>
              <a:rPr lang="uk-UA" sz="1500" dirty="0" smtClean="0"/>
              <a:t>Відкритий дозвіл на здійснення імпорту товарів на безоплатній основі (у тому числі гарантійне обслуговування або ремонт і постачання запасних частин за рекламаційними актами) - 20 неоподатковуваних мінімумів доходів громадян (340 грн.) </a:t>
            </a:r>
          </a:p>
          <a:p>
            <a:pPr algn="just"/>
            <a:r>
              <a:rPr lang="uk-UA" sz="1500" dirty="0" smtClean="0"/>
              <a:t>Разовий дозвіл на здійснення імпорту товарів на безоплатній основі - 5 неоподатковуваних мінімумів доходів громадян (85 грн.) </a:t>
            </a:r>
          </a:p>
          <a:p>
            <a:pPr algn="just"/>
            <a:r>
              <a:rPr lang="uk-UA" sz="1500" dirty="0" smtClean="0"/>
              <a:t>За разовий дозвіл на здійснення імпорту товарів за контрактом з вартістю до 50 тис. гривень включно - 20 неоподатковуваних мінімумів доходів громадян (340 грн.) </a:t>
            </a:r>
          </a:p>
          <a:p>
            <a:pPr algn="just"/>
            <a:r>
              <a:rPr lang="uk-UA" sz="1500" dirty="0" smtClean="0"/>
              <a:t>За разовий дозвіл на здійснення імпорту товарів за контрактом з вартістю від 50 тис. до 500 тис. гривень включно - 30 неоподатковуваних мінімумів доходів громадян (510 грн.) </a:t>
            </a:r>
          </a:p>
          <a:p>
            <a:pPr algn="just"/>
            <a:r>
              <a:rPr lang="uk-UA" sz="1500" dirty="0"/>
              <a:t>З</a:t>
            </a:r>
            <a:r>
              <a:rPr lang="uk-UA" sz="1500" dirty="0" smtClean="0"/>
              <a:t>а разовий дозвіл на здійснення імпорту товарів за контрактом з вартістю від 500 тис. до 5000 тис. гривень включно - 60 неоподатковуваних мінімумів доходів громадян (1020 грн.) </a:t>
            </a:r>
          </a:p>
          <a:p>
            <a:pPr algn="just"/>
            <a:r>
              <a:rPr lang="uk-UA" sz="1500" dirty="0" smtClean="0"/>
              <a:t>За разовий дозвіл на здійснення імпорту товарів за контрактом з вартістю від 5000 тис. до 50000 тис. гривень включно - 100 неоподатковуваних мінімумів доходів громадян (1700 грн.) </a:t>
            </a:r>
          </a:p>
          <a:p>
            <a:pPr algn="just"/>
            <a:r>
              <a:rPr lang="uk-UA" sz="1500" dirty="0" smtClean="0"/>
              <a:t>За разовий дозвіл на здійснення імпорту товарів за контрактом з вартістю понад 50000 тис. гривень - 200 неоподатковуваних мінімумів доходів громадян (3400 грн.)</a:t>
            </a:r>
            <a:endParaRPr lang="uk-UA" sz="1500" dirty="0"/>
          </a:p>
        </p:txBody>
      </p:sp>
    </p:spTree>
    <p:extLst>
      <p:ext uri="{BB962C8B-B14F-4D97-AF65-F5344CB8AC3E}">
        <p14:creationId xmlns:p14="http://schemas.microsoft.com/office/powerpoint/2010/main" val="230754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988840"/>
            <a:ext cx="8280920" cy="1261884"/>
          </a:xfrm>
          <a:prstGeom prst="rect">
            <a:avLst/>
          </a:prstGeom>
        </p:spPr>
        <p:txBody>
          <a:bodyPr wrap="square">
            <a:spAutoFit/>
          </a:bodyPr>
          <a:lstStyle/>
          <a:p>
            <a:pPr algn="ctr"/>
            <a:r>
              <a:rPr lang="uk-UA" sz="2200" b="1" dirty="0" smtClean="0">
                <a:solidFill>
                  <a:srgbClr val="7030A0"/>
                </a:solidFill>
              </a:rPr>
              <a:t>Строк надання послуги: </a:t>
            </a:r>
          </a:p>
          <a:p>
            <a:pPr algn="just"/>
            <a:endParaRPr lang="uk-UA" dirty="0"/>
          </a:p>
          <a:p>
            <a:pPr indent="457200" algn="just"/>
            <a:r>
              <a:rPr lang="uk-UA" dirty="0" smtClean="0"/>
              <a:t>Щодо дозволу на імпорт товарів військового призначення/подвійного використання - 15 днів (календарні)</a:t>
            </a:r>
            <a:endParaRPr lang="uk-UA" dirty="0"/>
          </a:p>
        </p:txBody>
      </p:sp>
    </p:spTree>
    <p:extLst>
      <p:ext uri="{BB962C8B-B14F-4D97-AF65-F5344CB8AC3E}">
        <p14:creationId xmlns:p14="http://schemas.microsoft.com/office/powerpoint/2010/main" val="1716094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568952" cy="3970318"/>
          </a:xfrm>
          <a:prstGeom prst="rect">
            <a:avLst/>
          </a:prstGeom>
        </p:spPr>
        <p:txBody>
          <a:bodyPr wrap="square">
            <a:spAutoFit/>
          </a:bodyPr>
          <a:lstStyle/>
          <a:p>
            <a:pPr algn="ctr"/>
            <a:r>
              <a:rPr lang="uk-UA" b="1" dirty="0" smtClean="0">
                <a:solidFill>
                  <a:srgbClr val="C00000"/>
                </a:solidFill>
              </a:rPr>
              <a:t>Оформлення та видача міжнародного імпортного сертифіката або інших документів про державні гарантії (зобов'язання) щодо використання у заявлених цілях товарів</a:t>
            </a:r>
          </a:p>
          <a:p>
            <a:pPr algn="just"/>
            <a:endParaRPr lang="uk-UA" dirty="0"/>
          </a:p>
          <a:p>
            <a:pPr indent="457200"/>
            <a:endParaRPr lang="uk-UA" b="1" dirty="0" smtClean="0"/>
          </a:p>
          <a:p>
            <a:pPr indent="457200" algn="just"/>
            <a:r>
              <a:rPr lang="uk-UA" b="1" dirty="0" smtClean="0"/>
              <a:t>Адміністративний збір:</a:t>
            </a:r>
            <a:r>
              <a:rPr lang="uk-UA" dirty="0" smtClean="0"/>
              <a:t> 50 неоподатковуваних мінімумів доходів громадян (850 грн.)</a:t>
            </a:r>
          </a:p>
          <a:p>
            <a:pPr indent="457200" algn="just"/>
            <a:endParaRPr lang="uk-UA" b="1" dirty="0" smtClean="0"/>
          </a:p>
          <a:p>
            <a:pPr indent="457200" algn="just"/>
            <a:r>
              <a:rPr lang="uk-UA" b="1" dirty="0" smtClean="0"/>
              <a:t>Строк надання послуги:</a:t>
            </a:r>
            <a:r>
              <a:rPr lang="uk-UA" dirty="0" smtClean="0"/>
              <a:t> Термін розгляду зазначених заяв не може перевищувати 30 днів від дня отримання від імпортера повного комплекту документів. У разі виникнення обставин, які перешкоджають прийняттю однозначного рішення щодо можливості надання імпортного сертифіката, цей термін може бути продовжено рішенням голови </a:t>
            </a:r>
            <a:r>
              <a:rPr lang="uk-UA" dirty="0" err="1" smtClean="0"/>
              <a:t>Держекспортконтролю</a:t>
            </a:r>
            <a:r>
              <a:rPr lang="uk-UA" dirty="0" smtClean="0"/>
              <a:t>, але не більш як на 30 днів</a:t>
            </a:r>
            <a:endParaRPr lang="uk-UA" dirty="0"/>
          </a:p>
        </p:txBody>
      </p:sp>
      <p:sp>
        <p:nvSpPr>
          <p:cNvPr id="2" name="Прямоугольник 1"/>
          <p:cNvSpPr/>
          <p:nvPr/>
        </p:nvSpPr>
        <p:spPr>
          <a:xfrm>
            <a:off x="323528" y="4653136"/>
            <a:ext cx="8424936" cy="923330"/>
          </a:xfrm>
          <a:prstGeom prst="rect">
            <a:avLst/>
          </a:prstGeom>
        </p:spPr>
        <p:txBody>
          <a:bodyPr wrap="square">
            <a:spAutoFit/>
          </a:bodyPr>
          <a:lstStyle/>
          <a:p>
            <a:pPr algn="just"/>
            <a:r>
              <a:rPr lang="uk-UA" dirty="0"/>
              <a:t>Ще одним регуляторним механізмом імпорту є видача на запит імпортера </a:t>
            </a:r>
            <a:r>
              <a:rPr lang="uk-UA" b="1" dirty="0">
                <a:solidFill>
                  <a:srgbClr val="FF0000"/>
                </a:solidFill>
              </a:rPr>
              <a:t>сертифіката підтвердження доставки</a:t>
            </a:r>
            <a:r>
              <a:rPr lang="uk-UA" dirty="0"/>
              <a:t>, яким засвідчується факт надходження в Україну товарів, визначених у зазначеному сертифікаті. </a:t>
            </a:r>
            <a:endParaRPr lang="ru-RU" dirty="0"/>
          </a:p>
        </p:txBody>
      </p:sp>
    </p:spTree>
    <p:extLst>
      <p:ext uri="{BB962C8B-B14F-4D97-AF65-F5344CB8AC3E}">
        <p14:creationId xmlns:p14="http://schemas.microsoft.com/office/powerpoint/2010/main" val="375084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404664"/>
            <a:ext cx="8208912" cy="2708434"/>
          </a:xfrm>
          <a:prstGeom prst="rect">
            <a:avLst/>
          </a:prstGeom>
          <a:noFill/>
        </p:spPr>
        <p:txBody>
          <a:bodyPr wrap="square" rtlCol="0">
            <a:spAutoFit/>
          </a:bodyPr>
          <a:lstStyle/>
          <a:p>
            <a:pPr algn="ctr"/>
            <a:r>
              <a:rPr lang="uk-UA" sz="2400" b="1" dirty="0" smtClean="0">
                <a:solidFill>
                  <a:srgbClr val="C00000"/>
                </a:solidFill>
              </a:rPr>
              <a:t>Ліцензія на імпорт </a:t>
            </a:r>
          </a:p>
          <a:p>
            <a:pPr algn="ctr"/>
            <a:endParaRPr lang="uk-UA" sz="1400" dirty="0"/>
          </a:p>
          <a:p>
            <a:pPr algn="ctr"/>
            <a:r>
              <a:rPr lang="en-US" sz="1400" dirty="0">
                <a:hlinkClick r:id="rId2"/>
              </a:rPr>
              <a:t>https://guide.diia.gov.ua/view/vydacha-litsenzii-na-import-tovariv-887cedee-82f7-4ed9-885a-94b573afae5e#:~:text=%D0%AF%D0%BA%20%D0%B7%D0%B0%D0%BC%D0%BE%D0%B2%D0%B8%D1%82%D0%B8%20%D0%BF%D0%BE%D1%81%D0%BB%D1%83%D0%B3%D1%83,%2Fservice%2F2816%2Fdetails</a:t>
            </a:r>
            <a:r>
              <a:rPr lang="en-US" sz="1400" dirty="0" smtClean="0"/>
              <a:t>.</a:t>
            </a:r>
            <a:r>
              <a:rPr lang="uk-UA" sz="1400" dirty="0" smtClean="0"/>
              <a:t> </a:t>
            </a:r>
          </a:p>
          <a:p>
            <a:pPr algn="ctr"/>
            <a:endParaRPr lang="uk-UA" dirty="0"/>
          </a:p>
          <a:p>
            <a:pPr algn="just"/>
            <a:r>
              <a:rPr lang="uk-UA" dirty="0" smtClean="0"/>
              <a:t>Ліцензія видається протягом:</a:t>
            </a:r>
          </a:p>
          <a:p>
            <a:pPr algn="just"/>
            <a:r>
              <a:rPr lang="uk-UA" dirty="0" smtClean="0"/>
              <a:t>10 робочих днів у випадку автоматичного ліцензування (вартість 220 </a:t>
            </a:r>
            <a:r>
              <a:rPr lang="uk-UA" dirty="0" err="1" smtClean="0"/>
              <a:t>грн</a:t>
            </a:r>
            <a:r>
              <a:rPr lang="uk-UA" dirty="0" smtClean="0"/>
              <a:t>);</a:t>
            </a:r>
          </a:p>
          <a:p>
            <a:pPr algn="just"/>
            <a:r>
              <a:rPr lang="uk-UA" dirty="0" smtClean="0"/>
              <a:t>30 робочих днів у випадку неавтоматичного ліцензування (вартість 780 грн.)</a:t>
            </a:r>
          </a:p>
          <a:p>
            <a:pPr algn="just"/>
            <a:r>
              <a:rPr lang="uk-UA" b="1" dirty="0" smtClean="0">
                <a:solidFill>
                  <a:srgbClr val="FF0000"/>
                </a:solidFill>
              </a:rPr>
              <a:t>На період воєнного стану плата не справляється </a:t>
            </a:r>
            <a:endParaRPr lang="ru-RU" b="1" dirty="0">
              <a:solidFill>
                <a:srgbClr val="FF0000"/>
              </a:solidFill>
            </a:endParaRPr>
          </a:p>
        </p:txBody>
      </p:sp>
      <p:sp>
        <p:nvSpPr>
          <p:cNvPr id="5" name="TextBox 4"/>
          <p:cNvSpPr txBox="1"/>
          <p:nvPr/>
        </p:nvSpPr>
        <p:spPr>
          <a:xfrm>
            <a:off x="395536" y="3140968"/>
            <a:ext cx="8424936" cy="646331"/>
          </a:xfrm>
          <a:prstGeom prst="rect">
            <a:avLst/>
          </a:prstGeom>
          <a:noFill/>
        </p:spPr>
        <p:txBody>
          <a:bodyPr wrap="square" rtlCol="0">
            <a:spAutoFit/>
          </a:bodyPr>
          <a:lstStyle/>
          <a:p>
            <a:pPr algn="just"/>
            <a:r>
              <a:rPr lang="uk-UA" dirty="0" smtClean="0"/>
              <a:t>Постанова КМУ </a:t>
            </a:r>
            <a:r>
              <a:rPr lang="uk-UA" b="1" dirty="0" smtClean="0"/>
              <a:t>Про встановлення розміру збору за видачу ліцензій на експорт (імпорт) товарів </a:t>
            </a:r>
            <a:r>
              <a:rPr lang="uk-UA" dirty="0" smtClean="0"/>
              <a:t>від 18.05.2005 року № 362 </a:t>
            </a:r>
            <a:endParaRPr lang="uk-UA" dirty="0"/>
          </a:p>
        </p:txBody>
      </p:sp>
      <p:sp>
        <p:nvSpPr>
          <p:cNvPr id="6" name="TextBox 5"/>
          <p:cNvSpPr txBox="1"/>
          <p:nvPr/>
        </p:nvSpPr>
        <p:spPr>
          <a:xfrm>
            <a:off x="467544" y="4005064"/>
            <a:ext cx="8424936" cy="923330"/>
          </a:xfrm>
          <a:prstGeom prst="rect">
            <a:avLst/>
          </a:prstGeom>
          <a:noFill/>
        </p:spPr>
        <p:txBody>
          <a:bodyPr wrap="square" rtlCol="0">
            <a:spAutoFit/>
          </a:bodyPr>
          <a:lstStyle/>
          <a:p>
            <a:pPr algn="just"/>
            <a:r>
              <a:rPr lang="uk-UA" dirty="0" smtClean="0"/>
              <a:t>Наказ Міністерства економіки України </a:t>
            </a:r>
            <a:r>
              <a:rPr lang="uk-UA" b="1" dirty="0" smtClean="0"/>
              <a:t>Про затвердження Порядку розгляду заявок на видачу ліцензій у сфері нетарифного регулювання зовнішньоекономічної діяльності</a:t>
            </a:r>
            <a:r>
              <a:rPr lang="uk-UA" dirty="0" smtClean="0"/>
              <a:t>  від 01.04.2004 року № 122</a:t>
            </a:r>
          </a:p>
        </p:txBody>
      </p:sp>
      <p:sp>
        <p:nvSpPr>
          <p:cNvPr id="7" name="TextBox 6"/>
          <p:cNvSpPr txBox="1"/>
          <p:nvPr/>
        </p:nvSpPr>
        <p:spPr>
          <a:xfrm>
            <a:off x="539552" y="5229200"/>
            <a:ext cx="8208912" cy="1477328"/>
          </a:xfrm>
          <a:prstGeom prst="rect">
            <a:avLst/>
          </a:prstGeom>
          <a:noFill/>
        </p:spPr>
        <p:txBody>
          <a:bodyPr wrap="square" rtlCol="0">
            <a:spAutoFit/>
          </a:bodyPr>
          <a:lstStyle/>
          <a:p>
            <a:pPr algn="just"/>
            <a:r>
              <a:rPr lang="uk-UA" dirty="0" smtClean="0"/>
              <a:t>Наказ Міністерства економіки </a:t>
            </a:r>
            <a:r>
              <a:rPr lang="uk-UA" b="1" dirty="0" smtClean="0"/>
              <a:t>України Про затвердження нормативно-правових актів щодо ліцензування імпорту товарів та внесення змін до Порядку розгляду заявок на видачу ліцензій</a:t>
            </a:r>
            <a:r>
              <a:rPr lang="ru-RU" b="1" dirty="0" smtClean="0"/>
              <a:t> </a:t>
            </a:r>
            <a:r>
              <a:rPr lang="ru-RU" b="1" dirty="0"/>
              <a:t>у </a:t>
            </a:r>
            <a:r>
              <a:rPr lang="uk-UA" b="1" dirty="0" smtClean="0"/>
              <a:t>сфері нетарифного регулювання зовнішньоекономічної діяльності в Міністерстві економічного розвитку і торгівлі України </a:t>
            </a:r>
            <a:r>
              <a:rPr lang="uk-UA" dirty="0" smtClean="0"/>
              <a:t>від 14.09.2007 року № 302</a:t>
            </a:r>
            <a:endParaRPr lang="uk-UA" b="1" dirty="0"/>
          </a:p>
        </p:txBody>
      </p:sp>
    </p:spTree>
    <p:extLst>
      <p:ext uri="{BB962C8B-B14F-4D97-AF65-F5344CB8AC3E}">
        <p14:creationId xmlns:p14="http://schemas.microsoft.com/office/powerpoint/2010/main" val="3948722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2204" y="404664"/>
            <a:ext cx="8568952" cy="5078313"/>
          </a:xfrm>
          <a:prstGeom prst="rect">
            <a:avLst/>
          </a:prstGeom>
          <a:noFill/>
        </p:spPr>
        <p:txBody>
          <a:bodyPr wrap="square" rtlCol="0">
            <a:spAutoFit/>
          </a:bodyPr>
          <a:lstStyle/>
          <a:p>
            <a:pPr algn="just"/>
            <a:r>
              <a:rPr lang="uk-UA" b="1" dirty="0">
                <a:solidFill>
                  <a:srgbClr val="7030A0"/>
                </a:solidFill>
              </a:rPr>
              <a:t>Для поміщення товарів у митний режим імпорту особа, на яку покладається дотримання вимог митного режиму, повинна:</a:t>
            </a:r>
          </a:p>
          <a:p>
            <a:endParaRPr lang="ru-RU" dirty="0"/>
          </a:p>
          <a:p>
            <a:pPr algn="just"/>
            <a:r>
              <a:rPr lang="ru-RU" dirty="0"/>
              <a:t>1) </a:t>
            </a:r>
            <a:r>
              <a:rPr lang="uk-UA" dirty="0"/>
              <a:t>подати митному органу, що здійснює випуск товарів, документи на такі товари;</a:t>
            </a:r>
          </a:p>
          <a:p>
            <a:pPr algn="just"/>
            <a:endParaRPr lang="uk-UA" dirty="0"/>
          </a:p>
          <a:p>
            <a:pPr algn="just"/>
            <a:r>
              <a:rPr lang="uk-UA" dirty="0"/>
              <a:t>2) сплатити митні платежі, якими відповідно до законів України обкладаються товари під час ввезення на митну територію України в режимі імпорту;</a:t>
            </a:r>
          </a:p>
          <a:p>
            <a:pPr algn="just"/>
            <a:endParaRPr lang="uk-UA" dirty="0"/>
          </a:p>
          <a:p>
            <a:pPr algn="just"/>
            <a:r>
              <a:rPr lang="uk-UA" dirty="0"/>
              <a:t>3) виконати встановлені відповідно до закону вимоги щодо заходів нетарифного регулювання зовнішньоекономічної діяльності.</a:t>
            </a:r>
            <a:endParaRPr lang="uk-UA" sz="2000" b="1" dirty="0"/>
          </a:p>
          <a:p>
            <a:pPr indent="457200" algn="just"/>
            <a:endParaRPr lang="uk-UA" dirty="0" smtClean="0"/>
          </a:p>
          <a:p>
            <a:pPr indent="457200" algn="just"/>
            <a:endParaRPr lang="uk-UA" dirty="0"/>
          </a:p>
          <a:p>
            <a:pPr indent="457200" algn="just"/>
            <a:r>
              <a:rPr lang="uk-UA" dirty="0" smtClean="0"/>
              <a:t>Товари, поміщені у митний режим імпорту, набувають статусу українських товарів.</a:t>
            </a:r>
          </a:p>
          <a:p>
            <a:pPr indent="457200" algn="just"/>
            <a:endParaRPr lang="uk-UA" dirty="0"/>
          </a:p>
          <a:p>
            <a:pPr indent="457200" algn="just"/>
            <a:r>
              <a:rPr lang="uk-UA" dirty="0" smtClean="0"/>
              <a:t>Підтвердженням українського статусу товарів є митна декларація, за якою ці товари випущено у вільний обіг.</a:t>
            </a:r>
          </a:p>
          <a:p>
            <a:endParaRPr lang="ru-RU" dirty="0"/>
          </a:p>
        </p:txBody>
      </p:sp>
    </p:spTree>
    <p:extLst>
      <p:ext uri="{BB962C8B-B14F-4D97-AF65-F5344CB8AC3E}">
        <p14:creationId xmlns:p14="http://schemas.microsoft.com/office/powerpoint/2010/main" val="1176518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1540" y="908720"/>
            <a:ext cx="7992888" cy="3416320"/>
          </a:xfrm>
          <a:prstGeom prst="rect">
            <a:avLst/>
          </a:prstGeom>
        </p:spPr>
        <p:txBody>
          <a:bodyPr wrap="square">
            <a:spAutoFit/>
          </a:bodyPr>
          <a:lstStyle/>
          <a:p>
            <a:pPr algn="ctr"/>
            <a:r>
              <a:rPr lang="uk-UA" b="1" cap="all" dirty="0" smtClean="0"/>
              <a:t>ТОВАРИ, НА ЯКІ ДІЮТЬ ОБМЕЖЕННЯ ТА ЗАБОРОНИ</a:t>
            </a:r>
          </a:p>
          <a:p>
            <a:pPr algn="ctr"/>
            <a:endParaRPr lang="uk-UA" b="1" cap="all" dirty="0"/>
          </a:p>
          <a:p>
            <a:pPr algn="just"/>
            <a:r>
              <a:rPr lang="uk-UA" b="1" dirty="0" smtClean="0"/>
              <a:t>Товари заборонені для переміщення</a:t>
            </a:r>
            <a:r>
              <a:rPr lang="ru-RU" b="1" dirty="0"/>
              <a:t> </a:t>
            </a:r>
            <a:r>
              <a:rPr lang="ru-RU" b="1" dirty="0" smtClean="0"/>
              <a:t> </a:t>
            </a:r>
            <a:r>
              <a:rPr lang="en-US" b="1" dirty="0">
                <a:hlinkClick r:id="rId2"/>
              </a:rPr>
              <a:t>https://</a:t>
            </a:r>
            <a:r>
              <a:rPr lang="en-US" b="1" dirty="0" smtClean="0">
                <a:hlinkClick r:id="rId2"/>
              </a:rPr>
              <a:t>customs.gov.ua/tovari-shchodo-iakikh-diiut-obmezhennia</a:t>
            </a:r>
            <a:r>
              <a:rPr lang="uk-UA" b="1" dirty="0" smtClean="0"/>
              <a:t> </a:t>
            </a:r>
            <a:endParaRPr lang="ru-RU" b="1" dirty="0"/>
          </a:p>
          <a:p>
            <a:pPr algn="just"/>
            <a:endParaRPr lang="uk-UA" b="1" cap="all" dirty="0" smtClean="0"/>
          </a:p>
          <a:p>
            <a:pPr algn="just"/>
            <a:endParaRPr lang="uk-UA" b="1" cap="all" dirty="0" smtClean="0"/>
          </a:p>
          <a:p>
            <a:pPr algn="just"/>
            <a:r>
              <a:rPr lang="uk-UA" b="1" dirty="0" smtClean="0"/>
              <a:t>Товари обмежені до переміщення </a:t>
            </a:r>
            <a:r>
              <a:rPr lang="en-US" b="1" dirty="0">
                <a:hlinkClick r:id="rId2"/>
              </a:rPr>
              <a:t>https://</a:t>
            </a:r>
            <a:r>
              <a:rPr lang="en-US" b="1" dirty="0" smtClean="0">
                <a:hlinkClick r:id="rId2"/>
              </a:rPr>
              <a:t>customs.gov.ua/tovari-shchodo-iakikh-diiut-obmezhennia</a:t>
            </a:r>
            <a:r>
              <a:rPr lang="uk-UA" b="1" dirty="0" smtClean="0"/>
              <a:t> </a:t>
            </a:r>
          </a:p>
          <a:p>
            <a:pPr algn="just"/>
            <a:endParaRPr lang="uk-UA" b="1" cap="all" dirty="0" smtClean="0"/>
          </a:p>
          <a:p>
            <a:pPr algn="just"/>
            <a:endParaRPr lang="uk-UA" b="1" cap="all" dirty="0" smtClean="0"/>
          </a:p>
          <a:p>
            <a:pPr algn="just"/>
            <a:r>
              <a:rPr lang="uk-UA" b="1" dirty="0" smtClean="0"/>
              <a:t>Квоти на  товари </a:t>
            </a:r>
            <a:r>
              <a:rPr lang="en-US" b="1" dirty="0" smtClean="0">
                <a:hlinkClick r:id="rId3"/>
              </a:rPr>
              <a:t>https</a:t>
            </a:r>
            <a:r>
              <a:rPr lang="en-US" b="1" dirty="0">
                <a:hlinkClick r:id="rId3"/>
              </a:rPr>
              <a:t>://</a:t>
            </a:r>
            <a:r>
              <a:rPr lang="en-US" b="1" dirty="0" smtClean="0">
                <a:hlinkClick r:id="rId3"/>
              </a:rPr>
              <a:t>cabinet.customs.gov.ua/etqlist</a:t>
            </a:r>
            <a:r>
              <a:rPr lang="uk-UA" b="1" dirty="0" smtClean="0"/>
              <a:t> </a:t>
            </a:r>
            <a:endParaRPr lang="ru-RU" b="1" dirty="0"/>
          </a:p>
          <a:p>
            <a:pPr algn="just"/>
            <a:r>
              <a:rPr lang="uk-UA" b="1" cap="all" dirty="0" smtClean="0"/>
              <a:t> </a:t>
            </a:r>
            <a:endParaRPr lang="ru-RU" b="1" cap="all" dirty="0"/>
          </a:p>
        </p:txBody>
      </p:sp>
      <p:sp>
        <p:nvSpPr>
          <p:cNvPr id="3" name="Прямоугольник 7"/>
          <p:cNvSpPr/>
          <p:nvPr/>
        </p:nvSpPr>
        <p:spPr>
          <a:xfrm>
            <a:off x="371551" y="4581128"/>
            <a:ext cx="8112865" cy="646331"/>
          </a:xfrm>
          <a:prstGeom prst="rect">
            <a:avLst/>
          </a:prstGeom>
        </p:spPr>
        <p:txBody>
          <a:bodyPr wrap="square">
            <a:spAutoFit/>
          </a:bodyPr>
          <a:lstStyle/>
          <a:p>
            <a:pPr algn="just"/>
            <a:r>
              <a:rPr lang="uk-UA" dirty="0"/>
              <a:t>Наказ Міністерства фінансів </a:t>
            </a:r>
            <a:r>
              <a:rPr lang="uk-UA" dirty="0" smtClean="0"/>
              <a:t>України </a:t>
            </a:r>
            <a:r>
              <a:rPr lang="ru-RU" b="1" dirty="0"/>
              <a:t>Про </a:t>
            </a:r>
            <a:r>
              <a:rPr lang="uk-UA" b="1" dirty="0" smtClean="0"/>
              <a:t>виконання митних формальностей відповідно до заявленого митного </a:t>
            </a:r>
            <a:r>
              <a:rPr lang="ru-RU" b="1" dirty="0" smtClean="0"/>
              <a:t>режиму</a:t>
            </a:r>
            <a:r>
              <a:rPr lang="uk-UA" dirty="0" smtClean="0"/>
              <a:t> від 31.05.2012 року № 657</a:t>
            </a:r>
            <a:endParaRPr lang="ru-RU" dirty="0"/>
          </a:p>
        </p:txBody>
      </p:sp>
    </p:spTree>
    <p:extLst>
      <p:ext uri="{BB962C8B-B14F-4D97-AF65-F5344CB8AC3E}">
        <p14:creationId xmlns:p14="http://schemas.microsoft.com/office/powerpoint/2010/main" val="235421219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TotalTime>
  <Words>3385</Words>
  <Application>Microsoft Office PowerPoint</Application>
  <PresentationFormat>Екран (4:3)</PresentationFormat>
  <Paragraphs>275</Paragraphs>
  <Slides>37</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37</vt:i4>
      </vt:variant>
    </vt:vector>
  </HeadingPairs>
  <TitlesOfParts>
    <vt:vector size="38" baseType="lpstr">
      <vt:lpstr>Тема Office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Student</cp:lastModifiedBy>
  <cp:revision>86</cp:revision>
  <dcterms:created xsi:type="dcterms:W3CDTF">2023-01-04T06:34:23Z</dcterms:created>
  <dcterms:modified xsi:type="dcterms:W3CDTF">2024-02-12T13:11:16Z</dcterms:modified>
</cp:coreProperties>
</file>