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753600" cy="7315200"/>
  <p:notesSz cx="7315200" cy="97536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yZ+LH62o0EI77ivhKY1DHxjys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354" y="204"/>
      </p:cViewPr>
      <p:guideLst>
        <p:guide orient="horz" pos="2304"/>
        <p:guide pos="30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9425" y="731500"/>
            <a:ext cx="4877025"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00" y="4632950"/>
            <a:ext cx="5852150" cy="4389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63019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
        <p:cNvGrpSpPr/>
        <p:nvPr/>
      </p:nvGrpSpPr>
      <p:grpSpPr>
        <a:xfrm>
          <a:off x="0" y="0"/>
          <a:ext cx="0" cy="0"/>
          <a:chOff x="0" y="0"/>
          <a:chExt cx="0" cy="0"/>
        </a:xfrm>
      </p:grpSpPr>
      <p:sp>
        <p:nvSpPr>
          <p:cNvPr id="8" name="Google Shape;8;p1: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 name="Google Shape;9;p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 name="Google Shape;10;p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a:t>
            </a:fld>
            <a:endParaRPr sz="18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 name="Google Shape;175;p1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6" name="Google Shape;176;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10</a:t>
            </a:fld>
            <a:endParaRPr sz="18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p1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90" name="Google Shape;190;p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11</a:t>
            </a:fld>
            <a:endParaRPr sz="18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7" name="Google Shape;207;p1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8" name="Google Shape;208;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12</a:t>
            </a:fld>
            <a:endParaRPr sz="18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2" name="Google Shape;222;p1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3" name="Google Shape;223;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13</a:t>
            </a:fld>
            <a:endParaRPr sz="18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6" name="Google Shape;236;p1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7" name="Google Shape;237;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14</a:t>
            </a:fld>
            <a:endParaRPr sz="18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8" name="Google Shape;248;p1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9" name="Google Shape;249;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15</a:t>
            </a:fld>
            <a:endParaRPr sz="18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4" name="Google Shape;264;p1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65" name="Google Shape;265;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16</a:t>
            </a:fld>
            <a:endParaRPr sz="18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7: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8" name="Google Shape;278;p1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79" name="Google Shape;279;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17</a:t>
            </a:fld>
            <a:endParaRPr sz="18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1" name="Google Shape;291;p1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2" name="Google Shape;292;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18</a:t>
            </a:fld>
            <a:endParaRPr sz="18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2: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 name="Google Shape;28;p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 name="Google Shape;29;p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2</a:t>
            </a:fld>
            <a:endParaRPr sz="18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3: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9" name="Google Shape;49;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3</a:t>
            </a:fld>
            <a:endParaRPr sz="18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 name="Google Shape;63;p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4" name="Google Shape;64;p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4</a:t>
            </a:fld>
            <a:endParaRPr sz="18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 name="Google Shape;83;p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4" name="Google Shape;84;p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5</a:t>
            </a:fld>
            <a:endParaRPr sz="18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 name="Google Shape;101;p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2" name="Google Shape;102;p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6</a:t>
            </a:fld>
            <a:endParaRPr sz="18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2" name="Google Shape;122;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7</a:t>
            </a:fld>
            <a:endParaRPr sz="18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6" name="Google Shape;136;p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7" name="Google Shape;137;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8</a:t>
            </a:fld>
            <a:endParaRPr sz="18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a:spLocks noGrp="1" noRot="1" noChangeAspect="1"/>
          </p:cNvSpPr>
          <p:nvPr>
            <p:ph type="sldImg" idx="2"/>
          </p:nvPr>
        </p:nvSpPr>
        <p:spPr>
          <a:xfrm>
            <a:off x="-500063" y="0"/>
            <a:ext cx="4000501" cy="30003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p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6" name="Google Shape;156;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9</a:t>
            </a:fld>
            <a:endParaRPr sz="18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0.png"/><Relationship Id="rId7"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61.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2.jpg"/><Relationship Id="rId3" Type="http://schemas.openxmlformats.org/officeDocument/2006/relationships/image" Target="../media/image28.png"/><Relationship Id="rId7" Type="http://schemas.openxmlformats.org/officeDocument/2006/relationships/image" Target="../media/image78.png"/><Relationship Id="rId12" Type="http://schemas.openxmlformats.org/officeDocument/2006/relationships/image" Target="../media/image8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7.png"/><Relationship Id="rId11" Type="http://schemas.openxmlformats.org/officeDocument/2006/relationships/image" Target="../media/image37.png"/><Relationship Id="rId5" Type="http://schemas.openxmlformats.org/officeDocument/2006/relationships/image" Target="../media/image76.png"/><Relationship Id="rId10" Type="http://schemas.openxmlformats.org/officeDocument/2006/relationships/image" Target="../media/image35.png"/><Relationship Id="rId4" Type="http://schemas.openxmlformats.org/officeDocument/2006/relationships/image" Target="../media/image75.png"/><Relationship Id="rId9" Type="http://schemas.openxmlformats.org/officeDocument/2006/relationships/image" Target="../media/image80.png"/></Relationships>
</file>

<file path=ppt/slides/_rels/slide1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83.png"/><Relationship Id="rId10" Type="http://schemas.openxmlformats.org/officeDocument/2006/relationships/image" Target="../media/image86.png"/><Relationship Id="rId4" Type="http://schemas.openxmlformats.org/officeDocument/2006/relationships/image" Target="../media/image23.png"/><Relationship Id="rId9" Type="http://schemas.openxmlformats.org/officeDocument/2006/relationships/image" Target="../media/image85.png"/></Relationships>
</file>

<file path=ppt/slides/_rels/slide13.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14.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15.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16.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17.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18" Type="http://schemas.openxmlformats.org/officeDocument/2006/relationships/image" Target="../media/image115.png"/><Relationship Id="rId3" Type="http://schemas.openxmlformats.org/officeDocument/2006/relationships/image" Target="../media/image15.png"/><Relationship Id="rId7" Type="http://schemas.openxmlformats.org/officeDocument/2006/relationships/image" Target="../media/image4.png"/><Relationship Id="rId12" Type="http://schemas.openxmlformats.org/officeDocument/2006/relationships/image" Target="../media/image10.png"/><Relationship Id="rId17" Type="http://schemas.openxmlformats.org/officeDocument/2006/relationships/image" Target="../media/image103.png"/><Relationship Id="rId2" Type="http://schemas.openxmlformats.org/officeDocument/2006/relationships/notesSlide" Target="../notesSlides/notesSlide18.xml"/><Relationship Id="rId16" Type="http://schemas.openxmlformats.org/officeDocument/2006/relationships/image" Target="../media/image99.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2.png"/><Relationship Id="rId15" Type="http://schemas.openxmlformats.org/officeDocument/2006/relationships/image" Target="../media/image36.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8.png"/><Relationship Id="rId7" Type="http://schemas.openxmlformats.org/officeDocument/2006/relationships/image" Target="../media/image39.png"/><Relationship Id="rId12"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0.png"/><Relationship Id="rId10" Type="http://schemas.openxmlformats.org/officeDocument/2006/relationships/image" Target="../media/image41.png"/><Relationship Id="rId4" Type="http://schemas.openxmlformats.org/officeDocument/2006/relationships/image" Target="../media/image29.pn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22.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23.png"/><Relationship Id="rId9"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
        <p:cNvGrpSpPr/>
        <p:nvPr/>
      </p:nvGrpSpPr>
      <p:grpSpPr>
        <a:xfrm>
          <a:off x="0" y="0"/>
          <a:ext cx="0" cy="0"/>
          <a:chOff x="0" y="0"/>
          <a:chExt cx="0" cy="0"/>
        </a:xfrm>
      </p:grpSpPr>
      <p:pic>
        <p:nvPicPr>
          <p:cNvPr id="12" name="Google Shape;12;p1" descr="preencoded.png"/>
          <p:cNvPicPr preferRelativeResize="0"/>
          <p:nvPr/>
        </p:nvPicPr>
        <p:blipFill rotWithShape="1">
          <a:blip r:embed="rId3">
            <a:alphaModFix/>
          </a:blip>
          <a:srcRect/>
          <a:stretch/>
        </p:blipFill>
        <p:spPr>
          <a:xfrm>
            <a:off x="0" y="0"/>
            <a:ext cx="9428406" cy="3941462"/>
          </a:xfrm>
          <a:prstGeom prst="rect">
            <a:avLst/>
          </a:prstGeom>
          <a:noFill/>
          <a:ln>
            <a:noFill/>
          </a:ln>
        </p:spPr>
      </p:pic>
      <p:pic>
        <p:nvPicPr>
          <p:cNvPr id="13" name="Google Shape;13;p1" descr="preencoded.png"/>
          <p:cNvPicPr preferRelativeResize="0"/>
          <p:nvPr/>
        </p:nvPicPr>
        <p:blipFill rotWithShape="1">
          <a:blip r:embed="rId4">
            <a:alphaModFix/>
          </a:blip>
          <a:srcRect/>
          <a:stretch/>
        </p:blipFill>
        <p:spPr>
          <a:xfrm>
            <a:off x="200025" y="1933575"/>
            <a:ext cx="7410450" cy="4347152"/>
          </a:xfrm>
          <a:prstGeom prst="rect">
            <a:avLst/>
          </a:prstGeom>
          <a:noFill/>
          <a:ln>
            <a:noFill/>
          </a:ln>
        </p:spPr>
      </p:pic>
      <p:pic>
        <p:nvPicPr>
          <p:cNvPr id="14" name="Google Shape;14;p1" descr="preencoded.png"/>
          <p:cNvPicPr preferRelativeResize="0"/>
          <p:nvPr/>
        </p:nvPicPr>
        <p:blipFill rotWithShape="1">
          <a:blip r:embed="rId5">
            <a:alphaModFix/>
          </a:blip>
          <a:srcRect/>
          <a:stretch/>
        </p:blipFill>
        <p:spPr>
          <a:xfrm>
            <a:off x="4981575" y="695325"/>
            <a:ext cx="4772025" cy="5942181"/>
          </a:xfrm>
          <a:prstGeom prst="rect">
            <a:avLst/>
          </a:prstGeom>
          <a:noFill/>
          <a:ln>
            <a:noFill/>
          </a:ln>
        </p:spPr>
      </p:pic>
      <p:pic>
        <p:nvPicPr>
          <p:cNvPr id="15" name="Google Shape;15;p1" descr="preencoded.png"/>
          <p:cNvPicPr preferRelativeResize="0"/>
          <p:nvPr/>
        </p:nvPicPr>
        <p:blipFill rotWithShape="1">
          <a:blip r:embed="rId6">
            <a:alphaModFix/>
          </a:blip>
          <a:srcRect/>
          <a:stretch/>
        </p:blipFill>
        <p:spPr>
          <a:xfrm>
            <a:off x="0" y="0"/>
            <a:ext cx="9753600" cy="7315200"/>
          </a:xfrm>
          <a:prstGeom prst="rect">
            <a:avLst/>
          </a:prstGeom>
          <a:noFill/>
          <a:ln>
            <a:noFill/>
          </a:ln>
        </p:spPr>
      </p:pic>
      <p:pic>
        <p:nvPicPr>
          <p:cNvPr id="16" name="Google Shape;16;p1" descr="preencoded.png"/>
          <p:cNvPicPr preferRelativeResize="0"/>
          <p:nvPr/>
        </p:nvPicPr>
        <p:blipFill rotWithShape="1">
          <a:blip r:embed="rId7">
            <a:alphaModFix/>
          </a:blip>
          <a:srcRect/>
          <a:stretch/>
        </p:blipFill>
        <p:spPr>
          <a:xfrm>
            <a:off x="8372475" y="0"/>
            <a:ext cx="1381125" cy="1660489"/>
          </a:xfrm>
          <a:prstGeom prst="rect">
            <a:avLst/>
          </a:prstGeom>
          <a:noFill/>
          <a:ln>
            <a:noFill/>
          </a:ln>
        </p:spPr>
      </p:pic>
      <p:pic>
        <p:nvPicPr>
          <p:cNvPr id="17" name="Google Shape;17;p1" descr="preencoded.png"/>
          <p:cNvPicPr preferRelativeResize="0"/>
          <p:nvPr/>
        </p:nvPicPr>
        <p:blipFill rotWithShape="1">
          <a:blip r:embed="rId8">
            <a:alphaModFix/>
          </a:blip>
          <a:srcRect/>
          <a:stretch/>
        </p:blipFill>
        <p:spPr>
          <a:xfrm>
            <a:off x="4305300" y="1581150"/>
            <a:ext cx="5448300" cy="5734050"/>
          </a:xfrm>
          <a:prstGeom prst="rect">
            <a:avLst/>
          </a:prstGeom>
          <a:noFill/>
          <a:ln>
            <a:noFill/>
          </a:ln>
        </p:spPr>
      </p:pic>
      <p:pic>
        <p:nvPicPr>
          <p:cNvPr id="18" name="Google Shape;18;p1" descr="preencoded.png"/>
          <p:cNvPicPr preferRelativeResize="0"/>
          <p:nvPr/>
        </p:nvPicPr>
        <p:blipFill rotWithShape="1">
          <a:blip r:embed="rId9">
            <a:alphaModFix/>
          </a:blip>
          <a:srcRect/>
          <a:stretch/>
        </p:blipFill>
        <p:spPr>
          <a:xfrm rot="3616737">
            <a:off x="4141190" y="3810613"/>
            <a:ext cx="4076700" cy="3943350"/>
          </a:xfrm>
          <a:prstGeom prst="rect">
            <a:avLst/>
          </a:prstGeom>
          <a:noFill/>
          <a:ln>
            <a:noFill/>
          </a:ln>
        </p:spPr>
      </p:pic>
      <p:pic>
        <p:nvPicPr>
          <p:cNvPr id="19" name="Google Shape;19;p1" descr="preencoded.png"/>
          <p:cNvPicPr preferRelativeResize="0"/>
          <p:nvPr/>
        </p:nvPicPr>
        <p:blipFill rotWithShape="1">
          <a:blip r:embed="rId10">
            <a:alphaModFix/>
          </a:blip>
          <a:srcRect/>
          <a:stretch/>
        </p:blipFill>
        <p:spPr>
          <a:xfrm>
            <a:off x="6724650" y="704850"/>
            <a:ext cx="2571750" cy="2714625"/>
          </a:xfrm>
          <a:prstGeom prst="rect">
            <a:avLst/>
          </a:prstGeom>
          <a:noFill/>
          <a:ln>
            <a:noFill/>
          </a:ln>
        </p:spPr>
      </p:pic>
      <p:pic>
        <p:nvPicPr>
          <p:cNvPr id="20" name="Google Shape;20;p1" descr="preencoded.png"/>
          <p:cNvPicPr preferRelativeResize="0"/>
          <p:nvPr/>
        </p:nvPicPr>
        <p:blipFill rotWithShape="1">
          <a:blip r:embed="rId11">
            <a:alphaModFix/>
          </a:blip>
          <a:srcRect/>
          <a:stretch/>
        </p:blipFill>
        <p:spPr>
          <a:xfrm>
            <a:off x="7657728" y="3243639"/>
            <a:ext cx="1704975" cy="2809875"/>
          </a:xfrm>
          <a:prstGeom prst="rect">
            <a:avLst/>
          </a:prstGeom>
          <a:noFill/>
          <a:ln>
            <a:noFill/>
          </a:ln>
        </p:spPr>
      </p:pic>
      <p:pic>
        <p:nvPicPr>
          <p:cNvPr id="21" name="Google Shape;21;p1" descr="preencoded.png"/>
          <p:cNvPicPr preferRelativeResize="0"/>
          <p:nvPr/>
        </p:nvPicPr>
        <p:blipFill rotWithShape="1">
          <a:blip r:embed="rId12">
            <a:alphaModFix/>
          </a:blip>
          <a:srcRect/>
          <a:stretch/>
        </p:blipFill>
        <p:spPr>
          <a:xfrm>
            <a:off x="6433333" y="2192147"/>
            <a:ext cx="2243942" cy="2243942"/>
          </a:xfrm>
          <a:prstGeom prst="rect">
            <a:avLst/>
          </a:prstGeom>
          <a:noFill/>
          <a:ln>
            <a:noFill/>
          </a:ln>
        </p:spPr>
      </p:pic>
      <p:pic>
        <p:nvPicPr>
          <p:cNvPr id="22" name="Google Shape;22;p1" descr="preencoded.png"/>
          <p:cNvPicPr preferRelativeResize="0"/>
          <p:nvPr/>
        </p:nvPicPr>
        <p:blipFill rotWithShape="1">
          <a:blip r:embed="rId13">
            <a:alphaModFix/>
          </a:blip>
          <a:srcRect/>
          <a:stretch/>
        </p:blipFill>
        <p:spPr>
          <a:xfrm>
            <a:off x="7315195" y="5334000"/>
            <a:ext cx="2438405" cy="1981200"/>
          </a:xfrm>
          <a:prstGeom prst="rect">
            <a:avLst/>
          </a:prstGeom>
          <a:noFill/>
          <a:ln>
            <a:noFill/>
          </a:ln>
        </p:spPr>
      </p:pic>
      <p:sp>
        <p:nvSpPr>
          <p:cNvPr id="23" name="Google Shape;23;p1"/>
          <p:cNvSpPr/>
          <p:nvPr/>
        </p:nvSpPr>
        <p:spPr>
          <a:xfrm>
            <a:off x="604466" y="4512500"/>
            <a:ext cx="7153200" cy="552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SzPts val="1100"/>
              <a:buNone/>
            </a:pPr>
            <a:r>
              <a:rPr lang="en-US" sz="1800" b="1">
                <a:solidFill>
                  <a:schemeClr val="dk1"/>
                </a:solidFill>
              </a:rPr>
              <a:t>5.1. Загальні особливості культури Інтернету. Переваги та недоліки використання Інтернет в сучасному культурному середовищі</a:t>
            </a:r>
            <a:endParaRPr sz="1800" b="1">
              <a:solidFill>
                <a:schemeClr val="dk1"/>
              </a:solidFill>
            </a:endParaRPr>
          </a:p>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sz="1800">
              <a:solidFill>
                <a:schemeClr val="dk1"/>
              </a:solidFill>
            </a:endParaRPr>
          </a:p>
          <a:p>
            <a:pPr marL="0" marR="0" lvl="0" indent="0" algn="l" rtl="0">
              <a:spcBef>
                <a:spcPts val="0"/>
              </a:spcBef>
              <a:spcAft>
                <a:spcPts val="0"/>
              </a:spcAft>
              <a:buNone/>
            </a:pPr>
            <a:r>
              <a:rPr lang="en-US" sz="1800" b="1">
                <a:solidFill>
                  <a:schemeClr val="dk1"/>
                </a:solidFill>
              </a:rPr>
              <a:t>5.2. Взаємозв’язок Інтернету, демократії та інформаційної політики</a:t>
            </a:r>
            <a:endParaRPr sz="1800" b="1">
              <a:solidFill>
                <a:schemeClr val="dk1"/>
              </a:solidFill>
            </a:endParaRPr>
          </a:p>
          <a:p>
            <a:pPr marL="0" marR="0" lvl="0" indent="0" algn="l" rtl="0">
              <a:lnSpc>
                <a:spcPct val="50000"/>
              </a:lnSpc>
              <a:spcBef>
                <a:spcPts val="0"/>
              </a:spcBef>
              <a:spcAft>
                <a:spcPts val="0"/>
              </a:spcAft>
              <a:buClr>
                <a:schemeClr val="dk1"/>
              </a:buClr>
              <a:buSzPts val="1100"/>
              <a:buFont typeface="Arial"/>
              <a:buNone/>
            </a:pPr>
            <a:endParaRPr sz="1800" b="1">
              <a:solidFill>
                <a:schemeClr val="dk1"/>
              </a:solidFill>
            </a:endParaRPr>
          </a:p>
          <a:p>
            <a:pPr marL="0" marR="0" lvl="0" indent="0" algn="l" rtl="0">
              <a:spcBef>
                <a:spcPts val="0"/>
              </a:spcBef>
              <a:spcAft>
                <a:spcPts val="0"/>
              </a:spcAft>
              <a:buNone/>
            </a:pPr>
            <a:r>
              <a:rPr lang="en-US" sz="1800" b="1">
                <a:solidFill>
                  <a:schemeClr val="dk1"/>
                </a:solidFill>
              </a:rPr>
              <a:t>5.3. Географія Інтернету. Безпека та стратегія в епоху Інтернету</a:t>
            </a: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24" name="Google Shape;24;p1"/>
          <p:cNvSpPr/>
          <p:nvPr/>
        </p:nvSpPr>
        <p:spPr>
          <a:xfrm>
            <a:off x="608825" y="2475450"/>
            <a:ext cx="7296900" cy="12975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r>
              <a:rPr lang="ru-RU" sz="3600" b="1" dirty="0" smtClean="0">
                <a:solidFill>
                  <a:srgbClr val="000000"/>
                </a:solidFill>
                <a:latin typeface="Arial"/>
                <a:ea typeface="Arial"/>
                <a:cs typeface="Arial"/>
                <a:sym typeface="Arial"/>
              </a:rPr>
              <a:t>ТЕМА 5</a:t>
            </a:r>
            <a:r>
              <a:rPr lang="en-US" sz="3600" b="1" dirty="0" smtClean="0">
                <a:solidFill>
                  <a:srgbClr val="000000"/>
                </a:solidFill>
                <a:latin typeface="Arial"/>
                <a:ea typeface="Arial"/>
                <a:cs typeface="Arial"/>
                <a:sym typeface="Arial"/>
              </a:rPr>
              <a:t>. </a:t>
            </a:r>
            <a:endParaRPr sz="3600" b="1" dirty="0">
              <a:solidFill>
                <a:srgbClr val="000000"/>
              </a:solidFill>
              <a:latin typeface="Arial"/>
              <a:ea typeface="Arial"/>
              <a:cs typeface="Arial"/>
              <a:sym typeface="Arial"/>
            </a:endParaRPr>
          </a:p>
          <a:p>
            <a:pPr marL="0" marR="0" lvl="0" indent="0" algn="l" rtl="0">
              <a:lnSpc>
                <a:spcPct val="120000"/>
              </a:lnSpc>
              <a:spcBef>
                <a:spcPts val="0"/>
              </a:spcBef>
              <a:spcAft>
                <a:spcPts val="0"/>
              </a:spcAft>
              <a:buNone/>
            </a:pPr>
            <a:r>
              <a:rPr lang="en-US" sz="3000" b="1" dirty="0" err="1"/>
              <a:t>Ресурси</a:t>
            </a:r>
            <a:r>
              <a:rPr lang="en-US" sz="3000" b="1" dirty="0"/>
              <a:t> </a:t>
            </a:r>
            <a:r>
              <a:rPr lang="en-US" sz="3000" b="1" dirty="0" err="1"/>
              <a:t>Інтернет</a:t>
            </a:r>
            <a:r>
              <a:rPr lang="en-US" sz="3000" b="1" dirty="0"/>
              <a:t> у </a:t>
            </a:r>
            <a:r>
              <a:rPr lang="en-US" sz="3000" b="1" dirty="0" err="1"/>
              <a:t>сфері</a:t>
            </a:r>
            <a:r>
              <a:rPr lang="en-US" sz="3000" b="1" dirty="0"/>
              <a:t> </a:t>
            </a:r>
            <a:r>
              <a:rPr lang="en-US" sz="3000" b="1" dirty="0" err="1"/>
              <a:t>культури</a:t>
            </a:r>
            <a:endParaRPr sz="3000" b="1" dirty="0"/>
          </a:p>
          <a:p>
            <a:pPr marL="0" marR="0" lvl="0" indent="0" algn="l" rtl="0">
              <a:lnSpc>
                <a:spcPct val="120000"/>
              </a:lnSpc>
              <a:spcBef>
                <a:spcPts val="0"/>
              </a:spcBef>
              <a:spcAft>
                <a:spcPts val="0"/>
              </a:spcAft>
              <a:buNone/>
            </a:pPr>
            <a:endParaRPr sz="3600" b="1" dirty="0"/>
          </a:p>
        </p:txBody>
      </p:sp>
      <p:pic>
        <p:nvPicPr>
          <p:cNvPr id="25" name="Google Shape;25;p1" descr="preencoded.png"/>
          <p:cNvPicPr preferRelativeResize="0"/>
          <p:nvPr/>
        </p:nvPicPr>
        <p:blipFill rotWithShape="1">
          <a:blip r:embed="rId14">
            <a:alphaModFix/>
          </a:blip>
          <a:srcRect/>
          <a:stretch/>
        </p:blipFill>
        <p:spPr>
          <a:xfrm rot="-9900000">
            <a:off x="357976" y="-229494"/>
            <a:ext cx="2667000" cy="1571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pic>
        <p:nvPicPr>
          <p:cNvPr id="178" name="Google Shape;178;p10" descr="preencoded.png"/>
          <p:cNvPicPr preferRelativeResize="0"/>
          <p:nvPr/>
        </p:nvPicPr>
        <p:blipFill rotWithShape="1">
          <a:blip r:embed="rId3">
            <a:alphaModFix/>
          </a:blip>
          <a:srcRect/>
          <a:stretch/>
        </p:blipFill>
        <p:spPr>
          <a:xfrm>
            <a:off x="0" y="4692879"/>
            <a:ext cx="9753600" cy="2622321"/>
          </a:xfrm>
          <a:prstGeom prst="rect">
            <a:avLst/>
          </a:prstGeom>
          <a:noFill/>
          <a:ln>
            <a:noFill/>
          </a:ln>
        </p:spPr>
      </p:pic>
      <p:pic>
        <p:nvPicPr>
          <p:cNvPr id="179" name="Google Shape;179;p10" descr="preencoded.png"/>
          <p:cNvPicPr preferRelativeResize="0"/>
          <p:nvPr/>
        </p:nvPicPr>
        <p:blipFill rotWithShape="1">
          <a:blip r:embed="rId4">
            <a:alphaModFix/>
          </a:blip>
          <a:srcRect/>
          <a:stretch/>
        </p:blipFill>
        <p:spPr>
          <a:xfrm>
            <a:off x="483375" y="1131075"/>
            <a:ext cx="1388938" cy="1388938"/>
          </a:xfrm>
          <a:prstGeom prst="rect">
            <a:avLst/>
          </a:prstGeom>
          <a:noFill/>
          <a:ln>
            <a:noFill/>
          </a:ln>
        </p:spPr>
      </p:pic>
      <p:pic>
        <p:nvPicPr>
          <p:cNvPr id="180" name="Google Shape;180;p10" descr="preencoded.png"/>
          <p:cNvPicPr preferRelativeResize="0"/>
          <p:nvPr/>
        </p:nvPicPr>
        <p:blipFill rotWithShape="1">
          <a:blip r:embed="rId5">
            <a:alphaModFix/>
          </a:blip>
          <a:srcRect/>
          <a:stretch/>
        </p:blipFill>
        <p:spPr>
          <a:xfrm>
            <a:off x="1569751" y="0"/>
            <a:ext cx="8183849" cy="4548160"/>
          </a:xfrm>
          <a:prstGeom prst="rect">
            <a:avLst/>
          </a:prstGeom>
          <a:noFill/>
          <a:ln>
            <a:noFill/>
          </a:ln>
        </p:spPr>
      </p:pic>
      <p:pic>
        <p:nvPicPr>
          <p:cNvPr id="181" name="Google Shape;181;p10" descr="preencoded.png"/>
          <p:cNvPicPr preferRelativeResize="0"/>
          <p:nvPr/>
        </p:nvPicPr>
        <p:blipFill rotWithShape="1">
          <a:blip r:embed="rId6">
            <a:alphaModFix/>
          </a:blip>
          <a:srcRect/>
          <a:stretch/>
        </p:blipFill>
        <p:spPr>
          <a:xfrm>
            <a:off x="8582025" y="2476500"/>
            <a:ext cx="514350" cy="2828925"/>
          </a:xfrm>
          <a:prstGeom prst="rect">
            <a:avLst/>
          </a:prstGeom>
          <a:noFill/>
          <a:ln>
            <a:noFill/>
          </a:ln>
        </p:spPr>
      </p:pic>
      <p:pic>
        <p:nvPicPr>
          <p:cNvPr id="182" name="Google Shape;182;p10" descr="preencoded.png"/>
          <p:cNvPicPr preferRelativeResize="0"/>
          <p:nvPr/>
        </p:nvPicPr>
        <p:blipFill rotWithShape="1">
          <a:blip r:embed="rId7">
            <a:alphaModFix/>
          </a:blip>
          <a:srcRect/>
          <a:stretch/>
        </p:blipFill>
        <p:spPr>
          <a:xfrm>
            <a:off x="7115175" y="1209675"/>
            <a:ext cx="885825" cy="914400"/>
          </a:xfrm>
          <a:prstGeom prst="rect">
            <a:avLst/>
          </a:prstGeom>
          <a:noFill/>
          <a:ln>
            <a:noFill/>
          </a:ln>
        </p:spPr>
      </p:pic>
      <p:pic>
        <p:nvPicPr>
          <p:cNvPr id="183" name="Google Shape;183;p10" descr="preencoded.png"/>
          <p:cNvPicPr preferRelativeResize="0"/>
          <p:nvPr/>
        </p:nvPicPr>
        <p:blipFill rotWithShape="1">
          <a:blip r:embed="rId8">
            <a:alphaModFix/>
          </a:blip>
          <a:srcRect/>
          <a:stretch/>
        </p:blipFill>
        <p:spPr>
          <a:xfrm>
            <a:off x="6772275" y="142875"/>
            <a:ext cx="2441372" cy="1980595"/>
          </a:xfrm>
          <a:prstGeom prst="rect">
            <a:avLst/>
          </a:prstGeom>
          <a:noFill/>
          <a:ln>
            <a:noFill/>
          </a:ln>
        </p:spPr>
      </p:pic>
      <p:sp>
        <p:nvSpPr>
          <p:cNvPr id="184" name="Google Shape;184;p10"/>
          <p:cNvSpPr/>
          <p:nvPr/>
        </p:nvSpPr>
        <p:spPr>
          <a:xfrm>
            <a:off x="494800" y="1131075"/>
            <a:ext cx="9004200" cy="37563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Clr>
                <a:schemeClr val="dk1"/>
              </a:buClr>
              <a:buSzPts val="1100"/>
              <a:buFont typeface="Arial"/>
              <a:buNone/>
            </a:pPr>
            <a:r>
              <a:rPr lang="en-US" sz="1950"/>
              <a:t>На окрему увагу заслуговує концепція «електронного уряду» (далі - ЕП), яка не тотожна поняттю електронного демократії. Відповідно до визначення Європейського комісії, електронний уряд – це використання у державних структурах інформаційно-телекомунікаційних технологій на тлі проведення організаційних реформ та формування у державних службовців навичок, спрямованих на покращення функціонування держструктур та підвищення рівня наданих ними послуг. З цього випливає, що основна мета застосування ЕП – підвищення ефективності роботи державних служб.</a:t>
            </a:r>
            <a:endParaRPr sz="1950"/>
          </a:p>
          <a:p>
            <a:pPr marL="0" marR="0" lvl="0" indent="0" algn="l" rtl="0">
              <a:lnSpc>
                <a:spcPct val="120000"/>
              </a:lnSpc>
              <a:spcBef>
                <a:spcPts val="0"/>
              </a:spcBef>
              <a:spcAft>
                <a:spcPts val="0"/>
              </a:spcAft>
              <a:buSzPts val="1100"/>
              <a:buNone/>
            </a:pPr>
            <a:r>
              <a:rPr lang="en-US" sz="1950"/>
              <a:t>Індекс розвитку електронного уряду (EGovernment Development Index, EGDI) складається раз на два роки Департаментом економічного і соціального розвитку ООН (UN DESA, United Nations Department of Economic and Social Affairs).</a:t>
            </a:r>
            <a:endParaRPr sz="1950"/>
          </a:p>
        </p:txBody>
      </p:sp>
      <p:sp>
        <p:nvSpPr>
          <p:cNvPr id="185" name="Google Shape;185;p10"/>
          <p:cNvSpPr/>
          <p:nvPr/>
        </p:nvSpPr>
        <p:spPr>
          <a:xfrm>
            <a:off x="9096375" y="6669388"/>
            <a:ext cx="4396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10</a:t>
            </a:r>
            <a:endParaRPr sz="2800" b="1">
              <a:solidFill>
                <a:schemeClr val="dk1"/>
              </a:solidFill>
              <a:latin typeface="Arial"/>
              <a:ea typeface="Arial"/>
              <a:cs typeface="Arial"/>
              <a:sym typeface="Arial"/>
            </a:endParaRPr>
          </a:p>
        </p:txBody>
      </p:sp>
      <p:sp>
        <p:nvSpPr>
          <p:cNvPr id="186" name="Google Shape;186;p10"/>
          <p:cNvSpPr txBox="1"/>
          <p:nvPr/>
        </p:nvSpPr>
        <p:spPr>
          <a:xfrm>
            <a:off x="483375" y="5268375"/>
            <a:ext cx="8601600" cy="163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t>Індекс складається із трьох підіндексів, що характеризують стан ІКТ-інфраструктури, людського капіталу та онлайнових державних послуг. Розподіл країн відповідно до рівня EGDI у 2020 році, згідно дослідження ООН стосовно електронного уряду, подано на рис. 27.</a:t>
            </a:r>
            <a:endParaRPr sz="2000"/>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1"/>
        <p:cNvGrpSpPr/>
        <p:nvPr/>
      </p:nvGrpSpPr>
      <p:grpSpPr>
        <a:xfrm>
          <a:off x="0" y="0"/>
          <a:ext cx="0" cy="0"/>
          <a:chOff x="0" y="0"/>
          <a:chExt cx="0" cy="0"/>
        </a:xfrm>
      </p:grpSpPr>
      <p:pic>
        <p:nvPicPr>
          <p:cNvPr id="192" name="Google Shape;192;p11" descr="preencoded.png"/>
          <p:cNvPicPr preferRelativeResize="0"/>
          <p:nvPr/>
        </p:nvPicPr>
        <p:blipFill rotWithShape="1">
          <a:blip r:embed="rId3">
            <a:alphaModFix/>
          </a:blip>
          <a:srcRect/>
          <a:stretch/>
        </p:blipFill>
        <p:spPr>
          <a:xfrm>
            <a:off x="6072392" y="1367404"/>
            <a:ext cx="3133725" cy="581025"/>
          </a:xfrm>
          <a:prstGeom prst="rect">
            <a:avLst/>
          </a:prstGeom>
          <a:noFill/>
          <a:ln>
            <a:noFill/>
          </a:ln>
        </p:spPr>
      </p:pic>
      <p:pic>
        <p:nvPicPr>
          <p:cNvPr id="193" name="Google Shape;193;p11" descr="preencoded.png"/>
          <p:cNvPicPr preferRelativeResize="0"/>
          <p:nvPr/>
        </p:nvPicPr>
        <p:blipFill rotWithShape="1">
          <a:blip r:embed="rId4">
            <a:alphaModFix/>
          </a:blip>
          <a:srcRect/>
          <a:stretch/>
        </p:blipFill>
        <p:spPr>
          <a:xfrm>
            <a:off x="0" y="2581274"/>
            <a:ext cx="9753600" cy="4733926"/>
          </a:xfrm>
          <a:prstGeom prst="rect">
            <a:avLst/>
          </a:prstGeom>
          <a:noFill/>
          <a:ln>
            <a:noFill/>
          </a:ln>
        </p:spPr>
      </p:pic>
      <p:pic>
        <p:nvPicPr>
          <p:cNvPr id="194" name="Google Shape;194;p11" descr="preencoded.png"/>
          <p:cNvPicPr preferRelativeResize="0"/>
          <p:nvPr/>
        </p:nvPicPr>
        <p:blipFill rotWithShape="1">
          <a:blip r:embed="rId5">
            <a:alphaModFix/>
          </a:blip>
          <a:srcRect/>
          <a:stretch/>
        </p:blipFill>
        <p:spPr>
          <a:xfrm>
            <a:off x="4801898" y="-19050"/>
            <a:ext cx="5648325" cy="7315200"/>
          </a:xfrm>
          <a:prstGeom prst="rect">
            <a:avLst/>
          </a:prstGeom>
          <a:noFill/>
          <a:ln>
            <a:noFill/>
          </a:ln>
        </p:spPr>
      </p:pic>
      <p:pic>
        <p:nvPicPr>
          <p:cNvPr id="195" name="Google Shape;195;p11" descr="preencoded.png"/>
          <p:cNvPicPr preferRelativeResize="0"/>
          <p:nvPr/>
        </p:nvPicPr>
        <p:blipFill rotWithShape="1">
          <a:blip r:embed="rId6">
            <a:alphaModFix/>
          </a:blip>
          <a:srcRect/>
          <a:stretch/>
        </p:blipFill>
        <p:spPr>
          <a:xfrm>
            <a:off x="8743950" y="2324100"/>
            <a:ext cx="848669" cy="844522"/>
          </a:xfrm>
          <a:prstGeom prst="rect">
            <a:avLst/>
          </a:prstGeom>
          <a:noFill/>
          <a:ln>
            <a:noFill/>
          </a:ln>
        </p:spPr>
      </p:pic>
      <p:pic>
        <p:nvPicPr>
          <p:cNvPr id="196" name="Google Shape;196;p11" descr="preencoded.png"/>
          <p:cNvPicPr preferRelativeResize="0"/>
          <p:nvPr/>
        </p:nvPicPr>
        <p:blipFill rotWithShape="1">
          <a:blip r:embed="rId7">
            <a:alphaModFix/>
          </a:blip>
          <a:srcRect/>
          <a:stretch/>
        </p:blipFill>
        <p:spPr>
          <a:xfrm>
            <a:off x="7048230" y="4969068"/>
            <a:ext cx="838740" cy="823575"/>
          </a:xfrm>
          <a:prstGeom prst="rect">
            <a:avLst/>
          </a:prstGeom>
          <a:noFill/>
          <a:ln>
            <a:noFill/>
          </a:ln>
        </p:spPr>
      </p:pic>
      <p:pic>
        <p:nvPicPr>
          <p:cNvPr id="197" name="Google Shape;197;p11" descr="preencoded.png"/>
          <p:cNvPicPr preferRelativeResize="0"/>
          <p:nvPr/>
        </p:nvPicPr>
        <p:blipFill rotWithShape="1">
          <a:blip r:embed="rId8">
            <a:alphaModFix/>
          </a:blip>
          <a:srcRect/>
          <a:stretch/>
        </p:blipFill>
        <p:spPr>
          <a:xfrm>
            <a:off x="7915275" y="2114550"/>
            <a:ext cx="618590" cy="593159"/>
          </a:xfrm>
          <a:prstGeom prst="rect">
            <a:avLst/>
          </a:prstGeom>
          <a:noFill/>
          <a:ln>
            <a:noFill/>
          </a:ln>
        </p:spPr>
      </p:pic>
      <p:pic>
        <p:nvPicPr>
          <p:cNvPr id="198" name="Google Shape;198;p11" descr="preencoded.png"/>
          <p:cNvPicPr preferRelativeResize="0"/>
          <p:nvPr/>
        </p:nvPicPr>
        <p:blipFill rotWithShape="1">
          <a:blip r:embed="rId9">
            <a:alphaModFix/>
          </a:blip>
          <a:srcRect/>
          <a:stretch/>
        </p:blipFill>
        <p:spPr>
          <a:xfrm>
            <a:off x="6076950" y="5124450"/>
            <a:ext cx="733425" cy="238125"/>
          </a:xfrm>
          <a:prstGeom prst="rect">
            <a:avLst/>
          </a:prstGeom>
          <a:noFill/>
          <a:ln>
            <a:noFill/>
          </a:ln>
        </p:spPr>
      </p:pic>
      <p:pic>
        <p:nvPicPr>
          <p:cNvPr id="199" name="Google Shape;199;p11" descr="preencoded.png"/>
          <p:cNvPicPr preferRelativeResize="0"/>
          <p:nvPr/>
        </p:nvPicPr>
        <p:blipFill rotWithShape="1">
          <a:blip r:embed="rId10">
            <a:alphaModFix/>
          </a:blip>
          <a:srcRect/>
          <a:stretch/>
        </p:blipFill>
        <p:spPr>
          <a:xfrm>
            <a:off x="7286625" y="419099"/>
            <a:ext cx="238125" cy="733425"/>
          </a:xfrm>
          <a:prstGeom prst="rect">
            <a:avLst/>
          </a:prstGeom>
          <a:noFill/>
          <a:ln>
            <a:noFill/>
          </a:ln>
        </p:spPr>
      </p:pic>
      <p:pic>
        <p:nvPicPr>
          <p:cNvPr id="200" name="Google Shape;200;p11" descr="preencoded.png"/>
          <p:cNvPicPr preferRelativeResize="0"/>
          <p:nvPr/>
        </p:nvPicPr>
        <p:blipFill rotWithShape="1">
          <a:blip r:embed="rId11">
            <a:alphaModFix/>
          </a:blip>
          <a:srcRect/>
          <a:stretch/>
        </p:blipFill>
        <p:spPr>
          <a:xfrm>
            <a:off x="7506656" y="2838450"/>
            <a:ext cx="1826888" cy="1762213"/>
          </a:xfrm>
          <a:prstGeom prst="rect">
            <a:avLst/>
          </a:prstGeom>
          <a:noFill/>
          <a:ln>
            <a:noFill/>
          </a:ln>
        </p:spPr>
      </p:pic>
      <p:pic>
        <p:nvPicPr>
          <p:cNvPr id="201" name="Google Shape;201;p11" descr="preencoded.png"/>
          <p:cNvPicPr preferRelativeResize="0"/>
          <p:nvPr/>
        </p:nvPicPr>
        <p:blipFill rotWithShape="1">
          <a:blip r:embed="rId12">
            <a:alphaModFix/>
          </a:blip>
          <a:srcRect/>
          <a:stretch/>
        </p:blipFill>
        <p:spPr>
          <a:xfrm>
            <a:off x="1009650" y="6381750"/>
            <a:ext cx="180975" cy="180975"/>
          </a:xfrm>
          <a:prstGeom prst="rect">
            <a:avLst/>
          </a:prstGeom>
          <a:noFill/>
          <a:ln>
            <a:noFill/>
          </a:ln>
        </p:spPr>
      </p:pic>
      <p:sp>
        <p:nvSpPr>
          <p:cNvPr id="202" name="Google Shape;202;p11"/>
          <p:cNvSpPr/>
          <p:nvPr/>
        </p:nvSpPr>
        <p:spPr>
          <a:xfrm>
            <a:off x="1009650" y="6143625"/>
            <a:ext cx="6609000" cy="8193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Clr>
                <a:schemeClr val="dk1"/>
              </a:buClr>
              <a:buSzPts val="1100"/>
              <a:buFont typeface="Arial"/>
              <a:buNone/>
            </a:pPr>
            <a:r>
              <a:rPr lang="en-US" sz="2700" b="1"/>
              <a:t>Рис. 27. Глобальний та регіональний розподіл 193 країн відповідно до рівня EGDI, 2020 р.</a:t>
            </a:r>
            <a:endParaRPr sz="2700" b="1"/>
          </a:p>
          <a:p>
            <a:pPr marL="0" marR="0" lvl="0" indent="0" algn="l" rtl="0">
              <a:lnSpc>
                <a:spcPct val="120000"/>
              </a:lnSpc>
              <a:spcBef>
                <a:spcPts val="0"/>
              </a:spcBef>
              <a:spcAft>
                <a:spcPts val="0"/>
              </a:spcAft>
              <a:buClr>
                <a:schemeClr val="dk1"/>
              </a:buClr>
              <a:buSzPts val="1100"/>
              <a:buFont typeface="Arial"/>
              <a:buNone/>
            </a:pPr>
            <a:endParaRPr sz="2700" b="1"/>
          </a:p>
          <a:p>
            <a:pPr marL="0" marR="0" lvl="0" indent="0" algn="l" rtl="0">
              <a:lnSpc>
                <a:spcPct val="120000"/>
              </a:lnSpc>
              <a:spcBef>
                <a:spcPts val="0"/>
              </a:spcBef>
              <a:spcAft>
                <a:spcPts val="0"/>
              </a:spcAft>
              <a:buNone/>
            </a:pPr>
            <a:endParaRPr sz="2700" b="1"/>
          </a:p>
        </p:txBody>
      </p:sp>
      <p:sp>
        <p:nvSpPr>
          <p:cNvPr id="203" name="Google Shape;203;p11"/>
          <p:cNvSpPr/>
          <p:nvPr/>
        </p:nvSpPr>
        <p:spPr>
          <a:xfrm>
            <a:off x="9096375" y="6669388"/>
            <a:ext cx="4396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11</a:t>
            </a:r>
            <a:endParaRPr sz="2800" b="1">
              <a:solidFill>
                <a:schemeClr val="dk1"/>
              </a:solidFill>
              <a:latin typeface="Arial"/>
              <a:ea typeface="Arial"/>
              <a:cs typeface="Arial"/>
              <a:sym typeface="Arial"/>
            </a:endParaRPr>
          </a:p>
        </p:txBody>
      </p:sp>
      <p:pic>
        <p:nvPicPr>
          <p:cNvPr id="204" name="Google Shape;204;p11"/>
          <p:cNvPicPr preferRelativeResize="0"/>
          <p:nvPr/>
        </p:nvPicPr>
        <p:blipFill>
          <a:blip r:embed="rId13">
            <a:alphaModFix/>
          </a:blip>
          <a:stretch>
            <a:fillRect/>
          </a:stretch>
        </p:blipFill>
        <p:spPr>
          <a:xfrm>
            <a:off x="103200" y="351788"/>
            <a:ext cx="9585226" cy="48225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9"/>
        <p:cNvGrpSpPr/>
        <p:nvPr/>
      </p:nvGrpSpPr>
      <p:grpSpPr>
        <a:xfrm>
          <a:off x="0" y="0"/>
          <a:ext cx="0" cy="0"/>
          <a:chOff x="0" y="0"/>
          <a:chExt cx="0" cy="0"/>
        </a:xfrm>
      </p:grpSpPr>
      <p:pic>
        <p:nvPicPr>
          <p:cNvPr id="210" name="Google Shape;210;p12" descr="preencoded.png"/>
          <p:cNvPicPr preferRelativeResize="0"/>
          <p:nvPr/>
        </p:nvPicPr>
        <p:blipFill rotWithShape="1">
          <a:blip r:embed="rId3">
            <a:alphaModFix/>
          </a:blip>
          <a:srcRect/>
          <a:stretch/>
        </p:blipFill>
        <p:spPr>
          <a:xfrm>
            <a:off x="4855876" y="0"/>
            <a:ext cx="4897724" cy="7315200"/>
          </a:xfrm>
          <a:prstGeom prst="rect">
            <a:avLst/>
          </a:prstGeom>
          <a:noFill/>
          <a:ln>
            <a:noFill/>
          </a:ln>
        </p:spPr>
      </p:pic>
      <p:pic>
        <p:nvPicPr>
          <p:cNvPr id="211" name="Google Shape;211;p12" descr="preencoded.png"/>
          <p:cNvPicPr preferRelativeResize="0"/>
          <p:nvPr/>
        </p:nvPicPr>
        <p:blipFill rotWithShape="1">
          <a:blip r:embed="rId4">
            <a:alphaModFix/>
          </a:blip>
          <a:srcRect/>
          <a:stretch/>
        </p:blipFill>
        <p:spPr>
          <a:xfrm>
            <a:off x="483375" y="921525"/>
            <a:ext cx="1388938" cy="1388938"/>
          </a:xfrm>
          <a:prstGeom prst="rect">
            <a:avLst/>
          </a:prstGeom>
          <a:noFill/>
          <a:ln>
            <a:noFill/>
          </a:ln>
        </p:spPr>
      </p:pic>
      <p:pic>
        <p:nvPicPr>
          <p:cNvPr id="212" name="Google Shape;212;p12" descr="preencoded.png"/>
          <p:cNvPicPr preferRelativeResize="0"/>
          <p:nvPr/>
        </p:nvPicPr>
        <p:blipFill rotWithShape="1">
          <a:blip r:embed="rId5">
            <a:alphaModFix/>
          </a:blip>
          <a:srcRect/>
          <a:stretch/>
        </p:blipFill>
        <p:spPr>
          <a:xfrm>
            <a:off x="7486650" y="638175"/>
            <a:ext cx="2266950" cy="3479243"/>
          </a:xfrm>
          <a:prstGeom prst="rect">
            <a:avLst/>
          </a:prstGeom>
          <a:noFill/>
          <a:ln>
            <a:noFill/>
          </a:ln>
        </p:spPr>
      </p:pic>
      <p:pic>
        <p:nvPicPr>
          <p:cNvPr id="213" name="Google Shape;213;p12" descr="preencoded.png"/>
          <p:cNvPicPr preferRelativeResize="0"/>
          <p:nvPr/>
        </p:nvPicPr>
        <p:blipFill rotWithShape="1">
          <a:blip r:embed="rId6">
            <a:alphaModFix/>
          </a:blip>
          <a:srcRect/>
          <a:stretch/>
        </p:blipFill>
        <p:spPr>
          <a:xfrm>
            <a:off x="8286750" y="4800600"/>
            <a:ext cx="733425" cy="238125"/>
          </a:xfrm>
          <a:prstGeom prst="rect">
            <a:avLst/>
          </a:prstGeom>
          <a:noFill/>
          <a:ln>
            <a:noFill/>
          </a:ln>
        </p:spPr>
      </p:pic>
      <p:pic>
        <p:nvPicPr>
          <p:cNvPr id="214" name="Google Shape;214;p12" descr="preencoded.png"/>
          <p:cNvPicPr preferRelativeResize="0"/>
          <p:nvPr/>
        </p:nvPicPr>
        <p:blipFill rotWithShape="1">
          <a:blip r:embed="rId7">
            <a:alphaModFix/>
          </a:blip>
          <a:srcRect/>
          <a:stretch/>
        </p:blipFill>
        <p:spPr>
          <a:xfrm>
            <a:off x="990600" y="6486525"/>
            <a:ext cx="952500" cy="66675"/>
          </a:xfrm>
          <a:prstGeom prst="rect">
            <a:avLst/>
          </a:prstGeom>
          <a:noFill/>
          <a:ln>
            <a:noFill/>
          </a:ln>
        </p:spPr>
      </p:pic>
      <p:pic>
        <p:nvPicPr>
          <p:cNvPr id="215" name="Google Shape;215;p12" descr="preencoded.png"/>
          <p:cNvPicPr preferRelativeResize="0"/>
          <p:nvPr/>
        </p:nvPicPr>
        <p:blipFill rotWithShape="1">
          <a:blip r:embed="rId8">
            <a:alphaModFix/>
          </a:blip>
          <a:srcRect/>
          <a:stretch/>
        </p:blipFill>
        <p:spPr>
          <a:xfrm>
            <a:off x="6477000" y="466725"/>
            <a:ext cx="2828925" cy="514350"/>
          </a:xfrm>
          <a:prstGeom prst="rect">
            <a:avLst/>
          </a:prstGeom>
          <a:noFill/>
          <a:ln>
            <a:noFill/>
          </a:ln>
        </p:spPr>
      </p:pic>
      <p:pic>
        <p:nvPicPr>
          <p:cNvPr id="216" name="Google Shape;216;p12" descr="preencoded.png"/>
          <p:cNvPicPr preferRelativeResize="0"/>
          <p:nvPr/>
        </p:nvPicPr>
        <p:blipFill rotWithShape="1">
          <a:blip r:embed="rId9">
            <a:alphaModFix/>
          </a:blip>
          <a:srcRect/>
          <a:stretch/>
        </p:blipFill>
        <p:spPr>
          <a:xfrm>
            <a:off x="6886575" y="5715000"/>
            <a:ext cx="2667000" cy="1600200"/>
          </a:xfrm>
          <a:prstGeom prst="rect">
            <a:avLst/>
          </a:prstGeom>
          <a:noFill/>
          <a:ln>
            <a:noFill/>
          </a:ln>
        </p:spPr>
      </p:pic>
      <p:sp>
        <p:nvSpPr>
          <p:cNvPr id="217" name="Google Shape;217;p12"/>
          <p:cNvSpPr/>
          <p:nvPr/>
        </p:nvSpPr>
        <p:spPr>
          <a:xfrm>
            <a:off x="946598" y="1428750"/>
            <a:ext cx="8524800" cy="4095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Clr>
                <a:schemeClr val="dk1"/>
              </a:buClr>
              <a:buSzPts val="1100"/>
              <a:buFont typeface="Arial"/>
              <a:buNone/>
            </a:pPr>
            <a:r>
              <a:rPr lang="en-US" sz="2700" b="1"/>
              <a:t>Перелік країн Європи з найбільш високими значеннями Індексу розвитку електронного уряду (EGDI) у 2020 році подано в табл.2.</a:t>
            </a:r>
            <a:endParaRPr sz="2700" b="1"/>
          </a:p>
          <a:p>
            <a:pPr marL="0" marR="0" lvl="0" indent="0" algn="l" rtl="0">
              <a:lnSpc>
                <a:spcPct val="120000"/>
              </a:lnSpc>
              <a:spcBef>
                <a:spcPts val="0"/>
              </a:spcBef>
              <a:spcAft>
                <a:spcPts val="0"/>
              </a:spcAft>
              <a:buClr>
                <a:schemeClr val="dk1"/>
              </a:buClr>
              <a:buSzPts val="1100"/>
              <a:buFont typeface="Arial"/>
              <a:buNone/>
            </a:pPr>
            <a:endParaRPr sz="2700" b="1"/>
          </a:p>
          <a:p>
            <a:pPr marL="0" marR="0" lvl="0" indent="0" algn="l" rtl="0">
              <a:lnSpc>
                <a:spcPct val="120000"/>
              </a:lnSpc>
              <a:spcBef>
                <a:spcPts val="0"/>
              </a:spcBef>
              <a:spcAft>
                <a:spcPts val="0"/>
              </a:spcAft>
              <a:buNone/>
            </a:pPr>
            <a:endParaRPr sz="2700" b="1"/>
          </a:p>
        </p:txBody>
      </p:sp>
      <p:sp>
        <p:nvSpPr>
          <p:cNvPr id="218" name="Google Shape;218;p12"/>
          <p:cNvSpPr/>
          <p:nvPr/>
        </p:nvSpPr>
        <p:spPr>
          <a:xfrm>
            <a:off x="9096375" y="6669388"/>
            <a:ext cx="4396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12</a:t>
            </a:r>
            <a:endParaRPr sz="2800" b="1">
              <a:solidFill>
                <a:schemeClr val="dk1"/>
              </a:solidFill>
              <a:latin typeface="Arial"/>
              <a:ea typeface="Arial"/>
              <a:cs typeface="Arial"/>
              <a:sym typeface="Arial"/>
            </a:endParaRPr>
          </a:p>
        </p:txBody>
      </p:sp>
      <p:pic>
        <p:nvPicPr>
          <p:cNvPr id="219" name="Google Shape;219;p12"/>
          <p:cNvPicPr preferRelativeResize="0"/>
          <p:nvPr/>
        </p:nvPicPr>
        <p:blipFill rotWithShape="1">
          <a:blip r:embed="rId10">
            <a:alphaModFix/>
          </a:blip>
          <a:srcRect l="33113" t="26346" r="28947" b="30505"/>
          <a:stretch/>
        </p:blipFill>
        <p:spPr>
          <a:xfrm>
            <a:off x="828550" y="1981125"/>
            <a:ext cx="7953852" cy="50883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4"/>
        <p:cNvGrpSpPr/>
        <p:nvPr/>
      </p:nvGrpSpPr>
      <p:grpSpPr>
        <a:xfrm>
          <a:off x="0" y="0"/>
          <a:ext cx="0" cy="0"/>
          <a:chOff x="0" y="0"/>
          <a:chExt cx="0" cy="0"/>
        </a:xfrm>
      </p:grpSpPr>
      <p:pic>
        <p:nvPicPr>
          <p:cNvPr id="225" name="Google Shape;225;p13" descr="preencoded.png"/>
          <p:cNvPicPr preferRelativeResize="0"/>
          <p:nvPr/>
        </p:nvPicPr>
        <p:blipFill rotWithShape="1">
          <a:blip r:embed="rId3">
            <a:alphaModFix/>
          </a:blip>
          <a:srcRect/>
          <a:stretch/>
        </p:blipFill>
        <p:spPr>
          <a:xfrm>
            <a:off x="5416223" y="0"/>
            <a:ext cx="4337377" cy="7315200"/>
          </a:xfrm>
          <a:prstGeom prst="rect">
            <a:avLst/>
          </a:prstGeom>
          <a:noFill/>
          <a:ln>
            <a:noFill/>
          </a:ln>
        </p:spPr>
      </p:pic>
      <p:pic>
        <p:nvPicPr>
          <p:cNvPr id="226" name="Google Shape;226;p13" descr="preencoded.png"/>
          <p:cNvPicPr preferRelativeResize="0"/>
          <p:nvPr/>
        </p:nvPicPr>
        <p:blipFill rotWithShape="1">
          <a:blip r:embed="rId4">
            <a:alphaModFix/>
          </a:blip>
          <a:srcRect/>
          <a:stretch/>
        </p:blipFill>
        <p:spPr>
          <a:xfrm>
            <a:off x="6534159" y="2133600"/>
            <a:ext cx="3219441" cy="3508904"/>
          </a:xfrm>
          <a:prstGeom prst="rect">
            <a:avLst/>
          </a:prstGeom>
          <a:noFill/>
          <a:ln>
            <a:noFill/>
          </a:ln>
        </p:spPr>
      </p:pic>
      <p:pic>
        <p:nvPicPr>
          <p:cNvPr id="227" name="Google Shape;227;p13" descr="preencoded.png"/>
          <p:cNvPicPr preferRelativeResize="0"/>
          <p:nvPr/>
        </p:nvPicPr>
        <p:blipFill rotWithShape="1">
          <a:blip r:embed="rId5">
            <a:alphaModFix/>
          </a:blip>
          <a:srcRect/>
          <a:stretch/>
        </p:blipFill>
        <p:spPr>
          <a:xfrm>
            <a:off x="6551037" y="3282590"/>
            <a:ext cx="1072153" cy="1080990"/>
          </a:xfrm>
          <a:prstGeom prst="rect">
            <a:avLst/>
          </a:prstGeom>
          <a:noFill/>
          <a:ln>
            <a:noFill/>
          </a:ln>
        </p:spPr>
      </p:pic>
      <p:pic>
        <p:nvPicPr>
          <p:cNvPr id="228" name="Google Shape;228;p13" descr="preencoded.png"/>
          <p:cNvPicPr preferRelativeResize="0"/>
          <p:nvPr/>
        </p:nvPicPr>
        <p:blipFill rotWithShape="1">
          <a:blip r:embed="rId6">
            <a:alphaModFix/>
          </a:blip>
          <a:srcRect/>
          <a:stretch/>
        </p:blipFill>
        <p:spPr>
          <a:xfrm>
            <a:off x="7991475" y="4552950"/>
            <a:ext cx="1285875" cy="1333500"/>
          </a:xfrm>
          <a:prstGeom prst="rect">
            <a:avLst/>
          </a:prstGeom>
          <a:noFill/>
          <a:ln>
            <a:noFill/>
          </a:ln>
        </p:spPr>
      </p:pic>
      <p:pic>
        <p:nvPicPr>
          <p:cNvPr id="229" name="Google Shape;229;p13" descr="preencoded.png"/>
          <p:cNvPicPr preferRelativeResize="0"/>
          <p:nvPr/>
        </p:nvPicPr>
        <p:blipFill rotWithShape="1">
          <a:blip r:embed="rId7">
            <a:alphaModFix/>
          </a:blip>
          <a:srcRect/>
          <a:stretch/>
        </p:blipFill>
        <p:spPr>
          <a:xfrm>
            <a:off x="8372475" y="1390650"/>
            <a:ext cx="1304404" cy="1315155"/>
          </a:xfrm>
          <a:prstGeom prst="rect">
            <a:avLst/>
          </a:prstGeom>
          <a:noFill/>
          <a:ln>
            <a:noFill/>
          </a:ln>
        </p:spPr>
      </p:pic>
      <p:sp>
        <p:nvSpPr>
          <p:cNvPr id="230" name="Google Shape;230;p13"/>
          <p:cNvSpPr/>
          <p:nvPr/>
        </p:nvSpPr>
        <p:spPr>
          <a:xfrm>
            <a:off x="1009650" y="1019175"/>
            <a:ext cx="8526300" cy="4095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SzPts val="1100"/>
              <a:buNone/>
            </a:pPr>
            <a:r>
              <a:rPr lang="en-US" sz="2700" b="1"/>
              <a:t>Умовні напрями взаємодії між органами державного управління, громадянами та суб'єктами комерційної діяльності:</a:t>
            </a:r>
            <a:endParaRPr sz="2700" b="1"/>
          </a:p>
        </p:txBody>
      </p:sp>
      <p:sp>
        <p:nvSpPr>
          <p:cNvPr id="231" name="Google Shape;231;p13"/>
          <p:cNvSpPr/>
          <p:nvPr/>
        </p:nvSpPr>
        <p:spPr>
          <a:xfrm>
            <a:off x="9096375" y="6669388"/>
            <a:ext cx="4396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13</a:t>
            </a:r>
            <a:endParaRPr sz="2800" b="1">
              <a:solidFill>
                <a:schemeClr val="dk1"/>
              </a:solidFill>
              <a:latin typeface="Arial"/>
              <a:ea typeface="Arial"/>
              <a:cs typeface="Arial"/>
              <a:sym typeface="Arial"/>
            </a:endParaRPr>
          </a:p>
        </p:txBody>
      </p:sp>
      <p:sp>
        <p:nvSpPr>
          <p:cNvPr id="232" name="Google Shape;232;p13"/>
          <p:cNvSpPr txBox="1"/>
          <p:nvPr/>
        </p:nvSpPr>
        <p:spPr>
          <a:xfrm>
            <a:off x="782625" y="2347900"/>
            <a:ext cx="365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33" name="Google Shape;233;p13"/>
          <p:cNvSpPr txBox="1"/>
          <p:nvPr/>
        </p:nvSpPr>
        <p:spPr>
          <a:xfrm>
            <a:off x="969625" y="2424100"/>
            <a:ext cx="5686200" cy="41868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AutoNum type="arabicPeriod"/>
            </a:pPr>
            <a:r>
              <a:rPr lang="en-US" sz="2000"/>
              <a:t>держава-бізнес/бізнес-держава (Government-to-Business/Business-to-Government,G2B/B2G);</a:t>
            </a:r>
            <a:endParaRPr sz="2000"/>
          </a:p>
          <a:p>
            <a:pPr marL="0" lvl="0" indent="0" algn="l" rtl="0">
              <a:spcBef>
                <a:spcPts val="0"/>
              </a:spcBef>
              <a:spcAft>
                <a:spcPts val="0"/>
              </a:spcAft>
              <a:buNone/>
            </a:pPr>
            <a:endParaRPr sz="2000"/>
          </a:p>
          <a:p>
            <a:pPr marL="457200" lvl="0" indent="-355600" algn="l" rtl="0">
              <a:spcBef>
                <a:spcPts val="0"/>
              </a:spcBef>
              <a:spcAft>
                <a:spcPts val="0"/>
              </a:spcAft>
              <a:buSzPts val="2000"/>
              <a:buAutoNum type="arabicPeriod"/>
            </a:pPr>
            <a:r>
              <a:rPr lang="en-US" sz="2000"/>
              <a:t>держава-держава (Governmentto-Government, G2G);</a:t>
            </a:r>
            <a:endParaRPr sz="2000"/>
          </a:p>
          <a:p>
            <a:pPr marL="0" lvl="0" indent="0" algn="l" rtl="0">
              <a:spcBef>
                <a:spcPts val="0"/>
              </a:spcBef>
              <a:spcAft>
                <a:spcPts val="0"/>
              </a:spcAft>
              <a:buNone/>
            </a:pPr>
            <a:endParaRPr sz="2000"/>
          </a:p>
          <a:p>
            <a:pPr marL="457200" lvl="0" indent="-355600" algn="l" rtl="0">
              <a:spcBef>
                <a:spcPts val="0"/>
              </a:spcBef>
              <a:spcAft>
                <a:spcPts val="0"/>
              </a:spcAft>
              <a:buSzPts val="2000"/>
              <a:buAutoNum type="arabicPeriod"/>
            </a:pPr>
            <a:r>
              <a:rPr lang="en-US" sz="2000"/>
              <a:t>держава-громадяни/громадяни-держава (Government-to Citizen/Citizen-to-Government, G2C/С2G);</a:t>
            </a:r>
            <a:endParaRPr sz="2000"/>
          </a:p>
          <a:p>
            <a:pPr marL="0" lvl="0" indent="0" algn="l" rtl="0">
              <a:spcBef>
                <a:spcPts val="0"/>
              </a:spcBef>
              <a:spcAft>
                <a:spcPts val="0"/>
              </a:spcAft>
              <a:buNone/>
            </a:pPr>
            <a:endParaRPr sz="2000"/>
          </a:p>
          <a:p>
            <a:pPr marL="457200" lvl="0" indent="-355600" algn="l" rtl="0">
              <a:spcBef>
                <a:spcPts val="0"/>
              </a:spcBef>
              <a:spcAft>
                <a:spcPts val="0"/>
              </a:spcAft>
              <a:buSzPts val="2000"/>
              <a:buAutoNum type="arabicPeriod"/>
            </a:pPr>
            <a:r>
              <a:rPr lang="en-US" sz="2000"/>
              <a:t>держава-службовці (Government-to-Employees, G2E).</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8"/>
        <p:cNvGrpSpPr/>
        <p:nvPr/>
      </p:nvGrpSpPr>
      <p:grpSpPr>
        <a:xfrm>
          <a:off x="0" y="0"/>
          <a:ext cx="0" cy="0"/>
          <a:chOff x="0" y="0"/>
          <a:chExt cx="0" cy="0"/>
        </a:xfrm>
      </p:grpSpPr>
      <p:pic>
        <p:nvPicPr>
          <p:cNvPr id="239" name="Google Shape;239;p14" descr="preencoded.png"/>
          <p:cNvPicPr preferRelativeResize="0"/>
          <p:nvPr/>
        </p:nvPicPr>
        <p:blipFill rotWithShape="1">
          <a:blip r:embed="rId3">
            <a:alphaModFix/>
          </a:blip>
          <a:srcRect/>
          <a:stretch/>
        </p:blipFill>
        <p:spPr>
          <a:xfrm>
            <a:off x="5416223" y="0"/>
            <a:ext cx="4337377" cy="7315200"/>
          </a:xfrm>
          <a:prstGeom prst="rect">
            <a:avLst/>
          </a:prstGeom>
          <a:noFill/>
          <a:ln>
            <a:noFill/>
          </a:ln>
        </p:spPr>
      </p:pic>
      <p:pic>
        <p:nvPicPr>
          <p:cNvPr id="240" name="Google Shape;240;p14" descr="preencoded.png"/>
          <p:cNvPicPr preferRelativeResize="0"/>
          <p:nvPr/>
        </p:nvPicPr>
        <p:blipFill rotWithShape="1">
          <a:blip r:embed="rId4">
            <a:alphaModFix/>
          </a:blip>
          <a:srcRect/>
          <a:stretch/>
        </p:blipFill>
        <p:spPr>
          <a:xfrm>
            <a:off x="7458075" y="1762125"/>
            <a:ext cx="1072153" cy="1080990"/>
          </a:xfrm>
          <a:prstGeom prst="rect">
            <a:avLst/>
          </a:prstGeom>
          <a:noFill/>
          <a:ln>
            <a:noFill/>
          </a:ln>
        </p:spPr>
      </p:pic>
      <p:pic>
        <p:nvPicPr>
          <p:cNvPr id="241" name="Google Shape;241;p14" descr="preencoded.png"/>
          <p:cNvPicPr preferRelativeResize="0"/>
          <p:nvPr/>
        </p:nvPicPr>
        <p:blipFill rotWithShape="1">
          <a:blip r:embed="rId5">
            <a:alphaModFix/>
          </a:blip>
          <a:srcRect/>
          <a:stretch/>
        </p:blipFill>
        <p:spPr>
          <a:xfrm>
            <a:off x="7381875" y="0"/>
            <a:ext cx="2371725" cy="2890293"/>
          </a:xfrm>
          <a:prstGeom prst="rect">
            <a:avLst/>
          </a:prstGeom>
          <a:noFill/>
          <a:ln>
            <a:noFill/>
          </a:ln>
        </p:spPr>
      </p:pic>
      <p:pic>
        <p:nvPicPr>
          <p:cNvPr id="242" name="Google Shape;242;p14" descr="preencoded.png"/>
          <p:cNvPicPr preferRelativeResize="0"/>
          <p:nvPr/>
        </p:nvPicPr>
        <p:blipFill rotWithShape="1">
          <a:blip r:embed="rId6">
            <a:alphaModFix/>
          </a:blip>
          <a:srcRect/>
          <a:stretch/>
        </p:blipFill>
        <p:spPr>
          <a:xfrm>
            <a:off x="8248650" y="5667375"/>
            <a:ext cx="1379344" cy="1328844"/>
          </a:xfrm>
          <a:prstGeom prst="rect">
            <a:avLst/>
          </a:prstGeom>
          <a:noFill/>
          <a:ln>
            <a:noFill/>
          </a:ln>
        </p:spPr>
      </p:pic>
      <p:pic>
        <p:nvPicPr>
          <p:cNvPr id="243" name="Google Shape;243;p14" descr="preencoded.png"/>
          <p:cNvPicPr preferRelativeResize="0"/>
          <p:nvPr/>
        </p:nvPicPr>
        <p:blipFill rotWithShape="1">
          <a:blip r:embed="rId7">
            <a:alphaModFix/>
          </a:blip>
          <a:srcRect/>
          <a:stretch/>
        </p:blipFill>
        <p:spPr>
          <a:xfrm>
            <a:off x="7048500" y="2371730"/>
            <a:ext cx="2705100" cy="3399258"/>
          </a:xfrm>
          <a:prstGeom prst="rect">
            <a:avLst/>
          </a:prstGeom>
          <a:noFill/>
          <a:ln>
            <a:noFill/>
          </a:ln>
        </p:spPr>
      </p:pic>
      <p:sp>
        <p:nvSpPr>
          <p:cNvPr id="244" name="Google Shape;244;p14"/>
          <p:cNvSpPr/>
          <p:nvPr/>
        </p:nvSpPr>
        <p:spPr>
          <a:xfrm>
            <a:off x="9096375" y="6669388"/>
            <a:ext cx="4396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14</a:t>
            </a:r>
            <a:endParaRPr sz="2800" b="1">
              <a:solidFill>
                <a:schemeClr val="dk1"/>
              </a:solidFill>
              <a:latin typeface="Arial"/>
              <a:ea typeface="Arial"/>
              <a:cs typeface="Arial"/>
              <a:sym typeface="Arial"/>
            </a:endParaRPr>
          </a:p>
        </p:txBody>
      </p:sp>
      <p:sp>
        <p:nvSpPr>
          <p:cNvPr id="245" name="Google Shape;245;p14"/>
          <p:cNvSpPr txBox="1"/>
          <p:nvPr/>
        </p:nvSpPr>
        <p:spPr>
          <a:xfrm>
            <a:off x="152400" y="609600"/>
            <a:ext cx="8816700" cy="603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a:p>
          <a:p>
            <a:pPr marL="0" lvl="0" indent="0" algn="l" rtl="0">
              <a:spcBef>
                <a:spcPts val="0"/>
              </a:spcBef>
              <a:spcAft>
                <a:spcPts val="0"/>
              </a:spcAft>
              <a:buNone/>
            </a:pPr>
            <a:r>
              <a:rPr lang="en-US" sz="2000"/>
              <a:t> </a:t>
            </a:r>
            <a:r>
              <a:rPr lang="en-US" sz="2000" b="1"/>
              <a:t> Європейська модель</a:t>
            </a:r>
            <a:r>
              <a:rPr lang="en-US" sz="2000"/>
              <a:t> характеризується наявністю наддержавних інститутів – Європарламенту, Єврокомісії, Європейського суду, рішення яких є обов'язковими для виконання усіма країнами ЄС. Тому ця модель орієнтована насамперед на вирівнювання умов та координацію діяльності електронного уряду для країн – членів Європейського союзу. Вона втілює у реальність модель G2G.</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US" sz="2000"/>
              <a:t>  </a:t>
            </a:r>
            <a:r>
              <a:rPr lang="en-US" sz="2000" b="1"/>
              <a:t>Азіатська модель</a:t>
            </a:r>
            <a:r>
              <a:rPr lang="en-US" sz="2000"/>
              <a:t> спирається на специфічний стиль управління, азіатський тип корпоративної культури та багатошарову систему державного управління, організованого за принципом ієрархічної піраміди Така модель є практичним здійсненням G2E.</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US" sz="2000"/>
              <a:t>  </a:t>
            </a:r>
            <a:r>
              <a:rPr lang="en-US" sz="2000" b="1"/>
              <a:t>Північноамериканська модель</a:t>
            </a:r>
            <a:r>
              <a:rPr lang="en-US" sz="2000"/>
              <a:t> електронного уряду отримала поширення у США та Канаді. Американська модель передбачає не просто доступ до сайтів урядових організацій, а й, що в багато в чому визначає її специфіку, стає місцем вільного обміну ідеями, ініціативами, майданчиком для обговорення результатів тих чи інших робіт та укладання бізнес-угод. </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0"/>
        <p:cNvGrpSpPr/>
        <p:nvPr/>
      </p:nvGrpSpPr>
      <p:grpSpPr>
        <a:xfrm>
          <a:off x="0" y="0"/>
          <a:ext cx="0" cy="0"/>
          <a:chOff x="0" y="0"/>
          <a:chExt cx="0" cy="0"/>
        </a:xfrm>
      </p:grpSpPr>
      <p:pic>
        <p:nvPicPr>
          <p:cNvPr id="251" name="Google Shape;251;p15" descr="preencoded.png"/>
          <p:cNvPicPr preferRelativeResize="0"/>
          <p:nvPr/>
        </p:nvPicPr>
        <p:blipFill rotWithShape="1">
          <a:blip r:embed="rId3">
            <a:alphaModFix/>
          </a:blip>
          <a:srcRect/>
          <a:stretch/>
        </p:blipFill>
        <p:spPr>
          <a:xfrm>
            <a:off x="5416223" y="0"/>
            <a:ext cx="4337377" cy="7315200"/>
          </a:xfrm>
          <a:prstGeom prst="rect">
            <a:avLst/>
          </a:prstGeom>
          <a:noFill/>
          <a:ln>
            <a:noFill/>
          </a:ln>
        </p:spPr>
      </p:pic>
      <p:pic>
        <p:nvPicPr>
          <p:cNvPr id="252" name="Google Shape;252;p15" descr="preencoded.png"/>
          <p:cNvPicPr preferRelativeResize="0"/>
          <p:nvPr/>
        </p:nvPicPr>
        <p:blipFill rotWithShape="1">
          <a:blip r:embed="rId4">
            <a:alphaModFix/>
          </a:blip>
          <a:srcRect/>
          <a:stretch/>
        </p:blipFill>
        <p:spPr>
          <a:xfrm>
            <a:off x="7305684" y="0"/>
            <a:ext cx="2447916" cy="2080152"/>
          </a:xfrm>
          <a:prstGeom prst="rect">
            <a:avLst/>
          </a:prstGeom>
          <a:noFill/>
          <a:ln>
            <a:noFill/>
          </a:ln>
        </p:spPr>
      </p:pic>
      <p:pic>
        <p:nvPicPr>
          <p:cNvPr id="253" name="Google Shape;253;p15" descr="preencoded.png"/>
          <p:cNvPicPr preferRelativeResize="0"/>
          <p:nvPr/>
        </p:nvPicPr>
        <p:blipFill rotWithShape="1">
          <a:blip r:embed="rId5">
            <a:alphaModFix/>
          </a:blip>
          <a:srcRect/>
          <a:stretch/>
        </p:blipFill>
        <p:spPr>
          <a:xfrm>
            <a:off x="7610475" y="1314450"/>
            <a:ext cx="1072153" cy="1080990"/>
          </a:xfrm>
          <a:prstGeom prst="rect">
            <a:avLst/>
          </a:prstGeom>
          <a:noFill/>
          <a:ln>
            <a:noFill/>
          </a:ln>
        </p:spPr>
      </p:pic>
      <p:pic>
        <p:nvPicPr>
          <p:cNvPr id="254" name="Google Shape;254;p15" descr="preencoded.png"/>
          <p:cNvPicPr preferRelativeResize="0"/>
          <p:nvPr/>
        </p:nvPicPr>
        <p:blipFill rotWithShape="1">
          <a:blip r:embed="rId6">
            <a:alphaModFix/>
          </a:blip>
          <a:srcRect/>
          <a:stretch/>
        </p:blipFill>
        <p:spPr>
          <a:xfrm>
            <a:off x="8277225" y="3686175"/>
            <a:ext cx="653928" cy="659323"/>
          </a:xfrm>
          <a:prstGeom prst="rect">
            <a:avLst/>
          </a:prstGeom>
          <a:noFill/>
          <a:ln>
            <a:noFill/>
          </a:ln>
        </p:spPr>
      </p:pic>
      <p:pic>
        <p:nvPicPr>
          <p:cNvPr id="255" name="Google Shape;255;p15" descr="preencoded.png"/>
          <p:cNvPicPr preferRelativeResize="0"/>
          <p:nvPr/>
        </p:nvPicPr>
        <p:blipFill rotWithShape="1">
          <a:blip r:embed="rId7">
            <a:alphaModFix/>
          </a:blip>
          <a:srcRect/>
          <a:stretch/>
        </p:blipFill>
        <p:spPr>
          <a:xfrm>
            <a:off x="6419850" y="2200275"/>
            <a:ext cx="1898410" cy="2381469"/>
          </a:xfrm>
          <a:prstGeom prst="rect">
            <a:avLst/>
          </a:prstGeom>
          <a:noFill/>
          <a:ln>
            <a:noFill/>
          </a:ln>
        </p:spPr>
      </p:pic>
      <p:pic>
        <p:nvPicPr>
          <p:cNvPr id="256" name="Google Shape;256;p15" descr="preencoded.png"/>
          <p:cNvPicPr preferRelativeResize="0"/>
          <p:nvPr/>
        </p:nvPicPr>
        <p:blipFill rotWithShape="1">
          <a:blip r:embed="rId8">
            <a:alphaModFix/>
          </a:blip>
          <a:srcRect/>
          <a:stretch/>
        </p:blipFill>
        <p:spPr>
          <a:xfrm>
            <a:off x="8382000" y="5581650"/>
            <a:ext cx="1371600" cy="1733550"/>
          </a:xfrm>
          <a:prstGeom prst="rect">
            <a:avLst/>
          </a:prstGeom>
          <a:noFill/>
          <a:ln>
            <a:noFill/>
          </a:ln>
        </p:spPr>
      </p:pic>
      <p:pic>
        <p:nvPicPr>
          <p:cNvPr id="257" name="Google Shape;257;p15" descr="preencoded.png"/>
          <p:cNvPicPr preferRelativeResize="0"/>
          <p:nvPr/>
        </p:nvPicPr>
        <p:blipFill rotWithShape="1">
          <a:blip r:embed="rId9">
            <a:alphaModFix/>
          </a:blip>
          <a:srcRect/>
          <a:stretch/>
        </p:blipFill>
        <p:spPr>
          <a:xfrm>
            <a:off x="8181975" y="1685925"/>
            <a:ext cx="1571625" cy="2337983"/>
          </a:xfrm>
          <a:prstGeom prst="rect">
            <a:avLst/>
          </a:prstGeom>
          <a:noFill/>
          <a:ln>
            <a:noFill/>
          </a:ln>
        </p:spPr>
      </p:pic>
      <p:pic>
        <p:nvPicPr>
          <p:cNvPr id="258" name="Google Shape;258;p15" descr="preencoded.png"/>
          <p:cNvPicPr preferRelativeResize="0"/>
          <p:nvPr/>
        </p:nvPicPr>
        <p:blipFill rotWithShape="1">
          <a:blip r:embed="rId10">
            <a:alphaModFix/>
          </a:blip>
          <a:srcRect/>
          <a:stretch/>
        </p:blipFill>
        <p:spPr>
          <a:xfrm>
            <a:off x="8582025" y="3810000"/>
            <a:ext cx="1171575" cy="2573285"/>
          </a:xfrm>
          <a:prstGeom prst="rect">
            <a:avLst/>
          </a:prstGeom>
          <a:noFill/>
          <a:ln>
            <a:noFill/>
          </a:ln>
        </p:spPr>
      </p:pic>
      <p:sp>
        <p:nvSpPr>
          <p:cNvPr id="259" name="Google Shape;259;p15"/>
          <p:cNvSpPr/>
          <p:nvPr/>
        </p:nvSpPr>
        <p:spPr>
          <a:xfrm>
            <a:off x="1009650" y="1609725"/>
            <a:ext cx="6753225" cy="409575"/>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Clr>
                <a:schemeClr val="dk1"/>
              </a:buClr>
              <a:buSzPts val="1100"/>
              <a:buFont typeface="Arial"/>
              <a:buNone/>
            </a:pPr>
            <a:endParaRPr sz="2700" b="1"/>
          </a:p>
          <a:p>
            <a:pPr marL="0" marR="0" lvl="0" indent="0" algn="l" rtl="0">
              <a:lnSpc>
                <a:spcPct val="120000"/>
              </a:lnSpc>
              <a:spcBef>
                <a:spcPts val="0"/>
              </a:spcBef>
              <a:spcAft>
                <a:spcPts val="0"/>
              </a:spcAft>
              <a:buClr>
                <a:schemeClr val="dk1"/>
              </a:buClr>
              <a:buSzPts val="1100"/>
              <a:buFont typeface="Arial"/>
              <a:buNone/>
            </a:pPr>
            <a:r>
              <a:rPr lang="en-US" sz="2700" b="1"/>
              <a:t>5.3. Географія Інтернету. Безпека та стратегія в епоху Інтернету</a:t>
            </a:r>
            <a:endParaRPr sz="2700" b="1"/>
          </a:p>
          <a:p>
            <a:pPr marL="0" marR="0" lvl="0" indent="0" algn="l" rtl="0">
              <a:lnSpc>
                <a:spcPct val="120000"/>
              </a:lnSpc>
              <a:spcBef>
                <a:spcPts val="0"/>
              </a:spcBef>
              <a:spcAft>
                <a:spcPts val="0"/>
              </a:spcAft>
              <a:buClr>
                <a:schemeClr val="dk1"/>
              </a:buClr>
              <a:buSzPts val="1100"/>
              <a:buFont typeface="Arial"/>
              <a:buNone/>
            </a:pPr>
            <a:endParaRPr sz="2700" b="1"/>
          </a:p>
          <a:p>
            <a:pPr marL="0" marR="0" lvl="0" indent="0" algn="l" rtl="0">
              <a:lnSpc>
                <a:spcPct val="120000"/>
              </a:lnSpc>
              <a:spcBef>
                <a:spcPts val="0"/>
              </a:spcBef>
              <a:spcAft>
                <a:spcPts val="0"/>
              </a:spcAft>
              <a:buNone/>
            </a:pPr>
            <a:endParaRPr sz="2700" b="1"/>
          </a:p>
        </p:txBody>
      </p:sp>
      <p:sp>
        <p:nvSpPr>
          <p:cNvPr id="260" name="Google Shape;260;p15"/>
          <p:cNvSpPr/>
          <p:nvPr/>
        </p:nvSpPr>
        <p:spPr>
          <a:xfrm>
            <a:off x="9096375" y="6669388"/>
            <a:ext cx="4396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15</a:t>
            </a:r>
            <a:endParaRPr sz="2800" b="1">
              <a:solidFill>
                <a:schemeClr val="dk1"/>
              </a:solidFill>
              <a:latin typeface="Arial"/>
              <a:ea typeface="Arial"/>
              <a:cs typeface="Arial"/>
              <a:sym typeface="Arial"/>
            </a:endParaRPr>
          </a:p>
        </p:txBody>
      </p:sp>
      <p:sp>
        <p:nvSpPr>
          <p:cNvPr id="261" name="Google Shape;261;p15"/>
          <p:cNvSpPr txBox="1"/>
          <p:nvPr/>
        </p:nvSpPr>
        <p:spPr>
          <a:xfrm>
            <a:off x="335425" y="2436713"/>
            <a:ext cx="8682600" cy="374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t>У географії глобальної мережі Інтернет наприкінці ХХ – на початку XXI століть відбулися масштабні зрушення, пов'язані з суттєвим скороченням кількісних розривів між країнами світу та згладжуванням територіальних диспропорцій на рівні проникнення Інтернету. Загострення глобальної проблеми інформаційної безпеки та управління Інтернетом у другому десятиріччі ХХІ ст. спричинило диверсифікацію трафік-потоків, розвиток незалежних регіональних мереж та внутрішньорегіональних телекомунікацій, а також значні геополітичні зрушення, що викликало суттєву децентралізацію та перебудову світової мережі Інтернет. </a:t>
            </a:r>
            <a:endParaRPr sz="2100"/>
          </a:p>
          <a:p>
            <a:pPr marL="0" lvl="0" indent="0" algn="l" rtl="0">
              <a:spcBef>
                <a:spcPts val="0"/>
              </a:spcBef>
              <a:spcAft>
                <a:spcPts val="0"/>
              </a:spcAft>
              <a:buNone/>
            </a:pPr>
            <a:endParaRPr sz="2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6"/>
        <p:cNvGrpSpPr/>
        <p:nvPr/>
      </p:nvGrpSpPr>
      <p:grpSpPr>
        <a:xfrm>
          <a:off x="0" y="0"/>
          <a:ext cx="0" cy="0"/>
          <a:chOff x="0" y="0"/>
          <a:chExt cx="0" cy="0"/>
        </a:xfrm>
      </p:grpSpPr>
      <p:pic>
        <p:nvPicPr>
          <p:cNvPr id="267" name="Google Shape;267;p16" descr="preencoded.png"/>
          <p:cNvPicPr preferRelativeResize="0"/>
          <p:nvPr/>
        </p:nvPicPr>
        <p:blipFill rotWithShape="1">
          <a:blip r:embed="rId3">
            <a:alphaModFix/>
          </a:blip>
          <a:srcRect/>
          <a:stretch/>
        </p:blipFill>
        <p:spPr>
          <a:xfrm>
            <a:off x="5416223" y="0"/>
            <a:ext cx="4337377" cy="7315200"/>
          </a:xfrm>
          <a:prstGeom prst="rect">
            <a:avLst/>
          </a:prstGeom>
          <a:noFill/>
          <a:ln>
            <a:noFill/>
          </a:ln>
        </p:spPr>
      </p:pic>
      <p:pic>
        <p:nvPicPr>
          <p:cNvPr id="268" name="Google Shape;268;p16" descr="preencoded.png"/>
          <p:cNvPicPr preferRelativeResize="0"/>
          <p:nvPr/>
        </p:nvPicPr>
        <p:blipFill rotWithShape="1">
          <a:blip r:embed="rId4">
            <a:alphaModFix/>
          </a:blip>
          <a:srcRect/>
          <a:stretch/>
        </p:blipFill>
        <p:spPr>
          <a:xfrm>
            <a:off x="6286509" y="323850"/>
            <a:ext cx="3467091" cy="3508902"/>
          </a:xfrm>
          <a:prstGeom prst="rect">
            <a:avLst/>
          </a:prstGeom>
          <a:noFill/>
          <a:ln>
            <a:noFill/>
          </a:ln>
        </p:spPr>
      </p:pic>
      <p:pic>
        <p:nvPicPr>
          <p:cNvPr id="269" name="Google Shape;269;p16" descr="preencoded.png"/>
          <p:cNvPicPr preferRelativeResize="0"/>
          <p:nvPr/>
        </p:nvPicPr>
        <p:blipFill rotWithShape="1">
          <a:blip r:embed="rId5">
            <a:alphaModFix/>
          </a:blip>
          <a:srcRect/>
          <a:stretch/>
        </p:blipFill>
        <p:spPr>
          <a:xfrm>
            <a:off x="8296275" y="2628900"/>
            <a:ext cx="1304404" cy="1315157"/>
          </a:xfrm>
          <a:prstGeom prst="rect">
            <a:avLst/>
          </a:prstGeom>
          <a:noFill/>
          <a:ln>
            <a:noFill/>
          </a:ln>
        </p:spPr>
      </p:pic>
      <p:pic>
        <p:nvPicPr>
          <p:cNvPr id="270" name="Google Shape;270;p16" descr="preencoded.png"/>
          <p:cNvPicPr preferRelativeResize="0"/>
          <p:nvPr/>
        </p:nvPicPr>
        <p:blipFill rotWithShape="1">
          <a:blip r:embed="rId6">
            <a:alphaModFix/>
          </a:blip>
          <a:srcRect/>
          <a:stretch/>
        </p:blipFill>
        <p:spPr>
          <a:xfrm>
            <a:off x="8867775" y="476250"/>
            <a:ext cx="665531" cy="660834"/>
          </a:xfrm>
          <a:prstGeom prst="rect">
            <a:avLst/>
          </a:prstGeom>
          <a:noFill/>
          <a:ln>
            <a:noFill/>
          </a:ln>
        </p:spPr>
      </p:pic>
      <p:pic>
        <p:nvPicPr>
          <p:cNvPr id="271" name="Google Shape;271;p16" descr="preencoded.png"/>
          <p:cNvPicPr preferRelativeResize="0"/>
          <p:nvPr/>
        </p:nvPicPr>
        <p:blipFill rotWithShape="1">
          <a:blip r:embed="rId6">
            <a:alphaModFix/>
          </a:blip>
          <a:srcRect/>
          <a:stretch/>
        </p:blipFill>
        <p:spPr>
          <a:xfrm>
            <a:off x="7581900" y="5819775"/>
            <a:ext cx="665531" cy="660834"/>
          </a:xfrm>
          <a:prstGeom prst="rect">
            <a:avLst/>
          </a:prstGeom>
          <a:noFill/>
          <a:ln>
            <a:noFill/>
          </a:ln>
        </p:spPr>
      </p:pic>
      <p:pic>
        <p:nvPicPr>
          <p:cNvPr id="272" name="Google Shape;272;p16" descr="preencoded.png"/>
          <p:cNvPicPr preferRelativeResize="0"/>
          <p:nvPr/>
        </p:nvPicPr>
        <p:blipFill rotWithShape="1">
          <a:blip r:embed="rId7">
            <a:alphaModFix/>
          </a:blip>
          <a:srcRect/>
          <a:stretch/>
        </p:blipFill>
        <p:spPr>
          <a:xfrm>
            <a:off x="6038850" y="3028950"/>
            <a:ext cx="2885991" cy="2620375"/>
          </a:xfrm>
          <a:prstGeom prst="rect">
            <a:avLst/>
          </a:prstGeom>
          <a:noFill/>
          <a:ln>
            <a:noFill/>
          </a:ln>
        </p:spPr>
      </p:pic>
      <p:pic>
        <p:nvPicPr>
          <p:cNvPr id="273" name="Google Shape;273;p16" descr="preencoded.png"/>
          <p:cNvPicPr preferRelativeResize="0"/>
          <p:nvPr/>
        </p:nvPicPr>
        <p:blipFill rotWithShape="1">
          <a:blip r:embed="rId8">
            <a:alphaModFix/>
          </a:blip>
          <a:srcRect/>
          <a:stretch/>
        </p:blipFill>
        <p:spPr>
          <a:xfrm>
            <a:off x="8105775" y="4048125"/>
            <a:ext cx="1647825" cy="3267075"/>
          </a:xfrm>
          <a:prstGeom prst="rect">
            <a:avLst/>
          </a:prstGeom>
          <a:noFill/>
          <a:ln>
            <a:noFill/>
          </a:ln>
        </p:spPr>
      </p:pic>
      <p:sp>
        <p:nvSpPr>
          <p:cNvPr id="274" name="Google Shape;274;p16"/>
          <p:cNvSpPr/>
          <p:nvPr/>
        </p:nvSpPr>
        <p:spPr>
          <a:xfrm>
            <a:off x="9096375" y="6669388"/>
            <a:ext cx="4396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16</a:t>
            </a:r>
            <a:endParaRPr sz="2800" b="1">
              <a:solidFill>
                <a:schemeClr val="dk1"/>
              </a:solidFill>
              <a:latin typeface="Arial"/>
              <a:ea typeface="Arial"/>
              <a:cs typeface="Arial"/>
              <a:sym typeface="Arial"/>
            </a:endParaRPr>
          </a:p>
        </p:txBody>
      </p:sp>
      <p:sp>
        <p:nvSpPr>
          <p:cNvPr id="275" name="Google Shape;275;p16"/>
          <p:cNvSpPr txBox="1"/>
          <p:nvPr/>
        </p:nvSpPr>
        <p:spPr>
          <a:xfrm>
            <a:off x="228600" y="914400"/>
            <a:ext cx="8385300" cy="535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t>Для організації безпечного віддаленого доступу до захищених мереж важливо використовувати засоби криптографічного захисту, для предиктивного захисту можна застосовувати системи аналізу трафіку NTA (Network Traffic Analysis), розгортати системи виявлення (IDS) та запобігання (IPS) вторгнень, які фіксують та блокують несанкціонований доступ до комп'ютерних системи.</a:t>
            </a:r>
            <a:endParaRPr sz="2100"/>
          </a:p>
          <a:p>
            <a:pPr marL="0" lvl="0" indent="0" algn="l" rtl="0">
              <a:spcBef>
                <a:spcPts val="0"/>
              </a:spcBef>
              <a:spcAft>
                <a:spcPts val="0"/>
              </a:spcAft>
              <a:buNone/>
            </a:pPr>
            <a:endParaRPr sz="2100"/>
          </a:p>
          <a:p>
            <a:pPr marL="0" lvl="0" indent="0" algn="l" rtl="0">
              <a:spcBef>
                <a:spcPts val="0"/>
              </a:spcBef>
              <a:spcAft>
                <a:spcPts val="0"/>
              </a:spcAft>
              <a:buNone/>
            </a:pPr>
            <a:r>
              <a:rPr lang="en-US" sz="2100"/>
              <a:t>Швидке зростання кількості атак програм-вимагачів останніми роками турбує багатьох. Якщо дані стали жертвою атаки програми-здирника, і їх неможливо розшифрувати, то викуп, швидше за все, не дасть результату. За даними щорічного звіту Sophos, за вірусами-вимагачами, із 32% організацій, які заплатили викуп за останній рік, лише 8% вдалося розшифрувати та отримати всі свої дані, з них 29% змогли відновити не більше половини своїх даних.</a:t>
            </a:r>
            <a:endParaRPr sz="2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0"/>
        <p:cNvGrpSpPr/>
        <p:nvPr/>
      </p:nvGrpSpPr>
      <p:grpSpPr>
        <a:xfrm>
          <a:off x="0" y="0"/>
          <a:ext cx="0" cy="0"/>
          <a:chOff x="0" y="0"/>
          <a:chExt cx="0" cy="0"/>
        </a:xfrm>
      </p:grpSpPr>
      <p:pic>
        <p:nvPicPr>
          <p:cNvPr id="281" name="Google Shape;281;p17" descr="preencoded.png"/>
          <p:cNvPicPr preferRelativeResize="0"/>
          <p:nvPr/>
        </p:nvPicPr>
        <p:blipFill rotWithShape="1">
          <a:blip r:embed="rId3">
            <a:alphaModFix/>
          </a:blip>
          <a:srcRect/>
          <a:stretch/>
        </p:blipFill>
        <p:spPr>
          <a:xfrm>
            <a:off x="-63900" y="0"/>
            <a:ext cx="9817501" cy="7315200"/>
          </a:xfrm>
          <a:prstGeom prst="rect">
            <a:avLst/>
          </a:prstGeom>
          <a:noFill/>
          <a:ln>
            <a:noFill/>
          </a:ln>
        </p:spPr>
      </p:pic>
      <p:pic>
        <p:nvPicPr>
          <p:cNvPr id="282" name="Google Shape;282;p17" descr="preencoded.png"/>
          <p:cNvPicPr preferRelativeResize="0"/>
          <p:nvPr/>
        </p:nvPicPr>
        <p:blipFill rotWithShape="1">
          <a:blip r:embed="rId4">
            <a:alphaModFix/>
          </a:blip>
          <a:srcRect/>
          <a:stretch/>
        </p:blipFill>
        <p:spPr>
          <a:xfrm>
            <a:off x="4705350" y="0"/>
            <a:ext cx="5048250" cy="7315200"/>
          </a:xfrm>
          <a:prstGeom prst="rect">
            <a:avLst/>
          </a:prstGeom>
          <a:noFill/>
          <a:ln>
            <a:noFill/>
          </a:ln>
        </p:spPr>
      </p:pic>
      <p:pic>
        <p:nvPicPr>
          <p:cNvPr id="283" name="Google Shape;283;p17" descr="preencoded.png"/>
          <p:cNvPicPr preferRelativeResize="0"/>
          <p:nvPr/>
        </p:nvPicPr>
        <p:blipFill rotWithShape="1">
          <a:blip r:embed="rId5">
            <a:alphaModFix/>
          </a:blip>
          <a:srcRect/>
          <a:stretch/>
        </p:blipFill>
        <p:spPr>
          <a:xfrm>
            <a:off x="6115059" y="4181475"/>
            <a:ext cx="3638541" cy="3133725"/>
          </a:xfrm>
          <a:prstGeom prst="rect">
            <a:avLst/>
          </a:prstGeom>
          <a:noFill/>
          <a:ln>
            <a:noFill/>
          </a:ln>
        </p:spPr>
      </p:pic>
      <p:pic>
        <p:nvPicPr>
          <p:cNvPr id="284" name="Google Shape;284;p17" descr="preencoded.png"/>
          <p:cNvPicPr preferRelativeResize="0"/>
          <p:nvPr/>
        </p:nvPicPr>
        <p:blipFill rotWithShape="1">
          <a:blip r:embed="rId6">
            <a:alphaModFix/>
          </a:blip>
          <a:srcRect/>
          <a:stretch/>
        </p:blipFill>
        <p:spPr>
          <a:xfrm>
            <a:off x="5429250" y="5095875"/>
            <a:ext cx="1931794" cy="1957713"/>
          </a:xfrm>
          <a:prstGeom prst="rect">
            <a:avLst/>
          </a:prstGeom>
          <a:noFill/>
          <a:ln>
            <a:noFill/>
          </a:ln>
        </p:spPr>
      </p:pic>
      <p:pic>
        <p:nvPicPr>
          <p:cNvPr id="285" name="Google Shape;285;p17" descr="preencoded.png"/>
          <p:cNvPicPr preferRelativeResize="0"/>
          <p:nvPr/>
        </p:nvPicPr>
        <p:blipFill rotWithShape="1">
          <a:blip r:embed="rId7">
            <a:alphaModFix/>
          </a:blip>
          <a:srcRect/>
          <a:stretch/>
        </p:blipFill>
        <p:spPr>
          <a:xfrm>
            <a:off x="8982075" y="4352925"/>
            <a:ext cx="771525" cy="1333500"/>
          </a:xfrm>
          <a:prstGeom prst="rect">
            <a:avLst/>
          </a:prstGeom>
          <a:noFill/>
          <a:ln>
            <a:noFill/>
          </a:ln>
        </p:spPr>
      </p:pic>
      <p:sp>
        <p:nvSpPr>
          <p:cNvPr id="286" name="Google Shape;286;p17"/>
          <p:cNvSpPr/>
          <p:nvPr/>
        </p:nvSpPr>
        <p:spPr>
          <a:xfrm>
            <a:off x="833400" y="1416025"/>
            <a:ext cx="8086800" cy="17145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SzPts val="1100"/>
              <a:buNone/>
            </a:pPr>
            <a:r>
              <a:rPr lang="en-US" sz="2350" b="1"/>
              <a:t>Щоб подолати проблеми та залучити до процесів забезпечення безпеки своїх співробітників, організації повинні використовувати багатосторонній підхід, який включає:</a:t>
            </a:r>
            <a:endParaRPr sz="2350" b="1"/>
          </a:p>
        </p:txBody>
      </p:sp>
      <p:sp>
        <p:nvSpPr>
          <p:cNvPr id="287" name="Google Shape;287;p17"/>
          <p:cNvSpPr/>
          <p:nvPr/>
        </p:nvSpPr>
        <p:spPr>
          <a:xfrm>
            <a:off x="9096375" y="6669388"/>
            <a:ext cx="4396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17</a:t>
            </a:r>
            <a:endParaRPr sz="2800" b="1">
              <a:solidFill>
                <a:schemeClr val="dk1"/>
              </a:solidFill>
              <a:latin typeface="Arial"/>
              <a:ea typeface="Arial"/>
              <a:cs typeface="Arial"/>
              <a:sym typeface="Arial"/>
            </a:endParaRPr>
          </a:p>
        </p:txBody>
      </p:sp>
      <p:sp>
        <p:nvSpPr>
          <p:cNvPr id="288" name="Google Shape;288;p17"/>
          <p:cNvSpPr txBox="1"/>
          <p:nvPr/>
        </p:nvSpPr>
        <p:spPr>
          <a:xfrm>
            <a:off x="814575" y="3606350"/>
            <a:ext cx="7832700" cy="14775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SzPts val="2100"/>
              <a:buChar char="●"/>
            </a:pPr>
            <a:r>
              <a:rPr lang="en-US" sz="2100"/>
              <a:t>навчання співробітників у сфері безпеки</a:t>
            </a:r>
            <a:endParaRPr sz="2100"/>
          </a:p>
          <a:p>
            <a:pPr marL="457200" lvl="0" indent="-361950" algn="l" rtl="0">
              <a:spcBef>
                <a:spcPts val="0"/>
              </a:spcBef>
              <a:spcAft>
                <a:spcPts val="0"/>
              </a:spcAft>
              <a:buSzPts val="2100"/>
              <a:buChar char="●"/>
            </a:pPr>
            <a:r>
              <a:rPr lang="en-US" sz="2100"/>
              <a:t>управління ризиками</a:t>
            </a:r>
            <a:endParaRPr sz="2100"/>
          </a:p>
          <a:p>
            <a:pPr marL="457200" lvl="0" indent="-361950" algn="l" rtl="0">
              <a:spcBef>
                <a:spcPts val="0"/>
              </a:spcBef>
              <a:spcAft>
                <a:spcPts val="0"/>
              </a:spcAft>
              <a:buSzPts val="2100"/>
              <a:buChar char="●"/>
            </a:pPr>
            <a:r>
              <a:rPr lang="en-US" sz="2100"/>
              <a:t>створення цифрового сховища</a:t>
            </a:r>
            <a:endParaRPr sz="2100"/>
          </a:p>
          <a:p>
            <a:pPr marL="457200" lvl="0" indent="-361950" algn="l" rtl="0">
              <a:spcBef>
                <a:spcPts val="0"/>
              </a:spcBef>
              <a:spcAft>
                <a:spcPts val="0"/>
              </a:spcAft>
              <a:buSzPts val="2100"/>
              <a:buChar char="●"/>
            </a:pPr>
            <a:r>
              <a:rPr lang="en-US" sz="2100"/>
              <a:t>узгоджена система безпеки</a:t>
            </a:r>
            <a:endParaRPr sz="2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93"/>
        <p:cNvGrpSpPr/>
        <p:nvPr/>
      </p:nvGrpSpPr>
      <p:grpSpPr>
        <a:xfrm>
          <a:off x="0" y="0"/>
          <a:ext cx="0" cy="0"/>
          <a:chOff x="0" y="0"/>
          <a:chExt cx="0" cy="0"/>
        </a:xfrm>
      </p:grpSpPr>
      <p:pic>
        <p:nvPicPr>
          <p:cNvPr id="294" name="Google Shape;294;p19" descr="preencoded.png"/>
          <p:cNvPicPr preferRelativeResize="0"/>
          <p:nvPr/>
        </p:nvPicPr>
        <p:blipFill rotWithShape="1">
          <a:blip r:embed="rId3">
            <a:alphaModFix/>
          </a:blip>
          <a:srcRect/>
          <a:stretch/>
        </p:blipFill>
        <p:spPr>
          <a:xfrm rot="5400000">
            <a:off x="645704" y="628062"/>
            <a:ext cx="5964670" cy="7315200"/>
          </a:xfrm>
          <a:prstGeom prst="rect">
            <a:avLst/>
          </a:prstGeom>
          <a:noFill/>
          <a:ln>
            <a:noFill/>
          </a:ln>
        </p:spPr>
      </p:pic>
      <p:pic>
        <p:nvPicPr>
          <p:cNvPr id="295" name="Google Shape;295;p19" descr="preencoded.png"/>
          <p:cNvPicPr preferRelativeResize="0"/>
          <p:nvPr/>
        </p:nvPicPr>
        <p:blipFill rotWithShape="1">
          <a:blip r:embed="rId4">
            <a:alphaModFix/>
          </a:blip>
          <a:srcRect/>
          <a:stretch/>
        </p:blipFill>
        <p:spPr>
          <a:xfrm>
            <a:off x="0" y="0"/>
            <a:ext cx="9428406" cy="3941462"/>
          </a:xfrm>
          <a:prstGeom prst="rect">
            <a:avLst/>
          </a:prstGeom>
          <a:noFill/>
          <a:ln>
            <a:noFill/>
          </a:ln>
        </p:spPr>
      </p:pic>
      <p:pic>
        <p:nvPicPr>
          <p:cNvPr id="296" name="Google Shape;296;p19" descr="preencoded.png"/>
          <p:cNvPicPr preferRelativeResize="0"/>
          <p:nvPr/>
        </p:nvPicPr>
        <p:blipFill rotWithShape="1">
          <a:blip r:embed="rId5">
            <a:alphaModFix/>
          </a:blip>
          <a:srcRect/>
          <a:stretch/>
        </p:blipFill>
        <p:spPr>
          <a:xfrm>
            <a:off x="200025" y="2665235"/>
            <a:ext cx="5756274" cy="1620427"/>
          </a:xfrm>
          <a:prstGeom prst="rect">
            <a:avLst/>
          </a:prstGeom>
          <a:noFill/>
          <a:ln>
            <a:noFill/>
          </a:ln>
        </p:spPr>
      </p:pic>
      <p:pic>
        <p:nvPicPr>
          <p:cNvPr id="297" name="Google Shape;297;p19" descr="preencoded.png"/>
          <p:cNvPicPr preferRelativeResize="0"/>
          <p:nvPr/>
        </p:nvPicPr>
        <p:blipFill rotWithShape="1">
          <a:blip r:embed="rId6">
            <a:alphaModFix/>
          </a:blip>
          <a:srcRect/>
          <a:stretch/>
        </p:blipFill>
        <p:spPr>
          <a:xfrm>
            <a:off x="4981575" y="695325"/>
            <a:ext cx="4772025" cy="5942181"/>
          </a:xfrm>
          <a:prstGeom prst="rect">
            <a:avLst/>
          </a:prstGeom>
          <a:noFill/>
          <a:ln>
            <a:noFill/>
          </a:ln>
        </p:spPr>
      </p:pic>
      <p:pic>
        <p:nvPicPr>
          <p:cNvPr id="298" name="Google Shape;298;p19" descr="preencoded.png"/>
          <p:cNvPicPr preferRelativeResize="0"/>
          <p:nvPr/>
        </p:nvPicPr>
        <p:blipFill rotWithShape="1">
          <a:blip r:embed="rId7">
            <a:alphaModFix/>
          </a:blip>
          <a:srcRect/>
          <a:stretch/>
        </p:blipFill>
        <p:spPr>
          <a:xfrm>
            <a:off x="0" y="8271"/>
            <a:ext cx="9753600" cy="7315200"/>
          </a:xfrm>
          <a:prstGeom prst="rect">
            <a:avLst/>
          </a:prstGeom>
          <a:noFill/>
          <a:ln>
            <a:noFill/>
          </a:ln>
        </p:spPr>
      </p:pic>
      <p:pic>
        <p:nvPicPr>
          <p:cNvPr id="299" name="Google Shape;299;p19" descr="preencoded.png"/>
          <p:cNvPicPr preferRelativeResize="0"/>
          <p:nvPr/>
        </p:nvPicPr>
        <p:blipFill rotWithShape="1">
          <a:blip r:embed="rId8">
            <a:alphaModFix/>
          </a:blip>
          <a:srcRect/>
          <a:stretch/>
        </p:blipFill>
        <p:spPr>
          <a:xfrm>
            <a:off x="8372475" y="0"/>
            <a:ext cx="1381125" cy="1660489"/>
          </a:xfrm>
          <a:prstGeom prst="rect">
            <a:avLst/>
          </a:prstGeom>
          <a:noFill/>
          <a:ln>
            <a:noFill/>
          </a:ln>
        </p:spPr>
      </p:pic>
      <p:pic>
        <p:nvPicPr>
          <p:cNvPr id="300" name="Google Shape;300;p19" descr="preencoded.png"/>
          <p:cNvPicPr preferRelativeResize="0"/>
          <p:nvPr/>
        </p:nvPicPr>
        <p:blipFill rotWithShape="1">
          <a:blip r:embed="rId9">
            <a:alphaModFix/>
          </a:blip>
          <a:srcRect/>
          <a:stretch/>
        </p:blipFill>
        <p:spPr>
          <a:xfrm>
            <a:off x="4405702" y="1581150"/>
            <a:ext cx="5448300" cy="5734050"/>
          </a:xfrm>
          <a:prstGeom prst="rect">
            <a:avLst/>
          </a:prstGeom>
          <a:noFill/>
          <a:ln>
            <a:noFill/>
          </a:ln>
        </p:spPr>
      </p:pic>
      <p:pic>
        <p:nvPicPr>
          <p:cNvPr id="301" name="Google Shape;301;p19" descr="preencoded.png"/>
          <p:cNvPicPr preferRelativeResize="0"/>
          <p:nvPr/>
        </p:nvPicPr>
        <p:blipFill rotWithShape="1">
          <a:blip r:embed="rId10">
            <a:alphaModFix/>
          </a:blip>
          <a:srcRect/>
          <a:stretch/>
        </p:blipFill>
        <p:spPr>
          <a:xfrm rot="3616737">
            <a:off x="3611257" y="3851931"/>
            <a:ext cx="4076700" cy="3943350"/>
          </a:xfrm>
          <a:prstGeom prst="rect">
            <a:avLst/>
          </a:prstGeom>
          <a:noFill/>
          <a:ln>
            <a:noFill/>
          </a:ln>
        </p:spPr>
      </p:pic>
      <p:pic>
        <p:nvPicPr>
          <p:cNvPr id="302" name="Google Shape;302;p19" descr="preencoded.png"/>
          <p:cNvPicPr preferRelativeResize="0"/>
          <p:nvPr/>
        </p:nvPicPr>
        <p:blipFill rotWithShape="1">
          <a:blip r:embed="rId11">
            <a:alphaModFix/>
          </a:blip>
          <a:srcRect/>
          <a:stretch/>
        </p:blipFill>
        <p:spPr>
          <a:xfrm>
            <a:off x="6606578" y="3167439"/>
            <a:ext cx="1704975" cy="2809875"/>
          </a:xfrm>
          <a:prstGeom prst="rect">
            <a:avLst/>
          </a:prstGeom>
          <a:noFill/>
          <a:ln>
            <a:noFill/>
          </a:ln>
        </p:spPr>
      </p:pic>
      <p:pic>
        <p:nvPicPr>
          <p:cNvPr id="303" name="Google Shape;303;p19" descr="preencoded.png"/>
          <p:cNvPicPr preferRelativeResize="0"/>
          <p:nvPr/>
        </p:nvPicPr>
        <p:blipFill rotWithShape="1">
          <a:blip r:embed="rId12">
            <a:alphaModFix/>
          </a:blip>
          <a:srcRect/>
          <a:stretch/>
        </p:blipFill>
        <p:spPr>
          <a:xfrm>
            <a:off x="4898805" y="2615809"/>
            <a:ext cx="2243942" cy="2243942"/>
          </a:xfrm>
          <a:prstGeom prst="rect">
            <a:avLst/>
          </a:prstGeom>
          <a:noFill/>
          <a:ln>
            <a:noFill/>
          </a:ln>
        </p:spPr>
      </p:pic>
      <p:pic>
        <p:nvPicPr>
          <p:cNvPr id="304" name="Google Shape;304;p19" descr="preencoded.png"/>
          <p:cNvPicPr preferRelativeResize="0"/>
          <p:nvPr/>
        </p:nvPicPr>
        <p:blipFill rotWithShape="1">
          <a:blip r:embed="rId13">
            <a:alphaModFix/>
          </a:blip>
          <a:srcRect/>
          <a:stretch/>
        </p:blipFill>
        <p:spPr>
          <a:xfrm>
            <a:off x="7315195" y="5334000"/>
            <a:ext cx="2438405" cy="1981200"/>
          </a:xfrm>
          <a:prstGeom prst="rect">
            <a:avLst/>
          </a:prstGeom>
          <a:noFill/>
          <a:ln>
            <a:noFill/>
          </a:ln>
        </p:spPr>
      </p:pic>
      <p:sp>
        <p:nvSpPr>
          <p:cNvPr id="305" name="Google Shape;305;p19"/>
          <p:cNvSpPr/>
          <p:nvPr/>
        </p:nvSpPr>
        <p:spPr>
          <a:xfrm>
            <a:off x="657225" y="2949874"/>
            <a:ext cx="6648450" cy="1104901"/>
          </a:xfrm>
          <a:prstGeom prst="rect">
            <a:avLst/>
          </a:prstGeom>
          <a:noFill/>
          <a:ln>
            <a:noFill/>
          </a:ln>
        </p:spPr>
        <p:txBody>
          <a:bodyPr spcFirstLastPara="1" wrap="square" lIns="0" tIns="0" rIns="0" bIns="0" anchor="ctr" anchorCtr="0">
            <a:noAutofit/>
          </a:bodyPr>
          <a:lstStyle/>
          <a:p>
            <a:pPr marL="0" marR="0" lvl="0" indent="0" algn="l" rtl="0">
              <a:lnSpc>
                <a:spcPct val="108000"/>
              </a:lnSpc>
              <a:spcBef>
                <a:spcPts val="0"/>
              </a:spcBef>
              <a:spcAft>
                <a:spcPts val="0"/>
              </a:spcAft>
              <a:buNone/>
            </a:pPr>
            <a:r>
              <a:rPr lang="en-US" sz="4000" b="1">
                <a:solidFill>
                  <a:srgbClr val="000000"/>
                </a:solidFill>
                <a:latin typeface="Arial"/>
                <a:ea typeface="Arial"/>
                <a:cs typeface="Arial"/>
                <a:sym typeface="Arial"/>
              </a:rPr>
              <a:t>ДЯКУЮ ЗА УВАГУ!</a:t>
            </a:r>
            <a:endParaRPr sz="4000">
              <a:solidFill>
                <a:schemeClr val="dk1"/>
              </a:solidFill>
              <a:latin typeface="Calibri"/>
              <a:ea typeface="Calibri"/>
              <a:cs typeface="Calibri"/>
              <a:sym typeface="Calibri"/>
            </a:endParaRPr>
          </a:p>
        </p:txBody>
      </p:sp>
      <p:pic>
        <p:nvPicPr>
          <p:cNvPr id="306" name="Google Shape;306;p19" descr="preencoded.png"/>
          <p:cNvPicPr preferRelativeResize="0"/>
          <p:nvPr/>
        </p:nvPicPr>
        <p:blipFill rotWithShape="1">
          <a:blip r:embed="rId14">
            <a:alphaModFix/>
          </a:blip>
          <a:srcRect/>
          <a:stretch/>
        </p:blipFill>
        <p:spPr>
          <a:xfrm rot="-9900000">
            <a:off x="416585" y="-303071"/>
            <a:ext cx="2667000" cy="1571625"/>
          </a:xfrm>
          <a:prstGeom prst="rect">
            <a:avLst/>
          </a:prstGeom>
          <a:noFill/>
          <a:ln>
            <a:noFill/>
          </a:ln>
        </p:spPr>
      </p:pic>
      <p:pic>
        <p:nvPicPr>
          <p:cNvPr id="307" name="Google Shape;307;p19" descr="preencoded.png"/>
          <p:cNvPicPr preferRelativeResize="0"/>
          <p:nvPr/>
        </p:nvPicPr>
        <p:blipFill rotWithShape="1">
          <a:blip r:embed="rId15">
            <a:alphaModFix/>
          </a:blip>
          <a:srcRect/>
          <a:stretch/>
        </p:blipFill>
        <p:spPr>
          <a:xfrm rot="-8100000">
            <a:off x="2291799" y="-2200275"/>
            <a:ext cx="3969852" cy="4905375"/>
          </a:xfrm>
          <a:prstGeom prst="rect">
            <a:avLst/>
          </a:prstGeom>
          <a:noFill/>
          <a:ln>
            <a:noFill/>
          </a:ln>
        </p:spPr>
      </p:pic>
      <p:pic>
        <p:nvPicPr>
          <p:cNvPr id="308" name="Google Shape;308;p19" descr="preencoded.png"/>
          <p:cNvPicPr preferRelativeResize="0"/>
          <p:nvPr/>
        </p:nvPicPr>
        <p:blipFill rotWithShape="1">
          <a:blip r:embed="rId16">
            <a:alphaModFix/>
          </a:blip>
          <a:srcRect/>
          <a:stretch/>
        </p:blipFill>
        <p:spPr>
          <a:xfrm>
            <a:off x="5652056" y="1694194"/>
            <a:ext cx="1072153" cy="1080990"/>
          </a:xfrm>
          <a:prstGeom prst="rect">
            <a:avLst/>
          </a:prstGeom>
          <a:noFill/>
          <a:ln>
            <a:noFill/>
          </a:ln>
        </p:spPr>
      </p:pic>
      <p:pic>
        <p:nvPicPr>
          <p:cNvPr id="309" name="Google Shape;309;p19" descr="preencoded.png"/>
          <p:cNvPicPr preferRelativeResize="0"/>
          <p:nvPr/>
        </p:nvPicPr>
        <p:blipFill rotWithShape="1">
          <a:blip r:embed="rId17">
            <a:alphaModFix/>
          </a:blip>
          <a:srcRect/>
          <a:stretch/>
        </p:blipFill>
        <p:spPr>
          <a:xfrm rot="-5400000">
            <a:off x="4838390" y="-348757"/>
            <a:ext cx="1571625" cy="2337983"/>
          </a:xfrm>
          <a:prstGeom prst="rect">
            <a:avLst/>
          </a:prstGeom>
          <a:noFill/>
          <a:ln>
            <a:noFill/>
          </a:ln>
        </p:spPr>
      </p:pic>
      <p:pic>
        <p:nvPicPr>
          <p:cNvPr id="310" name="Google Shape;310;p19" descr="preencoded.png"/>
          <p:cNvPicPr preferRelativeResize="0"/>
          <p:nvPr/>
        </p:nvPicPr>
        <p:blipFill rotWithShape="1">
          <a:blip r:embed="rId18">
            <a:alphaModFix/>
          </a:blip>
          <a:srcRect/>
          <a:stretch/>
        </p:blipFill>
        <p:spPr>
          <a:xfrm>
            <a:off x="8982075" y="4352925"/>
            <a:ext cx="771525" cy="1333500"/>
          </a:xfrm>
          <a:prstGeom prst="rect">
            <a:avLst/>
          </a:prstGeom>
          <a:noFill/>
          <a:ln>
            <a:noFill/>
          </a:ln>
        </p:spPr>
      </p:pic>
      <p:sp>
        <p:nvSpPr>
          <p:cNvPr id="311" name="Google Shape;311;p19"/>
          <p:cNvSpPr/>
          <p:nvPr/>
        </p:nvSpPr>
        <p:spPr>
          <a:xfrm>
            <a:off x="9096375" y="6669388"/>
            <a:ext cx="4396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rPr>
              <a:t>18</a:t>
            </a:r>
            <a:endParaRPr sz="2800" b="1">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
        <p:cNvGrpSpPr/>
        <p:nvPr/>
      </p:nvGrpSpPr>
      <p:grpSpPr>
        <a:xfrm>
          <a:off x="0" y="0"/>
          <a:ext cx="0" cy="0"/>
          <a:chOff x="0" y="0"/>
          <a:chExt cx="0" cy="0"/>
        </a:xfrm>
      </p:grpSpPr>
      <p:pic>
        <p:nvPicPr>
          <p:cNvPr id="31" name="Google Shape;31;p2" descr="preencoded.png"/>
          <p:cNvPicPr preferRelativeResize="0"/>
          <p:nvPr/>
        </p:nvPicPr>
        <p:blipFill rotWithShape="1">
          <a:blip r:embed="rId3">
            <a:alphaModFix/>
          </a:blip>
          <a:srcRect/>
          <a:stretch/>
        </p:blipFill>
        <p:spPr>
          <a:xfrm>
            <a:off x="200025" y="1933575"/>
            <a:ext cx="7410450" cy="4347152"/>
          </a:xfrm>
          <a:prstGeom prst="rect">
            <a:avLst/>
          </a:prstGeom>
          <a:noFill/>
          <a:ln>
            <a:noFill/>
          </a:ln>
        </p:spPr>
      </p:pic>
      <p:pic>
        <p:nvPicPr>
          <p:cNvPr id="32" name="Google Shape;32;p2" descr="preencoded.png"/>
          <p:cNvPicPr preferRelativeResize="0"/>
          <p:nvPr/>
        </p:nvPicPr>
        <p:blipFill rotWithShape="1">
          <a:blip r:embed="rId4">
            <a:alphaModFix/>
          </a:blip>
          <a:srcRect/>
          <a:stretch/>
        </p:blipFill>
        <p:spPr>
          <a:xfrm>
            <a:off x="0" y="0"/>
            <a:ext cx="9753600" cy="7315200"/>
          </a:xfrm>
          <a:prstGeom prst="rect">
            <a:avLst/>
          </a:prstGeom>
          <a:noFill/>
          <a:ln>
            <a:noFill/>
          </a:ln>
        </p:spPr>
      </p:pic>
      <p:pic>
        <p:nvPicPr>
          <p:cNvPr id="33" name="Google Shape;33;p2" descr="preencoded.png"/>
          <p:cNvPicPr preferRelativeResize="0"/>
          <p:nvPr/>
        </p:nvPicPr>
        <p:blipFill rotWithShape="1">
          <a:blip r:embed="rId5">
            <a:alphaModFix/>
          </a:blip>
          <a:srcRect/>
          <a:stretch/>
        </p:blipFill>
        <p:spPr>
          <a:xfrm>
            <a:off x="0" y="0"/>
            <a:ext cx="9428406" cy="3941462"/>
          </a:xfrm>
          <a:prstGeom prst="rect">
            <a:avLst/>
          </a:prstGeom>
          <a:noFill/>
          <a:ln>
            <a:noFill/>
          </a:ln>
        </p:spPr>
      </p:pic>
      <p:pic>
        <p:nvPicPr>
          <p:cNvPr id="34" name="Google Shape;34;p2" descr="preencoded.png"/>
          <p:cNvPicPr preferRelativeResize="0"/>
          <p:nvPr/>
        </p:nvPicPr>
        <p:blipFill rotWithShape="1">
          <a:blip r:embed="rId6">
            <a:alphaModFix/>
          </a:blip>
          <a:srcRect/>
          <a:stretch/>
        </p:blipFill>
        <p:spPr>
          <a:xfrm>
            <a:off x="0" y="0"/>
            <a:ext cx="2708291" cy="1967392"/>
          </a:xfrm>
          <a:prstGeom prst="rect">
            <a:avLst/>
          </a:prstGeom>
          <a:noFill/>
          <a:ln>
            <a:noFill/>
          </a:ln>
        </p:spPr>
      </p:pic>
      <p:pic>
        <p:nvPicPr>
          <p:cNvPr id="35" name="Google Shape;35;p2" descr="preencoded.png"/>
          <p:cNvPicPr preferRelativeResize="0"/>
          <p:nvPr/>
        </p:nvPicPr>
        <p:blipFill rotWithShape="1">
          <a:blip r:embed="rId7">
            <a:alphaModFix/>
          </a:blip>
          <a:srcRect/>
          <a:stretch/>
        </p:blipFill>
        <p:spPr>
          <a:xfrm>
            <a:off x="3786907" y="-12989"/>
            <a:ext cx="5964670" cy="7315200"/>
          </a:xfrm>
          <a:prstGeom prst="rect">
            <a:avLst/>
          </a:prstGeom>
          <a:noFill/>
          <a:ln>
            <a:noFill/>
          </a:ln>
        </p:spPr>
      </p:pic>
      <p:pic>
        <p:nvPicPr>
          <p:cNvPr id="36" name="Google Shape;36;p2" descr="preencoded.png"/>
          <p:cNvPicPr preferRelativeResize="0"/>
          <p:nvPr/>
        </p:nvPicPr>
        <p:blipFill rotWithShape="1">
          <a:blip r:embed="rId8">
            <a:alphaModFix/>
          </a:blip>
          <a:srcRect/>
          <a:stretch/>
        </p:blipFill>
        <p:spPr>
          <a:xfrm>
            <a:off x="6505575" y="638175"/>
            <a:ext cx="1676400" cy="304800"/>
          </a:xfrm>
          <a:prstGeom prst="rect">
            <a:avLst/>
          </a:prstGeom>
          <a:noFill/>
          <a:ln>
            <a:noFill/>
          </a:ln>
        </p:spPr>
      </p:pic>
      <p:pic>
        <p:nvPicPr>
          <p:cNvPr id="37" name="Google Shape;37;p2" descr="preencoded.png"/>
          <p:cNvPicPr preferRelativeResize="0"/>
          <p:nvPr/>
        </p:nvPicPr>
        <p:blipFill rotWithShape="1">
          <a:blip r:embed="rId9">
            <a:alphaModFix/>
          </a:blip>
          <a:srcRect/>
          <a:stretch/>
        </p:blipFill>
        <p:spPr>
          <a:xfrm>
            <a:off x="733425" y="6372225"/>
            <a:ext cx="1419225" cy="238125"/>
          </a:xfrm>
          <a:prstGeom prst="rect">
            <a:avLst/>
          </a:prstGeom>
          <a:noFill/>
          <a:ln>
            <a:noFill/>
          </a:ln>
        </p:spPr>
      </p:pic>
      <p:pic>
        <p:nvPicPr>
          <p:cNvPr id="38" name="Google Shape;38;p2" descr="preencoded.png"/>
          <p:cNvPicPr preferRelativeResize="0"/>
          <p:nvPr/>
        </p:nvPicPr>
        <p:blipFill rotWithShape="1">
          <a:blip r:embed="rId10">
            <a:alphaModFix/>
          </a:blip>
          <a:srcRect/>
          <a:stretch/>
        </p:blipFill>
        <p:spPr>
          <a:xfrm>
            <a:off x="684933" y="3833955"/>
            <a:ext cx="76200" cy="1547449"/>
          </a:xfrm>
          <a:prstGeom prst="rect">
            <a:avLst/>
          </a:prstGeom>
          <a:noFill/>
          <a:ln>
            <a:noFill/>
          </a:ln>
        </p:spPr>
      </p:pic>
      <p:pic>
        <p:nvPicPr>
          <p:cNvPr id="39" name="Google Shape;39;p2" descr="preencoded.png"/>
          <p:cNvPicPr preferRelativeResize="0"/>
          <p:nvPr/>
        </p:nvPicPr>
        <p:blipFill rotWithShape="1">
          <a:blip r:embed="rId11">
            <a:alphaModFix/>
          </a:blip>
          <a:srcRect/>
          <a:stretch/>
        </p:blipFill>
        <p:spPr>
          <a:xfrm>
            <a:off x="8620125" y="5410200"/>
            <a:ext cx="885825" cy="914400"/>
          </a:xfrm>
          <a:prstGeom prst="rect">
            <a:avLst/>
          </a:prstGeom>
          <a:noFill/>
          <a:ln>
            <a:noFill/>
          </a:ln>
        </p:spPr>
      </p:pic>
      <p:pic>
        <p:nvPicPr>
          <p:cNvPr id="40" name="Google Shape;40;p2" descr="preencoded.png"/>
          <p:cNvPicPr preferRelativeResize="0"/>
          <p:nvPr/>
        </p:nvPicPr>
        <p:blipFill rotWithShape="1">
          <a:blip r:embed="rId12">
            <a:alphaModFix/>
          </a:blip>
          <a:srcRect/>
          <a:stretch/>
        </p:blipFill>
        <p:spPr>
          <a:xfrm rot="3814378">
            <a:off x="6123088" y="4228317"/>
            <a:ext cx="2441372" cy="1333500"/>
          </a:xfrm>
          <a:prstGeom prst="rect">
            <a:avLst/>
          </a:prstGeom>
          <a:noFill/>
          <a:ln>
            <a:noFill/>
          </a:ln>
        </p:spPr>
      </p:pic>
      <p:pic>
        <p:nvPicPr>
          <p:cNvPr id="41" name="Google Shape;41;p2" descr="preencoded.png"/>
          <p:cNvPicPr preferRelativeResize="0"/>
          <p:nvPr/>
        </p:nvPicPr>
        <p:blipFill rotWithShape="1">
          <a:blip r:embed="rId13">
            <a:alphaModFix/>
          </a:blip>
          <a:srcRect/>
          <a:stretch/>
        </p:blipFill>
        <p:spPr>
          <a:xfrm>
            <a:off x="8296275" y="4057650"/>
            <a:ext cx="1133475" cy="1143000"/>
          </a:xfrm>
          <a:prstGeom prst="rect">
            <a:avLst/>
          </a:prstGeom>
          <a:noFill/>
          <a:ln>
            <a:noFill/>
          </a:ln>
        </p:spPr>
      </p:pic>
      <p:sp>
        <p:nvSpPr>
          <p:cNvPr id="42" name="Google Shape;42;p2"/>
          <p:cNvSpPr/>
          <p:nvPr/>
        </p:nvSpPr>
        <p:spPr>
          <a:xfrm>
            <a:off x="914400" y="2400300"/>
            <a:ext cx="6648450" cy="11049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endParaRPr sz="3600">
              <a:solidFill>
                <a:schemeClr val="dk1"/>
              </a:solidFill>
              <a:latin typeface="Calibri"/>
              <a:ea typeface="Calibri"/>
              <a:cs typeface="Calibri"/>
              <a:sym typeface="Calibri"/>
            </a:endParaRPr>
          </a:p>
        </p:txBody>
      </p:sp>
      <p:sp>
        <p:nvSpPr>
          <p:cNvPr id="43" name="Google Shape;43;p2"/>
          <p:cNvSpPr/>
          <p:nvPr/>
        </p:nvSpPr>
        <p:spPr>
          <a:xfrm>
            <a:off x="869425" y="4032650"/>
            <a:ext cx="6360300" cy="12384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r>
              <a:rPr lang="en-US" sz="2700" b="1" i="0">
                <a:solidFill>
                  <a:srgbClr val="000000"/>
                </a:solidFill>
                <a:latin typeface="Arial"/>
                <a:ea typeface="Arial"/>
                <a:cs typeface="Arial"/>
                <a:sym typeface="Arial"/>
              </a:rPr>
              <a:t>Мета: </a:t>
            </a:r>
            <a:r>
              <a:rPr lang="en-US" sz="2700"/>
              <a:t>знайомство з особливостями культури Інтернет як провідного середовища взаємодії людей в умовах постіндустріального суспільства.</a:t>
            </a:r>
            <a:endParaRPr sz="2700">
              <a:solidFill>
                <a:schemeClr val="dk1"/>
              </a:solidFill>
              <a:latin typeface="Calibri"/>
              <a:ea typeface="Calibri"/>
              <a:cs typeface="Calibri"/>
              <a:sym typeface="Calibri"/>
            </a:endParaRPr>
          </a:p>
        </p:txBody>
      </p:sp>
      <p:sp>
        <p:nvSpPr>
          <p:cNvPr id="44" name="Google Shape;44;p2"/>
          <p:cNvSpPr/>
          <p:nvPr/>
        </p:nvSpPr>
        <p:spPr>
          <a:xfrm>
            <a:off x="581025" y="2372900"/>
            <a:ext cx="6648600" cy="1104900"/>
          </a:xfrm>
          <a:prstGeom prst="rect">
            <a:avLst/>
          </a:prstGeom>
          <a:noFill/>
          <a:ln>
            <a:noFill/>
          </a:ln>
        </p:spPr>
        <p:txBody>
          <a:bodyPr spcFirstLastPara="1" wrap="square" lIns="0" tIns="0" rIns="0" bIns="0" anchor="ctr" anchorCtr="0">
            <a:noAutofit/>
          </a:bodyPr>
          <a:lstStyle/>
          <a:p>
            <a:pPr marL="0" lvl="0" indent="0" algn="l" rtl="0">
              <a:lnSpc>
                <a:spcPct val="120000"/>
              </a:lnSpc>
              <a:spcBef>
                <a:spcPts val="0"/>
              </a:spcBef>
              <a:spcAft>
                <a:spcPts val="0"/>
              </a:spcAft>
              <a:buClr>
                <a:schemeClr val="dk1"/>
              </a:buClr>
              <a:buFont typeface="Arial"/>
              <a:buNone/>
            </a:pPr>
            <a:r>
              <a:rPr lang="en-US" sz="3600" b="1">
                <a:solidFill>
                  <a:schemeClr val="dk1"/>
                </a:solidFill>
              </a:rPr>
              <a:t>ЗМІСТОВИЙ МОДУЛЬ 2. </a:t>
            </a:r>
            <a:endParaRPr sz="3600" b="1">
              <a:solidFill>
                <a:schemeClr val="dk1"/>
              </a:solidFill>
            </a:endParaRPr>
          </a:p>
          <a:p>
            <a:pPr marL="0" lvl="0" indent="0" algn="l" rtl="0">
              <a:lnSpc>
                <a:spcPct val="120000"/>
              </a:lnSpc>
              <a:spcBef>
                <a:spcPts val="0"/>
              </a:spcBef>
              <a:spcAft>
                <a:spcPts val="0"/>
              </a:spcAft>
              <a:buClr>
                <a:schemeClr val="dk1"/>
              </a:buClr>
              <a:buFont typeface="Arial"/>
              <a:buNone/>
            </a:pPr>
            <a:r>
              <a:rPr lang="en-US" sz="3000" b="1">
                <a:solidFill>
                  <a:schemeClr val="dk1"/>
                </a:solidFill>
              </a:rPr>
              <a:t>Ресурси Інтернет у сфері культури</a:t>
            </a:r>
            <a:endParaRPr sz="3600" b="1"/>
          </a:p>
        </p:txBody>
      </p:sp>
      <p:sp>
        <p:nvSpPr>
          <p:cNvPr id="45" name="Google Shape;45;p2"/>
          <p:cNvSpPr/>
          <p:nvPr/>
        </p:nvSpPr>
        <p:spPr>
          <a:xfrm>
            <a:off x="9320775" y="6669388"/>
            <a:ext cx="2152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2</a:t>
            </a:r>
            <a:endParaRPr sz="2800" b="1">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pic>
        <p:nvPicPr>
          <p:cNvPr id="51" name="Google Shape;51;p3" descr="preencoded.png"/>
          <p:cNvPicPr preferRelativeResize="0"/>
          <p:nvPr/>
        </p:nvPicPr>
        <p:blipFill rotWithShape="1">
          <a:blip r:embed="rId3">
            <a:alphaModFix/>
          </a:blip>
          <a:srcRect/>
          <a:stretch/>
        </p:blipFill>
        <p:spPr>
          <a:xfrm>
            <a:off x="4855876" y="0"/>
            <a:ext cx="4897724" cy="7315200"/>
          </a:xfrm>
          <a:prstGeom prst="rect">
            <a:avLst/>
          </a:prstGeom>
          <a:noFill/>
          <a:ln>
            <a:noFill/>
          </a:ln>
        </p:spPr>
      </p:pic>
      <p:pic>
        <p:nvPicPr>
          <p:cNvPr id="52" name="Google Shape;52;p3" descr="preencoded.png"/>
          <p:cNvPicPr preferRelativeResize="0"/>
          <p:nvPr/>
        </p:nvPicPr>
        <p:blipFill rotWithShape="1">
          <a:blip r:embed="rId4">
            <a:alphaModFix/>
          </a:blip>
          <a:srcRect/>
          <a:stretch/>
        </p:blipFill>
        <p:spPr>
          <a:xfrm>
            <a:off x="483375" y="1131075"/>
            <a:ext cx="1388938" cy="1388938"/>
          </a:xfrm>
          <a:prstGeom prst="rect">
            <a:avLst/>
          </a:prstGeom>
          <a:noFill/>
          <a:ln>
            <a:noFill/>
          </a:ln>
        </p:spPr>
      </p:pic>
      <p:pic>
        <p:nvPicPr>
          <p:cNvPr id="53" name="Google Shape;53;p3" descr="preencoded.png"/>
          <p:cNvPicPr preferRelativeResize="0"/>
          <p:nvPr/>
        </p:nvPicPr>
        <p:blipFill rotWithShape="1">
          <a:blip r:embed="rId5">
            <a:alphaModFix/>
          </a:blip>
          <a:srcRect/>
          <a:stretch/>
        </p:blipFill>
        <p:spPr>
          <a:xfrm>
            <a:off x="6619875" y="1447800"/>
            <a:ext cx="3133725" cy="3411210"/>
          </a:xfrm>
          <a:prstGeom prst="rect">
            <a:avLst/>
          </a:prstGeom>
          <a:noFill/>
          <a:ln>
            <a:noFill/>
          </a:ln>
        </p:spPr>
      </p:pic>
      <p:pic>
        <p:nvPicPr>
          <p:cNvPr id="54" name="Google Shape;54;p3" descr="preencoded.png"/>
          <p:cNvPicPr preferRelativeResize="0"/>
          <p:nvPr/>
        </p:nvPicPr>
        <p:blipFill rotWithShape="1">
          <a:blip r:embed="rId6">
            <a:alphaModFix/>
          </a:blip>
          <a:srcRect/>
          <a:stretch/>
        </p:blipFill>
        <p:spPr>
          <a:xfrm>
            <a:off x="8286750" y="5181600"/>
            <a:ext cx="733425" cy="238125"/>
          </a:xfrm>
          <a:prstGeom prst="rect">
            <a:avLst/>
          </a:prstGeom>
          <a:noFill/>
          <a:ln>
            <a:noFill/>
          </a:ln>
        </p:spPr>
      </p:pic>
      <p:pic>
        <p:nvPicPr>
          <p:cNvPr id="55" name="Google Shape;55;p3" descr="preencoded.png"/>
          <p:cNvPicPr preferRelativeResize="0"/>
          <p:nvPr/>
        </p:nvPicPr>
        <p:blipFill rotWithShape="1">
          <a:blip r:embed="rId7">
            <a:alphaModFix/>
          </a:blip>
          <a:srcRect/>
          <a:stretch/>
        </p:blipFill>
        <p:spPr>
          <a:xfrm>
            <a:off x="942975" y="6448425"/>
            <a:ext cx="952500" cy="66675"/>
          </a:xfrm>
          <a:prstGeom prst="rect">
            <a:avLst/>
          </a:prstGeom>
          <a:noFill/>
          <a:ln>
            <a:noFill/>
          </a:ln>
        </p:spPr>
      </p:pic>
      <p:pic>
        <p:nvPicPr>
          <p:cNvPr id="56" name="Google Shape;56;p3" descr="preencoded.png"/>
          <p:cNvPicPr preferRelativeResize="0"/>
          <p:nvPr/>
        </p:nvPicPr>
        <p:blipFill rotWithShape="1">
          <a:blip r:embed="rId8">
            <a:alphaModFix/>
          </a:blip>
          <a:srcRect/>
          <a:stretch/>
        </p:blipFill>
        <p:spPr>
          <a:xfrm>
            <a:off x="6667500" y="5743575"/>
            <a:ext cx="2667000" cy="1571625"/>
          </a:xfrm>
          <a:prstGeom prst="rect">
            <a:avLst/>
          </a:prstGeom>
          <a:noFill/>
          <a:ln>
            <a:noFill/>
          </a:ln>
        </p:spPr>
      </p:pic>
      <p:pic>
        <p:nvPicPr>
          <p:cNvPr id="57" name="Google Shape;57;p3" descr="preencoded.png"/>
          <p:cNvPicPr preferRelativeResize="0"/>
          <p:nvPr/>
        </p:nvPicPr>
        <p:blipFill rotWithShape="1">
          <a:blip r:embed="rId9">
            <a:alphaModFix/>
          </a:blip>
          <a:srcRect/>
          <a:stretch/>
        </p:blipFill>
        <p:spPr>
          <a:xfrm>
            <a:off x="6477000" y="714375"/>
            <a:ext cx="2828925" cy="514350"/>
          </a:xfrm>
          <a:prstGeom prst="rect">
            <a:avLst/>
          </a:prstGeom>
          <a:noFill/>
          <a:ln>
            <a:noFill/>
          </a:ln>
        </p:spPr>
      </p:pic>
      <p:sp>
        <p:nvSpPr>
          <p:cNvPr id="58" name="Google Shape;58;p3"/>
          <p:cNvSpPr/>
          <p:nvPr/>
        </p:nvSpPr>
        <p:spPr>
          <a:xfrm>
            <a:off x="754925" y="1568300"/>
            <a:ext cx="6611400" cy="8193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r>
              <a:rPr lang="en-US" sz="2700" b="1"/>
              <a:t>5.1. Загальні особливості культури Інтернету. Переваги та недоліки використання Інтернет в сучасному культурному середовищі</a:t>
            </a:r>
            <a:endParaRPr sz="2700">
              <a:solidFill>
                <a:schemeClr val="dk1"/>
              </a:solidFill>
              <a:latin typeface="Calibri"/>
              <a:ea typeface="Calibri"/>
              <a:cs typeface="Calibri"/>
              <a:sym typeface="Calibri"/>
            </a:endParaRPr>
          </a:p>
        </p:txBody>
      </p:sp>
      <p:sp>
        <p:nvSpPr>
          <p:cNvPr id="59" name="Google Shape;59;p3"/>
          <p:cNvSpPr/>
          <p:nvPr/>
        </p:nvSpPr>
        <p:spPr>
          <a:xfrm>
            <a:off x="994232" y="3162300"/>
            <a:ext cx="6372300" cy="30957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Clr>
                <a:schemeClr val="dk1"/>
              </a:buClr>
              <a:buSzPts val="1100"/>
              <a:buFont typeface="Arial"/>
              <a:buNone/>
            </a:pPr>
            <a:r>
              <a:rPr lang="en-US" sz="2250" b="1"/>
              <a:t>Інтернет-культура (англ. Internet culture) –</a:t>
            </a:r>
            <a:r>
              <a:rPr lang="en-US" sz="2250"/>
              <a:t> це культура подання інформації та культура спілкування користувачів в Інтернеті, яка може розглядатися як вид масової культури та кіберкультур.</a:t>
            </a:r>
            <a:endParaRPr sz="2250"/>
          </a:p>
          <a:p>
            <a:pPr marL="0" marR="0" lvl="0" indent="0" algn="l" rtl="0">
              <a:lnSpc>
                <a:spcPct val="120000"/>
              </a:lnSpc>
              <a:spcBef>
                <a:spcPts val="0"/>
              </a:spcBef>
              <a:spcAft>
                <a:spcPts val="0"/>
              </a:spcAft>
              <a:buNone/>
            </a:pPr>
            <a:endParaRPr sz="2250">
              <a:solidFill>
                <a:schemeClr val="dk1"/>
              </a:solidFill>
              <a:latin typeface="Calibri"/>
              <a:ea typeface="Calibri"/>
              <a:cs typeface="Calibri"/>
              <a:sym typeface="Calibri"/>
            </a:endParaRPr>
          </a:p>
        </p:txBody>
      </p:sp>
      <p:sp>
        <p:nvSpPr>
          <p:cNvPr id="60" name="Google Shape;60;p3"/>
          <p:cNvSpPr/>
          <p:nvPr/>
        </p:nvSpPr>
        <p:spPr>
          <a:xfrm>
            <a:off x="9320775" y="6669388"/>
            <a:ext cx="2152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3</a:t>
            </a:r>
            <a:endParaRPr sz="2800" b="1">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
        <p:cNvGrpSpPr/>
        <p:nvPr/>
      </p:nvGrpSpPr>
      <p:grpSpPr>
        <a:xfrm>
          <a:off x="0" y="0"/>
          <a:ext cx="0" cy="0"/>
          <a:chOff x="0" y="0"/>
          <a:chExt cx="0" cy="0"/>
        </a:xfrm>
      </p:grpSpPr>
      <p:pic>
        <p:nvPicPr>
          <p:cNvPr id="66" name="Google Shape;66;p4" descr="preencoded.png"/>
          <p:cNvPicPr preferRelativeResize="0"/>
          <p:nvPr/>
        </p:nvPicPr>
        <p:blipFill rotWithShape="1">
          <a:blip r:embed="rId3">
            <a:alphaModFix/>
          </a:blip>
          <a:srcRect/>
          <a:stretch/>
        </p:blipFill>
        <p:spPr>
          <a:xfrm>
            <a:off x="6072392" y="1367405"/>
            <a:ext cx="3133725" cy="581025"/>
          </a:xfrm>
          <a:prstGeom prst="rect">
            <a:avLst/>
          </a:prstGeom>
          <a:noFill/>
          <a:ln>
            <a:noFill/>
          </a:ln>
        </p:spPr>
      </p:pic>
      <p:pic>
        <p:nvPicPr>
          <p:cNvPr id="67" name="Google Shape;67;p4" descr="preencoded.png"/>
          <p:cNvPicPr preferRelativeResize="0"/>
          <p:nvPr/>
        </p:nvPicPr>
        <p:blipFill rotWithShape="1">
          <a:blip r:embed="rId4">
            <a:alphaModFix/>
          </a:blip>
          <a:srcRect/>
          <a:stretch/>
        </p:blipFill>
        <p:spPr>
          <a:xfrm>
            <a:off x="0" y="2752725"/>
            <a:ext cx="9753600" cy="4562475"/>
          </a:xfrm>
          <a:prstGeom prst="rect">
            <a:avLst/>
          </a:prstGeom>
          <a:noFill/>
          <a:ln>
            <a:noFill/>
          </a:ln>
        </p:spPr>
      </p:pic>
      <p:pic>
        <p:nvPicPr>
          <p:cNvPr id="68" name="Google Shape;68;p4" descr="preencoded.png"/>
          <p:cNvPicPr preferRelativeResize="0"/>
          <p:nvPr/>
        </p:nvPicPr>
        <p:blipFill rotWithShape="1">
          <a:blip r:embed="rId5">
            <a:alphaModFix/>
          </a:blip>
          <a:srcRect/>
          <a:stretch/>
        </p:blipFill>
        <p:spPr>
          <a:xfrm>
            <a:off x="0" y="0"/>
            <a:ext cx="9753600" cy="2419350"/>
          </a:xfrm>
          <a:prstGeom prst="rect">
            <a:avLst/>
          </a:prstGeom>
          <a:noFill/>
          <a:ln>
            <a:noFill/>
          </a:ln>
        </p:spPr>
      </p:pic>
      <p:pic>
        <p:nvPicPr>
          <p:cNvPr id="69" name="Google Shape;69;p4" descr="preencoded.png"/>
          <p:cNvPicPr preferRelativeResize="0"/>
          <p:nvPr/>
        </p:nvPicPr>
        <p:blipFill rotWithShape="1">
          <a:blip r:embed="rId6">
            <a:alphaModFix/>
          </a:blip>
          <a:srcRect/>
          <a:stretch/>
        </p:blipFill>
        <p:spPr>
          <a:xfrm>
            <a:off x="7015744" y="3276598"/>
            <a:ext cx="1933133" cy="1926020"/>
          </a:xfrm>
          <a:prstGeom prst="rect">
            <a:avLst/>
          </a:prstGeom>
          <a:noFill/>
          <a:ln>
            <a:noFill/>
          </a:ln>
        </p:spPr>
      </p:pic>
      <p:pic>
        <p:nvPicPr>
          <p:cNvPr id="70" name="Google Shape;70;p4" descr="preencoded.png"/>
          <p:cNvPicPr preferRelativeResize="0"/>
          <p:nvPr/>
        </p:nvPicPr>
        <p:blipFill rotWithShape="1">
          <a:blip r:embed="rId7">
            <a:alphaModFix/>
          </a:blip>
          <a:srcRect/>
          <a:stretch/>
        </p:blipFill>
        <p:spPr>
          <a:xfrm>
            <a:off x="7995638" y="2699505"/>
            <a:ext cx="848669" cy="844521"/>
          </a:xfrm>
          <a:prstGeom prst="rect">
            <a:avLst/>
          </a:prstGeom>
          <a:noFill/>
          <a:ln>
            <a:noFill/>
          </a:ln>
        </p:spPr>
      </p:pic>
      <p:pic>
        <p:nvPicPr>
          <p:cNvPr id="71" name="Google Shape;71;p4" descr="preencoded.png"/>
          <p:cNvPicPr preferRelativeResize="0"/>
          <p:nvPr/>
        </p:nvPicPr>
        <p:blipFill rotWithShape="1">
          <a:blip r:embed="rId8">
            <a:alphaModFix/>
          </a:blip>
          <a:srcRect/>
          <a:stretch/>
        </p:blipFill>
        <p:spPr>
          <a:xfrm>
            <a:off x="7155010" y="5087006"/>
            <a:ext cx="838740" cy="823575"/>
          </a:xfrm>
          <a:prstGeom prst="rect">
            <a:avLst/>
          </a:prstGeom>
          <a:noFill/>
          <a:ln>
            <a:noFill/>
          </a:ln>
        </p:spPr>
      </p:pic>
      <p:pic>
        <p:nvPicPr>
          <p:cNvPr id="72" name="Google Shape;72;p4" descr="preencoded.png"/>
          <p:cNvPicPr preferRelativeResize="0"/>
          <p:nvPr/>
        </p:nvPicPr>
        <p:blipFill rotWithShape="1">
          <a:blip r:embed="rId9">
            <a:alphaModFix/>
          </a:blip>
          <a:srcRect/>
          <a:stretch/>
        </p:blipFill>
        <p:spPr>
          <a:xfrm>
            <a:off x="7808305" y="5979091"/>
            <a:ext cx="618590" cy="593159"/>
          </a:xfrm>
          <a:prstGeom prst="rect">
            <a:avLst/>
          </a:prstGeom>
          <a:noFill/>
          <a:ln>
            <a:noFill/>
          </a:ln>
        </p:spPr>
      </p:pic>
      <p:pic>
        <p:nvPicPr>
          <p:cNvPr id="73" name="Google Shape;73;p4" descr="preencoded.png"/>
          <p:cNvPicPr preferRelativeResize="0"/>
          <p:nvPr/>
        </p:nvPicPr>
        <p:blipFill rotWithShape="1">
          <a:blip r:embed="rId10">
            <a:alphaModFix/>
          </a:blip>
          <a:srcRect/>
          <a:stretch/>
        </p:blipFill>
        <p:spPr>
          <a:xfrm>
            <a:off x="6791325" y="5772150"/>
            <a:ext cx="238125" cy="733425"/>
          </a:xfrm>
          <a:prstGeom prst="rect">
            <a:avLst/>
          </a:prstGeom>
          <a:noFill/>
          <a:ln>
            <a:noFill/>
          </a:ln>
        </p:spPr>
      </p:pic>
      <p:pic>
        <p:nvPicPr>
          <p:cNvPr id="74" name="Google Shape;74;p4" descr="preencoded.png"/>
          <p:cNvPicPr preferRelativeResize="0"/>
          <p:nvPr/>
        </p:nvPicPr>
        <p:blipFill rotWithShape="1">
          <a:blip r:embed="rId10">
            <a:alphaModFix/>
          </a:blip>
          <a:srcRect/>
          <a:stretch/>
        </p:blipFill>
        <p:spPr>
          <a:xfrm>
            <a:off x="8801100" y="1828800"/>
            <a:ext cx="238125" cy="733425"/>
          </a:xfrm>
          <a:prstGeom prst="rect">
            <a:avLst/>
          </a:prstGeom>
          <a:noFill/>
          <a:ln>
            <a:noFill/>
          </a:ln>
        </p:spPr>
      </p:pic>
      <p:pic>
        <p:nvPicPr>
          <p:cNvPr id="75" name="Google Shape;75;p4" descr="preencoded.png"/>
          <p:cNvPicPr preferRelativeResize="0"/>
          <p:nvPr/>
        </p:nvPicPr>
        <p:blipFill rotWithShape="1">
          <a:blip r:embed="rId11">
            <a:alphaModFix/>
          </a:blip>
          <a:srcRect/>
          <a:stretch/>
        </p:blipFill>
        <p:spPr>
          <a:xfrm>
            <a:off x="4257675" y="2409825"/>
            <a:ext cx="5495925" cy="4905375"/>
          </a:xfrm>
          <a:prstGeom prst="rect">
            <a:avLst/>
          </a:prstGeom>
          <a:noFill/>
          <a:ln>
            <a:noFill/>
          </a:ln>
        </p:spPr>
      </p:pic>
      <p:pic>
        <p:nvPicPr>
          <p:cNvPr id="76" name="Google Shape;76;p4" descr="preencoded.png"/>
          <p:cNvPicPr preferRelativeResize="0"/>
          <p:nvPr/>
        </p:nvPicPr>
        <p:blipFill rotWithShape="1">
          <a:blip r:embed="rId12">
            <a:alphaModFix/>
          </a:blip>
          <a:srcRect/>
          <a:stretch/>
        </p:blipFill>
        <p:spPr>
          <a:xfrm>
            <a:off x="6477000" y="1466850"/>
            <a:ext cx="1826888" cy="1762213"/>
          </a:xfrm>
          <a:prstGeom prst="rect">
            <a:avLst/>
          </a:prstGeom>
          <a:noFill/>
          <a:ln>
            <a:noFill/>
          </a:ln>
        </p:spPr>
      </p:pic>
      <p:sp>
        <p:nvSpPr>
          <p:cNvPr id="77" name="Google Shape;77;p4"/>
          <p:cNvSpPr/>
          <p:nvPr/>
        </p:nvSpPr>
        <p:spPr>
          <a:xfrm>
            <a:off x="942975" y="1514475"/>
            <a:ext cx="5410200" cy="8193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r>
              <a:rPr lang="en-US" sz="2700" b="1"/>
              <a:t>Інтернет-культура породила такі явища як:</a:t>
            </a:r>
            <a:endParaRPr sz="2700">
              <a:solidFill>
                <a:schemeClr val="dk1"/>
              </a:solidFill>
              <a:latin typeface="Calibri"/>
              <a:ea typeface="Calibri"/>
              <a:cs typeface="Calibri"/>
              <a:sym typeface="Calibri"/>
            </a:endParaRPr>
          </a:p>
        </p:txBody>
      </p:sp>
      <p:sp>
        <p:nvSpPr>
          <p:cNvPr id="78" name="Google Shape;78;p4"/>
          <p:cNvSpPr/>
          <p:nvPr/>
        </p:nvSpPr>
        <p:spPr>
          <a:xfrm>
            <a:off x="885825" y="2343150"/>
            <a:ext cx="5943600" cy="16119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r>
              <a:rPr lang="en-US" sz="2250" b="0" i="0">
                <a:solidFill>
                  <a:srgbClr val="000000"/>
                </a:solidFill>
                <a:latin typeface="Arial"/>
                <a:ea typeface="Arial"/>
                <a:cs typeface="Arial"/>
                <a:sym typeface="Arial"/>
              </a:rPr>
              <a:t>- </a:t>
            </a:r>
            <a:r>
              <a:rPr lang="en-US" sz="2250"/>
              <a:t>блоги</a:t>
            </a:r>
            <a:endParaRPr sz="2250"/>
          </a:p>
          <a:p>
            <a:pPr marL="0" marR="0" lvl="0" indent="0" algn="l" rtl="0">
              <a:lnSpc>
                <a:spcPct val="120000"/>
              </a:lnSpc>
              <a:spcBef>
                <a:spcPts val="0"/>
              </a:spcBef>
              <a:spcAft>
                <a:spcPts val="0"/>
              </a:spcAft>
              <a:buNone/>
            </a:pPr>
            <a:r>
              <a:rPr lang="en-US" sz="2250"/>
              <a:t>-інтернет-література</a:t>
            </a:r>
            <a:endParaRPr sz="2250"/>
          </a:p>
          <a:p>
            <a:pPr marL="0" marR="0" lvl="0" indent="0" algn="l" rtl="0">
              <a:lnSpc>
                <a:spcPct val="120000"/>
              </a:lnSpc>
              <a:spcBef>
                <a:spcPts val="0"/>
              </a:spcBef>
              <a:spcAft>
                <a:spcPts val="0"/>
              </a:spcAft>
              <a:buNone/>
            </a:pPr>
            <a:r>
              <a:rPr lang="en-US" sz="2250"/>
              <a:t>-культура соціальних мереж та ін.</a:t>
            </a:r>
            <a:endParaRPr sz="2250"/>
          </a:p>
        </p:txBody>
      </p:sp>
      <p:sp>
        <p:nvSpPr>
          <p:cNvPr id="79" name="Google Shape;79;p4"/>
          <p:cNvSpPr/>
          <p:nvPr/>
        </p:nvSpPr>
        <p:spPr>
          <a:xfrm>
            <a:off x="9320775" y="6669388"/>
            <a:ext cx="2152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4</a:t>
            </a:r>
            <a:endParaRPr sz="2800" b="1">
              <a:solidFill>
                <a:schemeClr val="dk1"/>
              </a:solidFill>
              <a:latin typeface="Arial"/>
              <a:ea typeface="Arial"/>
              <a:cs typeface="Arial"/>
              <a:sym typeface="Arial"/>
            </a:endParaRPr>
          </a:p>
        </p:txBody>
      </p:sp>
      <p:sp>
        <p:nvSpPr>
          <p:cNvPr id="80" name="Google Shape;80;p4"/>
          <p:cNvSpPr txBox="1"/>
          <p:nvPr/>
        </p:nvSpPr>
        <p:spPr>
          <a:xfrm>
            <a:off x="622900" y="3797375"/>
            <a:ext cx="82215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t>Атрибутом інтернет-культури є, серед іншого, використання в мові «смайликів» та акронімів англійських виразів, таких як IMHO (In My Humble/Honest Opinion — «на мою скромну думку») символізують бажання носія культури скоротити обсяги набору на клавіатурі або економію знайомств у SMS. Ці та деякі інші традиції інтернет-культури сягають, серед іншого, ранніх кіберкультур користувачів комп'ютерних мереж, відмінних від Інтернету, наприклад, Фідонета та локальних мереж.</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5"/>
        <p:cNvGrpSpPr/>
        <p:nvPr/>
      </p:nvGrpSpPr>
      <p:grpSpPr>
        <a:xfrm>
          <a:off x="0" y="0"/>
          <a:ext cx="0" cy="0"/>
          <a:chOff x="0" y="0"/>
          <a:chExt cx="0" cy="0"/>
        </a:xfrm>
      </p:grpSpPr>
      <p:pic>
        <p:nvPicPr>
          <p:cNvPr id="86" name="Google Shape;86;p5" descr="preencoded.png"/>
          <p:cNvPicPr preferRelativeResize="0"/>
          <p:nvPr/>
        </p:nvPicPr>
        <p:blipFill rotWithShape="1">
          <a:blip r:embed="rId3">
            <a:alphaModFix/>
          </a:blip>
          <a:srcRect/>
          <a:stretch/>
        </p:blipFill>
        <p:spPr>
          <a:xfrm>
            <a:off x="6072392" y="1367403"/>
            <a:ext cx="3133725" cy="581025"/>
          </a:xfrm>
          <a:prstGeom prst="rect">
            <a:avLst/>
          </a:prstGeom>
          <a:noFill/>
          <a:ln>
            <a:noFill/>
          </a:ln>
        </p:spPr>
      </p:pic>
      <p:pic>
        <p:nvPicPr>
          <p:cNvPr id="87" name="Google Shape;87;p5" descr="preencoded.png"/>
          <p:cNvPicPr preferRelativeResize="0"/>
          <p:nvPr/>
        </p:nvPicPr>
        <p:blipFill rotWithShape="1">
          <a:blip r:embed="rId4">
            <a:alphaModFix/>
          </a:blip>
          <a:srcRect/>
          <a:stretch/>
        </p:blipFill>
        <p:spPr>
          <a:xfrm>
            <a:off x="0" y="2752725"/>
            <a:ext cx="9753600" cy="4562475"/>
          </a:xfrm>
          <a:prstGeom prst="rect">
            <a:avLst/>
          </a:prstGeom>
          <a:noFill/>
          <a:ln>
            <a:noFill/>
          </a:ln>
        </p:spPr>
      </p:pic>
      <p:pic>
        <p:nvPicPr>
          <p:cNvPr id="88" name="Google Shape;88;p5" descr="preencoded.png"/>
          <p:cNvPicPr preferRelativeResize="0"/>
          <p:nvPr/>
        </p:nvPicPr>
        <p:blipFill rotWithShape="1">
          <a:blip r:embed="rId5">
            <a:alphaModFix/>
          </a:blip>
          <a:srcRect/>
          <a:stretch/>
        </p:blipFill>
        <p:spPr>
          <a:xfrm>
            <a:off x="0" y="0"/>
            <a:ext cx="9753600" cy="2419350"/>
          </a:xfrm>
          <a:prstGeom prst="rect">
            <a:avLst/>
          </a:prstGeom>
          <a:noFill/>
          <a:ln>
            <a:noFill/>
          </a:ln>
        </p:spPr>
      </p:pic>
      <p:pic>
        <p:nvPicPr>
          <p:cNvPr id="89" name="Google Shape;89;p5" descr="preencoded.png"/>
          <p:cNvPicPr preferRelativeResize="0"/>
          <p:nvPr/>
        </p:nvPicPr>
        <p:blipFill rotWithShape="1">
          <a:blip r:embed="rId6">
            <a:alphaModFix/>
          </a:blip>
          <a:srcRect/>
          <a:stretch/>
        </p:blipFill>
        <p:spPr>
          <a:xfrm>
            <a:off x="7015744" y="3276598"/>
            <a:ext cx="1933133" cy="1926020"/>
          </a:xfrm>
          <a:prstGeom prst="rect">
            <a:avLst/>
          </a:prstGeom>
          <a:noFill/>
          <a:ln>
            <a:noFill/>
          </a:ln>
        </p:spPr>
      </p:pic>
      <p:pic>
        <p:nvPicPr>
          <p:cNvPr id="90" name="Google Shape;90;p5" descr="preencoded.png"/>
          <p:cNvPicPr preferRelativeResize="0"/>
          <p:nvPr/>
        </p:nvPicPr>
        <p:blipFill rotWithShape="1">
          <a:blip r:embed="rId7">
            <a:alphaModFix/>
          </a:blip>
          <a:srcRect/>
          <a:stretch/>
        </p:blipFill>
        <p:spPr>
          <a:xfrm>
            <a:off x="7995638" y="2699505"/>
            <a:ext cx="848669" cy="844521"/>
          </a:xfrm>
          <a:prstGeom prst="rect">
            <a:avLst/>
          </a:prstGeom>
          <a:noFill/>
          <a:ln>
            <a:noFill/>
          </a:ln>
        </p:spPr>
      </p:pic>
      <p:pic>
        <p:nvPicPr>
          <p:cNvPr id="91" name="Google Shape;91;p5" descr="preencoded.png"/>
          <p:cNvPicPr preferRelativeResize="0"/>
          <p:nvPr/>
        </p:nvPicPr>
        <p:blipFill rotWithShape="1">
          <a:blip r:embed="rId8">
            <a:alphaModFix/>
          </a:blip>
          <a:srcRect/>
          <a:stretch/>
        </p:blipFill>
        <p:spPr>
          <a:xfrm>
            <a:off x="7639050" y="5972175"/>
            <a:ext cx="848669" cy="844521"/>
          </a:xfrm>
          <a:prstGeom prst="rect">
            <a:avLst/>
          </a:prstGeom>
          <a:noFill/>
          <a:ln>
            <a:noFill/>
          </a:ln>
        </p:spPr>
      </p:pic>
      <p:pic>
        <p:nvPicPr>
          <p:cNvPr id="92" name="Google Shape;92;p5" descr="preencoded.png"/>
          <p:cNvPicPr preferRelativeResize="0"/>
          <p:nvPr/>
        </p:nvPicPr>
        <p:blipFill rotWithShape="1">
          <a:blip r:embed="rId9">
            <a:alphaModFix/>
          </a:blip>
          <a:srcRect/>
          <a:stretch/>
        </p:blipFill>
        <p:spPr>
          <a:xfrm>
            <a:off x="6791325" y="5772150"/>
            <a:ext cx="238125" cy="733425"/>
          </a:xfrm>
          <a:prstGeom prst="rect">
            <a:avLst/>
          </a:prstGeom>
          <a:noFill/>
          <a:ln>
            <a:noFill/>
          </a:ln>
        </p:spPr>
      </p:pic>
      <p:pic>
        <p:nvPicPr>
          <p:cNvPr id="93" name="Google Shape;93;p5" descr="preencoded.png"/>
          <p:cNvPicPr preferRelativeResize="0"/>
          <p:nvPr/>
        </p:nvPicPr>
        <p:blipFill rotWithShape="1">
          <a:blip r:embed="rId9">
            <a:alphaModFix/>
          </a:blip>
          <a:srcRect/>
          <a:stretch/>
        </p:blipFill>
        <p:spPr>
          <a:xfrm>
            <a:off x="8801100" y="1828800"/>
            <a:ext cx="238125" cy="733425"/>
          </a:xfrm>
          <a:prstGeom prst="rect">
            <a:avLst/>
          </a:prstGeom>
          <a:noFill/>
          <a:ln>
            <a:noFill/>
          </a:ln>
        </p:spPr>
      </p:pic>
      <p:pic>
        <p:nvPicPr>
          <p:cNvPr id="94" name="Google Shape;94;p5" descr="preencoded.png"/>
          <p:cNvPicPr preferRelativeResize="0"/>
          <p:nvPr/>
        </p:nvPicPr>
        <p:blipFill rotWithShape="1">
          <a:blip r:embed="rId10">
            <a:alphaModFix/>
          </a:blip>
          <a:srcRect/>
          <a:stretch/>
        </p:blipFill>
        <p:spPr>
          <a:xfrm>
            <a:off x="4257675" y="2962275"/>
            <a:ext cx="5495925" cy="4352925"/>
          </a:xfrm>
          <a:prstGeom prst="rect">
            <a:avLst/>
          </a:prstGeom>
          <a:noFill/>
          <a:ln>
            <a:noFill/>
          </a:ln>
        </p:spPr>
      </p:pic>
      <p:pic>
        <p:nvPicPr>
          <p:cNvPr id="95" name="Google Shape;95;p5" descr="preencoded.png"/>
          <p:cNvPicPr preferRelativeResize="0"/>
          <p:nvPr/>
        </p:nvPicPr>
        <p:blipFill rotWithShape="1">
          <a:blip r:embed="rId11">
            <a:alphaModFix/>
          </a:blip>
          <a:srcRect/>
          <a:stretch/>
        </p:blipFill>
        <p:spPr>
          <a:xfrm>
            <a:off x="6905625" y="4743450"/>
            <a:ext cx="1276350" cy="1295400"/>
          </a:xfrm>
          <a:prstGeom prst="rect">
            <a:avLst/>
          </a:prstGeom>
          <a:noFill/>
          <a:ln>
            <a:noFill/>
          </a:ln>
        </p:spPr>
      </p:pic>
      <p:pic>
        <p:nvPicPr>
          <p:cNvPr id="96" name="Google Shape;96;p5" descr="preencoded.png"/>
          <p:cNvPicPr preferRelativeResize="0"/>
          <p:nvPr/>
        </p:nvPicPr>
        <p:blipFill rotWithShape="1">
          <a:blip r:embed="rId12">
            <a:alphaModFix/>
          </a:blip>
          <a:srcRect/>
          <a:stretch/>
        </p:blipFill>
        <p:spPr>
          <a:xfrm>
            <a:off x="6715125" y="1800225"/>
            <a:ext cx="1619250" cy="1543050"/>
          </a:xfrm>
          <a:prstGeom prst="rect">
            <a:avLst/>
          </a:prstGeom>
          <a:noFill/>
          <a:ln>
            <a:noFill/>
          </a:ln>
        </p:spPr>
      </p:pic>
      <p:sp>
        <p:nvSpPr>
          <p:cNvPr id="97" name="Google Shape;97;p5"/>
          <p:cNvSpPr/>
          <p:nvPr/>
        </p:nvSpPr>
        <p:spPr>
          <a:xfrm>
            <a:off x="819150" y="2324100"/>
            <a:ext cx="7515300" cy="34290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SzPts val="1100"/>
              <a:buNone/>
            </a:pPr>
            <a:r>
              <a:rPr lang="en-US" sz="2250"/>
              <a:t>Створення Інтернету позитивно вплинуло на наше суспільство, давши нам можливість спілкуватися з іншими людьми в Інтернеті, зберігати інформацію, таку як файли та зображення та допомагати підтримувати наш добробут. У міру розвитку Інтернету цифрові та аудіофайли можна було створювати та публікувати в Інтернеті, він став одним із основних джерел інформації, бізнесу та розваг, що призвело до створення різних платформ соціальних мереж, таких як Instagram, Twitter, Facebook та Snapchat.</a:t>
            </a:r>
            <a:endParaRPr sz="2250"/>
          </a:p>
        </p:txBody>
      </p:sp>
      <p:sp>
        <p:nvSpPr>
          <p:cNvPr id="98" name="Google Shape;98;p5"/>
          <p:cNvSpPr/>
          <p:nvPr/>
        </p:nvSpPr>
        <p:spPr>
          <a:xfrm>
            <a:off x="9320775" y="6669388"/>
            <a:ext cx="2152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5</a:t>
            </a:r>
            <a:endParaRPr sz="2800" b="1">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3"/>
        <p:cNvGrpSpPr/>
        <p:nvPr/>
      </p:nvGrpSpPr>
      <p:grpSpPr>
        <a:xfrm>
          <a:off x="0" y="0"/>
          <a:ext cx="0" cy="0"/>
          <a:chOff x="0" y="0"/>
          <a:chExt cx="0" cy="0"/>
        </a:xfrm>
      </p:grpSpPr>
      <p:pic>
        <p:nvPicPr>
          <p:cNvPr id="104" name="Google Shape;104;p6" descr="preencoded.png"/>
          <p:cNvPicPr preferRelativeResize="0"/>
          <p:nvPr/>
        </p:nvPicPr>
        <p:blipFill rotWithShape="1">
          <a:blip r:embed="rId3">
            <a:alphaModFix/>
          </a:blip>
          <a:srcRect/>
          <a:stretch/>
        </p:blipFill>
        <p:spPr>
          <a:xfrm>
            <a:off x="4855876" y="0"/>
            <a:ext cx="4897724" cy="7315200"/>
          </a:xfrm>
          <a:prstGeom prst="rect">
            <a:avLst/>
          </a:prstGeom>
          <a:noFill/>
          <a:ln>
            <a:noFill/>
          </a:ln>
        </p:spPr>
      </p:pic>
      <p:pic>
        <p:nvPicPr>
          <p:cNvPr id="105" name="Google Shape;105;p6" descr="preencoded.png"/>
          <p:cNvPicPr preferRelativeResize="0"/>
          <p:nvPr/>
        </p:nvPicPr>
        <p:blipFill rotWithShape="1">
          <a:blip r:embed="rId4">
            <a:alphaModFix/>
          </a:blip>
          <a:srcRect/>
          <a:stretch/>
        </p:blipFill>
        <p:spPr>
          <a:xfrm>
            <a:off x="5857875" y="2775696"/>
            <a:ext cx="2435368" cy="1558921"/>
          </a:xfrm>
          <a:prstGeom prst="rect">
            <a:avLst/>
          </a:prstGeom>
          <a:noFill/>
          <a:ln>
            <a:noFill/>
          </a:ln>
        </p:spPr>
      </p:pic>
      <p:pic>
        <p:nvPicPr>
          <p:cNvPr id="106" name="Google Shape;106;p6" descr="preencoded.png"/>
          <p:cNvPicPr preferRelativeResize="0"/>
          <p:nvPr/>
        </p:nvPicPr>
        <p:blipFill rotWithShape="1">
          <a:blip r:embed="rId5">
            <a:alphaModFix/>
          </a:blip>
          <a:srcRect/>
          <a:stretch/>
        </p:blipFill>
        <p:spPr>
          <a:xfrm>
            <a:off x="6718650" y="3961888"/>
            <a:ext cx="2739786" cy="1753786"/>
          </a:xfrm>
          <a:prstGeom prst="rect">
            <a:avLst/>
          </a:prstGeom>
          <a:noFill/>
          <a:ln>
            <a:noFill/>
          </a:ln>
        </p:spPr>
      </p:pic>
      <p:pic>
        <p:nvPicPr>
          <p:cNvPr id="107" name="Google Shape;107;p6" descr="preencoded.png"/>
          <p:cNvPicPr preferRelativeResize="0"/>
          <p:nvPr/>
        </p:nvPicPr>
        <p:blipFill rotWithShape="1">
          <a:blip r:embed="rId6">
            <a:alphaModFix/>
          </a:blip>
          <a:srcRect/>
          <a:stretch/>
        </p:blipFill>
        <p:spPr>
          <a:xfrm>
            <a:off x="6467475" y="4000500"/>
            <a:ext cx="1085850" cy="1118283"/>
          </a:xfrm>
          <a:prstGeom prst="rect">
            <a:avLst/>
          </a:prstGeom>
          <a:noFill/>
          <a:ln>
            <a:noFill/>
          </a:ln>
        </p:spPr>
      </p:pic>
      <p:pic>
        <p:nvPicPr>
          <p:cNvPr id="108" name="Google Shape;108;p6" descr="preencoded.png"/>
          <p:cNvPicPr preferRelativeResize="0"/>
          <p:nvPr/>
        </p:nvPicPr>
        <p:blipFill rotWithShape="1">
          <a:blip r:embed="rId7">
            <a:alphaModFix/>
          </a:blip>
          <a:srcRect/>
          <a:stretch/>
        </p:blipFill>
        <p:spPr>
          <a:xfrm>
            <a:off x="8166557" y="0"/>
            <a:ext cx="38100" cy="2990850"/>
          </a:xfrm>
          <a:prstGeom prst="rect">
            <a:avLst/>
          </a:prstGeom>
          <a:noFill/>
          <a:ln>
            <a:noFill/>
          </a:ln>
        </p:spPr>
      </p:pic>
      <p:pic>
        <p:nvPicPr>
          <p:cNvPr id="109" name="Google Shape;109;p6" descr="preencoded.png"/>
          <p:cNvPicPr preferRelativeResize="0"/>
          <p:nvPr/>
        </p:nvPicPr>
        <p:blipFill rotWithShape="1">
          <a:blip r:embed="rId8">
            <a:alphaModFix/>
          </a:blip>
          <a:srcRect/>
          <a:stretch/>
        </p:blipFill>
        <p:spPr>
          <a:xfrm>
            <a:off x="8072438" y="0"/>
            <a:ext cx="38100" cy="2990850"/>
          </a:xfrm>
          <a:prstGeom prst="rect">
            <a:avLst/>
          </a:prstGeom>
          <a:noFill/>
          <a:ln>
            <a:noFill/>
          </a:ln>
        </p:spPr>
      </p:pic>
      <p:pic>
        <p:nvPicPr>
          <p:cNvPr id="110" name="Google Shape;110;p6" descr="preencoded.png"/>
          <p:cNvPicPr preferRelativeResize="0"/>
          <p:nvPr/>
        </p:nvPicPr>
        <p:blipFill rotWithShape="1">
          <a:blip r:embed="rId8">
            <a:alphaModFix/>
          </a:blip>
          <a:srcRect/>
          <a:stretch/>
        </p:blipFill>
        <p:spPr>
          <a:xfrm>
            <a:off x="7977188" y="0"/>
            <a:ext cx="38100" cy="2990850"/>
          </a:xfrm>
          <a:prstGeom prst="rect">
            <a:avLst/>
          </a:prstGeom>
          <a:noFill/>
          <a:ln>
            <a:noFill/>
          </a:ln>
        </p:spPr>
      </p:pic>
      <p:pic>
        <p:nvPicPr>
          <p:cNvPr id="111" name="Google Shape;111;p6" descr="preencoded.png"/>
          <p:cNvPicPr preferRelativeResize="0"/>
          <p:nvPr/>
        </p:nvPicPr>
        <p:blipFill rotWithShape="1">
          <a:blip r:embed="rId9">
            <a:alphaModFix/>
          </a:blip>
          <a:srcRect/>
          <a:stretch/>
        </p:blipFill>
        <p:spPr>
          <a:xfrm>
            <a:off x="7562850" y="1685925"/>
            <a:ext cx="1647825" cy="1647825"/>
          </a:xfrm>
          <a:prstGeom prst="rect">
            <a:avLst/>
          </a:prstGeom>
          <a:noFill/>
          <a:ln>
            <a:noFill/>
          </a:ln>
        </p:spPr>
      </p:pic>
      <p:pic>
        <p:nvPicPr>
          <p:cNvPr id="112" name="Google Shape;112;p6" descr="preencoded.png"/>
          <p:cNvPicPr preferRelativeResize="0"/>
          <p:nvPr/>
        </p:nvPicPr>
        <p:blipFill rotWithShape="1">
          <a:blip r:embed="rId10">
            <a:alphaModFix/>
          </a:blip>
          <a:srcRect/>
          <a:stretch/>
        </p:blipFill>
        <p:spPr>
          <a:xfrm>
            <a:off x="8172450" y="809625"/>
            <a:ext cx="1500215" cy="1557114"/>
          </a:xfrm>
          <a:prstGeom prst="rect">
            <a:avLst/>
          </a:prstGeom>
          <a:noFill/>
          <a:ln>
            <a:noFill/>
          </a:ln>
        </p:spPr>
      </p:pic>
      <p:pic>
        <p:nvPicPr>
          <p:cNvPr id="113" name="Google Shape;113;p6" descr="preencoded.png"/>
          <p:cNvPicPr preferRelativeResize="0"/>
          <p:nvPr/>
        </p:nvPicPr>
        <p:blipFill rotWithShape="1">
          <a:blip r:embed="rId11">
            <a:alphaModFix/>
          </a:blip>
          <a:srcRect/>
          <a:stretch/>
        </p:blipFill>
        <p:spPr>
          <a:xfrm>
            <a:off x="8083107" y="2403274"/>
            <a:ext cx="1670493" cy="1803506"/>
          </a:xfrm>
          <a:prstGeom prst="rect">
            <a:avLst/>
          </a:prstGeom>
          <a:noFill/>
          <a:ln>
            <a:noFill/>
          </a:ln>
        </p:spPr>
      </p:pic>
      <p:pic>
        <p:nvPicPr>
          <p:cNvPr id="114" name="Google Shape;114;p6" descr="preencoded.png"/>
          <p:cNvPicPr preferRelativeResize="0"/>
          <p:nvPr/>
        </p:nvPicPr>
        <p:blipFill rotWithShape="1">
          <a:blip r:embed="rId12">
            <a:alphaModFix/>
          </a:blip>
          <a:srcRect/>
          <a:stretch/>
        </p:blipFill>
        <p:spPr>
          <a:xfrm>
            <a:off x="7077075" y="5457825"/>
            <a:ext cx="1436377" cy="1363262"/>
          </a:xfrm>
          <a:prstGeom prst="rect">
            <a:avLst/>
          </a:prstGeom>
          <a:noFill/>
          <a:ln>
            <a:noFill/>
          </a:ln>
        </p:spPr>
      </p:pic>
      <p:pic>
        <p:nvPicPr>
          <p:cNvPr id="115" name="Google Shape;115;p6" descr="preencoded.png"/>
          <p:cNvPicPr preferRelativeResize="0"/>
          <p:nvPr/>
        </p:nvPicPr>
        <p:blipFill rotWithShape="1">
          <a:blip r:embed="rId13">
            <a:alphaModFix/>
          </a:blip>
          <a:srcRect/>
          <a:stretch/>
        </p:blipFill>
        <p:spPr>
          <a:xfrm>
            <a:off x="8181975" y="5305425"/>
            <a:ext cx="1118946" cy="1079332"/>
          </a:xfrm>
          <a:prstGeom prst="rect">
            <a:avLst/>
          </a:prstGeom>
          <a:noFill/>
          <a:ln>
            <a:noFill/>
          </a:ln>
        </p:spPr>
      </p:pic>
      <p:sp>
        <p:nvSpPr>
          <p:cNvPr id="116" name="Google Shape;116;p6"/>
          <p:cNvSpPr/>
          <p:nvPr/>
        </p:nvSpPr>
        <p:spPr>
          <a:xfrm>
            <a:off x="565600" y="485775"/>
            <a:ext cx="7869900" cy="12288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r>
              <a:rPr lang="en-US" sz="3100" b="1"/>
              <a:t>5.2. Взаємозв’язок Інтернету, </a:t>
            </a:r>
            <a:endParaRPr sz="3100" b="1"/>
          </a:p>
          <a:p>
            <a:pPr marL="0" marR="0" lvl="0" indent="0" algn="l" rtl="0">
              <a:lnSpc>
                <a:spcPct val="120000"/>
              </a:lnSpc>
              <a:spcBef>
                <a:spcPts val="0"/>
              </a:spcBef>
              <a:spcAft>
                <a:spcPts val="0"/>
              </a:spcAft>
              <a:buNone/>
            </a:pPr>
            <a:r>
              <a:rPr lang="en-US" sz="3100" b="1"/>
              <a:t>демократії та інформаційної політики</a:t>
            </a:r>
            <a:endParaRPr sz="3400">
              <a:solidFill>
                <a:schemeClr val="dk1"/>
              </a:solidFill>
              <a:latin typeface="Calibri"/>
              <a:ea typeface="Calibri"/>
              <a:cs typeface="Calibri"/>
              <a:sym typeface="Calibri"/>
            </a:endParaRPr>
          </a:p>
        </p:txBody>
      </p:sp>
      <p:sp>
        <p:nvSpPr>
          <p:cNvPr id="117" name="Google Shape;117;p6"/>
          <p:cNvSpPr/>
          <p:nvPr/>
        </p:nvSpPr>
        <p:spPr>
          <a:xfrm>
            <a:off x="929817" y="1511185"/>
            <a:ext cx="5223300" cy="45264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r>
              <a:rPr lang="en-US" sz="2250" b="1">
                <a:solidFill>
                  <a:schemeClr val="dk1"/>
                </a:solidFill>
                <a:latin typeface="Calibri"/>
                <a:ea typeface="Calibri"/>
                <a:cs typeface="Calibri"/>
                <a:sym typeface="Calibri"/>
              </a:rPr>
              <a:t>Електронна демократія-</a:t>
            </a:r>
            <a:r>
              <a:rPr lang="en-US" sz="2250">
                <a:solidFill>
                  <a:schemeClr val="dk1"/>
                </a:solidFill>
                <a:latin typeface="Calibri"/>
                <a:ea typeface="Calibri"/>
                <a:cs typeface="Calibri"/>
                <a:sym typeface="Calibri"/>
              </a:rPr>
              <a:t>демократична політична система, в якій інформаційні системи та технології використовуються для виконання найважливіших функцій демократичного процесу: поширення інформації та комунікація, об'єднання інтересів громадян та прийняття рішень (шляхом наради та голосування). </a:t>
            </a:r>
            <a:endParaRPr sz="2250">
              <a:solidFill>
                <a:schemeClr val="dk1"/>
              </a:solidFill>
              <a:latin typeface="Calibri"/>
              <a:ea typeface="Calibri"/>
              <a:cs typeface="Calibri"/>
              <a:sym typeface="Calibri"/>
            </a:endParaRPr>
          </a:p>
        </p:txBody>
      </p:sp>
      <p:sp>
        <p:nvSpPr>
          <p:cNvPr id="118" name="Google Shape;118;p6"/>
          <p:cNvSpPr/>
          <p:nvPr/>
        </p:nvSpPr>
        <p:spPr>
          <a:xfrm>
            <a:off x="9320775" y="6669388"/>
            <a:ext cx="2152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6</a:t>
            </a:r>
            <a:endParaRPr sz="2800" b="1">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3"/>
        <p:cNvGrpSpPr/>
        <p:nvPr/>
      </p:nvGrpSpPr>
      <p:grpSpPr>
        <a:xfrm>
          <a:off x="0" y="0"/>
          <a:ext cx="0" cy="0"/>
          <a:chOff x="0" y="0"/>
          <a:chExt cx="0" cy="0"/>
        </a:xfrm>
      </p:grpSpPr>
      <p:pic>
        <p:nvPicPr>
          <p:cNvPr id="124" name="Google Shape;124;p7" descr="preencoded.png"/>
          <p:cNvPicPr preferRelativeResize="0"/>
          <p:nvPr/>
        </p:nvPicPr>
        <p:blipFill rotWithShape="1">
          <a:blip r:embed="rId3">
            <a:alphaModFix/>
          </a:blip>
          <a:srcRect/>
          <a:stretch/>
        </p:blipFill>
        <p:spPr>
          <a:xfrm>
            <a:off x="0" y="847725"/>
            <a:ext cx="9753600" cy="6467475"/>
          </a:xfrm>
          <a:prstGeom prst="rect">
            <a:avLst/>
          </a:prstGeom>
          <a:noFill/>
          <a:ln>
            <a:noFill/>
          </a:ln>
        </p:spPr>
      </p:pic>
      <p:pic>
        <p:nvPicPr>
          <p:cNvPr id="125" name="Google Shape;125;p7" descr="preencoded.png"/>
          <p:cNvPicPr preferRelativeResize="0"/>
          <p:nvPr/>
        </p:nvPicPr>
        <p:blipFill rotWithShape="1">
          <a:blip r:embed="rId4">
            <a:alphaModFix/>
          </a:blip>
          <a:srcRect/>
          <a:stretch/>
        </p:blipFill>
        <p:spPr>
          <a:xfrm>
            <a:off x="928562" y="1724025"/>
            <a:ext cx="209550" cy="1352550"/>
          </a:xfrm>
          <a:prstGeom prst="rect">
            <a:avLst/>
          </a:prstGeom>
          <a:noFill/>
          <a:ln>
            <a:noFill/>
          </a:ln>
        </p:spPr>
      </p:pic>
      <p:pic>
        <p:nvPicPr>
          <p:cNvPr id="126" name="Google Shape;126;p7" descr="preencoded.png"/>
          <p:cNvPicPr preferRelativeResize="0"/>
          <p:nvPr/>
        </p:nvPicPr>
        <p:blipFill rotWithShape="1">
          <a:blip r:embed="rId5">
            <a:alphaModFix/>
          </a:blip>
          <a:srcRect/>
          <a:stretch/>
        </p:blipFill>
        <p:spPr>
          <a:xfrm>
            <a:off x="2971800" y="4429125"/>
            <a:ext cx="200025" cy="1352550"/>
          </a:xfrm>
          <a:prstGeom prst="rect">
            <a:avLst/>
          </a:prstGeom>
          <a:noFill/>
          <a:ln>
            <a:noFill/>
          </a:ln>
        </p:spPr>
      </p:pic>
      <p:pic>
        <p:nvPicPr>
          <p:cNvPr id="127" name="Google Shape;127;p7" descr="preencoded.png"/>
          <p:cNvPicPr preferRelativeResize="0"/>
          <p:nvPr/>
        </p:nvPicPr>
        <p:blipFill rotWithShape="1">
          <a:blip r:embed="rId6">
            <a:alphaModFix/>
          </a:blip>
          <a:srcRect/>
          <a:stretch/>
        </p:blipFill>
        <p:spPr>
          <a:xfrm>
            <a:off x="285750" y="3867150"/>
            <a:ext cx="2555658" cy="2450598"/>
          </a:xfrm>
          <a:prstGeom prst="rect">
            <a:avLst/>
          </a:prstGeom>
          <a:noFill/>
          <a:ln>
            <a:noFill/>
          </a:ln>
        </p:spPr>
      </p:pic>
      <p:pic>
        <p:nvPicPr>
          <p:cNvPr id="128" name="Google Shape;128;p7" descr="preencoded.png"/>
          <p:cNvPicPr preferRelativeResize="0"/>
          <p:nvPr/>
        </p:nvPicPr>
        <p:blipFill rotWithShape="1">
          <a:blip r:embed="rId7">
            <a:alphaModFix/>
          </a:blip>
          <a:srcRect/>
          <a:stretch/>
        </p:blipFill>
        <p:spPr>
          <a:xfrm>
            <a:off x="7287583" y="1105856"/>
            <a:ext cx="2617496" cy="2617498"/>
          </a:xfrm>
          <a:prstGeom prst="rect">
            <a:avLst/>
          </a:prstGeom>
          <a:noFill/>
          <a:ln>
            <a:noFill/>
          </a:ln>
        </p:spPr>
      </p:pic>
      <p:pic>
        <p:nvPicPr>
          <p:cNvPr id="129" name="Google Shape;129;p7" descr="preencoded.png"/>
          <p:cNvPicPr preferRelativeResize="0"/>
          <p:nvPr/>
        </p:nvPicPr>
        <p:blipFill rotWithShape="1">
          <a:blip r:embed="rId8">
            <a:alphaModFix/>
          </a:blip>
          <a:srcRect/>
          <a:stretch/>
        </p:blipFill>
        <p:spPr>
          <a:xfrm>
            <a:off x="7115175" y="2486025"/>
            <a:ext cx="1860826" cy="1509617"/>
          </a:xfrm>
          <a:prstGeom prst="rect">
            <a:avLst/>
          </a:prstGeom>
          <a:noFill/>
          <a:ln>
            <a:noFill/>
          </a:ln>
        </p:spPr>
      </p:pic>
      <p:sp>
        <p:nvSpPr>
          <p:cNvPr id="130" name="Google Shape;130;p7"/>
          <p:cNvSpPr/>
          <p:nvPr/>
        </p:nvSpPr>
        <p:spPr>
          <a:xfrm>
            <a:off x="1285875" y="2124075"/>
            <a:ext cx="7498800" cy="14763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Clr>
                <a:schemeClr val="dk1"/>
              </a:buClr>
              <a:buSzPts val="1100"/>
              <a:buFont typeface="Arial"/>
              <a:buNone/>
            </a:pPr>
            <a:r>
              <a:rPr lang="en-US" sz="1950"/>
              <a:t>1) усі громадяни або, принаймні переважна їх кількість, повинні брати участь у процесах прийняття рішень;</a:t>
            </a:r>
            <a:endParaRPr sz="1950"/>
          </a:p>
          <a:p>
            <a:pPr marL="0" marR="0" lvl="0" indent="0" algn="l" rtl="0">
              <a:lnSpc>
                <a:spcPct val="120000"/>
              </a:lnSpc>
              <a:spcBef>
                <a:spcPts val="0"/>
              </a:spcBef>
              <a:spcAft>
                <a:spcPts val="0"/>
              </a:spcAft>
              <a:buClr>
                <a:schemeClr val="dk1"/>
              </a:buClr>
              <a:buSzPts val="1100"/>
              <a:buFont typeface="Arial"/>
              <a:buNone/>
            </a:pPr>
            <a:r>
              <a:rPr lang="en-US" sz="1950"/>
              <a:t>2) синергія (добровільна участь у вирішенні загальних проблем) та взаємодопомога (готовність жертвувати своїми інтересами) як основа вироблення політичних рішень;</a:t>
            </a:r>
            <a:endParaRPr sz="1950"/>
          </a:p>
          <a:p>
            <a:pPr marL="0" marR="0" lvl="0" indent="0" algn="l" rtl="0">
              <a:lnSpc>
                <a:spcPct val="120000"/>
              </a:lnSpc>
              <a:spcBef>
                <a:spcPts val="0"/>
              </a:spcBef>
              <a:spcAft>
                <a:spcPts val="0"/>
              </a:spcAft>
              <a:buSzPts val="1100"/>
              <a:buNone/>
            </a:pPr>
            <a:r>
              <a:rPr lang="en-US" sz="1950"/>
              <a:t>3) доступність широким масам населення всієї необхідної інформації для обґрунтованого ухвалення політичних рішень;</a:t>
            </a:r>
            <a:endParaRPr sz="1950"/>
          </a:p>
        </p:txBody>
      </p:sp>
      <p:sp>
        <p:nvSpPr>
          <p:cNvPr id="131" name="Google Shape;131;p7"/>
          <p:cNvSpPr/>
          <p:nvPr/>
        </p:nvSpPr>
        <p:spPr>
          <a:xfrm>
            <a:off x="3305175" y="4752975"/>
            <a:ext cx="5438700" cy="20670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Clr>
                <a:schemeClr val="dk1"/>
              </a:buClr>
              <a:buSzPts val="1100"/>
              <a:buFont typeface="Arial"/>
              <a:buNone/>
            </a:pPr>
            <a:r>
              <a:rPr lang="en-US" sz="1950"/>
              <a:t>4) отримана вигода та доходи повинні розподілятися між усіма громадянами;</a:t>
            </a:r>
            <a:endParaRPr sz="1950"/>
          </a:p>
          <a:p>
            <a:pPr marL="0" marR="0" lvl="0" indent="0" algn="l" rtl="0">
              <a:lnSpc>
                <a:spcPct val="120000"/>
              </a:lnSpc>
              <a:spcBef>
                <a:spcPts val="0"/>
              </a:spcBef>
              <a:spcAft>
                <a:spcPts val="0"/>
              </a:spcAft>
              <a:buClr>
                <a:schemeClr val="dk1"/>
              </a:buClr>
              <a:buSzPts val="1100"/>
              <a:buFont typeface="Arial"/>
              <a:buNone/>
            </a:pPr>
            <a:r>
              <a:rPr lang="en-US" sz="1950"/>
              <a:t>5) вирішення політичних питань слід шукати шляхом переконання та досягнення загальної згоди;</a:t>
            </a:r>
            <a:endParaRPr sz="1950"/>
          </a:p>
          <a:p>
            <a:pPr marL="0" marR="0" lvl="0" indent="0" algn="l" rtl="0">
              <a:lnSpc>
                <a:spcPct val="120000"/>
              </a:lnSpc>
              <a:spcBef>
                <a:spcPts val="0"/>
              </a:spcBef>
              <a:spcAft>
                <a:spcPts val="0"/>
              </a:spcAft>
              <a:buClr>
                <a:schemeClr val="dk1"/>
              </a:buClr>
              <a:buSzPts val="1100"/>
              <a:buFont typeface="Arial"/>
              <a:buNone/>
            </a:pPr>
            <a:r>
              <a:rPr lang="en-US" sz="1950"/>
              <a:t>6) прийняте рішення має реалізовуватись шляхом спільних дій, співпраці всіх громадян.</a:t>
            </a:r>
            <a:endParaRPr sz="1950"/>
          </a:p>
          <a:p>
            <a:pPr marL="0" marR="0" lvl="0" indent="0" algn="l" rtl="0">
              <a:lnSpc>
                <a:spcPct val="120000"/>
              </a:lnSpc>
              <a:spcBef>
                <a:spcPts val="0"/>
              </a:spcBef>
              <a:spcAft>
                <a:spcPts val="0"/>
              </a:spcAft>
              <a:buNone/>
            </a:pPr>
            <a:endParaRPr sz="1950"/>
          </a:p>
        </p:txBody>
      </p:sp>
      <p:sp>
        <p:nvSpPr>
          <p:cNvPr id="132" name="Google Shape;132;p7"/>
          <p:cNvSpPr/>
          <p:nvPr/>
        </p:nvSpPr>
        <p:spPr>
          <a:xfrm>
            <a:off x="734725" y="847725"/>
            <a:ext cx="7874100" cy="8193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Clr>
                <a:schemeClr val="dk1"/>
              </a:buClr>
              <a:buSzPts val="1100"/>
              <a:buFont typeface="Arial"/>
              <a:buNone/>
            </a:pPr>
            <a:r>
              <a:rPr lang="en-US" sz="2600" b="1"/>
              <a:t>Існує шість базисних принципів демократичної участі в інформаційному суспільстві:</a:t>
            </a:r>
            <a:endParaRPr sz="2600" b="1"/>
          </a:p>
          <a:p>
            <a:pPr marL="0" marR="0" lvl="0" indent="0" algn="l" rtl="0">
              <a:lnSpc>
                <a:spcPct val="120000"/>
              </a:lnSpc>
              <a:spcBef>
                <a:spcPts val="0"/>
              </a:spcBef>
              <a:spcAft>
                <a:spcPts val="0"/>
              </a:spcAft>
              <a:buNone/>
            </a:pPr>
            <a:endParaRPr sz="2700" b="1"/>
          </a:p>
        </p:txBody>
      </p:sp>
      <p:sp>
        <p:nvSpPr>
          <p:cNvPr id="133" name="Google Shape;133;p7"/>
          <p:cNvSpPr/>
          <p:nvPr/>
        </p:nvSpPr>
        <p:spPr>
          <a:xfrm>
            <a:off x="9320775" y="6669388"/>
            <a:ext cx="2152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7</a:t>
            </a:r>
            <a:endParaRPr sz="2800" b="1">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8"/>
        <p:cNvGrpSpPr/>
        <p:nvPr/>
      </p:nvGrpSpPr>
      <p:grpSpPr>
        <a:xfrm>
          <a:off x="0" y="0"/>
          <a:ext cx="0" cy="0"/>
          <a:chOff x="0" y="0"/>
          <a:chExt cx="0" cy="0"/>
        </a:xfrm>
      </p:grpSpPr>
      <p:pic>
        <p:nvPicPr>
          <p:cNvPr id="139" name="Google Shape;139;p8" descr="preencoded.png"/>
          <p:cNvPicPr preferRelativeResize="0"/>
          <p:nvPr/>
        </p:nvPicPr>
        <p:blipFill rotWithShape="1">
          <a:blip r:embed="rId3">
            <a:alphaModFix/>
          </a:blip>
          <a:srcRect/>
          <a:stretch/>
        </p:blipFill>
        <p:spPr>
          <a:xfrm>
            <a:off x="0" y="4692879"/>
            <a:ext cx="9753600" cy="2622321"/>
          </a:xfrm>
          <a:prstGeom prst="rect">
            <a:avLst/>
          </a:prstGeom>
          <a:noFill/>
          <a:ln>
            <a:noFill/>
          </a:ln>
        </p:spPr>
      </p:pic>
      <p:pic>
        <p:nvPicPr>
          <p:cNvPr id="140" name="Google Shape;140;p8" descr="preencoded.png"/>
          <p:cNvPicPr preferRelativeResize="0"/>
          <p:nvPr/>
        </p:nvPicPr>
        <p:blipFill rotWithShape="1">
          <a:blip r:embed="rId4">
            <a:alphaModFix/>
          </a:blip>
          <a:srcRect/>
          <a:stretch/>
        </p:blipFill>
        <p:spPr>
          <a:xfrm>
            <a:off x="483375" y="1131075"/>
            <a:ext cx="1388938" cy="1388938"/>
          </a:xfrm>
          <a:prstGeom prst="rect">
            <a:avLst/>
          </a:prstGeom>
          <a:noFill/>
          <a:ln>
            <a:noFill/>
          </a:ln>
        </p:spPr>
      </p:pic>
      <p:pic>
        <p:nvPicPr>
          <p:cNvPr id="141" name="Google Shape;141;p8" descr="preencoded.png"/>
          <p:cNvPicPr preferRelativeResize="0"/>
          <p:nvPr/>
        </p:nvPicPr>
        <p:blipFill rotWithShape="1">
          <a:blip r:embed="rId5">
            <a:alphaModFix/>
          </a:blip>
          <a:srcRect/>
          <a:stretch/>
        </p:blipFill>
        <p:spPr>
          <a:xfrm>
            <a:off x="1590676" y="0"/>
            <a:ext cx="8183848" cy="4548160"/>
          </a:xfrm>
          <a:prstGeom prst="rect">
            <a:avLst/>
          </a:prstGeom>
          <a:noFill/>
          <a:ln>
            <a:noFill/>
          </a:ln>
        </p:spPr>
      </p:pic>
      <p:pic>
        <p:nvPicPr>
          <p:cNvPr id="142" name="Google Shape;142;p8" descr="preencoded.png"/>
          <p:cNvPicPr preferRelativeResize="0"/>
          <p:nvPr/>
        </p:nvPicPr>
        <p:blipFill rotWithShape="1">
          <a:blip r:embed="rId6">
            <a:alphaModFix/>
          </a:blip>
          <a:srcRect/>
          <a:stretch/>
        </p:blipFill>
        <p:spPr>
          <a:xfrm>
            <a:off x="6905625" y="0"/>
            <a:ext cx="2667000" cy="2000036"/>
          </a:xfrm>
          <a:prstGeom prst="rect">
            <a:avLst/>
          </a:prstGeom>
          <a:noFill/>
          <a:ln>
            <a:noFill/>
          </a:ln>
        </p:spPr>
      </p:pic>
      <p:pic>
        <p:nvPicPr>
          <p:cNvPr id="143" name="Google Shape;143;p8" descr="preencoded.png"/>
          <p:cNvPicPr preferRelativeResize="0"/>
          <p:nvPr/>
        </p:nvPicPr>
        <p:blipFill rotWithShape="1">
          <a:blip r:embed="rId7">
            <a:alphaModFix/>
          </a:blip>
          <a:srcRect/>
          <a:stretch/>
        </p:blipFill>
        <p:spPr>
          <a:xfrm>
            <a:off x="2543175" y="6181725"/>
            <a:ext cx="2667000" cy="1133475"/>
          </a:xfrm>
          <a:prstGeom prst="rect">
            <a:avLst/>
          </a:prstGeom>
          <a:noFill/>
          <a:ln>
            <a:noFill/>
          </a:ln>
        </p:spPr>
      </p:pic>
      <p:pic>
        <p:nvPicPr>
          <p:cNvPr id="144" name="Google Shape;144;p8" descr="preencoded.png"/>
          <p:cNvPicPr preferRelativeResize="0"/>
          <p:nvPr/>
        </p:nvPicPr>
        <p:blipFill rotWithShape="1">
          <a:blip r:embed="rId8">
            <a:alphaModFix/>
          </a:blip>
          <a:srcRect/>
          <a:stretch/>
        </p:blipFill>
        <p:spPr>
          <a:xfrm>
            <a:off x="6467475" y="6276975"/>
            <a:ext cx="2828925" cy="514350"/>
          </a:xfrm>
          <a:prstGeom prst="rect">
            <a:avLst/>
          </a:prstGeom>
          <a:noFill/>
          <a:ln>
            <a:noFill/>
          </a:ln>
        </p:spPr>
      </p:pic>
      <p:sp>
        <p:nvSpPr>
          <p:cNvPr id="145" name="Google Shape;145;p8"/>
          <p:cNvSpPr/>
          <p:nvPr/>
        </p:nvSpPr>
        <p:spPr>
          <a:xfrm>
            <a:off x="946607" y="1447800"/>
            <a:ext cx="6753225" cy="81915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SzPts val="1100"/>
              <a:buNone/>
            </a:pPr>
            <a:r>
              <a:rPr lang="en-US" sz="2700" b="1"/>
              <a:t>Відмінними рисами інтернет-спільнот вважаються:</a:t>
            </a:r>
            <a:endParaRPr sz="2700" b="1"/>
          </a:p>
        </p:txBody>
      </p:sp>
      <p:sp>
        <p:nvSpPr>
          <p:cNvPr id="146" name="Google Shape;146;p8"/>
          <p:cNvSpPr/>
          <p:nvPr/>
        </p:nvSpPr>
        <p:spPr>
          <a:xfrm>
            <a:off x="1009650" y="2495550"/>
            <a:ext cx="390600" cy="10953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r>
              <a:rPr lang="en-US" sz="7200" b="1" i="0">
                <a:solidFill>
                  <a:srgbClr val="7E8FFC"/>
                </a:solidFill>
                <a:latin typeface="Arial"/>
                <a:ea typeface="Arial"/>
                <a:cs typeface="Arial"/>
                <a:sym typeface="Arial"/>
              </a:rPr>
              <a:t>1</a:t>
            </a:r>
            <a:endParaRPr sz="7200">
              <a:solidFill>
                <a:schemeClr val="dk1"/>
              </a:solidFill>
              <a:latin typeface="Calibri"/>
              <a:ea typeface="Calibri"/>
              <a:cs typeface="Calibri"/>
              <a:sym typeface="Calibri"/>
            </a:endParaRPr>
          </a:p>
        </p:txBody>
      </p:sp>
      <p:sp>
        <p:nvSpPr>
          <p:cNvPr id="147" name="Google Shape;147;p8"/>
          <p:cNvSpPr/>
          <p:nvPr/>
        </p:nvSpPr>
        <p:spPr>
          <a:xfrm>
            <a:off x="1009650" y="5681688"/>
            <a:ext cx="533400" cy="10953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r>
              <a:rPr lang="en-US" sz="7200" b="1" i="0">
                <a:solidFill>
                  <a:srgbClr val="7E8FFC"/>
                </a:solidFill>
                <a:latin typeface="Arial"/>
                <a:ea typeface="Arial"/>
                <a:cs typeface="Arial"/>
                <a:sym typeface="Arial"/>
              </a:rPr>
              <a:t>3</a:t>
            </a:r>
            <a:endParaRPr sz="7200">
              <a:solidFill>
                <a:schemeClr val="dk1"/>
              </a:solidFill>
              <a:latin typeface="Calibri"/>
              <a:ea typeface="Calibri"/>
              <a:cs typeface="Calibri"/>
              <a:sym typeface="Calibri"/>
            </a:endParaRPr>
          </a:p>
        </p:txBody>
      </p:sp>
      <p:sp>
        <p:nvSpPr>
          <p:cNvPr id="148" name="Google Shape;148;p8"/>
          <p:cNvSpPr/>
          <p:nvPr/>
        </p:nvSpPr>
        <p:spPr>
          <a:xfrm>
            <a:off x="1009650" y="4124325"/>
            <a:ext cx="514500" cy="10953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r>
              <a:rPr lang="en-US" sz="7200" b="1" i="0">
                <a:solidFill>
                  <a:srgbClr val="7E8FFC"/>
                </a:solidFill>
                <a:latin typeface="Arial"/>
                <a:ea typeface="Arial"/>
                <a:cs typeface="Arial"/>
                <a:sym typeface="Arial"/>
              </a:rPr>
              <a:t>2</a:t>
            </a:r>
            <a:endParaRPr sz="7200">
              <a:solidFill>
                <a:schemeClr val="dk1"/>
              </a:solidFill>
              <a:latin typeface="Calibri"/>
              <a:ea typeface="Calibri"/>
              <a:cs typeface="Calibri"/>
              <a:sym typeface="Calibri"/>
            </a:endParaRPr>
          </a:p>
        </p:txBody>
      </p:sp>
      <p:sp>
        <p:nvSpPr>
          <p:cNvPr id="149" name="Google Shape;149;p8"/>
          <p:cNvSpPr/>
          <p:nvPr/>
        </p:nvSpPr>
        <p:spPr>
          <a:xfrm>
            <a:off x="1543050" y="2571738"/>
            <a:ext cx="6109200" cy="10953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SzPts val="1100"/>
              <a:buNone/>
            </a:pPr>
            <a:r>
              <a:rPr lang="en-US" sz="1950"/>
              <a:t>регулярна відвідуваність досить стабільними аудиторіями мережного ресурсу, навколо якого створюється співтовариство;</a:t>
            </a:r>
            <a:endParaRPr sz="1950"/>
          </a:p>
        </p:txBody>
      </p:sp>
      <p:sp>
        <p:nvSpPr>
          <p:cNvPr id="150" name="Google Shape;150;p8"/>
          <p:cNvSpPr/>
          <p:nvPr/>
        </p:nvSpPr>
        <p:spPr>
          <a:xfrm>
            <a:off x="1638300" y="5776950"/>
            <a:ext cx="7682400" cy="8859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SzPts val="1100"/>
              <a:buNone/>
            </a:pPr>
            <a:r>
              <a:rPr lang="en-US" sz="1950"/>
              <a:t>створення власної субкультури, з усіма обов'язковими атрибутами: ієрархією, етичними та поведінковими нормами, рольовими іграми, спільною участю в online/offline заходах.</a:t>
            </a:r>
            <a:endParaRPr sz="1950"/>
          </a:p>
        </p:txBody>
      </p:sp>
      <p:sp>
        <p:nvSpPr>
          <p:cNvPr id="151" name="Google Shape;151;p8"/>
          <p:cNvSpPr/>
          <p:nvPr/>
        </p:nvSpPr>
        <p:spPr>
          <a:xfrm>
            <a:off x="1590675" y="4419600"/>
            <a:ext cx="5315100" cy="5907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SzPts val="1100"/>
              <a:buNone/>
            </a:pPr>
            <a:r>
              <a:rPr lang="en-US" sz="1950"/>
              <a:t>наявність зворотного зв'язку завдяки інтерактивним можливостям ресурсу;</a:t>
            </a:r>
            <a:endParaRPr sz="1950"/>
          </a:p>
        </p:txBody>
      </p:sp>
      <p:sp>
        <p:nvSpPr>
          <p:cNvPr id="152" name="Google Shape;152;p8"/>
          <p:cNvSpPr/>
          <p:nvPr/>
        </p:nvSpPr>
        <p:spPr>
          <a:xfrm>
            <a:off x="9320775" y="6669388"/>
            <a:ext cx="2152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8</a:t>
            </a:r>
            <a:endParaRPr sz="2800" b="1">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7"/>
        <p:cNvGrpSpPr/>
        <p:nvPr/>
      </p:nvGrpSpPr>
      <p:grpSpPr>
        <a:xfrm>
          <a:off x="0" y="0"/>
          <a:ext cx="0" cy="0"/>
          <a:chOff x="0" y="0"/>
          <a:chExt cx="0" cy="0"/>
        </a:xfrm>
      </p:grpSpPr>
      <p:pic>
        <p:nvPicPr>
          <p:cNvPr id="158" name="Google Shape;158;p9" descr="preencoded.png"/>
          <p:cNvPicPr preferRelativeResize="0"/>
          <p:nvPr/>
        </p:nvPicPr>
        <p:blipFill rotWithShape="1">
          <a:blip r:embed="rId3">
            <a:alphaModFix/>
          </a:blip>
          <a:srcRect/>
          <a:stretch/>
        </p:blipFill>
        <p:spPr>
          <a:xfrm>
            <a:off x="0" y="1504950"/>
            <a:ext cx="7535982" cy="5810250"/>
          </a:xfrm>
          <a:prstGeom prst="rect">
            <a:avLst/>
          </a:prstGeom>
          <a:noFill/>
          <a:ln>
            <a:noFill/>
          </a:ln>
        </p:spPr>
      </p:pic>
      <p:pic>
        <p:nvPicPr>
          <p:cNvPr id="159" name="Google Shape;159;p9" descr="preencoded.png"/>
          <p:cNvPicPr preferRelativeResize="0"/>
          <p:nvPr/>
        </p:nvPicPr>
        <p:blipFill rotWithShape="1">
          <a:blip r:embed="rId4">
            <a:alphaModFix/>
          </a:blip>
          <a:srcRect/>
          <a:stretch/>
        </p:blipFill>
        <p:spPr>
          <a:xfrm>
            <a:off x="483375" y="550050"/>
            <a:ext cx="1388938" cy="1388938"/>
          </a:xfrm>
          <a:prstGeom prst="rect">
            <a:avLst/>
          </a:prstGeom>
          <a:noFill/>
          <a:ln>
            <a:noFill/>
          </a:ln>
        </p:spPr>
      </p:pic>
      <p:pic>
        <p:nvPicPr>
          <p:cNvPr id="160" name="Google Shape;160;p9" descr="preencoded.png"/>
          <p:cNvPicPr preferRelativeResize="0"/>
          <p:nvPr/>
        </p:nvPicPr>
        <p:blipFill rotWithShape="1">
          <a:blip r:embed="rId5">
            <a:alphaModFix/>
          </a:blip>
          <a:srcRect/>
          <a:stretch/>
        </p:blipFill>
        <p:spPr>
          <a:xfrm>
            <a:off x="0" y="0"/>
            <a:ext cx="9753600" cy="5636748"/>
          </a:xfrm>
          <a:prstGeom prst="rect">
            <a:avLst/>
          </a:prstGeom>
          <a:noFill/>
          <a:ln>
            <a:noFill/>
          </a:ln>
        </p:spPr>
      </p:pic>
      <p:pic>
        <p:nvPicPr>
          <p:cNvPr id="161" name="Google Shape;161;p9" descr="preencoded.png"/>
          <p:cNvPicPr preferRelativeResize="0"/>
          <p:nvPr/>
        </p:nvPicPr>
        <p:blipFill rotWithShape="1">
          <a:blip r:embed="rId6">
            <a:alphaModFix/>
          </a:blip>
          <a:srcRect/>
          <a:stretch/>
        </p:blipFill>
        <p:spPr>
          <a:xfrm>
            <a:off x="8696325" y="3990975"/>
            <a:ext cx="514350" cy="2828925"/>
          </a:xfrm>
          <a:prstGeom prst="rect">
            <a:avLst/>
          </a:prstGeom>
          <a:noFill/>
          <a:ln>
            <a:noFill/>
          </a:ln>
        </p:spPr>
      </p:pic>
      <p:pic>
        <p:nvPicPr>
          <p:cNvPr id="162" name="Google Shape;162;p9" descr="preencoded.png"/>
          <p:cNvPicPr preferRelativeResize="0"/>
          <p:nvPr/>
        </p:nvPicPr>
        <p:blipFill rotWithShape="1">
          <a:blip r:embed="rId7">
            <a:alphaModFix/>
          </a:blip>
          <a:srcRect/>
          <a:stretch/>
        </p:blipFill>
        <p:spPr>
          <a:xfrm>
            <a:off x="1019175" y="1914863"/>
            <a:ext cx="3059990" cy="2076112"/>
          </a:xfrm>
          <a:prstGeom prst="rect">
            <a:avLst/>
          </a:prstGeom>
          <a:noFill/>
          <a:ln>
            <a:noFill/>
          </a:ln>
        </p:spPr>
      </p:pic>
      <p:pic>
        <p:nvPicPr>
          <p:cNvPr id="163" name="Google Shape;163;p9" descr="preencoded.png"/>
          <p:cNvPicPr preferRelativeResize="0"/>
          <p:nvPr/>
        </p:nvPicPr>
        <p:blipFill rotWithShape="1">
          <a:blip r:embed="rId8">
            <a:alphaModFix/>
          </a:blip>
          <a:srcRect/>
          <a:stretch/>
        </p:blipFill>
        <p:spPr>
          <a:xfrm>
            <a:off x="2836318" y="3686175"/>
            <a:ext cx="5908357" cy="3324225"/>
          </a:xfrm>
          <a:prstGeom prst="rect">
            <a:avLst/>
          </a:prstGeom>
          <a:noFill/>
          <a:ln>
            <a:noFill/>
          </a:ln>
        </p:spPr>
      </p:pic>
      <p:pic>
        <p:nvPicPr>
          <p:cNvPr id="164" name="Google Shape;164;p9" descr="preencoded.png"/>
          <p:cNvPicPr preferRelativeResize="0"/>
          <p:nvPr/>
        </p:nvPicPr>
        <p:blipFill rotWithShape="1">
          <a:blip r:embed="rId9">
            <a:alphaModFix/>
          </a:blip>
          <a:srcRect/>
          <a:stretch/>
        </p:blipFill>
        <p:spPr>
          <a:xfrm>
            <a:off x="3609166" y="1724975"/>
            <a:ext cx="579998" cy="734235"/>
          </a:xfrm>
          <a:prstGeom prst="rect">
            <a:avLst/>
          </a:prstGeom>
          <a:noFill/>
          <a:ln>
            <a:noFill/>
          </a:ln>
        </p:spPr>
      </p:pic>
      <p:pic>
        <p:nvPicPr>
          <p:cNvPr id="165" name="Google Shape;165;p9" descr="preencoded.png"/>
          <p:cNvPicPr preferRelativeResize="0"/>
          <p:nvPr/>
        </p:nvPicPr>
        <p:blipFill rotWithShape="1">
          <a:blip r:embed="rId9">
            <a:alphaModFix/>
          </a:blip>
          <a:srcRect/>
          <a:stretch/>
        </p:blipFill>
        <p:spPr>
          <a:xfrm>
            <a:off x="7826152" y="3290488"/>
            <a:ext cx="579998" cy="734235"/>
          </a:xfrm>
          <a:prstGeom prst="rect">
            <a:avLst/>
          </a:prstGeom>
          <a:noFill/>
          <a:ln>
            <a:noFill/>
          </a:ln>
        </p:spPr>
      </p:pic>
      <p:pic>
        <p:nvPicPr>
          <p:cNvPr id="166" name="Google Shape;166;p9" descr="preencoded.png"/>
          <p:cNvPicPr preferRelativeResize="0"/>
          <p:nvPr/>
        </p:nvPicPr>
        <p:blipFill rotWithShape="1">
          <a:blip r:embed="rId10">
            <a:alphaModFix/>
          </a:blip>
          <a:srcRect/>
          <a:stretch/>
        </p:blipFill>
        <p:spPr>
          <a:xfrm>
            <a:off x="8858250" y="2724150"/>
            <a:ext cx="238125" cy="733425"/>
          </a:xfrm>
          <a:prstGeom prst="rect">
            <a:avLst/>
          </a:prstGeom>
          <a:noFill/>
          <a:ln>
            <a:noFill/>
          </a:ln>
        </p:spPr>
      </p:pic>
      <p:sp>
        <p:nvSpPr>
          <p:cNvPr id="167" name="Google Shape;167;p9"/>
          <p:cNvSpPr/>
          <p:nvPr/>
        </p:nvSpPr>
        <p:spPr>
          <a:xfrm>
            <a:off x="990600" y="657225"/>
            <a:ext cx="7536000" cy="12288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r>
              <a:rPr lang="en-US" sz="3000" b="1"/>
              <a:t>Поточна (рухлива, хмарна) демократія</a:t>
            </a:r>
            <a:endParaRPr sz="3000">
              <a:solidFill>
                <a:schemeClr val="dk1"/>
              </a:solidFill>
              <a:latin typeface="Calibri"/>
              <a:ea typeface="Calibri"/>
              <a:cs typeface="Calibri"/>
              <a:sym typeface="Calibri"/>
            </a:endParaRPr>
          </a:p>
        </p:txBody>
      </p:sp>
      <p:sp>
        <p:nvSpPr>
          <p:cNvPr id="168" name="Google Shape;168;p9"/>
          <p:cNvSpPr/>
          <p:nvPr/>
        </p:nvSpPr>
        <p:spPr>
          <a:xfrm>
            <a:off x="1247775" y="2509975"/>
            <a:ext cx="3060000" cy="8859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r>
              <a:rPr lang="en-US" sz="1950"/>
              <a:t>це найбільш гнучкий варіант мережевий демократії, симбіоз прямої та представницької демократії</a:t>
            </a:r>
            <a:endParaRPr sz="1950">
              <a:solidFill>
                <a:schemeClr val="dk1"/>
              </a:solidFill>
              <a:latin typeface="Calibri"/>
              <a:ea typeface="Calibri"/>
              <a:cs typeface="Calibri"/>
              <a:sym typeface="Calibri"/>
            </a:endParaRPr>
          </a:p>
        </p:txBody>
      </p:sp>
      <p:sp>
        <p:nvSpPr>
          <p:cNvPr id="169" name="Google Shape;169;p9"/>
          <p:cNvSpPr/>
          <p:nvPr/>
        </p:nvSpPr>
        <p:spPr>
          <a:xfrm>
            <a:off x="3849165" y="1914863"/>
            <a:ext cx="120000" cy="3924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r>
              <a:rPr lang="en-US" sz="1950" b="0" i="0">
                <a:solidFill>
                  <a:srgbClr val="FFFFFF"/>
                </a:solidFill>
                <a:latin typeface="Arial"/>
                <a:ea typeface="Arial"/>
                <a:cs typeface="Arial"/>
                <a:sym typeface="Arial"/>
              </a:rPr>
              <a:t>1</a:t>
            </a:r>
            <a:endParaRPr sz="1950">
              <a:solidFill>
                <a:schemeClr val="dk1"/>
              </a:solidFill>
              <a:latin typeface="Calibri"/>
              <a:ea typeface="Calibri"/>
              <a:cs typeface="Calibri"/>
              <a:sym typeface="Calibri"/>
            </a:endParaRPr>
          </a:p>
        </p:txBody>
      </p:sp>
      <p:sp>
        <p:nvSpPr>
          <p:cNvPr id="170" name="Google Shape;170;p9"/>
          <p:cNvSpPr/>
          <p:nvPr/>
        </p:nvSpPr>
        <p:spPr>
          <a:xfrm>
            <a:off x="8066151" y="3480376"/>
            <a:ext cx="170100" cy="392400"/>
          </a:xfrm>
          <a:prstGeom prst="rect">
            <a:avLst/>
          </a:prstGeom>
          <a:noFill/>
          <a:ln>
            <a:noFill/>
          </a:ln>
        </p:spPr>
        <p:txBody>
          <a:bodyPr spcFirstLastPara="1" wrap="square" lIns="0" tIns="0" rIns="0" bIns="0" anchor="ctr" anchorCtr="0">
            <a:noAutofit/>
          </a:bodyPr>
          <a:lstStyle/>
          <a:p>
            <a:pPr marL="0" marR="0" lvl="0" indent="0" algn="l" rtl="0">
              <a:lnSpc>
                <a:spcPct val="120000"/>
              </a:lnSpc>
              <a:spcBef>
                <a:spcPts val="0"/>
              </a:spcBef>
              <a:spcAft>
                <a:spcPts val="0"/>
              </a:spcAft>
              <a:buNone/>
            </a:pPr>
            <a:r>
              <a:rPr lang="en-US" sz="1950" b="0" i="0">
                <a:solidFill>
                  <a:srgbClr val="FFFFFF"/>
                </a:solidFill>
                <a:latin typeface="Arial"/>
                <a:ea typeface="Arial"/>
                <a:cs typeface="Arial"/>
                <a:sym typeface="Arial"/>
              </a:rPr>
              <a:t>2</a:t>
            </a:r>
            <a:endParaRPr sz="1950">
              <a:solidFill>
                <a:schemeClr val="dk1"/>
              </a:solidFill>
              <a:latin typeface="Calibri"/>
              <a:ea typeface="Calibri"/>
              <a:cs typeface="Calibri"/>
              <a:sym typeface="Calibri"/>
            </a:endParaRPr>
          </a:p>
        </p:txBody>
      </p:sp>
      <p:sp>
        <p:nvSpPr>
          <p:cNvPr id="171" name="Google Shape;171;p9"/>
          <p:cNvSpPr/>
          <p:nvPr/>
        </p:nvSpPr>
        <p:spPr>
          <a:xfrm>
            <a:off x="9320775" y="6669388"/>
            <a:ext cx="215261" cy="55245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9</a:t>
            </a:r>
            <a:endParaRPr sz="2800" b="1">
              <a:solidFill>
                <a:schemeClr val="dk1"/>
              </a:solidFill>
              <a:latin typeface="Arial"/>
              <a:ea typeface="Arial"/>
              <a:cs typeface="Arial"/>
              <a:sym typeface="Arial"/>
            </a:endParaRPr>
          </a:p>
        </p:txBody>
      </p:sp>
      <p:sp>
        <p:nvSpPr>
          <p:cNvPr id="172" name="Google Shape;172;p9"/>
          <p:cNvSpPr txBox="1"/>
          <p:nvPr/>
        </p:nvSpPr>
        <p:spPr>
          <a:xfrm>
            <a:off x="3018700" y="4020200"/>
            <a:ext cx="55674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t>Її суть зводиться до наступного. Оскільки окремо взятий громадянин не може однаково добре розумітися одночасно на всіх проблемах, він має право з будь-якого питання делегувати свій голос іншим учасникам голосування, у тому числі експертам (фахівцям чи політикам від різних партій, а також безпартійним).</a:t>
            </a:r>
            <a:endParaRPr sz="2100"/>
          </a:p>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1199</Words>
  <Application>Microsoft Office PowerPoint</Application>
  <PresentationFormat>Произвольный</PresentationFormat>
  <Paragraphs>106</Paragraphs>
  <Slides>18</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PptxGenJS</dc:creator>
  <cp:lastModifiedBy>User</cp:lastModifiedBy>
  <cp:revision>1</cp:revision>
  <dcterms:created xsi:type="dcterms:W3CDTF">2021-11-20T16:47:03Z</dcterms:created>
  <dcterms:modified xsi:type="dcterms:W3CDTF">2022-01-28T12:13:57Z</dcterms:modified>
</cp:coreProperties>
</file>