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45888-2294-4B39-BFF7-884D6CE45212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E90A5-D760-4511-8E14-CE5233974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738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45888-2294-4B39-BFF7-884D6CE45212}" type="datetimeFigureOut">
              <a:rPr lang="en-US" smtClean="0"/>
              <a:t>4/3/2023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E90A5-D760-4511-8E14-CE5233974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697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72532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uk" smtClean="0">
                <a:solidFill>
                  <a:srgbClr val="FF0000"/>
                </a:solidFill>
                <a:cs typeface="Arial" pitchFamily="34" charset="0"/>
              </a:rPr>
              <a:t>Базова модель прийняття рішень: спрощений підхід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335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uk" smtClean="0">
                <a:solidFill>
                  <a:srgbClr val="FF0000"/>
                </a:solidFill>
                <a:cs typeface="Arial" pitchFamily="34" charset="0"/>
              </a:rPr>
              <a:t>Базова модель прийняття рішень: спрощений підхід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644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uk" smtClean="0">
                <a:solidFill>
                  <a:srgbClr val="FF0000"/>
                </a:solidFill>
                <a:cs typeface="Arial" pitchFamily="34" charset="0"/>
              </a:rPr>
              <a:t>Базова модель прийняття рішень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668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45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" smtClean="0">
                <a:solidFill>
                  <a:srgbClr val="FF0000"/>
                </a:solidFill>
              </a:rPr>
              <a:t>Базова модель прийняття рішення</a:t>
            </a:r>
            <a:r>
              <a:rPr lang="en-US" smtClean="0">
                <a:solidFill>
                  <a:srgbClr val="FF0000"/>
                </a:solidFill>
              </a:rPr>
              <a:t> </a:t>
            </a:r>
            <a:r>
              <a:rPr kumimoji="1" lang="uk" smtClean="0">
                <a:solidFill>
                  <a:srgbClr val="FF0000"/>
                </a:solidFill>
                <a:cs typeface="Arial" pitchFamily="34" charset="0"/>
              </a:rPr>
              <a:t>- з урахуванням ваги критеріїв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006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kumimoji="1" lang="uk" smtClean="0">
                <a:solidFill>
                  <a:srgbClr val="FF0000"/>
                </a:solidFill>
                <a:cs typeface="Arial" pitchFamily="34" charset="0"/>
              </a:rPr>
              <a:t>Базова модель прийняття рішень - з урахуванням ваги критеріїв</a:t>
            </a:r>
            <a:endParaRPr kumimoji="1" lang="ru-RU" dirty="0">
              <a:solidFill>
                <a:srgbClr val="FF0000"/>
              </a:solidFill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66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" smtClean="0">
                <a:solidFill>
                  <a:srgbClr val="000000"/>
                </a:solidFill>
              </a:rPr>
              <a:t>Оцінювання альтернатив за декількома критеріями. Приклад «Відтворення старовинних книг»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8912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kumimoji="1" lang="uk" smtClean="0">
                <a:solidFill>
                  <a:srgbClr val="FF0000"/>
                </a:solidFill>
                <a:cs typeface="Arial" pitchFamily="34" charset="0"/>
              </a:rPr>
              <a:t>Мультиплікативний критерій</a:t>
            </a:r>
            <a:endParaRPr kumimoji="1" lang="ru-RU" dirty="0">
              <a:solidFill>
                <a:srgbClr val="FF0000"/>
              </a:solidFill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048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uk" smtClean="0">
                <a:solidFill>
                  <a:srgbClr val="FF0000"/>
                </a:solidFill>
                <a:cs typeface="Arial" pitchFamily="34" charset="0"/>
              </a:rPr>
              <a:t>Метод головного критерію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25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uk" smtClean="0">
                <a:solidFill>
                  <a:srgbClr val="FF0000"/>
                </a:solidFill>
                <a:cs typeface="Arial" pitchFamily="34" charset="0"/>
              </a:rPr>
              <a:t>Метод головного критерію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66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rgbClr val="FF0000"/>
                </a:solidFill>
              </a:rPr>
              <a:t>Коли потрібно порівнювати альтернативи? </a:t>
            </a:r>
            <a:r>
              <a:rPr lang="uk-UA" smtClean="0"/>
              <a:t>Метод 5. Багатокритерійне </a:t>
            </a:r>
            <a:r>
              <a:rPr lang="en-US" smtClean="0"/>
              <a:t>S-M-L-</a:t>
            </a:r>
            <a:r>
              <a:rPr lang="uk-UA" smtClean="0"/>
              <a:t>оцінювання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609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" smtClean="0">
                <a:solidFill>
                  <a:srgbClr val="FF0000"/>
                </a:solidFill>
              </a:rPr>
              <a:t>ДЕ використовувати оцінювання альтернатив за декількома критеріями?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8691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" smtClean="0">
                <a:solidFill>
                  <a:srgbClr val="FF0000"/>
                </a:solidFill>
              </a:rPr>
              <a:t>ДЕ використовувати оцінювання альтернатив за декількома критеріями?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6806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" smtClean="0">
                <a:solidFill>
                  <a:srgbClr val="FF0000"/>
                </a:solidFill>
              </a:rPr>
              <a:t>Етапи оцінювання альтернатив за декількома критеріями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1860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" smtClean="0">
                <a:solidFill>
                  <a:srgbClr val="FF0000"/>
                </a:solidFill>
              </a:rPr>
              <a:t>Етапи оцінювання альтернатив за декількома критеріями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4795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" smtClean="0">
                <a:solidFill>
                  <a:srgbClr val="FF0000"/>
                </a:solidFill>
              </a:rPr>
              <a:t>Етапи оцінювання альтернатив за декількома критеріями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6065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" smtClean="0">
                <a:solidFill>
                  <a:srgbClr val="FF0000"/>
                </a:solidFill>
              </a:rPr>
              <a:t>Етапи оцінювання альтернатив за декількома критеріями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5794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" smtClean="0">
                <a:solidFill>
                  <a:srgbClr val="000000"/>
                </a:solidFill>
              </a:rPr>
              <a:t>Оцінювання альтернатив за декількома критеріями. Приклад «Вибір ПЗ для створення буктрейлерів»</a:t>
            </a:r>
            <a:endParaRPr lang="ru-RU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3730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" smtClean="0">
                <a:solidFill>
                  <a:srgbClr val="000000"/>
                </a:solidFill>
              </a:rPr>
              <a:t>Оцінювання альтернатив за декільекома критеріями. Приклад «Вибір ПЗ для створення буктрейлерів»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1746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Приклад діалогового вікна ІС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315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Приклад діалогового вікна ІС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69188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rgbClr val="FF0000"/>
                </a:solidFill>
              </a:rPr>
              <a:t>Коли потрібно порівнювати альтернативи? </a:t>
            </a:r>
            <a:r>
              <a:rPr lang="uk-UA" smtClean="0"/>
              <a:t>Метод 6. Виявлення </a:t>
            </a:r>
            <a:r>
              <a:rPr lang="en-US" smtClean="0"/>
              <a:t>MVP 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0398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Приклад діалогового вікна ІС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31538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rgbClr val="FF0000"/>
                </a:solidFill>
              </a:rPr>
              <a:t>Коли потрібно порівнювати альтернативи? </a:t>
            </a:r>
            <a:r>
              <a:rPr lang="uk-UA" smtClean="0"/>
              <a:t>Метод </a:t>
            </a:r>
            <a:r>
              <a:rPr lang="en-US" smtClean="0"/>
              <a:t>9</a:t>
            </a:r>
            <a:r>
              <a:rPr lang="uk-UA" smtClean="0"/>
              <a:t>. </a:t>
            </a:r>
            <a:r>
              <a:rPr lang="en-US" smtClean="0"/>
              <a:t>User story map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128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rgbClr val="FF0000"/>
                </a:solidFill>
              </a:rPr>
              <a:t>Альтернативи та критерії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679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rgbClr val="FF0000"/>
                </a:solidFill>
              </a:rPr>
              <a:t>Альтернативи та критерії. </a:t>
            </a:r>
            <a:r>
              <a:rPr lang="uk-UA" smtClean="0"/>
              <a:t>Приклад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310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" smtClean="0">
                <a:solidFill>
                  <a:srgbClr val="FF0000"/>
                </a:solidFill>
              </a:rPr>
              <a:t>Базова модель прийняття рішення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343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" smtClean="0">
                <a:solidFill>
                  <a:srgbClr val="FF0000"/>
                </a:solidFill>
              </a:rPr>
              <a:t>Базова модель прийняття рішен</a:t>
            </a:r>
            <a:r>
              <a:rPr lang="ru-RU" smtClean="0">
                <a:solidFill>
                  <a:srgbClr val="FF0000"/>
                </a:solidFill>
              </a:rPr>
              <a:t>ь – </a:t>
            </a:r>
            <a:r>
              <a:rPr lang="uk-UA" smtClean="0">
                <a:solidFill>
                  <a:srgbClr val="FF0000"/>
                </a:solidFill>
              </a:rPr>
              <a:t>з одним критерієм</a:t>
            </a:r>
            <a:endParaRPr lang="uk-UA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366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uk" smtClean="0">
                <a:solidFill>
                  <a:srgbClr val="FF0000"/>
                </a:solidFill>
                <a:cs typeface="Arial" pitchFamily="34" charset="0"/>
              </a:rPr>
              <a:t>Базова модель прийняття рішень: спрощений підхід</a:t>
            </a:r>
            <a:endParaRPr lang="en-US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0368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196</Words>
  <Application>Microsoft Office PowerPoint</Application>
  <PresentationFormat>Широкоэкранный</PresentationFormat>
  <Paragraphs>28</Paragraphs>
  <Slides>30</Slides>
  <Notes>0</Notes>
  <HiddenSlides>3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Тема Office</vt:lpstr>
      <vt:lpstr>Презентация PowerPoint</vt:lpstr>
      <vt:lpstr>Коли потрібно порівнювати альтернативи? Метод 5. Багатокритерійне S-M-L-оцінювання</vt:lpstr>
      <vt:lpstr>Коли потрібно порівнювати альтернативи? Метод 6. Виявлення MVP </vt:lpstr>
      <vt:lpstr>Коли потрібно порівнювати альтернативи? Метод 9. User story map</vt:lpstr>
      <vt:lpstr>Альтернативи та критерії</vt:lpstr>
      <vt:lpstr>Альтернативи та критерії. Приклад</vt:lpstr>
      <vt:lpstr>Базова модель прийняття рішення</vt:lpstr>
      <vt:lpstr>Базова модель прийняття рішень – з одним критерієм</vt:lpstr>
      <vt:lpstr>Базова модель прийняття рішень: спрощений підхід</vt:lpstr>
      <vt:lpstr>Базова модель прийняття рішень: спрощений підхід</vt:lpstr>
      <vt:lpstr>Базова модель прийняття рішень: спрощений підхід</vt:lpstr>
      <vt:lpstr>Базова модель прийняття рішень</vt:lpstr>
      <vt:lpstr>Презентация PowerPoint</vt:lpstr>
      <vt:lpstr>Базова модель прийняття рішення - з урахуванням ваги критеріїв</vt:lpstr>
      <vt:lpstr>Базова модель прийняття рішень - з урахуванням ваги критеріїв</vt:lpstr>
      <vt:lpstr>Оцінювання альтернатив за декількома критеріями. Приклад «Відтворення старовинних книг»</vt:lpstr>
      <vt:lpstr>Мультиплікативний критерій</vt:lpstr>
      <vt:lpstr>Метод головного критерію</vt:lpstr>
      <vt:lpstr>Метод головного критерію</vt:lpstr>
      <vt:lpstr>ДЕ використовувати оцінювання альтернатив за декількома критеріями?</vt:lpstr>
      <vt:lpstr>ДЕ використовувати оцінювання альтернатив за декількома критеріями?</vt:lpstr>
      <vt:lpstr>Етапи оцінювання альтернатив за декількома критеріями</vt:lpstr>
      <vt:lpstr>Етапи оцінювання альтернатив за декількома критеріями</vt:lpstr>
      <vt:lpstr>Етапи оцінювання альтернатив за декількома критеріями</vt:lpstr>
      <vt:lpstr>Етапи оцінювання альтернатив за декількома критеріями</vt:lpstr>
      <vt:lpstr>Оцінювання альтернатив за декількома критеріями. Приклад «Вибір ПЗ для створення буктрейлерів»</vt:lpstr>
      <vt:lpstr>Оцінювання альтернатив за декільекома критеріями. Приклад «Вибір ПЗ для створення буктрейлерів»</vt:lpstr>
      <vt:lpstr>Приклад діалогового вікна ІС</vt:lpstr>
      <vt:lpstr>Приклад діалогового вікна ІС</vt:lpstr>
      <vt:lpstr>Приклад діалогового вікна ІС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L. V.</dc:creator>
  <cp:lastModifiedBy>L. V.</cp:lastModifiedBy>
  <cp:revision>1</cp:revision>
  <dcterms:created xsi:type="dcterms:W3CDTF">2023-04-03T18:35:52Z</dcterms:created>
  <dcterms:modified xsi:type="dcterms:W3CDTF">2023-04-03T18:35:52Z</dcterms:modified>
</cp:coreProperties>
</file>