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0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2" r:id="rId31"/>
    <p:sldId id="283" r:id="rId32"/>
    <p:sldId id="284" r:id="rId33"/>
    <p:sldId id="300" r:id="rId34"/>
    <p:sldId id="291" r:id="rId35"/>
    <p:sldId id="285" r:id="rId36"/>
    <p:sldId id="286" r:id="rId37"/>
    <p:sldId id="287" r:id="rId38"/>
    <p:sldId id="288" r:id="rId39"/>
    <p:sldId id="299" r:id="rId40"/>
    <p:sldId id="28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93" r:id="rId49"/>
    <p:sldId id="294" r:id="rId50"/>
    <p:sldId id="295" r:id="rId51"/>
    <p:sldId id="296" r:id="rId52"/>
    <p:sldId id="297" r:id="rId53"/>
    <p:sldId id="298" r:id="rId54"/>
    <p:sldId id="308" r:id="rId55"/>
    <p:sldId id="309" r:id="rId56"/>
    <p:sldId id="310" r:id="rId57"/>
    <p:sldId id="311" r:id="rId58"/>
    <p:sldId id="312" r:id="rId59"/>
    <p:sldId id="313" r:id="rId60"/>
    <p:sldId id="315" r:id="rId61"/>
    <p:sldId id="316" r:id="rId62"/>
    <p:sldId id="317" r:id="rId63"/>
    <p:sldId id="314" r:id="rId64"/>
    <p:sldId id="318" r:id="rId65"/>
    <p:sldId id="319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BB895A-CDEC-4C5E-8FE5-679F38335F27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90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92"/>
            <p14:sldId id="283"/>
            <p14:sldId id="284"/>
            <p14:sldId id="300"/>
            <p14:sldId id="291"/>
            <p14:sldId id="285"/>
            <p14:sldId id="286"/>
            <p14:sldId id="287"/>
            <p14:sldId id="288"/>
            <p14:sldId id="299"/>
            <p14:sldId id="289"/>
            <p14:sldId id="301"/>
            <p14:sldId id="302"/>
            <p14:sldId id="303"/>
            <p14:sldId id="304"/>
            <p14:sldId id="305"/>
            <p14:sldId id="306"/>
            <p14:sldId id="307"/>
            <p14:sldId id="293"/>
            <p14:sldId id="294"/>
            <p14:sldId id="295"/>
            <p14:sldId id="296"/>
            <p14:sldId id="297"/>
            <p14:sldId id="298"/>
            <p14:sldId id="308"/>
            <p14:sldId id="309"/>
            <p14:sldId id="310"/>
            <p14:sldId id="311"/>
            <p14:sldId id="312"/>
            <p14:sldId id="313"/>
            <p14:sldId id="315"/>
            <p14:sldId id="316"/>
            <p14:sldId id="317"/>
            <p14:sldId id="314"/>
            <p14:sldId id="318"/>
            <p14:sldId id="319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C25C3-2280-47E0-93E8-5FEE70E5D7C3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00B79-284C-4604-B331-E50F7DFB5AE1}">
      <dgm:prSet phldrT="[Текст]" custT="1"/>
      <dgm:spPr/>
      <dgm:t>
        <a:bodyPr/>
        <a:lstStyle/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розвантаження транспорту</a:t>
          </a:r>
          <a:r>
            <a:rPr lang="uk-UA" sz="1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i="1" dirty="0">
              <a:latin typeface="Arial"/>
              <a:cs typeface="Arial"/>
            </a:rPr>
            <a:t>‒</a:t>
          </a:r>
          <a:r>
            <a:rPr lang="uk-UA" sz="16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логістична операція, що полягає у звільненні транспортного засобу від вантажу</a:t>
          </a:r>
          <a:endParaRPr lang="ru-RU" sz="1600" dirty="0"/>
        </a:p>
      </dgm:t>
    </dgm:pt>
    <dgm:pt modelId="{DD1ACAC5-AE2C-45D5-BF83-461824218612}" type="parTrans" cxnId="{2D9EFDC8-F258-43A5-BF8F-C2BB2907435F}">
      <dgm:prSet/>
      <dgm:spPr/>
      <dgm:t>
        <a:bodyPr/>
        <a:lstStyle/>
        <a:p>
          <a:endParaRPr lang="ru-RU" sz="1600"/>
        </a:p>
      </dgm:t>
    </dgm:pt>
    <dgm:pt modelId="{EA4F6111-19AD-4E98-A5DC-3AF20F770120}" type="sibTrans" cxnId="{2D9EFDC8-F258-43A5-BF8F-C2BB2907435F}">
      <dgm:prSet/>
      <dgm:spPr/>
      <dgm:t>
        <a:bodyPr/>
        <a:lstStyle/>
        <a:p>
          <a:endParaRPr lang="ru-RU" sz="1600"/>
        </a:p>
      </dgm:t>
    </dgm:pt>
    <dgm:pt modelId="{9FA073A5-C23B-4EF5-A195-6F5597F1FC72}">
      <dgm:prSet phldrT="[Текст]" custT="1"/>
      <dgm:spPr/>
      <dgm:t>
        <a:bodyPr/>
        <a:lstStyle/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розміщення на збереження 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(укладання товарів у стелажі, штабелі) </a:t>
          </a:r>
          <a:r>
            <a:rPr lang="uk-UA" sz="1600" dirty="0">
              <a:latin typeface="Arial"/>
              <a:cs typeface="Arial"/>
            </a:rPr>
            <a:t>‒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 прийнятий за кількістю і якістю вантаж переміщається в зону </a:t>
          </a:r>
          <a:r>
            <a:rPr lang="uk-UA" sz="1600" i="1" dirty="0">
              <a:latin typeface="Arial" panose="020B0604020202020204" pitchFamily="34" charset="0"/>
              <a:cs typeface="Arial" panose="020B0604020202020204" pitchFamily="34" charset="0"/>
            </a:rPr>
            <a:t>збереження.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 Тарно-штучні вантажі можуть зберігатися у стелажах або в штабелях</a:t>
          </a:r>
          <a:endParaRPr lang="ru-RU" sz="1600" dirty="0"/>
        </a:p>
      </dgm:t>
    </dgm:pt>
    <dgm:pt modelId="{1A15F0B2-60AC-467E-9227-6A36F3CFE086}" type="parTrans" cxnId="{4C71E4D8-1F88-48B1-AA60-3AB648270F8A}">
      <dgm:prSet/>
      <dgm:spPr/>
      <dgm:t>
        <a:bodyPr/>
        <a:lstStyle/>
        <a:p>
          <a:endParaRPr lang="ru-RU" sz="1600"/>
        </a:p>
      </dgm:t>
    </dgm:pt>
    <dgm:pt modelId="{D986FF44-0517-4614-91FE-FA2A8F0F8667}" type="sibTrans" cxnId="{4C71E4D8-1F88-48B1-AA60-3AB648270F8A}">
      <dgm:prSet/>
      <dgm:spPr/>
      <dgm:t>
        <a:bodyPr/>
        <a:lstStyle/>
        <a:p>
          <a:endParaRPr lang="ru-RU" sz="1600"/>
        </a:p>
      </dgm:t>
    </dgm:pt>
    <dgm:pt modelId="{B7440396-8690-4962-88E1-B0B5F5777CA1}">
      <dgm:prSet phldrT="[Текст]" custT="1"/>
      <dgm:spPr/>
      <dgm:t>
        <a:bodyPr/>
        <a:lstStyle/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відбирання товарів з місць збереження 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може здійснюватись двома основними способами: відбирання цілого вантажного пакета; відбирання частини пакета без зняття піддона</a:t>
          </a:r>
          <a:endParaRPr lang="ru-RU" sz="1600" dirty="0"/>
        </a:p>
      </dgm:t>
    </dgm:pt>
    <dgm:pt modelId="{D6327485-8685-4232-890C-7A4324618D42}" type="parTrans" cxnId="{E569AD89-5D6B-4F85-A99B-4F3B20BA2201}">
      <dgm:prSet/>
      <dgm:spPr/>
      <dgm:t>
        <a:bodyPr/>
        <a:lstStyle/>
        <a:p>
          <a:endParaRPr lang="ru-RU" sz="1600"/>
        </a:p>
      </dgm:t>
    </dgm:pt>
    <dgm:pt modelId="{77AD120F-24EB-4928-83D9-AAA74EEEFEB1}" type="sibTrans" cxnId="{E569AD89-5D6B-4F85-A99B-4F3B20BA2201}">
      <dgm:prSet/>
      <dgm:spPr/>
      <dgm:t>
        <a:bodyPr/>
        <a:lstStyle/>
        <a:p>
          <a:endParaRPr lang="ru-RU" sz="1600"/>
        </a:p>
      </dgm:t>
    </dgm:pt>
    <dgm:pt modelId="{09630C2C-C306-438F-8592-9873D1911CA8}">
      <dgm:prSet phldrT="[Текст]" custT="1"/>
      <dgm:spPr/>
      <dgm:t>
        <a:bodyPr/>
        <a:lstStyle/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навантаження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dirty="0">
              <a:latin typeface="Arial"/>
              <a:cs typeface="Arial"/>
            </a:rPr>
            <a:t>‒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  логістична операція, що полягає в подачі, орієнтуванні й укладанні вантажу у транспортний засіб</a:t>
          </a:r>
          <a:endParaRPr lang="ru-RU" sz="1600" dirty="0"/>
        </a:p>
      </dgm:t>
    </dgm:pt>
    <dgm:pt modelId="{AC67BA27-841D-44AE-9977-367ADA0B816A}" type="parTrans" cxnId="{A9B141E8-9FD5-4AEF-A15B-12BFBE9F2B0F}">
      <dgm:prSet/>
      <dgm:spPr/>
      <dgm:t>
        <a:bodyPr/>
        <a:lstStyle/>
        <a:p>
          <a:endParaRPr lang="ru-RU" sz="1600"/>
        </a:p>
      </dgm:t>
    </dgm:pt>
    <dgm:pt modelId="{F0222FBA-290A-461F-84E2-DDEE440AA93F}" type="sibTrans" cxnId="{A9B141E8-9FD5-4AEF-A15B-12BFBE9F2B0F}">
      <dgm:prSet/>
      <dgm:spPr/>
      <dgm:t>
        <a:bodyPr/>
        <a:lstStyle/>
        <a:p>
          <a:endParaRPr lang="ru-RU" sz="1600"/>
        </a:p>
      </dgm:t>
    </dgm:pt>
    <dgm:pt modelId="{591B8639-7764-4BFD-9D6C-212E30E55D58}">
      <dgm:prSet phldrT="[Текст]" custT="1"/>
      <dgm:spPr/>
      <dgm:t>
        <a:bodyPr/>
        <a:lstStyle/>
        <a:p>
          <a:r>
            <a:rPr lang="ru-RU" sz="1600" dirty="0"/>
            <a:t>     </a:t>
          </a:r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комплектування й пакування товарів </a:t>
          </a:r>
          <a:r>
            <a:rPr lang="uk-UA" sz="1600" dirty="0">
              <a:latin typeface="Arial"/>
              <a:cs typeface="Arial"/>
            </a:rPr>
            <a:t>‒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/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товарне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оброблення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й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сортування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комплектування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замовлень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укладання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товарів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у тару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або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збільшенну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вантажну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одиницю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; 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упакування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товарів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пломбування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й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маркування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помаршрутне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комплектування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партій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товарів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комплектування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партій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товарів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за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одержувачами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1600" dirty="0"/>
        </a:p>
      </dgm:t>
    </dgm:pt>
    <dgm:pt modelId="{EFDD0F7E-126B-4CA9-955F-5ED9D8CCF897}" type="parTrans" cxnId="{99DE91C9-CEB5-4047-880E-B3A0FB8C97D9}">
      <dgm:prSet/>
      <dgm:spPr/>
      <dgm:t>
        <a:bodyPr/>
        <a:lstStyle/>
        <a:p>
          <a:endParaRPr lang="ru-RU" sz="1600"/>
        </a:p>
      </dgm:t>
    </dgm:pt>
    <dgm:pt modelId="{34ED2969-0849-4218-8EF6-651B6F9FE774}" type="sibTrans" cxnId="{99DE91C9-CEB5-4047-880E-B3A0FB8C97D9}">
      <dgm:prSet/>
      <dgm:spPr/>
      <dgm:t>
        <a:bodyPr/>
        <a:lstStyle/>
        <a:p>
          <a:endParaRPr lang="ru-RU" sz="1600"/>
        </a:p>
      </dgm:t>
    </dgm:pt>
    <dgm:pt modelId="{B9A789F6-F3FC-44AE-9826-A7DF92677E02}">
      <dgm:prSet phldrT="[Текст]" custT="1"/>
      <dgm:spPr/>
      <dgm:t>
        <a:bodyPr/>
        <a:lstStyle/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приймання товарів </a:t>
          </a:r>
          <a:r>
            <a:rPr lang="uk-UA" sz="1600" dirty="0">
              <a:latin typeface="Arial"/>
              <a:cs typeface="Arial"/>
            </a:rPr>
            <a:t>‒</a:t>
          </a:r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i="0" dirty="0">
              <a:latin typeface="Arial" panose="020B0604020202020204" pitchFamily="34" charset="0"/>
              <a:cs typeface="Arial" panose="020B0604020202020204" pitchFamily="34" charset="0"/>
            </a:rPr>
            <a:t>приймання на всіх етапах руху матеріального потоку від первинного джерела сировини до кінцевого споживача дозволяє постійно актуалізувати інформацію про його кількісний і якісний склад</a:t>
          </a:r>
          <a:endParaRPr lang="ru-RU" sz="1600" dirty="0"/>
        </a:p>
      </dgm:t>
    </dgm:pt>
    <dgm:pt modelId="{CE29E80E-BC8B-4420-B16A-B2CA1C9707B2}" type="sibTrans" cxnId="{5532B042-4DC1-4935-90D3-35F596A8516E}">
      <dgm:prSet/>
      <dgm:spPr/>
      <dgm:t>
        <a:bodyPr/>
        <a:lstStyle/>
        <a:p>
          <a:endParaRPr lang="ru-RU" sz="1600"/>
        </a:p>
      </dgm:t>
    </dgm:pt>
    <dgm:pt modelId="{C96720DD-2413-48BA-8F97-0F03D362BAC4}" type="parTrans" cxnId="{5532B042-4DC1-4935-90D3-35F596A8516E}">
      <dgm:prSet/>
      <dgm:spPr/>
      <dgm:t>
        <a:bodyPr/>
        <a:lstStyle/>
        <a:p>
          <a:endParaRPr lang="ru-RU" sz="1600"/>
        </a:p>
      </dgm:t>
    </dgm:pt>
    <dgm:pt modelId="{FFE0A7CF-2B98-49A3-984E-DC5FAEF676B0}" type="pres">
      <dgm:prSet presAssocID="{11DC25C3-2280-47E0-93E8-5FEE70E5D7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155A98-4C69-443A-A7A3-321FB95A4EC9}" type="pres">
      <dgm:prSet presAssocID="{09630C2C-C306-438F-8592-9873D1911CA8}" presName="boxAndChildren" presStyleCnt="0"/>
      <dgm:spPr/>
      <dgm:t>
        <a:bodyPr/>
        <a:lstStyle/>
        <a:p>
          <a:endParaRPr lang="ru-RU"/>
        </a:p>
      </dgm:t>
    </dgm:pt>
    <dgm:pt modelId="{007DEE65-08AA-423F-89D8-80DB5EE61A3C}" type="pres">
      <dgm:prSet presAssocID="{09630C2C-C306-438F-8592-9873D1911CA8}" presName="parentTextBox" presStyleLbl="node1" presStyleIdx="0" presStyleCnt="6"/>
      <dgm:spPr/>
      <dgm:t>
        <a:bodyPr/>
        <a:lstStyle/>
        <a:p>
          <a:endParaRPr lang="ru-RU"/>
        </a:p>
      </dgm:t>
    </dgm:pt>
    <dgm:pt modelId="{2FCB7434-DE44-454E-B562-EB56765939F8}" type="pres">
      <dgm:prSet presAssocID="{34ED2969-0849-4218-8EF6-651B6F9FE774}" presName="sp" presStyleCnt="0"/>
      <dgm:spPr/>
      <dgm:t>
        <a:bodyPr/>
        <a:lstStyle/>
        <a:p>
          <a:endParaRPr lang="ru-RU"/>
        </a:p>
      </dgm:t>
    </dgm:pt>
    <dgm:pt modelId="{71644F41-C6CB-4477-B99A-E7A1D1675471}" type="pres">
      <dgm:prSet presAssocID="{591B8639-7764-4BFD-9D6C-212E30E55D58}" presName="arrowAndChildren" presStyleCnt="0"/>
      <dgm:spPr/>
      <dgm:t>
        <a:bodyPr/>
        <a:lstStyle/>
        <a:p>
          <a:endParaRPr lang="ru-RU"/>
        </a:p>
      </dgm:t>
    </dgm:pt>
    <dgm:pt modelId="{C8E51315-9BBE-488F-A53D-10DE79554A25}" type="pres">
      <dgm:prSet presAssocID="{591B8639-7764-4BFD-9D6C-212E30E55D58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11BC1615-4867-40F5-AEDA-4730836831E3}" type="pres">
      <dgm:prSet presAssocID="{77AD120F-24EB-4928-83D9-AAA74EEEFEB1}" presName="sp" presStyleCnt="0"/>
      <dgm:spPr/>
      <dgm:t>
        <a:bodyPr/>
        <a:lstStyle/>
        <a:p>
          <a:endParaRPr lang="ru-RU"/>
        </a:p>
      </dgm:t>
    </dgm:pt>
    <dgm:pt modelId="{7DB9F73C-F309-4936-A1F1-EFDC3CFBF606}" type="pres">
      <dgm:prSet presAssocID="{B7440396-8690-4962-88E1-B0B5F5777CA1}" presName="arrowAndChildren" presStyleCnt="0"/>
      <dgm:spPr/>
      <dgm:t>
        <a:bodyPr/>
        <a:lstStyle/>
        <a:p>
          <a:endParaRPr lang="ru-RU"/>
        </a:p>
      </dgm:t>
    </dgm:pt>
    <dgm:pt modelId="{1132745C-7F4F-4955-A8ED-70A5E7A05664}" type="pres">
      <dgm:prSet presAssocID="{B7440396-8690-4962-88E1-B0B5F5777CA1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2F35BE1-9CD6-4BDA-B9F0-FFD7AA7C92EB}" type="pres">
      <dgm:prSet presAssocID="{D986FF44-0517-4614-91FE-FA2A8F0F8667}" presName="sp" presStyleCnt="0"/>
      <dgm:spPr/>
      <dgm:t>
        <a:bodyPr/>
        <a:lstStyle/>
        <a:p>
          <a:endParaRPr lang="ru-RU"/>
        </a:p>
      </dgm:t>
    </dgm:pt>
    <dgm:pt modelId="{E7A3648A-F7DC-4119-ADC7-77ACAF571C75}" type="pres">
      <dgm:prSet presAssocID="{9FA073A5-C23B-4EF5-A195-6F5597F1FC72}" presName="arrowAndChildren" presStyleCnt="0"/>
      <dgm:spPr/>
      <dgm:t>
        <a:bodyPr/>
        <a:lstStyle/>
        <a:p>
          <a:endParaRPr lang="ru-RU"/>
        </a:p>
      </dgm:t>
    </dgm:pt>
    <dgm:pt modelId="{3BE7361E-AEC4-4EAF-9AE2-895B03B8EFC4}" type="pres">
      <dgm:prSet presAssocID="{9FA073A5-C23B-4EF5-A195-6F5597F1FC72}" presName="parentTextArrow" presStyleLbl="node1" presStyleIdx="3" presStyleCnt="6" custLinFactNeighborX="0" custLinFactNeighborY="5106"/>
      <dgm:spPr/>
      <dgm:t>
        <a:bodyPr/>
        <a:lstStyle/>
        <a:p>
          <a:endParaRPr lang="ru-RU"/>
        </a:p>
      </dgm:t>
    </dgm:pt>
    <dgm:pt modelId="{B19B8796-5845-4749-B331-8B1707EC782F}" type="pres">
      <dgm:prSet presAssocID="{CE29E80E-BC8B-4420-B16A-B2CA1C9707B2}" presName="sp" presStyleCnt="0"/>
      <dgm:spPr/>
      <dgm:t>
        <a:bodyPr/>
        <a:lstStyle/>
        <a:p>
          <a:endParaRPr lang="ru-RU"/>
        </a:p>
      </dgm:t>
    </dgm:pt>
    <dgm:pt modelId="{B26DCC70-135C-4F68-A5B8-3C04C0F0D494}" type="pres">
      <dgm:prSet presAssocID="{B9A789F6-F3FC-44AE-9826-A7DF92677E02}" presName="arrowAndChildren" presStyleCnt="0"/>
      <dgm:spPr/>
      <dgm:t>
        <a:bodyPr/>
        <a:lstStyle/>
        <a:p>
          <a:endParaRPr lang="ru-RU"/>
        </a:p>
      </dgm:t>
    </dgm:pt>
    <dgm:pt modelId="{351137DD-C4C7-47BB-86F8-A87D565AD4AE}" type="pres">
      <dgm:prSet presAssocID="{B9A789F6-F3FC-44AE-9826-A7DF92677E02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8DFEE7C9-39CE-4AEF-AFE9-6D2F39F9E652}" type="pres">
      <dgm:prSet presAssocID="{EA4F6111-19AD-4E98-A5DC-3AF20F770120}" presName="sp" presStyleCnt="0"/>
      <dgm:spPr/>
      <dgm:t>
        <a:bodyPr/>
        <a:lstStyle/>
        <a:p>
          <a:endParaRPr lang="ru-RU"/>
        </a:p>
      </dgm:t>
    </dgm:pt>
    <dgm:pt modelId="{940A2770-4D24-4B30-8D27-9A067D2EEDF0}" type="pres">
      <dgm:prSet presAssocID="{D6000B79-284C-4604-B331-E50F7DFB5AE1}" presName="arrowAndChildren" presStyleCnt="0"/>
      <dgm:spPr/>
      <dgm:t>
        <a:bodyPr/>
        <a:lstStyle/>
        <a:p>
          <a:endParaRPr lang="ru-RU"/>
        </a:p>
      </dgm:t>
    </dgm:pt>
    <dgm:pt modelId="{F065171F-D90F-40C2-BB75-1D6EE3A3EB9A}" type="pres">
      <dgm:prSet presAssocID="{D6000B79-284C-4604-B331-E50F7DFB5AE1}" presName="parentTextArrow" presStyleLbl="node1" presStyleIdx="5" presStyleCnt="6" custScaleY="64859"/>
      <dgm:spPr/>
      <dgm:t>
        <a:bodyPr/>
        <a:lstStyle/>
        <a:p>
          <a:endParaRPr lang="ru-RU"/>
        </a:p>
      </dgm:t>
    </dgm:pt>
  </dgm:ptLst>
  <dgm:cxnLst>
    <dgm:cxn modelId="{D4BB5EC0-072C-4338-8D7C-CB0EAB233383}" type="presOf" srcId="{D6000B79-284C-4604-B331-E50F7DFB5AE1}" destId="{F065171F-D90F-40C2-BB75-1D6EE3A3EB9A}" srcOrd="0" destOrd="0" presId="urn:microsoft.com/office/officeart/2005/8/layout/process4"/>
    <dgm:cxn modelId="{4CA0EE93-01A0-48FF-95C9-12FC7668DA7B}" type="presOf" srcId="{9FA073A5-C23B-4EF5-A195-6F5597F1FC72}" destId="{3BE7361E-AEC4-4EAF-9AE2-895B03B8EFC4}" srcOrd="0" destOrd="0" presId="urn:microsoft.com/office/officeart/2005/8/layout/process4"/>
    <dgm:cxn modelId="{5050DF7E-51FE-4DF6-8570-78AE9BFE4CBB}" type="presOf" srcId="{11DC25C3-2280-47E0-93E8-5FEE70E5D7C3}" destId="{FFE0A7CF-2B98-49A3-984E-DC5FAEF676B0}" srcOrd="0" destOrd="0" presId="urn:microsoft.com/office/officeart/2005/8/layout/process4"/>
    <dgm:cxn modelId="{99DE91C9-CEB5-4047-880E-B3A0FB8C97D9}" srcId="{11DC25C3-2280-47E0-93E8-5FEE70E5D7C3}" destId="{591B8639-7764-4BFD-9D6C-212E30E55D58}" srcOrd="4" destOrd="0" parTransId="{EFDD0F7E-126B-4CA9-955F-5ED9D8CCF897}" sibTransId="{34ED2969-0849-4218-8EF6-651B6F9FE774}"/>
    <dgm:cxn modelId="{3502B287-0EA2-4B59-AAB9-985B7C497DA1}" type="presOf" srcId="{591B8639-7764-4BFD-9D6C-212E30E55D58}" destId="{C8E51315-9BBE-488F-A53D-10DE79554A25}" srcOrd="0" destOrd="0" presId="urn:microsoft.com/office/officeart/2005/8/layout/process4"/>
    <dgm:cxn modelId="{5532B042-4DC1-4935-90D3-35F596A8516E}" srcId="{11DC25C3-2280-47E0-93E8-5FEE70E5D7C3}" destId="{B9A789F6-F3FC-44AE-9826-A7DF92677E02}" srcOrd="1" destOrd="0" parTransId="{C96720DD-2413-48BA-8F97-0F03D362BAC4}" sibTransId="{CE29E80E-BC8B-4420-B16A-B2CA1C9707B2}"/>
    <dgm:cxn modelId="{2D9EFDC8-F258-43A5-BF8F-C2BB2907435F}" srcId="{11DC25C3-2280-47E0-93E8-5FEE70E5D7C3}" destId="{D6000B79-284C-4604-B331-E50F7DFB5AE1}" srcOrd="0" destOrd="0" parTransId="{DD1ACAC5-AE2C-45D5-BF83-461824218612}" sibTransId="{EA4F6111-19AD-4E98-A5DC-3AF20F770120}"/>
    <dgm:cxn modelId="{E569AD89-5D6B-4F85-A99B-4F3B20BA2201}" srcId="{11DC25C3-2280-47E0-93E8-5FEE70E5D7C3}" destId="{B7440396-8690-4962-88E1-B0B5F5777CA1}" srcOrd="3" destOrd="0" parTransId="{D6327485-8685-4232-890C-7A4324618D42}" sibTransId="{77AD120F-24EB-4928-83D9-AAA74EEEFEB1}"/>
    <dgm:cxn modelId="{A9B141E8-9FD5-4AEF-A15B-12BFBE9F2B0F}" srcId="{11DC25C3-2280-47E0-93E8-5FEE70E5D7C3}" destId="{09630C2C-C306-438F-8592-9873D1911CA8}" srcOrd="5" destOrd="0" parTransId="{AC67BA27-841D-44AE-9977-367ADA0B816A}" sibTransId="{F0222FBA-290A-461F-84E2-DDEE440AA93F}"/>
    <dgm:cxn modelId="{93236E45-7534-419B-B9EC-E651BB2FD6A3}" type="presOf" srcId="{B9A789F6-F3FC-44AE-9826-A7DF92677E02}" destId="{351137DD-C4C7-47BB-86F8-A87D565AD4AE}" srcOrd="0" destOrd="0" presId="urn:microsoft.com/office/officeart/2005/8/layout/process4"/>
    <dgm:cxn modelId="{7CE063BE-054C-4058-A92C-4E2369447273}" type="presOf" srcId="{B7440396-8690-4962-88E1-B0B5F5777CA1}" destId="{1132745C-7F4F-4955-A8ED-70A5E7A05664}" srcOrd="0" destOrd="0" presId="urn:microsoft.com/office/officeart/2005/8/layout/process4"/>
    <dgm:cxn modelId="{4C71E4D8-1F88-48B1-AA60-3AB648270F8A}" srcId="{11DC25C3-2280-47E0-93E8-5FEE70E5D7C3}" destId="{9FA073A5-C23B-4EF5-A195-6F5597F1FC72}" srcOrd="2" destOrd="0" parTransId="{1A15F0B2-60AC-467E-9227-6A36F3CFE086}" sibTransId="{D986FF44-0517-4614-91FE-FA2A8F0F8667}"/>
    <dgm:cxn modelId="{CBA791A4-8082-49EA-8F87-25C873A90388}" type="presOf" srcId="{09630C2C-C306-438F-8592-9873D1911CA8}" destId="{007DEE65-08AA-423F-89D8-80DB5EE61A3C}" srcOrd="0" destOrd="0" presId="urn:microsoft.com/office/officeart/2005/8/layout/process4"/>
    <dgm:cxn modelId="{CB679335-1C1D-40A9-B969-6968CB69341A}" type="presParOf" srcId="{FFE0A7CF-2B98-49A3-984E-DC5FAEF676B0}" destId="{98155A98-4C69-443A-A7A3-321FB95A4EC9}" srcOrd="0" destOrd="0" presId="urn:microsoft.com/office/officeart/2005/8/layout/process4"/>
    <dgm:cxn modelId="{7275403B-B3C2-4AAE-9B68-C1824BB231C4}" type="presParOf" srcId="{98155A98-4C69-443A-A7A3-321FB95A4EC9}" destId="{007DEE65-08AA-423F-89D8-80DB5EE61A3C}" srcOrd="0" destOrd="0" presId="urn:microsoft.com/office/officeart/2005/8/layout/process4"/>
    <dgm:cxn modelId="{CF3C1981-2030-47F6-9E85-0B4B130ECB61}" type="presParOf" srcId="{FFE0A7CF-2B98-49A3-984E-DC5FAEF676B0}" destId="{2FCB7434-DE44-454E-B562-EB56765939F8}" srcOrd="1" destOrd="0" presId="urn:microsoft.com/office/officeart/2005/8/layout/process4"/>
    <dgm:cxn modelId="{24D15772-1E3E-457A-82F2-D036BA8AE613}" type="presParOf" srcId="{FFE0A7CF-2B98-49A3-984E-DC5FAEF676B0}" destId="{71644F41-C6CB-4477-B99A-E7A1D1675471}" srcOrd="2" destOrd="0" presId="urn:microsoft.com/office/officeart/2005/8/layout/process4"/>
    <dgm:cxn modelId="{BE635B13-3B4C-410B-A38B-80ADC95A61A2}" type="presParOf" srcId="{71644F41-C6CB-4477-B99A-E7A1D1675471}" destId="{C8E51315-9BBE-488F-A53D-10DE79554A25}" srcOrd="0" destOrd="0" presId="urn:microsoft.com/office/officeart/2005/8/layout/process4"/>
    <dgm:cxn modelId="{9A792933-FAE4-4FF6-826E-E4789D9040DE}" type="presParOf" srcId="{FFE0A7CF-2B98-49A3-984E-DC5FAEF676B0}" destId="{11BC1615-4867-40F5-AEDA-4730836831E3}" srcOrd="3" destOrd="0" presId="urn:microsoft.com/office/officeart/2005/8/layout/process4"/>
    <dgm:cxn modelId="{C8643119-F563-4119-8783-F90070D2F436}" type="presParOf" srcId="{FFE0A7CF-2B98-49A3-984E-DC5FAEF676B0}" destId="{7DB9F73C-F309-4936-A1F1-EFDC3CFBF606}" srcOrd="4" destOrd="0" presId="urn:microsoft.com/office/officeart/2005/8/layout/process4"/>
    <dgm:cxn modelId="{2810568A-F9F7-4A68-85D5-49E2B7A14E0A}" type="presParOf" srcId="{7DB9F73C-F309-4936-A1F1-EFDC3CFBF606}" destId="{1132745C-7F4F-4955-A8ED-70A5E7A05664}" srcOrd="0" destOrd="0" presId="urn:microsoft.com/office/officeart/2005/8/layout/process4"/>
    <dgm:cxn modelId="{6678BEB3-F161-4046-929F-5F8D3351D3EC}" type="presParOf" srcId="{FFE0A7CF-2B98-49A3-984E-DC5FAEF676B0}" destId="{42F35BE1-9CD6-4BDA-B9F0-FFD7AA7C92EB}" srcOrd="5" destOrd="0" presId="urn:microsoft.com/office/officeart/2005/8/layout/process4"/>
    <dgm:cxn modelId="{B4ACD698-1E24-4907-B74A-76B32D320DB2}" type="presParOf" srcId="{FFE0A7CF-2B98-49A3-984E-DC5FAEF676B0}" destId="{E7A3648A-F7DC-4119-ADC7-77ACAF571C75}" srcOrd="6" destOrd="0" presId="urn:microsoft.com/office/officeart/2005/8/layout/process4"/>
    <dgm:cxn modelId="{55A0CAD5-9C22-4DC2-9031-2DA4AA845FC3}" type="presParOf" srcId="{E7A3648A-F7DC-4119-ADC7-77ACAF571C75}" destId="{3BE7361E-AEC4-4EAF-9AE2-895B03B8EFC4}" srcOrd="0" destOrd="0" presId="urn:microsoft.com/office/officeart/2005/8/layout/process4"/>
    <dgm:cxn modelId="{F8A9F53E-6FA6-4E43-878D-375B115F8F5C}" type="presParOf" srcId="{FFE0A7CF-2B98-49A3-984E-DC5FAEF676B0}" destId="{B19B8796-5845-4749-B331-8B1707EC782F}" srcOrd="7" destOrd="0" presId="urn:microsoft.com/office/officeart/2005/8/layout/process4"/>
    <dgm:cxn modelId="{9E09460A-09EC-4FB6-977A-23ACE70C0194}" type="presParOf" srcId="{FFE0A7CF-2B98-49A3-984E-DC5FAEF676B0}" destId="{B26DCC70-135C-4F68-A5B8-3C04C0F0D494}" srcOrd="8" destOrd="0" presId="urn:microsoft.com/office/officeart/2005/8/layout/process4"/>
    <dgm:cxn modelId="{5974773A-1655-4620-BAC5-F1D2C0FB62A2}" type="presParOf" srcId="{B26DCC70-135C-4F68-A5B8-3C04C0F0D494}" destId="{351137DD-C4C7-47BB-86F8-A87D565AD4AE}" srcOrd="0" destOrd="0" presId="urn:microsoft.com/office/officeart/2005/8/layout/process4"/>
    <dgm:cxn modelId="{318104A6-55C6-4A69-ADC3-C6DB63AE0B63}" type="presParOf" srcId="{FFE0A7CF-2B98-49A3-984E-DC5FAEF676B0}" destId="{8DFEE7C9-39CE-4AEF-AFE9-6D2F39F9E652}" srcOrd="9" destOrd="0" presId="urn:microsoft.com/office/officeart/2005/8/layout/process4"/>
    <dgm:cxn modelId="{00D8AE8C-9346-42CA-99A7-79269CD37300}" type="presParOf" srcId="{FFE0A7CF-2B98-49A3-984E-DC5FAEF676B0}" destId="{940A2770-4D24-4B30-8D27-9A067D2EEDF0}" srcOrd="10" destOrd="0" presId="urn:microsoft.com/office/officeart/2005/8/layout/process4"/>
    <dgm:cxn modelId="{DA4DABC0-F2D9-464A-A699-062E136C1A06}" type="presParOf" srcId="{940A2770-4D24-4B30-8D27-9A067D2EEDF0}" destId="{F065171F-D90F-40C2-BB75-1D6EE3A3EB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DEE65-08AA-423F-89D8-80DB5EE61A3C}">
      <dsp:nvSpPr>
        <dsp:cNvPr id="0" name=""/>
        <dsp:cNvSpPr/>
      </dsp:nvSpPr>
      <dsp:spPr>
        <a:xfrm>
          <a:off x="0" y="5081148"/>
          <a:ext cx="8686800" cy="7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навантаження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kern="1200" dirty="0">
              <a:latin typeface="Arial"/>
              <a:cs typeface="Arial"/>
            </a:rPr>
            <a:t>‒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  логістична операція, що полягає в подачі, орієнтуванні й укладанні вантажу у транспортний засіб</a:t>
          </a:r>
          <a:endParaRPr lang="ru-RU" sz="1600" kern="1200" dirty="0"/>
        </a:p>
      </dsp:txBody>
      <dsp:txXfrm>
        <a:off x="0" y="5081148"/>
        <a:ext cx="8686800" cy="718009"/>
      </dsp:txXfrm>
    </dsp:sp>
    <dsp:sp modelId="{C8E51315-9BBE-488F-A53D-10DE79554A25}">
      <dsp:nvSpPr>
        <dsp:cNvPr id="0" name=""/>
        <dsp:cNvSpPr/>
      </dsp:nvSpPr>
      <dsp:spPr>
        <a:xfrm rot="10800000">
          <a:off x="0" y="3987619"/>
          <a:ext cx="8686800" cy="11042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  </a:t>
          </a: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комплектування й пакування товарів </a:t>
          </a:r>
          <a:r>
            <a:rPr lang="uk-UA" sz="1600" kern="1200" dirty="0">
              <a:latin typeface="Arial"/>
              <a:cs typeface="Arial"/>
            </a:rPr>
            <a:t>‒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/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товарне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оброблення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й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сортування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комплектування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замовлень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укладання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товарів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у тару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або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збільшенну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вантажну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одиницю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; 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упакування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товарів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пломбування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й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маркування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помаршрутне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комплектування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партій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товарів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комплектування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партій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товарів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за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одержувачами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1600" kern="1200" dirty="0"/>
        </a:p>
      </dsp:txBody>
      <dsp:txXfrm rot="10800000">
        <a:off x="0" y="3987619"/>
        <a:ext cx="8686800" cy="717540"/>
      </dsp:txXfrm>
    </dsp:sp>
    <dsp:sp modelId="{1132745C-7F4F-4955-A8ED-70A5E7A05664}">
      <dsp:nvSpPr>
        <dsp:cNvPr id="0" name=""/>
        <dsp:cNvSpPr/>
      </dsp:nvSpPr>
      <dsp:spPr>
        <a:xfrm rot="10800000">
          <a:off x="0" y="2894091"/>
          <a:ext cx="8686800" cy="11042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відбирання товарів з місць збереження 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може здійснюватись двома основними способами: відбирання цілого вантажного пакета; відбирання частини пакета без зняття піддона</a:t>
          </a:r>
          <a:endParaRPr lang="ru-RU" sz="1600" kern="1200" dirty="0"/>
        </a:p>
      </dsp:txBody>
      <dsp:txXfrm rot="10800000">
        <a:off x="0" y="2894091"/>
        <a:ext cx="8686800" cy="717540"/>
      </dsp:txXfrm>
    </dsp:sp>
    <dsp:sp modelId="{3BE7361E-AEC4-4EAF-9AE2-895B03B8EFC4}">
      <dsp:nvSpPr>
        <dsp:cNvPr id="0" name=""/>
        <dsp:cNvSpPr/>
      </dsp:nvSpPr>
      <dsp:spPr>
        <a:xfrm rot="10800000">
          <a:off x="0" y="1856947"/>
          <a:ext cx="8686800" cy="11042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розміщення на збереження 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(укладання товарів у стелажі, штабелі) </a:t>
          </a:r>
          <a:r>
            <a:rPr lang="uk-UA" sz="1600" kern="1200" dirty="0">
              <a:latin typeface="Arial"/>
              <a:cs typeface="Arial"/>
            </a:rPr>
            <a:t>‒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 прийнятий за кількістю і якістю вантаж переміщається в зону </a:t>
          </a:r>
          <a:r>
            <a:rPr lang="uk-UA" sz="1600" i="1" kern="1200" dirty="0">
              <a:latin typeface="Arial" panose="020B0604020202020204" pitchFamily="34" charset="0"/>
              <a:cs typeface="Arial" panose="020B0604020202020204" pitchFamily="34" charset="0"/>
            </a:rPr>
            <a:t>збереження.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 Тарно-штучні вантажі можуть зберігатися у стелажах або в штабелях</a:t>
          </a:r>
          <a:endParaRPr lang="ru-RU" sz="1600" kern="1200" dirty="0"/>
        </a:p>
      </dsp:txBody>
      <dsp:txXfrm rot="10800000">
        <a:off x="0" y="1856947"/>
        <a:ext cx="8686800" cy="717540"/>
      </dsp:txXfrm>
    </dsp:sp>
    <dsp:sp modelId="{351137DD-C4C7-47BB-86F8-A87D565AD4AE}">
      <dsp:nvSpPr>
        <dsp:cNvPr id="0" name=""/>
        <dsp:cNvSpPr/>
      </dsp:nvSpPr>
      <dsp:spPr>
        <a:xfrm rot="10800000">
          <a:off x="0" y="707033"/>
          <a:ext cx="8686800" cy="11042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приймання товарів </a:t>
          </a:r>
          <a:r>
            <a:rPr lang="uk-UA" sz="1600" kern="1200" dirty="0">
              <a:latin typeface="Arial"/>
              <a:cs typeface="Arial"/>
            </a:rPr>
            <a:t>‒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i="0" kern="1200" dirty="0">
              <a:latin typeface="Arial" panose="020B0604020202020204" pitchFamily="34" charset="0"/>
              <a:cs typeface="Arial" panose="020B0604020202020204" pitchFamily="34" charset="0"/>
            </a:rPr>
            <a:t>приймання на всіх етапах руху матеріального потоку від первинного джерела сировини до кінцевого споживача дозволяє постійно актуалізувати інформацію про його кількісний і якісний склад</a:t>
          </a:r>
          <a:endParaRPr lang="ru-RU" sz="1600" kern="1200" dirty="0"/>
        </a:p>
      </dsp:txBody>
      <dsp:txXfrm rot="10800000">
        <a:off x="0" y="707033"/>
        <a:ext cx="8686800" cy="717540"/>
      </dsp:txXfrm>
    </dsp:sp>
    <dsp:sp modelId="{F065171F-D90F-40C2-BB75-1D6EE3A3EB9A}">
      <dsp:nvSpPr>
        <dsp:cNvPr id="0" name=""/>
        <dsp:cNvSpPr/>
      </dsp:nvSpPr>
      <dsp:spPr>
        <a:xfrm rot="10800000">
          <a:off x="0" y="1566"/>
          <a:ext cx="8686800" cy="71623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розвантаження транспорту</a:t>
          </a:r>
          <a:r>
            <a:rPr lang="uk-UA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i="1" kern="1200" dirty="0">
              <a:latin typeface="Arial"/>
              <a:cs typeface="Arial"/>
            </a:rPr>
            <a:t>‒</a:t>
          </a:r>
          <a:r>
            <a:rPr lang="uk-UA" sz="16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логістична операція, що полягає у звільненні транспортного засобу від вантажу</a:t>
          </a:r>
          <a:endParaRPr lang="ru-RU" sz="1600" kern="1200" dirty="0"/>
        </a:p>
      </dsp:txBody>
      <dsp:txXfrm rot="10800000">
        <a:off x="0" y="1566"/>
        <a:ext cx="8686800" cy="465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4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32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3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49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31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55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9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0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3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7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C937-0B64-4EC1-9147-5986C3621CC3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6C59-D16D-4A51-AF7A-0BF92D069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mag.ru/article/10349-podemnye-stoly-dlya-sklada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5" y="4572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Тема 9</a:t>
            </a:r>
            <a:r>
              <a:rPr lang="uk-UA" sz="4000" b="1" dirty="0"/>
              <a:t>. Склад і транспорт у </a:t>
            </a:r>
            <a:r>
              <a:rPr lang="uk-UA" sz="4000" b="1" dirty="0" smtClean="0"/>
              <a:t>логістиці</a:t>
            </a:r>
          </a:p>
          <a:p>
            <a:endParaRPr lang="en-US" sz="4000" b="1" dirty="0" smtClean="0"/>
          </a:p>
          <a:p>
            <a:pPr marL="742950" indent="-742950">
              <a:buAutoNum type="arabicPeriod"/>
            </a:pPr>
            <a:r>
              <a:rPr lang="uk-UA" sz="4000" dirty="0" smtClean="0"/>
              <a:t>Роль </a:t>
            </a:r>
            <a:r>
              <a:rPr lang="uk-UA" sz="4000" dirty="0"/>
              <a:t>складів у виробництві </a:t>
            </a:r>
            <a:r>
              <a:rPr lang="uk-UA" sz="4000" dirty="0" smtClean="0"/>
              <a:t>й розподілі продукції</a:t>
            </a:r>
          </a:p>
          <a:p>
            <a:r>
              <a:rPr lang="uk-UA" sz="4000" dirty="0" smtClean="0"/>
              <a:t>2.    </a:t>
            </a:r>
            <a:r>
              <a:rPr lang="uk-UA" sz="4000" dirty="0"/>
              <a:t>Забезпечення єдності складського </a:t>
            </a:r>
            <a:r>
              <a:rPr lang="uk-UA" sz="4000" dirty="0" smtClean="0"/>
              <a:t>процесу із</a:t>
            </a:r>
            <a:r>
              <a:rPr lang="uk-UA" sz="4000" dirty="0"/>
              <a:t>  </a:t>
            </a:r>
            <a:r>
              <a:rPr lang="uk-UA" sz="4000" dirty="0" smtClean="0"/>
              <a:t>транспортним</a:t>
            </a:r>
          </a:p>
          <a:p>
            <a:r>
              <a:rPr lang="uk-UA" sz="4000" dirty="0" smtClean="0"/>
              <a:t>3</a:t>
            </a:r>
            <a:r>
              <a:rPr lang="uk-UA" sz="4000" dirty="0"/>
              <a:t>. Логістичне оцінювання видів транспорту.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27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Важливим фактором економічності власного складу є стабільно високий оборот. </a:t>
            </a:r>
            <a:endParaRPr lang="uk-UA" sz="2800" b="1" dirty="0" smtClean="0"/>
          </a:p>
          <a:p>
            <a:endParaRPr lang="uk-UA" sz="2800" b="1" dirty="0" smtClean="0"/>
          </a:p>
          <a:p>
            <a:r>
              <a:rPr lang="uk-UA" sz="2800" dirty="0" smtClean="0"/>
              <a:t>Також</a:t>
            </a:r>
            <a:r>
              <a:rPr lang="uk-UA" sz="2800" dirty="0"/>
              <a:t>, на користь вибору власного складу можна</a:t>
            </a:r>
            <a:r>
              <a:rPr lang="uk-UA" sz="2800" u="sng" dirty="0"/>
              <a:t> </a:t>
            </a:r>
            <a:r>
              <a:rPr lang="uk-UA" sz="2800" dirty="0"/>
              <a:t>зарахувати:</a:t>
            </a:r>
            <a:endParaRPr lang="ru-RU" sz="2800" dirty="0"/>
          </a:p>
          <a:p>
            <a:r>
              <a:rPr lang="uk-UA" sz="2800" dirty="0"/>
              <a:t> </a:t>
            </a:r>
            <a:r>
              <a:rPr lang="uk-UA" sz="2800" b="1" dirty="0" smtClean="0"/>
              <a:t>1)постійний </a:t>
            </a:r>
            <a:r>
              <a:rPr lang="uk-UA" sz="2800" b="1" dirty="0"/>
              <a:t>попит </a:t>
            </a:r>
            <a:r>
              <a:rPr lang="uk-UA" sz="2800" dirty="0"/>
              <a:t>із високою щільністю ринку збуту на території, що обслуговується складом</a:t>
            </a:r>
            <a:r>
              <a:rPr lang="uk-UA" sz="2800" dirty="0" smtClean="0"/>
              <a:t>;</a:t>
            </a:r>
          </a:p>
          <a:p>
            <a:r>
              <a:rPr lang="uk-UA" sz="2800" b="1" dirty="0" smtClean="0"/>
              <a:t>2) </a:t>
            </a:r>
            <a:r>
              <a:rPr lang="uk-UA" sz="2800" b="1" dirty="0"/>
              <a:t>необхідність підтримувати умови збереження </a:t>
            </a:r>
            <a:r>
              <a:rPr lang="uk-UA" sz="2800" dirty="0"/>
              <a:t>і контролю за якістю і схоронності продукції;</a:t>
            </a:r>
            <a:endParaRPr lang="ru-RU" sz="2800" dirty="0"/>
          </a:p>
          <a:p>
            <a:r>
              <a:rPr lang="uk-UA" sz="2800" b="1" dirty="0" smtClean="0"/>
              <a:t>3)прагнення </a:t>
            </a:r>
            <a:r>
              <a:rPr lang="uk-UA" sz="2800" b="1" dirty="0"/>
              <a:t>коректувати стратегію збуту </a:t>
            </a:r>
            <a:r>
              <a:rPr lang="uk-UA" sz="2800" dirty="0"/>
              <a:t>і підвищувати перелік </a:t>
            </a:r>
            <a:r>
              <a:rPr lang="uk-UA" sz="2800" dirty="0" smtClean="0"/>
              <a:t>пропонованих </a:t>
            </a:r>
            <a:r>
              <a:rPr lang="uk-UA" sz="2800" dirty="0"/>
              <a:t>клієнтові послуг, що дає певні переваги в конкурентній боротьбі.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55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Склади загального користування слід краще використовувати якщо:</a:t>
            </a:r>
            <a:endParaRPr lang="ru-RU" sz="2800" b="1" dirty="0"/>
          </a:p>
          <a:p>
            <a:r>
              <a:rPr lang="uk-UA" sz="2800" dirty="0"/>
              <a:t> </a:t>
            </a:r>
            <a:r>
              <a:rPr lang="uk-UA" sz="2800" dirty="0" smtClean="0"/>
              <a:t>1)мають </a:t>
            </a:r>
            <a:r>
              <a:rPr lang="uk-UA" sz="2800" dirty="0"/>
              <a:t>місце </a:t>
            </a:r>
            <a:r>
              <a:rPr lang="uk-UA" sz="2800" b="1" dirty="0"/>
              <a:t>малі обсяги обороту </a:t>
            </a:r>
            <a:r>
              <a:rPr lang="uk-UA" sz="2800" dirty="0"/>
              <a:t>фірми або сезонність товару, що зберігається;     </a:t>
            </a:r>
            <a:endParaRPr lang="ru-RU" sz="2800" dirty="0"/>
          </a:p>
          <a:p>
            <a:r>
              <a:rPr lang="uk-UA" sz="2800" dirty="0"/>
              <a:t> </a:t>
            </a:r>
            <a:r>
              <a:rPr lang="uk-UA" sz="2800" dirty="0" smtClean="0"/>
              <a:t>2) </a:t>
            </a:r>
            <a:r>
              <a:rPr lang="uk-UA" sz="2800" b="1" dirty="0" smtClean="0"/>
              <a:t>освоєння </a:t>
            </a:r>
            <a:r>
              <a:rPr lang="uk-UA" sz="2800" b="1" dirty="0"/>
              <a:t>нових ринків</a:t>
            </a:r>
            <a:r>
              <a:rPr lang="uk-UA" sz="2800" dirty="0"/>
              <a:t>, де рівень стабільності продажів або невідомий, або непостійний;</a:t>
            </a:r>
            <a:endParaRPr lang="ru-RU" sz="2800" dirty="0"/>
          </a:p>
          <a:p>
            <a:r>
              <a:rPr lang="uk-UA" sz="2800" dirty="0"/>
              <a:t>не плануються інвестицій фірми в розвиток складського </a:t>
            </a:r>
            <a:r>
              <a:rPr lang="uk-UA" sz="2800" dirty="0" smtClean="0"/>
              <a:t>господарства</a:t>
            </a:r>
            <a:r>
              <a:rPr lang="uk-UA" sz="2800" dirty="0"/>
              <a:t>; </a:t>
            </a:r>
            <a:endParaRPr lang="ru-RU" sz="2800" dirty="0"/>
          </a:p>
          <a:p>
            <a:r>
              <a:rPr lang="uk-UA" sz="2800" dirty="0"/>
              <a:t> </a:t>
            </a:r>
            <a:r>
              <a:rPr lang="uk-UA" sz="2800" dirty="0" smtClean="0"/>
              <a:t>3) є </a:t>
            </a:r>
            <a:r>
              <a:rPr lang="uk-UA" sz="2800" dirty="0"/>
              <a:t>потреба у </a:t>
            </a:r>
            <a:r>
              <a:rPr lang="uk-UA" sz="2800" b="1" dirty="0"/>
              <a:t>скороченні фінансових ризиків від володіння </a:t>
            </a:r>
            <a:r>
              <a:rPr lang="uk-UA" sz="2800" dirty="0"/>
              <a:t>своїми власними складами;</a:t>
            </a:r>
            <a:endParaRPr lang="ru-RU" sz="2800" dirty="0"/>
          </a:p>
          <a:p>
            <a:r>
              <a:rPr lang="uk-UA" sz="2800" dirty="0" smtClean="0"/>
              <a:t>4) </a:t>
            </a:r>
            <a:r>
              <a:rPr lang="uk-UA" sz="2800" dirty="0"/>
              <a:t>критично важливою є </a:t>
            </a:r>
            <a:r>
              <a:rPr lang="uk-UA" sz="2800" b="1" dirty="0"/>
              <a:t>гнучкість у споживанні складської площі </a:t>
            </a:r>
            <a:r>
              <a:rPr lang="uk-UA" sz="2800" dirty="0"/>
              <a:t>(</a:t>
            </a:r>
            <a:r>
              <a:rPr lang="uk-UA" sz="2800" dirty="0" smtClean="0"/>
              <a:t>можна </a:t>
            </a:r>
            <a:r>
              <a:rPr lang="uk-UA" sz="2800" dirty="0"/>
              <a:t>змінювати орендовані складські потужності й терміни їхньої оренди).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12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2. </a:t>
            </a:r>
            <a:r>
              <a:rPr lang="uk-UA" sz="2800" b="1" i="1" dirty="0"/>
              <a:t>Кількість складів і розміщення складської мережі.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endParaRPr lang="uk-UA" sz="2800" b="1" dirty="0" smtClean="0"/>
          </a:p>
          <a:p>
            <a:r>
              <a:rPr lang="uk-UA" sz="3600" dirty="0" smtClean="0"/>
              <a:t>Якщо</a:t>
            </a:r>
            <a:r>
              <a:rPr lang="uk-UA" sz="3600" b="1" dirty="0" smtClean="0"/>
              <a:t> </a:t>
            </a:r>
            <a:r>
              <a:rPr lang="uk-UA" sz="3600" dirty="0"/>
              <a:t>малі й</a:t>
            </a:r>
            <a:r>
              <a:rPr lang="uk-UA" sz="3600" b="1" dirty="0"/>
              <a:t> </a:t>
            </a:r>
            <a:r>
              <a:rPr lang="uk-UA" sz="3600" dirty="0"/>
              <a:t>середні фірми, мають, як правило, один склад, то для великих фірм таке питання є дуже складним, бо ухвалення правильного рішення пов’язане із значними труднощами.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50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07306"/>
              </p:ext>
            </p:extLst>
          </p:nvPr>
        </p:nvGraphicFramePr>
        <p:xfrm>
          <a:off x="152400" y="550460"/>
          <a:ext cx="8839200" cy="6148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836"/>
                <a:gridCol w="3070738"/>
                <a:gridCol w="2711866"/>
                <a:gridCol w="2651760"/>
              </a:tblGrid>
              <a:tr h="847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п/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Фактори, що враховуються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Централізоване розміщення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Децентралізоване розміщення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Потужність матеріальних потоків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Не висока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Висока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Попит на ринку збуту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Не високий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Високий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Розмір регіону збуту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й концентрація в ньому споживачів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Не великі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Великі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Капіталовкладення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Нижчі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Вищі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Транспортні витрати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і вартість утраченої вигоди від продажів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Вищі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Нижчі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Вартість складування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та запасів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Нижча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Вища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Рівень обслуговування клієнтів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Нижчий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Вищий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Частота і ритмічність поставок малими партіями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Низка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Висока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133290"/>
            <a:ext cx="73718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Порівняння варіантів розміщення складської мережі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4800"/>
            <a:ext cx="8534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3. </a:t>
            </a:r>
            <a:r>
              <a:rPr lang="uk-UA" sz="3200" b="1" i="1" dirty="0"/>
              <a:t>Розмір складу і його </a:t>
            </a:r>
            <a:r>
              <a:rPr lang="uk-UA" sz="3200" b="1" i="1" dirty="0" smtClean="0"/>
              <a:t>розташування</a:t>
            </a:r>
            <a:endParaRPr lang="uk-UA" sz="3200" b="1" dirty="0" smtClean="0"/>
          </a:p>
          <a:p>
            <a:endParaRPr lang="uk-UA" sz="3200" b="1" dirty="0" smtClean="0"/>
          </a:p>
          <a:p>
            <a:r>
              <a:rPr lang="uk-UA" sz="2800" dirty="0" smtClean="0"/>
              <a:t> </a:t>
            </a:r>
            <a:r>
              <a:rPr lang="uk-UA" sz="2800" dirty="0"/>
              <a:t>Ця проблема дуже близька по своїй суті питанню про вибір кількості складів і розміщенні складської мережі. </a:t>
            </a:r>
            <a:r>
              <a:rPr lang="uk-UA" sz="2800" b="1" i="1" dirty="0"/>
              <a:t>Проблема вирішується досить просто, якщо фірма вважає за </a:t>
            </a:r>
            <a:r>
              <a:rPr lang="uk-UA" sz="2800" b="1" i="1" dirty="0" smtClean="0"/>
              <a:t>доцільне </a:t>
            </a:r>
            <a:r>
              <a:rPr lang="uk-UA" sz="2800" b="1" i="1" dirty="0"/>
              <a:t>скористатися СЗК. </a:t>
            </a:r>
            <a:r>
              <a:rPr lang="uk-UA" sz="2800" dirty="0"/>
              <a:t>До того ж умови оренди можуть коректуватися залежно від мінливих інтересів фірми, тобто зі зміною ринку збуту можуть вибиратися відповідні склади в даному регіоні й необхідної складської площі.</a:t>
            </a:r>
            <a:endParaRPr lang="ru-RU" sz="2800" dirty="0"/>
          </a:p>
          <a:p>
            <a:r>
              <a:rPr lang="uk-UA" sz="2800" b="1" i="1" dirty="0"/>
              <a:t>Найбільш складним є рішення щодо власного складу фірми, якщо мова йде або про будівництво нового складу або купівлю наявних.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0608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Calibri"/>
                <a:cs typeface="Calibri"/>
              </a:rPr>
              <a:t>❶</a:t>
            </a:r>
            <a:r>
              <a:rPr lang="uk-UA" sz="2400" dirty="0" err="1" smtClean="0"/>
              <a:t>Для</a:t>
            </a:r>
            <a:r>
              <a:rPr lang="uk-UA" sz="2400" dirty="0" smtClean="0"/>
              <a:t>  </a:t>
            </a:r>
            <a:r>
              <a:rPr lang="uk-UA" sz="2400" dirty="0">
                <a:solidFill>
                  <a:srgbClr val="FF0000"/>
                </a:solidFill>
              </a:rPr>
              <a:t>визначення складських потужностей </a:t>
            </a:r>
            <a:r>
              <a:rPr lang="uk-UA" sz="2400" dirty="0"/>
              <a:t>треба враховувати </a:t>
            </a:r>
            <a:r>
              <a:rPr lang="uk-UA" sz="2400" b="1" dirty="0" smtClean="0"/>
              <a:t>вимоги </a:t>
            </a:r>
            <a:r>
              <a:rPr lang="uk-UA" sz="2400" b="1" dirty="0"/>
              <a:t>щодо умов і термінів збереження </a:t>
            </a:r>
            <a:r>
              <a:rPr lang="uk-UA" sz="2400" dirty="0"/>
              <a:t>певного виду сировини, матеріалів, готової продукції тощо</a:t>
            </a:r>
            <a:r>
              <a:rPr lang="uk-UA" sz="2400" dirty="0" smtClean="0"/>
              <a:t>.</a:t>
            </a:r>
          </a:p>
          <a:p>
            <a:endParaRPr lang="ru-RU" sz="2400" dirty="0"/>
          </a:p>
          <a:p>
            <a:r>
              <a:rPr lang="uk-UA" sz="2400" dirty="0" err="1" smtClean="0">
                <a:latin typeface="Calibri"/>
                <a:cs typeface="Calibri"/>
              </a:rPr>
              <a:t>❷</a:t>
            </a:r>
            <a:r>
              <a:rPr lang="uk-UA" sz="2400" dirty="0" err="1" smtClean="0"/>
              <a:t>Для</a:t>
            </a:r>
            <a:r>
              <a:rPr lang="uk-UA" sz="2400" dirty="0" smtClean="0"/>
              <a:t> </a:t>
            </a:r>
            <a:r>
              <a:rPr lang="uk-UA" sz="2400" dirty="0">
                <a:solidFill>
                  <a:srgbClr val="FF0000"/>
                </a:solidFill>
              </a:rPr>
              <a:t>розрахунку складського простору </a:t>
            </a:r>
            <a:r>
              <a:rPr lang="uk-UA" sz="2400" dirty="0"/>
              <a:t>треба скласти </a:t>
            </a:r>
            <a:r>
              <a:rPr lang="uk-UA" sz="2400" b="1" dirty="0"/>
              <a:t>прогноз попиту </a:t>
            </a:r>
            <a:r>
              <a:rPr lang="uk-UA" sz="2400" dirty="0"/>
              <a:t>на продукцію даного складу і визначити необхідні запаси (у натуральних величинах). Це завдання вирішується за допомогою наявних </a:t>
            </a:r>
            <a:r>
              <a:rPr lang="uk-UA" sz="2400" dirty="0" smtClean="0"/>
              <a:t>комп'ютерних </a:t>
            </a:r>
            <a:r>
              <a:rPr lang="uk-UA" sz="2400" dirty="0"/>
              <a:t>програм, які аналізують можливі варіації вирішень</a:t>
            </a:r>
            <a:r>
              <a:rPr lang="uk-UA" sz="2400" dirty="0" smtClean="0"/>
              <a:t>.</a:t>
            </a:r>
          </a:p>
          <a:p>
            <a:endParaRPr lang="ru-RU" sz="2400" dirty="0"/>
          </a:p>
          <a:p>
            <a:r>
              <a:rPr lang="uk-UA" sz="2400" dirty="0" err="1" smtClean="0">
                <a:latin typeface="Calibri"/>
                <a:cs typeface="Calibri"/>
              </a:rPr>
              <a:t>❸</a:t>
            </a:r>
            <a:r>
              <a:rPr lang="uk-UA" sz="2400" dirty="0" err="1" smtClean="0"/>
              <a:t>Під</a:t>
            </a:r>
            <a:r>
              <a:rPr lang="uk-UA" sz="2400" dirty="0" smtClean="0"/>
              <a:t> </a:t>
            </a:r>
            <a:r>
              <a:rPr lang="uk-UA" sz="2400" dirty="0"/>
              <a:t>час вибору </a:t>
            </a:r>
            <a:r>
              <a:rPr lang="uk-UA" sz="2400" dirty="0">
                <a:solidFill>
                  <a:srgbClr val="FF0000"/>
                </a:solidFill>
              </a:rPr>
              <a:t>місця розташування </a:t>
            </a:r>
            <a:r>
              <a:rPr lang="uk-UA" sz="2400" dirty="0"/>
              <a:t>складу з-поміж </a:t>
            </a:r>
            <a:r>
              <a:rPr lang="uk-UA" sz="2400" dirty="0" smtClean="0"/>
              <a:t>конкурентоздатних </a:t>
            </a:r>
            <a:r>
              <a:rPr lang="uk-UA" sz="2400" dirty="0"/>
              <a:t>варіантів оптимальним уважають той, котрий забезпечує </a:t>
            </a:r>
            <a:r>
              <a:rPr lang="uk-UA" sz="2400" b="1" dirty="0"/>
              <a:t>мінімум сумарних витрат </a:t>
            </a:r>
            <a:r>
              <a:rPr lang="uk-UA" sz="2400" dirty="0"/>
              <a:t>на будівництво, подальшу експлуатацію складу і транспортні витрати з доставки та відправлення вантажів.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82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4</a:t>
            </a:r>
            <a:r>
              <a:rPr lang="uk-UA" sz="4000" b="1" i="1" dirty="0"/>
              <a:t>. Вибір системи й організація процесу складування</a:t>
            </a:r>
            <a:r>
              <a:rPr lang="uk-UA" sz="4000" b="1" dirty="0"/>
              <a:t> </a:t>
            </a:r>
            <a:endParaRPr lang="uk-UA" sz="4000" b="1" dirty="0" smtClean="0"/>
          </a:p>
          <a:p>
            <a:r>
              <a:rPr lang="uk-UA" sz="3600" dirty="0" smtClean="0"/>
              <a:t>є </a:t>
            </a:r>
            <a:r>
              <a:rPr lang="uk-UA" sz="3600" dirty="0"/>
              <a:t>особливо актуальними в умовах експлуатації власного складу підприємства. </a:t>
            </a:r>
            <a:r>
              <a:rPr lang="uk-UA" sz="3600" b="1" i="1" dirty="0"/>
              <a:t>Вибір оптимальної системи складування дозволяє забезпечити максимальне використання складських потужностей, та, як наслідок,  зробити </a:t>
            </a:r>
            <a:r>
              <a:rPr lang="uk-UA" sz="3600" b="1" i="1" dirty="0" smtClean="0"/>
              <a:t>функціонування </a:t>
            </a:r>
            <a:r>
              <a:rPr lang="uk-UA" sz="3600" b="1" i="1" dirty="0"/>
              <a:t>складу рентабельним. 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5443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65851"/>
              </p:ext>
            </p:extLst>
          </p:nvPr>
        </p:nvGraphicFramePr>
        <p:xfrm>
          <a:off x="381000" y="838200"/>
          <a:ext cx="8458200" cy="5562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015"/>
                <a:gridCol w="2762185"/>
                <a:gridCol w="3048000"/>
              </a:tblGrid>
              <a:tr h="185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Операції, спрямовані на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координацію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функцій надходження (закупівлі)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Операції, безпосередньо пов'язані з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переробленням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вантажу і його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документуванням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Операції, спрямовані на координацію функцій </a:t>
                      </a:r>
                      <a:endParaRPr lang="uk-UA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відправлення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(продажу)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9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поставка запасів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контроль за поставками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розвантаження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і приймання вантажів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внутрішньоскладське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транспортування й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перевалювання вантажів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Складування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і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збереження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вантажів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комплектація замовлень клієнтів і відвантаження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транспортування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й експедиція замовлень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забезпечення обслуговування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клієнтів (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надання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послуг)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893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збирання і доставка порожніх 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товароносіїв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, контроль за виконанням замовлень, інформаційне обслуговування складу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3400" y="60447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Логістичний процес на складі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72613168"/>
              </p:ext>
            </p:extLst>
          </p:nvPr>
        </p:nvGraphicFramePr>
        <p:xfrm>
          <a:off x="228600" y="228600"/>
          <a:ext cx="8686800" cy="580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152400" y="6301860"/>
            <a:ext cx="899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Логістичний процес на складі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ÑÐ½Ð¾Ð²Ð½ÑÐµ ÑÐºÐ»Ð°Ð´ÑÐºÐ¸Ðµ Ð·Ð¾Ð½Ñ. Ð Ð¸Ñ.2.1. ÐÑÐ¸Ð½ÑÐ¸Ð¿Ð¸Ð°Ð»ÑÐ½Ð°Ñ ÑÑÐµÐ¼Ð° ÑÐºÐ»Ð°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" y="457200"/>
            <a:ext cx="896168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3810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k-UA" sz="4000" b="1" dirty="0"/>
              <a:t>Роль складів у виробництві й розподілі продукції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905000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Склади ‒ це будинки, спорудження й різноманітні   прибудови, призначені для приймання, розміщення і збереження товарів, що надійшли на них,  підготовки їх до споживання та відпускання </a:t>
            </a:r>
            <a:r>
              <a:rPr lang="uk-UA" sz="2800" b="1" i="1" dirty="0" smtClean="0">
                <a:solidFill>
                  <a:srgbClr val="FF0000"/>
                </a:solidFill>
              </a:rPr>
              <a:t>споживачеві.</a:t>
            </a:r>
          </a:p>
          <a:p>
            <a:r>
              <a:rPr lang="uk-UA" sz="2800" i="1" dirty="0"/>
              <a:t>	</a:t>
            </a:r>
            <a:r>
              <a:rPr lang="uk-UA" sz="2800" dirty="0" smtClean="0"/>
              <a:t>Склади </a:t>
            </a:r>
            <a:r>
              <a:rPr lang="uk-UA" sz="2800" dirty="0"/>
              <a:t>в логістиці розглядають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елементи систем руху товарів</a:t>
            </a:r>
            <a:r>
              <a:rPr lang="uk-UA" sz="2800" dirty="0"/>
              <a:t>, і, водночас,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самостійні системи</a:t>
            </a:r>
            <a:r>
              <a:rPr lang="uk-UA" sz="2800" dirty="0"/>
              <a:t>. Відповідно, виділяють дві групи завдань:</a:t>
            </a:r>
            <a:endParaRPr lang="ru-RU" sz="2800" dirty="0"/>
          </a:p>
          <a:p>
            <a:r>
              <a:rPr lang="uk-UA" sz="2800" dirty="0" smtClean="0"/>
              <a:t>1)завдання</a:t>
            </a:r>
            <a:r>
              <a:rPr lang="uk-UA" sz="2800" dirty="0"/>
              <a:t>, пов'язані зі складами, що виникають у процесі проектування систем руху товарів;</a:t>
            </a:r>
            <a:endParaRPr lang="ru-RU" sz="2800" dirty="0"/>
          </a:p>
          <a:p>
            <a:r>
              <a:rPr lang="uk-UA" sz="2800" dirty="0" smtClean="0"/>
              <a:t>2)завдання </a:t>
            </a:r>
            <a:r>
              <a:rPr lang="uk-UA" sz="2800" dirty="0"/>
              <a:t>на складах як самостійних систем.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73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4423" r="22910" b="15577"/>
          <a:stretch/>
        </p:blipFill>
        <p:spPr bwMode="auto">
          <a:xfrm>
            <a:off x="228600" y="533400"/>
            <a:ext cx="861821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2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1731" r="22694" b="17308"/>
          <a:stretch/>
        </p:blipFill>
        <p:spPr bwMode="auto">
          <a:xfrm>
            <a:off x="228600" y="457200"/>
            <a:ext cx="8915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1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21730" r="24099" b="31959"/>
          <a:stretch/>
        </p:blipFill>
        <p:spPr bwMode="auto">
          <a:xfrm>
            <a:off x="0" y="152400"/>
            <a:ext cx="8968463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4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28461" r="23451" b="28462"/>
          <a:stretch/>
        </p:blipFill>
        <p:spPr bwMode="auto">
          <a:xfrm>
            <a:off x="247946" y="381000"/>
            <a:ext cx="866745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19423" r="23234" b="15192"/>
          <a:stretch/>
        </p:blipFill>
        <p:spPr bwMode="auto">
          <a:xfrm>
            <a:off x="228600" y="304800"/>
            <a:ext cx="8610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6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96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/>
              <a:t>Площа робочих місць (</a:t>
            </a:r>
            <a:r>
              <a:rPr lang="uk-UA" sz="2800" i="1" dirty="0" err="1"/>
              <a:t>Sрм</a:t>
            </a:r>
            <a:r>
              <a:rPr lang="uk-UA" sz="2800" i="1" dirty="0"/>
              <a:t>)</a:t>
            </a:r>
            <a:endParaRPr lang="ru-RU" sz="2800" b="1" dirty="0"/>
          </a:p>
          <a:p>
            <a:r>
              <a:rPr lang="uk-UA" sz="2800" dirty="0"/>
              <a:t>Робоче місце завідувача складом, розміром 12 м</a:t>
            </a:r>
            <a:r>
              <a:rPr lang="uk-UA" sz="2800" baseline="30000" dirty="0"/>
              <a:t>2</a:t>
            </a:r>
            <a:r>
              <a:rPr lang="uk-UA" sz="2800" dirty="0"/>
              <a:t>, обладнують поблизу ділянки комплектації з можливістю максимального огляду складського приміщення.</a:t>
            </a:r>
            <a:endParaRPr lang="ru-RU" sz="2800" dirty="0"/>
          </a:p>
          <a:p>
            <a:r>
              <a:rPr lang="uk-UA" sz="2800" dirty="0"/>
              <a:t>Якщо на складі буде перевірятися якість товару, то робочі місця відповідного персоналу обладнають поблизу ділянки приймання, але  осторонь від основних вантажопотоків.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97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21731" r="27776" b="12307"/>
          <a:stretch/>
        </p:blipFill>
        <p:spPr bwMode="auto">
          <a:xfrm>
            <a:off x="457200" y="121693"/>
            <a:ext cx="83058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83511"/>
              </p:ext>
            </p:extLst>
          </p:nvPr>
        </p:nvGraphicFramePr>
        <p:xfrm>
          <a:off x="152398" y="990600"/>
          <a:ext cx="8839201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2"/>
                <a:gridCol w="3228376"/>
                <a:gridCol w="2639023"/>
              </a:tblGrid>
              <a:tr h="503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Перша стратегія ‒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поблизу від ринків збуту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Друга стратегія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‒ поблизу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від виробництва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Третя стратегія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‒ проміжне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розташування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132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Розміщення поблизу ринків збуту характерне для багатьох галузей.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Переваги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таких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розподільних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центрів полягають у забезпеченні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належної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якості обслуговування або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мінімізації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логістичних витрат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 найдешевшому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способі швидкого поповнення запасів. </a:t>
                      </a:r>
                      <a:endParaRPr lang="uk-UA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Недолік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: у певні періоди асортимент продукції може бути неповним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Полегшується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накопичення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потрібного для постачання споживачів асортименту продукції.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Переваги такого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розташування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складів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дає змогу відправляти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спо-живачам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змішані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вантажі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за консолідованими тарифами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ідвищений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рівень сервісу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поширюється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на весь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асорти-мент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продукції, яка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пос-тачається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Недолік: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великі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транспортні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витрати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у разі неможливості відправлення змішаних вантажів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Склади працюють за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</a:rPr>
                        <a:t>ті-єю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ж схемою, що і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</a:rPr>
                        <a:t>скла-ди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, розташовані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поблизу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виробництва: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накопи-чують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повний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асорти-мент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продукції та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від-правляють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замовникам змішані партії товарів за типовими тарифами. </a:t>
                      </a:r>
                      <a:endParaRPr lang="uk-UA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Кількість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, потужності, розташування і функції розподільних центрів залежать від розмірів матеріальних потоків, стратегії та фінансового стану підприємства, яке проектує мережу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розпо-дільних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центрів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224135"/>
            <a:ext cx="7315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Стратегії розташування розподільних складів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організація товаропровідної мережі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06605"/>
              </p:ext>
            </p:extLst>
          </p:nvPr>
        </p:nvGraphicFramePr>
        <p:xfrm>
          <a:off x="304800" y="533399"/>
          <a:ext cx="8534400" cy="5498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400"/>
              </a:tblGrid>
              <a:tr h="25660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Централізована товаропровідна мережа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‒ розподільний центр відправляє товари, виготовлені підприємством-виробником, кінцевим або проміжним споживачам у різні регіони країни (оптовим посередникам або безпосередньо в роздрібну торгову мережу).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Переваги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: можна зменшити запаси зберігання на складі готової продукції підприємства-виробника, відправляючи відразу всю виготовлену продукцію в розподільні центри.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Недоліки: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великі витрати на оформлення замовлень і транспортні витрати та доставку товарів споживачам – замовникам товарів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22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Децентралізована розподільча система з окремими складами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‒ в різних регіонах роль центрального розподільного складу відіграє склад готової продукції підприємства-виробника.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Переваги: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локальним розподільним центрам легше вивчати свої регіональні ринки, і вони можуть гнучко реагувати на ситуацію на них; нижчі витрати на оформлення замовлень та їх доставку до кінцевого споживача; більш оперативне оформлення замовлень.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Недоліки: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важко домогтися такої ж низької собівартості перероблення вантажів, як у великому автоматизованому розподільному центрі; має місце зростання вартості утримання складів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0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¾Ð¿ÑÐ¸Ð¼Ð¸Ð·Ð°ÑÐ¸Ñ ÐºÐ¾Ð»Ð¸ÑÐµÑÑÐ²Ð° Ð¿Ð¾ÑÑÐ¾Ð² Ð¿Ð¾Ð³ÑÑÐ·ÐºÐ¸ÑÐ°Ð·Ð³ÑÑÐ·ÐºÐ¸ Ð½Ð° ÑÐºÐ»Ð°Ð´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7808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02259"/>
              </p:ext>
            </p:extLst>
          </p:nvPr>
        </p:nvGraphicFramePr>
        <p:xfrm>
          <a:off x="314424" y="838200"/>
          <a:ext cx="8458199" cy="553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410"/>
                <a:gridCol w="1944759"/>
                <a:gridCol w="5690030"/>
              </a:tblGrid>
              <a:tr h="44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№ п/</a:t>
                      </a:r>
                      <a:r>
                        <a:rPr lang="uk-UA" sz="2000" dirty="0" err="1">
                          <a:effectLst/>
                        </a:rPr>
                        <a:t>п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Ознака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Види складів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1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Розмір складу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від </a:t>
                      </a:r>
                      <a:r>
                        <a:rPr lang="uk-UA" sz="2000" b="1" dirty="0">
                          <a:effectLst/>
                        </a:rPr>
                        <a:t>невеликих приміщень</a:t>
                      </a:r>
                      <a:r>
                        <a:rPr lang="uk-UA" sz="2000" dirty="0">
                          <a:effectLst/>
                        </a:rPr>
                        <a:t>, загальною площею в кілька сотень квадратних метрів, до </a:t>
                      </a:r>
                      <a:r>
                        <a:rPr lang="uk-UA" sz="2000" b="1" dirty="0">
                          <a:effectLst/>
                        </a:rPr>
                        <a:t>складів-гігантів</a:t>
                      </a:r>
                      <a:r>
                        <a:rPr lang="uk-UA" sz="2000" dirty="0">
                          <a:effectLst/>
                        </a:rPr>
                        <a:t>, що </a:t>
                      </a:r>
                      <a:r>
                        <a:rPr lang="uk-UA" sz="2000" dirty="0" smtClean="0">
                          <a:effectLst/>
                        </a:rPr>
                        <a:t>покривають </a:t>
                      </a:r>
                      <a:r>
                        <a:rPr lang="uk-UA" sz="2000" dirty="0">
                          <a:effectLst/>
                        </a:rPr>
                        <a:t>площі в сотні тисяч квадратних метрів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67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Висота укладання вантажів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 складах вантаж може зберігатися </a:t>
                      </a:r>
                      <a:r>
                        <a:rPr lang="uk-UA" sz="2000" b="1" dirty="0">
                          <a:effectLst/>
                        </a:rPr>
                        <a:t>не вище людського зросту</a:t>
                      </a:r>
                      <a:r>
                        <a:rPr lang="uk-UA" sz="2000" dirty="0">
                          <a:effectLst/>
                        </a:rPr>
                        <a:t>, в інших випадках необхідні спеціальні пристрої, здатні підняти і точно укласти вантаж в комірку на висоті </a:t>
                      </a:r>
                      <a:r>
                        <a:rPr lang="uk-UA" sz="2000" b="1" dirty="0">
                          <a:effectLst/>
                        </a:rPr>
                        <a:t>24 м і більшій.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1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Конструкція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окремі приміщення (</a:t>
                      </a:r>
                      <a:r>
                        <a:rPr lang="uk-UA" sz="2000" b="1" dirty="0">
                          <a:effectLst/>
                        </a:rPr>
                        <a:t>закриті</a:t>
                      </a:r>
                      <a:r>
                        <a:rPr lang="uk-UA" sz="2000" dirty="0">
                          <a:effectLst/>
                        </a:rPr>
                        <a:t>); склади, що мають лише дах або дах і одну, дві або три стіни </a:t>
                      </a:r>
                      <a:r>
                        <a:rPr lang="uk-UA" sz="2000" b="1" dirty="0">
                          <a:effectLst/>
                        </a:rPr>
                        <a:t>(напівзакриті</a:t>
                      </a:r>
                      <a:r>
                        <a:rPr lang="uk-UA" sz="2000" dirty="0">
                          <a:effectLst/>
                        </a:rPr>
                        <a:t>);  спеціально обладнані майданчики (</a:t>
                      </a:r>
                      <a:r>
                        <a:rPr lang="uk-UA" sz="2000" b="1" dirty="0">
                          <a:effectLst/>
                        </a:rPr>
                        <a:t>відкриті склади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00400" y="226368"/>
            <a:ext cx="268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 складів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8" t="33846" r="26694" b="26539"/>
          <a:stretch/>
        </p:blipFill>
        <p:spPr bwMode="auto">
          <a:xfrm>
            <a:off x="285466" y="228600"/>
            <a:ext cx="870613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0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914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9.2. Забезпечення єдності складського процесу із транспортним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7" t="21346" r="27018" b="13077"/>
          <a:stretch/>
        </p:blipFill>
        <p:spPr bwMode="auto">
          <a:xfrm>
            <a:off x="228600" y="520805"/>
            <a:ext cx="8763000" cy="618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8" y="838200"/>
            <a:ext cx="866199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¸Ñ. 1. ÐÐ¿ÑÐµÐ´ÐµÐ»ÐµÐ½Ð¸Ðµ Ð¾Ð¿ÑÐ¸Ð¼Ð°Ð»ÑÐ½Ð¾Ð³Ð¾ ÐºÐ¾Ð»Ð¸ÑÐµÑÑÐ²Ð° Ð¿Ð¾ÑÑÐ¾Ð² ÑÐ°Ð·Ð³ÑÑÐ·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781800" cy="59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t="25577" r="26911" b="10000"/>
          <a:stretch/>
        </p:blipFill>
        <p:spPr bwMode="auto">
          <a:xfrm>
            <a:off x="304800" y="228600"/>
            <a:ext cx="8686800" cy="63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7657" y="110825"/>
            <a:ext cx="87630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Переваги і недоліки поєднання постів навантаження та розвантаження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Приймання і відправлення продукції зі складу можуть виконуватися на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одній поєднаній ділянці, а можуть бути просторово роз'єднані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 той, і інший варіант мають свої переваги і недоліки.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Поєднання ділянок надходження і відвантаження продукції дозволяє: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зменшити розмір площі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що є необхідною умовою для виконання відповідної операції;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уникнути розкрадань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забезпечити належний контроль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за операціями розвантаження і навантаження;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підвищити коефіцієнт корисного використання обладнання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(за рахунок зосередження в одному місці всього обсягу вантажно-розвантажувальних робіт);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гнучко використовувати складський персонал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30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Недоліки:</a:t>
            </a:r>
          </a:p>
          <a:p>
            <a:pPr lvl="0"/>
            <a:r>
              <a:rPr lang="uk-UA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Основним </a:t>
            </a:r>
            <a:r>
              <a:rPr lang="uk-UA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недоліком поєднання ділянок приймання і відвантаження  </a:t>
            </a:r>
            <a:r>
              <a:rPr lang="uk-UA" sz="24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є виникнення так званих зустрічних вантажних потоків </a:t>
            </a:r>
            <a:r>
              <a:rPr lang="uk-UA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із усіма складностями, що випливають, у тому числі з можливою плутаниною між товарами, що відправляються, й одержуваними товарами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/>
              <a:t>Організація </a:t>
            </a:r>
            <a:r>
              <a:rPr lang="uk-UA" sz="2800" dirty="0"/>
              <a:t>в одному місці приймання і відправлення буде істотно ускладнена, </a:t>
            </a:r>
            <a:r>
              <a:rPr lang="uk-UA" sz="2800" b="1" dirty="0"/>
              <a:t>якщо тип і розміри транспорту, що прибуває і </a:t>
            </a:r>
            <a:r>
              <a:rPr lang="uk-UA" sz="2800" b="1" dirty="0" smtClean="0"/>
              <a:t>відправляється </a:t>
            </a:r>
            <a:r>
              <a:rPr lang="uk-UA" sz="2800" b="1" dirty="0"/>
              <a:t>зі складу, різні</a:t>
            </a:r>
            <a:r>
              <a:rPr lang="uk-UA" sz="2800" b="1" dirty="0" smtClean="0"/>
              <a:t>.</a:t>
            </a:r>
          </a:p>
          <a:p>
            <a:endParaRPr lang="uk-UA" sz="2800" b="1" dirty="0" smtClean="0"/>
          </a:p>
          <a:p>
            <a:r>
              <a:rPr lang="uk-UA" sz="2800" b="1" dirty="0" smtClean="0">
                <a:solidFill>
                  <a:srgbClr val="FF0000"/>
                </a:solidFill>
              </a:rPr>
              <a:t>Рекомендація: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uk-UA" sz="2800" dirty="0"/>
              <a:t>Полегшити організацію </a:t>
            </a:r>
            <a:r>
              <a:rPr lang="uk-UA" sz="2800" dirty="0" smtClean="0"/>
              <a:t>поєднаної </a:t>
            </a:r>
            <a:r>
              <a:rPr lang="uk-UA" sz="2800" dirty="0"/>
              <a:t>ділянки може </a:t>
            </a:r>
            <a:r>
              <a:rPr lang="uk-UA" sz="2800" b="1" dirty="0"/>
              <a:t>розподіл за часом операцій надходження і відправлення</a:t>
            </a:r>
            <a:r>
              <a:rPr lang="uk-UA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533400" y="377954"/>
            <a:ext cx="8305800" cy="4038600"/>
            <a:chOff x="0" y="0"/>
            <a:chExt cx="8028" cy="5209"/>
          </a:xfrm>
        </p:grpSpPr>
        <p:sp>
          <p:nvSpPr>
            <p:cNvPr id="3" name="Text Box 85"/>
            <p:cNvSpPr txBox="1">
              <a:spLocks noChangeArrowheads="1"/>
            </p:cNvSpPr>
            <p:nvPr/>
          </p:nvSpPr>
          <p:spPr bwMode="auto">
            <a:xfrm>
              <a:off x="90" y="0"/>
              <a:ext cx="7794" cy="37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cxnSp>
          <p:nvCxnSpPr>
            <p:cNvPr id="4" name="Line 86"/>
            <p:cNvCxnSpPr/>
            <p:nvPr/>
          </p:nvCxnSpPr>
          <p:spPr bwMode="auto">
            <a:xfrm>
              <a:off x="90" y="1914"/>
              <a:ext cx="779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tangle 87"/>
            <p:cNvSpPr>
              <a:spLocks noChangeArrowheads="1"/>
            </p:cNvSpPr>
            <p:nvPr/>
          </p:nvSpPr>
          <p:spPr bwMode="auto">
            <a:xfrm>
              <a:off x="7764" y="666"/>
              <a:ext cx="264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/>
            </a:p>
          </p:txBody>
        </p:sp>
        <p:sp>
          <p:nvSpPr>
            <p:cNvPr id="6" name="Rectangle 88"/>
            <p:cNvSpPr>
              <a:spLocks noChangeArrowheads="1"/>
            </p:cNvSpPr>
            <p:nvPr/>
          </p:nvSpPr>
          <p:spPr bwMode="auto">
            <a:xfrm>
              <a:off x="7764" y="2508"/>
              <a:ext cx="264" cy="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/>
            </a:p>
          </p:txBody>
        </p:sp>
        <p:sp>
          <p:nvSpPr>
            <p:cNvPr id="7" name="Rectangle 89"/>
            <p:cNvSpPr>
              <a:spLocks noChangeArrowheads="1"/>
            </p:cNvSpPr>
            <p:nvPr/>
          </p:nvSpPr>
          <p:spPr bwMode="auto">
            <a:xfrm>
              <a:off x="0" y="2508"/>
              <a:ext cx="282" cy="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/>
            </a:p>
          </p:txBody>
        </p:sp>
        <p:cxnSp>
          <p:nvCxnSpPr>
            <p:cNvPr id="8" name="Line 90"/>
            <p:cNvCxnSpPr/>
            <p:nvPr/>
          </p:nvCxnSpPr>
          <p:spPr bwMode="auto">
            <a:xfrm flipH="1" flipV="1">
              <a:off x="6060" y="348"/>
              <a:ext cx="1494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91"/>
            <p:cNvCxnSpPr/>
            <p:nvPr/>
          </p:nvCxnSpPr>
          <p:spPr bwMode="auto">
            <a:xfrm flipH="1">
              <a:off x="438" y="348"/>
              <a:ext cx="56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92"/>
            <p:cNvCxnSpPr/>
            <p:nvPr/>
          </p:nvCxnSpPr>
          <p:spPr bwMode="auto">
            <a:xfrm>
              <a:off x="438" y="348"/>
              <a:ext cx="0" cy="1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93"/>
            <p:cNvCxnSpPr/>
            <p:nvPr/>
          </p:nvCxnSpPr>
          <p:spPr bwMode="auto">
            <a:xfrm>
              <a:off x="438" y="1506"/>
              <a:ext cx="57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94"/>
            <p:cNvCxnSpPr/>
            <p:nvPr/>
          </p:nvCxnSpPr>
          <p:spPr bwMode="auto">
            <a:xfrm flipV="1">
              <a:off x="6150" y="1248"/>
              <a:ext cx="1404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95"/>
            <p:cNvCxnSpPr/>
            <p:nvPr/>
          </p:nvCxnSpPr>
          <p:spPr bwMode="auto">
            <a:xfrm flipH="1" flipV="1">
              <a:off x="5322" y="510"/>
              <a:ext cx="2232" cy="2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6"/>
            <p:cNvCxnSpPr/>
            <p:nvPr/>
          </p:nvCxnSpPr>
          <p:spPr bwMode="auto">
            <a:xfrm>
              <a:off x="5322" y="510"/>
              <a:ext cx="0" cy="7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97"/>
            <p:cNvCxnSpPr/>
            <p:nvPr/>
          </p:nvCxnSpPr>
          <p:spPr bwMode="auto">
            <a:xfrm flipV="1">
              <a:off x="5322" y="1068"/>
              <a:ext cx="2232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98"/>
            <p:cNvCxnSpPr/>
            <p:nvPr/>
          </p:nvCxnSpPr>
          <p:spPr bwMode="auto">
            <a:xfrm flipH="1" flipV="1">
              <a:off x="6150" y="2226"/>
              <a:ext cx="1296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99"/>
            <p:cNvCxnSpPr/>
            <p:nvPr/>
          </p:nvCxnSpPr>
          <p:spPr bwMode="auto">
            <a:xfrm flipH="1">
              <a:off x="6150" y="3144"/>
              <a:ext cx="1296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00"/>
            <p:cNvCxnSpPr/>
            <p:nvPr/>
          </p:nvCxnSpPr>
          <p:spPr bwMode="auto">
            <a:xfrm flipH="1">
              <a:off x="1722" y="3408"/>
              <a:ext cx="44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01"/>
            <p:cNvCxnSpPr/>
            <p:nvPr/>
          </p:nvCxnSpPr>
          <p:spPr bwMode="auto">
            <a:xfrm flipH="1" flipV="1">
              <a:off x="282" y="3144"/>
              <a:ext cx="1440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02"/>
            <p:cNvCxnSpPr/>
            <p:nvPr/>
          </p:nvCxnSpPr>
          <p:spPr bwMode="auto">
            <a:xfrm flipH="1">
              <a:off x="1722" y="2226"/>
              <a:ext cx="44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03"/>
            <p:cNvCxnSpPr/>
            <p:nvPr/>
          </p:nvCxnSpPr>
          <p:spPr bwMode="auto">
            <a:xfrm flipH="1">
              <a:off x="282" y="2226"/>
              <a:ext cx="144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04"/>
            <p:cNvCxnSpPr/>
            <p:nvPr/>
          </p:nvCxnSpPr>
          <p:spPr bwMode="auto">
            <a:xfrm flipH="1">
              <a:off x="900" y="2652"/>
              <a:ext cx="654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05"/>
            <p:cNvCxnSpPr/>
            <p:nvPr/>
          </p:nvCxnSpPr>
          <p:spPr bwMode="auto">
            <a:xfrm flipH="1">
              <a:off x="900" y="2982"/>
              <a:ext cx="654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106"/>
            <p:cNvSpPr txBox="1">
              <a:spLocks noChangeArrowheads="1"/>
            </p:cNvSpPr>
            <p:nvPr/>
          </p:nvSpPr>
          <p:spPr bwMode="auto">
            <a:xfrm>
              <a:off x="90" y="3912"/>
              <a:ext cx="7794" cy="12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uk-UA" sz="2000" dirty="0">
                  <a:latin typeface="Arial"/>
                  <a:ea typeface="Times New Roman"/>
                  <a:cs typeface="Times New Roman"/>
                </a:rPr>
                <a:t>«</a:t>
              </a:r>
              <a:r>
                <a:rPr lang="ru-RU" sz="2000" dirty="0" err="1">
                  <a:latin typeface="Arial"/>
                  <a:ea typeface="Times New Roman"/>
                  <a:cs typeface="Times New Roman"/>
                </a:rPr>
                <a:t>гаряча</a:t>
              </a:r>
              <a:r>
                <a:rPr lang="uk-UA" sz="2000" dirty="0">
                  <a:latin typeface="Arial"/>
                  <a:ea typeface="Times New Roman"/>
                  <a:cs typeface="Times New Roman"/>
                </a:rPr>
                <a:t>»</a:t>
              </a:r>
              <a:r>
                <a:rPr lang="ru-RU" sz="2000" dirty="0">
                  <a:latin typeface="Arial"/>
                  <a:ea typeface="Times New Roman"/>
                  <a:cs typeface="Times New Roman"/>
                </a:rPr>
                <a:t> </a:t>
              </a:r>
              <a:r>
                <a:rPr lang="ru-RU" sz="2000" dirty="0" err="1">
                  <a:latin typeface="Arial"/>
                  <a:ea typeface="Times New Roman"/>
                  <a:cs typeface="Times New Roman"/>
                </a:rPr>
                <a:t>лінія</a:t>
              </a:r>
              <a:endParaRPr lang="ru-RU" sz="2000" dirty="0">
                <a:latin typeface="Times New Roman"/>
                <a:ea typeface="Times New Roman"/>
              </a:endParaRPr>
            </a:p>
            <a:p>
              <a:r>
                <a:rPr lang="uk-UA" sz="2000" dirty="0">
                  <a:latin typeface="Arial"/>
                  <a:ea typeface="Times New Roman"/>
                  <a:cs typeface="Times New Roman"/>
                </a:rPr>
                <a:t> «</a:t>
              </a:r>
              <a:r>
                <a:rPr lang="ru-RU" sz="2000" dirty="0">
                  <a:latin typeface="Arial"/>
                  <a:ea typeface="Times New Roman"/>
                  <a:cs typeface="Times New Roman"/>
                </a:rPr>
                <a:t>холодна</a:t>
              </a:r>
              <a:r>
                <a:rPr lang="uk-UA" sz="2000" dirty="0">
                  <a:latin typeface="Arial"/>
                  <a:ea typeface="Times New Roman"/>
                  <a:cs typeface="Times New Roman"/>
                </a:rPr>
                <a:t>»</a:t>
              </a:r>
              <a:r>
                <a:rPr lang="ru-RU" sz="2000" dirty="0">
                  <a:latin typeface="Arial"/>
                  <a:ea typeface="Times New Roman"/>
                  <a:cs typeface="Times New Roman"/>
                </a:rPr>
                <a:t> </a:t>
              </a:r>
              <a:r>
                <a:rPr lang="ru-RU" sz="2000" dirty="0" err="1" smtClean="0">
                  <a:latin typeface="Arial"/>
                  <a:ea typeface="Times New Roman"/>
                  <a:cs typeface="Times New Roman"/>
                </a:rPr>
                <a:t>лінія</a:t>
              </a:r>
              <a:endParaRPr lang="ru-RU" sz="2000" dirty="0" smtClean="0">
                <a:latin typeface="Arial"/>
                <a:ea typeface="Times New Roman"/>
                <a:cs typeface="Times New Roman"/>
              </a:endParaRPr>
            </a:p>
            <a:p>
              <a:endParaRPr lang="ru-RU" sz="2000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ru-RU" sz="2000" dirty="0" smtClean="0">
                <a:effectLst/>
                <a:latin typeface="Arial"/>
                <a:ea typeface="Times New Roman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2000" dirty="0">
                  <a:effectLst/>
                  <a:latin typeface="Arial"/>
                  <a:ea typeface="Times New Roman"/>
                  <a:cs typeface="Times New Roman"/>
                </a:rPr>
                <a:t>				</a:t>
              </a:r>
              <a:r>
                <a:rPr lang="uk-UA" sz="2000" dirty="0" smtClean="0">
                  <a:effectLst/>
                  <a:latin typeface="Arial"/>
                  <a:ea typeface="Times New Roman"/>
                  <a:cs typeface="Times New Roman"/>
                </a:rPr>
                <a:t>        </a:t>
              </a:r>
              <a:r>
                <a:rPr lang="uk-UA" sz="20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2000" dirty="0">
                <a:effectLst/>
                <a:latin typeface="Times New Roman"/>
                <a:ea typeface="Times New Roman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endParaRPr lang="ru-RU" sz="2000" dirty="0" smtClean="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ru-RU" sz="2000" dirty="0" smtClean="0">
                  <a:effectLst/>
                  <a:latin typeface="Arial"/>
                  <a:ea typeface="Times New Roman"/>
                  <a:cs typeface="Times New Roman"/>
                </a:rPr>
                <a:t>Рис</a:t>
              </a:r>
              <a:r>
                <a:rPr lang="ru-RU" sz="2000" dirty="0">
                  <a:effectLst/>
                  <a:latin typeface="Arial"/>
                  <a:ea typeface="Times New Roman"/>
                  <a:cs typeface="Times New Roman"/>
                </a:rPr>
                <a:t>. </a:t>
              </a:r>
              <a:r>
                <a:rPr lang="ru-RU" sz="2000" b="1" dirty="0" smtClean="0"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ru-RU" sz="2000" b="1" dirty="0">
                  <a:effectLst/>
                  <a:latin typeface="Arial"/>
                  <a:ea typeface="Times New Roman"/>
                  <a:cs typeface="Times New Roman"/>
                </a:rPr>
                <a:t>Роз</a:t>
              </a:r>
              <a:r>
                <a:rPr lang="uk-UA" sz="2000" b="1" dirty="0">
                  <a:effectLst/>
                  <a:latin typeface="Arial"/>
                  <a:ea typeface="Times New Roman"/>
                  <a:cs typeface="Times New Roman"/>
                </a:rPr>
                <a:t>по</a:t>
              </a:r>
              <a:r>
                <a:rPr lang="ru-RU" sz="2000" b="1" dirty="0" err="1">
                  <a:effectLst/>
                  <a:latin typeface="Arial"/>
                  <a:ea typeface="Times New Roman"/>
                  <a:cs typeface="Times New Roman"/>
                </a:rPr>
                <a:t>діл</a:t>
              </a:r>
              <a:r>
                <a:rPr lang="ru-RU" sz="2000" b="1" dirty="0"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ru-RU" sz="2000" b="1" dirty="0" err="1">
                  <a:effectLst/>
                  <a:latin typeface="Arial"/>
                  <a:ea typeface="Times New Roman"/>
                  <a:cs typeface="Times New Roman"/>
                </a:rPr>
                <a:t>потоків</a:t>
              </a:r>
              <a:r>
                <a:rPr lang="ru-RU" sz="2000" b="1" dirty="0">
                  <a:effectLst/>
                  <a:latin typeface="Arial"/>
                  <a:ea typeface="Times New Roman"/>
                  <a:cs typeface="Times New Roman"/>
                </a:rPr>
                <a:t> на </a:t>
              </a:r>
              <a:r>
                <a:rPr lang="ru-RU" sz="2000" b="1" dirty="0" err="1">
                  <a:effectLst/>
                  <a:latin typeface="Arial"/>
                  <a:ea typeface="Times New Roman"/>
                  <a:cs typeface="Times New Roman"/>
                </a:rPr>
                <a:t>складі</a:t>
              </a:r>
              <a:r>
                <a:rPr lang="ru-RU" sz="2000" b="1" dirty="0">
                  <a:effectLst/>
                  <a:latin typeface="Arial"/>
                  <a:ea typeface="Times New Roman"/>
                  <a:cs typeface="Times New Roman"/>
                </a:rPr>
                <a:t> на </a:t>
              </a:r>
              <a:r>
                <a:rPr lang="ru-RU" sz="2000" b="1" dirty="0" err="1">
                  <a:effectLst/>
                  <a:latin typeface="Arial"/>
                  <a:ea typeface="Times New Roman"/>
                  <a:cs typeface="Times New Roman"/>
                </a:rPr>
                <a:t>підставі</a:t>
              </a:r>
              <a:r>
                <a:rPr lang="ru-RU" sz="2000" b="1" dirty="0">
                  <a:effectLst/>
                  <a:latin typeface="Arial"/>
                  <a:ea typeface="Times New Roman"/>
                  <a:cs typeface="Times New Roman"/>
                </a:rPr>
                <a:t> методу Парето</a:t>
              </a:r>
              <a:endParaRPr lang="ru-RU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51660" indent="-1851660">
                <a:spcBef>
                  <a:spcPts val="1200"/>
                </a:spcBef>
                <a:spcAft>
                  <a:spcPts val="300"/>
                </a:spcAft>
              </a:pPr>
              <a:r>
                <a:rPr lang="ru-RU" sz="20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Line 107"/>
            <p:cNvCxnSpPr/>
            <p:nvPr/>
          </p:nvCxnSpPr>
          <p:spPr bwMode="auto">
            <a:xfrm>
              <a:off x="3039" y="4146"/>
              <a:ext cx="19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08"/>
            <p:cNvCxnSpPr/>
            <p:nvPr/>
          </p:nvCxnSpPr>
          <p:spPr bwMode="auto">
            <a:xfrm>
              <a:off x="3039" y="4422"/>
              <a:ext cx="1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568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ransindustrial.ru/sites/default/files/porguzka_v_kamaz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9281"/>
            <a:ext cx="785424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147935"/>
            <a:ext cx="90678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20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Визначення розмірних параметрів навантажувальних і розвантажувальних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рамп.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Мінімальна ширина рампи, використовуваної для навантаження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 розвантаження транспорту, має бути не менша радіуса повороту навантажувача, що працює на ній плюс ще приблизно 1 м.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Більшість нових складів мають ширину розвантажувальних рамп 6 м. Відстань між осями дверних прорізів і постів навантаження автомобілів має бути не меншим ніж 3,6 м.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 цьому разі автомобілі можуть в'їжджати заднім ходом на місця навантаження без особливих труднощів.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Висота рамп має бути погоджена з висотою кузова транспорту, що обслуговується.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 вантажного автомобільного транспорту висота кузова від рівня дороги коливається залежно від типу: від 550 до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1 450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мм. Крім того, висота кузова залежить від завантаження автомобіля. Кузов повністю навантаженого автомобіля може бути на  30 см нижче від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незавантаженого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Платформи автомобілів-рефрижераторів звичайно вищі, ніж в автомобілів для далеких перевезень, не обладнаних холодильною камерою.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 зв'язку із цим рампи необхідно оснащувати пристроями для приймання автомобілів із різною навантажувальною висотою. Такими пристроями можуть бути стаціонарні або пересувні вантажопідйомні майданчики або вантажні містки.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4307" y="3424269"/>
          <a:ext cx="6255385" cy="877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965"/>
                <a:gridCol w="1438275"/>
                <a:gridCol w="42081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власників товару,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що зберігається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на складі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склад індивідуального користування, склад колективного користування або склад-готель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72774"/>
              </p:ext>
            </p:extLst>
          </p:nvPr>
        </p:nvGraphicFramePr>
        <p:xfrm>
          <a:off x="609600" y="533400"/>
          <a:ext cx="8229601" cy="594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972"/>
                <a:gridCol w="2249068"/>
                <a:gridCol w="5534561"/>
              </a:tblGrid>
              <a:tr h="6284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481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Ступінь механізації складських операцій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немеханізовані, механізовані, автоматизовані та </a:t>
                      </a:r>
                      <a:r>
                        <a:rPr lang="uk-UA" sz="2000" b="1" dirty="0" smtClean="0">
                          <a:effectLst/>
                        </a:rPr>
                        <a:t>автоматичні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3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Можливість доставки і вивезення вантажу за допомогою залізничного або водного транспорту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пристанційні або портові склади </a:t>
                      </a:r>
                      <a:r>
                        <a:rPr lang="uk-UA" sz="2000" dirty="0">
                          <a:effectLst/>
                        </a:rPr>
                        <a:t>(розташовані на </a:t>
                      </a:r>
                      <a:r>
                        <a:rPr lang="uk-UA" sz="2000" dirty="0" smtClean="0">
                          <a:effectLst/>
                        </a:rPr>
                        <a:t>території </a:t>
                      </a:r>
                      <a:r>
                        <a:rPr lang="uk-UA" sz="2000" dirty="0">
                          <a:effectLst/>
                        </a:rPr>
                        <a:t>залізничної станції або порту); </a:t>
                      </a:r>
                      <a:r>
                        <a:rPr lang="uk-UA" sz="2000" b="1" dirty="0">
                          <a:effectLst/>
                        </a:rPr>
                        <a:t>прирейкові</a:t>
                      </a:r>
                      <a:r>
                        <a:rPr lang="uk-UA" sz="2000" dirty="0">
                          <a:effectLst/>
                        </a:rPr>
                        <a:t> (що </a:t>
                      </a:r>
                      <a:r>
                        <a:rPr lang="uk-UA" sz="2000" dirty="0" smtClean="0">
                          <a:effectLst/>
                        </a:rPr>
                        <a:t>мають </a:t>
                      </a:r>
                      <a:r>
                        <a:rPr lang="uk-UA" sz="2000" dirty="0">
                          <a:effectLst/>
                        </a:rPr>
                        <a:t>підведену залізничну колію для подання  вагонів) і </a:t>
                      </a:r>
                      <a:r>
                        <a:rPr lang="uk-UA" sz="2000" b="1" dirty="0">
                          <a:effectLst/>
                        </a:rPr>
                        <a:t>глибинні </a:t>
                      </a:r>
                      <a:r>
                        <a:rPr lang="uk-UA" sz="2000" dirty="0">
                          <a:effectLst/>
                        </a:rPr>
                        <a:t>(для того щоб доставити вантаж від станції, пристані або порту до глибинного складу, необхідно скористатися автомобільним транспортом)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1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¿Ð¾Ð³ÑÑÐ·ÐºÐ° ÑÐ°Ð·Ð³ÑÑÐ·ÐºÐ° ÑÐ°Ð¼Ð¿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951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090"/>
            <a:ext cx="7604037" cy="55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1" y="152400"/>
            <a:ext cx="9067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Одним </a:t>
            </a:r>
            <a:r>
              <a:rPr lang="ru-RU" sz="2000" dirty="0"/>
              <a:t>из основных компонентов современного склада являются перегрузочные системы </a:t>
            </a: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ru-RU" sz="2800" b="1" dirty="0" err="1">
                <a:solidFill>
                  <a:srgbClr val="FF0000"/>
                </a:solidFill>
              </a:rPr>
              <a:t>docking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systems</a:t>
            </a:r>
            <a:r>
              <a:rPr lang="ru-RU" sz="2800" b="1" dirty="0">
                <a:solidFill>
                  <a:srgbClr val="FF0000"/>
                </a:solidFill>
              </a:rPr>
              <a:t>), </a:t>
            </a:r>
            <a:r>
              <a:rPr lang="ru-RU" sz="2000" dirty="0"/>
              <a:t>предназначенные для погрузки-разгрузки автотранспортных средств, доставляющих груз непосредственно из складского помещения с использованием соответствующего оборудования. </a:t>
            </a:r>
            <a:endParaRPr lang="en-US" sz="2000" dirty="0" smtClean="0"/>
          </a:p>
          <a:p>
            <a:r>
              <a:rPr lang="ru-RU" sz="2000" dirty="0" smtClean="0"/>
              <a:t>Идея</a:t>
            </a:r>
            <a:r>
              <a:rPr lang="ru-RU" sz="2000" dirty="0"/>
              <a:t>, лежащая в основе перегрузочных систем, проста и очевидна: отдельные компоненты перегрузочной и вспомогательной техники объединяются в единый, компактный и экономичный комплекс. </a:t>
            </a:r>
            <a:r>
              <a:rPr lang="ru-RU" sz="2000" b="1" dirty="0"/>
              <a:t>Основная проблема, которую решает такая система, это преодоление разности в высоте уровней двух перегрузочных площадок – пола склада и кузова припаркованного автомобиля. </a:t>
            </a:r>
            <a:r>
              <a:rPr lang="ru-RU" sz="2000" dirty="0"/>
              <a:t>Помимо этого использование перегрузочных систем позволяет реализовать и целый ряд других, не менее важных требований и функций:</a:t>
            </a:r>
          </a:p>
          <a:p>
            <a:r>
              <a:rPr lang="ru-RU" sz="2000" dirty="0" smtClean="0">
                <a:latin typeface="Calibri"/>
                <a:cs typeface="Calibri"/>
              </a:rPr>
              <a:t>❶</a:t>
            </a:r>
            <a:r>
              <a:rPr lang="ru-RU" sz="2000" dirty="0" smtClean="0"/>
              <a:t>повысить безопасность транспортировки и ликвидировать возможность несанкционированного доступа к грузу при его обработке;</a:t>
            </a:r>
          </a:p>
          <a:p>
            <a:r>
              <a:rPr lang="ru-RU" sz="2000" dirty="0" smtClean="0">
                <a:latin typeface="Calibri"/>
                <a:cs typeface="Calibri"/>
              </a:rPr>
              <a:t>❷</a:t>
            </a:r>
            <a:r>
              <a:rPr lang="ru-RU" sz="2000" dirty="0" smtClean="0"/>
              <a:t>резко </a:t>
            </a:r>
            <a:r>
              <a:rPr lang="ru-RU" sz="2000" dirty="0"/>
              <a:t>уменьшить затраты, связанные с повреждением груза при перегрузке, в том числе от воздействия неблагоприятных климатических условий, перепадов температуры;</a:t>
            </a:r>
          </a:p>
          <a:p>
            <a:r>
              <a:rPr lang="ru-RU" sz="2000" dirty="0" smtClean="0">
                <a:latin typeface="Calibri"/>
                <a:cs typeface="Calibri"/>
              </a:rPr>
              <a:t>❸</a:t>
            </a:r>
            <a:r>
              <a:rPr lang="ru-RU" sz="2000" dirty="0" smtClean="0"/>
              <a:t>увеличить </a:t>
            </a:r>
            <a:r>
              <a:rPr lang="ru-RU" sz="2000" dirty="0"/>
              <a:t>скорость обработки груза;</a:t>
            </a:r>
          </a:p>
          <a:p>
            <a:r>
              <a:rPr lang="ru-RU" sz="2000" dirty="0" smtClean="0">
                <a:latin typeface="Calibri"/>
                <a:cs typeface="Calibri"/>
              </a:rPr>
              <a:t>❹</a:t>
            </a:r>
            <a:r>
              <a:rPr lang="ru-RU" sz="2000" dirty="0" smtClean="0"/>
              <a:t>снизить </a:t>
            </a:r>
            <a:r>
              <a:rPr lang="ru-RU" sz="2000" dirty="0"/>
              <a:t>тепловые потери внутри складских помещений;</a:t>
            </a:r>
          </a:p>
          <a:p>
            <a:r>
              <a:rPr lang="ru-RU" sz="2000" dirty="0" smtClean="0">
                <a:latin typeface="Calibri"/>
                <a:cs typeface="Calibri"/>
              </a:rPr>
              <a:t>❺</a:t>
            </a:r>
            <a:r>
              <a:rPr lang="ru-RU" sz="2000" dirty="0" smtClean="0"/>
              <a:t>улучшить </a:t>
            </a:r>
            <a:r>
              <a:rPr lang="ru-RU" sz="2000" dirty="0"/>
              <a:t>безопасность, комфортность и эффективность работы персонала;</a:t>
            </a:r>
          </a:p>
          <a:p>
            <a:r>
              <a:rPr lang="ru-RU" sz="2000" dirty="0" smtClean="0">
                <a:latin typeface="Calibri"/>
                <a:cs typeface="Calibri"/>
              </a:rPr>
              <a:t>❻</a:t>
            </a:r>
            <a:r>
              <a:rPr lang="ru-RU" sz="2000" dirty="0" smtClean="0"/>
              <a:t>увеличить </a:t>
            </a:r>
            <a:r>
              <a:rPr lang="ru-RU" sz="2000" dirty="0"/>
              <a:t>эффективность использования погрузочно-транспортного оборудования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439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itmag.ru/article/10623-docking-systems-peregruzka-bez-problem/Images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63627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itmag.ru/article/10623-docking-systems-peregruzka-bez-problem/Images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90600"/>
            <a:ext cx="9001125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itmag.ru/article/10624-docking-systems-peregruzka-bez-problem-prodoljenie/Images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2" y="533400"/>
            <a:ext cx="850188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92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стандартный вариант оснащения перегрузочной системы входят: </a:t>
            </a:r>
            <a:endParaRPr lang="en-US" sz="3200" dirty="0" smtClean="0"/>
          </a:p>
          <a:p>
            <a:r>
              <a:rPr lang="ru-RU" sz="3200" dirty="0" smtClean="0">
                <a:latin typeface="Calibri"/>
                <a:cs typeface="Calibri"/>
              </a:rPr>
              <a:t>❶</a:t>
            </a:r>
            <a:r>
              <a:rPr lang="ru-RU" sz="3200" dirty="0" smtClean="0"/>
              <a:t>перегрузочный </a:t>
            </a:r>
            <a:r>
              <a:rPr lang="ru-RU" sz="3200" dirty="0"/>
              <a:t>мостик (встречаются и такие названия этого оборудования, как платформа, пандус, аппарель, рампа</a:t>
            </a:r>
            <a:r>
              <a:rPr lang="ru-RU" sz="3200" dirty="0" smtClean="0"/>
              <a:t>),</a:t>
            </a:r>
            <a:endParaRPr lang="en-US" sz="3200" dirty="0" smtClean="0"/>
          </a:p>
          <a:p>
            <a:r>
              <a:rPr lang="ru-RU" sz="3200" dirty="0" smtClean="0">
                <a:latin typeface="Calibri"/>
                <a:cs typeface="Calibri"/>
              </a:rPr>
              <a:t>❷</a:t>
            </a:r>
            <a:r>
              <a:rPr lang="ru-RU" sz="3200" dirty="0" smtClean="0"/>
              <a:t>уплотнительный </a:t>
            </a:r>
            <a:r>
              <a:rPr lang="ru-RU" sz="3200" dirty="0"/>
              <a:t>фартук или </a:t>
            </a:r>
            <a:r>
              <a:rPr lang="ru-RU" sz="3200" dirty="0" err="1"/>
              <a:t>докшелтер</a:t>
            </a:r>
            <a:r>
              <a:rPr lang="ru-RU" sz="3200" dirty="0"/>
              <a:t> (от англ. </a:t>
            </a:r>
            <a:r>
              <a:rPr lang="ru-RU" sz="3200" dirty="0" err="1"/>
              <a:t>dock</a:t>
            </a:r>
            <a:r>
              <a:rPr lang="ru-RU" sz="3200" dirty="0"/>
              <a:t> </a:t>
            </a:r>
            <a:r>
              <a:rPr lang="ru-RU" sz="3200" dirty="0" err="1"/>
              <a:t>shelter</a:t>
            </a:r>
            <a:r>
              <a:rPr lang="ru-RU" sz="3200" dirty="0" smtClean="0"/>
              <a:t>),</a:t>
            </a:r>
            <a:endParaRPr lang="en-US" sz="3200" dirty="0" smtClean="0"/>
          </a:p>
          <a:p>
            <a:r>
              <a:rPr lang="ru-RU" sz="3200" dirty="0" smtClean="0">
                <a:latin typeface="Calibri"/>
                <a:cs typeface="Calibri"/>
              </a:rPr>
              <a:t>❸</a:t>
            </a:r>
            <a:r>
              <a:rPr lang="ru-RU" sz="3200" dirty="0" smtClean="0"/>
              <a:t>секционные </a:t>
            </a:r>
            <a:r>
              <a:rPr lang="ru-RU" sz="3200" dirty="0"/>
              <a:t>или рулонные ворота и </a:t>
            </a:r>
            <a:endParaRPr lang="en-US" sz="3200" dirty="0" smtClean="0"/>
          </a:p>
          <a:p>
            <a:r>
              <a:rPr lang="ru-RU" sz="3200" dirty="0" smtClean="0">
                <a:latin typeface="Calibri"/>
                <a:cs typeface="Calibri"/>
              </a:rPr>
              <a:t>❹</a:t>
            </a:r>
            <a:r>
              <a:rPr lang="ru-RU" sz="3200" dirty="0" smtClean="0"/>
              <a:t>система </a:t>
            </a:r>
            <a:r>
              <a:rPr lang="ru-RU" sz="3200" dirty="0"/>
              <a:t>безопасности. </a:t>
            </a:r>
            <a:endParaRPr lang="en-US" sz="3200" dirty="0" smtClean="0"/>
          </a:p>
          <a:p>
            <a:r>
              <a:rPr lang="ru-RU" sz="3200" dirty="0" smtClean="0"/>
              <a:t>При </a:t>
            </a:r>
            <a:r>
              <a:rPr lang="ru-RU" sz="3200" dirty="0"/>
              <a:t>необходимости вместо перегрузочных мостов или в дополнение к ним участок погрузки может быть оборудован </a:t>
            </a:r>
            <a:r>
              <a:rPr lang="ru-RU" sz="3200" dirty="0">
                <a:hlinkClick r:id="rId2" tooltip="Подъемные столы для склада. — «СиТ» 03'2004"/>
              </a:rPr>
              <a:t>подъемными платформами ножничного типа</a:t>
            </a:r>
            <a:r>
              <a:rPr lang="ru-RU" sz="3200" dirty="0"/>
              <a:t>, мобильными рампами. </a:t>
            </a:r>
          </a:p>
        </p:txBody>
      </p:sp>
    </p:spTree>
    <p:extLst>
      <p:ext uri="{BB962C8B-B14F-4D97-AF65-F5344CB8AC3E}">
        <p14:creationId xmlns:p14="http://schemas.microsoft.com/office/powerpoint/2010/main" val="6757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Яким</a:t>
            </a:r>
            <a:r>
              <a:rPr lang="ru-RU" sz="3200" b="1" dirty="0"/>
              <a:t> </a:t>
            </a:r>
            <a:r>
              <a:rPr lang="ru-RU" sz="3200" b="1" dirty="0" err="1"/>
              <a:t>основним</a:t>
            </a:r>
            <a:r>
              <a:rPr lang="ru-RU" sz="3200" b="1" dirty="0"/>
              <a:t> принципом </a:t>
            </a:r>
            <a:r>
              <a:rPr lang="ru-RU" sz="3200" b="1" dirty="0" err="1"/>
              <a:t>необхідно</a:t>
            </a:r>
            <a:r>
              <a:rPr lang="ru-RU" sz="3200" b="1" dirty="0"/>
              <a:t> </a:t>
            </a:r>
            <a:r>
              <a:rPr lang="ru-RU" sz="3200" b="1" dirty="0" err="1"/>
              <a:t>користуватися</a:t>
            </a:r>
            <a:r>
              <a:rPr lang="ru-RU" sz="3200" b="1" dirty="0"/>
              <a:t> при </a:t>
            </a:r>
            <a:r>
              <a:rPr lang="ru-RU" sz="3200" b="1" dirty="0" err="1"/>
              <a:t>створенні</a:t>
            </a:r>
            <a:r>
              <a:rPr lang="ru-RU" sz="3200" b="1" dirty="0"/>
              <a:t> </a:t>
            </a:r>
            <a:r>
              <a:rPr lang="ru-RU" sz="3200" b="1" dirty="0" err="1"/>
              <a:t>складської</a:t>
            </a:r>
            <a:r>
              <a:rPr lang="ru-RU" sz="3200" b="1" dirty="0"/>
              <a:t> </a:t>
            </a:r>
            <a:r>
              <a:rPr lang="ru-RU" sz="3200" b="1" dirty="0" err="1"/>
              <a:t>системи</a:t>
            </a:r>
            <a:r>
              <a:rPr lang="ru-RU" sz="3200" b="1" dirty="0"/>
              <a:t>: </a:t>
            </a:r>
            <a:endParaRPr lang="ru-RU" sz="3200" dirty="0"/>
          </a:p>
          <a:p>
            <a:r>
              <a:rPr lang="uk-UA" sz="3200" dirty="0"/>
              <a:t>а</a:t>
            </a:r>
            <a:r>
              <a:rPr lang="ru-RU" sz="3200" dirty="0"/>
              <a:t>) </a:t>
            </a:r>
            <a:r>
              <a:rPr lang="uk-UA" sz="3200" dirty="0"/>
              <a:t>л</a:t>
            </a:r>
            <a:r>
              <a:rPr lang="ru-RU" sz="3200" dirty="0" err="1"/>
              <a:t>ише</a:t>
            </a:r>
            <a:r>
              <a:rPr lang="ru-RU" sz="3200" dirty="0"/>
              <a:t> </a:t>
            </a:r>
            <a:r>
              <a:rPr lang="ru-RU" sz="3200" dirty="0" err="1"/>
              <a:t>індивідуальне</a:t>
            </a:r>
            <a:r>
              <a:rPr lang="ru-RU" sz="3200" dirty="0"/>
              <a:t> </a:t>
            </a:r>
            <a:r>
              <a:rPr lang="ru-RU" sz="3200" dirty="0" err="1"/>
              <a:t>рішення</a:t>
            </a:r>
            <a:r>
              <a:rPr lang="ru-RU" sz="3200" dirty="0"/>
              <a:t> з </a:t>
            </a:r>
            <a:r>
              <a:rPr lang="ru-RU" sz="3200" dirty="0" err="1"/>
              <a:t>обліком</a:t>
            </a:r>
            <a:r>
              <a:rPr lang="ru-RU" sz="3200" dirty="0"/>
              <a:t> </a:t>
            </a:r>
            <a:r>
              <a:rPr lang="ru-RU" sz="3200" dirty="0" err="1"/>
              <a:t>всіх</a:t>
            </a:r>
            <a:r>
              <a:rPr lang="ru-RU" sz="3200" dirty="0"/>
              <a:t> </a:t>
            </a:r>
            <a:r>
              <a:rPr lang="ru-RU" sz="3200" dirty="0" err="1"/>
              <a:t>факторів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впливають</a:t>
            </a:r>
            <a:r>
              <a:rPr lang="ru-RU" sz="3200" dirty="0"/>
              <a:t>,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зробити</a:t>
            </a:r>
            <a:r>
              <a:rPr lang="ru-RU" sz="3200" dirty="0"/>
              <a:t> </a:t>
            </a:r>
            <a:r>
              <a:rPr lang="ru-RU" sz="3200" dirty="0" err="1"/>
              <a:t>складську</a:t>
            </a:r>
            <a:r>
              <a:rPr lang="ru-RU" sz="3200" dirty="0"/>
              <a:t> систему рентабельною.</a:t>
            </a:r>
          </a:p>
          <a:p>
            <a:r>
              <a:rPr lang="uk-UA" sz="3200" dirty="0"/>
              <a:t>б</a:t>
            </a:r>
            <a:r>
              <a:rPr lang="ru-RU" sz="3200" dirty="0"/>
              <a:t>) </a:t>
            </a:r>
            <a:r>
              <a:rPr lang="uk-UA" sz="3200" dirty="0"/>
              <a:t>р</a:t>
            </a:r>
            <a:r>
              <a:rPr lang="ru-RU" sz="3200" dirty="0" err="1"/>
              <a:t>озташовувати</a:t>
            </a:r>
            <a:r>
              <a:rPr lang="ru-RU" sz="3200" dirty="0"/>
              <a:t> </a:t>
            </a:r>
            <a:r>
              <a:rPr lang="ru-RU" sz="3200" dirty="0" err="1"/>
              <a:t>склади</a:t>
            </a:r>
            <a:r>
              <a:rPr lang="ru-RU" sz="3200" dirty="0"/>
              <a:t> </a:t>
            </a:r>
            <a:r>
              <a:rPr lang="ru-RU" sz="3200" dirty="0" err="1"/>
              <a:t>якнайближче</a:t>
            </a:r>
            <a:r>
              <a:rPr lang="ru-RU" sz="3200" dirty="0"/>
              <a:t> до </a:t>
            </a:r>
            <a:r>
              <a:rPr lang="ru-RU" sz="3200" dirty="0" err="1"/>
              <a:t>споживачів</a:t>
            </a:r>
            <a:r>
              <a:rPr lang="ru-RU" sz="3200" dirty="0"/>
              <a:t>.</a:t>
            </a:r>
          </a:p>
          <a:p>
            <a:r>
              <a:rPr lang="uk-UA" sz="3200" dirty="0"/>
              <a:t>в</a:t>
            </a:r>
            <a:r>
              <a:rPr lang="ru-RU" sz="3200" dirty="0"/>
              <a:t>) </a:t>
            </a:r>
            <a:r>
              <a:rPr lang="uk-UA" sz="3200" dirty="0"/>
              <a:t>р</a:t>
            </a:r>
            <a:r>
              <a:rPr lang="ru-RU" sz="3200" dirty="0" err="1"/>
              <a:t>ішення</a:t>
            </a:r>
            <a:r>
              <a:rPr lang="ru-RU" sz="3200" dirty="0"/>
              <a:t> про </a:t>
            </a:r>
            <a:r>
              <a:rPr lang="ru-RU" sz="3200" dirty="0" err="1"/>
              <a:t>розміщення</a:t>
            </a:r>
            <a:r>
              <a:rPr lang="ru-RU" sz="3200" dirty="0"/>
              <a:t> </a:t>
            </a:r>
            <a:r>
              <a:rPr lang="ru-RU" sz="3200" dirty="0" err="1"/>
              <a:t>окремих</a:t>
            </a:r>
            <a:r>
              <a:rPr lang="ru-RU" sz="3200" dirty="0"/>
              <a:t> </a:t>
            </a:r>
            <a:r>
              <a:rPr lang="ru-RU" sz="3200" dirty="0" err="1"/>
              <a:t>складів</a:t>
            </a:r>
            <a:r>
              <a:rPr lang="ru-RU" sz="3200" dirty="0"/>
              <a:t> </a:t>
            </a:r>
            <a:r>
              <a:rPr lang="ru-RU" sz="3200" dirty="0" err="1"/>
              <a:t>необхідно</a:t>
            </a:r>
            <a:r>
              <a:rPr lang="ru-RU" sz="3200" dirty="0"/>
              <a:t> </a:t>
            </a:r>
            <a:r>
              <a:rPr lang="ru-RU" sz="3200" dirty="0" err="1"/>
              <a:t>приймати</a:t>
            </a:r>
            <a:r>
              <a:rPr lang="ru-RU" sz="3200" dirty="0"/>
              <a:t> на </a:t>
            </a:r>
            <a:r>
              <a:rPr lang="ru-RU" sz="3200" dirty="0" err="1"/>
              <a:t>підставі</a:t>
            </a:r>
            <a:r>
              <a:rPr lang="ru-RU" sz="3200" dirty="0"/>
              <a:t> </a:t>
            </a:r>
            <a:r>
              <a:rPr lang="ru-RU" sz="3200" dirty="0" err="1"/>
              <a:t>витрат</a:t>
            </a:r>
            <a:r>
              <a:rPr lang="ru-RU" sz="3200" dirty="0"/>
              <a:t> на </a:t>
            </a:r>
            <a:r>
              <a:rPr lang="ru-RU" sz="3200" dirty="0" err="1"/>
              <a:t>транспортування</a:t>
            </a:r>
            <a:r>
              <a:rPr lang="ru-RU" sz="3200" dirty="0"/>
              <a:t>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36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Що</a:t>
            </a:r>
            <a:r>
              <a:rPr lang="ru-RU" sz="4000" b="1" dirty="0"/>
              <a:t> не </a:t>
            </a:r>
            <a:r>
              <a:rPr lang="ru-RU" sz="4000" b="1" dirty="0" err="1"/>
              <a:t>відноситься</a:t>
            </a:r>
            <a:r>
              <a:rPr lang="ru-RU" sz="4000" b="1" dirty="0"/>
              <a:t> до </a:t>
            </a:r>
            <a:r>
              <a:rPr lang="ru-RU" sz="4000" b="1" dirty="0" err="1"/>
              <a:t>основних</a:t>
            </a:r>
            <a:r>
              <a:rPr lang="ru-RU" sz="4000" b="1" dirty="0"/>
              <a:t> </a:t>
            </a:r>
            <a:r>
              <a:rPr lang="ru-RU" sz="4000" b="1" dirty="0" err="1"/>
              <a:t>функцій</a:t>
            </a:r>
            <a:r>
              <a:rPr lang="ru-RU" sz="4000" b="1" dirty="0"/>
              <a:t> складу: </a:t>
            </a:r>
            <a:endParaRPr lang="ru-RU" sz="4000" dirty="0"/>
          </a:p>
          <a:p>
            <a:r>
              <a:rPr lang="uk-UA" sz="4000" dirty="0"/>
              <a:t>а</a:t>
            </a:r>
            <a:r>
              <a:rPr lang="ru-RU" sz="4000" dirty="0"/>
              <a:t>) </a:t>
            </a:r>
            <a:r>
              <a:rPr lang="uk-UA" sz="4000" dirty="0"/>
              <a:t>п</a:t>
            </a:r>
            <a:r>
              <a:rPr lang="ru-RU" sz="4000" dirty="0" err="1"/>
              <a:t>еретворення</a:t>
            </a:r>
            <a:r>
              <a:rPr lang="ru-RU" sz="4000" dirty="0"/>
              <a:t> </a:t>
            </a:r>
            <a:r>
              <a:rPr lang="ru-RU" sz="4000" dirty="0" err="1"/>
              <a:t>виробничих</a:t>
            </a:r>
            <a:r>
              <a:rPr lang="ru-RU" sz="4000" dirty="0"/>
              <a:t> </a:t>
            </a:r>
            <a:r>
              <a:rPr lang="ru-RU" sz="4000" dirty="0" err="1"/>
              <a:t>асортиментів</a:t>
            </a:r>
            <a:r>
              <a:rPr lang="ru-RU" sz="4000" dirty="0"/>
              <a:t> у </a:t>
            </a:r>
            <a:r>
              <a:rPr lang="ru-RU" sz="4000" dirty="0" err="1"/>
              <a:t>споживчий</a:t>
            </a:r>
            <a:r>
              <a:rPr lang="ru-RU" sz="4000" dirty="0"/>
              <a:t> у </a:t>
            </a:r>
            <a:r>
              <a:rPr lang="ru-RU" sz="4000" dirty="0" err="1"/>
              <a:t>відповідності</a:t>
            </a:r>
            <a:r>
              <a:rPr lang="ru-RU" sz="4000" dirty="0"/>
              <a:t> з попитом.</a:t>
            </a:r>
          </a:p>
          <a:p>
            <a:r>
              <a:rPr lang="uk-UA" sz="4000" dirty="0"/>
              <a:t>б</a:t>
            </a:r>
            <a:r>
              <a:rPr lang="ru-RU" sz="4000" dirty="0"/>
              <a:t>) </a:t>
            </a:r>
            <a:r>
              <a:rPr lang="uk-UA" sz="4000" dirty="0"/>
              <a:t>з</a:t>
            </a:r>
            <a:r>
              <a:rPr lang="ru-RU" sz="4000" dirty="0" err="1"/>
              <a:t>ручність</a:t>
            </a:r>
            <a:r>
              <a:rPr lang="ru-RU" sz="4000" dirty="0"/>
              <a:t> </a:t>
            </a:r>
            <a:r>
              <a:rPr lang="ru-RU" sz="4000" dirty="0" err="1"/>
              <a:t>здійснення</a:t>
            </a:r>
            <a:r>
              <a:rPr lang="ru-RU" sz="4000" dirty="0"/>
              <a:t> </a:t>
            </a:r>
            <a:r>
              <a:rPr lang="ru-RU" sz="4000" dirty="0" err="1"/>
              <a:t>вантажно-розвантажувальних</a:t>
            </a:r>
            <a:r>
              <a:rPr lang="ru-RU" sz="4000" dirty="0"/>
              <a:t> </a:t>
            </a:r>
            <a:r>
              <a:rPr lang="ru-RU" sz="4000" dirty="0" err="1"/>
              <a:t>робіт</a:t>
            </a:r>
            <a:r>
              <a:rPr lang="ru-RU" sz="4000" dirty="0"/>
              <a:t>.</a:t>
            </a:r>
          </a:p>
          <a:p>
            <a:r>
              <a:rPr lang="uk-UA" sz="4000" dirty="0"/>
              <a:t>в</a:t>
            </a:r>
            <a:r>
              <a:rPr lang="ru-RU" sz="4000" dirty="0"/>
              <a:t>) </a:t>
            </a:r>
            <a:r>
              <a:rPr lang="uk-UA" sz="4000" dirty="0"/>
              <a:t>н</a:t>
            </a:r>
            <a:r>
              <a:rPr lang="ru-RU" sz="4000" dirty="0" err="1"/>
              <a:t>адання</a:t>
            </a:r>
            <a:r>
              <a:rPr lang="ru-RU" sz="4000" dirty="0"/>
              <a:t> </a:t>
            </a:r>
            <a:r>
              <a:rPr lang="ru-RU" sz="4000" dirty="0" err="1"/>
              <a:t>послуг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5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4000" b="1" dirty="0" err="1"/>
              <a:t>Що</a:t>
            </a:r>
            <a:r>
              <a:rPr lang="ru-RU" sz="4000" b="1" dirty="0"/>
              <a:t> не </a:t>
            </a:r>
            <a:r>
              <a:rPr lang="ru-RU" sz="4000" b="1" dirty="0" err="1"/>
              <a:t>відноситься</a:t>
            </a:r>
            <a:r>
              <a:rPr lang="ru-RU" sz="4000" b="1" dirty="0"/>
              <a:t> до проблем </a:t>
            </a:r>
            <a:r>
              <a:rPr lang="ru-RU" sz="4000" b="1" dirty="0" err="1"/>
              <a:t>ефективного</a:t>
            </a:r>
            <a:r>
              <a:rPr lang="ru-RU" sz="4000" b="1" dirty="0"/>
              <a:t> </a:t>
            </a:r>
            <a:r>
              <a:rPr lang="ru-RU" sz="4000" b="1" dirty="0" err="1"/>
              <a:t>функціонування</a:t>
            </a:r>
            <a:r>
              <a:rPr lang="ru-RU" sz="4000" b="1" dirty="0"/>
              <a:t> складу: </a:t>
            </a:r>
            <a:endParaRPr lang="ru-RU" sz="4000" dirty="0"/>
          </a:p>
          <a:p>
            <a:r>
              <a:rPr lang="uk-UA" sz="4000" dirty="0"/>
              <a:t>а</a:t>
            </a:r>
            <a:r>
              <a:rPr lang="ru-RU" sz="4000" dirty="0"/>
              <a:t>) </a:t>
            </a:r>
            <a:r>
              <a:rPr lang="uk-UA" sz="4000" dirty="0"/>
              <a:t>р</a:t>
            </a:r>
            <a:r>
              <a:rPr lang="ru-RU" sz="4000" dirty="0" err="1"/>
              <a:t>озробка</a:t>
            </a:r>
            <a:r>
              <a:rPr lang="ru-RU" sz="4000" dirty="0"/>
              <a:t> </a:t>
            </a:r>
            <a:r>
              <a:rPr lang="ru-RU" sz="4000" dirty="0" err="1"/>
              <a:t>системи</a:t>
            </a:r>
            <a:r>
              <a:rPr lang="ru-RU" sz="4000" dirty="0"/>
              <a:t> </a:t>
            </a:r>
            <a:r>
              <a:rPr lang="ru-RU" sz="4000" dirty="0" err="1"/>
              <a:t>складування</a:t>
            </a:r>
            <a:r>
              <a:rPr lang="ru-RU" sz="4000" dirty="0"/>
              <a:t>.</a:t>
            </a:r>
          </a:p>
          <a:p>
            <a:r>
              <a:rPr lang="uk-UA" sz="4000" dirty="0"/>
              <a:t>б</a:t>
            </a:r>
            <a:r>
              <a:rPr lang="ru-RU" sz="4000" dirty="0"/>
              <a:t>) </a:t>
            </a:r>
            <a:r>
              <a:rPr lang="uk-UA" sz="4000" dirty="0"/>
              <a:t>в</a:t>
            </a:r>
            <a:r>
              <a:rPr lang="ru-RU" sz="4000" dirty="0" err="1"/>
              <a:t>ибір</a:t>
            </a:r>
            <a:r>
              <a:rPr lang="ru-RU" sz="4000" dirty="0"/>
              <a:t> </a:t>
            </a:r>
            <a:r>
              <a:rPr lang="ru-RU" sz="4000" dirty="0" err="1"/>
              <a:t>місця</a:t>
            </a:r>
            <a:r>
              <a:rPr lang="ru-RU" sz="4000" dirty="0"/>
              <a:t> </a:t>
            </a:r>
            <a:r>
              <a:rPr lang="ru-RU" sz="4000" dirty="0" err="1"/>
              <a:t>розташування</a:t>
            </a:r>
            <a:r>
              <a:rPr lang="ru-RU" sz="4000" dirty="0"/>
              <a:t> складу.</a:t>
            </a:r>
          </a:p>
          <a:p>
            <a:r>
              <a:rPr lang="uk-UA" sz="4000" dirty="0"/>
              <a:t>в</a:t>
            </a:r>
            <a:r>
              <a:rPr lang="ru-RU" sz="4000" dirty="0"/>
              <a:t>) </a:t>
            </a:r>
            <a:r>
              <a:rPr lang="uk-UA" sz="4000" dirty="0"/>
              <a:t>р</a:t>
            </a:r>
            <a:r>
              <a:rPr lang="ru-RU" sz="4000" dirty="0" err="1"/>
              <a:t>озміри</a:t>
            </a:r>
            <a:r>
              <a:rPr lang="ru-RU" sz="4000" dirty="0"/>
              <a:t> </a:t>
            </a:r>
            <a:r>
              <a:rPr lang="ru-RU" sz="4000" dirty="0" err="1"/>
              <a:t>партій</a:t>
            </a:r>
            <a:r>
              <a:rPr lang="ru-RU" sz="4000" dirty="0"/>
              <a:t> </a:t>
            </a:r>
            <a:r>
              <a:rPr lang="ru-RU" sz="4000" dirty="0" err="1"/>
              <a:t>товарів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поставляють</a:t>
            </a:r>
            <a:r>
              <a:rPr lang="ru-RU" sz="4000" dirty="0"/>
              <a:t>, на склад.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16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85143"/>
              </p:ext>
            </p:extLst>
          </p:nvPr>
        </p:nvGraphicFramePr>
        <p:xfrm>
          <a:off x="381000" y="152400"/>
          <a:ext cx="8534401" cy="5933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489"/>
                <a:gridCol w="2332367"/>
                <a:gridCol w="5739545"/>
              </a:tblGrid>
              <a:tr h="12445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Широта асортименту збереженого вантажу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спеціалізовані склади, 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склади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зі змішаним або універсальним асортиментом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04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Місце в загальному процесі руху матеріального потоку від первинного джерела сировини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до кінцевого споживача готової продукції.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1) склади на ділянці руху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продукції виробничо-технічного призначення;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2) склади на ділянці руху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товарів народного споживання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6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Який</a:t>
            </a:r>
            <a:r>
              <a:rPr lang="ru-RU" sz="4000" b="1" dirty="0"/>
              <a:t> фактор </a:t>
            </a:r>
            <a:r>
              <a:rPr lang="ru-RU" sz="4000" b="1" dirty="0" err="1"/>
              <a:t>сприяє</a:t>
            </a:r>
            <a:r>
              <a:rPr lang="ru-RU" sz="4000" b="1" dirty="0"/>
              <a:t> </a:t>
            </a:r>
            <a:r>
              <a:rPr lang="ru-RU" sz="4000" b="1" dirty="0" err="1"/>
              <a:t>ухваленню</a:t>
            </a:r>
            <a:r>
              <a:rPr lang="ru-RU" sz="4000" b="1" dirty="0"/>
              <a:t> </a:t>
            </a:r>
            <a:r>
              <a:rPr lang="ru-RU" sz="4000" b="1" dirty="0" err="1"/>
              <a:t>рішення</a:t>
            </a:r>
            <a:r>
              <a:rPr lang="ru-RU" sz="4000" b="1" dirty="0"/>
              <a:t> про </a:t>
            </a:r>
            <a:r>
              <a:rPr lang="ru-RU" sz="4000" b="1" dirty="0" err="1"/>
              <a:t>користування</a:t>
            </a:r>
            <a:r>
              <a:rPr lang="ru-RU" sz="4000" b="1" dirty="0"/>
              <a:t> </a:t>
            </a:r>
            <a:r>
              <a:rPr lang="ru-RU" sz="4000" b="1" dirty="0" err="1"/>
              <a:t>власним</a:t>
            </a:r>
            <a:r>
              <a:rPr lang="ru-RU" sz="4000" b="1" dirty="0"/>
              <a:t> складом: </a:t>
            </a:r>
            <a:endParaRPr lang="ru-RU" sz="4000" dirty="0"/>
          </a:p>
          <a:p>
            <a:r>
              <a:rPr lang="uk-UA" sz="4000" dirty="0"/>
              <a:t>а</a:t>
            </a:r>
            <a:r>
              <a:rPr lang="ru-RU" sz="4000" dirty="0"/>
              <a:t>) </a:t>
            </a:r>
            <a:r>
              <a:rPr lang="uk-UA" sz="4000" dirty="0"/>
              <a:t>н</a:t>
            </a:r>
            <a:r>
              <a:rPr lang="ru-RU" sz="4000" dirty="0" err="1"/>
              <a:t>изький</a:t>
            </a:r>
            <a:r>
              <a:rPr lang="ru-RU" sz="4000" dirty="0"/>
              <a:t> </a:t>
            </a:r>
            <a:r>
              <a:rPr lang="ru-RU" sz="4000" dirty="0" err="1"/>
              <a:t>обсяг</a:t>
            </a:r>
            <a:r>
              <a:rPr lang="ru-RU" sz="4000" dirty="0"/>
              <a:t> обороту </a:t>
            </a:r>
            <a:r>
              <a:rPr lang="ru-RU" sz="4000" dirty="0" err="1"/>
              <a:t>фірми</a:t>
            </a:r>
            <a:r>
              <a:rPr lang="ru-RU" sz="4000" dirty="0"/>
              <a:t>.</a:t>
            </a:r>
          </a:p>
          <a:p>
            <a:r>
              <a:rPr lang="uk-UA" sz="4000" dirty="0"/>
              <a:t>б</a:t>
            </a:r>
            <a:r>
              <a:rPr lang="ru-RU" sz="4000" dirty="0"/>
              <a:t>) </a:t>
            </a:r>
            <a:r>
              <a:rPr lang="uk-UA" sz="4000" dirty="0"/>
              <a:t>п</a:t>
            </a:r>
            <a:r>
              <a:rPr lang="ru-RU" sz="4000" dirty="0" err="1"/>
              <a:t>остійний</a:t>
            </a:r>
            <a:r>
              <a:rPr lang="ru-RU" sz="4000" dirty="0"/>
              <a:t> попит.</a:t>
            </a:r>
          </a:p>
          <a:p>
            <a:r>
              <a:rPr lang="uk-UA" sz="4000" dirty="0"/>
              <a:t>в</a:t>
            </a:r>
            <a:r>
              <a:rPr lang="ru-RU" sz="4000" dirty="0"/>
              <a:t>) </a:t>
            </a:r>
            <a:r>
              <a:rPr lang="uk-UA" sz="4000" dirty="0"/>
              <a:t>н</a:t>
            </a:r>
            <a:r>
              <a:rPr lang="ru-RU" sz="4000" dirty="0" err="1"/>
              <a:t>епостійний</a:t>
            </a:r>
            <a:r>
              <a:rPr lang="ru-RU" sz="4000" dirty="0"/>
              <a:t> </a:t>
            </a:r>
            <a:r>
              <a:rPr lang="ru-RU" sz="4000" dirty="0" err="1"/>
              <a:t>рівень</a:t>
            </a:r>
            <a:r>
              <a:rPr lang="ru-RU" sz="4000" dirty="0"/>
              <a:t> </a:t>
            </a:r>
            <a:r>
              <a:rPr lang="ru-RU" sz="4000" dirty="0" err="1"/>
              <a:t>продажів</a:t>
            </a:r>
            <a:r>
              <a:rPr lang="ru-RU" sz="4000" dirty="0"/>
              <a:t>.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82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7696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Як </a:t>
            </a:r>
            <a:r>
              <a:rPr lang="ru-RU" sz="4000" b="1" dirty="0" err="1"/>
              <a:t>впливає</a:t>
            </a:r>
            <a:r>
              <a:rPr lang="ru-RU" sz="4000" b="1" dirty="0"/>
              <a:t> </a:t>
            </a:r>
            <a:r>
              <a:rPr lang="ru-RU" sz="4000" b="1" dirty="0" err="1"/>
              <a:t>збільшення</a:t>
            </a:r>
            <a:r>
              <a:rPr lang="ru-RU" sz="4000" b="1" dirty="0"/>
              <a:t> </a:t>
            </a:r>
            <a:r>
              <a:rPr lang="ru-RU" sz="4000" b="1" dirty="0" err="1"/>
              <a:t>кількості</a:t>
            </a:r>
            <a:r>
              <a:rPr lang="ru-RU" sz="4000" b="1" dirty="0"/>
              <a:t> </a:t>
            </a:r>
            <a:r>
              <a:rPr lang="ru-RU" sz="4000" b="1" dirty="0" err="1"/>
              <a:t>складів</a:t>
            </a:r>
            <a:r>
              <a:rPr lang="ru-RU" sz="4000" b="1" dirty="0"/>
              <a:t> на </a:t>
            </a:r>
            <a:r>
              <a:rPr lang="ru-RU" sz="4000" b="1" dirty="0" err="1"/>
              <a:t>транспортні</a:t>
            </a:r>
            <a:r>
              <a:rPr lang="ru-RU" sz="4000" b="1" dirty="0"/>
              <a:t> </a:t>
            </a:r>
            <a:r>
              <a:rPr lang="ru-RU" sz="4000" b="1" dirty="0" err="1"/>
              <a:t>витрати</a:t>
            </a:r>
            <a:r>
              <a:rPr lang="ru-RU" sz="4000" b="1" dirty="0"/>
              <a:t>: </a:t>
            </a:r>
            <a:endParaRPr lang="ru-RU" sz="4000" dirty="0"/>
          </a:p>
          <a:p>
            <a:r>
              <a:rPr lang="uk-UA" sz="4000" dirty="0"/>
              <a:t>а</a:t>
            </a:r>
            <a:r>
              <a:rPr lang="ru-RU" sz="4000" dirty="0"/>
              <a:t>) </a:t>
            </a:r>
            <a:r>
              <a:rPr lang="uk-UA" sz="4000" dirty="0"/>
              <a:t>т</a:t>
            </a:r>
            <a:r>
              <a:rPr lang="ru-RU" sz="4000" dirty="0" err="1"/>
              <a:t>ранспортні</a:t>
            </a:r>
            <a:r>
              <a:rPr lang="ru-RU" sz="4000" dirty="0"/>
              <a:t> </a:t>
            </a:r>
            <a:r>
              <a:rPr lang="ru-RU" sz="4000" dirty="0" err="1"/>
              <a:t>витрати</a:t>
            </a:r>
            <a:r>
              <a:rPr lang="ru-RU" sz="4000" dirty="0"/>
              <a:t> </a:t>
            </a:r>
            <a:r>
              <a:rPr lang="ru-RU" sz="4000" dirty="0" err="1"/>
              <a:t>збільшуються</a:t>
            </a:r>
            <a:r>
              <a:rPr lang="ru-RU" sz="4000" dirty="0"/>
              <a:t>.</a:t>
            </a:r>
          </a:p>
          <a:p>
            <a:r>
              <a:rPr lang="uk-UA" sz="4000" dirty="0"/>
              <a:t>б</a:t>
            </a:r>
            <a:r>
              <a:rPr lang="ru-RU" sz="4000" dirty="0"/>
              <a:t>) </a:t>
            </a:r>
            <a:r>
              <a:rPr lang="uk-UA" sz="4000" dirty="0"/>
              <a:t>т</a:t>
            </a:r>
            <a:r>
              <a:rPr lang="ru-RU" sz="4000" dirty="0" err="1"/>
              <a:t>ранспортні</a:t>
            </a:r>
            <a:r>
              <a:rPr lang="ru-RU" sz="4000" dirty="0"/>
              <a:t> </a:t>
            </a:r>
            <a:r>
              <a:rPr lang="ru-RU" sz="4000" dirty="0" err="1"/>
              <a:t>витрати</a:t>
            </a:r>
            <a:r>
              <a:rPr lang="ru-RU" sz="4000" dirty="0"/>
              <a:t> </a:t>
            </a:r>
            <a:r>
              <a:rPr lang="ru-RU" sz="4000" dirty="0" err="1"/>
              <a:t>зменшуються</a:t>
            </a:r>
            <a:r>
              <a:rPr lang="ru-RU" sz="4000" dirty="0"/>
              <a:t> до </a:t>
            </a:r>
            <a:r>
              <a:rPr lang="ru-RU" sz="4000" dirty="0" err="1"/>
              <a:t>певної</a:t>
            </a:r>
            <a:r>
              <a:rPr lang="ru-RU" sz="4000" dirty="0"/>
              <a:t> </a:t>
            </a:r>
            <a:r>
              <a:rPr lang="ru-RU" sz="4000" dirty="0" err="1"/>
              <a:t>кількості</a:t>
            </a:r>
            <a:r>
              <a:rPr lang="ru-RU" sz="4000" dirty="0"/>
              <a:t> </a:t>
            </a:r>
            <a:r>
              <a:rPr lang="ru-RU" sz="4000" dirty="0" err="1"/>
              <a:t>складів</a:t>
            </a:r>
            <a:r>
              <a:rPr lang="ru-RU" sz="4000" dirty="0"/>
              <a:t>, а </a:t>
            </a:r>
            <a:r>
              <a:rPr lang="ru-RU" sz="4000" dirty="0" err="1"/>
              <a:t>потім</a:t>
            </a:r>
            <a:r>
              <a:rPr lang="ru-RU" sz="4000" dirty="0"/>
              <a:t> </a:t>
            </a:r>
            <a:r>
              <a:rPr lang="ru-RU" sz="4000" dirty="0" err="1"/>
              <a:t>починають</a:t>
            </a:r>
            <a:r>
              <a:rPr lang="ru-RU" sz="4000" dirty="0"/>
              <a:t> </a:t>
            </a:r>
            <a:r>
              <a:rPr lang="ru-RU" sz="4000" dirty="0" err="1"/>
              <a:t>збільшуватися</a:t>
            </a:r>
            <a:r>
              <a:rPr lang="ru-RU" sz="4000" dirty="0"/>
              <a:t>.</a:t>
            </a:r>
          </a:p>
          <a:p>
            <a:r>
              <a:rPr lang="uk-UA" sz="4000" dirty="0"/>
              <a:t>в</a:t>
            </a:r>
            <a:r>
              <a:rPr lang="ru-RU" sz="4000" dirty="0"/>
              <a:t>) </a:t>
            </a:r>
            <a:r>
              <a:rPr lang="uk-UA" sz="4000" dirty="0"/>
              <a:t>т</a:t>
            </a:r>
            <a:r>
              <a:rPr lang="ru-RU" sz="4000" dirty="0" err="1"/>
              <a:t>ранспортні</a:t>
            </a:r>
            <a:r>
              <a:rPr lang="ru-RU" sz="4000" dirty="0"/>
              <a:t> </a:t>
            </a:r>
            <a:r>
              <a:rPr lang="ru-RU" sz="4000" dirty="0" err="1"/>
              <a:t>витрати</a:t>
            </a:r>
            <a:r>
              <a:rPr lang="ru-RU" sz="4000" dirty="0"/>
              <a:t> </a:t>
            </a:r>
            <a:r>
              <a:rPr lang="ru-RU" sz="4000" dirty="0" err="1"/>
              <a:t>зменшуються</a:t>
            </a:r>
            <a:r>
              <a:rPr lang="ru-RU" sz="4000" dirty="0"/>
              <a:t>.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06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81000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До </a:t>
            </a:r>
            <a:r>
              <a:rPr lang="ru-RU" sz="4000" b="1" dirty="0" err="1"/>
              <a:t>функцій</a:t>
            </a:r>
            <a:r>
              <a:rPr lang="ru-RU" sz="4000" b="1" dirty="0"/>
              <a:t> </a:t>
            </a:r>
            <a:r>
              <a:rPr lang="ru-RU" sz="4000" b="1" dirty="0" err="1"/>
              <a:t>складів</a:t>
            </a:r>
            <a:r>
              <a:rPr lang="ru-RU" sz="4000" b="1" dirty="0"/>
              <a:t> не </a:t>
            </a:r>
            <a:r>
              <a:rPr lang="ru-RU" sz="4000" b="1" dirty="0" err="1"/>
              <a:t>належить</a:t>
            </a:r>
            <a:r>
              <a:rPr lang="ru-RU" sz="4000" b="1" dirty="0"/>
              <a:t>:</a:t>
            </a:r>
            <a:endParaRPr lang="ru-RU" sz="4000" dirty="0"/>
          </a:p>
          <a:p>
            <a:r>
              <a:rPr lang="ru-RU" sz="4000" dirty="0"/>
              <a:t>а) </a:t>
            </a:r>
            <a:r>
              <a:rPr lang="ru-RU" sz="4000" dirty="0" err="1"/>
              <a:t>консолідація</a:t>
            </a:r>
            <a:r>
              <a:rPr lang="ru-RU" sz="4000" dirty="0"/>
              <a:t> </a:t>
            </a:r>
            <a:r>
              <a:rPr lang="ru-RU" sz="4000" dirty="0" err="1"/>
              <a:t>вантажів</a:t>
            </a:r>
            <a:r>
              <a:rPr lang="ru-RU" sz="4000" dirty="0"/>
              <a:t>;</a:t>
            </a:r>
          </a:p>
          <a:p>
            <a:r>
              <a:rPr lang="ru-RU" sz="4000" dirty="0"/>
              <a:t>б) </a:t>
            </a:r>
            <a:r>
              <a:rPr lang="ru-RU" sz="4000" dirty="0" err="1"/>
              <a:t>розукрупнення</a:t>
            </a:r>
            <a:r>
              <a:rPr lang="ru-RU" sz="4000" dirty="0"/>
              <a:t> </a:t>
            </a:r>
            <a:r>
              <a:rPr lang="ru-RU" sz="4000" dirty="0" err="1"/>
              <a:t>вантажів</a:t>
            </a:r>
            <a:r>
              <a:rPr lang="ru-RU" sz="4000" dirty="0"/>
              <a:t>;</a:t>
            </a:r>
          </a:p>
          <a:p>
            <a:r>
              <a:rPr lang="ru-RU" sz="4000" dirty="0"/>
              <a:t>в) </a:t>
            </a:r>
            <a:r>
              <a:rPr lang="ru-RU" sz="4000" dirty="0" err="1"/>
              <a:t>перетворення</a:t>
            </a:r>
            <a:r>
              <a:rPr lang="ru-RU" sz="4000" dirty="0"/>
              <a:t> </a:t>
            </a:r>
            <a:r>
              <a:rPr lang="ru-RU" sz="4000" dirty="0" err="1"/>
              <a:t>виробничого</a:t>
            </a:r>
            <a:r>
              <a:rPr lang="ru-RU" sz="4000" dirty="0"/>
              <a:t> </a:t>
            </a:r>
            <a:r>
              <a:rPr lang="ru-RU" sz="4000" dirty="0" err="1"/>
              <a:t>асортименту</a:t>
            </a:r>
            <a:r>
              <a:rPr lang="ru-RU" sz="4000" dirty="0"/>
              <a:t> на </a:t>
            </a:r>
            <a:r>
              <a:rPr lang="ru-RU" sz="4000" dirty="0" err="1"/>
              <a:t>споживчий</a:t>
            </a:r>
            <a:r>
              <a:rPr lang="ru-RU" sz="4000" dirty="0"/>
              <a:t>;</a:t>
            </a:r>
          </a:p>
          <a:p>
            <a:r>
              <a:rPr lang="ru-RU" sz="4000" dirty="0"/>
              <a:t>г) </a:t>
            </a:r>
            <a:r>
              <a:rPr lang="ru-RU" sz="4000" dirty="0" err="1"/>
              <a:t>немає</a:t>
            </a:r>
            <a:r>
              <a:rPr lang="ru-RU" sz="4000" dirty="0"/>
              <a:t> </a:t>
            </a:r>
            <a:r>
              <a:rPr lang="ru-RU" sz="4000" dirty="0" err="1"/>
              <a:t>правильної</a:t>
            </a:r>
            <a:r>
              <a:rPr lang="ru-RU" sz="4000" dirty="0"/>
              <a:t> </a:t>
            </a:r>
            <a:r>
              <a:rPr lang="ru-RU" sz="4000" dirty="0" err="1"/>
              <a:t>відповіді</a:t>
            </a:r>
            <a:r>
              <a:rPr lang="ru-RU" sz="4000" dirty="0"/>
              <a:t>.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8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52400"/>
            <a:ext cx="710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3. Логістичне оцінювання видів транспорту.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51344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 </a:t>
            </a:r>
            <a:r>
              <a:rPr lang="uk-UA" sz="2400" dirty="0" smtClean="0"/>
              <a:t>Транспорт </a:t>
            </a:r>
            <a:r>
              <a:rPr lang="uk-UA" sz="2400" dirty="0"/>
              <a:t>є галуззю матеріального виробництва, підприємства якої надають матеріальні послуги з перевезення людей і вантажів. </a:t>
            </a:r>
            <a:endParaRPr lang="ru-RU" sz="2400" dirty="0"/>
          </a:p>
          <a:p>
            <a:r>
              <a:rPr lang="uk-UA" sz="2400" i="1" dirty="0"/>
              <a:t>Транспорт як система містить у собі дві підсистеми, до яких належать:  транспорт загального користування і транспорт </a:t>
            </a:r>
            <a:r>
              <a:rPr lang="uk-UA" sz="2400" i="1" dirty="0" err="1" smtClean="0"/>
              <a:t>незагального</a:t>
            </a:r>
            <a:r>
              <a:rPr lang="uk-UA" sz="2400" i="1" dirty="0" smtClean="0"/>
              <a:t> користування.</a:t>
            </a:r>
            <a:endParaRPr lang="ru-RU" sz="2400" dirty="0"/>
          </a:p>
          <a:p>
            <a:r>
              <a:rPr lang="uk-UA" sz="2400" i="1" dirty="0"/>
              <a:t>Транспорт загального користування ‒ це галузь народного господарства, що задовольняє потреби в перевезеннях вантажів і </a:t>
            </a:r>
            <a:r>
              <a:rPr lang="uk-UA" sz="2400" i="1" dirty="0" smtClean="0"/>
              <a:t>пасажирів </a:t>
            </a:r>
            <a:r>
              <a:rPr lang="uk-UA" sz="2400" i="1" dirty="0"/>
              <a:t>усіх галузей народного господарства й населення</a:t>
            </a:r>
            <a:r>
              <a:rPr lang="uk-UA" sz="2400" i="1" dirty="0" smtClean="0"/>
              <a:t>.</a:t>
            </a:r>
            <a:endParaRPr lang="en-US" sz="2400" i="1" dirty="0" smtClean="0"/>
          </a:p>
          <a:p>
            <a:r>
              <a:rPr lang="uk-UA" sz="2400" dirty="0" smtClean="0"/>
              <a:t> </a:t>
            </a:r>
            <a:r>
              <a:rPr lang="uk-UA" sz="2400" dirty="0"/>
              <a:t>До транспорту загального користування належить залізничний, водний (морський і річковий), автомобільний, повітряний і трубопровідний </a:t>
            </a:r>
            <a:r>
              <a:rPr lang="uk-UA" sz="2400" dirty="0" smtClean="0"/>
              <a:t>транспорт.</a:t>
            </a:r>
            <a:endParaRPr lang="en-US" sz="2400" dirty="0" smtClean="0"/>
          </a:p>
          <a:p>
            <a:r>
              <a:rPr lang="uk-UA" sz="2400" i="1" dirty="0"/>
              <a:t>Транспорт </a:t>
            </a:r>
            <a:r>
              <a:rPr lang="uk-UA" sz="2400" i="1" dirty="0" err="1"/>
              <a:t>незагального</a:t>
            </a:r>
            <a:r>
              <a:rPr lang="uk-UA" sz="2400" i="1" dirty="0"/>
              <a:t> користування ‒ транспортні засоби всіх видів, що належать нетранспортним підприємствам, включаючи  внутрішньовиробничий </a:t>
            </a:r>
            <a:r>
              <a:rPr lang="uk-UA" sz="2400" i="1" dirty="0" smtClean="0"/>
              <a:t>транспорт.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8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9806"/>
            <a:ext cx="8458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/>
              <a:t>До завдань транспортної логістики </a:t>
            </a:r>
            <a:r>
              <a:rPr lang="uk-UA" sz="3200" i="1" dirty="0" smtClean="0"/>
              <a:t>відносять:</a:t>
            </a:r>
            <a:endParaRPr lang="ru-RU" sz="3200" dirty="0"/>
          </a:p>
          <a:p>
            <a:r>
              <a:rPr lang="uk-UA" sz="3200" dirty="0"/>
              <a:t>створення транспортних систем, транспортних коридорів і транспортних ланцюгів;</a:t>
            </a:r>
            <a:endParaRPr lang="ru-RU" sz="3200" dirty="0"/>
          </a:p>
          <a:p>
            <a:r>
              <a:rPr lang="uk-UA" sz="3200" dirty="0"/>
              <a:t>досягнення технологічної єдності транспортно-складського процесу;</a:t>
            </a:r>
            <a:endParaRPr lang="ru-RU" sz="3200" dirty="0"/>
          </a:p>
          <a:p>
            <a:r>
              <a:rPr lang="uk-UA" sz="3200" dirty="0"/>
              <a:t>планування транспортного процесу, разом  зі складським і виробничим;</a:t>
            </a:r>
            <a:endParaRPr lang="ru-RU" sz="3200" dirty="0"/>
          </a:p>
          <a:p>
            <a:r>
              <a:rPr lang="uk-UA" sz="3200" dirty="0"/>
              <a:t>вибір оптимального виду транспортного засобу;</a:t>
            </a:r>
            <a:endParaRPr lang="ru-RU" sz="3200" dirty="0"/>
          </a:p>
          <a:p>
            <a:r>
              <a:rPr lang="uk-UA" sz="3200" dirty="0"/>
              <a:t>вибір оптимального типу транспортного засобу;</a:t>
            </a:r>
            <a:endParaRPr lang="ru-RU" sz="3200" dirty="0"/>
          </a:p>
          <a:p>
            <a:r>
              <a:rPr lang="uk-UA" sz="3200" dirty="0"/>
              <a:t>маршрутизація доставки та ін.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56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До логістичних процедур вибору під час організації </a:t>
            </a:r>
            <a:r>
              <a:rPr lang="uk-UA" sz="2800" dirty="0" smtClean="0"/>
              <a:t>транспортування </a:t>
            </a:r>
            <a:r>
              <a:rPr lang="uk-UA" sz="2800" dirty="0"/>
              <a:t>належать </a:t>
            </a:r>
            <a:r>
              <a:rPr lang="uk-UA" sz="2800" dirty="0" smtClean="0"/>
              <a:t>такі:</a:t>
            </a:r>
            <a:endParaRPr lang="ru-RU" sz="2800" dirty="0"/>
          </a:p>
          <a:p>
            <a:pPr lvl="1"/>
            <a:r>
              <a:rPr lang="uk-UA" sz="2800" dirty="0" err="1" smtClean="0">
                <a:latin typeface="Calibri"/>
                <a:cs typeface="Calibri"/>
              </a:rPr>
              <a:t>❶</a:t>
            </a:r>
            <a:r>
              <a:rPr lang="uk-UA" sz="2800" dirty="0" err="1" smtClean="0"/>
              <a:t>Вибір</a:t>
            </a:r>
            <a:r>
              <a:rPr lang="uk-UA" sz="2800" dirty="0" smtClean="0"/>
              <a:t> </a:t>
            </a:r>
            <a:r>
              <a:rPr lang="uk-UA" sz="2800" dirty="0"/>
              <a:t>основних  логістичних посередників у транспортуванні (експедиторів, компаній фізичного розподілу, транспортно-логістичні компанії).</a:t>
            </a:r>
            <a:endParaRPr lang="ru-RU" sz="2800" dirty="0"/>
          </a:p>
          <a:p>
            <a:pPr lvl="1"/>
            <a:r>
              <a:rPr lang="uk-UA" sz="2800" dirty="0" err="1" smtClean="0">
                <a:latin typeface="Calibri"/>
                <a:cs typeface="Calibri"/>
              </a:rPr>
              <a:t>❷</a:t>
            </a:r>
            <a:r>
              <a:rPr lang="uk-UA" sz="2800" dirty="0" err="1" smtClean="0"/>
              <a:t>Вибір</a:t>
            </a:r>
            <a:r>
              <a:rPr lang="uk-UA" sz="2800" dirty="0" smtClean="0"/>
              <a:t> </a:t>
            </a:r>
            <a:r>
              <a:rPr lang="uk-UA" sz="2800" dirty="0"/>
              <a:t>допоміжних логістичних посередників (</a:t>
            </a:r>
            <a:r>
              <a:rPr lang="uk-UA" sz="2800" dirty="0" err="1"/>
              <a:t>страхувальні</a:t>
            </a:r>
            <a:r>
              <a:rPr lang="uk-UA" sz="2800" dirty="0"/>
              <a:t>, охоронні, вантажопереробці, фінансові, інформаційні, фірми; брокери, агенти та ін.).</a:t>
            </a:r>
            <a:endParaRPr lang="ru-RU" sz="2800" dirty="0"/>
          </a:p>
          <a:p>
            <a:pPr lvl="1"/>
            <a:r>
              <a:rPr lang="uk-UA" sz="2800" dirty="0" err="1" smtClean="0">
                <a:latin typeface="Calibri"/>
                <a:cs typeface="Calibri"/>
              </a:rPr>
              <a:t>❸</a:t>
            </a:r>
            <a:r>
              <a:rPr lang="uk-UA" sz="2800" dirty="0" err="1" smtClean="0"/>
              <a:t>Вибір</a:t>
            </a:r>
            <a:r>
              <a:rPr lang="uk-UA" sz="2800" dirty="0" smtClean="0"/>
              <a:t> </a:t>
            </a:r>
            <a:r>
              <a:rPr lang="uk-UA" sz="2800" dirty="0"/>
              <a:t>виду </a:t>
            </a:r>
            <a:r>
              <a:rPr lang="uk-UA" sz="2800" dirty="0" err="1"/>
              <a:t>траспортування</a:t>
            </a:r>
            <a:r>
              <a:rPr lang="uk-UA" sz="2800" dirty="0"/>
              <a:t> (</a:t>
            </a:r>
            <a:r>
              <a:rPr lang="uk-UA" sz="2800" dirty="0" err="1"/>
              <a:t>унімодальна</a:t>
            </a:r>
            <a:r>
              <a:rPr lang="uk-UA" sz="2800" dirty="0"/>
              <a:t>, змішана, комбінована, </a:t>
            </a:r>
            <a:r>
              <a:rPr lang="uk-UA" sz="2800" dirty="0" err="1"/>
              <a:t>інтермодальна</a:t>
            </a:r>
            <a:r>
              <a:rPr lang="uk-UA" sz="2800" dirty="0"/>
              <a:t>, термінальна, мультимодальна, тощо).</a:t>
            </a:r>
            <a:endParaRPr lang="ru-RU" sz="2800" dirty="0"/>
          </a:p>
          <a:p>
            <a:pPr lvl="1"/>
            <a:r>
              <a:rPr lang="uk-UA" sz="2800" dirty="0" err="1" smtClean="0">
                <a:latin typeface="Calibri"/>
                <a:cs typeface="Calibri"/>
              </a:rPr>
              <a:t>❹</a:t>
            </a:r>
            <a:r>
              <a:rPr lang="uk-UA" sz="2800" dirty="0" err="1" smtClean="0"/>
              <a:t>Вибір</a:t>
            </a:r>
            <a:r>
              <a:rPr lang="uk-UA" sz="2800" dirty="0" smtClean="0"/>
              <a:t> </a:t>
            </a:r>
            <a:r>
              <a:rPr lang="uk-UA" sz="2800" dirty="0"/>
              <a:t>виду транспорту (</a:t>
            </a:r>
            <a:r>
              <a:rPr lang="uk-UA" sz="2800" dirty="0" err="1"/>
              <a:t>залізничий</a:t>
            </a:r>
            <a:r>
              <a:rPr lang="uk-UA" sz="2800" dirty="0"/>
              <a:t>, автомобільний, водний, повітряний, трубопровідний).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87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uk-UA" sz="2400"/>
              <a:t>За кількістю видів транспорту, що беруть участь у доставці товарів і пасажирів, системи доставки розділяють на одновидову (юнімодальну) і багатовидовую (мультимодальну та інтермодальну).</a:t>
            </a:r>
            <a:r>
              <a:rPr lang="uk-UA"/>
              <a:t> </a:t>
            </a:r>
            <a:endParaRPr lang="ru-RU"/>
          </a:p>
        </p:txBody>
      </p:sp>
      <p:grpSp>
        <p:nvGrpSpPr>
          <p:cNvPr id="10244" name="Group 4"/>
          <p:cNvGrpSpPr>
            <a:grpSpLocks noChangeAspect="1"/>
          </p:cNvGrpSpPr>
          <p:nvPr/>
        </p:nvGrpSpPr>
        <p:grpSpPr bwMode="auto">
          <a:xfrm>
            <a:off x="457200" y="2209800"/>
            <a:ext cx="8610600" cy="4191000"/>
            <a:chOff x="31" y="0"/>
            <a:chExt cx="8339" cy="3390"/>
          </a:xfrm>
        </p:grpSpPr>
        <p:sp>
          <p:nvSpPr>
            <p:cNvPr id="10245" name="AutoShape 5"/>
            <p:cNvSpPr>
              <a:spLocks noChangeAspect="1" noChangeArrowheads="1"/>
            </p:cNvSpPr>
            <p:nvPr/>
          </p:nvSpPr>
          <p:spPr bwMode="auto">
            <a:xfrm>
              <a:off x="31" y="0"/>
              <a:ext cx="8339" cy="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00"/>
            </a:p>
          </p:txBody>
        </p: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31" y="30"/>
              <a:ext cx="2756" cy="3324"/>
              <a:chOff x="31" y="30"/>
              <a:chExt cx="2756" cy="3324"/>
            </a:xfrm>
          </p:grpSpPr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 flipH="1">
                <a:off x="31" y="30"/>
                <a:ext cx="1378" cy="2729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48" name="Line 8"/>
              <p:cNvSpPr>
                <a:spLocks noChangeShapeType="1"/>
              </p:cNvSpPr>
              <p:nvPr/>
            </p:nvSpPr>
            <p:spPr bwMode="auto">
              <a:xfrm>
                <a:off x="1413" y="63"/>
                <a:ext cx="1374" cy="239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49" name="Line 9"/>
              <p:cNvSpPr>
                <a:spLocks noChangeShapeType="1"/>
              </p:cNvSpPr>
              <p:nvPr/>
            </p:nvSpPr>
            <p:spPr bwMode="auto">
              <a:xfrm>
                <a:off x="1405" y="36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>
                <a:off x="1409" y="85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auto">
              <a:xfrm>
                <a:off x="1413" y="133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>
                <a:off x="1417" y="182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1421" y="230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auto">
              <a:xfrm>
                <a:off x="1425" y="279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5" name="Line 15"/>
              <p:cNvSpPr>
                <a:spLocks noChangeShapeType="1"/>
              </p:cNvSpPr>
              <p:nvPr/>
            </p:nvSpPr>
            <p:spPr bwMode="auto">
              <a:xfrm>
                <a:off x="1429" y="327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6" name="Line 16"/>
              <p:cNvSpPr>
                <a:spLocks noChangeShapeType="1"/>
              </p:cNvSpPr>
              <p:nvPr/>
            </p:nvSpPr>
            <p:spPr bwMode="auto">
              <a:xfrm>
                <a:off x="1433" y="376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7" name="Line 17"/>
              <p:cNvSpPr>
                <a:spLocks noChangeShapeType="1"/>
              </p:cNvSpPr>
              <p:nvPr/>
            </p:nvSpPr>
            <p:spPr bwMode="auto">
              <a:xfrm>
                <a:off x="1437" y="425"/>
                <a:ext cx="4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1443" y="473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>
                <a:off x="1447" y="522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0" name="Line 20"/>
              <p:cNvSpPr>
                <a:spLocks noChangeShapeType="1"/>
              </p:cNvSpPr>
              <p:nvPr/>
            </p:nvSpPr>
            <p:spPr bwMode="auto">
              <a:xfrm>
                <a:off x="1451" y="570"/>
                <a:ext cx="3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1" name="Line 21"/>
              <p:cNvSpPr>
                <a:spLocks noChangeShapeType="1"/>
              </p:cNvSpPr>
              <p:nvPr/>
            </p:nvSpPr>
            <p:spPr bwMode="auto">
              <a:xfrm>
                <a:off x="1456" y="619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2" name="Line 22"/>
              <p:cNvSpPr>
                <a:spLocks noChangeShapeType="1"/>
              </p:cNvSpPr>
              <p:nvPr/>
            </p:nvSpPr>
            <p:spPr bwMode="auto">
              <a:xfrm>
                <a:off x="1460" y="667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3" name="Line 23"/>
              <p:cNvSpPr>
                <a:spLocks noChangeShapeType="1"/>
              </p:cNvSpPr>
              <p:nvPr/>
            </p:nvSpPr>
            <p:spPr bwMode="auto">
              <a:xfrm>
                <a:off x="1464" y="716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4" name="Line 24"/>
              <p:cNvSpPr>
                <a:spLocks noChangeShapeType="1"/>
              </p:cNvSpPr>
              <p:nvPr/>
            </p:nvSpPr>
            <p:spPr bwMode="auto">
              <a:xfrm>
                <a:off x="1468" y="764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5" name="Line 25"/>
              <p:cNvSpPr>
                <a:spLocks noChangeShapeType="1"/>
              </p:cNvSpPr>
              <p:nvPr/>
            </p:nvSpPr>
            <p:spPr bwMode="auto">
              <a:xfrm>
                <a:off x="1472" y="813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6" name="Line 26"/>
              <p:cNvSpPr>
                <a:spLocks noChangeShapeType="1"/>
              </p:cNvSpPr>
              <p:nvPr/>
            </p:nvSpPr>
            <p:spPr bwMode="auto">
              <a:xfrm>
                <a:off x="1476" y="861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7" name="Line 27"/>
              <p:cNvSpPr>
                <a:spLocks noChangeShapeType="1"/>
              </p:cNvSpPr>
              <p:nvPr/>
            </p:nvSpPr>
            <p:spPr bwMode="auto">
              <a:xfrm>
                <a:off x="1480" y="910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8" name="Line 28"/>
              <p:cNvSpPr>
                <a:spLocks noChangeShapeType="1"/>
              </p:cNvSpPr>
              <p:nvPr/>
            </p:nvSpPr>
            <p:spPr bwMode="auto">
              <a:xfrm>
                <a:off x="1484" y="958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69" name="Line 29"/>
              <p:cNvSpPr>
                <a:spLocks noChangeShapeType="1"/>
              </p:cNvSpPr>
              <p:nvPr/>
            </p:nvSpPr>
            <p:spPr bwMode="auto">
              <a:xfrm>
                <a:off x="1488" y="1007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0" name="Line 30"/>
              <p:cNvSpPr>
                <a:spLocks noChangeShapeType="1"/>
              </p:cNvSpPr>
              <p:nvPr/>
            </p:nvSpPr>
            <p:spPr bwMode="auto">
              <a:xfrm>
                <a:off x="1492" y="1055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1" name="Line 31"/>
              <p:cNvSpPr>
                <a:spLocks noChangeShapeType="1"/>
              </p:cNvSpPr>
              <p:nvPr/>
            </p:nvSpPr>
            <p:spPr bwMode="auto">
              <a:xfrm>
                <a:off x="1496" y="1104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2" name="Line 32"/>
              <p:cNvSpPr>
                <a:spLocks noChangeShapeType="1"/>
              </p:cNvSpPr>
              <p:nvPr/>
            </p:nvSpPr>
            <p:spPr bwMode="auto">
              <a:xfrm>
                <a:off x="1500" y="1152"/>
                <a:ext cx="3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/>
            </p:nvSpPr>
            <p:spPr bwMode="auto">
              <a:xfrm>
                <a:off x="1505" y="1201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4" name="Line 34"/>
              <p:cNvSpPr>
                <a:spLocks noChangeShapeType="1"/>
              </p:cNvSpPr>
              <p:nvPr/>
            </p:nvSpPr>
            <p:spPr bwMode="auto">
              <a:xfrm>
                <a:off x="1509" y="1249"/>
                <a:ext cx="4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5" name="Line 35"/>
              <p:cNvSpPr>
                <a:spLocks noChangeShapeType="1"/>
              </p:cNvSpPr>
              <p:nvPr/>
            </p:nvSpPr>
            <p:spPr bwMode="auto">
              <a:xfrm>
                <a:off x="1515" y="1298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6" name="Line 36"/>
              <p:cNvSpPr>
                <a:spLocks noChangeShapeType="1"/>
              </p:cNvSpPr>
              <p:nvPr/>
            </p:nvSpPr>
            <p:spPr bwMode="auto">
              <a:xfrm>
                <a:off x="1519" y="1346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7" name="Line 37"/>
              <p:cNvSpPr>
                <a:spLocks noChangeShapeType="1"/>
              </p:cNvSpPr>
              <p:nvPr/>
            </p:nvSpPr>
            <p:spPr bwMode="auto">
              <a:xfrm>
                <a:off x="1523" y="1395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8" name="Line 38"/>
              <p:cNvSpPr>
                <a:spLocks noChangeShapeType="1"/>
              </p:cNvSpPr>
              <p:nvPr/>
            </p:nvSpPr>
            <p:spPr bwMode="auto">
              <a:xfrm>
                <a:off x="1527" y="1443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>
                <a:off x="1531" y="1492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0" name="Line 40"/>
              <p:cNvSpPr>
                <a:spLocks noChangeShapeType="1"/>
              </p:cNvSpPr>
              <p:nvPr/>
            </p:nvSpPr>
            <p:spPr bwMode="auto">
              <a:xfrm>
                <a:off x="1535" y="1540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1" name="Line 41"/>
              <p:cNvSpPr>
                <a:spLocks noChangeShapeType="1"/>
              </p:cNvSpPr>
              <p:nvPr/>
            </p:nvSpPr>
            <p:spPr bwMode="auto">
              <a:xfrm>
                <a:off x="1539" y="1589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2" name="Line 42"/>
              <p:cNvSpPr>
                <a:spLocks noChangeShapeType="1"/>
              </p:cNvSpPr>
              <p:nvPr/>
            </p:nvSpPr>
            <p:spPr bwMode="auto">
              <a:xfrm>
                <a:off x="1543" y="1637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3" name="Line 43"/>
              <p:cNvSpPr>
                <a:spLocks noChangeShapeType="1"/>
              </p:cNvSpPr>
              <p:nvPr/>
            </p:nvSpPr>
            <p:spPr bwMode="auto">
              <a:xfrm>
                <a:off x="1547" y="1686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4" name="Line 44"/>
              <p:cNvSpPr>
                <a:spLocks noChangeShapeType="1"/>
              </p:cNvSpPr>
              <p:nvPr/>
            </p:nvSpPr>
            <p:spPr bwMode="auto">
              <a:xfrm>
                <a:off x="1552" y="1734"/>
                <a:ext cx="2" cy="2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5" name="Line 45"/>
              <p:cNvSpPr>
                <a:spLocks noChangeShapeType="1"/>
              </p:cNvSpPr>
              <p:nvPr/>
            </p:nvSpPr>
            <p:spPr bwMode="auto">
              <a:xfrm>
                <a:off x="1556" y="1783"/>
                <a:ext cx="2" cy="2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6" name="Line 46"/>
              <p:cNvSpPr>
                <a:spLocks noChangeShapeType="1"/>
              </p:cNvSpPr>
              <p:nvPr/>
            </p:nvSpPr>
            <p:spPr bwMode="auto">
              <a:xfrm>
                <a:off x="1560" y="1831"/>
                <a:ext cx="2" cy="19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7" name="Line 47"/>
              <p:cNvSpPr>
                <a:spLocks noChangeShapeType="1"/>
              </p:cNvSpPr>
              <p:nvPr/>
            </p:nvSpPr>
            <p:spPr bwMode="auto">
              <a:xfrm flipH="1">
                <a:off x="1276" y="49"/>
                <a:ext cx="122" cy="330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8" name="Line 48"/>
              <p:cNvSpPr>
                <a:spLocks noChangeShapeType="1"/>
              </p:cNvSpPr>
              <p:nvPr/>
            </p:nvSpPr>
            <p:spPr bwMode="auto">
              <a:xfrm>
                <a:off x="1607" y="1872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9" name="Line 49"/>
              <p:cNvSpPr>
                <a:spLocks noChangeShapeType="1"/>
              </p:cNvSpPr>
              <p:nvPr/>
            </p:nvSpPr>
            <p:spPr bwMode="auto">
              <a:xfrm>
                <a:off x="1652" y="1894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0" name="Line 50"/>
              <p:cNvSpPr>
                <a:spLocks noChangeShapeType="1"/>
              </p:cNvSpPr>
              <p:nvPr/>
            </p:nvSpPr>
            <p:spPr bwMode="auto">
              <a:xfrm>
                <a:off x="1696" y="1916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1" name="Line 51"/>
              <p:cNvSpPr>
                <a:spLocks noChangeShapeType="1"/>
              </p:cNvSpPr>
              <p:nvPr/>
            </p:nvSpPr>
            <p:spPr bwMode="auto">
              <a:xfrm>
                <a:off x="1741" y="1939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2" name="Line 52"/>
              <p:cNvSpPr>
                <a:spLocks noChangeShapeType="1"/>
              </p:cNvSpPr>
              <p:nvPr/>
            </p:nvSpPr>
            <p:spPr bwMode="auto">
              <a:xfrm>
                <a:off x="1786" y="1961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3" name="Line 53"/>
              <p:cNvSpPr>
                <a:spLocks noChangeShapeType="1"/>
              </p:cNvSpPr>
              <p:nvPr/>
            </p:nvSpPr>
            <p:spPr bwMode="auto">
              <a:xfrm>
                <a:off x="1831" y="1983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4" name="Line 54"/>
              <p:cNvSpPr>
                <a:spLocks noChangeShapeType="1"/>
              </p:cNvSpPr>
              <p:nvPr/>
            </p:nvSpPr>
            <p:spPr bwMode="auto">
              <a:xfrm>
                <a:off x="1876" y="2005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5" name="Line 55"/>
              <p:cNvSpPr>
                <a:spLocks noChangeShapeType="1"/>
              </p:cNvSpPr>
              <p:nvPr/>
            </p:nvSpPr>
            <p:spPr bwMode="auto">
              <a:xfrm>
                <a:off x="1921" y="2028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6" name="Line 56"/>
              <p:cNvSpPr>
                <a:spLocks noChangeShapeType="1"/>
              </p:cNvSpPr>
              <p:nvPr/>
            </p:nvSpPr>
            <p:spPr bwMode="auto">
              <a:xfrm>
                <a:off x="1966" y="2050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7" name="Line 57"/>
              <p:cNvSpPr>
                <a:spLocks noChangeShapeType="1"/>
              </p:cNvSpPr>
              <p:nvPr/>
            </p:nvSpPr>
            <p:spPr bwMode="auto">
              <a:xfrm>
                <a:off x="2011" y="2072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8" name="Line 58"/>
              <p:cNvSpPr>
                <a:spLocks noChangeShapeType="1"/>
              </p:cNvSpPr>
              <p:nvPr/>
            </p:nvSpPr>
            <p:spPr bwMode="auto">
              <a:xfrm>
                <a:off x="2056" y="2094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9" name="Line 59"/>
              <p:cNvSpPr>
                <a:spLocks noChangeShapeType="1"/>
              </p:cNvSpPr>
              <p:nvPr/>
            </p:nvSpPr>
            <p:spPr bwMode="auto">
              <a:xfrm>
                <a:off x="2101" y="2116"/>
                <a:ext cx="22" cy="1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0" name="Line 60"/>
              <p:cNvSpPr>
                <a:spLocks noChangeShapeType="1"/>
              </p:cNvSpPr>
              <p:nvPr/>
            </p:nvSpPr>
            <p:spPr bwMode="auto">
              <a:xfrm>
                <a:off x="2146" y="2139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auto">
              <a:xfrm>
                <a:off x="2190" y="2161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2" name="Line 62"/>
              <p:cNvSpPr>
                <a:spLocks noChangeShapeType="1"/>
              </p:cNvSpPr>
              <p:nvPr/>
            </p:nvSpPr>
            <p:spPr bwMode="auto">
              <a:xfrm>
                <a:off x="2235" y="2183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3" name="Line 63"/>
              <p:cNvSpPr>
                <a:spLocks noChangeShapeType="1"/>
              </p:cNvSpPr>
              <p:nvPr/>
            </p:nvSpPr>
            <p:spPr bwMode="auto">
              <a:xfrm>
                <a:off x="2280" y="2205"/>
                <a:ext cx="23" cy="1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4" name="Line 64"/>
              <p:cNvSpPr>
                <a:spLocks noChangeShapeType="1"/>
              </p:cNvSpPr>
              <p:nvPr/>
            </p:nvSpPr>
            <p:spPr bwMode="auto">
              <a:xfrm>
                <a:off x="2325" y="2228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5" name="Line 65"/>
              <p:cNvSpPr>
                <a:spLocks noChangeShapeType="1"/>
              </p:cNvSpPr>
              <p:nvPr/>
            </p:nvSpPr>
            <p:spPr bwMode="auto">
              <a:xfrm>
                <a:off x="2370" y="2250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6" name="Line 66"/>
              <p:cNvSpPr>
                <a:spLocks noChangeShapeType="1"/>
              </p:cNvSpPr>
              <p:nvPr/>
            </p:nvSpPr>
            <p:spPr bwMode="auto">
              <a:xfrm>
                <a:off x="2415" y="2272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7" name="Line 67"/>
              <p:cNvSpPr>
                <a:spLocks noChangeShapeType="1"/>
              </p:cNvSpPr>
              <p:nvPr/>
            </p:nvSpPr>
            <p:spPr bwMode="auto">
              <a:xfrm>
                <a:off x="2460" y="2294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8" name="Line 68"/>
              <p:cNvSpPr>
                <a:spLocks noChangeShapeType="1"/>
              </p:cNvSpPr>
              <p:nvPr/>
            </p:nvSpPr>
            <p:spPr bwMode="auto">
              <a:xfrm>
                <a:off x="2505" y="2317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09" name="Line 69"/>
              <p:cNvSpPr>
                <a:spLocks noChangeShapeType="1"/>
              </p:cNvSpPr>
              <p:nvPr/>
            </p:nvSpPr>
            <p:spPr bwMode="auto">
              <a:xfrm>
                <a:off x="2550" y="2339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0" name="Line 70"/>
              <p:cNvSpPr>
                <a:spLocks noChangeShapeType="1"/>
              </p:cNvSpPr>
              <p:nvPr/>
            </p:nvSpPr>
            <p:spPr bwMode="auto">
              <a:xfrm>
                <a:off x="2595" y="2361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1" name="Line 71"/>
              <p:cNvSpPr>
                <a:spLocks noChangeShapeType="1"/>
              </p:cNvSpPr>
              <p:nvPr/>
            </p:nvSpPr>
            <p:spPr bwMode="auto">
              <a:xfrm>
                <a:off x="2640" y="2383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2" name="Line 72"/>
              <p:cNvSpPr>
                <a:spLocks noChangeShapeType="1"/>
              </p:cNvSpPr>
              <p:nvPr/>
            </p:nvSpPr>
            <p:spPr bwMode="auto">
              <a:xfrm>
                <a:off x="2685" y="2406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3" name="Line 73"/>
              <p:cNvSpPr>
                <a:spLocks noChangeShapeType="1"/>
              </p:cNvSpPr>
              <p:nvPr/>
            </p:nvSpPr>
            <p:spPr bwMode="auto">
              <a:xfrm>
                <a:off x="2729" y="2428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4" name="Line 74"/>
              <p:cNvSpPr>
                <a:spLocks noChangeShapeType="1"/>
              </p:cNvSpPr>
              <p:nvPr/>
            </p:nvSpPr>
            <p:spPr bwMode="auto">
              <a:xfrm>
                <a:off x="2774" y="2450"/>
                <a:ext cx="13" cy="6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5" name="Line 75"/>
              <p:cNvSpPr>
                <a:spLocks noChangeShapeType="1"/>
              </p:cNvSpPr>
              <p:nvPr/>
            </p:nvSpPr>
            <p:spPr bwMode="auto">
              <a:xfrm flipV="1">
                <a:off x="1276" y="2456"/>
                <a:ext cx="1509" cy="898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6" name="Line 76"/>
              <p:cNvSpPr>
                <a:spLocks noChangeShapeType="1"/>
              </p:cNvSpPr>
              <p:nvPr/>
            </p:nvSpPr>
            <p:spPr bwMode="auto">
              <a:xfrm flipH="1">
                <a:off x="1541" y="1844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7" name="Line 77"/>
              <p:cNvSpPr>
                <a:spLocks noChangeShapeType="1"/>
              </p:cNvSpPr>
              <p:nvPr/>
            </p:nvSpPr>
            <p:spPr bwMode="auto">
              <a:xfrm flipH="1">
                <a:off x="1500" y="1868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8" name="Line 78"/>
              <p:cNvSpPr>
                <a:spLocks noChangeShapeType="1"/>
              </p:cNvSpPr>
              <p:nvPr/>
            </p:nvSpPr>
            <p:spPr bwMode="auto">
              <a:xfrm flipH="1">
                <a:off x="1460" y="1892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19" name="Line 79"/>
              <p:cNvSpPr>
                <a:spLocks noChangeShapeType="1"/>
              </p:cNvSpPr>
              <p:nvPr/>
            </p:nvSpPr>
            <p:spPr bwMode="auto">
              <a:xfrm flipH="1">
                <a:off x="1419" y="1916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0" name="Line 80"/>
              <p:cNvSpPr>
                <a:spLocks noChangeShapeType="1"/>
              </p:cNvSpPr>
              <p:nvPr/>
            </p:nvSpPr>
            <p:spPr bwMode="auto">
              <a:xfrm flipH="1">
                <a:off x="1378" y="1941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1" name="Line 81"/>
              <p:cNvSpPr>
                <a:spLocks noChangeShapeType="1"/>
              </p:cNvSpPr>
              <p:nvPr/>
            </p:nvSpPr>
            <p:spPr bwMode="auto">
              <a:xfrm flipH="1">
                <a:off x="1337" y="1965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2" name="Line 82"/>
              <p:cNvSpPr>
                <a:spLocks noChangeShapeType="1"/>
              </p:cNvSpPr>
              <p:nvPr/>
            </p:nvSpPr>
            <p:spPr bwMode="auto">
              <a:xfrm flipH="1">
                <a:off x="1296" y="1989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3" name="Line 83"/>
              <p:cNvSpPr>
                <a:spLocks noChangeShapeType="1"/>
              </p:cNvSpPr>
              <p:nvPr/>
            </p:nvSpPr>
            <p:spPr bwMode="auto">
              <a:xfrm flipH="1">
                <a:off x="1256" y="2013"/>
                <a:ext cx="20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4" name="Line 84"/>
              <p:cNvSpPr>
                <a:spLocks noChangeShapeType="1"/>
              </p:cNvSpPr>
              <p:nvPr/>
            </p:nvSpPr>
            <p:spPr bwMode="auto">
              <a:xfrm flipH="1">
                <a:off x="1215" y="2038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5" name="Line 85"/>
              <p:cNvSpPr>
                <a:spLocks noChangeShapeType="1"/>
              </p:cNvSpPr>
              <p:nvPr/>
            </p:nvSpPr>
            <p:spPr bwMode="auto">
              <a:xfrm flipH="1">
                <a:off x="1174" y="2062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6" name="Line 86"/>
              <p:cNvSpPr>
                <a:spLocks noChangeShapeType="1"/>
              </p:cNvSpPr>
              <p:nvPr/>
            </p:nvSpPr>
            <p:spPr bwMode="auto">
              <a:xfrm flipH="1">
                <a:off x="1133" y="2086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7" name="Line 87"/>
              <p:cNvSpPr>
                <a:spLocks noChangeShapeType="1"/>
              </p:cNvSpPr>
              <p:nvPr/>
            </p:nvSpPr>
            <p:spPr bwMode="auto">
              <a:xfrm flipH="1">
                <a:off x="1092" y="2110"/>
                <a:ext cx="21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8" name="Line 88"/>
              <p:cNvSpPr>
                <a:spLocks noChangeShapeType="1"/>
              </p:cNvSpPr>
              <p:nvPr/>
            </p:nvSpPr>
            <p:spPr bwMode="auto">
              <a:xfrm flipH="1">
                <a:off x="1051" y="2135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29" name="Line 89"/>
              <p:cNvSpPr>
                <a:spLocks noChangeShapeType="1"/>
              </p:cNvSpPr>
              <p:nvPr/>
            </p:nvSpPr>
            <p:spPr bwMode="auto">
              <a:xfrm flipH="1">
                <a:off x="1011" y="2159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0" name="Line 90"/>
              <p:cNvSpPr>
                <a:spLocks noChangeShapeType="1"/>
              </p:cNvSpPr>
              <p:nvPr/>
            </p:nvSpPr>
            <p:spPr bwMode="auto">
              <a:xfrm flipH="1">
                <a:off x="970" y="2183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1" name="Line 91"/>
              <p:cNvSpPr>
                <a:spLocks noChangeShapeType="1"/>
              </p:cNvSpPr>
              <p:nvPr/>
            </p:nvSpPr>
            <p:spPr bwMode="auto">
              <a:xfrm flipH="1">
                <a:off x="929" y="2207"/>
                <a:ext cx="20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2" name="Line 92"/>
              <p:cNvSpPr>
                <a:spLocks noChangeShapeType="1"/>
              </p:cNvSpPr>
              <p:nvPr/>
            </p:nvSpPr>
            <p:spPr bwMode="auto">
              <a:xfrm flipH="1">
                <a:off x="888" y="2232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3" name="Line 93"/>
              <p:cNvSpPr>
                <a:spLocks noChangeShapeType="1"/>
              </p:cNvSpPr>
              <p:nvPr/>
            </p:nvSpPr>
            <p:spPr bwMode="auto">
              <a:xfrm flipH="1">
                <a:off x="847" y="2256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4" name="Line 94"/>
              <p:cNvSpPr>
                <a:spLocks noChangeShapeType="1"/>
              </p:cNvSpPr>
              <p:nvPr/>
            </p:nvSpPr>
            <p:spPr bwMode="auto">
              <a:xfrm flipH="1">
                <a:off x="806" y="2280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5" name="Line 95"/>
              <p:cNvSpPr>
                <a:spLocks noChangeShapeType="1"/>
              </p:cNvSpPr>
              <p:nvPr/>
            </p:nvSpPr>
            <p:spPr bwMode="auto">
              <a:xfrm flipH="1">
                <a:off x="766" y="2304"/>
                <a:ext cx="20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6" name="Line 96"/>
              <p:cNvSpPr>
                <a:spLocks noChangeShapeType="1"/>
              </p:cNvSpPr>
              <p:nvPr/>
            </p:nvSpPr>
            <p:spPr bwMode="auto">
              <a:xfrm flipH="1">
                <a:off x="725" y="2329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7" name="Line 97"/>
              <p:cNvSpPr>
                <a:spLocks noChangeShapeType="1"/>
              </p:cNvSpPr>
              <p:nvPr/>
            </p:nvSpPr>
            <p:spPr bwMode="auto">
              <a:xfrm flipH="1">
                <a:off x="684" y="2353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8" name="Line 98"/>
              <p:cNvSpPr>
                <a:spLocks noChangeShapeType="1"/>
              </p:cNvSpPr>
              <p:nvPr/>
            </p:nvSpPr>
            <p:spPr bwMode="auto">
              <a:xfrm flipH="1">
                <a:off x="643" y="2377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39" name="Line 99"/>
              <p:cNvSpPr>
                <a:spLocks noChangeShapeType="1"/>
              </p:cNvSpPr>
              <p:nvPr/>
            </p:nvSpPr>
            <p:spPr bwMode="auto">
              <a:xfrm flipH="1">
                <a:off x="602" y="2402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0" name="Line 100"/>
              <p:cNvSpPr>
                <a:spLocks noChangeShapeType="1"/>
              </p:cNvSpPr>
              <p:nvPr/>
            </p:nvSpPr>
            <p:spPr bwMode="auto">
              <a:xfrm flipH="1">
                <a:off x="561" y="2426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1" name="Line 101"/>
              <p:cNvSpPr>
                <a:spLocks noChangeShapeType="1"/>
              </p:cNvSpPr>
              <p:nvPr/>
            </p:nvSpPr>
            <p:spPr bwMode="auto">
              <a:xfrm flipH="1">
                <a:off x="521" y="2450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2" name="Line 102"/>
              <p:cNvSpPr>
                <a:spLocks noChangeShapeType="1"/>
              </p:cNvSpPr>
              <p:nvPr/>
            </p:nvSpPr>
            <p:spPr bwMode="auto">
              <a:xfrm flipH="1">
                <a:off x="480" y="2474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3" name="Line 103"/>
              <p:cNvSpPr>
                <a:spLocks noChangeShapeType="1"/>
              </p:cNvSpPr>
              <p:nvPr/>
            </p:nvSpPr>
            <p:spPr bwMode="auto">
              <a:xfrm flipH="1">
                <a:off x="439" y="2499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4" name="Line 104"/>
              <p:cNvSpPr>
                <a:spLocks noChangeShapeType="1"/>
              </p:cNvSpPr>
              <p:nvPr/>
            </p:nvSpPr>
            <p:spPr bwMode="auto">
              <a:xfrm flipH="1">
                <a:off x="396" y="2525"/>
                <a:ext cx="23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5" name="Line 105"/>
              <p:cNvSpPr>
                <a:spLocks noChangeShapeType="1"/>
              </p:cNvSpPr>
              <p:nvPr/>
            </p:nvSpPr>
            <p:spPr bwMode="auto">
              <a:xfrm flipH="1">
                <a:off x="355" y="2549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6" name="Line 106"/>
              <p:cNvSpPr>
                <a:spLocks noChangeShapeType="1"/>
              </p:cNvSpPr>
              <p:nvPr/>
            </p:nvSpPr>
            <p:spPr bwMode="auto">
              <a:xfrm flipH="1">
                <a:off x="314" y="2573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7" name="Line 107"/>
              <p:cNvSpPr>
                <a:spLocks noChangeShapeType="1"/>
              </p:cNvSpPr>
              <p:nvPr/>
            </p:nvSpPr>
            <p:spPr bwMode="auto">
              <a:xfrm flipH="1">
                <a:off x="274" y="2598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8" name="Line 108"/>
              <p:cNvSpPr>
                <a:spLocks noChangeShapeType="1"/>
              </p:cNvSpPr>
              <p:nvPr/>
            </p:nvSpPr>
            <p:spPr bwMode="auto">
              <a:xfrm flipH="1">
                <a:off x="233" y="2622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49" name="Line 109"/>
              <p:cNvSpPr>
                <a:spLocks noChangeShapeType="1"/>
              </p:cNvSpPr>
              <p:nvPr/>
            </p:nvSpPr>
            <p:spPr bwMode="auto">
              <a:xfrm flipH="1">
                <a:off x="192" y="2646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0" name="Line 110"/>
              <p:cNvSpPr>
                <a:spLocks noChangeShapeType="1"/>
              </p:cNvSpPr>
              <p:nvPr/>
            </p:nvSpPr>
            <p:spPr bwMode="auto">
              <a:xfrm flipH="1">
                <a:off x="151" y="2670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1" name="Line 111"/>
              <p:cNvSpPr>
                <a:spLocks noChangeShapeType="1"/>
              </p:cNvSpPr>
              <p:nvPr/>
            </p:nvSpPr>
            <p:spPr bwMode="auto">
              <a:xfrm flipH="1">
                <a:off x="110" y="2695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2" name="Line 112"/>
              <p:cNvSpPr>
                <a:spLocks noChangeShapeType="1"/>
              </p:cNvSpPr>
              <p:nvPr/>
            </p:nvSpPr>
            <p:spPr bwMode="auto">
              <a:xfrm flipH="1">
                <a:off x="69" y="2719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3" name="Line 113"/>
              <p:cNvSpPr>
                <a:spLocks noChangeShapeType="1"/>
              </p:cNvSpPr>
              <p:nvPr/>
            </p:nvSpPr>
            <p:spPr bwMode="auto">
              <a:xfrm flipH="1">
                <a:off x="33" y="2743"/>
                <a:ext cx="16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4" name="Line 114"/>
              <p:cNvSpPr>
                <a:spLocks noChangeShapeType="1"/>
              </p:cNvSpPr>
              <p:nvPr/>
            </p:nvSpPr>
            <p:spPr bwMode="auto">
              <a:xfrm>
                <a:off x="31" y="2759"/>
                <a:ext cx="1245" cy="59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5" name="Line 115"/>
              <p:cNvSpPr>
                <a:spLocks noChangeShapeType="1"/>
              </p:cNvSpPr>
              <p:nvPr/>
            </p:nvSpPr>
            <p:spPr bwMode="auto">
              <a:xfrm>
                <a:off x="325" y="2147"/>
                <a:ext cx="979" cy="48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6" name="Line 116"/>
              <p:cNvSpPr>
                <a:spLocks noChangeShapeType="1"/>
              </p:cNvSpPr>
              <p:nvPr/>
            </p:nvSpPr>
            <p:spPr bwMode="auto">
              <a:xfrm flipV="1">
                <a:off x="1315" y="1951"/>
                <a:ext cx="1182" cy="67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7" name="Line 117"/>
              <p:cNvSpPr>
                <a:spLocks noChangeShapeType="1"/>
              </p:cNvSpPr>
              <p:nvPr/>
            </p:nvSpPr>
            <p:spPr bwMode="auto">
              <a:xfrm flipV="1">
                <a:off x="335" y="2143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8" name="Line 118"/>
              <p:cNvSpPr>
                <a:spLocks noChangeShapeType="1"/>
              </p:cNvSpPr>
              <p:nvPr/>
            </p:nvSpPr>
            <p:spPr bwMode="auto">
              <a:xfrm flipV="1">
                <a:off x="376" y="2118"/>
                <a:ext cx="20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59" name="Line 119"/>
              <p:cNvSpPr>
                <a:spLocks noChangeShapeType="1"/>
              </p:cNvSpPr>
              <p:nvPr/>
            </p:nvSpPr>
            <p:spPr bwMode="auto">
              <a:xfrm flipV="1">
                <a:off x="416" y="2094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0" name="Line 120"/>
              <p:cNvSpPr>
                <a:spLocks noChangeShapeType="1"/>
              </p:cNvSpPr>
              <p:nvPr/>
            </p:nvSpPr>
            <p:spPr bwMode="auto">
              <a:xfrm flipV="1">
                <a:off x="457" y="2068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1" name="Line 121"/>
              <p:cNvSpPr>
                <a:spLocks noChangeShapeType="1"/>
              </p:cNvSpPr>
              <p:nvPr/>
            </p:nvSpPr>
            <p:spPr bwMode="auto">
              <a:xfrm flipV="1">
                <a:off x="498" y="2044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2" name="Line 122"/>
              <p:cNvSpPr>
                <a:spLocks noChangeShapeType="1"/>
              </p:cNvSpPr>
              <p:nvPr/>
            </p:nvSpPr>
            <p:spPr bwMode="auto">
              <a:xfrm flipV="1">
                <a:off x="539" y="2019"/>
                <a:ext cx="20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3" name="Line 123"/>
              <p:cNvSpPr>
                <a:spLocks noChangeShapeType="1"/>
              </p:cNvSpPr>
              <p:nvPr/>
            </p:nvSpPr>
            <p:spPr bwMode="auto">
              <a:xfrm flipV="1">
                <a:off x="580" y="1995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4" name="Line 124"/>
              <p:cNvSpPr>
                <a:spLocks noChangeShapeType="1"/>
              </p:cNvSpPr>
              <p:nvPr/>
            </p:nvSpPr>
            <p:spPr bwMode="auto">
              <a:xfrm flipV="1">
                <a:off x="621" y="1971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5" name="Line 125"/>
              <p:cNvSpPr>
                <a:spLocks noChangeShapeType="1"/>
              </p:cNvSpPr>
              <p:nvPr/>
            </p:nvSpPr>
            <p:spPr bwMode="auto">
              <a:xfrm flipV="1">
                <a:off x="661" y="1947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6" name="Line 126"/>
              <p:cNvSpPr>
                <a:spLocks noChangeShapeType="1"/>
              </p:cNvSpPr>
              <p:nvPr/>
            </p:nvSpPr>
            <p:spPr bwMode="auto">
              <a:xfrm flipV="1">
                <a:off x="702" y="1920"/>
                <a:ext cx="21" cy="1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7" name="Line 127"/>
              <p:cNvSpPr>
                <a:spLocks noChangeShapeType="1"/>
              </p:cNvSpPr>
              <p:nvPr/>
            </p:nvSpPr>
            <p:spPr bwMode="auto">
              <a:xfrm flipV="1">
                <a:off x="743" y="1896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8" name="Line 128"/>
              <p:cNvSpPr>
                <a:spLocks noChangeShapeType="1"/>
              </p:cNvSpPr>
              <p:nvPr/>
            </p:nvSpPr>
            <p:spPr bwMode="auto">
              <a:xfrm flipV="1">
                <a:off x="784" y="1872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69" name="Line 129"/>
              <p:cNvSpPr>
                <a:spLocks noChangeShapeType="1"/>
              </p:cNvSpPr>
              <p:nvPr/>
            </p:nvSpPr>
            <p:spPr bwMode="auto">
              <a:xfrm flipV="1">
                <a:off x="825" y="1848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0" name="Line 130"/>
              <p:cNvSpPr>
                <a:spLocks noChangeShapeType="1"/>
              </p:cNvSpPr>
              <p:nvPr/>
            </p:nvSpPr>
            <p:spPr bwMode="auto">
              <a:xfrm flipV="1">
                <a:off x="866" y="1823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1" name="Line 131"/>
              <p:cNvSpPr>
                <a:spLocks noChangeShapeType="1"/>
              </p:cNvSpPr>
              <p:nvPr/>
            </p:nvSpPr>
            <p:spPr bwMode="auto">
              <a:xfrm flipV="1">
                <a:off x="906" y="1799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2" name="Line 132"/>
              <p:cNvSpPr>
                <a:spLocks noChangeShapeType="1"/>
              </p:cNvSpPr>
              <p:nvPr/>
            </p:nvSpPr>
            <p:spPr bwMode="auto">
              <a:xfrm flipV="1">
                <a:off x="947" y="1775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3" name="Line 133"/>
              <p:cNvSpPr>
                <a:spLocks noChangeShapeType="1"/>
              </p:cNvSpPr>
              <p:nvPr/>
            </p:nvSpPr>
            <p:spPr bwMode="auto">
              <a:xfrm flipV="1">
                <a:off x="988" y="1749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4" name="Line 134"/>
              <p:cNvSpPr>
                <a:spLocks noChangeShapeType="1"/>
              </p:cNvSpPr>
              <p:nvPr/>
            </p:nvSpPr>
            <p:spPr bwMode="auto">
              <a:xfrm flipV="1">
                <a:off x="1029" y="1724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5" name="Line 135"/>
              <p:cNvSpPr>
                <a:spLocks noChangeShapeType="1"/>
              </p:cNvSpPr>
              <p:nvPr/>
            </p:nvSpPr>
            <p:spPr bwMode="auto">
              <a:xfrm flipV="1">
                <a:off x="1070" y="1700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6" name="Line 136"/>
              <p:cNvSpPr>
                <a:spLocks noChangeShapeType="1"/>
              </p:cNvSpPr>
              <p:nvPr/>
            </p:nvSpPr>
            <p:spPr bwMode="auto">
              <a:xfrm flipV="1">
                <a:off x="1111" y="1676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7" name="Line 137"/>
              <p:cNvSpPr>
                <a:spLocks noChangeShapeType="1"/>
              </p:cNvSpPr>
              <p:nvPr/>
            </p:nvSpPr>
            <p:spPr bwMode="auto">
              <a:xfrm flipV="1">
                <a:off x="1151" y="1652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8" name="Line 138"/>
              <p:cNvSpPr>
                <a:spLocks noChangeShapeType="1"/>
              </p:cNvSpPr>
              <p:nvPr/>
            </p:nvSpPr>
            <p:spPr bwMode="auto">
              <a:xfrm flipV="1">
                <a:off x="1192" y="1627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79" name="Line 139"/>
              <p:cNvSpPr>
                <a:spLocks noChangeShapeType="1"/>
              </p:cNvSpPr>
              <p:nvPr/>
            </p:nvSpPr>
            <p:spPr bwMode="auto">
              <a:xfrm flipV="1">
                <a:off x="1233" y="1601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0" name="Line 140"/>
              <p:cNvSpPr>
                <a:spLocks noChangeShapeType="1"/>
              </p:cNvSpPr>
              <p:nvPr/>
            </p:nvSpPr>
            <p:spPr bwMode="auto">
              <a:xfrm flipV="1">
                <a:off x="1274" y="1577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1" name="Line 141"/>
              <p:cNvSpPr>
                <a:spLocks noChangeShapeType="1"/>
              </p:cNvSpPr>
              <p:nvPr/>
            </p:nvSpPr>
            <p:spPr bwMode="auto">
              <a:xfrm flipV="1">
                <a:off x="1315" y="1552"/>
                <a:ext cx="20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2" name="Line 142"/>
              <p:cNvSpPr>
                <a:spLocks noChangeShapeType="1"/>
              </p:cNvSpPr>
              <p:nvPr/>
            </p:nvSpPr>
            <p:spPr bwMode="auto">
              <a:xfrm flipV="1">
                <a:off x="1356" y="1528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3" name="Line 143"/>
              <p:cNvSpPr>
                <a:spLocks noChangeShapeType="1"/>
              </p:cNvSpPr>
              <p:nvPr/>
            </p:nvSpPr>
            <p:spPr bwMode="auto">
              <a:xfrm flipV="1">
                <a:off x="1396" y="1504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4" name="Line 144"/>
              <p:cNvSpPr>
                <a:spLocks noChangeShapeType="1"/>
              </p:cNvSpPr>
              <p:nvPr/>
            </p:nvSpPr>
            <p:spPr bwMode="auto">
              <a:xfrm flipV="1">
                <a:off x="1437" y="1480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5" name="Line 145"/>
              <p:cNvSpPr>
                <a:spLocks noChangeShapeType="1"/>
              </p:cNvSpPr>
              <p:nvPr/>
            </p:nvSpPr>
            <p:spPr bwMode="auto">
              <a:xfrm flipV="1">
                <a:off x="1478" y="1453"/>
                <a:ext cx="20" cy="1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6" name="Line 146"/>
              <p:cNvSpPr>
                <a:spLocks noChangeShapeType="1"/>
              </p:cNvSpPr>
              <p:nvPr/>
            </p:nvSpPr>
            <p:spPr bwMode="auto">
              <a:xfrm flipV="1">
                <a:off x="1519" y="1437"/>
                <a:ext cx="8" cy="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7" name="Line 147"/>
              <p:cNvSpPr>
                <a:spLocks noChangeShapeType="1"/>
              </p:cNvSpPr>
              <p:nvPr/>
            </p:nvSpPr>
            <p:spPr bwMode="auto">
              <a:xfrm>
                <a:off x="1527" y="1441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8" name="Line 148"/>
              <p:cNvSpPr>
                <a:spLocks noChangeShapeType="1"/>
              </p:cNvSpPr>
              <p:nvPr/>
            </p:nvSpPr>
            <p:spPr bwMode="auto">
              <a:xfrm>
                <a:off x="1572" y="1466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89" name="Line 149"/>
              <p:cNvSpPr>
                <a:spLocks noChangeShapeType="1"/>
              </p:cNvSpPr>
              <p:nvPr/>
            </p:nvSpPr>
            <p:spPr bwMode="auto">
              <a:xfrm>
                <a:off x="1615" y="1488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0" name="Line 150"/>
              <p:cNvSpPr>
                <a:spLocks noChangeShapeType="1"/>
              </p:cNvSpPr>
              <p:nvPr/>
            </p:nvSpPr>
            <p:spPr bwMode="auto">
              <a:xfrm>
                <a:off x="1660" y="1512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1" name="Line 151"/>
              <p:cNvSpPr>
                <a:spLocks noChangeShapeType="1"/>
              </p:cNvSpPr>
              <p:nvPr/>
            </p:nvSpPr>
            <p:spPr bwMode="auto">
              <a:xfrm>
                <a:off x="1703" y="1534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2" name="Line 152"/>
              <p:cNvSpPr>
                <a:spLocks noChangeShapeType="1"/>
              </p:cNvSpPr>
              <p:nvPr/>
            </p:nvSpPr>
            <p:spPr bwMode="auto">
              <a:xfrm>
                <a:off x="1747" y="1557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3" name="Line 153"/>
              <p:cNvSpPr>
                <a:spLocks noChangeShapeType="1"/>
              </p:cNvSpPr>
              <p:nvPr/>
            </p:nvSpPr>
            <p:spPr bwMode="auto">
              <a:xfrm>
                <a:off x="1790" y="1581"/>
                <a:ext cx="23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4" name="Line 154"/>
              <p:cNvSpPr>
                <a:spLocks noChangeShapeType="1"/>
              </p:cNvSpPr>
              <p:nvPr/>
            </p:nvSpPr>
            <p:spPr bwMode="auto">
              <a:xfrm>
                <a:off x="1835" y="1603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5" name="Line 155"/>
              <p:cNvSpPr>
                <a:spLocks noChangeShapeType="1"/>
              </p:cNvSpPr>
              <p:nvPr/>
            </p:nvSpPr>
            <p:spPr bwMode="auto">
              <a:xfrm>
                <a:off x="1878" y="1627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6" name="Line 156"/>
              <p:cNvSpPr>
                <a:spLocks noChangeShapeType="1"/>
              </p:cNvSpPr>
              <p:nvPr/>
            </p:nvSpPr>
            <p:spPr bwMode="auto">
              <a:xfrm>
                <a:off x="1921" y="1650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7" name="Line 157"/>
              <p:cNvSpPr>
                <a:spLocks noChangeShapeType="1"/>
              </p:cNvSpPr>
              <p:nvPr/>
            </p:nvSpPr>
            <p:spPr bwMode="auto">
              <a:xfrm>
                <a:off x="1966" y="1674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8" name="Line 158"/>
              <p:cNvSpPr>
                <a:spLocks noChangeShapeType="1"/>
              </p:cNvSpPr>
              <p:nvPr/>
            </p:nvSpPr>
            <p:spPr bwMode="auto">
              <a:xfrm>
                <a:off x="2009" y="1696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399" name="Line 159"/>
              <p:cNvSpPr>
                <a:spLocks noChangeShapeType="1"/>
              </p:cNvSpPr>
              <p:nvPr/>
            </p:nvSpPr>
            <p:spPr bwMode="auto">
              <a:xfrm>
                <a:off x="2054" y="1720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0" name="Line 160"/>
              <p:cNvSpPr>
                <a:spLocks noChangeShapeType="1"/>
              </p:cNvSpPr>
              <p:nvPr/>
            </p:nvSpPr>
            <p:spPr bwMode="auto">
              <a:xfrm>
                <a:off x="2097" y="1743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1" name="Line 161"/>
              <p:cNvSpPr>
                <a:spLocks noChangeShapeType="1"/>
              </p:cNvSpPr>
              <p:nvPr/>
            </p:nvSpPr>
            <p:spPr bwMode="auto">
              <a:xfrm>
                <a:off x="2141" y="1765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2" name="Line 162"/>
              <p:cNvSpPr>
                <a:spLocks noChangeShapeType="1"/>
              </p:cNvSpPr>
              <p:nvPr/>
            </p:nvSpPr>
            <p:spPr bwMode="auto">
              <a:xfrm>
                <a:off x="2184" y="1789"/>
                <a:ext cx="23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3" name="Line 163"/>
              <p:cNvSpPr>
                <a:spLocks noChangeShapeType="1"/>
              </p:cNvSpPr>
              <p:nvPr/>
            </p:nvSpPr>
            <p:spPr bwMode="auto">
              <a:xfrm>
                <a:off x="2229" y="1811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4" name="Line 164"/>
              <p:cNvSpPr>
                <a:spLocks noChangeShapeType="1"/>
              </p:cNvSpPr>
              <p:nvPr/>
            </p:nvSpPr>
            <p:spPr bwMode="auto">
              <a:xfrm>
                <a:off x="2272" y="1835"/>
                <a:ext cx="23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5" name="Line 165"/>
              <p:cNvSpPr>
                <a:spLocks noChangeShapeType="1"/>
              </p:cNvSpPr>
              <p:nvPr/>
            </p:nvSpPr>
            <p:spPr bwMode="auto">
              <a:xfrm>
                <a:off x="2317" y="1858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6" name="Line 166"/>
              <p:cNvSpPr>
                <a:spLocks noChangeShapeType="1"/>
              </p:cNvSpPr>
              <p:nvPr/>
            </p:nvSpPr>
            <p:spPr bwMode="auto">
              <a:xfrm>
                <a:off x="2360" y="1882"/>
                <a:ext cx="22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7" name="Line 167"/>
              <p:cNvSpPr>
                <a:spLocks noChangeShapeType="1"/>
              </p:cNvSpPr>
              <p:nvPr/>
            </p:nvSpPr>
            <p:spPr bwMode="auto">
              <a:xfrm>
                <a:off x="2403" y="1904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8" name="Line 168"/>
              <p:cNvSpPr>
                <a:spLocks noChangeShapeType="1"/>
              </p:cNvSpPr>
              <p:nvPr/>
            </p:nvSpPr>
            <p:spPr bwMode="auto">
              <a:xfrm>
                <a:off x="2448" y="1928"/>
                <a:ext cx="22" cy="1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09" name="Line 169"/>
              <p:cNvSpPr>
                <a:spLocks noChangeShapeType="1"/>
              </p:cNvSpPr>
              <p:nvPr/>
            </p:nvSpPr>
            <p:spPr bwMode="auto">
              <a:xfrm>
                <a:off x="2491" y="1951"/>
                <a:ext cx="4" cy="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0" name="Line 170"/>
              <p:cNvSpPr>
                <a:spLocks noChangeShapeType="1"/>
              </p:cNvSpPr>
              <p:nvPr/>
            </p:nvSpPr>
            <p:spPr bwMode="auto">
              <a:xfrm>
                <a:off x="602" y="1625"/>
                <a:ext cx="733" cy="37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1" name="Line 171"/>
              <p:cNvSpPr>
                <a:spLocks noChangeShapeType="1"/>
              </p:cNvSpPr>
              <p:nvPr/>
            </p:nvSpPr>
            <p:spPr bwMode="auto">
              <a:xfrm flipV="1">
                <a:off x="1331" y="1492"/>
                <a:ext cx="902" cy="50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2" name="Line 172"/>
              <p:cNvSpPr>
                <a:spLocks noChangeShapeType="1"/>
              </p:cNvSpPr>
              <p:nvPr/>
            </p:nvSpPr>
            <p:spPr bwMode="auto">
              <a:xfrm flipV="1">
                <a:off x="604" y="1609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3" name="Line 173"/>
              <p:cNvSpPr>
                <a:spLocks noChangeShapeType="1"/>
              </p:cNvSpPr>
              <p:nvPr/>
            </p:nvSpPr>
            <p:spPr bwMode="auto">
              <a:xfrm flipV="1">
                <a:off x="645" y="1585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4" name="Line 174"/>
              <p:cNvSpPr>
                <a:spLocks noChangeShapeType="1"/>
              </p:cNvSpPr>
              <p:nvPr/>
            </p:nvSpPr>
            <p:spPr bwMode="auto">
              <a:xfrm flipV="1">
                <a:off x="686" y="1561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5" name="Line 175"/>
              <p:cNvSpPr>
                <a:spLocks noChangeShapeType="1"/>
              </p:cNvSpPr>
              <p:nvPr/>
            </p:nvSpPr>
            <p:spPr bwMode="auto">
              <a:xfrm flipV="1">
                <a:off x="727" y="1534"/>
                <a:ext cx="20" cy="14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6" name="Line 176"/>
              <p:cNvSpPr>
                <a:spLocks noChangeShapeType="1"/>
              </p:cNvSpPr>
              <p:nvPr/>
            </p:nvSpPr>
            <p:spPr bwMode="auto">
              <a:xfrm flipV="1">
                <a:off x="770" y="1510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7" name="Line 177"/>
              <p:cNvSpPr>
                <a:spLocks noChangeShapeType="1"/>
              </p:cNvSpPr>
              <p:nvPr/>
            </p:nvSpPr>
            <p:spPr bwMode="auto">
              <a:xfrm flipV="1">
                <a:off x="810" y="1486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8" name="Line 178"/>
              <p:cNvSpPr>
                <a:spLocks noChangeShapeType="1"/>
              </p:cNvSpPr>
              <p:nvPr/>
            </p:nvSpPr>
            <p:spPr bwMode="auto">
              <a:xfrm flipV="1">
                <a:off x="851" y="1462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19" name="Line 179"/>
              <p:cNvSpPr>
                <a:spLocks noChangeShapeType="1"/>
              </p:cNvSpPr>
              <p:nvPr/>
            </p:nvSpPr>
            <p:spPr bwMode="auto">
              <a:xfrm flipV="1">
                <a:off x="892" y="1435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0" name="Line 180"/>
              <p:cNvSpPr>
                <a:spLocks noChangeShapeType="1"/>
              </p:cNvSpPr>
              <p:nvPr/>
            </p:nvSpPr>
            <p:spPr bwMode="auto">
              <a:xfrm flipV="1">
                <a:off x="933" y="1411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1" name="Line 181"/>
              <p:cNvSpPr>
                <a:spLocks noChangeShapeType="1"/>
              </p:cNvSpPr>
              <p:nvPr/>
            </p:nvSpPr>
            <p:spPr bwMode="auto">
              <a:xfrm flipV="1">
                <a:off x="974" y="1387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2" name="Line 182"/>
              <p:cNvSpPr>
                <a:spLocks noChangeShapeType="1"/>
              </p:cNvSpPr>
              <p:nvPr/>
            </p:nvSpPr>
            <p:spPr bwMode="auto">
              <a:xfrm flipV="1">
                <a:off x="1015" y="1362"/>
                <a:ext cx="20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3" name="Line 183"/>
              <p:cNvSpPr>
                <a:spLocks noChangeShapeType="1"/>
              </p:cNvSpPr>
              <p:nvPr/>
            </p:nvSpPr>
            <p:spPr bwMode="auto">
              <a:xfrm flipV="1">
                <a:off x="1055" y="1338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4" name="Line 184"/>
              <p:cNvSpPr>
                <a:spLocks noChangeShapeType="1"/>
              </p:cNvSpPr>
              <p:nvPr/>
            </p:nvSpPr>
            <p:spPr bwMode="auto">
              <a:xfrm flipV="1">
                <a:off x="1096" y="1314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5" name="Line 185"/>
              <p:cNvSpPr>
                <a:spLocks noChangeShapeType="1"/>
              </p:cNvSpPr>
              <p:nvPr/>
            </p:nvSpPr>
            <p:spPr bwMode="auto">
              <a:xfrm flipV="1">
                <a:off x="1137" y="1290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6" name="Line 186"/>
              <p:cNvSpPr>
                <a:spLocks noChangeShapeType="1"/>
              </p:cNvSpPr>
              <p:nvPr/>
            </p:nvSpPr>
            <p:spPr bwMode="auto">
              <a:xfrm flipV="1">
                <a:off x="1178" y="1263"/>
                <a:ext cx="20" cy="15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7" name="Line 187"/>
              <p:cNvSpPr>
                <a:spLocks noChangeShapeType="1"/>
              </p:cNvSpPr>
              <p:nvPr/>
            </p:nvSpPr>
            <p:spPr bwMode="auto">
              <a:xfrm flipV="1">
                <a:off x="1219" y="1239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8" name="Line 188"/>
              <p:cNvSpPr>
                <a:spLocks noChangeShapeType="1"/>
              </p:cNvSpPr>
              <p:nvPr/>
            </p:nvSpPr>
            <p:spPr bwMode="auto">
              <a:xfrm flipV="1">
                <a:off x="1260" y="1215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29" name="Line 189"/>
              <p:cNvSpPr>
                <a:spLocks noChangeShapeType="1"/>
              </p:cNvSpPr>
              <p:nvPr/>
            </p:nvSpPr>
            <p:spPr bwMode="auto">
              <a:xfrm flipV="1">
                <a:off x="1300" y="1191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0" name="Line 190"/>
              <p:cNvSpPr>
                <a:spLocks noChangeShapeType="1"/>
              </p:cNvSpPr>
              <p:nvPr/>
            </p:nvSpPr>
            <p:spPr bwMode="auto">
              <a:xfrm flipV="1">
                <a:off x="1341" y="1166"/>
                <a:ext cx="21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1" name="Line 191"/>
              <p:cNvSpPr>
                <a:spLocks noChangeShapeType="1"/>
              </p:cNvSpPr>
              <p:nvPr/>
            </p:nvSpPr>
            <p:spPr bwMode="auto">
              <a:xfrm flipV="1">
                <a:off x="1382" y="1142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2" name="Line 192"/>
              <p:cNvSpPr>
                <a:spLocks noChangeShapeType="1"/>
              </p:cNvSpPr>
              <p:nvPr/>
            </p:nvSpPr>
            <p:spPr bwMode="auto">
              <a:xfrm flipV="1">
                <a:off x="1423" y="1118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3" name="Line 193"/>
              <p:cNvSpPr>
                <a:spLocks noChangeShapeType="1"/>
              </p:cNvSpPr>
              <p:nvPr/>
            </p:nvSpPr>
            <p:spPr bwMode="auto">
              <a:xfrm flipV="1">
                <a:off x="1464" y="1094"/>
                <a:ext cx="20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4" name="Line 194"/>
              <p:cNvSpPr>
                <a:spLocks noChangeShapeType="1"/>
              </p:cNvSpPr>
              <p:nvPr/>
            </p:nvSpPr>
            <p:spPr bwMode="auto">
              <a:xfrm>
                <a:off x="1488" y="1090"/>
                <a:ext cx="23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5" name="Line 195"/>
              <p:cNvSpPr>
                <a:spLocks noChangeShapeType="1"/>
              </p:cNvSpPr>
              <p:nvPr/>
            </p:nvSpPr>
            <p:spPr bwMode="auto">
              <a:xfrm>
                <a:off x="1533" y="1114"/>
                <a:ext cx="23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6" name="Line 196"/>
              <p:cNvSpPr>
                <a:spLocks noChangeShapeType="1"/>
              </p:cNvSpPr>
              <p:nvPr/>
            </p:nvSpPr>
            <p:spPr bwMode="auto">
              <a:xfrm>
                <a:off x="1578" y="1138"/>
                <a:ext cx="23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7" name="Line 197"/>
              <p:cNvSpPr>
                <a:spLocks noChangeShapeType="1"/>
              </p:cNvSpPr>
              <p:nvPr/>
            </p:nvSpPr>
            <p:spPr bwMode="auto">
              <a:xfrm>
                <a:off x="1623" y="1162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8" name="Line 198"/>
              <p:cNvSpPr>
                <a:spLocks noChangeShapeType="1"/>
              </p:cNvSpPr>
              <p:nvPr/>
            </p:nvSpPr>
            <p:spPr bwMode="auto">
              <a:xfrm>
                <a:off x="1668" y="1187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39" name="Line 199"/>
              <p:cNvSpPr>
                <a:spLocks noChangeShapeType="1"/>
              </p:cNvSpPr>
              <p:nvPr/>
            </p:nvSpPr>
            <p:spPr bwMode="auto">
              <a:xfrm>
                <a:off x="1713" y="1211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40" name="Line 200"/>
              <p:cNvSpPr>
                <a:spLocks noChangeShapeType="1"/>
              </p:cNvSpPr>
              <p:nvPr/>
            </p:nvSpPr>
            <p:spPr bwMode="auto">
              <a:xfrm>
                <a:off x="1758" y="1235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41" name="Line 201"/>
              <p:cNvSpPr>
                <a:spLocks noChangeShapeType="1"/>
              </p:cNvSpPr>
              <p:nvPr/>
            </p:nvSpPr>
            <p:spPr bwMode="auto">
              <a:xfrm>
                <a:off x="1803" y="1259"/>
                <a:ext cx="22" cy="13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42" name="Line 202"/>
              <p:cNvSpPr>
                <a:spLocks noChangeShapeType="1"/>
              </p:cNvSpPr>
              <p:nvPr/>
            </p:nvSpPr>
            <p:spPr bwMode="auto">
              <a:xfrm>
                <a:off x="1848" y="1284"/>
                <a:ext cx="22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43" name="Line 203"/>
              <p:cNvSpPr>
                <a:spLocks noChangeShapeType="1"/>
              </p:cNvSpPr>
              <p:nvPr/>
            </p:nvSpPr>
            <p:spPr bwMode="auto">
              <a:xfrm>
                <a:off x="1892" y="1308"/>
                <a:ext cx="23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44" name="Line 204"/>
              <p:cNvSpPr>
                <a:spLocks noChangeShapeType="1"/>
              </p:cNvSpPr>
              <p:nvPr/>
            </p:nvSpPr>
            <p:spPr bwMode="auto">
              <a:xfrm>
                <a:off x="1937" y="1330"/>
                <a:ext cx="21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45" name="Line 205"/>
              <p:cNvSpPr>
                <a:spLocks noChangeShapeType="1"/>
              </p:cNvSpPr>
              <p:nvPr/>
            </p:nvSpPr>
            <p:spPr bwMode="auto">
              <a:xfrm>
                <a:off x="1978" y="1354"/>
                <a:ext cx="23" cy="1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446" name="Line 206"/>
              <p:cNvSpPr>
                <a:spLocks noChangeShapeType="1"/>
              </p:cNvSpPr>
              <p:nvPr/>
            </p:nvSpPr>
            <p:spPr bwMode="auto">
              <a:xfrm>
                <a:off x="2021" y="1377"/>
                <a:ext cx="23" cy="12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</p:grpSp>
        <p:sp>
          <p:nvSpPr>
            <p:cNvPr id="10447" name="Line 207"/>
            <p:cNvSpPr>
              <a:spLocks noChangeShapeType="1"/>
            </p:cNvSpPr>
            <p:nvPr/>
          </p:nvSpPr>
          <p:spPr bwMode="auto">
            <a:xfrm>
              <a:off x="2066" y="1401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48" name="Line 208"/>
            <p:cNvSpPr>
              <a:spLocks noChangeShapeType="1"/>
            </p:cNvSpPr>
            <p:nvPr/>
          </p:nvSpPr>
          <p:spPr bwMode="auto">
            <a:xfrm>
              <a:off x="2111" y="1425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49" name="Line 209"/>
            <p:cNvSpPr>
              <a:spLocks noChangeShapeType="1"/>
            </p:cNvSpPr>
            <p:nvPr/>
          </p:nvSpPr>
          <p:spPr bwMode="auto">
            <a:xfrm>
              <a:off x="2156" y="1449"/>
              <a:ext cx="22" cy="1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0" name="Line 210"/>
            <p:cNvSpPr>
              <a:spLocks noChangeShapeType="1"/>
            </p:cNvSpPr>
            <p:nvPr/>
          </p:nvSpPr>
          <p:spPr bwMode="auto">
            <a:xfrm>
              <a:off x="2201" y="1474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1" name="Line 211"/>
            <p:cNvSpPr>
              <a:spLocks noChangeShapeType="1"/>
            </p:cNvSpPr>
            <p:nvPr/>
          </p:nvSpPr>
          <p:spPr bwMode="auto">
            <a:xfrm>
              <a:off x="766" y="1306"/>
              <a:ext cx="575" cy="28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2" name="Line 212"/>
            <p:cNvSpPr>
              <a:spLocks noChangeShapeType="1"/>
            </p:cNvSpPr>
            <p:nvPr/>
          </p:nvSpPr>
          <p:spPr bwMode="auto">
            <a:xfrm flipV="1">
              <a:off x="1341" y="1176"/>
              <a:ext cx="711" cy="405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3" name="Line 213"/>
            <p:cNvSpPr>
              <a:spLocks noChangeShapeType="1"/>
            </p:cNvSpPr>
            <p:nvPr/>
          </p:nvSpPr>
          <p:spPr bwMode="auto">
            <a:xfrm flipV="1">
              <a:off x="768" y="1288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4" name="Line 214"/>
            <p:cNvSpPr>
              <a:spLocks noChangeShapeType="1"/>
            </p:cNvSpPr>
            <p:nvPr/>
          </p:nvSpPr>
          <p:spPr bwMode="auto">
            <a:xfrm flipV="1">
              <a:off x="808" y="1261"/>
              <a:ext cx="21" cy="1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5" name="Line 215"/>
            <p:cNvSpPr>
              <a:spLocks noChangeShapeType="1"/>
            </p:cNvSpPr>
            <p:nvPr/>
          </p:nvSpPr>
          <p:spPr bwMode="auto">
            <a:xfrm flipV="1">
              <a:off x="849" y="1237"/>
              <a:ext cx="21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6" name="Line 216"/>
            <p:cNvSpPr>
              <a:spLocks noChangeShapeType="1"/>
            </p:cNvSpPr>
            <p:nvPr/>
          </p:nvSpPr>
          <p:spPr bwMode="auto">
            <a:xfrm flipV="1">
              <a:off x="890" y="1211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7" name="Line 217"/>
            <p:cNvSpPr>
              <a:spLocks noChangeShapeType="1"/>
            </p:cNvSpPr>
            <p:nvPr/>
          </p:nvSpPr>
          <p:spPr bwMode="auto">
            <a:xfrm flipV="1">
              <a:off x="931" y="1185"/>
              <a:ext cx="20" cy="1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8" name="Line 218"/>
            <p:cNvSpPr>
              <a:spLocks noChangeShapeType="1"/>
            </p:cNvSpPr>
            <p:nvPr/>
          </p:nvSpPr>
          <p:spPr bwMode="auto">
            <a:xfrm flipV="1">
              <a:off x="972" y="1160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59" name="Line 219"/>
            <p:cNvSpPr>
              <a:spLocks noChangeShapeType="1"/>
            </p:cNvSpPr>
            <p:nvPr/>
          </p:nvSpPr>
          <p:spPr bwMode="auto">
            <a:xfrm flipV="1">
              <a:off x="1013" y="1134"/>
              <a:ext cx="20" cy="1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0" name="Line 220"/>
            <p:cNvSpPr>
              <a:spLocks noChangeShapeType="1"/>
            </p:cNvSpPr>
            <p:nvPr/>
          </p:nvSpPr>
          <p:spPr bwMode="auto">
            <a:xfrm flipV="1">
              <a:off x="1053" y="1110"/>
              <a:ext cx="21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1" name="Line 221"/>
            <p:cNvSpPr>
              <a:spLocks noChangeShapeType="1"/>
            </p:cNvSpPr>
            <p:nvPr/>
          </p:nvSpPr>
          <p:spPr bwMode="auto">
            <a:xfrm flipV="1">
              <a:off x="1094" y="1084"/>
              <a:ext cx="21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2" name="Line 222"/>
            <p:cNvSpPr>
              <a:spLocks noChangeShapeType="1"/>
            </p:cNvSpPr>
            <p:nvPr/>
          </p:nvSpPr>
          <p:spPr bwMode="auto">
            <a:xfrm flipV="1">
              <a:off x="1135" y="1059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3" name="Line 223"/>
            <p:cNvSpPr>
              <a:spLocks noChangeShapeType="1"/>
            </p:cNvSpPr>
            <p:nvPr/>
          </p:nvSpPr>
          <p:spPr bwMode="auto">
            <a:xfrm flipV="1">
              <a:off x="1176" y="1033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4" name="Line 224"/>
            <p:cNvSpPr>
              <a:spLocks noChangeShapeType="1"/>
            </p:cNvSpPr>
            <p:nvPr/>
          </p:nvSpPr>
          <p:spPr bwMode="auto">
            <a:xfrm flipV="1">
              <a:off x="1217" y="1007"/>
              <a:ext cx="20" cy="1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5" name="Line 225"/>
            <p:cNvSpPr>
              <a:spLocks noChangeShapeType="1"/>
            </p:cNvSpPr>
            <p:nvPr/>
          </p:nvSpPr>
          <p:spPr bwMode="auto">
            <a:xfrm flipV="1">
              <a:off x="1258" y="982"/>
              <a:ext cx="20" cy="1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6" name="Line 226"/>
            <p:cNvSpPr>
              <a:spLocks noChangeShapeType="1"/>
            </p:cNvSpPr>
            <p:nvPr/>
          </p:nvSpPr>
          <p:spPr bwMode="auto">
            <a:xfrm flipV="1">
              <a:off x="1298" y="956"/>
              <a:ext cx="21" cy="1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7" name="Line 227"/>
            <p:cNvSpPr>
              <a:spLocks noChangeShapeType="1"/>
            </p:cNvSpPr>
            <p:nvPr/>
          </p:nvSpPr>
          <p:spPr bwMode="auto">
            <a:xfrm flipV="1">
              <a:off x="1339" y="932"/>
              <a:ext cx="21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8" name="Line 228"/>
            <p:cNvSpPr>
              <a:spLocks noChangeShapeType="1"/>
            </p:cNvSpPr>
            <p:nvPr/>
          </p:nvSpPr>
          <p:spPr bwMode="auto">
            <a:xfrm flipV="1">
              <a:off x="1380" y="906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69" name="Line 229"/>
            <p:cNvSpPr>
              <a:spLocks noChangeShapeType="1"/>
            </p:cNvSpPr>
            <p:nvPr/>
          </p:nvSpPr>
          <p:spPr bwMode="auto">
            <a:xfrm flipV="1">
              <a:off x="1421" y="881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0" name="Line 230"/>
            <p:cNvSpPr>
              <a:spLocks noChangeShapeType="1"/>
            </p:cNvSpPr>
            <p:nvPr/>
          </p:nvSpPr>
          <p:spPr bwMode="auto">
            <a:xfrm flipV="1">
              <a:off x="1462" y="859"/>
              <a:ext cx="14" cy="8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1" name="Line 231"/>
            <p:cNvSpPr>
              <a:spLocks noChangeShapeType="1"/>
            </p:cNvSpPr>
            <p:nvPr/>
          </p:nvSpPr>
          <p:spPr bwMode="auto">
            <a:xfrm>
              <a:off x="1478" y="869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2" name="Line 232"/>
            <p:cNvSpPr>
              <a:spLocks noChangeShapeType="1"/>
            </p:cNvSpPr>
            <p:nvPr/>
          </p:nvSpPr>
          <p:spPr bwMode="auto">
            <a:xfrm>
              <a:off x="1523" y="893"/>
              <a:ext cx="22" cy="1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3" name="Line 233"/>
            <p:cNvSpPr>
              <a:spLocks noChangeShapeType="1"/>
            </p:cNvSpPr>
            <p:nvPr/>
          </p:nvSpPr>
          <p:spPr bwMode="auto">
            <a:xfrm>
              <a:off x="1568" y="918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4" name="Line 234"/>
            <p:cNvSpPr>
              <a:spLocks noChangeShapeType="1"/>
            </p:cNvSpPr>
            <p:nvPr/>
          </p:nvSpPr>
          <p:spPr bwMode="auto">
            <a:xfrm>
              <a:off x="1613" y="942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5" name="Line 235"/>
            <p:cNvSpPr>
              <a:spLocks noChangeShapeType="1"/>
            </p:cNvSpPr>
            <p:nvPr/>
          </p:nvSpPr>
          <p:spPr bwMode="auto">
            <a:xfrm>
              <a:off x="1658" y="966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6" name="Line 236"/>
            <p:cNvSpPr>
              <a:spLocks noChangeShapeType="1"/>
            </p:cNvSpPr>
            <p:nvPr/>
          </p:nvSpPr>
          <p:spPr bwMode="auto">
            <a:xfrm>
              <a:off x="1703" y="991"/>
              <a:ext cx="22" cy="1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7" name="Line 237"/>
            <p:cNvSpPr>
              <a:spLocks noChangeShapeType="1"/>
            </p:cNvSpPr>
            <p:nvPr/>
          </p:nvSpPr>
          <p:spPr bwMode="auto">
            <a:xfrm>
              <a:off x="1745" y="1013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8" name="Line 238"/>
            <p:cNvSpPr>
              <a:spLocks noChangeShapeType="1"/>
            </p:cNvSpPr>
            <p:nvPr/>
          </p:nvSpPr>
          <p:spPr bwMode="auto">
            <a:xfrm>
              <a:off x="1790" y="1037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79" name="Line 239"/>
            <p:cNvSpPr>
              <a:spLocks noChangeShapeType="1"/>
            </p:cNvSpPr>
            <p:nvPr/>
          </p:nvSpPr>
          <p:spPr bwMode="auto">
            <a:xfrm>
              <a:off x="1835" y="1061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0" name="Line 240"/>
            <p:cNvSpPr>
              <a:spLocks noChangeShapeType="1"/>
            </p:cNvSpPr>
            <p:nvPr/>
          </p:nvSpPr>
          <p:spPr bwMode="auto">
            <a:xfrm>
              <a:off x="1880" y="1086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1" name="Line 241"/>
            <p:cNvSpPr>
              <a:spLocks noChangeShapeType="1"/>
            </p:cNvSpPr>
            <p:nvPr/>
          </p:nvSpPr>
          <p:spPr bwMode="auto">
            <a:xfrm>
              <a:off x="1925" y="1110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2" name="Line 242"/>
            <p:cNvSpPr>
              <a:spLocks noChangeShapeType="1"/>
            </p:cNvSpPr>
            <p:nvPr/>
          </p:nvSpPr>
          <p:spPr bwMode="auto">
            <a:xfrm>
              <a:off x="1970" y="1134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3" name="Line 243"/>
            <p:cNvSpPr>
              <a:spLocks noChangeShapeType="1"/>
            </p:cNvSpPr>
            <p:nvPr/>
          </p:nvSpPr>
          <p:spPr bwMode="auto">
            <a:xfrm>
              <a:off x="2015" y="1158"/>
              <a:ext cx="22" cy="1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4" name="Line 244"/>
            <p:cNvSpPr>
              <a:spLocks noChangeShapeType="1"/>
            </p:cNvSpPr>
            <p:nvPr/>
          </p:nvSpPr>
          <p:spPr bwMode="auto">
            <a:xfrm>
              <a:off x="915" y="1021"/>
              <a:ext cx="441" cy="22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5" name="Line 245"/>
            <p:cNvSpPr>
              <a:spLocks noChangeShapeType="1"/>
            </p:cNvSpPr>
            <p:nvPr/>
          </p:nvSpPr>
          <p:spPr bwMode="auto">
            <a:xfrm flipV="1">
              <a:off x="1347" y="922"/>
              <a:ext cx="558" cy="317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6" name="Line 246"/>
            <p:cNvSpPr>
              <a:spLocks noChangeShapeType="1"/>
            </p:cNvSpPr>
            <p:nvPr/>
          </p:nvSpPr>
          <p:spPr bwMode="auto">
            <a:xfrm flipH="1" flipV="1">
              <a:off x="1870" y="910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7" name="Line 247"/>
            <p:cNvSpPr>
              <a:spLocks noChangeShapeType="1"/>
            </p:cNvSpPr>
            <p:nvPr/>
          </p:nvSpPr>
          <p:spPr bwMode="auto">
            <a:xfrm flipH="1" flipV="1">
              <a:off x="1827" y="887"/>
              <a:ext cx="21" cy="1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8" name="Line 248"/>
            <p:cNvSpPr>
              <a:spLocks noChangeShapeType="1"/>
            </p:cNvSpPr>
            <p:nvPr/>
          </p:nvSpPr>
          <p:spPr bwMode="auto">
            <a:xfrm flipH="1" flipV="1">
              <a:off x="1784" y="865"/>
              <a:ext cx="21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89" name="Line 249"/>
            <p:cNvSpPr>
              <a:spLocks noChangeShapeType="1"/>
            </p:cNvSpPr>
            <p:nvPr/>
          </p:nvSpPr>
          <p:spPr bwMode="auto">
            <a:xfrm flipH="1" flipV="1">
              <a:off x="1741" y="843"/>
              <a:ext cx="21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0" name="Line 250"/>
            <p:cNvSpPr>
              <a:spLocks noChangeShapeType="1"/>
            </p:cNvSpPr>
            <p:nvPr/>
          </p:nvSpPr>
          <p:spPr bwMode="auto">
            <a:xfrm flipH="1" flipV="1">
              <a:off x="1696" y="821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1" name="Line 251"/>
            <p:cNvSpPr>
              <a:spLocks noChangeShapeType="1"/>
            </p:cNvSpPr>
            <p:nvPr/>
          </p:nvSpPr>
          <p:spPr bwMode="auto">
            <a:xfrm flipH="1" flipV="1">
              <a:off x="1652" y="798"/>
              <a:ext cx="22" cy="1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2" name="Line 252"/>
            <p:cNvSpPr>
              <a:spLocks noChangeShapeType="1"/>
            </p:cNvSpPr>
            <p:nvPr/>
          </p:nvSpPr>
          <p:spPr bwMode="auto">
            <a:xfrm flipH="1" flipV="1">
              <a:off x="1609" y="776"/>
              <a:ext cx="22" cy="1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3" name="Line 253"/>
            <p:cNvSpPr>
              <a:spLocks noChangeShapeType="1"/>
            </p:cNvSpPr>
            <p:nvPr/>
          </p:nvSpPr>
          <p:spPr bwMode="auto">
            <a:xfrm flipH="1" flipV="1">
              <a:off x="1566" y="754"/>
              <a:ext cx="22" cy="1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4" name="Line 254"/>
            <p:cNvSpPr>
              <a:spLocks noChangeShapeType="1"/>
            </p:cNvSpPr>
            <p:nvPr/>
          </p:nvSpPr>
          <p:spPr bwMode="auto">
            <a:xfrm flipH="1" flipV="1">
              <a:off x="1523" y="732"/>
              <a:ext cx="22" cy="1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5" name="Line 255"/>
            <p:cNvSpPr>
              <a:spLocks noChangeShapeType="1"/>
            </p:cNvSpPr>
            <p:nvPr/>
          </p:nvSpPr>
          <p:spPr bwMode="auto">
            <a:xfrm flipH="1" flipV="1">
              <a:off x="1478" y="708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6" name="Line 256"/>
            <p:cNvSpPr>
              <a:spLocks noChangeShapeType="1"/>
            </p:cNvSpPr>
            <p:nvPr/>
          </p:nvSpPr>
          <p:spPr bwMode="auto">
            <a:xfrm flipH="1">
              <a:off x="1443" y="710"/>
              <a:ext cx="21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7" name="Line 257"/>
            <p:cNvSpPr>
              <a:spLocks noChangeShapeType="1"/>
            </p:cNvSpPr>
            <p:nvPr/>
          </p:nvSpPr>
          <p:spPr bwMode="auto">
            <a:xfrm flipH="1">
              <a:off x="1400" y="734"/>
              <a:ext cx="21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8" name="Line 258"/>
            <p:cNvSpPr>
              <a:spLocks noChangeShapeType="1"/>
            </p:cNvSpPr>
            <p:nvPr/>
          </p:nvSpPr>
          <p:spPr bwMode="auto">
            <a:xfrm flipH="1">
              <a:off x="1356" y="758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499" name="Line 259"/>
            <p:cNvSpPr>
              <a:spLocks noChangeShapeType="1"/>
            </p:cNvSpPr>
            <p:nvPr/>
          </p:nvSpPr>
          <p:spPr bwMode="auto">
            <a:xfrm flipH="1">
              <a:off x="1313" y="782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0" name="Line 260"/>
            <p:cNvSpPr>
              <a:spLocks noChangeShapeType="1"/>
            </p:cNvSpPr>
            <p:nvPr/>
          </p:nvSpPr>
          <p:spPr bwMode="auto">
            <a:xfrm flipH="1">
              <a:off x="1270" y="807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1" name="Line 261"/>
            <p:cNvSpPr>
              <a:spLocks noChangeShapeType="1"/>
            </p:cNvSpPr>
            <p:nvPr/>
          </p:nvSpPr>
          <p:spPr bwMode="auto">
            <a:xfrm flipH="1">
              <a:off x="1227" y="831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2" name="Line 262"/>
            <p:cNvSpPr>
              <a:spLocks noChangeShapeType="1"/>
            </p:cNvSpPr>
            <p:nvPr/>
          </p:nvSpPr>
          <p:spPr bwMode="auto">
            <a:xfrm flipH="1">
              <a:off x="1184" y="855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3" name="Line 263"/>
            <p:cNvSpPr>
              <a:spLocks noChangeShapeType="1"/>
            </p:cNvSpPr>
            <p:nvPr/>
          </p:nvSpPr>
          <p:spPr bwMode="auto">
            <a:xfrm flipH="1">
              <a:off x="1139" y="879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4" name="Line 264"/>
            <p:cNvSpPr>
              <a:spLocks noChangeShapeType="1"/>
            </p:cNvSpPr>
            <p:nvPr/>
          </p:nvSpPr>
          <p:spPr bwMode="auto">
            <a:xfrm flipH="1">
              <a:off x="1096" y="904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5" name="Line 265"/>
            <p:cNvSpPr>
              <a:spLocks noChangeShapeType="1"/>
            </p:cNvSpPr>
            <p:nvPr/>
          </p:nvSpPr>
          <p:spPr bwMode="auto">
            <a:xfrm flipH="1">
              <a:off x="1053" y="928"/>
              <a:ext cx="23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6" name="Line 266"/>
            <p:cNvSpPr>
              <a:spLocks noChangeShapeType="1"/>
            </p:cNvSpPr>
            <p:nvPr/>
          </p:nvSpPr>
          <p:spPr bwMode="auto">
            <a:xfrm flipH="1">
              <a:off x="1011" y="952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7" name="Line 267"/>
            <p:cNvSpPr>
              <a:spLocks noChangeShapeType="1"/>
            </p:cNvSpPr>
            <p:nvPr/>
          </p:nvSpPr>
          <p:spPr bwMode="auto">
            <a:xfrm flipH="1">
              <a:off x="968" y="976"/>
              <a:ext cx="20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8" name="Line 268"/>
            <p:cNvSpPr>
              <a:spLocks noChangeShapeType="1"/>
            </p:cNvSpPr>
            <p:nvPr/>
          </p:nvSpPr>
          <p:spPr bwMode="auto">
            <a:xfrm flipH="1">
              <a:off x="923" y="1001"/>
              <a:ext cx="22" cy="1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09" name="Rectangle 269"/>
            <p:cNvSpPr>
              <a:spLocks noChangeArrowheads="1"/>
            </p:cNvSpPr>
            <p:nvPr/>
          </p:nvSpPr>
          <p:spPr bwMode="auto">
            <a:xfrm>
              <a:off x="3420" y="180"/>
              <a:ext cx="4900" cy="455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10" name="Rectangle 270"/>
            <p:cNvSpPr>
              <a:spLocks noChangeArrowheads="1"/>
            </p:cNvSpPr>
            <p:nvPr/>
          </p:nvSpPr>
          <p:spPr bwMode="auto">
            <a:xfrm>
              <a:off x="4734" y="309"/>
              <a:ext cx="258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600"/>
                <a:t>Інтермодальні перевезення</a:t>
              </a:r>
            </a:p>
            <a:p>
              <a:endParaRPr lang="ru-RU" sz="1600"/>
            </a:p>
          </p:txBody>
        </p:sp>
        <p:sp>
          <p:nvSpPr>
            <p:cNvPr id="10511" name="Rectangle 271"/>
            <p:cNvSpPr>
              <a:spLocks noChangeArrowheads="1"/>
            </p:cNvSpPr>
            <p:nvPr/>
          </p:nvSpPr>
          <p:spPr bwMode="auto">
            <a:xfrm>
              <a:off x="3399" y="712"/>
              <a:ext cx="4900" cy="531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12" name="Rectangle 272"/>
            <p:cNvSpPr>
              <a:spLocks noChangeArrowheads="1"/>
            </p:cNvSpPr>
            <p:nvPr/>
          </p:nvSpPr>
          <p:spPr bwMode="auto">
            <a:xfrm>
              <a:off x="4685" y="879"/>
              <a:ext cx="279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600"/>
                <a:t>Мультимодальні перевезення</a:t>
              </a:r>
            </a:p>
            <a:p>
              <a:endParaRPr lang="ru-RU" sz="1600"/>
            </a:p>
          </p:txBody>
        </p:sp>
        <p:sp>
          <p:nvSpPr>
            <p:cNvPr id="10513" name="Rectangle 273"/>
            <p:cNvSpPr>
              <a:spLocks noChangeArrowheads="1"/>
            </p:cNvSpPr>
            <p:nvPr/>
          </p:nvSpPr>
          <p:spPr bwMode="auto">
            <a:xfrm>
              <a:off x="3399" y="1318"/>
              <a:ext cx="4900" cy="380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14" name="Rectangle 274"/>
            <p:cNvSpPr>
              <a:spLocks noChangeArrowheads="1"/>
            </p:cNvSpPr>
            <p:nvPr/>
          </p:nvSpPr>
          <p:spPr bwMode="auto">
            <a:xfrm>
              <a:off x="4048" y="1409"/>
              <a:ext cx="387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600">
                  <a:solidFill>
                    <a:srgbClr val="000000"/>
                  </a:solidFill>
                </a:rPr>
                <a:t>Юнімодальні міжрегіональні перевезення</a:t>
              </a:r>
              <a:endParaRPr lang="ru-RU" sz="1600"/>
            </a:p>
          </p:txBody>
        </p:sp>
        <p:sp>
          <p:nvSpPr>
            <p:cNvPr id="10515" name="Rectangle 275"/>
            <p:cNvSpPr>
              <a:spLocks noChangeArrowheads="1"/>
            </p:cNvSpPr>
            <p:nvPr/>
          </p:nvSpPr>
          <p:spPr bwMode="auto">
            <a:xfrm>
              <a:off x="3399" y="1773"/>
              <a:ext cx="4900" cy="455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16" name="Rectangle 276"/>
            <p:cNvSpPr>
              <a:spLocks noChangeArrowheads="1"/>
            </p:cNvSpPr>
            <p:nvPr/>
          </p:nvSpPr>
          <p:spPr bwMode="auto">
            <a:xfrm>
              <a:off x="3420" y="1801"/>
              <a:ext cx="4950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uk-UA" sz="1600"/>
                <a:t>Внутрішньообласні міські перевезення спеціалізованими транспортними засобами</a:t>
              </a:r>
            </a:p>
            <a:p>
              <a:endParaRPr lang="ru-RU" sz="1600"/>
            </a:p>
          </p:txBody>
        </p:sp>
        <p:sp>
          <p:nvSpPr>
            <p:cNvPr id="10517" name="Rectangle 277"/>
            <p:cNvSpPr>
              <a:spLocks noChangeArrowheads="1"/>
            </p:cNvSpPr>
            <p:nvPr/>
          </p:nvSpPr>
          <p:spPr bwMode="auto">
            <a:xfrm>
              <a:off x="3399" y="2304"/>
              <a:ext cx="4900" cy="607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18" name="Rectangle 278"/>
            <p:cNvSpPr>
              <a:spLocks noChangeArrowheads="1"/>
            </p:cNvSpPr>
            <p:nvPr/>
          </p:nvSpPr>
          <p:spPr bwMode="auto">
            <a:xfrm>
              <a:off x="3420" y="2407"/>
              <a:ext cx="4950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uk-UA" sz="1600"/>
                <a:t>Перевезення окремими підприємцями та транспортом нетранспортних організацій</a:t>
              </a:r>
            </a:p>
            <a:p>
              <a:endParaRPr lang="ru-RU" sz="1600"/>
            </a:p>
          </p:txBody>
        </p:sp>
        <p:sp>
          <p:nvSpPr>
            <p:cNvPr id="10519" name="Line 279"/>
            <p:cNvSpPr>
              <a:spLocks noChangeShapeType="1"/>
            </p:cNvSpPr>
            <p:nvPr/>
          </p:nvSpPr>
          <p:spPr bwMode="auto">
            <a:xfrm flipH="1">
              <a:off x="1425" y="257"/>
              <a:ext cx="1974" cy="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20" name="Line 280"/>
            <p:cNvSpPr>
              <a:spLocks noChangeShapeType="1"/>
            </p:cNvSpPr>
            <p:nvPr/>
          </p:nvSpPr>
          <p:spPr bwMode="auto">
            <a:xfrm flipH="1">
              <a:off x="1868" y="1130"/>
              <a:ext cx="153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21" name="Line 281"/>
            <p:cNvSpPr>
              <a:spLocks noChangeShapeType="1"/>
            </p:cNvSpPr>
            <p:nvPr/>
          </p:nvSpPr>
          <p:spPr bwMode="auto">
            <a:xfrm flipH="1">
              <a:off x="2021" y="1433"/>
              <a:ext cx="1378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22" name="Line 282"/>
            <p:cNvSpPr>
              <a:spLocks noChangeShapeType="1"/>
            </p:cNvSpPr>
            <p:nvPr/>
          </p:nvSpPr>
          <p:spPr bwMode="auto">
            <a:xfrm flipH="1">
              <a:off x="2174" y="1888"/>
              <a:ext cx="1225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0523" name="Line 283"/>
            <p:cNvSpPr>
              <a:spLocks noChangeShapeType="1"/>
            </p:cNvSpPr>
            <p:nvPr/>
          </p:nvSpPr>
          <p:spPr bwMode="auto">
            <a:xfrm flipH="1">
              <a:off x="2480" y="2448"/>
              <a:ext cx="919" cy="8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/>
            </a:p>
          </p:txBody>
        </p:sp>
      </p:grpSp>
    </p:spTree>
    <p:extLst>
      <p:ext uri="{BB962C8B-B14F-4D97-AF65-F5344CB8AC3E}">
        <p14:creationId xmlns:p14="http://schemas.microsoft.com/office/powerpoint/2010/main" val="30264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dirty="0" err="1"/>
              <a:t>Інтермодальні</a:t>
            </a:r>
            <a:r>
              <a:rPr lang="uk-UA" sz="2800" b="1" dirty="0"/>
              <a:t> перевезення</a:t>
            </a:r>
            <a:r>
              <a:rPr lang="uk-UA" sz="2800" dirty="0"/>
              <a:t>—це система доставки вантажів у міжнародному сполученні декількома видами транспорту за єдиним перевізним документом та передачею вантажів у пунктах перевалки з одного виду транспорту на інший без участі вантажовласника в єдиній вантажній одиниці (або транспортному засобі).</a:t>
            </a:r>
          </a:p>
          <a:p>
            <a:pPr>
              <a:lnSpc>
                <a:spcPct val="90000"/>
              </a:lnSpc>
            </a:pPr>
            <a:r>
              <a:rPr lang="uk-UA" sz="2800" dirty="0" err="1"/>
              <a:t>Системоутворюючим</a:t>
            </a:r>
            <a:r>
              <a:rPr lang="uk-UA" sz="2800" dirty="0"/>
              <a:t> елементом виступає </a:t>
            </a:r>
            <a:r>
              <a:rPr lang="uk-UA" sz="2800" dirty="0" err="1">
                <a:solidFill>
                  <a:srgbClr val="FF0000"/>
                </a:solidFill>
              </a:rPr>
              <a:t>інтермодальна</a:t>
            </a:r>
            <a:r>
              <a:rPr lang="uk-UA" sz="2800" dirty="0">
                <a:solidFill>
                  <a:srgbClr val="FF0000"/>
                </a:solidFill>
              </a:rPr>
              <a:t> вантажна одиниця</a:t>
            </a:r>
            <a:r>
              <a:rPr lang="uk-UA" sz="2800" dirty="0"/>
              <a:t>, що допускає митне пломбування в ній вантажу згідно міжнародними вимогами. Це виключає доступ до вантажу без зняття пломби. 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52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uk-UA" sz="3600" i="1" dirty="0"/>
              <a:t>Мультимодальні перевезення</a:t>
            </a:r>
            <a:r>
              <a:rPr lang="uk-UA" sz="3600" dirty="0"/>
              <a:t> — це прямі змішані перевезення щонайменше двома різними видами транспорту і, як правило, всередині країни.</a:t>
            </a:r>
            <a:endParaRPr lang="uk-UA" sz="3600" i="1" dirty="0"/>
          </a:p>
          <a:p>
            <a:r>
              <a:rPr lang="uk-UA" sz="3600" i="1" dirty="0" err="1"/>
              <a:t>Юнімодальні</a:t>
            </a:r>
            <a:r>
              <a:rPr lang="uk-UA" sz="3600" i="1" dirty="0"/>
              <a:t> перевезення</a:t>
            </a:r>
            <a:r>
              <a:rPr lang="uk-UA" sz="3600" dirty="0"/>
              <a:t> — прямі перевезення тільки яким-небудь одним видом транспорту.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882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98119"/>
              </p:ext>
            </p:extLst>
          </p:nvPr>
        </p:nvGraphicFramePr>
        <p:xfrm>
          <a:off x="228600" y="796499"/>
          <a:ext cx="8763000" cy="5855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8458"/>
                <a:gridCol w="3887380"/>
                <a:gridCol w="3647162"/>
              </a:tblGrid>
              <a:tr h="7596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60" dirty="0">
                          <a:solidFill>
                            <a:schemeClr val="tx1"/>
                          </a:solidFill>
                          <a:effectLst/>
                        </a:rPr>
                        <a:t>Вид транспорту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Переваги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0">
                          <a:solidFill>
                            <a:schemeClr val="tx1"/>
                          </a:solidFill>
                          <a:effectLst/>
                        </a:rPr>
                        <a:t>Недоліки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6138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80" dirty="0">
                          <a:solidFill>
                            <a:schemeClr val="tx1"/>
                          </a:solidFill>
                          <a:effectLst/>
                        </a:rPr>
                        <a:t>Залізничний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15" dirty="0">
                          <a:solidFill>
                            <a:schemeClr val="tx1"/>
                          </a:solidFill>
                          <a:effectLst/>
                        </a:rPr>
                        <a:t>висока провізна та  пропускна </a:t>
                      </a:r>
                      <a:r>
                        <a:rPr lang="uk-UA" sz="1800" b="1" spc="-25" dirty="0">
                          <a:solidFill>
                            <a:schemeClr val="tx1"/>
                          </a:solidFill>
                          <a:effectLst/>
                        </a:rPr>
                        <a:t>спроможність. </a:t>
                      </a:r>
                      <a:endParaRPr lang="en-US" sz="1800" b="1" spc="-25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25" dirty="0" smtClean="0">
                          <a:solidFill>
                            <a:schemeClr val="tx1"/>
                          </a:solidFill>
                          <a:effectLst/>
                        </a:rPr>
                        <a:t>Незалежність </a:t>
                      </a:r>
                      <a:r>
                        <a:rPr lang="uk-UA" sz="1800" b="1" spc="-25" dirty="0">
                          <a:solidFill>
                            <a:schemeClr val="tx1"/>
                          </a:solidFill>
                          <a:effectLst/>
                        </a:rPr>
                        <a:t>від </a:t>
                      </a:r>
                      <a:r>
                        <a:rPr lang="uk-UA" sz="1800" b="1" spc="-25" dirty="0" smtClean="0">
                          <a:solidFill>
                            <a:schemeClr val="tx1"/>
                          </a:solidFill>
                          <a:effectLst/>
                        </a:rPr>
                        <a:t>кліматичних </a:t>
                      </a:r>
                      <a:r>
                        <a:rPr lang="uk-UA" sz="1800" b="1" spc="-25" dirty="0">
                          <a:solidFill>
                            <a:schemeClr val="tx1"/>
                          </a:solidFill>
                          <a:effectLst/>
                        </a:rPr>
                        <a:t>умов, часу року і доби.</a:t>
                      </a:r>
                      <a:r>
                        <a:rPr lang="uk-UA" sz="1800" b="1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b="1" spc="-5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Висока </a:t>
                      </a:r>
                      <a:r>
                        <a:rPr lang="uk-UA" sz="1800" b="1" spc="-10" dirty="0">
                          <a:solidFill>
                            <a:schemeClr val="tx1"/>
                          </a:solidFill>
                          <a:effectLst/>
                        </a:rPr>
                        <a:t>регулярність перевезень. Відносно низькі тарифи; значні знижки для транзитних відправок</a:t>
                      </a:r>
                      <a:r>
                        <a:rPr lang="uk-UA" sz="18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b="1" spc="-1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spc="-10" dirty="0">
                          <a:solidFill>
                            <a:schemeClr val="tx1"/>
                          </a:solidFill>
                          <a:effectLst/>
                        </a:rPr>
                        <a:t>Висока </a:t>
                      </a:r>
                      <a:r>
                        <a:rPr lang="uk-UA" sz="1800" b="1" spc="-5" dirty="0">
                          <a:solidFill>
                            <a:schemeClr val="tx1"/>
                          </a:solidFill>
                          <a:effectLst/>
                        </a:rPr>
                        <a:t>швидкість доставки </a:t>
                      </a:r>
                      <a:r>
                        <a:rPr lang="uk-UA" sz="18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вантажів </a:t>
                      </a:r>
                      <a:r>
                        <a:rPr lang="uk-UA" sz="1800" b="1" spc="-5" dirty="0">
                          <a:solidFill>
                            <a:schemeClr val="tx1"/>
                          </a:solidFill>
                          <a:effectLst/>
                        </a:rPr>
                        <a:t>на великі відстані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обмежена кількість перевізників. </a:t>
                      </a:r>
                      <a:endParaRPr lang="en-US" sz="1800" b="1" spc="-7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0" dirty="0" smtClean="0">
                          <a:solidFill>
                            <a:schemeClr val="tx1"/>
                          </a:solidFill>
                          <a:effectLst/>
                        </a:rPr>
                        <a:t>Великі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капітальні вкладення у виробничо-технічну базу. </a:t>
                      </a:r>
                      <a:endParaRPr lang="en-US" sz="1800" b="1" spc="-7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0" dirty="0" smtClean="0">
                          <a:solidFill>
                            <a:schemeClr val="tx1"/>
                          </a:solidFill>
                          <a:effectLst/>
                        </a:rPr>
                        <a:t>Висока матеріаломісткість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і енергоємність перевезень</a:t>
                      </a:r>
                      <a:r>
                        <a:rPr lang="uk-UA" sz="1800" b="1" spc="-7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b="1" spc="-7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Низька доступність до кінцевих пунктів продажу</a:t>
                      </a:r>
                      <a:r>
                        <a:rPr lang="uk-UA" sz="1800" b="1" spc="-7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b="1" spc="-7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Недостатньо висока </a:t>
                      </a:r>
                      <a:r>
                        <a:rPr lang="uk-UA" sz="1800" b="1" spc="-70" dirty="0" smtClean="0">
                          <a:solidFill>
                            <a:schemeClr val="tx1"/>
                          </a:solidFill>
                          <a:effectLst/>
                        </a:rPr>
                        <a:t>схоронність </a:t>
                      </a:r>
                      <a:r>
                        <a:rPr lang="uk-UA" sz="1800" b="1" spc="-80" dirty="0">
                          <a:solidFill>
                            <a:schemeClr val="tx1"/>
                          </a:solidFill>
                          <a:effectLst/>
                        </a:rPr>
                        <a:t>вантажу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94105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Морський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10" dirty="0">
                          <a:solidFill>
                            <a:schemeClr val="tx1"/>
                          </a:solidFill>
                          <a:effectLst/>
                        </a:rPr>
                        <a:t>можливість міжконтинентальних перевезень. Низька собівартість перевезень на далекі відстані.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Висока провізна і пропускна </a:t>
                      </a:r>
                      <a:r>
                        <a:rPr lang="uk-UA" sz="1800" b="1" spc="-5" dirty="0">
                          <a:solidFill>
                            <a:schemeClr val="tx1"/>
                          </a:solidFill>
                          <a:effectLst/>
                        </a:rPr>
                        <a:t>спроможність. Низька </a:t>
                      </a:r>
                      <a:r>
                        <a:rPr lang="uk-UA" sz="18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капіталомісткість </a:t>
                      </a:r>
                      <a:r>
                        <a:rPr lang="uk-UA" sz="1800" b="1" spc="-5" dirty="0">
                          <a:solidFill>
                            <a:schemeClr val="tx1"/>
                          </a:solidFill>
                          <a:effectLst/>
                        </a:rPr>
                        <a:t>перевезень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80" dirty="0">
                          <a:solidFill>
                            <a:schemeClr val="tx1"/>
                          </a:solidFill>
                          <a:effectLst/>
                        </a:rPr>
                        <a:t>обмеженість перевезень. Низька швидкість доставки.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Залежність від </a:t>
                      </a:r>
                      <a:r>
                        <a:rPr lang="uk-UA" sz="1800" b="1" spc="-80" dirty="0">
                          <a:solidFill>
                            <a:schemeClr val="tx1"/>
                          </a:solidFill>
                          <a:effectLst/>
                        </a:rPr>
                        <a:t>географічних, навігаційних та погодних умов. Необхідність створення складної портової </a:t>
                      </a:r>
                      <a:r>
                        <a:rPr lang="uk-UA" sz="1800" b="1" spc="-85" dirty="0">
                          <a:solidFill>
                            <a:schemeClr val="tx1"/>
                          </a:solidFill>
                          <a:effectLst/>
                        </a:rPr>
                        <a:t>інфраструктури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4498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Характеристика основних видів транспорту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212579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Функції </a:t>
            </a:r>
            <a:r>
              <a:rPr lang="uk-UA" sz="3200" b="1" dirty="0" smtClean="0"/>
              <a:t>складів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89741"/>
              </p:ext>
            </p:extLst>
          </p:nvPr>
        </p:nvGraphicFramePr>
        <p:xfrm>
          <a:off x="457200" y="797354"/>
          <a:ext cx="8381999" cy="5908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6400799"/>
              </a:tblGrid>
              <a:tr h="590824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Склади оптово-посередницьких фірм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у сфері обігу продукції виробничо-технічного призначення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1)приймають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продукцію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2)вивантажують,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3)сортують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4) зберігають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і підготовляють її до виробничого споживання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5)забезпечують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концентрацію товарів,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6)комплектацію його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в потрібному асортименті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7)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організують доставку товарів дрібними партіями як на підприємства-споживачі, так і на склади інших оптових посередницьких фірм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8) здійснюють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збереження резервних партій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3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2767"/>
              </p:ext>
            </p:extLst>
          </p:nvPr>
        </p:nvGraphicFramePr>
        <p:xfrm>
          <a:off x="152400" y="228600"/>
          <a:ext cx="8839200" cy="6478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212"/>
                <a:gridCol w="3182112"/>
                <a:gridCol w="3678876"/>
              </a:tblGrid>
              <a:tr h="25514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85" dirty="0">
                          <a:solidFill>
                            <a:schemeClr val="tx1"/>
                          </a:solidFill>
                          <a:effectLst/>
                        </a:rPr>
                        <a:t>Внутрішній </a:t>
                      </a:r>
                      <a:r>
                        <a:rPr lang="uk-UA" sz="1800" b="1" spc="-75" dirty="0">
                          <a:solidFill>
                            <a:schemeClr val="tx1"/>
                          </a:solidFill>
                          <a:effectLst/>
                        </a:rPr>
                        <a:t>водний (річковий)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5" dirty="0">
                          <a:solidFill>
                            <a:schemeClr val="tx1"/>
                          </a:solidFill>
                          <a:effectLst/>
                        </a:rPr>
                        <a:t>високі провізні можливості 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uk-UA" sz="1800" b="1" spc="-65" dirty="0" smtClean="0">
                          <a:solidFill>
                            <a:schemeClr val="tx1"/>
                          </a:solidFill>
                          <a:effectLst/>
                        </a:rPr>
                        <a:t>глибоководних 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річках і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водоймах. Низька собівартість 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перевезень. Низька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капіталомісткість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Обмеженість перевезень. Низька швидкість доставки вантажів.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Залежність від  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глибини </a:t>
                      </a:r>
                      <a:r>
                        <a:rPr lang="uk-UA" sz="1800" b="1" spc="-65" dirty="0" smtClean="0">
                          <a:solidFill>
                            <a:schemeClr val="tx1"/>
                          </a:solidFill>
                          <a:effectLst/>
                        </a:rPr>
                        <a:t>річок 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та </a:t>
                      </a:r>
                      <a:r>
                        <a:rPr lang="uk-UA" sz="1800" b="1" spc="-65" dirty="0" err="1">
                          <a:solidFill>
                            <a:schemeClr val="tx1"/>
                          </a:solidFill>
                          <a:effectLst/>
                        </a:rPr>
                        <a:t>водоймів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навігаційних умов. Сезонність. Недостатня 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надійність перевезень і схоронність вантажу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731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85" dirty="0">
                          <a:solidFill>
                            <a:schemeClr val="tx1"/>
                          </a:solidFill>
                          <a:effectLst/>
                        </a:rPr>
                        <a:t>Автомобільний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5" dirty="0">
                          <a:solidFill>
                            <a:schemeClr val="tx1"/>
                          </a:solidFill>
                          <a:effectLst/>
                        </a:rPr>
                        <a:t>висока доступність.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Можливість доставки вантажу «від дверей до дверей». Висока маневреність, гнучкість, динамічність.</a:t>
                      </a:r>
                      <a:r>
                        <a:rPr lang="uk-UA" sz="1800" b="1" spc="-75" dirty="0">
                          <a:solidFill>
                            <a:schemeClr val="tx1"/>
                          </a:solidFill>
                          <a:effectLst/>
                        </a:rPr>
                        <a:t> Висока швидкість доставки. Можливість використання різних маршрутів і схем доставки. Висока схоронність вантажу. Можливість </a:t>
                      </a:r>
                      <a:r>
                        <a:rPr lang="uk-UA" sz="1800" b="1" spc="-75" dirty="0" err="1">
                          <a:solidFill>
                            <a:schemeClr val="tx1"/>
                          </a:solidFill>
                          <a:effectLst/>
                        </a:rPr>
                        <a:t>відправ-лення</a:t>
                      </a:r>
                      <a:r>
                        <a:rPr lang="uk-UA" sz="1800" b="1" spc="-75" dirty="0">
                          <a:solidFill>
                            <a:schemeClr val="tx1"/>
                          </a:solidFill>
                          <a:effectLst/>
                        </a:rPr>
                        <a:t> вантажу </a:t>
                      </a:r>
                      <a:r>
                        <a:rPr lang="uk-UA" sz="1800" b="1" spc="-80" dirty="0">
                          <a:solidFill>
                            <a:schemeClr val="tx1"/>
                          </a:solidFill>
                          <a:effectLst/>
                        </a:rPr>
                        <a:t>маленькими </a:t>
                      </a:r>
                      <a:r>
                        <a:rPr lang="uk-UA" sz="1800" b="1" spc="-80" dirty="0" err="1">
                          <a:solidFill>
                            <a:schemeClr val="tx1"/>
                          </a:solidFill>
                          <a:effectLst/>
                        </a:rPr>
                        <a:t>парті-ями</a:t>
                      </a:r>
                      <a:r>
                        <a:rPr lang="uk-UA" sz="1800" b="1" spc="-80" dirty="0">
                          <a:solidFill>
                            <a:schemeClr val="tx1"/>
                          </a:solidFill>
                          <a:effectLst/>
                        </a:rPr>
                        <a:t>. Широкі </a:t>
                      </a:r>
                      <a:r>
                        <a:rPr lang="uk-UA" sz="1800" b="1" spc="-75" dirty="0">
                          <a:solidFill>
                            <a:schemeClr val="tx1"/>
                          </a:solidFill>
                          <a:effectLst/>
                        </a:rPr>
                        <a:t>можливості вибору найбільш прийнятного </a:t>
                      </a:r>
                      <a:r>
                        <a:rPr lang="uk-UA" sz="1800" b="1" spc="-75" dirty="0" err="1">
                          <a:solidFill>
                            <a:schemeClr val="tx1"/>
                          </a:solidFill>
                          <a:effectLst/>
                        </a:rPr>
                        <a:t>пере-візника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низька продуктивність</a:t>
                      </a:r>
                      <a:r>
                        <a:rPr lang="uk-UA" sz="1800" b="1" spc="-7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b="1" spc="-7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Залежність від погодних та </a:t>
                      </a:r>
                      <a:r>
                        <a:rPr lang="uk-UA" sz="1800" b="1" spc="-75" dirty="0">
                          <a:solidFill>
                            <a:schemeClr val="tx1"/>
                          </a:solidFill>
                          <a:effectLst/>
                        </a:rPr>
                        <a:t>дорожніх умов. </a:t>
                      </a:r>
                      <a:endParaRPr lang="en-US" sz="1800" b="1" spc="-75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75" dirty="0" smtClean="0">
                          <a:solidFill>
                            <a:schemeClr val="tx1"/>
                          </a:solidFill>
                          <a:effectLst/>
                        </a:rPr>
                        <a:t>Відносно </a:t>
                      </a:r>
                      <a:r>
                        <a:rPr lang="uk-UA" sz="1800" b="1" spc="-70" dirty="0">
                          <a:solidFill>
                            <a:schemeClr val="tx1"/>
                          </a:solidFill>
                          <a:effectLst/>
                        </a:rPr>
                        <a:t>висока собівартість перевезень на великі відстані </a:t>
                      </a:r>
                      <a:r>
                        <a:rPr lang="uk-UA" sz="1800" b="1" spc="-65" dirty="0">
                          <a:solidFill>
                            <a:schemeClr val="tx1"/>
                          </a:solidFill>
                          <a:effectLst/>
                        </a:rPr>
                        <a:t>Недостатня екологічна </a:t>
                      </a:r>
                      <a:r>
                        <a:rPr lang="uk-UA" sz="1800" b="1" spc="-85" dirty="0">
                          <a:solidFill>
                            <a:schemeClr val="tx1"/>
                          </a:solidFill>
                          <a:effectLst/>
                        </a:rPr>
                        <a:t>чистота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2098"/>
              </p:ext>
            </p:extLst>
          </p:nvPr>
        </p:nvGraphicFramePr>
        <p:xfrm>
          <a:off x="152400" y="380997"/>
          <a:ext cx="8534400" cy="6096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9998"/>
                <a:gridCol w="3072384"/>
                <a:gridCol w="3552018"/>
              </a:tblGrid>
              <a:tr h="30480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spc="-5" dirty="0">
                          <a:solidFill>
                            <a:schemeClr val="tx1"/>
                          </a:solidFill>
                          <a:effectLst/>
                        </a:rPr>
                        <a:t>Повітряний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spc="-70" dirty="0">
                          <a:solidFill>
                            <a:schemeClr val="tx1"/>
                          </a:solidFill>
                          <a:effectLst/>
                        </a:rPr>
                        <a:t>найвища швидкість доставки </a:t>
                      </a:r>
                      <a:r>
                        <a:rPr lang="uk-UA" sz="2000" spc="-70" dirty="0" smtClean="0">
                          <a:solidFill>
                            <a:schemeClr val="tx1"/>
                          </a:solidFill>
                          <a:effectLst/>
                        </a:rPr>
                        <a:t>вантажу</a:t>
                      </a:r>
                      <a:r>
                        <a:rPr lang="uk-UA" sz="2000" spc="-70" dirty="0">
                          <a:solidFill>
                            <a:schemeClr val="tx1"/>
                          </a:solidFill>
                          <a:effectLst/>
                        </a:rPr>
                        <a:t>. Висока надійність. Найвища схоронність вантажу. </a:t>
                      </a:r>
                      <a:r>
                        <a:rPr lang="uk-UA" sz="2000" spc="-75" dirty="0">
                          <a:solidFill>
                            <a:schemeClr val="tx1"/>
                          </a:solidFill>
                          <a:effectLst/>
                        </a:rPr>
                        <a:t>Найбільш короткі маршрути </a:t>
                      </a:r>
                      <a:r>
                        <a:rPr lang="uk-UA" sz="2000" spc="-65" dirty="0">
                          <a:solidFill>
                            <a:schemeClr val="tx1"/>
                          </a:solidFill>
                          <a:effectLst/>
                        </a:rPr>
                        <a:t>перевезень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spc="-70" dirty="0">
                          <a:solidFill>
                            <a:schemeClr val="tx1"/>
                          </a:solidFill>
                          <a:effectLst/>
                        </a:rPr>
                        <a:t>висока собівартість перевезень, найвищі тарифи серед інших видів транспорту. Висока </a:t>
                      </a:r>
                      <a:r>
                        <a:rPr lang="uk-UA" sz="2000" spc="-65" dirty="0" err="1">
                          <a:solidFill>
                            <a:schemeClr val="tx1"/>
                          </a:solidFill>
                          <a:effectLst/>
                        </a:rPr>
                        <a:t>капітало-</a:t>
                      </a:r>
                      <a:r>
                        <a:rPr lang="uk-UA" sz="2000" spc="-65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2000" spc="-65" dirty="0" smtClean="0">
                          <a:solidFill>
                            <a:schemeClr val="tx1"/>
                          </a:solidFill>
                          <a:effectLst/>
                        </a:rPr>
                        <a:t>матеріаломісткість </a:t>
                      </a:r>
                      <a:r>
                        <a:rPr lang="uk-UA" sz="2000" spc="-65" dirty="0">
                          <a:solidFill>
                            <a:schemeClr val="tx1"/>
                          </a:solidFill>
                          <a:effectLst/>
                        </a:rPr>
                        <a:t>та </a:t>
                      </a:r>
                      <a:r>
                        <a:rPr lang="uk-UA" sz="2000" spc="-70" dirty="0">
                          <a:solidFill>
                            <a:schemeClr val="tx1"/>
                          </a:solidFill>
                          <a:effectLst/>
                        </a:rPr>
                        <a:t>енергоємність </a:t>
                      </a:r>
                      <a:r>
                        <a:rPr lang="uk-UA" sz="2000" spc="-70" dirty="0" smtClean="0">
                          <a:solidFill>
                            <a:schemeClr val="tx1"/>
                          </a:solidFill>
                          <a:effectLst/>
                        </a:rPr>
                        <a:t>перевезень</a:t>
                      </a:r>
                      <a:r>
                        <a:rPr lang="uk-UA" sz="2000" spc="-70" dirty="0">
                          <a:solidFill>
                            <a:schemeClr val="tx1"/>
                          </a:solidFill>
                          <a:effectLst/>
                        </a:rPr>
                        <a:t>. Залежність від погодних умов Недостатня географічна </a:t>
                      </a:r>
                      <a:r>
                        <a:rPr lang="uk-UA" sz="2000" spc="-75" dirty="0">
                          <a:solidFill>
                            <a:schemeClr val="tx1"/>
                          </a:solidFill>
                          <a:effectLst/>
                        </a:rPr>
                        <a:t>доступність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Трубопровідний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spc="-80" dirty="0">
                          <a:solidFill>
                            <a:schemeClr val="tx1"/>
                          </a:solidFill>
                          <a:effectLst/>
                        </a:rPr>
                        <a:t>низька собівартість. Висока продуктивність (пропускна </a:t>
                      </a:r>
                      <a:r>
                        <a:rPr lang="uk-UA" sz="2000" spc="-75" dirty="0" smtClean="0">
                          <a:solidFill>
                            <a:schemeClr val="tx1"/>
                          </a:solidFill>
                          <a:effectLst/>
                        </a:rPr>
                        <a:t>спроможність</a:t>
                      </a:r>
                      <a:r>
                        <a:rPr lang="uk-UA" sz="2000" spc="-75" dirty="0">
                          <a:solidFill>
                            <a:schemeClr val="tx1"/>
                          </a:solidFill>
                          <a:effectLst/>
                        </a:rPr>
                        <a:t>). Висока схоронність </a:t>
                      </a:r>
                      <a:r>
                        <a:rPr lang="uk-UA" sz="2000" spc="-75" dirty="0" smtClean="0">
                          <a:solidFill>
                            <a:schemeClr val="tx1"/>
                          </a:solidFill>
                          <a:effectLst/>
                        </a:rPr>
                        <a:t>вантажу</a:t>
                      </a:r>
                      <a:r>
                        <a:rPr lang="uk-UA" sz="2000" spc="-75" dirty="0">
                          <a:solidFill>
                            <a:schemeClr val="tx1"/>
                          </a:solidFill>
                          <a:effectLst/>
                        </a:rPr>
                        <a:t>. Низька </a:t>
                      </a:r>
                      <a:r>
                        <a:rPr lang="uk-UA" sz="2000" spc="-80" dirty="0">
                          <a:solidFill>
                            <a:schemeClr val="tx1"/>
                          </a:solidFill>
                          <a:effectLst/>
                        </a:rPr>
                        <a:t>капіталомісткість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spc="-75" dirty="0">
                          <a:solidFill>
                            <a:schemeClr val="tx1"/>
                          </a:solidFill>
                          <a:effectLst/>
                        </a:rPr>
                        <a:t>обмеженість видів вантажу (газ, </a:t>
                      </a:r>
                      <a:r>
                        <a:rPr lang="uk-UA" sz="2000" spc="-80" dirty="0" smtClean="0">
                          <a:solidFill>
                            <a:schemeClr val="tx1"/>
                          </a:solidFill>
                          <a:effectLst/>
                        </a:rPr>
                        <a:t>нафтопродукти</a:t>
                      </a:r>
                      <a:r>
                        <a:rPr lang="uk-UA" sz="2000" spc="-80" dirty="0">
                          <a:solidFill>
                            <a:schemeClr val="tx1"/>
                          </a:solidFill>
                          <a:effectLst/>
                        </a:rPr>
                        <a:t>, емульсії сировинних </a:t>
                      </a:r>
                      <a:r>
                        <a:rPr lang="uk-UA" sz="2000" spc="-80" dirty="0" smtClean="0">
                          <a:solidFill>
                            <a:schemeClr val="tx1"/>
                          </a:solidFill>
                          <a:effectLst/>
                        </a:rPr>
                        <a:t>матеріалів</a:t>
                      </a:r>
                      <a:r>
                        <a:rPr lang="uk-UA" sz="2000" spc="-80" dirty="0">
                          <a:solidFill>
                            <a:schemeClr val="tx1"/>
                          </a:solidFill>
                          <a:effectLst/>
                        </a:rPr>
                        <a:t>). Недостатня доступність малих </a:t>
                      </a:r>
                      <a:r>
                        <a:rPr lang="uk-UA" sz="2000" spc="-85" dirty="0">
                          <a:solidFill>
                            <a:schemeClr val="tx1"/>
                          </a:solidFill>
                          <a:effectLst/>
                        </a:rPr>
                        <a:t>обсягів вантажів, що транспортуються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2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2400" dirty="0" err="1"/>
              <a:t>Технологічні</a:t>
            </a:r>
            <a:r>
              <a:rPr lang="ru-RU" sz="2400" dirty="0"/>
              <a:t> </a:t>
            </a:r>
            <a:r>
              <a:rPr lang="ru-RU" sz="2400" dirty="0" err="1"/>
              <a:t>схеми</a:t>
            </a:r>
            <a:r>
              <a:rPr lang="ru-RU" sz="2400" dirty="0"/>
              <a:t> </a:t>
            </a:r>
            <a:r>
              <a:rPr lang="ru-RU" sz="2400" dirty="0" err="1"/>
              <a:t>перевезення</a:t>
            </a:r>
            <a:r>
              <a:rPr lang="ru-RU" sz="2400" dirty="0"/>
              <a:t> </a:t>
            </a:r>
            <a:r>
              <a:rPr lang="ru-RU" sz="2400" dirty="0" err="1"/>
              <a:t>вантажів</a:t>
            </a:r>
            <a:r>
              <a:rPr lang="ru-RU" sz="2400" dirty="0"/>
              <a:t> </a:t>
            </a:r>
            <a:r>
              <a:rPr lang="ru-RU" sz="2400" dirty="0" err="1"/>
              <a:t>автомобільним</a:t>
            </a:r>
            <a:r>
              <a:rPr lang="ru-RU" sz="2400" dirty="0"/>
              <a:t> транспортом: </a:t>
            </a:r>
            <a:r>
              <a:rPr lang="ru-RU" sz="2400" dirty="0" err="1"/>
              <a:t>зверху</a:t>
            </a:r>
            <a:r>
              <a:rPr lang="ru-RU" sz="2400" dirty="0"/>
              <a:t> — одним видом транспорту, </a:t>
            </a:r>
            <a:r>
              <a:rPr lang="ru-RU" sz="2400" dirty="0" err="1"/>
              <a:t>знизу</a:t>
            </a:r>
            <a:r>
              <a:rPr lang="ru-RU" sz="2400" dirty="0"/>
              <a:t> — </a:t>
            </a:r>
            <a:r>
              <a:rPr lang="ru-RU" sz="2400" dirty="0" err="1"/>
              <a:t>декількома</a:t>
            </a:r>
            <a:r>
              <a:rPr lang="ru-RU" sz="2400" dirty="0"/>
              <a:t> видами транспорту</a:t>
            </a:r>
            <a:r>
              <a:rPr lang="ru-RU" dirty="0"/>
              <a:t> </a:t>
            </a:r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0" y="1371600"/>
            <a:ext cx="8991600" cy="5486400"/>
            <a:chOff x="0" y="23"/>
            <a:chExt cx="8640" cy="4577"/>
          </a:xfrm>
        </p:grpSpPr>
        <p:sp>
          <p:nvSpPr>
            <p:cNvPr id="13317" name="AutoShape 5"/>
            <p:cNvSpPr>
              <a:spLocks noChangeAspect="1" noChangeArrowheads="1"/>
            </p:cNvSpPr>
            <p:nvPr/>
          </p:nvSpPr>
          <p:spPr bwMode="auto">
            <a:xfrm>
              <a:off x="0" y="23"/>
              <a:ext cx="8640" cy="4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3234" y="243"/>
              <a:ext cx="2027" cy="439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3934" y="309"/>
              <a:ext cx="92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3</a:t>
              </a:r>
              <a:endParaRPr lang="ru-RU" sz="1400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444" y="463"/>
              <a:ext cx="131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Трансп</a:t>
              </a:r>
              <a:r>
                <a:rPr lang="uk-UA" sz="1400">
                  <a:solidFill>
                    <a:srgbClr val="000000"/>
                  </a:solidFill>
                </a:rPr>
                <a:t>ортування</a:t>
              </a:r>
              <a:endParaRPr lang="ru-RU" sz="1400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234" y="902"/>
              <a:ext cx="2027" cy="768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3934" y="1056"/>
              <a:ext cx="92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6</a:t>
              </a:r>
              <a:endParaRPr lang="ru-RU" sz="1400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452" y="1210"/>
              <a:ext cx="158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Подача подвижного</a:t>
              </a:r>
              <a:endParaRPr lang="ru-RU" sz="1400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3907" y="1363"/>
              <a:ext cx="61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 состав</a:t>
              </a:r>
              <a:r>
                <a:rPr lang="ru-RU" sz="1400">
                  <a:solidFill>
                    <a:srgbClr val="000000"/>
                  </a:solidFill>
                </a:rPr>
                <a:t>у</a:t>
              </a:r>
              <a:endParaRPr lang="ru-RU" sz="1400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5729" y="902"/>
              <a:ext cx="2337" cy="438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6518" y="935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4</a:t>
              </a:r>
              <a:endParaRPr lang="ru-RU" sz="1400"/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6423" y="1120"/>
              <a:ext cx="73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Разгрузка</a:t>
              </a:r>
              <a:endParaRPr lang="ru-RU" sz="1400"/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5729" y="23"/>
              <a:ext cx="2337" cy="659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6518" y="167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5</a:t>
              </a:r>
              <a:endParaRPr lang="ru-RU" sz="1400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5799" y="352"/>
              <a:ext cx="188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Складирован</a:t>
              </a:r>
              <a:r>
                <a:rPr lang="uk-UA" sz="1400">
                  <a:solidFill>
                    <a:srgbClr val="000000"/>
                  </a:solidFill>
                </a:rPr>
                <a:t>ня</a:t>
              </a:r>
              <a:r>
                <a:rPr lang="en-US" sz="1400">
                  <a:solidFill>
                    <a:srgbClr val="000000"/>
                  </a:solidFill>
                </a:rPr>
                <a:t> </a:t>
              </a:r>
              <a:r>
                <a:rPr lang="uk-UA" sz="1400">
                  <a:solidFill>
                    <a:srgbClr val="000000"/>
                  </a:solidFill>
                </a:rPr>
                <a:t>вантажів</a:t>
              </a:r>
              <a:endParaRPr lang="ru-RU" sz="1400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729" y="2562"/>
              <a:ext cx="2337" cy="421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6518" y="2587"/>
              <a:ext cx="59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6</a:t>
              </a:r>
              <a:endParaRPr lang="ru-RU" sz="1400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6423" y="2771"/>
              <a:ext cx="73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Разгрузка</a:t>
              </a:r>
              <a:endParaRPr lang="ru-RU" sz="1400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5729" y="1754"/>
              <a:ext cx="2337" cy="570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6518" y="1854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7</a:t>
              </a:r>
              <a:endParaRPr lang="ru-RU" sz="1400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5799" y="2039"/>
              <a:ext cx="169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Складування</a:t>
              </a:r>
              <a:r>
                <a:rPr lang="en-US" sz="1400">
                  <a:solidFill>
                    <a:srgbClr val="000000"/>
                  </a:solidFill>
                </a:rPr>
                <a:t> </a:t>
              </a:r>
              <a:r>
                <a:rPr lang="uk-UA" sz="1400">
                  <a:solidFill>
                    <a:srgbClr val="000000"/>
                  </a:solidFill>
                </a:rPr>
                <a:t>вантажів</a:t>
              </a:r>
              <a:endParaRPr lang="ru-RU" sz="1400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234" y="2653"/>
              <a:ext cx="2027" cy="988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3870" y="2685"/>
              <a:ext cx="62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 Ланка</a:t>
              </a:r>
              <a:r>
                <a:rPr lang="en-US" sz="1400">
                  <a:solidFill>
                    <a:srgbClr val="000000"/>
                  </a:solidFill>
                </a:rPr>
                <a:t> 4</a:t>
              </a:r>
              <a:endParaRPr lang="ru-RU" sz="1400"/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3404" y="2870"/>
              <a:ext cx="1531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Передача </a:t>
              </a:r>
              <a:r>
                <a:rPr lang="uk-UA" sz="1400">
                  <a:solidFill>
                    <a:srgbClr val="000000"/>
                  </a:solidFill>
                </a:rPr>
                <a:t>вантажу з</a:t>
              </a:r>
              <a:endParaRPr lang="ru-RU" sz="1400"/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3658" y="3054"/>
              <a:ext cx="91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одного вид</a:t>
              </a:r>
              <a:r>
                <a:rPr lang="uk-UA" sz="1400">
                  <a:solidFill>
                    <a:srgbClr val="000000"/>
                  </a:solidFill>
                </a:rPr>
                <a:t>у</a:t>
              </a:r>
              <a:endParaRPr lang="ru-RU" sz="1400"/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3666" y="3239"/>
              <a:ext cx="894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 транспорт</a:t>
              </a:r>
              <a:r>
                <a:rPr lang="uk-UA" sz="1400">
                  <a:solidFill>
                    <a:srgbClr val="000000"/>
                  </a:solidFill>
                </a:rPr>
                <a:t>у</a:t>
              </a:r>
              <a:endParaRPr lang="ru-RU" sz="1400"/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3751" y="3424"/>
              <a:ext cx="70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 на </a:t>
              </a:r>
              <a:r>
                <a:rPr lang="uk-UA" sz="1400">
                  <a:solidFill>
                    <a:srgbClr val="000000"/>
                  </a:solidFill>
                </a:rPr>
                <a:t>інший</a:t>
              </a:r>
              <a:endParaRPr lang="ru-RU" sz="1400"/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5729" y="3201"/>
              <a:ext cx="2337" cy="400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6518" y="3216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5</a:t>
              </a:r>
              <a:endParaRPr lang="ru-RU" sz="1400"/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5924" y="3401"/>
              <a:ext cx="131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Транспортування</a:t>
              </a:r>
              <a:endParaRPr lang="ru-RU" sz="1400"/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5729" y="3860"/>
              <a:ext cx="2337" cy="549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6518" y="3858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9</a:t>
              </a:r>
              <a:endParaRPr lang="ru-RU" sz="1400"/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5934" y="4042"/>
              <a:ext cx="149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Подача подвижного</a:t>
              </a:r>
              <a:endParaRPr lang="ru-RU" sz="1400"/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6485" y="4227"/>
              <a:ext cx="62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 состав</a:t>
              </a:r>
              <a:r>
                <a:rPr lang="uk-UA" sz="1400">
                  <a:solidFill>
                    <a:srgbClr val="000000"/>
                  </a:solidFill>
                </a:rPr>
                <a:t>у</a:t>
              </a:r>
              <a:endParaRPr lang="ru-RU" sz="1400"/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430" y="23"/>
              <a:ext cx="2337" cy="659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1221" y="75"/>
              <a:ext cx="58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1</a:t>
              </a:r>
              <a:endParaRPr lang="ru-RU" sz="1400"/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764" y="260"/>
              <a:ext cx="147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П</a:t>
              </a:r>
              <a:r>
                <a:rPr lang="uk-UA" sz="1400">
                  <a:solidFill>
                    <a:srgbClr val="000000"/>
                  </a:solidFill>
                </a:rPr>
                <a:t>і</a:t>
              </a:r>
              <a:r>
                <a:rPr lang="en-US" sz="1400">
                  <a:solidFill>
                    <a:srgbClr val="000000"/>
                  </a:solidFill>
                </a:rPr>
                <a:t>дготовка </a:t>
              </a:r>
              <a:r>
                <a:rPr lang="uk-UA" sz="1400">
                  <a:solidFill>
                    <a:srgbClr val="000000"/>
                  </a:solidFill>
                </a:rPr>
                <a:t>вантажу</a:t>
              </a:r>
              <a:endParaRPr lang="ru-RU" sz="1400"/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999" y="444"/>
              <a:ext cx="119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до</a:t>
              </a:r>
              <a:r>
                <a:rPr lang="en-US" sz="1400">
                  <a:solidFill>
                    <a:srgbClr val="000000"/>
                  </a:solidFill>
                </a:rPr>
                <a:t> </a:t>
              </a:r>
              <a:r>
                <a:rPr lang="uk-UA" sz="1400">
                  <a:solidFill>
                    <a:srgbClr val="000000"/>
                  </a:solidFill>
                </a:rPr>
                <a:t>перевезення</a:t>
              </a:r>
              <a:endParaRPr lang="ru-RU" sz="1400"/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430" y="902"/>
              <a:ext cx="2337" cy="438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1221" y="935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2</a:t>
              </a:r>
              <a:endParaRPr lang="ru-RU" sz="1400"/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1167" y="1120"/>
              <a:ext cx="67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 dirty="0" err="1">
                  <a:solidFill>
                    <a:srgbClr val="000000"/>
                  </a:solidFill>
                </a:rPr>
                <a:t>Погрузка</a:t>
              </a:r>
              <a:endParaRPr lang="ru-RU" sz="1400" dirty="0"/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430" y="1754"/>
              <a:ext cx="2337" cy="570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1221" y="1762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1</a:t>
              </a:r>
              <a:endParaRPr lang="ru-RU" sz="1400"/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764" y="1946"/>
              <a:ext cx="1473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Підготовка вантажу </a:t>
              </a:r>
              <a:endParaRPr lang="uk-UA" sz="1400">
                <a:latin typeface="Times New Roman" pitchFamily="18" charset="0"/>
              </a:endParaRPr>
            </a:p>
            <a:p>
              <a:endParaRPr lang="ru-RU" sz="1400"/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1028" y="2131"/>
              <a:ext cx="119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до перевезення</a:t>
              </a:r>
              <a:endParaRPr lang="ru-RU" sz="1400"/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30" y="2542"/>
              <a:ext cx="2337" cy="441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1277" y="2576"/>
              <a:ext cx="58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2</a:t>
              </a:r>
              <a:endParaRPr lang="ru-RU" sz="1400"/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1167" y="2762"/>
              <a:ext cx="67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Погрузка</a:t>
              </a:r>
              <a:endParaRPr lang="ru-RU" sz="1400"/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430" y="3201"/>
              <a:ext cx="2337" cy="400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1221" y="3216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3</a:t>
              </a:r>
              <a:endParaRPr lang="ru-RU" sz="1400"/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>
              <a:off x="627" y="3401"/>
              <a:ext cx="131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Транспортування</a:t>
              </a:r>
              <a:endParaRPr lang="ru-RU" sz="1400"/>
            </a:p>
          </p:txBody>
        </p:sp>
        <p:sp>
          <p:nvSpPr>
            <p:cNvPr id="13367" name="Rectangle 55"/>
            <p:cNvSpPr>
              <a:spLocks noChangeArrowheads="1"/>
            </p:cNvSpPr>
            <p:nvPr/>
          </p:nvSpPr>
          <p:spPr bwMode="auto">
            <a:xfrm>
              <a:off x="430" y="3860"/>
              <a:ext cx="2337" cy="549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68" name="Rectangle 56"/>
            <p:cNvSpPr>
              <a:spLocks noChangeArrowheads="1"/>
            </p:cNvSpPr>
            <p:nvPr/>
          </p:nvSpPr>
          <p:spPr bwMode="auto">
            <a:xfrm>
              <a:off x="1221" y="3858"/>
              <a:ext cx="59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sz="1400">
                  <a:solidFill>
                    <a:srgbClr val="000000"/>
                  </a:solidFill>
                </a:rPr>
                <a:t>Ланка</a:t>
              </a:r>
              <a:r>
                <a:rPr lang="en-US" sz="1400">
                  <a:solidFill>
                    <a:srgbClr val="000000"/>
                  </a:solidFill>
                </a:rPr>
                <a:t> 8</a:t>
              </a:r>
              <a:endParaRPr lang="ru-RU" sz="1400"/>
            </a:p>
          </p:txBody>
        </p:sp>
        <p:sp>
          <p:nvSpPr>
            <p:cNvPr id="13369" name="Rectangle 57"/>
            <p:cNvSpPr>
              <a:spLocks noChangeArrowheads="1"/>
            </p:cNvSpPr>
            <p:nvPr/>
          </p:nvSpPr>
          <p:spPr bwMode="auto">
            <a:xfrm>
              <a:off x="638" y="4042"/>
              <a:ext cx="149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Подача подвижного</a:t>
              </a:r>
              <a:endParaRPr lang="ru-RU" sz="1400"/>
            </a:p>
          </p:txBody>
        </p:sp>
        <p:sp>
          <p:nvSpPr>
            <p:cNvPr id="13370" name="Rectangle 58"/>
            <p:cNvSpPr>
              <a:spLocks noChangeArrowheads="1"/>
            </p:cNvSpPr>
            <p:nvPr/>
          </p:nvSpPr>
          <p:spPr bwMode="auto">
            <a:xfrm>
              <a:off x="1188" y="4227"/>
              <a:ext cx="62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 состав</a:t>
              </a:r>
              <a:r>
                <a:rPr lang="ru-RU" sz="1400">
                  <a:solidFill>
                    <a:srgbClr val="000000"/>
                  </a:solidFill>
                </a:rPr>
                <a:t>у</a:t>
              </a:r>
              <a:endParaRPr lang="ru-RU" sz="1400"/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>
              <a:off x="1599" y="682"/>
              <a:ext cx="1" cy="10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1543" y="777"/>
              <a:ext cx="112" cy="125"/>
            </a:xfrm>
            <a:custGeom>
              <a:avLst/>
              <a:gdLst>
                <a:gd name="T0" fmla="*/ 112 w 112"/>
                <a:gd name="T1" fmla="*/ 0 h 125"/>
                <a:gd name="T2" fmla="*/ 56 w 112"/>
                <a:gd name="T3" fmla="*/ 125 h 125"/>
                <a:gd name="T4" fmla="*/ 0 w 112"/>
                <a:gd name="T5" fmla="*/ 0 h 125"/>
                <a:gd name="T6" fmla="*/ 112 w 112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5">
                  <a:moveTo>
                    <a:pt x="112" y="0"/>
                  </a:moveTo>
                  <a:lnTo>
                    <a:pt x="56" y="125"/>
                  </a:lnTo>
                  <a:lnTo>
                    <a:pt x="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2767" y="462"/>
              <a:ext cx="313" cy="658"/>
            </a:xfrm>
            <a:custGeom>
              <a:avLst/>
              <a:gdLst>
                <a:gd name="T0" fmla="*/ 0 w 313"/>
                <a:gd name="T1" fmla="*/ 658 h 658"/>
                <a:gd name="T2" fmla="*/ 234 w 313"/>
                <a:gd name="T3" fmla="*/ 658 h 658"/>
                <a:gd name="T4" fmla="*/ 234 w 313"/>
                <a:gd name="T5" fmla="*/ 0 h 658"/>
                <a:gd name="T6" fmla="*/ 313 w 313"/>
                <a:gd name="T7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58">
                  <a:moveTo>
                    <a:pt x="0" y="658"/>
                  </a:moveTo>
                  <a:lnTo>
                    <a:pt x="234" y="658"/>
                  </a:lnTo>
                  <a:lnTo>
                    <a:pt x="234" y="0"/>
                  </a:lnTo>
                  <a:lnTo>
                    <a:pt x="313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3066" y="420"/>
              <a:ext cx="168" cy="83"/>
            </a:xfrm>
            <a:custGeom>
              <a:avLst/>
              <a:gdLst>
                <a:gd name="T0" fmla="*/ 0 w 168"/>
                <a:gd name="T1" fmla="*/ 0 h 83"/>
                <a:gd name="T2" fmla="*/ 168 w 168"/>
                <a:gd name="T3" fmla="*/ 42 h 83"/>
                <a:gd name="T4" fmla="*/ 0 w 168"/>
                <a:gd name="T5" fmla="*/ 83 h 83"/>
                <a:gd name="T6" fmla="*/ 0 w 168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83">
                  <a:moveTo>
                    <a:pt x="0" y="0"/>
                  </a:moveTo>
                  <a:lnTo>
                    <a:pt x="168" y="42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5261" y="462"/>
              <a:ext cx="312" cy="658"/>
            </a:xfrm>
            <a:custGeom>
              <a:avLst/>
              <a:gdLst>
                <a:gd name="T0" fmla="*/ 0 w 312"/>
                <a:gd name="T1" fmla="*/ 0 h 658"/>
                <a:gd name="T2" fmla="*/ 233 w 312"/>
                <a:gd name="T3" fmla="*/ 0 h 658"/>
                <a:gd name="T4" fmla="*/ 233 w 312"/>
                <a:gd name="T5" fmla="*/ 658 h 658"/>
                <a:gd name="T6" fmla="*/ 312 w 312"/>
                <a:gd name="T7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658">
                  <a:moveTo>
                    <a:pt x="0" y="0"/>
                  </a:moveTo>
                  <a:lnTo>
                    <a:pt x="233" y="0"/>
                  </a:lnTo>
                  <a:lnTo>
                    <a:pt x="233" y="658"/>
                  </a:lnTo>
                  <a:lnTo>
                    <a:pt x="312" y="658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5561" y="1079"/>
              <a:ext cx="168" cy="83"/>
            </a:xfrm>
            <a:custGeom>
              <a:avLst/>
              <a:gdLst>
                <a:gd name="T0" fmla="*/ 0 w 168"/>
                <a:gd name="T1" fmla="*/ 0 h 83"/>
                <a:gd name="T2" fmla="*/ 168 w 168"/>
                <a:gd name="T3" fmla="*/ 41 h 83"/>
                <a:gd name="T4" fmla="*/ 0 w 168"/>
                <a:gd name="T5" fmla="*/ 83 h 83"/>
                <a:gd name="T6" fmla="*/ 0 w 168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83">
                  <a:moveTo>
                    <a:pt x="0" y="0"/>
                  </a:moveTo>
                  <a:lnTo>
                    <a:pt x="168" y="41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77" name="Line 65"/>
            <p:cNvSpPr>
              <a:spLocks noChangeShapeType="1"/>
            </p:cNvSpPr>
            <p:nvPr/>
          </p:nvSpPr>
          <p:spPr bwMode="auto">
            <a:xfrm flipV="1">
              <a:off x="6896" y="796"/>
              <a:ext cx="1" cy="10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78" name="Freeform 66"/>
            <p:cNvSpPr>
              <a:spLocks/>
            </p:cNvSpPr>
            <p:nvPr/>
          </p:nvSpPr>
          <p:spPr bwMode="auto">
            <a:xfrm>
              <a:off x="6840" y="682"/>
              <a:ext cx="112" cy="124"/>
            </a:xfrm>
            <a:custGeom>
              <a:avLst/>
              <a:gdLst>
                <a:gd name="T0" fmla="*/ 0 w 112"/>
                <a:gd name="T1" fmla="*/ 124 h 124"/>
                <a:gd name="T2" fmla="*/ 56 w 112"/>
                <a:gd name="T3" fmla="*/ 0 h 124"/>
                <a:gd name="T4" fmla="*/ 112 w 112"/>
                <a:gd name="T5" fmla="*/ 124 h 124"/>
                <a:gd name="T6" fmla="*/ 0 w 112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4">
                  <a:moveTo>
                    <a:pt x="0" y="124"/>
                  </a:moveTo>
                  <a:lnTo>
                    <a:pt x="56" y="0"/>
                  </a:lnTo>
                  <a:lnTo>
                    <a:pt x="112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79" name="Freeform 67"/>
            <p:cNvSpPr>
              <a:spLocks/>
            </p:cNvSpPr>
            <p:nvPr/>
          </p:nvSpPr>
          <p:spPr bwMode="auto">
            <a:xfrm>
              <a:off x="5415" y="1340"/>
              <a:ext cx="1481" cy="221"/>
            </a:xfrm>
            <a:custGeom>
              <a:avLst/>
              <a:gdLst>
                <a:gd name="T0" fmla="*/ 1481 w 1481"/>
                <a:gd name="T1" fmla="*/ 0 h 221"/>
                <a:gd name="T2" fmla="*/ 1481 w 1481"/>
                <a:gd name="T3" fmla="*/ 221 h 221"/>
                <a:gd name="T4" fmla="*/ 0 w 1481"/>
                <a:gd name="T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1" h="221">
                  <a:moveTo>
                    <a:pt x="1481" y="0"/>
                  </a:moveTo>
                  <a:lnTo>
                    <a:pt x="1481" y="221"/>
                  </a:lnTo>
                  <a:lnTo>
                    <a:pt x="0" y="22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0" name="Freeform 68"/>
            <p:cNvSpPr>
              <a:spLocks/>
            </p:cNvSpPr>
            <p:nvPr/>
          </p:nvSpPr>
          <p:spPr bwMode="auto">
            <a:xfrm>
              <a:off x="5261" y="1519"/>
              <a:ext cx="169" cy="83"/>
            </a:xfrm>
            <a:custGeom>
              <a:avLst/>
              <a:gdLst>
                <a:gd name="T0" fmla="*/ 169 w 169"/>
                <a:gd name="T1" fmla="*/ 83 h 83"/>
                <a:gd name="T2" fmla="*/ 0 w 169"/>
                <a:gd name="T3" fmla="*/ 42 h 83"/>
                <a:gd name="T4" fmla="*/ 169 w 169"/>
                <a:gd name="T5" fmla="*/ 0 h 83"/>
                <a:gd name="T6" fmla="*/ 169 w 16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83">
                  <a:moveTo>
                    <a:pt x="169" y="83"/>
                  </a:moveTo>
                  <a:lnTo>
                    <a:pt x="0" y="42"/>
                  </a:lnTo>
                  <a:lnTo>
                    <a:pt x="169" y="0"/>
                  </a:lnTo>
                  <a:lnTo>
                    <a:pt x="16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1" name="Freeform 69"/>
            <p:cNvSpPr>
              <a:spLocks/>
            </p:cNvSpPr>
            <p:nvPr/>
          </p:nvSpPr>
          <p:spPr bwMode="auto">
            <a:xfrm>
              <a:off x="1599" y="1454"/>
              <a:ext cx="1635" cy="107"/>
            </a:xfrm>
            <a:custGeom>
              <a:avLst/>
              <a:gdLst>
                <a:gd name="T0" fmla="*/ 1635 w 1635"/>
                <a:gd name="T1" fmla="*/ 107 h 107"/>
                <a:gd name="T2" fmla="*/ 0 w 1635"/>
                <a:gd name="T3" fmla="*/ 107 h 107"/>
                <a:gd name="T4" fmla="*/ 0 w 1635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5" h="107">
                  <a:moveTo>
                    <a:pt x="1635" y="107"/>
                  </a:moveTo>
                  <a:lnTo>
                    <a:pt x="0" y="107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2" name="Freeform 70"/>
            <p:cNvSpPr>
              <a:spLocks/>
            </p:cNvSpPr>
            <p:nvPr/>
          </p:nvSpPr>
          <p:spPr bwMode="auto">
            <a:xfrm>
              <a:off x="1543" y="1340"/>
              <a:ext cx="112" cy="125"/>
            </a:xfrm>
            <a:custGeom>
              <a:avLst/>
              <a:gdLst>
                <a:gd name="T0" fmla="*/ 0 w 112"/>
                <a:gd name="T1" fmla="*/ 125 h 125"/>
                <a:gd name="T2" fmla="*/ 56 w 112"/>
                <a:gd name="T3" fmla="*/ 0 h 125"/>
                <a:gd name="T4" fmla="*/ 112 w 112"/>
                <a:gd name="T5" fmla="*/ 125 h 125"/>
                <a:gd name="T6" fmla="*/ 0 w 112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5">
                  <a:moveTo>
                    <a:pt x="0" y="125"/>
                  </a:moveTo>
                  <a:lnTo>
                    <a:pt x="56" y="0"/>
                  </a:lnTo>
                  <a:lnTo>
                    <a:pt x="112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3" name="Line 71"/>
            <p:cNvSpPr>
              <a:spLocks noChangeShapeType="1"/>
            </p:cNvSpPr>
            <p:nvPr/>
          </p:nvSpPr>
          <p:spPr bwMode="auto">
            <a:xfrm>
              <a:off x="1599" y="2324"/>
              <a:ext cx="1" cy="105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4" name="Freeform 72"/>
            <p:cNvSpPr>
              <a:spLocks/>
            </p:cNvSpPr>
            <p:nvPr/>
          </p:nvSpPr>
          <p:spPr bwMode="auto">
            <a:xfrm>
              <a:off x="1543" y="2418"/>
              <a:ext cx="112" cy="124"/>
            </a:xfrm>
            <a:custGeom>
              <a:avLst/>
              <a:gdLst>
                <a:gd name="T0" fmla="*/ 112 w 112"/>
                <a:gd name="T1" fmla="*/ 0 h 124"/>
                <a:gd name="T2" fmla="*/ 56 w 112"/>
                <a:gd name="T3" fmla="*/ 124 h 124"/>
                <a:gd name="T4" fmla="*/ 0 w 112"/>
                <a:gd name="T5" fmla="*/ 0 h 124"/>
                <a:gd name="T6" fmla="*/ 112 w 112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4">
                  <a:moveTo>
                    <a:pt x="112" y="0"/>
                  </a:moveTo>
                  <a:lnTo>
                    <a:pt x="56" y="124"/>
                  </a:lnTo>
                  <a:lnTo>
                    <a:pt x="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5" name="Line 73"/>
            <p:cNvSpPr>
              <a:spLocks noChangeShapeType="1"/>
            </p:cNvSpPr>
            <p:nvPr/>
          </p:nvSpPr>
          <p:spPr bwMode="auto">
            <a:xfrm>
              <a:off x="1599" y="2983"/>
              <a:ext cx="1" cy="10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1543" y="3076"/>
              <a:ext cx="112" cy="125"/>
            </a:xfrm>
            <a:custGeom>
              <a:avLst/>
              <a:gdLst>
                <a:gd name="T0" fmla="*/ 112 w 112"/>
                <a:gd name="T1" fmla="*/ 0 h 125"/>
                <a:gd name="T2" fmla="*/ 56 w 112"/>
                <a:gd name="T3" fmla="*/ 125 h 125"/>
                <a:gd name="T4" fmla="*/ 0 w 112"/>
                <a:gd name="T5" fmla="*/ 0 h 125"/>
                <a:gd name="T6" fmla="*/ 112 w 112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5">
                  <a:moveTo>
                    <a:pt x="112" y="0"/>
                  </a:moveTo>
                  <a:lnTo>
                    <a:pt x="56" y="125"/>
                  </a:lnTo>
                  <a:lnTo>
                    <a:pt x="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7" name="Line 75"/>
            <p:cNvSpPr>
              <a:spLocks noChangeShapeType="1"/>
            </p:cNvSpPr>
            <p:nvPr/>
          </p:nvSpPr>
          <p:spPr bwMode="auto">
            <a:xfrm>
              <a:off x="2767" y="3421"/>
              <a:ext cx="313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3066" y="3380"/>
              <a:ext cx="168" cy="83"/>
            </a:xfrm>
            <a:custGeom>
              <a:avLst/>
              <a:gdLst>
                <a:gd name="T0" fmla="*/ 0 w 168"/>
                <a:gd name="T1" fmla="*/ 0 h 83"/>
                <a:gd name="T2" fmla="*/ 168 w 168"/>
                <a:gd name="T3" fmla="*/ 41 h 83"/>
                <a:gd name="T4" fmla="*/ 0 w 168"/>
                <a:gd name="T5" fmla="*/ 83 h 83"/>
                <a:gd name="T6" fmla="*/ 0 w 168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83">
                  <a:moveTo>
                    <a:pt x="0" y="0"/>
                  </a:moveTo>
                  <a:lnTo>
                    <a:pt x="168" y="41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>
              <a:off x="5261" y="3421"/>
              <a:ext cx="312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5561" y="3380"/>
              <a:ext cx="168" cy="83"/>
            </a:xfrm>
            <a:custGeom>
              <a:avLst/>
              <a:gdLst>
                <a:gd name="T0" fmla="*/ 0 w 168"/>
                <a:gd name="T1" fmla="*/ 0 h 83"/>
                <a:gd name="T2" fmla="*/ 168 w 168"/>
                <a:gd name="T3" fmla="*/ 41 h 83"/>
                <a:gd name="T4" fmla="*/ 0 w 168"/>
                <a:gd name="T5" fmla="*/ 83 h 83"/>
                <a:gd name="T6" fmla="*/ 0 w 168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83">
                  <a:moveTo>
                    <a:pt x="0" y="0"/>
                  </a:moveTo>
                  <a:lnTo>
                    <a:pt x="168" y="41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1" name="Line 79"/>
            <p:cNvSpPr>
              <a:spLocks noChangeShapeType="1"/>
            </p:cNvSpPr>
            <p:nvPr/>
          </p:nvSpPr>
          <p:spPr bwMode="auto">
            <a:xfrm flipV="1">
              <a:off x="6896" y="3096"/>
              <a:ext cx="1" cy="105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6840" y="2983"/>
              <a:ext cx="112" cy="124"/>
            </a:xfrm>
            <a:custGeom>
              <a:avLst/>
              <a:gdLst>
                <a:gd name="T0" fmla="*/ 0 w 112"/>
                <a:gd name="T1" fmla="*/ 124 h 124"/>
                <a:gd name="T2" fmla="*/ 56 w 112"/>
                <a:gd name="T3" fmla="*/ 0 h 124"/>
                <a:gd name="T4" fmla="*/ 112 w 112"/>
                <a:gd name="T5" fmla="*/ 124 h 124"/>
                <a:gd name="T6" fmla="*/ 0 w 112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4">
                  <a:moveTo>
                    <a:pt x="0" y="124"/>
                  </a:moveTo>
                  <a:lnTo>
                    <a:pt x="56" y="0"/>
                  </a:lnTo>
                  <a:lnTo>
                    <a:pt x="112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3" name="Line 81"/>
            <p:cNvSpPr>
              <a:spLocks noChangeShapeType="1"/>
            </p:cNvSpPr>
            <p:nvPr/>
          </p:nvSpPr>
          <p:spPr bwMode="auto">
            <a:xfrm flipV="1">
              <a:off x="6896" y="2438"/>
              <a:ext cx="1" cy="10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6840" y="2324"/>
              <a:ext cx="112" cy="125"/>
            </a:xfrm>
            <a:custGeom>
              <a:avLst/>
              <a:gdLst>
                <a:gd name="T0" fmla="*/ 0 w 112"/>
                <a:gd name="T1" fmla="*/ 125 h 125"/>
                <a:gd name="T2" fmla="*/ 56 w 112"/>
                <a:gd name="T3" fmla="*/ 0 h 125"/>
                <a:gd name="T4" fmla="*/ 112 w 112"/>
                <a:gd name="T5" fmla="*/ 125 h 125"/>
                <a:gd name="T6" fmla="*/ 0 w 112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5">
                  <a:moveTo>
                    <a:pt x="0" y="125"/>
                  </a:moveTo>
                  <a:lnTo>
                    <a:pt x="56" y="0"/>
                  </a:lnTo>
                  <a:lnTo>
                    <a:pt x="112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5" name="Freeform 83"/>
            <p:cNvSpPr>
              <a:spLocks/>
            </p:cNvSpPr>
            <p:nvPr/>
          </p:nvSpPr>
          <p:spPr bwMode="auto">
            <a:xfrm>
              <a:off x="8066" y="2762"/>
              <a:ext cx="232" cy="1318"/>
            </a:xfrm>
            <a:custGeom>
              <a:avLst/>
              <a:gdLst>
                <a:gd name="T0" fmla="*/ 0 w 232"/>
                <a:gd name="T1" fmla="*/ 0 h 1318"/>
                <a:gd name="T2" fmla="*/ 232 w 232"/>
                <a:gd name="T3" fmla="*/ 0 h 1318"/>
                <a:gd name="T4" fmla="*/ 232 w 232"/>
                <a:gd name="T5" fmla="*/ 1318 h 1318"/>
                <a:gd name="T6" fmla="*/ 153 w 232"/>
                <a:gd name="T7" fmla="*/ 131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1318">
                  <a:moveTo>
                    <a:pt x="0" y="0"/>
                  </a:moveTo>
                  <a:lnTo>
                    <a:pt x="232" y="0"/>
                  </a:lnTo>
                  <a:lnTo>
                    <a:pt x="232" y="1318"/>
                  </a:lnTo>
                  <a:lnTo>
                    <a:pt x="153" y="1318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8066" y="4038"/>
              <a:ext cx="168" cy="83"/>
            </a:xfrm>
            <a:custGeom>
              <a:avLst/>
              <a:gdLst>
                <a:gd name="T0" fmla="*/ 168 w 168"/>
                <a:gd name="T1" fmla="*/ 83 h 83"/>
                <a:gd name="T2" fmla="*/ 0 w 168"/>
                <a:gd name="T3" fmla="*/ 42 h 83"/>
                <a:gd name="T4" fmla="*/ 168 w 168"/>
                <a:gd name="T5" fmla="*/ 0 h 83"/>
                <a:gd name="T6" fmla="*/ 168 w 16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83">
                  <a:moveTo>
                    <a:pt x="168" y="83"/>
                  </a:moveTo>
                  <a:lnTo>
                    <a:pt x="0" y="42"/>
                  </a:lnTo>
                  <a:lnTo>
                    <a:pt x="168" y="0"/>
                  </a:lnTo>
                  <a:lnTo>
                    <a:pt x="168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7" name="Freeform 85"/>
            <p:cNvSpPr>
              <a:spLocks/>
            </p:cNvSpPr>
            <p:nvPr/>
          </p:nvSpPr>
          <p:spPr bwMode="auto">
            <a:xfrm>
              <a:off x="4871" y="3755"/>
              <a:ext cx="858" cy="325"/>
            </a:xfrm>
            <a:custGeom>
              <a:avLst/>
              <a:gdLst>
                <a:gd name="T0" fmla="*/ 858 w 858"/>
                <a:gd name="T1" fmla="*/ 325 h 325"/>
                <a:gd name="T2" fmla="*/ 0 w 858"/>
                <a:gd name="T3" fmla="*/ 325 h 325"/>
                <a:gd name="T4" fmla="*/ 0 w 858"/>
                <a:gd name="T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8" h="325">
                  <a:moveTo>
                    <a:pt x="858" y="325"/>
                  </a:moveTo>
                  <a:lnTo>
                    <a:pt x="0" y="325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8" name="Freeform 86"/>
            <p:cNvSpPr>
              <a:spLocks/>
            </p:cNvSpPr>
            <p:nvPr/>
          </p:nvSpPr>
          <p:spPr bwMode="auto">
            <a:xfrm>
              <a:off x="4815" y="3641"/>
              <a:ext cx="112" cy="125"/>
            </a:xfrm>
            <a:custGeom>
              <a:avLst/>
              <a:gdLst>
                <a:gd name="T0" fmla="*/ 0 w 112"/>
                <a:gd name="T1" fmla="*/ 125 h 125"/>
                <a:gd name="T2" fmla="*/ 56 w 112"/>
                <a:gd name="T3" fmla="*/ 0 h 125"/>
                <a:gd name="T4" fmla="*/ 112 w 112"/>
                <a:gd name="T5" fmla="*/ 125 h 125"/>
                <a:gd name="T6" fmla="*/ 0 w 112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5">
                  <a:moveTo>
                    <a:pt x="0" y="125"/>
                  </a:moveTo>
                  <a:lnTo>
                    <a:pt x="56" y="0"/>
                  </a:lnTo>
                  <a:lnTo>
                    <a:pt x="112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2923" y="3641"/>
              <a:ext cx="702" cy="439"/>
            </a:xfrm>
            <a:custGeom>
              <a:avLst/>
              <a:gdLst>
                <a:gd name="T0" fmla="*/ 702 w 702"/>
                <a:gd name="T1" fmla="*/ 0 h 439"/>
                <a:gd name="T2" fmla="*/ 702 w 702"/>
                <a:gd name="T3" fmla="*/ 439 h 439"/>
                <a:gd name="T4" fmla="*/ 0 w 702"/>
                <a:gd name="T5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439">
                  <a:moveTo>
                    <a:pt x="702" y="0"/>
                  </a:moveTo>
                  <a:lnTo>
                    <a:pt x="702" y="439"/>
                  </a:lnTo>
                  <a:lnTo>
                    <a:pt x="0" y="439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2767" y="4038"/>
              <a:ext cx="168" cy="83"/>
            </a:xfrm>
            <a:custGeom>
              <a:avLst/>
              <a:gdLst>
                <a:gd name="T0" fmla="*/ 168 w 168"/>
                <a:gd name="T1" fmla="*/ 83 h 83"/>
                <a:gd name="T2" fmla="*/ 0 w 168"/>
                <a:gd name="T3" fmla="*/ 42 h 83"/>
                <a:gd name="T4" fmla="*/ 168 w 168"/>
                <a:gd name="T5" fmla="*/ 0 h 83"/>
                <a:gd name="T6" fmla="*/ 168 w 16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83">
                  <a:moveTo>
                    <a:pt x="168" y="83"/>
                  </a:moveTo>
                  <a:lnTo>
                    <a:pt x="0" y="42"/>
                  </a:lnTo>
                  <a:lnTo>
                    <a:pt x="168" y="0"/>
                  </a:lnTo>
                  <a:lnTo>
                    <a:pt x="168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401" name="Freeform 89"/>
            <p:cNvSpPr>
              <a:spLocks/>
            </p:cNvSpPr>
            <p:nvPr/>
          </p:nvSpPr>
          <p:spPr bwMode="auto">
            <a:xfrm>
              <a:off x="197" y="2762"/>
              <a:ext cx="233" cy="1318"/>
            </a:xfrm>
            <a:custGeom>
              <a:avLst/>
              <a:gdLst>
                <a:gd name="T0" fmla="*/ 233 w 233"/>
                <a:gd name="T1" fmla="*/ 1318 h 1318"/>
                <a:gd name="T2" fmla="*/ 0 w 233"/>
                <a:gd name="T3" fmla="*/ 1318 h 1318"/>
                <a:gd name="T4" fmla="*/ 0 w 233"/>
                <a:gd name="T5" fmla="*/ 0 h 1318"/>
                <a:gd name="T6" fmla="*/ 79 w 233"/>
                <a:gd name="T7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1318">
                  <a:moveTo>
                    <a:pt x="233" y="1318"/>
                  </a:moveTo>
                  <a:lnTo>
                    <a:pt x="0" y="1318"/>
                  </a:lnTo>
                  <a:lnTo>
                    <a:pt x="0" y="0"/>
                  </a:lnTo>
                  <a:lnTo>
                    <a:pt x="79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3402" name="Freeform 90"/>
            <p:cNvSpPr>
              <a:spLocks/>
            </p:cNvSpPr>
            <p:nvPr/>
          </p:nvSpPr>
          <p:spPr bwMode="auto">
            <a:xfrm>
              <a:off x="262" y="2721"/>
              <a:ext cx="168" cy="83"/>
            </a:xfrm>
            <a:custGeom>
              <a:avLst/>
              <a:gdLst>
                <a:gd name="T0" fmla="*/ 0 w 168"/>
                <a:gd name="T1" fmla="*/ 0 h 83"/>
                <a:gd name="T2" fmla="*/ 168 w 168"/>
                <a:gd name="T3" fmla="*/ 41 h 83"/>
                <a:gd name="T4" fmla="*/ 0 w 168"/>
                <a:gd name="T5" fmla="*/ 83 h 83"/>
                <a:gd name="T6" fmla="*/ 0 w 168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83">
                  <a:moveTo>
                    <a:pt x="0" y="0"/>
                  </a:moveTo>
                  <a:lnTo>
                    <a:pt x="168" y="41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17438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410820"/>
              </p:ext>
            </p:extLst>
          </p:nvPr>
        </p:nvGraphicFramePr>
        <p:xfrm>
          <a:off x="228600" y="193848"/>
          <a:ext cx="8662916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Picture" r:id="rId3" imgW="5932862" imgH="4464323" progId="Word.Picture.8">
                  <p:embed/>
                </p:oleObj>
              </mc:Choice>
              <mc:Fallback>
                <p:oleObj name="Picture" r:id="rId3" imgW="5932862" imgH="4464323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3848"/>
                        <a:ext cx="8662916" cy="594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8116" y="629684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Рис. </a:t>
            </a:r>
            <a:r>
              <a:rPr lang="uk-UA" sz="2000" b="1" dirty="0" smtClean="0"/>
              <a:t>Алгоритм </a:t>
            </a:r>
            <a:r>
              <a:rPr lang="uk-UA" sz="2000" b="1" dirty="0"/>
              <a:t>вибору логістичних </a:t>
            </a:r>
            <a:r>
              <a:rPr lang="uk-UA" sz="2000" b="1" dirty="0" smtClean="0"/>
              <a:t>посередників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98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85801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1. </a:t>
            </a:r>
            <a:r>
              <a:rPr lang="uk-UA" sz="3200" b="1" dirty="0"/>
              <a:t>Релейні показники </a:t>
            </a:r>
            <a:r>
              <a:rPr lang="uk-UA" sz="3200" dirty="0"/>
              <a:t>– наявність чи відсутність  сертифіката.</a:t>
            </a:r>
            <a:endParaRPr lang="ru-RU" sz="3200" dirty="0"/>
          </a:p>
          <a:p>
            <a:r>
              <a:rPr lang="uk-UA" sz="3200" dirty="0"/>
              <a:t>2. </a:t>
            </a:r>
            <a:r>
              <a:rPr lang="uk-UA" sz="3200" b="1" dirty="0"/>
              <a:t>Кількісні показники, </a:t>
            </a:r>
            <a:r>
              <a:rPr lang="uk-UA" sz="3200" dirty="0"/>
              <a:t>до яких зарахуємо надійність, тарифи, час перевезення (можливе відхилення від </a:t>
            </a:r>
            <a:r>
              <a:rPr lang="uk-UA" sz="3200" dirty="0" err="1"/>
              <a:t>запланового</a:t>
            </a:r>
            <a:r>
              <a:rPr lang="uk-UA" sz="3200" dirty="0"/>
              <a:t> часу перевезення, %), фінансову стабільність.</a:t>
            </a:r>
            <a:endParaRPr lang="ru-RU" sz="3200" dirty="0"/>
          </a:p>
          <a:p>
            <a:r>
              <a:rPr lang="uk-UA" sz="3200" dirty="0"/>
              <a:t>3. </a:t>
            </a:r>
            <a:r>
              <a:rPr lang="uk-UA" sz="3200" b="1" dirty="0"/>
              <a:t>Якісні показники, </a:t>
            </a:r>
            <a:r>
              <a:rPr lang="uk-UA" sz="3200" dirty="0"/>
              <a:t>до яких зараховуємо частоту сервісу, </a:t>
            </a:r>
            <a:r>
              <a:rPr lang="uk-UA" sz="3200" dirty="0" smtClean="0"/>
              <a:t>збереженість</a:t>
            </a:r>
            <a:r>
              <a:rPr lang="uk-UA" sz="3200" dirty="0"/>
              <a:t>, кваліфікацію персоналу, готовність до переговорів.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01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23399"/>
              </p:ext>
            </p:extLst>
          </p:nvPr>
        </p:nvGraphicFramePr>
        <p:xfrm>
          <a:off x="76200" y="581055"/>
          <a:ext cx="8991600" cy="5867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6463"/>
                <a:gridCol w="775137"/>
              </a:tblGrid>
              <a:tr h="325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ru-RU" sz="1900" dirty="0" err="1">
                          <a:solidFill>
                            <a:schemeClr val="tx1"/>
                          </a:solidFill>
                          <a:effectLst/>
                        </a:rPr>
                        <a:t>Назва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900" dirty="0" err="1">
                          <a:solidFill>
                            <a:schemeClr val="tx1"/>
                          </a:solidFill>
                          <a:effectLst/>
                        </a:rPr>
                        <a:t>критерію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900" dirty="0" err="1">
                          <a:solidFill>
                            <a:schemeClr val="tx1"/>
                          </a:solidFill>
                          <a:effectLst/>
                        </a:rPr>
                        <a:t>показника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Ранг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Надійність часу доставки (транзиту)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Тарифи (витрати) транспортування «від дверей до дверей»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178752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Загальний час транзиту «від дверей до дверей»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168338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Готовність перевізника до переговорів про зміну тарифу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Фінансова стабільність перевізника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3252470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Наявність додаткового устаткування (із </a:t>
                      </a:r>
                      <a:r>
                        <a:rPr lang="uk-UA" sz="1900" dirty="0" err="1">
                          <a:solidFill>
                            <a:schemeClr val="tx1"/>
                          </a:solidFill>
                          <a:effectLst/>
                        </a:rPr>
                        <a:t>вантажоперероблення</a:t>
                      </a: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357441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Частота сервісу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3886200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Наявність додаткових послуг щодо комплектації й доставки вантажу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2878455" algn="l"/>
                        </a:tabLst>
                      </a:pPr>
                      <a:r>
                        <a:rPr lang="uk-UA" sz="1900" dirty="0" err="1">
                          <a:solidFill>
                            <a:schemeClr val="tx1"/>
                          </a:solidFill>
                          <a:effectLst/>
                        </a:rPr>
                        <a:t>Bтрати</a:t>
                      </a: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 і розкрадання вантажу (збереження вантажу)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316928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Експедирування відправлень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413575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Кваліфікація персоналу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Готовність перевізника до переговорів про зміну сервісу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470725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Гнучкість схем маршрутизації перевезень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4239260" algn="l"/>
                        </a:tabLst>
                      </a:pPr>
                      <a:r>
                        <a:rPr lang="uk-UA" sz="1900" dirty="0" err="1">
                          <a:solidFill>
                            <a:schemeClr val="tx1"/>
                          </a:solidFill>
                          <a:effectLst/>
                        </a:rPr>
                        <a:t>Cервіс</a:t>
                      </a: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 на лінії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4509770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Процедура заявки (замовлення транспортування)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3938270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Якість організації продажів транспортних послуг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  <a:tab pos="3730625" algn="l"/>
                        </a:tabLst>
                      </a:pPr>
                      <a:r>
                        <a:rPr lang="uk-UA" sz="1900" dirty="0">
                          <a:solidFill>
                            <a:schemeClr val="tx1"/>
                          </a:solidFill>
                          <a:effectLst/>
                        </a:rPr>
                        <a:t>Спеціальне устаткування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" y="180945"/>
            <a:ext cx="868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373062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Ранжирування критеріїв вибору перевізника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/>
              <a:t>Маршрути </a:t>
            </a:r>
            <a:r>
              <a:rPr lang="uk-UA" sz="2400" b="1" dirty="0"/>
              <a:t>руху автотранспорту. Розрахунок техніко-експлуатаційних показників його роботи на маршрутах</a:t>
            </a:r>
            <a:r>
              <a:rPr lang="ru-RU" sz="4000" dirty="0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/>
              <a:t>Рух автотранспорту відбувається по маршрутах. </a:t>
            </a:r>
            <a:r>
              <a:rPr lang="uk-UA" sz="2400" b="1" dirty="0"/>
              <a:t>Маршрут руху</a:t>
            </a:r>
            <a:r>
              <a:rPr lang="uk-UA" sz="2400" dirty="0"/>
              <a:t> ─ шлях проходження автомобіля при виконанні перевезень.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Основні елементи маршруту:</a:t>
            </a:r>
            <a:endParaRPr lang="uk-UA" sz="2400" i="1" dirty="0"/>
          </a:p>
          <a:p>
            <a:pPr>
              <a:lnSpc>
                <a:spcPct val="90000"/>
              </a:lnSpc>
            </a:pPr>
            <a:r>
              <a:rPr lang="uk-UA" sz="2400" i="1" dirty="0"/>
              <a:t>довжина маршруту</a:t>
            </a:r>
            <a:r>
              <a:rPr lang="uk-UA" sz="2400" dirty="0"/>
              <a:t> ─ шлях, який проходить автомобіль від початкового до кінцевого пункту маршруту;</a:t>
            </a:r>
            <a:endParaRPr lang="uk-UA" sz="2400" i="1" dirty="0"/>
          </a:p>
          <a:p>
            <a:pPr>
              <a:lnSpc>
                <a:spcPct val="90000"/>
              </a:lnSpc>
            </a:pPr>
            <a:r>
              <a:rPr lang="uk-UA" sz="2400" i="1" dirty="0"/>
              <a:t>оборот автомобіля</a:t>
            </a:r>
            <a:r>
              <a:rPr lang="uk-UA" sz="2400" dirty="0"/>
              <a:t> ─ закінчений цикл руху, тобто рух від початкового до кінцевого пункту й назад;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по</a:t>
            </a:r>
            <a:r>
              <a:rPr lang="uk-UA" sz="2400" i="1" dirty="0"/>
              <a:t>їздка</a:t>
            </a:r>
            <a:r>
              <a:rPr lang="uk-UA" sz="2400" dirty="0"/>
              <a:t> ─ цикл транспортного процесу, тобто рух від початкового до кінцевого пункту.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15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uk-UA"/>
              <a:t>При </a:t>
            </a:r>
            <a:r>
              <a:rPr lang="uk-UA" b="1"/>
              <a:t>маятниковому маршруті</a:t>
            </a:r>
            <a:r>
              <a:rPr lang="uk-UA"/>
              <a:t> шлях проходження автомобіля між двома вантажопунктами  постійно повторюється.</a:t>
            </a:r>
            <a:endParaRPr lang="uk-UA" b="1"/>
          </a:p>
          <a:p>
            <a:r>
              <a:rPr lang="uk-UA" b="1"/>
              <a:t>Кільцевий маршрут</a:t>
            </a:r>
            <a:r>
              <a:rPr lang="uk-UA"/>
              <a:t> ─ маршрут руху автомобіля відбувається по замкнутому контуру, що з'єднує споживачів (постачальників).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uk-UA" sz="2800"/>
              <a:t>Різновидами кільцевих маршрутів є розвозочні, збірні та збірно- розвозочні маршрути.</a:t>
            </a:r>
            <a:endParaRPr lang="uk-UA" sz="2800" i="1"/>
          </a:p>
          <a:p>
            <a:r>
              <a:rPr lang="uk-UA" sz="2800" i="1"/>
              <a:t>Розвозочним</a:t>
            </a:r>
            <a:r>
              <a:rPr lang="uk-UA" sz="2800"/>
              <a:t> називається такий маршрут, при якому продукція завантажується в одного постачальника та розвозить декільком споживачам</a:t>
            </a:r>
            <a:r>
              <a:rPr lang="uk-UA" sz="2800" i="1"/>
              <a:t>. Збірний</a:t>
            </a:r>
            <a:r>
              <a:rPr lang="uk-UA" sz="2800"/>
              <a:t> маршрут — це маршрут, коли продукція виходить від декількох постачальників і доставляється одному споживачеві. </a:t>
            </a:r>
            <a:r>
              <a:rPr lang="uk-UA" sz="2800" i="1"/>
              <a:t>Збірно-розвозочний маршрут</a:t>
            </a:r>
            <a:r>
              <a:rPr lang="uk-UA" sz="2800"/>
              <a:t> – це сполучення розвозочного та збірного маршрутів.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2532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uk-UA" i="1"/>
              <a:t>Маятниковий маршрут зі зворотним нхолостим пробігом</a:t>
            </a:r>
          </a:p>
          <a:p>
            <a:r>
              <a:rPr lang="uk-UA" i="1"/>
              <a:t>Маятниковий маршрут зі зворотним неповним навантаженим пробігом. </a:t>
            </a:r>
          </a:p>
          <a:p>
            <a:r>
              <a:rPr lang="uk-UA" i="1"/>
              <a:t>Маятниковий маршрут зі зворотним повністю навантаженим пробігом.</a:t>
            </a:r>
            <a:r>
              <a:rPr lang="uk-UA"/>
              <a:t> </a:t>
            </a:r>
            <a:endParaRPr lang="uk-UA" i="1"/>
          </a:p>
          <a:p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val="40815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1" y="152400"/>
            <a:ext cx="8991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Щ</a:t>
            </a:r>
            <a:r>
              <a:rPr lang="uk-UA" sz="2000" dirty="0" smtClean="0"/>
              <a:t>об </a:t>
            </a:r>
            <a:r>
              <a:rPr lang="uk-UA" sz="2000" dirty="0"/>
              <a:t>із безлічі варіантів </a:t>
            </a:r>
            <a:r>
              <a:rPr lang="uk-UA" sz="2000" dirty="0" smtClean="0"/>
              <a:t>організації складського господарства вибрати </a:t>
            </a:r>
            <a:r>
              <a:rPr lang="uk-UA" sz="2000" dirty="0"/>
              <a:t>один, необхідно установити критерій вибору, а потім оцінити кожний із варіантів за цим </a:t>
            </a:r>
            <a:r>
              <a:rPr lang="uk-UA" sz="2000" i="1" dirty="0"/>
              <a:t>критерієм. </a:t>
            </a:r>
            <a:r>
              <a:rPr lang="uk-UA" sz="2000" b="1" i="1" dirty="0"/>
              <a:t>Таким критерієм, як правило, є критерій мінімуму приведених витрат,</a:t>
            </a:r>
            <a:r>
              <a:rPr lang="uk-UA" sz="2000" b="1" dirty="0"/>
              <a:t> тобто витрат, приведених до єдиного річного вимірювання.</a:t>
            </a:r>
            <a:endParaRPr lang="ru-RU" sz="2000" b="1" dirty="0"/>
          </a:p>
          <a:p>
            <a:r>
              <a:rPr lang="uk-UA" sz="2000" dirty="0"/>
              <a:t>Величину приведених витрат визначають за такою формулою </a:t>
            </a:r>
            <a:r>
              <a:rPr lang="uk-UA" sz="2000" dirty="0" smtClean="0"/>
              <a:t>:</a:t>
            </a:r>
            <a:endParaRPr lang="ru-RU" sz="2000" dirty="0"/>
          </a:p>
          <a:p>
            <a:r>
              <a:rPr lang="uk-UA" sz="2000" dirty="0"/>
              <a:t> </a:t>
            </a:r>
            <a:endParaRPr lang="ru-RU" sz="2000" dirty="0"/>
          </a:p>
          <a:p>
            <a:r>
              <a:rPr lang="uk-UA" sz="2000" dirty="0"/>
              <a:t>                     </a:t>
            </a:r>
            <a:r>
              <a:rPr lang="uk-UA" sz="2400" b="1" i="1" dirty="0" err="1"/>
              <a:t>Зn</a:t>
            </a:r>
            <a:r>
              <a:rPr lang="uk-UA" sz="2400" b="1" i="1" dirty="0"/>
              <a:t> = </a:t>
            </a:r>
            <a:r>
              <a:rPr lang="uk-UA" sz="2400" b="1" i="1" dirty="0" err="1"/>
              <a:t>∑Вi</a:t>
            </a:r>
            <a:r>
              <a:rPr lang="uk-UA" sz="2400" b="1" i="1" dirty="0"/>
              <a:t> + К / Т</a:t>
            </a:r>
            <a:r>
              <a:rPr lang="uk-UA" sz="2400" b="1" dirty="0"/>
              <a:t>                                             </a:t>
            </a:r>
            <a:endParaRPr lang="ru-RU" sz="2400" b="1" dirty="0"/>
          </a:p>
          <a:p>
            <a:r>
              <a:rPr lang="uk-UA" sz="2000" b="1" dirty="0"/>
              <a:t> </a:t>
            </a:r>
            <a:endParaRPr lang="ru-RU" sz="2000" dirty="0"/>
          </a:p>
          <a:p>
            <a:r>
              <a:rPr lang="uk-UA" sz="2000" dirty="0"/>
              <a:t>де </a:t>
            </a:r>
            <a:r>
              <a:rPr lang="uk-UA" sz="2000" i="1" dirty="0" err="1"/>
              <a:t>Зn</a:t>
            </a:r>
            <a:r>
              <a:rPr lang="uk-UA" sz="2000" dirty="0"/>
              <a:t> </a:t>
            </a:r>
            <a:r>
              <a:rPr lang="ru-RU" sz="2000" dirty="0"/>
              <a:t>–</a:t>
            </a:r>
            <a:r>
              <a:rPr lang="uk-UA" sz="2000" dirty="0"/>
              <a:t> приведені витрати за варіантом;</a:t>
            </a:r>
            <a:endParaRPr lang="ru-RU" sz="2000" dirty="0"/>
          </a:p>
          <a:p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uk-UA" sz="2000" dirty="0"/>
              <a:t>статті витрат ( </a:t>
            </a:r>
            <a:r>
              <a:rPr lang="en-US" sz="2000" dirty="0" err="1"/>
              <a:t>i</a:t>
            </a:r>
            <a:r>
              <a:rPr lang="uk-UA" sz="2000" dirty="0"/>
              <a:t>= 1 ... </a:t>
            </a:r>
            <a:r>
              <a:rPr lang="en-US" sz="2000" dirty="0"/>
              <a:t>m</a:t>
            </a:r>
            <a:r>
              <a:rPr lang="uk-UA" sz="2000" dirty="0"/>
              <a:t> );</a:t>
            </a:r>
            <a:endParaRPr lang="ru-RU" sz="2000" dirty="0"/>
          </a:p>
          <a:p>
            <a:r>
              <a:rPr lang="en-US" sz="2000" i="1" dirty="0"/>
              <a:t>m</a:t>
            </a:r>
            <a:r>
              <a:rPr lang="en-US" sz="2000" dirty="0"/>
              <a:t> </a:t>
            </a:r>
            <a:r>
              <a:rPr lang="ru-RU" sz="2000" dirty="0"/>
              <a:t>– </a:t>
            </a:r>
            <a:r>
              <a:rPr lang="uk-UA" sz="2000" dirty="0"/>
              <a:t>кількість узятих до уваги статей витрат;</a:t>
            </a:r>
            <a:endParaRPr lang="ru-RU" sz="2000" dirty="0"/>
          </a:p>
          <a:p>
            <a:r>
              <a:rPr lang="uk-UA" sz="2000" i="1" dirty="0"/>
              <a:t>В1</a:t>
            </a:r>
            <a:r>
              <a:rPr lang="uk-UA" sz="2000" dirty="0"/>
              <a:t> </a:t>
            </a:r>
            <a:r>
              <a:rPr lang="ru-RU" sz="2000" dirty="0"/>
              <a:t>–</a:t>
            </a:r>
            <a:r>
              <a:rPr lang="uk-UA" sz="2000" dirty="0"/>
              <a:t> річні експлуатаційні витрати;</a:t>
            </a:r>
            <a:endParaRPr lang="ru-RU" sz="2000" dirty="0"/>
          </a:p>
          <a:p>
            <a:r>
              <a:rPr lang="uk-UA" sz="2000" i="1" dirty="0"/>
              <a:t>В2</a:t>
            </a:r>
            <a:r>
              <a:rPr lang="uk-UA" sz="2000" dirty="0"/>
              <a:t> </a:t>
            </a:r>
            <a:r>
              <a:rPr lang="ru-RU" sz="2000" dirty="0"/>
              <a:t>–</a:t>
            </a:r>
            <a:r>
              <a:rPr lang="uk-UA" sz="2000" dirty="0"/>
              <a:t> річні транспортні витрати;</a:t>
            </a:r>
            <a:endParaRPr lang="ru-RU" sz="2000" dirty="0"/>
          </a:p>
          <a:p>
            <a:r>
              <a:rPr lang="uk-UA" sz="2000" i="1" dirty="0"/>
              <a:t>В3</a:t>
            </a:r>
            <a:r>
              <a:rPr lang="uk-UA" sz="2000" dirty="0"/>
              <a:t> </a:t>
            </a:r>
            <a:r>
              <a:rPr lang="ru-RU" sz="2000" dirty="0"/>
              <a:t>–</a:t>
            </a:r>
            <a:r>
              <a:rPr lang="uk-UA" sz="2000" dirty="0"/>
              <a:t> річні витрати на управління складською системою;</a:t>
            </a:r>
            <a:endParaRPr lang="ru-RU" sz="2000" dirty="0"/>
          </a:p>
          <a:p>
            <a:r>
              <a:rPr lang="uk-UA" sz="2000" i="1" dirty="0"/>
              <a:t>В4</a:t>
            </a:r>
            <a:r>
              <a:rPr lang="uk-UA" sz="2000" dirty="0"/>
              <a:t> </a:t>
            </a:r>
            <a:r>
              <a:rPr lang="ru-RU" sz="2000" dirty="0"/>
              <a:t>–</a:t>
            </a:r>
            <a:r>
              <a:rPr lang="uk-UA" sz="2000" dirty="0"/>
              <a:t> річні витрати на утримання запасів;</a:t>
            </a:r>
            <a:endParaRPr lang="ru-RU" sz="2000" dirty="0"/>
          </a:p>
          <a:p>
            <a:r>
              <a:rPr lang="uk-UA" sz="2000" i="1" dirty="0"/>
              <a:t>В5</a:t>
            </a:r>
            <a:r>
              <a:rPr lang="uk-UA" sz="2000" dirty="0"/>
              <a:t> – інші витрати і втрати, пов'язані з функціонуванням логістичної системи і взяті до уваги під час ухвалення рішення щодо створення складської підсистеми;</a:t>
            </a:r>
            <a:endParaRPr lang="ru-RU" sz="2000" dirty="0"/>
          </a:p>
          <a:p>
            <a:r>
              <a:rPr lang="uk-UA" sz="2000" dirty="0"/>
              <a:t> </a:t>
            </a:r>
            <a:r>
              <a:rPr lang="uk-UA" sz="2000" i="1" dirty="0"/>
              <a:t>К</a:t>
            </a:r>
            <a:r>
              <a:rPr lang="uk-UA" sz="2000" dirty="0"/>
              <a:t> </a:t>
            </a:r>
            <a:r>
              <a:rPr lang="ru-RU" sz="2000" dirty="0"/>
              <a:t>–</a:t>
            </a:r>
            <a:r>
              <a:rPr lang="uk-UA" sz="2000" dirty="0"/>
              <a:t> повні капітальні вкладення в будівництво й устаткування складів, приведені за фактором часу </a:t>
            </a:r>
            <a:r>
              <a:rPr lang="ru-RU" sz="2000" dirty="0"/>
              <a:t>–</a:t>
            </a:r>
            <a:r>
              <a:rPr lang="uk-UA" sz="2000" dirty="0"/>
              <a:t> за нормою дисконту;</a:t>
            </a:r>
            <a:endParaRPr lang="ru-RU" sz="2000" dirty="0"/>
          </a:p>
          <a:p>
            <a:r>
              <a:rPr lang="uk-UA" sz="2000" i="1" dirty="0"/>
              <a:t>Т</a:t>
            </a:r>
            <a:r>
              <a:rPr lang="uk-UA" sz="2000" dirty="0"/>
              <a:t> </a:t>
            </a:r>
            <a:r>
              <a:rPr lang="ru-RU" sz="2000" dirty="0"/>
              <a:t>– </a:t>
            </a:r>
            <a:r>
              <a:rPr lang="uk-UA" sz="2000" dirty="0"/>
              <a:t>термін окупності варіанта.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66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Тарифи </a:t>
            </a:r>
            <a:r>
              <a:rPr lang="uk-UA" b="1" dirty="0"/>
              <a:t>на перевезення</a:t>
            </a:r>
            <a:endParaRPr lang="ru-RU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Вантажні тарифи за  своєю економічною природою є цінами за послуги по транспортуванню вантажів. Будучи ціною, вантажні тарифи сприяють раціональному розміщенню продукції й правильному сполученню інтересів виробництва й споживання.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uk-UA" sz="3600" dirty="0" smtClean="0"/>
              <a:t>Можна </a:t>
            </a:r>
            <a:r>
              <a:rPr lang="uk-UA" sz="3600" dirty="0"/>
              <a:t>виділити три типи </a:t>
            </a:r>
            <a:r>
              <a:rPr lang="uk-UA" sz="3600" dirty="0" smtClean="0"/>
              <a:t>тарифів, </a:t>
            </a:r>
            <a:r>
              <a:rPr lang="uk-UA" sz="3600" dirty="0"/>
              <a:t>кожна з яких відповідає конкретним цілям по покриттю витрат і рентабельності.</a:t>
            </a:r>
            <a:endParaRPr lang="uk-UA" sz="3600" i="1" dirty="0"/>
          </a:p>
          <a:p>
            <a:r>
              <a:rPr lang="uk-UA" sz="3600" i="1" dirty="0"/>
              <a:t>Граничний тариф</a:t>
            </a:r>
            <a:r>
              <a:rPr lang="uk-UA" sz="3600" dirty="0"/>
              <a:t> </a:t>
            </a:r>
            <a:r>
              <a:rPr lang="uk-UA" sz="3600" dirty="0" err="1"/>
              <a:t>Ргр</a:t>
            </a:r>
            <a:r>
              <a:rPr lang="uk-UA" sz="3600" dirty="0"/>
              <a:t> відповідає змінним витратам, тобто веде до нульового граничного прибутку:</a:t>
            </a:r>
            <a:endParaRPr lang="uk-UA" sz="3600" i="1" dirty="0"/>
          </a:p>
          <a:p>
            <a:pPr marL="0" indent="0">
              <a:buNone/>
            </a:pPr>
            <a:r>
              <a:rPr lang="uk-UA" sz="3600" i="1" dirty="0"/>
              <a:t>Граничний тариф = Змінні витрати</a:t>
            </a:r>
            <a:endParaRPr lang="uk-UA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3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uk-UA" i="1"/>
              <a:t>Технічний тариф = Змінні витрати + Постійні витрати,</a:t>
            </a:r>
            <a:r>
              <a:rPr lang="uk-UA"/>
              <a:t>або</a:t>
            </a:r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981200" y="1905000"/>
          <a:ext cx="4343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Формула" r:id="rId3" imgW="1206500" imgH="431800" progId="Equation.3">
                  <p:embed/>
                </p:oleObj>
              </mc:Choice>
              <mc:Fallback>
                <p:oleObj name="Формула" r:id="rId3" imgW="120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05000"/>
                        <a:ext cx="4343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88950" y="3071813"/>
            <a:ext cx="81676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sz="3200"/>
              <a:t>де Q – матеріалопоток, що відповідає різним гіпотезам; </a:t>
            </a:r>
            <a:endParaRPr lang="ru-RU" sz="3200"/>
          </a:p>
          <a:p>
            <a:pPr algn="ctr"/>
            <a:r>
              <a:rPr lang="uk-UA" sz="3200"/>
              <a:t>Сзм – змінні витрати; </a:t>
            </a:r>
            <a:endParaRPr lang="ru-RU" sz="3200"/>
          </a:p>
          <a:p>
            <a:pPr algn="ctr"/>
            <a:r>
              <a:rPr lang="uk-UA" sz="3200"/>
              <a:t>Спост – постійні витрати</a:t>
            </a:r>
          </a:p>
        </p:txBody>
      </p:sp>
    </p:spTree>
    <p:extLst>
      <p:ext uri="{BB962C8B-B14F-4D97-AF65-F5344CB8AC3E}">
        <p14:creationId xmlns:p14="http://schemas.microsoft.com/office/powerpoint/2010/main" val="19549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uk-UA"/>
              <a:t>Цільовий тариф Рц установлюється введенням деякої надбавки до технічного тарифу Рт, обумовленої звичайно інвестованим капіталом К. Цільовий тариф також виходить із гіпотез матеріалопотоку</a:t>
            </a:r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0" y="3810000"/>
          <a:ext cx="5638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Формула" r:id="rId3" imgW="1688367" imgH="431613" progId="Equation.3">
                  <p:embed/>
                </p:oleObj>
              </mc:Choice>
              <mc:Fallback>
                <p:oleObj name="Формула" r:id="rId3" imgW="168836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56388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14400" y="487680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3200"/>
              <a:t>де р – віддача на капітал (очікувана рентабельність).</a:t>
            </a:r>
          </a:p>
        </p:txBody>
      </p:sp>
    </p:spTree>
    <p:extLst>
      <p:ext uri="{BB962C8B-B14F-4D97-AF65-F5344CB8AC3E}">
        <p14:creationId xmlns:p14="http://schemas.microsoft.com/office/powerpoint/2010/main" val="19616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/>
              <a:t>експедиційна діяльність</a:t>
            </a:r>
            <a:r>
              <a:rPr lang="uk-UA" sz="2800"/>
              <a:t> — посередницька діяльність між відправниками вантажу (вантажоодержувачами) продукції та перевізниками (транспортом).</a:t>
            </a:r>
          </a:p>
          <a:p>
            <a:pPr>
              <a:lnSpc>
                <a:spcPct val="90000"/>
              </a:lnSpc>
            </a:pPr>
            <a:r>
              <a:rPr lang="uk-UA" sz="2800" b="1"/>
              <a:t>експедиційна діяльність</a:t>
            </a:r>
            <a:r>
              <a:rPr lang="uk-UA" sz="2800"/>
              <a:t> — координаційна діяльність за узгодженням дій і інтересів всіх елементів логістичних систем, що забезпечує розробку оптимальних маршрутів, графіків, способів доставки, ефективне використання не тільки транспортних засобів, а й одержання економії часу, грошей і інших ресурсів при максимальному задоволенні клієнта.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9824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5668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sz="2400" b="1" dirty="0"/>
              <a:t>Функціями експедитора називають наступні види робіт:</a:t>
            </a:r>
          </a:p>
          <a:p>
            <a:pPr>
              <a:lnSpc>
                <a:spcPct val="80000"/>
              </a:lnSpc>
            </a:pPr>
            <a:r>
              <a:rPr lang="uk-UA" sz="2200" dirty="0"/>
              <a:t>супровід товару шляхом проходження, надання клієнтові пов'язаних з доставкою інформаційних послуг і послуг з устаткування транспортних засобів або наданню спеціальних транспортних засобів;</a:t>
            </a:r>
          </a:p>
          <a:p>
            <a:pPr>
              <a:lnSpc>
                <a:spcPct val="80000"/>
              </a:lnSpc>
            </a:pPr>
            <a:r>
              <a:rPr lang="uk-UA" sz="2200" dirty="0"/>
              <a:t>оформлення товаротранспортної документації, необхідної для забезпечення доставки вантажів;</a:t>
            </a:r>
          </a:p>
          <a:p>
            <a:pPr>
              <a:lnSpc>
                <a:spcPct val="80000"/>
              </a:lnSpc>
            </a:pPr>
            <a:r>
              <a:rPr lang="uk-UA" sz="2200" dirty="0"/>
              <a:t>організація виконання комплексу операцій з використанням власної або клієнтської виробничої бази зі зборки, розбирання, сортування, упакування, навантаження, розвантаження, зважування і інші операції з вантажем;</a:t>
            </a:r>
          </a:p>
          <a:p>
            <a:pPr>
              <a:lnSpc>
                <a:spcPct val="80000"/>
              </a:lnSpc>
            </a:pPr>
            <a:r>
              <a:rPr lang="uk-UA" sz="2200" dirty="0"/>
              <a:t>організація консолідації й розукрупнення партій вантажів на власних терміналах;</a:t>
            </a:r>
          </a:p>
          <a:p>
            <a:pPr>
              <a:lnSpc>
                <a:spcPct val="80000"/>
              </a:lnSpc>
            </a:pPr>
            <a:r>
              <a:rPr lang="uk-UA" sz="2200" dirty="0"/>
              <a:t>сприяння митному очищенню товарів, </a:t>
            </a:r>
            <a:r>
              <a:rPr lang="uk-UA" sz="2200" dirty="0" err="1"/>
              <a:t>фітосанітарному</a:t>
            </a:r>
            <a:r>
              <a:rPr lang="uk-UA" sz="2200" dirty="0"/>
              <a:t> контролю й карантинним операціям; </a:t>
            </a:r>
          </a:p>
          <a:p>
            <a:pPr>
              <a:lnSpc>
                <a:spcPct val="80000"/>
              </a:lnSpc>
            </a:pPr>
            <a:r>
              <a:rPr lang="uk-UA" sz="2200" dirty="0"/>
              <a:t>оформлення комерційних актів про недостачу, надлишки, псування, ушкодження товару;</a:t>
            </a:r>
          </a:p>
          <a:p>
            <a:pPr>
              <a:lnSpc>
                <a:spcPct val="80000"/>
              </a:lnSpc>
            </a:pPr>
            <a:r>
              <a:rPr lang="uk-UA" sz="2200" dirty="0"/>
              <a:t>ведення від імені й за </a:t>
            </a:r>
            <a:r>
              <a:rPr lang="uk-UA" sz="2200" dirty="0" smtClean="0"/>
              <a:t>рахунок вантажовласників </a:t>
            </a:r>
            <a:r>
              <a:rPr lang="uk-UA" sz="2200" dirty="0"/>
              <a:t>і перевізників розрахунків за доставку товару;</a:t>
            </a:r>
          </a:p>
          <a:p>
            <a:pPr>
              <a:lnSpc>
                <a:spcPct val="80000"/>
              </a:lnSpc>
            </a:pPr>
            <a:r>
              <a:rPr lang="uk-UA" sz="2200" dirty="0"/>
              <a:t>координація й узгодження дій учасників транспортного процесу для забезпечення доставки вантажу з максимальною ефективністю для клієнтів і перевізників.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125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/>
              <a:t>Класифікація </a:t>
            </a:r>
            <a:r>
              <a:rPr lang="uk-UA" sz="3200" b="1" dirty="0"/>
              <a:t>транспортно-експедиторського обслуговування</a:t>
            </a:r>
            <a:r>
              <a:rPr lang="ru-RU" sz="4000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Найпростіший тип експедитора ─ </a:t>
            </a:r>
            <a:r>
              <a:rPr lang="uk-UA" b="1"/>
              <a:t>кур'єр</a:t>
            </a:r>
            <a:r>
              <a:rPr lang="uk-UA"/>
              <a:t>. У його функції входить організація доставки від імені та за рахунок вантажовласника (відправника або отримувача), де відповідальність на себе приймає перевізник. Найчастіше  безпосередньо функції кур'єра виконують водії транспортних засобів.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uk-UA" b="1"/>
              <a:t>Експедитором-агентом</a:t>
            </a:r>
            <a:r>
              <a:rPr lang="uk-UA"/>
              <a:t> (брокером) найчастіше називають повірених, які діють від імені та за рахунок перевізників за договором представництва.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uk-UA"/>
              <a:t>Оператор змішаного перевезення вантажів (ОСПГ) організує доставку вантажу в змішаному (мультімодальному, інтермодальному, комбінованому) сполученні за участю не менш двох перевізників, здійснювану переважно за єдиним транспортним документом.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/>
              <a:t>Основні </a:t>
            </a:r>
            <a:r>
              <a:rPr lang="uk-UA" sz="3200" b="1" dirty="0"/>
              <a:t>положення страхування вантажів і відповідальності перевізників</a:t>
            </a:r>
            <a:endParaRPr lang="ru-RU" sz="3200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800" b="1"/>
              <a:t>Страховою вартістю</a:t>
            </a:r>
            <a:r>
              <a:rPr lang="uk-UA" sz="2800"/>
              <a:t> називається фактична вартість страхованого інтересу (для майна ─ його дійсна вартість у місці його знаходження на день укладання договору страхування), а </a:t>
            </a:r>
            <a:r>
              <a:rPr lang="uk-UA" sz="2800" b="1"/>
              <a:t>страховою сумою </a:t>
            </a:r>
            <a:r>
              <a:rPr lang="uk-UA" sz="2800"/>
              <a:t>– встановалена  вартість застрахованого інтересу. На практиці страхова сума дорівнює фактурній вартості вантажу в пункті відправлення плюс витрати по фрахту й страхуванню, а також очікуваний прибуток у розмірі 5─10%. Огляд вантажу на предмет визначення його фактичної вартості, як правило,  не  виконується.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1830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304800"/>
            <a:ext cx="8839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До основних проблем ефективного функціонування складського господарства </a:t>
            </a:r>
            <a:r>
              <a:rPr lang="uk-UA" sz="3200" b="1" dirty="0" smtClean="0"/>
              <a:t>належать:</a:t>
            </a:r>
            <a:endParaRPr lang="ru-RU" sz="3200" b="1" dirty="0"/>
          </a:p>
          <a:p>
            <a:r>
              <a:rPr lang="uk-UA" sz="3200" dirty="0"/>
              <a:t>1) ухвалення рішення щодо вибору між власним складом або складом загального користування (складом-готелем);</a:t>
            </a:r>
            <a:endParaRPr lang="ru-RU" sz="3200" dirty="0"/>
          </a:p>
          <a:p>
            <a:r>
              <a:rPr lang="uk-UA" sz="3200" dirty="0"/>
              <a:t>2) проблема визначення оптимальної кількості складів і варіанта розміщення складської мережі (</a:t>
            </a:r>
            <a:r>
              <a:rPr lang="uk-UA" sz="3200" dirty="0" smtClean="0"/>
              <a:t>централізованого </a:t>
            </a:r>
            <a:r>
              <a:rPr lang="uk-UA" sz="3200" dirty="0"/>
              <a:t>або </a:t>
            </a:r>
            <a:r>
              <a:rPr lang="uk-UA" sz="3200" dirty="0" smtClean="0"/>
              <a:t>нецентралізованого</a:t>
            </a:r>
            <a:r>
              <a:rPr lang="uk-UA" sz="3200" dirty="0"/>
              <a:t>);</a:t>
            </a:r>
            <a:endParaRPr lang="ru-RU" sz="3200" dirty="0"/>
          </a:p>
          <a:p>
            <a:r>
              <a:rPr lang="uk-UA" sz="3200" dirty="0"/>
              <a:t>3) проблема визначення оптимальних розміру й місця </a:t>
            </a:r>
            <a:r>
              <a:rPr lang="uk-UA" sz="3200" dirty="0" smtClean="0"/>
              <a:t>розташування </a:t>
            </a:r>
            <a:r>
              <a:rPr lang="uk-UA" sz="3200" dirty="0"/>
              <a:t>складу;</a:t>
            </a:r>
            <a:endParaRPr lang="ru-RU" sz="3200" dirty="0"/>
          </a:p>
          <a:p>
            <a:r>
              <a:rPr lang="uk-UA" sz="3200" dirty="0"/>
              <a:t>4) вибір системи складування й організація складського процесу.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37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uk-UA" sz="2800" b="1"/>
              <a:t>Страхова премія</a:t>
            </a:r>
            <a:r>
              <a:rPr lang="uk-UA" sz="2800"/>
              <a:t> ─ плата за страхування,  яку страхувальник зобов'язаний сплатити страховикові в порядку та терміни, передбачені договором страхування. Страховий захист починається з моменту сплати страхової премії, якщо це  окремо не  визначено в договорі страхування.</a:t>
            </a:r>
          </a:p>
          <a:p>
            <a:r>
              <a:rPr lang="uk-UA" sz="2800"/>
              <a:t>Страхова премія ─ те, що виплачується страховій компанії. Страхова премія ставиться в залежність до ймовірності настання страхового випадку. Можливі ситуації демпінгу.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6731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uk-UA" b="1" dirty="0"/>
              <a:t>Страхова сума</a:t>
            </a:r>
            <a:r>
              <a:rPr lang="uk-UA" dirty="0"/>
              <a:t> ─ це сума, на яку вантаж застрахований. </a:t>
            </a:r>
            <a:endParaRPr lang="uk-UA" b="1" dirty="0"/>
          </a:p>
          <a:p>
            <a:r>
              <a:rPr lang="uk-UA" b="1" dirty="0"/>
              <a:t>Страхова вартість</a:t>
            </a:r>
            <a:r>
              <a:rPr lang="uk-UA" dirty="0"/>
              <a:t> ─ дійсна вартість вантажу.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5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uk-UA" sz="2800" b="1"/>
              <a:t>Договір страхування</a:t>
            </a:r>
            <a:r>
              <a:rPr lang="uk-UA" sz="2800"/>
              <a:t> ─ це письмова угода між страхувальником і страховиком, відповідно до якого страховик бере на себе зобов'язання у випадку настання страхового випадку виплатити страхову суму або відшкодувати заподіяний збиток у межах страхової суми страхувальникові чи іншій особі, на користь якої укладений договір страхування. Страхувальник зобов'язується оплачувати страхові платежі (страхову премію) і виконувати інші умови договору.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2799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uk-UA" b="1"/>
              <a:t>Особливості страхування вантажів</a:t>
            </a:r>
            <a:r>
              <a:rPr lang="uk-UA"/>
              <a:t> серед інших видів страхування:</a:t>
            </a:r>
          </a:p>
          <a:p>
            <a:r>
              <a:rPr lang="uk-UA"/>
              <a:t>вільна передача поліса;</a:t>
            </a:r>
          </a:p>
          <a:p>
            <a:r>
              <a:rPr lang="uk-UA"/>
              <a:t>можливість страхувати вантаж вище його вартості в момент укладання договору страхування;</a:t>
            </a:r>
          </a:p>
          <a:p>
            <a:r>
              <a:rPr lang="uk-UA"/>
              <a:t>можливість страхування за генеральним (відкритим) полюсом.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85800"/>
            <a:ext cx="8458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i="1" dirty="0" smtClean="0"/>
              <a:t>Власний </a:t>
            </a:r>
            <a:r>
              <a:rPr lang="uk-UA" sz="3200" b="1" i="1" dirty="0"/>
              <a:t>склад фірми або склад загального користування</a:t>
            </a:r>
            <a:r>
              <a:rPr lang="uk-UA" sz="3200" b="1" i="1" dirty="0" smtClean="0"/>
              <a:t>.</a:t>
            </a:r>
          </a:p>
          <a:p>
            <a:pPr marL="514350" indent="-514350">
              <a:buAutoNum type="arabicPeriod"/>
            </a:pPr>
            <a:endParaRPr lang="uk-UA" sz="3200" b="1" i="1" dirty="0" smtClean="0"/>
          </a:p>
          <a:p>
            <a:r>
              <a:rPr lang="uk-UA" sz="2800" dirty="0" smtClean="0"/>
              <a:t> </a:t>
            </a:r>
            <a:r>
              <a:rPr lang="uk-UA" sz="2800" dirty="0"/>
              <a:t>Є дві основні альтернативи вирішення цієї проблеми: </a:t>
            </a:r>
            <a:r>
              <a:rPr lang="uk-UA" sz="2800" dirty="0" smtClean="0"/>
              <a:t>1)придбання </a:t>
            </a:r>
            <a:r>
              <a:rPr lang="uk-UA" sz="2800" dirty="0"/>
              <a:t>складів у власність (або лізинг, що за змістом  є близьким до придбання складу)  </a:t>
            </a:r>
            <a:r>
              <a:rPr lang="uk-UA" sz="2800" dirty="0" smtClean="0"/>
              <a:t>або</a:t>
            </a:r>
          </a:p>
          <a:p>
            <a:r>
              <a:rPr lang="uk-UA" sz="2800" dirty="0" smtClean="0"/>
              <a:t>2) </a:t>
            </a:r>
            <a:r>
              <a:rPr lang="uk-UA" sz="2800" dirty="0"/>
              <a:t>використання складів загального користування (СЗК, складів-готелів</a:t>
            </a:r>
            <a:r>
              <a:rPr lang="uk-UA" sz="2800" dirty="0" smtClean="0"/>
              <a:t>).</a:t>
            </a:r>
          </a:p>
          <a:p>
            <a:r>
              <a:rPr lang="uk-UA" sz="2800" dirty="0" smtClean="0"/>
              <a:t> </a:t>
            </a:r>
            <a:endParaRPr lang="ru-RU" sz="2800" dirty="0"/>
          </a:p>
          <a:p>
            <a:r>
              <a:rPr lang="uk-UA" sz="2800" dirty="0"/>
              <a:t>Ця проблема  ̶ </a:t>
            </a:r>
            <a:r>
              <a:rPr lang="uk-UA" sz="2800" dirty="0" smtClean="0"/>
              <a:t> одна </a:t>
            </a:r>
            <a:r>
              <a:rPr lang="uk-UA" sz="2800" dirty="0"/>
              <a:t>з найголовніших проблем у складуванні. Розглянемо основні фактори, які рекомендують враховувати під час вибору певної альтернативи.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92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4270</Words>
  <Application>Microsoft Office PowerPoint</Application>
  <PresentationFormat>Экран (4:3)</PresentationFormat>
  <Paragraphs>476</Paragraphs>
  <Slides>83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83</vt:i4>
      </vt:variant>
    </vt:vector>
  </HeadingPairs>
  <TitlesOfParts>
    <vt:vector size="87" baseType="lpstr">
      <vt:lpstr>Office Theme</vt:lpstr>
      <vt:lpstr>Специальное оформление</vt:lpstr>
      <vt:lpstr>Picture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Маршрути руху автотранспорту. Розрахунок техніко-експлуатаційних показників його роботи на маршрутах </vt:lpstr>
      <vt:lpstr>Презентация PowerPoint</vt:lpstr>
      <vt:lpstr>Презентация PowerPoint</vt:lpstr>
      <vt:lpstr>Презентация PowerPoint</vt:lpstr>
      <vt:lpstr>Тарифи на перевезення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транспортно-експедиторського обслуговування </vt:lpstr>
      <vt:lpstr>Презентация PowerPoint</vt:lpstr>
      <vt:lpstr>Презентация PowerPoint</vt:lpstr>
      <vt:lpstr>Основні положення страхування вантажів і відповідальності перевізників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96</cp:revision>
  <dcterms:created xsi:type="dcterms:W3CDTF">2006-08-16T00:00:00Z</dcterms:created>
  <dcterms:modified xsi:type="dcterms:W3CDTF">2019-06-12T08:40:35Z</dcterms:modified>
</cp:coreProperties>
</file>