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77" r:id="rId6"/>
    <p:sldId id="260" r:id="rId7"/>
    <p:sldId id="268" r:id="rId8"/>
    <p:sldId id="270" r:id="rId9"/>
    <p:sldId id="263" r:id="rId10"/>
    <p:sldId id="261" r:id="rId11"/>
    <p:sldId id="262" r:id="rId12"/>
    <p:sldId id="284" r:id="rId13"/>
    <p:sldId id="266" r:id="rId14"/>
    <p:sldId id="286" r:id="rId15"/>
    <p:sldId id="281" r:id="rId16"/>
    <p:sldId id="267" r:id="rId17"/>
    <p:sldId id="265" r:id="rId18"/>
    <p:sldId id="287" r:id="rId19"/>
    <p:sldId id="288" r:id="rId20"/>
    <p:sldId id="274" r:id="rId21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B"/>
    <a:srgbClr val="E7D7F4"/>
    <a:srgbClr val="BC9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10"/>
  </p:normalViewPr>
  <p:slideViewPr>
    <p:cSldViewPr snapToGrid="0" snapToObjects="1">
      <p:cViewPr>
        <p:scale>
          <a:sx n="76" d="100"/>
          <a:sy n="76" d="100"/>
        </p:scale>
        <p:origin x="-198" y="-36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sv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svg"/><Relationship Id="rId5" Type="http://schemas.openxmlformats.org/officeDocument/2006/relationships/image" Target="../media/image3.png"/><Relationship Id="rId1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5.png"/><Relationship Id="rId18" Type="http://schemas.openxmlformats.org/officeDocument/2006/relationships/image" Target="../media/image84.png"/><Relationship Id="rId3" Type="http://schemas.openxmlformats.org/officeDocument/2006/relationships/image" Target="../media/image28.png"/><Relationship Id="rId21" Type="http://schemas.openxmlformats.org/officeDocument/2006/relationships/image" Target="../media/image34.svg"/><Relationship Id="rId7" Type="http://schemas.openxmlformats.org/officeDocument/2006/relationships/image" Target="../media/image29.svg"/><Relationship Id="rId12" Type="http://schemas.openxmlformats.org/officeDocument/2006/relationships/image" Target="../media/image30.sv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3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37.png"/><Relationship Id="rId10" Type="http://schemas.openxmlformats.org/officeDocument/2006/relationships/image" Target="../media/image81.png"/><Relationship Id="rId19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80.png"/><Relationship Id="rId14" Type="http://schemas.openxmlformats.org/officeDocument/2006/relationships/image" Target="../media/image16.svg"/><Relationship Id="rId22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5.png"/><Relationship Id="rId18" Type="http://schemas.openxmlformats.org/officeDocument/2006/relationships/image" Target="../media/image84.png"/><Relationship Id="rId3" Type="http://schemas.openxmlformats.org/officeDocument/2006/relationships/image" Target="../media/image28.png"/><Relationship Id="rId21" Type="http://schemas.openxmlformats.org/officeDocument/2006/relationships/image" Target="../media/image34.svg"/><Relationship Id="rId7" Type="http://schemas.openxmlformats.org/officeDocument/2006/relationships/image" Target="../media/image29.svg"/><Relationship Id="rId12" Type="http://schemas.openxmlformats.org/officeDocument/2006/relationships/image" Target="../media/image30.sv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37.png"/><Relationship Id="rId10" Type="http://schemas.openxmlformats.org/officeDocument/2006/relationships/image" Target="../media/image81.png"/><Relationship Id="rId19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80.png"/><Relationship Id="rId14" Type="http://schemas.openxmlformats.org/officeDocument/2006/relationships/image" Target="../media/image16.svg"/><Relationship Id="rId22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image" Target="../media/image85.png"/><Relationship Id="rId10" Type="http://schemas.openxmlformats.org/officeDocument/2006/relationships/image" Target="../media/image86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7.png"/><Relationship Id="rId7" Type="http://schemas.openxmlformats.org/officeDocument/2006/relationships/image" Target="../media/image37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58.png"/><Relationship Id="rId10" Type="http://schemas.openxmlformats.org/officeDocument/2006/relationships/image" Target="../media/image90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image" Target="../media/image85.png"/><Relationship Id="rId10" Type="http://schemas.openxmlformats.org/officeDocument/2006/relationships/image" Target="../media/image86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42.svg"/><Relationship Id="rId5" Type="http://schemas.openxmlformats.org/officeDocument/2006/relationships/image" Target="../media/image23.png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.svg"/><Relationship Id="rId18" Type="http://schemas.openxmlformats.org/officeDocument/2006/relationships/image" Target="../media/image12.png"/><Relationship Id="rId3" Type="http://schemas.openxmlformats.org/officeDocument/2006/relationships/image" Target="../media/image15.png"/><Relationship Id="rId21" Type="http://schemas.openxmlformats.org/officeDocument/2006/relationships/image" Target="../media/image5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.svg"/><Relationship Id="rId24" Type="http://schemas.openxmlformats.org/officeDocument/2006/relationships/image" Target="../media/image43.svg"/><Relationship Id="rId5" Type="http://schemas.openxmlformats.org/officeDocument/2006/relationships/image" Target="../media/image1.png"/><Relationship Id="rId15" Type="http://schemas.openxmlformats.org/officeDocument/2006/relationships/image" Target="../media/image4.svg"/><Relationship Id="rId23" Type="http://schemas.openxmlformats.org/officeDocument/2006/relationships/image" Target="../media/image97.png"/><Relationship Id="rId10" Type="http://schemas.openxmlformats.org/officeDocument/2006/relationships/image" Target="../media/image6.png"/><Relationship Id="rId19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7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image" Target="../media/image19.png"/><Relationship Id="rId10" Type="http://schemas.openxmlformats.org/officeDocument/2006/relationships/image" Target="../media/image6.svg"/><Relationship Id="rId19" Type="http://schemas.openxmlformats.org/officeDocument/2006/relationships/image" Target="../media/image10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15.svg"/><Relationship Id="rId12" Type="http://schemas.openxmlformats.org/officeDocument/2006/relationships/image" Target="../media/image35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8.svg"/><Relationship Id="rId4" Type="http://schemas.openxmlformats.org/officeDocument/2006/relationships/image" Target="../media/image14.svg"/><Relationship Id="rId9" Type="http://schemas.openxmlformats.org/officeDocument/2006/relationships/image" Target="../media/image3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23.svg"/><Relationship Id="rId3" Type="http://schemas.openxmlformats.org/officeDocument/2006/relationships/image" Target="../media/image28.png"/><Relationship Id="rId7" Type="http://schemas.openxmlformats.org/officeDocument/2006/relationships/image" Target="../media/image20.svg"/><Relationship Id="rId12" Type="http://schemas.openxmlformats.org/officeDocument/2006/relationships/image" Target="../media/image16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19" Type="http://schemas.openxmlformats.org/officeDocument/2006/relationships/image" Target="../media/image18.png"/><Relationship Id="rId4" Type="http://schemas.openxmlformats.org/officeDocument/2006/relationships/image" Target="../media/image19.svg"/><Relationship Id="rId9" Type="http://schemas.openxmlformats.org/officeDocument/2006/relationships/image" Target="../media/image39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3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69.png"/><Relationship Id="rId3" Type="http://schemas.openxmlformats.org/officeDocument/2006/relationships/image" Target="../media/image22.pn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1.png"/><Relationship Id="rId10" Type="http://schemas.openxmlformats.org/officeDocument/2006/relationships/image" Target="../media/image27.sv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025" y="1933575"/>
            <a:ext cx="7410450" cy="505206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81575" y="695325"/>
            <a:ext cx="4772025" cy="59421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72475" y="0"/>
            <a:ext cx="1381125" cy="16604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05300" y="1581150"/>
            <a:ext cx="5448300" cy="57340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616737">
            <a:off x="4141190" y="3810613"/>
            <a:ext cx="4076700" cy="3943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724650" y="704850"/>
            <a:ext cx="2571750" cy="27146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657728" y="3167439"/>
            <a:ext cx="1704975" cy="280987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128533" y="2268347"/>
            <a:ext cx="2243942" cy="224394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315195" y="5334000"/>
            <a:ext cx="2438405" cy="1981200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657225" y="2873375"/>
            <a:ext cx="6268085" cy="40170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b="1" dirty="0">
                <a:latin typeface="Gilroy Light" panose="00000400000000000000" charset="0"/>
                <a:cs typeface="Gilroy Light" panose="00000400000000000000" charset="0"/>
                <a:sym typeface="+mn-ea"/>
              </a:rPr>
              <a:t>4.1. Поняття користувацького інтерфейсу</a:t>
            </a:r>
            <a:endParaRPr lang="uk-UA" dirty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endParaRPr b="1" dirty="0" smtClean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r>
              <a:rPr b="1" dirty="0" smtClean="0">
                <a:latin typeface="Gilroy Light" panose="00000400000000000000" charset="0"/>
                <a:cs typeface="Gilroy Light" panose="00000400000000000000" charset="0"/>
                <a:sym typeface="+mn-ea"/>
              </a:rPr>
              <a:t>4.2. Об’єктно-орієнтований інтерфейс</a:t>
            </a:r>
            <a:r>
              <a:rPr dirty="0" smtClean="0">
                <a:latin typeface="Gilroy Light" panose="00000400000000000000" charset="0"/>
                <a:cs typeface="Gilroy Light" panose="00000400000000000000" charset="0"/>
                <a:sym typeface="+mn-ea"/>
              </a:rPr>
              <a:t/>
            </a:r>
            <a:br>
              <a:rPr dirty="0" smtClean="0">
                <a:latin typeface="Gilroy Light" panose="00000400000000000000" charset="0"/>
                <a:cs typeface="Gilroy Light" panose="00000400000000000000" charset="0"/>
                <a:sym typeface="+mn-ea"/>
              </a:rPr>
            </a:br>
            <a:endParaRPr dirty="0" smtClean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r>
              <a:rPr b="1" dirty="0">
                <a:latin typeface="Gilroy Light" panose="00000400000000000000" charset="0"/>
                <a:cs typeface="Gilroy Light" panose="00000400000000000000" charset="0"/>
                <a:sym typeface="+mn-ea"/>
              </a:rPr>
              <a:t>4.3. Основні особливості WUI-стиля</a:t>
            </a:r>
            <a:endParaRPr dirty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endParaRPr lang="en-US" b="1" dirty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r>
              <a:rPr lang="en-US" b="1" dirty="0">
                <a:latin typeface="Gilroy Light" panose="00000400000000000000" charset="0"/>
                <a:cs typeface="Gilroy Light" panose="00000400000000000000" charset="0"/>
                <a:sym typeface="+mn-ea"/>
              </a:rPr>
              <a:t>4.4. Схема взаємодії користувача з сайтом в умовах інтелектуального користувацького інтерфейсу</a:t>
            </a:r>
            <a:endParaRPr lang="en-US" dirty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endParaRPr lang="en-US" b="1" dirty="0">
              <a:latin typeface="Gilroy Light" panose="00000400000000000000" charset="0"/>
              <a:cs typeface="Gilroy Light" panose="00000400000000000000" charset="0"/>
              <a:sym typeface="+mn-ea"/>
            </a:endParaRPr>
          </a:p>
          <a:p>
            <a:r>
              <a:rPr lang="en-US" b="1" dirty="0">
                <a:latin typeface="Gilroy Light" panose="00000400000000000000" charset="0"/>
                <a:cs typeface="Gilroy Light" panose="00000400000000000000" charset="0"/>
                <a:sym typeface="+mn-ea"/>
              </a:rPr>
              <a:t>4.5. Методи оцінки якості інтелектуального </a:t>
            </a:r>
          </a:p>
          <a:p>
            <a:r>
              <a:rPr lang="en-US" b="1" dirty="0">
                <a:latin typeface="Gilroy Light" panose="00000400000000000000" charset="0"/>
                <a:cs typeface="Gilroy Light" panose="00000400000000000000" charset="0"/>
                <a:sym typeface="+mn-ea"/>
              </a:rPr>
              <a:t>інтерфейсу користувача</a:t>
            </a:r>
          </a:p>
          <a:p>
            <a:endParaRPr lang="ru-RU" b="1" dirty="0">
              <a:latin typeface="Gilroy" panose="00000500000000000000" pitchFamily="2" charset="-52"/>
            </a:endParaRPr>
          </a:p>
          <a:p>
            <a:endParaRPr lang="ru-RU" b="1" dirty="0">
              <a:latin typeface="Gilroy" panose="00000500000000000000" pitchFamily="2" charset="-52"/>
            </a:endParaRPr>
          </a:p>
        </p:txBody>
      </p:sp>
      <p:sp>
        <p:nvSpPr>
          <p:cNvPr id="16" name="Object15"/>
          <p:cNvSpPr/>
          <p:nvPr/>
        </p:nvSpPr>
        <p:spPr>
          <a:xfrm>
            <a:off x="657225" y="2449195"/>
            <a:ext cx="6924040" cy="1104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endParaRPr lang="en-US" sz="2400" b="1" dirty="0">
              <a:solidFill>
                <a:srgbClr val="000000"/>
              </a:solidFill>
              <a:latin typeface="Gilroy Bold" panose="00000800000000000000" pitchFamily="34" charset="0"/>
              <a:ea typeface="Gilroy Bold" panose="00000800000000000000" pitchFamily="34" charset="-122"/>
              <a:cs typeface="Gilroy Bold" panose="00000800000000000000" pitchFamily="34" charset="-120"/>
            </a:endParaRPr>
          </a:p>
        </p:txBody>
      </p:sp>
      <p:pic>
        <p:nvPicPr>
          <p:cNvPr id="17" name="Object 6" descr="preencoded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11700000">
            <a:off x="367126" y="-229494"/>
            <a:ext cx="2667000" cy="157162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833120" y="1152659"/>
            <a:ext cx="674814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Тема 4. </a:t>
            </a:r>
            <a:r>
              <a:rPr lang="en-US" sz="2000" b="1" dirty="0" err="1" smtClean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Проектування</a:t>
            </a:r>
            <a:r>
              <a:rPr lang="en-US" sz="2000" b="1" dirty="0" smtClean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інтелектуального користувацького</a:t>
            </a:r>
            <a:r>
              <a:rPr lang="uk-UA" alt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інтерфейсу відповідно до вимог медіакультури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47725"/>
            <a:ext cx="9753600" cy="646747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50" y="3867150"/>
            <a:ext cx="2555658" cy="245059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87583" y="1105856"/>
            <a:ext cx="2617496" cy="261749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15175" y="2486025"/>
            <a:ext cx="1860826" cy="1509617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132840" y="1654810"/>
            <a:ext cx="7037705" cy="23406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можливість безпосереднього маніпулювання</a:t>
            </a:r>
          </a:p>
          <a:p>
            <a:pPr algn="l" fontAlgn="t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підтримка миші або вказівника</a:t>
            </a:r>
          </a:p>
          <a:p>
            <a:pPr algn="l" fontAlgn="t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виробництво «на потік»</a:t>
            </a:r>
          </a:p>
          <a:p>
            <a:pPr algn="l" fontAlgn="t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використання графіки</a:t>
            </a:r>
          </a:p>
          <a:p>
            <a:pPr algn="l" fontAlgn="t">
              <a:lnSpc>
                <a:spcPts val="2340"/>
              </a:lnSpc>
            </a:pPr>
            <a:r>
              <a:rPr lang="uk-UA" altLang="en-US" sz="195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наявність області для функцій і даних додатка</a:t>
            </a:r>
          </a:p>
          <a:p>
            <a:pPr algn="l" fontAlgn="t">
              <a:lnSpc>
                <a:spcPts val="2340"/>
              </a:lnSpc>
            </a:pPr>
            <a:endParaRPr lang="en-US" sz="1950" dirty="0"/>
          </a:p>
        </p:txBody>
      </p:sp>
      <p:sp>
        <p:nvSpPr>
          <p:cNvPr id="9" name="Object8"/>
          <p:cNvSpPr/>
          <p:nvPr/>
        </p:nvSpPr>
        <p:spPr>
          <a:xfrm>
            <a:off x="3457575" y="4067175"/>
            <a:ext cx="5438775" cy="20669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endParaRPr lang="en-US" sz="1950" dirty="0"/>
          </a:p>
        </p:txBody>
      </p:sp>
      <p:sp>
        <p:nvSpPr>
          <p:cNvPr id="10" name="Object9"/>
          <p:cNvSpPr/>
          <p:nvPr/>
        </p:nvSpPr>
        <p:spPr>
          <a:xfrm>
            <a:off x="813435" y="1085850"/>
            <a:ext cx="8507095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700" b="1" dirty="0"/>
              <a:t>Найважливіші властивості GUI-інтерфейса:</a:t>
            </a:r>
          </a:p>
        </p:txBody>
      </p:sp>
      <p:sp>
        <p:nvSpPr>
          <p:cNvPr id="11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6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sp>
        <p:nvSpPr>
          <p:cNvPr id="12" name="Object7"/>
          <p:cNvSpPr/>
          <p:nvPr/>
        </p:nvSpPr>
        <p:spPr>
          <a:xfrm>
            <a:off x="2961640" y="4137025"/>
            <a:ext cx="6431280" cy="2585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Початковий аналіз основ GUI-стиля ведеться окремо від прикладного рівня GUI-орієнтованих додатків.</a:t>
            </a:r>
          </a:p>
          <a:p>
            <a:pPr algn="l" fontAlgn="t">
              <a:lnSpc>
                <a:spcPts val="2340"/>
              </a:lnSpc>
            </a:pPr>
            <a:endParaRPr lang="uk-UA" altLang="en-US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  <a:p>
            <a:pPr algn="l" fontAlgn="t">
              <a:lnSpc>
                <a:spcPts val="2340"/>
              </a:lnSpc>
            </a:pPr>
            <a:r>
              <a:rPr lang="uk-UA" altLang="en-US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Найзначніша властивість GUI-інтерфейса полягає в безпосереднім маніпулюванні, що дозволяє користувачеві взаємодіяти з об’єктами за допомогою вказівника.</a:t>
            </a:r>
          </a:p>
          <a:p>
            <a:pPr algn="l" fontAlgn="t">
              <a:lnSpc>
                <a:spcPts val="2340"/>
              </a:lnSpc>
            </a:pPr>
            <a:endParaRPr lang="uk-UA" altLang="en-US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13" name="Object7"/>
          <p:cNvSpPr/>
          <p:nvPr/>
        </p:nvSpPr>
        <p:spPr>
          <a:xfrm>
            <a:off x="813435" y="196024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2000" b="1" dirty="0">
                <a:solidFill>
                  <a:srgbClr val="7030A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×</a:t>
            </a:r>
          </a:p>
        </p:txBody>
      </p:sp>
      <p:sp>
        <p:nvSpPr>
          <p:cNvPr id="14" name="Object7"/>
          <p:cNvSpPr/>
          <p:nvPr/>
        </p:nvSpPr>
        <p:spPr>
          <a:xfrm>
            <a:off x="832485" y="2301240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endParaRPr lang="uk-UA" altLang="en-US" sz="2000" b="1" dirty="0">
              <a:solidFill>
                <a:srgbClr val="7030A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15" name="Object7"/>
          <p:cNvSpPr/>
          <p:nvPr/>
        </p:nvSpPr>
        <p:spPr>
          <a:xfrm>
            <a:off x="813435" y="258635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endParaRPr lang="uk-UA" altLang="en-US" sz="2000" b="1" dirty="0">
              <a:solidFill>
                <a:srgbClr val="7030A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17" name="Object7"/>
          <p:cNvSpPr/>
          <p:nvPr/>
        </p:nvSpPr>
        <p:spPr>
          <a:xfrm>
            <a:off x="813435" y="256222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2000" b="1" dirty="0">
                <a:solidFill>
                  <a:srgbClr val="7030A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×</a:t>
            </a:r>
          </a:p>
        </p:txBody>
      </p:sp>
      <p:sp>
        <p:nvSpPr>
          <p:cNvPr id="18" name="Object7"/>
          <p:cNvSpPr/>
          <p:nvPr/>
        </p:nvSpPr>
        <p:spPr>
          <a:xfrm>
            <a:off x="813435" y="313880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2000" b="1" dirty="0">
                <a:solidFill>
                  <a:srgbClr val="7030A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×</a:t>
            </a:r>
          </a:p>
        </p:txBody>
      </p:sp>
      <p:sp>
        <p:nvSpPr>
          <p:cNvPr id="19" name="Object7"/>
          <p:cNvSpPr/>
          <p:nvPr/>
        </p:nvSpPr>
        <p:spPr>
          <a:xfrm>
            <a:off x="2841625" y="413702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endParaRPr lang="uk-UA" altLang="en-US" sz="2000" b="1" dirty="0">
              <a:solidFill>
                <a:srgbClr val="7030A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22" name="Object7"/>
          <p:cNvSpPr/>
          <p:nvPr/>
        </p:nvSpPr>
        <p:spPr>
          <a:xfrm>
            <a:off x="813435" y="2245360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2000" b="1" dirty="0">
                <a:solidFill>
                  <a:srgbClr val="D3B5EB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×</a:t>
            </a:r>
          </a:p>
        </p:txBody>
      </p:sp>
      <p:sp>
        <p:nvSpPr>
          <p:cNvPr id="23" name="Object7"/>
          <p:cNvSpPr/>
          <p:nvPr/>
        </p:nvSpPr>
        <p:spPr>
          <a:xfrm>
            <a:off x="813435" y="2850515"/>
            <a:ext cx="300355" cy="2851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 fontAlgn="t">
              <a:lnSpc>
                <a:spcPts val="2340"/>
              </a:lnSpc>
            </a:pPr>
            <a:r>
              <a:rPr lang="uk-UA" altLang="en-US" sz="2000" b="1" dirty="0">
                <a:solidFill>
                  <a:srgbClr val="D3B5EB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6870" y="1544460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24600" y="533400"/>
            <a:ext cx="3133725" cy="341121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86750" y="5181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2975" y="613473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667500" y="5743575"/>
            <a:ext cx="2667000" cy="15716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477000" y="714375"/>
            <a:ext cx="2828925" cy="51435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942975" y="1829435"/>
            <a:ext cx="8491855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000" b="1" dirty="0">
                <a:latin typeface="Gilroy" panose="00000500000000000000" pitchFamily="2" charset="-52"/>
                <a:sym typeface="+mn-ea"/>
              </a:rPr>
              <a:t>4.3. Основні особливості WUI-стиля. </a:t>
            </a:r>
          </a:p>
          <a:p>
            <a:pPr algn="l">
              <a:lnSpc>
                <a:spcPts val="3240"/>
              </a:lnSpc>
            </a:pPr>
            <a:r>
              <a:rPr sz="2000" dirty="0">
                <a:latin typeface="Gilroy" panose="00000500000000000000" pitchFamily="2" charset="-52"/>
                <a:sym typeface="+mn-ea"/>
              </a:rPr>
              <a:t>Властивості адаптивності інтелектуального інтерфейсу</a:t>
            </a:r>
          </a:p>
        </p:txBody>
      </p:sp>
      <p:sp>
        <p:nvSpPr>
          <p:cNvPr id="10" name="Object9"/>
          <p:cNvSpPr/>
          <p:nvPr/>
        </p:nvSpPr>
        <p:spPr>
          <a:xfrm>
            <a:off x="942975" y="3345815"/>
            <a:ext cx="7266940" cy="278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sz="2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Веб-інтерфейс або WUI-інтерфейс</a:t>
            </a:r>
            <a:r>
              <a:rPr lang="uk-UA" sz="200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sz="200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– осить схожий з меню ієрархічною структурою, яку користувачі знають з досвіду роботи в середовищах із графічним інтерфейсом, за винятком наочнішого подання й використання гіперпосилань</a:t>
            </a:r>
          </a:p>
          <a:p>
            <a:pPr algn="l">
              <a:lnSpc>
                <a:spcPts val="2700"/>
              </a:lnSpc>
            </a:pPr>
            <a:endParaRPr sz="200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sz="200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Необхідна навігація виконується в рамках одного або декількох додатків з використанням текстових або візуальних гіперпосилань.</a:t>
            </a:r>
          </a:p>
          <a:p>
            <a:pPr algn="l">
              <a:lnSpc>
                <a:spcPts val="2700"/>
              </a:lnSpc>
            </a:pPr>
            <a:endParaRPr sz="200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3553" y="3472934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Gilroy" panose="00000500000000000000" pitchFamily="2" charset="-52"/>
            </a:endParaRPr>
          </a:p>
        </p:txBody>
      </p:sp>
      <p:sp>
        <p:nvSpPr>
          <p:cNvPr id="12" name="Object12"/>
          <p:cNvSpPr/>
          <p:nvPr/>
        </p:nvSpPr>
        <p:spPr>
          <a:xfrm>
            <a:off x="8902700" y="6669405"/>
            <a:ext cx="633095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14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72392" y="1367404"/>
            <a:ext cx="3133725" cy="58102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568574"/>
            <a:ext cx="9753600" cy="473392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01898" y="-19050"/>
            <a:ext cx="5648325" cy="73152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743950" y="2324100"/>
            <a:ext cx="848669" cy="84452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48230" y="4969068"/>
            <a:ext cx="838740" cy="8235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15275" y="2114550"/>
            <a:ext cx="618590" cy="5931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76950" y="5124450"/>
            <a:ext cx="733425" cy="23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286625" y="419099"/>
            <a:ext cx="238125" cy="7334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506656" y="2838450"/>
            <a:ext cx="1826888" cy="176221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4250" y="1767205"/>
            <a:ext cx="180975" cy="180975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84250" y="2329180"/>
            <a:ext cx="180975" cy="17145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06475" y="2851150"/>
            <a:ext cx="180975" cy="18097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009650" y="3336925"/>
            <a:ext cx="180975" cy="180975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984250" y="4238625"/>
            <a:ext cx="180975" cy="180975"/>
          </a:xfrm>
          <a:prstGeom prst="rect">
            <a:avLst/>
          </a:prstGeom>
        </p:spPr>
      </p:pic>
      <p:sp>
        <p:nvSpPr>
          <p:cNvPr id="19" name="Object18"/>
          <p:cNvSpPr/>
          <p:nvPr/>
        </p:nvSpPr>
        <p:spPr>
          <a:xfrm>
            <a:off x="1009650" y="733425"/>
            <a:ext cx="6014720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Основні особливості додатка, що використовує WUI-стиль:</a:t>
            </a:r>
          </a:p>
        </p:txBody>
      </p:sp>
      <p:sp>
        <p:nvSpPr>
          <p:cNvPr id="20" name="Object19"/>
          <p:cNvSpPr/>
          <p:nvPr/>
        </p:nvSpPr>
        <p:spPr>
          <a:xfrm>
            <a:off x="1378585" y="1701800"/>
            <a:ext cx="610171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Інформація</a:t>
            </a:r>
            <a:r>
              <a:rPr lang="uk-UA" alt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відображається в веб-браузер</a:t>
            </a:r>
            <a:r>
              <a:rPr lang="uk-UA" alt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</a:t>
            </a:r>
          </a:p>
        </p:txBody>
      </p:sp>
      <p:sp>
        <p:nvSpPr>
          <p:cNvPr id="21" name="Object20"/>
          <p:cNvSpPr/>
          <p:nvPr/>
        </p:nvSpPr>
        <p:spPr>
          <a:xfrm>
            <a:off x="1400175" y="2238375"/>
            <a:ext cx="630491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Веб-браузер забезпечує меню для веб-додатка</a:t>
            </a:r>
          </a:p>
        </p:txBody>
      </p:sp>
      <p:sp>
        <p:nvSpPr>
          <p:cNvPr id="22" name="Object21"/>
          <p:cNvSpPr/>
          <p:nvPr/>
        </p:nvSpPr>
        <p:spPr>
          <a:xfrm>
            <a:off x="1400175" y="2774950"/>
            <a:ext cx="65373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Вибір дій обмежений</a:t>
            </a:r>
          </a:p>
        </p:txBody>
      </p:sp>
      <p:sp>
        <p:nvSpPr>
          <p:cNvPr id="23" name="Object22"/>
          <p:cNvSpPr/>
          <p:nvPr/>
        </p:nvSpPr>
        <p:spPr>
          <a:xfrm>
            <a:off x="1400175" y="3413125"/>
            <a:ext cx="630745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Веб-сторінка має невеликий ступінь внутрішнього контролю над клієнтською областю</a:t>
            </a:r>
          </a:p>
        </p:txBody>
      </p:sp>
      <p:sp>
        <p:nvSpPr>
          <p:cNvPr id="24" name="Object23"/>
          <p:cNvSpPr/>
          <p:nvPr/>
        </p:nvSpPr>
        <p:spPr>
          <a:xfrm>
            <a:off x="1378585" y="4145915"/>
            <a:ext cx="6794500" cy="7105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Створення спеціалізованих меню вимагає додаткової роботи з програмування</a:t>
            </a:r>
          </a:p>
        </p:txBody>
      </p:sp>
      <p:sp>
        <p:nvSpPr>
          <p:cNvPr id="25" name="Object24"/>
          <p:cNvSpPr/>
          <p:nvPr/>
        </p:nvSpPr>
        <p:spPr>
          <a:xfrm>
            <a:off x="1378585" y="4518660"/>
            <a:ext cx="6863715" cy="7461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endParaRPr lang="en-US" sz="200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</p:txBody>
      </p:sp>
      <p:sp>
        <p:nvSpPr>
          <p:cNvPr id="27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15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72392" y="1367404"/>
            <a:ext cx="3133725" cy="58102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568574"/>
            <a:ext cx="9753600" cy="473392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01898" y="-19050"/>
            <a:ext cx="5648325" cy="73152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743950" y="2324100"/>
            <a:ext cx="848669" cy="84452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04845" y="5124643"/>
            <a:ext cx="838740" cy="8235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15275" y="2114550"/>
            <a:ext cx="618590" cy="5931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04075" y="4972050"/>
            <a:ext cx="733425" cy="23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286625" y="419099"/>
            <a:ext cx="238125" cy="7334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04776" y="3035300"/>
            <a:ext cx="1826888" cy="176221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09650" y="1930400"/>
            <a:ext cx="180975" cy="180975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09015" y="2727325"/>
            <a:ext cx="180975" cy="17145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09650" y="3514725"/>
            <a:ext cx="180975" cy="18097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009650" y="4465955"/>
            <a:ext cx="180975" cy="180975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984250" y="5591175"/>
            <a:ext cx="180975" cy="180975"/>
          </a:xfrm>
          <a:prstGeom prst="rect">
            <a:avLst/>
          </a:prstGeom>
        </p:spPr>
      </p:pic>
      <p:sp>
        <p:nvSpPr>
          <p:cNvPr id="19" name="Object18"/>
          <p:cNvSpPr/>
          <p:nvPr/>
        </p:nvSpPr>
        <p:spPr>
          <a:xfrm>
            <a:off x="1009650" y="733425"/>
            <a:ext cx="6014720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Основні особливості додатка, що використовує WUI-стиль:</a:t>
            </a:r>
          </a:p>
        </p:txBody>
      </p:sp>
      <p:sp>
        <p:nvSpPr>
          <p:cNvPr id="20" name="Object19"/>
          <p:cNvSpPr/>
          <p:nvPr/>
        </p:nvSpPr>
        <p:spPr>
          <a:xfrm>
            <a:off x="1378585" y="1824990"/>
            <a:ext cx="6101715" cy="6965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Функціональні можливості додатка повинні відображатися в методі для виклику команд</a:t>
            </a:r>
          </a:p>
        </p:txBody>
      </p:sp>
      <p:sp>
        <p:nvSpPr>
          <p:cNvPr id="21" name="Object20"/>
          <p:cNvSpPr/>
          <p:nvPr/>
        </p:nvSpPr>
        <p:spPr>
          <a:xfrm>
            <a:off x="1400175" y="2568575"/>
            <a:ext cx="6304915" cy="803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Клієнтська область не містить традиційних піктограм</a:t>
            </a:r>
          </a:p>
        </p:txBody>
      </p:sp>
      <p:sp>
        <p:nvSpPr>
          <p:cNvPr id="22" name="Object21"/>
          <p:cNvSpPr/>
          <p:nvPr/>
        </p:nvSpPr>
        <p:spPr>
          <a:xfrm>
            <a:off x="1400175" y="3418840"/>
            <a:ext cx="6537325" cy="723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Багато додатків використовують графіку й анімацію в естетичних або навігаційних цілях</a:t>
            </a:r>
          </a:p>
        </p:txBody>
      </p:sp>
      <p:sp>
        <p:nvSpPr>
          <p:cNvPr id="23" name="Object22"/>
          <p:cNvSpPr/>
          <p:nvPr/>
        </p:nvSpPr>
        <p:spPr>
          <a:xfrm>
            <a:off x="1378585" y="4276725"/>
            <a:ext cx="6307455" cy="12471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Веб-браузер й додатки забезпечують можливості відключення графіки, що втримується у веб-сторінках</a:t>
            </a:r>
          </a:p>
        </p:txBody>
      </p:sp>
      <p:sp>
        <p:nvSpPr>
          <p:cNvPr id="24" name="Object23"/>
          <p:cNvSpPr/>
          <p:nvPr/>
        </p:nvSpPr>
        <p:spPr>
          <a:xfrm>
            <a:off x="1378585" y="5401945"/>
            <a:ext cx="6794500" cy="12052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Підтримка вказівника здійснюється в основному для вибору за допомогою одного клацання мишею або вибору по навігаційних посиланнях</a:t>
            </a:r>
          </a:p>
        </p:txBody>
      </p:sp>
      <p:sp>
        <p:nvSpPr>
          <p:cNvPr id="27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15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4159" y="2133600"/>
            <a:ext cx="3219441" cy="35089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5812" y="3472455"/>
            <a:ext cx="1072153" cy="108099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91475" y="4552950"/>
            <a:ext cx="1285875" cy="1333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72475" y="1390650"/>
            <a:ext cx="1304404" cy="13151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374650" y="1000125"/>
            <a:ext cx="7616825" cy="14916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Веб-орієнтоване програмне забезпечення стає усе більше схожим на GUI-орієнтоване</a:t>
            </a:r>
          </a:p>
        </p:txBody>
      </p:sp>
      <p:sp>
        <p:nvSpPr>
          <p:cNvPr id="9" name="Object8"/>
          <p:cNvSpPr/>
          <p:nvPr/>
        </p:nvSpPr>
        <p:spPr>
          <a:xfrm>
            <a:off x="374650" y="1866265"/>
            <a:ext cx="6686550" cy="50698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До найпоширеніших компонентів WUI-інтерфейса відносяться банери, навігаційні панелі й візуальні або текстові гіперпосилання, упорядковані різними способами. Також застосовуються різноманітні підходи до використання графіки, анімації й кольору.</a:t>
            </a:r>
          </a:p>
          <a:p>
            <a:pPr algn="l">
              <a:lnSpc>
                <a:spcPts val="2700"/>
              </a:lnSpc>
            </a:pPr>
            <a:endParaRPr lang="en-US" sz="200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Таким чином, проаналізувавши параметри й властивості запропонованих видів інтерфейсів користувача, можна визначити, що найефективніше виконати поставлене завдання проектування інтелектуального інтерфейсу користувача можливо за використання об’єктно-орієнтованого підходу й розробки WUI-інтерфейса.</a:t>
            </a:r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10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375" y="92152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86650" y="638175"/>
            <a:ext cx="2266950" cy="347924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86750" y="4800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0600" y="648652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77000" y="466725"/>
            <a:ext cx="2828925" cy="514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886575" y="5715000"/>
            <a:ext cx="2667000" cy="16002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892175" y="1410970"/>
            <a:ext cx="8413750" cy="12325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700" b="1" dirty="0">
                <a:latin typeface="Gilroy" panose="00000500000000000000" pitchFamily="2" charset="-52"/>
                <a:sym typeface="+mn-ea"/>
              </a:rPr>
              <a:t>4.4. Схема взаємодії користувача з сайтом в умовах інтелектуального користувацького інтерфейсу</a:t>
            </a:r>
          </a:p>
        </p:txBody>
      </p:sp>
      <p:sp>
        <p:nvSpPr>
          <p:cNvPr id="10" name="Object9"/>
          <p:cNvSpPr/>
          <p:nvPr/>
        </p:nvSpPr>
        <p:spPr>
          <a:xfrm>
            <a:off x="994410" y="2133600"/>
            <a:ext cx="7271385" cy="411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На сьогоднішній день переважно більшість мультимедійних комплексів, що реалізують систему «користувач — контент», мають таку задачну область:</a:t>
            </a:r>
          </a:p>
          <a:p>
            <a:pPr algn="l">
              <a:lnSpc>
                <a:spcPts val="2700"/>
              </a:lnSpc>
            </a:pPr>
            <a:r>
              <a:rPr lang="uk-UA" alt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прискорити й здешевити доставку контенту користувачу;</a:t>
            </a:r>
          </a:p>
          <a:p>
            <a:pPr algn="l">
              <a:lnSpc>
                <a:spcPts val="2700"/>
              </a:lnSpc>
            </a:pPr>
            <a:r>
              <a:rPr lang="uk-UA" alt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забезпечити диспетчирування предметної області;</a:t>
            </a:r>
          </a:p>
          <a:p>
            <a:pPr algn="l">
              <a:lnSpc>
                <a:spcPts val="2700"/>
              </a:lnSpc>
            </a:pPr>
            <a:r>
              <a:rPr lang="uk-UA" alt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зафіксувати лінійні методи проектування.</a:t>
            </a:r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11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692879"/>
            <a:ext cx="9753600" cy="2622321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001" y="74930"/>
            <a:ext cx="8183849" cy="454816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982075" y="2124075"/>
            <a:ext cx="514350" cy="28289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15175" y="1209675"/>
            <a:ext cx="885825" cy="9144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72275" y="142875"/>
            <a:ext cx="2441372" cy="1980595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946785" y="1247775"/>
            <a:ext cx="4603115" cy="12287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700" b="1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  <a:sym typeface="+mn-ea"/>
              </a:rPr>
              <a:t>Можливості, що надаються ментальною картою</a:t>
            </a:r>
            <a:r>
              <a:rPr lang="en-US" sz="2700" b="1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  <a:sym typeface="+mn-ea"/>
              </a:rPr>
              <a:t>:</a:t>
            </a:r>
            <a:endParaRPr lang="en-US" sz="2700" dirty="0"/>
          </a:p>
          <a:p>
            <a:pPr algn="l">
              <a:lnSpc>
                <a:spcPts val="3240"/>
              </a:lnSpc>
            </a:pPr>
            <a:endParaRPr lang="en-US" sz="2700" dirty="0"/>
          </a:p>
        </p:txBody>
      </p:sp>
      <p:sp>
        <p:nvSpPr>
          <p:cNvPr id="20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16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56435" y="3187700"/>
            <a:ext cx="3810000" cy="492125"/>
            <a:chOff x="1035" y="3585"/>
            <a:chExt cx="6000" cy="1230"/>
          </a:xfrm>
        </p:grpSpPr>
        <p:pic>
          <p:nvPicPr>
            <p:cNvPr id="28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29" name="Object18"/>
            <p:cNvSpPr/>
            <p:nvPr/>
          </p:nvSpPr>
          <p:spPr>
            <a:xfrm>
              <a:off x="1491" y="3735"/>
              <a:ext cx="5085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uk-UA" altLang="en-US" sz="1950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Організація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72615" y="4347210"/>
            <a:ext cx="3810000" cy="492125"/>
            <a:chOff x="1035" y="3585"/>
            <a:chExt cx="6000" cy="1230"/>
          </a:xfrm>
        </p:grpSpPr>
        <p:pic>
          <p:nvPicPr>
            <p:cNvPr id="34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35" name="Object18"/>
            <p:cNvSpPr/>
            <p:nvPr/>
          </p:nvSpPr>
          <p:spPr>
            <a:xfrm>
              <a:off x="1491" y="3735"/>
              <a:ext cx="5085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uk-UA" altLang="en-US" sz="1950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Презентація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200025" y="4953000"/>
            <a:ext cx="3711575" cy="492125"/>
            <a:chOff x="1035" y="3585"/>
            <a:chExt cx="6000" cy="1230"/>
          </a:xfrm>
        </p:grpSpPr>
        <p:pic>
          <p:nvPicPr>
            <p:cNvPr id="37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38" name="Object18"/>
            <p:cNvSpPr/>
            <p:nvPr/>
          </p:nvSpPr>
          <p:spPr>
            <a:xfrm>
              <a:off x="1306" y="3700"/>
              <a:ext cx="5085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uk-UA" altLang="en-US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Інформаційний менеджмент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72615" y="5483860"/>
            <a:ext cx="3810000" cy="492125"/>
            <a:chOff x="1035" y="3585"/>
            <a:chExt cx="6000" cy="1230"/>
          </a:xfrm>
        </p:grpSpPr>
        <p:pic>
          <p:nvPicPr>
            <p:cNvPr id="40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41" name="Object18"/>
            <p:cNvSpPr/>
            <p:nvPr/>
          </p:nvSpPr>
          <p:spPr>
            <a:xfrm>
              <a:off x="1491" y="3735"/>
              <a:ext cx="5085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uk-UA" altLang="en-US" sz="1950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Візуалізація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368300" y="3756025"/>
            <a:ext cx="3711575" cy="492125"/>
            <a:chOff x="1035" y="3585"/>
            <a:chExt cx="6000" cy="1230"/>
          </a:xfrm>
        </p:grpSpPr>
        <p:pic>
          <p:nvPicPr>
            <p:cNvPr id="43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44" name="Object18"/>
            <p:cNvSpPr/>
            <p:nvPr/>
          </p:nvSpPr>
          <p:spPr>
            <a:xfrm>
              <a:off x="1493" y="3735"/>
              <a:ext cx="3616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ru-RU" altLang="uk-UA" sz="1950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Творче мислення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484505" y="2595245"/>
            <a:ext cx="3711575" cy="492125"/>
            <a:chOff x="1035" y="3585"/>
            <a:chExt cx="6000" cy="1230"/>
          </a:xfrm>
        </p:grpSpPr>
        <p:pic>
          <p:nvPicPr>
            <p:cNvPr id="46" name="Object 9" descr="preencoded.png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35" y="3585"/>
              <a:ext cx="6000" cy="1230"/>
            </a:xfrm>
            <a:prstGeom prst="rect">
              <a:avLst/>
            </a:prstGeom>
          </p:spPr>
        </p:pic>
        <p:sp>
          <p:nvSpPr>
            <p:cNvPr id="47" name="Object18"/>
            <p:cNvSpPr/>
            <p:nvPr/>
          </p:nvSpPr>
          <p:spPr>
            <a:xfrm>
              <a:off x="1223" y="3796"/>
              <a:ext cx="2964" cy="93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ru-RU" altLang="uk-UA" sz="1950" b="0" i="0" dirty="0">
                  <a:solidFill>
                    <a:srgbClr val="000000"/>
                  </a:solidFill>
                  <a:latin typeface="Gilroy Regular" pitchFamily="34" charset="0"/>
                  <a:ea typeface="Gilroy Regular" pitchFamily="34" charset="-122"/>
                  <a:cs typeface="Gilroy Regular" pitchFamily="34" charset="-120"/>
                </a:rPr>
                <a:t>Планування</a:t>
              </a:r>
            </a:p>
          </p:txBody>
        </p:sp>
      </p:grpSp>
      <p:sp>
        <p:nvSpPr>
          <p:cNvPr id="49" name="Object12"/>
          <p:cNvSpPr/>
          <p:nvPr/>
        </p:nvSpPr>
        <p:spPr>
          <a:xfrm>
            <a:off x="5722620" y="3248025"/>
            <a:ext cx="3773805" cy="35159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000" dirty="0">
                <a:solidFill>
                  <a:srgbClr val="000000"/>
                </a:solidFill>
                <a:latin typeface="Gilroy Light" panose="00000400000000000000" charset="0"/>
                <a:ea typeface="Gilroy Bold" panose="00000800000000000000" pitchFamily="34" charset="-122"/>
                <a:cs typeface="Gilroy Light" panose="00000400000000000000" charset="0"/>
                <a:sym typeface="+mn-ea"/>
              </a:rPr>
              <a:t>З</a:t>
            </a:r>
            <a:r>
              <a:rPr lang="en-US" sz="2000" dirty="0">
                <a:solidFill>
                  <a:srgbClr val="000000"/>
                </a:solidFill>
                <a:latin typeface="Gilroy Light" panose="00000400000000000000" charset="0"/>
                <a:ea typeface="Gilroy Bold" panose="00000800000000000000" pitchFamily="34" charset="-122"/>
                <a:cs typeface="Gilroy Light" panose="00000400000000000000" charset="0"/>
                <a:sym typeface="+mn-ea"/>
              </a:rPr>
              <a:t>а допомогою ментальних карт можна відобразити й систематизувати різноманітну інформацію. Їх можна використовувати у всіляких ситуаціях і з різними цілями</a:t>
            </a:r>
            <a:r>
              <a:rPr lang="uk-UA" altLang="en-US" sz="2000" dirty="0">
                <a:solidFill>
                  <a:srgbClr val="000000"/>
                </a:solidFill>
                <a:latin typeface="Gilroy Light" panose="00000400000000000000" charset="0"/>
                <a:ea typeface="Gilroy Bold" panose="00000800000000000000" pitchFamily="34" charset="-122"/>
                <a:cs typeface="Gilroy Light" panose="00000400000000000000" charset="0"/>
                <a:sym typeface="+mn-ea"/>
              </a:rPr>
              <a:t>.</a:t>
            </a:r>
            <a:endParaRPr lang="en-US" sz="2000" dirty="0">
              <a:solidFill>
                <a:srgbClr val="000000"/>
              </a:solidFill>
              <a:latin typeface="Gilroy Light" panose="00000400000000000000" charset="0"/>
              <a:ea typeface="Gilroy Bold" panose="00000800000000000000" pitchFamily="34" charset="-122"/>
              <a:cs typeface="Gilroy Light" panose="00000400000000000000" charset="0"/>
              <a:sym typeface="+mn-ea"/>
            </a:endParaRPr>
          </a:p>
          <a:p>
            <a:pPr algn="l">
              <a:lnSpc>
                <a:spcPts val="3240"/>
              </a:lnSpc>
            </a:pPr>
            <a:endParaRPr lang="en-US" sz="2000" dirty="0">
              <a:solidFill>
                <a:srgbClr val="000000"/>
              </a:solidFill>
              <a:latin typeface="Gilroy Light" panose="00000400000000000000" charset="0"/>
              <a:ea typeface="Gilroy Bold" panose="00000800000000000000" pitchFamily="34" charset="-122"/>
              <a:cs typeface="Gilroy Light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375" y="92152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86650" y="638175"/>
            <a:ext cx="2266950" cy="347924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86750" y="4800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0600" y="648652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77000" y="466725"/>
            <a:ext cx="2828925" cy="514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886575" y="5715000"/>
            <a:ext cx="2667000" cy="16002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892175" y="1193800"/>
            <a:ext cx="8413750" cy="12325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700" b="1" dirty="0">
                <a:latin typeface="Gilroy" panose="00000500000000000000" pitchFamily="2" charset="-52"/>
                <a:sym typeface="+mn-ea"/>
              </a:rPr>
              <a:t>4.5. Методи оцінки якості інтелектуального інтерфейсу користувача</a:t>
            </a:r>
          </a:p>
        </p:txBody>
      </p:sp>
      <p:sp>
        <p:nvSpPr>
          <p:cNvPr id="10" name="Object9"/>
          <p:cNvSpPr/>
          <p:nvPr/>
        </p:nvSpPr>
        <p:spPr>
          <a:xfrm>
            <a:off x="990600" y="1859280"/>
            <a:ext cx="7271385" cy="411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основі методу оцінки якості користувацького інтерфейсу за допомогою методу фокус-групи лежить спеціальна форма анкетування, проведеного в групі.</a:t>
            </a:r>
          </a:p>
          <a:p>
            <a:pPr algn="l">
              <a:lnSpc>
                <a:spcPts val="2700"/>
              </a:lnSpc>
            </a:pPr>
            <a:endParaRPr lang="en-US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en-US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На тестування й обговорення пропонується прототип інтерфейсу, що подлежит оцінці, при цьому основне завдання фокус-групи — зібрати первісні думки про інтерфейс, перевірити, наскільки він відповідає очікуванням, з’ясувати, що викликає питання.</a:t>
            </a:r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11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504950"/>
            <a:ext cx="7535982" cy="58102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753600" cy="5636748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3375" y="550050"/>
            <a:ext cx="1388938" cy="138893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96325" y="3990975"/>
            <a:ext cx="514350" cy="28289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21310" y="2439035"/>
            <a:ext cx="3935730" cy="210947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858250" y="2724150"/>
            <a:ext cx="238125" cy="733425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990600" y="885826"/>
            <a:ext cx="6753225" cy="12287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Методи оцінки якості інтелектуального інтерфейсу користувача</a:t>
            </a:r>
            <a:r>
              <a:rPr 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:</a:t>
            </a:r>
            <a:endParaRPr lang="en-US" sz="2700" dirty="0"/>
          </a:p>
        </p:txBody>
      </p:sp>
      <p:sp>
        <p:nvSpPr>
          <p:cNvPr id="12" name="Object11"/>
          <p:cNvSpPr/>
          <p:nvPr/>
        </p:nvSpPr>
        <p:spPr>
          <a:xfrm>
            <a:off x="607060" y="2762885"/>
            <a:ext cx="3360420" cy="15354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</a:pPr>
            <a:r>
              <a:rPr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Тестування з особистою участю користувача:</a:t>
            </a:r>
            <a:r>
              <a:rPr lang="en-US" sz="195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  <a:sym typeface="+mn-ea"/>
              </a:rPr>
              <a:t> </a:t>
            </a:r>
          </a:p>
          <a:p>
            <a:pPr algn="ctr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а) метод фокус-груп;</a:t>
            </a:r>
          </a:p>
          <a:p>
            <a:pPr algn="ctr">
              <a:lnSpc>
                <a:spcPts val="2340"/>
              </a:lnSpc>
            </a:pPr>
            <a:r>
              <a:rPr lang="uk-UA" altLang="en-US"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б) прототипування;</a:t>
            </a:r>
          </a:p>
        </p:txBody>
      </p:sp>
      <p:sp>
        <p:nvSpPr>
          <p:cNvPr id="14" name="Object13"/>
          <p:cNvSpPr/>
          <p:nvPr/>
        </p:nvSpPr>
        <p:spPr>
          <a:xfrm>
            <a:off x="3714750" y="2428875"/>
            <a:ext cx="114300" cy="295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endParaRPr lang="en-US" sz="1950" dirty="0"/>
          </a:p>
        </p:txBody>
      </p:sp>
      <p:pic>
        <p:nvPicPr>
          <p:cNvPr id="23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66590" y="2439035"/>
            <a:ext cx="3935730" cy="2109470"/>
          </a:xfrm>
          <a:prstGeom prst="rect">
            <a:avLst/>
          </a:prstGeom>
        </p:spPr>
      </p:pic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>
                <a:latin typeface="Gilroy" panose="00000500000000000000" pitchFamily="2" charset="-52"/>
              </a:rPr>
              <a:t>9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sp>
        <p:nvSpPr>
          <p:cNvPr id="13" name="Object12"/>
          <p:cNvSpPr/>
          <p:nvPr/>
        </p:nvSpPr>
        <p:spPr>
          <a:xfrm>
            <a:off x="4812665" y="2585085"/>
            <a:ext cx="3328035" cy="18916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Формальний розрахунок:</a:t>
            </a:r>
          </a:p>
          <a:p>
            <a:pPr algn="ctr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а) метод GOMS;</a:t>
            </a:r>
          </a:p>
          <a:p>
            <a:pPr algn="ctr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SemiBold" panose="00000700000000000000" pitchFamily="34" charset="0"/>
                <a:ea typeface="Gilroy SemiBold" panose="00000700000000000000" pitchFamily="34" charset="-122"/>
                <a:cs typeface="Gilroy SemiBold" panose="00000700000000000000" pitchFamily="34" charset="-120"/>
              </a:rPr>
              <a:t>б) экспертна оцінка та ін.</a:t>
            </a:r>
          </a:p>
        </p:txBody>
      </p:sp>
      <p:sp>
        <p:nvSpPr>
          <p:cNvPr id="24" name="Object13"/>
          <p:cNvSpPr/>
          <p:nvPr/>
        </p:nvSpPr>
        <p:spPr>
          <a:xfrm>
            <a:off x="483235" y="4800600"/>
            <a:ext cx="7918450" cy="19691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ts val="2700"/>
              </a:lnSpc>
            </a:pPr>
            <a:r>
              <a:rPr lang="uk-UA" altLang="ru-RU" b="1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Існує цілий ряд підходів</a:t>
            </a:r>
            <a: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що дозволяють оцінити якість користувацького інтерфейсу. У цілому всі методи можна розбити на дві більші групи: методи безпосередньо тестування інтерфейсу групою користувачів і методи, що засновані на формальних розрахунках.</a:t>
            </a:r>
            <a: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/>
            </a:r>
            <a:b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</a:br>
            <a:endParaRPr lang="en-US" sz="100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645704" y="628062"/>
            <a:ext cx="5964670" cy="7315200"/>
          </a:xfrm>
          <a:prstGeom prst="rect">
            <a:avLst/>
          </a:prstGeom>
        </p:spPr>
      </p:pic>
      <p:pic>
        <p:nvPicPr>
          <p:cNvPr id="18" name="Object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025" y="2665235"/>
            <a:ext cx="5756274" cy="162042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81575" y="695325"/>
            <a:ext cx="4772025" cy="594218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8271"/>
            <a:ext cx="9753600" cy="73152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372475" y="0"/>
            <a:ext cx="1381125" cy="16604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05702" y="1581150"/>
            <a:ext cx="5448300" cy="57340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616737">
            <a:off x="3611257" y="3851931"/>
            <a:ext cx="4076700" cy="39433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606578" y="3167439"/>
            <a:ext cx="1704975" cy="280987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898805" y="2615809"/>
            <a:ext cx="2243942" cy="224394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315195" y="5334000"/>
            <a:ext cx="2438405" cy="1981200"/>
          </a:xfrm>
          <a:prstGeom prst="rect">
            <a:avLst/>
          </a:prstGeom>
        </p:spPr>
      </p:pic>
      <p:sp>
        <p:nvSpPr>
          <p:cNvPr id="16" name="Object15"/>
          <p:cNvSpPr/>
          <p:nvPr/>
        </p:nvSpPr>
        <p:spPr>
          <a:xfrm>
            <a:off x="657225" y="2949874"/>
            <a:ext cx="6648450" cy="11049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r>
              <a:rPr lang="uk-UA" sz="4000" b="1" dirty="0" smtClean="0">
                <a:solidFill>
                  <a:srgbClr val="000000"/>
                </a:solidFill>
                <a:latin typeface="Gilroy Bold" panose="00000800000000000000" pitchFamily="34" charset="0"/>
              </a:rPr>
              <a:t>ДЯКУЮ ЗА УВАГУ!</a:t>
            </a:r>
            <a:endParaRPr lang="en-US" sz="4000" dirty="0"/>
          </a:p>
        </p:txBody>
      </p:sp>
      <p:pic>
        <p:nvPicPr>
          <p:cNvPr id="17" name="Object 6" descr="preencoded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11700000">
            <a:off x="416585" y="-303071"/>
            <a:ext cx="2667000" cy="1571625"/>
          </a:xfrm>
          <a:prstGeom prst="rect">
            <a:avLst/>
          </a:prstGeom>
        </p:spPr>
      </p:pic>
      <p:pic>
        <p:nvPicPr>
          <p:cNvPr id="20" name="Object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3500000">
            <a:off x="2291799" y="-2200275"/>
            <a:ext cx="3969852" cy="4905375"/>
          </a:xfrm>
          <a:prstGeom prst="rect">
            <a:avLst/>
          </a:prstGeom>
        </p:spPr>
      </p:pic>
      <p:pic>
        <p:nvPicPr>
          <p:cNvPr id="21" name="Object 3" descr="preencoded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5652056" y="1694194"/>
            <a:ext cx="1072153" cy="1080990"/>
          </a:xfrm>
          <a:prstGeom prst="rect">
            <a:avLst/>
          </a:prstGeom>
        </p:spPr>
      </p:pic>
      <p:pic>
        <p:nvPicPr>
          <p:cNvPr id="22" name="Object 7" descr="preencoded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 rot="16200000">
            <a:off x="4838390" y="-348757"/>
            <a:ext cx="1571625" cy="2337983"/>
          </a:xfrm>
          <a:prstGeom prst="rect">
            <a:avLst/>
          </a:prstGeom>
        </p:spPr>
      </p:pic>
      <p:pic>
        <p:nvPicPr>
          <p:cNvPr id="23" name="Object 6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8982075" y="4352925"/>
            <a:ext cx="771525" cy="1333500"/>
          </a:xfrm>
          <a:prstGeom prst="rect">
            <a:avLst/>
          </a:prstGeom>
        </p:spPr>
      </p:pic>
      <p:sp>
        <p:nvSpPr>
          <p:cNvPr id="24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21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0025" y="1933575"/>
            <a:ext cx="7410450" cy="434715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2708291" cy="196739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786907" y="-12989"/>
            <a:ext cx="5964670" cy="73152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505575" y="638175"/>
            <a:ext cx="1676400" cy="3048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33425" y="6372225"/>
            <a:ext cx="1419225" cy="23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84933" y="3681555"/>
            <a:ext cx="76200" cy="154744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620125" y="5410200"/>
            <a:ext cx="885825" cy="9144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3814378">
            <a:off x="6123088" y="4228317"/>
            <a:ext cx="2441372" cy="13335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296275" y="4057650"/>
            <a:ext cx="1133475" cy="1143000"/>
          </a:xfrm>
          <a:prstGeom prst="rect">
            <a:avLst/>
          </a:prstGeom>
        </p:spPr>
      </p:pic>
      <p:sp>
        <p:nvSpPr>
          <p:cNvPr id="12" name="Object11"/>
          <p:cNvSpPr/>
          <p:nvPr/>
        </p:nvSpPr>
        <p:spPr>
          <a:xfrm>
            <a:off x="914400" y="2400300"/>
            <a:ext cx="6648450" cy="1104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4320"/>
              </a:lnSpc>
            </a:pPr>
            <a:endParaRPr lang="en-US" sz="3600" dirty="0"/>
          </a:p>
        </p:txBody>
      </p:sp>
      <p:sp>
        <p:nvSpPr>
          <p:cNvPr id="13" name="Object12"/>
          <p:cNvSpPr/>
          <p:nvPr/>
        </p:nvSpPr>
        <p:spPr>
          <a:xfrm>
            <a:off x="869315" y="3677285"/>
            <a:ext cx="5267325" cy="15525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0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Мета: </a:t>
            </a:r>
            <a:r>
              <a:rPr sz="2000" b="0" i="0" dirty="0">
                <a:solidFill>
                  <a:srgbClr val="000000"/>
                </a:solidFill>
                <a:latin typeface="Gilroy Medium" panose="00000600000000000000" pitchFamily="34" charset="0"/>
                <a:ea typeface="Gilroy Medium" panose="00000600000000000000" pitchFamily="34" charset="-122"/>
                <a:cs typeface="Gilroy Medium" panose="00000600000000000000" pitchFamily="34" charset="-120"/>
              </a:rPr>
              <a:t>ознайомлення студентів з основними вимогами медіакультури щодо проектування інтелектуального користувацького інтерфейсу</a:t>
            </a:r>
            <a:r>
              <a:rPr lang="ru-RU" sz="2000" b="0" i="0" dirty="0">
                <a:solidFill>
                  <a:srgbClr val="000000"/>
                </a:solidFill>
                <a:latin typeface="Gilroy Medium" panose="00000600000000000000" pitchFamily="34" charset="0"/>
                <a:ea typeface="Gilroy Medium" panose="00000600000000000000" pitchFamily="34" charset="-122"/>
                <a:cs typeface="Gilroy Medium" panose="00000600000000000000" pitchFamily="34" charset="-120"/>
              </a:rPr>
              <a:t>.</a:t>
            </a:r>
          </a:p>
        </p:txBody>
      </p:sp>
      <p:sp>
        <p:nvSpPr>
          <p:cNvPr id="14" name="Object15"/>
          <p:cNvSpPr/>
          <p:nvPr/>
        </p:nvSpPr>
        <p:spPr>
          <a:xfrm>
            <a:off x="657225" y="2449100"/>
            <a:ext cx="6648450" cy="1104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endParaRPr lang="uk-UA" altLang="en-US" sz="2400" b="1" dirty="0">
              <a:solidFill>
                <a:srgbClr val="000000"/>
              </a:solidFill>
              <a:latin typeface="Gilroy Bold" panose="00000800000000000000" pitchFamily="34" charset="0"/>
              <a:ea typeface="Gilroy Bold" panose="00000800000000000000" pitchFamily="34" charset="-122"/>
              <a:cs typeface="Gilroy Bold" panose="00000800000000000000" pitchFamily="34" charset="-120"/>
            </a:endParaRPr>
          </a:p>
        </p:txBody>
      </p:sp>
      <p:sp>
        <p:nvSpPr>
          <p:cNvPr id="16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2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657225" y="2647950"/>
            <a:ext cx="67481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Проектування інтелектуального користувацького</a:t>
            </a:r>
            <a:r>
              <a:rPr lang="uk-UA" alt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Gilroy" panose="00000500000000000000" charset="0"/>
                <a:ea typeface="Gilroy Bold" panose="00000800000000000000" pitchFamily="34" charset="-122"/>
                <a:cs typeface="Gilroy" panose="00000500000000000000" charset="0"/>
                <a:sym typeface="+mn-ea"/>
              </a:rPr>
              <a:t>інтерфейсу відповідно до вимог медіакультури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86450" y="1228725"/>
            <a:ext cx="3133725" cy="341121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86750" y="5181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2975" y="613473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667500" y="5743575"/>
            <a:ext cx="2667000" cy="15716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477000" y="714375"/>
            <a:ext cx="2828925" cy="51435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946607" y="1447800"/>
            <a:ext cx="6753225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4</a:t>
            </a:r>
            <a:r>
              <a:rPr lang="en-US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.1. </a:t>
            </a:r>
            <a:r>
              <a:rPr lang="uk-UA" sz="2700" b="1" dirty="0">
                <a:latin typeface="Gilroy" panose="00000500000000000000" pitchFamily="2" charset="-52"/>
                <a:sym typeface="+mn-ea"/>
              </a:rPr>
              <a:t>ПОНЯТТЯ КОРИСТУВАЛЬНИЦІКОГО ІНТЕРФЕЙСУ </a:t>
            </a:r>
          </a:p>
        </p:txBody>
      </p:sp>
      <p:sp>
        <p:nvSpPr>
          <p:cNvPr id="10" name="Object9"/>
          <p:cNvSpPr/>
          <p:nvPr/>
        </p:nvSpPr>
        <p:spPr>
          <a:xfrm>
            <a:off x="942975" y="2333625"/>
            <a:ext cx="7266940" cy="37350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uk-UA" altLang="en-US" sz="2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</a:t>
            </a:r>
            <a:r>
              <a:rPr lang="en-US" sz="2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ористувацький інтерфейс </a:t>
            </a:r>
            <a:r>
              <a:rPr lang="en-US" sz="200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</a:t>
            </a:r>
            <a:r>
              <a:rPr lang="en-US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сукупність засобів і методів, за допомогою яких користувач взаємодіє з різними машинами й пристроями</a:t>
            </a:r>
            <a:r>
              <a:rPr lang="uk-UA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.</a:t>
            </a:r>
          </a:p>
          <a:p>
            <a:pPr algn="l">
              <a:lnSpc>
                <a:spcPts val="2700"/>
              </a:lnSpc>
            </a:pPr>
            <a:endParaRPr lang="uk-UA" sz="200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uk-UA" sz="20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Сукупність програмних і апаратних засобів, що забезпечують взаємодію користувача з комп’ютером, основою якого є діалоги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3553" y="3472934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Gilroy" panose="00000500000000000000" pitchFamily="2" charset="-52"/>
            </a:endParaRPr>
          </a:p>
        </p:txBody>
      </p:sp>
      <p:sp>
        <p:nvSpPr>
          <p:cNvPr id="12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3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72392" y="1367405"/>
            <a:ext cx="3133725" cy="5810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752725"/>
            <a:ext cx="9753600" cy="456247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3600" cy="2419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15744" y="3276598"/>
            <a:ext cx="1933133" cy="19260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5638" y="2699505"/>
            <a:ext cx="848669" cy="84452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55010" y="5087006"/>
            <a:ext cx="838740" cy="8235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08305" y="5979091"/>
            <a:ext cx="618590" cy="5931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791325" y="5772150"/>
            <a:ext cx="238125" cy="7334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801100" y="1828800"/>
            <a:ext cx="238125" cy="7334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257675" y="2409825"/>
            <a:ext cx="5495925" cy="490537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477000" y="1466850"/>
            <a:ext cx="1826888" cy="1762213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885825" y="647700"/>
            <a:ext cx="7000875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sz="2700" b="1" dirty="0">
                <a:latin typeface="Gilroy" panose="00000500000000000000" pitchFamily="2" charset="-52"/>
                <a:sym typeface="+mn-ea"/>
              </a:rPr>
              <a:t>До обов’язкових елементів інтерфейсу користувача відносяться:</a:t>
            </a:r>
            <a:endParaRPr lang="en-US" sz="2700" dirty="0"/>
          </a:p>
        </p:txBody>
      </p:sp>
      <p:sp>
        <p:nvSpPr>
          <p:cNvPr id="14" name="Object13"/>
          <p:cNvSpPr/>
          <p:nvPr/>
        </p:nvSpPr>
        <p:spPr>
          <a:xfrm>
            <a:off x="1001395" y="2071370"/>
            <a:ext cx="4265295" cy="1157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набір завдань, які користувач вирішує за допомогою системи</a:t>
            </a:r>
            <a: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/>
            </a:r>
            <a:b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</a:br>
            <a: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/>
            </a:r>
            <a:b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</a:br>
            <a:endParaRPr lang="en-US" sz="100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15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4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pic>
        <p:nvPicPr>
          <p:cNvPr id="20" name="Object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4215" y="2040255"/>
            <a:ext cx="76200" cy="591185"/>
          </a:xfrm>
          <a:prstGeom prst="rect">
            <a:avLst/>
          </a:prstGeom>
        </p:spPr>
      </p:pic>
      <p:pic>
        <p:nvPicPr>
          <p:cNvPr id="17" name="Object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4215" y="3026410"/>
            <a:ext cx="76200" cy="633730"/>
          </a:xfrm>
          <a:prstGeom prst="rect">
            <a:avLst/>
          </a:prstGeom>
        </p:spPr>
      </p:pic>
      <p:pic>
        <p:nvPicPr>
          <p:cNvPr id="18" name="Object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4215" y="3917950"/>
            <a:ext cx="76200" cy="312420"/>
          </a:xfrm>
          <a:prstGeom prst="rect">
            <a:avLst/>
          </a:prstGeom>
        </p:spPr>
      </p:pic>
      <p:sp>
        <p:nvSpPr>
          <p:cNvPr id="19" name="Object13"/>
          <p:cNvSpPr/>
          <p:nvPr/>
        </p:nvSpPr>
        <p:spPr>
          <a:xfrm>
            <a:off x="1001395" y="2710815"/>
            <a:ext cx="4265295" cy="1953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метафора, що використовується системою</a:t>
            </a:r>
            <a: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/>
            </a:r>
            <a:b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</a:br>
            <a: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/>
            </a:r>
            <a:b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</a:br>
            <a:endParaRPr lang="en-US" sz="100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21" name="Object13"/>
          <p:cNvSpPr/>
          <p:nvPr/>
        </p:nvSpPr>
        <p:spPr>
          <a:xfrm>
            <a:off x="1001395" y="3776345"/>
            <a:ext cx="4265295" cy="5003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елементи керування системою</a:t>
            </a:r>
            <a:endParaRPr lang="en-US" sz="1000" b="1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22" name="Object13"/>
          <p:cNvSpPr/>
          <p:nvPr/>
        </p:nvSpPr>
        <p:spPr>
          <a:xfrm>
            <a:off x="1001395" y="4276725"/>
            <a:ext cx="4265295" cy="5359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навігація між блоками системи</a:t>
            </a:r>
          </a:p>
        </p:txBody>
      </p:sp>
      <p:sp>
        <p:nvSpPr>
          <p:cNvPr id="23" name="Object13"/>
          <p:cNvSpPr/>
          <p:nvPr/>
        </p:nvSpPr>
        <p:spPr>
          <a:xfrm>
            <a:off x="1001395" y="4756785"/>
            <a:ext cx="5357495" cy="6388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візуальний (і не тільки) дизайн екранів програми</a:t>
            </a:r>
          </a:p>
        </p:txBody>
      </p:sp>
      <p:pic>
        <p:nvPicPr>
          <p:cNvPr id="24" name="Object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4215" y="4444365"/>
            <a:ext cx="76200" cy="312420"/>
          </a:xfrm>
          <a:prstGeom prst="rect">
            <a:avLst/>
          </a:prstGeom>
        </p:spPr>
      </p:pic>
      <p:pic>
        <p:nvPicPr>
          <p:cNvPr id="25" name="Object 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04215" y="4956175"/>
            <a:ext cx="76200" cy="312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72392" y="1367403"/>
            <a:ext cx="3133725" cy="5810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752725"/>
            <a:ext cx="9753600" cy="456247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3600" cy="2419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15744" y="3276598"/>
            <a:ext cx="1933133" cy="19260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5638" y="2699505"/>
            <a:ext cx="848669" cy="84452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639050" y="5972175"/>
            <a:ext cx="848669" cy="84452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91325" y="5772150"/>
            <a:ext cx="238125" cy="7334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801100" y="1828800"/>
            <a:ext cx="238125" cy="7334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257675" y="2962275"/>
            <a:ext cx="5495925" cy="43529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905625" y="4743450"/>
            <a:ext cx="1276350" cy="129540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715125" y="1800225"/>
            <a:ext cx="1619250" cy="1543050"/>
          </a:xfrm>
          <a:prstGeom prst="rect">
            <a:avLst/>
          </a:prstGeom>
        </p:spPr>
      </p:pic>
      <p:sp>
        <p:nvSpPr>
          <p:cNvPr id="15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5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sp>
        <p:nvSpPr>
          <p:cNvPr id="18" name="Object12"/>
          <p:cNvSpPr/>
          <p:nvPr/>
        </p:nvSpPr>
        <p:spPr>
          <a:xfrm>
            <a:off x="885825" y="647700"/>
            <a:ext cx="7086600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sz="2700" b="1" dirty="0">
                <a:latin typeface="Gilroy" panose="00000500000000000000" pitchFamily="2" charset="-52"/>
                <a:sym typeface="+mn-ea"/>
              </a:rPr>
              <a:t>До обов’язкових елементів інтерфейсу користувача відносяться:</a:t>
            </a:r>
            <a:endParaRPr lang="en-US" sz="2700" dirty="0"/>
          </a:p>
        </p:txBody>
      </p:sp>
      <p:sp>
        <p:nvSpPr>
          <p:cNvPr id="23" name="Object13"/>
          <p:cNvSpPr/>
          <p:nvPr/>
        </p:nvSpPr>
        <p:spPr>
          <a:xfrm>
            <a:off x="1001395" y="2071370"/>
            <a:ext cx="4265295" cy="1157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засоби відображення інформації, відображувана інформація й формати</a:t>
            </a:r>
            <a: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/>
            </a:r>
            <a:br>
              <a:rPr lang="uk-UA" altLang="ru-RU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</a:br>
            <a: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/>
            </a:r>
            <a:br>
              <a:rPr lang="en-US" sz="1000"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</a:br>
            <a:endParaRPr lang="en-US" sz="100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pic>
        <p:nvPicPr>
          <p:cNvPr id="24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2002790"/>
            <a:ext cx="76200" cy="686435"/>
          </a:xfrm>
          <a:prstGeom prst="rect">
            <a:avLst/>
          </a:prstGeom>
        </p:spPr>
      </p:pic>
      <p:pic>
        <p:nvPicPr>
          <p:cNvPr id="25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3276600"/>
            <a:ext cx="76200" cy="633730"/>
          </a:xfrm>
          <a:prstGeom prst="rect">
            <a:avLst/>
          </a:prstGeom>
        </p:spPr>
      </p:pic>
      <p:pic>
        <p:nvPicPr>
          <p:cNvPr id="26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2821305"/>
            <a:ext cx="76200" cy="312420"/>
          </a:xfrm>
          <a:prstGeom prst="rect">
            <a:avLst/>
          </a:prstGeom>
        </p:spPr>
      </p:pic>
      <p:sp>
        <p:nvSpPr>
          <p:cNvPr id="27" name="Object13"/>
          <p:cNvSpPr/>
          <p:nvPr/>
        </p:nvSpPr>
        <p:spPr>
          <a:xfrm>
            <a:off x="955675" y="2694940"/>
            <a:ext cx="4265295" cy="486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пристрої та технології введення даних</a:t>
            </a:r>
            <a:endParaRPr lang="en-US" sz="100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  <a:sym typeface="+mn-ea"/>
            </a:endParaRPr>
          </a:p>
        </p:txBody>
      </p:sp>
      <p:sp>
        <p:nvSpPr>
          <p:cNvPr id="28" name="Object13"/>
          <p:cNvSpPr/>
          <p:nvPr/>
        </p:nvSpPr>
        <p:spPr>
          <a:xfrm>
            <a:off x="1001395" y="3276600"/>
            <a:ext cx="5353685" cy="5003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діалоги, взаємодія та транзакції між користувачем і комп’ютером</a:t>
            </a:r>
          </a:p>
        </p:txBody>
      </p:sp>
      <p:sp>
        <p:nvSpPr>
          <p:cNvPr id="29" name="Object13"/>
          <p:cNvSpPr/>
          <p:nvPr/>
        </p:nvSpPr>
        <p:spPr>
          <a:xfrm>
            <a:off x="1001395" y="3895725"/>
            <a:ext cx="4265295" cy="5359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зворотний зв’язок з користувачем</a:t>
            </a:r>
          </a:p>
        </p:txBody>
      </p:sp>
      <p:sp>
        <p:nvSpPr>
          <p:cNvPr id="30" name="Object13"/>
          <p:cNvSpPr/>
          <p:nvPr/>
        </p:nvSpPr>
        <p:spPr>
          <a:xfrm>
            <a:off x="1001395" y="4409440"/>
            <a:ext cx="5357495" cy="6388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b="1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підтримка прийняття рішень у конкретній предметній області</a:t>
            </a:r>
          </a:p>
        </p:txBody>
      </p:sp>
      <p:pic>
        <p:nvPicPr>
          <p:cNvPr id="31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4063365"/>
            <a:ext cx="76200" cy="312420"/>
          </a:xfrm>
          <a:prstGeom prst="rect">
            <a:avLst/>
          </a:prstGeom>
        </p:spPr>
      </p:pic>
      <p:pic>
        <p:nvPicPr>
          <p:cNvPr id="32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4497705"/>
            <a:ext cx="76200" cy="572135"/>
          </a:xfrm>
          <a:prstGeom prst="rect">
            <a:avLst/>
          </a:prstGeom>
        </p:spPr>
      </p:pic>
      <p:sp>
        <p:nvSpPr>
          <p:cNvPr id="33" name="Object13"/>
          <p:cNvSpPr/>
          <p:nvPr/>
        </p:nvSpPr>
        <p:spPr>
          <a:xfrm>
            <a:off x="997585" y="5202555"/>
            <a:ext cx="5357495" cy="6388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порядок використання програми </a:t>
            </a:r>
          </a:p>
          <a:p>
            <a:pPr algn="l">
              <a:lnSpc>
                <a:spcPts val="2700"/>
              </a:lnSpc>
            </a:pPr>
            <a:r>
              <a:rPr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 документація на неї</a:t>
            </a:r>
          </a:p>
        </p:txBody>
      </p:sp>
      <p:pic>
        <p:nvPicPr>
          <p:cNvPr id="34" name="Object 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04215" y="5305425"/>
            <a:ext cx="76200" cy="549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6089" y="2068830"/>
            <a:ext cx="3219441" cy="35089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51037" y="3282590"/>
            <a:ext cx="1072153" cy="108099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91475" y="4552950"/>
            <a:ext cx="1285875" cy="1333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72475" y="1390650"/>
            <a:ext cx="1304404" cy="13151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009650" y="1019175"/>
            <a:ext cx="6753225" cy="4095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ДИДАКТИЧНИЙ ІНТЕРФЕЙС</a:t>
            </a:r>
          </a:p>
        </p:txBody>
      </p:sp>
      <p:sp>
        <p:nvSpPr>
          <p:cNvPr id="9" name="Object8"/>
          <p:cNvSpPr/>
          <p:nvPr/>
        </p:nvSpPr>
        <p:spPr>
          <a:xfrm>
            <a:off x="1009650" y="1600200"/>
            <a:ext cx="6412230" cy="37706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uk-UA" alt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укупність перетворених методів дидактики, що здійснюють перетворення контенту з метою ефективного проведення інтерактивної роботи з вирішення спеціально підібраних професійно-ориєнтованих завдань.</a:t>
            </a:r>
          </a:p>
          <a:p>
            <a:pPr algn="l">
              <a:lnSpc>
                <a:spcPts val="2700"/>
              </a:lnSpc>
            </a:pPr>
            <a:endParaRPr lang="en-US" sz="225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Для проектування інтелектуального інтерфейсу користувача необхідно, у першу чергу, визначити основні параметри технологічної складової розробки інтерфейсу.</a:t>
            </a:r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12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05684" y="0"/>
            <a:ext cx="2447916" cy="208015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10475" y="1314450"/>
            <a:ext cx="1072153" cy="108099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77225" y="3686175"/>
            <a:ext cx="653928" cy="65932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35115" y="2797810"/>
            <a:ext cx="1898410" cy="238146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82000" y="5581650"/>
            <a:ext cx="1371600" cy="17335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81975" y="1685925"/>
            <a:ext cx="1571625" cy="233798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82025" y="3810000"/>
            <a:ext cx="1171575" cy="2573285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1778000"/>
            <a:ext cx="7400290" cy="866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uk-UA" altLang="en-US" sz="24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ПРОЦЕДУРНО-ОРІЄНТОВАНИЙ ІНТЕРФЕЙС</a:t>
            </a:r>
          </a:p>
        </p:txBody>
      </p:sp>
      <p:sp>
        <p:nvSpPr>
          <p:cNvPr id="12" name="Object11"/>
          <p:cNvSpPr/>
          <p:nvPr/>
        </p:nvSpPr>
        <p:spPr>
          <a:xfrm>
            <a:off x="666750" y="1685925"/>
            <a:ext cx="6670040" cy="53549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uk-UA" altLang="en-US" sz="28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</a:t>
            </a:r>
            <a:r>
              <a:rPr lang="en-US" sz="28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икористовує традиційну модель взаємодії з користувачем, засновану на поняттях «процедура» і «операція»</a:t>
            </a:r>
            <a:r>
              <a:rPr lang="uk-UA" altLang="en-US" sz="28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.</a:t>
            </a:r>
          </a:p>
          <a:p>
            <a:pPr algn="l">
              <a:lnSpc>
                <a:spcPts val="2700"/>
              </a:lnSpc>
            </a:pPr>
            <a:endParaRPr lang="uk-UA" altLang="en-US" sz="280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uk-UA" altLang="en-US" sz="28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У рамках цієї моделі програмне забезпечення надає користувачеві можливість виконання деяких дій, для яких користувач визначає відповідність даних і наслідком виконання яких є одержання бажаного результату.</a:t>
            </a:r>
          </a:p>
        </p:txBody>
      </p:sp>
      <p:sp>
        <p:nvSpPr>
          <p:cNvPr id="14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13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692879"/>
            <a:ext cx="9753600" cy="2622321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9751" y="0"/>
            <a:ext cx="8183849" cy="454816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05625" y="0"/>
            <a:ext cx="2667000" cy="200003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43175" y="6181725"/>
            <a:ext cx="2667000" cy="11334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67475" y="6276975"/>
            <a:ext cx="2828925" cy="514350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946607" y="1447800"/>
            <a:ext cx="6753225" cy="819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4.2. Об’єктно-орієнтований інтерфейс. Основні властивості GUI-інтерфейсу</a:t>
            </a:r>
            <a:r>
              <a:rPr lang="uk-UA" sz="2700" b="1" i="0" dirty="0">
                <a:solidFill>
                  <a:srgbClr val="000000"/>
                </a:solidFill>
                <a:latin typeface="Gilroy Bold" panose="00000800000000000000" pitchFamily="34" charset="0"/>
                <a:ea typeface="Gilroy Bold" panose="00000800000000000000" pitchFamily="34" charset="-122"/>
                <a:cs typeface="Gilroy Bold" panose="00000800000000000000" pitchFamily="34" charset="-120"/>
              </a:rPr>
              <a:t>.</a:t>
            </a:r>
            <a:endParaRPr lang="en-US" sz="2700" b="1" i="0" dirty="0">
              <a:solidFill>
                <a:srgbClr val="000000"/>
              </a:solidFill>
              <a:latin typeface="Gilroy Bold" panose="00000800000000000000" pitchFamily="34" charset="0"/>
              <a:ea typeface="Gilroy Bold" panose="00000800000000000000" pitchFamily="34" charset="-122"/>
              <a:cs typeface="Gilroy Bold" panose="00000800000000000000" pitchFamily="34" charset="-120"/>
            </a:endParaRPr>
          </a:p>
        </p:txBody>
      </p:sp>
      <p:sp>
        <p:nvSpPr>
          <p:cNvPr id="14" name="Object13"/>
          <p:cNvSpPr/>
          <p:nvPr/>
        </p:nvSpPr>
        <p:spPr>
          <a:xfrm>
            <a:off x="946785" y="2266950"/>
            <a:ext cx="6949440" cy="30638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24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Об’єктно-орієнтовані інтерфейси використовують модель взаємодії з користувачем, орієнтовану на маніпулювання об’єктами предметної області. </a:t>
            </a:r>
          </a:p>
          <a:p>
            <a:pPr algn="l">
              <a:lnSpc>
                <a:spcPts val="2340"/>
              </a:lnSpc>
            </a:pPr>
            <a:endParaRPr lang="en-US" sz="2400" b="0" i="0" dirty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340"/>
              </a:lnSpc>
            </a:pPr>
            <a:r>
              <a:rPr lang="en-US" sz="240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У рамках цієї моделі користувачеві надається можливість прямо взаємодіяти з кожним об’єктом і ініціювати виконання операцій, у процесі яких взаємодіють декілька об’єктів.</a:t>
            </a:r>
          </a:p>
        </p:txBody>
      </p:sp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8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7875" y="2775696"/>
            <a:ext cx="2435368" cy="155892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18650" y="3961888"/>
            <a:ext cx="2739786" cy="175378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67475" y="4000500"/>
            <a:ext cx="1085850" cy="111828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66557" y="0"/>
            <a:ext cx="38100" cy="29908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72438" y="0"/>
            <a:ext cx="38100" cy="2990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977188" y="0"/>
            <a:ext cx="38100" cy="29908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562850" y="1685925"/>
            <a:ext cx="1647825" cy="16478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72450" y="809625"/>
            <a:ext cx="1500215" cy="155711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83107" y="2403274"/>
            <a:ext cx="1670493" cy="180350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077075" y="5457825"/>
            <a:ext cx="1436377" cy="136326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181975" y="5305425"/>
            <a:ext cx="1118946" cy="1079332"/>
          </a:xfrm>
          <a:prstGeom prst="rect">
            <a:avLst/>
          </a:prstGeom>
        </p:spPr>
      </p:pic>
      <p:sp>
        <p:nvSpPr>
          <p:cNvPr id="14" name="Object13"/>
          <p:cNvSpPr/>
          <p:nvPr/>
        </p:nvSpPr>
        <p:spPr>
          <a:xfrm>
            <a:off x="216535" y="417195"/>
            <a:ext cx="7346315" cy="21570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sz="2400" b="1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Графічний інтерфейс</a:t>
            </a:r>
            <a:r>
              <a:rPr sz="240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 користувача визначається як стиль взаємодії «користувач — комп’ютер», у якому застосовуються чотири базових елементи: вікна, піктограми, меню й вказівники</a:t>
            </a:r>
            <a:r>
              <a:rPr lang="en-US" sz="240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  <a:sym typeface="+mn-ea"/>
              </a:rPr>
              <a:t>.</a:t>
            </a:r>
          </a:p>
        </p:txBody>
      </p:sp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7</a:t>
            </a:r>
            <a:endParaRPr lang="ru-RU" sz="2800" b="1" dirty="0">
              <a:latin typeface="Gilroy" panose="00000500000000000000" pitchFamily="2" charset="-52"/>
            </a:endParaRPr>
          </a:p>
        </p:txBody>
      </p:sp>
      <p:pic>
        <p:nvPicPr>
          <p:cNvPr id="80912" name="Рисунок 809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23466" r="9723" b="9779"/>
          <a:stretch>
            <a:fillRect/>
          </a:stretch>
        </p:blipFill>
        <p:spPr>
          <a:xfrm>
            <a:off x="216535" y="2700655"/>
            <a:ext cx="5377180" cy="39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Произвольный</PresentationFormat>
  <Paragraphs>141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</cp:revision>
  <dcterms:created xsi:type="dcterms:W3CDTF">2021-11-20T16:47:00Z</dcterms:created>
  <dcterms:modified xsi:type="dcterms:W3CDTF">2022-01-28T12:06:05Z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7AC97B07886F4451B819DD5D545552A0</vt:lpwstr>
  </property>
  <property fmtid="{D5CDD505-2E9C-101B-9397-08002B2CF9AE}" pid="3" name="KSOProductBuildVer">
    <vt:lpwstr>1033-11.2.0.10382</vt:lpwstr>
  </property>
</Properties>
</file>