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70" r:id="rId14"/>
    <p:sldId id="272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CFF"/>
    <a:srgbClr val="D0D3FE"/>
    <a:srgbClr val="DFD6FF"/>
    <a:srgbClr val="DF69AD"/>
    <a:srgbClr val="E6E6E6"/>
    <a:srgbClr val="E0E3FE"/>
    <a:srgbClr val="F1E0FC"/>
    <a:srgbClr val="F4D6D0"/>
    <a:srgbClr val="F8E5E0"/>
    <a:srgbClr val="F8EA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53" autoAdjust="0"/>
    <p:restoredTop sz="93969" autoAdjust="0"/>
  </p:normalViewPr>
  <p:slideViewPr>
    <p:cSldViewPr snapToGrid="0">
      <p:cViewPr>
        <p:scale>
          <a:sx n="50" d="100"/>
          <a:sy n="50" d="100"/>
        </p:scale>
        <p:origin x="-708" y="-588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E:\&#1042;&#1055;\&#1041;&#1086;&#109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6350" cap="flat" cmpd="sng" algn="ctr">
              <a:solidFill>
                <a:schemeClr val="accent3"/>
              </a:solidFill>
              <a:prstDash val="solid"/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Лист1!$A$1:$A$6</c:f>
              <c:strCache>
                <c:ptCount val="6"/>
                <c:pt idx="0">
                  <c:v>Цілодобова підтримка</c:v>
                </c:pt>
                <c:pt idx="1">
                  <c:v>Миттєва відповідь</c:v>
                </c:pt>
                <c:pt idx="2">
                  <c:v>Більш простий спосіб комунікації</c:v>
                </c:pt>
                <c:pt idx="3">
                  <c:v>Легкість у використанні</c:v>
                </c:pt>
                <c:pt idx="4">
                  <c:v>Дружній тон у спілкуванні</c:v>
                </c:pt>
                <c:pt idx="5">
                  <c:v>Швидкість у вирішенні проблеми</c:v>
                </c:pt>
              </c:strCache>
            </c:strRef>
          </c:cat>
          <c:val>
            <c:numRef>
              <c:f>Лист1!$B$1:$B$6</c:f>
              <c:numCache>
                <c:formatCode>0%</c:formatCode>
                <c:ptCount val="6"/>
                <c:pt idx="0">
                  <c:v>0.64</c:v>
                </c:pt>
                <c:pt idx="1">
                  <c:v>0.55000000000000004</c:v>
                </c:pt>
                <c:pt idx="2">
                  <c:v>0.51</c:v>
                </c:pt>
                <c:pt idx="3">
                  <c:v>0.43</c:v>
                </c:pt>
                <c:pt idx="4">
                  <c:v>0.32</c:v>
                </c:pt>
                <c:pt idx="5">
                  <c:v>0.43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17894528"/>
        <c:axId val="117892992"/>
      </c:barChart>
      <c:catAx>
        <c:axId val="117894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pPr>
            <a:endParaRPr lang="ru-RU"/>
          </a:p>
        </c:txPr>
        <c:crossAx val="117892992"/>
        <c:crosses val="autoZero"/>
        <c:auto val="1"/>
        <c:lblAlgn val="l"/>
        <c:lblOffset val="100"/>
        <c:noMultiLvlLbl val="0"/>
      </c:catAx>
      <c:valAx>
        <c:axId val="117892992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894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2400" b="1" i="0" u="none" strike="noStrike" baseline="0" dirty="0">
                <a:effectLst/>
              </a:rPr>
              <a:t>Найпопулярніші </a:t>
            </a:r>
            <a:r>
              <a:rPr lang="uk-UA" sz="2400" b="1" i="0" u="none" strike="noStrike" baseline="0" dirty="0">
                <a:effectLst/>
                <a:ea typeface="Arial" panose="020B0604020202020204" pitchFamily="34" charset="0"/>
              </a:rPr>
              <a:t>месенджери</a:t>
            </a:r>
            <a:r>
              <a:rPr lang="uk-UA" sz="2400" b="1" i="0" u="none" strike="noStrike" baseline="0" dirty="0">
                <a:effectLst/>
              </a:rPr>
              <a:t> в Україні</a:t>
            </a:r>
            <a:endParaRPr lang="ru-RU" sz="24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6350" cap="flat" cmpd="sng" algn="ctr">
              <a:solidFill>
                <a:schemeClr val="accent1"/>
              </a:solidFill>
              <a:prstDash val="solid"/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Лист2!$A$1:$A$6</c:f>
              <c:strCache>
                <c:ptCount val="6"/>
                <c:pt idx="0">
                  <c:v>Viber</c:v>
                </c:pt>
                <c:pt idx="1">
                  <c:v>Facebook Messenger</c:v>
                </c:pt>
                <c:pt idx="2">
                  <c:v>Telegram</c:v>
                </c:pt>
                <c:pt idx="3">
                  <c:v>WhatsApp</c:v>
                </c:pt>
                <c:pt idx="4">
                  <c:v>Skype</c:v>
                </c:pt>
                <c:pt idx="5">
                  <c:v>ВКонтакте</c:v>
                </c:pt>
              </c:strCache>
            </c:strRef>
          </c:cat>
          <c:val>
            <c:numRef>
              <c:f>Лист2!$B$1:$B$6</c:f>
              <c:numCache>
                <c:formatCode>0%</c:formatCode>
                <c:ptCount val="6"/>
                <c:pt idx="0">
                  <c:v>0.87</c:v>
                </c:pt>
                <c:pt idx="1">
                  <c:v>0.48</c:v>
                </c:pt>
                <c:pt idx="2">
                  <c:v>0.4</c:v>
                </c:pt>
                <c:pt idx="3">
                  <c:v>0.31</c:v>
                </c:pt>
                <c:pt idx="4">
                  <c:v>0.21</c:v>
                </c:pt>
                <c:pt idx="5">
                  <c:v>0.21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11112192"/>
        <c:axId val="111114880"/>
      </c:barChart>
      <c:catAx>
        <c:axId val="111112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pPr>
            <a:endParaRPr lang="ru-RU"/>
          </a:p>
        </c:txPr>
        <c:crossAx val="111114880"/>
        <c:crosses val="autoZero"/>
        <c:auto val="1"/>
        <c:lblAlgn val="ctr"/>
        <c:lblOffset val="100"/>
        <c:noMultiLvlLbl val="0"/>
      </c:catAx>
      <c:valAx>
        <c:axId val="111114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112192"/>
        <c:crosses val="autoZero"/>
        <c:crossBetween val="between"/>
        <c:minorUnit val="0.0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3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3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00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C3A75-D721-4994-8159-51E53BA3514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7FABD-AA63-4C41-882E-A1C757FDC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04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97FABD-AA63-4C41-882E-A1C757FDC85D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2AF0-30E5-46A8-A6F1-503CF8FE10F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13CC-05D2-4C59-92B1-4F291C09EB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2AF0-30E5-46A8-A6F1-503CF8FE10F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13CC-05D2-4C59-92B1-4F291C09EB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2AF0-30E5-46A8-A6F1-503CF8FE10F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13CC-05D2-4C59-92B1-4F291C09EB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2AF0-30E5-46A8-A6F1-503CF8FE10F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13CC-05D2-4C59-92B1-4F291C09EB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2AF0-30E5-46A8-A6F1-503CF8FE10F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13CC-05D2-4C59-92B1-4F291C09EB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2AF0-30E5-46A8-A6F1-503CF8FE10F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13CC-05D2-4C59-92B1-4F291C09EB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2AF0-30E5-46A8-A6F1-503CF8FE10F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13CC-05D2-4C59-92B1-4F291C09EB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2AF0-30E5-46A8-A6F1-503CF8FE10F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13CC-05D2-4C59-92B1-4F291C09EB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2AF0-30E5-46A8-A6F1-503CF8FE10F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13CC-05D2-4C59-92B1-4F291C09EB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2AF0-30E5-46A8-A6F1-503CF8FE10F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13CC-05D2-4C59-92B1-4F291C09EB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2AF0-30E5-46A8-A6F1-503CF8FE10F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13CC-05D2-4C59-92B1-4F291C09EB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62AF0-30E5-46A8-A6F1-503CF8FE10F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113CC-05D2-4C59-92B1-4F291C09EB3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svg"/><Relationship Id="rId5" Type="http://schemas.openxmlformats.org/officeDocument/2006/relationships/image" Target="../media/image5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6.png"/><Relationship Id="rId7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16.png"/><Relationship Id="rId5" Type="http://schemas.openxmlformats.org/officeDocument/2006/relationships/image" Target="../media/image43.png"/><Relationship Id="rId10" Type="http://schemas.openxmlformats.org/officeDocument/2006/relationships/image" Target="../media/image21.png"/><Relationship Id="rId4" Type="http://schemas.openxmlformats.org/officeDocument/2006/relationships/image" Target="../media/image42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3.png"/><Relationship Id="rId5" Type="http://schemas.openxmlformats.org/officeDocument/2006/relationships/image" Target="../media/image26.png"/><Relationship Id="rId10" Type="http://schemas.openxmlformats.org/officeDocument/2006/relationships/image" Target="../media/image53.jpeg"/><Relationship Id="rId4" Type="http://schemas.openxmlformats.org/officeDocument/2006/relationships/image" Target="../media/image33.png"/><Relationship Id="rId9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6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12" Type="http://schemas.openxmlformats.org/officeDocument/2006/relationships/image" Target="../media/image55.png"/><Relationship Id="rId17" Type="http://schemas.openxmlformats.org/officeDocument/2006/relationships/image" Target="../media/image59.jpeg"/><Relationship Id="rId2" Type="http://schemas.openxmlformats.org/officeDocument/2006/relationships/image" Target="../media/image28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54.png"/><Relationship Id="rId5" Type="http://schemas.openxmlformats.org/officeDocument/2006/relationships/image" Target="../media/image29.png"/><Relationship Id="rId15" Type="http://schemas.openxmlformats.org/officeDocument/2006/relationships/image" Target="../media/image1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.wdp"/><Relationship Id="rId7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9.svg"/><Relationship Id="rId5" Type="http://schemas.openxmlformats.org/officeDocument/2006/relationships/image" Target="../media/image17.png"/><Relationship Id="rId10" Type="http://schemas.openxmlformats.org/officeDocument/2006/relationships/image" Target="../media/image57.png"/><Relationship Id="rId4" Type="http://schemas.openxmlformats.org/officeDocument/2006/relationships/image" Target="../media/image2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0.svg"/><Relationship Id="rId5" Type="http://schemas.openxmlformats.org/officeDocument/2006/relationships/image" Target="../media/image11.png"/><Relationship Id="rId10" Type="http://schemas.openxmlformats.org/officeDocument/2006/relationships/image" Target="../media/image60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2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30.png"/><Relationship Id="rId5" Type="http://schemas.openxmlformats.org/officeDocument/2006/relationships/image" Target="../media/image21.svg"/><Relationship Id="rId10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65.png"/><Relationship Id="rId10" Type="http://schemas.openxmlformats.org/officeDocument/2006/relationships/image" Target="../media/image26.png"/><Relationship Id="rId4" Type="http://schemas.openxmlformats.org/officeDocument/2006/relationships/image" Target="../media/image22.sv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1.sv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7.png"/><Relationship Id="rId3" Type="http://schemas.openxmlformats.org/officeDocument/2006/relationships/image" Target="../media/image10.svg"/><Relationship Id="rId7" Type="http://schemas.openxmlformats.org/officeDocument/2006/relationships/image" Target="../media/image11.svg"/><Relationship Id="rId12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2.sv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9.png"/><Relationship Id="rId7" Type="http://schemas.openxmlformats.org/officeDocument/2006/relationships/image" Target="../media/image2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3.png"/><Relationship Id="rId7" Type="http://schemas.openxmlformats.org/officeDocument/2006/relationships/image" Target="../media/image16.png"/><Relationship Id="rId12" Type="http://schemas.openxmlformats.org/officeDocument/2006/relationships/image" Target="../media/image2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64.png"/><Relationship Id="rId5" Type="http://schemas.openxmlformats.org/officeDocument/2006/relationships/image" Target="../media/image7.png"/><Relationship Id="rId10" Type="http://schemas.openxmlformats.org/officeDocument/2006/relationships/image" Target="../media/image72.png"/><Relationship Id="rId4" Type="http://schemas.openxmlformats.org/officeDocument/2006/relationships/image" Target="../media/image12.png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75.png"/><Relationship Id="rId3" Type="http://schemas.openxmlformats.org/officeDocument/2006/relationships/image" Target="../media/image22.svg"/><Relationship Id="rId7" Type="http://schemas.openxmlformats.org/officeDocument/2006/relationships/image" Target="../media/image7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73.png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2.svg"/><Relationship Id="rId7" Type="http://schemas.openxmlformats.org/officeDocument/2006/relationships/image" Target="../media/image7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25.svg"/><Relationship Id="rId4" Type="http://schemas.openxmlformats.org/officeDocument/2006/relationships/image" Target="../media/image38.png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9.png"/><Relationship Id="rId3" Type="http://schemas.openxmlformats.org/officeDocument/2006/relationships/image" Target="../media/image22.svg"/><Relationship Id="rId7" Type="http://schemas.openxmlformats.org/officeDocument/2006/relationships/image" Target="../media/image83.png"/><Relationship Id="rId12" Type="http://schemas.openxmlformats.org/officeDocument/2006/relationships/image" Target="../media/image2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0.png"/><Relationship Id="rId5" Type="http://schemas.openxmlformats.org/officeDocument/2006/relationships/image" Target="../media/image81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2.png"/><Relationship Id="rId7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5.png"/><Relationship Id="rId10" Type="http://schemas.openxmlformats.org/officeDocument/2006/relationships/image" Target="../media/image22.png"/><Relationship Id="rId4" Type="http://schemas.openxmlformats.org/officeDocument/2006/relationships/image" Target="../media/image84.png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87.png"/><Relationship Id="rId9" Type="http://schemas.openxmlformats.org/officeDocument/2006/relationships/image" Target="../media/image2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chart" Target="../charts/chart1.xml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svg"/><Relationship Id="rId3" Type="http://schemas.openxmlformats.org/officeDocument/2006/relationships/chart" Target="../charts/chart2.xml"/><Relationship Id="rId7" Type="http://schemas.openxmlformats.org/officeDocument/2006/relationships/image" Target="../media/image20.png"/><Relationship Id="rId12" Type="http://schemas.openxmlformats.org/officeDocument/2006/relationships/image" Target="../media/image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.svg"/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12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.svg"/><Relationship Id="rId5" Type="http://schemas.openxmlformats.org/officeDocument/2006/relationships/image" Target="../media/image2.png"/><Relationship Id="rId15" Type="http://schemas.openxmlformats.org/officeDocument/2006/relationships/image" Target="../media/image31.pn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1.sv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openxmlformats.org/officeDocument/2006/relationships/image" Target="../media/image5.svg"/><Relationship Id="rId12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6.png"/><Relationship Id="rId3" Type="http://schemas.openxmlformats.org/officeDocument/2006/relationships/image" Target="../media/image5.sv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16.svg"/><Relationship Id="rId1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7.png"/><Relationship Id="rId12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5" Type="http://schemas.openxmlformats.org/officeDocument/2006/relationships/image" Target="../media/image3.svg"/><Relationship Id="rId10" Type="http://schemas.openxmlformats.org/officeDocument/2006/relationships/image" Target="../media/image45.png"/><Relationship Id="rId4" Type="http://schemas.openxmlformats.org/officeDocument/2006/relationships/image" Target="../media/image16.svg"/><Relationship Id="rId9" Type="http://schemas.openxmlformats.org/officeDocument/2006/relationships/image" Target="../media/image44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3952" y="1721755"/>
            <a:ext cx="8534315" cy="363855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62700" y="-1"/>
            <a:ext cx="5829300" cy="86296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96689" y="2418239"/>
            <a:ext cx="7429919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</a:rPr>
              <a:t>Тема </a:t>
            </a:r>
            <a:r>
              <a:rPr lang="en-US" sz="2800" b="1" dirty="0" smtClean="0">
                <a:latin typeface="Arial" panose="020B0604020202020204" pitchFamily="34" charset="0"/>
              </a:rPr>
              <a:t>7</a:t>
            </a:r>
            <a:r>
              <a:rPr lang="en-US" sz="2800" b="1" dirty="0">
                <a:latin typeface="Arial" panose="020B0604020202020204" pitchFamily="34" charset="0"/>
              </a:rPr>
              <a:t>.</a:t>
            </a:r>
            <a:r>
              <a:rPr lang="en-US" sz="3000" b="1" dirty="0">
                <a:latin typeface="Arial" panose="020B0604020202020204" pitchFamily="34" charset="0"/>
              </a:rPr>
              <a:t/>
            </a:r>
            <a:br>
              <a:rPr lang="en-US" sz="3000" b="1" dirty="0">
                <a:latin typeface="Arial" panose="020B0604020202020204" pitchFamily="34" charset="0"/>
              </a:rPr>
            </a:br>
            <a:r>
              <a:rPr lang="uk-UA" sz="3000" b="1" dirty="0">
                <a:latin typeface="Arial" panose="020B0604020202020204" pitchFamily="34" charset="0"/>
              </a:rPr>
              <a:t>Особливості розробки </a:t>
            </a:r>
            <a:r>
              <a:rPr lang="uk-UA" sz="3000" b="1" dirty="0" err="1">
                <a:latin typeface="Arial" panose="020B0604020202020204" pitchFamily="34" charset="0"/>
              </a:rPr>
              <a:t>Telegram</a:t>
            </a:r>
            <a:r>
              <a:rPr lang="uk-UA" sz="3000" b="1" dirty="0">
                <a:latin typeface="Arial" panose="020B0604020202020204" pitchFamily="34" charset="0"/>
              </a:rPr>
              <a:t>-ботів</a:t>
            </a:r>
            <a:endParaRPr lang="en-US" sz="3000" b="1" dirty="0">
              <a:latin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5400000">
            <a:off x="1797505" y="-957423"/>
            <a:ext cx="422227" cy="3259591"/>
          </a:xfrm>
          <a:prstGeom prst="rect">
            <a:avLst/>
          </a:prstGeom>
        </p:spPr>
      </p:pic>
      <p:pic>
        <p:nvPicPr>
          <p:cNvPr id="23" name="Object 8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506198" y="3417160"/>
            <a:ext cx="885825" cy="914400"/>
          </a:xfrm>
          <a:prstGeom prst="rect">
            <a:avLst/>
          </a:prstGeom>
        </p:spPr>
      </p:pic>
      <p:pic>
        <p:nvPicPr>
          <p:cNvPr id="24" name="Object 8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8219268" y="4286722"/>
            <a:ext cx="1158550" cy="1260462"/>
          </a:xfrm>
          <a:prstGeom prst="rect">
            <a:avLst/>
          </a:prstGeom>
        </p:spPr>
      </p:pic>
      <p:pic>
        <p:nvPicPr>
          <p:cNvPr id="25" name="Object 9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3766936">
            <a:off x="5471305" y="-1504091"/>
            <a:ext cx="5495925" cy="43529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383430" y="1194062"/>
            <a:ext cx="1425139" cy="14251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5400000">
            <a:off x="1797505" y="4555832"/>
            <a:ext cx="422227" cy="325959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160713" y="3559363"/>
            <a:ext cx="68490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Мета вивчення теми </a:t>
            </a:r>
            <a:r>
              <a:rPr lang="uk-UA" sz="20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– </a:t>
            </a:r>
            <a:r>
              <a:rPr lang="uk-UA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ознайомлення зі специфікою розробки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Telegram-</a:t>
            </a:r>
            <a:r>
              <a:rPr lang="uk-UA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ботів згідно принципів культури цифрових медіа</a:t>
            </a:r>
            <a:endParaRPr lang="en-US" sz="2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19630" y="0"/>
            <a:ext cx="757237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10550" y="170957"/>
            <a:ext cx="9570900" cy="500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uk-UA" sz="2400" b="1" dirty="0">
                <a:latin typeface="Arial" panose="020B0604020202020204" pitchFamily="34" charset="0"/>
                <a:ea typeface="Cambria" panose="02040503050406030204" pitchFamily="18" charset="0"/>
              </a:rPr>
              <a:t>Порівняння особливостей елементів інтерфейсу месенджерів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8933" y="1267511"/>
            <a:ext cx="98499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Viber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19630" y="1267008"/>
            <a:ext cx="1545616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874427" y="1046628"/>
            <a:ext cx="1742785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Facebook</a:t>
            </a:r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Messenger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8078" y="760504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</a:rPr>
              <a:t>3.</a:t>
            </a:r>
            <a:r>
              <a:rPr lang="uk-UA" u="sng" dirty="0">
                <a:latin typeface="Arial" panose="020B0604020202020204" pitchFamily="34" charset="0"/>
              </a:rPr>
              <a:t> Відео</a:t>
            </a:r>
            <a:endParaRPr lang="en-US" u="sng" dirty="0">
              <a:latin typeface="Arial" panose="020B0604020202020204" pitchFamily="34" charset="0"/>
            </a:endParaRPr>
          </a:p>
        </p:txBody>
      </p:sp>
      <p:pic>
        <p:nvPicPr>
          <p:cNvPr id="37" name="Object 9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04749" y="421282"/>
            <a:ext cx="238125" cy="733425"/>
          </a:xfrm>
          <a:prstGeom prst="rect">
            <a:avLst/>
          </a:prstGeom>
        </p:spPr>
      </p:pic>
      <p:pic>
        <p:nvPicPr>
          <p:cNvPr id="38" name="Object 9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9126" y="421282"/>
            <a:ext cx="238125" cy="7334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52" y="1232551"/>
            <a:ext cx="500650" cy="5006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519" y="1134380"/>
            <a:ext cx="620134" cy="62013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81" y="1139385"/>
            <a:ext cx="610124" cy="6101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8933" y="1996342"/>
            <a:ext cx="2484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</a:rPr>
              <a:t>Максимальний розмір - 50 MB</a:t>
            </a:r>
            <a:endParaRPr lang="en-US" dirty="0">
              <a:latin typeface="Arial" panose="020B0604020202020204" pitchFamily="34" charset="0"/>
            </a:endParaRPr>
          </a:p>
          <a:p>
            <a:r>
              <a:rPr lang="uk-UA" dirty="0">
                <a:latin typeface="Arial" panose="020B0604020202020204" pitchFamily="34" charset="0"/>
              </a:rPr>
              <a:t>Підтримується тільки формат mp4, H264.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10203" y="1877529"/>
            <a:ext cx="3002142" cy="1291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dirty="0">
                <a:latin typeface="Arial" panose="020B0604020202020204" pitchFamily="34" charset="0"/>
              </a:rPr>
              <a:t>Максимальний розмір - 1.5GB. Можна відправляти будь-які формати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865235" y="1996440"/>
            <a:ext cx="2943225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</a:rPr>
              <a:t>Максимальний розмір - до 1 GB</a:t>
            </a:r>
            <a:endParaRPr lang="en-US" dirty="0">
              <a:latin typeface="Arial" panose="020B0604020202020204" pitchFamily="34" charset="0"/>
            </a:endParaRPr>
          </a:p>
          <a:p>
            <a:r>
              <a:rPr lang="uk-UA" dirty="0">
                <a:latin typeface="Arial" panose="020B0604020202020204" pitchFamily="34" charset="0"/>
              </a:rPr>
              <a:t>Рекомендовані MP4 або MOV, але інші формати також підтримуються</a:t>
            </a:r>
            <a:endParaRPr lang="en-US" sz="2000" dirty="0">
              <a:latin typeface="Arial" panose="020B0604020202020204" pitchFamily="34" charset="0"/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7"/>
          <a:srcRect l="46210" t="30565" b="26505"/>
          <a:stretch>
            <a:fillRect/>
          </a:stretch>
        </p:blipFill>
        <p:spPr bwMode="auto">
          <a:xfrm>
            <a:off x="828675" y="3724275"/>
            <a:ext cx="2113280" cy="2780030"/>
          </a:xfrm>
          <a:prstGeom prst="rect">
            <a:avLst/>
          </a:prstGeom>
          <a:ln>
            <a:noFill/>
          </a:ln>
        </p:spPr>
      </p:pic>
      <p:pic>
        <p:nvPicPr>
          <p:cNvPr id="24" name="Рисунок 23"/>
          <p:cNvPicPr/>
          <p:nvPr/>
        </p:nvPicPr>
        <p:blipFill rotWithShape="1">
          <a:blip r:embed="rId8"/>
          <a:srcRect l="41823" t="44384" r="6890" b="16076"/>
          <a:stretch>
            <a:fillRect/>
          </a:stretch>
        </p:blipFill>
        <p:spPr bwMode="auto">
          <a:xfrm>
            <a:off x="8874125" y="3726815"/>
            <a:ext cx="2007235" cy="2876550"/>
          </a:xfrm>
          <a:prstGeom prst="rect">
            <a:avLst/>
          </a:prstGeom>
          <a:ln>
            <a:noFill/>
          </a:ln>
        </p:spPr>
      </p:pic>
      <p:pic>
        <p:nvPicPr>
          <p:cNvPr id="25" name="Рисунок 24"/>
          <p:cNvPicPr/>
          <p:nvPr/>
        </p:nvPicPr>
        <p:blipFill rotWithShape="1">
          <a:blip r:embed="rId9"/>
          <a:srcRect l="37749" t="27270" b="15530"/>
          <a:stretch>
            <a:fillRect/>
          </a:stretch>
        </p:blipFill>
        <p:spPr bwMode="auto">
          <a:xfrm>
            <a:off x="5066665" y="3724910"/>
            <a:ext cx="1771650" cy="2879090"/>
          </a:xfrm>
          <a:prstGeom prst="rect">
            <a:avLst/>
          </a:prstGeom>
          <a:ln>
            <a:noFill/>
          </a:ln>
        </p:spPr>
      </p:pic>
      <p:pic>
        <p:nvPicPr>
          <p:cNvPr id="26" name="Object 4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18960" y="494358"/>
            <a:ext cx="772004" cy="769163"/>
          </a:xfrm>
          <a:prstGeom prst="rect">
            <a:avLst/>
          </a:prstGeom>
        </p:spPr>
      </p:pic>
      <p:pic>
        <p:nvPicPr>
          <p:cNvPr id="21" name="Object 5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0800000">
            <a:off x="6380711" y="5075499"/>
            <a:ext cx="1452053" cy="15282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ject 5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76313" y="2774854"/>
            <a:ext cx="3860481" cy="4062954"/>
          </a:xfrm>
          <a:prstGeom prst="rect">
            <a:avLst/>
          </a:prstGeom>
        </p:spPr>
      </p:pic>
      <p:pic>
        <p:nvPicPr>
          <p:cNvPr id="5" name="Object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19630" y="0"/>
            <a:ext cx="7572370" cy="6858000"/>
          </a:xfrm>
          <a:prstGeom prst="rect">
            <a:avLst/>
          </a:prstGeom>
        </p:spPr>
      </p:pic>
      <p:pic>
        <p:nvPicPr>
          <p:cNvPr id="27" name="Object 5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0234975" y="4371349"/>
            <a:ext cx="1813669" cy="16998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10550" y="170957"/>
            <a:ext cx="9570900" cy="500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uk-UA" sz="2400" b="1" dirty="0">
                <a:latin typeface="Arial" panose="020B0604020202020204" pitchFamily="34" charset="0"/>
                <a:ea typeface="Cambria" panose="02040503050406030204" pitchFamily="18" charset="0"/>
              </a:rPr>
              <a:t>Порівняння особливостей елементів інтерфейсу месенджерів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90612" y="1224637"/>
            <a:ext cx="98499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Viber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71321" y="1916008"/>
            <a:ext cx="26772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</a:rPr>
              <a:t>Зображення в форматі JPEG або PNG, до 500 </a:t>
            </a:r>
            <a:r>
              <a:rPr lang="uk-UA" dirty="0" err="1">
                <a:latin typeface="Arial" panose="020B0604020202020204" pitchFamily="34" charset="0"/>
              </a:rPr>
              <a:t>kb</a:t>
            </a:r>
            <a:r>
              <a:rPr lang="uk-UA" dirty="0">
                <a:latin typeface="Arial" panose="020B0604020202020204" pitchFamily="34" charset="0"/>
              </a:rPr>
              <a:t>. До 3 кнопок. Опис (до </a:t>
            </a:r>
            <a:r>
              <a:rPr lang="uk-UA" dirty="0" err="1">
                <a:latin typeface="Arial" panose="020B0604020202020204" pitchFamily="34" charset="0"/>
              </a:rPr>
              <a:t>to</a:t>
            </a:r>
            <a:r>
              <a:rPr lang="uk-UA" dirty="0">
                <a:latin typeface="Arial" panose="020B0604020202020204" pitchFamily="34" charset="0"/>
              </a:rPr>
              <a:t> 120 символів). Максимум 6 карток в одному </a:t>
            </a:r>
            <a:r>
              <a:rPr lang="uk-UA" dirty="0" err="1">
                <a:latin typeface="Arial" panose="020B0604020202020204" pitchFamily="34" charset="0"/>
              </a:rPr>
              <a:t>слайдері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134982" y="1911133"/>
            <a:ext cx="29766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>
                <a:latin typeface="Arial" panose="020B0604020202020204" pitchFamily="34" charset="0"/>
              </a:rPr>
              <a:t>Слайдер</a:t>
            </a:r>
            <a:r>
              <a:rPr lang="uk-UA" dirty="0">
                <a:latin typeface="Arial" panose="020B0604020202020204" pitchFamily="34" charset="0"/>
              </a:rPr>
              <a:t> відсутній, можливо відсилати по одній картці.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566861" y="1850440"/>
            <a:ext cx="3137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</a:rPr>
              <a:t>Зображення в форматі </a:t>
            </a:r>
            <a:r>
              <a:rPr lang="uk-UA" dirty="0" err="1">
                <a:latin typeface="Arial" panose="020B0604020202020204" pitchFamily="34" charset="0"/>
              </a:rPr>
              <a:t>jpg</a:t>
            </a:r>
            <a:r>
              <a:rPr lang="uk-UA" dirty="0">
                <a:latin typeface="Arial" panose="020B0604020202020204" pitchFamily="34" charset="0"/>
              </a:rPr>
              <a:t>, </a:t>
            </a:r>
            <a:r>
              <a:rPr lang="uk-UA" dirty="0" err="1">
                <a:latin typeface="Arial" panose="020B0604020202020204" pitchFamily="34" charset="0"/>
              </a:rPr>
              <a:t>png</a:t>
            </a:r>
            <a:r>
              <a:rPr lang="uk-UA" dirty="0">
                <a:latin typeface="Arial" panose="020B0604020202020204" pitchFamily="34" charset="0"/>
              </a:rPr>
              <a:t> і </a:t>
            </a:r>
            <a:r>
              <a:rPr lang="uk-UA" dirty="0" err="1">
                <a:latin typeface="Arial" panose="020B0604020202020204" pitchFamily="34" charset="0"/>
              </a:rPr>
              <a:t>gif</a:t>
            </a:r>
            <a:r>
              <a:rPr lang="uk-UA" dirty="0">
                <a:latin typeface="Arial" panose="020B0604020202020204" pitchFamily="34" charset="0"/>
              </a:rPr>
              <a:t>. Тема (до 80 символів). Підзаголовок (до 80 символів). До 3 кнопок. Максимум 10 карток в одному </a:t>
            </a:r>
            <a:r>
              <a:rPr lang="uk-UA" dirty="0" err="1">
                <a:latin typeface="Arial" panose="020B0604020202020204" pitchFamily="34" charset="0"/>
              </a:rPr>
              <a:t>слайдері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53367" y="1222564"/>
            <a:ext cx="1545616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8145" y="738035"/>
            <a:ext cx="3680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>
                <a:latin typeface="Arial" panose="020B0604020202020204" pitchFamily="34" charset="0"/>
                <a:ea typeface="Arial" panose="020B0604020202020204" pitchFamily="34" charset="0"/>
              </a:rPr>
              <a:t>4</a:t>
            </a:r>
            <a:r>
              <a:rPr lang="en-US" u="sng" dirty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uk-UA" u="sng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uk-UA" u="sng" dirty="0" err="1">
                <a:latin typeface="Arial" panose="020B0604020202020204" pitchFamily="34" charset="0"/>
                <a:ea typeface="Arial" panose="020B0604020202020204" pitchFamily="34" charset="0"/>
              </a:rPr>
              <a:t>Слайдер</a:t>
            </a:r>
            <a:r>
              <a:rPr lang="uk-UA" u="sng" dirty="0">
                <a:latin typeface="Arial" panose="020B0604020202020204" pitchFamily="34" charset="0"/>
                <a:ea typeface="Arial" panose="020B0604020202020204" pitchFamily="34" charset="0"/>
              </a:rPr>
              <a:t> (Карусель, Галерея</a:t>
            </a:r>
            <a:r>
              <a:rPr lang="en-US" u="sng" dirty="0">
                <a:ea typeface="Arial" panose="020B0604020202020204" pitchFamily="34" charset="0"/>
              </a:rPr>
              <a:t>)</a:t>
            </a:r>
            <a:endParaRPr lang="en-US" u="sng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7" name="Object 9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404749" y="421282"/>
            <a:ext cx="238125" cy="733425"/>
          </a:xfrm>
          <a:prstGeom prst="rect">
            <a:avLst/>
          </a:prstGeom>
        </p:spPr>
      </p:pic>
      <p:pic>
        <p:nvPicPr>
          <p:cNvPr id="38" name="Object 9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9126" y="5672147"/>
            <a:ext cx="238125" cy="7334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541" y="1179690"/>
            <a:ext cx="500650" cy="50065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36" y="1124953"/>
            <a:ext cx="610124" cy="610124"/>
          </a:xfrm>
          <a:prstGeom prst="rect">
            <a:avLst/>
          </a:prstGeom>
        </p:spPr>
      </p:pic>
      <p:pic>
        <p:nvPicPr>
          <p:cNvPr id="29" name="Рисунок 28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r="47177"/>
          <a:stretch>
            <a:fillRect/>
          </a:stretch>
        </p:blipFill>
        <p:spPr bwMode="auto">
          <a:xfrm>
            <a:off x="1373571" y="3759582"/>
            <a:ext cx="2235928" cy="276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" t="10755" r="56561" b="8557"/>
          <a:stretch>
            <a:fillRect/>
          </a:stretch>
        </p:blipFill>
        <p:spPr bwMode="auto">
          <a:xfrm>
            <a:off x="8627015" y="3759582"/>
            <a:ext cx="3050395" cy="276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t="45522" r="7843" b="4863"/>
          <a:stretch>
            <a:fillRect/>
          </a:stretch>
        </p:blipFill>
        <p:spPr bwMode="auto">
          <a:xfrm>
            <a:off x="5134982" y="3735090"/>
            <a:ext cx="2671618" cy="279248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рямоугольник 18"/>
          <p:cNvSpPr/>
          <p:nvPr/>
        </p:nvSpPr>
        <p:spPr>
          <a:xfrm>
            <a:off x="8566861" y="978594"/>
            <a:ext cx="1742785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Facebook</a:t>
            </a:r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Messenger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788" y="1017512"/>
            <a:ext cx="620134" cy="62013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Object 3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800000">
            <a:off x="0" y="-368140"/>
            <a:ext cx="1514475" cy="2514600"/>
          </a:xfrm>
          <a:prstGeom prst="rect">
            <a:avLst/>
          </a:prstGeom>
        </p:spPr>
      </p:pic>
      <p:pic>
        <p:nvPicPr>
          <p:cNvPr id="52" name="Object 7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189993">
            <a:off x="-100960" y="5648912"/>
            <a:ext cx="1285875" cy="1357313"/>
          </a:xfrm>
          <a:prstGeom prst="rect">
            <a:avLst/>
          </a:prstGeom>
        </p:spPr>
      </p:pic>
      <p:pic>
        <p:nvPicPr>
          <p:cNvPr id="5" name="Object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19630" y="0"/>
            <a:ext cx="7572370" cy="6858000"/>
          </a:xfrm>
          <a:prstGeom prst="rect">
            <a:avLst/>
          </a:prstGeom>
        </p:spPr>
      </p:pic>
      <p:pic>
        <p:nvPicPr>
          <p:cNvPr id="53" name="Object 6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313647">
            <a:off x="11291117" y="5827085"/>
            <a:ext cx="1087562" cy="1051987"/>
          </a:xfrm>
          <a:prstGeom prst="rect">
            <a:avLst/>
          </a:prstGeom>
        </p:spPr>
      </p:pic>
      <p:pic>
        <p:nvPicPr>
          <p:cNvPr id="27" name="Object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234975" y="4371349"/>
            <a:ext cx="1813669" cy="16998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10550" y="170957"/>
            <a:ext cx="9570900" cy="500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uk-UA" sz="2400" b="1" dirty="0">
                <a:latin typeface="Arial" panose="020B0604020202020204" pitchFamily="34" charset="0"/>
                <a:ea typeface="Cambria" panose="02040503050406030204" pitchFamily="18" charset="0"/>
              </a:rPr>
              <a:t>Порівняння особливостей елементів інтерфейсу месенджерів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90612" y="998352"/>
            <a:ext cx="98499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Viber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21777" y="1486656"/>
            <a:ext cx="3060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Прямо в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додатку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слухати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 не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можна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, треба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завантажувати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 і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відкривати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 в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плеєрі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153367" y="1940593"/>
            <a:ext cx="29766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</a:rPr>
              <a:t>Можна слухати в додатку</a:t>
            </a:r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616492" y="1934439"/>
            <a:ext cx="31374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</a:rPr>
              <a:t>Можна слухати в додатку</a:t>
            </a:r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53367" y="996279"/>
            <a:ext cx="1545616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874427" y="778770"/>
            <a:ext cx="1742785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Facebook</a:t>
            </a:r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Messenger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17551" y="672039"/>
            <a:ext cx="1007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>
                <a:latin typeface="Arial" panose="020B0604020202020204" pitchFamily="34" charset="0"/>
                <a:ea typeface="Calibri" panose="020F0502020204030204" pitchFamily="34" charset="0"/>
              </a:rPr>
              <a:t>5</a:t>
            </a:r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r>
              <a:rPr lang="uk-UA" u="sng" dirty="0">
                <a:latin typeface="Arial" panose="020B0604020202020204" pitchFamily="34" charset="0"/>
              </a:rPr>
              <a:t> Аудіо</a:t>
            </a:r>
            <a:endParaRPr lang="en-US" u="sng" dirty="0">
              <a:latin typeface="Arial" panose="020B0604020202020204" pitchFamily="34" charset="0"/>
            </a:endParaRPr>
          </a:p>
        </p:txBody>
      </p:sp>
      <p:pic>
        <p:nvPicPr>
          <p:cNvPr id="37" name="Object 9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404749" y="421282"/>
            <a:ext cx="238125" cy="733425"/>
          </a:xfrm>
          <a:prstGeom prst="rect">
            <a:avLst/>
          </a:prstGeom>
        </p:spPr>
      </p:pic>
      <p:pic>
        <p:nvPicPr>
          <p:cNvPr id="38" name="Object 9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8876" y="5457009"/>
            <a:ext cx="238125" cy="7334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541" y="953405"/>
            <a:ext cx="500650" cy="5006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394" y="785242"/>
            <a:ext cx="620134" cy="62013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56" y="671973"/>
            <a:ext cx="610124" cy="610124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 rotWithShape="1">
          <a:blip r:embed="rId11"/>
          <a:srcRect l="26530" t="60220" b="27339"/>
          <a:stretch>
            <a:fillRect/>
          </a:stretch>
        </p:blipFill>
        <p:spPr bwMode="auto">
          <a:xfrm>
            <a:off x="1321777" y="2451981"/>
            <a:ext cx="3004604" cy="904774"/>
          </a:xfrm>
          <a:prstGeom prst="rect">
            <a:avLst/>
          </a:prstGeom>
          <a:ln>
            <a:noFill/>
          </a:ln>
        </p:spPr>
      </p:pic>
      <p:pic>
        <p:nvPicPr>
          <p:cNvPr id="22" name="Рисунок 21"/>
          <p:cNvPicPr/>
          <p:nvPr/>
        </p:nvPicPr>
        <p:blipFill rotWithShape="1">
          <a:blip r:embed="rId12"/>
          <a:srcRect l="14645" t="31573" b="61199"/>
          <a:stretch>
            <a:fillRect/>
          </a:stretch>
        </p:blipFill>
        <p:spPr bwMode="auto">
          <a:xfrm>
            <a:off x="8668522" y="2619190"/>
            <a:ext cx="2988207" cy="500650"/>
          </a:xfrm>
          <a:prstGeom prst="rect">
            <a:avLst/>
          </a:prstGeom>
          <a:ln>
            <a:noFill/>
          </a:ln>
        </p:spPr>
      </p:pic>
      <p:pic>
        <p:nvPicPr>
          <p:cNvPr id="23" name="Рисунок 22"/>
          <p:cNvPicPr/>
          <p:nvPr/>
        </p:nvPicPr>
        <p:blipFill rotWithShape="1">
          <a:blip r:embed="rId13"/>
          <a:srcRect l="23277" t="71383" b="15900"/>
          <a:stretch>
            <a:fillRect/>
          </a:stretch>
        </p:blipFill>
        <p:spPr bwMode="auto">
          <a:xfrm>
            <a:off x="5153367" y="2444184"/>
            <a:ext cx="2887462" cy="850663"/>
          </a:xfrm>
          <a:prstGeom prst="rect">
            <a:avLst/>
          </a:prstGeom>
          <a:ln>
            <a:noFill/>
          </a:ln>
        </p:spPr>
      </p:pic>
      <p:pic>
        <p:nvPicPr>
          <p:cNvPr id="32" name="Object 5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9591030" y="797932"/>
            <a:ext cx="952500" cy="66675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3625724" y="3501246"/>
            <a:ext cx="2045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</a:rPr>
              <a:t>6. </a:t>
            </a:r>
            <a:r>
              <a:rPr lang="uk-UA" u="sng" dirty="0">
                <a:latin typeface="Arial" panose="020B0604020202020204" pitchFamily="34" charset="0"/>
                <a:ea typeface="Calibri" panose="020F0502020204030204" pitchFamily="34" charset="0"/>
              </a:rPr>
              <a:t>Постійне меню</a:t>
            </a:r>
            <a:endParaRPr lang="en-US" u="sng" dirty="0">
              <a:latin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500770" y="3967797"/>
            <a:ext cx="1589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У </a:t>
            </a:r>
            <a:r>
              <a:rPr lang="uk-UA" dirty="0" err="1">
                <a:latin typeface="Arial" panose="020B0604020202020204" pitchFamily="34" charset="0"/>
                <a:ea typeface="Calibri" panose="020F0502020204030204" pitchFamily="34" charset="0"/>
              </a:rPr>
              <a:t>Viber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 немає можливості створення постійного меню.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8488292" y="3904846"/>
            <a:ext cx="36947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Можна додати головне меню</a:t>
            </a:r>
            <a:b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з 3 пунктами і до 3 ієрархічних рівнів, з 5 об'єктами виклику дій.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793495" y="3909741"/>
            <a:ext cx="36947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У </a:t>
            </a:r>
            <a:r>
              <a:rPr lang="uk-UA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 меню представлено списком команд.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9" name="Рисунок 48"/>
          <p:cNvPicPr/>
          <p:nvPr/>
        </p:nvPicPr>
        <p:blipFill rotWithShape="1">
          <a:blip r:embed="rId16"/>
          <a:srcRect l="1465" t="14480" r="12041" b="60498"/>
          <a:stretch>
            <a:fillRect/>
          </a:stretch>
        </p:blipFill>
        <p:spPr bwMode="auto">
          <a:xfrm>
            <a:off x="4892178" y="4988510"/>
            <a:ext cx="2707173" cy="1392424"/>
          </a:xfrm>
          <a:prstGeom prst="rect">
            <a:avLst/>
          </a:prstGeom>
          <a:ln>
            <a:noFill/>
          </a:ln>
        </p:spPr>
      </p:pic>
      <p:pic>
        <p:nvPicPr>
          <p:cNvPr id="50" name="Рисунок 49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6" r="53517" b="27807"/>
          <a:stretch>
            <a:fillRect/>
          </a:stretch>
        </p:blipFill>
        <p:spPr bwMode="auto">
          <a:xfrm>
            <a:off x="8616144" y="4963209"/>
            <a:ext cx="2737326" cy="144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Object 6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1316570">
            <a:off x="11799187" y="5631552"/>
            <a:ext cx="326240" cy="3155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/>
          <p:cNvSpPr/>
          <p:nvPr/>
        </p:nvSpPr>
        <p:spPr>
          <a:xfrm>
            <a:off x="385831" y="846646"/>
            <a:ext cx="3210697" cy="53834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Прямоугольник: скругленные углы 21"/>
          <p:cNvSpPr/>
          <p:nvPr/>
        </p:nvSpPr>
        <p:spPr>
          <a:xfrm>
            <a:off x="4388804" y="846646"/>
            <a:ext cx="3210697" cy="53834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Прямоугольник: скругленные углы 22"/>
          <p:cNvSpPr/>
          <p:nvPr/>
        </p:nvSpPr>
        <p:spPr>
          <a:xfrm>
            <a:off x="8389696" y="846646"/>
            <a:ext cx="3210697" cy="53834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Object 1" descr="preencoded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200000">
            <a:off x="3934570" y="-3920055"/>
            <a:ext cx="4337377" cy="12177485"/>
          </a:xfrm>
          <a:prstGeom prst="rect">
            <a:avLst/>
          </a:prstGeom>
        </p:spPr>
      </p:pic>
      <p:pic>
        <p:nvPicPr>
          <p:cNvPr id="6" name="Object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Object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400000">
            <a:off x="5773058" y="4857603"/>
            <a:ext cx="318613" cy="17523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6288" y="3411233"/>
            <a:ext cx="1425139" cy="14251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7260" y="5357634"/>
            <a:ext cx="1147999" cy="114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0254" y="98608"/>
            <a:ext cx="9932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</a:rPr>
              <a:t>Висновок</a:t>
            </a:r>
            <a:r>
              <a:rPr lang="ru-RU" sz="2400" b="1" dirty="0">
                <a:latin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</a:rPr>
              <a:t>щодо</a:t>
            </a:r>
            <a:r>
              <a:rPr lang="ru-RU" sz="2400" b="1" dirty="0">
                <a:latin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Cambria" panose="02040503050406030204" pitchFamily="18" charset="0"/>
              </a:rPr>
              <a:t>особливостей елементів інтерфейсу месенджерів:</a:t>
            </a:r>
            <a:endParaRPr lang="en-US" sz="2400" b="1" dirty="0">
              <a:latin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52353" y="1076400"/>
            <a:ext cx="98499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Viber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554" y="1060564"/>
            <a:ext cx="500650" cy="50065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61051" y="948857"/>
            <a:ext cx="1742785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Facebook</a:t>
            </a:r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Messenger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81" y="1012180"/>
            <a:ext cx="620134" cy="62013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02541" y="1091415"/>
            <a:ext cx="1545616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310" y="993804"/>
            <a:ext cx="610124" cy="6101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0537" y="2062152"/>
            <a:ext cx="27486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Arial" panose="020B0604020202020204" pitchFamily="34" charset="0"/>
              </a:rPr>
              <a:t>Хоча </a:t>
            </a:r>
            <a:r>
              <a:rPr lang="uk-UA" dirty="0" err="1">
                <a:latin typeface="Arial" panose="020B0604020202020204" pitchFamily="34" charset="0"/>
              </a:rPr>
              <a:t>Viber</a:t>
            </a:r>
            <a:r>
              <a:rPr lang="uk-UA" dirty="0">
                <a:latin typeface="Arial" panose="020B0604020202020204" pitchFamily="34" charset="0"/>
              </a:rPr>
              <a:t> і користується найбільша частина українців, та представляє інтерес використання декілька елементів графічного інтерфейсу, який зумовлений значними обмеженнями побудови ботів, що не дозволяє повноцінно розробити програму для здійснення замовлень. </a:t>
            </a:r>
            <a:endParaRPr lang="en-US" dirty="0"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62787" y="2168687"/>
            <a:ext cx="28809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Хоча </a:t>
            </a:r>
            <a:r>
              <a:rPr lang="uk-UA" dirty="0" err="1">
                <a:latin typeface="Arial" panose="020B0604020202020204" pitchFamily="34" charset="0"/>
                <a:ea typeface="Calibri" panose="020F0502020204030204" pitchFamily="34" charset="0"/>
              </a:rPr>
              <a:t>Facebook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 Messenger і надає широкі можливості при розробці ботів, проблеми, які час від часу виникають при надсиланні повідомлень будуть негативно впливати на враження від співпраці з програмою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19047" y="1710929"/>
            <a:ext cx="3104207" cy="4055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20000"/>
              </a:lnSpc>
              <a:spcAft>
                <a:spcPts val="0"/>
              </a:spcAft>
            </a:pP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Тож </a:t>
            </a:r>
            <a:r>
              <a:rPr lang="uk-UA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 є найкращою платформою для розробки бота для автоматизації продажів, оскільки графічних елементів, які надає програма для миттєвого обміну повідомленнями, є вдосталь для створення зрозумілого та зручного у користуванні додатку.</a:t>
            </a:r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2359" y="5316923"/>
            <a:ext cx="1425139" cy="1425139"/>
          </a:xfrm>
          <a:prstGeom prst="rect">
            <a:avLst/>
          </a:prstGeom>
        </p:spPr>
      </p:pic>
      <p:pic>
        <p:nvPicPr>
          <p:cNvPr id="25" name="Object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399099" y="1806228"/>
            <a:ext cx="952500" cy="66675"/>
          </a:xfrm>
          <a:prstGeom prst="rect">
            <a:avLst/>
          </a:prstGeom>
        </p:spPr>
      </p:pic>
      <p:pic>
        <p:nvPicPr>
          <p:cNvPr id="26" name="Object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517902" y="1806228"/>
            <a:ext cx="952500" cy="66675"/>
          </a:xfrm>
          <a:prstGeom prst="rect">
            <a:avLst/>
          </a:prstGeom>
        </p:spPr>
      </p:pic>
      <p:pic>
        <p:nvPicPr>
          <p:cNvPr id="29" name="Object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14929" y="1806228"/>
            <a:ext cx="952500" cy="666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6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 flipH="1">
            <a:off x="7005636" y="1671636"/>
            <a:ext cx="7848599" cy="2524125"/>
          </a:xfrm>
          <a:prstGeom prst="rect">
            <a:avLst/>
          </a:prstGeom>
        </p:spPr>
      </p:pic>
      <p:pic>
        <p:nvPicPr>
          <p:cNvPr id="6" name="Object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45044"/>
            <a:ext cx="12191997" cy="6903042"/>
          </a:xfrm>
          <a:prstGeom prst="rect">
            <a:avLst/>
          </a:prstGeom>
        </p:spPr>
      </p:pic>
      <p:pic>
        <p:nvPicPr>
          <p:cNvPr id="26" name="Object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7792872">
            <a:off x="-1709932" y="4197132"/>
            <a:ext cx="4042177" cy="44001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48040" y="259024"/>
            <a:ext cx="46634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ea typeface="Arial" panose="020B0604020202020204" pitchFamily="34" charset="0"/>
              </a:rPr>
              <a:t>7.2 </a:t>
            </a:r>
            <a:r>
              <a:rPr lang="ru-RU" sz="3200" b="1" dirty="0" err="1">
                <a:latin typeface="Arial" panose="020B0604020202020204" pitchFamily="34" charset="0"/>
                <a:ea typeface="Arial" panose="020B0604020202020204" pitchFamily="34" charset="0"/>
              </a:rPr>
              <a:t>Логіка</a:t>
            </a:r>
            <a:r>
              <a:rPr lang="ru-RU" sz="32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ea typeface="Arial" panose="020B0604020202020204" pitchFamily="34" charset="0"/>
              </a:rPr>
              <a:t>роботи</a:t>
            </a:r>
            <a:r>
              <a:rPr lang="ru-RU" sz="32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ea typeface="Arial" panose="020B0604020202020204" pitchFamily="34" charset="0"/>
              </a:rPr>
              <a:t>ботів</a:t>
            </a:r>
            <a:endParaRPr lang="en-US" sz="3200" b="1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29268" y="16069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3850" y="4542307"/>
            <a:ext cx="58631" cy="2055138"/>
          </a:xfrm>
          <a:prstGeom prst="rect">
            <a:avLst/>
          </a:prstGeom>
        </p:spPr>
      </p:pic>
      <p:pic>
        <p:nvPicPr>
          <p:cNvPr id="24" name="Object 2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4431" y="12249"/>
            <a:ext cx="1794691" cy="1794691"/>
          </a:xfrm>
          <a:prstGeom prst="rect">
            <a:avLst/>
          </a:prstGeom>
        </p:spPr>
      </p:pic>
      <p:pic>
        <p:nvPicPr>
          <p:cNvPr id="25" name="Object 2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94660" y="1704823"/>
            <a:ext cx="610870" cy="610870"/>
          </a:xfrm>
          <a:prstGeom prst="rect">
            <a:avLst/>
          </a:prstGeom>
        </p:spPr>
      </p:pic>
      <p:pic>
        <p:nvPicPr>
          <p:cNvPr id="27" name="Object 9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810872" y="391886"/>
            <a:ext cx="238125" cy="733425"/>
          </a:xfrm>
          <a:prstGeom prst="rect">
            <a:avLst/>
          </a:prstGeom>
        </p:spPr>
      </p:pic>
      <p:pic>
        <p:nvPicPr>
          <p:cNvPr id="28" name="Object 9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86563" y="3791833"/>
            <a:ext cx="238125" cy="7334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36" y="3770374"/>
            <a:ext cx="1425139" cy="14251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8380" y="868697"/>
            <a:ext cx="7165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latin typeface="Arial" panose="020B0604020202020204" pitchFamily="34" charset="0"/>
              </a:rPr>
              <a:t>Як використовувати чат-боти для бізнесу, залежить від специфіки робота компанії</a:t>
            </a:r>
            <a:endParaRPr lang="en-US" sz="1400" dirty="0"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248040" y="909594"/>
            <a:ext cx="180980" cy="1809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27070" y="1238457"/>
            <a:ext cx="4693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latin typeface="Arial" panose="020B0604020202020204" pitchFamily="34" charset="0"/>
                <a:ea typeface="Calibri" panose="020F0502020204030204" pitchFamily="34" charset="0"/>
              </a:rPr>
              <a:t>Переваги використання ботів :</a:t>
            </a:r>
            <a:endParaRPr lang="en-US" sz="2400" b="1" dirty="0"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30102" y="1872735"/>
            <a:ext cx="999679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700" b="1" dirty="0">
                <a:latin typeface="Arial" panose="020B0604020202020204" pitchFamily="34" charset="0"/>
                <a:ea typeface="Calibri" panose="020F0502020204030204" pitchFamily="34" charset="0"/>
              </a:rPr>
              <a:t>Підтримка 24/7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. Бренди замінюють співробітників чат-ботами як службу підтримки. Клієнт у будь-який час доби може поставити запитання та отримати своєчасну відповідь.</a:t>
            </a:r>
            <a:b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uk-UA" sz="1700" b="1" dirty="0">
                <a:latin typeface="Arial" panose="020B0604020202020204" pitchFamily="34" charset="0"/>
                <a:ea typeface="Calibri" panose="020F0502020204030204" pitchFamily="34" charset="0"/>
              </a:rPr>
              <a:t>Оптимізація ресурсів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. Чат-боти – це ще й економія ресурсів компанії. Так можна автоматизувати рутинний процес “відповіді найчастіші питання”. </a:t>
            </a:r>
            <a:b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uk-UA" sz="1700" b="1" dirty="0">
                <a:latin typeface="Arial" panose="020B0604020202020204" pitchFamily="34" charset="0"/>
                <a:ea typeface="Calibri" panose="020F0502020204030204" pitchFamily="34" charset="0"/>
              </a:rPr>
              <a:t>Збільшення залучення користувачів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. Завдяки чат-ботам компанія швидше дає потрібну інформацію про свої продукти. А </a:t>
            </a:r>
            <a:r>
              <a:rPr lang="uk-UA" sz="1700" dirty="0" err="1">
                <a:latin typeface="Arial" panose="020B0604020202020204" pitchFamily="34" charset="0"/>
                <a:ea typeface="Calibri" panose="020F0502020204030204" pitchFamily="34" charset="0"/>
              </a:rPr>
              <a:t>оперативно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 відпрацьоване звернення - це вже «підігрітий» лід, який простіше перетворити на клієнта.</a:t>
            </a:r>
            <a:b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uk-UA" sz="1700" b="1" dirty="0">
                <a:latin typeface="Arial" panose="020B0604020202020204" pitchFamily="34" charset="0"/>
                <a:ea typeface="Cambria" panose="02040503050406030204" pitchFamily="18" charset="0"/>
              </a:rPr>
              <a:t>Генерація </a:t>
            </a:r>
            <a:r>
              <a:rPr lang="uk-UA" sz="1700" b="1" dirty="0" err="1">
                <a:latin typeface="Arial" panose="020B0604020202020204" pitchFamily="34" charset="0"/>
                <a:ea typeface="Cambria" panose="02040503050406030204" pitchFamily="18" charset="0"/>
              </a:rPr>
              <a:t>лідів</a:t>
            </a:r>
            <a:r>
              <a:rPr lang="uk-UA" sz="1700" dirty="0">
                <a:latin typeface="Arial" panose="020B0604020202020204" pitchFamily="34" charset="0"/>
                <a:ea typeface="Cambria" panose="02040503050406030204" pitchFamily="18" charset="0"/>
              </a:rPr>
              <a:t>. У боті можна привести покупця від першого контакту до оформлення замовлення. Через роботів компанія може  отримувати зворотний зв'язок від клієнтів. Потім, виходячи з отриманої інформації, зробити більш точкову та персоналізовану розсилку повідомлень на різних етапах продажу. </a:t>
            </a:r>
            <a:br>
              <a:rPr lang="uk-UA" sz="1700" dirty="0">
                <a:latin typeface="Arial" panose="020B0604020202020204" pitchFamily="34" charset="0"/>
                <a:ea typeface="Cambria" panose="02040503050406030204" pitchFamily="18" charset="0"/>
              </a:rPr>
            </a:br>
            <a:r>
              <a:rPr lang="uk-UA" sz="1700" b="1" dirty="0">
                <a:latin typeface="Arial" panose="020B0604020202020204" pitchFamily="34" charset="0"/>
                <a:ea typeface="Calibri" panose="020F0502020204030204" pitchFamily="34" charset="0"/>
              </a:rPr>
              <a:t>Для </a:t>
            </a:r>
            <a:r>
              <a:rPr lang="uk-UA" sz="1700" b="1" dirty="0">
                <a:latin typeface="Arial" panose="020B0604020202020204" pitchFamily="34" charset="0"/>
              </a:rPr>
              <a:t>бронювання та замовлень. 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Чат-боти встановлюють і банківські та страхові компанії для цілодобового зв'язку з клієнтами.</a:t>
            </a:r>
            <a:b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uk-UA" sz="1700" b="1" dirty="0">
                <a:latin typeface="Arial" panose="020B0604020202020204" pitchFamily="34" charset="0"/>
                <a:ea typeface="Cambria" panose="02040503050406030204" pitchFamily="18" charset="0"/>
              </a:rPr>
              <a:t>Оптимізація часу та витрат на обслуговування клієнтів.</a:t>
            </a:r>
            <a:r>
              <a:rPr lang="uk-UA" sz="1700" dirty="0">
                <a:latin typeface="Arial" panose="020B0604020202020204" pitchFamily="34" charset="0"/>
                <a:ea typeface="Cambria" panose="02040503050406030204" pitchFamily="18" charset="0"/>
              </a:rPr>
              <a:t> Залежно від цілей і завдань бізнесу кожен вибирає для себе оптимальний тип бота: вони відрізняються алгоритмом роботи, форматом взаємодії з користувачем і призначенням.</a:t>
            </a:r>
            <a:endParaRPr lang="en-US" sz="1700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ject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26119" y="1"/>
            <a:ext cx="6059531" cy="6858000"/>
          </a:xfrm>
          <a:prstGeom prst="rect">
            <a:avLst/>
          </a:prstGeom>
        </p:spPr>
      </p:pic>
      <p:pic>
        <p:nvPicPr>
          <p:cNvPr id="35" name="Object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-44414" y="0"/>
            <a:ext cx="6192859" cy="6858000"/>
          </a:xfrm>
          <a:prstGeom prst="rect">
            <a:avLst/>
          </a:prstGeom>
        </p:spPr>
      </p:pic>
      <p:sp>
        <p:nvSpPr>
          <p:cNvPr id="30" name="Прямоугольник: скругленные углы 29"/>
          <p:cNvSpPr/>
          <p:nvPr/>
        </p:nvSpPr>
        <p:spPr>
          <a:xfrm>
            <a:off x="6126071" y="3099570"/>
            <a:ext cx="6027596" cy="924106"/>
          </a:xfrm>
          <a:prstGeom prst="roundRect">
            <a:avLst/>
          </a:prstGeom>
          <a:solidFill>
            <a:srgbClr val="F1E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Прямоугольник: скругленные углы 61"/>
          <p:cNvSpPr/>
          <p:nvPr/>
        </p:nvSpPr>
        <p:spPr>
          <a:xfrm>
            <a:off x="29028" y="3124759"/>
            <a:ext cx="6027596" cy="924106"/>
          </a:xfrm>
          <a:prstGeom prst="roundRect">
            <a:avLst/>
          </a:prstGeom>
          <a:solidFill>
            <a:srgbClr val="F1E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Прямоугольник: скругленные углы 64"/>
          <p:cNvSpPr/>
          <p:nvPr/>
        </p:nvSpPr>
        <p:spPr>
          <a:xfrm>
            <a:off x="38333" y="4991727"/>
            <a:ext cx="6027596" cy="924106"/>
          </a:xfrm>
          <a:prstGeom prst="roundRect">
            <a:avLst/>
          </a:prstGeom>
          <a:solidFill>
            <a:srgbClr val="F1E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Прямоугольник: скругленные углы 65"/>
          <p:cNvSpPr/>
          <p:nvPr/>
        </p:nvSpPr>
        <p:spPr>
          <a:xfrm>
            <a:off x="6126071" y="4991727"/>
            <a:ext cx="6027596" cy="924106"/>
          </a:xfrm>
          <a:prstGeom prst="roundRect">
            <a:avLst/>
          </a:prstGeom>
          <a:solidFill>
            <a:srgbClr val="F1E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34786" y="1529858"/>
            <a:ext cx="6027596" cy="924106"/>
          </a:xfrm>
          <a:prstGeom prst="roundRect">
            <a:avLst/>
          </a:prstGeom>
          <a:solidFill>
            <a:srgbClr val="F1E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26711" y="1529858"/>
            <a:ext cx="6027596" cy="924106"/>
          </a:xfrm>
          <a:prstGeom prst="roundRect">
            <a:avLst/>
          </a:prstGeom>
          <a:solidFill>
            <a:srgbClr val="F1E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29268" y="16069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3850" y="4542307"/>
            <a:ext cx="58631" cy="2055138"/>
          </a:xfrm>
          <a:prstGeom prst="rect">
            <a:avLst/>
          </a:prstGeom>
        </p:spPr>
      </p:pic>
      <p:pic>
        <p:nvPicPr>
          <p:cNvPr id="28" name="Object 9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6563" y="3791833"/>
            <a:ext cx="238125" cy="7334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6" y="3791852"/>
            <a:ext cx="1425139" cy="14251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209777" y="4870828"/>
            <a:ext cx="283731" cy="32595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19441" y="107937"/>
            <a:ext cx="4953635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600" b="1" dirty="0">
                <a:latin typeface="Arial" panose="020B0604020202020204" pitchFamily="34" charset="0"/>
                <a:ea typeface="Calibri" panose="020F0502020204030204" pitchFamily="34" charset="0"/>
              </a:rPr>
              <a:t>Типи ботів та </a:t>
            </a:r>
            <a:r>
              <a:rPr lang="uk-UA" sz="2600" b="1" dirty="0">
                <a:latin typeface="Arial" panose="020B0604020202020204" pitchFamily="34" charset="0"/>
              </a:rPr>
              <a:t>їх</a:t>
            </a:r>
            <a:r>
              <a:rPr lang="uk-UA" sz="2600" b="1" dirty="0">
                <a:latin typeface="Arial" panose="020B0604020202020204" pitchFamily="34" charset="0"/>
                <a:ea typeface="Calibri" panose="020F0502020204030204" pitchFamily="34" charset="0"/>
              </a:rPr>
              <a:t> особливості:</a:t>
            </a:r>
            <a:endParaRPr lang="en-US" sz="2600" b="1" dirty="0">
              <a:latin typeface="Arial" panose="020B0604020202020204" pitchFamily="34" charset="0"/>
            </a:endParaRPr>
          </a:p>
        </p:txBody>
      </p:sp>
      <p:pic>
        <p:nvPicPr>
          <p:cNvPr id="15" name="Object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492632" y="685302"/>
            <a:ext cx="952500" cy="666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19535" y="800897"/>
            <a:ext cx="5860456" cy="42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uk-UA" b="1" dirty="0">
                <a:latin typeface="Arial" panose="020B0604020202020204" pitchFamily="34" charset="0"/>
                <a:ea typeface="Cambria" panose="02040503050406030204" pitchFamily="18" charset="0"/>
              </a:rPr>
              <a:t>Чат-боти поділяють за складністю</a:t>
            </a:r>
            <a:r>
              <a:rPr lang="ru-RU" altLang="uk-UA" b="1" dirty="0">
                <a:latin typeface="Arial" panose="020B0604020202020204" pitchFamily="34" charset="0"/>
                <a:ea typeface="Cambria" panose="02040503050406030204" pitchFamily="18" charset="0"/>
              </a:rPr>
              <a:t> алгоритму :</a:t>
            </a:r>
            <a:r>
              <a:rPr lang="uk-UA" b="1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endParaRPr lang="en-US" b="1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48869" y="1490937"/>
            <a:ext cx="6096000" cy="9220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uk-UA" sz="1500" b="1" dirty="0">
                <a:latin typeface="Arial" panose="020B0604020202020204" pitchFamily="34" charset="0"/>
                <a:ea typeface="Cambria" panose="02040503050406030204" pitchFamily="18" charset="0"/>
              </a:rPr>
              <a:t>Розвивається</a:t>
            </a:r>
            <a:r>
              <a:rPr lang="uk-UA" sz="1500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br>
              <a:rPr lang="uk-UA" sz="1500" dirty="0">
                <a:latin typeface="Arial" panose="020B0604020202020204" pitchFamily="34" charset="0"/>
                <a:ea typeface="Cambria" panose="02040503050406030204" pitchFamily="18" charset="0"/>
              </a:rPr>
            </a:br>
            <a:r>
              <a:rPr lang="ru-RU" altLang="uk-UA" sz="1500" dirty="0">
                <a:latin typeface="Arial" panose="020B0604020202020204" pitchFamily="34" charset="0"/>
                <a:ea typeface="Cambria" panose="02040503050406030204" pitchFamily="18" charset="0"/>
              </a:rPr>
              <a:t>           </a:t>
            </a:r>
            <a:r>
              <a:rPr lang="uk-UA" sz="1500" dirty="0">
                <a:latin typeface="Arial" panose="020B0604020202020204" pitchFamily="34" charset="0"/>
                <a:ea typeface="Cambria" panose="02040503050406030204" pitchFamily="18" charset="0"/>
              </a:rPr>
              <a:t>– працює на базі технології штучного інтелекту, розуміє сенс питання та веде реалістичну розмову зі споживачем.</a:t>
            </a:r>
            <a:endParaRPr lang="en-US" sz="1500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82322" y="1476968"/>
            <a:ext cx="609600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uk-UA" sz="1500" b="1" dirty="0">
                <a:latin typeface="Arial" panose="020B0604020202020204" pitchFamily="34" charset="0"/>
                <a:ea typeface="Cambria" panose="02040503050406030204" pitchFamily="18" charset="0"/>
              </a:rPr>
              <a:t>Обмежений</a:t>
            </a:r>
            <a:r>
              <a:rPr lang="uk-UA" sz="1500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br>
              <a:rPr lang="uk-UA" sz="1500" dirty="0">
                <a:latin typeface="Arial" panose="020B0604020202020204" pitchFamily="34" charset="0"/>
                <a:ea typeface="Cambria" panose="02040503050406030204" pitchFamily="18" charset="0"/>
              </a:rPr>
            </a:br>
            <a:r>
              <a:rPr lang="ru-RU" altLang="uk-UA" sz="1500" dirty="0">
                <a:latin typeface="Arial" panose="020B0604020202020204" pitchFamily="34" charset="0"/>
                <a:ea typeface="Cambria" panose="02040503050406030204" pitchFamily="18" charset="0"/>
              </a:rPr>
              <a:t>        </a:t>
            </a:r>
            <a:r>
              <a:rPr lang="uk-UA" sz="1500" dirty="0">
                <a:latin typeface="Arial" panose="020B0604020202020204" pitchFamily="34" charset="0"/>
                <a:ea typeface="Cambria" panose="02040503050406030204" pitchFamily="18" charset="0"/>
              </a:rPr>
              <a:t>‒ працює за чітко прописаним сценарієм і дає відповіді на конкретні запити клієнтів щодо фіксованих формулювань.</a:t>
            </a:r>
            <a:endParaRPr lang="en-US" sz="1500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59" name="Стрелка: вниз 58"/>
          <p:cNvSpPr/>
          <p:nvPr/>
        </p:nvSpPr>
        <p:spPr>
          <a:xfrm>
            <a:off x="1742905" y="1207243"/>
            <a:ext cx="292113" cy="54300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Прямоугольник 60"/>
          <p:cNvSpPr/>
          <p:nvPr/>
        </p:nvSpPr>
        <p:spPr>
          <a:xfrm>
            <a:off x="4438531" y="2644492"/>
            <a:ext cx="33117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</a:rPr>
              <a:t>За форматом взаємодії:</a:t>
            </a:r>
            <a:endParaRPr lang="en-US" sz="2000" b="1" dirty="0">
              <a:latin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8964" y="3152134"/>
            <a:ext cx="6096000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500" b="1" dirty="0">
                <a:latin typeface="Arial" panose="020B0604020202020204" pitchFamily="34" charset="0"/>
                <a:ea typeface="Calibri" panose="020F0502020204030204" pitchFamily="34" charset="0"/>
              </a:rPr>
              <a:t>Кнопковий</a:t>
            </a:r>
            <a:br>
              <a:rPr lang="uk-UA" sz="1500" b="1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uk-UA" sz="15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uk-UA" sz="1500" dirty="0">
                <a:latin typeface="Arial" panose="020B0604020202020204" pitchFamily="34" charset="0"/>
                <a:ea typeface="Cambria" panose="02040503050406030204" pitchFamily="18" charset="0"/>
              </a:rPr>
              <a:t>–</a:t>
            </a:r>
            <a:r>
              <a:rPr lang="uk-UA" sz="1500" dirty="0">
                <a:latin typeface="Arial" panose="020B0604020202020204" pitchFamily="34" charset="0"/>
                <a:ea typeface="Calibri" panose="020F0502020204030204" pitchFamily="34" charset="0"/>
              </a:rPr>
              <a:t> бот  пропонує співрозмовнику варіанти дій і відправляє відповідь після того, як користувач натисне на один із варіантів.</a:t>
            </a:r>
            <a:endParaRPr lang="en-US" sz="1500" dirty="0">
              <a:latin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13450" y="3128645"/>
            <a:ext cx="6115050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err="1">
                <a:latin typeface="Arial" panose="020B0604020202020204" pitchFamily="34" charset="0"/>
              </a:rPr>
              <a:t>Текстовий</a:t>
            </a:r>
            <a:r>
              <a:rPr lang="ru-RU" sz="1500" dirty="0">
                <a:latin typeface="Arial" panose="020B0604020202020204" pitchFamily="34" charset="0"/>
              </a:rPr>
              <a:t/>
            </a:r>
            <a:br>
              <a:rPr lang="ru-RU" sz="1500" dirty="0">
                <a:latin typeface="Arial" panose="020B0604020202020204" pitchFamily="34" charset="0"/>
              </a:rPr>
            </a:br>
            <a:r>
              <a:rPr lang="ru-RU" sz="1500" dirty="0">
                <a:latin typeface="Arial" panose="020B0604020202020204" pitchFamily="34" charset="0"/>
              </a:rPr>
              <a:t>           </a:t>
            </a:r>
            <a:r>
              <a:rPr lang="uk-UA" sz="1500" dirty="0">
                <a:latin typeface="Arial" panose="020B0604020202020204" pitchFamily="34" charset="0"/>
                <a:ea typeface="Cambria" panose="02040503050406030204" pitchFamily="18" charset="0"/>
              </a:rPr>
              <a:t>–</a:t>
            </a:r>
            <a:r>
              <a:rPr lang="ru-RU" sz="1500" dirty="0">
                <a:latin typeface="Arial" panose="020B0604020202020204" pitchFamily="34" charset="0"/>
              </a:rPr>
              <a:t> бот </a:t>
            </a:r>
            <a:r>
              <a:rPr lang="ru-RU" sz="1500" dirty="0" err="1">
                <a:latin typeface="Arial" panose="020B0604020202020204" pitchFamily="34" charset="0"/>
              </a:rPr>
              <a:t>розпізнає</a:t>
            </a:r>
            <a:r>
              <a:rPr lang="ru-RU" sz="1500" dirty="0">
                <a:latin typeface="Arial" panose="020B0604020202020204" pitchFamily="34" charset="0"/>
              </a:rPr>
              <a:t> текст </a:t>
            </a:r>
            <a:r>
              <a:rPr lang="ru-RU" sz="1500" dirty="0" err="1">
                <a:latin typeface="Arial" panose="020B0604020202020204" pitchFamily="34" charset="0"/>
              </a:rPr>
              <a:t>запиту</a:t>
            </a:r>
            <a:r>
              <a:rPr lang="ru-RU" sz="1500" dirty="0">
                <a:latin typeface="Arial" panose="020B0604020202020204" pitchFamily="34" charset="0"/>
              </a:rPr>
              <a:t>, </a:t>
            </a:r>
            <a:r>
              <a:rPr lang="ru-RU" sz="1500" dirty="0" err="1">
                <a:latin typeface="Arial" panose="020B0604020202020204" pitchFamily="34" charset="0"/>
              </a:rPr>
              <a:t>що</a:t>
            </a:r>
            <a:r>
              <a:rPr lang="ru-RU" sz="1500" dirty="0">
                <a:latin typeface="Arial" panose="020B0604020202020204" pitchFamily="34" charset="0"/>
              </a:rPr>
              <a:t> введено у поле, проводить </a:t>
            </a:r>
            <a:r>
              <a:rPr lang="ru-RU" sz="1500" dirty="0" err="1">
                <a:latin typeface="Arial" panose="020B0604020202020204" pitchFamily="34" charset="0"/>
              </a:rPr>
              <a:t>аналіз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повідомлення</a:t>
            </a:r>
            <a:r>
              <a:rPr lang="ru-RU" sz="1500" dirty="0">
                <a:latin typeface="Arial" panose="020B0604020202020204" pitchFamily="34" charset="0"/>
              </a:rPr>
              <a:t> і </a:t>
            </a:r>
            <a:r>
              <a:rPr lang="ru-RU" sz="1500" dirty="0" err="1">
                <a:latin typeface="Arial" panose="020B0604020202020204" pitchFamily="34" charset="0"/>
              </a:rPr>
              <a:t>підбирає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відповідь</a:t>
            </a:r>
            <a:r>
              <a:rPr lang="ru-RU" sz="1500" dirty="0">
                <a:latin typeface="Arial" panose="020B0604020202020204" pitchFamily="34" charset="0"/>
              </a:rPr>
              <a:t> з </a:t>
            </a:r>
            <a:r>
              <a:rPr lang="ru-RU" sz="1500" dirty="0" err="1">
                <a:latin typeface="Arial" panose="020B0604020202020204" pitchFamily="34" charset="0"/>
              </a:rPr>
              <a:t>заготовлених</a:t>
            </a:r>
            <a:r>
              <a:rPr lang="ru-RU" sz="15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1" name="Стрелка: вниз 30"/>
          <p:cNvSpPr/>
          <p:nvPr/>
        </p:nvSpPr>
        <p:spPr>
          <a:xfrm>
            <a:off x="1742905" y="2813427"/>
            <a:ext cx="292113" cy="54300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Стрелка: вниз 31"/>
          <p:cNvSpPr/>
          <p:nvPr/>
        </p:nvSpPr>
        <p:spPr>
          <a:xfrm>
            <a:off x="1742905" y="4632801"/>
            <a:ext cx="292113" cy="54300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Стрелка: вниз 35"/>
          <p:cNvSpPr/>
          <p:nvPr/>
        </p:nvSpPr>
        <p:spPr>
          <a:xfrm>
            <a:off x="10263921" y="1207243"/>
            <a:ext cx="292113" cy="54300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Стрелка: вниз 36"/>
          <p:cNvSpPr/>
          <p:nvPr/>
        </p:nvSpPr>
        <p:spPr>
          <a:xfrm>
            <a:off x="10263921" y="2813427"/>
            <a:ext cx="292113" cy="54300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Стрелка: вниз 37"/>
          <p:cNvSpPr/>
          <p:nvPr/>
        </p:nvSpPr>
        <p:spPr>
          <a:xfrm>
            <a:off x="10263921" y="4632801"/>
            <a:ext cx="292113" cy="54300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Прямоугольник 63"/>
          <p:cNvSpPr/>
          <p:nvPr/>
        </p:nvSpPr>
        <p:spPr>
          <a:xfrm>
            <a:off x="2220283" y="4523749"/>
            <a:ext cx="8257437" cy="432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uk-UA" sz="2000" b="1" dirty="0">
                <a:latin typeface="Arial" panose="020B0604020202020204" pitchFamily="34" charset="0"/>
                <a:ea typeface="Cambria" panose="02040503050406030204" pitchFamily="18" charset="0"/>
              </a:rPr>
              <a:t>За мети застосування чат-бот можливі наступні варіанти ботів:</a:t>
            </a:r>
            <a:endParaRPr lang="en-US" sz="2000" b="1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147225" y="5055470"/>
            <a:ext cx="6096000" cy="7835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500" b="1" dirty="0" err="1">
                <a:latin typeface="Arial" panose="020B0604020202020204" pitchFamily="34" charset="0"/>
              </a:rPr>
              <a:t>Комунікаційний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br>
              <a:rPr lang="ru-RU" sz="1500" dirty="0">
                <a:latin typeface="Arial" panose="020B0604020202020204" pitchFamily="34" charset="0"/>
              </a:rPr>
            </a:br>
            <a:r>
              <a:rPr lang="ru-RU" sz="1500" dirty="0">
                <a:latin typeface="Arial" panose="020B0604020202020204" pitchFamily="34" charset="0"/>
              </a:rPr>
              <a:t>         ‒ </a:t>
            </a:r>
            <a:r>
              <a:rPr lang="ru-RU" sz="1500" dirty="0" err="1">
                <a:latin typeface="Arial" panose="020B0604020202020204" pitchFamily="34" charset="0"/>
              </a:rPr>
              <a:t>спрямований</a:t>
            </a:r>
            <a:r>
              <a:rPr lang="ru-RU" sz="1500" dirty="0">
                <a:latin typeface="Arial" panose="020B0604020202020204" pitchFamily="34" charset="0"/>
              </a:rPr>
              <a:t> на </a:t>
            </a:r>
            <a:r>
              <a:rPr lang="ru-RU" sz="1500" dirty="0" err="1">
                <a:latin typeface="Arial" panose="020B0604020202020204" pitchFamily="34" charset="0"/>
              </a:rPr>
              <a:t>відповіді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компанії</a:t>
            </a:r>
            <a:r>
              <a:rPr lang="ru-RU" sz="1500" dirty="0">
                <a:latin typeface="Arial" panose="020B0604020202020204" pitchFamily="34" charset="0"/>
              </a:rPr>
              <a:t> на </a:t>
            </a:r>
            <a:r>
              <a:rPr lang="ru-RU" sz="1500" dirty="0" err="1">
                <a:latin typeface="Arial" panose="020B0604020202020204" pitchFamily="34" charset="0"/>
              </a:rPr>
              <a:t>запитання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замовників</a:t>
            </a:r>
            <a:r>
              <a:rPr lang="ru-RU" sz="1500" dirty="0">
                <a:latin typeface="Arial" panose="020B0604020202020204" pitchFamily="34" charset="0"/>
              </a:rPr>
              <a:t>. </a:t>
            </a:r>
            <a:r>
              <a:rPr lang="ru-RU" sz="1500" dirty="0" err="1">
                <a:latin typeface="Arial" panose="020B0604020202020204" pitchFamily="34" charset="0"/>
              </a:rPr>
              <a:t>Відповідає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заготовленими</a:t>
            </a:r>
            <a:r>
              <a:rPr lang="ru-RU" sz="1500" dirty="0">
                <a:latin typeface="Arial" panose="020B0604020202020204" pitchFamily="34" charset="0"/>
              </a:rPr>
              <a:t> фразами за </a:t>
            </a:r>
            <a:r>
              <a:rPr lang="ru-RU" sz="1500" dirty="0" err="1">
                <a:latin typeface="Arial" panose="020B0604020202020204" pitchFamily="34" charset="0"/>
              </a:rPr>
              <a:t>збудованою</a:t>
            </a:r>
            <a:r>
              <a:rPr lang="ru-RU" sz="1500" dirty="0">
                <a:latin typeface="Arial" panose="020B0604020202020204" pitchFamily="34" charset="0"/>
              </a:rPr>
              <a:t> схемою</a:t>
            </a:r>
            <a:endParaRPr lang="en-US" sz="1500" dirty="0">
              <a:latin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66155" y="4941570"/>
            <a:ext cx="607822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err="1">
                <a:latin typeface="Arial" panose="020B0604020202020204" pitchFamily="34" charset="0"/>
              </a:rPr>
              <a:t>Функціональний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br>
              <a:rPr lang="ru-RU" sz="1500" dirty="0">
                <a:latin typeface="Arial" panose="020B0604020202020204" pitchFamily="34" charset="0"/>
              </a:rPr>
            </a:br>
            <a:r>
              <a:rPr lang="ru-RU" sz="1500" dirty="0">
                <a:latin typeface="Arial" panose="020B0604020202020204" pitchFamily="34" charset="0"/>
              </a:rPr>
              <a:t>– альтернатива </a:t>
            </a:r>
            <a:r>
              <a:rPr lang="ru-RU" sz="1500" dirty="0" err="1">
                <a:latin typeface="Arial" panose="020B0604020202020204" pitchFamily="34" charset="0"/>
              </a:rPr>
              <a:t>мобільним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програмам</a:t>
            </a:r>
            <a:r>
              <a:rPr lang="ru-RU" sz="1500" dirty="0">
                <a:latin typeface="Arial" panose="020B0604020202020204" pitchFamily="34" charset="0"/>
              </a:rPr>
              <a:t>, </a:t>
            </a:r>
            <a:r>
              <a:rPr lang="ru-RU" sz="1500" dirty="0" err="1">
                <a:latin typeface="Arial" panose="020B0604020202020204" pitchFamily="34" charset="0"/>
              </a:rPr>
              <a:t>дозволяє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одночасно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шукати</a:t>
            </a:r>
            <a:r>
              <a:rPr lang="ru-RU" sz="1500" dirty="0">
                <a:latin typeface="Arial" panose="020B0604020202020204" pitchFamily="34" charset="0"/>
              </a:rPr>
              <a:t> товар, </a:t>
            </a:r>
            <a:r>
              <a:rPr lang="ru-RU" sz="1500" dirty="0" err="1">
                <a:latin typeface="Arial" panose="020B0604020202020204" pitchFamily="34" charset="0"/>
              </a:rPr>
              <a:t>бронювати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послугу</a:t>
            </a:r>
            <a:r>
              <a:rPr lang="ru-RU" sz="1500" dirty="0">
                <a:latin typeface="Arial" panose="020B0604020202020204" pitchFamily="34" charset="0"/>
              </a:rPr>
              <a:t>, </a:t>
            </a:r>
            <a:r>
              <a:rPr lang="ru-RU" sz="1500" dirty="0" err="1">
                <a:latin typeface="Arial" panose="020B0604020202020204" pitchFamily="34" charset="0"/>
              </a:rPr>
              <a:t>робити</a:t>
            </a:r>
            <a:r>
              <a:rPr lang="ru-RU" sz="1500" dirty="0">
                <a:latin typeface="Arial" panose="020B0604020202020204" pitchFamily="34" charset="0"/>
              </a:rPr>
              <a:t> покупку,  та </a:t>
            </a:r>
            <a:r>
              <a:rPr lang="ru-RU" sz="1500" dirty="0" err="1">
                <a:latin typeface="Arial" panose="020B0604020202020204" pitchFamily="34" charset="0"/>
              </a:rPr>
              <a:t>здійснювати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інші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інтерактивні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дії</a:t>
            </a:r>
            <a:r>
              <a:rPr lang="ru-RU" sz="1500" dirty="0">
                <a:latin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</a:endParaRPr>
          </a:p>
        </p:txBody>
      </p:sp>
      <p:pic>
        <p:nvPicPr>
          <p:cNvPr id="45" name="Object 7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0239757">
            <a:off x="103688" y="5676128"/>
            <a:ext cx="853917" cy="886682"/>
          </a:xfrm>
          <a:prstGeom prst="rect">
            <a:avLst/>
          </a:prstGeom>
        </p:spPr>
      </p:pic>
      <p:pic>
        <p:nvPicPr>
          <p:cNvPr id="46" name="Object 4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4819" y="4438786"/>
            <a:ext cx="749165" cy="746408"/>
          </a:xfrm>
          <a:prstGeom prst="rect">
            <a:avLst/>
          </a:prstGeom>
        </p:spPr>
      </p:pic>
      <p:pic>
        <p:nvPicPr>
          <p:cNvPr id="47" name="Object 6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196213" y="946819"/>
            <a:ext cx="848669" cy="844521"/>
          </a:xfrm>
          <a:prstGeom prst="rect">
            <a:avLst/>
          </a:prstGeom>
        </p:spPr>
      </p:pic>
      <p:pic>
        <p:nvPicPr>
          <p:cNvPr id="48" name="Object 3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0800000">
            <a:off x="0" y="-368140"/>
            <a:ext cx="1514475" cy="2514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ject 3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200000">
            <a:off x="2646668" y="-2687335"/>
            <a:ext cx="6861850" cy="12228818"/>
          </a:xfrm>
          <a:prstGeom prst="rect">
            <a:avLst/>
          </a:prstGeom>
        </p:spPr>
      </p:pic>
      <p:pic>
        <p:nvPicPr>
          <p:cNvPr id="20" name="Object 3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38400" y="-3853"/>
            <a:ext cx="9753600" cy="6858001"/>
          </a:xfrm>
          <a:prstGeom prst="rect">
            <a:avLst/>
          </a:prstGeom>
        </p:spPr>
      </p:pic>
      <p:pic>
        <p:nvPicPr>
          <p:cNvPr id="21" name="Object 3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64021" y="3678638"/>
            <a:ext cx="40887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         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Більш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дорогий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тривалий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його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використовують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представники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середнього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та великого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бізнесу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, коли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необхідні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складніші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алгоритми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взаємодії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з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користувачем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докладний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аналіз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отриманої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інформації</a:t>
            </a:r>
            <a:endParaRPr lang="ru-RU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08912" y="308276"/>
            <a:ext cx="81371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latin typeface="Arial" panose="020B0604020202020204" pitchFamily="34" charset="0"/>
              </a:rPr>
              <a:t>Підходи</a:t>
            </a:r>
            <a:r>
              <a:rPr lang="ru-RU" sz="3200" b="1" dirty="0">
                <a:latin typeface="Arial" panose="020B0604020202020204" pitchFamily="34" charset="0"/>
              </a:rPr>
              <a:t> до </a:t>
            </a:r>
            <a:r>
              <a:rPr lang="ru-RU" sz="3200" b="1" dirty="0" err="1">
                <a:latin typeface="Arial" panose="020B0604020202020204" pitchFamily="34" charset="0"/>
              </a:rPr>
              <a:t>питання</a:t>
            </a:r>
            <a:r>
              <a:rPr lang="ru-RU" sz="3200" b="1" dirty="0">
                <a:latin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</a:rPr>
              <a:t>створення</a:t>
            </a:r>
            <a:r>
              <a:rPr lang="ru-RU" sz="3200" b="1" dirty="0">
                <a:latin typeface="Arial" panose="020B0604020202020204" pitchFamily="34" charset="0"/>
              </a:rPr>
              <a:t> чат-</a:t>
            </a:r>
            <a:r>
              <a:rPr lang="ru-RU" sz="3200" b="1" dirty="0" err="1">
                <a:latin typeface="Arial" panose="020B0604020202020204" pitchFamily="34" charset="0"/>
              </a:rPr>
              <a:t>ботів</a:t>
            </a:r>
            <a:endParaRPr lang="en-US" sz="3200" b="1" dirty="0">
              <a:latin typeface="Arial" panose="020B0604020202020204" pitchFamily="34" charset="0"/>
            </a:endParaRPr>
          </a:p>
        </p:txBody>
      </p:sp>
      <p:pic>
        <p:nvPicPr>
          <p:cNvPr id="18" name="Object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63386" y="1856257"/>
            <a:ext cx="4088766" cy="1473833"/>
          </a:xfrm>
          <a:prstGeom prst="rect">
            <a:avLst/>
          </a:prstGeom>
        </p:spPr>
      </p:pic>
      <p:pic>
        <p:nvPicPr>
          <p:cNvPr id="23" name="Object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139848" y="1856257"/>
            <a:ext cx="4088766" cy="14738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68430" y="2054513"/>
            <a:ext cx="3997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Arial" panose="020B0604020202020204" pitchFamily="34" charset="0"/>
              </a:rPr>
              <a:t>Другий</a:t>
            </a:r>
            <a:r>
              <a:rPr lang="ru-RU" b="1" dirty="0">
                <a:latin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</a:rPr>
              <a:t>спосіб</a:t>
            </a:r>
            <a:r>
              <a:rPr lang="ru-RU" b="1" dirty="0">
                <a:latin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</a:rPr>
              <a:t>- </a:t>
            </a:r>
            <a:r>
              <a:rPr lang="ru-RU" dirty="0" err="1">
                <a:latin typeface="Arial" panose="020B0604020202020204" pitchFamily="34" charset="0"/>
              </a:rPr>
              <a:t>створення</a:t>
            </a:r>
            <a:r>
              <a:rPr lang="ru-RU" dirty="0">
                <a:latin typeface="Arial" panose="020B0604020202020204" pitchFamily="34" charset="0"/>
              </a:rPr>
              <a:t> чат-бота за </a:t>
            </a:r>
            <a:r>
              <a:rPr lang="ru-RU" dirty="0" err="1">
                <a:latin typeface="Arial" panose="020B0604020202020204" pitchFamily="34" charset="0"/>
              </a:rPr>
              <a:t>допомогою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</a:rPr>
              <a:t>конструкторів</a:t>
            </a:r>
            <a:r>
              <a:rPr lang="ru-RU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01634" y="2155904"/>
            <a:ext cx="38125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</a:rPr>
              <a:t>Перший </a:t>
            </a:r>
            <a:r>
              <a:rPr lang="ru-RU" b="1" dirty="0" err="1">
                <a:latin typeface="Arial" panose="020B0604020202020204" pitchFamily="34" charset="0"/>
              </a:rPr>
              <a:t>спосіб</a:t>
            </a:r>
            <a:r>
              <a:rPr lang="ru-RU" b="1" dirty="0">
                <a:latin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</a:rPr>
              <a:t>–  </a:t>
            </a:r>
            <a:r>
              <a:rPr lang="ru-RU" dirty="0" err="1">
                <a:latin typeface="Arial" panose="020B0604020202020204" pitchFamily="34" charset="0"/>
              </a:rPr>
              <a:t>Зібрати</a:t>
            </a:r>
            <a:r>
              <a:rPr lang="ru-RU" dirty="0">
                <a:latin typeface="Arial" panose="020B0604020202020204" pitchFamily="34" charset="0"/>
              </a:rPr>
              <a:t> свою команду </a:t>
            </a:r>
            <a:r>
              <a:rPr lang="ru-RU" dirty="0" err="1">
                <a:latin typeface="Arial" panose="020B0604020202020204" pitchFamily="34" charset="0"/>
              </a:rPr>
              <a:t>програмістів</a:t>
            </a:r>
            <a:r>
              <a:rPr lang="ru-RU" dirty="0">
                <a:latin typeface="Arial" panose="020B0604020202020204" pitchFamily="34" charset="0"/>
              </a:rPr>
              <a:t> і </a:t>
            </a:r>
            <a:r>
              <a:rPr lang="ru-RU" dirty="0" err="1">
                <a:latin typeface="Arial" panose="020B0604020202020204" pitchFamily="34" charset="0"/>
              </a:rPr>
              <a:t>розробити</a:t>
            </a:r>
            <a:r>
              <a:rPr lang="ru-RU" dirty="0">
                <a:latin typeface="Arial" panose="020B0604020202020204" pitchFamily="34" charset="0"/>
              </a:rPr>
              <a:t> бот </a:t>
            </a:r>
            <a:r>
              <a:rPr lang="ru-RU" b="1" dirty="0">
                <a:latin typeface="Arial" panose="020B0604020202020204" pitchFamily="34" charset="0"/>
              </a:rPr>
              <a:t>з нуля.</a:t>
            </a:r>
          </a:p>
        </p:txBody>
      </p:sp>
      <p:pic>
        <p:nvPicPr>
          <p:cNvPr id="25" name="Object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67300" y="1189806"/>
            <a:ext cx="5448300" cy="5734050"/>
          </a:xfrm>
          <a:prstGeom prst="rect">
            <a:avLst/>
          </a:prstGeom>
        </p:spPr>
      </p:pic>
      <p:pic>
        <p:nvPicPr>
          <p:cNvPr id="19" name="Object 5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411720" y="1521711"/>
            <a:ext cx="1131207" cy="11463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139848" y="3678644"/>
            <a:ext cx="40887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       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Оптимальний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варіант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для тих, кому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потрібне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швидке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і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нескладне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рішення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. Є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безліч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доступних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сервісів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, вони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допомагають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розробити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бот для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месенджера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без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допомоги</a:t>
            </a: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Arial" panose="020B0604020202020204" pitchFamily="34" charset="0"/>
              </a:rPr>
              <a:t>програмістів</a:t>
            </a: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3" name="Object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089434" y="980751"/>
            <a:ext cx="1976061" cy="45719"/>
          </a:xfrm>
          <a:prstGeom prst="rect">
            <a:avLst/>
          </a:prstGeom>
        </p:spPr>
      </p:pic>
      <p:pic>
        <p:nvPicPr>
          <p:cNvPr id="15" name="Object 9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065064" y="2409150"/>
            <a:ext cx="1754326" cy="1754326"/>
          </a:xfrm>
          <a:prstGeom prst="rect">
            <a:avLst/>
          </a:prstGeom>
        </p:spPr>
      </p:pic>
      <p:pic>
        <p:nvPicPr>
          <p:cNvPr id="24" name="Object 4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810875" y="-7704"/>
            <a:ext cx="1381125" cy="1660489"/>
          </a:xfrm>
          <a:prstGeom prst="rect">
            <a:avLst/>
          </a:prstGeom>
        </p:spPr>
      </p:pic>
      <p:pic>
        <p:nvPicPr>
          <p:cNvPr id="26" name="Object 6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78676" y="3078949"/>
            <a:ext cx="1023752" cy="990265"/>
          </a:xfrm>
          <a:prstGeom prst="rect">
            <a:avLst/>
          </a:prstGeom>
        </p:spPr>
      </p:pic>
      <p:pic>
        <p:nvPicPr>
          <p:cNvPr id="27" name="Object 6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39786" y="3078949"/>
            <a:ext cx="1023752" cy="990265"/>
          </a:xfrm>
          <a:prstGeom prst="rect">
            <a:avLst/>
          </a:prstGeom>
        </p:spPr>
      </p:pic>
      <p:pic>
        <p:nvPicPr>
          <p:cNvPr id="28" name="Object 9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5400000">
            <a:off x="601661" y="395660"/>
            <a:ext cx="238125" cy="733425"/>
          </a:xfrm>
          <a:prstGeom prst="rect">
            <a:avLst/>
          </a:prstGeom>
        </p:spPr>
      </p:pic>
      <p:pic>
        <p:nvPicPr>
          <p:cNvPr id="29" name="Object 9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581265" y="5680118"/>
            <a:ext cx="238125" cy="7334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Object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09907" y="0"/>
            <a:ext cx="757237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91747" y="353168"/>
            <a:ext cx="9407236" cy="1045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100" b="1" u="sng" dirty="0" err="1">
                <a:latin typeface="Arial" panose="020B0604020202020204" pitchFamily="34" charset="0"/>
                <a:ea typeface="Arial" panose="020B0604020202020204" pitchFamily="34" charset="0"/>
              </a:rPr>
              <a:t>SendPulse</a:t>
            </a:r>
            <a:r>
              <a:rPr lang="ru-RU" sz="3100" b="1" dirty="0">
                <a:latin typeface="Arial" panose="020B0604020202020204" pitchFamily="34" charset="0"/>
                <a:ea typeface="Arial" panose="020B0604020202020204" pitchFamily="34" charset="0"/>
              </a:rPr>
              <a:t> – </a:t>
            </a:r>
            <a:r>
              <a:rPr lang="ru-RU" sz="3100" b="1" dirty="0" err="1">
                <a:latin typeface="Arial" panose="020B0604020202020204" pitchFamily="34" charset="0"/>
                <a:ea typeface="Arial" panose="020B0604020202020204" pitchFamily="34" charset="0"/>
              </a:rPr>
              <a:t>сервіс</a:t>
            </a:r>
            <a:r>
              <a:rPr lang="ru-RU" sz="3100" b="1" dirty="0">
                <a:latin typeface="Arial" panose="020B0604020202020204" pitchFamily="34" charset="0"/>
                <a:ea typeface="Arial" panose="020B0604020202020204" pitchFamily="34" charset="0"/>
              </a:rPr>
              <a:t> за </a:t>
            </a:r>
            <a:r>
              <a:rPr lang="ru-RU" sz="3100" b="1" dirty="0" err="1">
                <a:latin typeface="Arial" panose="020B0604020202020204" pitchFamily="34" charset="0"/>
                <a:ea typeface="Arial" panose="020B0604020202020204" pitchFamily="34" charset="0"/>
              </a:rPr>
              <a:t>допомогою</a:t>
            </a:r>
            <a:r>
              <a:rPr lang="ru-RU" sz="31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3100" b="1" dirty="0" err="1">
                <a:latin typeface="Arial" panose="020B0604020202020204" pitchFamily="34" charset="0"/>
                <a:ea typeface="Arial" panose="020B0604020202020204" pitchFamily="34" charset="0"/>
              </a:rPr>
              <a:t>якого</a:t>
            </a:r>
            <a:r>
              <a:rPr lang="ru-RU" sz="31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3100" b="1" dirty="0" err="1">
                <a:latin typeface="Arial" panose="020B0604020202020204" pitchFamily="34" charset="0"/>
                <a:ea typeface="Arial" panose="020B0604020202020204" pitchFamily="34" charset="0"/>
              </a:rPr>
              <a:t>можна</a:t>
            </a:r>
            <a:r>
              <a:rPr lang="ru-RU" sz="31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3100" b="1" dirty="0" err="1">
                <a:latin typeface="Arial" panose="020B0604020202020204" pitchFamily="34" charset="0"/>
                <a:ea typeface="Arial" panose="020B0604020202020204" pitchFamily="34" charset="0"/>
              </a:rPr>
              <a:t>розробити</a:t>
            </a:r>
            <a:r>
              <a:rPr lang="ru-RU" sz="31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3100" b="1" dirty="0" err="1">
                <a:latin typeface="Arial" panose="020B0604020202020204" pitchFamily="34" charset="0"/>
                <a:ea typeface="Arial" panose="020B0604020202020204" pitchFamily="34" charset="0"/>
              </a:rPr>
              <a:t>віртуального</a:t>
            </a:r>
            <a:r>
              <a:rPr lang="ru-RU" sz="31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3100" b="1" dirty="0" err="1">
                <a:latin typeface="Arial" panose="020B0604020202020204" pitchFamily="34" charset="0"/>
                <a:ea typeface="Arial" panose="020B0604020202020204" pitchFamily="34" charset="0"/>
              </a:rPr>
              <a:t>помічника</a:t>
            </a:r>
            <a:r>
              <a:rPr lang="ru-RU" sz="3100" b="1" dirty="0">
                <a:latin typeface="Arial" panose="020B0604020202020204" pitchFamily="34" charset="0"/>
                <a:ea typeface="Arial" panose="020B0604020202020204" pitchFamily="34" charset="0"/>
              </a:rPr>
              <a:t> в Telegram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0932" y="162977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err="1">
                <a:latin typeface="Arial" panose="020B0604020202020204" pitchFamily="34" charset="0"/>
              </a:rPr>
              <a:t>Необхідно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зареєструвати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обліковий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запис</a:t>
            </a:r>
            <a:r>
              <a:rPr lang="ru-RU" sz="1600" dirty="0">
                <a:latin typeface="Arial" panose="020B0604020202020204" pitchFamily="34" charset="0"/>
              </a:rPr>
              <a:t> і </a:t>
            </a:r>
            <a:r>
              <a:rPr lang="ru-RU" sz="1600" dirty="0" err="1">
                <a:latin typeface="Arial" panose="020B0604020202020204" pitchFamily="34" charset="0"/>
              </a:rPr>
              <a:t>вибрати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месенджер</a:t>
            </a:r>
            <a:r>
              <a:rPr lang="ru-RU" sz="1600" dirty="0">
                <a:latin typeface="Arial" panose="020B0604020202020204" pitchFamily="34" charset="0"/>
              </a:rPr>
              <a:t> для бота: </a:t>
            </a:r>
            <a:r>
              <a:rPr lang="ru-RU" sz="1600" i="1" dirty="0" err="1">
                <a:latin typeface="Arial" panose="020B0604020202020204" pitchFamily="34" charset="0"/>
              </a:rPr>
              <a:t>Facebook</a:t>
            </a:r>
            <a:r>
              <a:rPr lang="ru-RU" sz="1600" i="1" dirty="0">
                <a:latin typeface="Arial" panose="020B0604020202020204" pitchFamily="34" charset="0"/>
              </a:rPr>
              <a:t>/Telegram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37188" y="2199848"/>
            <a:ext cx="53892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>
                <a:latin typeface="Arial" panose="020B0604020202020204" pitchFamily="34" charset="0"/>
              </a:rPr>
              <a:t>Знайти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en-US" sz="1600" b="1" i="1" dirty="0"/>
              <a:t>Telegram @</a:t>
            </a:r>
            <a:r>
              <a:rPr lang="en-US" sz="1600" b="1" i="1" dirty="0" err="1"/>
              <a:t>BotFather</a:t>
            </a:r>
            <a:r>
              <a:rPr lang="en-US" sz="1600" b="1" i="1" dirty="0"/>
              <a:t> </a:t>
            </a:r>
            <a:r>
              <a:rPr lang="ru-RU" sz="1600" dirty="0">
                <a:latin typeface="Arial" panose="020B0604020202020204" pitchFamily="34" charset="0"/>
              </a:rPr>
              <a:t>з </a:t>
            </a:r>
            <a:r>
              <a:rPr lang="ru-RU" sz="1600" dirty="0" err="1">
                <a:latin typeface="Arial" panose="020B0604020202020204" pitchFamily="34" charset="0"/>
              </a:rPr>
              <a:t>офіційним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синім</a:t>
            </a:r>
            <a:r>
              <a:rPr lang="ru-RU" sz="1600" dirty="0">
                <a:latin typeface="Arial" panose="020B0604020202020204" pitchFamily="34" charset="0"/>
              </a:rPr>
              <a:t> значком.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684219" y="2670798"/>
            <a:ext cx="58865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>
                <a:latin typeface="Arial" panose="020B0604020202020204" pitchFamily="34" charset="0"/>
              </a:rPr>
              <a:t>Натиснути</a:t>
            </a:r>
            <a:r>
              <a:rPr lang="ru-RU" sz="1600" dirty="0">
                <a:latin typeface="Arial" panose="020B0604020202020204" pitchFamily="34" charset="0"/>
              </a:rPr>
              <a:t> "</a:t>
            </a:r>
            <a:r>
              <a:rPr lang="ru-RU" sz="1600" dirty="0" err="1">
                <a:latin typeface="Arial" panose="020B0604020202020204" pitchFamily="34" charset="0"/>
              </a:rPr>
              <a:t>Start</a:t>
            </a:r>
            <a:r>
              <a:rPr lang="ru-RU" sz="1600" dirty="0">
                <a:latin typeface="Arial" panose="020B0604020202020204" pitchFamily="34" charset="0"/>
              </a:rPr>
              <a:t>" для </a:t>
            </a:r>
            <a:r>
              <a:rPr lang="ru-RU" sz="1600" dirty="0" err="1">
                <a:latin typeface="Arial" panose="020B0604020202020204" pitchFamily="34" charset="0"/>
              </a:rPr>
              <a:t>активації</a:t>
            </a:r>
            <a:r>
              <a:rPr lang="ru-RU" sz="1600" dirty="0">
                <a:latin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</a:rPr>
              <a:t>дати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назву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своєму</a:t>
            </a:r>
            <a:r>
              <a:rPr lang="ru-RU" sz="1600" dirty="0">
                <a:latin typeface="Arial" panose="020B0604020202020204" pitchFamily="34" charset="0"/>
              </a:rPr>
              <a:t> роботу.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16429" y="3192979"/>
            <a:ext cx="8070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ea typeface="Arial" panose="020B0604020202020204" pitchFamily="34" charset="0"/>
              </a:rPr>
              <a:t>Скопіювати токен у ваш обліковий запис на </a:t>
            </a:r>
            <a:r>
              <a:rPr lang="uk-UA" sz="1600" i="1" dirty="0" err="1">
                <a:latin typeface="Arial" panose="020B0604020202020204" pitchFamily="34" charset="0"/>
                <a:ea typeface="Arial" panose="020B0604020202020204" pitchFamily="34" charset="0"/>
              </a:rPr>
              <a:t>SendPulse</a:t>
            </a:r>
            <a:r>
              <a:rPr lang="uk-UA" sz="1600" dirty="0">
                <a:latin typeface="Arial" panose="020B0604020202020204" pitchFamily="34" charset="0"/>
                <a:ea typeface="Arial" panose="020B0604020202020204" pitchFamily="34" charset="0"/>
              </a:rPr>
              <a:t> і запустити бота. </a:t>
            </a:r>
            <a:endParaRPr lang="en-US" sz="16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0932" y="4547630"/>
            <a:ext cx="10989967" cy="2137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uk-UA" sz="1600" b="1" dirty="0" err="1">
                <a:latin typeface="Arial" panose="020B0604020202020204" pitchFamily="34" charset="0"/>
                <a:ea typeface="Cambria" panose="02040503050406030204" pitchFamily="18" charset="0"/>
              </a:rPr>
              <a:t>SendPulse</a:t>
            </a:r>
            <a:r>
              <a:rPr lang="uk-UA" sz="1600" dirty="0">
                <a:latin typeface="Arial" panose="020B0604020202020204" pitchFamily="34" charset="0"/>
                <a:ea typeface="Cambria" panose="02040503050406030204" pitchFamily="18" charset="0"/>
              </a:rPr>
              <a:t> дозволяє створити до 3-х чат-ботів з можливістю надсилання до 10 000 повідомлень на місяць необмежену кількість одержувачів. Такий конструктор дозволяє створити ланцюжки повідомлень для </a:t>
            </a:r>
            <a:r>
              <a:rPr lang="uk-UA" sz="1600" dirty="0" err="1">
                <a:latin typeface="Arial" panose="020B0604020202020204" pitchFamily="34" charset="0"/>
                <a:ea typeface="Cambria" panose="02040503050406030204" pitchFamily="18" charset="0"/>
              </a:rPr>
              <a:t>Facebook</a:t>
            </a:r>
            <a:r>
              <a:rPr lang="uk-UA" sz="1600" dirty="0">
                <a:latin typeface="Arial" panose="020B0604020202020204" pitchFamily="34" charset="0"/>
                <a:ea typeface="Cambria" panose="02040503050406030204" pitchFamily="18" charset="0"/>
              </a:rPr>
              <a:t> Messenger та </a:t>
            </a:r>
            <a:r>
              <a:rPr lang="uk-UA" sz="1600" dirty="0" err="1">
                <a:latin typeface="Arial" panose="020B0604020202020204" pitchFamily="34" charset="0"/>
                <a:ea typeface="Cambria" panose="02040503050406030204" pitchFamily="18" charset="0"/>
              </a:rPr>
              <a:t>Telegram</a:t>
            </a:r>
            <a:r>
              <a:rPr lang="uk-UA" sz="1600" dirty="0">
                <a:latin typeface="Arial" panose="020B0604020202020204" pitchFamily="34" charset="0"/>
                <a:ea typeface="Cambria" panose="02040503050406030204" pitchFamily="18" charset="0"/>
              </a:rPr>
              <a:t> на одній платформі.</a:t>
            </a:r>
            <a:br>
              <a:rPr lang="uk-UA" sz="1600" dirty="0">
                <a:latin typeface="Arial" panose="020B0604020202020204" pitchFamily="34" charset="0"/>
                <a:ea typeface="Cambria" panose="02040503050406030204" pitchFamily="18" charset="0"/>
              </a:rPr>
            </a:br>
            <a:r>
              <a:rPr lang="ru-RU" sz="1600" dirty="0">
                <a:latin typeface="Arial" panose="020B0604020202020204" pitchFamily="34" charset="0"/>
              </a:rPr>
              <a:t>Для </a:t>
            </a:r>
            <a:r>
              <a:rPr lang="ru-RU" sz="1600" dirty="0" err="1">
                <a:latin typeface="Arial" panose="020B0604020202020204" pitchFamily="34" charset="0"/>
              </a:rPr>
              <a:t>розробки</a:t>
            </a:r>
            <a:r>
              <a:rPr lang="ru-RU" sz="1600" dirty="0">
                <a:latin typeface="Arial" panose="020B0604020202020204" pitchFamily="34" charset="0"/>
              </a:rPr>
              <a:t> чат-бота для </a:t>
            </a:r>
            <a:r>
              <a:rPr lang="ru-RU" sz="1600" dirty="0" err="1">
                <a:latin typeface="Arial" panose="020B0604020202020204" pitchFamily="34" charset="0"/>
              </a:rPr>
              <a:t>сайтів</a:t>
            </a:r>
            <a:r>
              <a:rPr lang="ru-RU" sz="1600" dirty="0">
                <a:latin typeface="Arial" panose="020B0604020202020204" pitchFamily="34" charset="0"/>
              </a:rPr>
              <a:t> на </a:t>
            </a:r>
            <a:r>
              <a:rPr lang="en-US" sz="1600" dirty="0"/>
              <a:t>WordPress, Joomla, Drupal </a:t>
            </a:r>
            <a:r>
              <a:rPr lang="ru-RU" sz="1600" dirty="0" err="1">
                <a:latin typeface="Arial" panose="020B0604020202020204" pitchFamily="34" charset="0"/>
              </a:rPr>
              <a:t>або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іншій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en-US" sz="1600" dirty="0"/>
              <a:t>CMS </a:t>
            </a:r>
            <a:r>
              <a:rPr lang="ru-RU" sz="1600" dirty="0">
                <a:latin typeface="Arial" panose="020B0604020202020204" pitchFamily="34" charset="0"/>
              </a:rPr>
              <a:t>є </a:t>
            </a:r>
            <a:r>
              <a:rPr lang="ru-RU" sz="1600" dirty="0" err="1">
                <a:latin typeface="Arial" panose="020B0604020202020204" pitchFamily="34" charset="0"/>
              </a:rPr>
              <a:t>готові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плагіни</a:t>
            </a:r>
            <a:r>
              <a:rPr lang="ru-RU" sz="1600" dirty="0">
                <a:latin typeface="Arial" panose="020B0604020202020204" pitchFamily="34" charset="0"/>
              </a:rPr>
              <a:t>. </a:t>
            </a:r>
            <a:r>
              <a:rPr lang="ru-RU" sz="1600" dirty="0" err="1">
                <a:latin typeface="Arial" panose="020B0604020202020204" pitchFamily="34" charset="0"/>
              </a:rPr>
              <a:t>Встановити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плагін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можна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також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самостійно</a:t>
            </a:r>
            <a:r>
              <a:rPr lang="ru-RU" sz="1600" dirty="0">
                <a:latin typeface="Arial" panose="020B0604020202020204" pitchFamily="34" charset="0"/>
              </a:rPr>
              <a:t>: </a:t>
            </a:r>
            <a:r>
              <a:rPr lang="ru-RU" sz="1600" dirty="0" err="1">
                <a:latin typeface="Arial" panose="020B0604020202020204" pitchFamily="34" charset="0"/>
              </a:rPr>
              <a:t>особливі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знання</a:t>
            </a:r>
            <a:r>
              <a:rPr lang="ru-RU" sz="1600" dirty="0">
                <a:latin typeface="Arial" panose="020B0604020202020204" pitchFamily="34" charset="0"/>
              </a:rPr>
              <a:t> у </a:t>
            </a:r>
            <a:r>
              <a:rPr lang="ru-RU" sz="1600" dirty="0" err="1">
                <a:latin typeface="Arial" panose="020B0604020202020204" pitchFamily="34" charset="0"/>
              </a:rPr>
              <a:t>програмуванні</a:t>
            </a:r>
            <a:r>
              <a:rPr lang="ru-RU" sz="1600" dirty="0">
                <a:latin typeface="Arial" panose="020B0604020202020204" pitchFamily="34" charset="0"/>
              </a:rPr>
              <a:t> не </a:t>
            </a:r>
            <a:r>
              <a:rPr lang="ru-RU" sz="1600" dirty="0" err="1">
                <a:latin typeface="Arial" panose="020B0604020202020204" pitchFamily="34" charset="0"/>
              </a:rPr>
              <a:t>обов'язкові</a:t>
            </a:r>
            <a:r>
              <a:rPr lang="ru-RU" sz="1600" dirty="0">
                <a:latin typeface="Arial" panose="020B0604020202020204" pitchFamily="34" charset="0"/>
              </a:rPr>
              <a:t>. На </a:t>
            </a:r>
            <a:r>
              <a:rPr lang="ru-RU" sz="1600" dirty="0" err="1">
                <a:latin typeface="Arial" panose="020B0604020202020204" pitchFamily="34" charset="0"/>
              </a:rPr>
              <a:t>сайті</a:t>
            </a:r>
            <a:r>
              <a:rPr lang="ru-RU" sz="1600" dirty="0">
                <a:latin typeface="Arial" panose="020B0604020202020204" pitchFamily="34" charset="0"/>
              </a:rPr>
              <a:t> бот </a:t>
            </a:r>
            <a:r>
              <a:rPr lang="ru-RU" sz="1600" dirty="0" err="1">
                <a:latin typeface="Arial" panose="020B0604020202020204" pitchFamily="34" charset="0"/>
              </a:rPr>
              <a:t>спілкується</a:t>
            </a:r>
            <a:r>
              <a:rPr lang="ru-RU" sz="1600" dirty="0">
                <a:latin typeface="Arial" panose="020B0604020202020204" pitchFamily="34" charset="0"/>
              </a:rPr>
              <a:t> з </a:t>
            </a:r>
            <a:r>
              <a:rPr lang="ru-RU" sz="1600" dirty="0" err="1">
                <a:latin typeface="Arial" panose="020B0604020202020204" pitchFamily="34" charset="0"/>
              </a:rPr>
              <a:t>відвідувачами</a:t>
            </a:r>
            <a:r>
              <a:rPr lang="ru-RU" sz="1600" dirty="0">
                <a:latin typeface="Arial" panose="020B0604020202020204" pitchFamily="34" charset="0"/>
              </a:rPr>
              <a:t> через </a:t>
            </a:r>
            <a:r>
              <a:rPr lang="ru-RU" sz="1600" dirty="0" err="1">
                <a:latin typeface="Arial" panose="020B0604020202020204" pitchFamily="34" charset="0"/>
              </a:rPr>
              <a:t>вікна</a:t>
            </a:r>
            <a:r>
              <a:rPr lang="ru-RU" sz="1600" dirty="0">
                <a:latin typeface="Arial" panose="020B0604020202020204" pitchFamily="34" charset="0"/>
              </a:rPr>
              <a:t> з чатом. Бот </a:t>
            </a:r>
            <a:r>
              <a:rPr lang="ru-RU" sz="1600" dirty="0" err="1">
                <a:latin typeface="Arial" panose="020B0604020202020204" pitchFamily="34" charset="0"/>
              </a:rPr>
              <a:t>може</a:t>
            </a:r>
            <a:r>
              <a:rPr lang="ru-RU" sz="1600" dirty="0">
                <a:latin typeface="Arial" panose="020B0604020202020204" pitchFamily="34" charset="0"/>
              </a:rPr>
              <a:t> автоматично </a:t>
            </a:r>
            <a:r>
              <a:rPr lang="ru-RU" sz="1600" dirty="0" err="1">
                <a:latin typeface="Arial" panose="020B0604020202020204" pitchFamily="34" charset="0"/>
              </a:rPr>
              <a:t>відкривати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вікно</a:t>
            </a:r>
            <a:r>
              <a:rPr lang="ru-RU" sz="1600" dirty="0">
                <a:latin typeface="Arial" panose="020B0604020202020204" pitchFamily="34" charset="0"/>
              </a:rPr>
              <a:t> та </a:t>
            </a:r>
            <a:r>
              <a:rPr lang="ru-RU" sz="1600" dirty="0" err="1">
                <a:latin typeface="Arial" panose="020B0604020202020204" pitchFamily="34" charset="0"/>
              </a:rPr>
              <a:t>починати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діалог</a:t>
            </a:r>
            <a:r>
              <a:rPr lang="ru-RU" sz="1600" dirty="0">
                <a:latin typeface="Arial" panose="020B0604020202020204" pitchFamily="34" charset="0"/>
              </a:rPr>
              <a:t> сам </a:t>
            </a:r>
            <a:r>
              <a:rPr lang="ru-RU" sz="1600" dirty="0" err="1">
                <a:latin typeface="Arial" panose="020B0604020202020204" pitchFamily="34" charset="0"/>
              </a:rPr>
              <a:t>або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чекати</a:t>
            </a:r>
            <a:r>
              <a:rPr lang="ru-RU" sz="1600" dirty="0">
                <a:latin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</a:rPr>
              <a:t>поки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користувач</a:t>
            </a:r>
            <a:r>
              <a:rPr lang="ru-RU" sz="1600" dirty="0">
                <a:latin typeface="Arial" panose="020B0604020202020204" pitchFamily="34" charset="0"/>
              </a:rPr>
              <a:t> до </a:t>
            </a:r>
            <a:r>
              <a:rPr lang="ru-RU" sz="1600" dirty="0" err="1">
                <a:latin typeface="Arial" panose="020B0604020202020204" pitchFamily="34" charset="0"/>
              </a:rPr>
              <a:t>нього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звернеться</a:t>
            </a:r>
            <a:r>
              <a:rPr lang="ru-RU" sz="16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602183" y="3779228"/>
            <a:ext cx="8070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ea typeface="Arial" panose="020B0604020202020204" pitchFamily="34" charset="0"/>
              </a:rPr>
              <a:t>Коли </a:t>
            </a:r>
            <a:r>
              <a:rPr lang="uk-UA" sz="1600" i="1" dirty="0" err="1">
                <a:latin typeface="Arial" panose="020B0604020202020204" pitchFamily="34" charset="0"/>
                <a:ea typeface="Arial" panose="020B0604020202020204" pitchFamily="34" charset="0"/>
              </a:rPr>
              <a:t>Telegram</a:t>
            </a:r>
            <a:r>
              <a:rPr lang="uk-UA" sz="1600" i="1" dirty="0">
                <a:latin typeface="Arial" panose="020B0604020202020204" pitchFamily="34" charset="0"/>
                <a:ea typeface="Arial" panose="020B0604020202020204" pitchFamily="34" charset="0"/>
              </a:rPr>
              <a:t>-бот</a:t>
            </a:r>
            <a:r>
              <a:rPr lang="uk-UA" sz="1600" dirty="0">
                <a:latin typeface="Arial" panose="020B0604020202020204" pitchFamily="34" charset="0"/>
                <a:ea typeface="Arial" panose="020B0604020202020204" pitchFamily="34" charset="0"/>
              </a:rPr>
              <a:t> підключено, залишається лише налаштувати в обліковому записі сервісу ланцюжки повідомлень.</a:t>
            </a:r>
            <a:endParaRPr lang="en-US" sz="16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9" name="Object 1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5884" y="1572051"/>
            <a:ext cx="596147" cy="596147"/>
          </a:xfrm>
          <a:prstGeom prst="rect">
            <a:avLst/>
          </a:prstGeom>
        </p:spPr>
      </p:pic>
      <p:pic>
        <p:nvPicPr>
          <p:cNvPr id="41" name="Object 1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03522" y="2199848"/>
            <a:ext cx="590895" cy="590895"/>
          </a:xfrm>
          <a:prstGeom prst="rect">
            <a:avLst/>
          </a:prstGeom>
        </p:spPr>
      </p:pic>
      <p:pic>
        <p:nvPicPr>
          <p:cNvPr id="42" name="Object 1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040758" y="2566903"/>
            <a:ext cx="643461" cy="643461"/>
          </a:xfrm>
          <a:prstGeom prst="rect">
            <a:avLst/>
          </a:prstGeom>
        </p:spPr>
      </p:pic>
      <p:pic>
        <p:nvPicPr>
          <p:cNvPr id="43" name="Object 1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00270" y="3084826"/>
            <a:ext cx="608599" cy="608599"/>
          </a:xfrm>
          <a:prstGeom prst="rect">
            <a:avLst/>
          </a:prstGeom>
        </p:spPr>
      </p:pic>
      <p:pic>
        <p:nvPicPr>
          <p:cNvPr id="44" name="Object 1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675175" y="3730345"/>
            <a:ext cx="672592" cy="67259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96601" y="1567733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8" name="Object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09818" y="353355"/>
            <a:ext cx="885825" cy="914400"/>
          </a:xfrm>
          <a:prstGeom prst="rect">
            <a:avLst/>
          </a:prstGeom>
        </p:spPr>
      </p:pic>
      <p:pic>
        <p:nvPicPr>
          <p:cNvPr id="59" name="Object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030623" y="426185"/>
            <a:ext cx="514350" cy="282892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29792" y="2177543"/>
            <a:ext cx="274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93616" y="2574092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12581" y="3058860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4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33403" y="3761843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5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8" name="Object 4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23" y="6025097"/>
            <a:ext cx="749165" cy="746408"/>
          </a:xfrm>
          <a:prstGeom prst="rect">
            <a:avLst/>
          </a:prstGeom>
        </p:spPr>
      </p:pic>
      <p:pic>
        <p:nvPicPr>
          <p:cNvPr id="35" name="Object 9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47670" y="3062287"/>
            <a:ext cx="238125" cy="7334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ject 5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696691" y="3871732"/>
            <a:ext cx="6276109" cy="2859097"/>
          </a:xfrm>
          <a:prstGeom prst="rect">
            <a:avLst/>
          </a:prstGeom>
        </p:spPr>
      </p:pic>
      <p:pic>
        <p:nvPicPr>
          <p:cNvPr id="14" name="Object 5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72837" y="446174"/>
            <a:ext cx="6096000" cy="2777048"/>
          </a:xfrm>
          <a:prstGeom prst="rect">
            <a:avLst/>
          </a:prstGeom>
        </p:spPr>
      </p:pic>
      <p:pic>
        <p:nvPicPr>
          <p:cNvPr id="5" name="Object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08151" y="0"/>
            <a:ext cx="8183849" cy="4548160"/>
          </a:xfrm>
          <a:prstGeom prst="rect">
            <a:avLst/>
          </a:prstGeom>
        </p:spPr>
      </p:pic>
      <p:pic>
        <p:nvPicPr>
          <p:cNvPr id="6" name="Object 1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4235679"/>
            <a:ext cx="9753600" cy="26223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3120" y="754380"/>
            <a:ext cx="5935980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Arial" panose="020B0604020202020204" pitchFamily="34" charset="0"/>
              </a:rPr>
              <a:t>Ще</a:t>
            </a:r>
            <a:r>
              <a:rPr lang="ru-RU" b="1" dirty="0">
                <a:latin typeface="Arial" panose="020B0604020202020204" pitchFamily="34" charset="0"/>
              </a:rPr>
              <a:t> один </a:t>
            </a:r>
            <a:r>
              <a:rPr lang="ru-RU" b="1" dirty="0" err="1">
                <a:latin typeface="Arial" panose="020B0604020202020204" pitchFamily="34" charset="0"/>
              </a:rPr>
              <a:t>спосіб</a:t>
            </a:r>
            <a:r>
              <a:rPr lang="ru-RU" b="1" dirty="0">
                <a:latin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</a:rPr>
              <a:t>створення</a:t>
            </a:r>
            <a:r>
              <a:rPr lang="ru-RU" b="1" dirty="0">
                <a:latin typeface="Arial" panose="020B0604020202020204" pitchFamily="34" charset="0"/>
              </a:rPr>
              <a:t> чат-бота на </a:t>
            </a:r>
            <a:r>
              <a:rPr lang="ru-RU" b="1" dirty="0" err="1">
                <a:latin typeface="Arial" panose="020B0604020202020204" pitchFamily="34" charset="0"/>
              </a:rPr>
              <a:t>сайті</a:t>
            </a:r>
            <a:r>
              <a:rPr lang="ru-RU" b="1" dirty="0">
                <a:latin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</a:rPr>
              <a:t>– </a:t>
            </a:r>
            <a:r>
              <a:rPr lang="ru-RU" dirty="0" err="1">
                <a:latin typeface="Arial" panose="020B0604020202020204" pitchFamily="34" charset="0"/>
              </a:rPr>
              <a:t>використання</a:t>
            </a:r>
            <a:r>
              <a:rPr lang="ru-RU" dirty="0">
                <a:latin typeface="Arial" panose="020B0604020202020204" pitchFamily="34" charset="0"/>
              </a:rPr>
              <a:t> онлайн-</a:t>
            </a:r>
            <a:r>
              <a:rPr lang="ru-RU" dirty="0" err="1">
                <a:latin typeface="Arial" panose="020B0604020202020204" pitchFamily="34" charset="0"/>
              </a:rPr>
              <a:t>конструкторів</a:t>
            </a:r>
            <a:r>
              <a:rPr lang="ru-RU" dirty="0">
                <a:latin typeface="Arial" panose="020B0604020202020204" pitchFamily="34" charset="0"/>
              </a:rPr>
              <a:t>. </a:t>
            </a:r>
            <a:r>
              <a:rPr lang="ru-RU" dirty="0" err="1">
                <a:latin typeface="Arial" panose="020B0604020202020204" pitchFamily="34" charset="0"/>
              </a:rPr>
              <a:t>Наприклад</a:t>
            </a:r>
            <a:r>
              <a:rPr lang="ru-RU" dirty="0">
                <a:latin typeface="Arial" panose="020B0604020202020204" pitchFamily="34" charset="0"/>
              </a:rPr>
              <a:t>, </a:t>
            </a:r>
            <a:r>
              <a:rPr lang="en-US" b="1" dirty="0" err="1"/>
              <a:t>Botsify</a:t>
            </a:r>
            <a:r>
              <a:rPr lang="en-US" dirty="0"/>
              <a:t>. </a:t>
            </a:r>
            <a:r>
              <a:rPr lang="ru-RU" dirty="0">
                <a:latin typeface="Arial" panose="020B0604020202020204" pitchFamily="34" charset="0"/>
              </a:rPr>
              <a:t>Через </a:t>
            </a:r>
            <a:r>
              <a:rPr lang="ru-RU" dirty="0" err="1">
                <a:latin typeface="Arial" panose="020B0604020202020204" pitchFamily="34" charset="0"/>
              </a:rPr>
              <a:t>цей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сервіс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можна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створити</a:t>
            </a:r>
            <a:r>
              <a:rPr lang="ru-RU" dirty="0">
                <a:latin typeface="Arial" panose="020B0604020202020204" pitchFamily="34" charset="0"/>
              </a:rPr>
              <a:t> бота не </a:t>
            </a:r>
            <a:r>
              <a:rPr lang="ru-RU" dirty="0" err="1">
                <a:latin typeface="Arial" panose="020B0604020202020204" pitchFamily="34" charset="0"/>
              </a:rPr>
              <a:t>тільки</a:t>
            </a:r>
            <a:r>
              <a:rPr lang="ru-RU" dirty="0">
                <a:latin typeface="Arial" panose="020B0604020202020204" pitchFamily="34" charset="0"/>
              </a:rPr>
              <a:t> для веб-</a:t>
            </a:r>
            <a:r>
              <a:rPr lang="ru-RU" dirty="0" err="1">
                <a:latin typeface="Arial" panose="020B0604020202020204" pitchFamily="34" charset="0"/>
              </a:rPr>
              <a:t>сайтів</a:t>
            </a:r>
            <a:r>
              <a:rPr lang="ru-RU" dirty="0">
                <a:latin typeface="Arial" panose="020B0604020202020204" pitchFamily="34" charset="0"/>
              </a:rPr>
              <a:t>, але і для </a:t>
            </a:r>
            <a:r>
              <a:rPr lang="en-US" b="1" i="1" dirty="0"/>
              <a:t>Facebook Messenger </a:t>
            </a:r>
            <a:r>
              <a:rPr lang="ru-RU" b="1" i="1" dirty="0">
                <a:latin typeface="Arial" panose="020B0604020202020204" pitchFamily="34" charset="0"/>
              </a:rPr>
              <a:t>і </a:t>
            </a:r>
            <a:r>
              <a:rPr lang="en-US" b="1" i="1" dirty="0"/>
              <a:t>Slack</a:t>
            </a:r>
            <a:r>
              <a:rPr lang="en-US" dirty="0"/>
              <a:t>. </a:t>
            </a:r>
            <a:r>
              <a:rPr lang="ru-RU" dirty="0">
                <a:latin typeface="Arial" panose="020B0604020202020204" pitchFamily="34" charset="0"/>
              </a:rPr>
              <a:t>Для </a:t>
            </a:r>
            <a:r>
              <a:rPr lang="ru-RU" dirty="0" err="1">
                <a:latin typeface="Arial" panose="020B0604020202020204" pitchFamily="34" charset="0"/>
              </a:rPr>
              <a:t>створення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тестової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версії</a:t>
            </a:r>
            <a:r>
              <a:rPr lang="ru-RU" dirty="0">
                <a:latin typeface="Arial" panose="020B0604020202020204" pitchFamily="34" charset="0"/>
              </a:rPr>
              <a:t> чат-бота </a:t>
            </a:r>
            <a:r>
              <a:rPr lang="ru-RU" dirty="0" err="1">
                <a:latin typeface="Arial" panose="020B0604020202020204" pitchFamily="34" charset="0"/>
              </a:rPr>
              <a:t>потрібна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реєстрація</a:t>
            </a:r>
            <a:r>
              <a:rPr lang="ru-RU" dirty="0">
                <a:latin typeface="Arial" panose="020B0604020202020204" pitchFamily="34" charset="0"/>
              </a:rPr>
              <a:t>, а для </a:t>
            </a:r>
            <a:r>
              <a:rPr lang="ru-RU" dirty="0" err="1">
                <a:latin typeface="Arial" panose="020B0604020202020204" pitchFamily="34" charset="0"/>
              </a:rPr>
              <a:t>повноцінної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роботи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діє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щомісячна</a:t>
            </a:r>
            <a:r>
              <a:rPr lang="ru-RU" dirty="0">
                <a:latin typeface="Arial" panose="020B0604020202020204" pitchFamily="34" charset="0"/>
              </a:rPr>
              <a:t> оплата 50 $.</a:t>
            </a:r>
          </a:p>
        </p:txBody>
      </p:sp>
      <p:pic>
        <p:nvPicPr>
          <p:cNvPr id="8" name="Object 2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2837" y="681134"/>
            <a:ext cx="1388938" cy="1388938"/>
          </a:xfrm>
          <a:prstGeom prst="rect">
            <a:avLst/>
          </a:prstGeom>
        </p:spPr>
      </p:pic>
      <p:pic>
        <p:nvPicPr>
          <p:cNvPr id="11" name="Object 3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25050" y="-390302"/>
            <a:ext cx="2266950" cy="3479243"/>
          </a:xfrm>
          <a:prstGeom prst="rect">
            <a:avLst/>
          </a:prstGeom>
        </p:spPr>
      </p:pic>
      <p:pic>
        <p:nvPicPr>
          <p:cNvPr id="12" name="Object 7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81479" y="5257800"/>
            <a:ext cx="2667000" cy="1600200"/>
          </a:xfrm>
          <a:prstGeom prst="rect">
            <a:avLst/>
          </a:prstGeom>
        </p:spPr>
      </p:pic>
      <p:pic>
        <p:nvPicPr>
          <p:cNvPr id="9" name="Object 2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69969" y="3586364"/>
            <a:ext cx="1388938" cy="138893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810125" y="4067175"/>
            <a:ext cx="6035675" cy="258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Щоб цілодобово отримувати повідомлення до </a:t>
            </a:r>
            <a:r>
              <a:rPr lang="uk-UA" dirty="0" err="1">
                <a:latin typeface="Arial" panose="020B0604020202020204" pitchFamily="34" charset="0"/>
                <a:ea typeface="Calibri" panose="020F0502020204030204" pitchFamily="34" charset="0"/>
              </a:rPr>
              <a:t>директу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uk-UA" dirty="0" err="1">
                <a:latin typeface="Arial" panose="020B0604020202020204" pitchFamily="34" charset="0"/>
                <a:ea typeface="Calibri" panose="020F0502020204030204" pitchFamily="34" charset="0"/>
              </a:rPr>
              <a:t>Інстаграма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 та відповідати на запити користувачів, інтернет-магазини створюють чат-боти, наприклад, за допомогою конструктора 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SMMBOT.net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. Функціонал таких чат-ботів значно полегшує роботу бізнесу. Крім того, що вони закривають часті питання клієнтів, через таких роботів можна робити тригерні розсилки. Також вони можуть інтегруватися з CRM, щоб автоматично передавати дані клієнтів у систему.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6" name="Object 9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88876" y="5457009"/>
            <a:ext cx="238125" cy="733425"/>
          </a:xfrm>
          <a:prstGeom prst="rect">
            <a:avLst/>
          </a:prstGeom>
        </p:spPr>
      </p:pic>
      <p:pic>
        <p:nvPicPr>
          <p:cNvPr id="17" name="Object 9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121701" y="1467985"/>
            <a:ext cx="238125" cy="7334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Object 5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253369" flipH="1">
            <a:off x="10132856" y="-54553"/>
            <a:ext cx="1813669" cy="1699876"/>
          </a:xfrm>
          <a:prstGeom prst="rect">
            <a:avLst/>
          </a:prstGeom>
        </p:spPr>
      </p:pic>
      <p:pic>
        <p:nvPicPr>
          <p:cNvPr id="150" name="Object 5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3877808" y="495628"/>
            <a:ext cx="2632890" cy="2467698"/>
          </a:xfrm>
          <a:prstGeom prst="rect">
            <a:avLst/>
          </a:prstGeom>
        </p:spPr>
      </p:pic>
      <p:cxnSp>
        <p:nvCxnSpPr>
          <p:cNvPr id="85" name="Прямая со стрелкой 84"/>
          <p:cNvCxnSpPr/>
          <p:nvPr/>
        </p:nvCxnSpPr>
        <p:spPr>
          <a:xfrm>
            <a:off x="7853619" y="5185873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ject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810" y="-44827"/>
            <a:ext cx="12191997" cy="6903042"/>
          </a:xfrm>
          <a:prstGeom prst="rect">
            <a:avLst/>
          </a:prstGeom>
        </p:spPr>
      </p:pic>
      <p:sp>
        <p:nvSpPr>
          <p:cNvPr id="15" name="Прямоугольник: скругленные углы 14"/>
          <p:cNvSpPr/>
          <p:nvPr/>
        </p:nvSpPr>
        <p:spPr>
          <a:xfrm>
            <a:off x="4743450" y="168871"/>
            <a:ext cx="2724150" cy="5143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Початок роботи бота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" name="Прямоугольник: скругленные углы 16"/>
          <p:cNvSpPr/>
          <p:nvPr/>
        </p:nvSpPr>
        <p:spPr>
          <a:xfrm>
            <a:off x="1209778" y="683221"/>
            <a:ext cx="2724150" cy="5143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8105672" y="683221"/>
            <a:ext cx="2724150" cy="5143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tx1"/>
                </a:solidFill>
                <a:latin typeface="Arial" panose="020B0604020202020204" pitchFamily="34" charset="0"/>
              </a:rPr>
              <a:t>Переглянути корзину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" name="Прямоугольник: скругленные углы 21"/>
          <p:cNvSpPr/>
          <p:nvPr/>
        </p:nvSpPr>
        <p:spPr>
          <a:xfrm>
            <a:off x="10375489" y="1414065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Продовжити покупки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0" name="Прямоугольник: скругленные углы 29"/>
          <p:cNvSpPr/>
          <p:nvPr/>
        </p:nvSpPr>
        <p:spPr>
          <a:xfrm>
            <a:off x="7121833" y="1414065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Оформити замовлення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1" name="Прямоугольник: скругленные углы 30"/>
          <p:cNvSpPr/>
          <p:nvPr/>
        </p:nvSpPr>
        <p:spPr>
          <a:xfrm>
            <a:off x="225939" y="1414065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</a:rPr>
              <a:t>Блокноти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2" name="Прямоугольник: скругленные углы 31"/>
          <p:cNvSpPr/>
          <p:nvPr/>
        </p:nvSpPr>
        <p:spPr>
          <a:xfrm>
            <a:off x="1852767" y="1414065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</a:rPr>
              <a:t>Буклети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" name="Прямоугольник: скругленные углы 32"/>
          <p:cNvSpPr/>
          <p:nvPr/>
        </p:nvSpPr>
        <p:spPr>
          <a:xfrm>
            <a:off x="3479595" y="1414065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</a:rPr>
              <a:t>Інші товари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" name="Прямоугольник: скругленные углы 35"/>
          <p:cNvSpPr/>
          <p:nvPr/>
        </p:nvSpPr>
        <p:spPr>
          <a:xfrm>
            <a:off x="7121833" y="1836637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Надати ім’я та прізвище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" name="Прямоугольник: скругленные углы 36"/>
          <p:cNvSpPr/>
          <p:nvPr/>
        </p:nvSpPr>
        <p:spPr>
          <a:xfrm>
            <a:off x="7121833" y="2259209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Надати телефон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" name="Прямоугольник: скругленные углы 38"/>
          <p:cNvSpPr/>
          <p:nvPr/>
        </p:nvSpPr>
        <p:spPr>
          <a:xfrm>
            <a:off x="7121833" y="2679998"/>
            <a:ext cx="1622116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Визначити дату виготовлення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0" name="Прямоугольник: скругленные углы 39"/>
          <p:cNvSpPr/>
          <p:nvPr/>
        </p:nvSpPr>
        <p:spPr>
          <a:xfrm>
            <a:off x="7121833" y="3102570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Обрати дату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Прямоугольник: скругленные углы 40"/>
          <p:cNvSpPr/>
          <p:nvPr/>
        </p:nvSpPr>
        <p:spPr>
          <a:xfrm>
            <a:off x="7121833" y="3525142"/>
            <a:ext cx="4691828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Обрати відділення </a:t>
            </a:r>
            <a:r>
              <a:rPr lang="uk-UA" sz="1200" dirty="0" err="1">
                <a:solidFill>
                  <a:schemeClr val="tx1"/>
                </a:solidFill>
                <a:latin typeface="Arial" panose="020B0604020202020204" pitchFamily="34" charset="0"/>
              </a:rPr>
              <a:t>копіцентру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2" name="Прямоугольник: скругленные углы 41"/>
          <p:cNvSpPr/>
          <p:nvPr/>
        </p:nvSpPr>
        <p:spPr>
          <a:xfrm>
            <a:off x="7121832" y="3947714"/>
            <a:ext cx="1622117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Обрати спосіб доставки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3" name="Прямоугольник: скругленные углы 42"/>
          <p:cNvSpPr/>
          <p:nvPr/>
        </p:nvSpPr>
        <p:spPr>
          <a:xfrm>
            <a:off x="7121833" y="4370286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Нова Пошта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4" name="Прямоугольник: скругленные углы 43"/>
          <p:cNvSpPr/>
          <p:nvPr/>
        </p:nvSpPr>
        <p:spPr>
          <a:xfrm>
            <a:off x="7121833" y="4792858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Обрати спосіб оплати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5" name="Прямоугольник: скругленные углы 44"/>
          <p:cNvSpPr/>
          <p:nvPr/>
        </p:nvSpPr>
        <p:spPr>
          <a:xfrm>
            <a:off x="7121833" y="5213647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При отриманні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6" name="Прямоугольник: скругленные углы 45"/>
          <p:cNvSpPr/>
          <p:nvPr/>
        </p:nvSpPr>
        <p:spPr>
          <a:xfrm>
            <a:off x="7121833" y="5636219"/>
            <a:ext cx="1622116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Перевірка даного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" name="Прямоугольник: скругленные углы 47"/>
          <p:cNvSpPr/>
          <p:nvPr/>
        </p:nvSpPr>
        <p:spPr>
          <a:xfrm>
            <a:off x="7121832" y="6058791"/>
            <a:ext cx="2346017" cy="51435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tx1"/>
                </a:solidFill>
                <a:latin typeface="Arial" panose="020B0604020202020204" pitchFamily="34" charset="0"/>
              </a:rPr>
              <a:t>Відправити замовлення на опрацювання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9" name="Прямоугольник: скругленные углы 48"/>
          <p:cNvSpPr/>
          <p:nvPr/>
        </p:nvSpPr>
        <p:spPr>
          <a:xfrm>
            <a:off x="225939" y="1928415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</a:rPr>
              <a:t>Блокнот А5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0" name="Прямоугольник: скругленные углы 49"/>
          <p:cNvSpPr/>
          <p:nvPr/>
        </p:nvSpPr>
        <p:spPr>
          <a:xfrm>
            <a:off x="1852767" y="1928415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</a:rPr>
              <a:t>…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" name="Прямоугольник: скругленные углы 50"/>
          <p:cNvSpPr/>
          <p:nvPr/>
        </p:nvSpPr>
        <p:spPr>
          <a:xfrm>
            <a:off x="3479595" y="1928415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Прямоугольник: скругленные углы 51"/>
          <p:cNvSpPr/>
          <p:nvPr/>
        </p:nvSpPr>
        <p:spPr>
          <a:xfrm>
            <a:off x="225939" y="2442765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</a:rPr>
              <a:t>Блокнот А6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" name="Прямоугольник: скругленные углы 52"/>
          <p:cNvSpPr/>
          <p:nvPr/>
        </p:nvSpPr>
        <p:spPr>
          <a:xfrm>
            <a:off x="1852767" y="2442765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</a:rPr>
              <a:t>Товар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" name="Прямоугольник: скругленные углы 53"/>
          <p:cNvSpPr/>
          <p:nvPr/>
        </p:nvSpPr>
        <p:spPr>
          <a:xfrm>
            <a:off x="3479595" y="2442765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</a:rPr>
              <a:t>Товар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" name="Прямоугольник: скругленные углы 54"/>
          <p:cNvSpPr/>
          <p:nvPr/>
        </p:nvSpPr>
        <p:spPr>
          <a:xfrm>
            <a:off x="225939" y="2962276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</a:rPr>
              <a:t>…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" name="Прямоугольник: скругленные углы 55"/>
          <p:cNvSpPr/>
          <p:nvPr/>
        </p:nvSpPr>
        <p:spPr>
          <a:xfrm>
            <a:off x="225939" y="3476626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Arial" panose="020B0604020202020204" pitchFamily="34" charset="0"/>
              </a:rPr>
              <a:t>Товар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" name="Прямоугольник: скругленные углы 56"/>
          <p:cNvSpPr/>
          <p:nvPr/>
        </p:nvSpPr>
        <p:spPr>
          <a:xfrm>
            <a:off x="10375489" y="3102570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Змінити дату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" name="Прямоугольник: скругленные углы 57"/>
          <p:cNvSpPr/>
          <p:nvPr/>
        </p:nvSpPr>
        <p:spPr>
          <a:xfrm>
            <a:off x="10375489" y="4370286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Укрпошта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5358" y="751820"/>
            <a:ext cx="2255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dirty="0">
                <a:latin typeface="Arial" panose="020B0604020202020204" pitchFamily="34" charset="0"/>
              </a:rPr>
              <a:t>Переглянути каталог</a:t>
            </a:r>
            <a:endParaRPr lang="en-US" sz="1600" b="1" dirty="0">
              <a:latin typeface="Arial" panose="020B0604020202020204" pitchFamily="34" charset="0"/>
            </a:endParaRPr>
          </a:p>
        </p:txBody>
      </p:sp>
      <p:sp>
        <p:nvSpPr>
          <p:cNvPr id="35" name="Прямоугольник: скругленные углы 34"/>
          <p:cNvSpPr/>
          <p:nvPr/>
        </p:nvSpPr>
        <p:spPr>
          <a:xfrm>
            <a:off x="10375489" y="5213647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Переказ на картку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" name="Прямоугольник: скругленные углы 37"/>
          <p:cNvSpPr/>
          <p:nvPr/>
        </p:nvSpPr>
        <p:spPr>
          <a:xfrm>
            <a:off x="10375489" y="2353696"/>
            <a:ext cx="1438172" cy="37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/>
                </a:solidFill>
                <a:latin typeface="Arial" panose="020B0604020202020204" pitchFamily="34" charset="0"/>
              </a:rPr>
              <a:t>Надати місце </a:t>
            </a:r>
            <a:r>
              <a:rPr lang="uk-UA" sz="1200" dirty="0" err="1">
                <a:solidFill>
                  <a:schemeClr val="tx1"/>
                </a:solidFill>
                <a:latin typeface="Arial" panose="020B0604020202020204" pitchFamily="34" charset="0"/>
              </a:rPr>
              <a:t>приначення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933926" y="837545"/>
            <a:ext cx="417174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stCxn id="15" idx="2"/>
          </p:cNvCxnSpPr>
          <p:nvPr/>
        </p:nvCxnSpPr>
        <p:spPr>
          <a:xfrm>
            <a:off x="6105525" y="683221"/>
            <a:ext cx="0" cy="1543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31" idx="2"/>
          </p:cNvCxnSpPr>
          <p:nvPr/>
        </p:nvCxnSpPr>
        <p:spPr>
          <a:xfrm>
            <a:off x="945025" y="1788121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945025" y="2302471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>
            <a:off x="945025" y="2821982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945025" y="3336332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2564378" y="1788121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2564378" y="2302471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4198681" y="1788121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4198681" y="2302471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945025" y="1273771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2564378" y="1273771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4198681" y="1273771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45025" y="1273771"/>
            <a:ext cx="32536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853619" y="1812379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7853619" y="2229743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>
            <a:off x="7853619" y="2647107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7853619" y="3062397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>
            <a:off x="7853619" y="3500884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>
            <a:off x="7853619" y="3928711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>
            <a:off x="7853619" y="4347765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>
            <a:off x="7853619" y="4766819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>
            <a:off x="7853619" y="5611961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/>
          <p:nvPr/>
        </p:nvCxnSpPr>
        <p:spPr>
          <a:xfrm>
            <a:off x="11107420" y="1273771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/>
          <p:nvPr/>
        </p:nvCxnSpPr>
        <p:spPr>
          <a:xfrm>
            <a:off x="11114979" y="3054054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>
          <a:xfrm>
            <a:off x="11114979" y="3486659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39" idx="2"/>
          </p:cNvCxnSpPr>
          <p:nvPr/>
        </p:nvCxnSpPr>
        <p:spPr>
          <a:xfrm>
            <a:off x="7932891" y="3054054"/>
            <a:ext cx="3174529" cy="83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/>
          <p:nvPr/>
        </p:nvCxnSpPr>
        <p:spPr>
          <a:xfrm>
            <a:off x="11114979" y="2213828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>
            <a:off x="7932891" y="2213828"/>
            <a:ext cx="3174529" cy="83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/>
          <p:nvPr/>
        </p:nvCxnSpPr>
        <p:spPr>
          <a:xfrm>
            <a:off x="11122599" y="4321770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7940511" y="4321770"/>
            <a:ext cx="3174529" cy="83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>
            <a:off x="11127557" y="5166914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7945469" y="5166914"/>
            <a:ext cx="3174529" cy="83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>
            <a:off x="7840919" y="1273771"/>
            <a:ext cx="0" cy="14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7840919" y="1273116"/>
            <a:ext cx="3266501" cy="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6413500" y="1121152"/>
            <a:ext cx="0" cy="25425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6413500" y="1121152"/>
            <a:ext cx="169217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 стрелкой 105"/>
          <p:cNvCxnSpPr/>
          <p:nvPr/>
        </p:nvCxnSpPr>
        <p:spPr>
          <a:xfrm>
            <a:off x="1664111" y="3663654"/>
            <a:ext cx="474938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 стрелкой 107"/>
          <p:cNvCxnSpPr>
            <a:stCxn id="55" idx="3"/>
          </p:cNvCxnSpPr>
          <p:nvPr/>
        </p:nvCxnSpPr>
        <p:spPr>
          <a:xfrm flipV="1">
            <a:off x="1664111" y="3124201"/>
            <a:ext cx="4749389" cy="2510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 стрелкой 109"/>
          <p:cNvCxnSpPr>
            <a:stCxn id="54" idx="3"/>
          </p:cNvCxnSpPr>
          <p:nvPr/>
        </p:nvCxnSpPr>
        <p:spPr>
          <a:xfrm flipV="1">
            <a:off x="4917767" y="2628057"/>
            <a:ext cx="1495733" cy="173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/>
          <p:cNvCxnSpPr/>
          <p:nvPr/>
        </p:nvCxnSpPr>
        <p:spPr>
          <a:xfrm flipV="1">
            <a:off x="4917767" y="2093765"/>
            <a:ext cx="1495733" cy="173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 стрелкой 111"/>
          <p:cNvCxnSpPr/>
          <p:nvPr/>
        </p:nvCxnSpPr>
        <p:spPr>
          <a:xfrm flipV="1">
            <a:off x="4917767" y="1579415"/>
            <a:ext cx="1495733" cy="173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 стрелкой 113"/>
          <p:cNvCxnSpPr>
            <a:stCxn id="46" idx="3"/>
          </p:cNvCxnSpPr>
          <p:nvPr/>
        </p:nvCxnSpPr>
        <p:spPr>
          <a:xfrm>
            <a:off x="8743949" y="5823247"/>
            <a:ext cx="3222112" cy="0"/>
          </a:xfrm>
          <a:prstGeom prst="straightConnector1">
            <a:avLst/>
          </a:prstGeom>
          <a:ln>
            <a:solidFill>
              <a:srgbClr val="DF69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flipV="1">
            <a:off x="11966061" y="683221"/>
            <a:ext cx="0" cy="5140026"/>
          </a:xfrm>
          <a:prstGeom prst="line">
            <a:avLst/>
          </a:prstGeom>
          <a:ln>
            <a:solidFill>
              <a:srgbClr val="DF69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 стрелкой 119"/>
          <p:cNvCxnSpPr/>
          <p:nvPr/>
        </p:nvCxnSpPr>
        <p:spPr>
          <a:xfrm flipH="1">
            <a:off x="3845600" y="683221"/>
            <a:ext cx="81204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Соединитель: уступ 121"/>
          <p:cNvCxnSpPr/>
          <p:nvPr/>
        </p:nvCxnSpPr>
        <p:spPr>
          <a:xfrm rot="16200000" flipH="1">
            <a:off x="11432336" y="1384676"/>
            <a:ext cx="221654" cy="87148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 стрелкой 126"/>
          <p:cNvCxnSpPr/>
          <p:nvPr/>
        </p:nvCxnSpPr>
        <p:spPr>
          <a:xfrm>
            <a:off x="8560005" y="2093765"/>
            <a:ext cx="34060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 стрелкой 128"/>
          <p:cNvCxnSpPr>
            <a:stCxn id="38" idx="3"/>
          </p:cNvCxnSpPr>
          <p:nvPr/>
        </p:nvCxnSpPr>
        <p:spPr>
          <a:xfrm>
            <a:off x="11813661" y="2541359"/>
            <a:ext cx="1652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 стрелкой 130"/>
          <p:cNvCxnSpPr>
            <a:stCxn id="42" idx="3"/>
          </p:cNvCxnSpPr>
          <p:nvPr/>
        </p:nvCxnSpPr>
        <p:spPr>
          <a:xfrm>
            <a:off x="8743949" y="4134742"/>
            <a:ext cx="32349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 стрелкой 132"/>
          <p:cNvCxnSpPr>
            <a:stCxn id="58" idx="3"/>
          </p:cNvCxnSpPr>
          <p:nvPr/>
        </p:nvCxnSpPr>
        <p:spPr>
          <a:xfrm>
            <a:off x="11813661" y="4557314"/>
            <a:ext cx="152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 стрелкой 134"/>
          <p:cNvCxnSpPr/>
          <p:nvPr/>
        </p:nvCxnSpPr>
        <p:spPr>
          <a:xfrm>
            <a:off x="11813661" y="5400675"/>
            <a:ext cx="1652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Соединитель: уступ 136"/>
          <p:cNvCxnSpPr/>
          <p:nvPr/>
        </p:nvCxnSpPr>
        <p:spPr>
          <a:xfrm>
            <a:off x="8560005" y="4462064"/>
            <a:ext cx="3418901" cy="37405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 стрелкой 139"/>
          <p:cNvCxnSpPr>
            <a:stCxn id="44" idx="3"/>
          </p:cNvCxnSpPr>
          <p:nvPr/>
        </p:nvCxnSpPr>
        <p:spPr>
          <a:xfrm flipV="1">
            <a:off x="8560005" y="4965999"/>
            <a:ext cx="3406056" cy="13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Соединитель: уступ 141"/>
          <p:cNvCxnSpPr>
            <a:stCxn id="45" idx="3"/>
          </p:cNvCxnSpPr>
          <p:nvPr/>
        </p:nvCxnSpPr>
        <p:spPr>
          <a:xfrm>
            <a:off x="8560005" y="5400675"/>
            <a:ext cx="3406056" cy="25980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Object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974" y="4001735"/>
            <a:ext cx="1794691" cy="1794691"/>
          </a:xfrm>
          <a:prstGeom prst="rect">
            <a:avLst/>
          </a:prstGeom>
        </p:spPr>
      </p:pic>
      <p:sp>
        <p:nvSpPr>
          <p:cNvPr id="144" name="Прямоугольник 143"/>
          <p:cNvSpPr/>
          <p:nvPr/>
        </p:nvSpPr>
        <p:spPr>
          <a:xfrm>
            <a:off x="317500" y="464909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</a:rPr>
              <a:t>При </a:t>
            </a:r>
            <a:r>
              <a:rPr lang="ru-RU" sz="1600" b="1" dirty="0" err="1">
                <a:latin typeface="Arial" panose="020B0604020202020204" pitchFamily="34" charset="0"/>
              </a:rPr>
              <a:t>розробці</a:t>
            </a:r>
            <a:r>
              <a:rPr lang="ru-RU" sz="1600" b="1" dirty="0">
                <a:latin typeface="Arial" panose="020B0604020202020204" pitchFamily="34" charset="0"/>
              </a:rPr>
              <a:t> бота </a:t>
            </a:r>
            <a:r>
              <a:rPr lang="ru-RU" sz="1600" dirty="0" err="1">
                <a:latin typeface="Arial" panose="020B0604020202020204" pitchFamily="34" charset="0"/>
              </a:rPr>
              <a:t>слід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враховувати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ймовірність</a:t>
            </a:r>
            <a:r>
              <a:rPr lang="ru-RU" sz="1600" dirty="0">
                <a:latin typeface="Arial" panose="020B0604020202020204" pitchFamily="34" charset="0"/>
              </a:rPr>
              <a:t> того, </a:t>
            </a:r>
            <a:r>
              <a:rPr lang="ru-RU" sz="1600" dirty="0" err="1">
                <a:latin typeface="Arial" panose="020B0604020202020204" pitchFamily="34" charset="0"/>
              </a:rPr>
              <a:t>що</a:t>
            </a:r>
            <a:r>
              <a:rPr lang="ru-RU" sz="1600" dirty="0">
                <a:latin typeface="Arial" panose="020B0604020202020204" pitchFamily="34" charset="0"/>
              </a:rPr>
              <a:t> на кожному </a:t>
            </a:r>
            <a:r>
              <a:rPr lang="ru-RU" sz="1600" dirty="0" err="1">
                <a:latin typeface="Arial" panose="020B0604020202020204" pitchFamily="34" charset="0"/>
              </a:rPr>
              <a:t>етапі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користувач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може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пригадати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чи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захотіти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ще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якийсь</a:t>
            </a:r>
            <a:r>
              <a:rPr lang="ru-RU" sz="1600" dirty="0">
                <a:latin typeface="Arial" panose="020B0604020202020204" pitchFamily="34" charset="0"/>
              </a:rPr>
              <a:t> товар, </a:t>
            </a:r>
            <a:r>
              <a:rPr lang="ru-RU" sz="1600" dirty="0" err="1">
                <a:latin typeface="Arial" panose="020B0604020202020204" pitchFamily="34" charset="0"/>
              </a:rPr>
              <a:t>якого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попередньо</a:t>
            </a:r>
            <a:r>
              <a:rPr lang="ru-RU" sz="1600" dirty="0">
                <a:latin typeface="Arial" panose="020B0604020202020204" pitchFamily="34" charset="0"/>
              </a:rPr>
              <a:t> не </a:t>
            </a:r>
            <a:r>
              <a:rPr lang="ru-RU" sz="1600" dirty="0" err="1">
                <a:latin typeface="Arial" panose="020B0604020202020204" pitchFamily="34" charset="0"/>
              </a:rPr>
              <a:t>було</a:t>
            </a:r>
            <a:r>
              <a:rPr lang="ru-RU" sz="1600" dirty="0">
                <a:latin typeface="Arial" panose="020B0604020202020204" pitchFamily="34" charset="0"/>
              </a:rPr>
              <a:t> у </a:t>
            </a:r>
            <a:r>
              <a:rPr lang="ru-RU" sz="1600" dirty="0" err="1">
                <a:latin typeface="Arial" panose="020B0604020202020204" pitchFamily="34" charset="0"/>
              </a:rPr>
              <a:t>кошику</a:t>
            </a:r>
            <a:r>
              <a:rPr lang="ru-RU" sz="1600" dirty="0">
                <a:latin typeface="Arial" panose="020B0604020202020204" pitchFamily="34" charset="0"/>
              </a:rPr>
              <a:t>, тому створено </a:t>
            </a:r>
            <a:r>
              <a:rPr lang="ru-RU" sz="1600" dirty="0" err="1">
                <a:latin typeface="Arial" panose="020B0604020202020204" pitchFamily="34" charset="0"/>
              </a:rPr>
              <a:t>можливість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повернення</a:t>
            </a:r>
            <a:r>
              <a:rPr lang="ru-RU" sz="1600" dirty="0">
                <a:latin typeface="Arial" panose="020B0604020202020204" pitchFamily="34" charset="0"/>
              </a:rPr>
              <a:t> до перегляду каталогу </a:t>
            </a:r>
            <a:r>
              <a:rPr lang="ru-RU" sz="1600" dirty="0" err="1">
                <a:latin typeface="Arial" panose="020B0604020202020204" pitchFamily="34" charset="0"/>
              </a:rPr>
              <a:t>продукції</a:t>
            </a:r>
            <a:r>
              <a:rPr lang="ru-RU" sz="1600" dirty="0">
                <a:latin typeface="Arial" panose="020B0604020202020204" pitchFamily="34" charset="0"/>
              </a:rPr>
              <a:t>, а </a:t>
            </a:r>
            <a:r>
              <a:rPr lang="ru-RU" sz="1600" dirty="0" err="1">
                <a:latin typeface="Arial" panose="020B0604020202020204" pitchFamily="34" charset="0"/>
              </a:rPr>
              <a:t>потім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відновлення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оформлення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замовлення</a:t>
            </a:r>
            <a:r>
              <a:rPr lang="ru-RU" sz="1600" dirty="0">
                <a:latin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</a:endParaRPr>
          </a:p>
        </p:txBody>
      </p:sp>
      <p:pic>
        <p:nvPicPr>
          <p:cNvPr id="147" name="Рисунок 1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893" y="5561318"/>
            <a:ext cx="1425139" cy="1425139"/>
          </a:xfrm>
          <a:prstGeom prst="rect">
            <a:avLst/>
          </a:prstGeom>
        </p:spPr>
      </p:pic>
      <p:pic>
        <p:nvPicPr>
          <p:cNvPr id="148" name="Рисунок 1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193" y="3538794"/>
            <a:ext cx="1425139" cy="1425139"/>
          </a:xfrm>
          <a:prstGeom prst="rect">
            <a:avLst/>
          </a:prstGeom>
        </p:spPr>
      </p:pic>
      <p:pic>
        <p:nvPicPr>
          <p:cNvPr id="149" name="Object 9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11287340" y="6087366"/>
            <a:ext cx="238125" cy="733425"/>
          </a:xfrm>
          <a:prstGeom prst="rect">
            <a:avLst/>
          </a:prstGeom>
        </p:spPr>
      </p:pic>
      <p:pic>
        <p:nvPicPr>
          <p:cNvPr id="152" name="Object 6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36319" y="3710388"/>
            <a:ext cx="1023752" cy="990265"/>
          </a:xfrm>
          <a:prstGeom prst="rect">
            <a:avLst/>
          </a:prstGeom>
        </p:spPr>
      </p:pic>
      <p:pic>
        <p:nvPicPr>
          <p:cNvPr id="153" name="Object 9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614200" y="93967"/>
            <a:ext cx="238125" cy="733425"/>
          </a:xfrm>
          <a:prstGeom prst="rect">
            <a:avLst/>
          </a:prstGeom>
        </p:spPr>
      </p:pic>
      <p:cxnSp>
        <p:nvCxnSpPr>
          <p:cNvPr id="104" name="Прямая со стрелкой 103"/>
          <p:cNvCxnSpPr/>
          <p:nvPr/>
        </p:nvCxnSpPr>
        <p:spPr>
          <a:xfrm>
            <a:off x="7853619" y="6034533"/>
            <a:ext cx="0" cy="485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7005636" y="1671636"/>
            <a:ext cx="7848599" cy="2524125"/>
          </a:xfrm>
          <a:prstGeom prst="rect">
            <a:avLst/>
          </a:prstGeom>
        </p:spPr>
      </p:pic>
      <p:pic>
        <p:nvPicPr>
          <p:cNvPr id="6" name="Object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45044"/>
            <a:ext cx="12191997" cy="6903042"/>
          </a:xfrm>
          <a:prstGeom prst="rect">
            <a:avLst/>
          </a:prstGeom>
        </p:spPr>
      </p:pic>
      <p:pic>
        <p:nvPicPr>
          <p:cNvPr id="26" name="Object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7792872">
            <a:off x="-1709932" y="4197132"/>
            <a:ext cx="4042177" cy="44001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05626" y="282266"/>
            <a:ext cx="814697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latin typeface="Arial" panose="020B0604020202020204" pitchFamily="34" charset="0"/>
                <a:ea typeface="Arial" panose="020B0604020202020204" pitchFamily="34" charset="0"/>
              </a:rPr>
              <a:t>7.1.</a:t>
            </a:r>
            <a:r>
              <a:rPr lang="ru-RU" sz="3400" dirty="0">
                <a:latin typeface="Arial" panose="020B0604020202020204" pitchFamily="34" charset="0"/>
                <a:ea typeface="Arial" panose="020B0604020202020204" pitchFamily="34" charset="0"/>
              </a:rPr>
              <a:t>    </a:t>
            </a:r>
            <a:r>
              <a:rPr lang="uk-UA" sz="3400" b="1" dirty="0">
                <a:latin typeface="Arial" panose="020B0604020202020204" pitchFamily="34" charset="0"/>
                <a:ea typeface="Arial" panose="020B0604020202020204" pitchFamily="34" charset="0"/>
              </a:rPr>
              <a:t>Огляд платформ для розробки ботів</a:t>
            </a:r>
            <a:endParaRPr lang="en-US" sz="3400" dirty="0"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5191" y="1473610"/>
            <a:ext cx="914161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uk-UA" sz="2000" b="1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uk-UA" sz="2400" b="1" dirty="0">
                <a:latin typeface="Arial" panose="020B0604020202020204" pitchFamily="34" charset="0"/>
                <a:ea typeface="Arial" panose="020B0604020202020204" pitchFamily="34" charset="0"/>
              </a:rPr>
              <a:t>Бот </a:t>
            </a:r>
            <a:r>
              <a:rPr lang="uk-UA" sz="2000" dirty="0">
                <a:latin typeface="Arial" panose="020B0604020202020204" pitchFamily="34" charset="0"/>
                <a:ea typeface="Arial" panose="020B0604020202020204" pitchFamily="34" charset="0"/>
              </a:rPr>
              <a:t>– це спеціальна програма, яка призначена автоматично відповідати на запити користувачів. Звичайні системи обміну миттєвими повідомленнями є засобами комунікації, однак у поєднанні із ботами є надзвичайно перспективними для просування та продажу товарів і послуг.</a:t>
            </a:r>
            <a:br>
              <a:rPr lang="uk-UA" sz="2000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uk-UA" sz="2000" dirty="0"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uk-UA" sz="2000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uk-UA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</a:rPr>
              <a:t>Розробка </a:t>
            </a:r>
            <a:r>
              <a:rPr lang="uk-UA" sz="2000" i="1" dirty="0">
                <a:latin typeface="Arial" panose="020B0604020202020204" pitchFamily="34" charset="0"/>
              </a:rPr>
              <a:t>ботів</a:t>
            </a:r>
            <a:r>
              <a:rPr lang="uk-UA" sz="2000" dirty="0">
                <a:latin typeface="Arial" panose="020B0604020202020204" pitchFamily="34" charset="0"/>
              </a:rPr>
              <a:t> у бізнес-сфері є особливо актуальним питанням  на сьогодні.</a:t>
            </a:r>
            <a:r>
              <a:rPr lang="ru-RU" sz="2000" dirty="0">
                <a:latin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</a:rPr>
              <a:t>Динамічний стиль життя людей привів до виникнення тенденції економії часу на задачі, тож для вирішення яких було розроблено ботів в додатках для комунікації.</a:t>
            </a:r>
            <a:br>
              <a:rPr lang="uk-UA" sz="2000" dirty="0">
                <a:latin typeface="Arial" panose="020B0604020202020204" pitchFamily="34" charset="0"/>
              </a:rPr>
            </a:br>
            <a:r>
              <a:rPr lang="uk-UA" sz="2000" dirty="0"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uk-UA" sz="2000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uk-UA" sz="2000" dirty="0">
                <a:latin typeface="Arial" panose="020B0604020202020204" pitchFamily="34" charset="0"/>
                <a:ea typeface="Arial" panose="020B0604020202020204" pitchFamily="34" charset="0"/>
              </a:rPr>
              <a:t> Здобутком в </a:t>
            </a:r>
            <a:r>
              <a:rPr lang="uk-UA" sz="2000" b="1" dirty="0">
                <a:latin typeface="Arial" panose="020B0604020202020204" pitchFamily="34" charset="0"/>
                <a:ea typeface="Arial" panose="020B0604020202020204" pitchFamily="34" charset="0"/>
              </a:rPr>
              <a:t>ІТ</a:t>
            </a:r>
            <a:r>
              <a:rPr lang="uk-UA" sz="2000" dirty="0">
                <a:latin typeface="Arial" panose="020B0604020202020204" pitchFamily="34" charset="0"/>
                <a:ea typeface="Arial" panose="020B0604020202020204" pitchFamily="34" charset="0"/>
              </a:rPr>
              <a:t>-індустрії стали боти, що є альтернативою сайтам чи додаткам.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29268" y="16069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753850" y="4542307"/>
            <a:ext cx="58631" cy="2055138"/>
          </a:xfrm>
          <a:prstGeom prst="rect">
            <a:avLst/>
          </a:prstGeom>
        </p:spPr>
      </p:pic>
      <p:pic>
        <p:nvPicPr>
          <p:cNvPr id="24" name="Object 2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1157" y="-45044"/>
            <a:ext cx="1388938" cy="1388938"/>
          </a:xfrm>
          <a:prstGeom prst="rect">
            <a:avLst/>
          </a:prstGeom>
        </p:spPr>
      </p:pic>
      <p:pic>
        <p:nvPicPr>
          <p:cNvPr id="25" name="Object 2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94660" y="1704823"/>
            <a:ext cx="610870" cy="610870"/>
          </a:xfrm>
          <a:prstGeom prst="rect">
            <a:avLst/>
          </a:prstGeom>
        </p:spPr>
      </p:pic>
      <p:pic>
        <p:nvPicPr>
          <p:cNvPr id="27" name="Object 9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10872" y="391886"/>
            <a:ext cx="238125" cy="733425"/>
          </a:xfrm>
          <a:prstGeom prst="rect">
            <a:avLst/>
          </a:prstGeom>
        </p:spPr>
      </p:pic>
      <p:pic>
        <p:nvPicPr>
          <p:cNvPr id="28" name="Object 9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86563" y="3791833"/>
            <a:ext cx="238125" cy="7334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4786" y="3750665"/>
            <a:ext cx="1425139" cy="142513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: скругленные углы 9"/>
          <p:cNvSpPr/>
          <p:nvPr/>
        </p:nvSpPr>
        <p:spPr>
          <a:xfrm rot="5400000">
            <a:off x="2086802" y="1994957"/>
            <a:ext cx="3210697" cy="5068957"/>
          </a:xfrm>
          <a:prstGeom prst="roundRect">
            <a:avLst/>
          </a:prstGeom>
          <a:solidFill>
            <a:srgbClr val="DFD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1567677" y="202505"/>
            <a:ext cx="9303026" cy="1137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400" b="1" dirty="0">
                <a:latin typeface="Arial" panose="020B0604020202020204" pitchFamily="34" charset="0"/>
                <a:ea typeface="Calibri" panose="020F0502020204030204" pitchFamily="34" charset="0"/>
              </a:rPr>
              <a:t>7.3 Особливості розробки </a:t>
            </a:r>
            <a:r>
              <a:rPr lang="uk-UA" sz="3400" b="1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r>
              <a:rPr lang="uk-UA" sz="3400" b="1" dirty="0">
                <a:latin typeface="Arial" panose="020B0604020202020204" pitchFamily="34" charset="0"/>
                <a:ea typeface="Calibri" panose="020F0502020204030204" pitchFamily="34" charset="0"/>
              </a:rPr>
              <a:t>-ботів у сфері видавництва та поліграфії</a:t>
            </a:r>
            <a:endParaRPr lang="en-US" sz="3400" dirty="0"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27043" y="1554539"/>
            <a:ext cx="10137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Специфіка роботи чат-боту у сфері видавництва та поліграфії на прикладі </a:t>
            </a:r>
            <a:r>
              <a:rPr lang="uk-UA" b="1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-боту  </a:t>
            </a:r>
            <a:r>
              <a:rPr lang="uk-UA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Printing&amp;Publishing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17849" y="3098273"/>
            <a:ext cx="44924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         Знайти бота поліграфії </a:t>
            </a:r>
            <a:r>
              <a:rPr lang="uk-UA" b="1" dirty="0" err="1">
                <a:latin typeface="Arial" panose="020B0604020202020204" pitchFamily="34" charset="0"/>
                <a:ea typeface="Calibri" panose="020F0502020204030204" pitchFamily="34" charset="0"/>
              </a:rPr>
              <a:t>Printing&amp;Publishing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можна через пошук в </a:t>
            </a:r>
            <a:r>
              <a:rPr lang="uk-UA" i="1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, задля полегшення ідентифікації було додано короткий опис функцій робота та </a:t>
            </a:r>
            <a:r>
              <a:rPr lang="uk-UA" dirty="0" err="1">
                <a:latin typeface="Arial" panose="020B0604020202020204" pitchFamily="34" charset="0"/>
                <a:ea typeface="Calibri" panose="020F0502020204030204" pitchFamily="34" charset="0"/>
              </a:rPr>
              <a:t>аватарку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.  Для початку роботи необхідно ввести команду за замовчуванням </a:t>
            </a:r>
            <a:r>
              <a:rPr lang="uk-UA" i="1" dirty="0">
                <a:latin typeface="Arial" panose="020B0604020202020204" pitchFamily="34" charset="0"/>
                <a:ea typeface="Calibri" panose="020F0502020204030204" pitchFamily="34" charset="0"/>
              </a:rPr>
              <a:t>/</a:t>
            </a:r>
            <a:r>
              <a:rPr lang="uk-UA" i="1" dirty="0" err="1">
                <a:latin typeface="Arial" panose="020B0604020202020204" pitchFamily="34" charset="0"/>
                <a:ea typeface="Calibri" panose="020F0502020204030204" pitchFamily="34" charset="0"/>
              </a:rPr>
              <a:t>start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. Після з’являється невелике привітання із анімаційним стікером та текстовим повідомленням </a:t>
            </a:r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17817" y="2239003"/>
            <a:ext cx="8812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err="1">
                <a:latin typeface="Arial" panose="020B0604020202020204" pitchFamily="34" charset="0"/>
                <a:ea typeface="Calibri" panose="020F0502020204030204" pitchFamily="34" charset="0"/>
              </a:rPr>
              <a:t>Розробленний</a:t>
            </a: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</a:rPr>
              <a:t> студенткою 3-го курсу НТУ «Львівська політехніка» Іриною </a:t>
            </a:r>
            <a:r>
              <a:rPr lang="uk-UA" sz="1600" dirty="0" err="1">
                <a:latin typeface="Arial" panose="020B0604020202020204" pitchFamily="34" charset="0"/>
                <a:ea typeface="Calibri" panose="020F0502020204030204" pitchFamily="34" charset="0"/>
              </a:rPr>
              <a:t>Лозовицькою</a:t>
            </a: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</a:rPr>
              <a:t> під керівництвом д-р </a:t>
            </a:r>
            <a:r>
              <a:rPr lang="uk-UA" sz="1600" dirty="0" err="1">
                <a:latin typeface="Arial" panose="020B0604020202020204" pitchFamily="34" charset="0"/>
                <a:ea typeface="Calibri" panose="020F0502020204030204" pitchFamily="34" charset="0"/>
              </a:rPr>
              <a:t>техн</a:t>
            </a: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</a:rPr>
              <a:t>. наук, професора М. А. </a:t>
            </a:r>
            <a:r>
              <a:rPr lang="uk-UA" sz="1600" dirty="0" err="1">
                <a:latin typeface="Arial" panose="020B0604020202020204" pitchFamily="34" charset="0"/>
                <a:ea typeface="Calibri" panose="020F0502020204030204" pitchFamily="34" charset="0"/>
              </a:rPr>
              <a:t>Назаркевича</a:t>
            </a: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</a:rPr>
              <a:t> [10]. </a:t>
            </a:r>
            <a:endParaRPr lang="en-US" sz="1600" dirty="0"/>
          </a:p>
        </p:txBody>
      </p:sp>
      <p:pic>
        <p:nvPicPr>
          <p:cNvPr id="12" name="Рисунок 11"/>
          <p:cNvPicPr/>
          <p:nvPr/>
        </p:nvPicPr>
        <p:blipFill rotWithShape="1">
          <a:blip r:embed="rId3"/>
          <a:srcRect b="4299"/>
          <a:stretch>
            <a:fillRect/>
          </a:stretch>
        </p:blipFill>
        <p:spPr bwMode="auto">
          <a:xfrm>
            <a:off x="5819814" y="2924085"/>
            <a:ext cx="5232447" cy="3210697"/>
          </a:xfrm>
          <a:prstGeom prst="rect">
            <a:avLst/>
          </a:prstGeom>
          <a:ln>
            <a:noFill/>
          </a:ln>
        </p:spPr>
      </p:pic>
      <p:pic>
        <p:nvPicPr>
          <p:cNvPr id="15" name="Object 4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59745" y="2550879"/>
            <a:ext cx="749165" cy="746408"/>
          </a:xfrm>
          <a:prstGeom prst="rect">
            <a:avLst/>
          </a:prstGeom>
        </p:spPr>
      </p:pic>
      <p:pic>
        <p:nvPicPr>
          <p:cNvPr id="16" name="Object 5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112874" y="1627678"/>
            <a:ext cx="1131207" cy="1146384"/>
          </a:xfrm>
          <a:prstGeom prst="rect">
            <a:avLst/>
          </a:prstGeom>
        </p:spPr>
      </p:pic>
      <p:pic>
        <p:nvPicPr>
          <p:cNvPr id="17" name="Object 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965997" y="713278"/>
            <a:ext cx="885825" cy="914400"/>
          </a:xfrm>
          <a:prstGeom prst="rect">
            <a:avLst/>
          </a:prstGeom>
        </p:spPr>
      </p:pic>
      <p:pic>
        <p:nvPicPr>
          <p:cNvPr id="18" name="Object 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732831">
            <a:off x="11525086" y="3427817"/>
            <a:ext cx="531488" cy="548633"/>
          </a:xfrm>
          <a:prstGeom prst="rect">
            <a:avLst/>
          </a:prstGeom>
        </p:spPr>
      </p:pic>
      <p:pic>
        <p:nvPicPr>
          <p:cNvPr id="19" name="Object 7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239757">
            <a:off x="10813669" y="4002207"/>
            <a:ext cx="853917" cy="886682"/>
          </a:xfrm>
          <a:prstGeom prst="rect">
            <a:avLst/>
          </a:prstGeom>
        </p:spPr>
      </p:pic>
      <p:pic>
        <p:nvPicPr>
          <p:cNvPr id="20" name="Object 2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0776" y="77049"/>
            <a:ext cx="1388938" cy="1388938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 flipH="1">
            <a:off x="1567543" y="3297287"/>
            <a:ext cx="333828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9900535" y="6381573"/>
            <a:ext cx="115172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Object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553912" y="-22521"/>
            <a:ext cx="9644217" cy="6903042"/>
          </a:xfrm>
          <a:prstGeom prst="rect">
            <a:avLst/>
          </a:prstGeom>
        </p:spPr>
      </p:pic>
      <p:pic>
        <p:nvPicPr>
          <p:cNvPr id="5" name="Object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974" y="-22521"/>
            <a:ext cx="12191997" cy="6903042"/>
          </a:xfrm>
          <a:prstGeom prst="rect">
            <a:avLst/>
          </a:prstGeom>
        </p:spPr>
      </p:pic>
      <p:pic>
        <p:nvPicPr>
          <p:cNvPr id="151" name="Object 5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253369" flipH="1">
            <a:off x="10132856" y="-54553"/>
            <a:ext cx="1813669" cy="1699876"/>
          </a:xfrm>
          <a:prstGeom prst="rect">
            <a:avLst/>
          </a:prstGeom>
        </p:spPr>
      </p:pic>
      <p:pic>
        <p:nvPicPr>
          <p:cNvPr id="150" name="Object 5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9326108" y="1071096"/>
            <a:ext cx="2632890" cy="2467698"/>
          </a:xfrm>
          <a:prstGeom prst="rect">
            <a:avLst/>
          </a:prstGeom>
        </p:spPr>
      </p:pic>
      <p:pic>
        <p:nvPicPr>
          <p:cNvPr id="145" name="Object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974" y="4001735"/>
            <a:ext cx="1794691" cy="1794691"/>
          </a:xfrm>
          <a:prstGeom prst="rect">
            <a:avLst/>
          </a:prstGeom>
        </p:spPr>
      </p:pic>
      <p:pic>
        <p:nvPicPr>
          <p:cNvPr id="147" name="Рисунок 1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893" y="5561318"/>
            <a:ext cx="1425139" cy="1425139"/>
          </a:xfrm>
          <a:prstGeom prst="rect">
            <a:avLst/>
          </a:prstGeom>
        </p:spPr>
      </p:pic>
      <p:pic>
        <p:nvPicPr>
          <p:cNvPr id="148" name="Рисунок 1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193" y="3538794"/>
            <a:ext cx="1425139" cy="1425139"/>
          </a:xfrm>
          <a:prstGeom prst="rect">
            <a:avLst/>
          </a:prstGeom>
        </p:spPr>
      </p:pic>
      <p:pic>
        <p:nvPicPr>
          <p:cNvPr id="152" name="Object 6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6319" y="3710388"/>
            <a:ext cx="1023752" cy="990265"/>
          </a:xfrm>
          <a:prstGeom prst="rect">
            <a:avLst/>
          </a:prstGeom>
        </p:spPr>
      </p:pic>
      <p:pic>
        <p:nvPicPr>
          <p:cNvPr id="105" name="Object 5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253369" flipH="1">
            <a:off x="10499568" y="2410872"/>
            <a:ext cx="1813669" cy="16998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84658" y="241224"/>
            <a:ext cx="50803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Початок роботи розробленого бота</a:t>
            </a:r>
            <a:r>
              <a:rPr lang="uk-UA" sz="2800" b="1" dirty="0"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uk-UA" sz="2800" b="1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1700" dirty="0">
                <a:latin typeface="Arial" panose="020B0604020202020204" pitchFamily="34" charset="0"/>
              </a:rPr>
              <a:t>Для </a:t>
            </a:r>
            <a:r>
              <a:rPr lang="ru-RU" sz="1700" dirty="0" err="1">
                <a:latin typeface="Arial" panose="020B0604020202020204" pitchFamily="34" charset="0"/>
              </a:rPr>
              <a:t>появи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переліку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продукції</a:t>
            </a:r>
            <a:r>
              <a:rPr lang="ru-RU" sz="1700" dirty="0">
                <a:latin typeface="Arial" panose="020B0604020202020204" pitchFamily="34" charset="0"/>
              </a:rPr>
              <a:t>, яку </a:t>
            </a:r>
            <a:r>
              <a:rPr lang="ru-RU" sz="1700" dirty="0" err="1">
                <a:latin typeface="Arial" panose="020B0604020202020204" pitchFamily="34" charset="0"/>
              </a:rPr>
              <a:t>може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виготовити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копіювальний</a:t>
            </a:r>
            <a:r>
              <a:rPr lang="ru-RU" sz="1700" dirty="0">
                <a:latin typeface="Arial" panose="020B0604020202020204" pitchFamily="34" charset="0"/>
              </a:rPr>
              <a:t> центр </a:t>
            </a:r>
            <a:r>
              <a:rPr lang="ru-RU" sz="1700" dirty="0" err="1">
                <a:latin typeface="Arial" panose="020B0604020202020204" pitchFamily="34" charset="0"/>
              </a:rPr>
              <a:t>необхідно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натиснути</a:t>
            </a:r>
            <a:r>
              <a:rPr lang="ru-RU" sz="1700" dirty="0">
                <a:latin typeface="Arial" panose="020B0604020202020204" pitchFamily="34" charset="0"/>
              </a:rPr>
              <a:t> на </a:t>
            </a:r>
            <a:r>
              <a:rPr lang="ru-RU" sz="1700" dirty="0" err="1">
                <a:latin typeface="Arial" panose="020B0604020202020204" pitchFamily="34" charset="0"/>
              </a:rPr>
              <a:t>згенерованій</a:t>
            </a:r>
            <a:r>
              <a:rPr lang="ru-RU" sz="1700" dirty="0">
                <a:latin typeface="Arial" panose="020B0604020202020204" pitchFamily="34" charset="0"/>
              </a:rPr>
              <a:t> ботом </a:t>
            </a:r>
            <a:r>
              <a:rPr lang="ru-RU" sz="1700" dirty="0" err="1">
                <a:latin typeface="Arial" panose="020B0604020202020204" pitchFamily="34" charset="0"/>
              </a:rPr>
              <a:t>клавіатурі</a:t>
            </a:r>
            <a:r>
              <a:rPr lang="ru-RU" sz="1700" dirty="0">
                <a:latin typeface="Arial" panose="020B0604020202020204" pitchFamily="34" charset="0"/>
              </a:rPr>
              <a:t> кнопку </a:t>
            </a:r>
            <a:r>
              <a:rPr lang="ru-RU" sz="1700" i="1" dirty="0">
                <a:latin typeface="Arial" panose="020B0604020202020204" pitchFamily="34" charset="0"/>
              </a:rPr>
              <a:t>Каталог</a:t>
            </a:r>
            <a:r>
              <a:rPr lang="ru-RU" sz="1700" dirty="0">
                <a:latin typeface="Arial" panose="020B0604020202020204" pitchFamily="34" charset="0"/>
              </a:rPr>
              <a:t> при </a:t>
            </a:r>
            <a:r>
              <a:rPr lang="ru-RU" sz="1700" dirty="0" err="1">
                <a:latin typeface="Arial" panose="020B0604020202020204" pitchFamily="34" charset="0"/>
              </a:rPr>
              <a:t>натисненні</a:t>
            </a:r>
            <a:r>
              <a:rPr lang="ru-RU" sz="1700" dirty="0">
                <a:latin typeface="Arial" panose="020B0604020202020204" pitchFamily="34" charset="0"/>
              </a:rPr>
              <a:t> ж кнопки </a:t>
            </a:r>
            <a:r>
              <a:rPr lang="ru-RU" sz="1700" i="1" dirty="0" err="1">
                <a:latin typeface="Arial" panose="020B0604020202020204" pitchFamily="34" charset="0"/>
              </a:rPr>
              <a:t>Кошик</a:t>
            </a:r>
            <a:r>
              <a:rPr lang="ru-RU" sz="1700" dirty="0">
                <a:latin typeface="Arial" panose="020B0604020202020204" pitchFamily="34" charset="0"/>
              </a:rPr>
              <a:t> появиться </a:t>
            </a:r>
            <a:r>
              <a:rPr lang="ru-RU" sz="1700" dirty="0" err="1">
                <a:latin typeface="Arial" panose="020B0604020202020204" pitchFamily="34" charset="0"/>
              </a:rPr>
              <a:t>текстове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повідомлення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із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переліком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обраних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товарів</a:t>
            </a:r>
            <a:r>
              <a:rPr lang="ru-RU" sz="1700" dirty="0">
                <a:latin typeface="Arial" panose="020B0604020202020204" pitchFamily="34" charset="0"/>
              </a:rPr>
              <a:t>. </a:t>
            </a:r>
            <a:endParaRPr lang="en-US" sz="1700" dirty="0">
              <a:latin typeface="Arial" panose="020B0604020202020204" pitchFamily="34" charset="0"/>
            </a:endParaRPr>
          </a:p>
        </p:txBody>
      </p:sp>
      <p:pic>
        <p:nvPicPr>
          <p:cNvPr id="109" name="Object 5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4464" y="2979637"/>
            <a:ext cx="3892869" cy="4062954"/>
          </a:xfrm>
          <a:prstGeom prst="rect">
            <a:avLst/>
          </a:prstGeom>
        </p:spPr>
      </p:pic>
      <p:pic>
        <p:nvPicPr>
          <p:cNvPr id="115" name="Рисунок 114"/>
          <p:cNvPicPr/>
          <p:nvPr/>
        </p:nvPicPr>
        <p:blipFill>
          <a:blip r:embed="rId8"/>
          <a:stretch>
            <a:fillRect/>
          </a:stretch>
        </p:blipFill>
        <p:spPr>
          <a:xfrm>
            <a:off x="723699" y="2233262"/>
            <a:ext cx="5052992" cy="7463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46251" y="3081699"/>
            <a:ext cx="50529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Кнопки клавіатури бота – Каталог та Кошик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Каталог продукції складається із таких найменувань – </a:t>
            </a:r>
            <a:r>
              <a:rPr lang="uk-UA" sz="1700" dirty="0" err="1">
                <a:latin typeface="Arial" panose="020B0604020202020204" pitchFamily="34" charset="0"/>
                <a:ea typeface="Calibri" panose="020F0502020204030204" pitchFamily="34" charset="0"/>
              </a:rPr>
              <a:t>бірки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, блокноти, буклети, візитки, друк на пакетах, меню, календарі, конверти та </a:t>
            </a:r>
            <a:r>
              <a:rPr lang="uk-UA" sz="1700" dirty="0" err="1">
                <a:latin typeface="Arial" panose="020B0604020202020204" pitchFamily="34" charset="0"/>
                <a:ea typeface="Calibri" panose="020F0502020204030204" pitchFamily="34" charset="0"/>
              </a:rPr>
              <a:t>флаєри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, що відображаються в переписці як </a:t>
            </a:r>
            <a:r>
              <a:rPr lang="en-US" sz="1700" dirty="0">
                <a:latin typeface="Arial" panose="020B0604020202020204" pitchFamily="34" charset="0"/>
                <a:ea typeface="Calibri" panose="020F0502020204030204" pitchFamily="34" charset="0"/>
              </a:rPr>
              <a:t>inline-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кнопки. Кількість найменувань продукції можна змінювати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17" name="Рисунок 116"/>
          <p:cNvPicPr/>
          <p:nvPr/>
        </p:nvPicPr>
        <p:blipFill rotWithShape="1">
          <a:blip r:embed="rId9"/>
          <a:srcRect t="24791" b="2963"/>
          <a:stretch>
            <a:fillRect/>
          </a:stretch>
        </p:blipFill>
        <p:spPr bwMode="auto">
          <a:xfrm>
            <a:off x="901700" y="5329555"/>
            <a:ext cx="5001895" cy="1280160"/>
          </a:xfrm>
          <a:prstGeom prst="rect">
            <a:avLst/>
          </a:prstGeom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6585644" y="320027"/>
            <a:ext cx="50529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Відображення каталогу продукції</a:t>
            </a:r>
            <a:b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uk-UA" dirty="0">
                <a:latin typeface="Arial" panose="020B0604020202020204" pitchFamily="34" charset="0"/>
              </a:rPr>
              <a:t>При натисненні на будь-яку із них з’являються товари даного типу продукції – повідомлення із зображенням, назвою та короткою хара­к­тери­с­ти­кою (ціна, матеріал, кількість, наявність лакування, розмір), які пропонує виго­товити копіювальний центр. Також </a:t>
            </a:r>
            <a:r>
              <a:rPr lang="uk-UA" dirty="0" err="1">
                <a:latin typeface="Arial" panose="020B0604020202020204" pitchFamily="34" charset="0"/>
              </a:rPr>
              <a:t>Telegram</a:t>
            </a:r>
            <a:r>
              <a:rPr lang="uk-UA" dirty="0">
                <a:latin typeface="Arial" panose="020B0604020202020204" pitchFamily="34" charset="0"/>
              </a:rPr>
              <a:t>-бот пропонує обрати товар для занесення в кошик шляхом натиснення на </a:t>
            </a:r>
            <a:r>
              <a:rPr lang="uk-UA" dirty="0" err="1">
                <a:latin typeface="Arial" panose="020B0604020202020204" pitchFamily="34" charset="0"/>
              </a:rPr>
              <a:t>inline</a:t>
            </a:r>
            <a:r>
              <a:rPr lang="uk-UA" dirty="0">
                <a:latin typeface="Arial" panose="020B0604020202020204" pitchFamily="34" charset="0"/>
              </a:rPr>
              <a:t>-кнопки із назвою продукції, опісля з’являється вікно із написом, що було додано до замовлення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18" name="Рисунок 117"/>
          <p:cNvPicPr/>
          <p:nvPr/>
        </p:nvPicPr>
        <p:blipFill rotWithShape="1">
          <a:blip r:embed="rId10"/>
          <a:srcRect t="11187" b="2464"/>
          <a:stretch>
            <a:fillRect/>
          </a:stretch>
        </p:blipFill>
        <p:spPr bwMode="auto">
          <a:xfrm>
            <a:off x="6585644" y="3910768"/>
            <a:ext cx="5052991" cy="2486235"/>
          </a:xfrm>
          <a:prstGeom prst="rect">
            <a:avLst/>
          </a:prstGeom>
          <a:ln>
            <a:noFill/>
          </a:ln>
        </p:spPr>
      </p:pic>
      <p:pic>
        <p:nvPicPr>
          <p:cNvPr id="123" name="Object 1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0150" y="232910"/>
            <a:ext cx="596147" cy="596147"/>
          </a:xfrm>
          <a:prstGeom prst="rect">
            <a:avLst/>
          </a:prstGeom>
        </p:spPr>
      </p:pic>
      <p:sp>
        <p:nvSpPr>
          <p:cNvPr id="124" name="TextBox 123"/>
          <p:cNvSpPr txBox="1"/>
          <p:nvPr/>
        </p:nvSpPr>
        <p:spPr>
          <a:xfrm>
            <a:off x="260867" y="228592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25" name="Object 1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19141" y="3056234"/>
            <a:ext cx="590895" cy="590895"/>
          </a:xfrm>
          <a:prstGeom prst="rect">
            <a:avLst/>
          </a:prstGeom>
        </p:spPr>
      </p:pic>
      <p:sp>
        <p:nvSpPr>
          <p:cNvPr id="126" name="TextBox 125"/>
          <p:cNvSpPr txBox="1"/>
          <p:nvPr/>
        </p:nvSpPr>
        <p:spPr>
          <a:xfrm>
            <a:off x="245411" y="3033929"/>
            <a:ext cx="274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28" name="Object 1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903584" y="312881"/>
            <a:ext cx="643461" cy="643461"/>
          </a:xfrm>
          <a:prstGeom prst="rect">
            <a:avLst/>
          </a:prstGeom>
        </p:spPr>
      </p:pic>
      <p:sp>
        <p:nvSpPr>
          <p:cNvPr id="130" name="TextBox 129"/>
          <p:cNvSpPr txBox="1"/>
          <p:nvPr/>
        </p:nvSpPr>
        <p:spPr>
          <a:xfrm>
            <a:off x="6056442" y="320070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ject 1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4365" y="375663"/>
            <a:ext cx="596147" cy="59614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75082" y="371345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4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Object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974" y="-22521"/>
            <a:ext cx="12191997" cy="6903042"/>
          </a:xfrm>
          <a:prstGeom prst="rect">
            <a:avLst/>
          </a:prstGeom>
        </p:spPr>
      </p:pic>
      <p:pic>
        <p:nvPicPr>
          <p:cNvPr id="151" name="Object 5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253369" flipH="1">
            <a:off x="10132856" y="-54553"/>
            <a:ext cx="1813669" cy="1699876"/>
          </a:xfrm>
          <a:prstGeom prst="rect">
            <a:avLst/>
          </a:prstGeom>
        </p:spPr>
      </p:pic>
      <p:pic>
        <p:nvPicPr>
          <p:cNvPr id="150" name="Object 5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9326108" y="1071096"/>
            <a:ext cx="2632890" cy="2467698"/>
          </a:xfrm>
          <a:prstGeom prst="rect">
            <a:avLst/>
          </a:prstGeom>
        </p:spPr>
      </p:pic>
      <p:pic>
        <p:nvPicPr>
          <p:cNvPr id="145" name="Object 2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974" y="4001735"/>
            <a:ext cx="1794691" cy="1794691"/>
          </a:xfrm>
          <a:prstGeom prst="rect">
            <a:avLst/>
          </a:prstGeom>
        </p:spPr>
      </p:pic>
      <p:pic>
        <p:nvPicPr>
          <p:cNvPr id="147" name="Рисунок 1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3893" y="5561318"/>
            <a:ext cx="1425139" cy="1425139"/>
          </a:xfrm>
          <a:prstGeom prst="rect">
            <a:avLst/>
          </a:prstGeom>
        </p:spPr>
      </p:pic>
      <p:pic>
        <p:nvPicPr>
          <p:cNvPr id="148" name="Рисунок 1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193" y="3538794"/>
            <a:ext cx="1425139" cy="1425139"/>
          </a:xfrm>
          <a:prstGeom prst="rect">
            <a:avLst/>
          </a:prstGeom>
        </p:spPr>
      </p:pic>
      <p:pic>
        <p:nvPicPr>
          <p:cNvPr id="149" name="Object 9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00000">
            <a:off x="11287340" y="6087366"/>
            <a:ext cx="238125" cy="733425"/>
          </a:xfrm>
          <a:prstGeom prst="rect">
            <a:avLst/>
          </a:prstGeom>
        </p:spPr>
      </p:pic>
      <p:pic>
        <p:nvPicPr>
          <p:cNvPr id="152" name="Object 6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36319" y="3710388"/>
            <a:ext cx="1023752" cy="990265"/>
          </a:xfrm>
          <a:prstGeom prst="rect">
            <a:avLst/>
          </a:prstGeom>
        </p:spPr>
      </p:pic>
      <p:pic>
        <p:nvPicPr>
          <p:cNvPr id="153" name="Object 9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00000">
            <a:off x="11287339" y="1154739"/>
            <a:ext cx="238125" cy="733425"/>
          </a:xfrm>
          <a:prstGeom prst="rect">
            <a:avLst/>
          </a:prstGeom>
        </p:spPr>
      </p:pic>
      <p:pic>
        <p:nvPicPr>
          <p:cNvPr id="105" name="Object 5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253369" flipH="1">
            <a:off x="10499568" y="2410872"/>
            <a:ext cx="1813669" cy="1699876"/>
          </a:xfrm>
          <a:prstGeom prst="rect">
            <a:avLst/>
          </a:prstGeom>
        </p:spPr>
      </p:pic>
      <p:pic>
        <p:nvPicPr>
          <p:cNvPr id="107" name="Object 5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607314" flipH="1">
            <a:off x="10333707" y="5237115"/>
            <a:ext cx="1813669" cy="16998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8788" y="375726"/>
            <a:ext cx="4361354" cy="2729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Оформлення замовлення</a:t>
            </a:r>
            <a:r>
              <a:rPr lang="uk-UA" sz="2800" b="1" dirty="0"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uk-UA" sz="2800" b="1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1700" dirty="0">
                <a:latin typeface="Arial" panose="020B0604020202020204" pitchFamily="34" charset="0"/>
              </a:rPr>
              <a:t>Для </a:t>
            </a:r>
            <a:r>
              <a:rPr lang="ru-RU" sz="1700" dirty="0" err="1">
                <a:latin typeface="Arial" panose="020B0604020202020204" pitchFamily="34" charset="0"/>
              </a:rPr>
              <a:t>оформлення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замовлення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необхідно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надати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контактну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інформацію</a:t>
            </a:r>
            <a:r>
              <a:rPr lang="ru-RU" sz="1700" dirty="0">
                <a:latin typeface="Arial" panose="020B0604020202020204" pitchFamily="34" charset="0"/>
              </a:rPr>
              <a:t>, а </a:t>
            </a:r>
            <a:r>
              <a:rPr lang="ru-RU" sz="1700" dirty="0" err="1">
                <a:latin typeface="Arial" panose="020B0604020202020204" pitchFamily="34" charset="0"/>
              </a:rPr>
              <a:t>саме</a:t>
            </a:r>
            <a:r>
              <a:rPr lang="ru-RU" sz="1700" dirty="0">
                <a:latin typeface="Arial" panose="020B0604020202020204" pitchFamily="34" charset="0"/>
              </a:rPr>
              <a:t> – </a:t>
            </a:r>
            <a:r>
              <a:rPr lang="ru-RU" sz="1700" dirty="0" err="1">
                <a:latin typeface="Arial" panose="020B0604020202020204" pitchFamily="34" charset="0"/>
              </a:rPr>
              <a:t>ім’я</a:t>
            </a:r>
            <a:r>
              <a:rPr lang="ru-RU" sz="1700" dirty="0">
                <a:latin typeface="Arial" panose="020B0604020202020204" pitchFamily="34" charset="0"/>
              </a:rPr>
              <a:t> та </a:t>
            </a:r>
            <a:r>
              <a:rPr lang="ru-RU" sz="1700" dirty="0" err="1">
                <a:latin typeface="Arial" panose="020B0604020202020204" pitchFamily="34" charset="0"/>
              </a:rPr>
              <a:t>прізвище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клієнта</a:t>
            </a:r>
            <a:r>
              <a:rPr lang="ru-RU" sz="1700" dirty="0">
                <a:latin typeface="Arial" panose="020B0604020202020204" pitchFamily="34" charset="0"/>
              </a:rPr>
              <a:t>. Номер </a:t>
            </a:r>
            <a:r>
              <a:rPr lang="ru-RU" sz="1700" dirty="0" err="1">
                <a:latin typeface="Arial" panose="020B0604020202020204" pitchFamily="34" charset="0"/>
              </a:rPr>
              <a:t>мобільного</a:t>
            </a:r>
            <a:r>
              <a:rPr lang="ru-RU" sz="1700" dirty="0">
                <a:latin typeface="Arial" panose="020B0604020202020204" pitchFamily="34" charset="0"/>
              </a:rPr>
              <a:t> телефону та </a:t>
            </a:r>
            <a:r>
              <a:rPr lang="ru-RU" sz="1700" dirty="0" err="1">
                <a:latin typeface="Arial" panose="020B0604020202020204" pitchFamily="34" charset="0"/>
              </a:rPr>
              <a:t>місце</a:t>
            </a:r>
            <a:r>
              <a:rPr lang="ru-RU" sz="1700" dirty="0">
                <a:latin typeface="Arial" panose="020B0604020202020204" pitchFamily="34" charset="0"/>
              </a:rPr>
              <a:t>, </a:t>
            </a:r>
            <a:r>
              <a:rPr lang="ru-RU" sz="1700" dirty="0" err="1">
                <a:latin typeface="Arial" panose="020B0604020202020204" pitchFamily="34" charset="0"/>
              </a:rPr>
              <a:t>куди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відправити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виготовлений</a:t>
            </a:r>
            <a:r>
              <a:rPr lang="ru-RU" sz="1700" dirty="0">
                <a:latin typeface="Arial" panose="020B0604020202020204" pitchFamily="34" charset="0"/>
              </a:rPr>
              <a:t> товар </a:t>
            </a:r>
            <a:r>
              <a:rPr lang="ru-RU" sz="1700" dirty="0" err="1">
                <a:latin typeface="Arial" panose="020B0604020202020204" pitchFamily="34" charset="0"/>
              </a:rPr>
              <a:t>можна</a:t>
            </a:r>
            <a:r>
              <a:rPr lang="ru-RU" sz="1700" dirty="0">
                <a:latin typeface="Arial" panose="020B0604020202020204" pitchFamily="34" charset="0"/>
              </a:rPr>
              <a:t> ввести за </a:t>
            </a:r>
            <a:r>
              <a:rPr lang="ru-RU" sz="1700" dirty="0" err="1">
                <a:latin typeface="Arial" panose="020B0604020202020204" pitchFamily="34" charset="0"/>
              </a:rPr>
              <a:t>допомогою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клавіатури</a:t>
            </a:r>
            <a:r>
              <a:rPr lang="ru-RU" sz="1700" dirty="0">
                <a:latin typeface="Arial" panose="020B0604020202020204" pitchFamily="34" charset="0"/>
              </a:rPr>
              <a:t>. </a:t>
            </a:r>
            <a:r>
              <a:rPr lang="ru-RU" sz="1700" dirty="0" err="1">
                <a:latin typeface="Arial" panose="020B0604020202020204" pitchFamily="34" charset="0"/>
              </a:rPr>
              <a:t>Продовжити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вводити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інформацію</a:t>
            </a:r>
            <a:r>
              <a:rPr lang="ru-RU" sz="1700" dirty="0">
                <a:latin typeface="Arial" panose="020B0604020202020204" pitchFamily="34" charset="0"/>
              </a:rPr>
              <a:t> про </a:t>
            </a:r>
            <a:r>
              <a:rPr lang="ru-RU" sz="1700" dirty="0" err="1">
                <a:latin typeface="Arial" panose="020B0604020202020204" pitchFamily="34" charset="0"/>
              </a:rPr>
              <a:t>покупця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можна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обравши</a:t>
            </a:r>
            <a:r>
              <a:rPr lang="ru-RU" sz="1700" dirty="0">
                <a:latin typeface="Arial" panose="020B0604020202020204" pitchFamily="34" charset="0"/>
              </a:rPr>
              <a:t> в меню кнопку “Доставка”</a:t>
            </a:r>
            <a:endParaRPr lang="en-US" sz="1700" dirty="0">
              <a:latin typeface="Arial" panose="020B0604020202020204" pitchFamily="34" charset="0"/>
            </a:endParaRPr>
          </a:p>
        </p:txBody>
      </p:sp>
      <p:pic>
        <p:nvPicPr>
          <p:cNvPr id="109" name="Object 5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26381" y="2932456"/>
            <a:ext cx="3892869" cy="4062954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>
          <a:blip r:embed="rId11"/>
          <a:stretch>
            <a:fillRect/>
          </a:stretch>
        </p:blipFill>
        <p:spPr>
          <a:xfrm>
            <a:off x="475558" y="3355910"/>
            <a:ext cx="4361354" cy="3169426"/>
          </a:xfrm>
          <a:prstGeom prst="rect">
            <a:avLst/>
          </a:prstGeom>
        </p:spPr>
      </p:pic>
      <p:pic>
        <p:nvPicPr>
          <p:cNvPr id="28" name="Рисунок 27"/>
          <p:cNvPicPr/>
          <p:nvPr/>
        </p:nvPicPr>
        <p:blipFill rotWithShape="1">
          <a:blip r:embed="rId12"/>
          <a:srcRect l="639" t="15026" r="2486" b="16673"/>
          <a:stretch>
            <a:fillRect/>
          </a:stretch>
        </p:blipFill>
        <p:spPr>
          <a:xfrm>
            <a:off x="6998374" y="5343420"/>
            <a:ext cx="3444884" cy="1181869"/>
          </a:xfrm>
          <a:prstGeom prst="rect">
            <a:avLst/>
          </a:prstGeom>
        </p:spPr>
      </p:pic>
      <p:pic>
        <p:nvPicPr>
          <p:cNvPr id="30" name="Рисунок 29"/>
          <p:cNvPicPr/>
          <p:nvPr/>
        </p:nvPicPr>
        <p:blipFill rotWithShape="1">
          <a:blip r:embed="rId13"/>
          <a:srcRect t="19121" b="9499"/>
          <a:stretch>
            <a:fillRect/>
          </a:stretch>
        </p:blipFill>
        <p:spPr bwMode="auto">
          <a:xfrm>
            <a:off x="6745009" y="1840969"/>
            <a:ext cx="4431798" cy="2518768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6666710" y="4588961"/>
            <a:ext cx="48190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</a:rPr>
              <a:t>Номер телефону </a:t>
            </a:r>
            <a:r>
              <a:rPr lang="ru-RU" sz="1700" dirty="0" err="1">
                <a:latin typeface="Arial" panose="020B0604020202020204" pitchFamily="34" charset="0"/>
              </a:rPr>
              <a:t>замовника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надсилається</a:t>
            </a:r>
            <a:r>
              <a:rPr lang="ru-RU" sz="1700" dirty="0">
                <a:latin typeface="Arial" panose="020B0604020202020204" pitchFamily="34" charset="0"/>
              </a:rPr>
              <a:t> як контакт </a:t>
            </a:r>
            <a:r>
              <a:rPr lang="ru-RU" sz="1700" dirty="0" err="1">
                <a:latin typeface="Arial" panose="020B0604020202020204" pitchFamily="34" charset="0"/>
              </a:rPr>
              <a:t>із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дозволу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клієнта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44839" y="443060"/>
            <a:ext cx="481043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Arial" panose="020B0604020202020204" pitchFamily="34" charset="0"/>
              </a:rPr>
              <a:t>Місто-отримувач</a:t>
            </a:r>
            <a:r>
              <a:rPr lang="ru-RU" sz="1700" dirty="0">
                <a:latin typeface="Arial" panose="020B0604020202020204" pitchFamily="34" charset="0"/>
              </a:rPr>
              <a:t> доставки </a:t>
            </a:r>
            <a:r>
              <a:rPr lang="ru-RU" sz="1700" dirty="0" err="1">
                <a:latin typeface="Arial" panose="020B0604020202020204" pitchFamily="34" charset="0"/>
              </a:rPr>
              <a:t>надається</a:t>
            </a:r>
            <a:r>
              <a:rPr lang="ru-RU" sz="1700" dirty="0">
                <a:latin typeface="Arial" panose="020B0604020202020204" pitchFamily="34" charset="0"/>
              </a:rPr>
              <a:t> як </a:t>
            </a:r>
            <a:r>
              <a:rPr lang="ru-RU" sz="1700" dirty="0" err="1">
                <a:latin typeface="Arial" panose="020B0604020202020204" pitchFamily="34" charset="0"/>
              </a:rPr>
              <a:t>геолокація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користувача</a:t>
            </a:r>
            <a:r>
              <a:rPr lang="ru-RU" sz="1700" dirty="0">
                <a:latin typeface="Arial" panose="020B0604020202020204" pitchFamily="34" charset="0"/>
              </a:rPr>
              <a:t> і </a:t>
            </a:r>
            <a:r>
              <a:rPr lang="ru-RU" sz="1700" dirty="0" err="1">
                <a:latin typeface="Arial" panose="020B0604020202020204" pitchFamily="34" charset="0"/>
              </a:rPr>
              <a:t>запам’ятовується</a:t>
            </a:r>
            <a:r>
              <a:rPr lang="ru-RU" sz="1700" dirty="0">
                <a:latin typeface="Arial" panose="020B0604020202020204" pitchFamily="34" charset="0"/>
              </a:rPr>
              <a:t> ботом як </a:t>
            </a:r>
            <a:r>
              <a:rPr lang="ru-RU" sz="1700" dirty="0" err="1">
                <a:latin typeface="Arial" panose="020B0604020202020204" pitchFamily="34" charset="0"/>
              </a:rPr>
              <a:t>масив</a:t>
            </a:r>
            <a:r>
              <a:rPr lang="ru-RU" sz="1700" dirty="0">
                <a:latin typeface="Arial" panose="020B0604020202020204" pitchFamily="34" charset="0"/>
              </a:rPr>
              <a:t> </a:t>
            </a:r>
            <a:r>
              <a:rPr lang="ru-RU" sz="1700" dirty="0" err="1">
                <a:latin typeface="Arial" panose="020B0604020202020204" pitchFamily="34" charset="0"/>
              </a:rPr>
              <a:t>географічних</a:t>
            </a:r>
            <a:r>
              <a:rPr lang="ru-RU" sz="1700" dirty="0">
                <a:latin typeface="Arial" panose="020B0604020202020204" pitchFamily="34" charset="0"/>
              </a:rPr>
              <a:t> координат – </a:t>
            </a:r>
            <a:r>
              <a:rPr lang="ru-RU" sz="1700" dirty="0" err="1">
                <a:latin typeface="Arial" panose="020B0604020202020204" pitchFamily="34" charset="0"/>
              </a:rPr>
              <a:t>широти</a:t>
            </a:r>
            <a:r>
              <a:rPr lang="ru-RU" sz="1700" dirty="0">
                <a:latin typeface="Arial" panose="020B0604020202020204" pitchFamily="34" charset="0"/>
              </a:rPr>
              <a:t> та </a:t>
            </a:r>
            <a:r>
              <a:rPr lang="ru-RU" sz="1700" dirty="0" err="1">
                <a:latin typeface="Arial" panose="020B0604020202020204" pitchFamily="34" charset="0"/>
              </a:rPr>
              <a:t>довготи</a:t>
            </a:r>
            <a:endParaRPr lang="ru-RU" sz="1700" dirty="0">
              <a:latin typeface="Arial" panose="020B0604020202020204" pitchFamily="34" charset="0"/>
            </a:endParaRPr>
          </a:p>
        </p:txBody>
      </p:sp>
      <p:pic>
        <p:nvPicPr>
          <p:cNvPr id="37" name="Object 1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067074" y="448552"/>
            <a:ext cx="596147" cy="59614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177791" y="444234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9" name="Object 1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109013" y="4412583"/>
            <a:ext cx="596147" cy="59614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219730" y="4408265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6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1" name="Object 9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00000">
            <a:off x="5692016" y="1128779"/>
            <a:ext cx="238125" cy="7334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ject 1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32175" y="273982"/>
            <a:ext cx="596147" cy="59614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642892" y="269664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9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8" name="Object 1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577" y="2832853"/>
            <a:ext cx="596147" cy="59614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4294" y="2828535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8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6" name="Object 1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577" y="278300"/>
            <a:ext cx="596147" cy="59614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4294" y="273982"/>
            <a:ext cx="29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7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" name="Object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09906" y="0"/>
            <a:ext cx="7582093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8196" y="278247"/>
            <a:ext cx="4997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latin typeface="Arial" panose="020B0604020202020204" pitchFamily="34" charset="0"/>
                <a:ea typeface="Calibri" panose="020F0502020204030204" pitchFamily="34" charset="0"/>
              </a:rPr>
              <a:t>Визначення</a:t>
            </a: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ea typeface="Calibri" panose="020F0502020204030204" pitchFamily="34" charset="0"/>
              </a:rPr>
              <a:t>дати</a:t>
            </a: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ea typeface="Calibri" panose="020F0502020204030204" pitchFamily="34" charset="0"/>
              </a:rPr>
              <a:t>виготовлення</a:t>
            </a: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ea typeface="Calibri" panose="020F0502020204030204" pitchFamily="34" charset="0"/>
              </a:rPr>
              <a:t>продукції</a:t>
            </a: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Її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можна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вибрати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 через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календар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 за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допомогою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</a:rPr>
              <a:t>inline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-кнопок </a:t>
            </a:r>
            <a:endParaRPr lang="en-US" sz="1600" dirty="0"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1234399" y="1167596"/>
            <a:ext cx="2933065" cy="14974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53704" y="2816081"/>
            <a:ext cx="524335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500" dirty="0">
                <a:latin typeface="Arial" panose="020B0604020202020204" pitchFamily="34" charset="0"/>
                <a:ea typeface="Calibri" panose="020F0502020204030204" pitchFamily="34" charset="0"/>
              </a:rPr>
              <a:t>Опісля визначення терміну замовлення, відображається </a:t>
            </a:r>
            <a:r>
              <a:rPr lang="uk-UA" sz="1500" b="1" dirty="0">
                <a:latin typeface="Arial" panose="020B0604020202020204" pitchFamily="34" charset="0"/>
                <a:ea typeface="Calibri" panose="020F0502020204030204" pitchFamily="34" charset="0"/>
              </a:rPr>
              <a:t>графік завантаженості відділень </a:t>
            </a:r>
            <a:r>
              <a:rPr lang="uk-UA" sz="1500" b="1" dirty="0" err="1">
                <a:latin typeface="Arial" panose="020B0604020202020204" pitchFamily="34" charset="0"/>
                <a:ea typeface="Calibri" panose="020F0502020204030204" pitchFamily="34" charset="0"/>
              </a:rPr>
              <a:t>копіцентрів</a:t>
            </a:r>
            <a:r>
              <a:rPr lang="uk-UA" sz="1500" dirty="0">
                <a:latin typeface="Arial" panose="020B0604020202020204" pitchFamily="34" charset="0"/>
                <a:ea typeface="Calibri" panose="020F0502020204030204" pitchFamily="34" charset="0"/>
              </a:rPr>
              <a:t> – у Києві, Львові, Харкові. Користувач має змогу вибрати у якому </a:t>
            </a:r>
            <a:r>
              <a:rPr lang="uk-UA" sz="1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місті буде виготовлятися товар</a:t>
            </a:r>
            <a:endParaRPr lang="en-US" sz="1500" dirty="0">
              <a:latin typeface="Arial" panose="020B060402020202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6"/>
          <a:srcRect t="16699" r="42821" b="2620"/>
          <a:stretch>
            <a:fillRect/>
          </a:stretch>
        </p:blipFill>
        <p:spPr bwMode="auto">
          <a:xfrm>
            <a:off x="533994" y="4203655"/>
            <a:ext cx="3274090" cy="2415541"/>
          </a:xfrm>
          <a:prstGeom prst="rect">
            <a:avLst/>
          </a:prstGeom>
          <a:ln>
            <a:noFill/>
          </a:ln>
        </p:spPr>
      </p:pic>
      <p:pic>
        <p:nvPicPr>
          <p:cNvPr id="11" name="Рисунок 10"/>
          <p:cNvPicPr/>
          <p:nvPr/>
        </p:nvPicPr>
        <p:blipFill rotWithShape="1">
          <a:blip r:embed="rId7"/>
          <a:srcRect t="3342" b="4618"/>
          <a:stretch>
            <a:fillRect/>
          </a:stretch>
        </p:blipFill>
        <p:spPr>
          <a:xfrm>
            <a:off x="6237722" y="1529035"/>
            <a:ext cx="4313555" cy="237172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128385" y="278247"/>
            <a:ext cx="58813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latin typeface="Arial" panose="020B0604020202020204" pitchFamily="34" charset="0"/>
              </a:rPr>
              <a:t>Вибір</a:t>
            </a:r>
            <a:r>
              <a:rPr lang="ru-RU" sz="1600" b="1" dirty="0">
                <a:latin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</a:rPr>
              <a:t>відділення</a:t>
            </a:r>
            <a:r>
              <a:rPr lang="ru-RU" sz="1600" b="1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користувачем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супроводжується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надсиланням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розта­шування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копіювального</a:t>
            </a:r>
            <a:r>
              <a:rPr lang="ru-RU" sz="1600" dirty="0">
                <a:latin typeface="Arial" panose="020B0604020202020204" pitchFamily="34" charset="0"/>
              </a:rPr>
              <a:t> центру. Для </a:t>
            </a:r>
            <a:r>
              <a:rPr lang="ru-RU" sz="1600" dirty="0" err="1">
                <a:latin typeface="Arial" panose="020B0604020202020204" pitchFamily="34" charset="0"/>
              </a:rPr>
              <a:t>продовження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оформлення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нати­с­каємо</a:t>
            </a:r>
            <a:r>
              <a:rPr lang="ru-RU" sz="1600" dirty="0">
                <a:latin typeface="Arial" panose="020B0604020202020204" pitchFamily="34" charset="0"/>
              </a:rPr>
              <a:t> “Доставка”, </a:t>
            </a:r>
            <a:r>
              <a:rPr lang="ru-RU" sz="1600" dirty="0" err="1">
                <a:latin typeface="Arial" panose="020B0604020202020204" pitchFamily="34" charset="0"/>
              </a:rPr>
              <a:t>задля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зміни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даних</a:t>
            </a:r>
            <a:r>
              <a:rPr lang="ru-RU" sz="1600" dirty="0">
                <a:latin typeface="Arial" panose="020B0604020202020204" pitchFamily="34" charset="0"/>
              </a:rPr>
              <a:t> про </a:t>
            </a:r>
            <a:r>
              <a:rPr lang="ru-RU" sz="1600" dirty="0" err="1">
                <a:latin typeface="Arial" panose="020B0604020202020204" pitchFamily="34" charset="0"/>
              </a:rPr>
              <a:t>покупця</a:t>
            </a:r>
            <a:r>
              <a:rPr lang="ru-RU" sz="1600" dirty="0">
                <a:latin typeface="Arial" panose="020B0604020202020204" pitchFamily="34" charset="0"/>
              </a:rPr>
              <a:t>  </a:t>
            </a:r>
            <a:r>
              <a:rPr lang="ru-RU" sz="1600" dirty="0" err="1">
                <a:latin typeface="Arial" panose="020B0604020202020204" pitchFamily="34" charset="0"/>
              </a:rPr>
              <a:t>чи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замовлення</a:t>
            </a:r>
            <a:r>
              <a:rPr lang="ru-RU" sz="1600" dirty="0">
                <a:latin typeface="Arial" panose="020B0604020202020204" pitchFamily="34" charset="0"/>
              </a:rPr>
              <a:t> – “Назад”.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907915" y="3972254"/>
            <a:ext cx="7101789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500" b="1" dirty="0">
                <a:latin typeface="Arial" panose="020B0604020202020204" pitchFamily="34" charset="0"/>
                <a:ea typeface="Calibri" panose="020F0502020204030204" pitchFamily="34" charset="0"/>
              </a:rPr>
              <a:t>Надсилання ботом </a:t>
            </a:r>
            <a:r>
              <a:rPr lang="uk-UA" sz="1500" b="1" dirty="0" err="1">
                <a:latin typeface="Arial" panose="020B0604020202020204" pitchFamily="34" charset="0"/>
                <a:ea typeface="Calibri" panose="020F0502020204030204" pitchFamily="34" charset="0"/>
              </a:rPr>
              <a:t>геолокації</a:t>
            </a:r>
            <a:r>
              <a:rPr lang="uk-UA" sz="1500" b="1" dirty="0">
                <a:latin typeface="Arial" panose="020B0604020202020204" pitchFamily="34" charset="0"/>
                <a:ea typeface="Calibri" panose="020F0502020204030204" pitchFamily="34" charset="0"/>
              </a:rPr>
              <a:t> обраного відділення.</a:t>
            </a:r>
            <a:r>
              <a:rPr lang="uk-UA" sz="1500" dirty="0">
                <a:latin typeface="Arial" panose="020B0604020202020204" pitchFamily="34" charset="0"/>
              </a:rPr>
              <a:t> Доставка виготовленого товару можлива двома способами – Укрпоштою та Новою поштою, для вибору користувачу потрібно натиснути на кнопку меню бота, що </a:t>
            </a:r>
            <a:r>
              <a:rPr lang="uk-UA" sz="1500" dirty="0" err="1">
                <a:latin typeface="Arial" panose="020B0604020202020204" pitchFamily="34" charset="0"/>
              </a:rPr>
              <a:t>надішле</a:t>
            </a:r>
            <a:r>
              <a:rPr lang="uk-UA" sz="1500" dirty="0">
                <a:latin typeface="Arial" panose="020B0604020202020204" pitchFamily="34" charset="0"/>
              </a:rPr>
              <a:t> текстове повідомлення із назвою поштової служби</a:t>
            </a:r>
            <a:endParaRPr lang="en-US" sz="1500" dirty="0">
              <a:latin typeface="Arial" panose="020B0604020202020204" pitchFamily="34" charset="0"/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8"/>
          <a:srcRect t="2633" r="1376" b="3099"/>
          <a:stretch>
            <a:fillRect/>
          </a:stretch>
        </p:blipFill>
        <p:spPr>
          <a:xfrm>
            <a:off x="6283960" y="5168265"/>
            <a:ext cx="3644900" cy="1578610"/>
          </a:xfrm>
          <a:prstGeom prst="rect">
            <a:avLst/>
          </a:prstGeom>
        </p:spPr>
      </p:pic>
      <p:pic>
        <p:nvPicPr>
          <p:cNvPr id="22" name="Object 1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311832" y="3976131"/>
            <a:ext cx="596147" cy="59614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311312" y="3981816"/>
            <a:ext cx="639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10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32" name="Object 9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492697" y="5885771"/>
            <a:ext cx="238125" cy="733425"/>
          </a:xfrm>
          <a:prstGeom prst="rect">
            <a:avLst/>
          </a:prstGeom>
        </p:spPr>
      </p:pic>
      <p:pic>
        <p:nvPicPr>
          <p:cNvPr id="33" name="Object 9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492697" y="3242706"/>
            <a:ext cx="238125" cy="733425"/>
          </a:xfrm>
          <a:prstGeom prst="rect">
            <a:avLst/>
          </a:prstGeom>
        </p:spPr>
      </p:pic>
      <p:pic>
        <p:nvPicPr>
          <p:cNvPr id="34" name="Object 9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492697" y="1549144"/>
            <a:ext cx="238125" cy="7334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ject 1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1974" y="2886961"/>
            <a:ext cx="596147" cy="596147"/>
          </a:xfrm>
          <a:prstGeom prst="rect">
            <a:avLst/>
          </a:prstGeom>
        </p:spPr>
      </p:pic>
      <p:pic>
        <p:nvPicPr>
          <p:cNvPr id="17" name="Object 1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1974" y="355975"/>
            <a:ext cx="596147" cy="596147"/>
          </a:xfrm>
          <a:prstGeom prst="rect">
            <a:avLst/>
          </a:prstGeom>
        </p:spPr>
      </p:pic>
      <p:pic>
        <p:nvPicPr>
          <p:cNvPr id="4" name="Object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925783"/>
            <a:ext cx="12192000" cy="4932218"/>
          </a:xfrm>
          <a:prstGeom prst="rect">
            <a:avLst/>
          </a:prstGeom>
        </p:spPr>
      </p:pic>
      <p:pic>
        <p:nvPicPr>
          <p:cNvPr id="5" name="Object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V="1">
            <a:off x="0" y="0"/>
            <a:ext cx="12192000" cy="65604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01961" y="264155"/>
            <a:ext cx="5410131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latin typeface="Arial" panose="020B0604020202020204" pitchFamily="34" charset="0"/>
              </a:rPr>
              <a:t>Спосіб</a:t>
            </a:r>
            <a:r>
              <a:rPr lang="ru-RU" sz="1600" b="1" dirty="0">
                <a:latin typeface="Arial" panose="020B0604020202020204" pitchFamily="34" charset="0"/>
              </a:rPr>
              <a:t> оплати </a:t>
            </a:r>
            <a:r>
              <a:rPr lang="ru-RU" sz="1600" dirty="0" err="1">
                <a:latin typeface="Arial" panose="020B0604020202020204" pitchFamily="34" charset="0"/>
              </a:rPr>
              <a:t>клієнт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може</a:t>
            </a:r>
            <a:r>
              <a:rPr lang="ru-RU" sz="1600" dirty="0">
                <a:latin typeface="Arial" panose="020B0604020202020204" pitchFamily="34" charset="0"/>
              </a:rPr>
              <a:t> обрати на </a:t>
            </a:r>
            <a:r>
              <a:rPr lang="ru-RU" sz="1600" dirty="0" err="1">
                <a:latin typeface="Arial" panose="020B0604020202020204" pitchFamily="34" charset="0"/>
              </a:rPr>
              <a:t>клавіатурі</a:t>
            </a:r>
            <a:r>
              <a:rPr lang="ru-RU" sz="1600" dirty="0">
                <a:latin typeface="Arial" panose="020B0604020202020204" pitchFamily="34" charset="0"/>
              </a:rPr>
              <a:t> бота </a:t>
            </a:r>
            <a:r>
              <a:rPr lang="ru-RU" sz="1600" dirty="0" err="1">
                <a:latin typeface="Arial" panose="020B0604020202020204" pitchFamily="34" charset="0"/>
              </a:rPr>
              <a:t>або</a:t>
            </a:r>
            <a:r>
              <a:rPr lang="ru-RU" sz="1600" dirty="0">
                <a:latin typeface="Arial" panose="020B0604020202020204" pitchFamily="34" charset="0"/>
              </a:rPr>
              <a:t> при </a:t>
            </a:r>
            <a:r>
              <a:rPr lang="ru-RU" sz="1600" dirty="0" err="1">
                <a:latin typeface="Arial" panose="020B0604020202020204" pitchFamily="34" charset="0"/>
              </a:rPr>
              <a:t>отриманні</a:t>
            </a:r>
            <a:r>
              <a:rPr lang="ru-RU" sz="1600" dirty="0">
                <a:latin typeface="Arial" panose="020B0604020202020204" pitchFamily="34" charset="0"/>
              </a:rPr>
              <a:t> товару, </a:t>
            </a:r>
            <a:r>
              <a:rPr lang="ru-RU" sz="1600" dirty="0" err="1">
                <a:latin typeface="Arial" panose="020B0604020202020204" pitchFamily="34" charset="0"/>
              </a:rPr>
              <a:t>або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переказ</a:t>
            </a:r>
            <a:r>
              <a:rPr lang="ru-RU" sz="1600" dirty="0">
                <a:latin typeface="Arial" panose="020B0604020202020204" pitchFamily="34" charset="0"/>
              </a:rPr>
              <a:t> на </a:t>
            </a:r>
            <a:r>
              <a:rPr lang="ru-RU" sz="1600" dirty="0" err="1">
                <a:latin typeface="Arial" panose="020B0604020202020204" pitchFamily="34" charset="0"/>
              </a:rPr>
              <a:t>картку</a:t>
            </a:r>
            <a:r>
              <a:rPr lang="ru-RU" sz="1600" dirty="0">
                <a:latin typeface="Arial" panose="020B0604020202020204" pitchFamily="34" charset="0"/>
              </a:rPr>
              <a:t>. </a:t>
            </a:r>
            <a:r>
              <a:rPr lang="ru-RU" sz="1600" dirty="0" err="1">
                <a:latin typeface="Arial" panose="020B0604020202020204" pitchFamily="34" charset="0"/>
              </a:rPr>
              <a:t>Також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наявні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ще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дві</a:t>
            </a:r>
            <a:r>
              <a:rPr lang="ru-RU" sz="1600" dirty="0">
                <a:latin typeface="Arial" panose="020B0604020202020204" pitchFamily="34" charset="0"/>
              </a:rPr>
              <a:t> кнопки, а </a:t>
            </a:r>
            <a:r>
              <a:rPr lang="ru-RU" sz="1600" dirty="0" err="1">
                <a:latin typeface="Arial" panose="020B0604020202020204" pitchFamily="34" charset="0"/>
              </a:rPr>
              <a:t>саме</a:t>
            </a:r>
            <a:r>
              <a:rPr lang="ru-RU" sz="1600" dirty="0">
                <a:latin typeface="Arial" panose="020B0604020202020204" pitchFamily="34" charset="0"/>
              </a:rPr>
              <a:t> – “Назад” для </a:t>
            </a:r>
            <a:r>
              <a:rPr lang="ru-RU" sz="1600" dirty="0" err="1">
                <a:latin typeface="Arial" panose="020B0604020202020204" pitchFamily="34" charset="0"/>
              </a:rPr>
              <a:t>повернення</a:t>
            </a:r>
            <a:r>
              <a:rPr lang="ru-RU" sz="1600" dirty="0">
                <a:latin typeface="Arial" panose="020B0604020202020204" pitchFamily="34" charset="0"/>
              </a:rPr>
              <a:t> до каталогу та “</a:t>
            </a:r>
            <a:r>
              <a:rPr lang="ru-RU" sz="1600" dirty="0" err="1">
                <a:latin typeface="Arial" panose="020B0604020202020204" pitchFamily="34" charset="0"/>
              </a:rPr>
              <a:t>Далі</a:t>
            </a:r>
            <a:r>
              <a:rPr lang="ru-RU" sz="1600" dirty="0">
                <a:latin typeface="Arial" panose="020B0604020202020204" pitchFamily="34" charset="0"/>
              </a:rPr>
              <a:t>” для </a:t>
            </a:r>
            <a:r>
              <a:rPr lang="ru-RU" sz="1600" dirty="0" err="1">
                <a:latin typeface="Arial" panose="020B0604020202020204" pitchFamily="34" charset="0"/>
              </a:rPr>
              <a:t>перевірки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наданої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інформації</a:t>
            </a:r>
            <a:r>
              <a:rPr lang="ru-RU" sz="1600" dirty="0">
                <a:latin typeface="Arial" panose="020B0604020202020204" pitchFamily="34" charset="0"/>
              </a:rPr>
              <a:t> про </a:t>
            </a:r>
            <a:r>
              <a:rPr lang="ru-RU" sz="1600" dirty="0" err="1">
                <a:latin typeface="Arial" panose="020B0604020202020204" pitchFamily="34" charset="0"/>
              </a:rPr>
              <a:t>замовлення</a:t>
            </a:r>
            <a:endParaRPr lang="en-US" sz="1600" dirty="0"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5"/>
          <a:stretch>
            <a:fillRect/>
          </a:stretch>
        </p:blipFill>
        <p:spPr>
          <a:xfrm>
            <a:off x="901608" y="1841291"/>
            <a:ext cx="5386354" cy="801334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1"/>
          <a:stretch>
            <a:fillRect/>
          </a:stretch>
        </p:blipFill>
        <p:spPr>
          <a:xfrm>
            <a:off x="801631" y="4541736"/>
            <a:ext cx="5386353" cy="208767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562620" y="1224968"/>
            <a:ext cx="499785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Arial" panose="020B0604020202020204" pitchFamily="34" charset="0"/>
              </a:rPr>
              <a:t>Якщо</a:t>
            </a:r>
            <a:r>
              <a:rPr lang="ru-RU" sz="1600" dirty="0">
                <a:latin typeface="Arial" panose="020B0604020202020204" pitchFamily="34" charset="0"/>
              </a:rPr>
              <a:t> вся </a:t>
            </a:r>
            <a:r>
              <a:rPr lang="ru-RU" sz="1600" dirty="0" err="1">
                <a:latin typeface="Arial" panose="020B0604020202020204" pitchFamily="34" charset="0"/>
              </a:rPr>
              <a:t>інформація</a:t>
            </a:r>
            <a:r>
              <a:rPr lang="ru-RU" sz="1600" dirty="0">
                <a:latin typeface="Arial" panose="020B0604020202020204" pitchFamily="34" charset="0"/>
              </a:rPr>
              <a:t> введена </a:t>
            </a:r>
            <a:r>
              <a:rPr lang="ru-RU" sz="1600" b="1" dirty="0">
                <a:latin typeface="Arial" panose="020B0604020202020204" pitchFamily="34" charset="0"/>
              </a:rPr>
              <a:t>при </a:t>
            </a:r>
            <a:r>
              <a:rPr lang="ru-RU" sz="1600" b="1" dirty="0" err="1">
                <a:latin typeface="Arial" panose="020B0604020202020204" pitchFamily="34" charset="0"/>
              </a:rPr>
              <a:t>натисненні</a:t>
            </a:r>
            <a:r>
              <a:rPr lang="ru-RU" sz="1600" b="1" dirty="0">
                <a:latin typeface="Arial" panose="020B0604020202020204" pitchFamily="34" charset="0"/>
              </a:rPr>
              <a:t> на “</a:t>
            </a:r>
            <a:r>
              <a:rPr lang="ru-RU" sz="1600" b="1" dirty="0" err="1">
                <a:latin typeface="Arial" panose="020B0604020202020204" pitchFamily="34" charset="0"/>
              </a:rPr>
              <a:t>Замовити</a:t>
            </a:r>
            <a:r>
              <a:rPr lang="ru-RU" sz="1600" b="1" dirty="0">
                <a:latin typeface="Arial" panose="020B0604020202020204" pitchFamily="34" charset="0"/>
              </a:rPr>
              <a:t>” </a:t>
            </a:r>
            <a:r>
              <a:rPr lang="ru-RU" sz="1600" dirty="0" err="1">
                <a:latin typeface="Arial" panose="020B0604020202020204" pitchFamily="34" charset="0"/>
              </a:rPr>
              <a:t>з’явиться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спливаюче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вікно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із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надписом</a:t>
            </a:r>
            <a:r>
              <a:rPr lang="ru-RU" sz="1600" dirty="0">
                <a:latin typeface="Arial" panose="020B0604020202020204" pitchFamily="34" charset="0"/>
              </a:rPr>
              <a:t> «Ваше </a:t>
            </a:r>
            <a:r>
              <a:rPr lang="ru-RU" sz="1600" dirty="0" err="1">
                <a:latin typeface="Arial" panose="020B0604020202020204" pitchFamily="34" charset="0"/>
              </a:rPr>
              <a:t>замовлення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прийнято</a:t>
            </a:r>
            <a:r>
              <a:rPr lang="ru-RU" sz="1600" dirty="0">
                <a:latin typeface="Arial" panose="020B0604020202020204" pitchFamily="34" charset="0"/>
              </a:rPr>
              <a:t> на </a:t>
            </a:r>
            <a:r>
              <a:rPr lang="ru-RU" sz="1600" dirty="0" err="1">
                <a:latin typeface="Arial" panose="020B0604020202020204" pitchFamily="34" charset="0"/>
              </a:rPr>
              <a:t>опрацювання</a:t>
            </a:r>
            <a:r>
              <a:rPr lang="ru-RU" sz="1600" dirty="0">
                <a:latin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</a:rPr>
              <a:t>дякуємо</a:t>
            </a:r>
            <a:r>
              <a:rPr lang="ru-RU" sz="1600" dirty="0">
                <a:latin typeface="Arial" panose="020B0604020202020204" pitchFamily="34" charset="0"/>
              </a:rPr>
              <a:t>» і </a:t>
            </a:r>
            <a:r>
              <a:rPr lang="ru-RU" sz="1600" dirty="0" err="1">
                <a:latin typeface="Arial" panose="020B0604020202020204" pitchFamily="34" charset="0"/>
              </a:rPr>
              <a:t>дані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відправляться</a:t>
            </a:r>
            <a:r>
              <a:rPr lang="ru-RU" sz="1600" dirty="0">
                <a:latin typeface="Arial" panose="020B0604020202020204" pitchFamily="34" charset="0"/>
              </a:rPr>
              <a:t> листом на </a:t>
            </a:r>
            <a:r>
              <a:rPr lang="en-US" sz="1600" dirty="0">
                <a:latin typeface="Arial" panose="020B0604020202020204" pitchFamily="34" charset="0"/>
              </a:rPr>
              <a:t>e-mail (</a:t>
            </a:r>
            <a:r>
              <a:rPr lang="ru-RU" sz="1600" dirty="0">
                <a:latin typeface="Arial" panose="020B0604020202020204" pitchFamily="34" charset="0"/>
              </a:rPr>
              <a:t>рис.49), в </a:t>
            </a:r>
            <a:r>
              <a:rPr lang="ru-RU" sz="1600" dirty="0" err="1">
                <a:latin typeface="Arial" panose="020B0604020202020204" pitchFamily="34" charset="0"/>
              </a:rPr>
              <a:t>іншому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випадку</a:t>
            </a:r>
            <a:r>
              <a:rPr lang="ru-RU" sz="1600" dirty="0">
                <a:latin typeface="Arial" panose="020B0604020202020204" pitchFamily="34" charset="0"/>
              </a:rPr>
              <a:t> – «</a:t>
            </a:r>
            <a:r>
              <a:rPr lang="ru-RU" sz="1600" dirty="0" err="1">
                <a:latin typeface="Arial" panose="020B0604020202020204" pitchFamily="34" charset="0"/>
              </a:rPr>
              <a:t>Заповніть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всі</a:t>
            </a:r>
            <a:r>
              <a:rPr lang="ru-RU" sz="1600" dirty="0">
                <a:latin typeface="Arial" panose="020B0604020202020204" pitchFamily="34" charset="0"/>
              </a:rPr>
              <a:t> поля </a:t>
            </a:r>
            <a:r>
              <a:rPr lang="ru-RU" sz="1600" dirty="0" err="1">
                <a:latin typeface="Arial" panose="020B0604020202020204" pitchFamily="34" charset="0"/>
              </a:rPr>
              <a:t>контактної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інформації</a:t>
            </a:r>
            <a:r>
              <a:rPr lang="ru-RU" sz="1600" dirty="0">
                <a:latin typeface="Arial" panose="020B0604020202020204" pitchFamily="34" charset="0"/>
              </a:rPr>
              <a:t>».</a:t>
            </a:r>
            <a:endParaRPr lang="en-US" sz="1600" dirty="0">
              <a:latin typeface="Arial" panose="020B0604020202020204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7"/>
          <a:stretch>
            <a:fillRect/>
          </a:stretch>
        </p:blipFill>
        <p:spPr>
          <a:xfrm>
            <a:off x="6550731" y="3021799"/>
            <a:ext cx="4997851" cy="309570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550731" y="6157943"/>
            <a:ext cx="27126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</a:rPr>
              <a:t>Лист із деталями замовлення </a:t>
            </a:r>
            <a:endParaRPr lang="en-US" sz="1400" dirty="0"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1974" y="367347"/>
            <a:ext cx="639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11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7182" y="2898333"/>
            <a:ext cx="744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12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2943" y="2897501"/>
            <a:ext cx="5787817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Кнопка “</a:t>
            </a:r>
            <a:r>
              <a:rPr lang="ru-RU" sz="1600" dirty="0" err="1">
                <a:latin typeface="Arial" panose="020B0604020202020204" pitchFamily="34" charset="0"/>
              </a:rPr>
              <a:t>Далі</a:t>
            </a:r>
            <a:r>
              <a:rPr lang="ru-RU" sz="1600" dirty="0">
                <a:latin typeface="Arial" panose="020B0604020202020204" pitchFamily="34" charset="0"/>
              </a:rPr>
              <a:t>” </a:t>
            </a:r>
            <a:r>
              <a:rPr lang="ru-RU" sz="1600" dirty="0" err="1">
                <a:latin typeface="Arial" panose="020B0604020202020204" pitchFamily="34" charset="0"/>
              </a:rPr>
              <a:t>викликає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функцію</a:t>
            </a:r>
            <a:r>
              <a:rPr lang="ru-RU" sz="1600" dirty="0">
                <a:latin typeface="Arial" panose="020B0604020202020204" pitchFamily="34" charset="0"/>
              </a:rPr>
              <a:t> бота для </a:t>
            </a:r>
            <a:r>
              <a:rPr lang="ru-RU" sz="1600" dirty="0" err="1">
                <a:latin typeface="Arial" panose="020B0604020202020204" pitchFamily="34" charset="0"/>
              </a:rPr>
              <a:t>формування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повідомлення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із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переліком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обраної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продукції</a:t>
            </a:r>
            <a:r>
              <a:rPr lang="ru-RU" sz="1600" dirty="0">
                <a:latin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</a:rPr>
              <a:t>загальної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суми</a:t>
            </a:r>
            <a:r>
              <a:rPr lang="ru-RU" sz="1600" dirty="0">
                <a:latin typeface="Arial" panose="020B0604020202020204" pitchFamily="34" charset="0"/>
              </a:rPr>
              <a:t> до оплати, </a:t>
            </a:r>
            <a:r>
              <a:rPr lang="ru-RU" sz="1600" dirty="0" err="1">
                <a:latin typeface="Arial" panose="020B0604020202020204" pitchFamily="34" charset="0"/>
              </a:rPr>
              <a:t>контактними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даними</a:t>
            </a:r>
            <a:r>
              <a:rPr lang="ru-RU" sz="1600" dirty="0">
                <a:latin typeface="Arial" panose="020B0604020202020204" pitchFamily="34" charset="0"/>
              </a:rPr>
              <a:t> та </a:t>
            </a:r>
            <a:r>
              <a:rPr lang="en-US" sz="1600" dirty="0">
                <a:latin typeface="Arial" panose="020B0604020202020204" pitchFamily="34" charset="0"/>
              </a:rPr>
              <a:t>inline-</a:t>
            </a:r>
            <a:r>
              <a:rPr lang="ru-RU" sz="1600" dirty="0">
                <a:latin typeface="Arial" panose="020B0604020202020204" pitchFamily="34" charset="0"/>
              </a:rPr>
              <a:t>кнопками </a:t>
            </a:r>
            <a:r>
              <a:rPr lang="ru-RU" sz="1600" b="1" dirty="0">
                <a:latin typeface="Arial" panose="020B0604020202020204" pitchFamily="34" charset="0"/>
              </a:rPr>
              <a:t>“</a:t>
            </a:r>
            <a:r>
              <a:rPr lang="ru-RU" sz="1600" b="1" dirty="0" err="1">
                <a:latin typeface="Arial" panose="020B0604020202020204" pitchFamily="34" charset="0"/>
              </a:rPr>
              <a:t>Замовити</a:t>
            </a:r>
            <a:r>
              <a:rPr lang="ru-RU" sz="1600" b="1" dirty="0">
                <a:latin typeface="Arial" panose="020B0604020202020204" pitchFamily="34" charset="0"/>
              </a:rPr>
              <a:t>” </a:t>
            </a:r>
            <a:r>
              <a:rPr lang="ru-RU" sz="1600" dirty="0">
                <a:latin typeface="Arial" panose="020B0604020202020204" pitchFamily="34" charset="0"/>
              </a:rPr>
              <a:t>для </a:t>
            </a:r>
            <a:r>
              <a:rPr lang="ru-RU" sz="1600" dirty="0" err="1">
                <a:latin typeface="Arial" panose="020B0604020202020204" pitchFamily="34" charset="0"/>
              </a:rPr>
              <a:t>відправлення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інформації</a:t>
            </a:r>
            <a:r>
              <a:rPr lang="ru-RU" sz="1600" dirty="0">
                <a:latin typeface="Arial" panose="020B0604020202020204" pitchFamily="34" charset="0"/>
              </a:rPr>
              <a:t> на </a:t>
            </a:r>
            <a:r>
              <a:rPr lang="ru-RU" sz="1600" dirty="0" err="1">
                <a:latin typeface="Arial" panose="020B0604020202020204" pitchFamily="34" charset="0"/>
              </a:rPr>
              <a:t>опрацювання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копіювального</a:t>
            </a:r>
            <a:r>
              <a:rPr lang="ru-RU" sz="1600" dirty="0">
                <a:latin typeface="Arial" panose="020B0604020202020204" pitchFamily="34" charset="0"/>
              </a:rPr>
              <a:t> центру </a:t>
            </a:r>
            <a:r>
              <a:rPr lang="ru-RU" sz="1600" dirty="0" err="1">
                <a:latin typeface="Arial" panose="020B0604020202020204" pitchFamily="34" charset="0"/>
              </a:rPr>
              <a:t>чи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</a:rPr>
              <a:t>“</a:t>
            </a:r>
            <a:r>
              <a:rPr lang="ru-RU" sz="1600" b="1" dirty="0" err="1">
                <a:latin typeface="Arial" panose="020B0604020202020204" pitchFamily="34" charset="0"/>
              </a:rPr>
              <a:t>Відхилити</a:t>
            </a:r>
            <a:r>
              <a:rPr lang="ru-RU" sz="1600" b="1" dirty="0">
                <a:latin typeface="Arial" panose="020B0604020202020204" pitchFamily="34" charset="0"/>
              </a:rPr>
              <a:t>” </a:t>
            </a:r>
            <a:r>
              <a:rPr lang="ru-RU" sz="1600" dirty="0">
                <a:latin typeface="Arial" panose="020B0604020202020204" pitchFamily="34" charset="0"/>
              </a:rPr>
              <a:t>для </a:t>
            </a:r>
            <a:r>
              <a:rPr lang="ru-RU" sz="1600" dirty="0" err="1">
                <a:latin typeface="Arial" panose="020B0604020202020204" pitchFamily="34" charset="0"/>
              </a:rPr>
              <a:t>зміни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замовлення</a:t>
            </a:r>
            <a:endParaRPr lang="en-US" sz="1600" dirty="0">
              <a:latin typeface="Arial" panose="020B0604020202020204" pitchFamily="34" charset="0"/>
            </a:endParaRPr>
          </a:p>
        </p:txBody>
      </p:sp>
      <p:pic>
        <p:nvPicPr>
          <p:cNvPr id="21" name="Object 1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966473" y="1068095"/>
            <a:ext cx="596147" cy="59614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66473" y="1079467"/>
            <a:ext cx="744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13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3" name="Object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144201" y="398899"/>
            <a:ext cx="885825" cy="914400"/>
          </a:xfrm>
          <a:prstGeom prst="rect">
            <a:avLst/>
          </a:prstGeom>
        </p:spPr>
      </p:pic>
      <p:pic>
        <p:nvPicPr>
          <p:cNvPr id="24" name="Object 4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420667" y="1595945"/>
            <a:ext cx="749165" cy="746408"/>
          </a:xfrm>
          <a:prstGeom prst="rect">
            <a:avLst/>
          </a:prstGeom>
        </p:spPr>
      </p:pic>
      <p:pic>
        <p:nvPicPr>
          <p:cNvPr id="25" name="Object 9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5400000">
            <a:off x="10512673" y="252300"/>
            <a:ext cx="238125" cy="733425"/>
          </a:xfrm>
          <a:prstGeom prst="rect">
            <a:avLst/>
          </a:prstGeom>
        </p:spPr>
      </p:pic>
      <p:pic>
        <p:nvPicPr>
          <p:cNvPr id="26" name="Object 9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5400000">
            <a:off x="9617274" y="252300"/>
            <a:ext cx="238125" cy="733425"/>
          </a:xfrm>
          <a:prstGeom prst="rect">
            <a:avLst/>
          </a:prstGeom>
        </p:spPr>
      </p:pic>
      <p:pic>
        <p:nvPicPr>
          <p:cNvPr id="27" name="Object 9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5400000">
            <a:off x="8721875" y="252300"/>
            <a:ext cx="238125" cy="733425"/>
          </a:xfrm>
          <a:prstGeom prst="rect">
            <a:avLst/>
          </a:prstGeom>
        </p:spPr>
      </p:pic>
      <p:pic>
        <p:nvPicPr>
          <p:cNvPr id="28" name="Object 9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5400000">
            <a:off x="7826476" y="252300"/>
            <a:ext cx="238125" cy="733425"/>
          </a:xfrm>
          <a:prstGeom prst="rect">
            <a:avLst/>
          </a:prstGeom>
        </p:spPr>
      </p:pic>
      <p:pic>
        <p:nvPicPr>
          <p:cNvPr id="30" name="Object 9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5400000">
            <a:off x="9617274" y="6059079"/>
            <a:ext cx="238125" cy="733425"/>
          </a:xfrm>
          <a:prstGeom prst="rect">
            <a:avLst/>
          </a:prstGeom>
        </p:spPr>
      </p:pic>
      <p:pic>
        <p:nvPicPr>
          <p:cNvPr id="31" name="Object 9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5400000">
            <a:off x="10512672" y="6059079"/>
            <a:ext cx="238125" cy="733425"/>
          </a:xfrm>
          <a:prstGeom prst="rect">
            <a:avLst/>
          </a:prstGeom>
        </p:spPr>
      </p:pic>
      <p:pic>
        <p:nvPicPr>
          <p:cNvPr id="33" name="Object 5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213113" y="2495078"/>
            <a:ext cx="518839" cy="525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2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47267" y="635"/>
            <a:ext cx="7144734" cy="6858000"/>
          </a:xfrm>
          <a:prstGeom prst="rect">
            <a:avLst/>
          </a:prstGeom>
        </p:spPr>
      </p:pic>
      <p:sp>
        <p:nvSpPr>
          <p:cNvPr id="12" name="Прямоугольник: скругленные углы 11"/>
          <p:cNvSpPr/>
          <p:nvPr/>
        </p:nvSpPr>
        <p:spPr>
          <a:xfrm>
            <a:off x="3192381" y="606895"/>
            <a:ext cx="8064535" cy="1477329"/>
          </a:xfrm>
          <a:prstGeom prst="roundRect">
            <a:avLst/>
          </a:prstGeom>
          <a:solidFill>
            <a:srgbClr val="F1E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ямоугольник: скругленные углы 12"/>
          <p:cNvSpPr/>
          <p:nvPr/>
        </p:nvSpPr>
        <p:spPr>
          <a:xfrm>
            <a:off x="3221732" y="2691119"/>
            <a:ext cx="8064535" cy="1477329"/>
          </a:xfrm>
          <a:prstGeom prst="roundRect">
            <a:avLst/>
          </a:prstGeom>
          <a:solidFill>
            <a:srgbClr val="F1E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Прямоугольник: скругленные углы 13"/>
          <p:cNvSpPr/>
          <p:nvPr/>
        </p:nvSpPr>
        <p:spPr>
          <a:xfrm>
            <a:off x="5258671" y="4717286"/>
            <a:ext cx="6027596" cy="1477329"/>
          </a:xfrm>
          <a:prstGeom prst="roundRect">
            <a:avLst/>
          </a:prstGeom>
          <a:solidFill>
            <a:srgbClr val="F1E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ject 2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0" y="0"/>
            <a:ext cx="619285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93370" y="846902"/>
            <a:ext cx="757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При розробці текстових повідомлень від бота використовувалися 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жирне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 накреслення для привернення уваги до певного фрагменту, щоб користувач не пропустив важливу інформацію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59274" r="61938"/>
          <a:stretch>
            <a:fillRect/>
          </a:stretch>
        </p:blipFill>
        <p:spPr bwMode="auto">
          <a:xfrm>
            <a:off x="524667" y="471249"/>
            <a:ext cx="2177382" cy="1675130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593370" y="2939446"/>
            <a:ext cx="757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При виникненні проблем чи питань користувач може ввести команду 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«/</a:t>
            </a:r>
            <a:r>
              <a:rPr lang="uk-UA" b="1" dirty="0" err="1">
                <a:latin typeface="Arial" panose="020B0604020202020204" pitchFamily="34" charset="0"/>
                <a:ea typeface="Calibri" panose="020F0502020204030204" pitchFamily="34" charset="0"/>
              </a:rPr>
              <a:t>help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» 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і з'явиться повідомлення із посиланням на чат-бота служби підтримки, розробленого за допомогою </a:t>
            </a:r>
            <a:r>
              <a:rPr lang="uk-UA" i="1" dirty="0" err="1">
                <a:latin typeface="Arial" panose="020B0604020202020204" pitchFamily="34" charset="0"/>
                <a:ea typeface="Calibri" panose="020F0502020204030204" pitchFamily="34" charset="0"/>
              </a:rPr>
              <a:t>Dialogflow</a:t>
            </a:r>
            <a:endParaRPr lang="en-US" i="1" dirty="0"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t="3082" b="3013"/>
          <a:stretch>
            <a:fillRect/>
          </a:stretch>
        </p:blipFill>
        <p:spPr>
          <a:xfrm>
            <a:off x="524667" y="2350643"/>
            <a:ext cx="2172398" cy="17251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71490" y="4843145"/>
            <a:ext cx="5685790" cy="1137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Чат-бот підтримки розпізнає український текст та може надати відповіді на часті запитання, для цього було створено </a:t>
            </a:r>
            <a:r>
              <a:rPr lang="uk-UA" sz="1700" i="1" dirty="0" err="1">
                <a:latin typeface="Arial" panose="020B0604020202020204" pitchFamily="34" charset="0"/>
                <a:ea typeface="Calibri" panose="020F0502020204030204" pitchFamily="34" charset="0"/>
              </a:rPr>
              <a:t>агента</a:t>
            </a:r>
            <a:r>
              <a:rPr lang="uk-UA" sz="1700" i="1" dirty="0">
                <a:latin typeface="Arial" panose="020B0604020202020204" pitchFamily="34" charset="0"/>
                <a:ea typeface="Calibri" panose="020F0502020204030204" pitchFamily="34" charset="0"/>
              </a:rPr>
              <a:t> «</a:t>
            </a:r>
            <a:r>
              <a:rPr lang="uk-UA" sz="1700" i="1" dirty="0" err="1">
                <a:latin typeface="Arial" panose="020B0604020202020204" pitchFamily="34" charset="0"/>
                <a:ea typeface="Calibri" panose="020F0502020204030204" pitchFamily="34" charset="0"/>
              </a:rPr>
              <a:t>Support</a:t>
            </a:r>
            <a:r>
              <a:rPr lang="uk-UA" sz="1700" i="1" dirty="0">
                <a:latin typeface="Arial" panose="020B0604020202020204" pitchFamily="34" charset="0"/>
                <a:ea typeface="Calibri" panose="020F0502020204030204" pitchFamily="34" charset="0"/>
              </a:rPr>
              <a:t>» 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в</a:t>
            </a:r>
            <a:r>
              <a:rPr lang="uk-UA" sz="1700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uk-UA" sz="17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Dialogflow</a:t>
            </a:r>
            <a:r>
              <a:rPr lang="uk-UA" sz="1700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та розроблено варіанти проведення діалогу</a:t>
            </a:r>
            <a:endParaRPr lang="en-US" sz="1700" dirty="0">
              <a:latin typeface="Arial" panose="020B060402020202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5"/>
          <a:srcRect r="2412"/>
          <a:stretch>
            <a:fillRect/>
          </a:stretch>
        </p:blipFill>
        <p:spPr>
          <a:xfrm>
            <a:off x="524667" y="4179308"/>
            <a:ext cx="4628302" cy="25751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5018" y="2458371"/>
            <a:ext cx="58631" cy="205513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59081" y="379448"/>
            <a:ext cx="1425139" cy="1425139"/>
          </a:xfrm>
          <a:prstGeom prst="rect">
            <a:avLst/>
          </a:prstGeom>
        </p:spPr>
      </p:pic>
      <p:pic>
        <p:nvPicPr>
          <p:cNvPr id="17" name="Object 7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1079757">
            <a:off x="10933030" y="4319734"/>
            <a:ext cx="853917" cy="886682"/>
          </a:xfrm>
          <a:prstGeom prst="rect">
            <a:avLst/>
          </a:prstGeom>
        </p:spPr>
      </p:pic>
      <p:pic>
        <p:nvPicPr>
          <p:cNvPr id="18" name="Object 4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734387" y="379448"/>
            <a:ext cx="749165" cy="746408"/>
          </a:xfrm>
          <a:prstGeom prst="rect">
            <a:avLst/>
          </a:prstGeom>
        </p:spPr>
      </p:pic>
      <p:pic>
        <p:nvPicPr>
          <p:cNvPr id="19" name="Object 6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806061" y="2458319"/>
            <a:ext cx="848669" cy="84452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25195" y="4075813"/>
            <a:ext cx="1059081" cy="105908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25195" y="4855785"/>
            <a:ext cx="1059081" cy="105908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178074" y="635255"/>
            <a:ext cx="5180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>
                <a:solidFill>
                  <a:schemeClr val="bg1"/>
                </a:solidFill>
              </a:rPr>
              <a:t>!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45672" y="4736897"/>
            <a:ext cx="5180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>
                <a:solidFill>
                  <a:schemeClr val="bg1"/>
                </a:solidFill>
              </a:rPr>
              <a:t>!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78074" y="2723346"/>
            <a:ext cx="5180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>
                <a:solidFill>
                  <a:schemeClr val="bg1"/>
                </a:solidFill>
              </a:rPr>
              <a:t>!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2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157" y="3498276"/>
            <a:ext cx="1388938" cy="1388938"/>
          </a:xfrm>
          <a:prstGeom prst="rect">
            <a:avLst/>
          </a:prstGeom>
        </p:spPr>
      </p:pic>
      <p:pic>
        <p:nvPicPr>
          <p:cNvPr id="17" name="Object 2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72426" y="3361294"/>
            <a:ext cx="1388938" cy="1388938"/>
          </a:xfrm>
          <a:prstGeom prst="rect">
            <a:avLst/>
          </a:prstGeom>
        </p:spPr>
      </p:pic>
      <p:pic>
        <p:nvPicPr>
          <p:cNvPr id="18" name="Object 2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72426" y="4822525"/>
            <a:ext cx="1388938" cy="138893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63" y="305376"/>
            <a:ext cx="4966047" cy="3371274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/>
          <a:stretch>
            <a:fillRect/>
          </a:stretch>
        </p:blipFill>
        <p:spPr>
          <a:xfrm>
            <a:off x="427126" y="5282938"/>
            <a:ext cx="5558435" cy="923330"/>
          </a:xfrm>
          <a:prstGeom prst="rect">
            <a:avLst/>
          </a:prstGeom>
        </p:spPr>
      </p:pic>
      <p:pic>
        <p:nvPicPr>
          <p:cNvPr id="10" name="Object 1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09906" y="0"/>
            <a:ext cx="7582093" cy="6858000"/>
          </a:xfrm>
          <a:prstGeom prst="rect">
            <a:avLst/>
          </a:prstGeom>
        </p:spPr>
      </p:pic>
      <p:pic>
        <p:nvPicPr>
          <p:cNvPr id="12" name="Object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6200000" flipH="1">
            <a:off x="8400952" y="3069300"/>
            <a:ext cx="3892869" cy="40629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9334" y="3654136"/>
            <a:ext cx="47070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</a:rPr>
              <a:t>Створення діалогового інтерфейсу служби підтримки відбувався наступним чином - задавався перелік сформульованих по-різному питань та надавалися відповіді на них</a:t>
            </a:r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82305" y="3592374"/>
            <a:ext cx="52951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</a:rPr>
              <a:t>Опісля було проведено тестування на правильність розпізнавання заданих питань користувачем. </a:t>
            </a:r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72426" y="5205994"/>
            <a:ext cx="47140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</a:rPr>
              <a:t>Здійснимо помилкове введення даних задля перевірки чи бот розпізнає інформацію та </a:t>
            </a:r>
            <a:r>
              <a:rPr lang="uk-UA" sz="1600" dirty="0" err="1">
                <a:latin typeface="Arial" panose="020B0604020202020204" pitchFamily="34" charset="0"/>
                <a:ea typeface="Calibri" panose="020F0502020204030204" pitchFamily="34" charset="0"/>
              </a:rPr>
              <a:t>надасть</a:t>
            </a: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</a:rPr>
              <a:t> правильну відповідь. Але служба підтримки працює некоректно</a:t>
            </a:r>
            <a:endParaRPr lang="en-US" sz="1600" dirty="0"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917" y="316913"/>
            <a:ext cx="5549665" cy="3112087"/>
          </a:xfrm>
          <a:prstGeom prst="rect">
            <a:avLst/>
          </a:prstGeom>
        </p:spPr>
      </p:pic>
      <p:sp>
        <p:nvSpPr>
          <p:cNvPr id="19" name="Стрелка: вниз 18"/>
          <p:cNvSpPr/>
          <p:nvPr/>
        </p:nvSpPr>
        <p:spPr>
          <a:xfrm>
            <a:off x="537221" y="3498276"/>
            <a:ext cx="292113" cy="54300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Стрелка: вниз 19"/>
          <p:cNvSpPr/>
          <p:nvPr/>
        </p:nvSpPr>
        <p:spPr>
          <a:xfrm>
            <a:off x="6295440" y="3457251"/>
            <a:ext cx="292113" cy="54300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Стрелка: вниз 20"/>
          <p:cNvSpPr/>
          <p:nvPr/>
        </p:nvSpPr>
        <p:spPr>
          <a:xfrm rot="16200000">
            <a:off x="5359623" y="5564616"/>
            <a:ext cx="292113" cy="54300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10491856" y="6457773"/>
            <a:ext cx="115172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ject 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1134084" y="4102899"/>
            <a:ext cx="238125" cy="733425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8209485" y="4822525"/>
            <a:ext cx="382934" cy="38293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Овал 31"/>
          <p:cNvSpPr/>
          <p:nvPr/>
        </p:nvSpPr>
        <p:spPr>
          <a:xfrm>
            <a:off x="11743055" y="414645"/>
            <a:ext cx="382934" cy="38293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ject 6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4440484" flipV="1">
            <a:off x="476886" y="4008924"/>
            <a:ext cx="1018073" cy="984771"/>
          </a:xfrm>
          <a:prstGeom prst="rect">
            <a:avLst/>
          </a:prstGeom>
        </p:spPr>
      </p:pic>
      <p:pic>
        <p:nvPicPr>
          <p:cNvPr id="29" name="Object 6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8446826" flipV="1">
            <a:off x="108582" y="2628912"/>
            <a:ext cx="1018073" cy="984771"/>
          </a:xfrm>
          <a:prstGeom prst="rect">
            <a:avLst/>
          </a:prstGeom>
        </p:spPr>
      </p:pic>
      <p:sp>
        <p:nvSpPr>
          <p:cNvPr id="22" name="Прямоугольник: скругленные углы 21"/>
          <p:cNvSpPr/>
          <p:nvPr/>
        </p:nvSpPr>
        <p:spPr>
          <a:xfrm>
            <a:off x="6691745" y="778500"/>
            <a:ext cx="4484255" cy="1477327"/>
          </a:xfrm>
          <a:prstGeom prst="roundRect">
            <a:avLst/>
          </a:prstGeom>
          <a:solidFill>
            <a:srgbClr val="EB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581890" y="3274282"/>
            <a:ext cx="3912680" cy="14097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ject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45133"/>
            <a:ext cx="12191997" cy="6903042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351732" y="526644"/>
            <a:ext cx="6120130" cy="16446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81790" y="3423288"/>
            <a:ext cx="40178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</a:rPr>
              <a:t>Перевірка</a:t>
            </a:r>
            <a:r>
              <a:rPr lang="ru-RU" dirty="0">
                <a:latin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</a:rPr>
              <a:t>чи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вплинули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зміни</a:t>
            </a:r>
            <a:r>
              <a:rPr lang="ru-RU" dirty="0">
                <a:latin typeface="Arial" panose="020B0604020202020204" pitchFamily="34" charset="0"/>
              </a:rPr>
              <a:t> на </a:t>
            </a:r>
            <a:r>
              <a:rPr lang="ru-RU" dirty="0" err="1">
                <a:latin typeface="Arial" panose="020B0604020202020204" pitchFamily="34" charset="0"/>
              </a:rPr>
              <a:t>логіку</a:t>
            </a:r>
            <a:r>
              <a:rPr lang="ru-RU" dirty="0">
                <a:latin typeface="Arial" panose="020B0604020202020204" pitchFamily="34" charset="0"/>
              </a:rPr>
              <a:t> чат-бота, </a:t>
            </a:r>
            <a:r>
              <a:rPr lang="ru-RU" dirty="0" err="1">
                <a:latin typeface="Arial" panose="020B0604020202020204" pitchFamily="34" charset="0"/>
              </a:rPr>
              <a:t>слугує</a:t>
            </a:r>
            <a:r>
              <a:rPr lang="ru-RU" dirty="0">
                <a:latin typeface="Arial" panose="020B0604020202020204" pitchFamily="34" charset="0"/>
              </a:rPr>
              <a:t> прикладом, </a:t>
            </a:r>
            <a:r>
              <a:rPr lang="ru-RU" dirty="0" err="1">
                <a:latin typeface="Arial" panose="020B0604020202020204" pitchFamily="34" charset="0"/>
              </a:rPr>
              <a:t>що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</a:rPr>
              <a:t>навчання</a:t>
            </a:r>
            <a:r>
              <a:rPr lang="ru-RU" dirty="0">
                <a:latin typeface="Arial" panose="020B0604020202020204" pitchFamily="34" charset="0"/>
              </a:rPr>
              <a:t> агента </a:t>
            </a:r>
            <a:r>
              <a:rPr lang="ru-RU" dirty="0" err="1">
                <a:latin typeface="Arial" panose="020B0604020202020204" pitchFamily="34" charset="0"/>
              </a:rPr>
              <a:t>допомогло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42760" y="897255"/>
            <a:ext cx="4313555" cy="1245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err="1">
                <a:latin typeface="Arial" panose="020B0604020202020204" pitchFamily="34" charset="0"/>
              </a:rPr>
              <a:t>Під</a:t>
            </a:r>
            <a:r>
              <a:rPr lang="ru-RU" sz="1500" dirty="0">
                <a:latin typeface="Arial" panose="020B0604020202020204" pitchFamily="34" charset="0"/>
              </a:rPr>
              <a:t> час вводу слова </a:t>
            </a:r>
            <a:r>
              <a:rPr lang="en-US" sz="1500" i="1" dirty="0">
                <a:latin typeface="Arial" panose="020B0604020202020204" pitchFamily="34" charset="0"/>
              </a:rPr>
              <a:t>tiff</a:t>
            </a:r>
            <a:r>
              <a:rPr lang="en-US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було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зроблено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помилку</a:t>
            </a:r>
            <a:r>
              <a:rPr lang="ru-RU" sz="1500" dirty="0">
                <a:latin typeface="Arial" panose="020B0604020202020204" pitchFamily="34" charset="0"/>
              </a:rPr>
              <a:t> і бот </a:t>
            </a:r>
            <a:r>
              <a:rPr lang="ru-RU" sz="1500" dirty="0" err="1">
                <a:latin typeface="Arial" panose="020B0604020202020204" pitchFamily="34" charset="0"/>
              </a:rPr>
              <a:t>відреагував</a:t>
            </a:r>
            <a:r>
              <a:rPr lang="ru-RU" sz="1500" dirty="0">
                <a:latin typeface="Arial" panose="020B0604020202020204" pitchFamily="34" charset="0"/>
              </a:rPr>
              <a:t> неправильно, для </a:t>
            </a:r>
            <a:r>
              <a:rPr lang="ru-RU" sz="1500" dirty="0" err="1">
                <a:latin typeface="Arial" panose="020B0604020202020204" pitchFamily="34" charset="0"/>
              </a:rPr>
              <a:t>її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усунення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здійснимо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навчання</a:t>
            </a:r>
            <a:r>
              <a:rPr lang="ru-RU" sz="1500" dirty="0">
                <a:latin typeface="Arial" panose="020B0604020202020204" pitchFamily="34" charset="0"/>
              </a:rPr>
              <a:t> агента  </a:t>
            </a:r>
            <a:r>
              <a:rPr lang="ru-RU" sz="1500" i="1" dirty="0">
                <a:latin typeface="Arial" panose="020B0604020202020204" pitchFamily="34" charset="0"/>
              </a:rPr>
              <a:t>«</a:t>
            </a:r>
            <a:r>
              <a:rPr lang="en-US" sz="1500" i="1" dirty="0">
                <a:latin typeface="Arial" panose="020B0604020202020204" pitchFamily="34" charset="0"/>
              </a:rPr>
              <a:t>Support</a:t>
            </a:r>
            <a:r>
              <a:rPr lang="en-US" sz="1500" dirty="0">
                <a:latin typeface="Arial" panose="020B0604020202020204" pitchFamily="34" charset="0"/>
              </a:rPr>
              <a:t>»,  </a:t>
            </a:r>
            <a:r>
              <a:rPr lang="ru-RU" sz="1500" dirty="0">
                <a:latin typeface="Arial" panose="020B0604020202020204" pitchFamily="34" charset="0"/>
              </a:rPr>
              <a:t>метод </a:t>
            </a:r>
            <a:r>
              <a:rPr lang="ru-RU" sz="1500" dirty="0" err="1">
                <a:latin typeface="Arial" panose="020B0604020202020204" pitchFamily="34" charset="0"/>
              </a:rPr>
              <a:t>вказання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варіанту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ведення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</a:rPr>
              <a:t>діалогу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5"/>
          <a:stretch>
            <a:fillRect/>
          </a:stretch>
        </p:blipFill>
        <p:spPr>
          <a:xfrm>
            <a:off x="5043055" y="3277005"/>
            <a:ext cx="6797213" cy="140970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81890" y="5376919"/>
            <a:ext cx="11028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Для </a:t>
            </a:r>
            <a:r>
              <a:rPr lang="ru-RU" sz="1600" dirty="0" err="1">
                <a:latin typeface="Arial" panose="020B0604020202020204" pitchFamily="34" charset="0"/>
              </a:rPr>
              <a:t>забезпечення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користувачів</a:t>
            </a:r>
            <a:r>
              <a:rPr lang="ru-RU" sz="1600" dirty="0">
                <a:latin typeface="Arial" panose="020B0604020202020204" pitchFamily="34" charset="0"/>
              </a:rPr>
              <a:t> службою </a:t>
            </a:r>
            <a:r>
              <a:rPr lang="ru-RU" sz="1600" dirty="0" err="1">
                <a:latin typeface="Arial" panose="020B0604020202020204" pitchFamily="34" charset="0"/>
              </a:rPr>
              <a:t>підтримки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використовується</a:t>
            </a:r>
            <a:r>
              <a:rPr lang="ru-RU" sz="1600" dirty="0">
                <a:latin typeface="Arial" panose="020B0604020202020204" pitchFamily="34" charset="0"/>
              </a:rPr>
              <a:t> чат-бот на </a:t>
            </a:r>
            <a:r>
              <a:rPr lang="ru-RU" sz="1600" dirty="0" err="1">
                <a:latin typeface="Arial" panose="020B0604020202020204" pitchFamily="34" charset="0"/>
              </a:rPr>
              <a:t>основі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засобів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розпізнавання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людської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писемності</a:t>
            </a:r>
            <a:r>
              <a:rPr lang="ru-RU" sz="1600" dirty="0">
                <a:latin typeface="Arial" panose="020B0604020202020204" pitchFamily="34" charset="0"/>
              </a:rPr>
              <a:t> – </a:t>
            </a:r>
            <a:r>
              <a:rPr lang="en-US" sz="1600" b="1" dirty="0" err="1">
                <a:latin typeface="Arial" panose="020B0604020202020204" pitchFamily="34" charset="0"/>
              </a:rPr>
              <a:t>Dialogflow</a:t>
            </a:r>
            <a:r>
              <a:rPr lang="en-US" sz="1600" dirty="0">
                <a:latin typeface="Arial" panose="020B0604020202020204" pitchFamily="34" charset="0"/>
              </a:rPr>
              <a:t>. </a:t>
            </a:r>
            <a:r>
              <a:rPr lang="ru-RU" sz="1600" dirty="0" err="1">
                <a:latin typeface="Arial" panose="020B0604020202020204" pitchFamily="34" charset="0"/>
              </a:rPr>
              <a:t>Помічник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може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надати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відповіді</a:t>
            </a:r>
            <a:r>
              <a:rPr lang="ru-RU" sz="1600" dirty="0">
                <a:latin typeface="Arial" panose="020B0604020202020204" pitchFamily="34" charset="0"/>
              </a:rPr>
              <a:t> на </a:t>
            </a:r>
            <a:r>
              <a:rPr lang="ru-RU" sz="1600" dirty="0" err="1">
                <a:latin typeface="Arial" panose="020B0604020202020204" pitchFamily="34" charset="0"/>
              </a:rPr>
              <a:t>питання</a:t>
            </a:r>
            <a:r>
              <a:rPr lang="ru-RU" sz="1600" dirty="0">
                <a:latin typeface="Arial" panose="020B0604020202020204" pitchFamily="34" charset="0"/>
              </a:rPr>
              <a:t>, </a:t>
            </a:r>
            <a:r>
              <a:rPr lang="ru-RU" sz="1600" dirty="0" err="1">
                <a:latin typeface="Arial" panose="020B0604020202020204" pitchFamily="34" charset="0"/>
              </a:rPr>
              <a:t>що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пов’язані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із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роботою</a:t>
            </a:r>
            <a:r>
              <a:rPr lang="ru-RU" sz="1600" dirty="0">
                <a:latin typeface="Arial" panose="020B0604020202020204" pitchFamily="34" charset="0"/>
              </a:rPr>
              <a:t> як </a:t>
            </a:r>
            <a:r>
              <a:rPr lang="ru-RU" sz="1600" dirty="0" err="1">
                <a:latin typeface="Arial" panose="020B0604020202020204" pitchFamily="34" charset="0"/>
              </a:rPr>
              <a:t>копіювального</a:t>
            </a:r>
            <a:r>
              <a:rPr lang="ru-RU" sz="1600" dirty="0">
                <a:latin typeface="Arial" panose="020B0604020202020204" pitchFamily="34" charset="0"/>
              </a:rPr>
              <a:t> центру, так і бота для </a:t>
            </a:r>
            <a:r>
              <a:rPr lang="ru-RU" sz="1600" dirty="0" err="1">
                <a:latin typeface="Arial" panose="020B0604020202020204" pitchFamily="34" charset="0"/>
              </a:rPr>
              <a:t>здійснення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</a:rPr>
              <a:t>замовлень</a:t>
            </a:r>
            <a:endParaRPr lang="en-US" sz="1600" dirty="0">
              <a:latin typeface="Arial" panose="020B0604020202020204" pitchFamily="34" charset="0"/>
            </a:endParaRPr>
          </a:p>
        </p:txBody>
      </p:sp>
      <p:pic>
        <p:nvPicPr>
          <p:cNvPr id="15" name="Object 2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451330" y="1476825"/>
            <a:ext cx="1388938" cy="1388938"/>
          </a:xfrm>
          <a:prstGeom prst="rect">
            <a:avLst/>
          </a:prstGeom>
        </p:spPr>
      </p:pic>
      <p:pic>
        <p:nvPicPr>
          <p:cNvPr id="16" name="Object 5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-13196" y="2793356"/>
            <a:ext cx="3892869" cy="4062954"/>
          </a:xfrm>
          <a:prstGeom prst="rect">
            <a:avLst/>
          </a:prstGeom>
        </p:spPr>
      </p:pic>
      <p:pic>
        <p:nvPicPr>
          <p:cNvPr id="17" name="Object 10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4500000">
            <a:off x="-773131" y="5036502"/>
            <a:ext cx="2128153" cy="1729121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-368304" y="2208522"/>
            <a:ext cx="765868" cy="76586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Овал 18"/>
          <p:cNvSpPr/>
          <p:nvPr/>
        </p:nvSpPr>
        <p:spPr>
          <a:xfrm>
            <a:off x="-152773" y="3423533"/>
            <a:ext cx="382934" cy="38293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Овал 19"/>
          <p:cNvSpPr/>
          <p:nvPr/>
        </p:nvSpPr>
        <p:spPr>
          <a:xfrm>
            <a:off x="4494570" y="4630265"/>
            <a:ext cx="382934" cy="38293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592685" y="2485118"/>
            <a:ext cx="105639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Object 9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5400000">
            <a:off x="11354493" y="119608"/>
            <a:ext cx="238125" cy="733425"/>
          </a:xfrm>
          <a:prstGeom prst="rect">
            <a:avLst/>
          </a:prstGeom>
        </p:spPr>
      </p:pic>
      <p:pic>
        <p:nvPicPr>
          <p:cNvPr id="31" name="Object 9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5400000">
            <a:off x="11354493" y="4676757"/>
            <a:ext cx="238125" cy="73342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14"/>
          <p:cNvSpPr/>
          <p:nvPr/>
        </p:nvSpPr>
        <p:spPr>
          <a:xfrm>
            <a:off x="3105150" y="2095500"/>
            <a:ext cx="6553200" cy="1967455"/>
          </a:xfrm>
          <a:prstGeom prst="roundRect">
            <a:avLst/>
          </a:prstGeom>
          <a:solidFill>
            <a:srgbClr val="EBE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V="1">
            <a:off x="7068502" y="-1099238"/>
            <a:ext cx="5829300" cy="82413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02255" y="4624227"/>
            <a:ext cx="422227" cy="32595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38661" y="2513623"/>
            <a:ext cx="584807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uk-UA" sz="6000" dirty="0">
                <a:solidFill>
                  <a:schemeClr val="bg1"/>
                </a:solidFill>
                <a:latin typeface="Arial" panose="020B0604020202020204" pitchFamily="34" charset="0"/>
              </a:rPr>
              <a:t>Дякую за увагу!</a:t>
            </a:r>
            <a:endParaRPr lang="en-US" sz="6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Object 5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800000">
            <a:off x="-210910" y="0"/>
            <a:ext cx="3860481" cy="40629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802" y="3021454"/>
            <a:ext cx="1425139" cy="14251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6737" y="5039997"/>
            <a:ext cx="1425139" cy="14251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8607" y="2308884"/>
            <a:ext cx="1425139" cy="1425139"/>
          </a:xfrm>
          <a:prstGeom prst="rect">
            <a:avLst/>
          </a:prstGeom>
        </p:spPr>
      </p:pic>
      <p:pic>
        <p:nvPicPr>
          <p:cNvPr id="14" name="Object 9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28826" y="3139356"/>
            <a:ext cx="1754326" cy="1754326"/>
          </a:xfrm>
          <a:prstGeom prst="rect">
            <a:avLst/>
          </a:prstGeom>
        </p:spPr>
      </p:pic>
      <p:pic>
        <p:nvPicPr>
          <p:cNvPr id="19" name="Object 10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800000">
            <a:off x="-51975" y="-41712"/>
            <a:ext cx="3542610" cy="2878365"/>
          </a:xfrm>
          <a:prstGeom prst="rect">
            <a:avLst/>
          </a:prstGeom>
        </p:spPr>
      </p:pic>
      <p:pic>
        <p:nvPicPr>
          <p:cNvPr id="20" name="Object 4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5400000">
            <a:off x="8857015" y="3521141"/>
            <a:ext cx="2463183" cy="422114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ject 1" descr="preencoded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200000">
            <a:off x="3934570" y="-3920055"/>
            <a:ext cx="4337377" cy="12177485"/>
          </a:xfrm>
          <a:prstGeom prst="rect">
            <a:avLst/>
          </a:prstGeom>
        </p:spPr>
      </p:pic>
      <p:pic>
        <p:nvPicPr>
          <p:cNvPr id="6" name="Object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7658" y="475940"/>
            <a:ext cx="1087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Завдяки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проведеному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опитуванню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було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визначено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наступні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переваги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ботів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для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взаємодії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між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клієнтом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та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постачальником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послуг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чи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Arial" panose="020B0604020202020204" pitchFamily="34" charset="0"/>
              </a:rPr>
              <a:t>товарів</a:t>
            </a:r>
            <a:r>
              <a:rPr lang="ru-RU" sz="2400" b="1" dirty="0"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en-US" sz="24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06400" y="1654629"/>
          <a:ext cx="11132458" cy="4727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Object 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800000" flipH="1">
            <a:off x="8313647" y="0"/>
            <a:ext cx="3892869" cy="4062954"/>
          </a:xfrm>
          <a:prstGeom prst="rect">
            <a:avLst/>
          </a:prstGeom>
        </p:spPr>
      </p:pic>
      <p:pic>
        <p:nvPicPr>
          <p:cNvPr id="16" name="Object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384537" y="5515619"/>
            <a:ext cx="318613" cy="17523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826288" y="3411233"/>
            <a:ext cx="1425139" cy="14251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477260" y="5357634"/>
            <a:ext cx="1147999" cy="11479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43750" y="-101600"/>
            <a:ext cx="5048250" cy="7315200"/>
          </a:xfrm>
          <a:prstGeom prst="rect">
            <a:avLst/>
          </a:prstGeom>
        </p:spPr>
      </p:pic>
      <p:pic>
        <p:nvPicPr>
          <p:cNvPr id="5" name="Object 2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0" y="-101600"/>
            <a:ext cx="4330700" cy="73152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32114" y="358197"/>
            <a:ext cx="10416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Розробити бота можна на різноманітних платформах – </a:t>
            </a:r>
            <a:r>
              <a:rPr lang="uk-UA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WhatsApp</a:t>
            </a:r>
            <a:r>
              <a:rPr lang="uk-UA" b="1" i="1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uk-UA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Viber</a:t>
            </a:r>
            <a:r>
              <a:rPr lang="uk-UA" b="1" i="1" dirty="0">
                <a:latin typeface="Arial" panose="020B0604020202020204" pitchFamily="34" charset="0"/>
                <a:ea typeface="Calibri" panose="020F0502020204030204" pitchFamily="34" charset="0"/>
              </a:rPr>
              <a:t>, Skype, </a:t>
            </a:r>
            <a:r>
              <a:rPr lang="uk-UA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r>
              <a:rPr lang="uk-UA" b="1" i="1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uk-UA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Facebook</a:t>
            </a:r>
            <a:r>
              <a:rPr lang="uk-UA" b="1" i="1" dirty="0">
                <a:latin typeface="Arial" panose="020B0604020202020204" pitchFamily="34" charset="0"/>
                <a:ea typeface="Calibri" panose="020F0502020204030204" pitchFamily="34" charset="0"/>
              </a:rPr>
              <a:t> Messenger, </a:t>
            </a:r>
            <a:r>
              <a:rPr lang="uk-UA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Wechat</a:t>
            </a:r>
            <a:r>
              <a:rPr lang="uk-UA" b="1" i="1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en-US" b="1" i="1" dirty="0">
              <a:latin typeface="Arial" panose="020B0604020202020204" pitchFamily="34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132114" y="1142131"/>
          <a:ext cx="9506223" cy="4261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" name="Object 5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1558" y="5049408"/>
            <a:ext cx="1357859" cy="137607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32114" y="5611767"/>
            <a:ext cx="1041671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700" b="1" dirty="0">
                <a:latin typeface="Arial" panose="020B0604020202020204" pitchFamily="34" charset="0"/>
                <a:ea typeface="Calibri" panose="020F0502020204030204" pitchFamily="34" charset="0"/>
              </a:rPr>
              <a:t>Українці надають перевагу </a:t>
            </a:r>
            <a:r>
              <a:rPr lang="uk-UA" sz="17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Viber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, яким щодня користується </a:t>
            </a:r>
            <a:r>
              <a:rPr lang="uk-UA" sz="1700" b="1" dirty="0">
                <a:latin typeface="Arial" panose="020B0604020202020204" pitchFamily="34" charset="0"/>
                <a:ea typeface="Calibri" panose="020F0502020204030204" pitchFamily="34" charset="0"/>
              </a:rPr>
              <a:t>87% населення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, друге місце за кількістю користувачів посідає </a:t>
            </a:r>
            <a:r>
              <a:rPr lang="uk-UA" sz="17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Facebook</a:t>
            </a:r>
            <a:r>
              <a:rPr lang="uk-UA" sz="1700" b="1" i="1" dirty="0">
                <a:latin typeface="Arial" panose="020B0604020202020204" pitchFamily="34" charset="0"/>
                <a:ea typeface="Calibri" panose="020F0502020204030204" pitchFamily="34" charset="0"/>
              </a:rPr>
              <a:t> Messenger 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– </a:t>
            </a:r>
            <a:r>
              <a:rPr lang="uk-UA" sz="1700" b="1" dirty="0">
                <a:latin typeface="Arial" panose="020B0604020202020204" pitchFamily="34" charset="0"/>
                <a:ea typeface="Calibri" panose="020F0502020204030204" pitchFamily="34" charset="0"/>
              </a:rPr>
              <a:t>48%, </a:t>
            </a:r>
            <a:r>
              <a:rPr lang="uk-UA" sz="1700" dirty="0">
                <a:latin typeface="Arial" panose="020B0604020202020204" pitchFamily="34" charset="0"/>
                <a:ea typeface="Calibri" panose="020F0502020204030204" pitchFamily="34" charset="0"/>
              </a:rPr>
              <a:t>тоді як </a:t>
            </a:r>
            <a:r>
              <a:rPr lang="uk-UA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платформа з найбільшими можливостями </a:t>
            </a:r>
            <a:r>
              <a:rPr lang="uk-UA" sz="17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r>
              <a:rPr lang="uk-UA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посідає третє місце в рейтингу – </a:t>
            </a:r>
            <a:r>
              <a:rPr lang="uk-UA" sz="17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40% </a:t>
            </a:r>
            <a:endParaRPr lang="en-US" sz="1700" b="1" dirty="0">
              <a:latin typeface="Arial" panose="020B0604020202020204" pitchFamily="34" charset="0"/>
            </a:endParaRPr>
          </a:p>
        </p:txBody>
      </p:sp>
      <p:pic>
        <p:nvPicPr>
          <p:cNvPr id="16" name="Object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3241677" y="0"/>
            <a:ext cx="5448300" cy="5734050"/>
          </a:xfrm>
          <a:prstGeom prst="rect">
            <a:avLst/>
          </a:prstGeom>
        </p:spPr>
      </p:pic>
      <p:pic>
        <p:nvPicPr>
          <p:cNvPr id="17" name="Object 7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1260271" y="3444310"/>
            <a:ext cx="1077509" cy="1210723"/>
          </a:xfrm>
          <a:prstGeom prst="rect">
            <a:avLst/>
          </a:prstGeom>
        </p:spPr>
      </p:pic>
      <p:pic>
        <p:nvPicPr>
          <p:cNvPr id="18" name="Object 7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6200000" flipH="1">
            <a:off x="290366" y="607028"/>
            <a:ext cx="1077509" cy="1210723"/>
          </a:xfrm>
          <a:prstGeom prst="rect">
            <a:avLst/>
          </a:prstGeom>
        </p:spPr>
      </p:pic>
      <p:pic>
        <p:nvPicPr>
          <p:cNvPr id="19" name="Object 4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63647" y="1840937"/>
            <a:ext cx="1210725" cy="1206270"/>
          </a:xfrm>
          <a:prstGeom prst="rect">
            <a:avLst/>
          </a:prstGeom>
        </p:spPr>
      </p:pic>
      <p:pic>
        <p:nvPicPr>
          <p:cNvPr id="20" name="Object 4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7525854">
            <a:off x="10178194" y="753939"/>
            <a:ext cx="920284" cy="916898"/>
          </a:xfrm>
          <a:prstGeom prst="rect">
            <a:avLst/>
          </a:prstGeom>
        </p:spPr>
      </p:pic>
      <p:pic>
        <p:nvPicPr>
          <p:cNvPr id="21" name="Object 6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835936" y="4632562"/>
            <a:ext cx="848669" cy="84452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373886" y="447647"/>
            <a:ext cx="1425139" cy="142513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103465" y="1393422"/>
            <a:ext cx="1425139" cy="14251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235679"/>
            <a:ext cx="12192000" cy="2622321"/>
          </a:xfrm>
          <a:prstGeom prst="rect">
            <a:avLst/>
          </a:prstGeom>
        </p:spPr>
      </p:pic>
      <p:pic>
        <p:nvPicPr>
          <p:cNvPr id="14" name="Object 3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" y="0"/>
            <a:ext cx="12192000" cy="4548160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19940" y="3084986"/>
            <a:ext cx="3606440" cy="1150693"/>
          </a:xfrm>
          <a:prstGeom prst="rect">
            <a:avLst/>
          </a:prstGeom>
        </p:spPr>
      </p:pic>
      <p:pic>
        <p:nvPicPr>
          <p:cNvPr id="7" name="Object 8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19940" y="766752"/>
            <a:ext cx="3606440" cy="11506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7725" y="971093"/>
            <a:ext cx="108798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   Для створення бота на платформі </a:t>
            </a:r>
            <a:r>
              <a:rPr lang="uk-UA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Viber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необхідно попередньо зареєструвати публічний акаунт. </a:t>
            </a:r>
            <a:r>
              <a:rPr lang="uk-UA" u="sng" dirty="0">
                <a:latin typeface="Arial" panose="020B0604020202020204" pitchFamily="34" charset="0"/>
                <a:ea typeface="Calibri" panose="020F0502020204030204" pitchFamily="34" charset="0"/>
              </a:rPr>
              <a:t>Недоліком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 даного API є можливість використання лише тексту, зображення або кнопки для розсилки, що не дозволяє повноцінно розробити зручний та зрозумілий інтерфейс магазину для користувача. Найкраще розробляти </a:t>
            </a:r>
            <a:r>
              <a:rPr lang="uk-UA" dirty="0" err="1">
                <a:latin typeface="Arial" panose="020B0604020202020204" pitchFamily="34" charset="0"/>
                <a:ea typeface="Calibri" panose="020F0502020204030204" pitchFamily="34" charset="0"/>
              </a:rPr>
              <a:t>Viber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 боти для надсилання масових повідомлень про акції, пропозиції, появу нових товарів чи послуг. 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7725" y="3299223"/>
            <a:ext cx="10689319" cy="2725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uk-UA" b="1" dirty="0">
                <a:latin typeface="Arial" panose="020B0604020202020204" pitchFamily="34" charset="0"/>
                <a:ea typeface="Cambria" panose="02040503050406030204" pitchFamily="18" charset="0"/>
              </a:rPr>
              <a:t>   </a:t>
            </a:r>
            <a:r>
              <a:rPr lang="uk-UA" b="1" dirty="0" err="1">
                <a:latin typeface="Arial" panose="020B0604020202020204" pitchFamily="34" charset="0"/>
                <a:ea typeface="Cambria" panose="02040503050406030204" pitchFamily="18" charset="0"/>
              </a:rPr>
              <a:t>Facebook</a:t>
            </a:r>
            <a:r>
              <a:rPr lang="uk-UA" b="1" dirty="0">
                <a:latin typeface="Arial" panose="020B0604020202020204" pitchFamily="34" charset="0"/>
                <a:ea typeface="Cambria" panose="02040503050406030204" pitchFamily="18" charset="0"/>
              </a:rPr>
              <a:t> Messenger API дозволяє розробляти боти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, котрі надаватимуть швидкі відповіді у повідомленнях, використовуватимуть кнопки для спрощення інтерфейсу, а також створювати меню із можливістю залучити користувачів та направити їх вживати необхідні дії. </a:t>
            </a:r>
            <a:r>
              <a:rPr lang="uk-UA" u="sng" dirty="0">
                <a:latin typeface="Arial" panose="020B0604020202020204" pitchFamily="34" charset="0"/>
                <a:ea typeface="Cambria" panose="02040503050406030204" pitchFamily="18" charset="0"/>
              </a:rPr>
              <a:t>Недоліком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 є довгий час очікування на відгук бота на дії користувача та несправності в роботі програми, часто виникають проблеми з надсиланням та отриманням повідомлень, що може викликати роздратування у клієнтів, також існують певні обмеження на частоту відправлення повідомлень. </a:t>
            </a:r>
            <a:b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</a:b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Застосунок ботів на платформі Messenger є доцільним для місцевого бізнесу чи невеликих магазинів.</a:t>
            </a:r>
            <a:endParaRPr lang="en-US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pic>
        <p:nvPicPr>
          <p:cNvPr id="15" name="Object 2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803061" y="199224"/>
            <a:ext cx="1388938" cy="1388938"/>
          </a:xfrm>
          <a:prstGeom prst="rect">
            <a:avLst/>
          </a:prstGeom>
        </p:spPr>
      </p:pic>
      <p:pic>
        <p:nvPicPr>
          <p:cNvPr id="16" name="Object 2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66391" y="23231"/>
            <a:ext cx="849951" cy="849951"/>
          </a:xfrm>
          <a:prstGeom prst="rect">
            <a:avLst/>
          </a:prstGeom>
        </p:spPr>
      </p:pic>
      <p:pic>
        <p:nvPicPr>
          <p:cNvPr id="18" name="Object 9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16831" y="5724535"/>
            <a:ext cx="238125" cy="733425"/>
          </a:xfrm>
          <a:prstGeom prst="rect">
            <a:avLst/>
          </a:prstGeom>
        </p:spPr>
      </p:pic>
      <p:pic>
        <p:nvPicPr>
          <p:cNvPr id="19" name="Object 9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489417" y="5657936"/>
            <a:ext cx="238125" cy="7334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8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639102" y="2344844"/>
            <a:ext cx="4235090" cy="3642852"/>
          </a:xfrm>
          <a:prstGeom prst="rect">
            <a:avLst/>
          </a:prstGeom>
        </p:spPr>
      </p:pic>
      <p:pic>
        <p:nvPicPr>
          <p:cNvPr id="7" name="Object 8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71062" y="2344844"/>
            <a:ext cx="4235090" cy="3642852"/>
          </a:xfrm>
          <a:prstGeom prst="rect">
            <a:avLst/>
          </a:prstGeom>
        </p:spPr>
      </p:pic>
      <p:pic>
        <p:nvPicPr>
          <p:cNvPr id="4" name="Object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0" y="0"/>
            <a:ext cx="9753600" cy="6467475"/>
          </a:xfrm>
          <a:prstGeom prst="rect">
            <a:avLst/>
          </a:prstGeom>
        </p:spPr>
      </p:pic>
      <p:pic>
        <p:nvPicPr>
          <p:cNvPr id="5" name="Object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08235" y="541626"/>
            <a:ext cx="77755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</a:rPr>
              <a:t>Найперспективнішою платформою для застосування ботів для продажу є </a:t>
            </a:r>
            <a:r>
              <a:rPr lang="uk-UA" sz="2000" b="1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</a:rPr>
              <a:t>оскільки кількість користувачів збільшується щорічно із геометричною прогресією, що надає можливості залучити нових потенційних клієнтів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7064" y="2406691"/>
            <a:ext cx="3606440" cy="2725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Унікальні можливості, які надає </a:t>
            </a:r>
            <a:r>
              <a:rPr lang="uk-UA" b="1" dirty="0" err="1">
                <a:latin typeface="Arial" panose="020B0604020202020204" pitchFamily="34" charset="0"/>
                <a:ea typeface="Cambria" panose="02040503050406030204" pitchFamily="18" charset="0"/>
              </a:rPr>
              <a:t>Telegram</a:t>
            </a:r>
            <a:r>
              <a:rPr lang="uk-UA" b="1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uk-UA" b="1" dirty="0" err="1">
                <a:latin typeface="Arial" panose="020B0604020202020204" pitchFamily="34" charset="0"/>
                <a:ea typeface="Cambria" panose="02040503050406030204" pitchFamily="18" charset="0"/>
              </a:rPr>
              <a:t>Bot</a:t>
            </a:r>
            <a:r>
              <a:rPr lang="uk-UA" b="1" dirty="0">
                <a:latin typeface="Arial" panose="020B0604020202020204" pitchFamily="34" charset="0"/>
                <a:ea typeface="Cambria" panose="02040503050406030204" pitchFamily="18" charset="0"/>
              </a:rPr>
              <a:t> API 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– створення </a:t>
            </a:r>
            <a:r>
              <a:rPr lang="uk-UA" dirty="0" err="1">
                <a:latin typeface="Arial" panose="020B0604020202020204" pitchFamily="34" charset="0"/>
                <a:ea typeface="Cambria" panose="02040503050406030204" pitchFamily="18" charset="0"/>
              </a:rPr>
              <a:t>кастомізованої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 клавіатури, додаткових інтерфейсів для команд за замовчуванням, спонукають </a:t>
            </a:r>
            <a:r>
              <a:rPr lang="uk-UA" dirty="0">
                <a:latin typeface="Arial" panose="020B0604020202020204" pitchFamily="34" charset="0"/>
              </a:rPr>
              <a:t>як відомі бренди, так і малі компанії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 до розробки власного бота. </a:t>
            </a:r>
            <a:endParaRPr lang="en-US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94345" y="2406691"/>
            <a:ext cx="3356924" cy="3722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uk-UA" b="1" dirty="0" err="1">
                <a:latin typeface="Arial" panose="020B0604020202020204" pitchFamily="34" charset="0"/>
                <a:ea typeface="Cambria" panose="02040503050406030204" pitchFamily="18" charset="0"/>
              </a:rPr>
              <a:t>Telegram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 не опрацьовує платежі від користувачів, а натомість користується різними платіжними системами по всьому світу - </a:t>
            </a:r>
            <a:r>
              <a:rPr lang="uk-UA" i="1" dirty="0" err="1">
                <a:latin typeface="Arial" panose="020B0604020202020204" pitchFamily="34" charset="0"/>
                <a:ea typeface="Cambria" panose="02040503050406030204" pitchFamily="18" charset="0"/>
              </a:rPr>
              <a:t>Stripe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, </a:t>
            </a:r>
            <a:r>
              <a:rPr lang="uk-UA" i="1" dirty="0" err="1">
                <a:latin typeface="Arial" panose="020B0604020202020204" pitchFamily="34" charset="0"/>
                <a:ea typeface="Cambria" panose="02040503050406030204" pitchFamily="18" charset="0"/>
              </a:rPr>
              <a:t>Rave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uk-UA" i="1" dirty="0" err="1">
                <a:latin typeface="Arial" panose="020B0604020202020204" pitchFamily="34" charset="0"/>
                <a:ea typeface="Cambria" panose="02040503050406030204" pitchFamily="18" charset="0"/>
              </a:rPr>
              <a:t>by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uk-UA" i="1" dirty="0" err="1">
                <a:latin typeface="Arial" panose="020B0604020202020204" pitchFamily="34" charset="0"/>
                <a:ea typeface="Cambria" panose="02040503050406030204" pitchFamily="18" charset="0"/>
              </a:rPr>
              <a:t>Flutterwave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, </a:t>
            </a:r>
            <a:r>
              <a:rPr lang="uk-UA" i="1" dirty="0" err="1">
                <a:latin typeface="Arial" panose="020B0604020202020204" pitchFamily="34" charset="0"/>
                <a:ea typeface="Cambria" panose="02040503050406030204" pitchFamily="18" charset="0"/>
              </a:rPr>
              <a:t>Yandex</a:t>
            </a:r>
            <a:r>
              <a:rPr lang="uk-UA" dirty="0" err="1">
                <a:latin typeface="Arial" panose="020B0604020202020204" pitchFamily="34" charset="0"/>
                <a:ea typeface="Cambria" panose="02040503050406030204" pitchFamily="18" charset="0"/>
              </a:rPr>
              <a:t>.</a:t>
            </a:r>
            <a:r>
              <a:rPr lang="uk-UA" i="1" dirty="0" err="1">
                <a:latin typeface="Arial" panose="020B0604020202020204" pitchFamily="34" charset="0"/>
                <a:ea typeface="Cambria" panose="02040503050406030204" pitchFamily="18" charset="0"/>
              </a:rPr>
              <a:t>Money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, </a:t>
            </a:r>
            <a:r>
              <a:rPr lang="uk-UA" dirty="0" err="1">
                <a:latin typeface="Arial" panose="020B0604020202020204" pitchFamily="34" charset="0"/>
                <a:ea typeface="Cambria" panose="02040503050406030204" pitchFamily="18" charset="0"/>
              </a:rPr>
              <a:t>Sberbank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, </a:t>
            </a:r>
            <a:r>
              <a:rPr lang="uk-UA" dirty="0" err="1">
                <a:latin typeface="Arial" panose="020B0604020202020204" pitchFamily="34" charset="0"/>
                <a:ea typeface="Cambria" panose="02040503050406030204" pitchFamily="18" charset="0"/>
              </a:rPr>
              <a:t>Tranzzo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, </a:t>
            </a:r>
            <a:r>
              <a:rPr lang="uk-UA" dirty="0" err="1">
                <a:latin typeface="Arial" panose="020B0604020202020204" pitchFamily="34" charset="0"/>
                <a:ea typeface="Cambria" panose="02040503050406030204" pitchFamily="18" charset="0"/>
              </a:rPr>
              <a:t>Payme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, CLICK, </a:t>
            </a:r>
            <a:r>
              <a:rPr lang="uk-UA" dirty="0" err="1">
                <a:latin typeface="Arial" panose="020B0604020202020204" pitchFamily="34" charset="0"/>
                <a:ea typeface="Cambria" panose="02040503050406030204" pitchFamily="18" charset="0"/>
              </a:rPr>
              <a:t>LiqPay</a:t>
            </a:r>
            <a:r>
              <a:rPr lang="uk-UA" dirty="0">
                <a:latin typeface="Arial" panose="020B0604020202020204" pitchFamily="34" charset="0"/>
                <a:ea typeface="Cambria" panose="02040503050406030204" pitchFamily="18" charset="0"/>
              </a:rPr>
              <a:t>, що обробляють і зберігають конфіденційну інформацію</a:t>
            </a:r>
            <a:endParaRPr lang="en-US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pic>
        <p:nvPicPr>
          <p:cNvPr id="13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800000">
            <a:off x="0" y="-53955"/>
            <a:ext cx="1514475" cy="2514600"/>
          </a:xfrm>
          <a:prstGeom prst="rect">
            <a:avLst/>
          </a:prstGeom>
        </p:spPr>
      </p:pic>
      <p:pic>
        <p:nvPicPr>
          <p:cNvPr id="18" name="Object 7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0189993">
            <a:off x="1229351" y="5149969"/>
            <a:ext cx="1285875" cy="1357313"/>
          </a:xfrm>
          <a:prstGeom prst="rect">
            <a:avLst/>
          </a:prstGeom>
        </p:spPr>
      </p:pic>
      <p:pic>
        <p:nvPicPr>
          <p:cNvPr id="19" name="Object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336453" y="4949885"/>
            <a:ext cx="1933598" cy="1870349"/>
          </a:xfrm>
          <a:prstGeom prst="rect">
            <a:avLst/>
          </a:prstGeom>
        </p:spPr>
      </p:pic>
      <p:pic>
        <p:nvPicPr>
          <p:cNvPr id="21" name="Object 5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618753" y="1299246"/>
            <a:ext cx="5448300" cy="5734050"/>
          </a:xfrm>
          <a:prstGeom prst="rect">
            <a:avLst/>
          </a:prstGeom>
        </p:spPr>
      </p:pic>
      <p:pic>
        <p:nvPicPr>
          <p:cNvPr id="23" name="Object 4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849900" y="0"/>
            <a:ext cx="1381125" cy="1660489"/>
          </a:xfrm>
          <a:prstGeom prst="rect">
            <a:avLst/>
          </a:prstGeom>
        </p:spPr>
      </p:pic>
      <p:pic>
        <p:nvPicPr>
          <p:cNvPr id="24" name="Object 10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883431" y="4930755"/>
            <a:ext cx="2438405" cy="1981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ject 4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42548" y="427690"/>
            <a:ext cx="1085850" cy="1118283"/>
          </a:xfrm>
          <a:prstGeom prst="rect">
            <a:avLst/>
          </a:prstGeom>
        </p:spPr>
      </p:pic>
      <p:pic>
        <p:nvPicPr>
          <p:cNvPr id="25" name="Object 5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5548" y="3733740"/>
            <a:ext cx="1314580" cy="1314581"/>
          </a:xfrm>
          <a:prstGeom prst="rect">
            <a:avLst/>
          </a:prstGeom>
        </p:spPr>
      </p:pic>
      <p:pic>
        <p:nvPicPr>
          <p:cNvPr id="23" name="Object 5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5548" y="1226067"/>
            <a:ext cx="1314580" cy="1314581"/>
          </a:xfrm>
          <a:prstGeom prst="rect">
            <a:avLst/>
          </a:prstGeom>
        </p:spPr>
      </p:pic>
      <p:pic>
        <p:nvPicPr>
          <p:cNvPr id="8" name="Object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91657" y="0"/>
            <a:ext cx="10000344" cy="4548161"/>
          </a:xfrm>
          <a:prstGeom prst="rect">
            <a:avLst/>
          </a:prstGeom>
        </p:spPr>
      </p:pic>
      <p:pic>
        <p:nvPicPr>
          <p:cNvPr id="9" name="Object 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43749" y="0"/>
            <a:ext cx="504825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62211" y="3917458"/>
            <a:ext cx="70875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Варто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звернути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увагу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також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і 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візуальний дизайн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uk-UA" dirty="0">
                <a:latin typeface="Arial" panose="020B0604020202020204" pitchFamily="34" charset="0"/>
              </a:rPr>
              <a:t>За статистикою, перше враження на 94% залежить від дизайну та зручності бота, тож задоволення потенційного клієнта від користування бота </a:t>
            </a:r>
            <a:r>
              <a:rPr lang="uk-UA" dirty="0" err="1">
                <a:latin typeface="Arial" panose="020B0604020202020204" pitchFamily="34" charset="0"/>
              </a:rPr>
              <a:t>прямопропорційне</a:t>
            </a:r>
            <a:r>
              <a:rPr lang="uk-UA" dirty="0">
                <a:latin typeface="Arial" panose="020B0604020202020204" pitchFamily="34" charset="0"/>
              </a:rPr>
              <a:t> від правильного візуального дизайну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62212" y="1386501"/>
            <a:ext cx="7087506" cy="2060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</a:rPr>
              <a:t>Важливу роль у побудові позитивного досвіду відіграє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b="1" dirty="0">
                <a:latin typeface="Arial" panose="020B0604020202020204" pitchFamily="34" charset="0"/>
                <a:ea typeface="Cambria" panose="02040503050406030204" pitchFamily="18" charset="0"/>
              </a:rPr>
              <a:t>о</a:t>
            </a:r>
            <a:r>
              <a:rPr lang="en-US" b="1" dirty="0" err="1">
                <a:latin typeface="Arial" panose="020B0604020202020204" pitchFamily="34" charset="0"/>
                <a:ea typeface="Cambria" panose="02040503050406030204" pitchFamily="18" charset="0"/>
              </a:rPr>
              <a:t>nline</a:t>
            </a:r>
            <a:r>
              <a:rPr lang="en-US" b="1" dirty="0">
                <a:latin typeface="Arial" panose="020B0604020202020204" pitchFamily="34" charset="0"/>
                <a:ea typeface="Cambria" panose="02040503050406030204" pitchFamily="18" charset="0"/>
              </a:rPr>
              <a:t>-</a:t>
            </a:r>
            <a:r>
              <a:rPr lang="ru-RU" b="1" dirty="0">
                <a:latin typeface="Arial" panose="020B0604020202020204" pitchFamily="34" charset="0"/>
                <a:ea typeface="Cambria" panose="02040503050406030204" pitchFamily="18" charset="0"/>
              </a:rPr>
              <a:t>режим </a:t>
            </a:r>
            <a:r>
              <a:rPr lang="ru-RU" b="1" dirty="0" err="1">
                <a:latin typeface="Arial" panose="020B0604020202020204" pitchFamily="34" charset="0"/>
                <a:ea typeface="Cambria" panose="02040503050406030204" pitchFamily="18" charset="0"/>
              </a:rPr>
              <a:t>ботів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,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який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дозволяє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користувачам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спілкуватися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із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ботом в будь-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якій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переписці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чи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групі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.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Вбудовані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боти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можуть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допомогти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із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найрізноманітнішими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завданнями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,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наприклад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,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із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резервуванням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столика у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ресторані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чи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пошуком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авіаквитків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за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потрібним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mbria" panose="02040503050406030204" pitchFamily="18" charset="0"/>
              </a:rPr>
              <a:t>напрямком</a:t>
            </a:r>
            <a:r>
              <a:rPr lang="ru-RU" dirty="0">
                <a:latin typeface="Arial" panose="020B0604020202020204" pitchFamily="34" charset="0"/>
                <a:ea typeface="Cambria" panose="02040503050406030204" pitchFamily="18" charset="0"/>
              </a:rPr>
              <a:t>.</a:t>
            </a:r>
            <a:endParaRPr lang="en-US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pic>
        <p:nvPicPr>
          <p:cNvPr id="18" name="Object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505700" y="-346788"/>
            <a:ext cx="4686300" cy="7315200"/>
          </a:xfrm>
          <a:prstGeom prst="rect">
            <a:avLst/>
          </a:prstGeom>
        </p:spPr>
      </p:pic>
      <p:pic>
        <p:nvPicPr>
          <p:cNvPr id="19" name="Object 6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16378" y="6241413"/>
            <a:ext cx="1419225" cy="238125"/>
          </a:xfrm>
          <a:prstGeom prst="rect">
            <a:avLst/>
          </a:prstGeom>
        </p:spPr>
      </p:pic>
      <p:pic>
        <p:nvPicPr>
          <p:cNvPr id="20" name="Object 6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16377" y="378462"/>
            <a:ext cx="1419225" cy="238125"/>
          </a:xfrm>
          <a:prstGeom prst="rect">
            <a:avLst/>
          </a:prstGeom>
        </p:spPr>
      </p:pic>
      <p:pic>
        <p:nvPicPr>
          <p:cNvPr id="21" name="Object 9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762170" y="5524500"/>
            <a:ext cx="2441372" cy="1333500"/>
          </a:xfrm>
          <a:prstGeom prst="rect">
            <a:avLst/>
          </a:prstGeom>
        </p:spPr>
      </p:pic>
      <p:pic>
        <p:nvPicPr>
          <p:cNvPr id="22" name="Object 5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663093" y="4550265"/>
            <a:ext cx="848669" cy="844521"/>
          </a:xfrm>
          <a:prstGeom prst="rect">
            <a:avLst/>
          </a:prstGeom>
        </p:spPr>
      </p:pic>
      <p:pic>
        <p:nvPicPr>
          <p:cNvPr id="28" name="Object 9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9569532">
            <a:off x="8157976" y="38016"/>
            <a:ext cx="1834987" cy="190458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ject 4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37468" flipH="1">
            <a:off x="-411287" y="421282"/>
            <a:ext cx="3498923" cy="7315200"/>
          </a:xfrm>
          <a:prstGeom prst="rect">
            <a:avLst/>
          </a:prstGeom>
        </p:spPr>
      </p:pic>
      <p:pic>
        <p:nvPicPr>
          <p:cNvPr id="5" name="Object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19630" y="0"/>
            <a:ext cx="757237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10550" y="170957"/>
            <a:ext cx="9570900" cy="500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uk-UA" sz="2400" b="1" dirty="0">
                <a:latin typeface="Arial" panose="020B0604020202020204" pitchFamily="34" charset="0"/>
                <a:ea typeface="Cambria" panose="02040503050406030204" pitchFamily="18" charset="0"/>
              </a:rPr>
              <a:t>Порівняння особливостей елементів інтерфейсу месенджерів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90612" y="2319151"/>
            <a:ext cx="98499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Viber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38174" y="3268088"/>
            <a:ext cx="26772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</a:rPr>
              <a:t>Можливо максимально ввести 1056 символів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153367" y="3429000"/>
            <a:ext cx="29766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</a:rPr>
              <a:t>Максимальна кількість 4096 UTF-8 символів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874427" y="3410860"/>
            <a:ext cx="29370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Arial" panose="020B0604020202020204" pitchFamily="34" charset="0"/>
              </a:rPr>
              <a:t>Обмеження</a:t>
            </a:r>
            <a:r>
              <a:rPr lang="ru-RU" sz="2000" dirty="0">
                <a:latin typeface="Arial" panose="020B0604020202020204" pitchFamily="34" charset="0"/>
              </a:rPr>
              <a:t> становить 640 UTF-8 </a:t>
            </a:r>
            <a:r>
              <a:rPr lang="ru-RU" sz="2000" dirty="0" err="1">
                <a:latin typeface="Arial" panose="020B0604020202020204" pitchFamily="34" charset="0"/>
              </a:rPr>
              <a:t>символів</a:t>
            </a:r>
            <a:endParaRPr lang="en-US" sz="2000" dirty="0">
              <a:latin typeface="Arial" panose="020B0604020202020204" pitchFamily="34" charset="0"/>
            </a:endParaRPr>
          </a:p>
        </p:txBody>
      </p:sp>
      <p:pic>
        <p:nvPicPr>
          <p:cNvPr id="41" name="Рисунок 40"/>
          <p:cNvPicPr/>
          <p:nvPr/>
        </p:nvPicPr>
        <p:blipFill rotWithShape="1">
          <a:blip r:embed="rId5"/>
          <a:srcRect t="19583" r="50490" b="73918"/>
          <a:stretch>
            <a:fillRect/>
          </a:stretch>
        </p:blipFill>
        <p:spPr bwMode="auto">
          <a:xfrm>
            <a:off x="1338174" y="4635735"/>
            <a:ext cx="2768447" cy="646330"/>
          </a:xfrm>
          <a:prstGeom prst="rect">
            <a:avLst/>
          </a:prstGeom>
          <a:ln>
            <a:noFill/>
          </a:ln>
        </p:spPr>
      </p:pic>
      <p:pic>
        <p:nvPicPr>
          <p:cNvPr id="42" name="Рисунок 41"/>
          <p:cNvPicPr/>
          <p:nvPr/>
        </p:nvPicPr>
        <p:blipFill rotWithShape="1">
          <a:blip r:embed="rId6"/>
          <a:srcRect l="43093" t="31639" r="456" b="60949"/>
          <a:stretch>
            <a:fillRect/>
          </a:stretch>
        </p:blipFill>
        <p:spPr bwMode="auto">
          <a:xfrm>
            <a:off x="8874427" y="4626776"/>
            <a:ext cx="2768447" cy="646330"/>
          </a:xfrm>
          <a:prstGeom prst="rect">
            <a:avLst/>
          </a:prstGeom>
          <a:ln>
            <a:noFill/>
          </a:ln>
        </p:spPr>
      </p:pic>
      <p:pic>
        <p:nvPicPr>
          <p:cNvPr id="43" name="Рисунок 42"/>
          <p:cNvPicPr/>
          <p:nvPr/>
        </p:nvPicPr>
        <p:blipFill rotWithShape="1">
          <a:blip r:embed="rId7"/>
          <a:srcRect l="38" t="45326" r="49601" b="47535"/>
          <a:stretch>
            <a:fillRect/>
          </a:stretch>
        </p:blipFill>
        <p:spPr bwMode="auto">
          <a:xfrm>
            <a:off x="5153367" y="4635735"/>
            <a:ext cx="2768447" cy="646330"/>
          </a:xfrm>
          <a:prstGeom prst="rect">
            <a:avLst/>
          </a:prstGeom>
          <a:ln>
            <a:noFill/>
          </a:ln>
        </p:spPr>
      </p:pic>
      <p:sp>
        <p:nvSpPr>
          <p:cNvPr id="16" name="Прямоугольник 15"/>
          <p:cNvSpPr/>
          <p:nvPr/>
        </p:nvSpPr>
        <p:spPr>
          <a:xfrm>
            <a:off x="5153367" y="2317078"/>
            <a:ext cx="1545616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874427" y="2099569"/>
            <a:ext cx="1742785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Facebook</a:t>
            </a:r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Messenger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8145" y="1458475"/>
            <a:ext cx="2973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u="sng" dirty="0">
                <a:latin typeface="Arial" panose="020B0604020202020204" pitchFamily="34" charset="0"/>
                <a:ea typeface="Calibri" panose="020F0502020204030204" pitchFamily="34" charset="0"/>
              </a:rPr>
              <a:t>1. Текстове повідомлення</a:t>
            </a:r>
            <a:endParaRPr lang="en-US" u="sng" dirty="0">
              <a:latin typeface="Arial" panose="020B0604020202020204" pitchFamily="34" charset="0"/>
            </a:endParaRPr>
          </a:p>
        </p:txBody>
      </p:sp>
      <p:pic>
        <p:nvPicPr>
          <p:cNvPr id="37" name="Object 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404749" y="421282"/>
            <a:ext cx="238125" cy="733425"/>
          </a:xfrm>
          <a:prstGeom prst="rect">
            <a:avLst/>
          </a:prstGeom>
        </p:spPr>
      </p:pic>
      <p:pic>
        <p:nvPicPr>
          <p:cNvPr id="38" name="Object 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49126" y="421282"/>
            <a:ext cx="238125" cy="7334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541" y="2274204"/>
            <a:ext cx="500650" cy="5006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519" y="2187321"/>
            <a:ext cx="620134" cy="62013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36" y="2219467"/>
            <a:ext cx="610124" cy="610124"/>
          </a:xfrm>
          <a:prstGeom prst="rect">
            <a:avLst/>
          </a:prstGeom>
        </p:spPr>
      </p:pic>
      <p:pic>
        <p:nvPicPr>
          <p:cNvPr id="21" name="Object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8305186" y="2795046"/>
            <a:ext cx="3860481" cy="40629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19630" y="0"/>
            <a:ext cx="757237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10550" y="170957"/>
            <a:ext cx="9570900" cy="500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uk-UA" sz="2400" b="1" dirty="0">
                <a:latin typeface="Arial" panose="020B0604020202020204" pitchFamily="34" charset="0"/>
                <a:ea typeface="Cambria" panose="02040503050406030204" pitchFamily="18" charset="0"/>
              </a:rPr>
              <a:t>Порівняння особливостей елементів інтерфейсу месенджерів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90612" y="1640283"/>
            <a:ext cx="98499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Viber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99367" y="1638210"/>
            <a:ext cx="1545616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Telegram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874427" y="1420701"/>
            <a:ext cx="1742785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4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Facebook</a:t>
            </a:r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</a:rPr>
              <a:t>Messenger</a:t>
            </a:r>
            <a:endParaRPr lang="en-US" sz="2400" i="1" dirty="0"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8078" y="912906"/>
            <a:ext cx="1778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</a:rPr>
              <a:t>2. </a:t>
            </a:r>
            <a:r>
              <a:rPr lang="ru-RU" u="sng" dirty="0" err="1">
                <a:latin typeface="Arial" panose="020B0604020202020204" pitchFamily="34" charset="0"/>
                <a:ea typeface="Calibri" panose="020F0502020204030204" pitchFamily="34" charset="0"/>
              </a:rPr>
              <a:t>Зображення</a:t>
            </a:r>
            <a:endParaRPr lang="en-US" u="sng" dirty="0">
              <a:latin typeface="Arial" panose="020B0604020202020204" pitchFamily="34" charset="0"/>
            </a:endParaRPr>
          </a:p>
        </p:txBody>
      </p:sp>
      <p:pic>
        <p:nvPicPr>
          <p:cNvPr id="37" name="Object 9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404749" y="421282"/>
            <a:ext cx="238125" cy="733425"/>
          </a:xfrm>
          <a:prstGeom prst="rect">
            <a:avLst/>
          </a:prstGeom>
        </p:spPr>
      </p:pic>
      <p:pic>
        <p:nvPicPr>
          <p:cNvPr id="38" name="Object 9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49126" y="421282"/>
            <a:ext cx="238125" cy="7334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541" y="1595336"/>
            <a:ext cx="500650" cy="5006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519" y="1508453"/>
            <a:ext cx="620134" cy="62013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617212" y="660023"/>
            <a:ext cx="1425139" cy="142513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136" y="1540599"/>
            <a:ext cx="610124" cy="610124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 rotWithShape="1">
          <a:blip r:embed="rId10"/>
          <a:srcRect l="7322" t="46122" b="27431"/>
          <a:stretch>
            <a:fillRect/>
          </a:stretch>
        </p:blipFill>
        <p:spPr bwMode="auto">
          <a:xfrm>
            <a:off x="552309" y="4946404"/>
            <a:ext cx="2710486" cy="1375173"/>
          </a:xfrm>
          <a:prstGeom prst="rect">
            <a:avLst/>
          </a:prstGeom>
          <a:ln>
            <a:noFill/>
          </a:ln>
        </p:spPr>
      </p:pic>
      <p:pic>
        <p:nvPicPr>
          <p:cNvPr id="22" name="Рисунок 21"/>
          <p:cNvPicPr/>
          <p:nvPr/>
        </p:nvPicPr>
        <p:blipFill rotWithShape="1">
          <a:blip r:embed="rId11"/>
          <a:srcRect l="15299" t="61862" b="15715"/>
          <a:stretch>
            <a:fillRect/>
          </a:stretch>
        </p:blipFill>
        <p:spPr bwMode="auto">
          <a:xfrm>
            <a:off x="8577224" y="4946792"/>
            <a:ext cx="2946587" cy="1375173"/>
          </a:xfrm>
          <a:prstGeom prst="rect">
            <a:avLst/>
          </a:prstGeom>
          <a:ln>
            <a:noFill/>
          </a:ln>
        </p:spPr>
      </p:pic>
      <p:pic>
        <p:nvPicPr>
          <p:cNvPr id="23" name="Рисунок 22"/>
          <p:cNvPicPr/>
          <p:nvPr/>
        </p:nvPicPr>
        <p:blipFill rotWithShape="1">
          <a:blip r:embed="rId12"/>
          <a:srcRect l="10577" t="52072" b="15352"/>
          <a:stretch>
            <a:fillRect/>
          </a:stretch>
        </p:blipFill>
        <p:spPr bwMode="auto">
          <a:xfrm>
            <a:off x="4519773" y="4946404"/>
            <a:ext cx="2600419" cy="1375173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838360" y="2332151"/>
            <a:ext cx="2484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</a:rPr>
              <a:t>Максимальний розмір - 1MB.Підтримуються тільки зображення у форматі </a:t>
            </a:r>
            <a:r>
              <a:rPr lang="uk-UA" sz="2000" dirty="0" err="1">
                <a:latin typeface="Arial" panose="020B0604020202020204" pitchFamily="34" charset="0"/>
                <a:ea typeface="Calibri" panose="020F0502020204030204" pitchFamily="34" charset="0"/>
              </a:rPr>
              <a:t>jpeg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</a:rPr>
              <a:t>, без підпису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7224" y="2229558"/>
            <a:ext cx="2227834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2000" dirty="0">
                <a:latin typeface="Arial" panose="020B0604020202020204" pitchFamily="34" charset="0"/>
                <a:ea typeface="Cambria" panose="02040503050406030204" pitchFamily="18" charset="0"/>
              </a:rPr>
              <a:t>Максимальний розмір - до 1GB</a:t>
            </a:r>
            <a:endParaRPr lang="en-US" sz="2000" dirty="0">
              <a:latin typeface="Arial" panose="020B0604020202020204" pitchFamily="34" charset="0"/>
              <a:ea typeface="Cambria" panose="02040503050406030204" pitchFamily="18" charset="0"/>
            </a:endParaRPr>
          </a:p>
          <a:p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</a:rPr>
              <a:t>Підтримується </a:t>
            </a:r>
            <a:r>
              <a:rPr lang="uk-UA" sz="2000" dirty="0" err="1">
                <a:latin typeface="Arial" panose="020B0604020202020204" pitchFamily="34" charset="0"/>
                <a:ea typeface="Calibri" panose="020F0502020204030204" pitchFamily="34" charset="0"/>
              </a:rPr>
              <a:t>jpg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uk-UA" sz="2000" dirty="0" err="1">
                <a:latin typeface="Arial" panose="020B0604020202020204" pitchFamily="34" charset="0"/>
                <a:ea typeface="Calibri" panose="020F0502020204030204" pitchFamily="34" charset="0"/>
              </a:rPr>
              <a:t>png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</a:rPr>
              <a:t> та </a:t>
            </a:r>
            <a:r>
              <a:rPr lang="uk-UA" sz="2000" dirty="0" err="1">
                <a:latin typeface="Arial" panose="020B0604020202020204" pitchFamily="34" charset="0"/>
                <a:ea typeface="Calibri" panose="020F0502020204030204" pitchFamily="34" charset="0"/>
              </a:rPr>
              <a:t>gif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</a:rPr>
              <a:t>, без підпису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9735" y="2229558"/>
            <a:ext cx="2227834" cy="1732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2000" dirty="0">
                <a:latin typeface="Arial" panose="020B0604020202020204" pitchFamily="34" charset="0"/>
                <a:ea typeface="Cambria" panose="02040503050406030204" pitchFamily="18" charset="0"/>
              </a:rPr>
              <a:t>Максимальний розмір - до 1GB.</a:t>
            </a:r>
            <a:endParaRPr lang="en-US" sz="2000" dirty="0">
              <a:latin typeface="Arial" panose="020B0604020202020204" pitchFamily="34" charset="0"/>
              <a:ea typeface="Cambria" panose="02040503050406030204" pitchFamily="18" charset="0"/>
            </a:endParaRPr>
          </a:p>
          <a:p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</a:rPr>
              <a:t>Підпис до 200 символів</a:t>
            </a:r>
            <a:endParaRPr lang="en-US" sz="2000" dirty="0">
              <a:latin typeface="Arial" panose="020B0604020202020204" pitchFamily="34" charset="0"/>
            </a:endParaRPr>
          </a:p>
        </p:txBody>
      </p:sp>
      <p:pic>
        <p:nvPicPr>
          <p:cNvPr id="27" name="Object 4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7857557">
            <a:off x="735103" y="804071"/>
            <a:ext cx="934915" cy="931475"/>
          </a:xfrm>
          <a:prstGeom prst="rect">
            <a:avLst/>
          </a:prstGeom>
        </p:spPr>
      </p:pic>
      <p:pic>
        <p:nvPicPr>
          <p:cNvPr id="24" name="Object 5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0800000">
            <a:off x="5766165" y="2624379"/>
            <a:ext cx="3860481" cy="406295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1838</Words>
  <Application>Microsoft Office PowerPoint</Application>
  <PresentationFormat>Произвольный</PresentationFormat>
  <Paragraphs>186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Особливості розробки Telegram-ботів</dc:title>
  <dc:creator>Карина Карина</dc:creator>
  <cp:lastModifiedBy>User</cp:lastModifiedBy>
  <cp:revision>88</cp:revision>
  <dcterms:created xsi:type="dcterms:W3CDTF">2021-11-24T20:35:00Z</dcterms:created>
  <dcterms:modified xsi:type="dcterms:W3CDTF">2022-01-28T12:28:56Z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0FBC7BAF54834FA09FF82E6D5E69FEEF</vt:lpwstr>
  </property>
  <property fmtid="{D5CDD505-2E9C-101B-9397-08002B2CF9AE}" pid="3" name="KSOProductBuildVer">
    <vt:lpwstr>1033-11.2.0.10382</vt:lpwstr>
  </property>
</Properties>
</file>